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NxQgj7YPACA2NT4S2XCW4Yh4Z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2F048FD-0AD8-4DC6-9E56-2716F1D426F4}">
  <a:tblStyle styleId="{A2F048FD-0AD8-4DC6-9E56-2716F1D426F4}"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pacouncil.or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 TargetMode="External"/><Relationship Id="rId3" Type="http://schemas.openxmlformats.org/officeDocument/2006/relationships/hyperlink" Target="https://www.grammarly.co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Fair use or Fair dealing is recognized in many countries.</a:t>
            </a:r>
            <a:endParaRPr/>
          </a:p>
        </p:txBody>
      </p:sp>
      <p:sp>
        <p:nvSpPr>
          <p:cNvPr id="136" name="Google Shape;13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Authors usually agree on exclusive transfer of their rights to publishers, and the publishers/database providers offer non-exclusive licences to the users through universities, research institutions and libraries for their paid content. </a:t>
            </a:r>
            <a:endParaRPr/>
          </a:p>
          <a:p>
            <a:pPr indent="-82550" lvl="0" marL="171450" rtl="0" algn="l">
              <a:lnSpc>
                <a:spcPct val="100000"/>
              </a:lnSpc>
              <a:spcBef>
                <a:spcPts val="0"/>
              </a:spcBef>
              <a:spcAft>
                <a:spcPts val="0"/>
              </a:spcAft>
              <a:buSzPts val="1400"/>
              <a:buFont typeface="Arial"/>
              <a:buNone/>
            </a:pPr>
            <a:r>
              <a:t/>
            </a:r>
            <a:endParaRPr/>
          </a:p>
        </p:txBody>
      </p:sp>
      <p:sp>
        <p:nvSpPr>
          <p:cNvPr id="143" name="Google Shape;143;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These licences between the publishers and the institutions contain terms and conditions of use associated with the content. The licence agreement covers who is allowed to access the content, what you and your users can and can’t do, and responsibilities of the licensee and the licensor.</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licence agreement between a publisher and a library/institution is confidential and exclusive to the particular institution. Therefore, each particular agreement should be managed separately with care</a:t>
            </a:r>
            <a:endParaRPr/>
          </a:p>
          <a:p>
            <a:pPr indent="-82550" lvl="0" marL="171450" rtl="0" algn="l">
              <a:lnSpc>
                <a:spcPct val="100000"/>
              </a:lnSpc>
              <a:spcBef>
                <a:spcPts val="0"/>
              </a:spcBef>
              <a:spcAft>
                <a:spcPts val="0"/>
              </a:spcAft>
              <a:buSzPts val="1400"/>
              <a:buFont typeface="Arial"/>
              <a:buNone/>
            </a:pPr>
            <a:r>
              <a:t/>
            </a:r>
            <a:endParaRPr/>
          </a:p>
        </p:txBody>
      </p:sp>
      <p:sp>
        <p:nvSpPr>
          <p:cNvPr id="150" name="Google Shape;15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CC licences are available in English by default and they are translated into other languages. Earlier version of CC licences are adapted in other national legal systems but 4.0 version is international by default.</a:t>
            </a:r>
            <a:endParaRPr/>
          </a:p>
          <a:p>
            <a:pPr indent="-171450" lvl="0" marL="171450" rtl="0" algn="l">
              <a:lnSpc>
                <a:spcPct val="100000"/>
              </a:lnSpc>
              <a:spcBef>
                <a:spcPts val="0"/>
              </a:spcBef>
              <a:spcAft>
                <a:spcPts val="0"/>
              </a:spcAft>
              <a:buSzPts val="1400"/>
              <a:buFont typeface="Arial"/>
              <a:buChar char="•"/>
            </a:pPr>
            <a:r>
              <a:rPr lang="en-US"/>
              <a:t>Author of scientific work should anticipate future uses of their work such as sharing work with colleagues, distributing at conferences, self-publishing on personal website or in a repository, republishing by adaptation or translation, using in class and course packs</a:t>
            </a:r>
            <a:endParaRPr/>
          </a:p>
          <a:p>
            <a:pPr indent="-171450" lvl="0" marL="171450" rtl="0" algn="l">
              <a:lnSpc>
                <a:spcPct val="100000"/>
              </a:lnSpc>
              <a:spcBef>
                <a:spcPts val="0"/>
              </a:spcBef>
              <a:spcAft>
                <a:spcPts val="0"/>
              </a:spcAft>
              <a:buSzPts val="1400"/>
              <a:buFont typeface="Arial"/>
              <a:buChar char="•"/>
            </a:pPr>
            <a:r>
              <a:rPr lang="en-US"/>
              <a:t>Therefore, when they sign copyright agreement/contract with publishers or organizations, they should retain the appropriate rights to copy, share and modify</a:t>
            </a:r>
            <a:endParaRPr/>
          </a:p>
        </p:txBody>
      </p:sp>
      <p:sp>
        <p:nvSpPr>
          <p:cNvPr id="157" name="Google Shape;1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Creative Commons licenses consist of four conditions</a:t>
            </a:r>
            <a:endParaRPr/>
          </a:p>
        </p:txBody>
      </p:sp>
      <p:sp>
        <p:nvSpPr>
          <p:cNvPr id="166" name="Google Shape;16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rPr lang="en-US"/>
              <a:t>Based on the four conditions discussed above, six combination of CC licenses are offered by Creative Commons.  Among these licenses, CC BY and CC BY-SA have no limitations on reuse of the work. BY-NC, BY-ND, BY-NC-SA, and BY-NC-ND allow limited uses such as commercial use, derivative work is not allowed</a:t>
            </a:r>
            <a:endParaRPr/>
          </a:p>
          <a:p>
            <a:pPr indent="0" lvl="0" marL="0" rtl="0" algn="l">
              <a:lnSpc>
                <a:spcPct val="100000"/>
              </a:lnSpc>
              <a:spcBef>
                <a:spcPts val="0"/>
              </a:spcBef>
              <a:spcAft>
                <a:spcPts val="0"/>
              </a:spcAft>
              <a:buSzPts val="1200"/>
              <a:buFont typeface="Arial"/>
              <a:buNone/>
            </a:pPr>
            <a:r>
              <a:t/>
            </a:r>
            <a:endParaRPr/>
          </a:p>
          <a:p>
            <a:pPr indent="-228600" lvl="0" marL="228600" rtl="0" algn="l">
              <a:lnSpc>
                <a:spcPct val="100000"/>
              </a:lnSpc>
              <a:spcBef>
                <a:spcPts val="0"/>
              </a:spcBef>
              <a:spcAft>
                <a:spcPts val="0"/>
              </a:spcAft>
              <a:buSzPts val="1200"/>
              <a:buFont typeface="Arial"/>
              <a:buAutoNum type="arabicPeriod"/>
            </a:pPr>
            <a:r>
              <a:rPr lang="en-US"/>
              <a:t>This license lets others distribute, remix, tweak, and build upon your work, even commercially, as long as they credit you for the original creation.</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even for commercial purposes, as long as they credit you and license their new creations under the identical terms. </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non-commercially, and although their new works must also acknowledge you and be non-commercial, they don’t have to license their derivative works on the same terms.</a:t>
            </a:r>
            <a:endParaRPr/>
          </a:p>
          <a:p>
            <a:pPr indent="-228600" lvl="0" marL="228600" rtl="0" algn="l">
              <a:lnSpc>
                <a:spcPct val="100000"/>
              </a:lnSpc>
              <a:spcBef>
                <a:spcPts val="0"/>
              </a:spcBef>
              <a:spcAft>
                <a:spcPts val="0"/>
              </a:spcAft>
              <a:buSzPts val="1200"/>
              <a:buFont typeface="Arial"/>
              <a:buAutoNum type="arabicPeriod"/>
            </a:pPr>
            <a:r>
              <a:rPr lang="en-US"/>
              <a:t>This license allows for redistribution, commercial and noncommercial, as long as it is passed along unchanged and in whole, with credit to you.</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non-commercially, as long as they credit you and license their new creations under the identical terms.</a:t>
            </a:r>
            <a:endParaRPr/>
          </a:p>
          <a:p>
            <a:pPr indent="-228600" lvl="0" marL="228600" rtl="0" algn="l">
              <a:lnSpc>
                <a:spcPct val="100000"/>
              </a:lnSpc>
              <a:spcBef>
                <a:spcPts val="0"/>
              </a:spcBef>
              <a:spcAft>
                <a:spcPts val="0"/>
              </a:spcAft>
              <a:buSzPts val="1200"/>
              <a:buFont typeface="Arial"/>
              <a:buAutoNum type="arabicPeriod"/>
            </a:pPr>
            <a:r>
              <a:rPr lang="en-US"/>
              <a:t>This license is the most restrictive of our six main licenses, only allowing others to download your works and share them with others as long as they credit you, but they can’t change them in any way or use them commercially.</a:t>
            </a:r>
            <a:endParaRPr/>
          </a:p>
        </p:txBody>
      </p:sp>
      <p:sp>
        <p:nvSpPr>
          <p:cNvPr id="173" name="Google Shape;1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Steps to obtain a CC license can be integrated with the submission process of an institutional repository. This allows users to adopt a CC license for their work while they submit their work. Technical information about the integration can be found in repository software sites such as Dspace.</a:t>
            </a:r>
            <a:endParaRPr/>
          </a:p>
        </p:txBody>
      </p:sp>
      <p:sp>
        <p:nvSpPr>
          <p:cNvPr id="186" name="Google Shape;18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 live</a:t>
            </a:r>
            <a:endParaRPr/>
          </a:p>
        </p:txBody>
      </p:sp>
      <p:sp>
        <p:nvSpPr>
          <p:cNvPr id="196" name="Google Shape;19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Plagiarism is an ethical issue. </a:t>
            </a:r>
            <a:endParaRPr/>
          </a:p>
          <a:p>
            <a:pPr indent="-171450" lvl="0" marL="171450" rtl="0" algn="l">
              <a:lnSpc>
                <a:spcPct val="100000"/>
              </a:lnSpc>
              <a:spcBef>
                <a:spcPts val="0"/>
              </a:spcBef>
              <a:spcAft>
                <a:spcPts val="0"/>
              </a:spcAft>
              <a:buSzPts val="1400"/>
              <a:buFont typeface="Arial"/>
              <a:buChar char="•"/>
            </a:pPr>
            <a:r>
              <a:rPr lang="en-US"/>
              <a:t>Regardless of the area of your work, you have an ethical responsibility when conducting research</a:t>
            </a:r>
            <a:endParaRPr/>
          </a:p>
          <a:p>
            <a:pPr indent="-171450" lvl="0" marL="171450" rtl="0" algn="l">
              <a:lnSpc>
                <a:spcPct val="100000"/>
              </a:lnSpc>
              <a:spcBef>
                <a:spcPts val="0"/>
              </a:spcBef>
              <a:spcAft>
                <a:spcPts val="0"/>
              </a:spcAft>
              <a:buSzPts val="1400"/>
              <a:buFont typeface="Arial"/>
              <a:buChar char="•"/>
            </a:pPr>
            <a:r>
              <a:rPr lang="en-US"/>
              <a:t>Plagiarism is theft of intellectual property.</a:t>
            </a:r>
            <a:endParaRPr/>
          </a:p>
          <a:p>
            <a:pPr indent="-171450" lvl="0" marL="171450" rtl="0" algn="l">
              <a:lnSpc>
                <a:spcPct val="100000"/>
              </a:lnSpc>
              <a:spcBef>
                <a:spcPts val="0"/>
              </a:spcBef>
              <a:spcAft>
                <a:spcPts val="0"/>
              </a:spcAft>
              <a:buSzPts val="1400"/>
              <a:buFont typeface="Arial"/>
              <a:buChar char="•"/>
            </a:pPr>
            <a:r>
              <a:rPr lang="en-US"/>
              <a:t>It does not matter if the person whose work you have cited is alive or dead.  If it is not your own idea, you must cite your source!</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If you translate or paraphrase something, you must still give a citation.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If you use a picture from the Internet, you must cite the source.</a:t>
            </a:r>
            <a:endParaRPr/>
          </a:p>
          <a:p>
            <a:pPr indent="-82550" lvl="0" marL="171450" rtl="0" algn="l">
              <a:lnSpc>
                <a:spcPct val="100000"/>
              </a:lnSpc>
              <a:spcBef>
                <a:spcPts val="0"/>
              </a:spcBef>
              <a:spcAft>
                <a:spcPts val="0"/>
              </a:spcAft>
              <a:buSzPts val="1400"/>
              <a:buFont typeface="Arial"/>
              <a:buNone/>
            </a:pPr>
            <a:r>
              <a:t/>
            </a:r>
            <a:endParaRPr/>
          </a:p>
        </p:txBody>
      </p:sp>
      <p:sp>
        <p:nvSpPr>
          <p:cNvPr id="230" name="Google Shape;2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Two behaviors of plagiarism according to the </a:t>
            </a:r>
            <a:r>
              <a:rPr b="0" i="0" lang="en-US" sz="1200" u="sng" cap="none" strike="noStrike">
                <a:solidFill>
                  <a:schemeClr val="dk1"/>
                </a:solidFill>
                <a:latin typeface="Calibri"/>
                <a:ea typeface="Calibri"/>
                <a:cs typeface="Calibri"/>
                <a:sym typeface="Calibri"/>
                <a:hlinkClick r:id="rId2"/>
              </a:rPr>
              <a:t>Council for Writing Program Administrators</a:t>
            </a:r>
            <a:endParaRPr b="0" i="0" sz="1200" u="sng" cap="none" strike="noStrike">
              <a:solidFill>
                <a:schemeClr val="dk1"/>
              </a:solidFill>
              <a:latin typeface="Calibri"/>
              <a:ea typeface="Calibri"/>
              <a:cs typeface="Calibri"/>
              <a:sym typeface="Calibri"/>
            </a:endParaRPr>
          </a:p>
          <a:p>
            <a:pPr indent="-82550" lvl="0" marL="171450" rtl="0" algn="l">
              <a:lnSpc>
                <a:spcPct val="100000"/>
              </a:lnSpc>
              <a:spcBef>
                <a:spcPts val="0"/>
              </a:spcBef>
              <a:spcAft>
                <a:spcPts val="0"/>
              </a:spcAft>
              <a:buSzPts val="1400"/>
              <a:buFont typeface="Arial"/>
              <a:buNone/>
            </a:pPr>
            <a:r>
              <a:t/>
            </a:r>
            <a:endParaRPr/>
          </a:p>
        </p:txBody>
      </p:sp>
      <p:sp>
        <p:nvSpPr>
          <p:cNvPr id="237" name="Google Shape;23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44" name="Google Shape;24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AutoNum type="arabicPeriod"/>
            </a:pPr>
            <a:r>
              <a:rPr lang="en-US" u="sng">
                <a:solidFill>
                  <a:schemeClr val="hlink"/>
                </a:solidFill>
                <a:hlinkClick r:id="rId2"/>
              </a:rPr>
              <a:t>https://www.turnitin.com/</a:t>
            </a:r>
            <a:endParaRPr/>
          </a:p>
          <a:p>
            <a:pPr indent="-228600" lvl="0" marL="228600" rtl="0" algn="l">
              <a:lnSpc>
                <a:spcPct val="100000"/>
              </a:lnSpc>
              <a:spcBef>
                <a:spcPts val="0"/>
              </a:spcBef>
              <a:spcAft>
                <a:spcPts val="0"/>
              </a:spcAft>
              <a:buSzPts val="1400"/>
              <a:buFont typeface="Arial"/>
              <a:buAutoNum type="arabicPeriod"/>
            </a:pPr>
            <a:r>
              <a:rPr lang="en-US" u="sng">
                <a:solidFill>
                  <a:schemeClr val="hlink"/>
                </a:solidFill>
                <a:hlinkClick r:id="rId3"/>
              </a:rPr>
              <a:t>https://www.grammarly.com/</a:t>
            </a:r>
            <a:endParaRPr/>
          </a:p>
          <a:p>
            <a:pPr indent="-228600" lvl="0" marL="228600" rtl="0" algn="l">
              <a:lnSpc>
                <a:spcPct val="100000"/>
              </a:lnSpc>
              <a:spcBef>
                <a:spcPts val="0"/>
              </a:spcBef>
              <a:spcAft>
                <a:spcPts val="0"/>
              </a:spcAft>
              <a:buSzPts val="1400"/>
              <a:buFont typeface="Arial"/>
              <a:buAutoNum type="arabicPeriod"/>
            </a:pPr>
            <a:r>
              <a:rPr lang="en-US"/>
              <a:t>https://prowritingaid.com/</a:t>
            </a:r>
            <a:endParaRPr/>
          </a:p>
          <a:p>
            <a:pPr indent="-228600" lvl="0" marL="228600" rtl="0" algn="l">
              <a:lnSpc>
                <a:spcPct val="100000"/>
              </a:lnSpc>
              <a:spcBef>
                <a:spcPts val="0"/>
              </a:spcBef>
              <a:spcAft>
                <a:spcPts val="0"/>
              </a:spcAft>
              <a:buSzPts val="1400"/>
              <a:buFont typeface="Arial"/>
              <a:buAutoNum type="arabicPeriod"/>
            </a:pPr>
            <a:r>
              <a:rPr lang="en-US"/>
              <a:t>https://www.whitesmoke.com/</a:t>
            </a:r>
            <a:endParaRPr/>
          </a:p>
          <a:p>
            <a:pPr indent="-139700" lvl="0" marL="228600" rtl="0" algn="l">
              <a:lnSpc>
                <a:spcPct val="100000"/>
              </a:lnSpc>
              <a:spcBef>
                <a:spcPts val="0"/>
              </a:spcBef>
              <a:spcAft>
                <a:spcPts val="0"/>
              </a:spcAft>
              <a:buSzPts val="1400"/>
              <a:buFont typeface="Arial"/>
              <a:buNone/>
            </a:pPr>
            <a:r>
              <a:t/>
            </a:r>
            <a:endParaRPr/>
          </a:p>
          <a:p>
            <a:pPr indent="-139700" lvl="0" marL="228600" rtl="0" algn="l">
              <a:lnSpc>
                <a:spcPct val="100000"/>
              </a:lnSpc>
              <a:spcBef>
                <a:spcPts val="0"/>
              </a:spcBef>
              <a:spcAft>
                <a:spcPts val="0"/>
              </a:spcAft>
              <a:buSzPts val="1400"/>
              <a:buFont typeface="Arial"/>
              <a:buNone/>
            </a:pPr>
            <a:r>
              <a:t/>
            </a:r>
            <a:endParaRPr/>
          </a:p>
          <a:p>
            <a:pPr indent="-139700" lvl="0" marL="228600" rtl="0" algn="l">
              <a:lnSpc>
                <a:spcPct val="100000"/>
              </a:lnSpc>
              <a:spcBef>
                <a:spcPts val="0"/>
              </a:spcBef>
              <a:spcAft>
                <a:spcPts val="0"/>
              </a:spcAft>
              <a:buSzPts val="1400"/>
              <a:buFont typeface="Arial"/>
              <a:buNone/>
            </a:pPr>
            <a:r>
              <a:t/>
            </a:r>
            <a:endParaRPr/>
          </a:p>
        </p:txBody>
      </p:sp>
      <p:sp>
        <p:nvSpPr>
          <p:cNvPr id="261" name="Google Shape;26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273" name="Google Shape;27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lesson will help you to understand how copyright works in terms of intellectual property rights, what licences are applied to a research and/or creative work, and what is considered as plagiarism</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lesson also aim to provide you with brief but correct guidance to avoid copyright infringement and unethical behaviour in an academic context.</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Established in 1970, World Intellectual Property Organization (WIPO) is global forum for intellectual property (IP) services, policy, information and cooperation</a:t>
            </a:r>
            <a:endParaRPr/>
          </a:p>
          <a:p>
            <a:pPr indent="-171450" lvl="0" marL="171450" rtl="0" algn="l">
              <a:lnSpc>
                <a:spcPct val="100000"/>
              </a:lnSpc>
              <a:spcBef>
                <a:spcPts val="0"/>
              </a:spcBef>
              <a:spcAft>
                <a:spcPts val="0"/>
              </a:spcAft>
              <a:buSzPts val="1100"/>
              <a:buFont typeface="Arial"/>
              <a:buChar char="•"/>
            </a:pPr>
            <a:r>
              <a:rPr lang="en-US"/>
              <a:t>The Intellectual Property (IP) system aims to strike  the right balance between the interests of innovators and the wider public interest and also foster an environment in which creativity and innovation can flourish</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3" name="Google Shape;1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27b3dbef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Intellectual Property is traditionally divided into two main branches, namely industrial property and copyright.</a:t>
            </a:r>
            <a:endParaRPr/>
          </a:p>
          <a:p>
            <a:pPr indent="-228600" lvl="0" marL="228600" rtl="0" algn="l">
              <a:lnSpc>
                <a:spcPct val="100000"/>
              </a:lnSpc>
              <a:spcBef>
                <a:spcPts val="0"/>
              </a:spcBef>
              <a:spcAft>
                <a:spcPts val="0"/>
              </a:spcAft>
              <a:buSzPts val="1400"/>
              <a:buFont typeface="Arial"/>
              <a:buAutoNum type="alphaLcParenR"/>
            </a:pPr>
            <a:r>
              <a:rPr lang="en-US"/>
              <a:t>Industrial Property includes patents for inventions, trademarks, industrial designs and geographical indications. </a:t>
            </a:r>
            <a:endParaRPr/>
          </a:p>
          <a:p>
            <a:pPr indent="-228600" lvl="0" marL="228600" rtl="0" algn="l">
              <a:lnSpc>
                <a:spcPct val="100000"/>
              </a:lnSpc>
              <a:spcBef>
                <a:spcPts val="0"/>
              </a:spcBef>
              <a:spcAft>
                <a:spcPts val="0"/>
              </a:spcAft>
              <a:buSzPts val="1400"/>
              <a:buFont typeface="Arial"/>
              <a:buAutoNum type="alphaLcParenR"/>
            </a:pPr>
            <a:r>
              <a:rPr lang="en-US"/>
              <a:t>Copyright covers literary works (such as novels, poems and plays), films, music, artistic works (e.g., drawings, paintings, photographs and sculptures) and architectural design. Rights related to copyright include those of performing artists in their performances, producers of phonograms in their recordings, and broadcasters in their radio and television programs.</a:t>
            </a:r>
            <a:endParaRPr/>
          </a:p>
        </p:txBody>
      </p:sp>
      <p:sp>
        <p:nvSpPr>
          <p:cNvPr id="109" name="Google Shape;109;g727b3dbef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Copyright is a type of intellectual property that provides exclusive publication, distribution, and usage rights for the creator. This means whatever is created cannot be used  by anyone else without the consent of the creator.</a:t>
            </a:r>
            <a:endParaRPr/>
          </a:p>
          <a:p>
            <a:pPr indent="-171450" lvl="0" marL="171450" rtl="0" algn="l">
              <a:lnSpc>
                <a:spcPct val="100000"/>
              </a:lnSpc>
              <a:spcBef>
                <a:spcPts val="0"/>
              </a:spcBef>
              <a:spcAft>
                <a:spcPts val="0"/>
              </a:spcAft>
              <a:buSzPts val="1400"/>
              <a:buFont typeface="Arial"/>
              <a:buChar char="•"/>
            </a:pPr>
            <a:r>
              <a:rPr lang="en-US"/>
              <a:t>Works covered by copyright include, but are not limited to: novels, poems, plays, reference works, newspapers, advertisements, computer programs, databases, films, musical compositions, choreography, paintings, drawings, photographs, sculpture, architecture, maps and technical drawings.</a:t>
            </a:r>
            <a:endParaRPr/>
          </a:p>
          <a:p>
            <a:pPr indent="-82550" lvl="0" marL="171450" rtl="0" algn="l">
              <a:lnSpc>
                <a:spcPct val="100000"/>
              </a:lnSpc>
              <a:spcBef>
                <a:spcPts val="0"/>
              </a:spcBef>
              <a:spcAft>
                <a:spcPts val="0"/>
              </a:spcAft>
              <a:buSzPts val="1400"/>
              <a:buFont typeface="Arial"/>
              <a:buNone/>
            </a:pPr>
            <a:r>
              <a:t/>
            </a:r>
            <a:endParaRPr/>
          </a:p>
        </p:txBody>
      </p:sp>
      <p:sp>
        <p:nvSpPr>
          <p:cNvPr id="116" name="Google Shape;116;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Economic rights covers authorisation or prohibition of reproduction of the work in various forms, such as printed publications or sound recordings; distribution of copies of the work; public performance of the work; broadcasting or other communication of the work to the public; translation of the work into other languages; and adaptation of the work, such as turning a novel into a screenplay.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Moral rights include the right to claim authorship of a work (sometimes called the right of paternity or the right of attribution); and the right to object to any distortion or modification of a work, or other derogatory action in relation to a work, which would be prejudicial to the author’s honor or reputation (sometimes called the right of integrity</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Copyright protection of a work has a duration.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duration of copyright provided in national law is, as a general rule, the life of the author plus not less than 50 years after the author’s death. There is a trend in a number of countries to lengthen the duration of copyright to the life of the author plus 70 years after the author’s death.</a:t>
            </a:r>
            <a:endParaRPr/>
          </a:p>
          <a:p>
            <a:pPr indent="-171450" lvl="0" marL="171450" rtl="0" algn="l">
              <a:lnSpc>
                <a:spcPct val="100000"/>
              </a:lnSpc>
              <a:spcBef>
                <a:spcPts val="0"/>
              </a:spcBef>
              <a:spcAft>
                <a:spcPts val="0"/>
              </a:spcAft>
              <a:buSzPts val="1400"/>
              <a:buFont typeface="Arial"/>
              <a:buChar char="•"/>
            </a:pPr>
            <a:r>
              <a:rPr lang="en-US"/>
              <a:t>Copyright protection always expires at the end of the calendar year, i.e. December 31, that the copyright is set to expire</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1.jp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hyperlink" Target="https://creativecommons.org/about/downloa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creativecommons.org/choose/" TargetMode="External"/><Relationship Id="rId4" Type="http://schemas.openxmlformats.org/officeDocument/2006/relationships/image" Target="../media/image9.png"/><Relationship Id="rId5" Type="http://schemas.openxmlformats.org/officeDocument/2006/relationships/hyperlink" Target="https://creativecommons.org/choo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hyperlink" Target="mailto:r4l@research4life.org" TargetMode="External"/><Relationship Id="rId5" Type="http://schemas.openxmlformats.org/officeDocument/2006/relationships/image" Target="../media/image6.png"/><Relationship Id="rId6" Type="http://schemas.openxmlformats.org/officeDocument/2006/relationships/image" Target="../media/image21.jpg"/><Relationship Id="rId7" Type="http://schemas.openxmlformats.org/officeDocument/2006/relationships/image" Target="../media/image2.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2583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FFFFFF"/>
              </a:buClr>
              <a:buSzPts val="3600"/>
              <a:buNone/>
            </a:pPr>
            <a:r>
              <a:rPr lang="en-US" sz="3330">
                <a:solidFill>
                  <a:srgbClr val="004890"/>
                </a:solidFill>
                <a:latin typeface="Open Sans"/>
                <a:ea typeface="Open Sans"/>
                <a:cs typeface="Open Sans"/>
                <a:sym typeface="Open Sans"/>
              </a:rPr>
              <a:t>COPYRIGHT, LICENSING &amp; ETHICAL CONSIDERATIONS</a:t>
            </a:r>
            <a:endParaRPr sz="333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 DISCOVERY AND RE-USE OF SCHOLARLY LITERATURE</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8"/>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Fair use</a:t>
            </a:r>
            <a:endParaRPr>
              <a:solidFill>
                <a:srgbClr val="586F7C"/>
              </a:solidFill>
              <a:latin typeface="Open Sans"/>
              <a:ea typeface="Open Sans"/>
              <a:cs typeface="Open Sans"/>
              <a:sym typeface="Open Sans"/>
            </a:endParaRPr>
          </a:p>
        </p:txBody>
      </p:sp>
      <p:sp>
        <p:nvSpPr>
          <p:cNvPr id="139" name="Google Shape;139;p8"/>
          <p:cNvSpPr txBox="1"/>
          <p:nvPr>
            <p:ph idx="1" type="body"/>
          </p:nvPr>
        </p:nvSpPr>
        <p:spPr>
          <a:xfrm>
            <a:off x="179614" y="1884254"/>
            <a:ext cx="11838214" cy="4425043"/>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Permits the use of copyrighted works without seeking permission or approval from copyright holder.</a:t>
            </a:r>
            <a:endParaRPr/>
          </a:p>
          <a:p>
            <a:pPr indent="-381000" lvl="0" marL="457200" rtl="0" algn="l">
              <a:lnSpc>
                <a:spcPct val="15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There are no obligations to compensate the right owner for the use of the work without permission.</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E.g. quoting from a protected work, provided that the source of the quotation and the name of the author are mentioned, and that the extent of the quotation is compatible with fair practice.</a:t>
            </a:r>
            <a:endParaRPr/>
          </a:p>
          <a:p>
            <a:pPr indent="-381000" lvl="0" marL="457200" rtl="0" algn="l">
              <a:lnSpc>
                <a:spcPct val="15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In many license agreements, uses for educational purposes fall under Fair Use</a:t>
            </a:r>
            <a:endParaRPr sz="22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g829bd93e03_0_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Licensing and access rights</a:t>
            </a:r>
            <a:endParaRPr>
              <a:latin typeface="Open Sans"/>
              <a:ea typeface="Open Sans"/>
              <a:cs typeface="Open Sans"/>
              <a:sym typeface="Open Sans"/>
            </a:endParaRPr>
          </a:p>
        </p:txBody>
      </p:sp>
      <p:sp>
        <p:nvSpPr>
          <p:cNvPr id="146" name="Google Shape;146;g829bd93e03_0_0"/>
          <p:cNvSpPr txBox="1"/>
          <p:nvPr>
            <p:ph idx="1" type="body"/>
          </p:nvPr>
        </p:nvSpPr>
        <p:spPr>
          <a:xfrm>
            <a:off x="337421" y="1863345"/>
            <a:ext cx="9613800"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 license is a contractual agreement between the copyright owner and user that limits how the user can use the work.</a:t>
            </a:r>
            <a:endParaRPr>
              <a:solidFill>
                <a:schemeClr val="dk1"/>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Licensing means that the copyright owner retains ownership but authorizes a third party to carry out certain acts covered by the economic rights,  for a specific period and purpose.</a:t>
            </a:r>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Copyright owners may:</a:t>
            </a:r>
            <a:endParaRPr/>
          </a:p>
          <a:p>
            <a:pPr indent="-355600" lvl="1" marL="914400" rtl="0" algn="l">
              <a:lnSpc>
                <a:spcPct val="9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transfer ownership of the rights to another person</a:t>
            </a:r>
            <a:endParaRPr/>
          </a:p>
          <a:p>
            <a:pPr indent="-355600" lvl="1" marL="914400" rtl="0" algn="l">
              <a:lnSpc>
                <a:spcPct val="9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grant permission to the ‘licensee’ to perform some act in respect of copyright that would otherwise be an infringement of the owner’s copyright.</a:t>
            </a:r>
            <a:endParaRPr>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Licensing and Research4Life</a:t>
            </a:r>
            <a:endParaRPr>
              <a:solidFill>
                <a:srgbClr val="586F7C"/>
              </a:solidFill>
              <a:latin typeface="Open Sans"/>
              <a:ea typeface="Open Sans"/>
              <a:cs typeface="Open Sans"/>
              <a:sym typeface="Open Sans"/>
            </a:endParaRPr>
          </a:p>
        </p:txBody>
      </p:sp>
      <p:sp>
        <p:nvSpPr>
          <p:cNvPr id="153" name="Google Shape;153;p10"/>
          <p:cNvSpPr txBox="1"/>
          <p:nvPr>
            <p:ph idx="1" type="body"/>
          </p:nvPr>
        </p:nvSpPr>
        <p:spPr>
          <a:xfrm>
            <a:off x="506186" y="2066544"/>
            <a:ext cx="10887238" cy="4535424"/>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200"/>
              <a:buNone/>
            </a:pPr>
            <a:r>
              <a:rPr lang="en-US" sz="2600">
                <a:solidFill>
                  <a:schemeClr val="dk1"/>
                </a:solidFill>
                <a:latin typeface="Open Sans"/>
                <a:ea typeface="Open Sans"/>
                <a:cs typeface="Open Sans"/>
                <a:sym typeface="Open Sans"/>
              </a:rPr>
              <a:t>License agreements are signed by Research4life eligible institutions and publishers.</a:t>
            </a:r>
            <a:endParaRPr/>
          </a:p>
          <a:p>
            <a:pPr indent="-342900" lvl="1" marL="800100" rtl="0" algn="l">
              <a:lnSpc>
                <a:spcPct val="150000"/>
              </a:lnSpc>
              <a:spcBef>
                <a:spcPts val="0"/>
              </a:spcBef>
              <a:spcAft>
                <a:spcPts val="0"/>
              </a:spcAft>
              <a:buClr>
                <a:schemeClr val="dk1"/>
              </a:buClr>
              <a:buSzPts val="2200"/>
              <a:buChar char="○"/>
            </a:pPr>
            <a:r>
              <a:rPr lang="en-US" sz="2400">
                <a:solidFill>
                  <a:schemeClr val="dk1"/>
                </a:solidFill>
                <a:latin typeface="Open Sans"/>
                <a:ea typeface="Open Sans"/>
                <a:cs typeface="Open Sans"/>
                <a:sym typeface="Open Sans"/>
              </a:rPr>
              <a:t>The agreement includes the terms of use, copyright and fair use.</a:t>
            </a:r>
            <a:endParaRPr/>
          </a:p>
          <a:p>
            <a:pPr indent="-342900" lvl="1" marL="800100" rtl="0" algn="l">
              <a:lnSpc>
                <a:spcPct val="150000"/>
              </a:lnSpc>
              <a:spcBef>
                <a:spcPts val="0"/>
              </a:spcBef>
              <a:spcAft>
                <a:spcPts val="0"/>
              </a:spcAft>
              <a:buClr>
                <a:schemeClr val="dk1"/>
              </a:buClr>
              <a:buSzPts val="2200"/>
              <a:buChar char="○"/>
            </a:pPr>
            <a:r>
              <a:rPr lang="en-US" sz="2400">
                <a:solidFill>
                  <a:schemeClr val="dk1"/>
                </a:solidFill>
                <a:latin typeface="Open Sans"/>
                <a:ea typeface="Open Sans"/>
                <a:cs typeface="Open Sans"/>
                <a:sym typeface="Open Sans"/>
              </a:rPr>
              <a:t>Librarians are responsible for managing the licensing process so at to avoid any copyright infringement. </a:t>
            </a:r>
            <a:endParaRPr/>
          </a:p>
          <a:p>
            <a:pPr indent="-342900" lvl="1" marL="800100" rtl="0" algn="l">
              <a:lnSpc>
                <a:spcPct val="150000"/>
              </a:lnSpc>
              <a:spcBef>
                <a:spcPts val="0"/>
              </a:spcBef>
              <a:spcAft>
                <a:spcPts val="0"/>
              </a:spcAft>
              <a:buClr>
                <a:schemeClr val="dk1"/>
              </a:buClr>
              <a:buSzPts val="2200"/>
              <a:buChar char="○"/>
            </a:pPr>
            <a:r>
              <a:rPr lang="en-US" sz="2400">
                <a:solidFill>
                  <a:schemeClr val="dk1"/>
                </a:solidFill>
                <a:latin typeface="Open Sans"/>
                <a:ea typeface="Open Sans"/>
                <a:cs typeface="Open Sans"/>
                <a:sym typeface="Open Sans"/>
              </a:rPr>
              <a:t>Libraries provide guidance and training on using resources adhering to copyright and terms of agreement indicated in their licenses</a:t>
            </a:r>
            <a:endParaRPr/>
          </a:p>
          <a:p>
            <a:pPr indent="-203200" lvl="1" marL="800100" rtl="0" algn="l">
              <a:lnSpc>
                <a:spcPct val="150000"/>
              </a:lnSpc>
              <a:spcBef>
                <a:spcPts val="0"/>
              </a:spcBef>
              <a:spcAft>
                <a:spcPts val="0"/>
              </a:spcAft>
              <a:buClr>
                <a:schemeClr val="dk1"/>
              </a:buClr>
              <a:buSzPts val="2200"/>
              <a:buNone/>
            </a:pPr>
            <a:r>
              <a:t/>
            </a:r>
            <a:endParaRPr sz="2400">
              <a:solidFill>
                <a:schemeClr val="dk1"/>
              </a:solidFill>
              <a:latin typeface="Open Sans"/>
              <a:ea typeface="Open Sans"/>
              <a:cs typeface="Open Sans"/>
              <a:sym typeface="Open Sans"/>
            </a:endParaRPr>
          </a:p>
          <a:p>
            <a:pPr indent="-203200" lvl="0" marL="342900" rtl="0" algn="l">
              <a:lnSpc>
                <a:spcPct val="150000"/>
              </a:lnSpc>
              <a:spcBef>
                <a:spcPts val="0"/>
              </a:spcBef>
              <a:spcAft>
                <a:spcPts val="0"/>
              </a:spcAft>
              <a:buClr>
                <a:schemeClr val="dk1"/>
              </a:buClr>
              <a:buSzPts val="2200"/>
              <a:buFont typeface="Courier New"/>
              <a:buNone/>
            </a:pPr>
            <a:r>
              <a:t/>
            </a:r>
            <a:endParaRPr sz="2200">
              <a:solidFill>
                <a:schemeClr val="dk1"/>
              </a:solidFill>
              <a:latin typeface="Open Sans"/>
              <a:ea typeface="Open Sans"/>
              <a:cs typeface="Open Sans"/>
              <a:sym typeface="Open Sans"/>
            </a:endParaRPr>
          </a:p>
          <a:p>
            <a:pPr indent="-203200" lvl="0" marL="342900" rtl="0" algn="l">
              <a:lnSpc>
                <a:spcPct val="150000"/>
              </a:lnSpc>
              <a:spcBef>
                <a:spcPts val="0"/>
              </a:spcBef>
              <a:spcAft>
                <a:spcPts val="0"/>
              </a:spcAft>
              <a:buClr>
                <a:schemeClr val="dk1"/>
              </a:buClr>
              <a:buSzPts val="2200"/>
              <a:buFont typeface="Courier New"/>
              <a:buNone/>
            </a:pPr>
            <a:r>
              <a:t/>
            </a:r>
            <a:endParaRPr sz="22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Creative Commons open licenses</a:t>
            </a:r>
            <a:endParaRPr>
              <a:solidFill>
                <a:srgbClr val="586F7C"/>
              </a:solidFill>
              <a:latin typeface="Open Sans"/>
              <a:ea typeface="Open Sans"/>
              <a:cs typeface="Open Sans"/>
              <a:sym typeface="Open Sans"/>
            </a:endParaRPr>
          </a:p>
        </p:txBody>
      </p:sp>
      <p:sp>
        <p:nvSpPr>
          <p:cNvPr id="160" name="Google Shape;160;p13"/>
          <p:cNvSpPr txBox="1"/>
          <p:nvPr>
            <p:ph idx="1" type="body"/>
          </p:nvPr>
        </p:nvSpPr>
        <p:spPr>
          <a:xfrm>
            <a:off x="224554" y="1664330"/>
            <a:ext cx="7025332" cy="4919350"/>
          </a:xfrm>
          <a:prstGeom prst="rect">
            <a:avLst/>
          </a:prstGeom>
          <a:noFill/>
          <a:ln>
            <a:noFill/>
          </a:ln>
        </p:spPr>
        <p:txBody>
          <a:bodyPr anchorCtr="0" anchor="t" bIns="45700" lIns="91425" spcFirstLastPara="1" rIns="91425" wrap="square" tIns="45700">
            <a:normAutofit/>
          </a:bodyPr>
          <a:lstStyle/>
          <a:p>
            <a:pPr indent="-342900" lvl="0" marL="469900" rtl="0" algn="just">
              <a:lnSpc>
                <a:spcPct val="140000"/>
              </a:lnSpc>
              <a:spcBef>
                <a:spcPts val="1000"/>
              </a:spcBef>
              <a:spcAft>
                <a:spcPts val="0"/>
              </a:spcAft>
              <a:buClr>
                <a:schemeClr val="dk1"/>
              </a:buClr>
              <a:buSzPts val="2220"/>
              <a:buChar char="●"/>
            </a:pPr>
            <a:r>
              <a:rPr lang="en-US" sz="2220">
                <a:solidFill>
                  <a:schemeClr val="dk1"/>
                </a:solidFill>
                <a:latin typeface="Open Sans"/>
                <a:ea typeface="Open Sans"/>
                <a:cs typeface="Open Sans"/>
                <a:sym typeface="Open Sans"/>
              </a:rPr>
              <a:t>Creative Commons (CC) was established in 2001.</a:t>
            </a:r>
            <a:endParaRPr/>
          </a:p>
          <a:p>
            <a:pPr indent="-342900" lvl="0" marL="469900" rtl="0" algn="just">
              <a:lnSpc>
                <a:spcPct val="140000"/>
              </a:lnSpc>
              <a:spcBef>
                <a:spcPts val="1000"/>
              </a:spcBef>
              <a:spcAft>
                <a:spcPts val="0"/>
              </a:spcAft>
              <a:buClr>
                <a:schemeClr val="dk1"/>
              </a:buClr>
              <a:buSzPts val="2220"/>
              <a:buChar char="●"/>
            </a:pPr>
            <a:r>
              <a:rPr lang="en-US" sz="2220">
                <a:solidFill>
                  <a:schemeClr val="dk1"/>
                </a:solidFill>
                <a:latin typeface="Open Sans"/>
                <a:ea typeface="Open Sans"/>
                <a:cs typeface="Open Sans"/>
                <a:sym typeface="Open Sans"/>
              </a:rPr>
              <a:t>CC is known as a </a:t>
            </a:r>
            <a:r>
              <a:rPr lang="en-US" sz="2220">
                <a:solidFill>
                  <a:srgbClr val="F8981D"/>
                </a:solidFill>
                <a:latin typeface="Open Sans"/>
                <a:ea typeface="Open Sans"/>
                <a:cs typeface="Open Sans"/>
                <a:sym typeface="Open Sans"/>
              </a:rPr>
              <a:t>“some rights reserved” </a:t>
            </a:r>
            <a:r>
              <a:rPr lang="en-US" sz="2220">
                <a:solidFill>
                  <a:schemeClr val="dk1"/>
                </a:solidFill>
                <a:latin typeface="Open Sans"/>
                <a:ea typeface="Open Sans"/>
                <a:cs typeface="Open Sans"/>
                <a:sym typeface="Open Sans"/>
              </a:rPr>
              <a:t>license rather than the </a:t>
            </a:r>
            <a:r>
              <a:rPr lang="en-US" sz="2220">
                <a:solidFill>
                  <a:srgbClr val="F8981D"/>
                </a:solidFill>
                <a:latin typeface="Open Sans"/>
                <a:ea typeface="Open Sans"/>
                <a:cs typeface="Open Sans"/>
                <a:sym typeface="Open Sans"/>
              </a:rPr>
              <a:t>“all rights reserved” </a:t>
            </a:r>
            <a:r>
              <a:rPr lang="en-US" sz="2220">
                <a:solidFill>
                  <a:schemeClr val="dk1"/>
                </a:solidFill>
                <a:latin typeface="Open Sans"/>
                <a:ea typeface="Open Sans"/>
                <a:cs typeface="Open Sans"/>
                <a:sym typeface="Open Sans"/>
              </a:rPr>
              <a:t>approach.</a:t>
            </a:r>
            <a:endParaRPr/>
          </a:p>
          <a:p>
            <a:pPr indent="-342900" lvl="0" marL="469900" rtl="0" algn="just">
              <a:lnSpc>
                <a:spcPct val="140000"/>
              </a:lnSpc>
              <a:spcBef>
                <a:spcPts val="1000"/>
              </a:spcBef>
              <a:spcAft>
                <a:spcPts val="0"/>
              </a:spcAft>
              <a:buClr>
                <a:schemeClr val="dk1"/>
              </a:buClr>
              <a:buSzPts val="2220"/>
              <a:buChar char="●"/>
            </a:pPr>
            <a:r>
              <a:rPr lang="en-US" sz="2220">
                <a:solidFill>
                  <a:schemeClr val="dk1"/>
                </a:solidFill>
                <a:latin typeface="Open Sans"/>
                <a:ea typeface="Open Sans"/>
                <a:cs typeface="Open Sans"/>
                <a:sym typeface="Open Sans"/>
              </a:rPr>
              <a:t>CC provides tools to assign the appropriate license on a work in the digital environment.</a:t>
            </a:r>
            <a:endParaRPr/>
          </a:p>
          <a:p>
            <a:pPr indent="-342900" lvl="0" marL="469900" rtl="0" algn="just">
              <a:lnSpc>
                <a:spcPct val="140000"/>
              </a:lnSpc>
              <a:spcBef>
                <a:spcPts val="1000"/>
              </a:spcBef>
              <a:spcAft>
                <a:spcPts val="0"/>
              </a:spcAft>
              <a:buClr>
                <a:schemeClr val="dk1"/>
              </a:buClr>
              <a:buSzPts val="2220"/>
              <a:buChar char="●"/>
            </a:pPr>
            <a:r>
              <a:rPr lang="en-US" sz="2220">
                <a:solidFill>
                  <a:schemeClr val="dk1"/>
                </a:solidFill>
                <a:latin typeface="Open Sans"/>
                <a:ea typeface="Open Sans"/>
                <a:cs typeface="Open Sans"/>
                <a:sym typeface="Open Sans"/>
              </a:rPr>
              <a:t>CC tools allow sharing of creative or intellectual work with free, easy-to-use copyright licenses in a standardized way on conditions of your choice</a:t>
            </a:r>
            <a:endParaRPr sz="2220">
              <a:solidFill>
                <a:schemeClr val="dk1"/>
              </a:solidFill>
              <a:latin typeface="Open Sans"/>
              <a:ea typeface="Open Sans"/>
              <a:cs typeface="Open Sans"/>
              <a:sym typeface="Open Sans"/>
            </a:endParaRPr>
          </a:p>
          <a:p>
            <a:pPr indent="0" lvl="0" marL="127000" rtl="0" algn="just">
              <a:lnSpc>
                <a:spcPct val="140000"/>
              </a:lnSpc>
              <a:spcBef>
                <a:spcPts val="1000"/>
              </a:spcBef>
              <a:spcAft>
                <a:spcPts val="0"/>
              </a:spcAft>
              <a:buClr>
                <a:schemeClr val="dk1"/>
              </a:buClr>
              <a:buSzPts val="2220"/>
              <a:buNone/>
            </a:pPr>
            <a:r>
              <a:t/>
            </a:r>
            <a:endParaRPr sz="2220">
              <a:solidFill>
                <a:schemeClr val="dk1"/>
              </a:solidFill>
              <a:latin typeface="Open Sans"/>
              <a:ea typeface="Open Sans"/>
              <a:cs typeface="Open Sans"/>
              <a:sym typeface="Open Sans"/>
            </a:endParaRPr>
          </a:p>
        </p:txBody>
      </p:sp>
      <p:pic>
        <p:nvPicPr>
          <p:cNvPr descr="Downloads - Creative Commons" id="161" name="Google Shape;161;p13"/>
          <p:cNvPicPr preferRelativeResize="0"/>
          <p:nvPr/>
        </p:nvPicPr>
        <p:blipFill rotWithShape="1">
          <a:blip r:embed="rId3">
            <a:alphaModFix/>
          </a:blip>
          <a:srcRect b="0" l="0" r="0" t="0"/>
          <a:stretch/>
        </p:blipFill>
        <p:spPr>
          <a:xfrm>
            <a:off x="7494814" y="2857500"/>
            <a:ext cx="4552675" cy="1045030"/>
          </a:xfrm>
          <a:prstGeom prst="rect">
            <a:avLst/>
          </a:prstGeom>
          <a:noFill/>
          <a:ln>
            <a:noFill/>
          </a:ln>
        </p:spPr>
      </p:pic>
      <p:sp>
        <p:nvSpPr>
          <p:cNvPr id="162" name="Google Shape;162;p13"/>
          <p:cNvSpPr txBox="1"/>
          <p:nvPr/>
        </p:nvSpPr>
        <p:spPr>
          <a:xfrm>
            <a:off x="7788729" y="4278086"/>
            <a:ext cx="408214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Source:</a:t>
            </a:r>
            <a:r>
              <a:rPr b="0" i="0" lang="en-US" sz="1400" u="sng" cap="none" strike="noStrike">
                <a:solidFill>
                  <a:srgbClr val="000000"/>
                </a:solidFill>
                <a:latin typeface="Arial"/>
                <a:ea typeface="Arial"/>
                <a:cs typeface="Arial"/>
                <a:sym typeface="Arial"/>
                <a:hlinkClick r:id="rId4"/>
              </a:rPr>
              <a:t>https://creativecommons.org/about/downloads/</a:t>
            </a:r>
            <a:r>
              <a:rPr b="0" i="0" lang="en-US" sz="1400" u="none" cap="none" strike="noStrike">
                <a:solidFill>
                  <a:srgbClr val="000000"/>
                </a:solidFill>
                <a:latin typeface="Arial"/>
                <a:ea typeface="Arial"/>
                <a:cs typeface="Arial"/>
                <a:sym typeface="Arial"/>
              </a:rPr>
              <a:t> Accessed 10 April,2020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0" y="403153"/>
            <a:ext cx="739684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Creative Commons License Conditions</a:t>
            </a:r>
            <a:endParaRPr/>
          </a:p>
        </p:txBody>
      </p:sp>
      <p:pic>
        <p:nvPicPr>
          <p:cNvPr id="169" name="Google Shape;169;p14"/>
          <p:cNvPicPr preferRelativeResize="0"/>
          <p:nvPr/>
        </p:nvPicPr>
        <p:blipFill rotWithShape="1">
          <a:blip r:embed="rId3">
            <a:alphaModFix/>
          </a:blip>
          <a:srcRect b="0" l="0" r="0" t="0"/>
          <a:stretch/>
        </p:blipFill>
        <p:spPr>
          <a:xfrm>
            <a:off x="2286000" y="1816012"/>
            <a:ext cx="7070271" cy="53277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5"/>
          <p:cNvSpPr txBox="1"/>
          <p:nvPr>
            <p:ph type="title"/>
          </p:nvPr>
        </p:nvSpPr>
        <p:spPr>
          <a:xfrm>
            <a:off x="0" y="453113"/>
            <a:ext cx="815122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Creative Commons Licenses</a:t>
            </a:r>
            <a:endParaRPr>
              <a:solidFill>
                <a:srgbClr val="586F7C"/>
              </a:solidFill>
              <a:latin typeface="Open Sans"/>
              <a:ea typeface="Open Sans"/>
              <a:cs typeface="Open Sans"/>
              <a:sym typeface="Open Sans"/>
            </a:endParaRPr>
          </a:p>
        </p:txBody>
      </p:sp>
      <p:graphicFrame>
        <p:nvGraphicFramePr>
          <p:cNvPr id="176" name="Google Shape;176;p15"/>
          <p:cNvGraphicFramePr/>
          <p:nvPr/>
        </p:nvGraphicFramePr>
        <p:xfrm>
          <a:off x="1992086" y="1849632"/>
          <a:ext cx="3000000" cy="3000000"/>
        </p:xfrm>
        <a:graphic>
          <a:graphicData uri="http://schemas.openxmlformats.org/drawingml/2006/table">
            <a:tbl>
              <a:tblPr bandRow="1" firstRow="1">
                <a:noFill/>
                <a:tableStyleId>{A2F048FD-0AD8-4DC6-9E56-2716F1D426F4}</a:tableStyleId>
              </a:tblPr>
              <a:tblGrid>
                <a:gridCol w="3416525"/>
                <a:gridCol w="4911050"/>
              </a:tblGrid>
              <a:tr h="561600">
                <a:tc>
                  <a:txBody>
                    <a:bodyPr/>
                    <a:lstStyle/>
                    <a:p>
                      <a:pPr indent="0" lvl="0" marL="0" marR="0" rtl="0" algn="l">
                        <a:lnSpc>
                          <a:spcPct val="100000"/>
                        </a:lnSpc>
                        <a:spcBef>
                          <a:spcPts val="0"/>
                        </a:spcBef>
                        <a:spcAft>
                          <a:spcPts val="0"/>
                        </a:spcAft>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Attribution </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CC BY</a:t>
                      </a:r>
                      <a:endParaRPr sz="1600" u="none" cap="none" strike="noStrike">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Attribution-</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ShareAlike</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CC</a:t>
                      </a:r>
                      <a:r>
                        <a:rPr lang="en-US" sz="1600" u="none" cap="none" strike="noStrike">
                          <a:latin typeface="Open Sans"/>
                          <a:ea typeface="Open Sans"/>
                          <a:cs typeface="Open Sans"/>
                          <a:sym typeface="Open Sans"/>
                        </a:rPr>
                        <a:t> BY -SA</a:t>
                      </a:r>
                      <a:endParaRPr sz="1600" u="none" cap="none" strike="noStrike">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Attribution-</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NonCommercial</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CC BY –NC</a:t>
                      </a:r>
                      <a:endParaRPr sz="1600" u="none" cap="none" strike="noStrike">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Attribution-</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NoDerivatives</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CC</a:t>
                      </a:r>
                      <a:r>
                        <a:rPr lang="en-US" sz="1600" u="none" cap="none" strike="noStrike">
                          <a:latin typeface="Open Sans"/>
                          <a:ea typeface="Open Sans"/>
                          <a:cs typeface="Open Sans"/>
                          <a:sym typeface="Open Sans"/>
                        </a:rPr>
                        <a:t> BY –ND</a:t>
                      </a:r>
                      <a:endParaRPr sz="1600" u="none" cap="none" strike="noStrike">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Attribution-</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NonCommercial- ShareAlike</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CC BY -NC- SA</a:t>
                      </a:r>
                      <a:endParaRPr sz="1600" u="none" cap="none" strike="noStrike">
                        <a:latin typeface="Open Sans"/>
                        <a:ea typeface="Open Sans"/>
                        <a:cs typeface="Open Sans"/>
                        <a:sym typeface="Open Sans"/>
                      </a:endParaRPr>
                    </a:p>
                  </a:txBody>
                  <a:tcPr marT="45725" marB="45725" marR="91450" marL="91450"/>
                </a:tc>
              </a:tr>
              <a:tr h="1034500">
                <a:tc>
                  <a:txBody>
                    <a:bodyPr/>
                    <a:lstStyle/>
                    <a:p>
                      <a:pPr indent="0" lvl="0" marL="0" marR="0" rtl="0" algn="l">
                        <a:lnSpc>
                          <a:spcPct val="100000"/>
                        </a:lnSpc>
                        <a:spcBef>
                          <a:spcPts val="0"/>
                        </a:spcBef>
                        <a:spcAft>
                          <a:spcPts val="0"/>
                        </a:spcAft>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Attribution-</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NonCommercial-NoDerivatives</a:t>
                      </a:r>
                      <a:endParaRPr/>
                    </a:p>
                    <a:p>
                      <a:pPr indent="0" lvl="0" marL="0" marR="0" rtl="0" algn="l">
                        <a:lnSpc>
                          <a:spcPct val="100000"/>
                        </a:lnSpc>
                        <a:spcBef>
                          <a:spcPts val="0"/>
                        </a:spcBef>
                        <a:spcAft>
                          <a:spcPts val="0"/>
                        </a:spcAft>
                        <a:buNone/>
                      </a:pPr>
                      <a:r>
                        <a:rPr lang="en-US" sz="1600" u="none" cap="none" strike="noStrike">
                          <a:latin typeface="Open Sans"/>
                          <a:ea typeface="Open Sans"/>
                          <a:cs typeface="Open Sans"/>
                          <a:sym typeface="Open Sans"/>
                        </a:rPr>
                        <a:t>CC BY –NC-ND</a:t>
                      </a:r>
                      <a:endParaRPr/>
                    </a:p>
                    <a:p>
                      <a:pPr indent="0" lvl="0" marL="0" marR="0" rtl="0" algn="l">
                        <a:lnSpc>
                          <a:spcPct val="100000"/>
                        </a:lnSpc>
                        <a:spcBef>
                          <a:spcPts val="0"/>
                        </a:spcBef>
                        <a:spcAft>
                          <a:spcPts val="0"/>
                        </a:spcAft>
                        <a:buNone/>
                      </a:pPr>
                      <a:r>
                        <a:t/>
                      </a:r>
                      <a:endParaRPr sz="1600" u="none" cap="none" strike="noStrike">
                        <a:latin typeface="Open Sans"/>
                        <a:ea typeface="Open Sans"/>
                        <a:cs typeface="Open Sans"/>
                        <a:sym typeface="Open Sans"/>
                      </a:endParaRPr>
                    </a:p>
                  </a:txBody>
                  <a:tcPr marT="45725" marB="45725" marR="91450" marL="91450"/>
                </a:tc>
              </a:tr>
            </a:tbl>
          </a:graphicData>
        </a:graphic>
      </p:graphicFrame>
      <p:pic>
        <p:nvPicPr>
          <p:cNvPr descr="88x31.png" id="177" name="Google Shape;177;p15"/>
          <p:cNvPicPr preferRelativeResize="0"/>
          <p:nvPr/>
        </p:nvPicPr>
        <p:blipFill rotWithShape="1">
          <a:blip r:embed="rId3">
            <a:alphaModFix/>
          </a:blip>
          <a:srcRect b="0" l="0" r="0" t="0"/>
          <a:stretch/>
        </p:blipFill>
        <p:spPr>
          <a:xfrm>
            <a:off x="2332253" y="1882902"/>
            <a:ext cx="1377043" cy="507058"/>
          </a:xfrm>
          <a:prstGeom prst="rect">
            <a:avLst/>
          </a:prstGeom>
          <a:noFill/>
          <a:ln>
            <a:noFill/>
          </a:ln>
        </p:spPr>
      </p:pic>
      <p:pic>
        <p:nvPicPr>
          <p:cNvPr id="178" name="Google Shape;178;p15"/>
          <p:cNvPicPr preferRelativeResize="0"/>
          <p:nvPr/>
        </p:nvPicPr>
        <p:blipFill rotWithShape="1">
          <a:blip r:embed="rId4">
            <a:alphaModFix/>
          </a:blip>
          <a:srcRect b="0" l="0" r="0" t="0"/>
          <a:stretch/>
        </p:blipFill>
        <p:spPr>
          <a:xfrm>
            <a:off x="2332262" y="2547769"/>
            <a:ext cx="1377043" cy="552288"/>
          </a:xfrm>
          <a:prstGeom prst="rect">
            <a:avLst/>
          </a:prstGeom>
          <a:noFill/>
          <a:ln>
            <a:noFill/>
          </a:ln>
        </p:spPr>
      </p:pic>
      <p:pic>
        <p:nvPicPr>
          <p:cNvPr descr="88x31.png" id="179" name="Google Shape;179;p15"/>
          <p:cNvPicPr preferRelativeResize="0"/>
          <p:nvPr/>
        </p:nvPicPr>
        <p:blipFill rotWithShape="1">
          <a:blip r:embed="rId5">
            <a:alphaModFix/>
          </a:blip>
          <a:srcRect b="0" l="0" r="0" t="0"/>
          <a:stretch/>
        </p:blipFill>
        <p:spPr>
          <a:xfrm>
            <a:off x="2332261" y="3372378"/>
            <a:ext cx="1377043" cy="594934"/>
          </a:xfrm>
          <a:prstGeom prst="rect">
            <a:avLst/>
          </a:prstGeom>
          <a:noFill/>
          <a:ln>
            <a:noFill/>
          </a:ln>
        </p:spPr>
      </p:pic>
      <p:pic>
        <p:nvPicPr>
          <p:cNvPr descr="88x31.png" id="180" name="Google Shape;180;p15"/>
          <p:cNvPicPr preferRelativeResize="0"/>
          <p:nvPr/>
        </p:nvPicPr>
        <p:blipFill rotWithShape="1">
          <a:blip r:embed="rId6">
            <a:alphaModFix/>
          </a:blip>
          <a:srcRect b="0" l="0" r="0" t="0"/>
          <a:stretch/>
        </p:blipFill>
        <p:spPr>
          <a:xfrm>
            <a:off x="2332261" y="4174541"/>
            <a:ext cx="1377043" cy="614962"/>
          </a:xfrm>
          <a:prstGeom prst="rect">
            <a:avLst/>
          </a:prstGeom>
          <a:noFill/>
          <a:ln>
            <a:noFill/>
          </a:ln>
        </p:spPr>
      </p:pic>
      <p:pic>
        <p:nvPicPr>
          <p:cNvPr descr="88x31.png" id="181" name="Google Shape;181;p15"/>
          <p:cNvPicPr preferRelativeResize="0"/>
          <p:nvPr/>
        </p:nvPicPr>
        <p:blipFill rotWithShape="1">
          <a:blip r:embed="rId7">
            <a:alphaModFix/>
          </a:blip>
          <a:srcRect b="0" l="0" r="0" t="0"/>
          <a:stretch/>
        </p:blipFill>
        <p:spPr>
          <a:xfrm>
            <a:off x="2332260" y="5002197"/>
            <a:ext cx="1377043" cy="554447"/>
          </a:xfrm>
          <a:prstGeom prst="rect">
            <a:avLst/>
          </a:prstGeom>
          <a:noFill/>
          <a:ln>
            <a:noFill/>
          </a:ln>
        </p:spPr>
      </p:pic>
      <p:pic>
        <p:nvPicPr>
          <p:cNvPr descr="88x31.png" id="182" name="Google Shape;182;p15"/>
          <p:cNvPicPr preferRelativeResize="0"/>
          <p:nvPr/>
        </p:nvPicPr>
        <p:blipFill rotWithShape="1">
          <a:blip r:embed="rId8">
            <a:alphaModFix/>
          </a:blip>
          <a:srcRect b="0" l="0" r="0" t="0"/>
          <a:stretch/>
        </p:blipFill>
        <p:spPr>
          <a:xfrm>
            <a:off x="2332259" y="5949095"/>
            <a:ext cx="1377043" cy="5573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Choosing a license</a:t>
            </a:r>
            <a:endParaRPr>
              <a:solidFill>
                <a:srgbClr val="586F7C"/>
              </a:solidFill>
              <a:latin typeface="Open Sans"/>
              <a:ea typeface="Open Sans"/>
              <a:cs typeface="Open Sans"/>
              <a:sym typeface="Open Sans"/>
            </a:endParaRPr>
          </a:p>
        </p:txBody>
      </p:sp>
      <p:sp>
        <p:nvSpPr>
          <p:cNvPr id="189" name="Google Shape;189;p16"/>
          <p:cNvSpPr txBox="1"/>
          <p:nvPr>
            <p:ph idx="1" type="body"/>
          </p:nvPr>
        </p:nvSpPr>
        <p:spPr>
          <a:xfrm>
            <a:off x="0" y="2625984"/>
            <a:ext cx="6858000" cy="4117716"/>
          </a:xfrm>
          <a:prstGeom prst="rect">
            <a:avLst/>
          </a:prstGeom>
          <a:noFill/>
          <a:ln>
            <a:noFill/>
          </a:ln>
        </p:spPr>
        <p:txBody>
          <a:bodyPr anchorCtr="0" anchor="t" bIns="45700" lIns="91425" spcFirstLastPara="1" rIns="91425" wrap="square" tIns="45700">
            <a:noAutofit/>
          </a:bodyPr>
          <a:lstStyle/>
          <a:p>
            <a:pPr indent="-457200" lvl="0" marL="584200" rtl="0" algn="just">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Visit the Creative Commons website </a:t>
            </a:r>
            <a:r>
              <a:rPr lang="en-US" u="sng">
                <a:solidFill>
                  <a:schemeClr val="hlink"/>
                </a:solidFill>
                <a:hlinkClick r:id="rId3"/>
              </a:rPr>
              <a:t>https://creativecommons.org/choose/</a:t>
            </a:r>
            <a:endParaRPr/>
          </a:p>
          <a:p>
            <a:pPr indent="-457200" lvl="0" marL="584200" rtl="0" algn="just">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Answer a simple set of questions  </a:t>
            </a:r>
            <a:endParaRPr/>
          </a:p>
          <a:p>
            <a:pPr indent="-457200" lvl="0" marL="584200" rtl="0" algn="just">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Once you complete it, you are given the html code and the logo to embed onto your site.</a:t>
            </a:r>
            <a:endParaRPr/>
          </a:p>
          <a:p>
            <a:pPr indent="-304800" lvl="0" marL="584200" rtl="0" algn="just">
              <a:lnSpc>
                <a:spcPct val="150000"/>
              </a:lnSpc>
              <a:spcBef>
                <a:spcPts val="1000"/>
              </a:spcBef>
              <a:spcAft>
                <a:spcPts val="0"/>
              </a:spcAft>
              <a:buClr>
                <a:schemeClr val="dk1"/>
              </a:buClr>
              <a:buSzPts val="2400"/>
              <a:buFont typeface="Arial"/>
              <a:buNone/>
            </a:pPr>
            <a:r>
              <a:t/>
            </a:r>
            <a:endParaRPr>
              <a:solidFill>
                <a:schemeClr val="dk1"/>
              </a:solidFill>
              <a:latin typeface="Open Sans"/>
              <a:ea typeface="Open Sans"/>
              <a:cs typeface="Open Sans"/>
              <a:sym typeface="Open Sans"/>
            </a:endParaRPr>
          </a:p>
        </p:txBody>
      </p:sp>
      <p:sp>
        <p:nvSpPr>
          <p:cNvPr id="190" name="Google Shape;190;p16"/>
          <p:cNvSpPr txBox="1"/>
          <p:nvPr/>
        </p:nvSpPr>
        <p:spPr>
          <a:xfrm>
            <a:off x="195942" y="1926771"/>
            <a:ext cx="1128304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Open Sans"/>
                <a:ea typeface="Open Sans"/>
                <a:cs typeface="Open Sans"/>
                <a:sym typeface="Open Sans"/>
              </a:rPr>
              <a:t>Choose a CC license that is most relevant to your situation.</a:t>
            </a:r>
            <a:endParaRPr b="1" i="0" sz="2800" u="none" cap="none" strike="noStrike">
              <a:solidFill>
                <a:srgbClr val="000000"/>
              </a:solidFill>
              <a:latin typeface="Open Sans"/>
              <a:ea typeface="Open Sans"/>
              <a:cs typeface="Open Sans"/>
              <a:sym typeface="Open Sans"/>
            </a:endParaRPr>
          </a:p>
        </p:txBody>
      </p:sp>
      <p:pic>
        <p:nvPicPr>
          <p:cNvPr descr="https://lh4.googleusercontent.com/n7OCFnuQ3C1OvFo4vngBGA-LFKMYmnyyWlfzXJ0lXAXVLzxAibnXLevI3KZ3KcL2p4BXlNSujT7JVaCg5LDAnNhqsmsR-gxMntJ4TbN74j2c68SnAgcToSxcllOSNfr0trDPQic" id="191" name="Google Shape;191;p16"/>
          <p:cNvPicPr preferRelativeResize="0"/>
          <p:nvPr/>
        </p:nvPicPr>
        <p:blipFill rotWithShape="1">
          <a:blip r:embed="rId4">
            <a:alphaModFix/>
          </a:blip>
          <a:srcRect b="0" l="0" r="0" t="0"/>
          <a:stretch/>
        </p:blipFill>
        <p:spPr>
          <a:xfrm>
            <a:off x="8250010" y="2773135"/>
            <a:ext cx="3228975" cy="3238501"/>
          </a:xfrm>
          <a:prstGeom prst="rect">
            <a:avLst/>
          </a:prstGeom>
          <a:noFill/>
          <a:ln>
            <a:noFill/>
          </a:ln>
        </p:spPr>
      </p:pic>
      <p:sp>
        <p:nvSpPr>
          <p:cNvPr id="192" name="Google Shape;192;p16"/>
          <p:cNvSpPr txBox="1"/>
          <p:nvPr/>
        </p:nvSpPr>
        <p:spPr>
          <a:xfrm>
            <a:off x="8250010" y="6334780"/>
            <a:ext cx="38600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Source: </a:t>
            </a:r>
            <a:r>
              <a:rPr b="0" i="0" lang="en-US" sz="1400" u="sng" cap="none" strike="noStrike">
                <a:solidFill>
                  <a:srgbClr val="000000"/>
                </a:solidFill>
                <a:latin typeface="Arial"/>
                <a:ea typeface="Arial"/>
                <a:cs typeface="Arial"/>
                <a:sym typeface="Arial"/>
                <a:hlinkClick r:id="rId5"/>
              </a:rPr>
              <a:t>https://creativecommons.org/choose/</a:t>
            </a:r>
            <a:r>
              <a:rPr b="0" i="0" lang="en-US" sz="1400" u="none" cap="none" strike="noStrike">
                <a:solidFill>
                  <a:srgbClr val="000000"/>
                </a:solidFill>
                <a:latin typeface="Arial"/>
                <a:ea typeface="Arial"/>
                <a:cs typeface="Arial"/>
                <a:sym typeface="Arial"/>
              </a:rPr>
              <a:t> Accessed: 10 April 2020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6"/>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Licensing in research &amp; education</a:t>
            </a:r>
            <a:endParaRPr>
              <a:solidFill>
                <a:srgbClr val="004890"/>
              </a:solidFill>
              <a:latin typeface="Open Sans"/>
              <a:ea typeface="Open Sans"/>
              <a:cs typeface="Open Sans"/>
              <a:sym typeface="Open Sans"/>
            </a:endParaRPr>
          </a:p>
        </p:txBody>
      </p:sp>
      <p:sp>
        <p:nvSpPr>
          <p:cNvPr id="199" name="Google Shape;199;p6"/>
          <p:cNvSpPr txBox="1"/>
          <p:nvPr>
            <p:ph idx="1" type="body"/>
          </p:nvPr>
        </p:nvSpPr>
        <p:spPr>
          <a:xfrm>
            <a:off x="0" y="1698171"/>
            <a:ext cx="6253843" cy="5159829"/>
          </a:xfrm>
          <a:prstGeom prst="rect">
            <a:avLst/>
          </a:prstGeom>
          <a:noFill/>
          <a:ln>
            <a:noFill/>
          </a:ln>
        </p:spPr>
        <p:txBody>
          <a:bodyPr anchorCtr="0" anchor="t" bIns="45700" lIns="91425" spcFirstLastPara="1" rIns="91425" wrap="square" tIns="45700">
            <a:normAutofit/>
          </a:bodyPr>
          <a:lstStyle/>
          <a:p>
            <a:pPr indent="-342900" lvl="0" marL="460375" rtl="0" algn="just">
              <a:lnSpc>
                <a:spcPct val="140000"/>
              </a:lnSpc>
              <a:spcBef>
                <a:spcPts val="1000"/>
              </a:spcBef>
              <a:spcAft>
                <a:spcPts val="0"/>
              </a:spcAft>
              <a:buClr>
                <a:schemeClr val="dk1"/>
              </a:buClr>
              <a:buSzPts val="1850"/>
              <a:buChar char="●"/>
            </a:pPr>
            <a:r>
              <a:rPr lang="en-US" sz="2000">
                <a:solidFill>
                  <a:schemeClr val="dk1"/>
                </a:solidFill>
                <a:latin typeface="Open Sans"/>
                <a:ea typeface="Open Sans"/>
                <a:cs typeface="Open Sans"/>
                <a:sym typeface="Open Sans"/>
              </a:rPr>
              <a:t>It is important to know where &amp; how to find CC licensed works.</a:t>
            </a:r>
            <a:endParaRPr sz="2000">
              <a:solidFill>
                <a:schemeClr val="dk1"/>
              </a:solidFill>
              <a:latin typeface="Open Sans"/>
              <a:ea typeface="Open Sans"/>
              <a:cs typeface="Open Sans"/>
              <a:sym typeface="Open Sans"/>
            </a:endParaRPr>
          </a:p>
          <a:p>
            <a:pPr indent="-342900" lvl="0" marL="460375" rtl="0" algn="just">
              <a:lnSpc>
                <a:spcPct val="140000"/>
              </a:lnSpc>
              <a:spcBef>
                <a:spcPts val="1000"/>
              </a:spcBef>
              <a:spcAft>
                <a:spcPts val="0"/>
              </a:spcAft>
              <a:buClr>
                <a:schemeClr val="dk1"/>
              </a:buClr>
              <a:buSzPts val="1850"/>
              <a:buChar char="●"/>
            </a:pPr>
            <a:r>
              <a:rPr lang="en-US" sz="2000">
                <a:solidFill>
                  <a:schemeClr val="dk1"/>
                </a:solidFill>
                <a:latin typeface="Open Sans"/>
                <a:ea typeface="Open Sans"/>
                <a:cs typeface="Open Sans"/>
                <a:sym typeface="Open Sans"/>
              </a:rPr>
              <a:t>Creative Commons provides a tool to enable users to discover licensed works.</a:t>
            </a:r>
            <a:endParaRPr/>
          </a:p>
          <a:p>
            <a:pPr indent="-342900" lvl="1" marL="917575" rtl="0" algn="just">
              <a:lnSpc>
                <a:spcPct val="14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E.g. Google allows one to filter results with the usage rights to retrieve CC licensed works</a:t>
            </a:r>
            <a:endParaRPr/>
          </a:p>
          <a:p>
            <a:pPr indent="-342900" lvl="1" marL="917575" rtl="0" algn="just">
              <a:lnSpc>
                <a:spcPct val="14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This helps in finding  CC licensed images or videos to use in a conference presentation or in a lecture </a:t>
            </a:r>
            <a:endParaRPr/>
          </a:p>
        </p:txBody>
      </p:sp>
      <p:sp>
        <p:nvSpPr>
          <p:cNvPr id="200" name="Google Shape;200;p6"/>
          <p:cNvSpPr txBox="1"/>
          <p:nvPr/>
        </p:nvSpPr>
        <p:spPr>
          <a:xfrm>
            <a:off x="6825342" y="2090057"/>
            <a:ext cx="5276051" cy="646331"/>
          </a:xfrm>
          <a:prstGeom prst="rect">
            <a:avLst/>
          </a:prstGeom>
          <a:noFill/>
          <a:ln cap="flat" cmpd="sng" w="9525">
            <a:solidFill>
              <a:srgbClr val="F8981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Open Sans"/>
                <a:ea typeface="Open Sans"/>
                <a:cs typeface="Open Sans"/>
                <a:sym typeface="Open Sans"/>
              </a:rPr>
              <a:t>A search for a CC licensed image via Google images</a:t>
            </a:r>
            <a:endParaRPr b="1" i="0" sz="1800" u="none" cap="none" strike="noStrike">
              <a:solidFill>
                <a:srgbClr val="000000"/>
              </a:solidFill>
              <a:latin typeface="Open Sans"/>
              <a:ea typeface="Open Sans"/>
              <a:cs typeface="Open Sans"/>
              <a:sym typeface="Open Sans"/>
            </a:endParaRPr>
          </a:p>
        </p:txBody>
      </p:sp>
      <p:sp>
        <p:nvSpPr>
          <p:cNvPr id="201" name="Google Shape;201;p6"/>
          <p:cNvSpPr txBox="1"/>
          <p:nvPr/>
        </p:nvSpPr>
        <p:spPr>
          <a:xfrm>
            <a:off x="6890655" y="6453393"/>
            <a:ext cx="5029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Open Sans"/>
                <a:ea typeface="Open Sans"/>
                <a:cs typeface="Open Sans"/>
                <a:sym typeface="Open Sans"/>
              </a:rPr>
              <a:t>Source: Google Images, Accessed 15 April 2020</a:t>
            </a:r>
            <a:endParaRPr b="0" i="0" sz="1200" u="none" cap="none" strike="noStrike">
              <a:solidFill>
                <a:srgbClr val="000000"/>
              </a:solidFill>
              <a:latin typeface="Open Sans"/>
              <a:ea typeface="Open Sans"/>
              <a:cs typeface="Open Sans"/>
              <a:sym typeface="Open Sans"/>
            </a:endParaRPr>
          </a:p>
        </p:txBody>
      </p:sp>
      <p:pic>
        <p:nvPicPr>
          <p:cNvPr id="202" name="Google Shape;202;p6"/>
          <p:cNvPicPr preferRelativeResize="0"/>
          <p:nvPr/>
        </p:nvPicPr>
        <p:blipFill rotWithShape="1">
          <a:blip r:embed="rId3">
            <a:alphaModFix/>
          </a:blip>
          <a:srcRect b="0" l="0" r="0" t="0"/>
          <a:stretch/>
        </p:blipFill>
        <p:spPr>
          <a:xfrm>
            <a:off x="6825342" y="2756323"/>
            <a:ext cx="5276051" cy="36608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Public domain</a:t>
            </a:r>
            <a:endParaRPr>
              <a:solidFill>
                <a:srgbClr val="004890"/>
              </a:solidFill>
              <a:latin typeface="Open Sans"/>
              <a:ea typeface="Open Sans"/>
              <a:cs typeface="Open Sans"/>
              <a:sym typeface="Open Sans"/>
            </a:endParaRPr>
          </a:p>
        </p:txBody>
      </p:sp>
      <p:sp>
        <p:nvSpPr>
          <p:cNvPr id="209" name="Google Shape;209;p20"/>
          <p:cNvSpPr txBox="1"/>
          <p:nvPr>
            <p:ph idx="1" type="body"/>
          </p:nvPr>
        </p:nvSpPr>
        <p:spPr>
          <a:xfrm>
            <a:off x="310244" y="1765371"/>
            <a:ext cx="10548257" cy="4570115"/>
          </a:xfrm>
          <a:prstGeom prst="rect">
            <a:avLst/>
          </a:prstGeom>
          <a:noFill/>
          <a:ln>
            <a:noFill/>
          </a:ln>
        </p:spPr>
        <p:txBody>
          <a:bodyPr anchorCtr="0" anchor="t" bIns="45700" lIns="91425" spcFirstLastPara="1" rIns="91425" wrap="square" tIns="45700">
            <a:normAutofit/>
          </a:bodyPr>
          <a:lstStyle/>
          <a:p>
            <a:pPr indent="0" lvl="0" marL="117475" rtl="0" algn="just">
              <a:lnSpc>
                <a:spcPct val="150000"/>
              </a:lnSpc>
              <a:spcBef>
                <a:spcPts val="1000"/>
              </a:spcBef>
              <a:spcAft>
                <a:spcPts val="0"/>
              </a:spcAft>
              <a:buClr>
                <a:schemeClr val="dk1"/>
              </a:buClr>
              <a:buSzPts val="1850"/>
              <a:buNone/>
            </a:pPr>
            <a:r>
              <a:rPr lang="en-US">
                <a:solidFill>
                  <a:schemeClr val="dk1"/>
                </a:solidFill>
                <a:latin typeface="Open Sans"/>
                <a:ea typeface="Open Sans"/>
                <a:cs typeface="Open Sans"/>
                <a:sym typeface="Open Sans"/>
              </a:rPr>
              <a:t>A creative work can be in the public domain.</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This means that it belongs to or is available to the public &amp; not subject to copyright or legal restrictions.</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No permission is needed to use any material in the public domain.</a:t>
            </a:r>
            <a:endParaRPr/>
          </a:p>
          <a:p>
            <a:pPr indent="0" lvl="0" marL="117475" rtl="0" algn="just">
              <a:lnSpc>
                <a:spcPct val="150000"/>
              </a:lnSpc>
              <a:spcBef>
                <a:spcPts val="1000"/>
              </a:spcBef>
              <a:spcAft>
                <a:spcPts val="0"/>
              </a:spcAft>
              <a:buClr>
                <a:schemeClr val="dk1"/>
              </a:buClr>
              <a:buSzPts val="1850"/>
              <a:buNone/>
            </a:pPr>
            <a:r>
              <a:rPr lang="en-US">
                <a:solidFill>
                  <a:schemeClr val="dk1"/>
                </a:solidFill>
                <a:latin typeface="Open Sans"/>
                <a:ea typeface="Open Sans"/>
                <a:cs typeface="Open Sans"/>
                <a:sym typeface="Open Sans"/>
              </a:rPr>
              <a:t>However, these may be protected by the copyright law &amp; using the collection in its entirety needs permission from the copyright owner</a:t>
            </a:r>
            <a:endParaRPr/>
          </a:p>
          <a:p>
            <a:pPr indent="-225425" lvl="0" marL="460375" rtl="0" algn="just">
              <a:lnSpc>
                <a:spcPct val="150000"/>
              </a:lnSpc>
              <a:spcBef>
                <a:spcPts val="1000"/>
              </a:spcBef>
              <a:spcAft>
                <a:spcPts val="0"/>
              </a:spcAft>
              <a:buClr>
                <a:schemeClr val="dk1"/>
              </a:buClr>
              <a:buSzPts val="1850"/>
              <a:buNone/>
            </a:pPr>
            <a:r>
              <a:t/>
            </a:r>
            <a:endParaRPr>
              <a:solidFill>
                <a:schemeClr val="dk1"/>
              </a:solidFill>
              <a:latin typeface="Open Sans"/>
              <a:ea typeface="Open Sans"/>
              <a:cs typeface="Open Sans"/>
              <a:sym typeface="Open Sans"/>
            </a:endParaRPr>
          </a:p>
          <a:p>
            <a:pPr indent="-225425" lvl="0" marL="460375" rtl="0" algn="just">
              <a:lnSpc>
                <a:spcPct val="150000"/>
              </a:lnSpc>
              <a:spcBef>
                <a:spcPts val="1000"/>
              </a:spcBef>
              <a:spcAft>
                <a:spcPts val="0"/>
              </a:spcAft>
              <a:buClr>
                <a:schemeClr val="dk1"/>
              </a:buClr>
              <a:buSzPts val="185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Public domain cont.</a:t>
            </a:r>
            <a:endParaRPr>
              <a:solidFill>
                <a:srgbClr val="004890"/>
              </a:solidFill>
              <a:latin typeface="Open Sans"/>
              <a:ea typeface="Open Sans"/>
              <a:cs typeface="Open Sans"/>
              <a:sym typeface="Open Sans"/>
            </a:endParaRPr>
          </a:p>
        </p:txBody>
      </p:sp>
      <p:sp>
        <p:nvSpPr>
          <p:cNvPr id="216" name="Google Shape;216;p7"/>
          <p:cNvSpPr txBox="1"/>
          <p:nvPr>
            <p:ph idx="1" type="body"/>
          </p:nvPr>
        </p:nvSpPr>
        <p:spPr>
          <a:xfrm>
            <a:off x="146958" y="1847013"/>
            <a:ext cx="10548257" cy="4570115"/>
          </a:xfrm>
          <a:prstGeom prst="rect">
            <a:avLst/>
          </a:prstGeom>
          <a:noFill/>
          <a:ln>
            <a:noFill/>
          </a:ln>
        </p:spPr>
        <p:txBody>
          <a:bodyPr anchorCtr="0" anchor="t" bIns="45700" lIns="91425" spcFirstLastPara="1" rIns="91425" wrap="square" tIns="45700">
            <a:normAutofit/>
          </a:bodyPr>
          <a:lstStyle/>
          <a:p>
            <a:pPr indent="0" lvl="0" marL="117475" rtl="0" algn="just">
              <a:lnSpc>
                <a:spcPct val="150000"/>
              </a:lnSpc>
              <a:spcBef>
                <a:spcPts val="1000"/>
              </a:spcBef>
              <a:spcAft>
                <a:spcPts val="0"/>
              </a:spcAft>
              <a:buClr>
                <a:schemeClr val="dk1"/>
              </a:buClr>
              <a:buSzPts val="1850"/>
              <a:buNone/>
            </a:pPr>
            <a:r>
              <a:rPr lang="en-US">
                <a:solidFill>
                  <a:schemeClr val="dk1"/>
                </a:solidFill>
                <a:latin typeface="Open Sans"/>
                <a:ea typeface="Open Sans"/>
                <a:cs typeface="Open Sans"/>
                <a:sym typeface="Open Sans"/>
              </a:rPr>
              <a:t>Materials can enter into the public domain in the following ways:</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the copyright has expired</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the copyright owner failed to follow copyright renewal rules</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the copyright owner deliberately places it in the public domain, known as “dedication,” or</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copyright law does not protect this type of work</a:t>
            </a:r>
            <a:endParaRPr/>
          </a:p>
          <a:p>
            <a:pPr indent="0" lvl="1" marL="574675" rtl="0" algn="just">
              <a:lnSpc>
                <a:spcPct val="150000"/>
              </a:lnSpc>
              <a:spcBef>
                <a:spcPts val="2100"/>
              </a:spcBef>
              <a:spcAft>
                <a:spcPts val="0"/>
              </a:spcAft>
              <a:buClr>
                <a:schemeClr val="dk1"/>
              </a:buClr>
              <a:buSzPts val="185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85750" lvl="0" marL="285750" rtl="0" algn="l">
              <a:lnSpc>
                <a:spcPct val="20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Intellectual property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Copyright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Fair use</a:t>
            </a:r>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Licensing and access rights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Creative Commons open licenses and public domain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Public domain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Ethical considerations and plagiarism</a:t>
            </a:r>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v1.0 April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11"/>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Creative Commons (CC) public domain tools</a:t>
            </a:r>
            <a:endParaRPr sz="3330">
              <a:solidFill>
                <a:srgbClr val="004890"/>
              </a:solidFill>
              <a:latin typeface="Open Sans"/>
              <a:ea typeface="Open Sans"/>
              <a:cs typeface="Open Sans"/>
              <a:sym typeface="Open Sans"/>
            </a:endParaRPr>
          </a:p>
        </p:txBody>
      </p:sp>
      <p:sp>
        <p:nvSpPr>
          <p:cNvPr id="223" name="Google Shape;223;p11"/>
          <p:cNvSpPr txBox="1"/>
          <p:nvPr>
            <p:ph idx="1" type="body"/>
          </p:nvPr>
        </p:nvSpPr>
        <p:spPr>
          <a:xfrm>
            <a:off x="1677982" y="1566673"/>
            <a:ext cx="10388832" cy="4570115"/>
          </a:xfrm>
          <a:prstGeom prst="rect">
            <a:avLst/>
          </a:prstGeom>
          <a:noFill/>
          <a:ln>
            <a:noFill/>
          </a:ln>
        </p:spPr>
        <p:txBody>
          <a:bodyPr anchorCtr="0" anchor="t" bIns="45700" lIns="91425" spcFirstLastPara="1" rIns="91425" wrap="square" tIns="45700">
            <a:normAutofit/>
          </a:bodyPr>
          <a:lstStyle/>
          <a:p>
            <a:pPr indent="0" lvl="0" marL="117475" rtl="0" algn="just">
              <a:lnSpc>
                <a:spcPct val="150000"/>
              </a:lnSpc>
              <a:spcBef>
                <a:spcPts val="1000"/>
              </a:spcBef>
              <a:spcAft>
                <a:spcPts val="0"/>
              </a:spcAft>
              <a:buClr>
                <a:schemeClr val="dk1"/>
              </a:buClr>
              <a:buSzPts val="1850"/>
              <a:buNone/>
            </a:pPr>
            <a:r>
              <a:rPr lang="en-US" sz="2000">
                <a:solidFill>
                  <a:schemeClr val="dk1"/>
                </a:solidFill>
                <a:latin typeface="Open Sans"/>
                <a:ea typeface="Open Sans"/>
                <a:cs typeface="Open Sans"/>
                <a:sym typeface="Open Sans"/>
              </a:rPr>
              <a:t>Individuals can choose to waive all of the rights to their work and place the work in the public domain.  They can use a CC tool to dedicate their works as CC0 “No rights reserved”. In research and academia, CC0 is the most relevant in managing research data. </a:t>
            </a:r>
            <a:endParaRPr/>
          </a:p>
          <a:p>
            <a:pPr indent="0" lvl="0" marL="117475" rtl="0" algn="just">
              <a:lnSpc>
                <a:spcPct val="150000"/>
              </a:lnSpc>
              <a:spcBef>
                <a:spcPts val="1000"/>
              </a:spcBef>
              <a:spcAft>
                <a:spcPts val="0"/>
              </a:spcAft>
              <a:buClr>
                <a:schemeClr val="dk1"/>
              </a:buClr>
              <a:buSzPts val="1850"/>
              <a:buNone/>
            </a:pPr>
            <a:r>
              <a:rPr lang="en-US" sz="2000">
                <a:solidFill>
                  <a:schemeClr val="dk1"/>
                </a:solidFill>
                <a:latin typeface="Open Sans"/>
                <a:ea typeface="Open Sans"/>
                <a:cs typeface="Open Sans"/>
                <a:sym typeface="Open Sans"/>
              </a:rPr>
              <a:t>CC also provides a public domain mark (PDM) for anyone which such knowledge to tag a work which is no longer restricted by copyright.  The allows the work to be easily discoverable.</a:t>
            </a:r>
            <a:endParaRPr sz="2000">
              <a:solidFill>
                <a:schemeClr val="dk1"/>
              </a:solidFill>
              <a:latin typeface="Open Sans"/>
              <a:ea typeface="Open Sans"/>
              <a:cs typeface="Open Sans"/>
              <a:sym typeface="Open Sans"/>
            </a:endParaRPr>
          </a:p>
        </p:txBody>
      </p:sp>
      <p:pic>
        <p:nvPicPr>
          <p:cNvPr descr="zero.png" id="224" name="Google Shape;224;p11"/>
          <p:cNvPicPr preferRelativeResize="0"/>
          <p:nvPr/>
        </p:nvPicPr>
        <p:blipFill rotWithShape="1">
          <a:blip r:embed="rId3">
            <a:alphaModFix/>
          </a:blip>
          <a:srcRect b="0" l="0" r="0" t="0"/>
          <a:stretch/>
        </p:blipFill>
        <p:spPr>
          <a:xfrm>
            <a:off x="102730" y="1801843"/>
            <a:ext cx="1575253" cy="1452186"/>
          </a:xfrm>
          <a:prstGeom prst="rect">
            <a:avLst/>
          </a:prstGeom>
          <a:noFill/>
          <a:ln>
            <a:noFill/>
          </a:ln>
        </p:spPr>
      </p:pic>
      <p:pic>
        <p:nvPicPr>
          <p:cNvPr descr="pd.png" id="225" name="Google Shape;225;p11"/>
          <p:cNvPicPr preferRelativeResize="0"/>
          <p:nvPr/>
        </p:nvPicPr>
        <p:blipFill rotWithShape="1">
          <a:blip r:embed="rId4">
            <a:alphaModFix/>
          </a:blip>
          <a:srcRect b="0" l="0" r="0" t="0"/>
          <a:stretch/>
        </p:blipFill>
        <p:spPr>
          <a:xfrm>
            <a:off x="102729" y="3486077"/>
            <a:ext cx="1575253" cy="1575253"/>
          </a:xfrm>
          <a:prstGeom prst="rect">
            <a:avLst/>
          </a:prstGeom>
          <a:noFill/>
          <a:ln>
            <a:noFill/>
          </a:ln>
        </p:spPr>
      </p:pic>
      <p:sp>
        <p:nvSpPr>
          <p:cNvPr id="226" name="Google Shape;226;p11"/>
          <p:cNvSpPr txBox="1"/>
          <p:nvPr/>
        </p:nvSpPr>
        <p:spPr>
          <a:xfrm>
            <a:off x="391885" y="5536623"/>
            <a:ext cx="11430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Open Sans"/>
                <a:ea typeface="Open Sans"/>
                <a:cs typeface="Open Sans"/>
                <a:sym typeface="Open Sans"/>
              </a:rPr>
              <a:t>A number of resources are available for searching public domain works, such as Europeana Collections, Internet Archive, Wikimedia Commons and Project Gutenberg.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defined</a:t>
            </a:r>
            <a:endParaRPr>
              <a:solidFill>
                <a:srgbClr val="586F7C"/>
              </a:solidFill>
              <a:latin typeface="Open Sans"/>
              <a:ea typeface="Open Sans"/>
              <a:cs typeface="Open Sans"/>
              <a:sym typeface="Open Sans"/>
            </a:endParaRPr>
          </a:p>
        </p:txBody>
      </p:sp>
      <p:sp>
        <p:nvSpPr>
          <p:cNvPr id="233" name="Google Shape;233;p12"/>
          <p:cNvSpPr txBox="1"/>
          <p:nvPr>
            <p:ph idx="1" type="body"/>
          </p:nvPr>
        </p:nvSpPr>
        <p:spPr>
          <a:xfrm>
            <a:off x="306381" y="1925902"/>
            <a:ext cx="10388832" cy="4570115"/>
          </a:xfrm>
          <a:prstGeom prst="rect">
            <a:avLst/>
          </a:prstGeom>
          <a:noFill/>
          <a:ln>
            <a:noFill/>
          </a:ln>
        </p:spPr>
        <p:txBody>
          <a:bodyPr anchorCtr="0" anchor="t" bIns="45700" lIns="91425" spcFirstLastPara="1" rIns="91425" wrap="square" tIns="45700">
            <a:normAutofit/>
          </a:bodyPr>
          <a:lstStyle/>
          <a:p>
            <a:pPr indent="0" lvl="0" marL="117475" rtl="0" algn="l">
              <a:lnSpc>
                <a:spcPct val="140000"/>
              </a:lnSpc>
              <a:spcBef>
                <a:spcPts val="1000"/>
              </a:spcBef>
              <a:spcAft>
                <a:spcPts val="0"/>
              </a:spcAft>
              <a:buClr>
                <a:schemeClr val="dk1"/>
              </a:buClr>
              <a:buSzPts val="1850"/>
              <a:buNone/>
            </a:pPr>
            <a:r>
              <a:rPr lang="en-US">
                <a:solidFill>
                  <a:schemeClr val="dk1"/>
                </a:solidFill>
                <a:latin typeface="Open Sans"/>
                <a:ea typeface="Open Sans"/>
                <a:cs typeface="Open Sans"/>
                <a:sym typeface="Open Sans"/>
              </a:rPr>
              <a:t>Plagiarism is the act of using someone else’s words, ideas or other work without clearly citing the source of that information. It may be intentional or unintentional.</a:t>
            </a:r>
            <a:endParaRPr/>
          </a:p>
          <a:p>
            <a:pPr indent="-342900" lvl="0" marL="460375" rtl="0" algn="l">
              <a:lnSpc>
                <a:spcPct val="140000"/>
              </a:lnSpc>
              <a:spcBef>
                <a:spcPts val="1000"/>
              </a:spcBef>
              <a:spcAft>
                <a:spcPts val="0"/>
              </a:spcAft>
              <a:buClr>
                <a:schemeClr val="dk1"/>
              </a:buClr>
              <a:buSzPts val="1850"/>
              <a:buChar char="●"/>
            </a:pPr>
            <a:r>
              <a:rPr lang="en-US" sz="2000">
                <a:solidFill>
                  <a:schemeClr val="dk1"/>
                </a:solidFill>
                <a:latin typeface="Open Sans"/>
                <a:ea typeface="Open Sans"/>
                <a:cs typeface="Open Sans"/>
                <a:sym typeface="Open Sans"/>
              </a:rPr>
              <a:t>Plagiarism may lead to:</a:t>
            </a:r>
            <a:endParaRPr/>
          </a:p>
          <a:p>
            <a:pPr indent="-342900" lvl="1" marL="917575" rtl="0" algn="l">
              <a:lnSpc>
                <a:spcPct val="14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rejection and retraction from publications and conferences.  </a:t>
            </a:r>
            <a:endParaRPr/>
          </a:p>
          <a:p>
            <a:pPr indent="-342900" lvl="1" marL="917575" rtl="0" algn="l">
              <a:lnSpc>
                <a:spcPct val="14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loss of credibility and professional standing</a:t>
            </a:r>
            <a:endParaRPr>
              <a:solidFill>
                <a:schemeClr val="dk1"/>
              </a:solidFill>
              <a:latin typeface="Open Sans"/>
              <a:ea typeface="Open Sans"/>
              <a:cs typeface="Open Sans"/>
              <a:sym typeface="Open Sans"/>
            </a:endParaRPr>
          </a:p>
          <a:p>
            <a:pPr indent="-342900" lvl="1" marL="917575" rtl="0" algn="l">
              <a:lnSpc>
                <a:spcPct val="14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 expulsion from a university or loss of a job</a:t>
            </a:r>
            <a:endParaRPr>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defined cont.</a:t>
            </a:r>
            <a:endParaRPr>
              <a:solidFill>
                <a:srgbClr val="586F7C"/>
              </a:solidFill>
              <a:latin typeface="Open Sans"/>
              <a:ea typeface="Open Sans"/>
              <a:cs typeface="Open Sans"/>
              <a:sym typeface="Open Sans"/>
            </a:endParaRPr>
          </a:p>
        </p:txBody>
      </p:sp>
      <p:sp>
        <p:nvSpPr>
          <p:cNvPr id="240" name="Google Shape;240;p17"/>
          <p:cNvSpPr txBox="1"/>
          <p:nvPr>
            <p:ph idx="1" type="body"/>
          </p:nvPr>
        </p:nvSpPr>
        <p:spPr>
          <a:xfrm>
            <a:off x="322710" y="1925902"/>
            <a:ext cx="11384876" cy="3658469"/>
          </a:xfrm>
          <a:prstGeom prst="rect">
            <a:avLst/>
          </a:prstGeom>
          <a:noFill/>
          <a:ln>
            <a:noFill/>
          </a:ln>
        </p:spPr>
        <p:txBody>
          <a:bodyPr anchorCtr="0" anchor="t" bIns="45700" lIns="91425" spcFirstLastPara="1" rIns="91425" wrap="square" tIns="45700">
            <a:normAutofit/>
          </a:bodyPr>
          <a:lstStyle/>
          <a:p>
            <a:pPr indent="0" lvl="0" marL="117475" rtl="0" algn="l">
              <a:lnSpc>
                <a:spcPct val="140000"/>
              </a:lnSpc>
              <a:spcBef>
                <a:spcPts val="1000"/>
              </a:spcBef>
              <a:spcAft>
                <a:spcPts val="0"/>
              </a:spcAft>
              <a:buClr>
                <a:schemeClr val="dk1"/>
              </a:buClr>
              <a:buSzPts val="1850"/>
              <a:buNone/>
            </a:pPr>
            <a:r>
              <a:rPr lang="en-US">
                <a:solidFill>
                  <a:schemeClr val="dk1"/>
                </a:solidFill>
                <a:latin typeface="Open Sans"/>
                <a:ea typeface="Open Sans"/>
                <a:cs typeface="Open Sans"/>
                <a:sym typeface="Open Sans"/>
              </a:rPr>
              <a:t>Two behaviors of plagiarism;</a:t>
            </a:r>
            <a:endParaRPr/>
          </a:p>
          <a:p>
            <a:pPr indent="-457200" lvl="0" marL="574675" rtl="0" algn="l">
              <a:lnSpc>
                <a:spcPct val="140000"/>
              </a:lnSpc>
              <a:spcBef>
                <a:spcPts val="1000"/>
              </a:spcBef>
              <a:spcAft>
                <a:spcPts val="0"/>
              </a:spcAft>
              <a:buClr>
                <a:schemeClr val="dk1"/>
              </a:buClr>
              <a:buSzPts val="1850"/>
              <a:buFont typeface="Arial"/>
              <a:buAutoNum type="alphaLcPeriod"/>
            </a:pPr>
            <a:r>
              <a:rPr lang="en-US">
                <a:solidFill>
                  <a:schemeClr val="dk1"/>
                </a:solidFill>
                <a:latin typeface="Open Sans"/>
                <a:ea typeface="Open Sans"/>
                <a:cs typeface="Open Sans"/>
                <a:sym typeface="Open Sans"/>
              </a:rPr>
              <a:t>submitting someone else’s text as one’s own or attempting to blur the line between one’s own ideas or words and those borrowed from another source</a:t>
            </a:r>
            <a:endParaRPr/>
          </a:p>
          <a:p>
            <a:pPr indent="-457200" lvl="0" marL="574675" rtl="0" algn="l">
              <a:lnSpc>
                <a:spcPct val="140000"/>
              </a:lnSpc>
              <a:spcBef>
                <a:spcPts val="1000"/>
              </a:spcBef>
              <a:spcAft>
                <a:spcPts val="0"/>
              </a:spcAft>
              <a:buClr>
                <a:schemeClr val="dk1"/>
              </a:buClr>
              <a:buSzPts val="1850"/>
              <a:buFont typeface="Arial"/>
              <a:buAutoNum type="alphaLcPeriod"/>
            </a:pPr>
            <a:r>
              <a:rPr lang="en-US">
                <a:solidFill>
                  <a:schemeClr val="dk1"/>
                </a:solidFill>
                <a:latin typeface="Open Sans"/>
                <a:ea typeface="Open Sans"/>
                <a:cs typeface="Open Sans"/>
                <a:sym typeface="Open Sans"/>
              </a:rPr>
              <a:t>carelessly or inadequately citing ideas and words borrowed from another source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18"/>
          <p:cNvSpPr txBox="1"/>
          <p:nvPr>
            <p:ph type="title"/>
          </p:nvPr>
        </p:nvSpPr>
        <p:spPr>
          <a:xfrm>
            <a:off x="0" y="437222"/>
            <a:ext cx="81381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Types of plagiarism</a:t>
            </a:r>
            <a:endParaRPr>
              <a:solidFill>
                <a:srgbClr val="586F7C"/>
              </a:solidFill>
              <a:latin typeface="Open Sans"/>
              <a:ea typeface="Open Sans"/>
              <a:cs typeface="Open Sans"/>
              <a:sym typeface="Open Sans"/>
            </a:endParaRPr>
          </a:p>
        </p:txBody>
      </p:sp>
      <p:grpSp>
        <p:nvGrpSpPr>
          <p:cNvPr id="247" name="Google Shape;247;p18"/>
          <p:cNvGrpSpPr/>
          <p:nvPr/>
        </p:nvGrpSpPr>
        <p:grpSpPr>
          <a:xfrm>
            <a:off x="322709" y="1927757"/>
            <a:ext cx="11417400" cy="4650660"/>
            <a:chOff x="0" y="1855"/>
            <a:chExt cx="11417400" cy="4650660"/>
          </a:xfrm>
        </p:grpSpPr>
        <p:sp>
          <p:nvSpPr>
            <p:cNvPr id="248" name="Google Shape;248;p18"/>
            <p:cNvSpPr/>
            <p:nvPr/>
          </p:nvSpPr>
          <p:spPr>
            <a:xfrm>
              <a:off x="0" y="185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0" y="934420"/>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txBox="1"/>
            <p:nvPr/>
          </p:nvSpPr>
          <p:spPr>
            <a:xfrm>
              <a:off x="44937" y="979357"/>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i="0" lang="en-US" sz="2000" u="none" cap="none" strike="noStrike">
                  <a:latin typeface="Open Sans"/>
                  <a:ea typeface="Open Sans"/>
                  <a:cs typeface="Open Sans"/>
                  <a:sym typeface="Open Sans"/>
                </a:rPr>
                <a:t>Patchworking</a:t>
              </a:r>
              <a:r>
                <a:rPr b="0" i="0" lang="en-US" sz="1700" u="none" cap="none" strike="noStrike">
                  <a:latin typeface="Open Sans"/>
                  <a:ea typeface="Open Sans"/>
                  <a:cs typeface="Open Sans"/>
                  <a:sym typeface="Open Sans"/>
                </a:rPr>
                <a:t>: Using words and phrases from a source text (that may or may not be acknowledged) and patch them together into new sentences.</a:t>
              </a:r>
              <a:endParaRPr b="0" i="0" sz="1700" u="none" cap="none" strike="noStrike">
                <a:latin typeface="Open Sans"/>
                <a:ea typeface="Open Sans"/>
                <a:cs typeface="Open Sans"/>
                <a:sym typeface="Open Sans"/>
              </a:endParaRPr>
            </a:p>
          </p:txBody>
        </p:sp>
        <p:sp>
          <p:nvSpPr>
            <p:cNvPr id="251" name="Google Shape;251;p18"/>
            <p:cNvSpPr/>
            <p:nvPr/>
          </p:nvSpPr>
          <p:spPr>
            <a:xfrm>
              <a:off x="0" y="186698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txBox="1"/>
            <p:nvPr/>
          </p:nvSpPr>
          <p:spPr>
            <a:xfrm>
              <a:off x="44937" y="191192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i="0" lang="en-US" sz="2000" u="none" cap="none" strike="noStrike">
                  <a:latin typeface="Open Sans"/>
                  <a:ea typeface="Open Sans"/>
                  <a:cs typeface="Open Sans"/>
                  <a:sym typeface="Open Sans"/>
                </a:rPr>
                <a:t>Insufficient Paraphrasing</a:t>
              </a:r>
              <a:r>
                <a:rPr b="0" i="0" lang="en-US" sz="1700" u="none" cap="none" strike="noStrike">
                  <a:latin typeface="Open Sans"/>
                  <a:ea typeface="Open Sans"/>
                  <a:cs typeface="Open Sans"/>
                  <a:sym typeface="Open Sans"/>
                </a:rPr>
                <a:t>: Taking an author's words and changing them slightly, without quoting the actual text, is plagiarism. </a:t>
              </a:r>
              <a:endParaRPr b="0" i="0" sz="1700" u="none" cap="none" strike="noStrike">
                <a:latin typeface="Open Sans"/>
                <a:ea typeface="Open Sans"/>
                <a:cs typeface="Open Sans"/>
                <a:sym typeface="Open Sans"/>
              </a:endParaRPr>
            </a:p>
          </p:txBody>
        </p:sp>
        <p:sp>
          <p:nvSpPr>
            <p:cNvPr id="253" name="Google Shape;253;p18"/>
            <p:cNvSpPr/>
            <p:nvPr/>
          </p:nvSpPr>
          <p:spPr>
            <a:xfrm>
              <a:off x="0" y="2799550"/>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txBox="1"/>
            <p:nvPr/>
          </p:nvSpPr>
          <p:spPr>
            <a:xfrm>
              <a:off x="44937" y="2844487"/>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i="0" lang="en-US" sz="2000" u="none" cap="none" strike="noStrike">
                  <a:latin typeface="Open Sans"/>
                  <a:ea typeface="Open Sans"/>
                  <a:cs typeface="Open Sans"/>
                  <a:sym typeface="Open Sans"/>
                </a:rPr>
                <a:t>Misquoting</a:t>
              </a:r>
              <a:r>
                <a:rPr b="1" i="0" lang="en-US" sz="1700" u="none" cap="none" strike="noStrike">
                  <a:latin typeface="Open Sans"/>
                  <a:ea typeface="Open Sans"/>
                  <a:cs typeface="Open Sans"/>
                  <a:sym typeface="Open Sans"/>
                </a:rPr>
                <a:t>:</a:t>
              </a:r>
              <a:r>
                <a:rPr b="0" i="0" lang="en-US" sz="1700" u="none" cap="none" strike="noStrike">
                  <a:latin typeface="Open Sans"/>
                  <a:ea typeface="Open Sans"/>
                  <a:cs typeface="Open Sans"/>
                  <a:sym typeface="Open Sans"/>
                </a:rPr>
                <a:t> When you quote another author in your own work, always be sure to quote exactly what was said. Direct quotes are when you use an author's exact words. Indirect quotes are when you report the spoken or written words of an author, but not his/her exact words.  Both must be cited!</a:t>
              </a:r>
              <a:endParaRPr b="0" i="0" sz="1700" u="none" cap="none" strike="noStrike">
                <a:latin typeface="Open Sans"/>
                <a:ea typeface="Open Sans"/>
                <a:cs typeface="Open Sans"/>
                <a:sym typeface="Open Sans"/>
              </a:endParaRPr>
            </a:p>
          </p:txBody>
        </p:sp>
        <p:sp>
          <p:nvSpPr>
            <p:cNvPr id="255" name="Google Shape;255;p18"/>
            <p:cNvSpPr/>
            <p:nvPr/>
          </p:nvSpPr>
          <p:spPr>
            <a:xfrm>
              <a:off x="0" y="373211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txBox="1"/>
            <p:nvPr/>
          </p:nvSpPr>
          <p:spPr>
            <a:xfrm>
              <a:off x="44937" y="377705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i="0" lang="en-US" sz="2000" u="none" cap="none" strike="noStrike">
                  <a:latin typeface="Open Sans"/>
                  <a:ea typeface="Open Sans"/>
                  <a:cs typeface="Open Sans"/>
                  <a:sym typeface="Open Sans"/>
                </a:rPr>
                <a:t>Duplicating Publications/Self plagiarism</a:t>
              </a:r>
              <a:r>
                <a:rPr b="0" i="0" lang="en-US" sz="2000" u="none" cap="none" strike="noStrike">
                  <a:latin typeface="Open Sans"/>
                  <a:ea typeface="Open Sans"/>
                  <a:cs typeface="Open Sans"/>
                  <a:sym typeface="Open Sans"/>
                </a:rPr>
                <a:t>:  </a:t>
              </a:r>
              <a:r>
                <a:rPr b="0" i="0" lang="en-US" sz="1700" u="none" cap="none" strike="noStrike">
                  <a:latin typeface="Open Sans"/>
                  <a:ea typeface="Open Sans"/>
                  <a:cs typeface="Open Sans"/>
                  <a:sym typeface="Open Sans"/>
                </a:rPr>
                <a:t>You cannot reuse/recycle your own paper for use in another assignment without explicit permission from the instructor. If you cite your previous work, remember to cite yourself. This is self-plagiarism</a:t>
              </a:r>
              <a:endParaRPr b="0" i="0" sz="1700" u="none" cap="none" strike="noStrike">
                <a:latin typeface="Open Sans"/>
                <a:ea typeface="Open Sans"/>
                <a:cs typeface="Open Sans"/>
                <a:sym typeface="Open Sans"/>
              </a:endParaRPr>
            </a:p>
          </p:txBody>
        </p:sp>
        <p:sp>
          <p:nvSpPr>
            <p:cNvPr id="257" name="Google Shape;257;p18"/>
            <p:cNvSpPr txBox="1"/>
            <p:nvPr/>
          </p:nvSpPr>
          <p:spPr>
            <a:xfrm>
              <a:off x="44937" y="4679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i="0" lang="en-US" sz="2000" u="none" cap="none" strike="noStrike">
                  <a:solidFill>
                    <a:schemeClr val="dk1"/>
                  </a:solidFill>
                  <a:latin typeface="Open Sans"/>
                  <a:ea typeface="Open Sans"/>
                  <a:cs typeface="Open Sans"/>
                  <a:sym typeface="Open Sans"/>
                </a:rPr>
                <a:t>Stealing</a:t>
              </a:r>
              <a:r>
                <a:rPr b="0" i="0" lang="en-US" sz="1700" u="none" cap="none" strike="noStrike">
                  <a:solidFill>
                    <a:schemeClr val="dk1"/>
                  </a:solidFill>
                  <a:latin typeface="Open Sans"/>
                  <a:ea typeface="Open Sans"/>
                  <a:cs typeface="Open Sans"/>
                  <a:sym typeface="Open Sans"/>
                </a:rPr>
                <a:t>: If you take a sentence, or even a unique turn of phrase, and pass it off as your own, this is stealing. </a:t>
              </a:r>
              <a:endParaRPr b="0" i="0" sz="1700" u="none" cap="none" strike="noStrike">
                <a:solidFill>
                  <a:schemeClr val="dk1"/>
                </a:solidFill>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software</a:t>
            </a:r>
            <a:endParaRPr>
              <a:solidFill>
                <a:srgbClr val="586F7C"/>
              </a:solidFill>
              <a:latin typeface="Open Sans"/>
              <a:ea typeface="Open Sans"/>
              <a:cs typeface="Open Sans"/>
              <a:sym typeface="Open Sans"/>
            </a:endParaRPr>
          </a:p>
        </p:txBody>
      </p:sp>
      <p:sp>
        <p:nvSpPr>
          <p:cNvPr id="264" name="Google Shape;264;p23"/>
          <p:cNvSpPr txBox="1"/>
          <p:nvPr>
            <p:ph idx="1" type="body"/>
          </p:nvPr>
        </p:nvSpPr>
        <p:spPr>
          <a:xfrm>
            <a:off x="141478" y="1993972"/>
            <a:ext cx="60143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Many universities now use plagiarism checking software.</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These help detect plagiarism of the works by their students, faculty and staff.</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This software allows large numbers of documents to be compared to facilitate detection.</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Some are free &amp; some come at a cost.</a:t>
            </a:r>
            <a:endParaRPr>
              <a:solidFill>
                <a:schemeClr val="dk1"/>
              </a:solidFill>
              <a:latin typeface="Open Sans"/>
              <a:ea typeface="Open Sans"/>
              <a:cs typeface="Open Sans"/>
              <a:sym typeface="Open Sans"/>
            </a:endParaRPr>
          </a:p>
        </p:txBody>
      </p:sp>
      <p:sp>
        <p:nvSpPr>
          <p:cNvPr id="265" name="Google Shape;265;p23"/>
          <p:cNvSpPr/>
          <p:nvPr/>
        </p:nvSpPr>
        <p:spPr>
          <a:xfrm>
            <a:off x="6767185" y="2206243"/>
            <a:ext cx="5301343" cy="510778"/>
          </a:xfrm>
          <a:prstGeom prst="roundRect">
            <a:avLst>
              <a:gd fmla="val 16667" name="adj"/>
            </a:avLst>
          </a:prstGeom>
          <a:noFill/>
          <a:ln cap="flat" cmpd="sng" w="9525">
            <a:solidFill>
              <a:srgbClr val="F8981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Open Sans"/>
                <a:ea typeface="Open Sans"/>
                <a:cs typeface="Open Sans"/>
                <a:sym typeface="Open Sans"/>
              </a:rPr>
              <a:t>Examples of plagiarism software</a:t>
            </a:r>
            <a:endParaRPr b="1" i="0" sz="2400" u="none" cap="none" strike="noStrike">
              <a:solidFill>
                <a:srgbClr val="000000"/>
              </a:solidFill>
              <a:latin typeface="Open Sans"/>
              <a:ea typeface="Open Sans"/>
              <a:cs typeface="Open Sans"/>
              <a:sym typeface="Open Sans"/>
            </a:endParaRPr>
          </a:p>
        </p:txBody>
      </p:sp>
      <p:pic>
        <p:nvPicPr>
          <p:cNvPr id="266" name="Google Shape;266;p23"/>
          <p:cNvPicPr preferRelativeResize="0"/>
          <p:nvPr/>
        </p:nvPicPr>
        <p:blipFill rotWithShape="1">
          <a:blip r:embed="rId3">
            <a:alphaModFix/>
          </a:blip>
          <a:srcRect b="0" l="0" r="0" t="0"/>
          <a:stretch/>
        </p:blipFill>
        <p:spPr>
          <a:xfrm>
            <a:off x="6705814" y="2745734"/>
            <a:ext cx="2589086" cy="1337409"/>
          </a:xfrm>
          <a:prstGeom prst="rect">
            <a:avLst/>
          </a:prstGeom>
          <a:noFill/>
          <a:ln>
            <a:noFill/>
          </a:ln>
        </p:spPr>
      </p:pic>
      <p:pic>
        <p:nvPicPr>
          <p:cNvPr id="267" name="Google Shape;267;p23"/>
          <p:cNvPicPr preferRelativeResize="0"/>
          <p:nvPr/>
        </p:nvPicPr>
        <p:blipFill rotWithShape="1">
          <a:blip r:embed="rId4">
            <a:alphaModFix/>
          </a:blip>
          <a:srcRect b="0" l="0" r="0" t="0"/>
          <a:stretch/>
        </p:blipFill>
        <p:spPr>
          <a:xfrm>
            <a:off x="9613800" y="3112410"/>
            <a:ext cx="2201988" cy="512531"/>
          </a:xfrm>
          <a:prstGeom prst="rect">
            <a:avLst/>
          </a:prstGeom>
          <a:noFill/>
          <a:ln>
            <a:noFill/>
          </a:ln>
        </p:spPr>
      </p:pic>
      <p:pic>
        <p:nvPicPr>
          <p:cNvPr id="268" name="Google Shape;268;p23"/>
          <p:cNvPicPr preferRelativeResize="0"/>
          <p:nvPr/>
        </p:nvPicPr>
        <p:blipFill rotWithShape="1">
          <a:blip r:embed="rId5">
            <a:alphaModFix/>
          </a:blip>
          <a:srcRect b="0" l="0" r="0" t="0"/>
          <a:stretch/>
        </p:blipFill>
        <p:spPr>
          <a:xfrm>
            <a:off x="6830249" y="4347404"/>
            <a:ext cx="2340215" cy="951961"/>
          </a:xfrm>
          <a:prstGeom prst="rect">
            <a:avLst/>
          </a:prstGeom>
          <a:noFill/>
          <a:ln>
            <a:noFill/>
          </a:ln>
        </p:spPr>
      </p:pic>
      <p:pic>
        <p:nvPicPr>
          <p:cNvPr id="269" name="Google Shape;269;p23"/>
          <p:cNvPicPr preferRelativeResize="0"/>
          <p:nvPr/>
        </p:nvPicPr>
        <p:blipFill rotWithShape="1">
          <a:blip r:embed="rId6">
            <a:alphaModFix/>
          </a:blip>
          <a:srcRect b="0" l="0" r="0" t="0"/>
          <a:stretch/>
        </p:blipFill>
        <p:spPr>
          <a:xfrm>
            <a:off x="9356271" y="4111856"/>
            <a:ext cx="2564790" cy="1041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76" name="Google Shape;276;p24"/>
          <p:cNvSpPr txBox="1"/>
          <p:nvPr>
            <p:ph idx="1" type="body"/>
          </p:nvPr>
        </p:nvSpPr>
        <p:spPr>
          <a:xfrm>
            <a:off x="141478" y="1993972"/>
            <a:ext cx="107006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This lesson introduced copyright, how it works in terms of Intellectual Property rights and how to avoid copyright infringement</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lesson also described licensing, access rights as well plagiarism.</a:t>
            </a:r>
            <a:endParaRPr/>
          </a:p>
          <a:p>
            <a:pPr indent="-228600" lvl="0" marL="457200" rtl="0" algn="just">
              <a:lnSpc>
                <a:spcPct val="10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82" name="Google Shape;282;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rPr>
              <a:t>www.research4life.or</a:t>
            </a:r>
            <a:r>
              <a:rPr lang="en-US" u="sng">
                <a:solidFill>
                  <a:srgbClr val="586F7C"/>
                </a:solidFill>
                <a:latin typeface="Open Sans"/>
                <a:ea typeface="Open Sans"/>
                <a:cs typeface="Open Sans"/>
                <a:sym typeface="Open Sans"/>
                <a:hlinkClick r:id="rId4"/>
              </a:rPr>
              <a:t>g</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5"/>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6"/>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7"/>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8"/>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88" name="Google Shape;288;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89" name="Google Shape;289;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90" name="Google Shape;290;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91" name="Google Shape;291;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92" name="Google Shape;292;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93" name="Google Shape;293;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Describe what is copyrighted and how to avoid copyright infringement</a:t>
            </a:r>
            <a:endParaRPr/>
          </a:p>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Understand licensing and access rights, including how to use the licensed content</a:t>
            </a:r>
            <a:endParaRPr/>
          </a:p>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Know the different use regimes that publishers apply for journal articles and books</a:t>
            </a:r>
            <a:endParaRPr/>
          </a:p>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Describe plagiarism and methods to avoid plagiarism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3"/>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Intellectual Property (IP) ?</a:t>
            </a:r>
            <a:endParaRPr>
              <a:solidFill>
                <a:srgbClr val="586F7C"/>
              </a:solidFill>
              <a:latin typeface="Open Sans"/>
              <a:ea typeface="Open Sans"/>
              <a:cs typeface="Open Sans"/>
              <a:sym typeface="Open Sans"/>
            </a:endParaRPr>
          </a:p>
        </p:txBody>
      </p:sp>
      <p:sp>
        <p:nvSpPr>
          <p:cNvPr id="99" name="Google Shape;99;p3"/>
          <p:cNvSpPr/>
          <p:nvPr/>
        </p:nvSpPr>
        <p:spPr>
          <a:xfrm>
            <a:off x="734786" y="2090057"/>
            <a:ext cx="10793185" cy="4555672"/>
          </a:xfrm>
          <a:prstGeom prst="roundRect">
            <a:avLst>
              <a:gd fmla="val 16667" name="adj"/>
            </a:avLst>
          </a:prstGeom>
          <a:noFill/>
          <a:ln cap="flat" cmpd="sng" w="25400">
            <a:solidFill>
              <a:srgbClr val="F898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 name="Google Shape;100;p3"/>
          <p:cNvSpPr/>
          <p:nvPr/>
        </p:nvSpPr>
        <p:spPr>
          <a:xfrm>
            <a:off x="996042" y="2645109"/>
            <a:ext cx="10270672" cy="332398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Intellectual property (IP) refers to creations of the mind, such as inventions; literary and artistic works; designs; and symbols, names and images used in commerce. IP is protected in law by patents, trademarks, industrial design, copyright and related rights which enable people to earn recognition or financial benefit from what they invent or create.</a:t>
            </a:r>
            <a:endParaRPr/>
          </a:p>
          <a:p>
            <a:pPr indent="0" lvl="0" marL="0" marR="0" rtl="0" algn="ctr">
              <a:lnSpc>
                <a:spcPct val="100000"/>
              </a:lnSpc>
              <a:spcBef>
                <a:spcPts val="0"/>
              </a:spcBef>
              <a:spcAft>
                <a:spcPts val="0"/>
              </a:spcAft>
              <a:buNone/>
            </a:pPr>
            <a:r>
              <a:t/>
            </a:r>
            <a:endParaRPr b="0" i="0" sz="200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0" sz="2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None/>
            </a:pPr>
            <a:r>
              <a:rPr b="1" i="0" lang="en-US" sz="2000" u="none" cap="none" strike="noStrike">
                <a:solidFill>
                  <a:srgbClr val="004890"/>
                </a:solidFill>
                <a:latin typeface="Open Sans"/>
                <a:ea typeface="Open Sans"/>
                <a:cs typeface="Open Sans"/>
                <a:sym typeface="Open Sans"/>
              </a:rPr>
              <a:t>~World Intellectual Property Organization (WIPO)~</a:t>
            </a:r>
            <a:endParaRPr b="1" i="0" sz="2000" u="none" cap="none" strike="noStrike">
              <a:solidFill>
                <a:srgbClr val="00489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Background</a:t>
            </a:r>
            <a:endParaRPr>
              <a:solidFill>
                <a:srgbClr val="586F7C"/>
              </a:solidFill>
              <a:latin typeface="Open Sans"/>
              <a:ea typeface="Open Sans"/>
              <a:cs typeface="Open Sans"/>
              <a:sym typeface="Open Sans"/>
            </a:endParaRPr>
          </a:p>
        </p:txBody>
      </p:sp>
      <p:sp>
        <p:nvSpPr>
          <p:cNvPr id="106" name="Google Shape;106;p40"/>
          <p:cNvSpPr txBox="1"/>
          <p:nvPr>
            <p:ph idx="1" type="body"/>
          </p:nvPr>
        </p:nvSpPr>
        <p:spPr>
          <a:xfrm>
            <a:off x="0" y="1747954"/>
            <a:ext cx="11495314" cy="4522124"/>
          </a:xfrm>
          <a:prstGeom prst="rect">
            <a:avLst/>
          </a:prstGeom>
          <a:noFill/>
          <a:ln>
            <a:noFill/>
          </a:ln>
        </p:spPr>
        <p:txBody>
          <a:bodyPr anchorCtr="0" anchor="t" bIns="45700" lIns="91425" spcFirstLastPara="1" rIns="91425" wrap="square" tIns="45700">
            <a:noAutofit/>
          </a:bodyPr>
          <a:lstStyle/>
          <a:p>
            <a:pPr indent="-457200" lvl="0" marL="469900" rtl="0" algn="l">
              <a:lnSpc>
                <a:spcPct val="2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The importance of protecting IP was first recognized in 1883 at the Paris Convention for the Protection of Industrial Property  known as the </a:t>
            </a:r>
            <a:r>
              <a:rPr lang="en-US">
                <a:solidFill>
                  <a:srgbClr val="004890"/>
                </a:solidFill>
                <a:latin typeface="Open Sans"/>
                <a:ea typeface="Open Sans"/>
                <a:cs typeface="Open Sans"/>
                <a:sym typeface="Open Sans"/>
              </a:rPr>
              <a:t>“Paris Convention”   </a:t>
            </a:r>
            <a:endParaRPr/>
          </a:p>
          <a:p>
            <a:pPr indent="-457200" lvl="0" marL="469900" rtl="0" algn="l">
              <a:lnSpc>
                <a:spcPct val="2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It was also recognized at the Berne Convention for the Protection of Literary and Artistic Works in 1886, known as the </a:t>
            </a:r>
            <a:r>
              <a:rPr lang="en-US">
                <a:solidFill>
                  <a:srgbClr val="004890"/>
                </a:solidFill>
                <a:latin typeface="Open Sans"/>
                <a:ea typeface="Open Sans"/>
                <a:cs typeface="Open Sans"/>
                <a:sym typeface="Open Sans"/>
              </a:rPr>
              <a:t>“Berne Convention”</a:t>
            </a:r>
            <a:endParaRPr/>
          </a:p>
          <a:p>
            <a:pPr indent="-457200" lvl="0" marL="469900" rtl="0" algn="l">
              <a:lnSpc>
                <a:spcPct val="2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Both treaties are administered by  </a:t>
            </a:r>
            <a:r>
              <a:rPr lang="en-US">
                <a:solidFill>
                  <a:srgbClr val="004890"/>
                </a:solidFill>
                <a:latin typeface="Open Sans"/>
                <a:ea typeface="Open Sans"/>
                <a:cs typeface="Open Sans"/>
                <a:sym typeface="Open Sans"/>
              </a:rPr>
              <a:t>WIPO</a:t>
            </a:r>
            <a:r>
              <a:rPr lang="en-US">
                <a:solidFill>
                  <a:schemeClr val="dk1"/>
                </a:solidFill>
                <a:latin typeface="Open Sans"/>
                <a:ea typeface="Open Sans"/>
                <a:cs typeface="Open Sans"/>
                <a:sym typeface="Open Sans"/>
              </a:rPr>
              <a:t>.</a:t>
            </a:r>
            <a:endParaRPr/>
          </a:p>
          <a:p>
            <a:pPr indent="-317500" lvl="0" marL="469900" rtl="0" algn="l">
              <a:lnSpc>
                <a:spcPct val="20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a:p>
            <a:pPr indent="-317500" lvl="1" marL="927100" rtl="0" algn="l">
              <a:lnSpc>
                <a:spcPct val="20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g727b3dbef2_0_47"/>
          <p:cNvSpPr txBox="1"/>
          <p:nvPr>
            <p:ph type="title"/>
          </p:nvPr>
        </p:nvSpPr>
        <p:spPr>
          <a:xfrm>
            <a:off x="163285" y="373366"/>
            <a:ext cx="83112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Branches of Intellectual Property</a:t>
            </a:r>
            <a:endParaRPr>
              <a:solidFill>
                <a:srgbClr val="586F7C"/>
              </a:solidFill>
              <a:latin typeface="Open Sans"/>
              <a:ea typeface="Open Sans"/>
              <a:cs typeface="Open Sans"/>
              <a:sym typeface="Open Sans"/>
            </a:endParaRPr>
          </a:p>
        </p:txBody>
      </p:sp>
      <p:pic>
        <p:nvPicPr>
          <p:cNvPr descr="https://lh4.googleusercontent.com/gwN77a5_n_ggKHlPIAS2Zxjky1dDReZUdBWALID6hxngOkRoV24AUcbJN-ks92TZafIqblLuNmUd4e038McxCyDexvVdkTIXk9C-zQdHJOqP5fsmCxnpy78QndGZb-Zi7_SXfMc" id="112" name="Google Shape;112;g727b3dbef2_0_47"/>
          <p:cNvPicPr preferRelativeResize="0"/>
          <p:nvPr/>
        </p:nvPicPr>
        <p:blipFill rotWithShape="1">
          <a:blip r:embed="rId3">
            <a:alphaModFix/>
          </a:blip>
          <a:srcRect b="0" l="0" r="0" t="0"/>
          <a:stretch/>
        </p:blipFill>
        <p:spPr>
          <a:xfrm>
            <a:off x="3031078" y="2906807"/>
            <a:ext cx="6923907" cy="3649275"/>
          </a:xfrm>
          <a:prstGeom prst="rect">
            <a:avLst/>
          </a:prstGeom>
          <a:noFill/>
          <a:ln>
            <a:noFill/>
          </a:ln>
        </p:spPr>
      </p:pic>
      <p:sp>
        <p:nvSpPr>
          <p:cNvPr id="113" name="Google Shape;113;g727b3dbef2_0_47"/>
          <p:cNvSpPr txBox="1"/>
          <p:nvPr/>
        </p:nvSpPr>
        <p:spPr>
          <a:xfrm>
            <a:off x="657626" y="1829589"/>
            <a:ext cx="798018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Open Sans"/>
                <a:ea typeface="Open Sans"/>
                <a:cs typeface="Open Sans"/>
                <a:sym typeface="Open Sans"/>
              </a:rPr>
              <a:t>The two branches of IP and works that they protect.</a:t>
            </a:r>
            <a:endParaRPr b="0" i="0" sz="3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7" name="Shape 117"/>
        <p:cNvGrpSpPr/>
        <p:nvPr/>
      </p:nvGrpSpPr>
      <p:grpSpPr>
        <a:xfrm>
          <a:off x="0" y="0"/>
          <a:ext cx="0" cy="0"/>
          <a:chOff x="0" y="0"/>
          <a:chExt cx="0" cy="0"/>
        </a:xfrm>
      </p:grpSpPr>
      <p:sp>
        <p:nvSpPr>
          <p:cNvPr id="118" name="Google Shape;118;g727b3dbef2_0_5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Copyright</a:t>
            </a:r>
            <a:endParaRPr>
              <a:solidFill>
                <a:srgbClr val="586F7C"/>
              </a:solidFill>
              <a:latin typeface="Open Sans"/>
              <a:ea typeface="Open Sans"/>
              <a:cs typeface="Open Sans"/>
              <a:sym typeface="Open Sans"/>
            </a:endParaRPr>
          </a:p>
        </p:txBody>
      </p:sp>
      <p:sp>
        <p:nvSpPr>
          <p:cNvPr id="119" name="Google Shape;119;g727b3dbef2_0_52"/>
          <p:cNvSpPr txBox="1"/>
          <p:nvPr>
            <p:ph idx="1" type="body"/>
          </p:nvPr>
        </p:nvSpPr>
        <p:spPr>
          <a:xfrm>
            <a:off x="393450" y="1924496"/>
            <a:ext cx="10677321" cy="191271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Copyright is a legal term  which refers to the right of the creator. </a:t>
            </a:r>
            <a:endParaRPr>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These rights include:</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the right to reproduce the work</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the right to prepare derivative works,</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the right to distribute copies,</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the perform and display the work publicly.</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It protects  authors, artists and other creators for their literary and artistic creations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3" name="Shape 123"/>
        <p:cNvGrpSpPr/>
        <p:nvPr/>
      </p:nvGrpSpPr>
      <p:grpSpPr>
        <a:xfrm>
          <a:off x="0" y="0"/>
          <a:ext cx="0" cy="0"/>
          <a:chOff x="0" y="0"/>
          <a:chExt cx="0" cy="0"/>
        </a:xfrm>
      </p:grpSpPr>
      <p:sp>
        <p:nvSpPr>
          <p:cNvPr id="124" name="Google Shape;124;p4"/>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Copyright cont.</a:t>
            </a:r>
            <a:endParaRPr>
              <a:solidFill>
                <a:srgbClr val="586F7C"/>
              </a:solidFill>
              <a:latin typeface="Open Sans"/>
              <a:ea typeface="Open Sans"/>
              <a:cs typeface="Open Sans"/>
              <a:sym typeface="Open Sans"/>
            </a:endParaRPr>
          </a:p>
        </p:txBody>
      </p:sp>
      <p:sp>
        <p:nvSpPr>
          <p:cNvPr id="125" name="Google Shape;125;p4"/>
          <p:cNvSpPr txBox="1"/>
          <p:nvPr>
            <p:ph idx="1" type="body"/>
          </p:nvPr>
        </p:nvSpPr>
        <p:spPr>
          <a:xfrm>
            <a:off x="393450" y="1924496"/>
            <a:ext cx="10677321" cy="465591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Copyright protects 2 types of rights:</a:t>
            </a:r>
            <a:endParaRPr/>
          </a:p>
          <a:p>
            <a:pPr indent="-342900" lvl="1" marL="8763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Economic rights -  allows right owners to derive financial reward from the use of their works by others.</a:t>
            </a:r>
            <a:endParaRPr/>
          </a:p>
          <a:p>
            <a:pPr indent="-342900" lvl="1" marL="8763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Moral rights -   allows authors and creators to take certain actions to preserve and protect their link with their work.</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author or creator may be the owner of the economic rights or those rights may be transferred to one or more copyright owners. </a:t>
            </a:r>
            <a:endParaRPr>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Many countries do not allow the transfer of moral rights.</a:t>
            </a:r>
            <a:endParaRPr/>
          </a:p>
          <a:p>
            <a:pPr indent="0" lvl="0" marL="76200" rtl="0" algn="l">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9" name="Shape 129"/>
        <p:cNvGrpSpPr/>
        <p:nvPr/>
      </p:nvGrpSpPr>
      <p:grpSpPr>
        <a:xfrm>
          <a:off x="0" y="0"/>
          <a:ext cx="0" cy="0"/>
          <a:chOff x="0" y="0"/>
          <a:chExt cx="0" cy="0"/>
        </a:xfrm>
      </p:grpSpPr>
      <p:sp>
        <p:nvSpPr>
          <p:cNvPr id="130" name="Google Shape;130;p5"/>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How long does copyright last? </a:t>
            </a:r>
            <a:endParaRPr>
              <a:solidFill>
                <a:srgbClr val="586F7C"/>
              </a:solidFill>
              <a:latin typeface="Open Sans"/>
              <a:ea typeface="Open Sans"/>
              <a:cs typeface="Open Sans"/>
              <a:sym typeface="Open Sans"/>
            </a:endParaRPr>
          </a:p>
        </p:txBody>
      </p:sp>
      <p:sp>
        <p:nvSpPr>
          <p:cNvPr id="131" name="Google Shape;131;p5"/>
          <p:cNvSpPr txBox="1"/>
          <p:nvPr>
            <p:ph idx="1" type="body"/>
          </p:nvPr>
        </p:nvSpPr>
        <p:spPr>
          <a:xfrm>
            <a:off x="393451" y="1924496"/>
            <a:ext cx="4178550" cy="4655918"/>
          </a:xfrm>
          <a:prstGeom prst="rect">
            <a:avLst/>
          </a:prstGeom>
          <a:noFill/>
          <a:ln>
            <a:noFill/>
          </a:ln>
        </p:spPr>
        <p:txBody>
          <a:bodyPr anchorCtr="0" anchor="t" bIns="45700" lIns="91425" spcFirstLastPara="1" rIns="91425" wrap="square" tIns="45700">
            <a:noAutofit/>
          </a:bodyPr>
          <a:lstStyle/>
          <a:p>
            <a:pPr indent="-381000" lvl="0" marL="457200" rtl="0" algn="just">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It depends on several factors e.g. the type of work, whether the work has been published or not, and whether the work was created by an individual or a corporation</a:t>
            </a:r>
            <a:endParaRPr/>
          </a:p>
        </p:txBody>
      </p:sp>
      <p:sp>
        <p:nvSpPr>
          <p:cNvPr id="132" name="Google Shape;132;p5"/>
          <p:cNvSpPr/>
          <p:nvPr/>
        </p:nvSpPr>
        <p:spPr>
          <a:xfrm>
            <a:off x="4947557" y="1924496"/>
            <a:ext cx="7004957" cy="4457700"/>
          </a:xfrm>
          <a:prstGeom prst="ellipse">
            <a:avLst/>
          </a:prstGeom>
          <a:solidFill>
            <a:srgbClr val="586F7C"/>
          </a:solidFill>
          <a:ln cap="flat" cmpd="sng" w="25400">
            <a:solidFill>
              <a:srgbClr val="0048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000" u="none" cap="none" strike="noStrike">
                <a:solidFill>
                  <a:schemeClr val="lt1"/>
                </a:solidFill>
                <a:latin typeface="Open Sans"/>
                <a:ea typeface="Open Sans"/>
                <a:cs typeface="Open Sans"/>
                <a:sym typeface="Open Sans"/>
              </a:rPr>
              <a:t>As a general rule, copyright protection for published literary, dramatic and musical works lasts for the life of the author plus an additional 50-70 years.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8B3827FE-C791-44A3-8051-2C3DC16F0A12</vt:lpwstr>
  </property>
  <property fmtid="{D5CDD505-2E9C-101B-9397-08002B2CF9AE}" pid="6" name="ArticulateProjectFull">
    <vt:lpwstr>D:\R4Life\F2F Materials\20200410_M2_L2.3EN.Copyright, licensing and ethical considerations.ppta</vt:lpwstr>
  </property>
</Properties>
</file>