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iM5iRMEU4NYEEQPrJHw6QLPisr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7.xml"/><Relationship Id="rId33" Type="http://schemas.openxmlformats.org/officeDocument/2006/relationships/font" Target="fonts/OpenSans-boldItalic.fntdata"/><Relationship Id="rId10" Type="http://schemas.openxmlformats.org/officeDocument/2006/relationships/slide" Target="slides/slide6.xml"/><Relationship Id="rId32" Type="http://schemas.openxmlformats.org/officeDocument/2006/relationships/font" Target="fonts/OpenSans-italic.fntdata"/><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1" name="Google Shape;161;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75" name="Google Shape;1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200"/>
              <a:buFont typeface="Arial"/>
              <a:buChar char="•"/>
            </a:pPr>
            <a:r>
              <a:rPr lang="en-US"/>
              <a:t>Short direct quotations must be put within quotation marks. Long direct quotations (also called block quotations) are not enclosed by quotation marks, but separated from the rest of your text, often indented and in a smaller font size:</a:t>
            </a:r>
            <a:endParaRPr/>
          </a:p>
          <a:p>
            <a:pPr indent="0" lvl="0" marL="0" rtl="0" algn="l">
              <a:lnSpc>
                <a:spcPct val="100000"/>
              </a:lnSpc>
              <a:spcBef>
                <a:spcPts val="0"/>
              </a:spcBef>
              <a:spcAft>
                <a:spcPts val="0"/>
              </a:spcAft>
              <a:buSzPts val="1200"/>
              <a:buFont typeface="Arial"/>
              <a:buNone/>
            </a:pPr>
            <a:r>
              <a:t/>
            </a:r>
            <a:endParaRPr/>
          </a:p>
        </p:txBody>
      </p:sp>
      <p:sp>
        <p:nvSpPr>
          <p:cNvPr id="189" name="Google Shape;1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t>
            </a:r>
            <a:r>
              <a:rPr b="1" lang="en-US"/>
              <a:t>Purdue University Online Writing Lab </a:t>
            </a:r>
            <a:r>
              <a:rPr lang="en-US"/>
              <a:t>provides a comparison of MLA, APA and CMOS on a chart which shows the specific use of each style with examples.</a:t>
            </a:r>
            <a:endParaRPr/>
          </a:p>
        </p:txBody>
      </p:sp>
      <p:sp>
        <p:nvSpPr>
          <p:cNvPr id="203" name="Google Shape;2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Zotero- go to https://www.research4life.org/training/author-skills/</a:t>
            </a:r>
            <a:endParaRPr/>
          </a:p>
          <a:p>
            <a:pPr indent="0" lvl="0" marL="0" rtl="0" algn="l">
              <a:lnSpc>
                <a:spcPct val="100000"/>
              </a:lnSpc>
              <a:spcBef>
                <a:spcPts val="0"/>
              </a:spcBef>
              <a:spcAft>
                <a:spcPts val="0"/>
              </a:spcAft>
              <a:buSzPts val="1400"/>
              <a:buFont typeface="Arial"/>
              <a:buNone/>
            </a:pPr>
            <a:r>
              <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3" name="Google Shape;2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Mendeley - go to https://www.research4life.org/training/author-skills/</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0" name="Google Shape;24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49" name="Google Shape;24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This lesson will focus on how and when to acknowledge and attribute the original work of others.</a:t>
            </a:r>
            <a:endParaRPr/>
          </a:p>
          <a:p>
            <a:pPr indent="0" lvl="0" marL="0" rtl="0" algn="l">
              <a:lnSpc>
                <a:spcPct val="100000"/>
              </a:lnSpc>
              <a:spcBef>
                <a:spcPts val="0"/>
              </a:spcBef>
              <a:spcAft>
                <a:spcPts val="0"/>
              </a:spcAft>
              <a:buSzPts val="1400"/>
              <a:buFont typeface="Arial"/>
              <a:buNone/>
            </a:pPr>
            <a:r>
              <a:rPr lang="en-US"/>
              <a:t>Learners will learn about different citation and citation styles as well as become familiar with reference management softwares</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When writing a research assignment, thesis or other kind of written work, you need to incorporate information, ideas and argumentation which has already been articulated by others</a:t>
            </a:r>
            <a:endParaRPr/>
          </a:p>
          <a:p>
            <a:pPr indent="-171450" lvl="0" marL="171450" rtl="0" algn="l">
              <a:lnSpc>
                <a:spcPct val="100000"/>
              </a:lnSpc>
              <a:spcBef>
                <a:spcPts val="0"/>
              </a:spcBef>
              <a:spcAft>
                <a:spcPts val="0"/>
              </a:spcAft>
              <a:buSzPts val="1100"/>
              <a:buFont typeface="Arial"/>
              <a:buChar char="•"/>
            </a:pPr>
            <a:r>
              <a:rPr lang="en-US"/>
              <a:t>Whenever you draw upon previously published work in this way, you must acknowledge the source.</a:t>
            </a:r>
            <a:endParaRPr/>
          </a:p>
          <a:p>
            <a:pPr indent="-171450" lvl="0" marL="171450" rtl="0" algn="l">
              <a:lnSpc>
                <a:spcPct val="100000"/>
              </a:lnSpc>
              <a:spcBef>
                <a:spcPts val="0"/>
              </a:spcBef>
              <a:spcAft>
                <a:spcPts val="0"/>
              </a:spcAft>
              <a:buSzPts val="1100"/>
              <a:buFont typeface="Arial"/>
              <a:buChar char="•"/>
            </a:pPr>
            <a:r>
              <a:rPr lang="en-US"/>
              <a:t>Any information which is not from your experiment and not ‘common knowledge’ should be acknowledged with a citation</a:t>
            </a:r>
            <a:endParaRPr/>
          </a:p>
          <a:p>
            <a:pPr indent="-171450" lvl="0" marL="171450" rtl="0" algn="l">
              <a:lnSpc>
                <a:spcPct val="100000"/>
              </a:lnSpc>
              <a:spcBef>
                <a:spcPts val="0"/>
              </a:spcBef>
              <a:spcAft>
                <a:spcPts val="0"/>
              </a:spcAft>
              <a:buSzPts val="1100"/>
              <a:buFont typeface="Arial"/>
              <a:buChar char="•"/>
            </a:pPr>
            <a:r>
              <a:rPr lang="en-US"/>
              <a:t>Common knowledge refers to information that the average person would accept as reliable without having to look it up, but if in doubt always cite the source</a:t>
            </a:r>
            <a:endParaRPr/>
          </a:p>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5" name="Google Shape;10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The manner in which you are required to write </a:t>
            </a:r>
            <a:r>
              <a:rPr b="1" lang="en-US"/>
              <a:t>the in-text citation </a:t>
            </a:r>
            <a:r>
              <a:rPr lang="en-US"/>
              <a:t>and the </a:t>
            </a:r>
            <a:r>
              <a:rPr b="1" lang="en-US"/>
              <a:t>references </a:t>
            </a:r>
            <a:r>
              <a:rPr lang="en-US"/>
              <a:t>in the list is determined by the citation styles chosen</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i="0" lang="en-US" sz="1200" u="none" cap="none" strike="noStrike">
                <a:solidFill>
                  <a:schemeClr val="dk1"/>
                </a:solidFill>
                <a:latin typeface="Calibri"/>
                <a:ea typeface="Calibri"/>
                <a:cs typeface="Calibri"/>
                <a:sym typeface="Calibri"/>
              </a:rPr>
              <a:t>Parenthetical referencing</a:t>
            </a:r>
            <a:r>
              <a:rPr b="0" i="0" lang="en-US" sz="1200" u="none" cap="none" strike="noStrike">
                <a:solidFill>
                  <a:schemeClr val="dk1"/>
                </a:solidFill>
                <a:latin typeface="Calibri"/>
                <a:ea typeface="Calibri"/>
                <a:cs typeface="Calibri"/>
                <a:sym typeface="Calibri"/>
              </a:rPr>
              <a:t> is also known as </a:t>
            </a:r>
            <a:r>
              <a:rPr b="1" i="0" lang="en-US" sz="1200" u="none" cap="none" strike="noStrike">
                <a:solidFill>
                  <a:schemeClr val="dk1"/>
                </a:solidFill>
                <a:latin typeface="Calibri"/>
                <a:ea typeface="Calibri"/>
                <a:cs typeface="Calibri"/>
                <a:sym typeface="Calibri"/>
              </a:rPr>
              <a:t>a</a:t>
            </a:r>
            <a:r>
              <a:rPr b="1" i="1" lang="en-US" sz="1200" u="none" cap="none" strike="noStrike">
                <a:solidFill>
                  <a:schemeClr val="dk1"/>
                </a:solidFill>
                <a:latin typeface="Calibri"/>
                <a:ea typeface="Calibri"/>
                <a:cs typeface="Calibri"/>
                <a:sym typeface="Calibri"/>
              </a:rPr>
              <a:t>uthor–date</a:t>
            </a:r>
            <a:r>
              <a:rPr b="1" i="0" lang="en-US" sz="1200" u="none" cap="none" strike="noStrike">
                <a:solidFill>
                  <a:schemeClr val="dk1"/>
                </a:solidFill>
                <a:latin typeface="Calibri"/>
                <a:ea typeface="Calibri"/>
                <a:cs typeface="Calibri"/>
                <a:sym typeface="Calibri"/>
              </a:rPr>
              <a:t> or </a:t>
            </a:r>
            <a:r>
              <a:rPr b="1" i="1" lang="en-US" sz="1200" u="none" cap="none" strike="noStrike">
                <a:solidFill>
                  <a:schemeClr val="dk1"/>
                </a:solidFill>
                <a:latin typeface="Calibri"/>
                <a:ea typeface="Calibri"/>
                <a:cs typeface="Calibri"/>
                <a:sym typeface="Calibri"/>
              </a:rPr>
              <a:t>Harvard referencing</a:t>
            </a:r>
            <a:r>
              <a:rPr b="0" i="0" lang="en-US" sz="1200" u="none" cap="none" strike="noStrike">
                <a:solidFill>
                  <a:schemeClr val="dk1"/>
                </a:solidFill>
                <a:latin typeface="Calibri"/>
                <a:ea typeface="Calibri"/>
                <a:cs typeface="Calibri"/>
                <a:sym typeface="Calibri"/>
              </a:rPr>
              <a:t>. Parenthetical systems can also involve numbering in which in-text citations consists of a number and the references are listed in numerical order in the reference list at the end of the document</a:t>
            </a:r>
            <a:endParaRPr/>
          </a:p>
        </p:txBody>
      </p:sp>
      <p:sp>
        <p:nvSpPr>
          <p:cNvPr id="121" name="Google Shape;121;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5.jpg"/><Relationship Id="rId7"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search4life.org/training/author-skills/" TargetMode="External"/><Relationship Id="rId4" Type="http://schemas.openxmlformats.org/officeDocument/2006/relationships/hyperlink" Target="http://www.zotero.org/" TargetMode="External"/><Relationship Id="rId5" Type="http://schemas.openxmlformats.org/officeDocument/2006/relationships/hyperlink" Target="https://www.zotero.org/download/" TargetMode="External"/><Relationship Id="rId6" Type="http://schemas.openxmlformats.org/officeDocument/2006/relationships/hyperlink" Target="https://www.zotero.org/support/" TargetMode="External"/><Relationship Id="rId7" Type="http://schemas.openxmlformats.org/officeDocument/2006/relationships/image" Target="../media/image8.png"/><Relationship Id="rId8" Type="http://schemas.openxmlformats.org/officeDocument/2006/relationships/hyperlink" Target="https://www.zotero.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esearch4life.org/training/author-skills/" TargetMode="External"/><Relationship Id="rId4" Type="http://schemas.openxmlformats.org/officeDocument/2006/relationships/hyperlink" Target="https://www.mendeley.com/" TargetMode="External"/><Relationship Id="rId9" Type="http://schemas.openxmlformats.org/officeDocument/2006/relationships/hyperlink" Target="https://www.mendeley.com/" TargetMode="External"/><Relationship Id="rId5" Type="http://schemas.openxmlformats.org/officeDocument/2006/relationships/hyperlink" Target="https://www.mendeley.com/download-mendeley-desktop/" TargetMode="External"/><Relationship Id="rId6" Type="http://schemas.openxmlformats.org/officeDocument/2006/relationships/hyperlink" Target="https://community.mendeley.com/guides" TargetMode="External"/><Relationship Id="rId7" Type="http://schemas.openxmlformats.org/officeDocument/2006/relationships/hyperlink" Target="https://community.mendeley.com/guides/videos" TargetMode="External"/><Relationship Id="rId8"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hyperlink" Target="mailto:r4l@research4life.org" TargetMode="External"/><Relationship Id="rId5" Type="http://schemas.openxmlformats.org/officeDocument/2006/relationships/image" Target="../media/image2.png"/><Relationship Id="rId6" Type="http://schemas.openxmlformats.org/officeDocument/2006/relationships/image" Target="../media/image5.jpg"/><Relationship Id="rId7" Type="http://schemas.openxmlformats.org/officeDocument/2006/relationships/image" Target="../media/image7.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CITING, REFERENCE MANAGEMENT AND</a:t>
            </a:r>
            <a:endParaRPr/>
          </a:p>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                   COLLABORATION TOOLS</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DISCOVERY AND RE-USE OF SCHOLARLY LITERATURE</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8"/>
          <p:cNvSpPr txBox="1"/>
          <p:nvPr>
            <p:ph type="title"/>
          </p:nvPr>
        </p:nvSpPr>
        <p:spPr>
          <a:xfrm>
            <a:off x="0" y="378812"/>
            <a:ext cx="8147957"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Steps to follow when quoting, summarizing and paraphrasing</a:t>
            </a:r>
            <a:endParaRPr>
              <a:solidFill>
                <a:srgbClr val="586F7C"/>
              </a:solidFill>
              <a:latin typeface="Open Sans"/>
              <a:ea typeface="Open Sans"/>
              <a:cs typeface="Open Sans"/>
              <a:sym typeface="Open Sans"/>
            </a:endParaRPr>
          </a:p>
        </p:txBody>
      </p:sp>
      <p:grpSp>
        <p:nvGrpSpPr>
          <p:cNvPr id="143" name="Google Shape;143;p8"/>
          <p:cNvGrpSpPr/>
          <p:nvPr/>
        </p:nvGrpSpPr>
        <p:grpSpPr>
          <a:xfrm>
            <a:off x="587828" y="2122714"/>
            <a:ext cx="10776856" cy="4033156"/>
            <a:chOff x="0" y="0"/>
            <a:chExt cx="10776856" cy="4033156"/>
          </a:xfrm>
        </p:grpSpPr>
        <p:sp>
          <p:nvSpPr>
            <p:cNvPr id="144" name="Google Shape;144;p8"/>
            <p:cNvSpPr/>
            <p:nvPr/>
          </p:nvSpPr>
          <p:spPr>
            <a:xfrm>
              <a:off x="0" y="0"/>
              <a:ext cx="8621485" cy="887294"/>
            </a:xfrm>
            <a:prstGeom prst="roundRect">
              <a:avLst>
                <a:gd fmla="val 10000" name="adj"/>
              </a:avLst>
            </a:prstGeom>
            <a:solidFill>
              <a:srgbClr val="586F7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txBox="1"/>
            <p:nvPr/>
          </p:nvSpPr>
          <p:spPr>
            <a:xfrm>
              <a:off x="25988" y="25988"/>
              <a:ext cx="7589049"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Arial"/>
                  <a:ea typeface="Arial"/>
                  <a:cs typeface="Arial"/>
                  <a:sym typeface="Arial"/>
                </a:rPr>
                <a:t>Read the entire text, noting the key points and main ideas,</a:t>
              </a:r>
              <a:endParaRPr b="0" i="0" sz="2400" u="none" cap="none" strike="noStrike">
                <a:solidFill>
                  <a:schemeClr val="lt1"/>
                </a:solidFill>
                <a:latin typeface="Arial"/>
                <a:ea typeface="Arial"/>
                <a:cs typeface="Arial"/>
                <a:sym typeface="Arial"/>
              </a:endParaRPr>
            </a:p>
          </p:txBody>
        </p:sp>
        <p:sp>
          <p:nvSpPr>
            <p:cNvPr id="146" name="Google Shape;146;p8"/>
            <p:cNvSpPr/>
            <p:nvPr/>
          </p:nvSpPr>
          <p:spPr>
            <a:xfrm>
              <a:off x="722049" y="1048620"/>
              <a:ext cx="8621485" cy="887294"/>
            </a:xfrm>
            <a:prstGeom prst="roundRect">
              <a:avLst>
                <a:gd fmla="val 10000" name="adj"/>
              </a:avLst>
            </a:prstGeom>
            <a:solidFill>
              <a:srgbClr val="51B948"/>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8"/>
            <p:cNvSpPr txBox="1"/>
            <p:nvPr/>
          </p:nvSpPr>
          <p:spPr>
            <a:xfrm>
              <a:off x="748037" y="1074608"/>
              <a:ext cx="7270718"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Arial"/>
                  <a:ea typeface="Arial"/>
                  <a:cs typeface="Arial"/>
                  <a:sym typeface="Arial"/>
                </a:rPr>
                <a:t>Summarize in your own words what the single main idea of the essay is,</a:t>
              </a:r>
              <a:endParaRPr b="0" i="0" sz="2400" u="none" cap="none" strike="noStrike">
                <a:solidFill>
                  <a:schemeClr val="lt1"/>
                </a:solidFill>
                <a:latin typeface="Arial"/>
                <a:ea typeface="Arial"/>
                <a:cs typeface="Arial"/>
                <a:sym typeface="Arial"/>
              </a:endParaRPr>
            </a:p>
          </p:txBody>
        </p:sp>
        <p:sp>
          <p:nvSpPr>
            <p:cNvPr id="148" name="Google Shape;148;p8"/>
            <p:cNvSpPr/>
            <p:nvPr/>
          </p:nvSpPr>
          <p:spPr>
            <a:xfrm>
              <a:off x="1433321" y="2097241"/>
              <a:ext cx="8621485" cy="887294"/>
            </a:xfrm>
            <a:prstGeom prst="roundRect">
              <a:avLst>
                <a:gd fmla="val 10000" name="adj"/>
              </a:avLst>
            </a:prstGeom>
            <a:solidFill>
              <a:srgbClr val="00489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8"/>
            <p:cNvSpPr txBox="1"/>
            <p:nvPr/>
          </p:nvSpPr>
          <p:spPr>
            <a:xfrm>
              <a:off x="1459309" y="2123229"/>
              <a:ext cx="7281495"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Arial"/>
                  <a:ea typeface="Arial"/>
                  <a:cs typeface="Arial"/>
                  <a:sym typeface="Arial"/>
                </a:rPr>
                <a:t>Paraphrase important supporting points that come up in the essay,</a:t>
              </a:r>
              <a:endParaRPr b="0" i="0" sz="2400" u="none" cap="none" strike="noStrike">
                <a:solidFill>
                  <a:schemeClr val="lt1"/>
                </a:solidFill>
                <a:latin typeface="Arial"/>
                <a:ea typeface="Arial"/>
                <a:cs typeface="Arial"/>
                <a:sym typeface="Arial"/>
              </a:endParaRPr>
            </a:p>
          </p:txBody>
        </p:sp>
        <p:sp>
          <p:nvSpPr>
            <p:cNvPr id="150" name="Google Shape;150;p8"/>
            <p:cNvSpPr/>
            <p:nvPr/>
          </p:nvSpPr>
          <p:spPr>
            <a:xfrm>
              <a:off x="2155371" y="3145862"/>
              <a:ext cx="8621485" cy="887294"/>
            </a:xfrm>
            <a:prstGeom prst="roundRect">
              <a:avLst>
                <a:gd fmla="val 10000" name="adj"/>
              </a:avLst>
            </a:prstGeom>
            <a:solidFill>
              <a:srgbClr val="F8981D"/>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8"/>
            <p:cNvSpPr txBox="1"/>
            <p:nvPr/>
          </p:nvSpPr>
          <p:spPr>
            <a:xfrm>
              <a:off x="2181359" y="3171850"/>
              <a:ext cx="7270718"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400" u="none" cap="none" strike="noStrike">
                  <a:solidFill>
                    <a:schemeClr val="lt1"/>
                  </a:solidFill>
                  <a:latin typeface="Arial"/>
                  <a:ea typeface="Arial"/>
                  <a:cs typeface="Arial"/>
                  <a:sym typeface="Arial"/>
                </a:rPr>
                <a:t>Consider any words, phrases, or brief passages that you believe should be quoted directly.</a:t>
              </a:r>
              <a:endParaRPr b="0" i="0" sz="2400" u="none" cap="none" strike="noStrike">
                <a:solidFill>
                  <a:schemeClr val="lt1"/>
                </a:solidFill>
                <a:latin typeface="Arial"/>
                <a:ea typeface="Arial"/>
                <a:cs typeface="Arial"/>
                <a:sym typeface="Arial"/>
              </a:endParaRPr>
            </a:p>
          </p:txBody>
        </p:sp>
        <p:sp>
          <p:nvSpPr>
            <p:cNvPr id="152" name="Google Shape;152;p8"/>
            <p:cNvSpPr/>
            <p:nvPr/>
          </p:nvSpPr>
          <p:spPr>
            <a:xfrm>
              <a:off x="8044744" y="679586"/>
              <a:ext cx="576741" cy="576741"/>
            </a:xfrm>
            <a:prstGeom prst="downArrow">
              <a:avLst>
                <a:gd fmla="val 55000" name="adj1"/>
                <a:gd fmla="val 45000" name="adj2"/>
              </a:avLst>
            </a:prstGeom>
            <a:solidFill>
              <a:srgbClr val="586F7C">
                <a:alpha val="89803"/>
              </a:srgbClr>
            </a:solidFill>
            <a:ln cap="flat" cmpd="sng" w="25400">
              <a:solidFill>
                <a:srgbClr val="D5DBD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8"/>
            <p:cNvSpPr txBox="1"/>
            <p:nvPr/>
          </p:nvSpPr>
          <p:spPr>
            <a:xfrm>
              <a:off x="8174511" y="679586"/>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154" name="Google Shape;154;p8"/>
            <p:cNvSpPr/>
            <p:nvPr/>
          </p:nvSpPr>
          <p:spPr>
            <a:xfrm>
              <a:off x="8766793" y="1728207"/>
              <a:ext cx="576741" cy="576741"/>
            </a:xfrm>
            <a:prstGeom prst="downArrow">
              <a:avLst>
                <a:gd fmla="val 55000" name="adj1"/>
                <a:gd fmla="val 45000" name="adj2"/>
              </a:avLst>
            </a:prstGeom>
            <a:solidFill>
              <a:srgbClr val="51B948">
                <a:alpha val="89803"/>
              </a:srgbClr>
            </a:solidFill>
            <a:ln cap="flat" cmpd="sng" w="25400">
              <a:solidFill>
                <a:srgbClr val="D1EFC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8896560" y="1728207"/>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sp>
          <p:nvSpPr>
            <p:cNvPr id="156" name="Google Shape;156;p8"/>
            <p:cNvSpPr/>
            <p:nvPr/>
          </p:nvSpPr>
          <p:spPr>
            <a:xfrm>
              <a:off x="9478066" y="2776828"/>
              <a:ext cx="576741" cy="576741"/>
            </a:xfrm>
            <a:prstGeom prst="downArrow">
              <a:avLst>
                <a:gd fmla="val 55000" name="adj1"/>
                <a:gd fmla="val 45000" name="adj2"/>
              </a:avLst>
            </a:prstGeom>
            <a:solidFill>
              <a:srgbClr val="004890">
                <a:alpha val="89803"/>
              </a:srgbClr>
            </a:solidFill>
            <a:ln cap="flat" cmpd="sng" w="25400">
              <a:solidFill>
                <a:srgbClr val="FEDE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txBox="1"/>
            <p:nvPr/>
          </p:nvSpPr>
          <p:spPr>
            <a:xfrm>
              <a:off x="9607833" y="2776828"/>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None/>
              </a:pPr>
              <a:r>
                <a:t/>
              </a:r>
              <a:endParaRPr b="0" i="0" sz="27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g829bd93e03_0_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Paraphrasing</a:t>
            </a:r>
            <a:endParaRPr>
              <a:latin typeface="Open Sans"/>
              <a:ea typeface="Open Sans"/>
              <a:cs typeface="Open Sans"/>
              <a:sym typeface="Open Sans"/>
            </a:endParaRPr>
          </a:p>
        </p:txBody>
      </p:sp>
      <p:sp>
        <p:nvSpPr>
          <p:cNvPr id="164" name="Google Shape;164;g829bd93e03_0_0"/>
          <p:cNvSpPr txBox="1"/>
          <p:nvPr>
            <p:ph idx="1" type="body"/>
          </p:nvPr>
        </p:nvSpPr>
        <p:spPr>
          <a:xfrm>
            <a:off x="337421" y="1863345"/>
            <a:ext cx="9613800" cy="3599400"/>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Paraphrasing involves putting the author’s words into your own words. Paraphrased material is usually shorter than the original passage.</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Paraphrase when:</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avoid overusing quotations</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use your own voice to present information</a:t>
            </a:r>
            <a:endParaRPr/>
          </a:p>
          <a:p>
            <a:pPr indent="-228600" lvl="0" marL="457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71" name="Google Shape;171;p10"/>
          <p:cNvSpPr txBox="1"/>
          <p:nvPr>
            <p:ph idx="1" type="body"/>
          </p:nvPr>
        </p:nvSpPr>
        <p:spPr>
          <a:xfrm>
            <a:off x="506186" y="2066544"/>
            <a:ext cx="10887238" cy="4535424"/>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Original text</a:t>
            </a:r>
            <a:r>
              <a:rPr lang="en-US" sz="2200">
                <a:solidFill>
                  <a:schemeClr val="dk1"/>
                </a:solidFill>
                <a:latin typeface="Open Sans"/>
                <a:ea typeface="Open Sans"/>
                <a:cs typeface="Open Sans"/>
                <a:sym typeface="Open Sans"/>
              </a:rPr>
              <a:t>: There is nothing in the nature of vaccines and serums for the protection of the livestock. It is true that all kinds of diseases are to be found here and there among the plants and animals of the forest, but these never assume large proportions. The principle followed is that the plants and animals can very well protect themselves even when such things as parasites are to be found in their midst.” </a:t>
            </a:r>
            <a:endParaRPr/>
          </a:p>
          <a:p>
            <a:pPr indent="0" lvl="0" marL="0" rtl="0" algn="just">
              <a:lnSpc>
                <a:spcPct val="100000"/>
              </a:lnSpc>
              <a:spcBef>
                <a:spcPts val="0"/>
              </a:spcBef>
              <a:spcAft>
                <a:spcPts val="0"/>
              </a:spcAft>
              <a:buClr>
                <a:schemeClr val="dk1"/>
              </a:buClr>
              <a:buSzPts val="2200"/>
              <a:buNone/>
            </a:pPr>
            <a:r>
              <a:rPr lang="en-US" sz="2200">
                <a:solidFill>
                  <a:schemeClr val="dk1"/>
                </a:solidFill>
                <a:latin typeface="Open Sans"/>
                <a:ea typeface="Open Sans"/>
                <a:cs typeface="Open Sans"/>
                <a:sym typeface="Open Sans"/>
              </a:rPr>
              <a:t>Source: Howard, A. (1940) An Agricultural Testament. Oxford University Press, London, p.4. </a:t>
            </a:r>
            <a:endParaRPr/>
          </a:p>
          <a:p>
            <a:pPr indent="0" lvl="0" marL="0" rtl="0" algn="just">
              <a:lnSpc>
                <a:spcPct val="100000"/>
              </a:lnSpc>
              <a:spcBef>
                <a:spcPts val="0"/>
              </a:spcBef>
              <a:spcAft>
                <a:spcPts val="0"/>
              </a:spcAft>
              <a:buClr>
                <a:schemeClr val="dk1"/>
              </a:buClr>
              <a:buSzPts val="2200"/>
              <a:buNone/>
            </a:pPr>
            <a:r>
              <a:t/>
            </a:r>
            <a:endParaRPr sz="2200">
              <a:solidFill>
                <a:schemeClr val="dk1"/>
              </a:solidFill>
              <a:latin typeface="Open Sans"/>
              <a:ea typeface="Open Sans"/>
              <a:cs typeface="Open Sans"/>
              <a:sym typeface="Open Sans"/>
            </a:endParaRPr>
          </a:p>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Paraphrase</a:t>
            </a:r>
            <a:r>
              <a:rPr lang="en-US" sz="2200">
                <a:solidFill>
                  <a:schemeClr val="dk1"/>
                </a:solidFill>
                <a:latin typeface="Open Sans"/>
                <a:ea typeface="Open Sans"/>
                <a:cs typeface="Open Sans"/>
                <a:sym typeface="Open Sans"/>
              </a:rPr>
              <a:t>:  Howard (1940, p.4) recognizes that diseases of plants and animals do occur in nature, but never on a large scale. Plants and animals develop their own defence mechanisms against pathogens.</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Summarizing </a:t>
            </a:r>
            <a:endParaRPr>
              <a:solidFill>
                <a:srgbClr val="586F7C"/>
              </a:solidFill>
              <a:latin typeface="Open Sans"/>
              <a:ea typeface="Open Sans"/>
              <a:cs typeface="Open Sans"/>
              <a:sym typeface="Open Sans"/>
            </a:endParaRPr>
          </a:p>
        </p:txBody>
      </p:sp>
      <p:sp>
        <p:nvSpPr>
          <p:cNvPr id="178" name="Google Shape;178;p13"/>
          <p:cNvSpPr txBox="1"/>
          <p:nvPr>
            <p:ph idx="1" type="body"/>
          </p:nvPr>
        </p:nvSpPr>
        <p:spPr>
          <a:xfrm>
            <a:off x="224553" y="1664330"/>
            <a:ext cx="11352403" cy="4919350"/>
          </a:xfrm>
          <a:prstGeom prst="rect">
            <a:avLst/>
          </a:prstGeom>
          <a:noFill/>
          <a:ln>
            <a:noFill/>
          </a:ln>
        </p:spPr>
        <p:txBody>
          <a:bodyPr anchorCtr="0" anchor="t" bIns="45700" lIns="91425" spcFirstLastPara="1" rIns="91425" wrap="square" tIns="45700">
            <a:noAutofit/>
          </a:bodyPr>
          <a:lstStyle/>
          <a:p>
            <a:pPr indent="0" lvl="0" marL="127000" rtl="0" algn="just">
              <a:lnSpc>
                <a:spcPct val="15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Summarizing involves putting the main idea(s) into your own words, including only the main point(s). Once again, it is necessary to attribute summarized ideas to the original source. </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Summaries are significantly shorter than the original and take a broad overview of the source material.</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Summarize when: </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establish background or offer an overview of a topic</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describe knowledge (from several sources) about a topic</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determine the main ideas of a single source</a:t>
            </a:r>
            <a:endParaRPr/>
          </a:p>
          <a:p>
            <a:pPr indent="-228600" lvl="0" marL="4699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a:p>
            <a:pPr indent="0" lvl="0" marL="1270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85" name="Google Shape;185;p14"/>
          <p:cNvSpPr txBox="1"/>
          <p:nvPr>
            <p:ph idx="1" type="body"/>
          </p:nvPr>
        </p:nvSpPr>
        <p:spPr>
          <a:xfrm>
            <a:off x="517034" y="2108272"/>
            <a:ext cx="10733351" cy="3655713"/>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Original text</a:t>
            </a:r>
            <a:r>
              <a:rPr lang="en-US">
                <a:solidFill>
                  <a:schemeClr val="dk1"/>
                </a:solidFill>
                <a:latin typeface="Open Sans"/>
                <a:ea typeface="Open Sans"/>
                <a:cs typeface="Open Sans"/>
                <a:sym typeface="Open Sans"/>
              </a:rPr>
              <a:t>: “The principle followed is that the plants and animals can very well protect themselves even when such things as parasites are to be found in their midst. Nature’s rule in these matters is to live and let live.”</a:t>
            </a:r>
            <a:endParaRPr/>
          </a:p>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Source: Howard, A. (1940) An Agricultural Testament. Oxford University Press, London, p.4</a:t>
            </a:r>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Summary</a:t>
            </a:r>
            <a:r>
              <a:rPr lang="en-US">
                <a:solidFill>
                  <a:schemeClr val="dk1"/>
                </a:solidFill>
                <a:latin typeface="Open Sans"/>
                <a:ea typeface="Open Sans"/>
                <a:cs typeface="Open Sans"/>
                <a:sym typeface="Open Sans"/>
              </a:rPr>
              <a:t>: The key concept of organic farming explained by Howard (1940) also included the idea of self-regulation in nature.</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Quoting</a:t>
            </a:r>
            <a:endParaRPr>
              <a:solidFill>
                <a:srgbClr val="586F7C"/>
              </a:solidFill>
              <a:latin typeface="Open Sans"/>
              <a:ea typeface="Open Sans"/>
              <a:cs typeface="Open Sans"/>
              <a:sym typeface="Open Sans"/>
            </a:endParaRPr>
          </a:p>
        </p:txBody>
      </p:sp>
      <p:sp>
        <p:nvSpPr>
          <p:cNvPr id="192" name="Google Shape;192;p15"/>
          <p:cNvSpPr txBox="1"/>
          <p:nvPr>
            <p:ph idx="1" type="body"/>
          </p:nvPr>
        </p:nvSpPr>
        <p:spPr>
          <a:xfrm>
            <a:off x="190464" y="1798030"/>
            <a:ext cx="11223208" cy="35994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Quotations are the exact words of an author, copied directly from a source, word for word and must be attributed to the original author. The in-text citation must include the page number or other location information instead where the quotation can be found.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Use quotations when:</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add the power of an author’s words to support your argument</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disagree with an author’s argument</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highlight particularly eloquent or powerful phrases or passages</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are comparing and contrasting specific points of view</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note the important research that precedes your own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99" name="Google Shape;199;p16"/>
          <p:cNvSpPr txBox="1"/>
          <p:nvPr>
            <p:ph idx="1" type="body"/>
          </p:nvPr>
        </p:nvSpPr>
        <p:spPr>
          <a:xfrm>
            <a:off x="244928" y="1972841"/>
            <a:ext cx="11299371" cy="4117716"/>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Example short quotation</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According to Howard (1940) in nature, the "rule in these matters is to live and let live" (p.4).</a:t>
            </a:r>
            <a:endParaRPr>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Example block quotation</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Howard (1940) explained a key concept of organic farming. This concept also included the idea of self-regulation in nature:</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“Nature has never found it necessary to design the equivalent of the spraying machine and the poison spray for the control of insect and fungous pests. There is nothing in the nature of vaccines and serums for the protection of the livestock. (Howard 1940, p.3).”</a:t>
            </a:r>
            <a:endParaRPr/>
          </a:p>
          <a:p>
            <a:pPr indent="0" lvl="0" marL="1270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Citation styles</a:t>
            </a:r>
            <a:endParaRPr>
              <a:solidFill>
                <a:srgbClr val="004890"/>
              </a:solidFill>
              <a:latin typeface="Open Sans"/>
              <a:ea typeface="Open Sans"/>
              <a:cs typeface="Open Sans"/>
              <a:sym typeface="Open Sans"/>
            </a:endParaRPr>
          </a:p>
        </p:txBody>
      </p:sp>
      <p:sp>
        <p:nvSpPr>
          <p:cNvPr id="206" name="Google Shape;206;p7"/>
          <p:cNvSpPr txBox="1"/>
          <p:nvPr>
            <p:ph idx="1" type="body"/>
          </p:nvPr>
        </p:nvSpPr>
        <p:spPr>
          <a:xfrm>
            <a:off x="0" y="1698171"/>
            <a:ext cx="11495314" cy="5159829"/>
          </a:xfrm>
          <a:prstGeom prst="rect">
            <a:avLst/>
          </a:prstGeom>
          <a:noFill/>
          <a:ln>
            <a:noFill/>
          </a:ln>
        </p:spPr>
        <p:txBody>
          <a:bodyPr anchorCtr="0" anchor="t" bIns="45700" lIns="91425" spcFirstLastPara="1" rIns="91425" wrap="square" tIns="45700">
            <a:normAutofit/>
          </a:bodyPr>
          <a:lstStyle/>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These vary from discipline to discipline.</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Moreover, the information manager in your institution can be of great help in identifying the style and tools to use.</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The mostly used citation styles are;</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MLA style – It is published by the Modern Language Association of America.</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APA style – It is published the American Psychological Association.</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CMOS style – It is published by the University of Chicago Press.</a:t>
            </a:r>
            <a:endParaRPr>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Reference management tools</a:t>
            </a:r>
            <a:endParaRPr>
              <a:solidFill>
                <a:srgbClr val="004890"/>
              </a:solidFill>
              <a:latin typeface="Open Sans"/>
              <a:ea typeface="Open Sans"/>
              <a:cs typeface="Open Sans"/>
              <a:sym typeface="Open Sans"/>
            </a:endParaRPr>
          </a:p>
        </p:txBody>
      </p:sp>
      <p:sp>
        <p:nvSpPr>
          <p:cNvPr id="213" name="Google Shape;213;p20"/>
          <p:cNvSpPr txBox="1"/>
          <p:nvPr>
            <p:ph idx="1" type="body"/>
          </p:nvPr>
        </p:nvSpPr>
        <p:spPr>
          <a:xfrm>
            <a:off x="310244" y="1765371"/>
            <a:ext cx="10548257" cy="4570115"/>
          </a:xfrm>
          <a:prstGeom prst="rect">
            <a:avLst/>
          </a:prstGeom>
          <a:noFill/>
          <a:ln>
            <a:noFill/>
          </a:ln>
        </p:spPr>
        <p:txBody>
          <a:bodyPr anchorCtr="0" anchor="t" bIns="45700" lIns="91425" spcFirstLastPara="1" rIns="91425" wrap="square" tIns="45700">
            <a:normAutofit/>
          </a:bodyPr>
          <a:lstStyle/>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Reference management tools help users to create and manage reference lists for research projects and papers. </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These tools organize citations into specific formats for the preparation of manuscripts and bibliographies.</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Two frequently used free management software are: </a:t>
            </a:r>
            <a:r>
              <a:rPr b="1" lang="en-US" sz="2220">
                <a:solidFill>
                  <a:schemeClr val="dk1"/>
                </a:solidFill>
                <a:latin typeface="Open Sans"/>
                <a:ea typeface="Open Sans"/>
                <a:cs typeface="Open Sans"/>
                <a:sym typeface="Open Sans"/>
              </a:rPr>
              <a:t>Zotero</a:t>
            </a:r>
            <a:r>
              <a:rPr lang="en-US" sz="2220">
                <a:solidFill>
                  <a:schemeClr val="dk1"/>
                </a:solidFill>
                <a:latin typeface="Open Sans"/>
                <a:ea typeface="Open Sans"/>
                <a:cs typeface="Open Sans"/>
                <a:sym typeface="Open Sans"/>
              </a:rPr>
              <a:t> and </a:t>
            </a:r>
            <a:r>
              <a:rPr b="1" lang="en-US" sz="2220">
                <a:solidFill>
                  <a:schemeClr val="dk1"/>
                </a:solidFill>
                <a:latin typeface="Open Sans"/>
                <a:ea typeface="Open Sans"/>
                <a:cs typeface="Open Sans"/>
                <a:sym typeface="Open Sans"/>
              </a:rPr>
              <a:t>Mendeley.</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These are available online and as stand alone versions that can be installed on a computer.</a:t>
            </a:r>
            <a:endParaRPr/>
          </a:p>
          <a:p>
            <a:pPr indent="0" lvl="0" marL="117475" rtl="0" algn="just">
              <a:lnSpc>
                <a:spcPct val="140000"/>
              </a:lnSpc>
              <a:spcBef>
                <a:spcPts val="1000"/>
              </a:spcBef>
              <a:spcAft>
                <a:spcPts val="0"/>
              </a:spcAft>
              <a:buClr>
                <a:schemeClr val="dk1"/>
              </a:buClr>
              <a:buSzPts val="1850"/>
              <a:buNone/>
            </a:pPr>
            <a:r>
              <a:t/>
            </a:r>
            <a:endParaRPr b="1" sz="222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46958" y="5515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Zotero</a:t>
            </a:r>
            <a:endParaRPr>
              <a:solidFill>
                <a:srgbClr val="004890"/>
              </a:solidFill>
              <a:latin typeface="Open Sans"/>
              <a:ea typeface="Open Sans"/>
              <a:cs typeface="Open Sans"/>
              <a:sym typeface="Open Sans"/>
            </a:endParaRPr>
          </a:p>
        </p:txBody>
      </p:sp>
      <p:sp>
        <p:nvSpPr>
          <p:cNvPr id="220" name="Google Shape;220;p11"/>
          <p:cNvSpPr txBox="1"/>
          <p:nvPr>
            <p:ph idx="1" type="body"/>
          </p:nvPr>
        </p:nvSpPr>
        <p:spPr>
          <a:xfrm>
            <a:off x="146957" y="1796143"/>
            <a:ext cx="11854543" cy="4914900"/>
          </a:xfrm>
          <a:prstGeom prst="rect">
            <a:avLst/>
          </a:prstGeom>
          <a:noFill/>
          <a:ln>
            <a:noFill/>
          </a:ln>
        </p:spPr>
        <p:txBody>
          <a:bodyPr anchorCtr="0" anchor="t" bIns="45700" lIns="91425" spcFirstLastPara="1" rIns="91425" wrap="square" tIns="45700">
            <a:normAutofit/>
          </a:bodyPr>
          <a:lstStyle/>
          <a:p>
            <a:pPr indent="0" lvl="0" marL="117475" rtl="0" algn="just">
              <a:lnSpc>
                <a:spcPct val="130000"/>
              </a:lnSpc>
              <a:spcBef>
                <a:spcPts val="1000"/>
              </a:spcBef>
              <a:spcAft>
                <a:spcPts val="0"/>
              </a:spcAft>
              <a:buClr>
                <a:schemeClr val="dk1"/>
              </a:buClr>
              <a:buSzPts val="1850"/>
              <a:buNone/>
            </a:pPr>
            <a:r>
              <a:rPr lang="en-US" sz="2040">
                <a:solidFill>
                  <a:schemeClr val="dk1"/>
                </a:solidFill>
                <a:latin typeface="Open Sans"/>
                <a:ea typeface="Open Sans"/>
                <a:cs typeface="Open Sans"/>
                <a:sym typeface="Open Sans"/>
              </a:rPr>
              <a:t>Zotero is a free and open-source reference management tool</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It available as an add-on for the Firefox web browser. A stand-alone version is available for Chrome, Safari and Firefox browsers.</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Zotero recognizes bibliographic information on books, journal articles, and other resources from websites and databases and extracts metadata from these sources.</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It allows one to;</a:t>
            </a:r>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store related PDFs, files, images, and links in your library,</a:t>
            </a:r>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 create a reference list in Microsoft Word or OpenOffice, </a:t>
            </a:r>
            <a:endParaRPr sz="1700">
              <a:solidFill>
                <a:schemeClr val="dk1"/>
              </a:solidFill>
              <a:latin typeface="Open Sans"/>
              <a:ea typeface="Open Sans"/>
              <a:cs typeface="Open Sans"/>
              <a:sym typeface="Open Sans"/>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publish shared libraries for your organization or research group.</a:t>
            </a:r>
            <a:endParaRPr sz="17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Why cite and reference</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How to cite and reference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What to cite</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Paraphrasing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Summarizing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Quoting</a:t>
            </a:r>
            <a:r>
              <a:rPr lang="en-US" sz="1600">
                <a:solidFill>
                  <a:schemeClr val="dk1"/>
                </a:solidFill>
                <a:latin typeface="Open Sans"/>
                <a:ea typeface="Open Sans"/>
                <a:cs typeface="Open Sans"/>
                <a:sym typeface="Open Sans"/>
              </a:rPr>
              <a:t>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Citation styles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Reference management tools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Zotero</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Mendeley</a:t>
            </a:r>
            <a:r>
              <a:rPr lang="en-US" sz="1600">
                <a:solidFill>
                  <a:schemeClr val="dk1"/>
                </a:solidFill>
                <a:latin typeface="Open Sans"/>
                <a:ea typeface="Open Sans"/>
                <a:cs typeface="Open Sans"/>
                <a:sym typeface="Open Sans"/>
              </a:rPr>
              <a:t>	</a:t>
            </a:r>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v1.0 April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Zotero cont.</a:t>
            </a:r>
            <a:endParaRPr>
              <a:solidFill>
                <a:srgbClr val="586F7C"/>
              </a:solidFill>
              <a:latin typeface="Open Sans"/>
              <a:ea typeface="Open Sans"/>
              <a:cs typeface="Open Sans"/>
              <a:sym typeface="Open Sans"/>
            </a:endParaRPr>
          </a:p>
        </p:txBody>
      </p:sp>
      <p:sp>
        <p:nvSpPr>
          <p:cNvPr id="227" name="Google Shape;227;p12"/>
          <p:cNvSpPr txBox="1"/>
          <p:nvPr>
            <p:ph idx="1" type="body"/>
          </p:nvPr>
        </p:nvSpPr>
        <p:spPr>
          <a:xfrm>
            <a:off x="306381" y="1925902"/>
            <a:ext cx="5914805" cy="4570115"/>
          </a:xfrm>
          <a:prstGeom prst="rect">
            <a:avLst/>
          </a:prstGeom>
          <a:noFill/>
          <a:ln>
            <a:noFill/>
          </a:ln>
        </p:spPr>
        <p:txBody>
          <a:bodyPr anchorCtr="0" anchor="t" bIns="45700" lIns="91425" spcFirstLastPara="1" rIns="91425" wrap="square" tIns="45700">
            <a:normAutofit/>
          </a:bodyPr>
          <a:lstStyle/>
          <a:p>
            <a:pPr indent="0" lvl="0" marL="117475" rtl="0" algn="l">
              <a:lnSpc>
                <a:spcPct val="130000"/>
              </a:lnSpc>
              <a:spcBef>
                <a:spcPts val="1000"/>
              </a:spcBef>
              <a:spcAft>
                <a:spcPts val="0"/>
              </a:spcAft>
              <a:buClr>
                <a:schemeClr val="dk1"/>
              </a:buClr>
              <a:buSzPts val="1850"/>
              <a:buNone/>
            </a:pPr>
            <a:r>
              <a:rPr lang="en-US" sz="2220">
                <a:solidFill>
                  <a:schemeClr val="dk1"/>
                </a:solidFill>
                <a:latin typeface="Open Sans"/>
                <a:ea typeface="Open Sans"/>
                <a:cs typeface="Open Sans"/>
                <a:sym typeface="Open Sans"/>
              </a:rPr>
              <a:t>A comprehensive how to use guide is available through the </a:t>
            </a:r>
            <a:r>
              <a:rPr lang="en-US" sz="2220" u="sng">
                <a:solidFill>
                  <a:schemeClr val="dk1"/>
                </a:solidFill>
                <a:latin typeface="Open Sans"/>
                <a:ea typeface="Open Sans"/>
                <a:cs typeface="Open Sans"/>
                <a:sym typeface="Open Sans"/>
                <a:hlinkClick r:id="rId3"/>
              </a:rPr>
              <a:t>research4life website</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Web access to the software: </a:t>
            </a:r>
            <a:r>
              <a:rPr lang="en-US" sz="2220" u="sng">
                <a:solidFill>
                  <a:schemeClr val="dk1"/>
                </a:solidFill>
                <a:latin typeface="Open Sans"/>
                <a:ea typeface="Open Sans"/>
                <a:cs typeface="Open Sans"/>
                <a:sym typeface="Open Sans"/>
                <a:hlinkClick r:id="rId4"/>
              </a:rPr>
              <a:t>http://www.zotero.org</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Desktop version to download: </a:t>
            </a:r>
            <a:r>
              <a:rPr lang="en-US" sz="2220" u="sng">
                <a:solidFill>
                  <a:schemeClr val="dk1"/>
                </a:solidFill>
                <a:latin typeface="Open Sans"/>
                <a:ea typeface="Open Sans"/>
                <a:cs typeface="Open Sans"/>
                <a:sym typeface="Open Sans"/>
                <a:hlinkClick r:id="rId5"/>
              </a:rPr>
              <a:t>https://www.zotero.org/download/</a:t>
            </a:r>
            <a:r>
              <a:rPr lang="en-US" sz="2220">
                <a:solidFill>
                  <a:schemeClr val="dk1"/>
                </a:solidFill>
                <a:latin typeface="Open Sans"/>
                <a:ea typeface="Open Sans"/>
                <a:cs typeface="Open Sans"/>
                <a:sym typeface="Open Sans"/>
              </a:rPr>
              <a:t> </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Guides: </a:t>
            </a:r>
            <a:r>
              <a:rPr lang="en-US" sz="2220" u="sng">
                <a:solidFill>
                  <a:schemeClr val="dk1"/>
                </a:solidFill>
                <a:latin typeface="Open Sans"/>
                <a:ea typeface="Open Sans"/>
                <a:cs typeface="Open Sans"/>
                <a:sym typeface="Open Sans"/>
                <a:hlinkClick r:id="rId6"/>
              </a:rPr>
              <a:t>https://www.zotero.org/support/</a:t>
            </a:r>
            <a:r>
              <a:rPr lang="en-US" sz="2220">
                <a:solidFill>
                  <a:schemeClr val="dk1"/>
                </a:solidFill>
                <a:latin typeface="Open Sans"/>
                <a:ea typeface="Open Sans"/>
                <a:cs typeface="Open Sans"/>
                <a:sym typeface="Open Sans"/>
              </a:rPr>
              <a:t> </a:t>
            </a:r>
            <a:endParaRPr sz="2220">
              <a:solidFill>
                <a:schemeClr val="dk1"/>
              </a:solidFill>
              <a:latin typeface="Open Sans"/>
              <a:ea typeface="Open Sans"/>
              <a:cs typeface="Open Sans"/>
              <a:sym typeface="Open Sans"/>
            </a:endParaRPr>
          </a:p>
          <a:p>
            <a:pPr indent="-225425" lvl="0" marL="460375" rtl="0" algn="l">
              <a:lnSpc>
                <a:spcPct val="130000"/>
              </a:lnSpc>
              <a:spcBef>
                <a:spcPts val="1000"/>
              </a:spcBef>
              <a:spcAft>
                <a:spcPts val="0"/>
              </a:spcAft>
              <a:buClr>
                <a:schemeClr val="dk1"/>
              </a:buClr>
              <a:buSzPts val="1850"/>
              <a:buNone/>
            </a:pPr>
            <a:r>
              <a:t/>
            </a:r>
            <a:endParaRPr sz="2220">
              <a:solidFill>
                <a:schemeClr val="dk1"/>
              </a:solidFill>
              <a:latin typeface="Open Sans"/>
              <a:ea typeface="Open Sans"/>
              <a:cs typeface="Open Sans"/>
              <a:sym typeface="Open Sans"/>
            </a:endParaRPr>
          </a:p>
        </p:txBody>
      </p:sp>
      <p:pic>
        <p:nvPicPr>
          <p:cNvPr descr="https://lh3.googleusercontent.com/thtOGr0FehrQd3_cKswK-D_5dKVBelcrvq7xaC_7IvpJWtVoCG3e5874e9EVqETNspbiGoczBWpBwm7z-ZdpVc4SkoMgRI6ggusAcPZATbKzgZU9HvldAbgIBfDhc4hipYBwfLw" id="228" name="Google Shape;228;p12"/>
          <p:cNvPicPr preferRelativeResize="0"/>
          <p:nvPr/>
        </p:nvPicPr>
        <p:blipFill rotWithShape="1">
          <a:blip r:embed="rId7">
            <a:alphaModFix/>
          </a:blip>
          <a:srcRect b="0" l="0" r="0" t="0"/>
          <a:stretch/>
        </p:blipFill>
        <p:spPr>
          <a:xfrm>
            <a:off x="6223679" y="2105931"/>
            <a:ext cx="5768887" cy="3805011"/>
          </a:xfrm>
          <a:prstGeom prst="rect">
            <a:avLst/>
          </a:prstGeom>
          <a:noFill/>
          <a:ln>
            <a:noFill/>
          </a:ln>
        </p:spPr>
      </p:pic>
      <p:sp>
        <p:nvSpPr>
          <p:cNvPr id="229" name="Google Shape;229;p12"/>
          <p:cNvSpPr txBox="1"/>
          <p:nvPr/>
        </p:nvSpPr>
        <p:spPr>
          <a:xfrm>
            <a:off x="6221186" y="6134034"/>
            <a:ext cx="536316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8"/>
              </a:rPr>
              <a:t>https://www.zotero.org/</a:t>
            </a:r>
            <a:r>
              <a:rPr b="0" i="0" lang="en-US" sz="1200" u="none" cap="none" strike="noStrike">
                <a:solidFill>
                  <a:srgbClr val="000000"/>
                </a:solidFill>
                <a:latin typeface="Open Sans"/>
                <a:ea typeface="Open Sans"/>
                <a:cs typeface="Open Sans"/>
                <a:sym typeface="Open Sans"/>
              </a:rPr>
              <a:t>  Accessed, 15 April 2020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a:t>
            </a:r>
            <a:endParaRPr>
              <a:solidFill>
                <a:srgbClr val="586F7C"/>
              </a:solidFill>
              <a:latin typeface="Open Sans"/>
              <a:ea typeface="Open Sans"/>
              <a:cs typeface="Open Sans"/>
              <a:sym typeface="Open Sans"/>
            </a:endParaRPr>
          </a:p>
        </p:txBody>
      </p:sp>
      <p:sp>
        <p:nvSpPr>
          <p:cNvPr id="236" name="Google Shape;236;p17"/>
          <p:cNvSpPr txBox="1"/>
          <p:nvPr>
            <p:ph idx="1" type="body"/>
          </p:nvPr>
        </p:nvSpPr>
        <p:spPr>
          <a:xfrm>
            <a:off x="322710" y="1925902"/>
            <a:ext cx="11384876" cy="3658469"/>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chemeClr val="dk1"/>
              </a:buClr>
              <a:buSzPts val="1850"/>
              <a:buNone/>
            </a:pPr>
            <a:r>
              <a:rPr lang="en-US" sz="2000">
                <a:solidFill>
                  <a:schemeClr val="dk1"/>
                </a:solidFill>
                <a:latin typeface="Open Sans"/>
                <a:ea typeface="Open Sans"/>
                <a:cs typeface="Open Sans"/>
                <a:sym typeface="Open Sans"/>
              </a:rPr>
              <a:t>Mendeley is a free reference management tool and academic social network with web-based, desktop and mobile versions.</a:t>
            </a:r>
            <a:endParaRPr/>
          </a:p>
          <a:p>
            <a:pPr indent="-342900" lvl="0" marL="460375" rtl="0" algn="l">
              <a:lnSpc>
                <a:spcPct val="10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Mendeley allows one to;</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Sync  library between these different versions and across different computers.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Generates citations and bibliographies in Microsoft Word, LibreOffice, and LaTeX.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Read and annotate on PDFs and capture notes and highlights.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Add and organize  library by importing PDFs from  computer or from other reference management tools such as EndNote and Zotero.</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Collaborate with colleagues and share your papers, notes and annotations.</a:t>
            </a:r>
            <a:endParaRPr/>
          </a:p>
          <a:p>
            <a:pPr indent="-225425" lvl="1" marL="917575" rtl="0" algn="l">
              <a:lnSpc>
                <a:spcPct val="100000"/>
              </a:lnSpc>
              <a:spcBef>
                <a:spcPts val="2100"/>
              </a:spcBef>
              <a:spcAft>
                <a:spcPts val="0"/>
              </a:spcAft>
              <a:buClr>
                <a:schemeClr val="dk1"/>
              </a:buClr>
              <a:buSzPts val="1850"/>
              <a:buNone/>
            </a:pPr>
            <a:r>
              <a:t/>
            </a:r>
            <a:endParaRPr>
              <a:solidFill>
                <a:schemeClr val="dk1"/>
              </a:solidFill>
              <a:latin typeface="Open Sans"/>
              <a:ea typeface="Open Sans"/>
              <a:cs typeface="Open Sans"/>
              <a:sym typeface="Open Sans"/>
            </a:endParaRPr>
          </a:p>
          <a:p>
            <a:pPr indent="0" lvl="0" marL="117475" rtl="0" algn="l">
              <a:lnSpc>
                <a:spcPct val="100000"/>
              </a:lnSpc>
              <a:spcBef>
                <a:spcPts val="1000"/>
              </a:spcBef>
              <a:spcAft>
                <a:spcPts val="0"/>
              </a:spcAft>
              <a:buClr>
                <a:schemeClr val="dk1"/>
              </a:buClr>
              <a:buSzPts val="185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 cont.</a:t>
            </a:r>
            <a:endParaRPr>
              <a:solidFill>
                <a:srgbClr val="586F7C"/>
              </a:solidFill>
              <a:latin typeface="Open Sans"/>
              <a:ea typeface="Open Sans"/>
              <a:cs typeface="Open Sans"/>
              <a:sym typeface="Open Sans"/>
            </a:endParaRPr>
          </a:p>
        </p:txBody>
      </p:sp>
      <p:sp>
        <p:nvSpPr>
          <p:cNvPr id="243" name="Google Shape;243;p18"/>
          <p:cNvSpPr txBox="1"/>
          <p:nvPr>
            <p:ph idx="1" type="body"/>
          </p:nvPr>
        </p:nvSpPr>
        <p:spPr>
          <a:xfrm>
            <a:off x="0" y="1716387"/>
            <a:ext cx="6204857" cy="4945670"/>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rgbClr val="000000"/>
              </a:buClr>
              <a:buSzPts val="1850"/>
              <a:buNone/>
            </a:pPr>
            <a:r>
              <a:rPr lang="en-US" sz="2200">
                <a:solidFill>
                  <a:srgbClr val="000000"/>
                </a:solidFill>
                <a:latin typeface="Open Sans"/>
                <a:ea typeface="Open Sans"/>
                <a:cs typeface="Open Sans"/>
                <a:sym typeface="Open Sans"/>
              </a:rPr>
              <a:t>A comprehensive how to use guide is available through the </a:t>
            </a:r>
            <a:r>
              <a:rPr lang="en-US" sz="2200" u="sng">
                <a:solidFill>
                  <a:srgbClr val="000000"/>
                </a:solidFill>
                <a:latin typeface="Open Sans"/>
                <a:ea typeface="Open Sans"/>
                <a:cs typeface="Open Sans"/>
                <a:sym typeface="Open Sans"/>
                <a:hlinkClick r:id="rId3"/>
              </a:rPr>
              <a:t>research4life website</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Web access to the software: </a:t>
            </a:r>
            <a:r>
              <a:rPr lang="en-US" sz="2200" u="sng">
                <a:solidFill>
                  <a:srgbClr val="000000"/>
                </a:solidFill>
                <a:latin typeface="Open Sans"/>
                <a:ea typeface="Open Sans"/>
                <a:cs typeface="Open Sans"/>
                <a:sym typeface="Open Sans"/>
                <a:hlinkClick r:id="rId4"/>
              </a:rPr>
              <a:t>https://www.mendeley.com</a:t>
            </a: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Desktop version to download: </a:t>
            </a:r>
            <a:r>
              <a:rPr lang="en-US" sz="2200" u="sng">
                <a:solidFill>
                  <a:srgbClr val="000000"/>
                </a:solidFill>
                <a:latin typeface="Open Sans"/>
                <a:ea typeface="Open Sans"/>
                <a:cs typeface="Open Sans"/>
                <a:sym typeface="Open Sans"/>
                <a:hlinkClick r:id="rId5"/>
              </a:rPr>
              <a:t>https://www.mendeley.com/download-mendeley-desktop/</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Guides: </a:t>
            </a:r>
            <a:r>
              <a:rPr lang="en-US" sz="2200" u="sng">
                <a:solidFill>
                  <a:srgbClr val="000000"/>
                </a:solidFill>
                <a:latin typeface="Open Sans"/>
                <a:ea typeface="Open Sans"/>
                <a:cs typeface="Open Sans"/>
                <a:sym typeface="Open Sans"/>
                <a:hlinkClick r:id="rId6"/>
              </a:rPr>
              <a:t>https://community.mendeley.com/guides</a:t>
            </a: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Video tutorials: </a:t>
            </a:r>
            <a:r>
              <a:rPr lang="en-US" sz="2200" u="sng">
                <a:solidFill>
                  <a:srgbClr val="000000"/>
                </a:solidFill>
                <a:latin typeface="Open Sans"/>
                <a:ea typeface="Open Sans"/>
                <a:cs typeface="Open Sans"/>
                <a:sym typeface="Open Sans"/>
                <a:hlinkClick r:id="rId7"/>
              </a:rPr>
              <a:t>https://community.mendeley.com/guides/videos</a:t>
            </a:r>
            <a:endParaRPr sz="2200">
              <a:solidFill>
                <a:srgbClr val="000000"/>
              </a:solidFill>
              <a:latin typeface="Open Sans"/>
              <a:ea typeface="Open Sans"/>
              <a:cs typeface="Open Sans"/>
              <a:sym typeface="Open Sans"/>
            </a:endParaRPr>
          </a:p>
          <a:p>
            <a:pPr indent="0" lvl="0" marL="117475" rtl="0" algn="l">
              <a:lnSpc>
                <a:spcPct val="100000"/>
              </a:lnSpc>
              <a:spcBef>
                <a:spcPts val="1000"/>
              </a:spcBef>
              <a:spcAft>
                <a:spcPts val="0"/>
              </a:spcAft>
              <a:buClr>
                <a:srgbClr val="000000"/>
              </a:buClr>
              <a:buSzPts val="1850"/>
              <a:buNone/>
            </a:pP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225425" lvl="0" marL="460375" rtl="0" algn="l">
              <a:lnSpc>
                <a:spcPct val="100000"/>
              </a:lnSpc>
              <a:spcBef>
                <a:spcPts val="1000"/>
              </a:spcBef>
              <a:spcAft>
                <a:spcPts val="0"/>
              </a:spcAft>
              <a:buClr>
                <a:srgbClr val="000000"/>
              </a:buClr>
              <a:buSzPts val="1850"/>
              <a:buNone/>
            </a:pPr>
            <a:r>
              <a:t/>
            </a:r>
            <a:endParaRPr sz="2200">
              <a:solidFill>
                <a:srgbClr val="000000"/>
              </a:solidFill>
              <a:latin typeface="Open Sans"/>
              <a:ea typeface="Open Sans"/>
              <a:cs typeface="Open Sans"/>
              <a:sym typeface="Open Sans"/>
            </a:endParaRPr>
          </a:p>
          <a:p>
            <a:pPr indent="0" lvl="0" marL="76200" rtl="0" algn="l">
              <a:lnSpc>
                <a:spcPct val="100000"/>
              </a:lnSpc>
              <a:spcBef>
                <a:spcPts val="1000"/>
              </a:spcBef>
              <a:spcAft>
                <a:spcPts val="0"/>
              </a:spcAft>
              <a:buClr>
                <a:schemeClr val="dk2"/>
              </a:buClr>
              <a:buSzPts val="2400"/>
              <a:buNone/>
            </a:pPr>
            <a:r>
              <a:t/>
            </a:r>
            <a:endParaRPr>
              <a:latin typeface="Open Sans"/>
              <a:ea typeface="Open Sans"/>
              <a:cs typeface="Open Sans"/>
              <a:sym typeface="Open Sans"/>
            </a:endParaRPr>
          </a:p>
        </p:txBody>
      </p:sp>
      <p:pic>
        <p:nvPicPr>
          <p:cNvPr id="244" name="Google Shape;244;p18"/>
          <p:cNvPicPr preferRelativeResize="0"/>
          <p:nvPr/>
        </p:nvPicPr>
        <p:blipFill rotWithShape="1">
          <a:blip r:embed="rId8">
            <a:alphaModFix/>
          </a:blip>
          <a:srcRect b="0" l="0" r="0" t="0"/>
          <a:stretch/>
        </p:blipFill>
        <p:spPr>
          <a:xfrm>
            <a:off x="6596741" y="1910442"/>
            <a:ext cx="5402855" cy="4464969"/>
          </a:xfrm>
          <a:prstGeom prst="rect">
            <a:avLst/>
          </a:prstGeom>
          <a:noFill/>
          <a:ln>
            <a:noFill/>
          </a:ln>
        </p:spPr>
      </p:pic>
      <p:sp>
        <p:nvSpPr>
          <p:cNvPr id="245" name="Google Shape;245;p18"/>
          <p:cNvSpPr txBox="1"/>
          <p:nvPr/>
        </p:nvSpPr>
        <p:spPr>
          <a:xfrm>
            <a:off x="6596742" y="6375411"/>
            <a:ext cx="540285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9"/>
              </a:rPr>
              <a:t>https://www.mendeley.com</a:t>
            </a:r>
            <a:r>
              <a:rPr b="0" i="0" lang="en-US" sz="1200" u="none" cap="none" strike="noStrike">
                <a:solidFill>
                  <a:srgbClr val="000000"/>
                </a:solidFill>
                <a:latin typeface="Open Sans"/>
                <a:ea typeface="Open Sans"/>
                <a:cs typeface="Open Sans"/>
                <a:sym typeface="Open Sans"/>
              </a:rPr>
              <a:t> Accessed, 15 April 2020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52" name="Google Shape;252;p23"/>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lesson provided a foundation for how to cite resources and citation styles commonly used in an academic context before learners start exploring resources provided by Research4Life.</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lesson also touched briefly on reference management tools for learners to explore the most appropriate tool for their needs, not only to manage references but also to collaborate with their colleagues, project teams and students.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58" name="Google Shape;258;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rPr>
              <a:t>www.research4life.or</a:t>
            </a:r>
            <a:r>
              <a:rPr lang="en-US" u="sng">
                <a:solidFill>
                  <a:srgbClr val="586F7C"/>
                </a:solidFill>
                <a:latin typeface="Open Sans"/>
                <a:ea typeface="Open Sans"/>
                <a:cs typeface="Open Sans"/>
                <a:sym typeface="Open Sans"/>
                <a:hlinkClick r:id="rId4"/>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pic>
        <p:nvPicPr>
          <p:cNvPr id="263" name="Google Shape;263;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64" name="Google Shape;264;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65" name="Google Shape;265;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66" name="Google Shape;266;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67" name="Google Shape;267;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68" name="Google Shape;268;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69" name="Google Shape;269;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Understand the concept of citing a copyrighted work in relation to plagiarism</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Become familiar with commonly used citation styles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Know why, when and how to cite</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Use citation styles in office operation in ms word and google doc</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Become familiar with reference management tools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Use web versions of mendeley/zotero as an example of such tools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Collaborate with their peers by using such tools</a:t>
            </a:r>
            <a:endParaRPr sz="222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Why should you cite and reference ?</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277587" y="2200799"/>
            <a:ext cx="4686300" cy="4069372"/>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The answer is simple: </a:t>
            </a:r>
            <a:endParaRPr/>
          </a:p>
          <a:p>
            <a:pPr indent="0" lvl="0" marL="76200" rtl="0" algn="l">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Any information which is not from your experiment and not ‘common knowledge’ should be acknowledged with a citation.</a:t>
            </a:r>
            <a:endParaRPr>
              <a:solidFill>
                <a:schemeClr val="dk1"/>
              </a:solidFill>
              <a:latin typeface="Open Sans"/>
              <a:ea typeface="Open Sans"/>
              <a:cs typeface="Open Sans"/>
              <a:sym typeface="Open Sans"/>
            </a:endParaRPr>
          </a:p>
        </p:txBody>
      </p:sp>
      <p:sp>
        <p:nvSpPr>
          <p:cNvPr id="100" name="Google Shape;100;p3"/>
          <p:cNvSpPr/>
          <p:nvPr/>
        </p:nvSpPr>
        <p:spPr>
          <a:xfrm>
            <a:off x="130629" y="1894114"/>
            <a:ext cx="5861957" cy="1567542"/>
          </a:xfrm>
          <a:prstGeom prst="cloudCallout">
            <a:avLst>
              <a:gd fmla="val -20833" name="adj1"/>
              <a:gd fmla="val 62500" name="adj2"/>
            </a:avLst>
          </a:prstGeom>
          <a:solidFill>
            <a:srgbClr val="F898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200" u="none" cap="none" strike="noStrike">
                <a:solidFill>
                  <a:schemeClr val="dk1"/>
                </a:solidFill>
                <a:latin typeface="Open Sans"/>
                <a:ea typeface="Open Sans"/>
                <a:cs typeface="Open Sans"/>
                <a:sym typeface="Open Sans"/>
              </a:rPr>
              <a:t>Why should I cite ?</a:t>
            </a:r>
            <a:endParaRPr b="0" i="0" sz="3200" u="none" cap="none" strike="noStrike">
              <a:solidFill>
                <a:schemeClr val="dk1"/>
              </a:solidFill>
              <a:latin typeface="Open Sans"/>
              <a:ea typeface="Open Sans"/>
              <a:cs typeface="Open Sans"/>
              <a:sym typeface="Open Sans"/>
            </a:endParaRPr>
          </a:p>
        </p:txBody>
      </p:sp>
      <p:sp>
        <p:nvSpPr>
          <p:cNvPr id="101" name="Google Shape;101;p3"/>
          <p:cNvSpPr/>
          <p:nvPr/>
        </p:nvSpPr>
        <p:spPr>
          <a:xfrm>
            <a:off x="6678386" y="2326820"/>
            <a:ext cx="5306786" cy="2269672"/>
          </a:xfrm>
          <a:prstGeom prst="cloudCallout">
            <a:avLst>
              <a:gd fmla="val -20833" name="adj1"/>
              <a:gd fmla="val 62500" name="adj2"/>
            </a:avLst>
          </a:prstGeom>
          <a:solidFill>
            <a:srgbClr val="51B9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200" u="none" cap="none" strike="noStrike">
                <a:solidFill>
                  <a:schemeClr val="dk1"/>
                </a:solidFill>
                <a:latin typeface="Open Sans"/>
                <a:ea typeface="Open Sans"/>
                <a:cs typeface="Open Sans"/>
                <a:sym typeface="Open Sans"/>
              </a:rPr>
              <a:t>Should I cite everything ?</a:t>
            </a:r>
            <a:endParaRPr b="0" i="0" sz="3200" u="none" cap="none" strike="noStrike">
              <a:solidFill>
                <a:schemeClr val="dk1"/>
              </a:solidFill>
              <a:latin typeface="Open Sans"/>
              <a:ea typeface="Open Sans"/>
              <a:cs typeface="Open Sans"/>
              <a:sym typeface="Open Sans"/>
            </a:endParaRPr>
          </a:p>
        </p:txBody>
      </p:sp>
      <p:sp>
        <p:nvSpPr>
          <p:cNvPr id="102" name="Google Shape;102;p3"/>
          <p:cNvSpPr txBox="1"/>
          <p:nvPr/>
        </p:nvSpPr>
        <p:spPr>
          <a:xfrm>
            <a:off x="6678386" y="4919008"/>
            <a:ext cx="5388429"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Open Sans"/>
                <a:ea typeface="Open Sans"/>
                <a:cs typeface="Open Sans"/>
                <a:sym typeface="Open Sans"/>
              </a:rPr>
              <a:t>Nope</a:t>
            </a:r>
            <a:r>
              <a:rPr b="0" i="0" lang="en-US" sz="2400" u="none" cap="none" strike="noStrike">
                <a:solidFill>
                  <a:srgbClr val="000000"/>
                </a:solidFill>
                <a:latin typeface="Open Sans"/>
                <a:ea typeface="Open Sans"/>
                <a:cs typeface="Open Sans"/>
                <a:sym typeface="Open Sans"/>
              </a:rPr>
              <a:t>! There is not need to cite facts that are widely known, or</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information or judgments considered “common knowledge”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Why is it important ?</a:t>
            </a:r>
            <a:endParaRPr>
              <a:solidFill>
                <a:srgbClr val="586F7C"/>
              </a:solidFill>
              <a:latin typeface="Open Sans"/>
              <a:ea typeface="Open Sans"/>
              <a:cs typeface="Open Sans"/>
              <a:sym typeface="Open Sans"/>
            </a:endParaRPr>
          </a:p>
        </p:txBody>
      </p:sp>
      <p:sp>
        <p:nvSpPr>
          <p:cNvPr id="108" name="Google Shape;108;p40"/>
          <p:cNvSpPr txBox="1"/>
          <p:nvPr>
            <p:ph idx="1" type="body"/>
          </p:nvPr>
        </p:nvSpPr>
        <p:spPr>
          <a:xfrm>
            <a:off x="0" y="1747954"/>
            <a:ext cx="11495314" cy="4522124"/>
          </a:xfrm>
          <a:prstGeom prst="rect">
            <a:avLst/>
          </a:prstGeom>
          <a:noFill/>
          <a:ln>
            <a:noFill/>
          </a:ln>
        </p:spPr>
        <p:txBody>
          <a:bodyPr anchorCtr="0" anchor="t" bIns="45700" lIns="91425" spcFirstLastPara="1" rIns="91425" wrap="square" tIns="45700">
            <a:noAutofit/>
          </a:bodyPr>
          <a:lstStyle/>
          <a:p>
            <a:pPr indent="0" lvl="0" marL="12700" rtl="0" algn="l">
              <a:lnSpc>
                <a:spcPct val="200000"/>
              </a:lnSpc>
              <a:spcBef>
                <a:spcPts val="0"/>
              </a:spcBef>
              <a:spcAft>
                <a:spcPts val="0"/>
              </a:spcAft>
              <a:buClr>
                <a:schemeClr val="dk2"/>
              </a:buClr>
              <a:buSzPts val="2200"/>
              <a:buNone/>
            </a:pPr>
            <a:r>
              <a:rPr lang="en-US">
                <a:solidFill>
                  <a:schemeClr val="dk1"/>
                </a:solidFill>
                <a:latin typeface="Open Sans"/>
                <a:ea typeface="Open Sans"/>
                <a:cs typeface="Open Sans"/>
                <a:sym typeface="Open Sans"/>
              </a:rPr>
              <a:t>According</a:t>
            </a:r>
            <a:r>
              <a:rPr lang="en-US">
                <a:solidFill>
                  <a:schemeClr val="dk1"/>
                </a:solidFill>
                <a:latin typeface="Open Sans"/>
                <a:ea typeface="Open Sans"/>
                <a:cs typeface="Open Sans"/>
                <a:sym typeface="Open Sans"/>
              </a:rPr>
              <a:t> to Wageningen University and Research (WUR) Library, it is important to cite &amp; reference in order to:</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distinguish your own ideas and findings from those of others,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support your arguments and criticisms,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allow readers to locate and verify your sources,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give authors of these sources credit for their work,</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avoid plagiarism</a:t>
            </a:r>
            <a:endParaRPr/>
          </a:p>
          <a:p>
            <a:pPr indent="-203200" lvl="1" marL="812800" rtl="0" algn="l">
              <a:lnSpc>
                <a:spcPct val="200000"/>
              </a:lnSpc>
              <a:spcBef>
                <a:spcPts val="0"/>
              </a:spcBef>
              <a:spcAft>
                <a:spcPts val="0"/>
              </a:spcAft>
              <a:buClr>
                <a:schemeClr val="dk2"/>
              </a:buClr>
              <a:buSzPts val="2200"/>
              <a:buFont typeface="Courier New"/>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4"/>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cite and reference </a:t>
            </a:r>
            <a:endParaRPr>
              <a:solidFill>
                <a:srgbClr val="586F7C"/>
              </a:solidFill>
              <a:latin typeface="Open Sans"/>
              <a:ea typeface="Open Sans"/>
              <a:cs typeface="Open Sans"/>
              <a:sym typeface="Open Sans"/>
            </a:endParaRPr>
          </a:p>
        </p:txBody>
      </p:sp>
      <p:grpSp>
        <p:nvGrpSpPr>
          <p:cNvPr id="114" name="Google Shape;114;p4"/>
          <p:cNvGrpSpPr/>
          <p:nvPr/>
        </p:nvGrpSpPr>
        <p:grpSpPr>
          <a:xfrm>
            <a:off x="244929" y="2139043"/>
            <a:ext cx="11250384" cy="4131035"/>
            <a:chOff x="0" y="0"/>
            <a:chExt cx="11250384" cy="4131035"/>
          </a:xfrm>
        </p:grpSpPr>
        <p:sp>
          <p:nvSpPr>
            <p:cNvPr id="115" name="Google Shape;115;p4"/>
            <p:cNvSpPr/>
            <p:nvPr/>
          </p:nvSpPr>
          <p:spPr>
            <a:xfrm rot="5400000">
              <a:off x="5997847" y="-1534605"/>
              <a:ext cx="3304828" cy="7200246"/>
            </a:xfrm>
            <a:prstGeom prst="round2SameRect">
              <a:avLst>
                <a:gd fmla="val 16667" name="adj1"/>
                <a:gd fmla="val 0" name="adj2"/>
              </a:avLst>
            </a:prstGeom>
            <a:solidFill>
              <a:srgbClr val="004890">
                <a:alpha val="89803"/>
              </a:srgbClr>
            </a:solidFill>
            <a:ln cap="flat" cmpd="sng" w="25400">
              <a:solidFill>
                <a:srgbClr val="D5DBDD">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txBox="1"/>
            <p:nvPr/>
          </p:nvSpPr>
          <p:spPr>
            <a:xfrm>
              <a:off x="4050138" y="574432"/>
              <a:ext cx="7038918" cy="2982172"/>
            </a:xfrm>
            <a:prstGeom prst="rect">
              <a:avLst/>
            </a:prstGeom>
            <a:noFill/>
            <a:ln>
              <a:noFill/>
            </a:ln>
          </p:spPr>
          <p:txBody>
            <a:bodyPr anchorCtr="0" anchor="ctr" bIns="57150" lIns="114300" spcFirstLastPara="1" rIns="114300" wrap="square" tIns="57150">
              <a:noAutofit/>
            </a:bodyPr>
            <a:lstStyle/>
            <a:p>
              <a:pPr indent="-285750" lvl="1" marL="285750" marR="0" rtl="0" algn="l">
                <a:lnSpc>
                  <a:spcPct val="90000"/>
                </a:lnSpc>
                <a:spcBef>
                  <a:spcPts val="0"/>
                </a:spcBef>
                <a:spcAft>
                  <a:spcPts val="0"/>
                </a:spcAft>
                <a:buClr>
                  <a:srgbClr val="000000"/>
                </a:buClr>
                <a:buSzPts val="3000"/>
                <a:buFont typeface="Arial"/>
                <a:buChar char="••"/>
              </a:pPr>
              <a:r>
                <a:rPr b="0" i="0" lang="en-US" sz="3000" u="none" cap="none" strike="noStrike">
                  <a:solidFill>
                    <a:schemeClr val="lt1"/>
                  </a:solidFill>
                  <a:latin typeface="Arial"/>
                  <a:ea typeface="Arial"/>
                  <a:cs typeface="Arial"/>
                  <a:sym typeface="Arial"/>
                </a:rPr>
                <a:t>An </a:t>
              </a:r>
              <a:r>
                <a:rPr b="1" i="0" lang="en-US" sz="3000" u="none" cap="none" strike="noStrike">
                  <a:solidFill>
                    <a:schemeClr val="lt1"/>
                  </a:solidFill>
                  <a:latin typeface="Arial"/>
                  <a:ea typeface="Arial"/>
                  <a:cs typeface="Arial"/>
                  <a:sym typeface="Arial"/>
                </a:rPr>
                <a:t>in-text marker</a:t>
              </a:r>
              <a:r>
                <a:rPr b="0" i="0" lang="en-US" sz="3000" u="none" cap="none" strike="noStrike">
                  <a:solidFill>
                    <a:schemeClr val="lt1"/>
                  </a:solidFill>
                  <a:latin typeface="Arial"/>
                  <a:ea typeface="Arial"/>
                  <a:cs typeface="Arial"/>
                  <a:sym typeface="Arial"/>
                </a:rPr>
                <a:t>, the citation that indicates to the reader that a particular concept, phrase or idea is attributable to someone else; </a:t>
              </a:r>
              <a:endParaRPr b="0" i="0" sz="3000" u="none" cap="none" strike="noStrike">
                <a:solidFill>
                  <a:schemeClr val="lt1"/>
                </a:solidFill>
                <a:latin typeface="Arial"/>
                <a:ea typeface="Arial"/>
                <a:cs typeface="Arial"/>
                <a:sym typeface="Arial"/>
              </a:endParaRPr>
            </a:p>
            <a:p>
              <a:pPr indent="-285750" lvl="1" marL="285750" marR="0" rtl="0" algn="l">
                <a:lnSpc>
                  <a:spcPct val="90000"/>
                </a:lnSpc>
                <a:spcBef>
                  <a:spcPts val="450"/>
                </a:spcBef>
                <a:spcAft>
                  <a:spcPts val="0"/>
                </a:spcAft>
                <a:buClr>
                  <a:srgbClr val="000000"/>
                </a:buClr>
                <a:buSzPts val="3000"/>
                <a:buFont typeface="Arial"/>
                <a:buChar char="••"/>
              </a:pPr>
              <a:r>
                <a:rPr b="1" i="0" lang="en-US" sz="3000" u="none" cap="none" strike="noStrike">
                  <a:solidFill>
                    <a:schemeClr val="lt1"/>
                  </a:solidFill>
                  <a:latin typeface="Arial"/>
                  <a:ea typeface="Arial"/>
                  <a:cs typeface="Arial"/>
                  <a:sym typeface="Arial"/>
                </a:rPr>
                <a:t>Complete reference list – </a:t>
              </a:r>
              <a:r>
                <a:rPr b="0" i="0" lang="en-US" sz="3000" u="none" cap="none" strike="noStrike">
                  <a:solidFill>
                    <a:schemeClr val="lt1"/>
                  </a:solidFill>
                  <a:latin typeface="Arial"/>
                  <a:ea typeface="Arial"/>
                  <a:cs typeface="Arial"/>
                  <a:sym typeface="Arial"/>
                </a:rPr>
                <a:t>gives citation details for all sources referred to in the document.</a:t>
              </a:r>
              <a:endParaRPr b="0" i="0" sz="3000" u="none" cap="none" strike="noStrike">
                <a:solidFill>
                  <a:schemeClr val="lt1"/>
                </a:solidFill>
                <a:latin typeface="Arial"/>
                <a:ea typeface="Arial"/>
                <a:cs typeface="Arial"/>
                <a:sym typeface="Arial"/>
              </a:endParaRPr>
            </a:p>
          </p:txBody>
        </p:sp>
        <p:sp>
          <p:nvSpPr>
            <p:cNvPr id="117" name="Google Shape;117;p4"/>
            <p:cNvSpPr/>
            <p:nvPr/>
          </p:nvSpPr>
          <p:spPr>
            <a:xfrm>
              <a:off x="0" y="0"/>
              <a:ext cx="4050138" cy="4131035"/>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197711" y="197711"/>
              <a:ext cx="3654716" cy="3735613"/>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None/>
              </a:pPr>
              <a:r>
                <a:rPr b="0" i="0" lang="en-US" sz="5100" u="none" cap="none" strike="noStrike">
                  <a:solidFill>
                    <a:schemeClr val="lt1"/>
                  </a:solidFill>
                  <a:latin typeface="Arial"/>
                  <a:ea typeface="Arial"/>
                  <a:cs typeface="Arial"/>
                  <a:sym typeface="Arial"/>
                </a:rPr>
                <a:t>Citing and referencing has two key elements:</a:t>
              </a:r>
              <a:endParaRPr b="0" i="0" sz="51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2" name="Shape 122"/>
        <p:cNvGrpSpPr/>
        <p:nvPr/>
      </p:nvGrpSpPr>
      <p:grpSpPr>
        <a:xfrm>
          <a:off x="0" y="0"/>
          <a:ext cx="0" cy="0"/>
          <a:chOff x="0" y="0"/>
          <a:chExt cx="0" cy="0"/>
        </a:xfrm>
      </p:grpSpPr>
      <p:sp>
        <p:nvSpPr>
          <p:cNvPr id="123" name="Google Shape;123;g727b3dbef2_0_5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Two common referencing styles </a:t>
            </a:r>
            <a:endParaRPr>
              <a:solidFill>
                <a:srgbClr val="586F7C"/>
              </a:solidFill>
              <a:latin typeface="Open Sans"/>
              <a:ea typeface="Open Sans"/>
              <a:cs typeface="Open Sans"/>
              <a:sym typeface="Open Sans"/>
            </a:endParaRPr>
          </a:p>
        </p:txBody>
      </p:sp>
      <p:sp>
        <p:nvSpPr>
          <p:cNvPr id="124" name="Google Shape;124;g727b3dbef2_0_52"/>
          <p:cNvSpPr txBox="1"/>
          <p:nvPr>
            <p:ph idx="1" type="body"/>
          </p:nvPr>
        </p:nvSpPr>
        <p:spPr>
          <a:xfrm>
            <a:off x="393450" y="1924495"/>
            <a:ext cx="10677321" cy="4443647"/>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note/numbered style - </a:t>
            </a:r>
            <a:r>
              <a:rPr lang="en-US">
                <a:solidFill>
                  <a:schemeClr val="dk1"/>
                </a:solidFill>
                <a:latin typeface="Open Sans"/>
                <a:ea typeface="Open Sans"/>
                <a:cs typeface="Open Sans"/>
                <a:sym typeface="Open Sans"/>
              </a:rPr>
              <a:t>involves the use of sequential numbers as in-text markers that refer to either footnotes or endnotes.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Footnotes are included at the bottom of each page; endnotes are notes on a separate page at the end of a paper. </a:t>
            </a:r>
            <a:endParaRPr/>
          </a:p>
          <a:p>
            <a:pPr indent="-381000" lvl="0" marL="457200" rtl="0" algn="l">
              <a:lnSpc>
                <a:spcPct val="10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Parenthetical referencing</a:t>
            </a:r>
            <a:r>
              <a:rPr lang="en-US">
                <a:solidFill>
                  <a:schemeClr val="dk1"/>
                </a:solidFill>
                <a:latin typeface="Open Sans"/>
                <a:ea typeface="Open Sans"/>
                <a:cs typeface="Open Sans"/>
                <a:sym typeface="Open Sans"/>
              </a:rPr>
              <a:t> - involves the use of a partial reference contained within parentheses as the in-text citation (such as the author and date).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complete reference is then included in a list at the end of the document. </a:t>
            </a:r>
            <a:endParaRPr>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8" name="Shape 128"/>
        <p:cNvGrpSpPr/>
        <p:nvPr/>
      </p:nvGrpSpPr>
      <p:grpSpPr>
        <a:xfrm>
          <a:off x="0" y="0"/>
          <a:ext cx="0" cy="0"/>
          <a:chOff x="0" y="0"/>
          <a:chExt cx="0" cy="0"/>
        </a:xfrm>
      </p:grpSpPr>
      <p:sp>
        <p:nvSpPr>
          <p:cNvPr id="129" name="Google Shape;129;p5"/>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What to cite.</a:t>
            </a:r>
            <a:endParaRPr>
              <a:solidFill>
                <a:srgbClr val="586F7C"/>
              </a:solidFill>
              <a:latin typeface="Open Sans"/>
              <a:ea typeface="Open Sans"/>
              <a:cs typeface="Open Sans"/>
              <a:sym typeface="Open Sans"/>
            </a:endParaRPr>
          </a:p>
        </p:txBody>
      </p:sp>
      <p:sp>
        <p:nvSpPr>
          <p:cNvPr id="130" name="Google Shape;130;p5"/>
          <p:cNvSpPr txBox="1"/>
          <p:nvPr>
            <p:ph idx="1" type="body"/>
          </p:nvPr>
        </p:nvSpPr>
        <p:spPr>
          <a:xfrm>
            <a:off x="0" y="1810196"/>
            <a:ext cx="10677321" cy="465591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600">
                <a:solidFill>
                  <a:schemeClr val="dk1"/>
                </a:solidFill>
                <a:latin typeface="Open Sans"/>
                <a:ea typeface="Open Sans"/>
                <a:cs typeface="Open Sans"/>
                <a:sym typeface="Open Sans"/>
              </a:rPr>
              <a:t>It is important to cite the source as close to the original source as possible !</a:t>
            </a:r>
            <a:endParaRPr/>
          </a:p>
          <a:p>
            <a:pPr indent="-355600" lvl="1" marL="914400" rtl="0" algn="l">
              <a:lnSpc>
                <a:spcPct val="100000"/>
              </a:lnSpc>
              <a:spcBef>
                <a:spcPts val="2100"/>
              </a:spcBef>
              <a:spcAft>
                <a:spcPts val="0"/>
              </a:spcAft>
              <a:buClr>
                <a:schemeClr val="dk1"/>
              </a:buClr>
              <a:buSzPts val="2000"/>
              <a:buFont typeface="Courier New"/>
              <a:buChar char="o"/>
            </a:pPr>
            <a:r>
              <a:rPr lang="en-US" sz="2600">
                <a:solidFill>
                  <a:schemeClr val="dk1"/>
                </a:solidFill>
                <a:latin typeface="Open Sans"/>
                <a:ea typeface="Open Sans"/>
                <a:cs typeface="Open Sans"/>
                <a:sym typeface="Open Sans"/>
              </a:rPr>
              <a:t>the right of author should be acknowledged and attributed</a:t>
            </a:r>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You can use somebody else’s information or ideas in your own words</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Paraphrasing or Summarizing</a:t>
            </a:r>
            <a:endParaRPr b="1" sz="26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 You can use the exact words of the original source. </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Quoting</a:t>
            </a:r>
            <a:endParaRPr/>
          </a:p>
          <a:p>
            <a:pPr indent="0" lvl="1" marL="558800" rtl="0" algn="l">
              <a:lnSpc>
                <a:spcPct val="100000"/>
              </a:lnSpc>
              <a:spcBef>
                <a:spcPts val="2100"/>
              </a:spcBef>
              <a:spcAft>
                <a:spcPts val="0"/>
              </a:spcAft>
              <a:buClr>
                <a:schemeClr val="dk1"/>
              </a:buClr>
              <a:buSzPts val="2000"/>
              <a:buNone/>
            </a:pPr>
            <a:r>
              <a:t/>
            </a:r>
            <a:endParaRPr sz="26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6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4" name="Shape 134"/>
        <p:cNvGrpSpPr/>
        <p:nvPr/>
      </p:nvGrpSpPr>
      <p:grpSpPr>
        <a:xfrm>
          <a:off x="0" y="0"/>
          <a:ext cx="0" cy="0"/>
          <a:chOff x="0" y="0"/>
          <a:chExt cx="0" cy="0"/>
        </a:xfrm>
      </p:grpSpPr>
      <p:sp>
        <p:nvSpPr>
          <p:cNvPr id="135" name="Google Shape;135;p6"/>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Paraphrasing, Summarising &amp; Quoting</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136" name="Google Shape;136;p6"/>
          <p:cNvSpPr txBox="1"/>
          <p:nvPr>
            <p:ph idx="1" type="body"/>
          </p:nvPr>
        </p:nvSpPr>
        <p:spPr>
          <a:xfrm>
            <a:off x="246492" y="1597925"/>
            <a:ext cx="10285435" cy="4655918"/>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According to the Purdue Online Writing Lab, a quotation, paraphrase, or summary serves to:</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provide support for your claim(s) or add credibility to your writing,</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refer to work that leads up to the work you are now doing,</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give examples of several points of view on a subject,</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draw attention to a position that you wish to agree or disagree with,</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highlight a particularly striking phrase, sentence, or passage by quoting the original,</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distance yourself from the original by quoting it in order to indicate to the readers that the words are not your own,</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expand the breadth or depth of your writing</a:t>
            </a:r>
            <a:endParaRPr/>
          </a:p>
          <a:p>
            <a:pPr indent="-215900" lvl="1" marL="876300" rtl="0" algn="just">
              <a:lnSpc>
                <a:spcPct val="100000"/>
              </a:lnSpc>
              <a:spcBef>
                <a:spcPts val="2100"/>
              </a:spcBef>
              <a:spcAft>
                <a:spcPts val="0"/>
              </a:spcAft>
              <a:buClr>
                <a:schemeClr val="dk1"/>
              </a:buClr>
              <a:buSzPts val="2000"/>
              <a:buNone/>
            </a:pPr>
            <a:r>
              <a:t/>
            </a:r>
            <a:endParaRPr>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B3AF861D-C15B-4D8B-8B0F-1A51B3CF4AC9</vt:lpwstr>
  </property>
  <property fmtid="{D5CDD505-2E9C-101B-9397-08002B2CF9AE}" pid="6" name="ArticulateProjectFull">
    <vt:lpwstr>D:\R4Life\F2F Materials\20200410_M2_L2.4EN.Citing, reference management and collaboration tools.ppta</vt:lpwstr>
  </property>
</Properties>
</file>