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12192000"/>
  <p:notesSz cx="6858000" cy="9144000"/>
  <p:embeddedFontLst>
    <p:embeddedFont>
      <p:font typeface="Open Sans"/>
      <p:regular r:id="rId53"/>
      <p:bold r:id="rId54"/>
      <p:italic r:id="rId55"/>
      <p:boldItalic r:id="rId56"/>
    </p:embeddedFont>
    <p:embeddedFont>
      <p:font typeface="Century Gothic"/>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1" roundtripDataSignature="AMtx7mhSXx2lLJZfSB4pTDW/BX7zKaed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0A5D19-CD42-45BA-BEAF-A525C40C53EC}">
  <a:tblStyle styleId="{A30A5D19-CD42-45BA-BEAF-A525C40C53E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Gothic-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OpenSans-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57" Type="http://schemas.openxmlformats.org/officeDocument/2006/relationships/font" Target="fonts/CenturyGothic-regular.fntdata"/><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59" Type="http://schemas.openxmlformats.org/officeDocument/2006/relationships/font" Target="fonts/CenturyGothic-italic.fntdata"/><Relationship Id="rId14" Type="http://schemas.openxmlformats.org/officeDocument/2006/relationships/slide" Target="slides/slide9.xml"/><Relationship Id="rId58" Type="http://schemas.openxmlformats.org/officeDocument/2006/relationships/font" Target="fonts/CenturyGothic-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89" name="Google Shape;1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bbacc66ef_4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11bbacc66ef_4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306" name="Google Shape;30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SzPts val="1200"/>
              <a:buFont typeface="Arial"/>
              <a:buNone/>
            </a:pPr>
            <a:r>
              <a:t/>
            </a:r>
            <a:endParaRPr/>
          </a:p>
        </p:txBody>
      </p:sp>
      <p:sp>
        <p:nvSpPr>
          <p:cNvPr id="320" name="Google Shape;3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27" name="Google Shape;32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34" name="Google Shape;334;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353" name="Google Shape;3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359" name="Google Shape;35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01" name="Google Shape;1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65" name="Google Shape;36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412" name="Google Shape;412;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19" name="Google Shape;41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Noto Sans Symbols"/>
              <a:buNone/>
            </a:pPr>
            <a:r>
              <a:t/>
            </a:r>
            <a:endParaRPr/>
          </a:p>
        </p:txBody>
      </p:sp>
      <p:sp>
        <p:nvSpPr>
          <p:cNvPr id="428" name="Google Shape;428;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Font typeface="Arial"/>
              <a:buNone/>
            </a:pPr>
            <a:r>
              <a:t/>
            </a:r>
            <a:endParaRPr/>
          </a:p>
        </p:txBody>
      </p:sp>
      <p:sp>
        <p:nvSpPr>
          <p:cNvPr id="436" name="Google Shape;436;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444" name="Google Shape;444;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t/>
            </a:r>
            <a:endParaRPr/>
          </a:p>
          <a:p>
            <a:pPr indent="0" lvl="0" marL="0" rtl="0" algn="l">
              <a:lnSpc>
                <a:spcPct val="100000"/>
              </a:lnSpc>
              <a:spcBef>
                <a:spcPts val="0"/>
              </a:spcBef>
              <a:spcAft>
                <a:spcPts val="0"/>
              </a:spcAft>
              <a:buSzPts val="1200"/>
              <a:buFont typeface="Arial"/>
              <a:buNone/>
            </a:pPr>
            <a:r>
              <a:t/>
            </a:r>
            <a:endParaRPr/>
          </a:p>
        </p:txBody>
      </p:sp>
      <p:sp>
        <p:nvSpPr>
          <p:cNvPr id="460" name="Google Shape;460;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12" name="Google Shape;1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468" name="Google Shape;468;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482" name="Google Shape;482;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1bbacc66e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11bbacc66e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489" name="Google Shape;489;g11bbacc66ef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1bbacc66ef_2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11bbacc66ef_2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497" name="Google Shape;497;g11bbacc66ef_2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505" name="Google Shape;50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1bbacc66ef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11bbacc66ef_2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513" name="Google Shape;513;g11bbacc66ef_2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1bbacc66e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g11bbacc66e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521" name="Google Shape;521;g11bbacc66e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sz="1100"/>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56" name="Google Shape;15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6" name="Google Shape;1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65" name="Google Shape;65;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6" name="Google Shape;66;g7119cced83_0_90"/>
          <p:cNvPicPr preferRelativeResize="0"/>
          <p:nvPr/>
        </p:nvPicPr>
        <p:blipFill rotWithShape="1">
          <a:blip r:embed="rId2">
            <a:alphaModFix/>
          </a:blip>
          <a:srcRect b="0" l="0" r="0" t="0"/>
          <a:stretch/>
        </p:blipFill>
        <p:spPr>
          <a:xfrm>
            <a:off x="7663353"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7" name="Shape 67"/>
        <p:cNvGrpSpPr/>
        <p:nvPr/>
      </p:nvGrpSpPr>
      <p:grpSpPr>
        <a:xfrm>
          <a:off x="0" y="0"/>
          <a:ext cx="0" cy="0"/>
          <a:chOff x="0" y="0"/>
          <a:chExt cx="0" cy="0"/>
        </a:xfrm>
      </p:grpSpPr>
      <p:sp>
        <p:nvSpPr>
          <p:cNvPr id="68" name="Google Shape;68;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9" name="Google Shape;69;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70" name="Google Shape;70;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g7119cced83_0_93"/>
          <p:cNvPicPr preferRelativeResize="0"/>
          <p:nvPr/>
        </p:nvPicPr>
        <p:blipFill rotWithShape="1">
          <a:blip r:embed="rId2">
            <a:alphaModFix/>
          </a:blip>
          <a:srcRect b="0" l="0" r="0" t="0"/>
          <a:stretch/>
        </p:blipFill>
        <p:spPr>
          <a:xfrm>
            <a:off x="7493536"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g7119cced83_0_97"/>
          <p:cNvPicPr preferRelativeResize="0"/>
          <p:nvPr/>
        </p:nvPicPr>
        <p:blipFill rotWithShape="1">
          <a:blip r:embed="rId2">
            <a:alphaModFix/>
          </a:blip>
          <a:srcRect b="0" l="0" r="0" t="0"/>
          <a:stretch/>
        </p:blipFill>
        <p:spPr>
          <a:xfrm>
            <a:off x="7584976" y="0"/>
            <a:ext cx="4389500" cy="1603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b="0" l="0" r="0" t="0"/>
          <a:stretch/>
        </p:blipFill>
        <p:spPr>
          <a:xfrm>
            <a:off x="7702542"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4" name="Google Shape;34;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5" name="Google Shape;35;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b="0" l="0" r="0" t="0"/>
          <a:stretch/>
        </p:blipFill>
        <p:spPr>
          <a:xfrm>
            <a:off x="7650290"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9" name="Google Shape;39;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0" name="Google Shape;40;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1" name="Google Shape;41;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b="0" l="0" r="0" t="0"/>
          <a:stretch/>
        </p:blipFill>
        <p:spPr>
          <a:xfrm>
            <a:off x="7650290"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b="0" l="0" r="0" t="0"/>
          <a:stretch/>
        </p:blipFill>
        <p:spPr>
          <a:xfrm>
            <a:off x="7676416" y="0"/>
            <a:ext cx="4389500" cy="1603387"/>
          </a:xfrm>
          <a:prstGeom prst="rect">
            <a:avLst/>
          </a:prstGeom>
          <a:noFill/>
          <a:ln>
            <a:noFill/>
          </a:ln>
        </p:spPr>
      </p:pic>
      <p:sp>
        <p:nvSpPr>
          <p:cNvPr id="45" name="Google Shape;45;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6" name="Google Shape;46;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9" name="Google Shape;49;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50" name="Google Shape;50;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g7119cced83_0_77"/>
          <p:cNvPicPr preferRelativeResize="0"/>
          <p:nvPr/>
        </p:nvPicPr>
        <p:blipFill rotWithShape="1">
          <a:blip r:embed="rId2">
            <a:alphaModFix/>
          </a:blip>
          <a:srcRect b="0" l="0" r="0" t="0"/>
          <a:stretch/>
        </p:blipFill>
        <p:spPr>
          <a:xfrm>
            <a:off x="7663352"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sp>
        <p:nvSpPr>
          <p:cNvPr id="53" name="Google Shape;53;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4" name="Google Shape;54;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 name="Google Shape;55;g7119cced83_0_81"/>
          <p:cNvPicPr preferRelativeResize="0"/>
          <p:nvPr/>
        </p:nvPicPr>
        <p:blipFill rotWithShape="1">
          <a:blip r:embed="rId2">
            <a:alphaModFix/>
          </a:blip>
          <a:srcRect b="0" l="0" r="0" t="0"/>
          <a:stretch/>
        </p:blipFill>
        <p:spPr>
          <a:xfrm>
            <a:off x="7637227" y="119237"/>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9" name="Google Shape;59;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0" name="Google Shape;60;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61" name="Google Shape;61;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g7119cced83_0_84"/>
          <p:cNvPicPr preferRelativeResize="0"/>
          <p:nvPr/>
        </p:nvPicPr>
        <p:blipFill rotWithShape="1">
          <a:blip r:embed="rId2">
            <a:alphaModFix/>
          </a:blip>
          <a:srcRect b="0" l="0" r="0" t="0"/>
          <a:stretch/>
        </p:blipFill>
        <p:spPr>
          <a:xfrm>
            <a:off x="1693627"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hyperlink" Target="https://www.ncbi.nlm.nih.gov/pmc/articles/PMC514785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guides.lib.vt.edu/gettingstarted/topic" TargetMode="External"/><Relationship Id="rId4" Type="http://schemas.openxmlformats.org/officeDocument/2006/relationships/hyperlink" Target="https://umich.instructure.com/courses/83460/pages/step-2-identifying-information-sources" TargetMode="External"/><Relationship Id="rId5" Type="http://schemas.openxmlformats.org/officeDocument/2006/relationships/hyperlink" Target="https://ohiostate.pressbooks.pub/choosingsources/chapter/primary-secondary-tertiary-sourc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hyperlink" Target="https://library.wur.nl/infoboard/module_2/page14872.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who.int/hinari/training/Basic_Course/en/" TargetMode="Externa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library.leeds.ac.uk/info/1404/literature_searching/14/literature_searching_explained/" TargetMode="External"/><Relationship Id="rId4" Type="http://schemas.openxmlformats.org/officeDocument/2006/relationships/hyperlink" Target="https://library.wur.nl/infoboard/module_2/page14872.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registration.research4life.org/register/RegistrationList.aspx?language=EN" TargetMode="External"/><Relationship Id="rId4" Type="http://schemas.openxmlformats.org/officeDocument/2006/relationships/hyperlink" Target="https://registration.research4life.org/register/default.aspx" TargetMode="External"/><Relationship Id="rId5" Type="http://schemas.openxmlformats.org/officeDocument/2006/relationships/hyperlink" Target="https://www.research4lif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idx="1" type="subTitle"/>
          </p:nvPr>
        </p:nvSpPr>
        <p:spPr>
          <a:xfrm>
            <a:off x="-105103" y="2165132"/>
            <a:ext cx="12192000" cy="302194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b="1" lang="en-US" sz="4000">
                <a:solidFill>
                  <a:srgbClr val="004890"/>
                </a:solidFill>
                <a:latin typeface="Open Sans"/>
                <a:ea typeface="Open Sans"/>
                <a:cs typeface="Open Sans"/>
                <a:sym typeface="Open Sans"/>
              </a:rPr>
              <a:t> </a:t>
            </a:r>
            <a:r>
              <a:rPr b="1" lang="en-US" sz="3200">
                <a:solidFill>
                  <a:srgbClr val="0070C0"/>
                </a:solidFill>
                <a:latin typeface="Open Sans"/>
                <a:ea typeface="Open Sans"/>
                <a:cs typeface="Open Sans"/>
                <a:sym typeface="Open Sans"/>
              </a:rPr>
              <a:t>PRC Webinar Series #1 </a:t>
            </a:r>
            <a:endParaRPr/>
          </a:p>
          <a:p>
            <a:pPr indent="0" lvl="0" marL="0" rtl="0" algn="ctr">
              <a:lnSpc>
                <a:spcPct val="100000"/>
              </a:lnSpc>
              <a:spcBef>
                <a:spcPts val="0"/>
              </a:spcBef>
              <a:spcAft>
                <a:spcPts val="0"/>
              </a:spcAft>
              <a:buClr>
                <a:srgbClr val="FFFFFF"/>
              </a:buClr>
              <a:buSzPts val="3600"/>
              <a:buNone/>
            </a:pPr>
            <a:r>
              <a:rPr b="1" lang="en-US" sz="3200">
                <a:solidFill>
                  <a:srgbClr val="0070C0"/>
                </a:solidFill>
                <a:latin typeface="Open Sans"/>
                <a:ea typeface="Open Sans"/>
                <a:cs typeface="Open Sans"/>
                <a:sym typeface="Open Sans"/>
              </a:rPr>
              <a:t>11 May 2022</a:t>
            </a:r>
            <a:endParaRPr/>
          </a:p>
          <a:p>
            <a:pPr indent="0" lvl="0" marL="0" rtl="0" algn="ctr">
              <a:lnSpc>
                <a:spcPct val="100000"/>
              </a:lnSpc>
              <a:spcBef>
                <a:spcPts val="0"/>
              </a:spcBef>
              <a:spcAft>
                <a:spcPts val="0"/>
              </a:spcAft>
              <a:buClr>
                <a:srgbClr val="FFFFFF"/>
              </a:buClr>
              <a:buSzPts val="3600"/>
              <a:buNone/>
            </a:pPr>
            <a:r>
              <a:t/>
            </a:r>
            <a:endParaRPr b="1" sz="1200">
              <a:solidFill>
                <a:srgbClr val="0070C0"/>
              </a:solidFill>
              <a:latin typeface="Open Sans"/>
              <a:ea typeface="Open Sans"/>
              <a:cs typeface="Open Sans"/>
              <a:sym typeface="Open Sans"/>
            </a:endParaRPr>
          </a:p>
          <a:p>
            <a:pPr indent="0" lvl="0" marL="0" rtl="0" algn="ctr">
              <a:lnSpc>
                <a:spcPct val="100000"/>
              </a:lnSpc>
              <a:spcBef>
                <a:spcPts val="0"/>
              </a:spcBef>
              <a:spcAft>
                <a:spcPts val="0"/>
              </a:spcAft>
              <a:buClr>
                <a:srgbClr val="FFFFFF"/>
              </a:buClr>
              <a:buSzPts val="3600"/>
              <a:buNone/>
            </a:pPr>
            <a:r>
              <a:rPr b="1" lang="en-US" sz="3200">
                <a:solidFill>
                  <a:srgbClr val="0070C0"/>
                </a:solidFill>
                <a:latin typeface="Open Sans"/>
                <a:ea typeface="Open Sans"/>
                <a:cs typeface="Open Sans"/>
                <a:sym typeface="Open Sans"/>
              </a:rPr>
              <a:t>Research4Life Introduction</a:t>
            </a:r>
            <a:endParaRPr/>
          </a:p>
          <a:p>
            <a:pPr indent="0" lvl="0" marL="0" rtl="0" algn="ctr">
              <a:lnSpc>
                <a:spcPct val="100000"/>
              </a:lnSpc>
              <a:spcBef>
                <a:spcPts val="0"/>
              </a:spcBef>
              <a:spcAft>
                <a:spcPts val="0"/>
              </a:spcAft>
              <a:buClr>
                <a:srgbClr val="FFFFFF"/>
              </a:buClr>
              <a:buSzPts val="3600"/>
              <a:buNone/>
            </a:pPr>
            <a:r>
              <a:rPr b="1" lang="en-US" sz="3200">
                <a:solidFill>
                  <a:srgbClr val="0070C0"/>
                </a:solidFill>
                <a:latin typeface="Open Sans"/>
                <a:ea typeface="Open Sans"/>
                <a:cs typeface="Open Sans"/>
                <a:sym typeface="Open Sans"/>
              </a:rPr>
              <a:t>Identifying Information Sources</a:t>
            </a:r>
            <a:endParaRPr/>
          </a:p>
          <a:p>
            <a:pPr indent="0" lvl="0" marL="0" rtl="0" algn="ctr">
              <a:lnSpc>
                <a:spcPct val="100000"/>
              </a:lnSpc>
              <a:spcBef>
                <a:spcPts val="0"/>
              </a:spcBef>
              <a:spcAft>
                <a:spcPts val="0"/>
              </a:spcAft>
              <a:buClr>
                <a:srgbClr val="FFFFFF"/>
              </a:buClr>
              <a:buSzPts val="3600"/>
              <a:buNone/>
            </a:pPr>
            <a:r>
              <a:rPr b="1" lang="en-US" sz="3200">
                <a:solidFill>
                  <a:srgbClr val="0070C0"/>
                </a:solidFill>
                <a:latin typeface="Open Sans"/>
                <a:ea typeface="Open Sans"/>
                <a:cs typeface="Open Sans"/>
                <a:sym typeface="Open Sans"/>
              </a:rPr>
              <a:t>Using Information Sources</a:t>
            </a:r>
            <a:endParaRPr b="1" sz="3200">
              <a:solidFill>
                <a:srgbClr val="0070C0"/>
              </a:solidFill>
              <a:latin typeface="Open Sans"/>
              <a:ea typeface="Open Sans"/>
              <a:cs typeface="Open Sans"/>
              <a:sym typeface="Open Sans"/>
            </a:endParaRPr>
          </a:p>
        </p:txBody>
      </p:sp>
      <p:sp>
        <p:nvSpPr>
          <p:cNvPr id="80" name="Google Shape;80;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81" name="Google Shape;81;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82" name="Google Shape;82;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83" name="Google Shape;83;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84" name="Google Shape;84;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85" name="Google Shape;85;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0" y="276049"/>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en-US">
                <a:solidFill>
                  <a:srgbClr val="586F7C"/>
                </a:solidFill>
                <a:latin typeface="Open Sans"/>
                <a:ea typeface="Open Sans"/>
                <a:cs typeface="Open Sans"/>
                <a:sym typeface="Open Sans"/>
              </a:rPr>
              <a:t>Country Offer continued</a:t>
            </a:r>
            <a:endParaRPr/>
          </a:p>
        </p:txBody>
      </p:sp>
      <p:pic>
        <p:nvPicPr>
          <p:cNvPr id="179" name="Google Shape;179;p26"/>
          <p:cNvPicPr preferRelativeResize="0"/>
          <p:nvPr/>
        </p:nvPicPr>
        <p:blipFill rotWithShape="1">
          <a:blip r:embed="rId3">
            <a:alphaModFix/>
          </a:blip>
          <a:srcRect b="0" l="0" r="0" t="0"/>
          <a:stretch/>
        </p:blipFill>
        <p:spPr>
          <a:xfrm>
            <a:off x="6323030" y="1784379"/>
            <a:ext cx="5483724" cy="5093499"/>
          </a:xfrm>
          <a:prstGeom prst="rect">
            <a:avLst/>
          </a:prstGeom>
          <a:noFill/>
          <a:ln>
            <a:noFill/>
          </a:ln>
        </p:spPr>
      </p:pic>
      <p:sp>
        <p:nvSpPr>
          <p:cNvPr id="180" name="Google Shape;180;p26"/>
          <p:cNvSpPr txBox="1"/>
          <p:nvPr>
            <p:ph idx="1" type="body"/>
          </p:nvPr>
        </p:nvSpPr>
        <p:spPr>
          <a:xfrm>
            <a:off x="212275" y="1812475"/>
            <a:ext cx="4931225" cy="4866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Displayed is the </a:t>
            </a:r>
            <a:r>
              <a:rPr b="1" lang="en-US" sz="2200">
                <a:solidFill>
                  <a:srgbClr val="3F3F3F"/>
                </a:solidFill>
                <a:latin typeface="Open Sans"/>
                <a:ea typeface="Open Sans"/>
                <a:cs typeface="Open Sans"/>
                <a:sym typeface="Open Sans"/>
              </a:rPr>
              <a:t>Country Offer Page</a:t>
            </a:r>
            <a:r>
              <a:rPr lang="en-US" sz="2200">
                <a:solidFill>
                  <a:srgbClr val="3F3F3F"/>
                </a:solidFill>
                <a:latin typeface="Open Sans"/>
                <a:ea typeface="Open Sans"/>
                <a:cs typeface="Open Sans"/>
                <a:sym typeface="Open Sans"/>
              </a:rPr>
              <a:t>.  From the drop-down menu; </a:t>
            </a:r>
            <a:endParaRPr sz="2200">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Font typeface="Open Sans"/>
              <a:buChar char="●"/>
            </a:pPr>
            <a:r>
              <a:rPr lang="en-US" sz="2200">
                <a:solidFill>
                  <a:srgbClr val="3F3F3F"/>
                </a:solidFill>
                <a:latin typeface="Open Sans"/>
                <a:ea typeface="Open Sans"/>
                <a:cs typeface="Open Sans"/>
                <a:sym typeface="Open Sans"/>
              </a:rPr>
              <a:t>Select a country e.g., </a:t>
            </a:r>
            <a:r>
              <a:rPr b="1" lang="en-US" sz="2200">
                <a:solidFill>
                  <a:srgbClr val="3F3F3F"/>
                </a:solidFill>
                <a:latin typeface="Open Sans"/>
                <a:ea typeface="Open Sans"/>
                <a:cs typeface="Open Sans"/>
                <a:sym typeface="Open Sans"/>
              </a:rPr>
              <a:t>Bhutan</a:t>
            </a:r>
            <a:endParaRPr sz="2200">
              <a:solidFill>
                <a:srgbClr val="3F3F3F"/>
              </a:solidFill>
              <a:latin typeface="Open Sans"/>
              <a:ea typeface="Open Sans"/>
              <a:cs typeface="Open Sans"/>
              <a:sym typeface="Open Sans"/>
            </a:endParaRPr>
          </a:p>
          <a:p>
            <a:pPr indent="-381000" lvl="0" marL="457200" rtl="0" algn="l">
              <a:lnSpc>
                <a:spcPct val="90000"/>
              </a:lnSpc>
              <a:spcBef>
                <a:spcPts val="0"/>
              </a:spcBef>
              <a:spcAft>
                <a:spcPts val="0"/>
              </a:spcAft>
              <a:buClr>
                <a:schemeClr val="dk1"/>
              </a:buClr>
              <a:buSzPts val="2400"/>
              <a:buFont typeface="Open Sans"/>
              <a:buChar char="●"/>
            </a:pPr>
            <a:r>
              <a:rPr lang="en-US" sz="2200">
                <a:solidFill>
                  <a:srgbClr val="3F3F3F"/>
                </a:solidFill>
                <a:latin typeface="Open Sans"/>
                <a:ea typeface="Open Sans"/>
                <a:cs typeface="Open Sans"/>
                <a:sym typeface="Open Sans"/>
              </a:rPr>
              <a:t>Select an institutional category e.g., </a:t>
            </a:r>
            <a:r>
              <a:rPr b="1" lang="en-US" sz="2200">
                <a:solidFill>
                  <a:srgbClr val="3F3F3F"/>
                </a:solidFill>
                <a:latin typeface="Open Sans"/>
                <a:ea typeface="Open Sans"/>
                <a:cs typeface="Open Sans"/>
                <a:sym typeface="Open Sans"/>
              </a:rPr>
              <a:t>Teaching hospital</a:t>
            </a:r>
            <a:r>
              <a:rPr lang="en-US" sz="2200">
                <a:solidFill>
                  <a:srgbClr val="3F3F3F"/>
                </a:solidFill>
                <a:latin typeface="Open Sans"/>
                <a:ea typeface="Open Sans"/>
                <a:cs typeface="Open Sans"/>
                <a:sym typeface="Open Sans"/>
              </a:rPr>
              <a:t> </a:t>
            </a:r>
            <a:endParaRPr sz="2200">
              <a:solidFill>
                <a:srgbClr val="3F3F3F"/>
              </a:solidFill>
              <a:latin typeface="Open Sans"/>
              <a:ea typeface="Open Sans"/>
              <a:cs typeface="Open Sans"/>
              <a:sym typeface="Open Sans"/>
            </a:endParaRPr>
          </a:p>
          <a:p>
            <a:pPr indent="-381000" lvl="0" marL="457200" rtl="0" algn="l">
              <a:lnSpc>
                <a:spcPct val="90000"/>
              </a:lnSpc>
              <a:spcBef>
                <a:spcPts val="0"/>
              </a:spcBef>
              <a:spcAft>
                <a:spcPts val="0"/>
              </a:spcAft>
              <a:buClr>
                <a:schemeClr val="dk1"/>
              </a:buClr>
              <a:buSzPts val="2400"/>
              <a:buFont typeface="Open Sans"/>
              <a:buChar char="●"/>
            </a:pPr>
            <a:r>
              <a:rPr lang="en-US" sz="2200">
                <a:solidFill>
                  <a:srgbClr val="3F3F3F"/>
                </a:solidFill>
                <a:latin typeface="Open Sans"/>
                <a:ea typeface="Open Sans"/>
                <a:cs typeface="Open Sans"/>
                <a:sym typeface="Open Sans"/>
              </a:rPr>
              <a:t>Click on </a:t>
            </a:r>
            <a:r>
              <a:rPr b="1" lang="en-US" sz="2200">
                <a:solidFill>
                  <a:srgbClr val="3F3F3F"/>
                </a:solidFill>
                <a:latin typeface="Open Sans"/>
                <a:ea typeface="Open Sans"/>
                <a:cs typeface="Open Sans"/>
                <a:sym typeface="Open Sans"/>
              </a:rPr>
              <a:t>Find</a:t>
            </a:r>
            <a:endParaRPr/>
          </a:p>
          <a:p>
            <a:pPr indent="0" lvl="0" marL="0" rtl="0" algn="l">
              <a:lnSpc>
                <a:spcPct val="90000"/>
              </a:lnSpc>
              <a:spcBef>
                <a:spcPts val="1000"/>
              </a:spcBef>
              <a:spcAft>
                <a:spcPts val="0"/>
              </a:spcAft>
              <a:buSzPts val="2400"/>
              <a:buNone/>
            </a:pPr>
            <a:r>
              <a:rPr lang="en-US" sz="2200">
                <a:solidFill>
                  <a:srgbClr val="3F3F3F"/>
                </a:solidFill>
                <a:latin typeface="Open Sans"/>
                <a:ea typeface="Open Sans"/>
                <a:cs typeface="Open Sans"/>
                <a:sym typeface="Open Sans"/>
              </a:rPr>
              <a:t>Note the code used for the subsequent alphabetical list of Research4Life publishers that are granting access.</a:t>
            </a:r>
            <a:endParaRPr/>
          </a:p>
          <a:p>
            <a:pPr indent="0" lvl="0" marL="0" rtl="0" algn="l">
              <a:lnSpc>
                <a:spcPct val="90000"/>
              </a:lnSpc>
              <a:spcBef>
                <a:spcPts val="1000"/>
              </a:spcBef>
              <a:spcAft>
                <a:spcPts val="0"/>
              </a:spcAft>
              <a:buSzPts val="2400"/>
              <a:buNone/>
            </a:pPr>
            <a:r>
              <a:rPr lang="en-US" sz="2200">
                <a:solidFill>
                  <a:srgbClr val="3F3F3F"/>
                </a:solidFill>
                <a:latin typeface="Open Sans"/>
                <a:ea typeface="Open Sans"/>
                <a:cs typeface="Open Sans"/>
                <a:sym typeface="Open Sans"/>
              </a:rPr>
              <a:t>For Bhutan, the total access #s are 57209 books, 10614 journals, 26 reference sources and 15 databases</a:t>
            </a:r>
            <a:endParaRPr sz="2200">
              <a:solidFill>
                <a:srgbClr val="3F3F3F"/>
              </a:solidFill>
              <a:latin typeface="Open Sans"/>
              <a:ea typeface="Open Sans"/>
              <a:cs typeface="Open Sans"/>
              <a:sym typeface="Open Sans"/>
            </a:endParaRPr>
          </a:p>
        </p:txBody>
      </p:sp>
      <p:sp>
        <p:nvSpPr>
          <p:cNvPr id="181" name="Google Shape;181;p26"/>
          <p:cNvSpPr/>
          <p:nvPr/>
        </p:nvSpPr>
        <p:spPr>
          <a:xfrm>
            <a:off x="6368716" y="2847220"/>
            <a:ext cx="3360155" cy="985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26"/>
          <p:cNvSpPr/>
          <p:nvPr/>
        </p:nvSpPr>
        <p:spPr>
          <a:xfrm>
            <a:off x="6382990" y="4820478"/>
            <a:ext cx="3651000" cy="39232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83" name="Google Shape;183;p26"/>
          <p:cNvCxnSpPr/>
          <p:nvPr/>
        </p:nvCxnSpPr>
        <p:spPr>
          <a:xfrm flipH="1" rot="10800000">
            <a:off x="4620126" y="5042707"/>
            <a:ext cx="1620654" cy="732451"/>
          </a:xfrm>
          <a:prstGeom prst="straightConnector1">
            <a:avLst/>
          </a:prstGeom>
          <a:noFill/>
          <a:ln cap="flat" cmpd="sng" w="9525">
            <a:solidFill>
              <a:srgbClr val="FF0000"/>
            </a:solidFill>
            <a:prstDash val="solid"/>
            <a:round/>
            <a:headEnd len="sm" w="sm" type="none"/>
            <a:tailEnd len="med" w="med" type="triangle"/>
          </a:ln>
        </p:spPr>
      </p:cxnSp>
      <p:cxnSp>
        <p:nvCxnSpPr>
          <p:cNvPr id="184" name="Google Shape;184;p26"/>
          <p:cNvCxnSpPr/>
          <p:nvPr/>
        </p:nvCxnSpPr>
        <p:spPr>
          <a:xfrm>
            <a:off x="4475747" y="4411980"/>
            <a:ext cx="1685210" cy="0"/>
          </a:xfrm>
          <a:prstGeom prst="straightConnector1">
            <a:avLst/>
          </a:prstGeom>
          <a:noFill/>
          <a:ln cap="flat" cmpd="sng" w="9525">
            <a:solidFill>
              <a:srgbClr val="FF0000"/>
            </a:solidFill>
            <a:prstDash val="solid"/>
            <a:round/>
            <a:headEnd len="sm" w="sm" type="none"/>
            <a:tailEnd len="med" w="med" type="triangle"/>
          </a:ln>
        </p:spPr>
      </p:cxnSp>
      <p:pic>
        <p:nvPicPr>
          <p:cNvPr id="185" name="Google Shape;185;p26"/>
          <p:cNvPicPr preferRelativeResize="0"/>
          <p:nvPr/>
        </p:nvPicPr>
        <p:blipFill rotWithShape="1">
          <a:blip r:embed="rId4">
            <a:alphaModFix/>
          </a:blip>
          <a:srcRect b="0" l="0" r="0" t="0"/>
          <a:stretch/>
        </p:blipFill>
        <p:spPr>
          <a:xfrm>
            <a:off x="6323030" y="1794318"/>
            <a:ext cx="5483724" cy="5093499"/>
          </a:xfrm>
          <a:prstGeom prst="rect">
            <a:avLst/>
          </a:prstGeom>
          <a:noFill/>
          <a:ln>
            <a:noFill/>
          </a:ln>
        </p:spPr>
      </p:pic>
      <p:sp>
        <p:nvSpPr>
          <p:cNvPr id="186" name="Google Shape;186;p26"/>
          <p:cNvSpPr/>
          <p:nvPr/>
        </p:nvSpPr>
        <p:spPr>
          <a:xfrm>
            <a:off x="6368716" y="2857159"/>
            <a:ext cx="3360155" cy="9855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0" y="297920"/>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Summon search box  </a:t>
            </a:r>
            <a:endParaRPr>
              <a:solidFill>
                <a:srgbClr val="586F7C"/>
              </a:solidFill>
              <a:latin typeface="Open Sans"/>
              <a:ea typeface="Open Sans"/>
              <a:cs typeface="Open Sans"/>
              <a:sym typeface="Open Sans"/>
            </a:endParaRPr>
          </a:p>
        </p:txBody>
      </p:sp>
      <p:sp>
        <p:nvSpPr>
          <p:cNvPr id="192" name="Google Shape;192;p27"/>
          <p:cNvSpPr txBox="1"/>
          <p:nvPr>
            <p:ph idx="1" type="body"/>
          </p:nvPr>
        </p:nvSpPr>
        <p:spPr>
          <a:xfrm>
            <a:off x="275250" y="1741588"/>
            <a:ext cx="11820672" cy="47376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Users can begin Summon searches in the box below the name of any of the three initial Content Portal displays.  After opening an option in one of the portals, click on the magnifying glass.</a:t>
            </a:r>
            <a:endParaRPr sz="2200">
              <a:solidFill>
                <a:srgbClr val="3F3F3F"/>
              </a:solidFill>
            </a:endParaRPr>
          </a:p>
          <a:p>
            <a:pPr indent="-228600" lvl="0" marL="457200" rtl="0" algn="l">
              <a:lnSpc>
                <a:spcPct val="100000"/>
              </a:lnSpc>
              <a:spcBef>
                <a:spcPts val="1000"/>
              </a:spcBef>
              <a:spcAft>
                <a:spcPts val="0"/>
              </a:spcAft>
              <a:buClr>
                <a:schemeClr val="dk1"/>
              </a:buClr>
              <a:buSzPts val="2400"/>
              <a:buNone/>
            </a:pPr>
            <a:r>
              <a:t/>
            </a:r>
            <a:endParaRPr sz="3600">
              <a:solidFill>
                <a:srgbClr val="3F3F3F"/>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None/>
            </a:pPr>
            <a:r>
              <a:t/>
            </a:r>
            <a:endParaRPr sz="3600">
              <a:solidFill>
                <a:srgbClr val="3F3F3F"/>
              </a:solidFill>
              <a:latin typeface="Open Sans"/>
              <a:ea typeface="Open Sans"/>
              <a:cs typeface="Open Sans"/>
              <a:sym typeface="Open Sans"/>
            </a:endParaRPr>
          </a:p>
          <a:p>
            <a:pPr indent="-228600" lvl="0" marL="457200" rtl="0" algn="l">
              <a:lnSpc>
                <a:spcPct val="10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The </a:t>
            </a:r>
            <a:r>
              <a:rPr b="1" lang="en-US" sz="2200">
                <a:solidFill>
                  <a:srgbClr val="3F3F3F"/>
                </a:solidFill>
                <a:latin typeface="Open Sans"/>
                <a:ea typeface="Open Sans"/>
                <a:cs typeface="Open Sans"/>
                <a:sym typeface="Open Sans"/>
              </a:rPr>
              <a:t>Search across all Research4Life</a:t>
            </a:r>
            <a:r>
              <a:rPr lang="en-US" sz="2200">
                <a:solidFill>
                  <a:srgbClr val="3F3F3F"/>
                </a:solidFill>
                <a:latin typeface="Open Sans"/>
                <a:ea typeface="Open Sans"/>
                <a:cs typeface="Open Sans"/>
                <a:sym typeface="Open Sans"/>
              </a:rPr>
              <a:t>… note explains that any search will have the same results including full-text links from all Research4Life material regardless of Collection or Portal - that the publishers have granted access to in a specific country/institution. </a:t>
            </a:r>
            <a:endParaRPr/>
          </a:p>
          <a:p>
            <a:pPr indent="-381000" lvl="0" marL="457200" rtl="0" algn="l">
              <a:lnSpc>
                <a:spcPct val="1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For this lesson, the </a:t>
            </a:r>
            <a:r>
              <a:rPr b="1" lang="en-US" sz="2200">
                <a:solidFill>
                  <a:srgbClr val="3F3F3F"/>
                </a:solidFill>
                <a:latin typeface="Open Sans"/>
                <a:ea typeface="Open Sans"/>
                <a:cs typeface="Open Sans"/>
                <a:sym typeface="Open Sans"/>
              </a:rPr>
              <a:t>Unified Content Portal </a:t>
            </a:r>
            <a:r>
              <a:rPr lang="en-US" sz="2200">
                <a:solidFill>
                  <a:srgbClr val="3F3F3F"/>
                </a:solidFill>
                <a:latin typeface="Open Sans"/>
                <a:ea typeface="Open Sans"/>
                <a:cs typeface="Open Sans"/>
                <a:sym typeface="Open Sans"/>
              </a:rPr>
              <a:t>was used to complete the searches.</a:t>
            </a:r>
            <a:endParaRPr sz="2200">
              <a:solidFill>
                <a:srgbClr val="3F3F3F"/>
              </a:solidFill>
              <a:latin typeface="Open Sans"/>
              <a:ea typeface="Open Sans"/>
              <a:cs typeface="Open Sans"/>
              <a:sym typeface="Open Sans"/>
            </a:endParaRPr>
          </a:p>
        </p:txBody>
      </p:sp>
      <p:pic>
        <p:nvPicPr>
          <p:cNvPr id="193" name="Google Shape;193;p27"/>
          <p:cNvPicPr preferRelativeResize="0"/>
          <p:nvPr/>
        </p:nvPicPr>
        <p:blipFill rotWithShape="1">
          <a:blip r:embed="rId3">
            <a:alphaModFix/>
          </a:blip>
          <a:srcRect b="0" l="0" r="0" t="0"/>
          <a:stretch/>
        </p:blipFill>
        <p:spPr>
          <a:xfrm>
            <a:off x="1318762" y="3245689"/>
            <a:ext cx="3733727" cy="1216418"/>
          </a:xfrm>
          <a:prstGeom prst="rect">
            <a:avLst/>
          </a:prstGeom>
          <a:noFill/>
          <a:ln>
            <a:noFill/>
          </a:ln>
        </p:spPr>
      </p:pic>
      <p:sp>
        <p:nvSpPr>
          <p:cNvPr id="194" name="Google Shape;194;p27"/>
          <p:cNvSpPr/>
          <p:nvPr/>
        </p:nvSpPr>
        <p:spPr>
          <a:xfrm>
            <a:off x="3956655" y="2803161"/>
            <a:ext cx="45719" cy="794478"/>
          </a:xfrm>
          <a:prstGeom prst="down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p27"/>
          <p:cNvSpPr/>
          <p:nvPr/>
        </p:nvSpPr>
        <p:spPr>
          <a:xfrm>
            <a:off x="3987384" y="4392118"/>
            <a:ext cx="59960" cy="494675"/>
          </a:xfrm>
          <a:prstGeom prst="up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6" name="Google Shape;196;p27"/>
          <p:cNvPicPr preferRelativeResize="0"/>
          <p:nvPr/>
        </p:nvPicPr>
        <p:blipFill rotWithShape="1">
          <a:blip r:embed="rId4">
            <a:alphaModFix/>
          </a:blip>
          <a:srcRect b="0" l="0" r="0" t="0"/>
          <a:stretch/>
        </p:blipFill>
        <p:spPr>
          <a:xfrm>
            <a:off x="5765515" y="2803161"/>
            <a:ext cx="4848225" cy="1914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0" y="283448"/>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Training material</a:t>
            </a:r>
            <a:endParaRPr>
              <a:solidFill>
                <a:srgbClr val="586F7C"/>
              </a:solidFill>
              <a:latin typeface="Open Sans"/>
              <a:ea typeface="Open Sans"/>
              <a:cs typeface="Open Sans"/>
              <a:sym typeface="Open Sans"/>
            </a:endParaRPr>
          </a:p>
        </p:txBody>
      </p:sp>
      <p:sp>
        <p:nvSpPr>
          <p:cNvPr id="202" name="Google Shape;202;p28"/>
          <p:cNvSpPr txBox="1"/>
          <p:nvPr>
            <p:ph idx="1" type="body"/>
          </p:nvPr>
        </p:nvSpPr>
        <p:spPr>
          <a:xfrm>
            <a:off x="638122" y="1904804"/>
            <a:ext cx="10611130" cy="3897671"/>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2"/>
              </a:buClr>
              <a:buSzPts val="2400"/>
              <a:buNone/>
            </a:pPr>
            <a:r>
              <a:rPr lang="en-US">
                <a:solidFill>
                  <a:srgbClr val="3F3F3F"/>
                </a:solidFill>
                <a:latin typeface="Open Sans"/>
                <a:ea typeface="Open Sans"/>
                <a:cs typeface="Open Sans"/>
                <a:sym typeface="Open Sans"/>
              </a:rPr>
              <a:t>	</a:t>
            </a:r>
            <a:endParaRPr>
              <a:solidFill>
                <a:srgbClr val="3F3F3F"/>
              </a:solidFill>
            </a:endParaRPr>
          </a:p>
        </p:txBody>
      </p:sp>
      <p:pic>
        <p:nvPicPr>
          <p:cNvPr id="203" name="Google Shape;203;p28"/>
          <p:cNvPicPr preferRelativeResize="0"/>
          <p:nvPr/>
        </p:nvPicPr>
        <p:blipFill rotWithShape="1">
          <a:blip r:embed="rId3">
            <a:alphaModFix/>
          </a:blip>
          <a:srcRect b="0" l="0" r="0" t="0"/>
          <a:stretch/>
        </p:blipFill>
        <p:spPr>
          <a:xfrm>
            <a:off x="168166" y="1724277"/>
            <a:ext cx="7027182" cy="3593957"/>
          </a:xfrm>
          <a:prstGeom prst="rect">
            <a:avLst/>
          </a:prstGeom>
          <a:noFill/>
          <a:ln>
            <a:noFill/>
          </a:ln>
        </p:spPr>
      </p:pic>
      <p:pic>
        <p:nvPicPr>
          <p:cNvPr id="204" name="Google Shape;204;p28"/>
          <p:cNvPicPr preferRelativeResize="0"/>
          <p:nvPr/>
        </p:nvPicPr>
        <p:blipFill rotWithShape="1">
          <a:blip r:embed="rId4">
            <a:alphaModFix/>
          </a:blip>
          <a:srcRect b="0" l="0" r="0" t="0"/>
          <a:stretch/>
        </p:blipFill>
        <p:spPr>
          <a:xfrm>
            <a:off x="7363437" y="1724277"/>
            <a:ext cx="4752975" cy="5238750"/>
          </a:xfrm>
          <a:prstGeom prst="rect">
            <a:avLst/>
          </a:prstGeom>
          <a:noFill/>
          <a:ln>
            <a:noFill/>
          </a:ln>
        </p:spPr>
      </p:pic>
      <p:sp>
        <p:nvSpPr>
          <p:cNvPr id="205" name="Google Shape;205;p28"/>
          <p:cNvSpPr txBox="1"/>
          <p:nvPr/>
        </p:nvSpPr>
        <p:spPr>
          <a:xfrm>
            <a:off x="361290" y="6278490"/>
            <a:ext cx="59623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a:ea typeface="Open Sans"/>
                <a:cs typeface="Open Sans"/>
                <a:sym typeface="Open Sans"/>
              </a:rPr>
              <a:t>https://www.research4life.org/training/librarians-hub/</a:t>
            </a:r>
            <a:endParaRPr b="0" i="0" sz="1400" u="none" cap="none" strike="noStrike">
              <a:solidFill>
                <a:srgbClr val="000000"/>
              </a:solidFill>
              <a:latin typeface="Arial"/>
              <a:ea typeface="Arial"/>
              <a:cs typeface="Arial"/>
              <a:sym typeface="Arial"/>
            </a:endParaRPr>
          </a:p>
        </p:txBody>
      </p:sp>
      <p:sp>
        <p:nvSpPr>
          <p:cNvPr id="206" name="Google Shape;206;p28"/>
          <p:cNvSpPr txBox="1"/>
          <p:nvPr/>
        </p:nvSpPr>
        <p:spPr>
          <a:xfrm>
            <a:off x="1594763" y="5706029"/>
            <a:ext cx="36891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a:ea typeface="Open Sans"/>
                <a:cs typeface="Open Sans"/>
                <a:sym typeface="Open Sans"/>
              </a:rPr>
              <a:t>https://www.research4life.org/</a:t>
            </a:r>
            <a:endParaRPr b="0" i="0" sz="1400" u="none" cap="none" strike="noStrike">
              <a:solidFill>
                <a:srgbClr val="000000"/>
              </a:solidFill>
              <a:latin typeface="Arial"/>
              <a:ea typeface="Arial"/>
              <a:cs typeface="Arial"/>
              <a:sym typeface="Arial"/>
            </a:endParaRPr>
          </a:p>
        </p:txBody>
      </p:sp>
      <p:cxnSp>
        <p:nvCxnSpPr>
          <p:cNvPr id="207" name="Google Shape;207;p28"/>
          <p:cNvCxnSpPr/>
          <p:nvPr/>
        </p:nvCxnSpPr>
        <p:spPr>
          <a:xfrm rot="10800000">
            <a:off x="3657683" y="3438826"/>
            <a:ext cx="879900" cy="2280900"/>
          </a:xfrm>
          <a:prstGeom prst="straightConnector1">
            <a:avLst/>
          </a:prstGeom>
          <a:noFill/>
          <a:ln cap="flat" cmpd="sng" w="19050">
            <a:solidFill>
              <a:srgbClr val="FF0000"/>
            </a:solidFill>
            <a:prstDash val="solid"/>
            <a:round/>
            <a:headEnd len="sm" w="sm" type="none"/>
            <a:tailEnd len="med" w="med" type="triangle"/>
          </a:ln>
        </p:spPr>
      </p:cxnSp>
      <p:cxnSp>
        <p:nvCxnSpPr>
          <p:cNvPr id="208" name="Google Shape;208;p28"/>
          <p:cNvCxnSpPr/>
          <p:nvPr/>
        </p:nvCxnSpPr>
        <p:spPr>
          <a:xfrm flipH="1" rot="10800000">
            <a:off x="6240535" y="4204138"/>
            <a:ext cx="1894472" cy="2209656"/>
          </a:xfrm>
          <a:prstGeom prst="straightConnector1">
            <a:avLst/>
          </a:prstGeom>
          <a:noFill/>
          <a:ln cap="flat" cmpd="sng" w="19050">
            <a:solidFill>
              <a:srgbClr val="FF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0" y="283448"/>
            <a:ext cx="9613800" cy="1080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8108"/>
              <a:buFont typeface="Trebuchet MS"/>
              <a:buNone/>
            </a:pPr>
            <a:r>
              <a:rPr lang="en-US">
                <a:solidFill>
                  <a:srgbClr val="586F7C"/>
                </a:solidFill>
                <a:latin typeface="Open Sans"/>
                <a:ea typeface="Open Sans"/>
                <a:cs typeface="Open Sans"/>
                <a:sym typeface="Open Sans"/>
              </a:rPr>
              <a:t>Identifying Information Resources: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214" name="Google Shape;214;p39"/>
          <p:cNvSpPr txBox="1"/>
          <p:nvPr>
            <p:ph idx="1" type="body"/>
          </p:nvPr>
        </p:nvSpPr>
        <p:spPr>
          <a:xfrm>
            <a:off x="638122" y="1904804"/>
            <a:ext cx="10611130" cy="3897671"/>
          </a:xfrm>
          <a:prstGeom prst="rect">
            <a:avLst/>
          </a:prstGeom>
          <a:noFill/>
          <a:ln>
            <a:noFill/>
          </a:ln>
        </p:spPr>
        <p:txBody>
          <a:bodyPr anchorCtr="0" anchor="t" bIns="45700" lIns="91425" spcFirstLastPara="1" rIns="91425" wrap="square" tIns="45700">
            <a:normAutofit/>
          </a:bodyPr>
          <a:lstStyle/>
          <a:p>
            <a:pPr indent="-76200" lvl="0" marL="228600" rtl="0" algn="l">
              <a:lnSpc>
                <a:spcPct val="110000"/>
              </a:lnSpc>
              <a:spcBef>
                <a:spcPts val="0"/>
              </a:spcBef>
              <a:spcAft>
                <a:spcPts val="0"/>
              </a:spcAft>
              <a:buClr>
                <a:schemeClr val="dk2"/>
              </a:buClr>
              <a:buSzPts val="2400"/>
              <a:buFont typeface="Open Sans"/>
              <a:buNone/>
            </a:pPr>
            <a:r>
              <a:t/>
            </a:r>
            <a:endParaRPr sz="2800">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sz="2800">
                <a:solidFill>
                  <a:srgbClr val="3F3F3F"/>
                </a:solidFill>
                <a:latin typeface="Open Sans"/>
                <a:ea typeface="Open Sans"/>
                <a:cs typeface="Open Sans"/>
                <a:sym typeface="Open Sans"/>
              </a:rPr>
              <a:t>Information access tool	</a:t>
            </a:r>
            <a:endParaRPr sz="2800">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sz="2800">
                <a:solidFill>
                  <a:srgbClr val="3F3F3F"/>
                </a:solidFill>
                <a:latin typeface="Open Sans"/>
                <a:ea typeface="Open Sans"/>
                <a:cs typeface="Open Sans"/>
                <a:sym typeface="Open Sans"/>
              </a:rPr>
              <a:t>Types of access tools	</a:t>
            </a:r>
            <a:endParaRPr/>
          </a:p>
          <a:p>
            <a:pPr indent="-228600" lvl="0" marL="228600" rtl="0" algn="l">
              <a:lnSpc>
                <a:spcPct val="110000"/>
              </a:lnSpc>
              <a:spcBef>
                <a:spcPts val="0"/>
              </a:spcBef>
              <a:spcAft>
                <a:spcPts val="0"/>
              </a:spcAft>
              <a:buClr>
                <a:schemeClr val="dk2"/>
              </a:buClr>
              <a:buSzPts val="2400"/>
              <a:buFont typeface="Open Sans"/>
              <a:buChar char="●"/>
            </a:pPr>
            <a:r>
              <a:rPr lang="en-US" sz="2800">
                <a:solidFill>
                  <a:srgbClr val="3F3F3F"/>
                </a:solidFill>
                <a:latin typeface="Open Sans"/>
                <a:ea typeface="Open Sans"/>
                <a:cs typeface="Open Sans"/>
                <a:sym typeface="Open Sans"/>
              </a:rPr>
              <a:t>Types of Information sources	</a:t>
            </a:r>
            <a:endParaRPr sz="2800">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sz="2800">
                <a:solidFill>
                  <a:srgbClr val="3F3F3F"/>
                </a:solidFill>
                <a:latin typeface="Open Sans"/>
                <a:ea typeface="Open Sans"/>
                <a:cs typeface="Open Sans"/>
                <a:sym typeface="Open Sans"/>
              </a:rPr>
              <a:t>Scholarly information sources	</a:t>
            </a:r>
            <a:endParaRPr sz="2800">
              <a:solidFill>
                <a:srgbClr val="3F3F3F"/>
              </a:solidFill>
              <a:latin typeface="Open Sans"/>
              <a:ea typeface="Open Sans"/>
              <a:cs typeface="Open Sans"/>
              <a:sym typeface="Open Sans"/>
            </a:endParaRPr>
          </a:p>
          <a:p>
            <a:pPr indent="-228600" lvl="0" marL="228600" rtl="0" algn="l">
              <a:lnSpc>
                <a:spcPct val="110000"/>
              </a:lnSpc>
              <a:spcBef>
                <a:spcPts val="0"/>
              </a:spcBef>
              <a:spcAft>
                <a:spcPts val="0"/>
              </a:spcAft>
              <a:buClr>
                <a:schemeClr val="dk2"/>
              </a:buClr>
              <a:buSzPts val="2400"/>
              <a:buFont typeface="Open Sans"/>
              <a:buChar char="●"/>
            </a:pPr>
            <a:r>
              <a:rPr lang="en-US" sz="2800">
                <a:solidFill>
                  <a:srgbClr val="3F3F3F"/>
                </a:solidFill>
                <a:latin typeface="Open Sans"/>
                <a:ea typeface="Open Sans"/>
                <a:cs typeface="Open Sans"/>
                <a:sym typeface="Open Sans"/>
              </a:rPr>
              <a:t>Evaluating information resources</a:t>
            </a:r>
            <a:r>
              <a:rPr lang="en-US">
                <a:solidFill>
                  <a:srgbClr val="3F3F3F"/>
                </a:solidFill>
                <a:latin typeface="Open Sans"/>
                <a:ea typeface="Open Sans"/>
                <a:cs typeface="Open Sans"/>
                <a:sym typeface="Open Sans"/>
              </a:rPr>
              <a:t>	</a:t>
            </a:r>
            <a:endParaRPr/>
          </a:p>
          <a:p>
            <a:pPr indent="0" lvl="0" marL="0" rtl="0" algn="l">
              <a:lnSpc>
                <a:spcPct val="110000"/>
              </a:lnSpc>
              <a:spcBef>
                <a:spcPts val="0"/>
              </a:spcBef>
              <a:spcAft>
                <a:spcPts val="0"/>
              </a:spcAft>
              <a:buClr>
                <a:schemeClr val="dk2"/>
              </a:buClr>
              <a:buSzPts val="2400"/>
              <a:buNone/>
            </a:pPr>
            <a:r>
              <a:rPr lang="en-US">
                <a:solidFill>
                  <a:srgbClr val="3F3F3F"/>
                </a:solidFill>
                <a:latin typeface="Open Sans"/>
                <a:ea typeface="Open Sans"/>
                <a:cs typeface="Open Sans"/>
                <a:sym typeface="Open Sans"/>
              </a:rPr>
              <a:t>	</a:t>
            </a:r>
            <a:endParaRPr>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8887"/>
              <a:buFont typeface="Gill Sans"/>
              <a:buNone/>
            </a:pPr>
            <a:r>
              <a:rPr lang="en-US" sz="4000">
                <a:solidFill>
                  <a:srgbClr val="586F7C"/>
                </a:solidFill>
                <a:latin typeface="Open Sans"/>
                <a:ea typeface="Open Sans"/>
                <a:cs typeface="Open Sans"/>
                <a:sym typeface="Open Sans"/>
              </a:rPr>
              <a:t>What is an information access tool?</a:t>
            </a:r>
            <a:br>
              <a:rPr lang="en-US">
                <a:solidFill>
                  <a:srgbClr val="586F7C"/>
                </a:solidFill>
                <a:latin typeface="Open Sans"/>
                <a:ea typeface="Open Sans"/>
                <a:cs typeface="Open Sans"/>
                <a:sym typeface="Open Sans"/>
              </a:rPr>
            </a:br>
            <a:endParaRPr>
              <a:solidFill>
                <a:srgbClr val="586F7C"/>
              </a:solidFill>
              <a:latin typeface="Open Sans"/>
              <a:ea typeface="Open Sans"/>
              <a:cs typeface="Open Sans"/>
              <a:sym typeface="Open Sans"/>
            </a:endParaRPr>
          </a:p>
        </p:txBody>
      </p:sp>
      <p:sp>
        <p:nvSpPr>
          <p:cNvPr id="221" name="Google Shape;221;p10"/>
          <p:cNvSpPr txBox="1"/>
          <p:nvPr>
            <p:ph idx="1" type="body"/>
          </p:nvPr>
        </p:nvSpPr>
        <p:spPr>
          <a:xfrm>
            <a:off x="758892" y="1871003"/>
            <a:ext cx="9970563" cy="3797984"/>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2"/>
              </a:buClr>
              <a:buSzPts val="2000"/>
              <a:buNone/>
            </a:pPr>
            <a:r>
              <a:rPr lang="en-US" sz="2800">
                <a:solidFill>
                  <a:srgbClr val="3F3F3F"/>
                </a:solidFill>
                <a:latin typeface="Open Sans"/>
                <a:ea typeface="Open Sans"/>
                <a:cs typeface="Open Sans"/>
                <a:sym typeface="Open Sans"/>
              </a:rPr>
              <a:t>When starting a research project, it is important to know;</a:t>
            </a:r>
            <a:endParaRPr>
              <a:solidFill>
                <a:srgbClr val="3F3F3F"/>
              </a:solidFill>
            </a:endParaRPr>
          </a:p>
          <a:p>
            <a:pPr indent="-457200" lvl="0" marL="914400" rtl="0" algn="l">
              <a:lnSpc>
                <a:spcPct val="150000"/>
              </a:lnSpc>
              <a:spcBef>
                <a:spcPts val="0"/>
              </a:spcBef>
              <a:spcAft>
                <a:spcPts val="0"/>
              </a:spcAft>
              <a:buClr>
                <a:schemeClr val="dk2"/>
              </a:buClr>
              <a:buSzPts val="2000"/>
              <a:buFont typeface="Arial"/>
              <a:buAutoNum type="alphaLcPeriod"/>
            </a:pPr>
            <a:r>
              <a:rPr lang="en-US" sz="2000">
                <a:solidFill>
                  <a:srgbClr val="3F3F3F"/>
                </a:solidFill>
                <a:latin typeface="Open Sans"/>
                <a:ea typeface="Open Sans"/>
                <a:cs typeface="Open Sans"/>
                <a:sym typeface="Open Sans"/>
              </a:rPr>
              <a:t>Where to find  information.</a:t>
            </a:r>
            <a:endParaRPr>
              <a:solidFill>
                <a:srgbClr val="3F3F3F"/>
              </a:solidFill>
            </a:endParaRPr>
          </a:p>
          <a:p>
            <a:pPr indent="-457200" lvl="0" marL="914400" rtl="0" algn="l">
              <a:lnSpc>
                <a:spcPct val="150000"/>
              </a:lnSpc>
              <a:spcBef>
                <a:spcPts val="0"/>
              </a:spcBef>
              <a:spcAft>
                <a:spcPts val="0"/>
              </a:spcAft>
              <a:buClr>
                <a:schemeClr val="dk2"/>
              </a:buClr>
              <a:buSzPts val="2000"/>
              <a:buFont typeface="Arial"/>
              <a:buAutoNum type="alphaLcPeriod"/>
            </a:pPr>
            <a:r>
              <a:rPr lang="en-US" sz="2000">
                <a:solidFill>
                  <a:srgbClr val="3F3F3F"/>
                </a:solidFill>
                <a:latin typeface="Open Sans"/>
                <a:ea typeface="Open Sans"/>
                <a:cs typeface="Open Sans"/>
                <a:sym typeface="Open Sans"/>
              </a:rPr>
              <a:t>What type of resources are offered in what kind of access service and platform.</a:t>
            </a:r>
            <a:endParaRPr sz="2000">
              <a:solidFill>
                <a:srgbClr val="3F3F3F"/>
              </a:solidFill>
              <a:latin typeface="Open Sans"/>
              <a:ea typeface="Open Sans"/>
              <a:cs typeface="Open Sans"/>
              <a:sym typeface="Open Sans"/>
            </a:endParaRPr>
          </a:p>
          <a:p>
            <a:pPr indent="-342900" lvl="0" marL="342900" rtl="0" algn="l">
              <a:lnSpc>
                <a:spcPct val="150000"/>
              </a:lnSpc>
              <a:spcBef>
                <a:spcPts val="0"/>
              </a:spcBef>
              <a:spcAft>
                <a:spcPts val="0"/>
              </a:spcAft>
              <a:buClr>
                <a:schemeClr val="dk2"/>
              </a:buClr>
              <a:buSzPts val="2000"/>
              <a:buChar char="●"/>
            </a:pPr>
            <a:r>
              <a:rPr lang="en-US" sz="2000">
                <a:solidFill>
                  <a:srgbClr val="3F3F3F"/>
                </a:solidFill>
                <a:latin typeface="Open Sans"/>
                <a:ea typeface="Open Sans"/>
                <a:cs typeface="Open Sans"/>
                <a:sym typeface="Open Sans"/>
              </a:rPr>
              <a:t>These services and platforms are called </a:t>
            </a:r>
            <a:r>
              <a:rPr b="1" lang="en-US" sz="2000">
                <a:solidFill>
                  <a:srgbClr val="3F3F3F"/>
                </a:solidFill>
                <a:latin typeface="Open Sans"/>
                <a:ea typeface="Open Sans"/>
                <a:cs typeface="Open Sans"/>
                <a:sym typeface="Open Sans"/>
              </a:rPr>
              <a:t>access tools. </a:t>
            </a:r>
            <a:r>
              <a:rPr lang="en-US" sz="2000">
                <a:solidFill>
                  <a:srgbClr val="3F3F3F"/>
                </a:solidFill>
                <a:latin typeface="Open Sans"/>
                <a:ea typeface="Open Sans"/>
                <a:cs typeface="Open Sans"/>
                <a:sym typeface="Open Sans"/>
              </a:rPr>
              <a:t>They are utilized to locate different types of information resources.</a:t>
            </a:r>
            <a:endParaRPr b="1" sz="2000">
              <a:solidFill>
                <a:srgbClr val="3F3F3F"/>
              </a:solidFill>
              <a:latin typeface="Open Sans"/>
              <a:ea typeface="Open Sans"/>
              <a:cs typeface="Open Sans"/>
              <a:sym typeface="Open Sans"/>
            </a:endParaRPr>
          </a:p>
          <a:p>
            <a:pPr indent="-342900" lvl="0" marL="342900" rtl="0" algn="l">
              <a:lnSpc>
                <a:spcPct val="150000"/>
              </a:lnSpc>
              <a:spcBef>
                <a:spcPts val="0"/>
              </a:spcBef>
              <a:spcAft>
                <a:spcPts val="0"/>
              </a:spcAft>
              <a:buClr>
                <a:schemeClr val="dk2"/>
              </a:buClr>
              <a:buSzPts val="2000"/>
              <a:buChar char="●"/>
            </a:pPr>
            <a:r>
              <a:rPr b="1" lang="en-US" sz="2000">
                <a:solidFill>
                  <a:srgbClr val="3F3F3F"/>
                </a:solidFill>
                <a:latin typeface="Open Sans"/>
                <a:ea typeface="Open Sans"/>
                <a:cs typeface="Open Sans"/>
                <a:sym typeface="Open Sans"/>
              </a:rPr>
              <a:t>Please note, </a:t>
            </a:r>
            <a:r>
              <a:rPr lang="en-US" sz="2000">
                <a:solidFill>
                  <a:srgbClr val="3F3F3F"/>
                </a:solidFill>
                <a:latin typeface="Open Sans"/>
                <a:ea typeface="Open Sans"/>
                <a:cs typeface="Open Sans"/>
                <a:sym typeface="Open Sans"/>
              </a:rPr>
              <a:t>not all access tools are free of charge!!!</a:t>
            </a:r>
            <a:endParaRPr>
              <a:solidFill>
                <a:srgbClr val="3F3F3F"/>
              </a:solidFill>
            </a:endParaRPr>
          </a:p>
          <a:p>
            <a:pPr indent="-342900" lvl="0" marL="342900" rtl="0" algn="l">
              <a:lnSpc>
                <a:spcPct val="150000"/>
              </a:lnSpc>
              <a:spcBef>
                <a:spcPts val="0"/>
              </a:spcBef>
              <a:spcAft>
                <a:spcPts val="0"/>
              </a:spcAft>
              <a:buClr>
                <a:schemeClr val="dk2"/>
              </a:buClr>
              <a:buSzPts val="2000"/>
              <a:buChar char="●"/>
            </a:pPr>
            <a:r>
              <a:rPr b="1" lang="en-US" sz="2000">
                <a:solidFill>
                  <a:srgbClr val="3F3F3F"/>
                </a:solidFill>
                <a:latin typeface="Open Sans"/>
                <a:ea typeface="Open Sans"/>
                <a:cs typeface="Open Sans"/>
                <a:sym typeface="Open Sans"/>
              </a:rPr>
              <a:t>Always</a:t>
            </a:r>
            <a:r>
              <a:rPr lang="en-US" sz="2000">
                <a:solidFill>
                  <a:srgbClr val="3F3F3F"/>
                </a:solidFill>
                <a:latin typeface="Open Sans"/>
                <a:ea typeface="Open Sans"/>
                <a:cs typeface="Open Sans"/>
                <a:sym typeface="Open Sans"/>
              </a:rPr>
              <a:t> check your library for subscribed collections and tools available in your institution.</a:t>
            </a:r>
            <a:endParaRPr sz="200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type="title"/>
          </p:nvPr>
        </p:nvSpPr>
        <p:spPr>
          <a:xfrm>
            <a:off x="0" y="176417"/>
            <a:ext cx="9613800" cy="116925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7F7F7F"/>
                </a:solidFill>
              </a:rPr>
              <a:t>Types of </a:t>
            </a:r>
            <a:r>
              <a:rPr lang="en-US">
                <a:solidFill>
                  <a:srgbClr val="7F7F7F"/>
                </a:solidFill>
                <a:latin typeface="Open Sans"/>
                <a:ea typeface="Open Sans"/>
                <a:cs typeface="Open Sans"/>
                <a:sym typeface="Open Sans"/>
              </a:rPr>
              <a:t>access</a:t>
            </a:r>
            <a:r>
              <a:rPr lang="en-US">
                <a:solidFill>
                  <a:srgbClr val="7F7F7F"/>
                </a:solidFill>
              </a:rPr>
              <a:t> tools</a:t>
            </a:r>
            <a:endParaRPr>
              <a:solidFill>
                <a:srgbClr val="7F7F7F"/>
              </a:solidFill>
            </a:endParaRPr>
          </a:p>
        </p:txBody>
      </p:sp>
      <p:grpSp>
        <p:nvGrpSpPr>
          <p:cNvPr id="228" name="Google Shape;228;p13"/>
          <p:cNvGrpSpPr/>
          <p:nvPr/>
        </p:nvGrpSpPr>
        <p:grpSpPr>
          <a:xfrm>
            <a:off x="675249" y="2012250"/>
            <a:ext cx="10438228" cy="4669333"/>
            <a:chOff x="0" y="570"/>
            <a:chExt cx="10438228" cy="4669333"/>
          </a:xfrm>
        </p:grpSpPr>
        <p:cxnSp>
          <p:nvCxnSpPr>
            <p:cNvPr id="229" name="Google Shape;229;p13"/>
            <p:cNvCxnSpPr/>
            <p:nvPr/>
          </p:nvCxnSpPr>
          <p:spPr>
            <a:xfrm>
              <a:off x="0" y="570"/>
              <a:ext cx="10438228" cy="0"/>
            </a:xfrm>
            <a:prstGeom prst="straightConnector1">
              <a:avLst/>
            </a:prstGeom>
            <a:solidFill>
              <a:srgbClr val="FFAA3F"/>
            </a:solidFill>
            <a:ln cap="flat" cmpd="sng" w="25400">
              <a:solidFill>
                <a:srgbClr val="FFAA3F"/>
              </a:solidFill>
              <a:prstDash val="solid"/>
              <a:round/>
              <a:headEnd len="sm" w="sm" type="none"/>
              <a:tailEnd len="sm" w="sm" type="none"/>
            </a:ln>
          </p:spPr>
        </p:cxnSp>
        <p:sp>
          <p:nvSpPr>
            <p:cNvPr id="230" name="Google Shape;230;p13"/>
            <p:cNvSpPr/>
            <p:nvPr/>
          </p:nvSpPr>
          <p:spPr>
            <a:xfrm>
              <a:off x="0" y="570"/>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
            <p:cNvSpPr txBox="1"/>
            <p:nvPr/>
          </p:nvSpPr>
          <p:spPr>
            <a:xfrm>
              <a:off x="0" y="570"/>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1. Library catalogues &amp; discovery tools – </a:t>
              </a:r>
              <a:r>
                <a:rPr b="0" i="0" lang="en-US" sz="1800" u="none" cap="none" strike="noStrike">
                  <a:solidFill>
                    <a:srgbClr val="3F3F3F"/>
                  </a:solidFill>
                  <a:latin typeface="Open Sans"/>
                  <a:ea typeface="Open Sans"/>
                  <a:cs typeface="Open Sans"/>
                  <a:sym typeface="Open Sans"/>
                </a:rPr>
                <a:t>cover the library’s collection including books, journals and any other material, allows one to search across all the subscribed content by library. </a:t>
              </a:r>
              <a:endParaRPr b="0" i="0" sz="1800" u="none" cap="none" strike="noStrike">
                <a:solidFill>
                  <a:srgbClr val="3F3F3F"/>
                </a:solidFill>
                <a:latin typeface="Open Sans"/>
                <a:ea typeface="Open Sans"/>
                <a:cs typeface="Open Sans"/>
                <a:sym typeface="Open Sans"/>
              </a:endParaRPr>
            </a:p>
          </p:txBody>
        </p:sp>
        <p:cxnSp>
          <p:nvCxnSpPr>
            <p:cNvPr id="232" name="Google Shape;232;p13"/>
            <p:cNvCxnSpPr/>
            <p:nvPr/>
          </p:nvCxnSpPr>
          <p:spPr>
            <a:xfrm>
              <a:off x="0" y="934436"/>
              <a:ext cx="10438228" cy="0"/>
            </a:xfrm>
            <a:prstGeom prst="straightConnector1">
              <a:avLst/>
            </a:prstGeom>
            <a:solidFill>
              <a:srgbClr val="D1FF18"/>
            </a:solidFill>
            <a:ln cap="flat" cmpd="sng" w="25400">
              <a:solidFill>
                <a:srgbClr val="D1FF18"/>
              </a:solidFill>
              <a:prstDash val="solid"/>
              <a:round/>
              <a:headEnd len="sm" w="sm" type="none"/>
              <a:tailEnd len="sm" w="sm" type="none"/>
            </a:ln>
          </p:spPr>
        </p:cxnSp>
        <p:sp>
          <p:nvSpPr>
            <p:cNvPr id="233" name="Google Shape;233;p13"/>
            <p:cNvSpPr/>
            <p:nvPr/>
          </p:nvSpPr>
          <p:spPr>
            <a:xfrm>
              <a:off x="0" y="934436"/>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3"/>
            <p:cNvSpPr txBox="1"/>
            <p:nvPr/>
          </p:nvSpPr>
          <p:spPr>
            <a:xfrm>
              <a:off x="0" y="934436"/>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2. Databases </a:t>
              </a:r>
              <a:r>
                <a:rPr b="0" i="0" lang="en-US" sz="1800" u="none" cap="none" strike="noStrike">
                  <a:solidFill>
                    <a:srgbClr val="3F3F3F"/>
                  </a:solidFill>
                  <a:latin typeface="Open Sans"/>
                  <a:ea typeface="Open Sans"/>
                  <a:cs typeface="Open Sans"/>
                  <a:sym typeface="Open Sans"/>
                </a:rPr>
                <a:t>- provided by the publishers for a fee or free of charge. They can cover articles, book chapters, proceedings and reports. They are particularly useful in finding academic content on specific subjects.   </a:t>
              </a:r>
              <a:endParaRPr b="1" i="0" sz="1800" u="none" cap="none" strike="noStrike">
                <a:solidFill>
                  <a:srgbClr val="3F3F3F"/>
                </a:solidFill>
                <a:latin typeface="Open Sans"/>
                <a:ea typeface="Open Sans"/>
                <a:cs typeface="Open Sans"/>
                <a:sym typeface="Open Sans"/>
              </a:endParaRPr>
            </a:p>
          </p:txBody>
        </p:sp>
        <p:cxnSp>
          <p:nvCxnSpPr>
            <p:cNvPr id="235" name="Google Shape;235;p13"/>
            <p:cNvCxnSpPr/>
            <p:nvPr/>
          </p:nvCxnSpPr>
          <p:spPr>
            <a:xfrm>
              <a:off x="0" y="1868303"/>
              <a:ext cx="10438228" cy="0"/>
            </a:xfrm>
            <a:prstGeom prst="straightConnector1">
              <a:avLst/>
            </a:prstGeom>
            <a:solidFill>
              <a:srgbClr val="28F100"/>
            </a:solidFill>
            <a:ln cap="flat" cmpd="sng" w="25400">
              <a:solidFill>
                <a:srgbClr val="28F100"/>
              </a:solidFill>
              <a:prstDash val="solid"/>
              <a:round/>
              <a:headEnd len="sm" w="sm" type="none"/>
              <a:tailEnd len="sm" w="sm" type="none"/>
            </a:ln>
          </p:spPr>
        </p:cxnSp>
        <p:sp>
          <p:nvSpPr>
            <p:cNvPr id="236" name="Google Shape;236;p13"/>
            <p:cNvSpPr/>
            <p:nvPr/>
          </p:nvSpPr>
          <p:spPr>
            <a:xfrm>
              <a:off x="0" y="1868303"/>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3"/>
            <p:cNvSpPr txBox="1"/>
            <p:nvPr/>
          </p:nvSpPr>
          <p:spPr>
            <a:xfrm>
              <a:off x="0" y="1868303"/>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3. Repositories - </a:t>
              </a:r>
              <a:r>
                <a:rPr b="0" i="0" lang="en-US" sz="1800" u="none" cap="none" strike="noStrike">
                  <a:solidFill>
                    <a:srgbClr val="3F3F3F"/>
                  </a:solidFill>
                  <a:latin typeface="Open Sans"/>
                  <a:ea typeface="Open Sans"/>
                  <a:cs typeface="Open Sans"/>
                  <a:sym typeface="Open Sans"/>
                </a:rPr>
                <a:t>consist of academic institutions’ output including articles, proceedings, reports and research data e.g. </a:t>
              </a:r>
              <a:endParaRPr b="0" i="0" sz="1800" u="none" cap="none" strike="noStrike">
                <a:solidFill>
                  <a:srgbClr val="3F3F3F"/>
                </a:solidFill>
                <a:latin typeface="Open Sans"/>
                <a:ea typeface="Open Sans"/>
                <a:cs typeface="Open Sans"/>
                <a:sym typeface="Open Sans"/>
              </a:endParaRPr>
            </a:p>
          </p:txBody>
        </p:sp>
        <p:cxnSp>
          <p:nvCxnSpPr>
            <p:cNvPr id="238" name="Google Shape;238;p13"/>
            <p:cNvCxnSpPr/>
            <p:nvPr/>
          </p:nvCxnSpPr>
          <p:spPr>
            <a:xfrm>
              <a:off x="0" y="2802170"/>
              <a:ext cx="10438228" cy="0"/>
            </a:xfrm>
            <a:prstGeom prst="straightConnector1">
              <a:avLst/>
            </a:prstGeom>
            <a:solidFill>
              <a:srgbClr val="00CB5E"/>
            </a:solidFill>
            <a:ln cap="flat" cmpd="sng" w="25400">
              <a:solidFill>
                <a:srgbClr val="00CB5E"/>
              </a:solidFill>
              <a:prstDash val="solid"/>
              <a:round/>
              <a:headEnd len="sm" w="sm" type="none"/>
              <a:tailEnd len="sm" w="sm" type="none"/>
            </a:ln>
          </p:spPr>
        </p:cxnSp>
        <p:sp>
          <p:nvSpPr>
            <p:cNvPr id="239" name="Google Shape;239;p13"/>
            <p:cNvSpPr/>
            <p:nvPr/>
          </p:nvSpPr>
          <p:spPr>
            <a:xfrm>
              <a:off x="0" y="2802170"/>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3"/>
            <p:cNvSpPr txBox="1"/>
            <p:nvPr/>
          </p:nvSpPr>
          <p:spPr>
            <a:xfrm>
              <a:off x="0" y="2802170"/>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3. Indexes</a:t>
              </a:r>
              <a:r>
                <a:rPr b="0" i="0" lang="en-US" sz="1800" u="none" cap="none" strike="noStrike">
                  <a:solidFill>
                    <a:srgbClr val="3F3F3F"/>
                  </a:solidFill>
                  <a:latin typeface="Open Sans"/>
                  <a:ea typeface="Open Sans"/>
                  <a:cs typeface="Open Sans"/>
                  <a:sym typeface="Open Sans"/>
                </a:rPr>
                <a:t> – these are bibliographic and citation indexes used for literature search as well as finding quality publications. They can be subject-specific or interdisciplinary, &amp; sometimes include a full-text of the publications.</a:t>
              </a:r>
              <a:endParaRPr b="0" i="0" sz="1800" u="none" cap="none" strike="noStrike">
                <a:solidFill>
                  <a:srgbClr val="3F3F3F"/>
                </a:solidFill>
                <a:latin typeface="Open Sans"/>
                <a:ea typeface="Open Sans"/>
                <a:cs typeface="Open Sans"/>
                <a:sym typeface="Open Sans"/>
              </a:endParaRPr>
            </a:p>
          </p:txBody>
        </p:sp>
        <p:cxnSp>
          <p:nvCxnSpPr>
            <p:cNvPr id="241" name="Google Shape;241;p13"/>
            <p:cNvCxnSpPr/>
            <p:nvPr/>
          </p:nvCxnSpPr>
          <p:spPr>
            <a:xfrm>
              <a:off x="0" y="3736037"/>
              <a:ext cx="10438228" cy="0"/>
            </a:xfrm>
            <a:prstGeom prst="straightConnector1">
              <a:avLst/>
            </a:prstGeom>
            <a:solidFill>
              <a:srgbClr val="0095A5"/>
            </a:solidFill>
            <a:ln cap="flat" cmpd="sng" w="25400">
              <a:solidFill>
                <a:srgbClr val="0095A5"/>
              </a:solidFill>
              <a:prstDash val="solid"/>
              <a:round/>
              <a:headEnd len="sm" w="sm" type="none"/>
              <a:tailEnd len="sm" w="sm" type="none"/>
            </a:ln>
          </p:spPr>
        </p:cxnSp>
        <p:sp>
          <p:nvSpPr>
            <p:cNvPr id="242" name="Google Shape;242;p13"/>
            <p:cNvSpPr/>
            <p:nvPr/>
          </p:nvSpPr>
          <p:spPr>
            <a:xfrm>
              <a:off x="0" y="3736037"/>
              <a:ext cx="10438228" cy="933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3"/>
            <p:cNvSpPr txBox="1"/>
            <p:nvPr/>
          </p:nvSpPr>
          <p:spPr>
            <a:xfrm>
              <a:off x="0" y="3736037"/>
              <a:ext cx="10438228" cy="93386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4</a:t>
              </a:r>
              <a:r>
                <a:rPr b="1" i="0" lang="en-US" sz="1800" u="none" cap="none" strike="noStrike">
                  <a:solidFill>
                    <a:schemeClr val="dk1"/>
                  </a:solidFill>
                  <a:latin typeface="Open Sans"/>
                  <a:ea typeface="Open Sans"/>
                  <a:cs typeface="Open Sans"/>
                  <a:sym typeface="Open Sans"/>
                </a:rPr>
                <a:t>.</a:t>
              </a:r>
              <a:r>
                <a:rPr b="1" i="0" lang="en-US" sz="1800" u="none" cap="none" strike="noStrike">
                  <a:solidFill>
                    <a:srgbClr val="FF0000"/>
                  </a:solidFill>
                  <a:latin typeface="Open Sans"/>
                  <a:ea typeface="Open Sans"/>
                  <a:cs typeface="Open Sans"/>
                  <a:sym typeface="Open Sans"/>
                </a:rPr>
                <a:t> </a:t>
              </a:r>
              <a:r>
                <a:rPr b="1" i="0" lang="en-US" sz="1800" u="none" cap="none" strike="noStrike">
                  <a:solidFill>
                    <a:srgbClr val="424242"/>
                  </a:solidFill>
                  <a:latin typeface="Open Sans"/>
                  <a:ea typeface="Open Sans"/>
                  <a:cs typeface="Open Sans"/>
                  <a:sym typeface="Open Sans"/>
                </a:rPr>
                <a:t>Web search engines </a:t>
              </a:r>
              <a:r>
                <a:rPr b="0" i="0" lang="en-US" sz="1800" u="none" cap="none" strike="noStrike">
                  <a:solidFill>
                    <a:srgbClr val="424242"/>
                  </a:solidFill>
                  <a:latin typeface="Open Sans"/>
                  <a:ea typeface="Open Sans"/>
                  <a:cs typeface="Open Sans"/>
                  <a:sym typeface="Open Sans"/>
                </a:rPr>
                <a:t>- they index any type of Internet source harvestable by the engines and provide information users with unlimited Internet sources. Google is the most used web search engine in the world.</a:t>
              </a:r>
              <a:endParaRPr b="0" i="0" sz="1800" u="none" cap="none" strike="noStrike">
                <a:solidFill>
                  <a:srgbClr val="424242"/>
                </a:solidFill>
                <a:latin typeface="Open Sans"/>
                <a:ea typeface="Open Sans"/>
                <a:cs typeface="Open Sans"/>
                <a:sym typeface="Open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0" y="290081"/>
            <a:ext cx="83820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Types of information sources </a:t>
            </a:r>
            <a:br>
              <a:rPr lang="en-US">
                <a:solidFill>
                  <a:srgbClr val="586F7C"/>
                </a:solidFill>
                <a:latin typeface="Open Sans"/>
                <a:ea typeface="Open Sans"/>
                <a:cs typeface="Open Sans"/>
                <a:sym typeface="Open Sans"/>
              </a:rPr>
            </a:br>
            <a:endParaRPr sz="1800">
              <a:solidFill>
                <a:srgbClr val="586F7C"/>
              </a:solidFill>
              <a:latin typeface="Open Sans"/>
              <a:ea typeface="Open Sans"/>
              <a:cs typeface="Open Sans"/>
              <a:sym typeface="Open Sans"/>
            </a:endParaRPr>
          </a:p>
        </p:txBody>
      </p:sp>
      <p:pic>
        <p:nvPicPr>
          <p:cNvPr id="249" name="Google Shape;249;p29"/>
          <p:cNvPicPr preferRelativeResize="0"/>
          <p:nvPr/>
        </p:nvPicPr>
        <p:blipFill rotWithShape="1">
          <a:blip r:embed="rId3">
            <a:alphaModFix/>
          </a:blip>
          <a:srcRect b="0" l="0" r="0" t="0"/>
          <a:stretch/>
        </p:blipFill>
        <p:spPr>
          <a:xfrm>
            <a:off x="874657" y="1720083"/>
            <a:ext cx="10197212" cy="4943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0" y="516826"/>
            <a:ext cx="8382000" cy="85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Example:  Primary Sources</a:t>
            </a:r>
            <a:br>
              <a:rPr lang="en-US" sz="3600">
                <a:solidFill>
                  <a:srgbClr val="586F7C"/>
                </a:solidFill>
                <a:latin typeface="Open Sans"/>
                <a:ea typeface="Open Sans"/>
                <a:cs typeface="Open Sans"/>
                <a:sym typeface="Open Sans"/>
              </a:rPr>
            </a:br>
            <a:br>
              <a:rPr lang="en-US">
                <a:solidFill>
                  <a:srgbClr val="586F7C"/>
                </a:solidFill>
                <a:latin typeface="Open Sans"/>
                <a:ea typeface="Open Sans"/>
                <a:cs typeface="Open Sans"/>
                <a:sym typeface="Open Sans"/>
              </a:rPr>
            </a:br>
            <a:endParaRPr sz="1800">
              <a:solidFill>
                <a:srgbClr val="586F7C"/>
              </a:solidFill>
              <a:latin typeface="Open Sans"/>
              <a:ea typeface="Open Sans"/>
              <a:cs typeface="Open Sans"/>
              <a:sym typeface="Open Sans"/>
            </a:endParaRPr>
          </a:p>
        </p:txBody>
      </p:sp>
      <p:pic>
        <p:nvPicPr>
          <p:cNvPr id="255" name="Google Shape;255;p30"/>
          <p:cNvPicPr preferRelativeResize="0"/>
          <p:nvPr/>
        </p:nvPicPr>
        <p:blipFill rotWithShape="1">
          <a:blip r:embed="rId3">
            <a:alphaModFix/>
          </a:blip>
          <a:srcRect b="0" l="0" r="0" t="0"/>
          <a:stretch/>
        </p:blipFill>
        <p:spPr>
          <a:xfrm>
            <a:off x="185967" y="1854419"/>
            <a:ext cx="7606438" cy="2297168"/>
          </a:xfrm>
          <a:prstGeom prst="rect">
            <a:avLst/>
          </a:prstGeom>
          <a:noFill/>
          <a:ln>
            <a:noFill/>
          </a:ln>
        </p:spPr>
      </p:pic>
      <p:pic>
        <p:nvPicPr>
          <p:cNvPr id="256" name="Google Shape;256;p30"/>
          <p:cNvPicPr preferRelativeResize="0"/>
          <p:nvPr/>
        </p:nvPicPr>
        <p:blipFill rotWithShape="1">
          <a:blip r:embed="rId4">
            <a:alphaModFix/>
          </a:blip>
          <a:srcRect b="0" l="0" r="0" t="0"/>
          <a:stretch/>
        </p:blipFill>
        <p:spPr>
          <a:xfrm>
            <a:off x="6043000" y="3071525"/>
            <a:ext cx="5986975" cy="2911825"/>
          </a:xfrm>
          <a:prstGeom prst="rect">
            <a:avLst/>
          </a:prstGeom>
          <a:noFill/>
          <a:ln>
            <a:noFill/>
          </a:ln>
        </p:spPr>
      </p:pic>
      <p:pic>
        <p:nvPicPr>
          <p:cNvPr id="257" name="Google Shape;257;p30"/>
          <p:cNvPicPr preferRelativeResize="0"/>
          <p:nvPr/>
        </p:nvPicPr>
        <p:blipFill rotWithShape="1">
          <a:blip r:embed="rId5">
            <a:alphaModFix/>
          </a:blip>
          <a:srcRect b="0" l="0" r="0" t="0"/>
          <a:stretch/>
        </p:blipFill>
        <p:spPr>
          <a:xfrm>
            <a:off x="185975" y="3071525"/>
            <a:ext cx="5857024" cy="2911825"/>
          </a:xfrm>
          <a:prstGeom prst="rect">
            <a:avLst/>
          </a:prstGeom>
          <a:noFill/>
          <a:ln>
            <a:noFill/>
          </a:ln>
        </p:spPr>
      </p:pic>
      <p:sp>
        <p:nvSpPr>
          <p:cNvPr id="258" name="Google Shape;258;p30"/>
          <p:cNvSpPr txBox="1"/>
          <p:nvPr/>
        </p:nvSpPr>
        <p:spPr>
          <a:xfrm>
            <a:off x="1046700" y="6182150"/>
            <a:ext cx="7818900" cy="369300"/>
          </a:xfrm>
          <a:prstGeom prst="rect">
            <a:avLst/>
          </a:prstGeom>
          <a:noFill/>
          <a:ln>
            <a:noFill/>
          </a:ln>
        </p:spPr>
        <p:txBody>
          <a:bodyPr anchorCtr="0" anchor="t" bIns="91425" lIns="91425" spcFirstLastPara="1" rIns="91425" wrap="square" tIns="91425">
            <a:spAutoFit/>
          </a:bodyPr>
          <a:lstStyle/>
          <a:p>
            <a:pPr indent="0" lvl="2" marL="927100" marR="0" rtl="0" algn="l">
              <a:lnSpc>
                <a:spcPct val="140000"/>
              </a:lnSpc>
              <a:spcBef>
                <a:spcPts val="0"/>
              </a:spcBef>
              <a:spcAft>
                <a:spcPts val="0"/>
              </a:spcAft>
              <a:buClr>
                <a:srgbClr val="000000"/>
              </a:buClr>
              <a:buSzPts val="1200"/>
              <a:buFont typeface="Arial"/>
              <a:buNone/>
            </a:pPr>
            <a:r>
              <a:rPr b="0" i="0" lang="en-US" sz="1200" u="none" cap="none" strike="noStrike">
                <a:solidFill>
                  <a:schemeClr val="dk1"/>
                </a:solidFill>
                <a:latin typeface="Open Sans"/>
                <a:ea typeface="Open Sans"/>
                <a:cs typeface="Open Sans"/>
                <a:sym typeface="Open Sans"/>
              </a:rPr>
              <a:t>Source: </a:t>
            </a:r>
            <a:r>
              <a:rPr b="0" i="0" lang="en-US" sz="1200" u="none" cap="none" strike="noStrike">
                <a:solidFill>
                  <a:schemeClr val="dk1"/>
                </a:solidFill>
                <a:uFill>
                  <a:noFill/>
                </a:uFill>
                <a:latin typeface="Calibri"/>
                <a:ea typeface="Calibri"/>
                <a:cs typeface="Calibri"/>
                <a:sym typeface="Calibri"/>
                <a:hlinkClick r:id="rId6">
                  <a:extLst>
                    <a:ext uri="{A12FA001-AC4F-418D-AE19-62706E023703}">
                      <ahyp:hlinkClr val="tx"/>
                    </a:ext>
                  </a:extLst>
                </a:hlinkClick>
              </a:rPr>
              <a:t>https://www.ncbi.nlm.nih.gov/pmc/articles/PMC5147856/</a:t>
            </a:r>
            <a:r>
              <a:rPr b="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Open Sans"/>
                <a:ea typeface="Open Sans"/>
                <a:cs typeface="Open Sans"/>
                <a:sym typeface="Open Sans"/>
              </a:rPr>
              <a:t> Accessed 8 May 2022</a:t>
            </a:r>
            <a:endParaRPr b="0" i="0" sz="1400" u="none" cap="none" strike="noStrike">
              <a:solidFill>
                <a:srgbClr val="000000"/>
              </a:solidFill>
              <a:latin typeface="Arial"/>
              <a:ea typeface="Arial"/>
              <a:cs typeface="Arial"/>
              <a:sym typeface="Arial"/>
            </a:endParaRPr>
          </a:p>
        </p:txBody>
      </p:sp>
      <p:sp>
        <p:nvSpPr>
          <p:cNvPr id="259" name="Google Shape;259;p30"/>
          <p:cNvSpPr/>
          <p:nvPr/>
        </p:nvSpPr>
        <p:spPr>
          <a:xfrm>
            <a:off x="185977" y="3087301"/>
            <a:ext cx="704400" cy="3693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0" name="Google Shape;260;p30"/>
          <p:cNvSpPr/>
          <p:nvPr/>
        </p:nvSpPr>
        <p:spPr>
          <a:xfrm>
            <a:off x="6043000" y="3087150"/>
            <a:ext cx="704400" cy="3693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1bbacc66ef_4_1"/>
          <p:cNvSpPr txBox="1"/>
          <p:nvPr>
            <p:ph type="title"/>
          </p:nvPr>
        </p:nvSpPr>
        <p:spPr>
          <a:xfrm>
            <a:off x="0" y="290081"/>
            <a:ext cx="83820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Trebuchet MS"/>
              <a:buNone/>
            </a:pPr>
            <a:r>
              <a:rPr lang="en-US" sz="3000">
                <a:solidFill>
                  <a:srgbClr val="586F7C"/>
                </a:solidFill>
                <a:latin typeface="Open Sans"/>
                <a:ea typeface="Open Sans"/>
                <a:cs typeface="Open Sans"/>
                <a:sym typeface="Open Sans"/>
              </a:rPr>
              <a:t>Examples:  Secondary and Tertiary Sources</a:t>
            </a:r>
            <a:br>
              <a:rPr lang="en-US" sz="3500">
                <a:solidFill>
                  <a:srgbClr val="586F7C"/>
                </a:solidFill>
                <a:latin typeface="Open Sans"/>
                <a:ea typeface="Open Sans"/>
                <a:cs typeface="Open Sans"/>
                <a:sym typeface="Open Sans"/>
              </a:rPr>
            </a:br>
            <a:endParaRPr sz="1600">
              <a:solidFill>
                <a:srgbClr val="586F7C"/>
              </a:solidFill>
              <a:latin typeface="Open Sans"/>
              <a:ea typeface="Open Sans"/>
              <a:cs typeface="Open Sans"/>
              <a:sym typeface="Open Sans"/>
            </a:endParaRPr>
          </a:p>
        </p:txBody>
      </p:sp>
      <p:pic>
        <p:nvPicPr>
          <p:cNvPr id="266" name="Google Shape;266;g11bbacc66ef_4_1"/>
          <p:cNvPicPr preferRelativeResize="0"/>
          <p:nvPr/>
        </p:nvPicPr>
        <p:blipFill rotWithShape="1">
          <a:blip r:embed="rId3">
            <a:alphaModFix/>
          </a:blip>
          <a:srcRect b="0" l="0" r="0" t="0"/>
          <a:stretch/>
        </p:blipFill>
        <p:spPr>
          <a:xfrm>
            <a:off x="7566475" y="1646150"/>
            <a:ext cx="4562475" cy="4682450"/>
          </a:xfrm>
          <a:prstGeom prst="rect">
            <a:avLst/>
          </a:prstGeom>
          <a:noFill/>
          <a:ln>
            <a:noFill/>
          </a:ln>
        </p:spPr>
      </p:pic>
      <p:pic>
        <p:nvPicPr>
          <p:cNvPr id="267" name="Google Shape;267;g11bbacc66ef_4_1"/>
          <p:cNvPicPr preferRelativeResize="0"/>
          <p:nvPr/>
        </p:nvPicPr>
        <p:blipFill rotWithShape="1">
          <a:blip r:embed="rId4">
            <a:alphaModFix/>
          </a:blip>
          <a:srcRect b="0" l="0" r="0" t="0"/>
          <a:stretch/>
        </p:blipFill>
        <p:spPr>
          <a:xfrm>
            <a:off x="152400" y="1841425"/>
            <a:ext cx="7414075" cy="1970946"/>
          </a:xfrm>
          <a:prstGeom prst="rect">
            <a:avLst/>
          </a:prstGeom>
          <a:noFill/>
          <a:ln>
            <a:noFill/>
          </a:ln>
        </p:spPr>
      </p:pic>
      <p:sp>
        <p:nvSpPr>
          <p:cNvPr id="268" name="Google Shape;268;g11bbacc66ef_4_1"/>
          <p:cNvSpPr txBox="1"/>
          <p:nvPr/>
        </p:nvSpPr>
        <p:spPr>
          <a:xfrm>
            <a:off x="5943600" y="6328600"/>
            <a:ext cx="6185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a:t>
            </a:r>
            <a:r>
              <a:rPr b="0" i="0" lang="en-US" sz="1400" u="none" cap="none" strike="noStrike">
                <a:solidFill>
                  <a:srgbClr val="000000"/>
                </a:solidFill>
                <a:latin typeface="Arial"/>
                <a:ea typeface="Arial"/>
                <a:cs typeface="Arial"/>
                <a:sym typeface="Arial"/>
              </a:rPr>
              <a:t>: </a:t>
            </a:r>
            <a:r>
              <a:rPr b="0" i="0" lang="en-US" sz="1200" u="none" cap="none" strike="noStrike">
                <a:solidFill>
                  <a:srgbClr val="000000"/>
                </a:solidFill>
                <a:latin typeface="Calibri"/>
                <a:ea typeface="Calibri"/>
                <a:cs typeface="Calibri"/>
                <a:sym typeface="Calibri"/>
              </a:rPr>
              <a:t>https://www.clinicalkey.com/#!/search/dengue%20fever</a:t>
            </a:r>
            <a:r>
              <a:rPr b="0" i="0" lang="en-US" sz="1200" u="none" cap="none" strike="noStrike">
                <a:solidFill>
                  <a:schemeClr val="dk1"/>
                </a:solidFill>
                <a:latin typeface="Calibri"/>
                <a:ea typeface="Calibri"/>
                <a:cs typeface="Calibri"/>
                <a:sym typeface="Calibri"/>
              </a:rPr>
              <a:t>  Accessed 8 May 2022</a:t>
            </a:r>
            <a:endParaRPr b="0" i="0" sz="1400" u="none" cap="none" strike="noStrike">
              <a:solidFill>
                <a:srgbClr val="000000"/>
              </a:solidFill>
              <a:latin typeface="Arial"/>
              <a:ea typeface="Arial"/>
              <a:cs typeface="Arial"/>
              <a:sym typeface="Arial"/>
            </a:endParaRPr>
          </a:p>
        </p:txBody>
      </p:sp>
      <p:sp>
        <p:nvSpPr>
          <p:cNvPr id="269" name="Google Shape;269;g11bbacc66ef_4_1"/>
          <p:cNvSpPr/>
          <p:nvPr/>
        </p:nvSpPr>
        <p:spPr>
          <a:xfrm>
            <a:off x="152400" y="1841425"/>
            <a:ext cx="1580100" cy="2520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0" name="Google Shape;270;g11bbacc66ef_4_1"/>
          <p:cNvSpPr/>
          <p:nvPr/>
        </p:nvSpPr>
        <p:spPr>
          <a:xfrm>
            <a:off x="7677600" y="2998925"/>
            <a:ext cx="985200" cy="3693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1" name="Google Shape;271;g11bbacc66ef_4_1"/>
          <p:cNvSpPr txBox="1"/>
          <p:nvPr/>
        </p:nvSpPr>
        <p:spPr>
          <a:xfrm>
            <a:off x="976325" y="3787275"/>
            <a:ext cx="6185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a:t>
            </a:r>
            <a:r>
              <a:rPr b="0" i="0" lang="en-US" sz="1400" u="none"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https://pubmed.ncbi.nlm.nih.gov/31448083/</a:t>
            </a:r>
            <a:r>
              <a:rPr b="0" i="0" lang="en-US" sz="10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Accessed 8 May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115613" y="408519"/>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Scholarly information sources</a:t>
            </a:r>
            <a:endParaRPr>
              <a:solidFill>
                <a:srgbClr val="586F7C"/>
              </a:solidFill>
              <a:latin typeface="Open Sans"/>
              <a:ea typeface="Open Sans"/>
              <a:cs typeface="Open Sans"/>
              <a:sym typeface="Open Sans"/>
            </a:endParaRPr>
          </a:p>
        </p:txBody>
      </p:sp>
      <p:sp>
        <p:nvSpPr>
          <p:cNvPr id="278" name="Google Shape;278;p31"/>
          <p:cNvSpPr txBox="1"/>
          <p:nvPr>
            <p:ph idx="1" type="body"/>
          </p:nvPr>
        </p:nvSpPr>
        <p:spPr>
          <a:xfrm>
            <a:off x="232424" y="1688200"/>
            <a:ext cx="11694600" cy="4095900"/>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Academic (peer reviewed) journal</a:t>
            </a:r>
            <a:r>
              <a:rPr lang="en-US" sz="1800">
                <a:solidFill>
                  <a:srgbClr val="3F3F3F"/>
                </a:solidFill>
                <a:latin typeface="Open Sans"/>
                <a:ea typeface="Open Sans"/>
                <a:cs typeface="Open Sans"/>
                <a:sym typeface="Open Sans"/>
              </a:rPr>
              <a:t> is a collection of articles written by scholars and peer reviewed by experts in the field. </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Book (monograph): </a:t>
            </a:r>
            <a:r>
              <a:rPr lang="en-US" sz="1800">
                <a:solidFill>
                  <a:srgbClr val="3F3F3F"/>
                </a:solidFill>
                <a:latin typeface="Open Sans"/>
                <a:ea typeface="Open Sans"/>
                <a:cs typeface="Open Sans"/>
                <a:sym typeface="Open Sans"/>
              </a:rPr>
              <a:t>can cover any topic, fact or fiction in a volume. For research purposes, it is better to use books which are subject specific.  </a:t>
            </a:r>
            <a:endParaRPr sz="1800">
              <a:solidFill>
                <a:srgbClr val="3F3F3F"/>
              </a:solidFill>
              <a:latin typeface="Open Sans"/>
              <a:ea typeface="Open Sans"/>
              <a:cs typeface="Open Sans"/>
              <a:sym typeface="Open Sans"/>
            </a:endParaRPr>
          </a:p>
          <a:p>
            <a:pPr indent="-381000" lvl="0" marL="457200" rtl="0" algn="just">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Theses/Dissertations: a</a:t>
            </a:r>
            <a:r>
              <a:rPr lang="en-US" sz="1800">
                <a:solidFill>
                  <a:srgbClr val="3F3F3F"/>
                </a:solidFill>
                <a:latin typeface="Open Sans"/>
                <a:ea typeface="Open Sans"/>
                <a:cs typeface="Open Sans"/>
                <a:sym typeface="Open Sans"/>
              </a:rPr>
              <a:t> document containing the author's research and findings and is submitted by a student for an academic degree or professional qualification.</a:t>
            </a:r>
            <a:endParaRPr sz="1800">
              <a:solidFill>
                <a:srgbClr val="3F3F3F"/>
              </a:solidFill>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Conference proceedings:</a:t>
            </a:r>
            <a:r>
              <a:rPr lang="en-US" sz="1800">
                <a:solidFill>
                  <a:srgbClr val="3F3F3F"/>
                </a:solidFill>
                <a:latin typeface="Open Sans"/>
                <a:ea typeface="Open Sans"/>
                <a:cs typeface="Open Sans"/>
                <a:sym typeface="Open Sans"/>
              </a:rPr>
              <a:t> are a collection of published papers presented at an academic conference. </a:t>
            </a:r>
            <a:endParaRPr/>
          </a:p>
          <a:p>
            <a:pPr indent="-381000" lvl="0" marL="457200" rtl="0" algn="l">
              <a:lnSpc>
                <a:spcPct val="100000"/>
              </a:lnSpc>
              <a:spcBef>
                <a:spcPts val="6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Reference materials:</a:t>
            </a:r>
            <a:r>
              <a:rPr lang="en-US" sz="1800">
                <a:solidFill>
                  <a:srgbClr val="3F3F3F"/>
                </a:solidFill>
                <a:latin typeface="Open Sans"/>
                <a:ea typeface="Open Sans"/>
                <a:cs typeface="Open Sans"/>
                <a:sym typeface="Open Sans"/>
              </a:rPr>
              <a:t> refer to encyclopedias, dictionaries and thesauri. They are a collection of short factual entries written by different contributors. </a:t>
            </a:r>
            <a:endParaRPr/>
          </a:p>
          <a:p>
            <a:pPr indent="-381000" lvl="0" marL="457200" rtl="0" algn="l">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Report (working, technical):</a:t>
            </a:r>
            <a:r>
              <a:rPr lang="en-US" sz="1800">
                <a:solidFill>
                  <a:srgbClr val="3F3F3F"/>
                </a:solidFill>
                <a:latin typeface="Open Sans"/>
                <a:ea typeface="Open Sans"/>
                <a:cs typeface="Open Sans"/>
                <a:sym typeface="Open Sans"/>
              </a:rPr>
              <a:t> is a separately published record of research findings, research in progress or other technical findings.</a:t>
            </a:r>
            <a:endParaRPr/>
          </a:p>
          <a:p>
            <a:pPr indent="-381000" lvl="0" marL="457200" rtl="0" algn="l">
              <a:lnSpc>
                <a:spcPct val="100000"/>
              </a:lnSpc>
              <a:spcBef>
                <a:spcPts val="1200"/>
              </a:spcBef>
              <a:spcAft>
                <a:spcPts val="0"/>
              </a:spcAft>
              <a:buClr>
                <a:schemeClr val="dk1"/>
              </a:buClr>
              <a:buSzPts val="2400"/>
              <a:buFont typeface="Arial"/>
              <a:buChar char="●"/>
            </a:pPr>
            <a:r>
              <a:rPr b="1" lang="en-US" sz="1800">
                <a:solidFill>
                  <a:srgbClr val="3F3F3F"/>
                </a:solidFill>
                <a:latin typeface="Open Sans"/>
                <a:ea typeface="Open Sans"/>
                <a:cs typeface="Open Sans"/>
                <a:sym typeface="Open Sans"/>
              </a:rPr>
              <a:t>Patent: </a:t>
            </a:r>
            <a:r>
              <a:rPr lang="en-US" sz="1800">
                <a:solidFill>
                  <a:srgbClr val="3F3F3F"/>
                </a:solidFill>
                <a:latin typeface="Open Sans"/>
                <a:ea typeface="Open Sans"/>
                <a:cs typeface="Open Sans"/>
                <a:sym typeface="Open Sans"/>
              </a:rPr>
              <a:t>is a government authority or license giving a right or title for a set period of time, and the sole right to make, use or sell an invention.</a:t>
            </a:r>
            <a:endParaRPr/>
          </a:p>
          <a:p>
            <a:pPr indent="0" lvl="0" marL="457200" rtl="0" algn="just">
              <a:lnSpc>
                <a:spcPct val="100000"/>
              </a:lnSpc>
              <a:spcBef>
                <a:spcPts val="1200"/>
              </a:spcBef>
              <a:spcAft>
                <a:spcPts val="600"/>
              </a:spcAft>
              <a:buSzPts val="2400"/>
              <a:buNone/>
            </a:pPr>
            <a:r>
              <a:t/>
            </a:r>
            <a:endParaRPr sz="1800">
              <a:solidFill>
                <a:srgbClr val="3F3F3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0"/>
          <p:cNvSpPr txBox="1"/>
          <p:nvPr>
            <p:ph type="title"/>
          </p:nvPr>
        </p:nvSpPr>
        <p:spPr>
          <a:xfrm>
            <a:off x="0" y="2522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Research4Life ?</a:t>
            </a:r>
            <a:endParaRPr>
              <a:solidFill>
                <a:srgbClr val="586F7C"/>
              </a:solidFill>
              <a:latin typeface="Open Sans"/>
              <a:ea typeface="Open Sans"/>
              <a:cs typeface="Open Sans"/>
              <a:sym typeface="Open Sans"/>
            </a:endParaRPr>
          </a:p>
        </p:txBody>
      </p:sp>
      <p:grpSp>
        <p:nvGrpSpPr>
          <p:cNvPr id="91" name="Google Shape;91;p40"/>
          <p:cNvGrpSpPr/>
          <p:nvPr/>
        </p:nvGrpSpPr>
        <p:grpSpPr>
          <a:xfrm>
            <a:off x="305403" y="2236763"/>
            <a:ext cx="11417945" cy="4044461"/>
            <a:chOff x="1394" y="0"/>
            <a:chExt cx="11417945" cy="4044461"/>
          </a:xfrm>
        </p:grpSpPr>
        <p:sp>
          <p:nvSpPr>
            <p:cNvPr id="92" name="Google Shape;92;p40"/>
            <p:cNvSpPr/>
            <p:nvPr/>
          </p:nvSpPr>
          <p:spPr>
            <a:xfrm>
              <a:off x="1394" y="0"/>
              <a:ext cx="3624744" cy="4044461"/>
            </a:xfrm>
            <a:prstGeom prst="roundRect">
              <a:avLst>
                <a:gd fmla="val 10000" name="adj"/>
              </a:avLst>
            </a:prstGeom>
            <a:solidFill>
              <a:srgbClr val="F898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0"/>
            <p:cNvSpPr txBox="1"/>
            <p:nvPr/>
          </p:nvSpPr>
          <p:spPr>
            <a:xfrm>
              <a:off x="1394" y="0"/>
              <a:ext cx="3624744" cy="12133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Research4Life is a public–private partnership of the FAO, WHO, UNEP, WIPO, ILO, Cornell University, Yale University, the International Association of Scientific, Technical &amp; Medical (STM) Publishers and up to 155 international scientific publishers.</a:t>
              </a:r>
              <a:endParaRPr b="0" i="0" sz="2000" u="none" cap="none" strike="noStrike">
                <a:solidFill>
                  <a:schemeClr val="lt1"/>
                </a:solidFill>
                <a:latin typeface="Open Sans"/>
                <a:ea typeface="Open Sans"/>
                <a:cs typeface="Open Sans"/>
                <a:sym typeface="Open Sans"/>
              </a:endParaRPr>
            </a:p>
          </p:txBody>
        </p:sp>
        <p:sp>
          <p:nvSpPr>
            <p:cNvPr id="94" name="Google Shape;94;p40"/>
            <p:cNvSpPr/>
            <p:nvPr/>
          </p:nvSpPr>
          <p:spPr>
            <a:xfrm>
              <a:off x="3897995" y="0"/>
              <a:ext cx="3624744" cy="4044461"/>
            </a:xfrm>
            <a:prstGeom prst="roundRect">
              <a:avLst>
                <a:gd fmla="val 10000" name="adj"/>
              </a:avLst>
            </a:prstGeom>
            <a:solidFill>
              <a:srgbClr val="51B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0"/>
            <p:cNvSpPr txBox="1"/>
            <p:nvPr/>
          </p:nvSpPr>
          <p:spPr>
            <a:xfrm>
              <a:off x="3897995" y="0"/>
              <a:ext cx="3624744" cy="12133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Main goal for Research4Life to reduce the knowledge gap between high-income countries and low and middle-income countries by providing affordable access to high-quality scientific research. </a:t>
              </a:r>
              <a:endParaRPr b="0" i="0" sz="2000" u="none" cap="none" strike="noStrike">
                <a:solidFill>
                  <a:schemeClr val="lt1"/>
                </a:solidFill>
                <a:latin typeface="Open Sans"/>
                <a:ea typeface="Open Sans"/>
                <a:cs typeface="Open Sans"/>
                <a:sym typeface="Open Sans"/>
              </a:endParaRPr>
            </a:p>
          </p:txBody>
        </p:sp>
        <p:sp>
          <p:nvSpPr>
            <p:cNvPr id="96" name="Google Shape;96;p40"/>
            <p:cNvSpPr/>
            <p:nvPr/>
          </p:nvSpPr>
          <p:spPr>
            <a:xfrm>
              <a:off x="7794595" y="0"/>
              <a:ext cx="3624744" cy="4044461"/>
            </a:xfrm>
            <a:prstGeom prst="roundRect">
              <a:avLst>
                <a:gd fmla="val 10000" name="adj"/>
              </a:avLst>
            </a:prstGeom>
            <a:solidFill>
              <a:srgbClr val="586F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0"/>
            <p:cNvSpPr txBox="1"/>
            <p:nvPr/>
          </p:nvSpPr>
          <p:spPr>
            <a:xfrm>
              <a:off x="7794595" y="0"/>
              <a:ext cx="3624744" cy="12133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lt1"/>
                  </a:solidFill>
                  <a:latin typeface="Open Sans"/>
                  <a:ea typeface="Open Sans"/>
                  <a:cs typeface="Open Sans"/>
                  <a:sym typeface="Open Sans"/>
                </a:rPr>
                <a:t>Since 2002, Research4Life provided researchers from more than 10,000 institutions in more than 125 low- and middle-income countries with free or low-cost online access to up to 151,000 leading journals.  Books and other resources in the fields of health, agriculture, environment, applied sciences and global justice.</a:t>
              </a:r>
              <a:endParaRPr b="0" i="0" sz="20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1"/>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Evaluating information resources</a:t>
            </a:r>
            <a:endParaRPr>
              <a:solidFill>
                <a:srgbClr val="586F7C"/>
              </a:solidFill>
              <a:latin typeface="Open Sans"/>
              <a:ea typeface="Open Sans"/>
              <a:cs typeface="Open Sans"/>
              <a:sym typeface="Open Sans"/>
            </a:endParaRPr>
          </a:p>
        </p:txBody>
      </p:sp>
      <p:sp>
        <p:nvSpPr>
          <p:cNvPr id="285" name="Google Shape;285;p11"/>
          <p:cNvSpPr txBox="1"/>
          <p:nvPr>
            <p:ph idx="1" type="body"/>
          </p:nvPr>
        </p:nvSpPr>
        <p:spPr>
          <a:xfrm>
            <a:off x="477289" y="1969681"/>
            <a:ext cx="6133500" cy="4587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None/>
            </a:pPr>
            <a:r>
              <a:rPr lang="en-US">
                <a:solidFill>
                  <a:srgbClr val="3F3F3F"/>
                </a:solidFill>
                <a:latin typeface="Open Sans"/>
                <a:ea typeface="Open Sans"/>
                <a:cs typeface="Open Sans"/>
                <a:sym typeface="Open Sans"/>
              </a:rPr>
              <a:t>In today’s internet environment, anyone can be an author. As a result, not all information is reliable or true !</a:t>
            </a:r>
            <a:endParaRPr>
              <a:solidFill>
                <a:srgbClr val="3F3F3F"/>
              </a:solidFill>
            </a:endParaRPr>
          </a:p>
          <a:p>
            <a:pPr indent="-203200" lvl="0" marL="34290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Information resources should be evaluated accurately, particularly when online.</a:t>
            </a:r>
            <a:endParaRPr>
              <a:solidFill>
                <a:srgbClr val="3F3F3F"/>
              </a:solidFill>
            </a:endParaRPr>
          </a:p>
          <a:p>
            <a:pPr indent="0" lvl="0" marL="0" rtl="0" algn="l">
              <a:lnSpc>
                <a:spcPct val="10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Users must be able to critically evaluate the appropriateness of all types of information sources prior to relying on the information.</a:t>
            </a:r>
            <a:endParaRPr>
              <a:solidFill>
                <a:srgbClr val="3F3F3F"/>
              </a:solidFill>
            </a:endParaRPr>
          </a:p>
        </p:txBody>
      </p:sp>
      <p:sp>
        <p:nvSpPr>
          <p:cNvPr id="286" name="Google Shape;286;p11"/>
          <p:cNvSpPr txBox="1"/>
          <p:nvPr/>
        </p:nvSpPr>
        <p:spPr>
          <a:xfrm>
            <a:off x="6511921" y="1730477"/>
            <a:ext cx="528945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890"/>
                </a:solidFill>
                <a:latin typeface="Open Sans"/>
                <a:ea typeface="Open Sans"/>
                <a:cs typeface="Open Sans"/>
                <a:sym typeface="Open Sans"/>
              </a:rPr>
              <a:t>Key areas to consider when evaluating information resources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4890"/>
              </a:solidFill>
              <a:latin typeface="Arial"/>
              <a:ea typeface="Arial"/>
              <a:cs typeface="Arial"/>
              <a:sym typeface="Arial"/>
            </a:endParaRPr>
          </a:p>
        </p:txBody>
      </p:sp>
      <p:grpSp>
        <p:nvGrpSpPr>
          <p:cNvPr id="287" name="Google Shape;287;p11"/>
          <p:cNvGrpSpPr/>
          <p:nvPr/>
        </p:nvGrpSpPr>
        <p:grpSpPr>
          <a:xfrm>
            <a:off x="6792433" y="2792456"/>
            <a:ext cx="4766371" cy="3764194"/>
            <a:chOff x="380405" y="1738"/>
            <a:chExt cx="4766371" cy="3764194"/>
          </a:xfrm>
        </p:grpSpPr>
        <p:sp>
          <p:nvSpPr>
            <p:cNvPr id="288" name="Google Shape;288;p11"/>
            <p:cNvSpPr/>
            <p:nvPr/>
          </p:nvSpPr>
          <p:spPr>
            <a:xfrm>
              <a:off x="1862749" y="1738"/>
              <a:ext cx="1870705" cy="815718"/>
            </a:xfrm>
            <a:prstGeom prst="roundRect">
              <a:avLst>
                <a:gd fmla="val 16667" name="adj"/>
              </a:avLst>
            </a:prstGeom>
            <a:solidFill>
              <a:srgbClr val="0048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txBox="1"/>
            <p:nvPr/>
          </p:nvSpPr>
          <p:spPr>
            <a:xfrm>
              <a:off x="1902569" y="41558"/>
              <a:ext cx="1791065"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Accuracy</a:t>
              </a:r>
              <a:endParaRPr b="1" i="0" sz="1400" u="none" cap="none" strike="noStrike">
                <a:solidFill>
                  <a:schemeClr val="lt1"/>
                </a:solidFill>
                <a:latin typeface="Open Sans"/>
                <a:ea typeface="Open Sans"/>
                <a:cs typeface="Open Sans"/>
                <a:sym typeface="Open Sans"/>
              </a:endParaRPr>
            </a:p>
          </p:txBody>
        </p:sp>
        <p:sp>
          <p:nvSpPr>
            <p:cNvPr id="290" name="Google Shape;290;p11"/>
            <p:cNvSpPr/>
            <p:nvPr/>
          </p:nvSpPr>
          <p:spPr>
            <a:xfrm>
              <a:off x="1168224" y="409597"/>
              <a:ext cx="3259754" cy="3259754"/>
            </a:xfrm>
            <a:custGeom>
              <a:rect b="b" l="l" r="r" t="t"/>
              <a:pathLst>
                <a:path extrusionOk="0" h="120000" w="120000">
                  <a:moveTo>
                    <a:pt x="94611" y="10989"/>
                  </a:moveTo>
                  <a:lnTo>
                    <a:pt x="94611" y="10989"/>
                  </a:lnTo>
                  <a:cubicBezTo>
                    <a:pt x="100488" y="15140"/>
                    <a:pt x="105571" y="20313"/>
                    <a:pt x="109617" y="26264"/>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3549638" y="1127956"/>
              <a:ext cx="1597138" cy="815718"/>
            </a:xfrm>
            <a:prstGeom prst="roundRect">
              <a:avLst>
                <a:gd fmla="val 16667" name="adj"/>
              </a:avLst>
            </a:prstGeom>
            <a:solidFill>
              <a:srgbClr val="51B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3589458" y="1167776"/>
              <a:ext cx="1517498"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Objectivity</a:t>
              </a:r>
              <a:endParaRPr b="1" i="0" sz="1400" u="none" cap="none" strike="noStrike">
                <a:solidFill>
                  <a:schemeClr val="lt1"/>
                </a:solidFill>
                <a:latin typeface="Open Sans"/>
                <a:ea typeface="Open Sans"/>
                <a:cs typeface="Open Sans"/>
                <a:sym typeface="Open Sans"/>
              </a:endParaRPr>
            </a:p>
          </p:txBody>
        </p:sp>
        <p:sp>
          <p:nvSpPr>
            <p:cNvPr id="293" name="Google Shape;293;p11"/>
            <p:cNvSpPr/>
            <p:nvPr/>
          </p:nvSpPr>
          <p:spPr>
            <a:xfrm>
              <a:off x="1168224" y="409597"/>
              <a:ext cx="3259754" cy="3259754"/>
            </a:xfrm>
            <a:custGeom>
              <a:rect b="b" l="l" r="r" t="t"/>
              <a:pathLst>
                <a:path extrusionOk="0" h="120000" w="120000">
                  <a:moveTo>
                    <a:pt x="119918" y="56857"/>
                  </a:moveTo>
                  <a:lnTo>
                    <a:pt x="119918" y="56857"/>
                  </a:lnTo>
                  <a:cubicBezTo>
                    <a:pt x="120593" y="69727"/>
                    <a:pt x="117106" y="82473"/>
                    <a:pt x="109973" y="93208"/>
                  </a:cubicBezTo>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p:nvPr/>
          </p:nvSpPr>
          <p:spPr>
            <a:xfrm>
              <a:off x="3092119" y="2950214"/>
              <a:ext cx="1328001" cy="815718"/>
            </a:xfrm>
            <a:prstGeom prst="roundRect">
              <a:avLst>
                <a:gd fmla="val 16667" name="adj"/>
              </a:avLst>
            </a:prstGeom>
            <a:solidFill>
              <a:srgbClr val="F898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txBox="1"/>
            <p:nvPr/>
          </p:nvSpPr>
          <p:spPr>
            <a:xfrm>
              <a:off x="3131939" y="2990034"/>
              <a:ext cx="1248361"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Currency</a:t>
              </a:r>
              <a:endParaRPr b="1" i="0" sz="1400" u="none" cap="none" strike="noStrike">
                <a:solidFill>
                  <a:schemeClr val="lt1"/>
                </a:solidFill>
                <a:latin typeface="Open Sans"/>
                <a:ea typeface="Open Sans"/>
                <a:cs typeface="Open Sans"/>
                <a:sym typeface="Open Sans"/>
              </a:endParaRPr>
            </a:p>
          </p:txBody>
        </p:sp>
        <p:sp>
          <p:nvSpPr>
            <p:cNvPr id="296" name="Google Shape;296;p11"/>
            <p:cNvSpPr/>
            <p:nvPr/>
          </p:nvSpPr>
          <p:spPr>
            <a:xfrm>
              <a:off x="1168224" y="409597"/>
              <a:ext cx="3259754" cy="3259754"/>
            </a:xfrm>
            <a:custGeom>
              <a:rect b="b" l="l" r="r" t="t"/>
              <a:pathLst>
                <a:path extrusionOk="0" h="120000" w="120000">
                  <a:moveTo>
                    <a:pt x="70654" y="119047"/>
                  </a:moveTo>
                  <a:cubicBezTo>
                    <a:pt x="65075" y="120054"/>
                    <a:pt x="59381" y="120264"/>
                    <a:pt x="53742" y="119673"/>
                  </a:cubicBezTo>
                </a:path>
              </a:pathLst>
            </a:custGeom>
            <a:no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p:nvPr/>
          </p:nvSpPr>
          <p:spPr>
            <a:xfrm>
              <a:off x="1056737" y="2950214"/>
              <a:ext cx="1566693" cy="815718"/>
            </a:xfrm>
            <a:prstGeom prst="roundRect">
              <a:avLst>
                <a:gd fmla="val 16667" name="adj"/>
              </a:avLst>
            </a:prstGeom>
            <a:solidFill>
              <a:srgbClr val="F898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txBox="1"/>
            <p:nvPr/>
          </p:nvSpPr>
          <p:spPr>
            <a:xfrm>
              <a:off x="1096557" y="2990034"/>
              <a:ext cx="1487053"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Coverage</a:t>
              </a:r>
              <a:endParaRPr b="1" i="0" sz="1400" u="none" cap="none" strike="noStrike">
                <a:solidFill>
                  <a:schemeClr val="lt1"/>
                </a:solidFill>
                <a:latin typeface="Open Sans"/>
                <a:ea typeface="Open Sans"/>
                <a:cs typeface="Open Sans"/>
                <a:sym typeface="Open Sans"/>
              </a:endParaRPr>
            </a:p>
          </p:txBody>
        </p:sp>
        <p:sp>
          <p:nvSpPr>
            <p:cNvPr id="299" name="Google Shape;299;p11"/>
            <p:cNvSpPr/>
            <p:nvPr/>
          </p:nvSpPr>
          <p:spPr>
            <a:xfrm>
              <a:off x="1168224" y="409597"/>
              <a:ext cx="3259754" cy="3259754"/>
            </a:xfrm>
            <a:custGeom>
              <a:rect b="b" l="l" r="r" t="t"/>
              <a:pathLst>
                <a:path extrusionOk="0" h="120000" w="120000">
                  <a:moveTo>
                    <a:pt x="10027" y="93207"/>
                  </a:moveTo>
                  <a:cubicBezTo>
                    <a:pt x="2894" y="82473"/>
                    <a:pt x="-593" y="69727"/>
                    <a:pt x="82" y="56856"/>
                  </a:cubicBezTo>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a:off x="380405" y="1127956"/>
              <a:ext cx="1735183" cy="815718"/>
            </a:xfrm>
            <a:prstGeom prst="roundRect">
              <a:avLst>
                <a:gd fmla="val 16667" name="adj"/>
              </a:avLst>
            </a:prstGeom>
            <a:solidFill>
              <a:srgbClr val="51B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1"/>
            <p:cNvSpPr txBox="1"/>
            <p:nvPr/>
          </p:nvSpPr>
          <p:spPr>
            <a:xfrm>
              <a:off x="420225" y="1167776"/>
              <a:ext cx="1655543" cy="73607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Open Sans"/>
                  <a:ea typeface="Open Sans"/>
                  <a:cs typeface="Open Sans"/>
                  <a:sym typeface="Open Sans"/>
                </a:rPr>
                <a:t>Authority</a:t>
              </a:r>
              <a:endParaRPr b="1" i="0" sz="1400" u="none" cap="none" strike="noStrike">
                <a:solidFill>
                  <a:schemeClr val="lt1"/>
                </a:solidFill>
                <a:latin typeface="Open Sans"/>
                <a:ea typeface="Open Sans"/>
                <a:cs typeface="Open Sans"/>
                <a:sym typeface="Open Sans"/>
              </a:endParaRPr>
            </a:p>
          </p:txBody>
        </p:sp>
        <p:sp>
          <p:nvSpPr>
            <p:cNvPr id="302" name="Google Shape;302;p11"/>
            <p:cNvSpPr/>
            <p:nvPr/>
          </p:nvSpPr>
          <p:spPr>
            <a:xfrm>
              <a:off x="1168224" y="409597"/>
              <a:ext cx="3259754" cy="3259754"/>
            </a:xfrm>
            <a:custGeom>
              <a:rect b="b" l="l" r="r" t="t"/>
              <a:pathLst>
                <a:path extrusionOk="0" h="120000" w="120000">
                  <a:moveTo>
                    <a:pt x="10383" y="26264"/>
                  </a:moveTo>
                  <a:lnTo>
                    <a:pt x="10383" y="26264"/>
                  </a:lnTo>
                  <a:cubicBezTo>
                    <a:pt x="14429" y="20314"/>
                    <a:pt x="19511" y="15140"/>
                    <a:pt x="25389" y="10989"/>
                  </a:cubicBezTo>
                </a:path>
              </a:pathLst>
            </a:custGeom>
            <a:noFill/>
            <a:ln cap="flat" cmpd="sng" w="9525">
              <a:solidFill>
                <a:srgbClr val="EDFD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1. </a:t>
            </a:r>
            <a:r>
              <a:rPr lang="en-US">
                <a:solidFill>
                  <a:srgbClr val="586F7C"/>
                </a:solidFill>
                <a:latin typeface="Open Sans"/>
                <a:ea typeface="Open Sans"/>
                <a:cs typeface="Open Sans"/>
                <a:sym typeface="Open Sans"/>
              </a:rPr>
              <a:t>Authority</a:t>
            </a:r>
            <a:endParaRPr sz="3330">
              <a:solidFill>
                <a:srgbClr val="586F7C"/>
              </a:solidFill>
              <a:latin typeface="Open Sans"/>
              <a:ea typeface="Open Sans"/>
              <a:cs typeface="Open Sans"/>
              <a:sym typeface="Open Sans"/>
            </a:endParaRPr>
          </a:p>
        </p:txBody>
      </p:sp>
      <p:sp>
        <p:nvSpPr>
          <p:cNvPr id="309" name="Google Shape;309;p32"/>
          <p:cNvSpPr txBox="1"/>
          <p:nvPr>
            <p:ph idx="1" type="body"/>
          </p:nvPr>
        </p:nvSpPr>
        <p:spPr>
          <a:xfrm>
            <a:off x="618065" y="1946610"/>
            <a:ext cx="10956000" cy="4320600"/>
          </a:xfrm>
          <a:prstGeom prst="rect">
            <a:avLst/>
          </a:prstGeom>
          <a:noFill/>
          <a:ln>
            <a:noFill/>
          </a:ln>
        </p:spPr>
        <p:txBody>
          <a:bodyPr anchorCtr="0" anchor="t" bIns="45700" lIns="91425" spcFirstLastPara="1" rIns="91425" wrap="square" tIns="45700">
            <a:normAutofit/>
          </a:bodyPr>
          <a:lstStyle/>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Who is the author?</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Is the author affiliated to a reputable university or organization?</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What is the author's educational background or experience?</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What is their area of expertise?</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Has the author published in academic or peer reviewed publications?</a:t>
            </a:r>
            <a:endParaRPr>
              <a:solidFill>
                <a:srgbClr val="3F3F3F"/>
              </a:solidFill>
            </a:endParaRPr>
          </a:p>
          <a:p>
            <a:pPr indent="-342900" lvl="0" marL="469900" rtl="0" algn="l">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Does the author/Web Master provide contact information?</a:t>
            </a:r>
            <a:endParaRPr sz="2220">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5"/>
          <p:cNvSpPr txBox="1"/>
          <p:nvPr>
            <p:ph type="title"/>
          </p:nvPr>
        </p:nvSpPr>
        <p:spPr>
          <a:xfrm>
            <a:off x="0" y="403153"/>
            <a:ext cx="820347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2. Accuracy</a:t>
            </a:r>
            <a:endParaRPr>
              <a:solidFill>
                <a:srgbClr val="586F7C"/>
              </a:solidFill>
              <a:latin typeface="Open Sans"/>
              <a:ea typeface="Open Sans"/>
              <a:cs typeface="Open Sans"/>
              <a:sym typeface="Open Sans"/>
            </a:endParaRPr>
          </a:p>
        </p:txBody>
      </p:sp>
      <p:sp>
        <p:nvSpPr>
          <p:cNvPr id="316" name="Google Shape;316;p15"/>
          <p:cNvSpPr txBox="1"/>
          <p:nvPr>
            <p:ph idx="1" type="body"/>
          </p:nvPr>
        </p:nvSpPr>
        <p:spPr>
          <a:xfrm>
            <a:off x="634167" y="1910692"/>
            <a:ext cx="10232700" cy="42552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information provided based on proven facts?</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it published in an academic or peer-reviewed publication?</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Can you find when it was last updated?</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there an editor or someone who verifies/checks the information?</a:t>
            </a:r>
            <a:endParaRPr>
              <a:solidFill>
                <a:srgbClr val="3F3F3F"/>
              </a:solidFill>
            </a:endParaRPr>
          </a:p>
          <a:p>
            <a:pPr indent="-342900" lvl="0" marL="342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page free of spelling mistakes or other obvious problems?</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3. Objectivity</a:t>
            </a:r>
            <a:endParaRPr>
              <a:solidFill>
                <a:srgbClr val="586F7C"/>
              </a:solidFill>
              <a:latin typeface="Open Sans"/>
              <a:ea typeface="Open Sans"/>
              <a:cs typeface="Open Sans"/>
              <a:sym typeface="Open Sans"/>
            </a:endParaRPr>
          </a:p>
        </p:txBody>
      </p:sp>
      <p:sp>
        <p:nvSpPr>
          <p:cNvPr id="323" name="Google Shape;323;p5"/>
          <p:cNvSpPr txBox="1"/>
          <p:nvPr>
            <p:ph idx="1" type="body"/>
          </p:nvPr>
        </p:nvSpPr>
        <p:spPr>
          <a:xfrm>
            <a:off x="620670" y="1900518"/>
            <a:ext cx="10489800" cy="4338900"/>
          </a:xfrm>
          <a:prstGeom prst="rect">
            <a:avLst/>
          </a:prstGeom>
          <a:noFill/>
          <a:ln>
            <a:noFill/>
          </a:ln>
        </p:spPr>
        <p:txBody>
          <a:bodyPr anchorCtr="0" anchor="t" bIns="45700" lIns="91425" spcFirstLastPara="1" rIns="91425" wrap="square" tIns="45700">
            <a:noAutofit/>
          </a:bodyPr>
          <a:lstStyle/>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How objective is the information? </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What do you know about who is publishing the information?</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Is there a political, social or commercial agenda?</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Does the information try to inform or persuade in an inappropriate way?</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How balanced is the presentation in opposing perspectives?</a:t>
            </a:r>
            <a:endParaRPr>
              <a:solidFill>
                <a:srgbClr val="3F3F3F"/>
              </a:solidFill>
            </a:endParaRPr>
          </a:p>
          <a:p>
            <a:pPr indent="-342900" lvl="0" marL="469900" rtl="0" algn="l">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What is the tone of language used (angry, sarcastic, emotive, objective)?</a:t>
            </a:r>
            <a:endParaRPr sz="2300">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3"/>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4. Coverage</a:t>
            </a:r>
            <a:endParaRPr>
              <a:solidFill>
                <a:srgbClr val="586F7C"/>
              </a:solidFill>
              <a:latin typeface="Open Sans"/>
              <a:ea typeface="Open Sans"/>
              <a:cs typeface="Open Sans"/>
              <a:sym typeface="Open Sans"/>
            </a:endParaRPr>
          </a:p>
        </p:txBody>
      </p:sp>
      <p:sp>
        <p:nvSpPr>
          <p:cNvPr id="330" name="Google Shape;330;p33"/>
          <p:cNvSpPr txBox="1"/>
          <p:nvPr>
            <p:ph idx="1" type="body"/>
          </p:nvPr>
        </p:nvSpPr>
        <p:spPr>
          <a:xfrm>
            <a:off x="508808" y="1816919"/>
            <a:ext cx="10794600" cy="4117800"/>
          </a:xfrm>
          <a:prstGeom prst="rect">
            <a:avLst/>
          </a:prstGeom>
          <a:noFill/>
          <a:ln>
            <a:noFill/>
          </a:ln>
        </p:spPr>
        <p:txBody>
          <a:bodyPr anchorCtr="0" anchor="t" bIns="45700" lIns="91425" spcFirstLastPara="1" rIns="91425" wrap="square" tIns="45700">
            <a:noAutofit/>
          </a:bodyPr>
          <a:lstStyle/>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Does the information covered meet your information needs?</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coverage basic or comprehensive?</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there an "About Us" link that explains subject coverage?</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information relevant to your topic?</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Does this page have information that is not found elsewhere?</a:t>
            </a:r>
            <a:endParaRPr>
              <a:solidFill>
                <a:srgbClr val="3F3F3F"/>
              </a:solidFill>
            </a:endParaRPr>
          </a:p>
          <a:p>
            <a:pPr indent="-342900" lvl="0" marL="469900" rtl="0" algn="l">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How in-depth is the material?</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8"/>
          <p:cNvSpPr txBox="1"/>
          <p:nvPr>
            <p:ph type="title"/>
          </p:nvPr>
        </p:nvSpPr>
        <p:spPr>
          <a:xfrm>
            <a:off x="0" y="439761"/>
            <a:ext cx="79944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5. Currency</a:t>
            </a:r>
            <a:endParaRPr sz="3400">
              <a:solidFill>
                <a:srgbClr val="586F7C"/>
              </a:solidFill>
              <a:latin typeface="Open Sans"/>
              <a:ea typeface="Open Sans"/>
              <a:cs typeface="Open Sans"/>
              <a:sym typeface="Open Sans"/>
            </a:endParaRPr>
          </a:p>
        </p:txBody>
      </p:sp>
      <p:sp>
        <p:nvSpPr>
          <p:cNvPr id="337" name="Google Shape;337;p18"/>
          <p:cNvSpPr txBox="1"/>
          <p:nvPr>
            <p:ph idx="1" type="body"/>
          </p:nvPr>
        </p:nvSpPr>
        <p:spPr>
          <a:xfrm>
            <a:off x="534940" y="2117434"/>
            <a:ext cx="9923400" cy="4095900"/>
          </a:xfrm>
          <a:prstGeom prst="rect">
            <a:avLst/>
          </a:prstGeom>
          <a:noFill/>
          <a:ln>
            <a:noFill/>
          </a:ln>
        </p:spPr>
        <p:txBody>
          <a:bodyPr anchorCtr="0" anchor="t" bIns="45700" lIns="91425" spcFirstLastPara="1" rIns="91425" wrap="square" tIns="45700">
            <a:noAutofit/>
          </a:bodyPr>
          <a:lstStyle/>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When was the information published?</a:t>
            </a:r>
            <a:endParaRPr>
              <a:solidFill>
                <a:srgbClr val="3F3F3F"/>
              </a:solidFill>
            </a:endParaRPr>
          </a:p>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When was the web site last updated?</a:t>
            </a:r>
            <a:endParaRPr>
              <a:solidFill>
                <a:srgbClr val="3F3F3F"/>
              </a:solidFill>
            </a:endParaRPr>
          </a:p>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timeliness important for your information needs?</a:t>
            </a:r>
            <a:endParaRPr>
              <a:solidFill>
                <a:srgbClr val="3F3F3F"/>
              </a:solidFill>
            </a:endParaRPr>
          </a:p>
          <a:p>
            <a:pPr indent="-342900" lvl="0" marL="469900" rtl="0" algn="l">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Are the links up to date and do they point to existing pages?</a:t>
            </a:r>
            <a:endParaRPr>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0"/>
          <p:cNvSpPr txBox="1"/>
          <p:nvPr>
            <p:ph type="title"/>
          </p:nvPr>
        </p:nvSpPr>
        <p:spPr>
          <a:xfrm>
            <a:off x="0" y="262649"/>
            <a:ext cx="9175531"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sz="3200">
                <a:solidFill>
                  <a:srgbClr val="586F7C"/>
                </a:solidFill>
                <a:latin typeface="Open Sans"/>
                <a:ea typeface="Open Sans"/>
                <a:cs typeface="Open Sans"/>
                <a:sym typeface="Open Sans"/>
              </a:rPr>
              <a:t>References and useful resources:</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Identifying Information Resources </a:t>
            </a:r>
            <a:endParaRPr b="1" sz="3200">
              <a:solidFill>
                <a:srgbClr val="586F7C"/>
              </a:solidFill>
              <a:latin typeface="Open Sans"/>
              <a:ea typeface="Open Sans"/>
              <a:cs typeface="Open Sans"/>
              <a:sym typeface="Open Sans"/>
            </a:endParaRPr>
          </a:p>
        </p:txBody>
      </p:sp>
      <p:sp>
        <p:nvSpPr>
          <p:cNvPr id="343" name="Google Shape;343;p20"/>
          <p:cNvSpPr txBox="1"/>
          <p:nvPr>
            <p:ph idx="1" type="body"/>
          </p:nvPr>
        </p:nvSpPr>
        <p:spPr>
          <a:xfrm>
            <a:off x="427652" y="2215767"/>
            <a:ext cx="11115600" cy="43671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Clr>
                <a:schemeClr val="dk1"/>
              </a:buClr>
              <a:buSzPts val="1600"/>
              <a:buFont typeface="Open Sans"/>
              <a:buChar char="●"/>
            </a:pPr>
            <a:r>
              <a:rPr lang="en-US" sz="1700">
                <a:solidFill>
                  <a:srgbClr val="424242"/>
                </a:solidFill>
                <a:latin typeface="Open Sans"/>
                <a:ea typeface="Open Sans"/>
                <a:cs typeface="Open Sans"/>
                <a:sym typeface="Open Sans"/>
              </a:rPr>
              <a:t>Becksford, L. 2021. Research Guides: Getting Started with Academic Research: Developing a Topic. In: Virginia Tech University Libraries [online]. [Cited 9 July 2021]. </a:t>
            </a:r>
            <a:r>
              <a:rPr lang="en-US" sz="1700" u="sng">
                <a:solidFill>
                  <a:srgbClr val="424242"/>
                </a:solidFill>
                <a:latin typeface="Open Sans"/>
                <a:ea typeface="Open Sans"/>
                <a:cs typeface="Open Sans"/>
                <a:sym typeface="Open Sans"/>
                <a:hlinkClick r:id="rId3">
                  <a:extLst>
                    <a:ext uri="{A12FA001-AC4F-418D-AE19-62706E023703}">
                      <ahyp:hlinkClr val="tx"/>
                    </a:ext>
                  </a:extLst>
                </a:hlinkClick>
              </a:rPr>
              <a:t>https://guides.lib.vt.edu/gettingstarted/topic</a:t>
            </a:r>
            <a:r>
              <a:rPr lang="en-US" sz="1700">
                <a:solidFill>
                  <a:srgbClr val="424242"/>
                </a:solidFill>
                <a:latin typeface="Open Sans"/>
                <a:ea typeface="Open Sans"/>
                <a:cs typeface="Open Sans"/>
                <a:sym typeface="Open Sans"/>
              </a:rPr>
              <a:t>  </a:t>
            </a:r>
            <a:endParaRPr sz="1700">
              <a:solidFill>
                <a:srgbClr val="424242"/>
              </a:solidFill>
              <a:latin typeface="Open Sans"/>
              <a:ea typeface="Open Sans"/>
              <a:cs typeface="Open Sans"/>
              <a:sym typeface="Open Sans"/>
            </a:endParaRPr>
          </a:p>
          <a:p>
            <a:pPr indent="-330200" lvl="0" marL="457200" rtl="0" algn="l">
              <a:lnSpc>
                <a:spcPct val="150000"/>
              </a:lnSpc>
              <a:spcBef>
                <a:spcPts val="0"/>
              </a:spcBef>
              <a:spcAft>
                <a:spcPts val="0"/>
              </a:spcAft>
              <a:buClr>
                <a:schemeClr val="dk1"/>
              </a:buClr>
              <a:buSzPts val="1600"/>
              <a:buFont typeface="Open Sans"/>
              <a:buChar char="●"/>
            </a:pPr>
            <a:r>
              <a:rPr lang="en-US" sz="1700">
                <a:solidFill>
                  <a:srgbClr val="424242"/>
                </a:solidFill>
                <a:latin typeface="Open Sans"/>
                <a:ea typeface="Open Sans"/>
                <a:cs typeface="Open Sans"/>
                <a:sym typeface="Open Sans"/>
              </a:rPr>
              <a:t>Cook, R. 2019. Step 2: Identifying Information Sources: Library Skills. In: University of Michigan Library [online]. [Cited 9 July 2021]. </a:t>
            </a:r>
            <a:r>
              <a:rPr lang="en-US" sz="1700" u="sng">
                <a:solidFill>
                  <a:srgbClr val="424242"/>
                </a:solidFill>
                <a:latin typeface="Open Sans"/>
                <a:ea typeface="Open Sans"/>
                <a:cs typeface="Open Sans"/>
                <a:sym typeface="Open Sans"/>
                <a:hlinkClick r:id="rId4">
                  <a:extLst>
                    <a:ext uri="{A12FA001-AC4F-418D-AE19-62706E023703}">
                      <ahyp:hlinkClr val="tx"/>
                    </a:ext>
                  </a:extLst>
                </a:hlinkClick>
              </a:rPr>
              <a:t>https://umich.instructure.com/courses/83460/pages/step-2-identifying-information-sources</a:t>
            </a:r>
            <a:r>
              <a:rPr lang="en-US" sz="1700">
                <a:solidFill>
                  <a:srgbClr val="424242"/>
                </a:solidFill>
                <a:latin typeface="Open Sans"/>
                <a:ea typeface="Open Sans"/>
                <a:cs typeface="Open Sans"/>
                <a:sym typeface="Open Sans"/>
              </a:rPr>
              <a:t> </a:t>
            </a:r>
            <a:endParaRPr sz="1700">
              <a:solidFill>
                <a:srgbClr val="424242"/>
              </a:solidFill>
              <a:latin typeface="Open Sans"/>
              <a:ea typeface="Open Sans"/>
              <a:cs typeface="Open Sans"/>
              <a:sym typeface="Open Sans"/>
            </a:endParaRPr>
          </a:p>
          <a:p>
            <a:pPr indent="-330200" lvl="0" marL="457200" rtl="0" algn="l">
              <a:lnSpc>
                <a:spcPct val="150000"/>
              </a:lnSpc>
              <a:spcBef>
                <a:spcPts val="0"/>
              </a:spcBef>
              <a:spcAft>
                <a:spcPts val="0"/>
              </a:spcAft>
              <a:buClr>
                <a:schemeClr val="dk1"/>
              </a:buClr>
              <a:buSzPts val="1600"/>
              <a:buFont typeface="Open Sans"/>
              <a:buChar char="●"/>
            </a:pPr>
            <a:r>
              <a:rPr lang="en-US" sz="1700">
                <a:solidFill>
                  <a:srgbClr val="424242"/>
                </a:solidFill>
                <a:latin typeface="Open Sans"/>
                <a:ea typeface="Open Sans"/>
                <a:cs typeface="Open Sans"/>
                <a:sym typeface="Open Sans"/>
              </a:rPr>
              <a:t>Teaching &amp; Learning, Ohio State University Libraries. 2015.  Primary, Secondary &amp; Tertiary Sources.  In Choosing &amp; Using Sources: A Guide to Academic Research. The Ohio State University. (Also available at </a:t>
            </a:r>
            <a:r>
              <a:rPr lang="en-US" sz="1700" u="sng">
                <a:solidFill>
                  <a:srgbClr val="424242"/>
                </a:solidFill>
                <a:latin typeface="Open Sans"/>
                <a:ea typeface="Open Sans"/>
                <a:cs typeface="Open Sans"/>
                <a:sym typeface="Open Sans"/>
                <a:hlinkClick r:id="rId5">
                  <a:extLst>
                    <a:ext uri="{A12FA001-AC4F-418D-AE19-62706E023703}">
                      <ahyp:hlinkClr val="tx"/>
                    </a:ext>
                  </a:extLst>
                </a:hlinkClick>
              </a:rPr>
              <a:t>https://ohiostate.pressbooks.pub/choosingsources/chapter/primary-secondary-tertiary-sources/)</a:t>
            </a:r>
            <a:endParaRPr sz="1700">
              <a:solidFill>
                <a:srgbClr val="424242"/>
              </a:solidFill>
              <a:latin typeface="Open Sans"/>
              <a:ea typeface="Open Sans"/>
              <a:cs typeface="Open Sans"/>
              <a:sym typeface="Open Sans"/>
            </a:endParaRPr>
          </a:p>
          <a:p>
            <a:pPr indent="-330200" lvl="0" marL="457200" rtl="0" algn="l">
              <a:lnSpc>
                <a:spcPct val="150000"/>
              </a:lnSpc>
              <a:spcBef>
                <a:spcPts val="0"/>
              </a:spcBef>
              <a:spcAft>
                <a:spcPts val="0"/>
              </a:spcAft>
              <a:buClr>
                <a:schemeClr val="dk1"/>
              </a:buClr>
              <a:buSzPts val="1600"/>
              <a:buFont typeface="Open Sans"/>
              <a:buChar char="●"/>
            </a:pPr>
            <a:r>
              <a:rPr lang="en-US" sz="1700">
                <a:solidFill>
                  <a:srgbClr val="424242"/>
                </a:solidFill>
                <a:latin typeface="Open Sans"/>
                <a:ea typeface="Open Sans"/>
                <a:cs typeface="Open Sans"/>
                <a:sym typeface="Open Sans"/>
              </a:rPr>
              <a:t>T</a:t>
            </a:r>
            <a:endParaRPr sz="1700">
              <a:solidFill>
                <a:srgbClr val="424242"/>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4"/>
          <p:cNvSpPr txBox="1"/>
          <p:nvPr>
            <p:ph type="title"/>
          </p:nvPr>
        </p:nvSpPr>
        <p:spPr>
          <a:xfrm>
            <a:off x="0" y="216407"/>
            <a:ext cx="9613800" cy="1080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8108"/>
              <a:buFont typeface="Trebuchet MS"/>
              <a:buNone/>
            </a:pPr>
            <a:r>
              <a:rPr lang="en-US">
                <a:solidFill>
                  <a:srgbClr val="586F7C"/>
                </a:solidFill>
                <a:latin typeface="Open Sans"/>
                <a:ea typeface="Open Sans"/>
                <a:cs typeface="Open Sans"/>
                <a:sym typeface="Open Sans"/>
              </a:rPr>
              <a:t>Using Information Resources: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349" name="Google Shape;349;p34"/>
          <p:cNvSpPr txBox="1"/>
          <p:nvPr>
            <p:ph idx="1" type="body"/>
          </p:nvPr>
        </p:nvSpPr>
        <p:spPr>
          <a:xfrm>
            <a:off x="675850" y="2017975"/>
            <a:ext cx="10408800" cy="4234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15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Literature search </a:t>
            </a:r>
            <a:endParaRPr>
              <a:solidFill>
                <a:srgbClr val="3F3F3F"/>
              </a:solidFill>
            </a:endParaRPr>
          </a:p>
          <a:p>
            <a:pPr indent="-228600" lvl="0" marL="228600" rtl="0" algn="l">
              <a:lnSpc>
                <a:spcPct val="115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Search strategies</a:t>
            </a:r>
            <a:endParaRPr>
              <a:solidFill>
                <a:srgbClr val="3F3F3F"/>
              </a:solidFill>
            </a:endParaRPr>
          </a:p>
          <a:p>
            <a:pPr indent="-228600" lvl="0" marL="228600" rtl="0" algn="l">
              <a:lnSpc>
                <a:spcPct val="115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Refining a search</a:t>
            </a:r>
            <a:endParaRPr/>
          </a:p>
          <a:p>
            <a:pPr indent="-228600" lvl="0" marL="228600" rtl="0" algn="l">
              <a:lnSpc>
                <a:spcPct val="115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Literature search cycle</a:t>
            </a:r>
            <a:endParaRPr/>
          </a:p>
          <a:p>
            <a:pPr indent="-228600" lvl="0" marL="228600" rtl="0" algn="l">
              <a:lnSpc>
                <a:spcPct val="115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Search  filters</a:t>
            </a:r>
            <a:endParaRPr>
              <a:solidFill>
                <a:srgbClr val="3F3F3F"/>
              </a:solidFill>
            </a:endParaRPr>
          </a:p>
          <a:p>
            <a:pPr indent="-228600" lvl="1" marL="685800" rtl="0" algn="l">
              <a:lnSpc>
                <a:spcPct val="115000"/>
              </a:lnSpc>
              <a:spcBef>
                <a:spcPts val="0"/>
              </a:spcBef>
              <a:spcAft>
                <a:spcPts val="0"/>
              </a:spcAft>
              <a:buClr>
                <a:schemeClr val="dk2"/>
              </a:buClr>
              <a:buSzPts val="2000"/>
              <a:buFont typeface="Open Sans"/>
              <a:buChar char="●"/>
            </a:pPr>
            <a:r>
              <a:rPr lang="en-US" sz="2400">
                <a:solidFill>
                  <a:srgbClr val="3F3F3F"/>
                </a:solidFill>
                <a:latin typeface="Open Sans"/>
                <a:ea typeface="Open Sans"/>
                <a:cs typeface="Open Sans"/>
                <a:sym typeface="Open Sans"/>
              </a:rPr>
              <a:t>Boolean operators</a:t>
            </a:r>
            <a:endParaRPr sz="2400">
              <a:solidFill>
                <a:srgbClr val="3F3F3F"/>
              </a:solidFill>
            </a:endParaRPr>
          </a:p>
          <a:p>
            <a:pPr indent="-228600" lvl="1" marL="685800" rtl="0" algn="l">
              <a:lnSpc>
                <a:spcPct val="115000"/>
              </a:lnSpc>
              <a:spcBef>
                <a:spcPts val="0"/>
              </a:spcBef>
              <a:spcAft>
                <a:spcPts val="0"/>
              </a:spcAft>
              <a:buClr>
                <a:schemeClr val="dk2"/>
              </a:buClr>
              <a:buSzPts val="2000"/>
              <a:buFont typeface="Open Sans"/>
              <a:buChar char="●"/>
            </a:pPr>
            <a:r>
              <a:rPr lang="en-US" sz="2400">
                <a:solidFill>
                  <a:srgbClr val="3F3F3F"/>
                </a:solidFill>
                <a:latin typeface="Open Sans"/>
                <a:ea typeface="Open Sans"/>
                <a:cs typeface="Open Sans"/>
                <a:sym typeface="Open Sans"/>
              </a:rPr>
              <a:t>Parentheses and wildcards</a:t>
            </a:r>
            <a:endParaRPr sz="2400">
              <a:solidFill>
                <a:srgbClr val="3F3F3F"/>
              </a:solidFill>
            </a:endParaRPr>
          </a:p>
          <a:p>
            <a:pPr indent="-228600" lvl="1" marL="685800" rtl="0" algn="l">
              <a:lnSpc>
                <a:spcPct val="115000"/>
              </a:lnSpc>
              <a:spcBef>
                <a:spcPts val="0"/>
              </a:spcBef>
              <a:spcAft>
                <a:spcPts val="0"/>
              </a:spcAft>
              <a:buClr>
                <a:schemeClr val="dk2"/>
              </a:buClr>
              <a:buSzPts val="2000"/>
              <a:buFont typeface="Open Sans"/>
              <a:buChar char="●"/>
            </a:pPr>
            <a:r>
              <a:rPr lang="en-US" sz="2400">
                <a:solidFill>
                  <a:srgbClr val="3F3F3F"/>
                </a:solidFill>
                <a:latin typeface="Open Sans"/>
                <a:ea typeface="Open Sans"/>
                <a:cs typeface="Open Sans"/>
                <a:sym typeface="Open Sans"/>
              </a:rPr>
              <a:t>Search limits </a:t>
            </a:r>
            <a:endParaRPr/>
          </a:p>
          <a:p>
            <a:pPr indent="-228600" lvl="0" marL="228600" rtl="0" algn="l">
              <a:lnSpc>
                <a:spcPct val="115000"/>
              </a:lnSpc>
              <a:spcBef>
                <a:spcPts val="0"/>
              </a:spcBef>
              <a:spcAft>
                <a:spcPts val="0"/>
              </a:spcAft>
              <a:buClr>
                <a:schemeClr val="dk2"/>
              </a:buClr>
              <a:buSzPts val="2000"/>
              <a:buFont typeface="Open Sans"/>
              <a:buChar char="●"/>
            </a:pPr>
            <a:r>
              <a:rPr lang="en-US">
                <a:solidFill>
                  <a:srgbClr val="3F3F3F"/>
                </a:solidFill>
                <a:latin typeface="Open Sans"/>
                <a:ea typeface="Open Sans"/>
                <a:cs typeface="Open Sans"/>
                <a:sym typeface="Open Sans"/>
              </a:rPr>
              <a:t>How to formulate a research question</a:t>
            </a:r>
            <a:endParaRPr/>
          </a:p>
          <a:p>
            <a:pPr indent="-101600" lvl="0" marL="228600" rtl="0" algn="l">
              <a:lnSpc>
                <a:spcPct val="115000"/>
              </a:lnSpc>
              <a:spcBef>
                <a:spcPts val="0"/>
              </a:spcBef>
              <a:spcAft>
                <a:spcPts val="0"/>
              </a:spcAft>
              <a:buClr>
                <a:schemeClr val="dk2"/>
              </a:buClr>
              <a:buSzPts val="2000"/>
              <a:buFont typeface="Open Sans"/>
              <a:buNone/>
            </a:pPr>
            <a:r>
              <a:t/>
            </a:r>
            <a:endParaRPr sz="3200">
              <a:solidFill>
                <a:srgbClr val="3F3F3F"/>
              </a:solidFill>
            </a:endParaRPr>
          </a:p>
          <a:p>
            <a:pPr indent="-76200" lvl="0" marL="228600" rtl="0" algn="l">
              <a:lnSpc>
                <a:spcPct val="115000"/>
              </a:lnSpc>
              <a:spcBef>
                <a:spcPts val="0"/>
              </a:spcBef>
              <a:spcAft>
                <a:spcPts val="0"/>
              </a:spcAft>
              <a:buClr>
                <a:schemeClr val="dk2"/>
              </a:buClr>
              <a:buSzPts val="2400"/>
              <a:buFont typeface="Open Sans"/>
              <a:buNone/>
            </a:pPr>
            <a:r>
              <a:t/>
            </a:r>
            <a:endParaRPr sz="1679">
              <a:solidFill>
                <a:srgbClr val="3F3F3F"/>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is a literature search?</a:t>
            </a:r>
            <a:endParaRPr>
              <a:solidFill>
                <a:srgbClr val="586F7C"/>
              </a:solidFill>
              <a:latin typeface="Open Sans"/>
              <a:ea typeface="Open Sans"/>
              <a:cs typeface="Open Sans"/>
              <a:sym typeface="Open Sans"/>
            </a:endParaRPr>
          </a:p>
        </p:txBody>
      </p:sp>
      <p:sp>
        <p:nvSpPr>
          <p:cNvPr id="356" name="Google Shape;356;p3"/>
          <p:cNvSpPr txBox="1"/>
          <p:nvPr>
            <p:ph idx="1" type="body"/>
          </p:nvPr>
        </p:nvSpPr>
        <p:spPr>
          <a:xfrm>
            <a:off x="496088" y="1794617"/>
            <a:ext cx="10753344" cy="4570161"/>
          </a:xfrm>
          <a:prstGeom prst="rect">
            <a:avLst/>
          </a:prstGeom>
          <a:noFill/>
          <a:ln>
            <a:noFill/>
          </a:ln>
        </p:spPr>
        <p:txBody>
          <a:bodyPr anchorCtr="0" anchor="t" bIns="45700" lIns="91425" spcFirstLastPara="1" rIns="91425" wrap="square" tIns="45700">
            <a:noAutofit/>
          </a:bodyPr>
          <a:lstStyle/>
          <a:p>
            <a:pPr indent="-457200" lvl="0" marL="469900" rtl="0" algn="l">
              <a:lnSpc>
                <a:spcPct val="14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A </a:t>
            </a:r>
            <a:r>
              <a:rPr b="1" lang="en-US" sz="2200">
                <a:solidFill>
                  <a:srgbClr val="3F3F3F"/>
                </a:solidFill>
                <a:latin typeface="Open Sans"/>
                <a:ea typeface="Open Sans"/>
                <a:cs typeface="Open Sans"/>
                <a:sym typeface="Open Sans"/>
              </a:rPr>
              <a:t>literature search</a:t>
            </a:r>
            <a:r>
              <a:rPr lang="en-US" sz="2200">
                <a:solidFill>
                  <a:srgbClr val="3F3F3F"/>
                </a:solidFill>
                <a:latin typeface="Open Sans"/>
                <a:ea typeface="Open Sans"/>
                <a:cs typeface="Open Sans"/>
                <a:sym typeface="Open Sans"/>
              </a:rPr>
              <a:t> involves finding out what other work has already been done in the field in which you focus.</a:t>
            </a:r>
            <a:endParaRPr sz="2200">
              <a:solidFill>
                <a:srgbClr val="3F3F3F"/>
              </a:solidFill>
            </a:endParaRPr>
          </a:p>
          <a:p>
            <a:pPr indent="0" lvl="2" marL="927100" rtl="0" algn="l">
              <a:lnSpc>
                <a:spcPct val="140000"/>
              </a:lnSpc>
              <a:spcBef>
                <a:spcPts val="0"/>
              </a:spcBef>
              <a:spcAft>
                <a:spcPts val="0"/>
              </a:spcAft>
              <a:buClr>
                <a:schemeClr val="dk2"/>
              </a:buClr>
              <a:buSzPts val="2200"/>
              <a:buNone/>
            </a:pPr>
            <a:r>
              <a:rPr b="0" i="0" lang="en-US" sz="2200">
                <a:solidFill>
                  <a:srgbClr val="212121"/>
                </a:solidFill>
                <a:latin typeface="Open Sans"/>
                <a:ea typeface="Open Sans"/>
                <a:cs typeface="Open Sans"/>
                <a:sym typeface="Open Sans"/>
              </a:rPr>
              <a:t>"Literature search is a systematic and well-organised search from the already published data to identify a breadth of good quality references on a specific topic…  The main purpose of a thorough literature search is to formulate a research question by evaluating the available literature with an eye on gaps still amenable to further research.”</a:t>
            </a:r>
            <a:endParaRPr/>
          </a:p>
          <a:p>
            <a:pPr indent="0" lvl="2" marL="927100" rtl="0" algn="l">
              <a:lnSpc>
                <a:spcPct val="140000"/>
              </a:lnSpc>
              <a:spcBef>
                <a:spcPts val="0"/>
              </a:spcBef>
              <a:spcAft>
                <a:spcPts val="0"/>
              </a:spcAft>
              <a:buClr>
                <a:schemeClr val="dk2"/>
              </a:buClr>
              <a:buSzPts val="2200"/>
              <a:buNone/>
            </a:pPr>
            <a:r>
              <a:rPr lang="en-US" sz="1200">
                <a:solidFill>
                  <a:schemeClr val="dk1"/>
                </a:solidFill>
                <a:latin typeface="Open Sans"/>
                <a:ea typeface="Open Sans"/>
                <a:cs typeface="Open Sans"/>
                <a:sym typeface="Open Sans"/>
              </a:rPr>
              <a:t>	Source: https://www.ncbi.nlm.nih.gov/pmc/articles/PMC5037943/  Accessed 8 May 2022</a:t>
            </a:r>
            <a:endParaRPr/>
          </a:p>
          <a:p>
            <a:pPr indent="0" lvl="2" marL="927100" rtl="0" algn="l">
              <a:lnSpc>
                <a:spcPct val="140000"/>
              </a:lnSpc>
              <a:spcBef>
                <a:spcPts val="0"/>
              </a:spcBef>
              <a:spcAft>
                <a:spcPts val="0"/>
              </a:spcAft>
              <a:buClr>
                <a:schemeClr val="dk2"/>
              </a:buClr>
              <a:buSzPts val="2200"/>
              <a:buNone/>
            </a:pPr>
            <a:r>
              <a:t/>
            </a:r>
            <a:endParaRPr sz="1200"/>
          </a:p>
          <a:p>
            <a:pPr indent="-457200" lvl="0" marL="469900" rtl="0" algn="l">
              <a:lnSpc>
                <a:spcPct val="14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There are various </a:t>
            </a:r>
            <a:r>
              <a:rPr b="1" lang="en-US" sz="2200">
                <a:solidFill>
                  <a:srgbClr val="3F3F3F"/>
                </a:solidFill>
                <a:latin typeface="Open Sans"/>
                <a:ea typeface="Open Sans"/>
                <a:cs typeface="Open Sans"/>
                <a:sym typeface="Open Sans"/>
              </a:rPr>
              <a:t>search strategies </a:t>
            </a:r>
            <a:r>
              <a:rPr lang="en-US" sz="2200">
                <a:solidFill>
                  <a:srgbClr val="3F3F3F"/>
                </a:solidFill>
                <a:latin typeface="Open Sans"/>
                <a:ea typeface="Open Sans"/>
                <a:cs typeface="Open Sans"/>
                <a:sym typeface="Open Sans"/>
              </a:rPr>
              <a:t>for carrying out a literature search, mainly depends on the stage of your research.</a:t>
            </a:r>
            <a:endParaRPr sz="2200">
              <a:solidFill>
                <a:srgbClr val="3F3F3F"/>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5"/>
          <p:cNvSpPr txBox="1"/>
          <p:nvPr>
            <p:ph type="title"/>
          </p:nvPr>
        </p:nvSpPr>
        <p:spPr>
          <a:xfrm>
            <a:off x="0" y="269057"/>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1. Simple search - basic search </a:t>
            </a:r>
            <a:endParaRPr>
              <a:solidFill>
                <a:srgbClr val="586F7C"/>
              </a:solidFill>
              <a:latin typeface="Open Sans"/>
              <a:ea typeface="Open Sans"/>
              <a:cs typeface="Open Sans"/>
              <a:sym typeface="Open Sans"/>
            </a:endParaRPr>
          </a:p>
        </p:txBody>
      </p:sp>
      <p:sp>
        <p:nvSpPr>
          <p:cNvPr id="362" name="Google Shape;362;p35"/>
          <p:cNvSpPr txBox="1"/>
          <p:nvPr>
            <p:ph idx="1" type="body"/>
          </p:nvPr>
        </p:nvSpPr>
        <p:spPr>
          <a:xfrm>
            <a:off x="680324" y="1827479"/>
            <a:ext cx="10435800" cy="45222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600">
                <a:solidFill>
                  <a:srgbClr val="3F3F3F"/>
                </a:solidFill>
                <a:latin typeface="Open Sans"/>
                <a:ea typeface="Open Sans"/>
                <a:cs typeface="Open Sans"/>
                <a:sym typeface="Open Sans"/>
              </a:rPr>
              <a:t>This is a quick and first step search for online resources.</a:t>
            </a:r>
            <a:endParaRPr>
              <a:solidFill>
                <a:srgbClr val="3F3F3F"/>
              </a:solidFill>
            </a:endParaRPr>
          </a:p>
          <a:p>
            <a:pPr indent="-342900" lvl="0" marL="355600" rtl="0" algn="l">
              <a:lnSpc>
                <a:spcPct val="150000"/>
              </a:lnSpc>
              <a:spcBef>
                <a:spcPts val="0"/>
              </a:spcBef>
              <a:spcAft>
                <a:spcPts val="0"/>
              </a:spcAft>
              <a:buClr>
                <a:schemeClr val="dk2"/>
              </a:buClr>
              <a:buSzPts val="2200"/>
              <a:buChar char="●"/>
            </a:pPr>
            <a:r>
              <a:rPr lang="en-US" sz="2600">
                <a:solidFill>
                  <a:srgbClr val="3F3F3F"/>
                </a:solidFill>
                <a:latin typeface="Open Sans"/>
                <a:ea typeface="Open Sans"/>
                <a:cs typeface="Open Sans"/>
                <a:sym typeface="Open Sans"/>
              </a:rPr>
              <a:t>Usually done through Google Scholar, university library’s catalogue or Wikipedia .</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One can search by  typing in a </a:t>
            </a:r>
            <a:r>
              <a:rPr b="1" lang="en-US" sz="2300">
                <a:solidFill>
                  <a:srgbClr val="3F3F3F"/>
                </a:solidFill>
                <a:latin typeface="Open Sans"/>
                <a:ea typeface="Open Sans"/>
                <a:cs typeface="Open Sans"/>
                <a:sym typeface="Open Sans"/>
              </a:rPr>
              <a:t>single search term </a:t>
            </a:r>
            <a:r>
              <a:rPr lang="en-US" sz="2300">
                <a:solidFill>
                  <a:srgbClr val="3F3F3F"/>
                </a:solidFill>
                <a:latin typeface="Open Sans"/>
                <a:ea typeface="Open Sans"/>
                <a:cs typeface="Open Sans"/>
                <a:sym typeface="Open Sans"/>
              </a:rPr>
              <a:t>or</a:t>
            </a:r>
            <a:r>
              <a:rPr b="1" lang="en-US" sz="2300">
                <a:solidFill>
                  <a:srgbClr val="3F3F3F"/>
                </a:solidFill>
                <a:latin typeface="Open Sans"/>
                <a:ea typeface="Open Sans"/>
                <a:cs typeface="Open Sans"/>
                <a:sym typeface="Open Sans"/>
              </a:rPr>
              <a:t> phrase</a:t>
            </a:r>
            <a:endParaRPr>
              <a:solidFill>
                <a:srgbClr val="3F3F3F"/>
              </a:solidFill>
            </a:endParaRPr>
          </a:p>
          <a:p>
            <a:pPr indent="-342900" lvl="1" marL="812800" rtl="0" algn="l">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One can also search by typing part of  bibliographic record e.g., title or journal name into the search engines to get the full bibliographic information.</a:t>
            </a:r>
            <a:endParaRPr>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Eligibility </a:t>
            </a:r>
            <a:endParaRPr sz="3600">
              <a:solidFill>
                <a:srgbClr val="586F7C"/>
              </a:solidFill>
              <a:latin typeface="Open Sans"/>
              <a:ea typeface="Open Sans"/>
              <a:cs typeface="Open Sans"/>
              <a:sym typeface="Open Sans"/>
            </a:endParaRPr>
          </a:p>
        </p:txBody>
      </p:sp>
      <p:grpSp>
        <p:nvGrpSpPr>
          <p:cNvPr id="104" name="Google Shape;104;p14"/>
          <p:cNvGrpSpPr/>
          <p:nvPr/>
        </p:nvGrpSpPr>
        <p:grpSpPr>
          <a:xfrm>
            <a:off x="275875" y="1881811"/>
            <a:ext cx="10837601" cy="4376172"/>
            <a:chOff x="0" y="2138"/>
            <a:chExt cx="10837601" cy="4376172"/>
          </a:xfrm>
        </p:grpSpPr>
        <p:sp>
          <p:nvSpPr>
            <p:cNvPr id="105" name="Google Shape;105;p14"/>
            <p:cNvSpPr/>
            <p:nvPr/>
          </p:nvSpPr>
          <p:spPr>
            <a:xfrm rot="5400000">
              <a:off x="5619100" y="-1277807"/>
              <a:ext cx="3500937" cy="6936065"/>
            </a:xfrm>
            <a:prstGeom prst="round2SameRect">
              <a:avLst>
                <a:gd fmla="val 16667" name="adj1"/>
                <a:gd fmla="val 0" name="adj2"/>
              </a:avLst>
            </a:prstGeom>
            <a:solidFill>
              <a:srgbClr val="D5DBDD">
                <a:alpha val="87450"/>
              </a:srgbClr>
            </a:solidFill>
            <a:ln cap="flat" cmpd="sng" w="25400">
              <a:solidFill>
                <a:srgbClr val="D5DBDD">
                  <a:alpha val="87450"/>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4"/>
            <p:cNvSpPr txBox="1"/>
            <p:nvPr/>
          </p:nvSpPr>
          <p:spPr>
            <a:xfrm>
              <a:off x="3901536" y="610659"/>
              <a:ext cx="6765163" cy="3159133"/>
            </a:xfrm>
            <a:prstGeom prst="rect">
              <a:avLst/>
            </a:prstGeom>
            <a:noFill/>
            <a:ln>
              <a:noFill/>
            </a:ln>
          </p:spPr>
          <p:txBody>
            <a:bodyPr anchorCtr="0" anchor="ctr" bIns="123825" lIns="247650" spcFirstLastPara="1" rIns="247650" wrap="square" tIns="123825">
              <a:noAutofit/>
            </a:bodyPr>
            <a:lstStyle/>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National universities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Professional schools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Research institutes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Teaching hospitals and healthcare centres </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Government offices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National libraries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Agricultural extension centres</a:t>
              </a:r>
              <a:endParaRPr b="0" i="0" sz="2400" u="none" cap="none" strike="noStrike">
                <a:solidFill>
                  <a:srgbClr val="3F3F3F"/>
                </a:solidFill>
                <a:latin typeface="Open Sans"/>
                <a:ea typeface="Open Sans"/>
                <a:cs typeface="Open Sans"/>
                <a:sym typeface="Open Sans"/>
              </a:endParaRPr>
            </a:p>
            <a:p>
              <a:pPr indent="-381000" lvl="0" marL="457200" marR="0" rtl="0" algn="l">
                <a:lnSpc>
                  <a:spcPct val="90000"/>
                </a:lnSpc>
                <a:spcBef>
                  <a:spcPts val="0"/>
                </a:spcBef>
                <a:spcAft>
                  <a:spcPts val="0"/>
                </a:spcAft>
                <a:buClr>
                  <a:srgbClr val="000000"/>
                </a:buClr>
                <a:buSzPts val="2400"/>
                <a:buFont typeface="Open Sans"/>
                <a:buChar char="●"/>
              </a:pPr>
              <a:r>
                <a:rPr b="0" i="0" lang="en-US" sz="2400" u="none" cap="none" strike="noStrike">
                  <a:solidFill>
                    <a:srgbClr val="3F3F3F"/>
                  </a:solidFill>
                  <a:latin typeface="Open Sans"/>
                  <a:ea typeface="Open Sans"/>
                  <a:cs typeface="Open Sans"/>
                  <a:sym typeface="Open Sans"/>
                </a:rPr>
                <a:t>Local non-governmental organizations</a:t>
              </a:r>
              <a:endParaRPr b="0" i="0" sz="2400" u="none" cap="none" strike="noStrike">
                <a:solidFill>
                  <a:srgbClr val="3F3F3F"/>
                </a:solidFill>
                <a:latin typeface="Open Sans"/>
                <a:ea typeface="Open Sans"/>
                <a:cs typeface="Open Sans"/>
                <a:sym typeface="Open Sans"/>
              </a:endParaRPr>
            </a:p>
          </p:txBody>
        </p:sp>
        <p:sp>
          <p:nvSpPr>
            <p:cNvPr id="107" name="Google Shape;107;p14"/>
            <p:cNvSpPr/>
            <p:nvPr/>
          </p:nvSpPr>
          <p:spPr>
            <a:xfrm>
              <a:off x="0" y="2138"/>
              <a:ext cx="3901536" cy="4376172"/>
            </a:xfrm>
            <a:prstGeom prst="roundRect">
              <a:avLst>
                <a:gd fmla="val 16667" name="adj"/>
              </a:avLst>
            </a:prstGeom>
            <a:solidFill>
              <a:schemeClr val="accent3">
                <a:alpha val="87450"/>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txBox="1"/>
            <p:nvPr/>
          </p:nvSpPr>
          <p:spPr>
            <a:xfrm>
              <a:off x="190457" y="192595"/>
              <a:ext cx="3520622" cy="3995258"/>
            </a:xfrm>
            <a:prstGeom prst="rect">
              <a:avLst/>
            </a:prstGeom>
            <a:noFill/>
            <a:ln>
              <a:noFill/>
            </a:ln>
          </p:spPr>
          <p:txBody>
            <a:bodyPr anchorCtr="0" anchor="ctr" bIns="59050" lIns="118100" spcFirstLastPara="1" rIns="118100" wrap="square" tIns="59050">
              <a:noAutofit/>
            </a:bodyPr>
            <a:lstStyle/>
            <a:p>
              <a:pPr indent="0" lvl="0" marL="0" marR="0" rtl="0" algn="ctr">
                <a:lnSpc>
                  <a:spcPct val="90000"/>
                </a:lnSpc>
                <a:spcBef>
                  <a:spcPts val="0"/>
                </a:spcBef>
                <a:spcAft>
                  <a:spcPts val="0"/>
                </a:spcAft>
                <a:buClr>
                  <a:srgbClr val="000000"/>
                </a:buClr>
                <a:buSzPts val="3100"/>
                <a:buFont typeface="Arial"/>
                <a:buNone/>
              </a:pPr>
              <a:r>
                <a:rPr b="0" i="0" lang="en-US" sz="3100" u="none" cap="none" strike="noStrike">
                  <a:solidFill>
                    <a:schemeClr val="lt1"/>
                  </a:solidFill>
                  <a:latin typeface="Open Sans"/>
                  <a:ea typeface="Open Sans"/>
                  <a:cs typeface="Open Sans"/>
                  <a:sym typeface="Open Sans"/>
                </a:rPr>
                <a:t>Access to Research4Life is restricted to eligible institutions in eligible countries. These include:</a:t>
              </a:r>
              <a:endParaRPr b="0" i="0" sz="31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6"/>
          <p:cNvSpPr txBox="1"/>
          <p:nvPr>
            <p:ph type="title"/>
          </p:nvPr>
        </p:nvSpPr>
        <p:spPr>
          <a:xfrm>
            <a:off x="0" y="263198"/>
            <a:ext cx="8208579"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2. Systematic search - building a  query</a:t>
            </a:r>
            <a:endParaRPr sz="3200">
              <a:solidFill>
                <a:srgbClr val="586F7C"/>
              </a:solidFill>
              <a:latin typeface="Open Sans"/>
              <a:ea typeface="Open Sans"/>
              <a:cs typeface="Open Sans"/>
              <a:sym typeface="Open Sans"/>
            </a:endParaRPr>
          </a:p>
        </p:txBody>
      </p:sp>
      <p:sp>
        <p:nvSpPr>
          <p:cNvPr id="368" name="Google Shape;368;p36"/>
          <p:cNvSpPr txBox="1"/>
          <p:nvPr>
            <p:ph idx="1" type="body"/>
          </p:nvPr>
        </p:nvSpPr>
        <p:spPr>
          <a:xfrm>
            <a:off x="701100" y="1987200"/>
            <a:ext cx="10789800" cy="4870800"/>
          </a:xfrm>
          <a:prstGeom prst="rect">
            <a:avLst/>
          </a:prstGeom>
          <a:noFill/>
          <a:ln>
            <a:noFill/>
          </a:ln>
        </p:spPr>
        <p:txBody>
          <a:bodyPr anchorCtr="0" anchor="t" bIns="45700" lIns="91425" spcFirstLastPara="1" rIns="91425" wrap="square" tIns="45700">
            <a:noAutofit/>
          </a:bodyPr>
          <a:lstStyle/>
          <a:p>
            <a:pPr indent="-381000" lvl="0" marL="457200" rtl="0" algn="l">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Requires a more comprehensive search strategy.</a:t>
            </a:r>
            <a:endParaRPr>
              <a:solidFill>
                <a:srgbClr val="3F3F3F"/>
              </a:solidFill>
            </a:endParaRPr>
          </a:p>
          <a:p>
            <a:pPr indent="-381000" lvl="0" marL="457200" rtl="0" algn="l">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Usually done for a complex piece of research which aims to identify, select and synthesize all research published on a particular question or topic.</a:t>
            </a:r>
            <a:endParaRPr>
              <a:solidFill>
                <a:srgbClr val="3F3F3F"/>
              </a:solidFill>
            </a:endParaRPr>
          </a:p>
          <a:p>
            <a:pPr indent="-381000" lvl="0" marL="457200" rtl="0" algn="l">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A systematic research consists of identifying search items, using </a:t>
            </a:r>
            <a:r>
              <a:rPr b="1" lang="en-US" sz="2200">
                <a:solidFill>
                  <a:srgbClr val="3F3F3F"/>
                </a:solidFill>
                <a:latin typeface="Open Sans"/>
                <a:ea typeface="Open Sans"/>
                <a:cs typeface="Open Sans"/>
                <a:sym typeface="Open Sans"/>
              </a:rPr>
              <a:t>boolean operators</a:t>
            </a:r>
            <a:r>
              <a:rPr lang="en-US" sz="2200">
                <a:solidFill>
                  <a:srgbClr val="3F3F3F"/>
                </a:solidFill>
                <a:latin typeface="Open Sans"/>
                <a:ea typeface="Open Sans"/>
                <a:cs typeface="Open Sans"/>
                <a:sym typeface="Open Sans"/>
              </a:rPr>
              <a:t>, advanced search techniques and building a query.</a:t>
            </a:r>
            <a:endParaRPr sz="2200">
              <a:solidFill>
                <a:srgbClr val="3F3F3F"/>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type="title"/>
          </p:nvPr>
        </p:nvSpPr>
        <p:spPr>
          <a:xfrm>
            <a:off x="0" y="294959"/>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3. Following a thread - snowballing</a:t>
            </a:r>
            <a:endParaRPr>
              <a:solidFill>
                <a:srgbClr val="586F7C"/>
              </a:solidFill>
              <a:latin typeface="Open Sans"/>
              <a:ea typeface="Open Sans"/>
              <a:cs typeface="Open Sans"/>
              <a:sym typeface="Open Sans"/>
            </a:endParaRPr>
          </a:p>
        </p:txBody>
      </p:sp>
      <p:sp>
        <p:nvSpPr>
          <p:cNvPr id="374" name="Google Shape;374;p37"/>
          <p:cNvSpPr txBox="1"/>
          <p:nvPr>
            <p:ph idx="1" type="body"/>
          </p:nvPr>
        </p:nvSpPr>
        <p:spPr>
          <a:xfrm>
            <a:off x="393450" y="1924496"/>
            <a:ext cx="7244479"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Snowballing involves using a key publications on your subject as a starting point.</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references listed in your relevant publications lead you to other relevant publications. </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snowball method helps to find a lot of literature about a subject quickly and easily.</a:t>
            </a:r>
            <a:endParaRPr>
              <a:solidFill>
                <a:schemeClr val="dk1"/>
              </a:solidFill>
              <a:latin typeface="Open Sans"/>
              <a:ea typeface="Open Sans"/>
              <a:cs typeface="Open Sans"/>
              <a:sym typeface="Open Sans"/>
            </a:endParaRPr>
          </a:p>
          <a:p>
            <a:pPr indent="-228600" lvl="0" marL="457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grpSp>
        <p:nvGrpSpPr>
          <p:cNvPr id="375" name="Google Shape;375;p37"/>
          <p:cNvGrpSpPr/>
          <p:nvPr/>
        </p:nvGrpSpPr>
        <p:grpSpPr>
          <a:xfrm>
            <a:off x="7261524" y="2939303"/>
            <a:ext cx="4249046" cy="2487928"/>
            <a:chOff x="112" y="1247888"/>
            <a:chExt cx="4249046" cy="2487928"/>
          </a:xfrm>
        </p:grpSpPr>
        <p:sp>
          <p:nvSpPr>
            <p:cNvPr id="376" name="Google Shape;376;p37"/>
            <p:cNvSpPr/>
            <p:nvPr/>
          </p:nvSpPr>
          <p:spPr>
            <a:xfrm>
              <a:off x="112" y="2212309"/>
              <a:ext cx="1118170" cy="559085"/>
            </a:xfrm>
            <a:prstGeom prst="roundRect">
              <a:avLst>
                <a:gd fmla="val 10000" name="adj"/>
              </a:avLst>
            </a:prstGeom>
            <a:gradFill>
              <a:gsLst>
                <a:gs pos="0">
                  <a:srgbClr val="BBBBBB"/>
                </a:gs>
                <a:gs pos="35000">
                  <a:srgbClr val="CFCFCF"/>
                </a:gs>
                <a:gs pos="100000">
                  <a:srgbClr val="EDEDED"/>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7"/>
            <p:cNvSpPr txBox="1"/>
            <p:nvPr/>
          </p:nvSpPr>
          <p:spPr>
            <a:xfrm>
              <a:off x="16487" y="2228684"/>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Key publication</a:t>
              </a:r>
              <a:endParaRPr b="0" i="0" sz="1600" u="none" cap="none" strike="noStrike">
                <a:solidFill>
                  <a:schemeClr val="dk1"/>
                </a:solidFill>
                <a:latin typeface="Open Sans"/>
                <a:ea typeface="Open Sans"/>
                <a:cs typeface="Open Sans"/>
                <a:sym typeface="Open Sans"/>
              </a:endParaRPr>
            </a:p>
          </p:txBody>
        </p:sp>
        <p:sp>
          <p:nvSpPr>
            <p:cNvPr id="378" name="Google Shape;378;p37"/>
            <p:cNvSpPr/>
            <p:nvPr/>
          </p:nvSpPr>
          <p:spPr>
            <a:xfrm rot="-3310531">
              <a:off x="950307" y="2160282"/>
              <a:ext cx="783218" cy="20192"/>
            </a:xfrm>
            <a:custGeom>
              <a:rect b="b" l="l" r="r" t="t"/>
              <a:pathLst>
                <a:path extrusionOk="0" h="120000" w="120000">
                  <a:moveTo>
                    <a:pt x="0" y="60000"/>
                  </a:moveTo>
                  <a:lnTo>
                    <a:pt x="120000" y="60000"/>
                  </a:lnTo>
                </a:path>
              </a:pathLst>
            </a:cu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7"/>
            <p:cNvSpPr txBox="1"/>
            <p:nvPr/>
          </p:nvSpPr>
          <p:spPr>
            <a:xfrm rot="-3310531">
              <a:off x="1322335" y="2150798"/>
              <a:ext cx="39160" cy="391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380" name="Google Shape;380;p37"/>
            <p:cNvSpPr/>
            <p:nvPr/>
          </p:nvSpPr>
          <p:spPr>
            <a:xfrm>
              <a:off x="1565550" y="1569362"/>
              <a:ext cx="1118170" cy="559085"/>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7"/>
            <p:cNvSpPr txBox="1"/>
            <p:nvPr/>
          </p:nvSpPr>
          <p:spPr>
            <a:xfrm>
              <a:off x="1581925" y="1585737"/>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382" name="Google Shape;382;p37"/>
            <p:cNvSpPr/>
            <p:nvPr/>
          </p:nvSpPr>
          <p:spPr>
            <a:xfrm rot="-2142401">
              <a:off x="2631948" y="1678071"/>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7"/>
            <p:cNvSpPr txBox="1"/>
            <p:nvPr/>
          </p:nvSpPr>
          <p:spPr>
            <a:xfrm rot="-2142401">
              <a:off x="2893584" y="1674397"/>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384" name="Google Shape;384;p37"/>
            <p:cNvSpPr/>
            <p:nvPr/>
          </p:nvSpPr>
          <p:spPr>
            <a:xfrm>
              <a:off x="3130988" y="1247888"/>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7"/>
            <p:cNvSpPr txBox="1"/>
            <p:nvPr/>
          </p:nvSpPr>
          <p:spPr>
            <a:xfrm>
              <a:off x="3147363" y="1264263"/>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386" name="Google Shape;386;p37"/>
            <p:cNvSpPr/>
            <p:nvPr/>
          </p:nvSpPr>
          <p:spPr>
            <a:xfrm rot="2142401">
              <a:off x="2631948" y="1999545"/>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7"/>
            <p:cNvSpPr txBox="1"/>
            <p:nvPr/>
          </p:nvSpPr>
          <p:spPr>
            <a:xfrm rot="2142401">
              <a:off x="2893584" y="1995871"/>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388" name="Google Shape;388;p37"/>
            <p:cNvSpPr/>
            <p:nvPr/>
          </p:nvSpPr>
          <p:spPr>
            <a:xfrm>
              <a:off x="3130988" y="1890836"/>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7"/>
            <p:cNvSpPr txBox="1"/>
            <p:nvPr/>
          </p:nvSpPr>
          <p:spPr>
            <a:xfrm>
              <a:off x="3147363" y="1907211"/>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390" name="Google Shape;390;p37"/>
            <p:cNvSpPr/>
            <p:nvPr/>
          </p:nvSpPr>
          <p:spPr>
            <a:xfrm rot="3310531">
              <a:off x="950307" y="2803229"/>
              <a:ext cx="783218" cy="20192"/>
            </a:xfrm>
            <a:custGeom>
              <a:rect b="b" l="l" r="r" t="t"/>
              <a:pathLst>
                <a:path extrusionOk="0" h="120000" w="120000">
                  <a:moveTo>
                    <a:pt x="0" y="60000"/>
                  </a:moveTo>
                  <a:lnTo>
                    <a:pt x="120000" y="60000"/>
                  </a:lnTo>
                </a:path>
              </a:pathLst>
            </a:cu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7"/>
            <p:cNvSpPr txBox="1"/>
            <p:nvPr/>
          </p:nvSpPr>
          <p:spPr>
            <a:xfrm rot="3310531">
              <a:off x="1322335" y="2793745"/>
              <a:ext cx="39160" cy="391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392" name="Google Shape;392;p37"/>
            <p:cNvSpPr/>
            <p:nvPr/>
          </p:nvSpPr>
          <p:spPr>
            <a:xfrm>
              <a:off x="1565550" y="2855257"/>
              <a:ext cx="1118170" cy="559085"/>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7"/>
            <p:cNvSpPr txBox="1"/>
            <p:nvPr/>
          </p:nvSpPr>
          <p:spPr>
            <a:xfrm>
              <a:off x="1581925" y="2871632"/>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394" name="Google Shape;394;p37"/>
            <p:cNvSpPr/>
            <p:nvPr/>
          </p:nvSpPr>
          <p:spPr>
            <a:xfrm rot="-2142401">
              <a:off x="2631948" y="2963966"/>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7"/>
            <p:cNvSpPr txBox="1"/>
            <p:nvPr/>
          </p:nvSpPr>
          <p:spPr>
            <a:xfrm rot="-2142401">
              <a:off x="2893584" y="2960293"/>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396" name="Google Shape;396;p37"/>
            <p:cNvSpPr/>
            <p:nvPr/>
          </p:nvSpPr>
          <p:spPr>
            <a:xfrm>
              <a:off x="3130988" y="2533783"/>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7"/>
            <p:cNvSpPr txBox="1"/>
            <p:nvPr/>
          </p:nvSpPr>
          <p:spPr>
            <a:xfrm>
              <a:off x="3147363" y="2550158"/>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398" name="Google Shape;398;p37"/>
            <p:cNvSpPr/>
            <p:nvPr/>
          </p:nvSpPr>
          <p:spPr>
            <a:xfrm rot="2142401">
              <a:off x="2631948" y="3285440"/>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7"/>
            <p:cNvSpPr txBox="1"/>
            <p:nvPr/>
          </p:nvSpPr>
          <p:spPr>
            <a:xfrm rot="2142401">
              <a:off x="2893584" y="3281766"/>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400" name="Google Shape;400;p37"/>
            <p:cNvSpPr/>
            <p:nvPr/>
          </p:nvSpPr>
          <p:spPr>
            <a:xfrm>
              <a:off x="3130988" y="3176731"/>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529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7"/>
            <p:cNvSpPr txBox="1"/>
            <p:nvPr/>
          </p:nvSpPr>
          <p:spPr>
            <a:xfrm>
              <a:off x="3147363" y="3193106"/>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2"/>
          <p:cNvSpPr txBox="1"/>
          <p:nvPr>
            <p:ph type="title"/>
          </p:nvPr>
        </p:nvSpPr>
        <p:spPr>
          <a:xfrm>
            <a:off x="0" y="294959"/>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Literature search cycle</a:t>
            </a:r>
            <a:endParaRPr>
              <a:solidFill>
                <a:srgbClr val="586F7C"/>
              </a:solidFill>
              <a:latin typeface="Open Sans"/>
              <a:ea typeface="Open Sans"/>
              <a:cs typeface="Open Sans"/>
              <a:sym typeface="Open Sans"/>
            </a:endParaRPr>
          </a:p>
        </p:txBody>
      </p:sp>
      <p:pic>
        <p:nvPicPr>
          <p:cNvPr id="407" name="Google Shape;407;p42"/>
          <p:cNvPicPr preferRelativeResize="0"/>
          <p:nvPr/>
        </p:nvPicPr>
        <p:blipFill rotWithShape="1">
          <a:blip r:embed="rId3">
            <a:alphaModFix/>
          </a:blip>
          <a:srcRect b="0" l="0" r="0" t="0"/>
          <a:stretch/>
        </p:blipFill>
        <p:spPr>
          <a:xfrm>
            <a:off x="746234" y="1074922"/>
            <a:ext cx="7378263" cy="5689320"/>
          </a:xfrm>
          <a:prstGeom prst="rect">
            <a:avLst/>
          </a:prstGeom>
          <a:noFill/>
          <a:ln>
            <a:noFill/>
          </a:ln>
        </p:spPr>
      </p:pic>
      <p:sp>
        <p:nvSpPr>
          <p:cNvPr id="408" name="Google Shape;408;p42"/>
          <p:cNvSpPr txBox="1"/>
          <p:nvPr/>
        </p:nvSpPr>
        <p:spPr>
          <a:xfrm>
            <a:off x="8029903" y="3299832"/>
            <a:ext cx="4151587" cy="77021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rPr>
              <a:t>https://libguides.csu.edu.au/review/Search_Strategies</a:t>
            </a:r>
            <a:r>
              <a:rPr b="0" i="0" lang="en-US" sz="1200" u="none" cap="none" strike="noStrike">
                <a:solidFill>
                  <a:srgbClr val="000000"/>
                </a:solidFill>
                <a:latin typeface="Open Sans"/>
                <a:ea typeface="Open Sans"/>
                <a:cs typeface="Open Sans"/>
                <a:sym typeface="Open Sans"/>
              </a:rPr>
              <a:t> Accessed, 6 May 2022</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txBox="1"/>
          <p:nvPr>
            <p:ph type="title"/>
          </p:nvPr>
        </p:nvSpPr>
        <p:spPr>
          <a:xfrm>
            <a:off x="0" y="44005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you should do!</a:t>
            </a:r>
            <a:endParaRPr>
              <a:solidFill>
                <a:srgbClr val="586F7C"/>
              </a:solidFill>
              <a:latin typeface="Open Sans"/>
              <a:ea typeface="Open Sans"/>
              <a:cs typeface="Open Sans"/>
              <a:sym typeface="Open Sans"/>
            </a:endParaRPr>
          </a:p>
        </p:txBody>
      </p:sp>
      <p:sp>
        <p:nvSpPr>
          <p:cNvPr id="415" name="Google Shape;415;p43"/>
          <p:cNvSpPr txBox="1"/>
          <p:nvPr>
            <p:ph idx="1" type="body"/>
          </p:nvPr>
        </p:nvSpPr>
        <p:spPr>
          <a:xfrm>
            <a:off x="337925" y="2024075"/>
            <a:ext cx="11313600" cy="4535700"/>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Collect background information in order to get an overview on the topic.</a:t>
            </a:r>
            <a:endParaRPr>
              <a:solidFill>
                <a:srgbClr val="3F3F3F"/>
              </a:solidFill>
            </a:endParaRPr>
          </a:p>
          <a:p>
            <a:pPr indent="-355600" lvl="1" marL="914400" rtl="0" algn="just">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An encyclopedia provides a good start.</a:t>
            </a:r>
            <a:endParaRPr>
              <a:solidFill>
                <a:srgbClr val="3F3F3F"/>
              </a:solidFill>
            </a:endParaRPr>
          </a:p>
          <a:p>
            <a:pPr indent="-355600" lvl="1" marL="914400" rtl="0" algn="just">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 Newspapers &amp; professional journals are useful for familiarizing yourself with current developments and opinions.</a:t>
            </a:r>
            <a:endParaRPr>
              <a:solidFill>
                <a:srgbClr val="3F3F3F"/>
              </a:solidFill>
            </a:endParaRPr>
          </a:p>
          <a:p>
            <a:pPr indent="-355600" lvl="1" marL="914400" rtl="0" algn="just">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Books &amp; review articles provide an introduction and overview of various aspects of the topic.</a:t>
            </a:r>
            <a:endParaRPr>
              <a:solidFill>
                <a:srgbClr val="3F3F3F"/>
              </a:solidFill>
            </a:endParaRPr>
          </a:p>
          <a:p>
            <a:pPr indent="-381000" lvl="0" marL="457200" rtl="0" algn="just">
              <a:lnSpc>
                <a:spcPct val="100000"/>
              </a:lnSpc>
              <a:spcBef>
                <a:spcPts val="1200"/>
              </a:spcBef>
              <a:spcAft>
                <a:spcPts val="0"/>
              </a:spcAft>
              <a:buClr>
                <a:schemeClr val="dk1"/>
              </a:buClr>
              <a:buSzPts val="2400"/>
              <a:buChar char="●"/>
            </a:pPr>
            <a:r>
              <a:rPr lang="en-US">
                <a:solidFill>
                  <a:srgbClr val="3F3F3F"/>
                </a:solidFill>
                <a:latin typeface="Open Sans"/>
                <a:ea typeface="Open Sans"/>
                <a:cs typeface="Open Sans"/>
                <a:sym typeface="Open Sans"/>
              </a:rPr>
              <a:t>Narrow your focus.</a:t>
            </a:r>
            <a:endParaRPr>
              <a:solidFill>
                <a:srgbClr val="3F3F3F"/>
              </a:solidFill>
            </a:endParaRPr>
          </a:p>
          <a:p>
            <a:pPr indent="-342900" lvl="1" marL="876300" rtl="0" algn="just">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Turn your research focus into a question</a:t>
            </a:r>
            <a:endParaRPr>
              <a:solidFill>
                <a:srgbClr val="3F3F3F"/>
              </a:solidFill>
            </a:endParaRPr>
          </a:p>
          <a:p>
            <a:pPr indent="-342900" lvl="1" marL="876300" rtl="0" algn="just">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The 4W+H questions are a great way to start: </a:t>
            </a:r>
            <a:r>
              <a:rPr b="1" lang="en-US" sz="2800">
                <a:solidFill>
                  <a:srgbClr val="3F3F3F"/>
                </a:solidFill>
                <a:latin typeface="Open Sans"/>
                <a:ea typeface="Open Sans"/>
                <a:cs typeface="Open Sans"/>
                <a:sym typeface="Open Sans"/>
              </a:rPr>
              <a:t>What ? Where? Who? Why? How? </a:t>
            </a:r>
            <a:endParaRPr sz="2800">
              <a:solidFill>
                <a:srgbClr val="3F3F3F"/>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txBox="1"/>
          <p:nvPr>
            <p:ph type="title"/>
          </p:nvPr>
        </p:nvSpPr>
        <p:spPr>
          <a:xfrm>
            <a:off x="0" y="382915"/>
            <a:ext cx="96138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The 4W+H questions</a:t>
            </a:r>
            <a:endParaRPr>
              <a:solidFill>
                <a:srgbClr val="586F7C"/>
              </a:solidFill>
              <a:latin typeface="Open Sans"/>
              <a:ea typeface="Open Sans"/>
              <a:cs typeface="Open Sans"/>
              <a:sym typeface="Open Sans"/>
            </a:endParaRPr>
          </a:p>
        </p:txBody>
      </p:sp>
      <p:sp>
        <p:nvSpPr>
          <p:cNvPr id="422" name="Google Shape;422;p44"/>
          <p:cNvSpPr/>
          <p:nvPr/>
        </p:nvSpPr>
        <p:spPr>
          <a:xfrm>
            <a:off x="-1" y="2438400"/>
            <a:ext cx="4303059" cy="3496235"/>
          </a:xfrm>
          <a:prstGeom prst="rightArrow">
            <a:avLst>
              <a:gd fmla="val 50000" name="adj1"/>
              <a:gd fmla="val 50000" name="adj2"/>
            </a:avLst>
          </a:prstGeom>
          <a:solidFill>
            <a:srgbClr val="586F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lt1"/>
                </a:solidFill>
                <a:latin typeface="Open Sans"/>
                <a:ea typeface="Open Sans"/>
                <a:cs typeface="Open Sans"/>
                <a:sym typeface="Open Sans"/>
              </a:rPr>
              <a:t>The given example topic is “</a:t>
            </a:r>
            <a:r>
              <a:rPr b="1" i="0" lang="en-US" sz="2300" u="none" cap="none" strike="noStrike">
                <a:solidFill>
                  <a:schemeClr val="lt1"/>
                </a:solidFill>
                <a:latin typeface="Open Sans"/>
                <a:ea typeface="Open Sans"/>
                <a:cs typeface="Open Sans"/>
                <a:sym typeface="Open Sans"/>
              </a:rPr>
              <a:t>environmental issues and agriculture</a:t>
            </a:r>
            <a:r>
              <a:rPr b="0" i="0" lang="en-US" sz="2300" u="none" cap="none" strike="noStrike">
                <a:solidFill>
                  <a:schemeClr val="lt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p:txBody>
      </p:sp>
      <p:pic>
        <p:nvPicPr>
          <p:cNvPr id="423" name="Google Shape;423;p44"/>
          <p:cNvPicPr preferRelativeResize="0"/>
          <p:nvPr/>
        </p:nvPicPr>
        <p:blipFill rotWithShape="1">
          <a:blip r:embed="rId3">
            <a:alphaModFix/>
          </a:blip>
          <a:srcRect b="0" l="0" r="0" t="0"/>
          <a:stretch/>
        </p:blipFill>
        <p:spPr>
          <a:xfrm>
            <a:off x="4225159" y="1761210"/>
            <a:ext cx="7861738" cy="4804334"/>
          </a:xfrm>
          <a:prstGeom prst="rect">
            <a:avLst/>
          </a:prstGeom>
          <a:noFill/>
          <a:ln>
            <a:noFill/>
          </a:ln>
        </p:spPr>
      </p:pic>
      <p:sp>
        <p:nvSpPr>
          <p:cNvPr id="424" name="Google Shape;424;p44"/>
          <p:cNvSpPr txBox="1"/>
          <p:nvPr/>
        </p:nvSpPr>
        <p:spPr>
          <a:xfrm>
            <a:off x="4645572" y="6463862"/>
            <a:ext cx="6836952" cy="28674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https://library.wur.nl/infoboard/module_2/page14872.html</a:t>
            </a:r>
            <a:r>
              <a:rPr b="0" i="0" lang="en-US" sz="1200" u="none" cap="none" strike="noStrike">
                <a:solidFill>
                  <a:srgbClr val="000000"/>
                </a:solidFill>
                <a:latin typeface="Open Sans"/>
                <a:ea typeface="Open Sans"/>
                <a:cs typeface="Open Sans"/>
                <a:sym typeface="Open Sans"/>
              </a:rPr>
              <a:t>  Accessed, 7 May 2022</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5"/>
          <p:cNvSpPr txBox="1"/>
          <p:nvPr>
            <p:ph type="title"/>
          </p:nvPr>
        </p:nvSpPr>
        <p:spPr>
          <a:xfrm>
            <a:off x="0" y="378812"/>
            <a:ext cx="801014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Developing a search strategy: Process overview</a:t>
            </a:r>
            <a:endParaRPr>
              <a:latin typeface="Open Sans"/>
              <a:ea typeface="Open Sans"/>
              <a:cs typeface="Open Sans"/>
              <a:sym typeface="Open Sans"/>
            </a:endParaRPr>
          </a:p>
        </p:txBody>
      </p:sp>
      <p:sp>
        <p:nvSpPr>
          <p:cNvPr id="431" name="Google Shape;431;p45"/>
          <p:cNvSpPr txBox="1"/>
          <p:nvPr/>
        </p:nvSpPr>
        <p:spPr>
          <a:xfrm>
            <a:off x="9320008" y="1887475"/>
            <a:ext cx="1957591" cy="1491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 </a:t>
            </a: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https://www.who.int/hinari/training/Basic_Course/en/</a:t>
            </a:r>
            <a:r>
              <a:rPr b="0" i="0" lang="en-US" sz="1200" u="sng"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 Accessed 24 January 2022</a:t>
            </a:r>
            <a:endParaRPr b="0" i="0" sz="1200" u="none" cap="none" strike="noStrike">
              <a:solidFill>
                <a:srgbClr val="000000"/>
              </a:solidFill>
              <a:latin typeface="Arial"/>
              <a:ea typeface="Arial"/>
              <a:cs typeface="Arial"/>
              <a:sym typeface="Arial"/>
            </a:endParaRPr>
          </a:p>
        </p:txBody>
      </p:sp>
      <p:pic>
        <p:nvPicPr>
          <p:cNvPr id="432" name="Google Shape;432;p45"/>
          <p:cNvPicPr preferRelativeResize="0"/>
          <p:nvPr/>
        </p:nvPicPr>
        <p:blipFill rotWithShape="1">
          <a:blip r:embed="rId4">
            <a:alphaModFix/>
          </a:blip>
          <a:srcRect b="1862" l="992" r="1586" t="2569"/>
          <a:stretch/>
        </p:blipFill>
        <p:spPr>
          <a:xfrm>
            <a:off x="-79336" y="1566908"/>
            <a:ext cx="8708329" cy="529109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6"/>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Refining a search</a:t>
            </a:r>
            <a:endParaRPr>
              <a:solidFill>
                <a:srgbClr val="586F7C"/>
              </a:solidFill>
              <a:latin typeface="Open Sans"/>
              <a:ea typeface="Open Sans"/>
              <a:cs typeface="Open Sans"/>
              <a:sym typeface="Open Sans"/>
            </a:endParaRPr>
          </a:p>
        </p:txBody>
      </p:sp>
      <p:sp>
        <p:nvSpPr>
          <p:cNvPr id="439" name="Google Shape;439;p46"/>
          <p:cNvSpPr txBox="1"/>
          <p:nvPr>
            <p:ph idx="1" type="body"/>
          </p:nvPr>
        </p:nvSpPr>
        <p:spPr>
          <a:xfrm>
            <a:off x="5907024" y="2066544"/>
            <a:ext cx="5486400" cy="4535424"/>
          </a:xfrm>
          <a:prstGeom prst="rect">
            <a:avLst/>
          </a:prstGeom>
          <a:noFill/>
          <a:ln>
            <a:noFill/>
          </a:ln>
        </p:spPr>
        <p:txBody>
          <a:bodyPr anchorCtr="0" anchor="t" bIns="45700" lIns="91425" spcFirstLastPara="1" rIns="91425" wrap="square" tIns="45700">
            <a:normAutofit/>
          </a:bodyPr>
          <a:lstStyle/>
          <a:p>
            <a:pPr indent="-342900" lvl="0" marL="342900" rtl="0" algn="l">
              <a:lnSpc>
                <a:spcPct val="110000"/>
              </a:lnSpc>
              <a:spcBef>
                <a:spcPts val="0"/>
              </a:spcBef>
              <a:spcAft>
                <a:spcPts val="0"/>
              </a:spcAft>
              <a:buClr>
                <a:schemeClr val="dk1"/>
              </a:buClr>
              <a:buSzPts val="2200"/>
              <a:buFont typeface="Courier New"/>
              <a:buChar char="o"/>
            </a:pPr>
            <a:r>
              <a:rPr b="1" lang="en-US" sz="2200">
                <a:solidFill>
                  <a:srgbClr val="3F3F3F"/>
                </a:solidFill>
                <a:latin typeface="Open Sans"/>
                <a:ea typeface="Open Sans"/>
                <a:cs typeface="Open Sans"/>
                <a:sym typeface="Open Sans"/>
              </a:rPr>
              <a:t>Think critically </a:t>
            </a:r>
            <a:r>
              <a:rPr lang="en-US" sz="2200">
                <a:solidFill>
                  <a:srgbClr val="3F3F3F"/>
                </a:solidFill>
                <a:latin typeface="Open Sans"/>
                <a:ea typeface="Open Sans"/>
                <a:cs typeface="Open Sans"/>
                <a:sym typeface="Open Sans"/>
              </a:rPr>
              <a:t>and </a:t>
            </a:r>
            <a:r>
              <a:rPr b="1" lang="en-US" sz="2200">
                <a:solidFill>
                  <a:srgbClr val="3F3F3F"/>
                </a:solidFill>
                <a:latin typeface="Open Sans"/>
                <a:ea typeface="Open Sans"/>
                <a:cs typeface="Open Sans"/>
                <a:sym typeface="Open Sans"/>
              </a:rPr>
              <a:t>judge</a:t>
            </a:r>
            <a:r>
              <a:rPr lang="en-US" sz="2200">
                <a:solidFill>
                  <a:srgbClr val="3F3F3F"/>
                </a:solidFill>
                <a:latin typeface="Open Sans"/>
                <a:ea typeface="Open Sans"/>
                <a:cs typeface="Open Sans"/>
                <a:sym typeface="Open Sans"/>
              </a:rPr>
              <a:t> what information is relevant and appropriate for your purpose.</a:t>
            </a:r>
            <a:endParaRPr>
              <a:solidFill>
                <a:srgbClr val="3F3F3F"/>
              </a:solidFill>
            </a:endParaRPr>
          </a:p>
          <a:p>
            <a:pPr indent="0" lvl="0" marL="0" rtl="0" algn="l">
              <a:lnSpc>
                <a:spcPct val="110000"/>
              </a:lnSpc>
              <a:spcBef>
                <a:spcPts val="0"/>
              </a:spcBef>
              <a:spcAft>
                <a:spcPts val="0"/>
              </a:spcAft>
              <a:buClr>
                <a:schemeClr val="dk1"/>
              </a:buClr>
              <a:buSzPts val="2200"/>
              <a:buNone/>
            </a:pPr>
            <a:r>
              <a:t/>
            </a:r>
            <a:endParaRPr sz="2200">
              <a:solidFill>
                <a:srgbClr val="3F3F3F"/>
              </a:solidFill>
              <a:latin typeface="Open Sans"/>
              <a:ea typeface="Open Sans"/>
              <a:cs typeface="Open Sans"/>
              <a:sym typeface="Open Sans"/>
            </a:endParaRPr>
          </a:p>
          <a:p>
            <a:pPr indent="-342900" lvl="0" marL="342900" rtl="0" algn="l">
              <a:lnSpc>
                <a:spcPct val="110000"/>
              </a:lnSpc>
              <a:spcBef>
                <a:spcPts val="0"/>
              </a:spcBef>
              <a:spcAft>
                <a:spcPts val="0"/>
              </a:spcAft>
              <a:buClr>
                <a:schemeClr val="dk1"/>
              </a:buClr>
              <a:buSzPts val="2200"/>
              <a:buFont typeface="Courier New"/>
              <a:buChar char="o"/>
            </a:pPr>
            <a:r>
              <a:rPr lang="en-US" sz="2200">
                <a:solidFill>
                  <a:srgbClr val="3F3F3F"/>
                </a:solidFill>
                <a:latin typeface="Open Sans"/>
                <a:ea typeface="Open Sans"/>
                <a:cs typeface="Open Sans"/>
                <a:sym typeface="Open Sans"/>
              </a:rPr>
              <a:t>A </a:t>
            </a:r>
            <a:r>
              <a:rPr b="1" lang="en-US" sz="2200">
                <a:solidFill>
                  <a:srgbClr val="3F3F3F"/>
                </a:solidFill>
                <a:latin typeface="Open Sans"/>
                <a:ea typeface="Open Sans"/>
                <a:cs typeface="Open Sans"/>
                <a:sym typeface="Open Sans"/>
              </a:rPr>
              <a:t>filter</a:t>
            </a:r>
            <a:r>
              <a:rPr lang="en-US" sz="2200">
                <a:solidFill>
                  <a:srgbClr val="3F3F3F"/>
                </a:solidFill>
                <a:latin typeface="Open Sans"/>
                <a:ea typeface="Open Sans"/>
                <a:cs typeface="Open Sans"/>
                <a:sym typeface="Open Sans"/>
              </a:rPr>
              <a:t> enables you to refine your search criteria further, by adding some additional search criteria.</a:t>
            </a:r>
            <a:endParaRPr>
              <a:solidFill>
                <a:srgbClr val="3F3F3F"/>
              </a:solidFill>
            </a:endParaRPr>
          </a:p>
          <a:p>
            <a:pPr indent="-203200" lvl="0" marL="342900" rtl="0" algn="l">
              <a:lnSpc>
                <a:spcPct val="110000"/>
              </a:lnSpc>
              <a:spcBef>
                <a:spcPts val="0"/>
              </a:spcBef>
              <a:spcAft>
                <a:spcPts val="0"/>
              </a:spcAft>
              <a:buClr>
                <a:schemeClr val="dk1"/>
              </a:buClr>
              <a:buSzPts val="2200"/>
              <a:buFont typeface="Courier New"/>
              <a:buNone/>
            </a:pPr>
            <a:r>
              <a:t/>
            </a:r>
            <a:endParaRPr sz="2200">
              <a:solidFill>
                <a:srgbClr val="3F3F3F"/>
              </a:solidFill>
              <a:latin typeface="Open Sans"/>
              <a:ea typeface="Open Sans"/>
              <a:cs typeface="Open Sans"/>
              <a:sym typeface="Open Sans"/>
            </a:endParaRPr>
          </a:p>
          <a:p>
            <a:pPr indent="-342900" lvl="0" marL="342900" rtl="0" algn="l">
              <a:lnSpc>
                <a:spcPct val="110000"/>
              </a:lnSpc>
              <a:spcBef>
                <a:spcPts val="0"/>
              </a:spcBef>
              <a:spcAft>
                <a:spcPts val="0"/>
              </a:spcAft>
              <a:buClr>
                <a:schemeClr val="dk1"/>
              </a:buClr>
              <a:buSzPts val="2200"/>
              <a:buFont typeface="Courier New"/>
              <a:buChar char="o"/>
            </a:pPr>
            <a:r>
              <a:rPr lang="en-US" sz="2200">
                <a:solidFill>
                  <a:srgbClr val="3F3F3F"/>
                </a:solidFill>
                <a:latin typeface="Open Sans"/>
                <a:ea typeface="Open Sans"/>
                <a:cs typeface="Open Sans"/>
                <a:sym typeface="Open Sans"/>
              </a:rPr>
              <a:t>A filter can be applied before running a search or it can be used to refine search results after the initial search has been executed.</a:t>
            </a:r>
            <a:endParaRPr sz="2200">
              <a:solidFill>
                <a:srgbClr val="3F3F3F"/>
              </a:solidFill>
              <a:latin typeface="Open Sans"/>
              <a:ea typeface="Open Sans"/>
              <a:cs typeface="Open Sans"/>
              <a:sym typeface="Open Sans"/>
            </a:endParaRPr>
          </a:p>
        </p:txBody>
      </p:sp>
      <p:sp>
        <p:nvSpPr>
          <p:cNvPr id="440" name="Google Shape;440;p46"/>
          <p:cNvSpPr/>
          <p:nvPr/>
        </p:nvSpPr>
        <p:spPr>
          <a:xfrm>
            <a:off x="347472" y="2395728"/>
            <a:ext cx="5303520" cy="3364992"/>
          </a:xfrm>
          <a:prstGeom prst="roundRect">
            <a:avLst>
              <a:gd fmla="val 16667" name="adj"/>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Open Sans"/>
                <a:ea typeface="Open Sans"/>
                <a:cs typeface="Open Sans"/>
                <a:sym typeface="Open Sans"/>
              </a:rPr>
              <a:t>“There is no such thing as the perfect search…”</a:t>
            </a:r>
            <a:endParaRPr b="0" i="0" sz="4000" u="none" cap="none" strike="noStrike">
              <a:solidFill>
                <a:schemeClr val="lt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7"/>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Search filters</a:t>
            </a:r>
            <a:endParaRPr>
              <a:solidFill>
                <a:srgbClr val="586F7C"/>
              </a:solidFill>
              <a:latin typeface="Open Sans"/>
              <a:ea typeface="Open Sans"/>
              <a:cs typeface="Open Sans"/>
              <a:sym typeface="Open Sans"/>
            </a:endParaRPr>
          </a:p>
        </p:txBody>
      </p:sp>
      <p:sp>
        <p:nvSpPr>
          <p:cNvPr id="447" name="Google Shape;447;p47"/>
          <p:cNvSpPr txBox="1"/>
          <p:nvPr>
            <p:ph idx="1" type="body"/>
          </p:nvPr>
        </p:nvSpPr>
        <p:spPr>
          <a:xfrm>
            <a:off x="304054" y="1803480"/>
            <a:ext cx="11187300" cy="4919400"/>
          </a:xfrm>
          <a:prstGeom prst="rect">
            <a:avLst/>
          </a:prstGeom>
          <a:noFill/>
          <a:ln>
            <a:noFill/>
          </a:ln>
        </p:spPr>
        <p:txBody>
          <a:bodyPr anchorCtr="0" anchor="t" bIns="45700" lIns="91425" spcFirstLastPara="1" rIns="91425" wrap="square" tIns="45700">
            <a:normAutofit/>
          </a:bodyPr>
          <a:lstStyle/>
          <a:p>
            <a:pPr indent="-342900" lvl="0" marL="469900" rtl="0" algn="l">
              <a:lnSpc>
                <a:spcPct val="130000"/>
              </a:lnSpc>
              <a:spcBef>
                <a:spcPts val="1000"/>
              </a:spcBef>
              <a:spcAft>
                <a:spcPts val="0"/>
              </a:spcAft>
              <a:buClr>
                <a:schemeClr val="dk1"/>
              </a:buClr>
              <a:buSzPts val="2029"/>
              <a:buChar char="●"/>
            </a:pPr>
            <a:r>
              <a:rPr b="1" lang="en-US" sz="2029">
                <a:solidFill>
                  <a:srgbClr val="3F3F3F"/>
                </a:solidFill>
                <a:latin typeface="Open Sans"/>
                <a:ea typeface="Open Sans"/>
                <a:cs typeface="Open Sans"/>
                <a:sym typeface="Open Sans"/>
              </a:rPr>
              <a:t>Search filters </a:t>
            </a:r>
            <a:r>
              <a:rPr lang="en-US" sz="2029">
                <a:solidFill>
                  <a:srgbClr val="3F3F3F"/>
                </a:solidFill>
                <a:latin typeface="Open Sans"/>
                <a:ea typeface="Open Sans"/>
                <a:cs typeface="Open Sans"/>
                <a:sym typeface="Open Sans"/>
              </a:rPr>
              <a:t>are used to evaluate &amp; improve search queries appropriate information is retrieved.</a:t>
            </a:r>
            <a:endParaRPr>
              <a:solidFill>
                <a:srgbClr val="3F3F3F"/>
              </a:solidFill>
            </a:endParaRPr>
          </a:p>
          <a:p>
            <a:pPr indent="-342900" lvl="0" marL="469900" rtl="0" algn="l">
              <a:lnSpc>
                <a:spcPct val="130000"/>
              </a:lnSpc>
              <a:spcBef>
                <a:spcPts val="1000"/>
              </a:spcBef>
              <a:spcAft>
                <a:spcPts val="0"/>
              </a:spcAft>
              <a:buClr>
                <a:schemeClr val="dk1"/>
              </a:buClr>
              <a:buSzPts val="2029"/>
              <a:buChar char="●"/>
            </a:pPr>
            <a:r>
              <a:rPr lang="en-US" sz="2029">
                <a:solidFill>
                  <a:srgbClr val="3F3F3F"/>
                </a:solidFill>
                <a:latin typeface="Open Sans"/>
                <a:ea typeface="Open Sans"/>
                <a:cs typeface="Open Sans"/>
                <a:sym typeface="Open Sans"/>
              </a:rPr>
              <a:t>A simple search  retrieves thousands of records, try different search strategies to get pertinent results.</a:t>
            </a:r>
            <a:endParaRPr>
              <a:solidFill>
                <a:srgbClr val="3F3F3F"/>
              </a:solidFill>
            </a:endParaRPr>
          </a:p>
          <a:p>
            <a:pPr indent="-342900" lvl="1" marL="927100" rtl="0" algn="l">
              <a:lnSpc>
                <a:spcPct val="130000"/>
              </a:lnSpc>
              <a:spcBef>
                <a:spcPts val="2100"/>
              </a:spcBef>
              <a:spcAft>
                <a:spcPts val="0"/>
              </a:spcAft>
              <a:buClr>
                <a:schemeClr val="dk1"/>
              </a:buClr>
              <a:buSzPts val="2029"/>
              <a:buChar char="○"/>
            </a:pPr>
            <a:r>
              <a:rPr lang="en-US" sz="2029">
                <a:solidFill>
                  <a:srgbClr val="3F3F3F"/>
                </a:solidFill>
                <a:latin typeface="Open Sans"/>
                <a:ea typeface="Open Sans"/>
                <a:cs typeface="Open Sans"/>
                <a:sym typeface="Open Sans"/>
              </a:rPr>
              <a:t>E.g. A search on a broad topic such as “</a:t>
            </a:r>
            <a:r>
              <a:rPr b="1" i="1" lang="en-US" sz="2029">
                <a:solidFill>
                  <a:srgbClr val="3F3F3F"/>
                </a:solidFill>
                <a:latin typeface="Open Sans"/>
                <a:ea typeface="Open Sans"/>
                <a:cs typeface="Open Sans"/>
                <a:sym typeface="Open Sans"/>
              </a:rPr>
              <a:t>globalization”</a:t>
            </a:r>
            <a:r>
              <a:rPr lang="en-US" sz="2029">
                <a:solidFill>
                  <a:srgbClr val="3F3F3F"/>
                </a:solidFill>
                <a:latin typeface="Open Sans"/>
                <a:ea typeface="Open Sans"/>
                <a:cs typeface="Open Sans"/>
                <a:sym typeface="Open Sans"/>
              </a:rPr>
              <a:t> or “</a:t>
            </a:r>
            <a:r>
              <a:rPr b="1" i="1" lang="en-US" sz="2029">
                <a:solidFill>
                  <a:srgbClr val="3F3F3F"/>
                </a:solidFill>
                <a:latin typeface="Open Sans"/>
                <a:ea typeface="Open Sans"/>
                <a:cs typeface="Open Sans"/>
                <a:sym typeface="Open Sans"/>
              </a:rPr>
              <a:t>organisational behaviour</a:t>
            </a:r>
            <a:r>
              <a:rPr lang="en-US" sz="2029">
                <a:solidFill>
                  <a:srgbClr val="3F3F3F"/>
                </a:solidFill>
                <a:latin typeface="Open Sans"/>
                <a:ea typeface="Open Sans"/>
                <a:cs typeface="Open Sans"/>
                <a:sym typeface="Open Sans"/>
              </a:rPr>
              <a:t>”,  will receive too many results. Use a connected string words to retrieve a more manageable list.</a:t>
            </a:r>
            <a:endParaRPr>
              <a:solidFill>
                <a:srgbClr val="3F3F3F"/>
              </a:solidFill>
            </a:endParaRPr>
          </a:p>
          <a:p>
            <a:pPr indent="-342900" lvl="1" marL="927100" rtl="0" algn="l">
              <a:lnSpc>
                <a:spcPct val="130000"/>
              </a:lnSpc>
              <a:spcBef>
                <a:spcPts val="2100"/>
              </a:spcBef>
              <a:spcAft>
                <a:spcPts val="0"/>
              </a:spcAft>
              <a:buClr>
                <a:schemeClr val="dk1"/>
              </a:buClr>
              <a:buSzPts val="2029"/>
              <a:buChar char="○"/>
            </a:pPr>
            <a:r>
              <a:rPr lang="en-US" sz="2029">
                <a:solidFill>
                  <a:srgbClr val="3F3F3F"/>
                </a:solidFill>
                <a:latin typeface="Open Sans"/>
                <a:ea typeface="Open Sans"/>
                <a:cs typeface="Open Sans"/>
                <a:sym typeface="Open Sans"/>
              </a:rPr>
              <a:t>Repeat the process to find the best match.</a:t>
            </a:r>
            <a:endParaRPr>
              <a:solidFill>
                <a:srgbClr val="3F3F3F"/>
              </a:solidFill>
            </a:endParaRPr>
          </a:p>
          <a:p>
            <a:pPr indent="-381000" lvl="0" marL="469900" rtl="0" algn="l">
              <a:lnSpc>
                <a:spcPct val="130000"/>
              </a:lnSpc>
              <a:spcBef>
                <a:spcPts val="1000"/>
              </a:spcBef>
              <a:spcAft>
                <a:spcPts val="0"/>
              </a:spcAft>
              <a:buClr>
                <a:schemeClr val="dk1"/>
              </a:buClr>
              <a:buSzPts val="2029"/>
              <a:buChar char="●"/>
            </a:pPr>
            <a:r>
              <a:rPr lang="en-US" sz="2029">
                <a:solidFill>
                  <a:srgbClr val="3F3F3F"/>
                </a:solidFill>
                <a:latin typeface="Open Sans"/>
                <a:ea typeface="Open Sans"/>
                <a:cs typeface="Open Sans"/>
                <a:sym typeface="Open Sans"/>
              </a:rPr>
              <a:t>Remember that all search strategies do not function the same way in all databases</a:t>
            </a:r>
            <a:r>
              <a:rPr lang="en-US" sz="1274">
                <a:solidFill>
                  <a:srgbClr val="3F3F3F"/>
                </a:solidFill>
                <a:latin typeface="Open Sans"/>
                <a:ea typeface="Open Sans"/>
                <a:cs typeface="Open Sans"/>
                <a:sym typeface="Open Sans"/>
              </a:rPr>
              <a:t>.</a:t>
            </a:r>
            <a:endParaRPr sz="2029">
              <a:solidFill>
                <a:srgbClr val="3F3F3F"/>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8"/>
          <p:cNvSpPr txBox="1"/>
          <p:nvPr>
            <p:ph type="title"/>
          </p:nvPr>
        </p:nvSpPr>
        <p:spPr>
          <a:xfrm>
            <a:off x="0" y="403153"/>
            <a:ext cx="820347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Boolean operators</a:t>
            </a:r>
            <a:endParaRPr>
              <a:solidFill>
                <a:srgbClr val="586F7C"/>
              </a:solidFill>
              <a:latin typeface="Open Sans"/>
              <a:ea typeface="Open Sans"/>
              <a:cs typeface="Open Sans"/>
              <a:sym typeface="Open Sans"/>
            </a:endParaRPr>
          </a:p>
        </p:txBody>
      </p:sp>
      <p:sp>
        <p:nvSpPr>
          <p:cNvPr id="454" name="Google Shape;454;p48"/>
          <p:cNvSpPr txBox="1"/>
          <p:nvPr>
            <p:ph idx="1" type="body"/>
          </p:nvPr>
        </p:nvSpPr>
        <p:spPr>
          <a:xfrm>
            <a:off x="456746" y="1758373"/>
            <a:ext cx="7289982" cy="431324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Boolean search operators </a:t>
            </a:r>
            <a:r>
              <a:rPr b="1" lang="en-US" sz="2000">
                <a:solidFill>
                  <a:srgbClr val="3F3F3F"/>
                </a:solidFill>
                <a:latin typeface="Open Sans"/>
                <a:ea typeface="Open Sans"/>
                <a:cs typeface="Open Sans"/>
                <a:sym typeface="Open Sans"/>
              </a:rPr>
              <a:t>(AND, OR, NOT)</a:t>
            </a:r>
            <a:r>
              <a:rPr lang="en-US" sz="2000">
                <a:solidFill>
                  <a:srgbClr val="3F3F3F"/>
                </a:solidFill>
                <a:latin typeface="Open Sans"/>
                <a:ea typeface="Open Sans"/>
                <a:cs typeface="Open Sans"/>
                <a:sym typeface="Open Sans"/>
              </a:rPr>
              <a:t> connect terms and locate records containing matching terms.</a:t>
            </a:r>
            <a:endParaRPr>
              <a:solidFill>
                <a:srgbClr val="3F3F3F"/>
              </a:solidFill>
            </a:endParaRPr>
          </a:p>
          <a:p>
            <a:pPr indent="-342900" lvl="0" marL="3429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They strengthen the relevancy ranking in your search results.</a:t>
            </a:r>
            <a:endParaRPr>
              <a:solidFill>
                <a:srgbClr val="3F3F3F"/>
              </a:solidFill>
            </a:endParaRPr>
          </a:p>
          <a:p>
            <a:pPr indent="-342900" lvl="0" marL="342900" rtl="0" algn="l">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Booleans Operators can allow you to either narrow, broaden or exclude search results.</a:t>
            </a:r>
            <a:endParaRPr sz="2000">
              <a:solidFill>
                <a:srgbClr val="3F3F3F"/>
              </a:solidFill>
              <a:latin typeface="Open Sans"/>
              <a:ea typeface="Open Sans"/>
              <a:cs typeface="Open Sans"/>
              <a:sym typeface="Open Sans"/>
            </a:endParaRPr>
          </a:p>
          <a:p>
            <a:pPr indent="-342900" lvl="1" marL="800100" rtl="0" algn="l">
              <a:lnSpc>
                <a:spcPct val="100000"/>
              </a:lnSpc>
              <a:spcBef>
                <a:spcPts val="2100"/>
              </a:spcBef>
              <a:spcAft>
                <a:spcPts val="0"/>
              </a:spcAft>
              <a:buClr>
                <a:schemeClr val="dk1"/>
              </a:buClr>
              <a:buSzPts val="2000"/>
              <a:buChar char="○"/>
            </a:pPr>
            <a:r>
              <a:rPr b="1" lang="en-US">
                <a:solidFill>
                  <a:srgbClr val="3F3F3F"/>
                </a:solidFill>
                <a:latin typeface="Open Sans"/>
                <a:ea typeface="Open Sans"/>
                <a:cs typeface="Open Sans"/>
                <a:sym typeface="Open Sans"/>
              </a:rPr>
              <a:t>AND</a:t>
            </a:r>
            <a:r>
              <a:rPr lang="en-US">
                <a:solidFill>
                  <a:srgbClr val="3F3F3F"/>
                </a:solidFill>
                <a:latin typeface="Open Sans"/>
                <a:ea typeface="Open Sans"/>
                <a:cs typeface="Open Sans"/>
                <a:sym typeface="Open Sans"/>
              </a:rPr>
              <a:t> operator is used to combine two or more concepts and narrows a search.</a:t>
            </a:r>
            <a:endParaRPr>
              <a:solidFill>
                <a:srgbClr val="3F3F3F"/>
              </a:solidFill>
              <a:latin typeface="Open Sans"/>
              <a:ea typeface="Open Sans"/>
              <a:cs typeface="Open Sans"/>
              <a:sym typeface="Open Sans"/>
            </a:endParaRPr>
          </a:p>
          <a:p>
            <a:pPr indent="-342900" lvl="1" marL="800100" rtl="0" algn="l">
              <a:lnSpc>
                <a:spcPct val="100000"/>
              </a:lnSpc>
              <a:spcBef>
                <a:spcPts val="2100"/>
              </a:spcBef>
              <a:spcAft>
                <a:spcPts val="0"/>
              </a:spcAft>
              <a:buClr>
                <a:schemeClr val="dk1"/>
              </a:buClr>
              <a:buSzPts val="2000"/>
              <a:buChar char="○"/>
            </a:pPr>
            <a:r>
              <a:rPr b="1" lang="en-US">
                <a:solidFill>
                  <a:srgbClr val="3F3F3F"/>
                </a:solidFill>
                <a:latin typeface="Open Sans"/>
                <a:ea typeface="Open Sans"/>
                <a:cs typeface="Open Sans"/>
                <a:sym typeface="Open Sans"/>
              </a:rPr>
              <a:t>OR</a:t>
            </a:r>
            <a:r>
              <a:rPr lang="en-US">
                <a:solidFill>
                  <a:srgbClr val="3F3F3F"/>
                </a:solidFill>
                <a:latin typeface="Open Sans"/>
                <a:ea typeface="Open Sans"/>
                <a:cs typeface="Open Sans"/>
                <a:sym typeface="Open Sans"/>
              </a:rPr>
              <a:t> operator is used to contain one or other terms and broadens a search.</a:t>
            </a:r>
            <a:endParaRPr>
              <a:solidFill>
                <a:srgbClr val="3F3F3F"/>
              </a:solidFill>
              <a:latin typeface="Open Sans"/>
              <a:ea typeface="Open Sans"/>
              <a:cs typeface="Open Sans"/>
              <a:sym typeface="Open Sans"/>
            </a:endParaRPr>
          </a:p>
          <a:p>
            <a:pPr indent="-342900" lvl="1" marL="800100" rtl="0" algn="l">
              <a:lnSpc>
                <a:spcPct val="100000"/>
              </a:lnSpc>
              <a:spcBef>
                <a:spcPts val="2100"/>
              </a:spcBef>
              <a:spcAft>
                <a:spcPts val="0"/>
              </a:spcAft>
              <a:buClr>
                <a:schemeClr val="dk1"/>
              </a:buClr>
              <a:buSzPts val="2000"/>
              <a:buChar char="○"/>
            </a:pPr>
            <a:r>
              <a:rPr b="1" lang="en-US">
                <a:solidFill>
                  <a:srgbClr val="3F3F3F"/>
                </a:solidFill>
                <a:latin typeface="Open Sans"/>
                <a:ea typeface="Open Sans"/>
                <a:cs typeface="Open Sans"/>
                <a:sym typeface="Open Sans"/>
              </a:rPr>
              <a:t>NOT</a:t>
            </a:r>
            <a:r>
              <a:rPr lang="en-US">
                <a:solidFill>
                  <a:srgbClr val="3F3F3F"/>
                </a:solidFill>
                <a:latin typeface="Open Sans"/>
                <a:ea typeface="Open Sans"/>
                <a:cs typeface="Open Sans"/>
                <a:sym typeface="Open Sans"/>
              </a:rPr>
              <a:t> operator is used to exclude one or other terms and narrows a search.</a:t>
            </a:r>
            <a:endParaRPr>
              <a:solidFill>
                <a:srgbClr val="3F3F3F"/>
              </a:solidFill>
              <a:latin typeface="Open Sans"/>
              <a:ea typeface="Open Sans"/>
              <a:cs typeface="Open Sans"/>
              <a:sym typeface="Open Sans"/>
            </a:endParaRPr>
          </a:p>
        </p:txBody>
      </p:sp>
      <p:pic>
        <p:nvPicPr>
          <p:cNvPr id="455" name="Google Shape;455;p48"/>
          <p:cNvPicPr preferRelativeResize="0"/>
          <p:nvPr/>
        </p:nvPicPr>
        <p:blipFill rotWithShape="1">
          <a:blip r:embed="rId3">
            <a:alphaModFix/>
          </a:blip>
          <a:srcRect b="0" l="0" r="0" t="0"/>
          <a:stretch/>
        </p:blipFill>
        <p:spPr>
          <a:xfrm>
            <a:off x="7271000" y="3580250"/>
            <a:ext cx="4844799" cy="1647075"/>
          </a:xfrm>
          <a:prstGeom prst="rect">
            <a:avLst/>
          </a:prstGeom>
          <a:noFill/>
          <a:ln>
            <a:noFill/>
          </a:ln>
        </p:spPr>
      </p:pic>
      <p:pic>
        <p:nvPicPr>
          <p:cNvPr id="456" name="Google Shape;456;p48"/>
          <p:cNvPicPr preferRelativeResize="0"/>
          <p:nvPr/>
        </p:nvPicPr>
        <p:blipFill rotWithShape="1">
          <a:blip r:embed="rId4">
            <a:alphaModFix/>
          </a:blip>
          <a:srcRect b="0" l="0" r="0" t="0"/>
          <a:stretch/>
        </p:blipFill>
        <p:spPr>
          <a:xfrm>
            <a:off x="7746725" y="5752573"/>
            <a:ext cx="4369074" cy="31905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9"/>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Parentheses and wildcards</a:t>
            </a:r>
            <a:endParaRPr>
              <a:solidFill>
                <a:srgbClr val="586F7C"/>
              </a:solidFill>
              <a:latin typeface="Open Sans"/>
              <a:ea typeface="Open Sans"/>
              <a:cs typeface="Open Sans"/>
              <a:sym typeface="Open Sans"/>
            </a:endParaRPr>
          </a:p>
        </p:txBody>
      </p:sp>
      <p:sp>
        <p:nvSpPr>
          <p:cNvPr id="463" name="Google Shape;463;p49"/>
          <p:cNvSpPr txBox="1"/>
          <p:nvPr>
            <p:ph idx="1" type="body"/>
          </p:nvPr>
        </p:nvSpPr>
        <p:spPr>
          <a:xfrm>
            <a:off x="0" y="1817779"/>
            <a:ext cx="3657600" cy="4052669"/>
          </a:xfrm>
          <a:prstGeom prst="rect">
            <a:avLst/>
          </a:prstGeom>
          <a:noFill/>
          <a:ln>
            <a:noFill/>
          </a:ln>
        </p:spPr>
        <p:txBody>
          <a:bodyPr anchorCtr="0" anchor="ctr" bIns="45700" lIns="91425" spcFirstLastPara="1" rIns="91425" wrap="square" tIns="45700">
            <a:noAutofit/>
          </a:bodyPr>
          <a:lstStyle/>
          <a:p>
            <a:pPr indent="0" lvl="0" marL="127000" rtl="0" algn="l">
              <a:lnSpc>
                <a:spcPct val="150000"/>
              </a:lnSpc>
              <a:spcBef>
                <a:spcPts val="1000"/>
              </a:spcBef>
              <a:spcAft>
                <a:spcPts val="0"/>
              </a:spcAft>
              <a:buClr>
                <a:schemeClr val="dk1"/>
              </a:buClr>
              <a:buSzPts val="2300"/>
              <a:buNone/>
            </a:pPr>
            <a:r>
              <a:rPr lang="en-US" sz="2300">
                <a:solidFill>
                  <a:srgbClr val="3F3F3F"/>
                </a:solidFill>
                <a:latin typeface="Open Sans"/>
                <a:ea typeface="Open Sans"/>
                <a:cs typeface="Open Sans"/>
                <a:sym typeface="Open Sans"/>
              </a:rPr>
              <a:t>These help to narrow your results and make your search more specific.</a:t>
            </a:r>
            <a:endParaRPr>
              <a:solidFill>
                <a:srgbClr val="3F3F3F"/>
              </a:solidFill>
            </a:endParaRPr>
          </a:p>
        </p:txBody>
      </p:sp>
      <p:graphicFrame>
        <p:nvGraphicFramePr>
          <p:cNvPr id="464" name="Google Shape;464;p49"/>
          <p:cNvGraphicFramePr/>
          <p:nvPr/>
        </p:nvGraphicFramePr>
        <p:xfrm>
          <a:off x="3657599" y="2024542"/>
          <a:ext cx="3000000" cy="3000000"/>
        </p:xfrm>
        <a:graphic>
          <a:graphicData uri="http://schemas.openxmlformats.org/drawingml/2006/table">
            <a:tbl>
              <a:tblPr>
                <a:noFill/>
                <a:tableStyleId>{A30A5D19-CD42-45BA-BEAF-A525C40C53EC}</a:tableStyleId>
              </a:tblPr>
              <a:tblGrid>
                <a:gridCol w="3808700"/>
                <a:gridCol w="4402625"/>
              </a:tblGrid>
              <a:tr h="1261175">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Phrase or proximity searching</a:t>
                      </a:r>
                      <a:endParaRPr sz="1600" u="none" cap="none" strike="noStrike">
                        <a:solidFill>
                          <a:srgbClr val="3F3F3F"/>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5DCE4"/>
                    </a:solidFill>
                  </a:tcPr>
                </a:tc>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a:t>
                      </a:r>
                      <a:r>
                        <a:rPr lang="en-US" sz="1600" u="none" cap="none" strike="noStrike">
                          <a:solidFill>
                            <a:srgbClr val="3F3F3F"/>
                          </a:solidFill>
                          <a:latin typeface="Open Sans"/>
                          <a:ea typeface="Open Sans"/>
                          <a:cs typeface="Open Sans"/>
                          <a:sym typeface="Open Sans"/>
                        </a:rPr>
                        <a:t> or</a:t>
                      </a:r>
                      <a:r>
                        <a:rPr b="1" lang="en-US" sz="1600" u="none" cap="none" strike="noStrike">
                          <a:solidFill>
                            <a:srgbClr val="3F3F3F"/>
                          </a:solidFill>
                          <a:latin typeface="Open Sans"/>
                          <a:ea typeface="Open Sans"/>
                          <a:cs typeface="Open Sans"/>
                          <a:sym typeface="Open Sans"/>
                        </a:rPr>
                        <a:t> (…) </a:t>
                      </a:r>
                      <a:r>
                        <a:rPr lang="en-US" sz="1600" u="none" cap="none" strike="noStrike">
                          <a:solidFill>
                            <a:srgbClr val="3F3F3F"/>
                          </a:solidFill>
                          <a:latin typeface="Open Sans"/>
                          <a:ea typeface="Open Sans"/>
                          <a:cs typeface="Open Sans"/>
                          <a:sym typeface="Open Sans"/>
                        </a:rPr>
                        <a:t>allows you to search for </a:t>
                      </a:r>
                      <a:r>
                        <a:rPr b="1" lang="en-US" sz="1600" u="none" cap="none" strike="noStrike">
                          <a:solidFill>
                            <a:srgbClr val="3F3F3F"/>
                          </a:solidFill>
                          <a:latin typeface="Open Sans"/>
                          <a:ea typeface="Open Sans"/>
                          <a:cs typeface="Open Sans"/>
                          <a:sym typeface="Open Sans"/>
                        </a:rPr>
                        <a:t>an exact phrase</a:t>
                      </a:r>
                      <a:endParaRPr sz="1600" u="none" cap="none" strike="noStrike">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 </a:t>
                      </a:r>
                      <a:endParaRPr sz="1400" u="none" cap="none" strike="noStrike">
                        <a:solidFill>
                          <a:srgbClr val="3F3F3F"/>
                        </a:solidFill>
                      </a:endParaRPr>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“crop plantation” and (soil condition)</a:t>
                      </a:r>
                      <a:endParaRPr sz="1600" u="none" cap="none" strike="noStrike">
                        <a:solidFill>
                          <a:srgbClr val="3F3F3F"/>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815625">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Truncation/wildcards</a:t>
                      </a:r>
                      <a:endParaRPr sz="1600" u="none" cap="none" strike="noStrike">
                        <a:solidFill>
                          <a:srgbClr val="3F3F3F"/>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5DCE4"/>
                    </a:solidFill>
                  </a:tcPr>
                </a:tc>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a:t>
                      </a:r>
                      <a:r>
                        <a:rPr lang="en-US" sz="1600" u="none" cap="none" strike="noStrike">
                          <a:solidFill>
                            <a:srgbClr val="3F3F3F"/>
                          </a:solidFill>
                          <a:latin typeface="Open Sans"/>
                          <a:ea typeface="Open Sans"/>
                          <a:cs typeface="Open Sans"/>
                          <a:sym typeface="Open Sans"/>
                        </a:rPr>
                        <a:t> or </a:t>
                      </a:r>
                      <a:r>
                        <a:rPr b="1" lang="en-US" sz="1600" u="none" cap="none" strike="noStrike">
                          <a:solidFill>
                            <a:srgbClr val="3F3F3F"/>
                          </a:solidFill>
                          <a:latin typeface="Open Sans"/>
                          <a:ea typeface="Open Sans"/>
                          <a:cs typeface="Open Sans"/>
                          <a:sym typeface="Open Sans"/>
                        </a:rPr>
                        <a:t>$ </a:t>
                      </a:r>
                      <a:r>
                        <a:rPr lang="en-US" sz="1600" u="none" cap="none" strike="noStrike">
                          <a:solidFill>
                            <a:srgbClr val="3F3F3F"/>
                          </a:solidFill>
                          <a:latin typeface="Open Sans"/>
                          <a:ea typeface="Open Sans"/>
                          <a:cs typeface="Open Sans"/>
                          <a:sym typeface="Open Sans"/>
                        </a:rPr>
                        <a:t>allow you to search for alternative</a:t>
                      </a:r>
                      <a:r>
                        <a:rPr b="1" lang="en-US" sz="1600" u="none" cap="none" strike="noStrike">
                          <a:solidFill>
                            <a:srgbClr val="3F3F3F"/>
                          </a:solidFill>
                          <a:latin typeface="Open Sans"/>
                          <a:ea typeface="Open Sans"/>
                          <a:cs typeface="Open Sans"/>
                          <a:sym typeface="Open Sans"/>
                        </a:rPr>
                        <a:t> spellings</a:t>
                      </a:r>
                      <a:endParaRPr sz="1600" u="none" cap="none" strike="noStrike">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 </a:t>
                      </a:r>
                      <a:endParaRPr sz="1400" u="none" cap="none" strike="noStrike">
                        <a:solidFill>
                          <a:srgbClr val="3F3F3F"/>
                        </a:solidFill>
                      </a:endParaRPr>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child* for child OR child</a:t>
                      </a:r>
                      <a:r>
                        <a:rPr lang="en-US" sz="1600" u="sng" cap="none" strike="noStrike">
                          <a:solidFill>
                            <a:srgbClr val="3F3F3F"/>
                          </a:solidFill>
                          <a:latin typeface="Open Sans"/>
                          <a:ea typeface="Open Sans"/>
                          <a:cs typeface="Open Sans"/>
                          <a:sym typeface="Open Sans"/>
                        </a:rPr>
                        <a:t>s </a:t>
                      </a:r>
                      <a:r>
                        <a:rPr lang="en-US" sz="1600" u="none" cap="none" strike="noStrike">
                          <a:solidFill>
                            <a:srgbClr val="3F3F3F"/>
                          </a:solidFill>
                          <a:latin typeface="Open Sans"/>
                          <a:ea typeface="Open Sans"/>
                          <a:cs typeface="Open Sans"/>
                          <a:sym typeface="Open Sans"/>
                        </a:rPr>
                        <a:t>OR child</a:t>
                      </a:r>
                      <a:r>
                        <a:rPr lang="en-US" sz="1600" u="sng" cap="none" strike="noStrike">
                          <a:solidFill>
                            <a:srgbClr val="3F3F3F"/>
                          </a:solidFill>
                          <a:latin typeface="Open Sans"/>
                          <a:ea typeface="Open Sans"/>
                          <a:cs typeface="Open Sans"/>
                          <a:sym typeface="Open Sans"/>
                        </a:rPr>
                        <a:t>ren</a:t>
                      </a:r>
                      <a:endParaRPr sz="1600" u="none" cap="none" strike="noStrike">
                        <a:solidFill>
                          <a:srgbClr val="3F3F3F"/>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parasite* for parasite OR parasite</a:t>
                      </a:r>
                      <a:r>
                        <a:rPr lang="en-US" sz="1600" u="sng" cap="none" strike="noStrike">
                          <a:solidFill>
                            <a:srgbClr val="3F3F3F"/>
                          </a:solidFill>
                          <a:latin typeface="Open Sans"/>
                          <a:ea typeface="Open Sans"/>
                          <a:cs typeface="Open Sans"/>
                          <a:sym typeface="Open Sans"/>
                        </a:rPr>
                        <a:t>s</a:t>
                      </a:r>
                      <a:endParaRPr sz="1600" u="none" cap="none" strike="noStrike">
                        <a:solidFill>
                          <a:srgbClr val="3F3F3F"/>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537200">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Alternate spellings</a:t>
                      </a:r>
                      <a:endParaRPr sz="1600" u="none" cap="none" strike="noStrike">
                        <a:solidFill>
                          <a:srgbClr val="3F3F3F"/>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5DCE4"/>
                    </a:solidFill>
                  </a:tcPr>
                </a:tc>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3F3F3F"/>
                          </a:solidFill>
                          <a:latin typeface="Open Sans"/>
                          <a:ea typeface="Open Sans"/>
                          <a:cs typeface="Open Sans"/>
                          <a:sym typeface="Open Sans"/>
                        </a:rPr>
                        <a:t>?</a:t>
                      </a:r>
                      <a:r>
                        <a:rPr lang="en-US" sz="1600" u="none" cap="none" strike="noStrike">
                          <a:solidFill>
                            <a:srgbClr val="3F3F3F"/>
                          </a:solidFill>
                          <a:latin typeface="Open Sans"/>
                          <a:ea typeface="Open Sans"/>
                          <a:cs typeface="Open Sans"/>
                          <a:sym typeface="Open Sans"/>
                        </a:rPr>
                        <a:t> can be used to substitute for characters anywhere in a word</a:t>
                      </a:r>
                      <a:endParaRPr sz="1600" u="none" cap="none" strike="noStrike">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 </a:t>
                      </a:r>
                      <a:endParaRPr sz="1400" u="none" cap="none" strike="noStrike">
                        <a:solidFill>
                          <a:srgbClr val="3F3F3F"/>
                        </a:solidFill>
                      </a:endParaRPr>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 wom</a:t>
                      </a:r>
                      <a:r>
                        <a:rPr b="1" lang="en-US" sz="1600" u="none" cap="none" strike="noStrike">
                          <a:solidFill>
                            <a:srgbClr val="3F3F3F"/>
                          </a:solidFill>
                          <a:latin typeface="Open Sans"/>
                          <a:ea typeface="Open Sans"/>
                          <a:cs typeface="Open Sans"/>
                          <a:sym typeface="Open Sans"/>
                        </a:rPr>
                        <a:t>?</a:t>
                      </a:r>
                      <a:r>
                        <a:rPr lang="en-US" sz="1600" u="none" cap="none" strike="noStrike">
                          <a:solidFill>
                            <a:srgbClr val="3F3F3F"/>
                          </a:solidFill>
                          <a:latin typeface="Open Sans"/>
                          <a:ea typeface="Open Sans"/>
                          <a:cs typeface="Open Sans"/>
                          <a:sym typeface="Open Sans"/>
                        </a:rPr>
                        <a:t>n would search for “wom</a:t>
                      </a:r>
                      <a:r>
                        <a:rPr lang="en-US" sz="1600" u="sng" cap="none" strike="noStrike">
                          <a:solidFill>
                            <a:srgbClr val="3F3F3F"/>
                          </a:solidFill>
                          <a:latin typeface="Open Sans"/>
                          <a:ea typeface="Open Sans"/>
                          <a:cs typeface="Open Sans"/>
                          <a:sym typeface="Open Sans"/>
                        </a:rPr>
                        <a:t>a</a:t>
                      </a:r>
                      <a:r>
                        <a:rPr lang="en-US" sz="1600" u="none" cap="none" strike="noStrike">
                          <a:solidFill>
                            <a:srgbClr val="3F3F3F"/>
                          </a:solidFill>
                          <a:latin typeface="Open Sans"/>
                          <a:ea typeface="Open Sans"/>
                          <a:cs typeface="Open Sans"/>
                          <a:sym typeface="Open Sans"/>
                        </a:rPr>
                        <a:t>n” and “wom</a:t>
                      </a:r>
                      <a:r>
                        <a:rPr lang="en-US" sz="1600" u="sng" cap="none" strike="noStrike">
                          <a:solidFill>
                            <a:srgbClr val="3F3F3F"/>
                          </a:solidFill>
                          <a:latin typeface="Open Sans"/>
                          <a:ea typeface="Open Sans"/>
                          <a:cs typeface="Open Sans"/>
                          <a:sym typeface="Open Sans"/>
                        </a:rPr>
                        <a:t>e</a:t>
                      </a:r>
                      <a:r>
                        <a:rPr lang="en-US" sz="1600" u="none" cap="none" strike="noStrike">
                          <a:solidFill>
                            <a:srgbClr val="3F3F3F"/>
                          </a:solidFill>
                          <a:latin typeface="Open Sans"/>
                          <a:ea typeface="Open Sans"/>
                          <a:cs typeface="Open Sans"/>
                          <a:sym typeface="Open Sans"/>
                        </a:rPr>
                        <a:t>n”</a:t>
                      </a:r>
                      <a:endParaRPr sz="1600" u="none" cap="none" strike="noStrike">
                        <a:solidFill>
                          <a:srgbClr val="3F3F3F"/>
                        </a:solidFill>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b="0" l="0" r="0" t="0"/>
          <a:stretch/>
        </p:blipFill>
        <p:spPr>
          <a:xfrm>
            <a:off x="4253387" y="1452743"/>
            <a:ext cx="7847668" cy="5170383"/>
          </a:xfrm>
          <a:prstGeom prst="rect">
            <a:avLst/>
          </a:prstGeom>
          <a:noFill/>
          <a:ln>
            <a:noFill/>
          </a:ln>
        </p:spPr>
      </p:pic>
      <p:sp>
        <p:nvSpPr>
          <p:cNvPr id="115" name="Google Shape;115;p17"/>
          <p:cNvSpPr txBox="1"/>
          <p:nvPr>
            <p:ph idx="1" type="body"/>
          </p:nvPr>
        </p:nvSpPr>
        <p:spPr>
          <a:xfrm>
            <a:off x="1" y="4316396"/>
            <a:ext cx="4026900" cy="2176500"/>
          </a:xfrm>
          <a:prstGeom prst="rect">
            <a:avLst/>
          </a:prstGeom>
          <a:noFill/>
          <a:ln>
            <a:noFill/>
          </a:ln>
        </p:spPr>
        <p:txBody>
          <a:bodyPr anchorCtr="0" anchor="t" bIns="45700" lIns="91425" spcFirstLastPara="1" rIns="91425" wrap="square" tIns="45700">
            <a:normAutofit/>
          </a:bodyPr>
          <a:lstStyle/>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Group A</a:t>
            </a:r>
            <a:endParaRPr>
              <a:solidFill>
                <a:srgbClr val="3F3F3F"/>
              </a:solidFill>
            </a:endParaRPr>
          </a:p>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Group B</a:t>
            </a:r>
            <a:endParaRPr>
              <a:solidFill>
                <a:srgbClr val="3F3F3F"/>
              </a:solidFill>
            </a:endParaRPr>
          </a:p>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Not eligible</a:t>
            </a:r>
            <a:endParaRPr>
              <a:solidFill>
                <a:srgbClr val="3F3F3F"/>
              </a:solidFill>
            </a:endParaRPr>
          </a:p>
          <a:p>
            <a:pPr indent="-342900" lvl="0" marL="469900" rtl="0" algn="l">
              <a:lnSpc>
                <a:spcPct val="110000"/>
              </a:lnSpc>
              <a:spcBef>
                <a:spcPts val="1000"/>
              </a:spcBef>
              <a:spcAft>
                <a:spcPts val="0"/>
              </a:spcAft>
              <a:buClr>
                <a:schemeClr val="dk1"/>
              </a:buClr>
              <a:buSzPts val="2000"/>
              <a:buChar char="●"/>
            </a:pPr>
            <a:r>
              <a:rPr lang="en-US" sz="2220">
                <a:solidFill>
                  <a:srgbClr val="3F3F3F"/>
                </a:solidFill>
                <a:latin typeface="Open Sans"/>
                <a:ea typeface="Open Sans"/>
                <a:cs typeface="Open Sans"/>
                <a:sym typeface="Open Sans"/>
              </a:rPr>
              <a:t>Not applicable</a:t>
            </a:r>
            <a:endParaRPr sz="2220">
              <a:solidFill>
                <a:srgbClr val="3F3F3F"/>
              </a:solidFill>
              <a:latin typeface="Open Sans"/>
              <a:ea typeface="Open Sans"/>
              <a:cs typeface="Open Sans"/>
              <a:sym typeface="Open Sans"/>
            </a:endParaRPr>
          </a:p>
        </p:txBody>
      </p:sp>
      <p:sp>
        <p:nvSpPr>
          <p:cNvPr id="116" name="Google Shape;116;p17"/>
          <p:cNvSpPr txBox="1"/>
          <p:nvPr>
            <p:ph type="title"/>
          </p:nvPr>
        </p:nvSpPr>
        <p:spPr>
          <a:xfrm>
            <a:off x="0" y="154774"/>
            <a:ext cx="78900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 and Group B countries   </a:t>
            </a:r>
            <a:endParaRPr sz="3600">
              <a:solidFill>
                <a:srgbClr val="586F7C"/>
              </a:solidFill>
              <a:latin typeface="Open Sans"/>
              <a:ea typeface="Open Sans"/>
              <a:cs typeface="Open Sans"/>
              <a:sym typeface="Open Sans"/>
            </a:endParaRPr>
          </a:p>
        </p:txBody>
      </p:sp>
      <p:sp>
        <p:nvSpPr>
          <p:cNvPr id="117" name="Google Shape;117;p17"/>
          <p:cNvSpPr/>
          <p:nvPr/>
        </p:nvSpPr>
        <p:spPr>
          <a:xfrm>
            <a:off x="2812494" y="4958854"/>
            <a:ext cx="808892" cy="369276"/>
          </a:xfrm>
          <a:prstGeom prst="rect">
            <a:avLst/>
          </a:prstGeom>
          <a:solidFill>
            <a:schemeClr val="accent1"/>
          </a:solid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 name="Google Shape;118;p17"/>
          <p:cNvSpPr/>
          <p:nvPr/>
        </p:nvSpPr>
        <p:spPr>
          <a:xfrm>
            <a:off x="2812494" y="4446095"/>
            <a:ext cx="808892" cy="369276"/>
          </a:xfrm>
          <a:prstGeom prst="rect">
            <a:avLst/>
          </a:prstGeom>
          <a:solidFill>
            <a:srgbClr val="00B0F0"/>
          </a:solid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9" name="Google Shape;119;p17"/>
          <p:cNvSpPr/>
          <p:nvPr/>
        </p:nvSpPr>
        <p:spPr>
          <a:xfrm>
            <a:off x="2812494" y="5471613"/>
            <a:ext cx="808892" cy="367825"/>
          </a:xfrm>
          <a:prstGeom prst="rect">
            <a:avLst/>
          </a:prstGeom>
          <a:no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 name="Google Shape;120;p17"/>
          <p:cNvSpPr/>
          <p:nvPr/>
        </p:nvSpPr>
        <p:spPr>
          <a:xfrm>
            <a:off x="2812494" y="6033593"/>
            <a:ext cx="808892" cy="369276"/>
          </a:xfrm>
          <a:prstGeom prst="rect">
            <a:avLst/>
          </a:prstGeom>
          <a:solidFill>
            <a:schemeClr val="lt2"/>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17"/>
          <p:cNvSpPr/>
          <p:nvPr/>
        </p:nvSpPr>
        <p:spPr>
          <a:xfrm>
            <a:off x="341856" y="2165532"/>
            <a:ext cx="379827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Century Gothic"/>
                <a:ea typeface="Century Gothic"/>
                <a:cs typeface="Century Gothic"/>
                <a:sym typeface="Century Gothic"/>
              </a:rPr>
              <a:t>Countries that are assigned to  Group A or Group B are eligible for all Research4Life collections.</a:t>
            </a:r>
            <a:endParaRPr b="0" i="0" sz="2000" u="none" cap="none" strike="noStrike">
              <a:solidFill>
                <a:srgbClr val="3F3F3F"/>
              </a:solidFill>
              <a:latin typeface="Century Gothic"/>
              <a:ea typeface="Century Gothic"/>
              <a:cs typeface="Century Gothic"/>
              <a:sym typeface="Century Gothic"/>
            </a:endParaRPr>
          </a:p>
        </p:txBody>
      </p:sp>
      <p:sp>
        <p:nvSpPr>
          <p:cNvPr id="122" name="Google Shape;122;p17"/>
          <p:cNvSpPr txBox="1"/>
          <p:nvPr/>
        </p:nvSpPr>
        <p:spPr>
          <a:xfrm>
            <a:off x="184716" y="695224"/>
            <a:ext cx="11025554"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Open Sans"/>
                <a:ea typeface="Open Sans"/>
                <a:cs typeface="Open Sans"/>
                <a:sym typeface="Open Sans"/>
              </a:rPr>
              <a:t>Group A countries have </a:t>
            </a:r>
            <a:r>
              <a:rPr b="1" i="0" lang="en-US" sz="2000" u="none" cap="none" strike="noStrike">
                <a:solidFill>
                  <a:srgbClr val="3F3F3F"/>
                </a:solidFill>
                <a:latin typeface="Open Sans"/>
                <a:ea typeface="Open Sans"/>
                <a:cs typeface="Open Sans"/>
                <a:sym typeface="Open Sans"/>
              </a:rPr>
              <a:t>free</a:t>
            </a:r>
            <a:r>
              <a:rPr b="0" i="0" lang="en-US" sz="2000" u="none" cap="none" strike="noStrike">
                <a:solidFill>
                  <a:srgbClr val="3F3F3F"/>
                </a:solidFill>
                <a:latin typeface="Open Sans"/>
                <a:ea typeface="Open Sans"/>
                <a:cs typeface="Open Sans"/>
                <a:sym typeface="Open Sans"/>
              </a:rPr>
              <a:t> access to Research4Life. Group 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Open Sans"/>
                <a:ea typeface="Open Sans"/>
                <a:cs typeface="Open Sans"/>
                <a:sym typeface="Open Sans"/>
              </a:rPr>
              <a:t>countries pay </a:t>
            </a:r>
            <a:r>
              <a:rPr b="1" i="0" lang="en-US" sz="2000" u="none" cap="none" strike="noStrike">
                <a:solidFill>
                  <a:srgbClr val="3F3F3F"/>
                </a:solidFill>
                <a:latin typeface="Open Sans"/>
                <a:ea typeface="Open Sans"/>
                <a:cs typeface="Open Sans"/>
                <a:sym typeface="Open Sans"/>
              </a:rPr>
              <a:t>US$1,500 </a:t>
            </a:r>
            <a:r>
              <a:rPr b="0" i="0" lang="en-US" sz="2000" u="none" cap="none" strike="noStrike">
                <a:solidFill>
                  <a:srgbClr val="3F3F3F"/>
                </a:solidFill>
                <a:latin typeface="Open Sans"/>
                <a:ea typeface="Open Sans"/>
                <a:cs typeface="Open Sans"/>
                <a:sym typeface="Open Sans"/>
              </a:rPr>
              <a:t>per year to obtain access to the Research4Life.</a:t>
            </a:r>
            <a:endParaRPr b="0" i="0" sz="2000" u="none" cap="none" strike="noStrike">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0"/>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Search limits</a:t>
            </a:r>
            <a:endParaRPr>
              <a:solidFill>
                <a:srgbClr val="586F7C"/>
              </a:solidFill>
              <a:latin typeface="Open Sans"/>
              <a:ea typeface="Open Sans"/>
              <a:cs typeface="Open Sans"/>
              <a:sym typeface="Open Sans"/>
            </a:endParaRPr>
          </a:p>
        </p:txBody>
      </p:sp>
      <p:sp>
        <p:nvSpPr>
          <p:cNvPr id="471" name="Google Shape;471;p50"/>
          <p:cNvSpPr txBox="1"/>
          <p:nvPr>
            <p:ph idx="1" type="body"/>
          </p:nvPr>
        </p:nvSpPr>
        <p:spPr>
          <a:xfrm>
            <a:off x="0" y="1780343"/>
            <a:ext cx="5989780" cy="4117716"/>
          </a:xfrm>
          <a:prstGeom prst="rect">
            <a:avLst/>
          </a:prstGeom>
          <a:noFill/>
          <a:ln>
            <a:noFill/>
          </a:ln>
        </p:spPr>
        <p:txBody>
          <a:bodyPr anchorCtr="0" anchor="t" bIns="45700" lIns="91425" spcFirstLastPara="1" rIns="91425" wrap="square" tIns="45700">
            <a:noAutofit/>
          </a:bodyPr>
          <a:lstStyle/>
          <a:p>
            <a:pPr indent="0" lvl="0" marL="127000" rtl="0" algn="l">
              <a:lnSpc>
                <a:spcPct val="150000"/>
              </a:lnSpc>
              <a:spcBef>
                <a:spcPts val="1000"/>
              </a:spcBef>
              <a:spcAft>
                <a:spcPts val="0"/>
              </a:spcAft>
              <a:buClr>
                <a:schemeClr val="dk1"/>
              </a:buClr>
              <a:buSzPts val="2500"/>
              <a:buNone/>
            </a:pPr>
            <a:r>
              <a:rPr lang="en-US" sz="2500">
                <a:solidFill>
                  <a:srgbClr val="3F3F3F"/>
                </a:solidFill>
                <a:latin typeface="Open Sans"/>
                <a:ea typeface="Open Sans"/>
                <a:cs typeface="Open Sans"/>
                <a:sym typeface="Open Sans"/>
              </a:rPr>
              <a:t>Most databases &amp; search platforms allow you to limit a search by author, title, journal, date, and language etc</a:t>
            </a:r>
            <a:endParaRPr sz="2500">
              <a:solidFill>
                <a:srgbClr val="3F3F3F"/>
              </a:solidFill>
              <a:latin typeface="Open Sans"/>
              <a:ea typeface="Open Sans"/>
              <a:cs typeface="Open Sans"/>
              <a:sym typeface="Open Sans"/>
            </a:endParaRPr>
          </a:p>
          <a:p>
            <a:pPr indent="-342900" lvl="1" marL="927100" rtl="0" algn="l">
              <a:lnSpc>
                <a:spcPct val="150000"/>
              </a:lnSpc>
              <a:spcBef>
                <a:spcPts val="2100"/>
              </a:spcBef>
              <a:spcAft>
                <a:spcPts val="0"/>
              </a:spcAft>
              <a:buClr>
                <a:schemeClr val="dk1"/>
              </a:buClr>
              <a:buSzPts val="2100"/>
              <a:buChar char="○"/>
            </a:pPr>
            <a:r>
              <a:rPr lang="en-US" sz="2100">
                <a:solidFill>
                  <a:srgbClr val="3F3F3F"/>
                </a:solidFill>
                <a:latin typeface="Open Sans"/>
                <a:ea typeface="Open Sans"/>
                <a:cs typeface="Open Sans"/>
                <a:sym typeface="Open Sans"/>
              </a:rPr>
              <a:t>You can use an advance search and refine your options on a search platform.</a:t>
            </a:r>
            <a:endParaRPr>
              <a:solidFill>
                <a:srgbClr val="3F3F3F"/>
              </a:solidFill>
            </a:endParaRPr>
          </a:p>
          <a:p>
            <a:pPr indent="-342900" lvl="1" marL="927100" rtl="0" algn="l">
              <a:lnSpc>
                <a:spcPct val="150000"/>
              </a:lnSpc>
              <a:spcBef>
                <a:spcPts val="2100"/>
              </a:spcBef>
              <a:spcAft>
                <a:spcPts val="0"/>
              </a:spcAft>
              <a:buClr>
                <a:schemeClr val="dk1"/>
              </a:buClr>
              <a:buSzPts val="2100"/>
              <a:buChar char="○"/>
            </a:pPr>
            <a:r>
              <a:rPr lang="en-US" sz="2100">
                <a:solidFill>
                  <a:srgbClr val="3F3F3F"/>
                </a:solidFill>
                <a:latin typeface="Open Sans"/>
                <a:ea typeface="Open Sans"/>
                <a:cs typeface="Open Sans"/>
                <a:sym typeface="Open Sans"/>
              </a:rPr>
              <a:t>Drop down menus are available. </a:t>
            </a:r>
            <a:endParaRPr>
              <a:solidFill>
                <a:srgbClr val="3F3F3F"/>
              </a:solidFill>
            </a:endParaRPr>
          </a:p>
        </p:txBody>
      </p:sp>
      <p:pic>
        <p:nvPicPr>
          <p:cNvPr descr="https://lh6.googleusercontent.com/ZsRyR9sq6hZunagmf2qWvj9dGKQD9Bjxignh7-qpJZIdOhjweQZ5N5wy0iFBqLpQD4g_tmJe6VfXMRHCkC_JhUFp_JlJJkp15j6qhSEFF4EUnPNXQ_qlA18kJztq2uzVO6Zfd9iS" id="472" name="Google Shape;472;p50"/>
          <p:cNvPicPr preferRelativeResize="0"/>
          <p:nvPr/>
        </p:nvPicPr>
        <p:blipFill rotWithShape="1">
          <a:blip r:embed="rId3">
            <a:alphaModFix/>
          </a:blip>
          <a:srcRect b="0" l="0" r="0" t="0"/>
          <a:stretch/>
        </p:blipFill>
        <p:spPr>
          <a:xfrm>
            <a:off x="6103106" y="2048256"/>
            <a:ext cx="5753504" cy="442569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3"/>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Using Information Resources</a:t>
            </a:r>
            <a:endParaRPr>
              <a:solidFill>
                <a:srgbClr val="586F7C"/>
              </a:solidFill>
              <a:latin typeface="Open Sans"/>
              <a:ea typeface="Open Sans"/>
              <a:cs typeface="Open Sans"/>
              <a:sym typeface="Open Sans"/>
            </a:endParaRPr>
          </a:p>
        </p:txBody>
      </p:sp>
      <p:sp>
        <p:nvSpPr>
          <p:cNvPr id="478" name="Google Shape;478;p53"/>
          <p:cNvSpPr txBox="1"/>
          <p:nvPr>
            <p:ph idx="1" type="body"/>
          </p:nvPr>
        </p:nvSpPr>
        <p:spPr>
          <a:xfrm>
            <a:off x="178676" y="1612523"/>
            <a:ext cx="11340662" cy="465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Charles Sturt University. Library.  Literature Review: Developing a search strategy . https://libguides.csu.edu.au/review/Search_Strategies  [Cited 6 May 2022]</a:t>
            </a:r>
            <a:endParaRPr/>
          </a:p>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George Mason University, The Writing Center,  How to write a research question. [online] [Cited 6 May 2022] https://writingcenter.gmu.edu/guides/how-to-write-a-research-question</a:t>
            </a:r>
            <a:endParaRPr/>
          </a:p>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 Grewal, A, Kataria, H, Dhawan, I.  Literature search for research planning and identification of research problem. Indian J Anaesth 2106 Sep; 60(9) https://www.ncbi.nlm.nih.gov/pmc/articles/PMC5037943/ [Cited 8 May 2022]</a:t>
            </a:r>
            <a:endParaRPr sz="1600"/>
          </a:p>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Literature Search: a librarian’s handout to introduce tools, terms and techniques. https://libguides.csu.edu.au/ld.php?content_id=36285749 [Cited 6 May 2022]</a:t>
            </a:r>
            <a:endParaRPr/>
          </a:p>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Ratan, S, Arnaud T. Ratan, J Formulation of a Research Question – Stepwise Approach. J. Indian Basic Pediatr Surg. Jan-March 2019 , 24,(1) 15-20 https://www.ncbi.nlm.nih.gov/pmc/articles/PMC6322175/ [Cited May 7 2022]</a:t>
            </a:r>
            <a:endParaRPr b="1" sz="16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University of Leeds Library. 2021. Literature searching explained. In: University of Leeds [online]. [Cited 9 July 2021]. </a:t>
            </a:r>
            <a:r>
              <a:rPr lang="en-US" sz="1600" u="sng">
                <a:solidFill>
                  <a:schemeClr val="dk1"/>
                </a:solidFill>
                <a:latin typeface="Open Sans"/>
                <a:ea typeface="Open Sans"/>
                <a:cs typeface="Open Sans"/>
                <a:sym typeface="Open Sans"/>
                <a:hlinkClick r:id="rId3">
                  <a:extLst>
                    <a:ext uri="{A12FA001-AC4F-418D-AE19-62706E023703}">
                      <ahyp:hlinkClr val="tx"/>
                    </a:ext>
                  </a:extLst>
                </a:hlinkClick>
              </a:rPr>
              <a:t>https://library.leeds.ac.uk/info/1404/literature_searching/14/literature_searching_explained/</a:t>
            </a:r>
            <a:r>
              <a:rPr lang="en-US" sz="1600">
                <a:solidFill>
                  <a:schemeClr val="dk1"/>
                </a:solidFill>
                <a:latin typeface="Open Sans"/>
                <a:ea typeface="Open Sans"/>
                <a:cs typeface="Open Sans"/>
                <a:sym typeface="Open Sans"/>
              </a:rPr>
              <a:t>  </a:t>
            </a:r>
            <a:endParaRPr/>
          </a:p>
          <a:p>
            <a:pPr indent="-304800" lvl="0" marL="457200" rtl="0" algn="l">
              <a:lnSpc>
                <a:spcPct val="150000"/>
              </a:lnSpc>
              <a:spcBef>
                <a:spcPts val="0"/>
              </a:spcBef>
              <a:spcAft>
                <a:spcPts val="0"/>
              </a:spcAft>
              <a:buClr>
                <a:schemeClr val="dk1"/>
              </a:buClr>
              <a:buSzPts val="1200"/>
              <a:buFont typeface="Open Sans"/>
              <a:buChar char="●"/>
            </a:pPr>
            <a:r>
              <a:rPr lang="en-US" sz="1600">
                <a:solidFill>
                  <a:schemeClr val="dk1"/>
                </a:solidFill>
                <a:latin typeface="Open Sans"/>
                <a:ea typeface="Open Sans"/>
                <a:cs typeface="Open Sans"/>
                <a:sym typeface="Open Sans"/>
              </a:rPr>
              <a:t>WUR. 2020. The 4 W’s. In: Wageningen University &amp; Research Library [online]. [Cited 9 July 2021].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https://library.wur.nl/infoboard/module_2/page14872.html</a:t>
            </a:r>
            <a:r>
              <a:rPr lang="en-US" sz="1600">
                <a:solidFill>
                  <a:schemeClr val="dk1"/>
                </a:solidFill>
                <a:latin typeface="Open Sans"/>
                <a:ea typeface="Open Sans"/>
                <a:cs typeface="Open Sans"/>
                <a:sym typeface="Open Sans"/>
              </a:rPr>
              <a:t> </a:t>
            </a:r>
            <a:endParaRPr sz="1600"/>
          </a:p>
          <a:p>
            <a:pPr indent="-228600" lvl="0" marL="457200" rtl="0" algn="l">
              <a:lnSpc>
                <a:spcPct val="150000"/>
              </a:lnSpc>
              <a:spcBef>
                <a:spcPts val="0"/>
              </a:spcBef>
              <a:spcAft>
                <a:spcPts val="0"/>
              </a:spcAft>
              <a:buClr>
                <a:schemeClr val="dk1"/>
              </a:buClr>
              <a:buSzPts val="1200"/>
              <a:buFont typeface="Open Sans"/>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Questions &amp; Answers discussion</a:t>
            </a:r>
            <a:endParaRPr>
              <a:solidFill>
                <a:srgbClr val="586F7C"/>
              </a:solidFill>
              <a:latin typeface="Open Sans"/>
              <a:ea typeface="Open Sans"/>
              <a:cs typeface="Open Sans"/>
              <a:sym typeface="Open Sans"/>
            </a:endParaRPr>
          </a:p>
        </p:txBody>
      </p:sp>
      <p:sp>
        <p:nvSpPr>
          <p:cNvPr id="485" name="Google Shape;485;p51"/>
          <p:cNvSpPr txBox="1"/>
          <p:nvPr/>
        </p:nvSpPr>
        <p:spPr>
          <a:xfrm>
            <a:off x="417425" y="2266125"/>
            <a:ext cx="11184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444444"/>
                </a:solidFill>
                <a:latin typeface="Open Sans"/>
                <a:ea typeface="Open Sans"/>
                <a:cs typeface="Open Sans"/>
                <a:sym typeface="Open Sans"/>
              </a:rPr>
              <a:t>Please submit any questions via chat</a:t>
            </a:r>
            <a:endParaRPr b="0" i="0" sz="2600" u="none" cap="none" strike="noStrike">
              <a:solidFill>
                <a:srgbClr val="444444"/>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1bbacc66ef_0_7"/>
          <p:cNvSpPr txBox="1"/>
          <p:nvPr>
            <p:ph type="title"/>
          </p:nvPr>
        </p:nvSpPr>
        <p:spPr>
          <a:xfrm>
            <a:off x="0" y="493222"/>
            <a:ext cx="8033700"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Arriving at your research question </a:t>
            </a:r>
            <a:endParaRPr>
              <a:solidFill>
                <a:srgbClr val="586F7C"/>
              </a:solidFill>
              <a:latin typeface="Open Sans"/>
              <a:ea typeface="Open Sans"/>
              <a:cs typeface="Open Sans"/>
              <a:sym typeface="Open Sans"/>
            </a:endParaRPr>
          </a:p>
        </p:txBody>
      </p:sp>
      <p:sp>
        <p:nvSpPr>
          <p:cNvPr id="492" name="Google Shape;492;g11bbacc66ef_0_7"/>
          <p:cNvSpPr txBox="1"/>
          <p:nvPr/>
        </p:nvSpPr>
        <p:spPr>
          <a:xfrm>
            <a:off x="479550" y="1610150"/>
            <a:ext cx="11232900" cy="43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44444"/>
              </a:solidFill>
              <a:latin typeface="Open Sans"/>
              <a:ea typeface="Open Sans"/>
              <a:cs typeface="Open Sans"/>
              <a:sym typeface="Open Sans"/>
            </a:endParaRPr>
          </a:p>
          <a:p>
            <a:pPr indent="-381000" lvl="0" marL="457200" marR="0" rtl="0" algn="l">
              <a:lnSpc>
                <a:spcPct val="115000"/>
              </a:lnSpc>
              <a:spcBef>
                <a:spcPts val="1300"/>
              </a:spcBef>
              <a:spcAft>
                <a:spcPts val="0"/>
              </a:spcAft>
              <a:buClr>
                <a:schemeClr val="dk1"/>
              </a:buClr>
              <a:buSzPts val="2400"/>
              <a:buFont typeface="Open Sans"/>
              <a:buChar char="●"/>
            </a:pPr>
            <a:r>
              <a:rPr b="0" i="0" lang="en-US" sz="2400" u="none" cap="none" strike="noStrike">
                <a:solidFill>
                  <a:schemeClr val="dk1"/>
                </a:solidFill>
                <a:highlight>
                  <a:srgbClr val="FFFFFF"/>
                </a:highlight>
                <a:latin typeface="Open Sans"/>
                <a:ea typeface="Open Sans"/>
                <a:cs typeface="Open Sans"/>
                <a:sym typeface="Open Sans"/>
              </a:rPr>
              <a:t>Step 1: What is my area of research?</a:t>
            </a:r>
            <a:endParaRPr b="0" i="0" sz="2400" u="none" cap="none" strike="noStrike">
              <a:solidFill>
                <a:schemeClr val="dk1"/>
              </a:solidFill>
              <a:highlight>
                <a:srgbClr val="FFFFFF"/>
              </a:highlight>
              <a:latin typeface="Open Sans"/>
              <a:ea typeface="Open Sans"/>
              <a:cs typeface="Open Sans"/>
              <a:sym typeface="Open Sans"/>
            </a:endParaRPr>
          </a:p>
          <a:p>
            <a:pPr indent="-381000" lvl="0" marL="457200" marR="0" rtl="0" algn="l">
              <a:lnSpc>
                <a:spcPct val="115000"/>
              </a:lnSpc>
              <a:spcBef>
                <a:spcPts val="0"/>
              </a:spcBef>
              <a:spcAft>
                <a:spcPts val="0"/>
              </a:spcAft>
              <a:buClr>
                <a:schemeClr val="dk1"/>
              </a:buClr>
              <a:buSzPts val="2400"/>
              <a:buFont typeface="Open Sans"/>
              <a:buChar char="●"/>
            </a:pPr>
            <a:r>
              <a:rPr b="0" i="0" lang="en-US" sz="2400" u="none" cap="none" strike="noStrike">
                <a:solidFill>
                  <a:schemeClr val="dk1"/>
                </a:solidFill>
                <a:highlight>
                  <a:srgbClr val="FFFFFF"/>
                </a:highlight>
                <a:latin typeface="Open Sans"/>
                <a:ea typeface="Open Sans"/>
                <a:cs typeface="Open Sans"/>
                <a:sym typeface="Open Sans"/>
              </a:rPr>
              <a:t>Step 2: What is known so far in this area?</a:t>
            </a:r>
            <a:endParaRPr b="0" i="0" sz="2400" u="none" cap="none" strike="noStrike">
              <a:solidFill>
                <a:schemeClr val="dk1"/>
              </a:solidFill>
              <a:highlight>
                <a:srgbClr val="FFFFFF"/>
              </a:highlight>
              <a:latin typeface="Open Sans"/>
              <a:ea typeface="Open Sans"/>
              <a:cs typeface="Open Sans"/>
              <a:sym typeface="Open Sans"/>
            </a:endParaRPr>
          </a:p>
          <a:p>
            <a:pPr indent="-381000" lvl="0" marL="457200" marR="0" rtl="0" algn="l">
              <a:lnSpc>
                <a:spcPct val="115000"/>
              </a:lnSpc>
              <a:spcBef>
                <a:spcPts val="0"/>
              </a:spcBef>
              <a:spcAft>
                <a:spcPts val="0"/>
              </a:spcAft>
              <a:buClr>
                <a:schemeClr val="dk1"/>
              </a:buClr>
              <a:buSzPts val="2400"/>
              <a:buFont typeface="Open Sans"/>
              <a:buChar char="●"/>
            </a:pPr>
            <a:r>
              <a:rPr b="0" i="0" lang="en-US" sz="2400" u="none" cap="none" strike="noStrike">
                <a:solidFill>
                  <a:schemeClr val="dk1"/>
                </a:solidFill>
                <a:highlight>
                  <a:srgbClr val="FFFFFF"/>
                </a:highlight>
                <a:latin typeface="Open Sans"/>
                <a:ea typeface="Open Sans"/>
                <a:cs typeface="Open Sans"/>
                <a:sym typeface="Open Sans"/>
              </a:rPr>
              <a:t>Step 3: What is not known in this area?</a:t>
            </a:r>
            <a:endParaRPr b="0" i="0" sz="2400" u="none" cap="none" strike="noStrike">
              <a:solidFill>
                <a:schemeClr val="dk1"/>
              </a:solidFill>
              <a:highlight>
                <a:srgbClr val="FFFFFF"/>
              </a:highlight>
              <a:latin typeface="Open Sans"/>
              <a:ea typeface="Open Sans"/>
              <a:cs typeface="Open Sans"/>
              <a:sym typeface="Open Sans"/>
            </a:endParaRPr>
          </a:p>
          <a:p>
            <a:pPr indent="-381000" lvl="0" marL="457200" marR="0" rtl="0" algn="l">
              <a:lnSpc>
                <a:spcPct val="115000"/>
              </a:lnSpc>
              <a:spcBef>
                <a:spcPts val="0"/>
              </a:spcBef>
              <a:spcAft>
                <a:spcPts val="0"/>
              </a:spcAft>
              <a:buClr>
                <a:schemeClr val="dk1"/>
              </a:buClr>
              <a:buSzPts val="2400"/>
              <a:buFont typeface="Open Sans"/>
              <a:buChar char="●"/>
            </a:pPr>
            <a:r>
              <a:rPr b="0" i="0" lang="en-US" sz="2400" u="none" cap="none" strike="noStrike">
                <a:solidFill>
                  <a:schemeClr val="dk1"/>
                </a:solidFill>
                <a:highlight>
                  <a:srgbClr val="FFFFFF"/>
                </a:highlight>
                <a:latin typeface="Open Sans"/>
                <a:ea typeface="Open Sans"/>
                <a:cs typeface="Open Sans"/>
                <a:sym typeface="Open Sans"/>
              </a:rPr>
              <a:t>Step 4: Which unknowns do I want to focus on in my research? </a:t>
            </a:r>
            <a:endParaRPr b="0" i="0" sz="2400" u="none" cap="none" strike="noStrike">
              <a:solidFill>
                <a:schemeClr val="dk1"/>
              </a:solidFill>
              <a:highlight>
                <a:srgbClr val="FFFFFF"/>
              </a:highlight>
              <a:latin typeface="Open Sans"/>
              <a:ea typeface="Open Sans"/>
              <a:cs typeface="Open Sans"/>
              <a:sym typeface="Open Sans"/>
            </a:endParaRPr>
          </a:p>
          <a:p>
            <a:pPr indent="0" lvl="0" marL="0" marR="0" rtl="0" algn="l">
              <a:lnSpc>
                <a:spcPct val="115000"/>
              </a:lnSpc>
              <a:spcBef>
                <a:spcPts val="1300"/>
              </a:spcBef>
              <a:spcAft>
                <a:spcPts val="1300"/>
              </a:spcAft>
              <a:buClr>
                <a:srgbClr val="000000"/>
              </a:buClr>
              <a:buSzPts val="2400"/>
              <a:buFont typeface="Arial"/>
              <a:buNone/>
            </a:pPr>
            <a:r>
              <a:rPr b="0" i="0" lang="en-US" sz="2400" u="none" cap="none" strike="noStrike">
                <a:solidFill>
                  <a:schemeClr val="dk1"/>
                </a:solidFill>
                <a:highlight>
                  <a:srgbClr val="FFFFFF"/>
                </a:highlight>
                <a:latin typeface="Open Sans"/>
                <a:ea typeface="Open Sans"/>
                <a:cs typeface="Open Sans"/>
                <a:sym typeface="Open Sans"/>
              </a:rPr>
              <a:t>To reach the third step, you need to do an extensive literature survey. Here is where a recent review article can really save you time! You may find that there are a lot of unknowns in a particular area. What is unknown could be a gap in knowledge, so it could be an opportunity for you to address it!  But that doesn't mean every unknown thing is important or relevant. </a:t>
            </a:r>
            <a:endParaRPr b="0" i="0" sz="2400" u="none" cap="none" strike="noStrike">
              <a:solidFill>
                <a:schemeClr val="dk1"/>
              </a:solidFill>
              <a:latin typeface="Open Sans"/>
              <a:ea typeface="Open Sans"/>
              <a:cs typeface="Open Sans"/>
              <a:sym typeface="Open Sans"/>
            </a:endParaRPr>
          </a:p>
        </p:txBody>
      </p:sp>
      <p:sp>
        <p:nvSpPr>
          <p:cNvPr id="493" name="Google Shape;493;g11bbacc66ef_0_7"/>
          <p:cNvSpPr txBox="1"/>
          <p:nvPr/>
        </p:nvSpPr>
        <p:spPr>
          <a:xfrm>
            <a:off x="604975" y="6220225"/>
            <a:ext cx="10486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highlight>
                  <a:srgbClr val="FFFFFF"/>
                </a:highlight>
                <a:latin typeface="Open Sans"/>
                <a:ea typeface="Open Sans"/>
                <a:cs typeface="Open Sans"/>
                <a:sym typeface="Open Sans"/>
              </a:rPr>
              <a:t> INASP, AuthorAID programme.  The online course: Research Writing in the Sciences. Oxford, United Kingdom;  4 September - 29 October 2018. Lesson 1b  "Arriving at your research question"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1bbacc66ef_2_3"/>
          <p:cNvSpPr txBox="1"/>
          <p:nvPr>
            <p:ph type="title"/>
          </p:nvPr>
        </p:nvSpPr>
        <p:spPr>
          <a:xfrm>
            <a:off x="0" y="493222"/>
            <a:ext cx="8033700"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Identifying relevant unknowns</a:t>
            </a:r>
            <a:endParaRPr>
              <a:solidFill>
                <a:srgbClr val="586F7C"/>
              </a:solidFill>
              <a:latin typeface="Open Sans"/>
              <a:ea typeface="Open Sans"/>
              <a:cs typeface="Open Sans"/>
              <a:sym typeface="Open Sans"/>
            </a:endParaRPr>
          </a:p>
        </p:txBody>
      </p:sp>
      <p:sp>
        <p:nvSpPr>
          <p:cNvPr id="500" name="Google Shape;500;g11bbacc66ef_2_3"/>
          <p:cNvSpPr txBox="1"/>
          <p:nvPr/>
        </p:nvSpPr>
        <p:spPr>
          <a:xfrm>
            <a:off x="715175" y="1706225"/>
            <a:ext cx="10438800" cy="4440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300"/>
              </a:spcBef>
              <a:spcAft>
                <a:spcPts val="0"/>
              </a:spcAft>
              <a:buClr>
                <a:schemeClr val="dk1"/>
              </a:buClr>
              <a:buSzPts val="1100"/>
              <a:buFont typeface="Arial"/>
              <a:buNone/>
            </a:pPr>
            <a:r>
              <a:rPr b="0" i="0" lang="en-US" sz="2000" u="none" cap="none" strike="noStrike">
                <a:solidFill>
                  <a:srgbClr val="333333"/>
                </a:solidFill>
                <a:highlight>
                  <a:srgbClr val="F9F9F9"/>
                </a:highlight>
                <a:latin typeface="Open Sans"/>
                <a:ea typeface="Open Sans"/>
                <a:cs typeface="Open Sans"/>
                <a:sym typeface="Open Sans"/>
              </a:rPr>
              <a:t>A typical scientific research paper addresses one or at most a few research questions or hypotheses.</a:t>
            </a:r>
            <a:endParaRPr b="0" i="0" sz="2000" u="none" cap="none" strike="noStrike">
              <a:solidFill>
                <a:srgbClr val="333333"/>
              </a:solidFill>
              <a:highlight>
                <a:srgbClr val="F9F9F9"/>
              </a:highlight>
              <a:latin typeface="Open Sans"/>
              <a:ea typeface="Open Sans"/>
              <a:cs typeface="Open Sans"/>
              <a:sym typeface="Open Sans"/>
            </a:endParaRPr>
          </a:p>
          <a:p>
            <a:pPr indent="0" lvl="0" marL="0" marR="0" rtl="0" algn="l">
              <a:lnSpc>
                <a:spcPct val="115000"/>
              </a:lnSpc>
              <a:spcBef>
                <a:spcPts val="1300"/>
              </a:spcBef>
              <a:spcAft>
                <a:spcPts val="0"/>
              </a:spcAft>
              <a:buClr>
                <a:schemeClr val="dk1"/>
              </a:buClr>
              <a:buSzPts val="1100"/>
              <a:buFont typeface="Arial"/>
              <a:buNone/>
            </a:pPr>
            <a:r>
              <a:rPr b="0" i="0" lang="en-US" sz="2000" u="none" cap="none" strike="noStrike">
                <a:solidFill>
                  <a:srgbClr val="333333"/>
                </a:solidFill>
                <a:highlight>
                  <a:srgbClr val="F9F9F9"/>
                </a:highlight>
                <a:latin typeface="Open Sans"/>
                <a:ea typeface="Open Sans"/>
                <a:cs typeface="Open Sans"/>
                <a:sym typeface="Open Sans"/>
              </a:rPr>
              <a:t>Recall the four steps mentioned in the previous slide. The fourth step was: "Which unknowns do I want to focus on?"</a:t>
            </a:r>
            <a:endParaRPr b="0" i="0" sz="2000" u="none" cap="none" strike="noStrike">
              <a:solidFill>
                <a:srgbClr val="333333"/>
              </a:solidFill>
              <a:highlight>
                <a:srgbClr val="F9F9F9"/>
              </a:highlight>
              <a:latin typeface="Open Sans"/>
              <a:ea typeface="Open Sans"/>
              <a:cs typeface="Open Sans"/>
              <a:sym typeface="Open Sans"/>
            </a:endParaRPr>
          </a:p>
          <a:p>
            <a:pPr indent="0" lvl="0" marL="0" marR="0" rtl="0" algn="l">
              <a:lnSpc>
                <a:spcPct val="115000"/>
              </a:lnSpc>
              <a:spcBef>
                <a:spcPts val="1300"/>
              </a:spcBef>
              <a:spcAft>
                <a:spcPts val="0"/>
              </a:spcAft>
              <a:buClr>
                <a:schemeClr val="dk1"/>
              </a:buClr>
              <a:buSzPts val="1100"/>
              <a:buFont typeface="Arial"/>
              <a:buNone/>
            </a:pPr>
            <a:r>
              <a:rPr b="0" i="0" lang="en-US" sz="2000" u="none" cap="none" strike="noStrike">
                <a:solidFill>
                  <a:srgbClr val="333333"/>
                </a:solidFill>
                <a:highlight>
                  <a:srgbClr val="F9F9F9"/>
                </a:highlight>
                <a:latin typeface="Open Sans"/>
                <a:ea typeface="Open Sans"/>
                <a:cs typeface="Open Sans"/>
                <a:sym typeface="Open Sans"/>
              </a:rPr>
              <a:t>Consider the following to answer this question:</a:t>
            </a:r>
            <a:endParaRPr b="0" i="0" sz="2000" u="none" cap="none" strike="noStrike">
              <a:solidFill>
                <a:srgbClr val="333333"/>
              </a:solidFill>
              <a:highlight>
                <a:srgbClr val="F9F9F9"/>
              </a:highlight>
              <a:latin typeface="Open Sans"/>
              <a:ea typeface="Open Sans"/>
              <a:cs typeface="Open Sans"/>
              <a:sym typeface="Open Sans"/>
            </a:endParaRPr>
          </a:p>
          <a:p>
            <a:pPr indent="-355600" lvl="0" marL="457200" marR="0" rtl="0" algn="l">
              <a:lnSpc>
                <a:spcPct val="115000"/>
              </a:lnSpc>
              <a:spcBef>
                <a:spcPts val="1300"/>
              </a:spcBef>
              <a:spcAft>
                <a:spcPts val="0"/>
              </a:spcAft>
              <a:buClr>
                <a:srgbClr val="333333"/>
              </a:buClr>
              <a:buSzPts val="2000"/>
              <a:buFont typeface="Open Sans"/>
              <a:buChar char="●"/>
            </a:pPr>
            <a:r>
              <a:rPr b="0" i="0" lang="en-US" sz="2000" u="none" cap="none" strike="noStrike">
                <a:solidFill>
                  <a:srgbClr val="333333"/>
                </a:solidFill>
                <a:highlight>
                  <a:srgbClr val="F9F9F9"/>
                </a:highlight>
                <a:latin typeface="Open Sans"/>
                <a:ea typeface="Open Sans"/>
                <a:cs typeface="Open Sans"/>
                <a:sym typeface="Open Sans"/>
              </a:rPr>
              <a:t>Why is it important to address a particular unknown or gap? What contribution will it make to the knowledge or practice in your field?</a:t>
            </a:r>
            <a:endParaRPr b="0" i="0" sz="2000" u="none" cap="none" strike="noStrike">
              <a:solidFill>
                <a:srgbClr val="333333"/>
              </a:solidFill>
              <a:highlight>
                <a:srgbClr val="F9F9F9"/>
              </a:highlight>
              <a:latin typeface="Open Sans"/>
              <a:ea typeface="Open Sans"/>
              <a:cs typeface="Open Sans"/>
              <a:sym typeface="Open Sans"/>
            </a:endParaRPr>
          </a:p>
          <a:p>
            <a:pPr indent="-355600" lvl="0" marL="457200" marR="0" rtl="0" algn="l">
              <a:lnSpc>
                <a:spcPct val="115000"/>
              </a:lnSpc>
              <a:spcBef>
                <a:spcPts val="0"/>
              </a:spcBef>
              <a:spcAft>
                <a:spcPts val="0"/>
              </a:spcAft>
              <a:buClr>
                <a:srgbClr val="333333"/>
              </a:buClr>
              <a:buSzPts val="2000"/>
              <a:buFont typeface="Open Sans"/>
              <a:buChar char="●"/>
            </a:pPr>
            <a:r>
              <a:rPr b="0" i="0" lang="en-US" sz="2000" u="none" cap="none" strike="noStrike">
                <a:solidFill>
                  <a:srgbClr val="333333"/>
                </a:solidFill>
                <a:highlight>
                  <a:srgbClr val="F9F9F9"/>
                </a:highlight>
                <a:latin typeface="Open Sans"/>
                <a:ea typeface="Open Sans"/>
                <a:cs typeface="Open Sans"/>
                <a:sym typeface="Open Sans"/>
              </a:rPr>
              <a:t>Would your investigation into a particular unknown be relevant for an academic journal?</a:t>
            </a:r>
            <a:endParaRPr b="0" i="0" sz="2000" u="none" cap="none" strike="noStrike">
              <a:solidFill>
                <a:srgbClr val="333333"/>
              </a:solidFill>
              <a:highlight>
                <a:srgbClr val="F9F9F9"/>
              </a:highlight>
              <a:latin typeface="Open Sans"/>
              <a:ea typeface="Open Sans"/>
              <a:cs typeface="Open Sans"/>
              <a:sym typeface="Open Sans"/>
            </a:endParaRPr>
          </a:p>
          <a:p>
            <a:pPr indent="-355600" lvl="0" marL="457200" marR="0" rtl="0" algn="l">
              <a:lnSpc>
                <a:spcPct val="115000"/>
              </a:lnSpc>
              <a:spcBef>
                <a:spcPts val="0"/>
              </a:spcBef>
              <a:spcAft>
                <a:spcPts val="0"/>
              </a:spcAft>
              <a:buClr>
                <a:srgbClr val="333333"/>
              </a:buClr>
              <a:buSzPts val="2000"/>
              <a:buFont typeface="Open Sans"/>
              <a:buChar char="●"/>
            </a:pPr>
            <a:r>
              <a:rPr b="0" i="0" lang="en-US" sz="2000" u="none" cap="none" strike="noStrike">
                <a:solidFill>
                  <a:srgbClr val="333333"/>
                </a:solidFill>
                <a:highlight>
                  <a:srgbClr val="F9F9F9"/>
                </a:highlight>
                <a:latin typeface="Open Sans"/>
                <a:ea typeface="Open Sans"/>
                <a:cs typeface="Open Sans"/>
                <a:sym typeface="Open Sans"/>
              </a:rPr>
              <a:t>Do you have the means (knowledge, people, funding) to direct your research to explore this unknown?</a:t>
            </a:r>
            <a:endParaRPr b="0" i="0" sz="2000" u="none" cap="none" strike="noStrike">
              <a:solidFill>
                <a:srgbClr val="444444"/>
              </a:solidFill>
              <a:latin typeface="Open Sans"/>
              <a:ea typeface="Open Sans"/>
              <a:cs typeface="Open Sans"/>
              <a:sym typeface="Open Sans"/>
            </a:endParaRPr>
          </a:p>
        </p:txBody>
      </p:sp>
      <p:sp>
        <p:nvSpPr>
          <p:cNvPr id="501" name="Google Shape;501;g11bbacc66ef_2_3"/>
          <p:cNvSpPr txBox="1"/>
          <p:nvPr/>
        </p:nvSpPr>
        <p:spPr>
          <a:xfrm>
            <a:off x="943350" y="6146825"/>
            <a:ext cx="10305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333333"/>
                </a:solidFill>
                <a:highlight>
                  <a:srgbClr val="FFFFFF"/>
                </a:highlight>
                <a:latin typeface="Arial"/>
                <a:ea typeface="Arial"/>
                <a:cs typeface="Arial"/>
                <a:sym typeface="Arial"/>
              </a:rPr>
              <a:t> </a:t>
            </a:r>
            <a:r>
              <a:rPr b="0" i="0" lang="en-US" sz="1200" u="none" cap="none" strike="noStrike">
                <a:solidFill>
                  <a:srgbClr val="333333"/>
                </a:solidFill>
                <a:highlight>
                  <a:srgbClr val="FFFFFF"/>
                </a:highlight>
                <a:latin typeface="Open Sans"/>
                <a:ea typeface="Open Sans"/>
                <a:cs typeface="Open Sans"/>
                <a:sym typeface="Open Sans"/>
              </a:rPr>
              <a:t>INASP, AuthorAID programme.  The online course: Research Writing in the Sciences. Oxford, United Kingdom;  4 September - 29 October 2018. Lesson 1b  "Arriving at your research question"</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2"/>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How to formulate a research question</a:t>
            </a:r>
            <a:endParaRPr>
              <a:solidFill>
                <a:srgbClr val="586F7C"/>
              </a:solidFill>
              <a:latin typeface="Open Sans"/>
              <a:ea typeface="Open Sans"/>
              <a:cs typeface="Open Sans"/>
              <a:sym typeface="Open Sans"/>
            </a:endParaRPr>
          </a:p>
        </p:txBody>
      </p:sp>
      <p:sp>
        <p:nvSpPr>
          <p:cNvPr id="508" name="Google Shape;508;p52"/>
          <p:cNvSpPr txBox="1"/>
          <p:nvPr/>
        </p:nvSpPr>
        <p:spPr>
          <a:xfrm>
            <a:off x="1698582" y="6413312"/>
            <a:ext cx="7651500" cy="30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https://libguides.umgc.edu/c.php?g=709287&amp;p=5388855.Accessed, May 6, 2022</a:t>
            </a:r>
            <a:endParaRPr b="0" i="0" sz="1200" u="none" cap="none" strike="noStrike">
              <a:solidFill>
                <a:srgbClr val="000000"/>
              </a:solidFill>
              <a:latin typeface="Open Sans"/>
              <a:ea typeface="Open Sans"/>
              <a:cs typeface="Open Sans"/>
              <a:sym typeface="Open Sans"/>
            </a:endParaRPr>
          </a:p>
        </p:txBody>
      </p:sp>
      <p:sp>
        <p:nvSpPr>
          <p:cNvPr id="509" name="Google Shape;509;p52"/>
          <p:cNvSpPr txBox="1"/>
          <p:nvPr/>
        </p:nvSpPr>
        <p:spPr>
          <a:xfrm>
            <a:off x="438125" y="1686300"/>
            <a:ext cx="10971900" cy="517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44444"/>
                </a:solidFill>
                <a:latin typeface="Open Sans"/>
                <a:ea typeface="Open Sans"/>
                <a:cs typeface="Open Sans"/>
                <a:sym typeface="Open Sans"/>
              </a:rPr>
              <a:t>A research question is the question around which you center your research. It should be: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44444"/>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444444"/>
              </a:buClr>
              <a:buSzPts val="2400"/>
              <a:buFont typeface="Open Sans"/>
              <a:buChar char="●"/>
            </a:pPr>
            <a:r>
              <a:rPr b="1" i="0" lang="en-US" sz="2400" u="none" cap="none" strike="noStrike">
                <a:solidFill>
                  <a:srgbClr val="444444"/>
                </a:solidFill>
                <a:latin typeface="Open Sans"/>
                <a:ea typeface="Open Sans"/>
                <a:cs typeface="Open Sans"/>
                <a:sym typeface="Open Sans"/>
              </a:rPr>
              <a:t>clear</a:t>
            </a:r>
            <a:r>
              <a:rPr b="0" i="0" lang="en-US" sz="2400" u="none" cap="none" strike="noStrike">
                <a:solidFill>
                  <a:srgbClr val="444444"/>
                </a:solidFill>
                <a:latin typeface="Open Sans"/>
                <a:ea typeface="Open Sans"/>
                <a:cs typeface="Open Sans"/>
                <a:sym typeface="Open Sans"/>
              </a:rPr>
              <a:t>: it provides enough specifics that one’s audience can easily understand its purpose without needing additional explanation.</a:t>
            </a:r>
            <a:endParaRPr b="0" i="0" sz="2400" u="none" cap="none" strike="noStrike">
              <a:solidFill>
                <a:srgbClr val="444444"/>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444444"/>
              </a:buClr>
              <a:buSzPts val="2400"/>
              <a:buFont typeface="Open Sans"/>
              <a:buChar char="●"/>
            </a:pPr>
            <a:r>
              <a:rPr b="1" i="0" lang="en-US" sz="2400" u="none" cap="none" strike="noStrike">
                <a:solidFill>
                  <a:srgbClr val="444444"/>
                </a:solidFill>
                <a:latin typeface="Open Sans"/>
                <a:ea typeface="Open Sans"/>
                <a:cs typeface="Open Sans"/>
                <a:sym typeface="Open Sans"/>
              </a:rPr>
              <a:t>focused</a:t>
            </a:r>
            <a:r>
              <a:rPr b="0" i="0" lang="en-US" sz="2400" u="none" cap="none" strike="noStrike">
                <a:solidFill>
                  <a:srgbClr val="444444"/>
                </a:solidFill>
                <a:latin typeface="Open Sans"/>
                <a:ea typeface="Open Sans"/>
                <a:cs typeface="Open Sans"/>
                <a:sym typeface="Open Sans"/>
              </a:rPr>
              <a:t>: it is narrow enough that it can be answered thoroughly in the space the writing task allows.</a:t>
            </a:r>
            <a:endParaRPr b="0" i="0" sz="2400" u="none" cap="none" strike="noStrike">
              <a:solidFill>
                <a:srgbClr val="444444"/>
              </a:solidFill>
              <a:latin typeface="Open Sans"/>
              <a:ea typeface="Open Sans"/>
              <a:cs typeface="Open Sans"/>
              <a:sym typeface="Open Sans"/>
            </a:endParaRPr>
          </a:p>
          <a:p>
            <a:pPr indent="-381000" lvl="0" marL="457200" marR="0" rtl="0" algn="l">
              <a:lnSpc>
                <a:spcPct val="100000"/>
              </a:lnSpc>
              <a:spcBef>
                <a:spcPts val="0"/>
              </a:spcBef>
              <a:spcAft>
                <a:spcPts val="0"/>
              </a:spcAft>
              <a:buClr>
                <a:srgbClr val="444444"/>
              </a:buClr>
              <a:buSzPts val="2400"/>
              <a:buFont typeface="Open Sans"/>
              <a:buChar char="●"/>
            </a:pPr>
            <a:r>
              <a:rPr b="1" i="0" lang="en-US" sz="2400" u="none" cap="none" strike="noStrike">
                <a:solidFill>
                  <a:srgbClr val="444444"/>
                </a:solidFill>
                <a:latin typeface="Open Sans"/>
                <a:ea typeface="Open Sans"/>
                <a:cs typeface="Open Sans"/>
                <a:sym typeface="Open Sans"/>
              </a:rPr>
              <a:t>concise</a:t>
            </a:r>
            <a:r>
              <a:rPr b="0" i="0" lang="en-US" sz="2400" u="none" cap="none" strike="noStrike">
                <a:solidFill>
                  <a:srgbClr val="444444"/>
                </a:solidFill>
                <a:latin typeface="Open Sans"/>
                <a:ea typeface="Open Sans"/>
                <a:cs typeface="Open Sans"/>
                <a:sym typeface="Open Sans"/>
              </a:rPr>
              <a:t>: it is expressed in the fewest possible words.</a:t>
            </a:r>
            <a:endParaRPr b="0" i="0" sz="1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rgbClr val="444444"/>
              </a:buClr>
              <a:buSzPts val="2400"/>
              <a:buFont typeface="Open Sans"/>
              <a:buChar char="●"/>
            </a:pPr>
            <a:r>
              <a:rPr b="1" i="0" lang="en-US" sz="2400" u="none" cap="none" strike="noStrike">
                <a:solidFill>
                  <a:srgbClr val="444444"/>
                </a:solidFill>
                <a:latin typeface="Open Sans"/>
                <a:ea typeface="Open Sans"/>
                <a:cs typeface="Open Sans"/>
                <a:sym typeface="Open Sans"/>
              </a:rPr>
              <a:t>complex</a:t>
            </a:r>
            <a:r>
              <a:rPr b="0" i="0" lang="en-US" sz="2400" u="none" cap="none" strike="noStrike">
                <a:solidFill>
                  <a:srgbClr val="444444"/>
                </a:solidFill>
                <a:latin typeface="Open Sans"/>
                <a:ea typeface="Open Sans"/>
                <a:cs typeface="Open Sans"/>
                <a:sym typeface="Open Sans"/>
              </a:rPr>
              <a:t>: it is not answerable with a simple “yes” or “no,” but rather requires synthesis and analysis of ideas and sources prior to composition of an answer.</a:t>
            </a:r>
            <a:endParaRPr b="0" i="0" sz="1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rgbClr val="444444"/>
              </a:buClr>
              <a:buSzPts val="2400"/>
              <a:buFont typeface="Open Sans"/>
              <a:buChar char="●"/>
            </a:pPr>
            <a:r>
              <a:rPr b="1" i="0" lang="en-US" sz="2400" u="none" cap="none" strike="noStrike">
                <a:solidFill>
                  <a:srgbClr val="444444"/>
                </a:solidFill>
                <a:latin typeface="Open Sans"/>
                <a:ea typeface="Open Sans"/>
                <a:cs typeface="Open Sans"/>
                <a:sym typeface="Open Sans"/>
              </a:rPr>
              <a:t>arguable</a:t>
            </a:r>
            <a:r>
              <a:rPr b="0" i="0" lang="en-US" sz="2400" u="none" cap="none" strike="noStrike">
                <a:solidFill>
                  <a:srgbClr val="444444"/>
                </a:solidFill>
                <a:latin typeface="Open Sans"/>
                <a:ea typeface="Open Sans"/>
                <a:cs typeface="Open Sans"/>
                <a:sym typeface="Open Sans"/>
              </a:rPr>
              <a:t>: its potential answers are open to debate rather than accepted facts.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44444"/>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11bbacc66ef_2_10"/>
          <p:cNvSpPr txBox="1"/>
          <p:nvPr>
            <p:ph type="title"/>
          </p:nvPr>
        </p:nvSpPr>
        <p:spPr>
          <a:xfrm>
            <a:off x="0" y="493222"/>
            <a:ext cx="8033700" cy="9753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6486"/>
              <a:buNone/>
            </a:pPr>
            <a:r>
              <a:rPr lang="en-US">
                <a:solidFill>
                  <a:srgbClr val="586F7C"/>
                </a:solidFill>
                <a:latin typeface="Open Sans"/>
                <a:ea typeface="Open Sans"/>
                <a:cs typeface="Open Sans"/>
                <a:sym typeface="Open Sans"/>
              </a:rPr>
              <a:t>Exercise in choosing a clear and specific research question </a:t>
            </a:r>
            <a:endParaRPr>
              <a:solidFill>
                <a:srgbClr val="586F7C"/>
              </a:solidFill>
              <a:latin typeface="Open Sans"/>
              <a:ea typeface="Open Sans"/>
              <a:cs typeface="Open Sans"/>
              <a:sym typeface="Open Sans"/>
            </a:endParaRPr>
          </a:p>
        </p:txBody>
      </p:sp>
      <p:sp>
        <p:nvSpPr>
          <p:cNvPr id="516" name="Google Shape;516;g11bbacc66ef_2_10"/>
          <p:cNvSpPr txBox="1"/>
          <p:nvPr/>
        </p:nvSpPr>
        <p:spPr>
          <a:xfrm>
            <a:off x="289850" y="2152897"/>
            <a:ext cx="11232900" cy="40596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15000"/>
              </a:lnSpc>
              <a:spcBef>
                <a:spcPts val="1300"/>
              </a:spcBef>
              <a:spcAft>
                <a:spcPts val="0"/>
              </a:spcAft>
              <a:buClr>
                <a:srgbClr val="333333"/>
              </a:buClr>
              <a:buSzPts val="2400"/>
              <a:buFont typeface="Open Sans"/>
              <a:buChar char="●"/>
            </a:pPr>
            <a:r>
              <a:rPr b="0" i="0" lang="en-US" sz="2400" u="none" cap="none" strike="noStrike">
                <a:solidFill>
                  <a:srgbClr val="333333"/>
                </a:solidFill>
                <a:highlight>
                  <a:srgbClr val="FFFFFF"/>
                </a:highlight>
                <a:latin typeface="Open Sans"/>
                <a:ea typeface="Open Sans"/>
                <a:cs typeface="Open Sans"/>
                <a:sym typeface="Open Sans"/>
              </a:rPr>
              <a:t>A research question is a </a:t>
            </a:r>
            <a:r>
              <a:rPr b="1" i="0" lang="en-US" sz="2400" u="none" cap="none" strike="noStrike">
                <a:solidFill>
                  <a:srgbClr val="333333"/>
                </a:solidFill>
                <a:highlight>
                  <a:srgbClr val="FFFFFF"/>
                </a:highlight>
                <a:latin typeface="Open Sans"/>
                <a:ea typeface="Open Sans"/>
                <a:cs typeface="Open Sans"/>
                <a:sym typeface="Open Sans"/>
              </a:rPr>
              <a:t>clear</a:t>
            </a:r>
            <a:r>
              <a:rPr b="0" i="0" lang="en-US" sz="2400" u="none" cap="none" strike="noStrike">
                <a:solidFill>
                  <a:srgbClr val="333333"/>
                </a:solidFill>
                <a:highlight>
                  <a:srgbClr val="FFFFFF"/>
                </a:highlight>
                <a:latin typeface="Open Sans"/>
                <a:ea typeface="Open Sans"/>
                <a:cs typeface="Open Sans"/>
                <a:sym typeface="Open Sans"/>
              </a:rPr>
              <a:t> and </a:t>
            </a:r>
            <a:r>
              <a:rPr b="1" i="0" lang="en-US" sz="2400" u="none" cap="none" strike="noStrike">
                <a:solidFill>
                  <a:srgbClr val="333333"/>
                </a:solidFill>
                <a:highlight>
                  <a:srgbClr val="FFFFFF"/>
                </a:highlight>
                <a:latin typeface="Open Sans"/>
                <a:ea typeface="Open Sans"/>
                <a:cs typeface="Open Sans"/>
                <a:sym typeface="Open Sans"/>
              </a:rPr>
              <a:t>specific question</a:t>
            </a:r>
            <a:r>
              <a:rPr b="0" i="0" lang="en-US" sz="2400" u="none" cap="none" strike="noStrike">
                <a:solidFill>
                  <a:srgbClr val="333333"/>
                </a:solidFill>
                <a:highlight>
                  <a:srgbClr val="FFFFFF"/>
                </a:highlight>
                <a:latin typeface="Open Sans"/>
                <a:ea typeface="Open Sans"/>
                <a:cs typeface="Open Sans"/>
                <a:sym typeface="Open Sans"/>
              </a:rPr>
              <a:t> that forms the basis of your research project.</a:t>
            </a:r>
            <a:endParaRPr b="0" i="0" sz="2400" u="none" cap="none" strike="noStrike">
              <a:solidFill>
                <a:srgbClr val="333333"/>
              </a:solidFill>
              <a:highlight>
                <a:srgbClr val="FFFFFF"/>
              </a:highlight>
              <a:latin typeface="Open Sans"/>
              <a:ea typeface="Open Sans"/>
              <a:cs typeface="Open Sans"/>
              <a:sym typeface="Open Sans"/>
            </a:endParaRPr>
          </a:p>
          <a:p>
            <a:pPr indent="-381000" lvl="0" marL="457200" marR="0" rtl="0" algn="l">
              <a:lnSpc>
                <a:spcPct val="115000"/>
              </a:lnSpc>
              <a:spcBef>
                <a:spcPts val="0"/>
              </a:spcBef>
              <a:spcAft>
                <a:spcPts val="0"/>
              </a:spcAft>
              <a:buClr>
                <a:srgbClr val="333333"/>
              </a:buClr>
              <a:buSzPts val="2400"/>
              <a:buFont typeface="Open Sans"/>
              <a:buChar char="●"/>
            </a:pPr>
            <a:r>
              <a:rPr b="0" i="0" lang="en-US" sz="2400" u="none" cap="none" strike="noStrike">
                <a:solidFill>
                  <a:srgbClr val="333333"/>
                </a:solidFill>
                <a:highlight>
                  <a:srgbClr val="FFFFFF"/>
                </a:highlight>
                <a:latin typeface="Open Sans"/>
                <a:ea typeface="Open Sans"/>
                <a:cs typeface="Open Sans"/>
                <a:sym typeface="Open Sans"/>
              </a:rPr>
              <a:t>Three examples of research questions are given below. Try to identify the question that is the most specific:</a:t>
            </a:r>
            <a:endParaRPr b="0" i="0" sz="2400" u="none" cap="none" strike="noStrike">
              <a:solidFill>
                <a:srgbClr val="333333"/>
              </a:solidFill>
              <a:highlight>
                <a:srgbClr val="FFFFFF"/>
              </a:highlight>
              <a:latin typeface="Open Sans"/>
              <a:ea typeface="Open Sans"/>
              <a:cs typeface="Open Sans"/>
              <a:sym typeface="Open Sans"/>
            </a:endParaRPr>
          </a:p>
          <a:p>
            <a:pPr indent="0" lvl="0" marL="457200" marR="0" rtl="0" algn="l">
              <a:lnSpc>
                <a:spcPct val="115000"/>
              </a:lnSpc>
              <a:spcBef>
                <a:spcPts val="1300"/>
              </a:spcBef>
              <a:spcAft>
                <a:spcPts val="0"/>
              </a:spcAft>
              <a:buClr>
                <a:srgbClr val="000000"/>
              </a:buClr>
              <a:buSzPts val="700"/>
              <a:buFont typeface="Arial"/>
              <a:buNone/>
            </a:pPr>
            <a:r>
              <a:t/>
            </a:r>
            <a:endParaRPr b="0" i="0" sz="700" u="none" cap="none" strike="noStrike">
              <a:solidFill>
                <a:srgbClr val="333333"/>
              </a:solidFill>
              <a:highlight>
                <a:srgbClr val="FFFFFF"/>
              </a:highlight>
              <a:latin typeface="Open Sans"/>
              <a:ea typeface="Open Sans"/>
              <a:cs typeface="Open Sans"/>
              <a:sym typeface="Open Sans"/>
            </a:endParaRPr>
          </a:p>
          <a:p>
            <a:pPr indent="-381000" lvl="1" marL="914400" marR="0" rtl="0" algn="l">
              <a:lnSpc>
                <a:spcPct val="115000"/>
              </a:lnSpc>
              <a:spcBef>
                <a:spcPts val="1300"/>
              </a:spcBef>
              <a:spcAft>
                <a:spcPts val="0"/>
              </a:spcAft>
              <a:buClr>
                <a:srgbClr val="333333"/>
              </a:buClr>
              <a:buSzPts val="2400"/>
              <a:buFont typeface="Open Sans"/>
              <a:buChar char="○"/>
            </a:pPr>
            <a:r>
              <a:rPr b="0" i="0" lang="en-US" sz="2400" u="none" cap="none" strike="noStrike">
                <a:solidFill>
                  <a:srgbClr val="333333"/>
                </a:solidFill>
                <a:highlight>
                  <a:srgbClr val="FFFFFF"/>
                </a:highlight>
                <a:latin typeface="Open Sans"/>
                <a:ea typeface="Open Sans"/>
                <a:cs typeface="Open Sans"/>
                <a:sym typeface="Open Sans"/>
              </a:rPr>
              <a:t>What types of pesticides might bees be exposed to in major crops?</a:t>
            </a:r>
            <a:endParaRPr b="0" i="0" sz="2400" u="none" cap="none" strike="noStrike">
              <a:solidFill>
                <a:srgbClr val="333333"/>
              </a:solidFill>
              <a:highlight>
                <a:srgbClr val="FFFFFF"/>
              </a:highlight>
              <a:latin typeface="Open Sans"/>
              <a:ea typeface="Open Sans"/>
              <a:cs typeface="Open Sans"/>
              <a:sym typeface="Open Sans"/>
            </a:endParaRPr>
          </a:p>
          <a:p>
            <a:pPr indent="-381000" lvl="1" marL="914400" marR="0" rtl="0" algn="l">
              <a:lnSpc>
                <a:spcPct val="115000"/>
              </a:lnSpc>
              <a:spcBef>
                <a:spcPts val="0"/>
              </a:spcBef>
              <a:spcAft>
                <a:spcPts val="0"/>
              </a:spcAft>
              <a:buClr>
                <a:srgbClr val="333333"/>
              </a:buClr>
              <a:buSzPts val="2400"/>
              <a:buFont typeface="Open Sans"/>
              <a:buChar char="○"/>
            </a:pPr>
            <a:r>
              <a:rPr b="0" i="0" lang="en-US" sz="2400" u="none" cap="none" strike="noStrike">
                <a:solidFill>
                  <a:srgbClr val="333333"/>
                </a:solidFill>
                <a:highlight>
                  <a:srgbClr val="FFFFFF"/>
                </a:highlight>
                <a:latin typeface="Open Sans"/>
                <a:ea typeface="Open Sans"/>
                <a:cs typeface="Open Sans"/>
                <a:sym typeface="Open Sans"/>
              </a:rPr>
              <a:t>Are honey bees exposed to pesticides in major crops?</a:t>
            </a:r>
            <a:endParaRPr b="0" i="0" sz="2400" u="none" cap="none" strike="noStrike">
              <a:solidFill>
                <a:srgbClr val="333333"/>
              </a:solidFill>
              <a:highlight>
                <a:srgbClr val="FFFFFF"/>
              </a:highlight>
              <a:latin typeface="Open Sans"/>
              <a:ea typeface="Open Sans"/>
              <a:cs typeface="Open Sans"/>
              <a:sym typeface="Open Sans"/>
            </a:endParaRPr>
          </a:p>
          <a:p>
            <a:pPr indent="-381000" lvl="1" marL="914400" marR="0" rtl="0" algn="l">
              <a:lnSpc>
                <a:spcPct val="115000"/>
              </a:lnSpc>
              <a:spcBef>
                <a:spcPts val="0"/>
              </a:spcBef>
              <a:spcAft>
                <a:spcPts val="0"/>
              </a:spcAft>
              <a:buClr>
                <a:srgbClr val="333333"/>
              </a:buClr>
              <a:buSzPts val="2400"/>
              <a:buFont typeface="Open Sans"/>
              <a:buChar char="○"/>
            </a:pPr>
            <a:r>
              <a:rPr b="0" i="0" lang="en-US" sz="2400" u="none" cap="none" strike="noStrike">
                <a:solidFill>
                  <a:srgbClr val="333333"/>
                </a:solidFill>
                <a:highlight>
                  <a:srgbClr val="FFFFFF"/>
                </a:highlight>
                <a:latin typeface="Open Sans"/>
                <a:ea typeface="Open Sans"/>
                <a:cs typeface="Open Sans"/>
                <a:sym typeface="Open Sans"/>
              </a:rPr>
              <a:t>What happens when bees are exposed to pesticides?</a:t>
            </a:r>
            <a:endParaRPr b="0" i="0" sz="2400" u="none" cap="none" strike="noStrike">
              <a:solidFill>
                <a:srgbClr val="444444"/>
              </a:solidFill>
              <a:latin typeface="Open Sans"/>
              <a:ea typeface="Open Sans"/>
              <a:cs typeface="Open Sans"/>
              <a:sym typeface="Open Sans"/>
            </a:endParaRPr>
          </a:p>
          <a:p>
            <a:pPr indent="0" lvl="0" marL="0" marR="0" rtl="0" algn="l">
              <a:lnSpc>
                <a:spcPct val="100000"/>
              </a:lnSpc>
              <a:spcBef>
                <a:spcPts val="1300"/>
              </a:spcBef>
              <a:spcAft>
                <a:spcPts val="0"/>
              </a:spcAft>
              <a:buClr>
                <a:srgbClr val="000000"/>
              </a:buClr>
              <a:buSzPts val="2400"/>
              <a:buFont typeface="Arial"/>
              <a:buNone/>
            </a:pPr>
            <a:r>
              <a:t/>
            </a:r>
            <a:endParaRPr b="0" i="0" sz="2400" u="none" cap="none" strike="noStrike">
              <a:solidFill>
                <a:srgbClr val="444444"/>
              </a:solidFill>
              <a:latin typeface="Open Sans"/>
              <a:ea typeface="Open Sans"/>
              <a:cs typeface="Open Sans"/>
              <a:sym typeface="Open Sans"/>
            </a:endParaRPr>
          </a:p>
        </p:txBody>
      </p:sp>
      <p:sp>
        <p:nvSpPr>
          <p:cNvPr id="517" name="Google Shape;517;g11bbacc66ef_2_10"/>
          <p:cNvSpPr txBox="1"/>
          <p:nvPr/>
        </p:nvSpPr>
        <p:spPr>
          <a:xfrm>
            <a:off x="798275" y="6028000"/>
            <a:ext cx="1036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highlight>
                  <a:srgbClr val="FFFFFF"/>
                </a:highlight>
                <a:latin typeface="Open Sans"/>
                <a:ea typeface="Open Sans"/>
                <a:cs typeface="Open Sans"/>
                <a:sym typeface="Open Sans"/>
              </a:rPr>
              <a:t>INASP, AuthorAID programme.  The online course: Research Writing in the Sciences. Oxford, United Kingdom;  4 September - 29 October 2018. Lesson 1b  "Arriving at your research question"</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11bbacc66ef_0_0"/>
          <p:cNvSpPr txBox="1"/>
          <p:nvPr>
            <p:ph type="title"/>
          </p:nvPr>
        </p:nvSpPr>
        <p:spPr>
          <a:xfrm>
            <a:off x="0" y="493222"/>
            <a:ext cx="8033700"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Research question checklist</a:t>
            </a:r>
            <a:endParaRPr>
              <a:solidFill>
                <a:srgbClr val="586F7C"/>
              </a:solidFill>
              <a:latin typeface="Open Sans"/>
              <a:ea typeface="Open Sans"/>
              <a:cs typeface="Open Sans"/>
              <a:sym typeface="Open Sans"/>
            </a:endParaRPr>
          </a:p>
        </p:txBody>
      </p:sp>
      <p:sp>
        <p:nvSpPr>
          <p:cNvPr id="524" name="Google Shape;524;g11bbacc66ef_0_0"/>
          <p:cNvSpPr txBox="1"/>
          <p:nvPr/>
        </p:nvSpPr>
        <p:spPr>
          <a:xfrm>
            <a:off x="479550" y="1735447"/>
            <a:ext cx="112329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44444"/>
              </a:solidFill>
              <a:latin typeface="Open Sans"/>
              <a:ea typeface="Open Sans"/>
              <a:cs typeface="Open Sans"/>
              <a:sym typeface="Open Sans"/>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444444"/>
                </a:solidFill>
                <a:latin typeface="Open Sans"/>
                <a:ea typeface="Open Sans"/>
                <a:cs typeface="Open Sans"/>
                <a:sym typeface="Open Sans"/>
              </a:rPr>
              <a:t>Is it an open-ended question?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444444"/>
                </a:solidFill>
                <a:latin typeface="Open Sans"/>
                <a:ea typeface="Open Sans"/>
                <a:cs typeface="Open Sans"/>
                <a:sym typeface="Open Sans"/>
              </a:rPr>
              <a:t>Is it appropriate in scope? Focused and narrow enough for your project?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444444"/>
                </a:solidFill>
                <a:latin typeface="Open Sans"/>
                <a:ea typeface="Open Sans"/>
                <a:cs typeface="Open Sans"/>
                <a:sym typeface="Open Sans"/>
              </a:rPr>
              <a:t>Does it suggest factors that can be measured?</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444444"/>
                </a:solidFill>
                <a:latin typeface="Open Sans"/>
                <a:ea typeface="Open Sans"/>
                <a:cs typeface="Open Sans"/>
                <a:sym typeface="Open Sans"/>
              </a:rPr>
              <a:t>Is it relevant to my audience?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444444"/>
                </a:solidFill>
                <a:latin typeface="Open Sans"/>
                <a:ea typeface="Open Sans"/>
                <a:cs typeface="Open Sans"/>
                <a:sym typeface="Open Sans"/>
              </a:rPr>
              <a:t>Is answering the question manageable and can I find enough documents, statistics or person to provide information to develop and support the ideas?</a:t>
            </a:r>
            <a:endParaRPr b="0" i="0" sz="2800" u="none" cap="none" strike="noStrike">
              <a:solidFill>
                <a:srgbClr val="444444"/>
              </a:solidFill>
              <a:latin typeface="Open Sans"/>
              <a:ea typeface="Open Sans"/>
              <a:cs typeface="Open Sans"/>
              <a:sym typeface="Open Sans"/>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444444"/>
                </a:solidFill>
                <a:latin typeface="Open Sans"/>
                <a:ea typeface="Open Sans"/>
                <a:cs typeface="Open Sans"/>
                <a:sym typeface="Open Sans"/>
              </a:rPr>
              <a:t>Is the topic of interest to me?</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44444"/>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444444"/>
              </a:solidFill>
              <a:latin typeface="Open Sans"/>
              <a:ea typeface="Open Sans"/>
              <a:cs typeface="Open Sans"/>
              <a:sym typeface="Open Sans"/>
            </a:endParaRPr>
          </a:p>
        </p:txBody>
      </p:sp>
      <p:sp>
        <p:nvSpPr>
          <p:cNvPr id="525" name="Google Shape;525;g11bbacc66ef_0_0"/>
          <p:cNvSpPr txBox="1"/>
          <p:nvPr/>
        </p:nvSpPr>
        <p:spPr>
          <a:xfrm>
            <a:off x="1061545" y="6055487"/>
            <a:ext cx="7651500" cy="30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https://libguides.umgc.edu/c.php?g=709287&amp;p=5388855.Accessed, May 6, 2022</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0" y="475201"/>
            <a:ext cx="8138100" cy="104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3330">
                <a:solidFill>
                  <a:srgbClr val="586F7C"/>
                </a:solidFill>
                <a:latin typeface="Open Sans"/>
                <a:ea typeface="Open Sans"/>
                <a:cs typeface="Open Sans"/>
                <a:sym typeface="Open Sans"/>
              </a:rPr>
              <a:t>Registration for Research4Life collections</a:t>
            </a:r>
            <a:endParaRPr sz="3330">
              <a:solidFill>
                <a:srgbClr val="586F7C"/>
              </a:solidFill>
              <a:latin typeface="Open Sans"/>
              <a:ea typeface="Open Sans"/>
              <a:cs typeface="Open Sans"/>
              <a:sym typeface="Open Sans"/>
            </a:endParaRPr>
          </a:p>
        </p:txBody>
      </p:sp>
      <p:sp>
        <p:nvSpPr>
          <p:cNvPr id="129" name="Google Shape;129;p21"/>
          <p:cNvSpPr txBox="1"/>
          <p:nvPr>
            <p:ph idx="1" type="body"/>
          </p:nvPr>
        </p:nvSpPr>
        <p:spPr>
          <a:xfrm>
            <a:off x="107304" y="1827000"/>
            <a:ext cx="11412033" cy="5031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Individuals are not eligible to register, only </a:t>
            </a:r>
            <a:r>
              <a:rPr b="1" lang="en-US" sz="2200">
                <a:solidFill>
                  <a:srgbClr val="3F3F3F"/>
                </a:solidFill>
                <a:latin typeface="Open Sans"/>
                <a:ea typeface="Open Sans"/>
                <a:cs typeface="Open Sans"/>
                <a:sym typeface="Open Sans"/>
              </a:rPr>
              <a:t>institutions</a:t>
            </a:r>
            <a:r>
              <a:rPr lang="en-US" sz="2200">
                <a:solidFill>
                  <a:srgbClr val="3F3F3F"/>
                </a:solidFill>
                <a:latin typeface="Open Sans"/>
                <a:ea typeface="Open Sans"/>
                <a:cs typeface="Open Sans"/>
                <a:sym typeface="Open Sans"/>
              </a:rPr>
              <a:t> are.</a:t>
            </a:r>
            <a:endParaRPr sz="2200">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Before proceeding to register , please check the </a:t>
            </a:r>
            <a:r>
              <a:rPr lang="en-US" sz="2200" u="sng">
                <a:solidFill>
                  <a:schemeClr val="accent5"/>
                </a:solidFill>
                <a:latin typeface="Open Sans"/>
                <a:ea typeface="Open Sans"/>
                <a:cs typeface="Open Sans"/>
                <a:sym typeface="Open Sans"/>
                <a:hlinkClick r:id="rId3">
                  <a:extLst>
                    <a:ext uri="{A12FA001-AC4F-418D-AE19-62706E023703}">
                      <ahyp:hlinkClr val="tx"/>
                    </a:ext>
                  </a:extLst>
                </a:hlinkClick>
              </a:rPr>
              <a:t>list of registered institutions </a:t>
            </a:r>
            <a:r>
              <a:rPr lang="en-US" sz="2200">
                <a:solidFill>
                  <a:srgbClr val="3F3F3F"/>
                </a:solidFill>
                <a:latin typeface="Open Sans"/>
                <a:ea typeface="Open Sans"/>
                <a:cs typeface="Open Sans"/>
                <a:sym typeface="Open Sans"/>
              </a:rPr>
              <a:t>to see if your institution is already registered.  If yes, contact the library staff to obtain the institution’s username and password.  </a:t>
            </a:r>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If you cannot obtain a registered institution’s login information, contact the Research4Life Helpdesk </a:t>
            </a:r>
            <a:r>
              <a:rPr lang="en-US" sz="2200" u="sng">
                <a:solidFill>
                  <a:schemeClr val="accent5"/>
                </a:solidFill>
                <a:latin typeface="Open Sans"/>
                <a:ea typeface="Open Sans"/>
                <a:cs typeface="Open Sans"/>
                <a:sym typeface="Open Sans"/>
              </a:rPr>
              <a:t>r4l@research4life.org</a:t>
            </a:r>
            <a:r>
              <a:rPr lang="en-US" sz="2200">
                <a:solidFill>
                  <a:schemeClr val="accent5"/>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 </a:t>
            </a:r>
            <a:r>
              <a:rPr lang="en-US" sz="2200">
                <a:solidFill>
                  <a:srgbClr val="595959"/>
                </a:solidFill>
                <a:latin typeface="Open Sans"/>
                <a:ea typeface="Open Sans"/>
                <a:cs typeface="Open Sans"/>
                <a:sym typeface="Open Sans"/>
              </a:rPr>
              <a:t>Include your institution’s name. </a:t>
            </a:r>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If the institution is </a:t>
            </a:r>
            <a:r>
              <a:rPr b="1" lang="en-US" sz="2200">
                <a:solidFill>
                  <a:srgbClr val="3F3F3F"/>
                </a:solidFill>
                <a:latin typeface="Open Sans"/>
                <a:ea typeface="Open Sans"/>
                <a:cs typeface="Open Sans"/>
                <a:sym typeface="Open Sans"/>
              </a:rPr>
              <a:t>not registered</a:t>
            </a:r>
            <a:r>
              <a:rPr lang="en-US" sz="2200">
                <a:solidFill>
                  <a:srgbClr val="3F3F3F"/>
                </a:solidFill>
                <a:latin typeface="Open Sans"/>
                <a:ea typeface="Open Sans"/>
                <a:cs typeface="Open Sans"/>
                <a:sym typeface="Open Sans"/>
              </a:rPr>
              <a:t>, a step-by-step guide on </a:t>
            </a:r>
            <a:r>
              <a:rPr lang="en-US" sz="2200" u="sng">
                <a:solidFill>
                  <a:schemeClr val="accent5"/>
                </a:solidFill>
                <a:latin typeface="Open Sans"/>
                <a:ea typeface="Open Sans"/>
                <a:cs typeface="Open Sans"/>
                <a:sym typeface="Open Sans"/>
                <a:hlinkClick r:id="rId4">
                  <a:extLst>
                    <a:ext uri="{A12FA001-AC4F-418D-AE19-62706E023703}">
                      <ahyp:hlinkClr val="tx"/>
                    </a:ext>
                  </a:extLst>
                </a:hlinkClick>
              </a:rPr>
              <a:t>how to register online</a:t>
            </a:r>
            <a:r>
              <a:rPr lang="en-US" sz="2200">
                <a:solidFill>
                  <a:srgbClr val="3F3F3F"/>
                </a:solidFill>
                <a:latin typeface="Open Sans"/>
                <a:ea typeface="Open Sans"/>
                <a:cs typeface="Open Sans"/>
                <a:sym typeface="Open Sans"/>
              </a:rPr>
              <a:t> is available at the Research4Life web site</a:t>
            </a:r>
            <a:endParaRPr/>
          </a:p>
          <a:p>
            <a:pPr indent="-381000" lvl="0" marL="457200" rtl="0" algn="l">
              <a:lnSpc>
                <a:spcPct val="9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Once the submitted registration form has been reviewed by Research4Life, the applicant will receive an email with further instructions.</a:t>
            </a:r>
            <a:endParaRPr/>
          </a:p>
          <a:p>
            <a:pPr indent="-228600" lvl="0" marL="457200" rtl="0" algn="l">
              <a:lnSpc>
                <a:spcPct val="90000"/>
              </a:lnSpc>
              <a:spcBef>
                <a:spcPts val="1000"/>
              </a:spcBef>
              <a:spcAft>
                <a:spcPts val="0"/>
              </a:spcAft>
              <a:buClr>
                <a:schemeClr val="dk1"/>
              </a:buClr>
              <a:buSzPts val="2400"/>
              <a:buNone/>
            </a:pPr>
            <a:r>
              <a:t/>
            </a:r>
            <a:endParaRPr sz="2200">
              <a:solidFill>
                <a:srgbClr val="3F3F3F"/>
              </a:solidFill>
              <a:latin typeface="Open Sans"/>
              <a:ea typeface="Open Sans"/>
              <a:cs typeface="Open Sans"/>
              <a:sym typeface="Open Sans"/>
            </a:endParaRPr>
          </a:p>
          <a:p>
            <a:pPr indent="-228600" lvl="0" marL="457200" rtl="0" algn="l">
              <a:lnSpc>
                <a:spcPct val="9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228600" lvl="0" marL="457200" rtl="0" algn="l">
              <a:lnSpc>
                <a:spcPct val="90000"/>
              </a:lnSpc>
              <a:spcBef>
                <a:spcPts val="1000"/>
              </a:spcBef>
              <a:spcAft>
                <a:spcPts val="0"/>
              </a:spcAft>
              <a:buClr>
                <a:schemeClr val="dk1"/>
              </a:buClr>
              <a:buSzPts val="2400"/>
              <a:buNone/>
            </a:pPr>
            <a:r>
              <a:t/>
            </a:r>
            <a:endParaRPr>
              <a:solidFill>
                <a:srgbClr val="3F3F3F"/>
              </a:solidFill>
              <a:latin typeface="Open Sans"/>
              <a:ea typeface="Open Sans"/>
              <a:cs typeface="Open Sans"/>
              <a:sym typeface="Open Sans"/>
            </a:endParaRPr>
          </a:p>
        </p:txBody>
      </p:sp>
      <p:sp>
        <p:nvSpPr>
          <p:cNvPr id="130" name="Google Shape;130;p21"/>
          <p:cNvSpPr txBox="1"/>
          <p:nvPr/>
        </p:nvSpPr>
        <p:spPr>
          <a:xfrm>
            <a:off x="1271752" y="5906814"/>
            <a:ext cx="850286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For more information on these issues, go to the </a:t>
            </a:r>
            <a:r>
              <a:rPr b="0" i="0" lang="en-US" sz="2000" u="sng" cap="none" strike="noStrike">
                <a:solidFill>
                  <a:schemeClr val="accent5"/>
                </a:solidFill>
                <a:latin typeface="Open Sans"/>
                <a:ea typeface="Open Sans"/>
                <a:cs typeface="Open Sans"/>
                <a:sym typeface="Open Sans"/>
                <a:hlinkClick r:id="rId5">
                  <a:extLst>
                    <a:ext uri="{A12FA001-AC4F-418D-AE19-62706E023703}">
                      <ahyp:hlinkClr val="tx"/>
                    </a:ext>
                  </a:extLst>
                </a:hlinkClick>
              </a:rPr>
              <a:t>Research4Life Website</a:t>
            </a:r>
            <a:r>
              <a:rPr b="0" i="0" lang="en-US" sz="2000" u="sng" cap="none" strike="noStrike">
                <a:solidFill>
                  <a:schemeClr val="accent5"/>
                </a:solidFill>
                <a:latin typeface="Open Sans"/>
                <a:ea typeface="Open Sans"/>
                <a:cs typeface="Open Sans"/>
                <a:sym typeface="Open Sans"/>
              </a:rPr>
              <a:t> </a:t>
            </a:r>
            <a:r>
              <a:rPr b="0" i="0" lang="en-US" sz="2000" u="none" cap="none" strike="noStrike">
                <a:solidFill>
                  <a:srgbClr val="000000"/>
                </a:solidFill>
                <a:latin typeface="Arial"/>
                <a:ea typeface="Arial"/>
                <a:cs typeface="Arial"/>
                <a:sym typeface="Arial"/>
              </a:rPr>
              <a:t>and click on the </a:t>
            </a:r>
            <a:r>
              <a:rPr b="1" i="0" lang="en-US" sz="2000" u="none" cap="none" strike="noStrike">
                <a:solidFill>
                  <a:srgbClr val="000000"/>
                </a:solidFill>
                <a:latin typeface="Arial"/>
                <a:ea typeface="Arial"/>
                <a:cs typeface="Arial"/>
                <a:sym typeface="Arial"/>
              </a:rPr>
              <a:t>Access</a:t>
            </a:r>
            <a:r>
              <a:rPr b="0" i="0" lang="en-US" sz="2000" u="none" cap="none" strike="noStrike">
                <a:solidFill>
                  <a:srgbClr val="000000"/>
                </a:solidFill>
                <a:latin typeface="Arial"/>
                <a:ea typeface="Arial"/>
                <a:cs typeface="Arial"/>
                <a:sym typeface="Arial"/>
              </a:rPr>
              <a:t> drop down menu from the horizontal bar.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0" l="0" r="0" t="0"/>
          <a:stretch/>
        </p:blipFill>
        <p:spPr>
          <a:xfrm>
            <a:off x="4412975" y="2271200"/>
            <a:ext cx="7491825" cy="3259200"/>
          </a:xfrm>
          <a:prstGeom prst="rect">
            <a:avLst/>
          </a:prstGeom>
          <a:noFill/>
          <a:ln>
            <a:noFill/>
          </a:ln>
        </p:spPr>
      </p:pic>
      <p:sp>
        <p:nvSpPr>
          <p:cNvPr id="136" name="Google Shape;136;p4"/>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Initial display of the Unified Content Portal</a:t>
            </a:r>
            <a:endParaRPr>
              <a:solidFill>
                <a:srgbClr val="586F7C"/>
              </a:solidFill>
              <a:latin typeface="Open Sans"/>
              <a:ea typeface="Open Sans"/>
              <a:cs typeface="Open Sans"/>
              <a:sym typeface="Open Sans"/>
            </a:endParaRPr>
          </a:p>
        </p:txBody>
      </p:sp>
      <p:sp>
        <p:nvSpPr>
          <p:cNvPr id="137" name="Google Shape;137;p4"/>
          <p:cNvSpPr txBox="1"/>
          <p:nvPr>
            <p:ph idx="1" type="body"/>
          </p:nvPr>
        </p:nvSpPr>
        <p:spPr>
          <a:xfrm>
            <a:off x="0" y="2004720"/>
            <a:ext cx="4252598" cy="4853280"/>
          </a:xfrm>
          <a:prstGeom prst="rect">
            <a:avLst/>
          </a:prstGeom>
          <a:noFill/>
          <a:ln>
            <a:noFill/>
          </a:ln>
        </p:spPr>
        <p:txBody>
          <a:bodyPr anchorCtr="0" anchor="t" bIns="45700" lIns="91425" spcFirstLastPara="1" rIns="91425" wrap="square" tIns="45700">
            <a:noAutofit/>
          </a:bodyPr>
          <a:lstStyle/>
          <a:p>
            <a:pPr indent="-400050" lvl="0" marL="457200" marR="0" rtl="0" algn="l">
              <a:lnSpc>
                <a:spcPct val="100000"/>
              </a:lnSpc>
              <a:spcBef>
                <a:spcPts val="0"/>
              </a:spcBef>
              <a:spcAft>
                <a:spcPts val="0"/>
              </a:spcAft>
              <a:buClr>
                <a:srgbClr val="000000"/>
              </a:buClr>
              <a:buSzPts val="2300"/>
              <a:buChar char="●"/>
            </a:pPr>
            <a:r>
              <a:rPr lang="en-US" sz="2100">
                <a:solidFill>
                  <a:srgbClr val="3F3F3F"/>
                </a:solidFill>
                <a:latin typeface="Open Sans"/>
                <a:ea typeface="Open Sans"/>
                <a:cs typeface="Open Sans"/>
                <a:sym typeface="Open Sans"/>
              </a:rPr>
              <a:t>The initial page displays a link to the </a:t>
            </a:r>
            <a:r>
              <a:rPr b="1" lang="en-US" sz="2100">
                <a:solidFill>
                  <a:srgbClr val="3F3F3F"/>
                </a:solidFill>
                <a:latin typeface="Open Sans"/>
                <a:ea typeface="Open Sans"/>
                <a:cs typeface="Open Sans"/>
                <a:sym typeface="Open Sans"/>
              </a:rPr>
              <a:t>Summon search box </a:t>
            </a:r>
            <a:r>
              <a:rPr lang="en-US" sz="2100">
                <a:solidFill>
                  <a:srgbClr val="3F3F3F"/>
                </a:solidFill>
                <a:latin typeface="Open Sans"/>
                <a:ea typeface="Open Sans"/>
                <a:cs typeface="Open Sans"/>
                <a:sym typeface="Open Sans"/>
              </a:rPr>
              <a:t>that links to citations and full-text available at your institution.</a:t>
            </a:r>
            <a:endParaRPr sz="2100">
              <a:solidFill>
                <a:srgbClr val="3F3F3F"/>
              </a:solidFill>
            </a:endParaRPr>
          </a:p>
          <a:p>
            <a:pPr indent="-254000" lvl="0" marL="457200" marR="0" rtl="0" algn="l">
              <a:lnSpc>
                <a:spcPct val="100000"/>
              </a:lnSpc>
              <a:spcBef>
                <a:spcPts val="0"/>
              </a:spcBef>
              <a:spcAft>
                <a:spcPts val="0"/>
              </a:spcAft>
              <a:buClr>
                <a:srgbClr val="000000"/>
              </a:buClr>
              <a:buSzPts val="2000"/>
              <a:buNone/>
            </a:pPr>
            <a:r>
              <a:t/>
            </a:r>
            <a:endParaRPr b="0" i="0" sz="2100" u="none" cap="none" strike="noStrike">
              <a:solidFill>
                <a:srgbClr val="3F3F3F"/>
              </a:solidFill>
              <a:latin typeface="Open Sans"/>
              <a:ea typeface="Open Sans"/>
              <a:cs typeface="Open Sans"/>
              <a:sym typeface="Open Sans"/>
            </a:endParaRPr>
          </a:p>
          <a:p>
            <a:pPr indent="-400050" lvl="0" marL="457200" marR="0" rtl="0" algn="l">
              <a:lnSpc>
                <a:spcPct val="100000"/>
              </a:lnSpc>
              <a:spcBef>
                <a:spcPts val="0"/>
              </a:spcBef>
              <a:spcAft>
                <a:spcPts val="0"/>
              </a:spcAft>
              <a:buClr>
                <a:srgbClr val="000000"/>
              </a:buClr>
              <a:buSzPts val="2300"/>
              <a:buChar char="●"/>
            </a:pPr>
            <a:r>
              <a:rPr b="0" i="0" lang="en-US" sz="2100" u="none" cap="none" strike="noStrike">
                <a:solidFill>
                  <a:srgbClr val="3F3F3F"/>
                </a:solidFill>
                <a:latin typeface="Open Sans"/>
                <a:ea typeface="Open Sans"/>
                <a:cs typeface="Open Sans"/>
                <a:sym typeface="Open Sans"/>
              </a:rPr>
              <a:t>Click on the </a:t>
            </a:r>
            <a:r>
              <a:rPr b="1" i="0" lang="en-US" sz="2100" u="none" cap="none" strike="noStrike">
                <a:solidFill>
                  <a:srgbClr val="3F3F3F"/>
                </a:solidFill>
                <a:latin typeface="Open Sans"/>
                <a:ea typeface="Open Sans"/>
                <a:cs typeface="Open Sans"/>
                <a:sym typeface="Open Sans"/>
              </a:rPr>
              <a:t>person symbol </a:t>
            </a:r>
            <a:r>
              <a:rPr b="0" i="0" lang="en-US" sz="2100" u="none" cap="none" strike="noStrike">
                <a:solidFill>
                  <a:srgbClr val="3F3F3F"/>
                </a:solidFill>
                <a:latin typeface="Open Sans"/>
                <a:ea typeface="Open Sans"/>
                <a:cs typeface="Open Sans"/>
                <a:sym typeface="Open Sans"/>
              </a:rPr>
              <a:t>located at the top right corner of the login page to open the login information –in this case, for a Hinari Training: National Non-governmental login; the symbol has changed. </a:t>
            </a:r>
            <a:endParaRPr sz="2100">
              <a:solidFill>
                <a:srgbClr val="3F3F3F"/>
              </a:solidFill>
            </a:endParaRPr>
          </a:p>
          <a:p>
            <a:pPr indent="0" lvl="0" marL="76200" marR="0" rtl="0" algn="l">
              <a:lnSpc>
                <a:spcPct val="100000"/>
              </a:lnSpc>
              <a:spcBef>
                <a:spcPts val="0"/>
              </a:spcBef>
              <a:spcAft>
                <a:spcPts val="0"/>
              </a:spcAft>
              <a:buClr>
                <a:srgbClr val="000000"/>
              </a:buClr>
              <a:buSzPts val="2000"/>
              <a:buNone/>
            </a:pPr>
            <a:r>
              <a:t/>
            </a:r>
            <a:endParaRPr b="0" i="0" sz="1900" u="none" cap="none" strike="noStrike">
              <a:solidFill>
                <a:srgbClr val="3F3F3F"/>
              </a:solidFill>
              <a:latin typeface="Open Sans"/>
              <a:ea typeface="Open Sans"/>
              <a:cs typeface="Open Sans"/>
              <a:sym typeface="Open Sans"/>
            </a:endParaRPr>
          </a:p>
        </p:txBody>
      </p:sp>
      <p:sp>
        <p:nvSpPr>
          <p:cNvPr id="138" name="Google Shape;138;p4"/>
          <p:cNvSpPr/>
          <p:nvPr/>
        </p:nvSpPr>
        <p:spPr>
          <a:xfrm>
            <a:off x="6599575" y="4187100"/>
            <a:ext cx="3714900" cy="5940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p4"/>
          <p:cNvSpPr/>
          <p:nvPr/>
        </p:nvSpPr>
        <p:spPr>
          <a:xfrm>
            <a:off x="10314479" y="2996778"/>
            <a:ext cx="1667400" cy="12471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p4"/>
          <p:cNvSpPr/>
          <p:nvPr/>
        </p:nvSpPr>
        <p:spPr>
          <a:xfrm>
            <a:off x="11242261" y="2688023"/>
            <a:ext cx="279300" cy="3087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b="0" l="0" r="0" t="0"/>
          <a:stretch/>
        </p:blipFill>
        <p:spPr>
          <a:xfrm>
            <a:off x="4549587" y="2272492"/>
            <a:ext cx="7528112" cy="2771621"/>
          </a:xfrm>
          <a:prstGeom prst="rect">
            <a:avLst/>
          </a:prstGeom>
          <a:noFill/>
          <a:ln>
            <a:noFill/>
          </a:ln>
        </p:spPr>
      </p:pic>
      <p:sp>
        <p:nvSpPr>
          <p:cNvPr id="147" name="Google Shape;147;p9"/>
          <p:cNvSpPr txBox="1"/>
          <p:nvPr>
            <p:ph type="title"/>
          </p:nvPr>
        </p:nvSpPr>
        <p:spPr>
          <a:xfrm>
            <a:off x="0" y="437222"/>
            <a:ext cx="8004517"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Content and Collections menus</a:t>
            </a:r>
            <a:endParaRPr sz="3600">
              <a:solidFill>
                <a:srgbClr val="586F7C"/>
              </a:solidFill>
              <a:latin typeface="Open Sans"/>
              <a:ea typeface="Open Sans"/>
              <a:cs typeface="Open Sans"/>
              <a:sym typeface="Open Sans"/>
            </a:endParaRPr>
          </a:p>
        </p:txBody>
      </p:sp>
      <p:sp>
        <p:nvSpPr>
          <p:cNvPr id="148" name="Google Shape;148;p9"/>
          <p:cNvSpPr txBox="1"/>
          <p:nvPr>
            <p:ph idx="1" type="body"/>
          </p:nvPr>
        </p:nvSpPr>
        <p:spPr>
          <a:xfrm>
            <a:off x="114302" y="1645920"/>
            <a:ext cx="4510250" cy="4948863"/>
          </a:xfrm>
          <a:prstGeom prst="rect">
            <a:avLst/>
          </a:prstGeom>
          <a:noFill/>
          <a:ln>
            <a:noFill/>
          </a:ln>
        </p:spPr>
        <p:txBody>
          <a:bodyPr anchorCtr="0" anchor="t" bIns="45700" lIns="91425" spcFirstLastPara="1" rIns="91425" wrap="square" tIns="45700">
            <a:normAutofit/>
          </a:bodyPr>
          <a:lstStyle/>
          <a:p>
            <a:pPr indent="-203200" lvl="0" marL="342900" rtl="0" algn="l">
              <a:lnSpc>
                <a:spcPct val="100000"/>
              </a:lnSpc>
              <a:spcBef>
                <a:spcPts val="0"/>
              </a:spcBef>
              <a:spcAft>
                <a:spcPts val="0"/>
              </a:spcAft>
              <a:buClr>
                <a:schemeClr val="dk1"/>
              </a:buClr>
              <a:buSzPts val="2200"/>
              <a:buNone/>
            </a:pPr>
            <a:r>
              <a:t/>
            </a:r>
            <a:endParaRPr>
              <a:solidFill>
                <a:srgbClr val="3F3F3F"/>
              </a:solidFill>
              <a:latin typeface="Open Sans"/>
              <a:ea typeface="Open Sans"/>
              <a:cs typeface="Open Sans"/>
              <a:sym typeface="Open Sans"/>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Returning to the Unified Content Portal, the </a:t>
            </a:r>
            <a:r>
              <a:rPr b="1" lang="en-US" sz="2200">
                <a:solidFill>
                  <a:srgbClr val="3F3F3F"/>
                </a:solidFill>
                <a:latin typeface="Open Sans"/>
                <a:ea typeface="Open Sans"/>
                <a:cs typeface="Open Sans"/>
                <a:sym typeface="Open Sans"/>
              </a:rPr>
              <a:t>Content </a:t>
            </a:r>
            <a:r>
              <a:rPr lang="en-US" sz="2200">
                <a:solidFill>
                  <a:srgbClr val="3F3F3F"/>
                </a:solidFill>
                <a:latin typeface="Open Sans"/>
                <a:ea typeface="Open Sans"/>
                <a:cs typeface="Open Sans"/>
                <a:sym typeface="Open Sans"/>
              </a:rPr>
              <a:t>and</a:t>
            </a:r>
            <a:r>
              <a:rPr b="1" lang="en-US" sz="2200">
                <a:solidFill>
                  <a:srgbClr val="3F3F3F"/>
                </a:solidFill>
                <a:latin typeface="Open Sans"/>
                <a:ea typeface="Open Sans"/>
                <a:cs typeface="Open Sans"/>
                <a:sym typeface="Open Sans"/>
              </a:rPr>
              <a:t> Collections </a:t>
            </a:r>
            <a:r>
              <a:rPr lang="en-US" sz="2200">
                <a:solidFill>
                  <a:srgbClr val="3F3F3F"/>
                </a:solidFill>
                <a:latin typeface="Open Sans"/>
                <a:ea typeface="Open Sans"/>
                <a:cs typeface="Open Sans"/>
                <a:sym typeface="Open Sans"/>
              </a:rPr>
              <a:t>menus are displayed.</a:t>
            </a:r>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In the </a:t>
            </a:r>
            <a:r>
              <a:rPr b="1" lang="en-US" sz="2200">
                <a:solidFill>
                  <a:srgbClr val="3F3F3F"/>
                </a:solidFill>
                <a:latin typeface="Open Sans"/>
                <a:ea typeface="Open Sans"/>
                <a:cs typeface="Open Sans"/>
                <a:sym typeface="Open Sans"/>
              </a:rPr>
              <a:t>Content</a:t>
            </a:r>
            <a:r>
              <a:rPr lang="en-US" sz="2200">
                <a:solidFill>
                  <a:srgbClr val="3F3F3F"/>
                </a:solidFill>
                <a:latin typeface="Open Sans"/>
                <a:ea typeface="Open Sans"/>
                <a:cs typeface="Open Sans"/>
                <a:sym typeface="Open Sans"/>
              </a:rPr>
              <a:t> menu, note the options </a:t>
            </a:r>
            <a:r>
              <a:rPr b="1" lang="en-US" sz="2200">
                <a:solidFill>
                  <a:srgbClr val="3F3F3F"/>
                </a:solidFill>
                <a:latin typeface="Open Sans"/>
                <a:ea typeface="Open Sans"/>
                <a:cs typeface="Open Sans"/>
                <a:sym typeface="Open Sans"/>
              </a:rPr>
              <a:t>for Journals, Books, Reference Sources, Databases, Free Collections, Publishers, Recent Resources </a:t>
            </a:r>
            <a:r>
              <a:rPr lang="en-US" sz="2200">
                <a:solidFill>
                  <a:srgbClr val="3F3F3F"/>
                </a:solidFill>
                <a:latin typeface="Open Sans"/>
                <a:ea typeface="Open Sans"/>
                <a:cs typeface="Open Sans"/>
                <a:sym typeface="Open Sans"/>
              </a:rPr>
              <a:t>and </a:t>
            </a:r>
            <a:r>
              <a:rPr b="1" lang="en-US" sz="2200">
                <a:solidFill>
                  <a:srgbClr val="3F3F3F"/>
                </a:solidFill>
                <a:latin typeface="Open Sans"/>
                <a:ea typeface="Open Sans"/>
                <a:cs typeface="Open Sans"/>
                <a:sym typeface="Open Sans"/>
              </a:rPr>
              <a:t>Subject.</a:t>
            </a:r>
            <a:endParaRPr/>
          </a:p>
          <a:p>
            <a:pPr indent="-342900" lvl="0" marL="342900" rtl="0" algn="l">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The</a:t>
            </a:r>
            <a:r>
              <a:rPr b="1" lang="en-US" sz="2200">
                <a:solidFill>
                  <a:srgbClr val="3F3F3F"/>
                </a:solidFill>
                <a:latin typeface="Open Sans"/>
                <a:ea typeface="Open Sans"/>
                <a:cs typeface="Open Sans"/>
                <a:sym typeface="Open Sans"/>
              </a:rPr>
              <a:t> </a:t>
            </a:r>
            <a:r>
              <a:rPr lang="en-US" sz="2200">
                <a:latin typeface="Open Sans"/>
                <a:ea typeface="Open Sans"/>
                <a:cs typeface="Open Sans"/>
                <a:sym typeface="Open Sans"/>
              </a:rPr>
              <a:t>majority of the content is scholarly that would research projects.</a:t>
            </a:r>
            <a:endParaRPr b="1" sz="2200">
              <a:solidFill>
                <a:srgbClr val="3F3F3F"/>
              </a:solidFill>
              <a:latin typeface="Open Sans"/>
              <a:ea typeface="Open Sans"/>
              <a:cs typeface="Open Sans"/>
              <a:sym typeface="Open Sans"/>
            </a:endParaRPr>
          </a:p>
        </p:txBody>
      </p:sp>
      <p:sp>
        <p:nvSpPr>
          <p:cNvPr id="149" name="Google Shape;149;p9"/>
          <p:cNvSpPr/>
          <p:nvPr/>
        </p:nvSpPr>
        <p:spPr>
          <a:xfrm>
            <a:off x="9024730" y="2453395"/>
            <a:ext cx="1266446" cy="200927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0" name="Google Shape;150;p9"/>
          <p:cNvCxnSpPr/>
          <p:nvPr/>
        </p:nvCxnSpPr>
        <p:spPr>
          <a:xfrm flipH="1" rot="10800000">
            <a:off x="2646947" y="2674630"/>
            <a:ext cx="6536810" cy="228991"/>
          </a:xfrm>
          <a:prstGeom prst="straightConnector1">
            <a:avLst/>
          </a:prstGeom>
          <a:noFill/>
          <a:ln cap="flat" cmpd="sng" w="9525">
            <a:solidFill>
              <a:srgbClr val="FF0000"/>
            </a:solidFill>
            <a:prstDash val="solid"/>
            <a:round/>
            <a:headEnd len="sm" w="sm" type="none"/>
            <a:tailEnd len="med" w="med" type="triangle"/>
          </a:ln>
        </p:spPr>
      </p:cxnSp>
      <p:cxnSp>
        <p:nvCxnSpPr>
          <p:cNvPr id="151" name="Google Shape;151;p9"/>
          <p:cNvCxnSpPr/>
          <p:nvPr/>
        </p:nvCxnSpPr>
        <p:spPr>
          <a:xfrm flipH="1" rot="10800000">
            <a:off x="4193628" y="3429000"/>
            <a:ext cx="4990128" cy="1435807"/>
          </a:xfrm>
          <a:prstGeom prst="straightConnector1">
            <a:avLst/>
          </a:prstGeom>
          <a:noFill/>
          <a:ln cap="flat" cmpd="sng" w="9525">
            <a:solidFill>
              <a:srgbClr val="FF0000"/>
            </a:solidFill>
            <a:prstDash val="solid"/>
            <a:round/>
            <a:headEnd len="sm" w="sm" type="none"/>
            <a:tailEnd len="med" w="med" type="triangle"/>
          </a:ln>
        </p:spPr>
      </p:cxnSp>
      <p:pic>
        <p:nvPicPr>
          <p:cNvPr id="152" name="Google Shape;152;p9"/>
          <p:cNvPicPr preferRelativeResize="0"/>
          <p:nvPr/>
        </p:nvPicPr>
        <p:blipFill rotWithShape="1">
          <a:blip r:embed="rId4">
            <a:alphaModFix/>
          </a:blip>
          <a:srcRect b="0" l="0" r="0" t="0"/>
          <a:stretch/>
        </p:blipFill>
        <p:spPr>
          <a:xfrm>
            <a:off x="10403386" y="2453394"/>
            <a:ext cx="952151" cy="13933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4"/>
          <p:cNvPicPr preferRelativeResize="0"/>
          <p:nvPr/>
        </p:nvPicPr>
        <p:blipFill rotWithShape="1">
          <a:blip r:embed="rId3">
            <a:alphaModFix/>
          </a:blip>
          <a:srcRect b="0" l="0" r="0" t="0"/>
          <a:stretch/>
        </p:blipFill>
        <p:spPr>
          <a:xfrm>
            <a:off x="155471" y="1784086"/>
            <a:ext cx="5078681" cy="4890249"/>
          </a:xfrm>
          <a:prstGeom prst="rect">
            <a:avLst/>
          </a:prstGeom>
          <a:noFill/>
          <a:ln>
            <a:noFill/>
          </a:ln>
        </p:spPr>
      </p:pic>
      <p:pic>
        <p:nvPicPr>
          <p:cNvPr id="159" name="Google Shape;159;p24"/>
          <p:cNvPicPr preferRelativeResize="0"/>
          <p:nvPr/>
        </p:nvPicPr>
        <p:blipFill rotWithShape="1">
          <a:blip r:embed="rId4">
            <a:alphaModFix/>
          </a:blip>
          <a:srcRect b="0" l="0" r="0" t="0"/>
          <a:stretch/>
        </p:blipFill>
        <p:spPr>
          <a:xfrm>
            <a:off x="5352606" y="1806443"/>
            <a:ext cx="6683923" cy="4371975"/>
          </a:xfrm>
          <a:prstGeom prst="rect">
            <a:avLst/>
          </a:prstGeom>
          <a:noFill/>
          <a:ln>
            <a:noFill/>
          </a:ln>
        </p:spPr>
      </p:pic>
      <p:sp>
        <p:nvSpPr>
          <p:cNvPr id="160" name="Google Shape;160;p24"/>
          <p:cNvSpPr txBox="1"/>
          <p:nvPr>
            <p:ph type="title"/>
          </p:nvPr>
        </p:nvSpPr>
        <p:spPr>
          <a:xfrm>
            <a:off x="0" y="437222"/>
            <a:ext cx="8004517"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Databases and Journals</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 initial Content pages</a:t>
            </a:r>
            <a:endParaRPr sz="3600">
              <a:solidFill>
                <a:srgbClr val="586F7C"/>
              </a:solidFill>
              <a:latin typeface="Open Sans"/>
              <a:ea typeface="Open Sans"/>
              <a:cs typeface="Open Sans"/>
              <a:sym typeface="Open Sans"/>
            </a:endParaRPr>
          </a:p>
        </p:txBody>
      </p:sp>
      <p:sp>
        <p:nvSpPr>
          <p:cNvPr id="161" name="Google Shape;161;p24"/>
          <p:cNvSpPr/>
          <p:nvPr/>
        </p:nvSpPr>
        <p:spPr>
          <a:xfrm>
            <a:off x="5330668" y="1784087"/>
            <a:ext cx="1112173" cy="42791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 name="Google Shape;162;p24"/>
          <p:cNvSpPr/>
          <p:nvPr/>
        </p:nvSpPr>
        <p:spPr>
          <a:xfrm>
            <a:off x="155471" y="1784086"/>
            <a:ext cx="1368529" cy="42791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5"/>
          <p:cNvPicPr preferRelativeResize="0"/>
          <p:nvPr/>
        </p:nvPicPr>
        <p:blipFill rotWithShape="1">
          <a:blip r:embed="rId3">
            <a:alphaModFix/>
          </a:blip>
          <a:srcRect b="0" l="0" r="0" t="0"/>
          <a:stretch/>
        </p:blipFill>
        <p:spPr>
          <a:xfrm>
            <a:off x="5556306" y="1656397"/>
            <a:ext cx="4219575" cy="4962525"/>
          </a:xfrm>
          <a:prstGeom prst="rect">
            <a:avLst/>
          </a:prstGeom>
          <a:noFill/>
          <a:ln>
            <a:noFill/>
          </a:ln>
        </p:spPr>
      </p:pic>
      <p:sp>
        <p:nvSpPr>
          <p:cNvPr id="169" name="Google Shape;169;p25"/>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Country Offer</a:t>
            </a:r>
            <a:endParaRPr/>
          </a:p>
        </p:txBody>
      </p:sp>
      <p:sp>
        <p:nvSpPr>
          <p:cNvPr id="170" name="Google Shape;170;p25"/>
          <p:cNvSpPr txBox="1"/>
          <p:nvPr>
            <p:ph idx="1" type="body"/>
          </p:nvPr>
        </p:nvSpPr>
        <p:spPr>
          <a:xfrm>
            <a:off x="170753" y="1752922"/>
            <a:ext cx="4786088" cy="4866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To check the content that publishers have granted access to in a specific country and institution type,</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p>
          <a:p>
            <a:pPr indent="-406400" lvl="0" marL="457200" rtl="0" algn="l">
              <a:lnSpc>
                <a:spcPct val="90000"/>
              </a:lnSpc>
              <a:spcBef>
                <a:spcPts val="1000"/>
              </a:spcBef>
              <a:spcAft>
                <a:spcPts val="0"/>
              </a:spcAft>
              <a:buClr>
                <a:schemeClr val="dk1"/>
              </a:buClr>
              <a:buSzPts val="2800"/>
              <a:buChar char="●"/>
            </a:pPr>
            <a:r>
              <a:rPr lang="en-US">
                <a:solidFill>
                  <a:schemeClr val="dk1"/>
                </a:solidFill>
                <a:latin typeface="Open Sans"/>
                <a:ea typeface="Open Sans"/>
                <a:cs typeface="Open Sans"/>
                <a:sym typeface="Open Sans"/>
              </a:rPr>
              <a:t>Open the</a:t>
            </a:r>
            <a:r>
              <a:rPr b="1" lang="en-US">
                <a:solidFill>
                  <a:schemeClr val="dk1"/>
                </a:solidFill>
                <a:latin typeface="Open Sans"/>
                <a:ea typeface="Open Sans"/>
                <a:cs typeface="Open Sans"/>
                <a:sym typeface="Open Sans"/>
              </a:rPr>
              <a:t> Hamburger Menu</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68300" lvl="0" marL="457200" rtl="0" algn="l">
              <a:lnSpc>
                <a:spcPct val="90000"/>
              </a:lnSpc>
              <a:spcBef>
                <a:spcPts val="1000"/>
              </a:spcBef>
              <a:spcAft>
                <a:spcPts val="0"/>
              </a:spcAft>
              <a:buClr>
                <a:schemeClr val="dk1"/>
              </a:buClr>
              <a:buSzPts val="2200"/>
              <a:buFont typeface="Open Sans"/>
              <a:buChar char="●"/>
            </a:pPr>
            <a:r>
              <a:rPr lang="en-US">
                <a:solidFill>
                  <a:schemeClr val="dk1"/>
                </a:solidFill>
                <a:latin typeface="Open Sans"/>
                <a:ea typeface="Open Sans"/>
                <a:cs typeface="Open Sans"/>
                <a:sym typeface="Open Sans"/>
              </a:rPr>
              <a:t>Click on</a:t>
            </a:r>
            <a:r>
              <a:rPr b="1" lang="en-US">
                <a:solidFill>
                  <a:schemeClr val="dk1"/>
                </a:solidFill>
                <a:latin typeface="Open Sans"/>
                <a:ea typeface="Open Sans"/>
                <a:cs typeface="Open Sans"/>
                <a:sym typeface="Open Sans"/>
              </a:rPr>
              <a:t> Reports</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68300" lvl="0" marL="457200" rtl="0" algn="l">
              <a:lnSpc>
                <a:spcPct val="90000"/>
              </a:lnSpc>
              <a:spcBef>
                <a:spcPts val="1000"/>
              </a:spcBef>
              <a:spcAft>
                <a:spcPts val="0"/>
              </a:spcAft>
              <a:buClr>
                <a:schemeClr val="dk1"/>
              </a:buClr>
              <a:buSzPts val="2200"/>
              <a:buFont typeface="Open Sans"/>
              <a:buChar char="●"/>
            </a:pPr>
            <a:r>
              <a:rPr lang="en-US">
                <a:solidFill>
                  <a:schemeClr val="dk1"/>
                </a:solidFill>
                <a:latin typeface="Open Sans"/>
                <a:ea typeface="Open Sans"/>
                <a:cs typeface="Open Sans"/>
                <a:sym typeface="Open Sans"/>
              </a:rPr>
              <a:t>Then click on </a:t>
            </a:r>
            <a:r>
              <a:rPr b="1" lang="en-US">
                <a:solidFill>
                  <a:schemeClr val="dk1"/>
                </a:solidFill>
                <a:latin typeface="Open Sans"/>
                <a:ea typeface="Open Sans"/>
                <a:cs typeface="Open Sans"/>
                <a:sym typeface="Open Sans"/>
              </a:rPr>
              <a:t>Country Offer</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sp>
        <p:nvSpPr>
          <p:cNvPr id="171" name="Google Shape;171;p25"/>
          <p:cNvSpPr/>
          <p:nvPr/>
        </p:nvSpPr>
        <p:spPr>
          <a:xfrm>
            <a:off x="5553657" y="5625327"/>
            <a:ext cx="1079388" cy="68342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72" name="Google Shape;172;p25"/>
          <p:cNvCxnSpPr/>
          <p:nvPr/>
        </p:nvCxnSpPr>
        <p:spPr>
          <a:xfrm>
            <a:off x="4362673" y="5552686"/>
            <a:ext cx="1322510" cy="530062"/>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