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7" roundtripDataSignature="AMtx7migscFyduXkPKkNcyuQwPR5YBo72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Yueny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2-27T19:31:43.598">
    <p:pos x="5199" y="1706"/>
    <p:text>Changes in red, including URL</p:text>
    <p:extLst>
      <p:ext uri="{C676402C-5697-4E1C-873F-D02D1690AC5C}">
        <p15:threadingInfo timeZoneBias="0"/>
      </p:ext>
      <p:ext uri="http://customooxmlschemas.google.com/">
        <go:slidesCustomData xmlns:go="http://customooxmlschemas.google.com/" commentPostId="AAAAcNT4q6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1" name="Google Shape;161;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75" name="Google Shape;1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200"/>
              <a:buFont typeface="Arial"/>
              <a:buChar char="•"/>
            </a:pPr>
            <a:r>
              <a:rPr lang="en-US"/>
              <a:t>Short direct quotations must be put within quotation marks. Long direct quotations (also called block quotations) are not enclosed by quotation marks, but separated from the rest of your text, often indented and in a smaller font size:</a:t>
            </a:r>
            <a:endParaRPr/>
          </a:p>
          <a:p>
            <a:pPr indent="0" lvl="0" marL="0" rtl="0" algn="l">
              <a:lnSpc>
                <a:spcPct val="100000"/>
              </a:lnSpc>
              <a:spcBef>
                <a:spcPts val="0"/>
              </a:spcBef>
              <a:spcAft>
                <a:spcPts val="0"/>
              </a:spcAft>
              <a:buSzPts val="1200"/>
              <a:buFont typeface="Arial"/>
              <a:buNone/>
            </a:pPr>
            <a:r>
              <a:t/>
            </a:r>
            <a:endParaRPr/>
          </a:p>
        </p:txBody>
      </p:sp>
      <p:sp>
        <p:nvSpPr>
          <p:cNvPr id="189" name="Google Shape;1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t>
            </a:r>
            <a:r>
              <a:rPr b="1" lang="en-US"/>
              <a:t>Purdue University Online Writing Lab </a:t>
            </a:r>
            <a:r>
              <a:rPr lang="en-US"/>
              <a:t>provides a comparison of MLA, APA and CMOS on a chart which shows the specific use of each style with examples.</a:t>
            </a:r>
            <a:endParaRPr/>
          </a:p>
        </p:txBody>
      </p:sp>
      <p:sp>
        <p:nvSpPr>
          <p:cNvPr id="203" name="Google Shape;2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Zotero- go to https://www.research4life.org/training/author-skills/</a:t>
            </a:r>
            <a:endParaRPr/>
          </a:p>
          <a:p>
            <a:pPr indent="0" lvl="0" marL="0" rtl="0" algn="l">
              <a:lnSpc>
                <a:spcPct val="100000"/>
              </a:lnSpc>
              <a:spcBef>
                <a:spcPts val="0"/>
              </a:spcBef>
              <a:spcAft>
                <a:spcPts val="0"/>
              </a:spcAft>
              <a:buSzPts val="1400"/>
              <a:buFont typeface="Arial"/>
              <a:buNone/>
            </a:pPr>
            <a:r>
              <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3" name="Google Shape;2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Mendeley - go to https://www.research4life.org/training/author-skills/</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0" name="Google Shape;24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49" name="Google Shape;24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This lesson will focus on how and when to acknowledge and attribute the original work of others.</a:t>
            </a:r>
            <a:endParaRPr/>
          </a:p>
          <a:p>
            <a:pPr indent="0" lvl="0" marL="0" rtl="0" algn="l">
              <a:lnSpc>
                <a:spcPct val="100000"/>
              </a:lnSpc>
              <a:spcBef>
                <a:spcPts val="0"/>
              </a:spcBef>
              <a:spcAft>
                <a:spcPts val="0"/>
              </a:spcAft>
              <a:buSzPts val="1400"/>
              <a:buFont typeface="Arial"/>
              <a:buNone/>
            </a:pPr>
            <a:r>
              <a:rPr lang="en-US"/>
              <a:t>Learners will learn about different citation and citation styles as well as become familiar with reference management softwares</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When writing a research assignment, thesis or other kind of written work, you need to incorporate information, ideas and argumentation which has already been articulated by others</a:t>
            </a:r>
            <a:endParaRPr/>
          </a:p>
          <a:p>
            <a:pPr indent="-171450" lvl="0" marL="171450" rtl="0" algn="l">
              <a:lnSpc>
                <a:spcPct val="100000"/>
              </a:lnSpc>
              <a:spcBef>
                <a:spcPts val="0"/>
              </a:spcBef>
              <a:spcAft>
                <a:spcPts val="0"/>
              </a:spcAft>
              <a:buSzPts val="1100"/>
              <a:buFont typeface="Arial"/>
              <a:buChar char="•"/>
            </a:pPr>
            <a:r>
              <a:rPr lang="en-US"/>
              <a:t>Whenever you draw upon previously published work in this way, you must acknowledge the source.</a:t>
            </a:r>
            <a:endParaRPr/>
          </a:p>
          <a:p>
            <a:pPr indent="-171450" lvl="0" marL="171450" rtl="0" algn="l">
              <a:lnSpc>
                <a:spcPct val="100000"/>
              </a:lnSpc>
              <a:spcBef>
                <a:spcPts val="0"/>
              </a:spcBef>
              <a:spcAft>
                <a:spcPts val="0"/>
              </a:spcAft>
              <a:buSzPts val="1100"/>
              <a:buFont typeface="Arial"/>
              <a:buChar char="•"/>
            </a:pPr>
            <a:r>
              <a:rPr lang="en-US"/>
              <a:t>Any information which is not from your experiment and not ‘common knowledge’ should be acknowledged with a citation</a:t>
            </a:r>
            <a:endParaRPr/>
          </a:p>
          <a:p>
            <a:pPr indent="-171450" lvl="0" marL="171450" rtl="0" algn="l">
              <a:lnSpc>
                <a:spcPct val="100000"/>
              </a:lnSpc>
              <a:spcBef>
                <a:spcPts val="0"/>
              </a:spcBef>
              <a:spcAft>
                <a:spcPts val="0"/>
              </a:spcAft>
              <a:buSzPts val="1100"/>
              <a:buFont typeface="Arial"/>
              <a:buChar char="•"/>
            </a:pPr>
            <a:r>
              <a:rPr lang="en-US"/>
              <a:t>Common knowledge refers to information that the average person would accept as reliable without having to look it up, but if in doubt always cite the source</a:t>
            </a:r>
            <a:endParaRPr/>
          </a:p>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5" name="Google Shape;10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The manner in which you are required to write </a:t>
            </a:r>
            <a:r>
              <a:rPr b="1" lang="en-US"/>
              <a:t>the in-text citation </a:t>
            </a:r>
            <a:r>
              <a:rPr lang="en-US"/>
              <a:t>and the </a:t>
            </a:r>
            <a:r>
              <a:rPr b="1" lang="en-US"/>
              <a:t>references </a:t>
            </a:r>
            <a:r>
              <a:rPr lang="en-US"/>
              <a:t>in the list is determined by the citation styles chosen</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i="0" lang="en-US" sz="1200" u="none" cap="none" strike="noStrike">
                <a:solidFill>
                  <a:schemeClr val="dk1"/>
                </a:solidFill>
                <a:latin typeface="Calibri"/>
                <a:ea typeface="Calibri"/>
                <a:cs typeface="Calibri"/>
                <a:sym typeface="Calibri"/>
              </a:rPr>
              <a:t>Parenthetical referencing</a:t>
            </a:r>
            <a:r>
              <a:rPr b="0" i="0" lang="en-US" sz="1200" u="none" cap="none" strike="noStrike">
                <a:solidFill>
                  <a:schemeClr val="dk1"/>
                </a:solidFill>
                <a:latin typeface="Calibri"/>
                <a:ea typeface="Calibri"/>
                <a:cs typeface="Calibri"/>
                <a:sym typeface="Calibri"/>
              </a:rPr>
              <a:t> is also known as </a:t>
            </a:r>
            <a:r>
              <a:rPr b="1" i="0" lang="en-US" sz="1200" u="none" cap="none" strike="noStrike">
                <a:solidFill>
                  <a:schemeClr val="dk1"/>
                </a:solidFill>
                <a:latin typeface="Calibri"/>
                <a:ea typeface="Calibri"/>
                <a:cs typeface="Calibri"/>
                <a:sym typeface="Calibri"/>
              </a:rPr>
              <a:t>a</a:t>
            </a:r>
            <a:r>
              <a:rPr b="1" i="1" lang="en-US" sz="1200" u="none" cap="none" strike="noStrike">
                <a:solidFill>
                  <a:schemeClr val="dk1"/>
                </a:solidFill>
                <a:latin typeface="Calibri"/>
                <a:ea typeface="Calibri"/>
                <a:cs typeface="Calibri"/>
                <a:sym typeface="Calibri"/>
              </a:rPr>
              <a:t>uthor–date</a:t>
            </a:r>
            <a:r>
              <a:rPr b="1" i="0" lang="en-US" sz="1200" u="none" cap="none" strike="noStrike">
                <a:solidFill>
                  <a:schemeClr val="dk1"/>
                </a:solidFill>
                <a:latin typeface="Calibri"/>
                <a:ea typeface="Calibri"/>
                <a:cs typeface="Calibri"/>
                <a:sym typeface="Calibri"/>
              </a:rPr>
              <a:t> or </a:t>
            </a:r>
            <a:r>
              <a:rPr b="1" i="1" lang="en-US" sz="1200" u="none" cap="none" strike="noStrike">
                <a:solidFill>
                  <a:schemeClr val="dk1"/>
                </a:solidFill>
                <a:latin typeface="Calibri"/>
                <a:ea typeface="Calibri"/>
                <a:cs typeface="Calibri"/>
                <a:sym typeface="Calibri"/>
              </a:rPr>
              <a:t>Harvard referencing</a:t>
            </a:r>
            <a:r>
              <a:rPr b="0" i="0" lang="en-US" sz="1200" u="none" cap="none" strike="noStrike">
                <a:solidFill>
                  <a:schemeClr val="dk1"/>
                </a:solidFill>
                <a:latin typeface="Calibri"/>
                <a:ea typeface="Calibri"/>
                <a:cs typeface="Calibri"/>
                <a:sym typeface="Calibri"/>
              </a:rPr>
              <a:t>. Parenthetical systems can also involve numbering in which in-text citations consists of a number and the references are listed in numerical order in the reference list at the end of the document</a:t>
            </a:r>
            <a:endParaRPr/>
          </a:p>
        </p:txBody>
      </p:sp>
      <p:sp>
        <p:nvSpPr>
          <p:cNvPr id="121" name="Google Shape;121;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jp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deed.r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search4life.org/training/author-skills/" TargetMode="External"/><Relationship Id="rId4" Type="http://schemas.openxmlformats.org/officeDocument/2006/relationships/hyperlink" Target="http://www.zotero.org/" TargetMode="External"/><Relationship Id="rId5" Type="http://schemas.openxmlformats.org/officeDocument/2006/relationships/hyperlink" Target="https://www.zotero.org/download/" TargetMode="External"/><Relationship Id="rId6" Type="http://schemas.openxmlformats.org/officeDocument/2006/relationships/hyperlink" Target="https://www.zotero.org/support/" TargetMode="External"/><Relationship Id="rId7" Type="http://schemas.openxmlformats.org/officeDocument/2006/relationships/image" Target="../media/image9.png"/><Relationship Id="rId8" Type="http://schemas.openxmlformats.org/officeDocument/2006/relationships/hyperlink" Target="https://www.zotero.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esearch4life.org/training/author-skills/" TargetMode="External"/><Relationship Id="rId4" Type="http://schemas.openxmlformats.org/officeDocument/2006/relationships/hyperlink" Target="https://www.mendeley.com/" TargetMode="External"/><Relationship Id="rId9" Type="http://schemas.openxmlformats.org/officeDocument/2006/relationships/hyperlink" Target="https://www.mendeley.com/" TargetMode="External"/><Relationship Id="rId5" Type="http://schemas.openxmlformats.org/officeDocument/2006/relationships/hyperlink" Target="https://www.mendeley.com/download-mendeley-desktop/" TargetMode="External"/><Relationship Id="rId6" Type="http://schemas.openxmlformats.org/officeDocument/2006/relationships/hyperlink" Target="https://mendeley.com/guides" TargetMode="External"/><Relationship Id="rId7" Type="http://schemas.openxmlformats.org/officeDocument/2006/relationships/hyperlink" Target="https://www.youtube.com/c/mendeley" TargetMode="External"/><Relationship Id="rId8"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hyperlink" Target="https://library.wur.nl/infoboard/module_3/a001_citing_and_referencing_quoting.html" TargetMode="External"/><Relationship Id="rId10" Type="http://schemas.openxmlformats.org/officeDocument/2006/relationships/hyperlink" Target="https://library.wur.nl/infoboard/module_3/a001_citing_and_referencing_summarising.html"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1.xml"/><Relationship Id="rId4" Type="http://schemas.openxmlformats.org/officeDocument/2006/relationships/hyperlink" Target="https://owl.purdue.edu/owl/research_and_citation/using_research/quoting_paraphrasing_and_summarizing/index.html" TargetMode="External"/><Relationship Id="rId9" Type="http://schemas.openxmlformats.org/officeDocument/2006/relationships/hyperlink" Target="https://library.wur.nl/infoboard/module_3/a001_citing_and_referencing_paraphrasing.html" TargetMode="External"/><Relationship Id="rId5" Type="http://schemas.openxmlformats.org/officeDocument/2006/relationships/hyperlink" Target="https://owl.purdue.edu/owl/research_and_citation/using_research/documents/20191212CitationChart.pdf" TargetMode="External"/><Relationship Id="rId6" Type="http://schemas.openxmlformats.org/officeDocument/2006/relationships/hyperlink" Target="https://library.wur.nl/infoboard/module_3/a001_citing_and_referencing_common_knowledge.html" TargetMode="External"/><Relationship Id="rId7" Type="http://schemas.openxmlformats.org/officeDocument/2006/relationships/hyperlink" Target="https://library.wur.nl/infoboard/module_3/a001_citing_and_referencing_why_cite_.html" TargetMode="External"/><Relationship Id="rId8" Type="http://schemas.openxmlformats.org/officeDocument/2006/relationships/hyperlink" Target="https://library.wur.nl/infoboard/module_3/a001_citing_and_referencing_paraphrasing.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research4life.or/" TargetMode="External"/><Relationship Id="rId4" Type="http://schemas.openxmlformats.org/officeDocument/2006/relationships/hyperlink" Target="mailto:r4l@research4life.org" TargetMode="External"/><Relationship Id="rId5" Type="http://schemas.openxmlformats.org/officeDocument/2006/relationships/hyperlink" Target="http://www.research4life.org/training" TargetMode="External"/><Relationship Id="rId6" Type="http://schemas.openxmlformats.org/officeDocument/2006/relationships/hyperlink" Target="http://www.research4life.org/newsletter" TargetMode="External"/><Relationship Id="rId7" Type="http://schemas.openxmlformats.org/officeDocument/2006/relationships/hyperlink" Target="https://bit.ly/2w3CU5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 Id="rId5" Type="http://schemas.openxmlformats.org/officeDocument/2006/relationships/image" Target="../media/image5.png"/><Relationship Id="rId6" Type="http://schemas.openxmlformats.org/officeDocument/2006/relationships/image" Target="../media/image8.jpg"/><Relationship Id="rId7" Type="http://schemas.openxmlformats.org/officeDocument/2006/relationships/image" Target="../media/image7.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УКАЗАНИЕ ИСТОЧНИКОВ, ССЫЛКИ И ИНСТРУМЕНТЫ СОТРУДНИЧЕСТВА</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ИССЛЕДОВАНИЕ И ПОВТОРНОЕ ИСПОЛЬЗОВАНИЕ НАУЧНОЙ ЛИТЕРАТУРЫ</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Open Sans"/>
                <a:ea typeface="Open Sans"/>
                <a:cs typeface="Open Sans"/>
                <a:sym typeface="Open Sans"/>
              </a:rPr>
              <a:t>Research4Life — государственно-частное партнерство, объединяющее пять программ:</a:t>
            </a:r>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0" y="446689"/>
            <a:ext cx="8147957"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Порядок действий при пересказе,</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цитировании и резюмировании</a:t>
            </a:r>
            <a:endParaRPr>
              <a:solidFill>
                <a:srgbClr val="586F7C"/>
              </a:solidFill>
              <a:latin typeface="Open Sans"/>
              <a:ea typeface="Open Sans"/>
              <a:cs typeface="Open Sans"/>
              <a:sym typeface="Open Sans"/>
            </a:endParaRPr>
          </a:p>
        </p:txBody>
      </p:sp>
      <p:grpSp>
        <p:nvGrpSpPr>
          <p:cNvPr id="143" name="Google Shape;143;p8"/>
          <p:cNvGrpSpPr/>
          <p:nvPr/>
        </p:nvGrpSpPr>
        <p:grpSpPr>
          <a:xfrm>
            <a:off x="587828" y="2122714"/>
            <a:ext cx="10776856" cy="4033156"/>
            <a:chOff x="0" y="0"/>
            <a:chExt cx="10776856" cy="4033156"/>
          </a:xfrm>
        </p:grpSpPr>
        <p:sp>
          <p:nvSpPr>
            <p:cNvPr id="144" name="Google Shape;144;p8"/>
            <p:cNvSpPr/>
            <p:nvPr/>
          </p:nvSpPr>
          <p:spPr>
            <a:xfrm>
              <a:off x="0" y="0"/>
              <a:ext cx="8621485" cy="887294"/>
            </a:xfrm>
            <a:prstGeom prst="roundRect">
              <a:avLst>
                <a:gd fmla="val 10000" name="adj"/>
              </a:avLst>
            </a:prstGeom>
            <a:solidFill>
              <a:srgbClr val="586F7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25988" y="25988"/>
              <a:ext cx="7589049"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Прочитайте текст целиком, отметьте ключевые тезисы и основные мысли.</a:t>
              </a:r>
              <a:endParaRPr b="0" i="0" sz="2400" u="none" cap="none" strike="noStrike">
                <a:solidFill>
                  <a:schemeClr val="lt1"/>
                </a:solidFill>
                <a:latin typeface="Arial"/>
                <a:ea typeface="Arial"/>
                <a:cs typeface="Arial"/>
                <a:sym typeface="Arial"/>
              </a:endParaRPr>
            </a:p>
          </p:txBody>
        </p:sp>
        <p:sp>
          <p:nvSpPr>
            <p:cNvPr id="146" name="Google Shape;146;p8"/>
            <p:cNvSpPr/>
            <p:nvPr/>
          </p:nvSpPr>
          <p:spPr>
            <a:xfrm>
              <a:off x="722049" y="1048620"/>
              <a:ext cx="8621485" cy="887294"/>
            </a:xfrm>
            <a:prstGeom prst="roundRect">
              <a:avLst>
                <a:gd fmla="val 10000" name="adj"/>
              </a:avLst>
            </a:prstGeom>
            <a:solidFill>
              <a:srgbClr val="51B94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txBox="1"/>
            <p:nvPr/>
          </p:nvSpPr>
          <p:spPr>
            <a:xfrm>
              <a:off x="748037" y="1074608"/>
              <a:ext cx="7270718"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Сформулируйте своими словами главную мысль текста.</a:t>
              </a:r>
              <a:endParaRPr b="0" i="0" sz="2400" u="none" cap="none" strike="noStrike">
                <a:solidFill>
                  <a:schemeClr val="lt1"/>
                </a:solidFill>
                <a:latin typeface="Arial"/>
                <a:ea typeface="Arial"/>
                <a:cs typeface="Arial"/>
                <a:sym typeface="Arial"/>
              </a:endParaRPr>
            </a:p>
          </p:txBody>
        </p:sp>
        <p:sp>
          <p:nvSpPr>
            <p:cNvPr id="148" name="Google Shape;148;p8"/>
            <p:cNvSpPr/>
            <p:nvPr/>
          </p:nvSpPr>
          <p:spPr>
            <a:xfrm>
              <a:off x="1433321" y="2097241"/>
              <a:ext cx="8621485" cy="887294"/>
            </a:xfrm>
            <a:prstGeom prst="roundRect">
              <a:avLst>
                <a:gd fmla="val 10000" name="adj"/>
              </a:avLst>
            </a:prstGeom>
            <a:solidFill>
              <a:srgbClr val="00489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8"/>
            <p:cNvSpPr txBox="1"/>
            <p:nvPr/>
          </p:nvSpPr>
          <p:spPr>
            <a:xfrm>
              <a:off x="1459309" y="2123229"/>
              <a:ext cx="7281495"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Перескажите важные подтверждающие тезисы, приведенные в работе.</a:t>
              </a:r>
              <a:endParaRPr b="0" i="0" sz="2400" u="none" cap="none" strike="noStrike">
                <a:solidFill>
                  <a:schemeClr val="lt1"/>
                </a:solidFill>
                <a:latin typeface="Arial"/>
                <a:ea typeface="Arial"/>
                <a:cs typeface="Arial"/>
                <a:sym typeface="Arial"/>
              </a:endParaRPr>
            </a:p>
          </p:txBody>
        </p:sp>
        <p:sp>
          <p:nvSpPr>
            <p:cNvPr id="150" name="Google Shape;150;p8"/>
            <p:cNvSpPr/>
            <p:nvPr/>
          </p:nvSpPr>
          <p:spPr>
            <a:xfrm>
              <a:off x="2155371" y="3145862"/>
              <a:ext cx="8621485" cy="887294"/>
            </a:xfrm>
            <a:prstGeom prst="roundRect">
              <a:avLst>
                <a:gd fmla="val 10000" name="adj"/>
              </a:avLst>
            </a:prstGeom>
            <a:solidFill>
              <a:srgbClr val="F8981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
            <p:cNvSpPr txBox="1"/>
            <p:nvPr/>
          </p:nvSpPr>
          <p:spPr>
            <a:xfrm>
              <a:off x="2181359" y="3171850"/>
              <a:ext cx="7602480"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Подумайте о том, какие слова, фразы или короткие отрывки имеет смысл привести дословно.</a:t>
              </a:r>
              <a:endParaRPr b="0" i="0" sz="2400" u="none" cap="none" strike="noStrike">
                <a:solidFill>
                  <a:schemeClr val="lt1"/>
                </a:solidFill>
                <a:latin typeface="Arial"/>
                <a:ea typeface="Arial"/>
                <a:cs typeface="Arial"/>
                <a:sym typeface="Arial"/>
              </a:endParaRPr>
            </a:p>
          </p:txBody>
        </p:sp>
        <p:sp>
          <p:nvSpPr>
            <p:cNvPr id="152" name="Google Shape;152;p8"/>
            <p:cNvSpPr/>
            <p:nvPr/>
          </p:nvSpPr>
          <p:spPr>
            <a:xfrm>
              <a:off x="8044744" y="679586"/>
              <a:ext cx="576741" cy="576741"/>
            </a:xfrm>
            <a:prstGeom prst="downArrow">
              <a:avLst>
                <a:gd fmla="val 55000" name="adj1"/>
                <a:gd fmla="val 45000" name="adj2"/>
              </a:avLst>
            </a:prstGeom>
            <a:solidFill>
              <a:srgbClr val="586F7C">
                <a:alpha val="89411"/>
              </a:srgbClr>
            </a:solidFill>
            <a:ln cap="flat" cmpd="sng" w="25400">
              <a:solidFill>
                <a:srgbClr val="D5DBD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txBox="1"/>
            <p:nvPr/>
          </p:nvSpPr>
          <p:spPr>
            <a:xfrm>
              <a:off x="8174511" y="679586"/>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154" name="Google Shape;154;p8"/>
            <p:cNvSpPr/>
            <p:nvPr/>
          </p:nvSpPr>
          <p:spPr>
            <a:xfrm>
              <a:off x="8766793" y="1728207"/>
              <a:ext cx="576741" cy="576741"/>
            </a:xfrm>
            <a:prstGeom prst="downArrow">
              <a:avLst>
                <a:gd fmla="val 55000" name="adj1"/>
                <a:gd fmla="val 45000" name="adj2"/>
              </a:avLst>
            </a:prstGeom>
            <a:solidFill>
              <a:srgbClr val="51B948">
                <a:alpha val="89411"/>
              </a:srgbClr>
            </a:solidFill>
            <a:ln cap="flat" cmpd="sng" w="25400">
              <a:solidFill>
                <a:srgbClr val="D1EFC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txBox="1"/>
            <p:nvPr/>
          </p:nvSpPr>
          <p:spPr>
            <a:xfrm>
              <a:off x="8896560" y="1728207"/>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156" name="Google Shape;156;p8"/>
            <p:cNvSpPr/>
            <p:nvPr/>
          </p:nvSpPr>
          <p:spPr>
            <a:xfrm>
              <a:off x="9478066" y="2776828"/>
              <a:ext cx="576741" cy="576741"/>
            </a:xfrm>
            <a:prstGeom prst="downArrow">
              <a:avLst>
                <a:gd fmla="val 55000" name="adj1"/>
                <a:gd fmla="val 45000" name="adj2"/>
              </a:avLst>
            </a:prstGeom>
            <a:solidFill>
              <a:srgbClr val="004890">
                <a:alpha val="89411"/>
              </a:srgbClr>
            </a:solidFill>
            <a:ln cap="flat" cmpd="sng" w="25400">
              <a:solidFill>
                <a:srgbClr val="FEDE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9607833" y="2776828"/>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829bd93e03_0_0"/>
          <p:cNvSpPr txBox="1"/>
          <p:nvPr>
            <p:ph type="title"/>
          </p:nvPr>
        </p:nvSpPr>
        <p:spPr>
          <a:xfrm>
            <a:off x="0" y="243345"/>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Пересказ</a:t>
            </a:r>
            <a:endParaRPr>
              <a:latin typeface="Open Sans"/>
              <a:ea typeface="Open Sans"/>
              <a:cs typeface="Open Sans"/>
              <a:sym typeface="Open Sans"/>
            </a:endParaRPr>
          </a:p>
        </p:txBody>
      </p:sp>
      <p:sp>
        <p:nvSpPr>
          <p:cNvPr id="164" name="Google Shape;164;g829bd93e03_0_0"/>
          <p:cNvSpPr txBox="1"/>
          <p:nvPr>
            <p:ph idx="1" type="body"/>
          </p:nvPr>
        </p:nvSpPr>
        <p:spPr>
          <a:xfrm>
            <a:off x="337421" y="1863345"/>
            <a:ext cx="9613800" cy="3599400"/>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Пересказ предполагает изложение авторского текста своими словами. Пересказ обычно короче оригинального отрывка.</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Пересказ используется в тех случаях, когда вы хотите:</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не злоупотреблять цитатами;</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представить информацию в своем ключе.</a:t>
            </a:r>
            <a:endParaRPr/>
          </a:p>
          <a:p>
            <a:pPr indent="-228600" lvl="0" marL="457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0" y="49437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Пример</a:t>
            </a:r>
            <a:endParaRPr>
              <a:solidFill>
                <a:srgbClr val="586F7C"/>
              </a:solidFill>
              <a:latin typeface="Open Sans"/>
              <a:ea typeface="Open Sans"/>
              <a:cs typeface="Open Sans"/>
              <a:sym typeface="Open Sans"/>
            </a:endParaRPr>
          </a:p>
        </p:txBody>
      </p:sp>
      <p:sp>
        <p:nvSpPr>
          <p:cNvPr id="171" name="Google Shape;171;p10"/>
          <p:cNvSpPr txBox="1"/>
          <p:nvPr>
            <p:ph idx="1" type="body"/>
          </p:nvPr>
        </p:nvSpPr>
        <p:spPr>
          <a:xfrm>
            <a:off x="506186" y="2066544"/>
            <a:ext cx="10887238" cy="4535424"/>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Оригинал</a:t>
            </a:r>
            <a:r>
              <a:rPr lang="en-US" sz="2200">
                <a:solidFill>
                  <a:schemeClr val="dk1"/>
                </a:solidFill>
                <a:latin typeface="Open Sans"/>
                <a:ea typeface="Open Sans"/>
                <a:cs typeface="Open Sans"/>
                <a:sym typeface="Open Sans"/>
              </a:rPr>
              <a:t>: «В природе не существует ничего подобного вакцинам и сывороткам для защиты живых организмов. Среди диких растений и животных действительно встречаются самые разные заболевания, но они никогда не достигают больших масштабов. Принцип заключается в том, что растения и животные способны сами себя защитить даже, например, от паразитов». </a:t>
            </a:r>
            <a:endParaRPr/>
          </a:p>
          <a:p>
            <a:pPr indent="0" lvl="0" marL="0" rtl="0" algn="just">
              <a:lnSpc>
                <a:spcPct val="100000"/>
              </a:lnSpc>
              <a:spcBef>
                <a:spcPts val="0"/>
              </a:spcBef>
              <a:spcAft>
                <a:spcPts val="0"/>
              </a:spcAft>
              <a:buClr>
                <a:schemeClr val="dk1"/>
              </a:buClr>
              <a:buSzPts val="2200"/>
              <a:buNone/>
            </a:pPr>
            <a:r>
              <a:rPr lang="en-US" sz="2200">
                <a:solidFill>
                  <a:schemeClr val="dk1"/>
                </a:solidFill>
                <a:latin typeface="Open Sans"/>
                <a:ea typeface="Open Sans"/>
                <a:cs typeface="Open Sans"/>
                <a:sym typeface="Open Sans"/>
              </a:rPr>
              <a:t>Источник: Howard, A. (1940) An Agricultural Testament. Oxford University Press, London, p.4. </a:t>
            </a:r>
            <a:endParaRPr/>
          </a:p>
          <a:p>
            <a:pPr indent="0" lvl="0" marL="0" rtl="0" algn="just">
              <a:lnSpc>
                <a:spcPct val="100000"/>
              </a:lnSpc>
              <a:spcBef>
                <a:spcPts val="0"/>
              </a:spcBef>
              <a:spcAft>
                <a:spcPts val="0"/>
              </a:spcAft>
              <a:buClr>
                <a:schemeClr val="dk1"/>
              </a:buClr>
              <a:buSzPts val="2200"/>
              <a:buNone/>
            </a:pPr>
            <a:r>
              <a:t/>
            </a:r>
            <a:endParaRPr sz="2200">
              <a:solidFill>
                <a:schemeClr val="dk1"/>
              </a:solidFill>
              <a:latin typeface="Open Sans"/>
              <a:ea typeface="Open Sans"/>
              <a:cs typeface="Open Sans"/>
              <a:sym typeface="Open Sans"/>
            </a:endParaRPr>
          </a:p>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Пересказ</a:t>
            </a:r>
            <a:r>
              <a:rPr lang="en-US" sz="2200">
                <a:solidFill>
                  <a:schemeClr val="dk1"/>
                </a:solidFill>
                <a:latin typeface="Open Sans"/>
                <a:ea typeface="Open Sans"/>
                <a:cs typeface="Open Sans"/>
                <a:sym typeface="Open Sans"/>
              </a:rPr>
              <a:t>:  Howard (1940, p.4) признаёт, что заболевания растений и животных встречаются в природе, но никогда не достигают больших масштабов. Растения и животные вырабатывают собственные механизмы защиты от патогенов.</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Резюме </a:t>
            </a:r>
            <a:endParaRPr>
              <a:solidFill>
                <a:srgbClr val="586F7C"/>
              </a:solidFill>
              <a:latin typeface="Open Sans"/>
              <a:ea typeface="Open Sans"/>
              <a:cs typeface="Open Sans"/>
              <a:sym typeface="Open Sans"/>
            </a:endParaRPr>
          </a:p>
        </p:txBody>
      </p:sp>
      <p:sp>
        <p:nvSpPr>
          <p:cNvPr id="178" name="Google Shape;178;p13"/>
          <p:cNvSpPr txBox="1"/>
          <p:nvPr>
            <p:ph idx="1" type="body"/>
          </p:nvPr>
        </p:nvSpPr>
        <p:spPr>
          <a:xfrm>
            <a:off x="0" y="1435729"/>
            <a:ext cx="11352403" cy="5279395"/>
          </a:xfrm>
          <a:prstGeom prst="rect">
            <a:avLst/>
          </a:prstGeom>
          <a:noFill/>
          <a:ln>
            <a:noFill/>
          </a:ln>
        </p:spPr>
        <p:txBody>
          <a:bodyPr anchorCtr="0" anchor="t" bIns="45700" lIns="91425" spcFirstLastPara="1" rIns="91425" wrap="square" tIns="45700">
            <a:noAutofit/>
          </a:bodyPr>
          <a:lstStyle/>
          <a:p>
            <a:pPr indent="0" lvl="0" marL="127000" rtl="0" algn="just">
              <a:lnSpc>
                <a:spcPct val="15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Резюме предполагает изложение основной мысли или мыслей своими словами с упоминанием лишь главного тезиса или тезисов. Повторим: важно указывать источник краткого изложения. </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Резюме существенно короче оригинала и представляет собой общий обзор исходного материала.</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Резюме используется в тех случаях, когда вы хотите: </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дать справку или сделать обзор по какой-либо теме;</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привести имеющиеся сведения по теме (из нескольких источников);</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определить основные идеи, изложенные в конкретном источнике.</a:t>
            </a:r>
            <a:endParaRPr/>
          </a:p>
          <a:p>
            <a:pPr indent="-228600" lvl="0" marL="4699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a:p>
            <a:pPr indent="0" lvl="0" marL="1270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0" y="39786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Пример</a:t>
            </a:r>
            <a:endParaRPr>
              <a:solidFill>
                <a:srgbClr val="586F7C"/>
              </a:solidFill>
              <a:latin typeface="Open Sans"/>
              <a:ea typeface="Open Sans"/>
              <a:cs typeface="Open Sans"/>
              <a:sym typeface="Open Sans"/>
            </a:endParaRPr>
          </a:p>
        </p:txBody>
      </p:sp>
      <p:sp>
        <p:nvSpPr>
          <p:cNvPr id="185" name="Google Shape;185;p14"/>
          <p:cNvSpPr txBox="1"/>
          <p:nvPr>
            <p:ph idx="1" type="body"/>
          </p:nvPr>
        </p:nvSpPr>
        <p:spPr>
          <a:xfrm>
            <a:off x="517034" y="2108272"/>
            <a:ext cx="10733351" cy="3655713"/>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Оригинал</a:t>
            </a:r>
            <a:r>
              <a:rPr lang="en-US">
                <a:solidFill>
                  <a:schemeClr val="dk1"/>
                </a:solidFill>
                <a:latin typeface="Open Sans"/>
                <a:ea typeface="Open Sans"/>
                <a:cs typeface="Open Sans"/>
                <a:sym typeface="Open Sans"/>
              </a:rPr>
              <a:t>: «Принцип заключается в том, что растения и животные способны сами себя защитить даже, например, от паразитов. Закон природы в таких случаях гласит: живи и дай жить другим».</a:t>
            </a:r>
            <a:endParaRPr/>
          </a:p>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Источник: Howard, A. (1940) An Agricultural Testament. Oxford University Press, London, p.4</a:t>
            </a:r>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Резюме</a:t>
            </a:r>
            <a:r>
              <a:rPr lang="en-US">
                <a:solidFill>
                  <a:schemeClr val="dk1"/>
                </a:solidFill>
                <a:latin typeface="Open Sans"/>
                <a:ea typeface="Open Sans"/>
                <a:cs typeface="Open Sans"/>
                <a:sym typeface="Open Sans"/>
              </a:rPr>
              <a:t>: Ключевая концепция «органического земледелия», изложенная Howard (1940), помимо прочего, основана на представлении о саморегулировании в природе.</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0" y="464537"/>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Цитирование</a:t>
            </a:r>
            <a:endParaRPr>
              <a:solidFill>
                <a:srgbClr val="586F7C"/>
              </a:solidFill>
              <a:latin typeface="Open Sans"/>
              <a:ea typeface="Open Sans"/>
              <a:cs typeface="Open Sans"/>
              <a:sym typeface="Open Sans"/>
            </a:endParaRPr>
          </a:p>
        </p:txBody>
      </p:sp>
      <p:sp>
        <p:nvSpPr>
          <p:cNvPr id="192" name="Google Shape;192;p15"/>
          <p:cNvSpPr txBox="1"/>
          <p:nvPr>
            <p:ph idx="1" type="body"/>
          </p:nvPr>
        </p:nvSpPr>
        <p:spPr>
          <a:xfrm>
            <a:off x="123789" y="1612112"/>
            <a:ext cx="11223208" cy="35994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Цитирование — это дословное воспроизведение слов автора, скопированных непосредственно из источника слово в слово, с обязательным указанием автора исходного текста. Внутритекстовая ссылка должна содержать номер страницы или иную информацию, позволяющую определить местоположение цитируемого отрывка.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Цитирование используется в тех случаях, когда вы хотите:</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использовать влияние автора в поддержку своего тезиса;</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выразить несогласие с аргументом автора;</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привести особенно красноречивые или убедительные фразы или отрывки;</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сравнить и противопоставить конкретные точки зрения;</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сослаться на важные исследования, предшествовавшие вашей работе.</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Пример</a:t>
            </a:r>
            <a:endParaRPr>
              <a:solidFill>
                <a:srgbClr val="586F7C"/>
              </a:solidFill>
              <a:latin typeface="Open Sans"/>
              <a:ea typeface="Open Sans"/>
              <a:cs typeface="Open Sans"/>
              <a:sym typeface="Open Sans"/>
            </a:endParaRPr>
          </a:p>
        </p:txBody>
      </p:sp>
      <p:sp>
        <p:nvSpPr>
          <p:cNvPr id="199" name="Google Shape;199;p16"/>
          <p:cNvSpPr txBox="1"/>
          <p:nvPr>
            <p:ph idx="1" type="body"/>
          </p:nvPr>
        </p:nvSpPr>
        <p:spPr>
          <a:xfrm>
            <a:off x="225878" y="1668040"/>
            <a:ext cx="11299371" cy="5189959"/>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Пример короткой цитаты</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По мнению Howard (1940), в природе действует правило «живи и дай жить другим» (р. 4).</a:t>
            </a:r>
            <a:endParaRPr>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Пример длинной цитаты</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Howard (1940) описывает ключевую концепцию «органического земледелия». Эта концепция, помимо прочего, основана на представлении о саморегулировании в природе:</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«Природе никогда не требовались аналоги опрыскивателей и распыление ядов для защиты от насекомых и грибковых патогенов. В природе не существует ничего подобного вакцинам и сывороткам для защиты живых организмов» (Howard 1940, p.3).</a:t>
            </a:r>
            <a:endParaRPr/>
          </a:p>
          <a:p>
            <a:pPr indent="0" lvl="0" marL="1270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Способы указания источников</a:t>
            </a:r>
            <a:endParaRPr>
              <a:solidFill>
                <a:srgbClr val="004890"/>
              </a:solidFill>
              <a:latin typeface="Open Sans"/>
              <a:ea typeface="Open Sans"/>
              <a:cs typeface="Open Sans"/>
              <a:sym typeface="Open Sans"/>
            </a:endParaRPr>
          </a:p>
        </p:txBody>
      </p:sp>
      <p:sp>
        <p:nvSpPr>
          <p:cNvPr id="206" name="Google Shape;206;p7"/>
          <p:cNvSpPr txBox="1"/>
          <p:nvPr>
            <p:ph idx="1" type="body"/>
          </p:nvPr>
        </p:nvSpPr>
        <p:spPr>
          <a:xfrm>
            <a:off x="0" y="1431471"/>
            <a:ext cx="11495314" cy="5159829"/>
          </a:xfrm>
          <a:prstGeom prst="rect">
            <a:avLst/>
          </a:prstGeom>
          <a:noFill/>
          <a:ln>
            <a:noFill/>
          </a:ln>
        </p:spPr>
        <p:txBody>
          <a:bodyPr anchorCtr="0" anchor="t" bIns="45700" lIns="91425" spcFirstLastPara="1" rIns="91425" wrap="square" tIns="45700">
            <a:normAutofit lnSpcReduction="10000"/>
          </a:bodyPr>
          <a:lstStyle/>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Могут меняться в зависимости от научной дисциплины.</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Помочь определиться со способом указания источников и использованием инструментов может администратор системы информационного обслуживания в вашем учреждении.</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Наиболее распространенные способы указания источников:</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публикуемый Американской ассоциацией современных языков (MLA);</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публикуемый Американской психологической ассоциацией (APA);</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публикуемый издательством Чикагского университета (CMOS).</a:t>
            </a:r>
            <a:endParaRPr>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Инструменты для работы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со ссылками</a:t>
            </a:r>
            <a:endParaRPr>
              <a:solidFill>
                <a:srgbClr val="004890"/>
              </a:solidFill>
              <a:latin typeface="Open Sans"/>
              <a:ea typeface="Open Sans"/>
              <a:cs typeface="Open Sans"/>
              <a:sym typeface="Open Sans"/>
            </a:endParaRPr>
          </a:p>
        </p:txBody>
      </p:sp>
      <p:sp>
        <p:nvSpPr>
          <p:cNvPr id="213" name="Google Shape;213;p20"/>
          <p:cNvSpPr txBox="1"/>
          <p:nvPr>
            <p:ph idx="1" type="body"/>
          </p:nvPr>
        </p:nvSpPr>
        <p:spPr>
          <a:xfrm>
            <a:off x="310244" y="1765371"/>
            <a:ext cx="10548257" cy="4787829"/>
          </a:xfrm>
          <a:prstGeom prst="rect">
            <a:avLst/>
          </a:prstGeom>
          <a:noFill/>
          <a:ln>
            <a:noFill/>
          </a:ln>
        </p:spPr>
        <p:txBody>
          <a:bodyPr anchorCtr="0" anchor="t" bIns="45700" lIns="91425" spcFirstLastPara="1" rIns="91425" wrap="square" tIns="45700">
            <a:normAutofit fontScale="92500" lnSpcReduction="10000"/>
          </a:bodyPr>
          <a:lstStyle/>
          <a:p>
            <a:pPr indent="-342900" lvl="0" marL="460375" rtl="0" algn="just">
              <a:lnSpc>
                <a:spcPct val="140000"/>
              </a:lnSpc>
              <a:spcBef>
                <a:spcPts val="1000"/>
              </a:spcBef>
              <a:spcAft>
                <a:spcPts val="0"/>
              </a:spcAft>
              <a:buClr>
                <a:schemeClr val="dk1"/>
              </a:buClr>
              <a:buSzPct val="90090"/>
              <a:buChar char="●"/>
            </a:pPr>
            <a:r>
              <a:rPr lang="en-US" sz="2220">
                <a:solidFill>
                  <a:schemeClr val="dk1"/>
                </a:solidFill>
                <a:latin typeface="Open Sans"/>
                <a:ea typeface="Open Sans"/>
                <a:cs typeface="Open Sans"/>
                <a:sym typeface="Open Sans"/>
              </a:rPr>
              <a:t>Инструменты для работы со ссылками помогают пользователям создавать и обрабатывать перечни библиографических ссылок для исследовательских проектов и докладов. </a:t>
            </a:r>
            <a:endParaRPr/>
          </a:p>
          <a:p>
            <a:pPr indent="-342900" lvl="0" marL="460375" rtl="0" algn="just">
              <a:lnSpc>
                <a:spcPct val="140000"/>
              </a:lnSpc>
              <a:spcBef>
                <a:spcPts val="1000"/>
              </a:spcBef>
              <a:spcAft>
                <a:spcPts val="0"/>
              </a:spcAft>
              <a:buClr>
                <a:schemeClr val="dk1"/>
              </a:buClr>
              <a:buSzPct val="90090"/>
              <a:buChar char="●"/>
            </a:pPr>
            <a:r>
              <a:rPr lang="en-US" sz="2220">
                <a:solidFill>
                  <a:schemeClr val="dk1"/>
                </a:solidFill>
                <a:latin typeface="Open Sans"/>
                <a:ea typeface="Open Sans"/>
                <a:cs typeface="Open Sans"/>
                <a:sym typeface="Open Sans"/>
              </a:rPr>
              <a:t>С помощью этих инструментов ссылки на источники можно перевести в определенный формат для подготовки рукописей и библиографических указателей.</a:t>
            </a:r>
            <a:endParaRPr/>
          </a:p>
          <a:p>
            <a:pPr indent="-342900" lvl="0" marL="460375" rtl="0" algn="just">
              <a:lnSpc>
                <a:spcPct val="140000"/>
              </a:lnSpc>
              <a:spcBef>
                <a:spcPts val="1000"/>
              </a:spcBef>
              <a:spcAft>
                <a:spcPts val="0"/>
              </a:spcAft>
              <a:buClr>
                <a:schemeClr val="dk1"/>
              </a:buClr>
              <a:buSzPct val="90090"/>
              <a:buChar char="●"/>
            </a:pPr>
            <a:r>
              <a:rPr lang="en-US" sz="2220">
                <a:solidFill>
                  <a:schemeClr val="dk1"/>
                </a:solidFill>
                <a:latin typeface="Open Sans"/>
                <a:ea typeface="Open Sans"/>
                <a:cs typeface="Open Sans"/>
                <a:sym typeface="Open Sans"/>
              </a:rPr>
              <a:t>Распространение получили две бесплатные программы для работы со ссылками: </a:t>
            </a:r>
            <a:r>
              <a:rPr b="1" lang="en-US" sz="2220">
                <a:solidFill>
                  <a:schemeClr val="dk1"/>
                </a:solidFill>
                <a:latin typeface="Open Sans"/>
                <a:ea typeface="Open Sans"/>
                <a:cs typeface="Open Sans"/>
                <a:sym typeface="Open Sans"/>
              </a:rPr>
              <a:t>Zotero</a:t>
            </a:r>
            <a:r>
              <a:rPr lang="en-US" sz="2220">
                <a:solidFill>
                  <a:schemeClr val="dk1"/>
                </a:solidFill>
                <a:latin typeface="Open Sans"/>
                <a:ea typeface="Open Sans"/>
                <a:cs typeface="Open Sans"/>
                <a:sym typeface="Open Sans"/>
              </a:rPr>
              <a:t> и </a:t>
            </a:r>
            <a:r>
              <a:rPr b="1" lang="en-US" sz="2220">
                <a:solidFill>
                  <a:schemeClr val="dk1"/>
                </a:solidFill>
                <a:latin typeface="Open Sans"/>
                <a:ea typeface="Open Sans"/>
                <a:cs typeface="Open Sans"/>
                <a:sym typeface="Open Sans"/>
              </a:rPr>
              <a:t>Mendeley.</a:t>
            </a:r>
            <a:endParaRPr/>
          </a:p>
          <a:p>
            <a:pPr indent="-342900" lvl="0" marL="460375" rtl="0" algn="just">
              <a:lnSpc>
                <a:spcPct val="140000"/>
              </a:lnSpc>
              <a:spcBef>
                <a:spcPts val="1000"/>
              </a:spcBef>
              <a:spcAft>
                <a:spcPts val="0"/>
              </a:spcAft>
              <a:buClr>
                <a:schemeClr val="dk1"/>
              </a:buClr>
              <a:buSzPct val="90090"/>
              <a:buChar char="●"/>
            </a:pPr>
            <a:r>
              <a:rPr lang="en-US" sz="2220">
                <a:solidFill>
                  <a:schemeClr val="dk1"/>
                </a:solidFill>
                <a:latin typeface="Open Sans"/>
                <a:ea typeface="Open Sans"/>
                <a:cs typeface="Open Sans"/>
                <a:sym typeface="Open Sans"/>
              </a:rPr>
              <a:t>Доступны онлайн-версии программ и автономные версии для установки на компьютер.</a:t>
            </a:r>
            <a:endParaRPr/>
          </a:p>
          <a:p>
            <a:pPr indent="0" lvl="0" marL="117475" rtl="0" algn="just">
              <a:lnSpc>
                <a:spcPct val="140000"/>
              </a:lnSpc>
              <a:spcBef>
                <a:spcPts val="1000"/>
              </a:spcBef>
              <a:spcAft>
                <a:spcPts val="0"/>
              </a:spcAft>
              <a:buClr>
                <a:schemeClr val="dk1"/>
              </a:buClr>
              <a:buSzPct val="90090"/>
              <a:buNone/>
            </a:pPr>
            <a:r>
              <a:t/>
            </a:r>
            <a:endParaRPr b="1" sz="222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46957" y="49437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Zotero</a:t>
            </a:r>
            <a:endParaRPr>
              <a:solidFill>
                <a:srgbClr val="004890"/>
              </a:solidFill>
              <a:latin typeface="Open Sans"/>
              <a:ea typeface="Open Sans"/>
              <a:cs typeface="Open Sans"/>
              <a:sym typeface="Open Sans"/>
            </a:endParaRPr>
          </a:p>
        </p:txBody>
      </p:sp>
      <p:sp>
        <p:nvSpPr>
          <p:cNvPr id="220" name="Google Shape;220;p11"/>
          <p:cNvSpPr txBox="1"/>
          <p:nvPr>
            <p:ph idx="1" type="body"/>
          </p:nvPr>
        </p:nvSpPr>
        <p:spPr>
          <a:xfrm>
            <a:off x="146957" y="1575272"/>
            <a:ext cx="11854543" cy="5206528"/>
          </a:xfrm>
          <a:prstGeom prst="rect">
            <a:avLst/>
          </a:prstGeom>
          <a:noFill/>
          <a:ln>
            <a:noFill/>
          </a:ln>
        </p:spPr>
        <p:txBody>
          <a:bodyPr anchorCtr="0" anchor="t" bIns="45700" lIns="91425" spcFirstLastPara="1" rIns="91425" wrap="square" tIns="45700">
            <a:normAutofit fontScale="92500" lnSpcReduction="10000"/>
          </a:bodyPr>
          <a:lstStyle/>
          <a:p>
            <a:pPr indent="0" lvl="0" marL="117475" rtl="0" algn="just">
              <a:lnSpc>
                <a:spcPct val="130000"/>
              </a:lnSpc>
              <a:spcBef>
                <a:spcPts val="1000"/>
              </a:spcBef>
              <a:spcAft>
                <a:spcPts val="0"/>
              </a:spcAft>
              <a:buClr>
                <a:schemeClr val="dk1"/>
              </a:buClr>
              <a:buSzPct val="98039"/>
              <a:buNone/>
            </a:pPr>
            <a:r>
              <a:rPr lang="en-US" sz="2040">
                <a:solidFill>
                  <a:schemeClr val="dk1"/>
                </a:solidFill>
                <a:latin typeface="Open Sans"/>
                <a:ea typeface="Open Sans"/>
                <a:cs typeface="Open Sans"/>
                <a:sym typeface="Open Sans"/>
              </a:rPr>
              <a:t>Zotero — бесплатный инструмент с открытым исходным кодом для работы со ссылками на источники.</a:t>
            </a:r>
            <a:endParaRPr/>
          </a:p>
          <a:p>
            <a:pPr indent="-342900" lvl="0" marL="460375" rtl="0" algn="just">
              <a:lnSpc>
                <a:spcPct val="130000"/>
              </a:lnSpc>
              <a:spcBef>
                <a:spcPts val="1000"/>
              </a:spcBef>
              <a:spcAft>
                <a:spcPts val="0"/>
              </a:spcAft>
              <a:buClr>
                <a:schemeClr val="dk1"/>
              </a:buClr>
              <a:buSzPct val="98039"/>
              <a:buChar char="●"/>
            </a:pPr>
            <a:r>
              <a:rPr lang="en-US" sz="2040">
                <a:solidFill>
                  <a:schemeClr val="dk1"/>
                </a:solidFill>
                <a:latin typeface="Open Sans"/>
                <a:ea typeface="Open Sans"/>
                <a:cs typeface="Open Sans"/>
                <a:sym typeface="Open Sans"/>
              </a:rPr>
              <a:t>Доступен в качестве дополнения к веб-браузеру Firefox. Автономная версия работает с браузерами Chrome, Safari и Firefox.</a:t>
            </a:r>
            <a:endParaRPr/>
          </a:p>
          <a:p>
            <a:pPr indent="-342900" lvl="0" marL="460375" rtl="0" algn="just">
              <a:lnSpc>
                <a:spcPct val="130000"/>
              </a:lnSpc>
              <a:spcBef>
                <a:spcPts val="1000"/>
              </a:spcBef>
              <a:spcAft>
                <a:spcPts val="0"/>
              </a:spcAft>
              <a:buClr>
                <a:schemeClr val="dk1"/>
              </a:buClr>
              <a:buSzPct val="98039"/>
              <a:buChar char="●"/>
            </a:pPr>
            <a:r>
              <a:rPr lang="en-US" sz="2040">
                <a:solidFill>
                  <a:schemeClr val="dk1"/>
                </a:solidFill>
                <a:latin typeface="Open Sans"/>
                <a:ea typeface="Open Sans"/>
                <a:cs typeface="Open Sans"/>
                <a:sym typeface="Open Sans"/>
              </a:rPr>
              <a:t>Zotero распознает библиографические данные книг, журнальных статей и других источников, размещенных на веб-сайтах и в базах данных, и извлекает из них мета-данные.</a:t>
            </a:r>
            <a:endParaRPr/>
          </a:p>
          <a:p>
            <a:pPr indent="-342900" lvl="0" marL="460375" rtl="0" algn="just">
              <a:lnSpc>
                <a:spcPct val="130000"/>
              </a:lnSpc>
              <a:spcBef>
                <a:spcPts val="1000"/>
              </a:spcBef>
              <a:spcAft>
                <a:spcPts val="0"/>
              </a:spcAft>
              <a:buClr>
                <a:schemeClr val="dk1"/>
              </a:buClr>
              <a:buSzPct val="98039"/>
              <a:buChar char="●"/>
            </a:pPr>
            <a:r>
              <a:rPr lang="en-US" sz="2040">
                <a:solidFill>
                  <a:schemeClr val="dk1"/>
                </a:solidFill>
                <a:latin typeface="Open Sans"/>
                <a:ea typeface="Open Sans"/>
                <a:cs typeface="Open Sans"/>
                <a:sym typeface="Open Sans"/>
              </a:rPr>
              <a:t>Он позволяет:</a:t>
            </a:r>
            <a:endParaRPr/>
          </a:p>
          <a:p>
            <a:pPr indent="-342900" lvl="1" marL="917575" rtl="0" algn="just">
              <a:lnSpc>
                <a:spcPct val="130000"/>
              </a:lnSpc>
              <a:spcBef>
                <a:spcPts val="2100"/>
              </a:spcBef>
              <a:spcAft>
                <a:spcPts val="0"/>
              </a:spcAft>
              <a:buClr>
                <a:schemeClr val="dk1"/>
              </a:buClr>
              <a:buSzPct val="117647"/>
              <a:buChar char="○"/>
            </a:pPr>
            <a:r>
              <a:rPr lang="en-US" sz="1700">
                <a:solidFill>
                  <a:schemeClr val="dk1"/>
                </a:solidFill>
                <a:latin typeface="Open Sans"/>
                <a:ea typeface="Open Sans"/>
                <a:cs typeface="Open Sans"/>
                <a:sym typeface="Open Sans"/>
              </a:rPr>
              <a:t>сохранять тематические файлы в формате PDF и других форматах, а также изображения и гиперссылки в вашей библиотеке;</a:t>
            </a:r>
            <a:endParaRPr/>
          </a:p>
          <a:p>
            <a:pPr indent="-342900" lvl="1" marL="917575" rtl="0" algn="just">
              <a:lnSpc>
                <a:spcPct val="130000"/>
              </a:lnSpc>
              <a:spcBef>
                <a:spcPts val="2100"/>
              </a:spcBef>
              <a:spcAft>
                <a:spcPts val="0"/>
              </a:spcAft>
              <a:buClr>
                <a:schemeClr val="dk1"/>
              </a:buClr>
              <a:buSzPct val="117647"/>
              <a:buChar char="○"/>
            </a:pPr>
            <a:r>
              <a:rPr lang="en-US" sz="1700">
                <a:solidFill>
                  <a:schemeClr val="dk1"/>
                </a:solidFill>
                <a:latin typeface="Open Sans"/>
                <a:ea typeface="Open Sans"/>
                <a:cs typeface="Open Sans"/>
                <a:sym typeface="Open Sans"/>
              </a:rPr>
              <a:t>создавать перечни библиографических данных в Microsoft Word или OpenOffice; </a:t>
            </a:r>
            <a:endParaRPr sz="1700">
              <a:solidFill>
                <a:schemeClr val="dk1"/>
              </a:solidFill>
              <a:latin typeface="Open Sans"/>
              <a:ea typeface="Open Sans"/>
              <a:cs typeface="Open Sans"/>
              <a:sym typeface="Open Sans"/>
            </a:endParaRPr>
          </a:p>
          <a:p>
            <a:pPr indent="-342900" lvl="1" marL="917575" rtl="0" algn="just">
              <a:lnSpc>
                <a:spcPct val="130000"/>
              </a:lnSpc>
              <a:spcBef>
                <a:spcPts val="2100"/>
              </a:spcBef>
              <a:spcAft>
                <a:spcPts val="0"/>
              </a:spcAft>
              <a:buClr>
                <a:schemeClr val="dk1"/>
              </a:buClr>
              <a:buSzPct val="117647"/>
              <a:buChar char="○"/>
            </a:pPr>
            <a:r>
              <a:rPr lang="en-US" sz="1700">
                <a:solidFill>
                  <a:schemeClr val="dk1"/>
                </a:solidFill>
                <a:latin typeface="Open Sans"/>
                <a:ea typeface="Open Sans"/>
                <a:cs typeface="Open Sans"/>
                <a:sym typeface="Open Sans"/>
              </a:rPr>
              <a:t>публиковать общие библиотеки для вашей организации или научной группы.</a:t>
            </a:r>
            <a:endParaRPr sz="17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20655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План</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Зачем нужны источники и ссылки</a:t>
            </a:r>
            <a:endParaRPr sz="2000">
              <a:solidFill>
                <a:schemeClr val="dk1"/>
              </a:solidFill>
              <a:latin typeface="Open Sans"/>
              <a:ea typeface="Open Sans"/>
              <a:cs typeface="Open Sans"/>
              <a:sym typeface="Open Sans"/>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Правила использования источников и оформления ссылок	</a:t>
            </a:r>
            <a:endParaRPr sz="2000">
              <a:solidFill>
                <a:schemeClr val="dk1"/>
              </a:solidFill>
              <a:latin typeface="Open Sans"/>
              <a:ea typeface="Open Sans"/>
              <a:cs typeface="Open Sans"/>
              <a:sym typeface="Open Sans"/>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Использование источников</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Пересказ</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Резюме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Цитата</a:t>
            </a:r>
            <a:r>
              <a:rPr lang="en-US" sz="1600">
                <a:solidFill>
                  <a:schemeClr val="dk1"/>
                </a:solidFill>
                <a:latin typeface="Open Sans"/>
                <a:ea typeface="Open Sans"/>
                <a:cs typeface="Open Sans"/>
                <a:sym typeface="Open Sans"/>
              </a:rPr>
              <a:t>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Способы указания источников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Инструменты для работы со ссылками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Zotero</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Mendeley</a:t>
            </a:r>
            <a:r>
              <a:rPr lang="en-US" sz="1600">
                <a:solidFill>
                  <a:schemeClr val="dk1"/>
                </a:solidFill>
                <a:latin typeface="Open Sans"/>
                <a:ea typeface="Open Sans"/>
                <a:cs typeface="Open Sans"/>
                <a:sym typeface="Open Sans"/>
              </a:rPr>
              <a:t>	</a:t>
            </a:r>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547975"/>
            <a:ext cx="2743200" cy="233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400"/>
              <a:buFont typeface="Arial"/>
              <a:buNone/>
            </a:pPr>
            <a:r>
              <a:rPr lang="en-US" sz="1200">
                <a:solidFill>
                  <a:schemeClr val="dk1"/>
                </a:solidFill>
              </a:rPr>
              <a:t>v1.1 июль 2022 г.</a:t>
            </a:r>
            <a:endParaRPr>
              <a:solidFill>
                <a:schemeClr val="dk1"/>
              </a:solidFill>
            </a:endParaRPr>
          </a:p>
          <a:p>
            <a:pPr indent="0" lvl="0" marL="0" rtl="0" algn="r">
              <a:lnSpc>
                <a:spcPct val="100000"/>
              </a:lnSpc>
              <a:spcBef>
                <a:spcPts val="0"/>
              </a:spcBef>
              <a:spcAft>
                <a:spcPts val="0"/>
              </a:spcAft>
              <a:buSzPts val="1400"/>
              <a:buNone/>
            </a:pPr>
            <a:r>
              <a:rPr lang="en-US" sz="1200"/>
              <a:t>г.</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80641" y="6331175"/>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Настоящая публикация распространяется на условиях лицензии </a:t>
            </a:r>
            <a:r>
              <a:rPr b="0" i="0" lang="en-US" sz="1200" u="none" cap="none" strike="noStrike">
                <a:solidFill>
                  <a:schemeClr val="dk1"/>
                </a:solidFill>
                <a:latin typeface="Arial"/>
                <a:ea typeface="Arial"/>
                <a:cs typeface="Arial"/>
                <a:sym typeface="Arial"/>
              </a:rPr>
              <a:t>Creative Commons</a:t>
            </a:r>
            <a:r>
              <a:rPr b="0" i="0" lang="en-US" sz="1200" u="none" cap="none" strike="noStrike">
                <a:solidFill>
                  <a:srgbClr val="FF0000"/>
                </a:solidFill>
                <a:latin typeface="Arial"/>
                <a:ea typeface="Arial"/>
                <a:cs typeface="Arial"/>
                <a:sym typeface="Arial"/>
              </a:rPr>
              <a:t> </a:t>
            </a:r>
            <a:r>
              <a:rPr b="0" i="0" lang="en-US" sz="1200" u="sng" cap="none" strike="noStrike">
                <a:solidFill>
                  <a:schemeClr val="hlink"/>
                </a:solidFill>
                <a:latin typeface="Arial"/>
                <a:ea typeface="Arial"/>
                <a:cs typeface="Arial"/>
                <a:sym typeface="Arial"/>
                <a:hlinkClick r:id="rId4"/>
              </a:rPr>
              <a:t>Атрибуция-СохранениеУсловий 4.0 Всемирная</a:t>
            </a:r>
            <a:r>
              <a:rPr b="0" i="0" lang="en-US" sz="1200" u="none" cap="none" strike="noStrike">
                <a:solidFill>
                  <a:srgbClr val="000000"/>
                </a:solidFill>
                <a:latin typeface="Arial"/>
                <a:ea typeface="Arial"/>
                <a:cs typeface="Arial"/>
                <a:sym typeface="Arial"/>
              </a:rPr>
              <a:t> (CC BY-SA 4.0)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Zotero (продолжение)</a:t>
            </a:r>
            <a:endParaRPr>
              <a:solidFill>
                <a:srgbClr val="586F7C"/>
              </a:solidFill>
              <a:latin typeface="Open Sans"/>
              <a:ea typeface="Open Sans"/>
              <a:cs typeface="Open Sans"/>
              <a:sym typeface="Open Sans"/>
            </a:endParaRPr>
          </a:p>
        </p:txBody>
      </p:sp>
      <p:sp>
        <p:nvSpPr>
          <p:cNvPr id="227" name="Google Shape;227;p12"/>
          <p:cNvSpPr txBox="1"/>
          <p:nvPr>
            <p:ph idx="1" type="body"/>
          </p:nvPr>
        </p:nvSpPr>
        <p:spPr>
          <a:xfrm>
            <a:off x="306381" y="1925902"/>
            <a:ext cx="5914805" cy="4570115"/>
          </a:xfrm>
          <a:prstGeom prst="rect">
            <a:avLst/>
          </a:prstGeom>
          <a:noFill/>
          <a:ln>
            <a:noFill/>
          </a:ln>
        </p:spPr>
        <p:txBody>
          <a:bodyPr anchorCtr="0" anchor="t" bIns="45700" lIns="91425" spcFirstLastPara="1" rIns="91425" wrap="square" tIns="45700">
            <a:normAutofit/>
          </a:bodyPr>
          <a:lstStyle/>
          <a:p>
            <a:pPr indent="0" lvl="0" marL="117475" rtl="0" algn="l">
              <a:lnSpc>
                <a:spcPct val="130000"/>
              </a:lnSpc>
              <a:spcBef>
                <a:spcPts val="1000"/>
              </a:spcBef>
              <a:spcAft>
                <a:spcPts val="0"/>
              </a:spcAft>
              <a:buClr>
                <a:schemeClr val="dk1"/>
              </a:buClr>
              <a:buSzPts val="1850"/>
              <a:buNone/>
            </a:pPr>
            <a:r>
              <a:rPr lang="en-US" sz="2220">
                <a:solidFill>
                  <a:schemeClr val="dk1"/>
                </a:solidFill>
                <a:latin typeface="Open Sans"/>
                <a:ea typeface="Open Sans"/>
                <a:cs typeface="Open Sans"/>
                <a:sym typeface="Open Sans"/>
              </a:rPr>
              <a:t>Подробная инструкция по использованию размещена на </a:t>
            </a:r>
            <a:r>
              <a:rPr lang="en-US" sz="2220" u="sng">
                <a:solidFill>
                  <a:schemeClr val="dk1"/>
                </a:solidFill>
                <a:latin typeface="Open Sans"/>
                <a:ea typeface="Open Sans"/>
                <a:cs typeface="Open Sans"/>
                <a:sym typeface="Open Sans"/>
                <a:hlinkClick r:id="rId3">
                  <a:extLst>
                    <a:ext uri="{A12FA001-AC4F-418D-AE19-62706E023703}">
                      <ahyp:hlinkClr val="tx"/>
                    </a:ext>
                  </a:extLst>
                </a:hlinkClick>
              </a:rPr>
              <a:t>веб-сайте research4life</a:t>
            </a:r>
            <a:r>
              <a:rPr lang="en-US" sz="2220">
                <a:solidFill>
                  <a:schemeClr val="dk1"/>
                </a:solidFill>
                <a:latin typeface="Open Sans"/>
                <a:ea typeface="Open Sans"/>
                <a:cs typeface="Open Sans"/>
                <a:sym typeface="Open Sans"/>
              </a:rPr>
              <a:t>.</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Доступ к веб-версии: </a:t>
            </a:r>
            <a:r>
              <a:rPr lang="en-US" sz="2220" u="sng">
                <a:solidFill>
                  <a:schemeClr val="dk1"/>
                </a:solidFill>
                <a:latin typeface="Open Sans"/>
                <a:ea typeface="Open Sans"/>
                <a:cs typeface="Open Sans"/>
                <a:sym typeface="Open Sans"/>
                <a:hlinkClick r:id="rId4">
                  <a:extLst>
                    <a:ext uri="{A12FA001-AC4F-418D-AE19-62706E023703}">
                      <ahyp:hlinkClr val="tx"/>
                    </a:ext>
                  </a:extLst>
                </a:hlinkClick>
              </a:rPr>
              <a:t>http://www.zotero.org</a:t>
            </a:r>
            <a:r>
              <a:rPr lang="en-US" sz="2220">
                <a:solidFill>
                  <a:schemeClr val="dk1"/>
                </a:solidFill>
                <a:latin typeface="Open Sans"/>
                <a:ea typeface="Open Sans"/>
                <a:cs typeface="Open Sans"/>
                <a:sym typeface="Open Sans"/>
              </a:rPr>
              <a:t>.</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Автономная версия для скачивания: </a:t>
            </a:r>
            <a:r>
              <a:rPr lang="en-US" sz="2220" u="sng">
                <a:solidFill>
                  <a:schemeClr val="dk1"/>
                </a:solidFill>
                <a:latin typeface="Open Sans"/>
                <a:ea typeface="Open Sans"/>
                <a:cs typeface="Open Sans"/>
                <a:sym typeface="Open Sans"/>
                <a:hlinkClick r:id="rId5">
                  <a:extLst>
                    <a:ext uri="{A12FA001-AC4F-418D-AE19-62706E023703}">
                      <ahyp:hlinkClr val="tx"/>
                    </a:ext>
                  </a:extLst>
                </a:hlinkClick>
              </a:rPr>
              <a:t>https://www.zotero.org/download/</a:t>
            </a:r>
            <a:r>
              <a:rPr lang="en-US" sz="2220">
                <a:solidFill>
                  <a:schemeClr val="dk1"/>
                </a:solidFill>
                <a:latin typeface="Open Sans"/>
                <a:ea typeface="Open Sans"/>
                <a:cs typeface="Open Sans"/>
                <a:sym typeface="Open Sans"/>
              </a:rPr>
              <a:t>.</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Инструкции: </a:t>
            </a:r>
            <a:r>
              <a:rPr lang="en-US" sz="2220" u="sng">
                <a:solidFill>
                  <a:schemeClr val="dk1"/>
                </a:solidFill>
                <a:latin typeface="Open Sans"/>
                <a:ea typeface="Open Sans"/>
                <a:cs typeface="Open Sans"/>
                <a:sym typeface="Open Sans"/>
                <a:hlinkClick r:id="rId6">
                  <a:extLst>
                    <a:ext uri="{A12FA001-AC4F-418D-AE19-62706E023703}">
                      <ahyp:hlinkClr val="tx"/>
                    </a:ext>
                  </a:extLst>
                </a:hlinkClick>
              </a:rPr>
              <a:t>https://www.zotero.org/support/</a:t>
            </a:r>
            <a:r>
              <a:rPr lang="en-US" sz="2220">
                <a:solidFill>
                  <a:schemeClr val="dk1"/>
                </a:solidFill>
                <a:latin typeface="Open Sans"/>
                <a:ea typeface="Open Sans"/>
                <a:cs typeface="Open Sans"/>
                <a:sym typeface="Open Sans"/>
              </a:rPr>
              <a:t>.</a:t>
            </a:r>
            <a:endParaRPr sz="2220">
              <a:solidFill>
                <a:schemeClr val="dk1"/>
              </a:solidFill>
              <a:latin typeface="Open Sans"/>
              <a:ea typeface="Open Sans"/>
              <a:cs typeface="Open Sans"/>
              <a:sym typeface="Open Sans"/>
            </a:endParaRPr>
          </a:p>
          <a:p>
            <a:pPr indent="-225425" lvl="0" marL="460375" rtl="0" algn="l">
              <a:lnSpc>
                <a:spcPct val="130000"/>
              </a:lnSpc>
              <a:spcBef>
                <a:spcPts val="1000"/>
              </a:spcBef>
              <a:spcAft>
                <a:spcPts val="0"/>
              </a:spcAft>
              <a:buClr>
                <a:schemeClr val="dk1"/>
              </a:buClr>
              <a:buSzPts val="1850"/>
              <a:buNone/>
            </a:pPr>
            <a:r>
              <a:t/>
            </a:r>
            <a:endParaRPr sz="2220">
              <a:solidFill>
                <a:schemeClr val="dk1"/>
              </a:solidFill>
              <a:latin typeface="Open Sans"/>
              <a:ea typeface="Open Sans"/>
              <a:cs typeface="Open Sans"/>
              <a:sym typeface="Open Sans"/>
            </a:endParaRPr>
          </a:p>
        </p:txBody>
      </p:sp>
      <p:pic>
        <p:nvPicPr>
          <p:cNvPr descr="https://lh3.googleusercontent.com/thtOGr0FehrQd3_cKswK-D_5dKVBelcrvq7xaC_7IvpJWtVoCG3e5874e9EVqETNspbiGoczBWpBwm7z-ZdpVc4SkoMgRI6ggusAcPZATbKzgZU9HvldAbgIBfDhc4hipYBwfLw" id="228" name="Google Shape;228;p12"/>
          <p:cNvPicPr preferRelativeResize="0"/>
          <p:nvPr/>
        </p:nvPicPr>
        <p:blipFill rotWithShape="1">
          <a:blip r:embed="rId7">
            <a:alphaModFix/>
          </a:blip>
          <a:srcRect b="0" l="0" r="0" t="0"/>
          <a:stretch/>
        </p:blipFill>
        <p:spPr>
          <a:xfrm>
            <a:off x="6223679" y="2105931"/>
            <a:ext cx="5768887" cy="3805011"/>
          </a:xfrm>
          <a:prstGeom prst="rect">
            <a:avLst/>
          </a:prstGeom>
          <a:noFill/>
          <a:ln>
            <a:noFill/>
          </a:ln>
        </p:spPr>
      </p:pic>
      <p:sp>
        <p:nvSpPr>
          <p:cNvPr id="229" name="Google Shape;229;p12"/>
          <p:cNvSpPr txBox="1"/>
          <p:nvPr/>
        </p:nvSpPr>
        <p:spPr>
          <a:xfrm>
            <a:off x="6221186" y="6134034"/>
            <a:ext cx="536316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Источник: </a:t>
            </a:r>
            <a:r>
              <a:rPr b="0" i="0" lang="en-US" sz="1200" u="sng" cap="none" strike="noStrike">
                <a:solidFill>
                  <a:srgbClr val="000000"/>
                </a:solidFill>
                <a:latin typeface="Open Sans"/>
                <a:ea typeface="Open Sans"/>
                <a:cs typeface="Open Sans"/>
                <a:sym typeface="Open Sans"/>
                <a:hlinkClick r:id="rId8">
                  <a:extLst>
                    <a:ext uri="{A12FA001-AC4F-418D-AE19-62706E023703}">
                      <ahyp:hlinkClr val="tx"/>
                    </a:ext>
                  </a:extLst>
                </a:hlinkClick>
              </a:rPr>
              <a:t>https://www.zotero.org/</a:t>
            </a:r>
            <a:r>
              <a:rPr b="0" i="0" lang="en-US" sz="1200" u="none" cap="none" strike="noStrike">
                <a:solidFill>
                  <a:srgbClr val="000000"/>
                </a:solidFill>
                <a:latin typeface="Open Sans"/>
                <a:ea typeface="Open Sans"/>
                <a:cs typeface="Open Sans"/>
                <a:sym typeface="Open Sans"/>
              </a:rPr>
              <a:t>  [на английском языке]. По состоянию на 15 апреля 2020 г.</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0" y="49437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a:t>
            </a:r>
            <a:endParaRPr>
              <a:solidFill>
                <a:srgbClr val="586F7C"/>
              </a:solidFill>
              <a:latin typeface="Open Sans"/>
              <a:ea typeface="Open Sans"/>
              <a:cs typeface="Open Sans"/>
              <a:sym typeface="Open Sans"/>
            </a:endParaRPr>
          </a:p>
        </p:txBody>
      </p:sp>
      <p:sp>
        <p:nvSpPr>
          <p:cNvPr id="236" name="Google Shape;236;p17"/>
          <p:cNvSpPr txBox="1"/>
          <p:nvPr>
            <p:ph idx="1" type="body"/>
          </p:nvPr>
        </p:nvSpPr>
        <p:spPr>
          <a:xfrm>
            <a:off x="227460" y="1668727"/>
            <a:ext cx="11384876" cy="5189273"/>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chemeClr val="dk1"/>
              </a:buClr>
              <a:buSzPts val="1850"/>
              <a:buNone/>
            </a:pPr>
            <a:r>
              <a:rPr lang="en-US" sz="2000">
                <a:solidFill>
                  <a:schemeClr val="dk1"/>
                </a:solidFill>
                <a:latin typeface="Open Sans"/>
                <a:ea typeface="Open Sans"/>
                <a:cs typeface="Open Sans"/>
                <a:sym typeface="Open Sans"/>
              </a:rPr>
              <a:t>Mendeley — бесплатный инструмент для работы со ссылками на источники и научная социальная сеть; доступна веб-версия, автономная и мобильная версии.</a:t>
            </a:r>
            <a:endParaRPr/>
          </a:p>
          <a:p>
            <a:pPr indent="-342900" lvl="0" marL="460375" rtl="0" algn="l">
              <a:lnSpc>
                <a:spcPct val="10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Mendeley позволяет:</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синхронизировать библиотеки в различных версиях и на различных компьютерах;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создавать перечни источников и библиографические указатели в Microsoft Word, LibreOffice и LaTeX;</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читать файлы в формате PDF, оставлять комментарии, записывать примечания и выделять текст;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пополнять и систематизировать библиотеку посредством импорта файлов в формате PDF с  компьютера или с помощью других инструментов для работы со ссылками на источники, таких как EndNote и Zotero;</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работать совместно с коллегами и обмениваться докладами, заметками и комментариями.</a:t>
            </a:r>
            <a:endParaRPr/>
          </a:p>
          <a:p>
            <a:pPr indent="-225425" lvl="1" marL="917575" rtl="0" algn="l">
              <a:lnSpc>
                <a:spcPct val="100000"/>
              </a:lnSpc>
              <a:spcBef>
                <a:spcPts val="2100"/>
              </a:spcBef>
              <a:spcAft>
                <a:spcPts val="0"/>
              </a:spcAft>
              <a:buClr>
                <a:schemeClr val="dk1"/>
              </a:buClr>
              <a:buSzPts val="1850"/>
              <a:buNone/>
            </a:pPr>
            <a:r>
              <a:t/>
            </a:r>
            <a:endParaRPr>
              <a:solidFill>
                <a:schemeClr val="dk1"/>
              </a:solidFill>
              <a:latin typeface="Open Sans"/>
              <a:ea typeface="Open Sans"/>
              <a:cs typeface="Open Sans"/>
              <a:sym typeface="Open Sans"/>
            </a:endParaRPr>
          </a:p>
          <a:p>
            <a:pPr indent="0" lvl="0" marL="117475" rtl="0" algn="l">
              <a:lnSpc>
                <a:spcPct val="100000"/>
              </a:lnSpc>
              <a:spcBef>
                <a:spcPts val="1000"/>
              </a:spcBef>
              <a:spcAft>
                <a:spcPts val="0"/>
              </a:spcAft>
              <a:buClr>
                <a:schemeClr val="dk1"/>
              </a:buClr>
              <a:buSzPts val="185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0" y="464537"/>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 (продолжение)</a:t>
            </a:r>
            <a:endParaRPr>
              <a:solidFill>
                <a:srgbClr val="586F7C"/>
              </a:solidFill>
              <a:latin typeface="Open Sans"/>
              <a:ea typeface="Open Sans"/>
              <a:cs typeface="Open Sans"/>
              <a:sym typeface="Open Sans"/>
            </a:endParaRPr>
          </a:p>
        </p:txBody>
      </p:sp>
      <p:sp>
        <p:nvSpPr>
          <p:cNvPr id="243" name="Google Shape;243;p18"/>
          <p:cNvSpPr txBox="1"/>
          <p:nvPr>
            <p:ph idx="1" type="body"/>
          </p:nvPr>
        </p:nvSpPr>
        <p:spPr>
          <a:xfrm>
            <a:off x="0" y="1716387"/>
            <a:ext cx="6204857" cy="4945670"/>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rgbClr val="000000"/>
              </a:buClr>
              <a:buSzPts val="1850"/>
              <a:buNone/>
            </a:pPr>
            <a:r>
              <a:rPr lang="en-US" sz="2000">
                <a:solidFill>
                  <a:schemeClr val="dk1"/>
                </a:solidFill>
                <a:latin typeface="Open Sans"/>
                <a:ea typeface="Open Sans"/>
                <a:cs typeface="Open Sans"/>
                <a:sym typeface="Open Sans"/>
              </a:rPr>
              <a:t>Подробная инструкция по использованию размещена на </a:t>
            </a:r>
            <a:r>
              <a:rPr lang="en-US" sz="2200" u="sng">
                <a:solidFill>
                  <a:srgbClr val="000000"/>
                </a:solidFill>
                <a:latin typeface="Open Sans"/>
                <a:ea typeface="Open Sans"/>
                <a:cs typeface="Open Sans"/>
                <a:sym typeface="Open Sans"/>
                <a:hlinkClick r:id="rId3">
                  <a:extLst>
                    <a:ext uri="{A12FA001-AC4F-418D-AE19-62706E023703}">
                      <ahyp:hlinkClr val="tx"/>
                    </a:ext>
                  </a:extLst>
                </a:hlinkClick>
              </a:rPr>
              <a:t>веб-сайте research4life</a:t>
            </a:r>
            <a:r>
              <a:rPr lang="en-US" sz="2200">
                <a:solidFill>
                  <a:srgbClr val="000000"/>
                </a:solidFill>
                <a:latin typeface="Open Sans"/>
                <a:ea typeface="Open Sans"/>
                <a:cs typeface="Open Sans"/>
                <a:sym typeface="Open Sans"/>
              </a:rPr>
              <a:t>.</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Доступ к веб-версии: </a:t>
            </a:r>
            <a:r>
              <a:rPr lang="en-US" sz="2200" u="sng">
                <a:solidFill>
                  <a:srgbClr val="000000"/>
                </a:solidFill>
                <a:latin typeface="Open Sans"/>
                <a:ea typeface="Open Sans"/>
                <a:cs typeface="Open Sans"/>
                <a:sym typeface="Open Sans"/>
                <a:hlinkClick r:id="rId4">
                  <a:extLst>
                    <a:ext uri="{A12FA001-AC4F-418D-AE19-62706E023703}">
                      <ahyp:hlinkClr val="tx"/>
                    </a:ext>
                  </a:extLst>
                </a:hlinkClick>
              </a:rPr>
              <a:t>https://www.mendeley.com</a:t>
            </a: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Автономная версия для скачивания: </a:t>
            </a:r>
            <a:r>
              <a:rPr lang="en-US" sz="2200" u="sng">
                <a:solidFill>
                  <a:srgbClr val="000000"/>
                </a:solidFill>
                <a:latin typeface="Open Sans"/>
                <a:ea typeface="Open Sans"/>
                <a:cs typeface="Open Sans"/>
                <a:sym typeface="Open Sans"/>
                <a:hlinkClick r:id="rId5">
                  <a:extLst>
                    <a:ext uri="{A12FA001-AC4F-418D-AE19-62706E023703}">
                      <ahyp:hlinkClr val="tx"/>
                    </a:ext>
                  </a:extLst>
                </a:hlinkClick>
              </a:rPr>
              <a:t>https://www.mendeley.com/download-mendeley-desktop/</a:t>
            </a:r>
            <a:r>
              <a:rPr lang="en-US" sz="2200">
                <a:solidFill>
                  <a:srgbClr val="000000"/>
                </a:solidFill>
                <a:latin typeface="Open Sans"/>
                <a:ea typeface="Open Sans"/>
                <a:cs typeface="Open Sans"/>
                <a:sym typeface="Open Sans"/>
              </a:rPr>
              <a:t>.</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Инструкции: </a:t>
            </a:r>
            <a:r>
              <a:rPr lang="en-US" sz="2200" u="sng">
                <a:solidFill>
                  <a:srgbClr val="FF0000"/>
                </a:solidFill>
                <a:latin typeface="Open Sans"/>
                <a:ea typeface="Open Sans"/>
                <a:cs typeface="Open Sans"/>
                <a:sym typeface="Open Sans"/>
                <a:hlinkClick r:id="rId6">
                  <a:extLst>
                    <a:ext uri="{A12FA001-AC4F-418D-AE19-62706E023703}">
                      <ahyp:hlinkClr val="tx"/>
                    </a:ext>
                  </a:extLst>
                </a:hlinkClick>
              </a:rPr>
              <a:t>https://mendeley.com/guides</a:t>
            </a:r>
            <a:r>
              <a:rPr lang="en-US" sz="2200">
                <a:solidFill>
                  <a:schemeClr val="dk1"/>
                </a:solidFill>
                <a:latin typeface="Open Sans"/>
                <a:ea typeface="Open Sans"/>
                <a:cs typeface="Open Sans"/>
                <a:sym typeface="Open Sans"/>
              </a:rPr>
              <a:t>.</a:t>
            </a:r>
            <a:endParaRPr sz="2200">
              <a:solidFill>
                <a:schemeClr val="dk1"/>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Видеоинструкции: </a:t>
            </a:r>
            <a:r>
              <a:rPr lang="en-US" sz="2000" u="sng">
                <a:solidFill>
                  <a:srgbClr val="FF0000"/>
                </a:solidFill>
                <a:latin typeface="Open Sans"/>
                <a:ea typeface="Open Sans"/>
                <a:cs typeface="Open Sans"/>
                <a:sym typeface="Open Sans"/>
                <a:hlinkClick r:id="rId7">
                  <a:extLst>
                    <a:ext uri="{A12FA001-AC4F-418D-AE19-62706E023703}">
                      <ahyp:hlinkClr val="tx"/>
                    </a:ext>
                  </a:extLst>
                </a:hlinkClick>
              </a:rPr>
              <a:t>https://www.youtube.com/c/mendeley</a:t>
            </a:r>
            <a:r>
              <a:rPr lang="en-US" sz="2000">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117475" rtl="0" algn="l">
              <a:lnSpc>
                <a:spcPct val="100000"/>
              </a:lnSpc>
              <a:spcBef>
                <a:spcPts val="1000"/>
              </a:spcBef>
              <a:spcAft>
                <a:spcPts val="0"/>
              </a:spcAft>
              <a:buClr>
                <a:srgbClr val="000000"/>
              </a:buClr>
              <a:buSzPts val="1850"/>
              <a:buNone/>
            </a:pPr>
            <a:r>
              <a:t/>
            </a:r>
            <a:endParaRPr sz="2200">
              <a:solidFill>
                <a:srgbClr val="000000"/>
              </a:solidFill>
              <a:latin typeface="Open Sans"/>
              <a:ea typeface="Open Sans"/>
              <a:cs typeface="Open Sans"/>
              <a:sym typeface="Open Sans"/>
            </a:endParaRPr>
          </a:p>
          <a:p>
            <a:pPr indent="0" lvl="0" marL="117475" rtl="0" algn="l">
              <a:lnSpc>
                <a:spcPct val="100000"/>
              </a:lnSpc>
              <a:spcBef>
                <a:spcPts val="1000"/>
              </a:spcBef>
              <a:spcAft>
                <a:spcPts val="0"/>
              </a:spcAft>
              <a:buClr>
                <a:srgbClr val="000000"/>
              </a:buClr>
              <a:buSzPts val="1850"/>
              <a:buNone/>
            </a:pP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225425" lvl="0" marL="460375" rtl="0" algn="l">
              <a:lnSpc>
                <a:spcPct val="100000"/>
              </a:lnSpc>
              <a:spcBef>
                <a:spcPts val="1000"/>
              </a:spcBef>
              <a:spcAft>
                <a:spcPts val="0"/>
              </a:spcAft>
              <a:buClr>
                <a:srgbClr val="000000"/>
              </a:buClr>
              <a:buSzPts val="1850"/>
              <a:buNone/>
            </a:pPr>
            <a:r>
              <a:t/>
            </a:r>
            <a:endParaRPr sz="2200">
              <a:solidFill>
                <a:srgbClr val="000000"/>
              </a:solidFill>
              <a:latin typeface="Open Sans"/>
              <a:ea typeface="Open Sans"/>
              <a:cs typeface="Open Sans"/>
              <a:sym typeface="Open Sans"/>
            </a:endParaRPr>
          </a:p>
          <a:p>
            <a:pPr indent="0" lvl="0" marL="76200" rtl="0" algn="l">
              <a:lnSpc>
                <a:spcPct val="100000"/>
              </a:lnSpc>
              <a:spcBef>
                <a:spcPts val="1000"/>
              </a:spcBef>
              <a:spcAft>
                <a:spcPts val="0"/>
              </a:spcAft>
              <a:buClr>
                <a:schemeClr val="dk2"/>
              </a:buClr>
              <a:buSzPts val="2400"/>
              <a:buNone/>
            </a:pPr>
            <a:r>
              <a:t/>
            </a:r>
            <a:endParaRPr>
              <a:latin typeface="Open Sans"/>
              <a:ea typeface="Open Sans"/>
              <a:cs typeface="Open Sans"/>
              <a:sym typeface="Open Sans"/>
            </a:endParaRPr>
          </a:p>
        </p:txBody>
      </p:sp>
      <p:pic>
        <p:nvPicPr>
          <p:cNvPr id="244" name="Google Shape;244;p18"/>
          <p:cNvPicPr preferRelativeResize="0"/>
          <p:nvPr/>
        </p:nvPicPr>
        <p:blipFill rotWithShape="1">
          <a:blip r:embed="rId8">
            <a:alphaModFix/>
          </a:blip>
          <a:srcRect b="0" l="0" r="0" t="0"/>
          <a:stretch/>
        </p:blipFill>
        <p:spPr>
          <a:xfrm>
            <a:off x="6596741" y="1910442"/>
            <a:ext cx="5402855" cy="4464969"/>
          </a:xfrm>
          <a:prstGeom prst="rect">
            <a:avLst/>
          </a:prstGeom>
          <a:noFill/>
          <a:ln>
            <a:noFill/>
          </a:ln>
        </p:spPr>
      </p:pic>
      <p:sp>
        <p:nvSpPr>
          <p:cNvPr id="245" name="Google Shape;245;p18"/>
          <p:cNvSpPr txBox="1"/>
          <p:nvPr/>
        </p:nvSpPr>
        <p:spPr>
          <a:xfrm>
            <a:off x="6596742" y="6375411"/>
            <a:ext cx="540285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9">
                  <a:extLst>
                    <a:ext uri="{A12FA001-AC4F-418D-AE19-62706E023703}">
                      <ahyp:hlinkClr val="tx"/>
                    </a:ext>
                  </a:extLst>
                </a:hlinkClick>
              </a:rPr>
              <a:t>https://www.mendeley.com</a:t>
            </a:r>
            <a:r>
              <a:rPr b="0" i="0" lang="en-US" sz="1200" u="none" cap="none" strike="noStrike">
                <a:solidFill>
                  <a:srgbClr val="000000"/>
                </a:solidFill>
                <a:latin typeface="Open Sans"/>
                <a:ea typeface="Open Sans"/>
                <a:cs typeface="Open Sans"/>
                <a:sym typeface="Open Sans"/>
              </a:rPr>
              <a:t> Accessed, 15 April 2020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Резюме</a:t>
            </a:r>
            <a:endParaRPr>
              <a:solidFill>
                <a:srgbClr val="586F7C"/>
              </a:solidFill>
              <a:latin typeface="Open Sans"/>
              <a:ea typeface="Open Sans"/>
              <a:cs typeface="Open Sans"/>
              <a:sym typeface="Open Sans"/>
            </a:endParaRPr>
          </a:p>
        </p:txBody>
      </p:sp>
      <p:sp>
        <p:nvSpPr>
          <p:cNvPr id="252" name="Google Shape;252;p23"/>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В рамках этого урока были рассмотрены основные принципы и способы указания источников, принятые в научной среде, чтобы учащиеся могли впоследствии перейти к исследованию ресурсов, предоставляемых Research4Life.</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Кроме того, в ходе урока были коротко описаны инструменты для работы со ссылками на источники, чтобы учащиеся могли выбрать наиболее подходящий инструмент в зависимости от своих потребностей не только для работы со ссылками, но и для взаимодействия с коллегами, проектными группами и студентами.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9"/>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Библиография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и полезные ресурсы</a:t>
            </a:r>
            <a:endParaRPr>
              <a:solidFill>
                <a:srgbClr val="586F7C"/>
              </a:solidFill>
              <a:latin typeface="Open Sans"/>
              <a:ea typeface="Open Sans"/>
              <a:cs typeface="Open Sans"/>
              <a:sym typeface="Open Sans"/>
            </a:endParaRPr>
          </a:p>
        </p:txBody>
      </p:sp>
      <p:sp>
        <p:nvSpPr>
          <p:cNvPr id="258" name="Google Shape;258;p9"/>
          <p:cNvSpPr txBox="1"/>
          <p:nvPr>
            <p:ph idx="1" type="body"/>
          </p:nvPr>
        </p:nvSpPr>
        <p:spPr>
          <a:xfrm>
            <a:off x="656075" y="1839650"/>
            <a:ext cx="9613800"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Purdue OWL. 2020a. Quoting, Paraphrasing, and Summarizing // Purdue Writing Lab. In: Purdue Online Writing Lab [online]. [Cited 27 June 2021]. </a:t>
            </a:r>
            <a:r>
              <a:rPr lang="en-US" sz="1200" u="sng">
                <a:solidFill>
                  <a:schemeClr val="dk1"/>
                </a:solidFill>
                <a:latin typeface="Open Sans"/>
                <a:ea typeface="Open Sans"/>
                <a:cs typeface="Open Sans"/>
                <a:sym typeface="Open Sans"/>
                <a:hlinkClick r:id="rId4">
                  <a:extLst>
                    <a:ext uri="{A12FA001-AC4F-418D-AE19-62706E023703}">
                      <ahyp:hlinkClr val="tx"/>
                    </a:ext>
                  </a:extLst>
                </a:hlinkClick>
              </a:rPr>
              <a:t>https://owl.purdue.edu/owl/research_and_citation/using_research/quoting_paraphrasing_and_summarizing/index.html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Purdue OWL. 2020b. Citation Style Chart. In: Purdue Writing Lab [online]. [Cited 12 July 2021]. </a:t>
            </a:r>
            <a:r>
              <a:rPr lang="en-US" sz="1200" u="sng">
                <a:solidFill>
                  <a:schemeClr val="dk1"/>
                </a:solidFill>
                <a:hlinkClick r:id="rId5">
                  <a:extLst>
                    <a:ext uri="{A12FA001-AC4F-418D-AE19-62706E023703}">
                      <ahyp:hlinkClr val="tx"/>
                    </a:ext>
                  </a:extLst>
                </a:hlinkClick>
              </a:rPr>
              <a:t>https://owl.purdue.edu/owl/research_and_citation/using_research/documents/20191212CitationChart.pdf</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2020a. Citing and Referencing - Common knowledge. In: Wageningen University &amp; Research Library [online]. [Cited 4 October 2020]. </a:t>
            </a:r>
            <a:r>
              <a:rPr lang="en-US" sz="1200" u="sng">
                <a:solidFill>
                  <a:schemeClr val="dk1"/>
                </a:solidFill>
                <a:latin typeface="Open Sans"/>
                <a:ea typeface="Open Sans"/>
                <a:cs typeface="Open Sans"/>
                <a:sym typeface="Open Sans"/>
                <a:hlinkClick r:id="rId6">
                  <a:extLst>
                    <a:ext uri="{A12FA001-AC4F-418D-AE19-62706E023703}">
                      <ahyp:hlinkClr val="tx"/>
                    </a:ext>
                  </a:extLst>
                </a:hlinkClick>
              </a:rPr>
              <a:t>https://library.wur.nl/infoboard/module_3/a001_citing_and_referencing_common_knowledge.html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2020b. Why Should you Cite and Reference? In: Wageningen University &amp; Research Library [online]. [Cited 27 June 2021]. </a:t>
            </a:r>
            <a:r>
              <a:rPr lang="en-US" sz="1200" u="sng">
                <a:solidFill>
                  <a:schemeClr val="dk1"/>
                </a:solidFill>
                <a:latin typeface="Open Sans"/>
                <a:ea typeface="Open Sans"/>
                <a:cs typeface="Open Sans"/>
                <a:sym typeface="Open Sans"/>
                <a:hlinkClick r:id="rId7">
                  <a:extLst>
                    <a:ext uri="{A12FA001-AC4F-418D-AE19-62706E023703}">
                      <ahyp:hlinkClr val="tx"/>
                    </a:ext>
                  </a:extLst>
                </a:hlinkClick>
              </a:rPr>
              <a:t>https://library.wur.nl/infoboard/module_3/a001_citing_and_referencing_why_cite_.html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2020c. Citing and Referencing - Paraphrasing. In: Wageningen University &amp; Research Library [online]. [Cited 27 June 2021]. </a:t>
            </a:r>
            <a:r>
              <a:rPr lang="en-US" sz="1200" u="sng">
                <a:solidFill>
                  <a:schemeClr val="dk1"/>
                </a:solidFill>
                <a:latin typeface="Open Sans"/>
                <a:ea typeface="Open Sans"/>
                <a:cs typeface="Open Sans"/>
                <a:sym typeface="Open Sans"/>
                <a:hlinkClick r:id="rId8">
                  <a:extLst>
                    <a:ext uri="{A12FA001-AC4F-418D-AE19-62706E023703}">
                      <ahyp:hlinkClr val="tx"/>
                    </a:ext>
                  </a:extLst>
                </a:hlinkClick>
              </a:rPr>
              <a:t>https://library.wur.nl/infoboard/module_3/a001_citing_and_referencing_paraphrasing.html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2020d. Paraphrasing. In: Wageningen University &amp; Research Library [online]. [Cited 27 June 2021]. </a:t>
            </a:r>
            <a:r>
              <a:rPr lang="en-US" sz="1200" u="sng">
                <a:solidFill>
                  <a:schemeClr val="dk1"/>
                </a:solidFill>
                <a:latin typeface="Open Sans"/>
                <a:ea typeface="Open Sans"/>
                <a:cs typeface="Open Sans"/>
                <a:sym typeface="Open Sans"/>
                <a:hlinkClick r:id="rId9">
                  <a:extLst>
                    <a:ext uri="{A12FA001-AC4F-418D-AE19-62706E023703}">
                      <ahyp:hlinkClr val="tx"/>
                    </a:ext>
                  </a:extLst>
                </a:hlinkClick>
              </a:rPr>
              <a:t>https://library.wur.nl/infoboard/module_3/a001_citing_and_referencing_paraphrasing.html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2020e. Summarising. In: Wageningen University &amp; Research Library [online]. [Cited 27 June 2021]. </a:t>
            </a:r>
            <a:r>
              <a:rPr lang="en-US" sz="1200" u="sng">
                <a:solidFill>
                  <a:schemeClr val="dk1"/>
                </a:solidFill>
                <a:latin typeface="Open Sans"/>
                <a:ea typeface="Open Sans"/>
                <a:cs typeface="Open Sans"/>
                <a:sym typeface="Open Sans"/>
                <a:hlinkClick r:id="rId10">
                  <a:extLst>
                    <a:ext uri="{A12FA001-AC4F-418D-AE19-62706E023703}">
                      <ahyp:hlinkClr val="tx"/>
                    </a:ext>
                  </a:extLst>
                </a:hlinkClick>
              </a:rPr>
              <a:t>https://library.wur.nl/infoboard/module_3/a001_citing_and_referencing_summarising.html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2020f. Quoting. In: Wageningen University &amp; Research Library [online]. [Cited 27 June 2021]. </a:t>
            </a:r>
            <a:r>
              <a:rPr lang="en-US" sz="1200" u="sng">
                <a:solidFill>
                  <a:schemeClr val="dk1"/>
                </a:solidFill>
                <a:latin typeface="Open Sans"/>
                <a:ea typeface="Open Sans"/>
                <a:cs typeface="Open Sans"/>
                <a:sym typeface="Open Sans"/>
                <a:hlinkClick r:id="rId11">
                  <a:extLst>
                    <a:ext uri="{A12FA001-AC4F-418D-AE19-62706E023703}">
                      <ahyp:hlinkClr val="tx"/>
                    </a:ext>
                  </a:extLst>
                </a:hlinkClick>
              </a:rPr>
              <a:t>https://library.wur.nl/infoboard/module_3/a001_citing_and_referencing_quoting.html</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Приглашаем вас</a:t>
            </a:r>
            <a:endParaRPr>
              <a:solidFill>
                <a:srgbClr val="586F7C"/>
              </a:solidFill>
              <a:latin typeface="Open Sans"/>
              <a:ea typeface="Open Sans"/>
              <a:cs typeface="Open Sans"/>
              <a:sym typeface="Open Sans"/>
            </a:endParaRPr>
          </a:p>
        </p:txBody>
      </p:sp>
      <p:sp>
        <p:nvSpPr>
          <p:cNvPr id="264" name="Google Shape;264;p19"/>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Посетить наш сайт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www.research4life.org</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Связаться с нами по адресу </a:t>
            </a:r>
            <a:r>
              <a:rPr lang="en-US">
                <a:solidFill>
                  <a:srgbClr val="586F7C"/>
                </a:solidFill>
                <a:uFill>
                  <a:noFill/>
                </a:uFill>
                <a:latin typeface="Open Sans"/>
                <a:ea typeface="Open Sans"/>
                <a:cs typeface="Open Sans"/>
                <a:sym typeface="Open Sans"/>
                <a:hlinkClick r:id="rId4">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Ознакомиться с другими учебными материалами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Подписаться на информационный бюллетень Research4Life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Посмотреть видеоролики Research4Life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Подписаться на нашу страницу в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и Facebook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70" name="Google Shape;270;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71" name="Google Shape;271;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72" name="Google Shape;272;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73" name="Google Shape;273;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74" name="Google Shape;274;p1"/>
          <p:cNvSpPr/>
          <p:nvPr/>
        </p:nvSpPr>
        <p:spPr>
          <a:xfrm>
            <a:off x="1591800" y="2814175"/>
            <a:ext cx="9298800" cy="34470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000" u="none" cap="none" strike="noStrike">
                <a:solidFill>
                  <a:srgbClr val="F8981D"/>
                </a:solidFill>
                <a:latin typeface="Open Sans"/>
                <a:ea typeface="Open Sans"/>
                <a:cs typeface="Open Sans"/>
                <a:sym typeface="Open Sans"/>
              </a:rPr>
              <a:t>Более подробная информация о Research4Life:</a:t>
            </a:r>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75" name="Google Shape;275;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Open Sans"/>
                <a:ea typeface="Open Sans"/>
                <a:cs typeface="Open Sans"/>
                <a:sym typeface="Open Sans"/>
              </a:rPr>
              <a:t>Research4Life — государственно-частное партнерство, объединяющее пять программ:</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Учебные задачи</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37880" y="1734743"/>
            <a:ext cx="9958669" cy="4685107"/>
          </a:xfrm>
          <a:prstGeom prst="rect">
            <a:avLst/>
          </a:prstGeom>
          <a:noFill/>
          <a:ln>
            <a:noFill/>
          </a:ln>
        </p:spPr>
        <p:txBody>
          <a:bodyPr anchorCtr="0" anchor="t" bIns="45700" lIns="91425" spcFirstLastPara="1" rIns="91425" wrap="square" tIns="45700">
            <a:normAutofit lnSpcReduction="10000"/>
          </a:bodyPr>
          <a:lstStyle/>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Изучить принципы цитирования произведений, защищенных авторским правом, без плагиата.</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Ознакомиться с общепринятыми способами указания источников.</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Выяснить, зачем, когда и как стоит ссылаться на источники.</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Ознакомиться со способами указания источников в офисных программах </a:t>
            </a:r>
            <a:r>
              <a:rPr lang="en-US" sz="2220" cap="none">
                <a:solidFill>
                  <a:schemeClr val="dk1"/>
                </a:solidFill>
                <a:latin typeface="Open Sans"/>
                <a:ea typeface="Open Sans"/>
                <a:cs typeface="Open Sans"/>
                <a:sym typeface="Open Sans"/>
              </a:rPr>
              <a:t>MS W</a:t>
            </a:r>
            <a:r>
              <a:rPr lang="en-US" sz="2220">
                <a:solidFill>
                  <a:schemeClr val="dk1"/>
                </a:solidFill>
                <a:latin typeface="Open Sans"/>
                <a:ea typeface="Open Sans"/>
                <a:cs typeface="Open Sans"/>
                <a:sym typeface="Open Sans"/>
              </a:rPr>
              <a:t>ord и Google Документы.</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Рассмотреть инструменты для работы со ссылками.</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Научиться пользоваться веб-версиями таких инструментов, как Mendeley/Zotero.</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Наладить взаимодействие с коллегами с помощью данных инструментов.</a:t>
            </a:r>
            <a:endParaRPr sz="222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1" y="457200"/>
            <a:ext cx="6886575" cy="11679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Зачем нужны источники</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и ссылки?</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277587" y="2200799"/>
            <a:ext cx="5218338" cy="4069372"/>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Ответ прост: </a:t>
            </a:r>
            <a:endParaRPr/>
          </a:p>
          <a:p>
            <a:pPr indent="0" lvl="0" marL="76200" rtl="0" algn="l">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необходимо указывать источник любой информации, кроме той, которая получена в ходе ваших собственных экспериментов или является общеизвестной.</a:t>
            </a:r>
            <a:endParaRPr>
              <a:solidFill>
                <a:schemeClr val="dk1"/>
              </a:solidFill>
              <a:latin typeface="Open Sans"/>
              <a:ea typeface="Open Sans"/>
              <a:cs typeface="Open Sans"/>
              <a:sym typeface="Open Sans"/>
            </a:endParaRPr>
          </a:p>
        </p:txBody>
      </p:sp>
      <p:sp>
        <p:nvSpPr>
          <p:cNvPr id="100" name="Google Shape;100;p3"/>
          <p:cNvSpPr/>
          <p:nvPr/>
        </p:nvSpPr>
        <p:spPr>
          <a:xfrm>
            <a:off x="130629" y="1894114"/>
            <a:ext cx="5861957" cy="1567542"/>
          </a:xfrm>
          <a:prstGeom prst="cloudCallout">
            <a:avLst>
              <a:gd fmla="val -20833" name="adj1"/>
              <a:gd fmla="val 62500" name="adj2"/>
            </a:avLst>
          </a:prstGeom>
          <a:solidFill>
            <a:srgbClr val="F898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Open Sans"/>
                <a:ea typeface="Open Sans"/>
                <a:cs typeface="Open Sans"/>
                <a:sym typeface="Open Sans"/>
              </a:rPr>
              <a:t>Зачем нужны ссылки?</a:t>
            </a:r>
            <a:endParaRPr b="0" i="0" sz="3200" u="none" cap="none" strike="noStrike">
              <a:solidFill>
                <a:schemeClr val="dk1"/>
              </a:solidFill>
              <a:latin typeface="Open Sans"/>
              <a:ea typeface="Open Sans"/>
              <a:cs typeface="Open Sans"/>
              <a:sym typeface="Open Sans"/>
            </a:endParaRPr>
          </a:p>
        </p:txBody>
      </p:sp>
      <p:sp>
        <p:nvSpPr>
          <p:cNvPr id="101" name="Google Shape;101;p3"/>
          <p:cNvSpPr/>
          <p:nvPr/>
        </p:nvSpPr>
        <p:spPr>
          <a:xfrm>
            <a:off x="6678386" y="2326820"/>
            <a:ext cx="5306786" cy="2269672"/>
          </a:xfrm>
          <a:prstGeom prst="cloudCallout">
            <a:avLst>
              <a:gd fmla="val -20833" name="adj1"/>
              <a:gd fmla="val 62500" name="adj2"/>
            </a:avLst>
          </a:prstGeom>
          <a:solidFill>
            <a:srgbClr val="51B9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Open Sans"/>
                <a:ea typeface="Open Sans"/>
                <a:cs typeface="Open Sans"/>
                <a:sym typeface="Open Sans"/>
              </a:rPr>
              <a:t>Стоит ли ссылаться на всё подряд?</a:t>
            </a:r>
            <a:endParaRPr b="0" i="0" sz="3200" u="none" cap="none" strike="noStrike">
              <a:solidFill>
                <a:schemeClr val="dk1"/>
              </a:solidFill>
              <a:latin typeface="Open Sans"/>
              <a:ea typeface="Open Sans"/>
              <a:cs typeface="Open Sans"/>
              <a:sym typeface="Open Sans"/>
            </a:endParaRPr>
          </a:p>
        </p:txBody>
      </p:sp>
      <p:sp>
        <p:nvSpPr>
          <p:cNvPr id="102" name="Google Shape;102;p3"/>
          <p:cNvSpPr txBox="1"/>
          <p:nvPr/>
        </p:nvSpPr>
        <p:spPr>
          <a:xfrm>
            <a:off x="6678386" y="4919008"/>
            <a:ext cx="5388429"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Нет</a:t>
            </a:r>
            <a:r>
              <a:rPr b="0" i="0" lang="en-US" sz="2400" u="none" cap="none" strike="noStrike">
                <a:solidFill>
                  <a:srgbClr val="000000"/>
                </a:solidFill>
                <a:latin typeface="Open Sans"/>
                <a:ea typeface="Open Sans"/>
                <a:cs typeface="Open Sans"/>
                <a:sym typeface="Open Sans"/>
              </a:rPr>
              <a:t>! Не надо указывать источник фактов, которые широко известны, а также информации и суждений, которые считаются общеизвестными.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0"/>
          <p:cNvSpPr txBox="1"/>
          <p:nvPr>
            <p:ph type="title"/>
          </p:nvPr>
        </p:nvSpPr>
        <p:spPr>
          <a:xfrm>
            <a:off x="0" y="26577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Почему это важно?</a:t>
            </a:r>
            <a:endParaRPr>
              <a:solidFill>
                <a:srgbClr val="586F7C"/>
              </a:solidFill>
              <a:latin typeface="Open Sans"/>
              <a:ea typeface="Open Sans"/>
              <a:cs typeface="Open Sans"/>
              <a:sym typeface="Open Sans"/>
            </a:endParaRPr>
          </a:p>
        </p:txBody>
      </p:sp>
      <p:sp>
        <p:nvSpPr>
          <p:cNvPr id="108" name="Google Shape;108;p40"/>
          <p:cNvSpPr txBox="1"/>
          <p:nvPr>
            <p:ph idx="1" type="body"/>
          </p:nvPr>
        </p:nvSpPr>
        <p:spPr>
          <a:xfrm>
            <a:off x="-1" y="1490779"/>
            <a:ext cx="11896725" cy="4522124"/>
          </a:xfrm>
          <a:prstGeom prst="rect">
            <a:avLst/>
          </a:prstGeom>
          <a:noFill/>
          <a:ln>
            <a:noFill/>
          </a:ln>
        </p:spPr>
        <p:txBody>
          <a:bodyPr anchorCtr="0" anchor="t" bIns="45700" lIns="91425" spcFirstLastPara="1" rIns="91425" wrap="square" tIns="45700">
            <a:noAutofit/>
          </a:bodyPr>
          <a:lstStyle/>
          <a:p>
            <a:pPr indent="0" lvl="0" marL="12700" rtl="0" algn="l">
              <a:lnSpc>
                <a:spcPct val="200000"/>
              </a:lnSpc>
              <a:spcBef>
                <a:spcPts val="0"/>
              </a:spcBef>
              <a:spcAft>
                <a:spcPts val="0"/>
              </a:spcAft>
              <a:buClr>
                <a:schemeClr val="dk2"/>
              </a:buClr>
              <a:buSzPts val="2200"/>
              <a:buNone/>
            </a:pPr>
            <a:r>
              <a:rPr lang="en-US">
                <a:solidFill>
                  <a:schemeClr val="dk1"/>
                </a:solidFill>
                <a:latin typeface="Open Sans"/>
                <a:ea typeface="Open Sans"/>
                <a:cs typeface="Open Sans"/>
                <a:sym typeface="Open Sans"/>
              </a:rPr>
              <a:t>По определению библиотеки Вагенингенского университета и научно-исследовательского центра источники и ссылки нужны для того, чтобы:</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отличить ваши собственные мысли и результаты от мыслей и результатов других ученых;</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обосновать ваши тезисы и критические замечания;</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дать читателям возможность найти источники информации и ознакомиться с ними;</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отдать должное авторам цитируемых источников;</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не допустить плагиата.</a:t>
            </a:r>
            <a:endParaRPr/>
          </a:p>
          <a:p>
            <a:pPr indent="-203200" lvl="1" marL="812800" rtl="0" algn="l">
              <a:lnSpc>
                <a:spcPct val="200000"/>
              </a:lnSpc>
              <a:spcBef>
                <a:spcPts val="0"/>
              </a:spcBef>
              <a:spcAft>
                <a:spcPts val="0"/>
              </a:spcAft>
              <a:buClr>
                <a:schemeClr val="dk2"/>
              </a:buClr>
              <a:buSzPts val="2200"/>
              <a:buFont typeface="Courier New"/>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8108"/>
              <a:buNone/>
            </a:pPr>
            <a:r>
              <a:rPr lang="en-US">
                <a:solidFill>
                  <a:srgbClr val="586F7C"/>
                </a:solidFill>
                <a:latin typeface="Open Sans"/>
                <a:ea typeface="Open Sans"/>
                <a:cs typeface="Open Sans"/>
                <a:sym typeface="Open Sans"/>
              </a:rPr>
              <a:t>Правила указания источников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и оформления ссылок</a:t>
            </a:r>
            <a:endParaRPr>
              <a:solidFill>
                <a:srgbClr val="586F7C"/>
              </a:solidFill>
              <a:latin typeface="Open Sans"/>
              <a:ea typeface="Open Sans"/>
              <a:cs typeface="Open Sans"/>
              <a:sym typeface="Open Sans"/>
            </a:endParaRPr>
          </a:p>
        </p:txBody>
      </p:sp>
      <p:grpSp>
        <p:nvGrpSpPr>
          <p:cNvPr id="114" name="Google Shape;114;p4"/>
          <p:cNvGrpSpPr/>
          <p:nvPr/>
        </p:nvGrpSpPr>
        <p:grpSpPr>
          <a:xfrm>
            <a:off x="244929" y="2139043"/>
            <a:ext cx="11250384" cy="4131035"/>
            <a:chOff x="0" y="0"/>
            <a:chExt cx="11250384" cy="4131035"/>
          </a:xfrm>
        </p:grpSpPr>
        <p:sp>
          <p:nvSpPr>
            <p:cNvPr id="115" name="Google Shape;115;p4"/>
            <p:cNvSpPr/>
            <p:nvPr/>
          </p:nvSpPr>
          <p:spPr>
            <a:xfrm rot="5400000">
              <a:off x="5997847" y="-1534605"/>
              <a:ext cx="3304828" cy="7200246"/>
            </a:xfrm>
            <a:prstGeom prst="round2SameRect">
              <a:avLst>
                <a:gd fmla="val 16667" name="adj1"/>
                <a:gd fmla="val 0" name="adj2"/>
              </a:avLst>
            </a:prstGeom>
            <a:solidFill>
              <a:srgbClr val="004890">
                <a:alpha val="89411"/>
              </a:srgbClr>
            </a:solidFill>
            <a:ln cap="flat" cmpd="sng" w="25400">
              <a:solidFill>
                <a:srgbClr val="D5DBD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a:off x="4050138" y="574432"/>
              <a:ext cx="7200246" cy="2982172"/>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rgbClr val="000000"/>
                </a:buClr>
                <a:buSzPts val="3000"/>
                <a:buFont typeface="Arial"/>
                <a:buChar char="••"/>
              </a:pPr>
              <a:r>
                <a:rPr b="1" i="0" lang="en-US" sz="3000" u="none" cap="none" strike="noStrike">
                  <a:solidFill>
                    <a:schemeClr val="lt1"/>
                  </a:solidFill>
                  <a:latin typeface="Arial"/>
                  <a:ea typeface="Arial"/>
                  <a:cs typeface="Arial"/>
                  <a:sym typeface="Arial"/>
                </a:rPr>
                <a:t>внутритекстовая ссылка</a:t>
              </a:r>
              <a:r>
                <a:rPr b="0" i="0" lang="en-US" sz="3000" u="none" cap="none" strike="noStrike">
                  <a:solidFill>
                    <a:schemeClr val="lt1"/>
                  </a:solidFill>
                  <a:latin typeface="Arial"/>
                  <a:ea typeface="Arial"/>
                  <a:cs typeface="Arial"/>
                  <a:sym typeface="Arial"/>
                </a:rPr>
                <a:t>, которая дает читателю понять, что определенное понятие, фраза или идея заимствованы у другого автора; </a:t>
              </a:r>
              <a:endParaRPr b="0" i="0" sz="3000" u="none" cap="none" strike="noStrike">
                <a:solidFill>
                  <a:schemeClr val="lt1"/>
                </a:solidFill>
                <a:latin typeface="Arial"/>
                <a:ea typeface="Arial"/>
                <a:cs typeface="Arial"/>
                <a:sym typeface="Arial"/>
              </a:endParaRPr>
            </a:p>
            <a:p>
              <a:pPr indent="-285750" lvl="1" marL="285750" marR="0" rtl="0" algn="l">
                <a:lnSpc>
                  <a:spcPct val="90000"/>
                </a:lnSpc>
                <a:spcBef>
                  <a:spcPts val="450"/>
                </a:spcBef>
                <a:spcAft>
                  <a:spcPts val="0"/>
                </a:spcAft>
                <a:buClr>
                  <a:srgbClr val="000000"/>
                </a:buClr>
                <a:buSzPts val="3000"/>
                <a:buFont typeface="Arial"/>
                <a:buChar char="••"/>
              </a:pPr>
              <a:r>
                <a:rPr b="1" i="0" lang="en-US" sz="3000" u="none" cap="none" strike="noStrike">
                  <a:solidFill>
                    <a:schemeClr val="lt1"/>
                  </a:solidFill>
                  <a:latin typeface="Arial"/>
                  <a:ea typeface="Arial"/>
                  <a:cs typeface="Arial"/>
                  <a:sym typeface="Arial"/>
                </a:rPr>
                <a:t>полный библиографический список </a:t>
              </a:r>
              <a:r>
                <a:rPr b="0" i="0" lang="en-US" sz="3000" u="none" cap="none" strike="noStrike">
                  <a:solidFill>
                    <a:schemeClr val="lt1"/>
                  </a:solidFill>
                  <a:latin typeface="Arial"/>
                  <a:ea typeface="Arial"/>
                  <a:cs typeface="Arial"/>
                  <a:sym typeface="Arial"/>
                </a:rPr>
                <a:t>— сведения обо всех источниках, на которые в документе присутствует ссылка.</a:t>
              </a:r>
              <a:endParaRPr b="0" i="0" sz="3000" u="none" cap="none" strike="noStrike">
                <a:solidFill>
                  <a:schemeClr val="lt1"/>
                </a:solidFill>
                <a:latin typeface="Arial"/>
                <a:ea typeface="Arial"/>
                <a:cs typeface="Arial"/>
                <a:sym typeface="Arial"/>
              </a:endParaRPr>
            </a:p>
          </p:txBody>
        </p:sp>
        <p:sp>
          <p:nvSpPr>
            <p:cNvPr id="117" name="Google Shape;117;p4"/>
            <p:cNvSpPr/>
            <p:nvPr/>
          </p:nvSpPr>
          <p:spPr>
            <a:xfrm>
              <a:off x="0" y="0"/>
              <a:ext cx="4050138" cy="4131035"/>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0" y="197711"/>
              <a:ext cx="4050138" cy="3735613"/>
            </a:xfrm>
            <a:prstGeom prst="rect">
              <a:avLst/>
            </a:prstGeom>
            <a:noFill/>
            <a:ln>
              <a:noFill/>
            </a:ln>
          </p:spPr>
          <p:txBody>
            <a:bodyPr anchorCtr="0" anchor="ctr" bIns="97150" lIns="144000" spcFirstLastPara="1" rIns="144000" wrap="square" tIns="97150">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Указание источников и ссылки предполагают два ключевых элемента:</a:t>
              </a:r>
              <a:endParaRPr b="0" i="0" sz="44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sp>
        <p:nvSpPr>
          <p:cNvPr id="123" name="Google Shape;123;g727b3dbef2_0_52"/>
          <p:cNvSpPr txBox="1"/>
          <p:nvPr>
            <p:ph type="title"/>
          </p:nvPr>
        </p:nvSpPr>
        <p:spPr>
          <a:xfrm>
            <a:off x="0" y="493112"/>
            <a:ext cx="836295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Два общепринятых способа указания источников </a:t>
            </a:r>
            <a:endParaRPr>
              <a:solidFill>
                <a:srgbClr val="586F7C"/>
              </a:solidFill>
              <a:latin typeface="Open Sans"/>
              <a:ea typeface="Open Sans"/>
              <a:cs typeface="Open Sans"/>
              <a:sym typeface="Open Sans"/>
            </a:endParaRPr>
          </a:p>
        </p:txBody>
      </p:sp>
      <p:sp>
        <p:nvSpPr>
          <p:cNvPr id="124" name="Google Shape;124;g727b3dbef2_0_52"/>
          <p:cNvSpPr txBox="1"/>
          <p:nvPr>
            <p:ph idx="1" type="body"/>
          </p:nvPr>
        </p:nvSpPr>
        <p:spPr>
          <a:xfrm>
            <a:off x="410383" y="1636628"/>
            <a:ext cx="10677321" cy="4443647"/>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Нумерованные сноски </a:t>
            </a:r>
            <a:r>
              <a:rPr lang="en-US">
                <a:solidFill>
                  <a:schemeClr val="dk1"/>
                </a:solidFill>
                <a:latin typeface="Open Sans"/>
                <a:ea typeface="Open Sans"/>
                <a:cs typeface="Open Sans"/>
                <a:sym typeface="Open Sans"/>
              </a:rPr>
              <a:t>предполагают использование в тексте порядковых номеров в качестве указателей на сноски внизу страницы или в конце документа.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Сноски могут размещаться либо внизу страницы, либо на отдельной странице в конце документа (концевые сноски). </a:t>
            </a:r>
            <a:endParaRPr/>
          </a:p>
          <a:p>
            <a:pPr indent="-381000" lvl="0" marL="457200" rtl="0" algn="l">
              <a:lnSpc>
                <a:spcPct val="10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Ссылки в скобках</a:t>
            </a:r>
            <a:r>
              <a:rPr lang="en-US">
                <a:solidFill>
                  <a:schemeClr val="dk1"/>
                </a:solidFill>
                <a:latin typeface="Open Sans"/>
                <a:ea typeface="Open Sans"/>
                <a:cs typeface="Open Sans"/>
                <a:sym typeface="Open Sans"/>
              </a:rPr>
              <a:t> представляют собой краткую внутритекстовую библиографическую ссылку, заключенную в скобки (например, данные об авторе и дате публикации).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Полная ссылка приводится в перечне в конце документа. </a:t>
            </a:r>
            <a:endParaRPr>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5"/>
          <p:cNvSpPr txBox="1"/>
          <p:nvPr>
            <p:ph type="title"/>
          </p:nvPr>
        </p:nvSpPr>
        <p:spPr>
          <a:xfrm>
            <a:off x="0" y="217946"/>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На что ссылаться</a:t>
            </a:r>
            <a:endParaRPr>
              <a:solidFill>
                <a:srgbClr val="586F7C"/>
              </a:solidFill>
              <a:latin typeface="Open Sans"/>
              <a:ea typeface="Open Sans"/>
              <a:cs typeface="Open Sans"/>
              <a:sym typeface="Open Sans"/>
            </a:endParaRPr>
          </a:p>
        </p:txBody>
      </p:sp>
      <p:sp>
        <p:nvSpPr>
          <p:cNvPr id="130" name="Google Shape;130;p5"/>
          <p:cNvSpPr txBox="1"/>
          <p:nvPr>
            <p:ph idx="1" type="body"/>
          </p:nvPr>
        </p:nvSpPr>
        <p:spPr>
          <a:xfrm>
            <a:off x="0" y="1598529"/>
            <a:ext cx="10677321" cy="465591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600">
                <a:solidFill>
                  <a:schemeClr val="dk1"/>
                </a:solidFill>
                <a:latin typeface="Open Sans"/>
                <a:ea typeface="Open Sans"/>
                <a:cs typeface="Open Sans"/>
                <a:sym typeface="Open Sans"/>
              </a:rPr>
              <a:t>Очень важно указывать источник как можно ближе к оригиналу!</a:t>
            </a:r>
            <a:endParaRPr/>
          </a:p>
          <a:p>
            <a:pPr indent="-355600" lvl="1" marL="914400" rtl="0" algn="l">
              <a:lnSpc>
                <a:spcPct val="100000"/>
              </a:lnSpc>
              <a:spcBef>
                <a:spcPts val="2100"/>
              </a:spcBef>
              <a:spcAft>
                <a:spcPts val="0"/>
              </a:spcAft>
              <a:buClr>
                <a:schemeClr val="dk1"/>
              </a:buClr>
              <a:buSzPts val="2000"/>
              <a:buFont typeface="Courier New"/>
              <a:buChar char="o"/>
            </a:pPr>
            <a:r>
              <a:rPr lang="en-US" sz="2600">
                <a:solidFill>
                  <a:schemeClr val="dk1"/>
                </a:solidFill>
                <a:latin typeface="Open Sans"/>
                <a:ea typeface="Open Sans"/>
                <a:cs typeface="Open Sans"/>
                <a:sym typeface="Open Sans"/>
              </a:rPr>
              <a:t>Необходимо признавать и соблюдать права автора.</a:t>
            </a:r>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Допускается изложение чужих данных или идей своими словами.</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Пересказ или резюме</a:t>
            </a:r>
            <a:endParaRPr b="1" sz="26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Можно также дословно процитировать оригинал. </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Цитата</a:t>
            </a:r>
            <a:endParaRPr/>
          </a:p>
          <a:p>
            <a:pPr indent="0" lvl="1" marL="558800" rtl="0" algn="l">
              <a:lnSpc>
                <a:spcPct val="100000"/>
              </a:lnSpc>
              <a:spcBef>
                <a:spcPts val="2100"/>
              </a:spcBef>
              <a:spcAft>
                <a:spcPts val="0"/>
              </a:spcAft>
              <a:buClr>
                <a:schemeClr val="dk1"/>
              </a:buClr>
              <a:buSzPts val="2000"/>
              <a:buNone/>
            </a:pPr>
            <a:r>
              <a:t/>
            </a:r>
            <a:endParaRPr sz="26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6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6"/>
          <p:cNvSpPr txBox="1"/>
          <p:nvPr>
            <p:ph type="title"/>
          </p:nvPr>
        </p:nvSpPr>
        <p:spPr>
          <a:xfrm>
            <a:off x="76200" y="478295"/>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Пересказ, резюме и цитаты</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136" name="Google Shape;136;p6"/>
          <p:cNvSpPr txBox="1"/>
          <p:nvPr>
            <p:ph idx="1" type="body"/>
          </p:nvPr>
        </p:nvSpPr>
        <p:spPr>
          <a:xfrm>
            <a:off x="221092" y="1453990"/>
            <a:ext cx="10285435" cy="540400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По определению онлайн-лаборатории писательского мастерства при Университете Пёрдью цитаты, пересказ и резюме:</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подтверждают ваш(-и) тезис(-ы) и добавляют авторитета вашей работе;</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отсылают к работам, предваряющим ваши исследования;</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дают примеры нескольких точек зрения по одному вопросу;</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привлекают внимание к тому, с чем вы согласны или не согласны;</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подчеркивают особенно интересные фразы, предложения или отрывки за счет цитирования оригинала;</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отделяют ваше мнение от мнения автора цитируемого оригинала, указывая читателям на те формулировки, которые принадлежат не вам;</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увеличивают охват и глубину вашего исследования.</a:t>
            </a:r>
            <a:endParaRPr>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B3AF861D-C15B-4D8B-8B0F-1A51B3CF4AC9</vt:lpwstr>
  </property>
  <property fmtid="{D5CDD505-2E9C-101B-9397-08002B2CF9AE}" pid="6" name="ArticulateProjectFull">
    <vt:lpwstr>D:\R4Life\F2F Materials\20200410_M2_L2.4EN.Citing, reference management and collaboration tools.ppta</vt:lpwstr>
  </property>
</Properties>
</file>