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Open Sans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0" roundtripDataSignature="AMtx7mj/tUpt/h3NwAYHv4645jZbiDGg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42E7F6-C5A7-4CA0-9088-2B70322C8127}">
  <a:tblStyle styleId="{C642E7F6-C5A7-4CA0-9088-2B70322C812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9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2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1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0" name="Google Shape;190;p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7" name="Google Shape;197;p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6" name="Google Shape;206;p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8" name="Google Shape;218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3" name="Google Shape;233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0" name="Google Shape;240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0" name="Google Shape;250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8" name="Google Shape;258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7" name="Google Shape;267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4" name="Google Shape;274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27b3dbef2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727b3dbef2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2" name="Google Shape;10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27b3dbef2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5" name="Google Shape;125;g727b3dbef2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7119cced83_0_5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7119cced83_0_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8" name="Google Shape;58;g7119cced83_0_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2" name="Google Shape;62;g7119cced83_0_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/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0" name="Google Shape;20;g7119cced83_0_99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g7119cced83_0_99"/>
          <p:cNvSpPr txBox="1"/>
          <p:nvPr>
            <p:ph idx="10" type="dt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7119cced83_0_99"/>
          <p:cNvSpPr txBox="1"/>
          <p:nvPr>
            <p:ph idx="11" type="ftr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7119cced83_0_99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flipH="1" rot="10800000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g7119cced83_0_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7119cced83_0_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4" name="Google Shape;34;g7119cced83_0_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g7119cced83_0_6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g7119cced83_0_6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g7119cced83_0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2" name="Google Shape;42;g7119cced83_0_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5" name="Google Shape;45;g7119cced83_0_7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" name="Google Shape;46;g7119cced83_0_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9" name="Google Shape;49;g7119cced83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3" name="Google Shape;53;g7119cced83_0_8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g7119cced83_0_8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5" name="Google Shape;55;g7119cced83_0_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7119cced83_0_5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7119cced83_0_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6.jpg"/><Relationship Id="rId7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hyperlink" Target="https://creativecommons.org/licenses/by-sa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ilo.org/dyn/normlex/en/f?p=1000:1::::::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ilo.org/dyn/normlex/en/f?p=NORMLEXPUB:71:0::::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research4life.org/" TargetMode="External"/><Relationship Id="rId4" Type="http://schemas.openxmlformats.org/officeDocument/2006/relationships/hyperlink" Target="http://www.research4life.org/" TargetMode="External"/><Relationship Id="rId5" Type="http://schemas.openxmlformats.org/officeDocument/2006/relationships/hyperlink" Target="mailto:r4l@research4life.org" TargetMode="External"/><Relationship Id="rId6" Type="http://schemas.openxmlformats.org/officeDocument/2006/relationships/hyperlink" Target="http://www.research4life.org/training" TargetMode="External"/><Relationship Id="rId7" Type="http://schemas.openxmlformats.org/officeDocument/2006/relationships/hyperlink" Target="http://www.research4life.org/newsletter" TargetMode="External"/><Relationship Id="rId8" Type="http://schemas.openxmlformats.org/officeDocument/2006/relationships/hyperlink" Target="https://bit.ly/2w3CU5C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hyperlink" Target="mailto:r4l@research4life.org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6.jpg"/><Relationship Id="rId7" Type="http://schemas.openxmlformats.org/officeDocument/2006/relationships/image" Target="../media/image5.jpg"/><Relationship Id="rId8" Type="http://schemas.openxmlformats.org/officeDocument/2006/relationships/hyperlink" Target="http://www.research4life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idx="1" type="subTitle"/>
          </p:nvPr>
        </p:nvSpPr>
        <p:spPr>
          <a:xfrm>
            <a:off x="0" y="4029770"/>
            <a:ext cx="12192000" cy="72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400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Глобальное правосудие</a:t>
            </a:r>
            <a:endParaRPr/>
          </a:p>
        </p:txBody>
      </p:sp>
      <p:sp>
        <p:nvSpPr>
          <p:cNvPr id="70" name="Google Shape;70;p38"/>
          <p:cNvSpPr txBox="1"/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563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ДОПОЛНИТЕЛЬНЫЕ РЕСУРСЫ </a:t>
            </a:r>
            <a:br>
              <a:rPr b="1" lang="en-US" sz="3563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3563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ПО ОТДЕЛЬНЫМ ДИСЦИПЛИНАМ</a:t>
            </a:r>
            <a:endParaRPr/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— государственно-частное партнерство, объединяющее пять программ:</a:t>
            </a:r>
            <a:endParaRPr/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0" y="378812"/>
            <a:ext cx="7837714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Функционал BLDS для работы </a:t>
            </a:r>
            <a:b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со статьями</a:t>
            </a:r>
            <a:endParaRPr/>
          </a:p>
        </p:txBody>
      </p:sp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179616" y="1730829"/>
            <a:ext cx="3777787" cy="455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каждой статьи в BDLS предусмотрены возможности формирования ссылки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), отправки по электронной почте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и помещения в закладки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Bookmark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Кроме того, имеются дополнительные функции, в том числе «Экспорт ссылки»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Export citation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в различные менеджеры библиографической информации, «Постоянная ссылка на статью»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Article Permanent Link)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«Распечатать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»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Print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/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4673" y="1949452"/>
            <a:ext cx="7897327" cy="2381582"/>
          </a:xfrm>
          <a:prstGeom prst="rect">
            <a:avLst/>
          </a:prstGeom>
          <a:noFill/>
          <a:ln cap="flat" cmpd="sng" w="9525">
            <a:solidFill>
              <a:srgbClr val="00489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7"/>
          <p:cNvSpPr/>
          <p:nvPr/>
        </p:nvSpPr>
        <p:spPr>
          <a:xfrm>
            <a:off x="10892589" y="1828800"/>
            <a:ext cx="1299411" cy="43313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4588043" y="3485457"/>
            <a:ext cx="7208620" cy="817813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4702629" y="5374438"/>
            <a:ext cx="6839665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*Обратите внимание на то, что пользователи могут экспортировать ссылку только в менеджер библиографической информации, установленный на их компьютере.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Онлайн-доступ к полному тексту в BLDS</a:t>
            </a:r>
            <a:endParaRPr/>
          </a:p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272716" y="1796716"/>
            <a:ext cx="4860757" cy="4734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всех найденных статей, доступных онлайн, под результатом запроса отображается ссылка онлайн-доступа.</a:t>
            </a:r>
            <a:endParaRPr/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Нажмите на ее, чтобы перейти к полному тексту статьи.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Обратите внимание на то, что доступ к некоторым статьям на сайте BLDS может быть платным.</a:t>
            </a:r>
            <a:endParaRPr/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 таком случае пользователям будет необходимо вернуться на страницу </a:t>
            </a:r>
            <a:r>
              <a:rPr b="1"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«Основное оглавление»</a:t>
            </a: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портала GOALI, и проверить, открыт ли доступ к публикации.</a:t>
            </a:r>
            <a:endParaRPr/>
          </a:p>
        </p:txBody>
      </p:sp>
      <p:pic>
        <p:nvPicPr>
          <p:cNvPr descr="https://lh3.googleusercontent.com/04-bhNkmF8U59LgLnrjcdnlgd_n9gl5C1pDoFI4mEW5zkord9O-8vLmS3m1F42Ncjj1P__TXfGOOcqyk0uQxWoBshP8eBndUgKOr_Bngy9qctwN9eqw6FwS64FpBfMhIrzEYs4M"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8063" y="2470485"/>
            <a:ext cx="6833937" cy="300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/>
          <p:nvPr/>
        </p:nvSpPr>
        <p:spPr>
          <a:xfrm>
            <a:off x="6079958" y="3753853"/>
            <a:ext cx="1507958" cy="21717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Онлайн-доступ к полному тексту посредством GOALI</a:t>
            </a:r>
            <a:endParaRPr/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272716" y="1796716"/>
            <a:ext cx="11614484" cy="4734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Пример: доступа к полной версии выделенной статьи в журнале Urban Forum через BLDS нет, однако его можно получить через GOALI.</a:t>
            </a:r>
            <a:endParaRPr/>
          </a:p>
        </p:txBody>
      </p:sp>
      <p:pic>
        <p:nvPicPr>
          <p:cNvPr descr="https://lh3.googleusercontent.com/04-bhNkmF8U59LgLnrjcdnlgd_n9gl5C1pDoFI4mEW5zkord9O-8vLmS3m1F42Ncjj1P__TXfGOOcqyk0uQxWoBshP8eBndUgKOr_Bngy9qctwN9eqw6FwS64FpBfMhIrzEYs4M" id="176" name="Google Shape;1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245" y="3266010"/>
            <a:ext cx="9029825" cy="2672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/>
          <p:nvPr/>
        </p:nvSpPr>
        <p:spPr>
          <a:xfrm>
            <a:off x="941033" y="4634144"/>
            <a:ext cx="8726749" cy="126674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300"/>
              <a:buNone/>
            </a:pPr>
            <a:r>
              <a:rPr lang="en-US" sz="33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Расширенный поиск BLDS</a:t>
            </a:r>
            <a:endParaRPr/>
          </a:p>
        </p:txBody>
      </p:sp>
      <p:sp>
        <p:nvSpPr>
          <p:cNvPr id="183" name="Google Shape;183;p17"/>
          <p:cNvSpPr txBox="1"/>
          <p:nvPr>
            <p:ph idx="1" type="body"/>
          </p:nvPr>
        </p:nvSpPr>
        <p:spPr>
          <a:xfrm>
            <a:off x="352926" y="1860884"/>
            <a:ext cx="11833042" cy="4425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Функция расширенного поиска (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Advanced Search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на сайте Британской библиотеки исследований в области развития позволяет проводить поиск по полям с помощью логических операторов.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правой части экрана пользователю доступны функции сортировки результатов по типу материала (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Material Type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), языку (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Language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и дате публикации (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Publication Date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4" name="Google Shape;1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340" y="3705726"/>
            <a:ext cx="10591617" cy="28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/>
          <p:nvPr/>
        </p:nvSpPr>
        <p:spPr>
          <a:xfrm>
            <a:off x="8454189" y="4267200"/>
            <a:ext cx="2903622" cy="2019299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860340" y="4379495"/>
            <a:ext cx="3123831" cy="190700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0" y="378812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461774" y="1797357"/>
            <a:ext cx="10584662" cy="4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NATLEX — это база данных, включающая в себя акты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национального трудового законодательства, законодательства в области социального страхования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смежных прав человека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разных стран; оператор базы является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Департамент международных трудовых норм МОТ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NATLEX содержит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более 100 тыс. записей, охватывающих законодательства 196 стран и 160 территорий, регионов и других административных единиц.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записях NATLEX приводятся полные версии или аннотации законодательных актов и библиографические сведения; они индексированы по тематическим классификациям.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Записи могут отображаться только на одном из трех официальных языков МОТ (английском, французском или испанском).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Записи сопровождаются ссылками на полные версии законодательных актов или на релевантные электронные ресурсы.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0" y="378812"/>
            <a:ext cx="8407153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Доступ к NATLEX через Единый портал R4L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781236" y="5335939"/>
            <a:ext cx="10937288" cy="1175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Чтобы получить доступ к базе данных, щелкните 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Базы данных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на главной странице единого портала Research4life и выберите 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NATLEX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как показано выше.  </a:t>
            </a:r>
            <a:endParaRPr/>
          </a:p>
          <a:p>
            <a:pPr indent="-228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1" name="Google Shape;20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52" y="2183930"/>
            <a:ext cx="11730361" cy="30542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31"/>
          <p:cNvCxnSpPr/>
          <p:nvPr/>
        </p:nvCxnSpPr>
        <p:spPr>
          <a:xfrm>
            <a:off x="1704513" y="3799643"/>
            <a:ext cx="1669002" cy="2663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0" y="330686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Домашняя страница NATLEX</a:t>
            </a:r>
            <a:endParaRPr/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0" y="2126436"/>
            <a:ext cx="3288632" cy="1908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домашней странице перечислены недавно добавленные в NATLEX законы/законодательные акты в разбивке </a:t>
            </a:r>
            <a:r>
              <a:rPr b="1"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 странам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/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Пользователи могут изменить режим отображения и просматривать законы/законодательные акты в разбивке по </a:t>
            </a:r>
            <a:r>
              <a:rPr b="1"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тематикам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NATLEX также содержатся ссылки на другие тематические базы данных в области права.</a:t>
            </a:r>
            <a:endParaRPr/>
          </a:p>
          <a:p>
            <a:pPr indent="-355600" lvl="1" marL="914400" rtl="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200">
                <a:solidFill>
                  <a:schemeClr val="dk1"/>
                </a:solidFill>
              </a:rPr>
              <a:t>Их можно найти под заголовком «См. также более подробные базы данных по отдельным тематикам» (</a:t>
            </a:r>
            <a:r>
              <a:rPr b="1" lang="en-US" sz="1200">
                <a:solidFill>
                  <a:schemeClr val="dk1"/>
                </a:solidFill>
              </a:rPr>
              <a:t>See also more detailed databases on specific subjects</a:t>
            </a:r>
            <a:r>
              <a:rPr lang="en-US" sz="1200">
                <a:solidFill>
                  <a:schemeClr val="dk1"/>
                </a:solidFill>
              </a:rPr>
              <a:t>).</a:t>
            </a:r>
            <a:endParaRPr/>
          </a:p>
          <a:p>
            <a:pPr indent="-228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2701" y="2470484"/>
            <a:ext cx="8501105" cy="372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/>
          <p:nvPr/>
        </p:nvSpPr>
        <p:spPr>
          <a:xfrm>
            <a:off x="3502701" y="3449053"/>
            <a:ext cx="989088" cy="1171073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2"/>
          <p:cNvSpPr/>
          <p:nvPr/>
        </p:nvSpPr>
        <p:spPr>
          <a:xfrm>
            <a:off x="4684295" y="4860758"/>
            <a:ext cx="2534652" cy="25667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10603832" y="3449053"/>
            <a:ext cx="1399974" cy="314425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2"/>
          <p:cNvSpPr/>
          <p:nvPr/>
        </p:nvSpPr>
        <p:spPr>
          <a:xfrm>
            <a:off x="9245514" y="4924926"/>
            <a:ext cx="1358318" cy="19250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1" y="330686"/>
            <a:ext cx="8066314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5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Просмотр законов/</a:t>
            </a:r>
            <a:br>
              <a:rPr lang="en-US" sz="35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5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законодательных актов </a:t>
            </a:r>
            <a:br>
              <a:rPr lang="en-US" sz="35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5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 странам</a:t>
            </a:r>
            <a:endParaRPr/>
          </a:p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224590" y="1798820"/>
            <a:ext cx="11726778" cy="5059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Нажмите на кнопку «Просмотр по странам»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Browse by country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на домашней странице NATLEX.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Перед вами появится список всех стран, законы/законодательные акты которых есть в NATLEX. Выберите интересующую вас страну.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База данных отобразит выбранную страну и ряд законов и законодательных актов этой страны, доступных в базе данных NATLEX.</a:t>
            </a:r>
            <a:endParaRPr/>
          </a:p>
          <a:p>
            <a:pPr indent="0" lvl="0" marL="76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Например,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выберите Зимбабве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Zimbabwe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и база данных сообщит, что в ней имеется 395 законов или законодательных актов этой страны.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Законы/законодательные акты будут также распределены по тематике.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Выберите желаемые тематики для отображения в порядке МОТ или алфавитном порядке. У некоторых тематик есть несколько подтем.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Чтобы отобразить подтемы, нажмите на надпись «Показать/скрыть подтемы»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Show/Hide sub-topics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или на кнопку «+» рядом с названием тематики.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Число, отображаемое рядом с названием каждой тематики, соответствует числу законов/законодательных актов, имеющемуся по данной тематике.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NATLEX — просмотр по странам</a:t>
            </a:r>
            <a:endParaRPr/>
          </a:p>
        </p:txBody>
      </p:sp>
      <p:sp>
        <p:nvSpPr>
          <p:cNvPr id="228" name="Google Shape;228;p13"/>
          <p:cNvSpPr txBox="1"/>
          <p:nvPr>
            <p:ph idx="1" type="body"/>
          </p:nvPr>
        </p:nvSpPr>
        <p:spPr>
          <a:xfrm>
            <a:off x="0" y="2927465"/>
            <a:ext cx="3015916" cy="21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 результатам поиска было найдено 397 законов или законодательных актов Зимбабве (</a:t>
            </a:r>
            <a:r>
              <a:rPr b="1"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Zimbabwe</a:t>
            </a: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/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105" y="1734845"/>
            <a:ext cx="7907742" cy="507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Доступ к законам/ законодательным актам</a:t>
            </a:r>
            <a:endParaRPr/>
          </a:p>
        </p:txBody>
      </p:sp>
      <p:sp>
        <p:nvSpPr>
          <p:cNvPr id="236" name="Google Shape;236;p34"/>
          <p:cNvSpPr txBox="1"/>
          <p:nvPr>
            <p:ph idx="1" type="body"/>
          </p:nvPr>
        </p:nvSpPr>
        <p:spPr>
          <a:xfrm>
            <a:off x="368968" y="1941095"/>
            <a:ext cx="11405937" cy="4315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Чтобы просмотреть какой-либо закон или законодательный акт, нажмите на число рядом с названием тематики; после этого будут отображены все законы/законодательные акты по данной тематике.</a:t>
            </a:r>
            <a:endParaRPr/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Выберите интересующий вас закон/законодательный акт, нажав на его название.</a:t>
            </a:r>
            <a:endParaRPr/>
          </a:p>
          <a:p>
            <a:pPr indent="-285750" lvl="1" marL="869950" rtl="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После этого появятся более подробные сведения о законе, такие как полное название, страна, тип законодательного акта, дата принятия, дата вступления в силу, номер ISN, библиография, аннотация/библиографическая ссылка, замещенные им законы, вводящие его в действие акты, акты о внесении поправок в него. </a:t>
            </a:r>
            <a:endParaRPr/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Чтобы получить доступ к полной версии законодательного акта, нажмите «Онлайн-текст законодательного акта»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Legislation on line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или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ссылку на PDF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под полем «Библиография» (Bibliography).</a:t>
            </a:r>
            <a:endParaRPr/>
          </a:p>
          <a:p>
            <a:pPr indent="-285750" lvl="1" marL="869950" rtl="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После этого вы будете перенаправлены на страницу просмотра или скачивания закона/законодательного акта.</a:t>
            </a:r>
            <a:endParaRPr/>
          </a:p>
          <a:p>
            <a:pPr indent="-285750" lvl="1" marL="869950" rtl="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Обратите внимание на то, что для некоторых законов/законодательных актов ссылки на полный онлайн-текст отсутствуют. </a:t>
            </a:r>
            <a:endParaRPr/>
          </a:p>
          <a:p>
            <a:pPr indent="-158750" lvl="1" marL="869950" rtl="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58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/>
          <p:nvPr>
            <p:ph type="title"/>
          </p:nvPr>
        </p:nvSpPr>
        <p:spPr>
          <a:xfrm>
            <a:off x="0" y="45989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План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/>
          <p:nvPr>
            <p:ph idx="1" type="body"/>
          </p:nvPr>
        </p:nvSpPr>
        <p:spPr>
          <a:xfrm>
            <a:off x="208409" y="1564167"/>
            <a:ext cx="10597241" cy="4513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Введение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Указатель исследований в области развития Британской библиотеки исследований в области развития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Доступ к Указателю исследований в области развития Британской библиотеки исследований в области развития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Поиск по Указателю исследований в области развития Британской библиотеки исследований в области развития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NATLEX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Получение доступа к NATLEX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Просмотр законов/законодательных актов по странам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Доступ к законам/законодательным актам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Просмотр законов/законодательных актов по субъектам	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Поиск законов/законодательных актов по NATLEX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NORMLEX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Резюме	</a:t>
            </a:r>
            <a:endParaRPr/>
          </a:p>
        </p:txBody>
      </p:sp>
      <p:sp>
        <p:nvSpPr>
          <p:cNvPr id="83" name="Google Shape;83;p39"/>
          <p:cNvSpPr txBox="1"/>
          <p:nvPr>
            <p:ph idx="10" type="dt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v1.1 июль 2022 г.</a:t>
            </a:r>
            <a:endParaRPr/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80641" y="6371376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Настоящая публикация распространяется на условиях лицензии Creative Commons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Атрибуция-СохранениеУсловий 4.0 Всемирная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(CC BY-SA 4.0)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>
            <p:ph type="title"/>
          </p:nvPr>
        </p:nvSpPr>
        <p:spPr>
          <a:xfrm>
            <a:off x="0" y="352379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Доступ к законам/</a:t>
            </a:r>
            <a:b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законодательным актам (продолжение)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5"/>
          <p:cNvSpPr txBox="1"/>
          <p:nvPr>
            <p:ph idx="1" type="body"/>
          </p:nvPr>
        </p:nvSpPr>
        <p:spPr>
          <a:xfrm>
            <a:off x="0" y="1634841"/>
            <a:ext cx="11774905" cy="659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Чтобы получить доступ к полной версии законодательного акта, нажмите «Онлайн-текст законодательного акта» (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Legislation on line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или 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ссылку на PDF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После этого откроется полный текст акта, который можно скачать на компьютер.</a:t>
            </a:r>
            <a:endParaRPr/>
          </a:p>
        </p:txBody>
      </p:sp>
      <p:pic>
        <p:nvPicPr>
          <p:cNvPr id="244" name="Google Shape;24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076" y="2617833"/>
            <a:ext cx="9621593" cy="41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/>
          <p:nvPr/>
        </p:nvSpPr>
        <p:spPr>
          <a:xfrm>
            <a:off x="2229853" y="5470358"/>
            <a:ext cx="1171073" cy="24063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5"/>
          <p:cNvSpPr/>
          <p:nvPr/>
        </p:nvSpPr>
        <p:spPr>
          <a:xfrm>
            <a:off x="4379495" y="5470358"/>
            <a:ext cx="449179" cy="24063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Поиск законов/</a:t>
            </a:r>
            <a:b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законодательных актов по NATLEX</a:t>
            </a:r>
            <a:endParaRPr/>
          </a:p>
        </p:txBody>
      </p:sp>
      <p:sp>
        <p:nvSpPr>
          <p:cNvPr id="253" name="Google Shape;253;p36"/>
          <p:cNvSpPr txBox="1"/>
          <p:nvPr>
            <p:ph idx="1" type="body"/>
          </p:nvPr>
        </p:nvSpPr>
        <p:spPr>
          <a:xfrm>
            <a:off x="-12700" y="1757223"/>
            <a:ext cx="4713037" cy="47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Чтобы найти закон/законодательный акт, нажмите на кнопку «Поиск»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Search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в левой части домашней страницы NATLEX.</a:t>
            </a:r>
            <a:endParaRPr/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После этого откроется окно для поиска по ключевым словам.</a:t>
            </a:r>
            <a:endParaRPr/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После ввода ключевых слов результаты можно отсортировать по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языку, стране, тематике, типу документа, сфере действия документа, дате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наличию полной версии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Применив необходимые фильтры, нажмите на кнопку «Найти»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Find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внизу экрана.</a:t>
            </a:r>
            <a:endParaRPr/>
          </a:p>
          <a:p>
            <a:pPr indent="-285750" lvl="0" marL="4127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Будут отображены все законы/законодательные акты, соответствующие условиям запроса.</a:t>
            </a:r>
            <a:endParaRPr/>
          </a:p>
        </p:txBody>
      </p:sp>
      <p:pic>
        <p:nvPicPr>
          <p:cNvPr descr="https://lh6.googleusercontent.com/Sqh0a7AVrAunDFawrvDES0zgrkSVgrebbxgvKt-PPStUc5_qCdQGMKr7_nxJpKFOiG6D7-vrFBq20uojw4CGJtOsCQba3HitfUXZF9tZMPTlgnTYXYAP-uJB7xG4m9vUoAtn0Vs" id="254" name="Google Shape;25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2429" y="2328111"/>
            <a:ext cx="7280091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endParaRPr/>
          </a:p>
        </p:txBody>
      </p:sp>
      <p:sp>
        <p:nvSpPr>
          <p:cNvPr id="261" name="Google Shape;261;p37"/>
          <p:cNvSpPr txBox="1"/>
          <p:nvPr>
            <p:ph idx="1" type="body"/>
          </p:nvPr>
        </p:nvSpPr>
        <p:spPr>
          <a:xfrm>
            <a:off x="0" y="1615776"/>
            <a:ext cx="11354540" cy="1304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Доступ к NORMLEX можно получить посредством перечня 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баз данных </a:t>
            </a:r>
            <a:b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портале Research4life.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Доступ по ссылке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https://www.ilo.org/dyn/normlex/en/f?p=1000:1::::::</a:t>
            </a:r>
            <a:endParaRPr/>
          </a:p>
          <a:p>
            <a:pPr indent="-215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4.googleusercontent.com/wQd9W0yYgOGoI0R5M762-RU1ECqRoqXHHjPTXqcq7PJCFOkSDBMe30e4SUYMwOfG3R5rf5R4vNF1-scjNdVmBHWIsxUw_TdawwiSwTRalWT-U3iIs_fc6KlyRPJrzqWz0I9mbs8" id="262" name="Google Shape;26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9662" y="2911385"/>
            <a:ext cx="8168510" cy="368479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7"/>
          <p:cNvSpPr txBox="1"/>
          <p:nvPr/>
        </p:nvSpPr>
        <p:spPr>
          <a:xfrm>
            <a:off x="472385" y="3970342"/>
            <a:ext cx="2695074" cy="120028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Домашняя страница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NORMLEX (продолжение)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70" name="Google Shape;270;p42"/>
          <p:cNvGraphicFramePr/>
          <p:nvPr/>
        </p:nvGraphicFramePr>
        <p:xfrm>
          <a:off x="426721" y="17209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{C642E7F6-C5A7-4CA0-9088-2B70322C8127}</a:tableStyleId>
              </a:tblPr>
              <a:tblGrid>
                <a:gridCol w="2600550"/>
                <a:gridCol w="8189375"/>
              </a:tblGrid>
              <a:tr h="49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Оператор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Международная организация труда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Тип сервиса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Информационная система, объединяющая сведения по международным трудовым нормам (такие как информация о ратификации, требования к отчетности, замечания надзорных органов МОТ и др.), а также национальным трудовым законодательствам и законодательствам в области социального страхования.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9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Источники информации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База данных NATLEX, а также сведения, содержавшиеся в ранее функционировавших базах данных APPLIS, ILOLEX и Libsynd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Типы документов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Конвенции, протоколы, рекомендации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9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Доступ к полной версии документов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Нажмите на кнопки инструментов на веб-сайте NORMLEX; выберите тип документа, к которому вы хотите получить доступ, затем выберите название конвенции/протокола/рекомендации для перехода к полному тексту. Руководство пользователя NORMLEX доступно по ссылке: </a:t>
                      </a:r>
                      <a:r>
                        <a:rPr b="0" i="0" lang="en-US" sz="14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https://www.ilo.org/dyn/normlex/en/f?p=NORMLEXPUB:71:0::::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Охват</a:t>
                      </a: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тем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Право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9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Количественные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данные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По состоянию на 15 марта 2020 г. в базе данных числилось 190 конвенций, 6 протоколов и 206 рекомендаций.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Резюме</a:t>
            </a:r>
            <a:endParaRPr/>
          </a:p>
        </p:txBody>
      </p:sp>
      <p:sp>
        <p:nvSpPr>
          <p:cNvPr id="277" name="Google Shape;277;p43"/>
          <p:cNvSpPr txBox="1"/>
          <p:nvPr>
            <p:ph idx="1" type="body"/>
          </p:nvPr>
        </p:nvSpPr>
        <p:spPr>
          <a:xfrm>
            <a:off x="212270" y="1796144"/>
            <a:ext cx="11462659" cy="4882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ходе этого урока были рассмотрены три базы данных в области права и юстиции, а именно Указатель исследований в области развития Британской библиотеки исследований в области развития (BLDS Index to Development Studies), NATLEX и NORMLEX. </a:t>
            </a:r>
            <a:endParaRPr/>
          </a:p>
          <a:p>
            <a:pPr indent="-3429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Были рассмотрены способы получения доступа, методы поиска и просмотра содержания баз данных.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27b3dbef2_0_81"/>
          <p:cNvSpPr txBox="1"/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Приглашаем вас</a:t>
            </a:r>
            <a:endParaRPr/>
          </a:p>
        </p:txBody>
      </p:sp>
      <p:sp>
        <p:nvSpPr>
          <p:cNvPr id="283" name="Google Shape;283;g727b3dbef2_0_81"/>
          <p:cNvSpPr txBox="1"/>
          <p:nvPr>
            <p:ph idx="1" type="body"/>
          </p:nvPr>
        </p:nvSpPr>
        <p:spPr>
          <a:xfrm>
            <a:off x="656075" y="2094525"/>
            <a:ext cx="9916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Посетить наш сайт </a:t>
            </a:r>
            <a:r>
              <a:rPr lang="en-US" sz="200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www.research4life.or</a:t>
            </a:r>
            <a:r>
              <a:rPr lang="en-US" sz="2000" u="sng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Связаться с нами по адресу </a:t>
            </a:r>
            <a:r>
              <a:rPr lang="en-US" sz="200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r4l@research4life.org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Ознакомиться с другими учебными материалами [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www.research4life.org/training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Подписаться на информационный бюллетень Research4Life [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www.research4life.org/newsletter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Посмотреть видеоролики Research4Life [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https://bit.ly/2w3CU5C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Подписаться на нашу страницу в Twitter @r4lpartnership и Facebook @R4Lpartnership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"/>
          <p:cNvSpPr/>
          <p:nvPr/>
        </p:nvSpPr>
        <p:spPr>
          <a:xfrm>
            <a:off x="1591800" y="2814175"/>
            <a:ext cx="9298800" cy="3447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Более подробная информация о Research4Life: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www.research4life.org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0" i="0" lang="en-US" sz="30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3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b="0" i="0" lang="en-US" sz="3000" u="none" cap="none" strike="noStrike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3000" u="none" cap="none" strike="noStrik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0" i="0" lang="en-US" sz="2000" u="none" cap="none" strike="noStrike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0" i="0" lang="en-US" sz="14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400" u="none" cap="none" strike="noStrik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— государственно-частное партнерство, объединяющее пять программ: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Учебные задачи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554815" y="2014144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55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Ознакомиться с существующими дополнительными ресурсами в области глобального правосудия.</a:t>
            </a:r>
            <a:endParaRPr/>
          </a:p>
          <a:p>
            <a:pPr indent="-342900" lvl="0" marL="355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Понять, чем могут быть полезны дополнительные коллекции материалов, и ознакомиться со способами их использования.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Введение</a:t>
            </a:r>
            <a:endParaRPr/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110694" y="1722275"/>
            <a:ext cx="11596624" cy="496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Этот урок посвящен ключевым ресурсам в области права и юстиции, входящим в программу GOALI. В данном уроке проводится обзор четырех баз данных, а именно:</a:t>
            </a:r>
            <a:endParaRPr/>
          </a:p>
          <a:p>
            <a:pPr indent="-342900" lvl="1" marL="8763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1"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Указатель исследований в области развития Британской библиотеки исследований в области развития (BLDS Index to Development Studies),</a:t>
            </a: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-342900" lvl="1" marL="8763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1"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NATLEX,</a:t>
            </a: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-342900" lvl="1" marL="8763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1"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sz="2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Эти базы данных доступны через опцию «</a:t>
            </a:r>
            <a:r>
              <a:rPr b="1"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Базы данных</a:t>
            </a: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» в раскрывающемся меню «</a:t>
            </a:r>
            <a:r>
              <a:rPr b="1"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контент</a:t>
            </a: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» в верхней части </a:t>
            </a:r>
            <a:r>
              <a:rPr b="1"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контент портала </a:t>
            </a: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Research4life. </a:t>
            </a:r>
            <a:br>
              <a:rPr lang="en-US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0"/>
          <p:cNvSpPr txBox="1"/>
          <p:nvPr>
            <p:ph type="title"/>
          </p:nvPr>
        </p:nvSpPr>
        <p:spPr>
          <a:xfrm>
            <a:off x="0" y="342952"/>
            <a:ext cx="9398524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Указатель исследований в области развития Британской библиотеки исследований </a:t>
            </a:r>
            <a:b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 области развития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5" name="Google Shape;105;p40"/>
          <p:cNvGrpSpPr/>
          <p:nvPr/>
        </p:nvGrpSpPr>
        <p:grpSpPr>
          <a:xfrm>
            <a:off x="175796" y="2013812"/>
            <a:ext cx="11591483" cy="4522013"/>
            <a:chOff x="0" y="55"/>
            <a:chExt cx="11591483" cy="4522013"/>
          </a:xfrm>
        </p:grpSpPr>
        <p:sp>
          <p:nvSpPr>
            <p:cNvPr id="106" name="Google Shape;106;p40"/>
            <p:cNvSpPr/>
            <p:nvPr/>
          </p:nvSpPr>
          <p:spPr>
            <a:xfrm rot="5400000">
              <a:off x="6999864" y="-2606289"/>
              <a:ext cx="1764688" cy="741854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E2CD">
                <a:alpha val="89411"/>
              </a:srgbClr>
            </a:solidFill>
            <a:ln cap="flat" cmpd="sng" w="25400">
              <a:solidFill>
                <a:srgbClr val="FFE2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0"/>
            <p:cNvSpPr txBox="1"/>
            <p:nvPr/>
          </p:nvSpPr>
          <p:spPr>
            <a:xfrm>
              <a:off x="4172934" y="306786"/>
              <a:ext cx="7332404" cy="1592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64750" spcFirstLastPara="1" rIns="64750" wrap="square" tIns="323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Британская библиотека исследований в области развития (BLDS)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— наиболее комплексное собрание научной литературы по вопросам развития в Европе.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 нем насчитывается более 80 тыс. монографий, включая отдельные исследовательские доклады, рабочих документов и книг, а также более 10 тыс. журналов, газет, годовых отчетов и материалов новостных рассылок.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Более 50% собрания опубликовано в Global South.</a:t>
              </a:r>
              <a:endParaRPr/>
            </a:p>
          </p:txBody>
        </p:sp>
        <p:sp>
          <p:nvSpPr>
            <p:cNvPr id="108" name="Google Shape;108;p40"/>
            <p:cNvSpPr/>
            <p:nvPr/>
          </p:nvSpPr>
          <p:spPr>
            <a:xfrm>
              <a:off x="0" y="55"/>
              <a:ext cx="4172933" cy="2205860"/>
            </a:xfrm>
            <a:prstGeom prst="roundRect">
              <a:avLst>
                <a:gd fmla="val 16667" name="adj"/>
              </a:avLst>
            </a:prstGeom>
            <a:solidFill>
              <a:srgbClr val="F8981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0"/>
            <p:cNvSpPr txBox="1"/>
            <p:nvPr/>
          </p:nvSpPr>
          <p:spPr>
            <a:xfrm>
              <a:off x="107681" y="107736"/>
              <a:ext cx="3957571" cy="1990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33350" spcFirstLastPara="1" rIns="13335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Согласно тематическому справочнику Библиотеки Сассекского университета</a:t>
              </a:r>
              <a:endParaRPr/>
            </a:p>
          </p:txBody>
        </p:sp>
        <p:sp>
          <p:nvSpPr>
            <p:cNvPr id="110" name="Google Shape;110;p40"/>
            <p:cNvSpPr/>
            <p:nvPr/>
          </p:nvSpPr>
          <p:spPr>
            <a:xfrm rot="5400000">
              <a:off x="6999864" y="-290135"/>
              <a:ext cx="1764688" cy="741854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ADADF">
                <a:alpha val="89411"/>
              </a:srgbClr>
            </a:solidFill>
            <a:ln cap="flat" cmpd="sng" w="25400">
              <a:solidFill>
                <a:srgbClr val="CADADF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0"/>
            <p:cNvSpPr txBox="1"/>
            <p:nvPr/>
          </p:nvSpPr>
          <p:spPr>
            <a:xfrm>
              <a:off x="4172934" y="2622940"/>
              <a:ext cx="7332404" cy="1592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64750" spcFirstLastPara="1" rIns="64750" wrap="square" tIns="323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Британская библиотека исследований в области развития (BLDS)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— это всеобъемлющее собрание научных материалов, подготовленных в Африке к югу от Сахары и посвященных ей, тематика которых относится к социально-экономическому развитию в широком смысле.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•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Источниками информации для библиотеки являются правительственные органы развивающихся стран и стран-доноров, международные и региональные организации, неправительственные организации, исследовательские учреждения и коммерческие издательства.</a:t>
              </a:r>
              <a:endParaRPr/>
            </a:p>
          </p:txBody>
        </p:sp>
        <p:sp>
          <p:nvSpPr>
            <p:cNvPr id="112" name="Google Shape;112;p40"/>
            <p:cNvSpPr/>
            <p:nvPr/>
          </p:nvSpPr>
          <p:spPr>
            <a:xfrm>
              <a:off x="0" y="2316208"/>
              <a:ext cx="4172933" cy="2205860"/>
            </a:xfrm>
            <a:prstGeom prst="roundRect">
              <a:avLst>
                <a:gd fmla="val 16667" name="adj"/>
              </a:avLst>
            </a:prstGeom>
            <a:solidFill>
              <a:srgbClr val="00489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0"/>
            <p:cNvSpPr txBox="1"/>
            <p:nvPr/>
          </p:nvSpPr>
          <p:spPr>
            <a:xfrm>
              <a:off x="107681" y="2423889"/>
              <a:ext cx="3957571" cy="1990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675" lIns="133350" spcFirstLastPara="1" rIns="133350" wrap="square" tIns="6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Согласно порталу Africa Desk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0" y="277568"/>
            <a:ext cx="7805057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0120"/>
              <a:buNone/>
            </a:pPr>
            <a:r>
              <a:rPr lang="en-US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Доступ к Указателю исследований </a:t>
            </a:r>
            <a:br>
              <a:rPr lang="en-US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 области развития </a:t>
            </a:r>
            <a:br>
              <a:rPr lang="en-US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Британской библиотеки исследований </a:t>
            </a:r>
            <a:br>
              <a:rPr lang="en-US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 области развития (BLDS)</a:t>
            </a:r>
            <a:endParaRPr/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320412" y="2080398"/>
            <a:ext cx="3798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1803" lvl="0" marL="355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2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01803" lvl="0" marL="355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2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01803" lvl="0" marL="355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2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612" y="1775534"/>
            <a:ext cx="10688988" cy="3248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4"/>
          <p:cNvCxnSpPr/>
          <p:nvPr/>
        </p:nvCxnSpPr>
        <p:spPr>
          <a:xfrm>
            <a:off x="1828800" y="3559946"/>
            <a:ext cx="1544715" cy="2663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2" name="Google Shape;122;p4"/>
          <p:cNvSpPr/>
          <p:nvPr/>
        </p:nvSpPr>
        <p:spPr>
          <a:xfrm>
            <a:off x="577049" y="5446572"/>
            <a:ext cx="1056442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Чтобы получить доступ к базе данных, щелкните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Базы данных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 главной странице Единого контент портала Research4life и выберите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BLDS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Index to Development Studies (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Индексдля исследований в области развития), как показано выше.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27b3dbef2_0_52"/>
          <p:cNvSpPr txBox="1"/>
          <p:nvPr>
            <p:ph type="title"/>
          </p:nvPr>
        </p:nvSpPr>
        <p:spPr>
          <a:xfrm>
            <a:off x="0" y="378812"/>
            <a:ext cx="8066314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Домашняя страница </a:t>
            </a:r>
            <a:b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Указателя исследований в области развития Британской библиотеки исследований </a:t>
            </a:r>
            <a:b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 области развития</a:t>
            </a:r>
            <a:endParaRPr sz="28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g727b3dbef2_0_52"/>
          <p:cNvSpPr txBox="1"/>
          <p:nvPr>
            <p:ph idx="1" type="body"/>
          </p:nvPr>
        </p:nvSpPr>
        <p:spPr>
          <a:xfrm>
            <a:off x="1" y="1748512"/>
            <a:ext cx="4931764" cy="4737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Чтобы получить доступ к контенту, нажмите на ссылку «Каталог BLDS» (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BLDS catalogue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на домашней странице Указателя исследований в области развития Британской библиотеки исследований в области развития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После этого вы будете перенаправлены на сайт 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Института исследований в области развития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где можно осуществлять 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простой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расширенный поиск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Виджет чата в реальном времени 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позволяет пользователям общаться</a:t>
            </a:r>
            <a:b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 персоналом Библиотеки Сассекского университета, которая является оператором коллекции.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3.googleusercontent.com/lxAs7BFVQt0tk4SBkLi5en6ZkVFUgHrLqlhcg0wuEbQ_SJyMZOQMTU-QukLuPMbNEeGxr1-lHRso4pi3Xwag8VQjmejM5TLUVXYOzMRJNzZtA0gQefDZnJYQMqf7jGnvhX7IWnE" id="129" name="Google Shape;129;g727b3dbef2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1311" y="1789086"/>
            <a:ext cx="6448842" cy="309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727b3dbef2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2778" y="5321508"/>
            <a:ext cx="4407375" cy="8771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g727b3dbef2_0_52"/>
          <p:cNvCxnSpPr/>
          <p:nvPr/>
        </p:nvCxnSpPr>
        <p:spPr>
          <a:xfrm>
            <a:off x="4616970" y="5760088"/>
            <a:ext cx="2758191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-1" y="204644"/>
            <a:ext cx="1049383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500"/>
              <a:buNone/>
            </a:pPr>
            <a: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Поиск по Указателю исследований </a:t>
            </a:r>
            <a:b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 области развития </a:t>
            </a:r>
            <a:b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Британской библиотеки исследований </a:t>
            </a:r>
            <a:b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 области развития</a:t>
            </a:r>
            <a:endParaRPr sz="28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0" y="1708878"/>
            <a:ext cx="4961744" cy="456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Чтобы ознакомиться с возможностями поиска в поле «Простой поиск»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(Simple search),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введите ключевые слова «формы землевладения» И «Африка»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"land tenure" AND Africa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/>
          </a:p>
          <a:p>
            <a:pPr indent="-355600" lvl="1" marL="914400" rtl="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Обратите внимание на то, что логический оператор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служит для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ограничения результатов вашего поиска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а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кавычки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используются для поиска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словосочетания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Нажмите на пиктограмму «Поиск»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Search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), чтобы увидеть результаты; проведенный поиск дал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293 результата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Также доступны функция «Сортировать по» (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Sort by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и опции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уточнения поиска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2043" y="2516049"/>
            <a:ext cx="6939957" cy="321019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062741" y="2623279"/>
            <a:ext cx="314794" cy="269823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5921115" y="2516049"/>
            <a:ext cx="1888760" cy="49697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5252043" y="3132944"/>
            <a:ext cx="1253688" cy="275819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6641433" y="3013023"/>
            <a:ext cx="1693098" cy="35976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6760563" y="3372787"/>
            <a:ext cx="5431437" cy="251834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-1" y="378812"/>
            <a:ext cx="8124669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500"/>
              <a:buNone/>
            </a:pPr>
            <a:r>
              <a:rPr lang="en-US" sz="35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Экран отображения результатов поиска в BLDS</a:t>
            </a:r>
            <a:endParaRPr/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-1" y="1986033"/>
            <a:ext cx="3673642" cy="3996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Ключевые слова, использованные в поиске, </a:t>
            </a:r>
            <a:r>
              <a:rPr b="1"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выделяются желтым</a:t>
            </a: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цветом</a:t>
            </a: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indent="-228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Для каждой статьи отображается </a:t>
            </a:r>
            <a:r>
              <a:rPr b="1"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название</a:t>
            </a: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информация об авторе</a:t>
            </a: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b="1"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ссылка</a:t>
            </a: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на расположение статьи.</a:t>
            </a:r>
            <a:endParaRPr/>
          </a:p>
          <a:p>
            <a:pPr indent="-228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5093" y="1986033"/>
            <a:ext cx="7920105" cy="36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5871411" y="2887579"/>
            <a:ext cx="6063915" cy="309468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2020-02-14T15:04:15Z</dcterms:created>
  <dc:creator>Marcia Mabhula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5370113A-B626-40DD-B1A1-2D85F55B5864</vt:lpwstr>
  </property>
  <property fmtid="{D5CDD505-2E9C-101B-9397-08002B2CF9AE}" pid="6" name="ArticulateProjectFull">
    <vt:lpwstr>D:\R4Life\F2F Materials\20200428_M4_L4.5EN.Global Justice.ppta</vt:lpwstr>
  </property>
</Properties>
</file>