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oto Sans" panose="020B0502040504020204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xLY3paKkV/9/YJR5f5zrMLhpq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DBEA06-BB62-41CF-92B1-D23AB441F676}">
  <a:tblStyle styleId="{D7DBEA06-BB62-41CF-92B1-D23AB441F67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EEF"/>
          </a:solidFill>
        </a:fill>
      </a:tcStyle>
    </a:wholeTbl>
    <a:band1H>
      <a:tcTxStyle b="off" i="off"/>
      <a:tcStyle>
        <a:tcBdr/>
        <a:fill>
          <a:solidFill>
            <a:srgbClr val="D5DBD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5DBD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A968297-F12E-4FD6-80CE-946AEF4309BC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27" autoAdjust="0"/>
  </p:normalViewPr>
  <p:slideViewPr>
    <p:cSldViewPr snapToGrid="0">
      <p:cViewPr varScale="1">
        <p:scale>
          <a:sx n="70" d="100"/>
          <a:sy n="70" d="100"/>
        </p:scale>
        <p:origin x="113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823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Estas herramientas de acceso están en línea y, en muchos casos, disponibles en dispositivos móviles que pueden usar y buscar recursos en el momento que se realiza la búsqueda, independientemente de la hora y el lugar.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29bd93e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829bd93e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829bd93e0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Cuales son sus credenciales: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-Título universitario correspondiente.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-Afiliación institucional (¿dónde trabaja?).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-Experiencia relevante en el campo o lugar de trabajo.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-Publicaciones anteriores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¿Cuál es la reputación del autor entre sus pares?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-Ha sido citado en artículos, libros o bibliografías sobre el tema.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-Ha sido mencionado en su libro de texto o por su profesor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Membresías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¿El autor está asociado con una institución u organización de renombre?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-Misión organizacional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-Valores u objetivos básicos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-Nacional o internacional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El autor ¿declara los objetivos de dicha publicación?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Informa, explica, educa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Defiende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Persuade o disuade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Vende un producto o servicio.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1714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El autor ¿exhibe un sesgo particular?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Se compromete con un punto de vista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Reconoce parcialidad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Presenta hechos y argumentos sobre un tema controversial en ambos lados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Tiene un lenguaje libre de palabras que despierta emociones y sesgos.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1714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El autor ¿refleja el punto de vista de la afiliación a la que pertenece en el mensaje o contenido?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Ofrece el punto de vista de la organización (p. ej., gobierno, universidad, empresa, asociación) sobre el tema que se está discutiendo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Se menciona la misión y actividades de la organización a la que pertenece.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La publicidad está claramente etiquetada.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Habla sobre los beneficios para la organización.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1714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¿La información parece ser válida y bien investigada?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Se presentan suposiciones y conclusiones razonables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Los argumentos y conclusiones están respaldados por evidencia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Se abordan puntos de vista opuestos.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Las opiniones no están disfrazadas con hechos.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- Las fuentes autorizadas han sido citadas.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¿El trabajo cuenta con otras fuentes actualizadas?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¿Respalda otros materiales que ha leído o agrega nueva información?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¿Ofrece suficiente información para apoyar sus argumentos?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10" name="Google Shape;21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27b3dbef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727b3dbef2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¿Cuándo se publicó?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1714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El tema en cuestión ¿requiere de información actual?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1714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¿Se ha revisado, actualizado o ampliado esta fuente en una edición posterior?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727b3dbef2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3fe11769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53fe1176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8c447f097e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18c447f097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8c447f097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18c447f09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Esta unidad presenta los fundamentos de la alfabetización en información, incluida la identificación y evaluación de fuentes de información, el desarrollo de una estrategia de búsqueda y la familiarización con las técnicas de búsqueda.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0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Esto ayudará a garantizar que los alumnos identifiquen sus necesidades de información, las ubiquen de manera eficiente, evalúen los recursos de información y los utilicen al máximo para mejorar su investigación, tanto como usuario e investigador.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Para realizar una búsqueda bibliográfica eficaz, es necesario definir los requisitos de información y luego traducirlos en una sintaxis de búsqueda.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De esta forma, los investigadores pueden identificar fuentes de información disponibles en el mundo académico, y también poder utilizar las herramientas de información para recuperar contenido relevante.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Al decidir qué tipos de fuentes se adaptan mejor a sus necesidades, es importante primero comprender la línea de tiempo de la información. Esto es cuando ocurre un evento, la información que se genera sobre ese evento se filtra a través de diferentes fuentes, a medida que avanza el tiempo, más se analiza sobre éste.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1714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La información inicial que se difunde incluye datos breves y entrevistas sobre el evento que se publica en las noticias y en línea. A medida que avanza el tiempo, la información se estudia con mayor profundidad y luego se publica en revistas o libros.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17145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Entonces, si tiene un tema nuevo o reciente, es probable que no encuentre mucho en revistas o libros. Además, la información que sale inicialmente puede estar o no debidamente verificada y puede estar sesgada según quién la informe. A medida que la información avanza </a:t>
            </a:r>
            <a:r>
              <a:rPr lang="en-US" sz="1000" strike="sngStrike">
                <a:latin typeface="Arial"/>
                <a:ea typeface="Arial"/>
                <a:cs typeface="Arial"/>
                <a:sym typeface="Arial"/>
              </a:rPr>
              <a:t>con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 en el tiempo, se analiza con mayor profundidad y luego se publica. Por esta razón, la mayoría de los instructores prefieren el uso artículos de revistas académicas y libros como fuentes confiables.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7b3dbef2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727b3dbef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27b3dbef2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727b3dbef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7119cced83_0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7119cced83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g7119cced83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7119cced83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7119cced83_0_9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7119cced83_0_99"/>
          <p:cNvSpPr txBox="1">
            <a:spLocks noGrp="1"/>
          </p:cNvSpPr>
          <p:nvPr>
            <p:ph type="dt" idx="10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7119cced83_0_9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7119cced83_0_9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rot="10800000" flipH="1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g7119cced83_0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7119cced83_0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7119cced83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7119cced83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7119cced83_0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7119cced83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7119cced83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g7119cced83_0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g7119cced83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g7119cced83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g7119cced83_0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7119cced83_0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7119cced83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7119cced83_0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7119cced83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ibrary.yale.edu/c.php?g=964120&amp;p=6964388" TargetMode="External"/><Relationship Id="rId7" Type="http://schemas.openxmlformats.org/officeDocument/2006/relationships/hyperlink" Target="https://ohiostate.pressbooks.pub/choosingsourc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hiostate.pressbooks.pub/choosingsources/chapter/primary-secondary-tertiary-sources/)" TargetMode="External"/><Relationship Id="rId5" Type="http://schemas.openxmlformats.org/officeDocument/2006/relationships/hyperlink" Target="https://umich.instructure.com/courses/83460/pages/step-2-identifying-information-sources" TargetMode="External"/><Relationship Id="rId4" Type="http://schemas.openxmlformats.org/officeDocument/2006/relationships/hyperlink" Target="https://guides.lib.vt.edu/gettingstarted/topi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deed.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4l@research4life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arch4life.org/e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r4l@research4life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mich.instructure.com/courses/83460/pages/step-2-identifying-information-sour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subTitle" idx="1"/>
          </p:nvPr>
        </p:nvSpPr>
        <p:spPr>
          <a:xfrm>
            <a:off x="0" y="4258370"/>
            <a:ext cx="12192000" cy="7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n-US" sz="340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Identificación de fuentes de información</a:t>
            </a:r>
            <a:endParaRPr sz="340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38"/>
          <p:cNvSpPr txBox="1">
            <a:spLocks noGrp="1"/>
          </p:cNvSpPr>
          <p:nvPr>
            <p:ph type="ctrTitle"/>
          </p:nvPr>
        </p:nvSpPr>
        <p:spPr>
          <a:xfrm>
            <a:off x="-2" y="2036456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500" b="1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Descubrimiento y re-utilización de bibliografía académica</a:t>
            </a:r>
            <a:endParaRPr sz="3500" b="1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06084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colaboración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público-privada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cinco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colecciones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¿Qué es una herramienta de 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acceso de información?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9"/>
          <p:cNvSpPr txBox="1">
            <a:spLocks noGrp="1"/>
          </p:cNvSpPr>
          <p:nvPr>
            <p:ph type="body" idx="1"/>
          </p:nvPr>
        </p:nvSpPr>
        <p:spPr>
          <a:xfrm>
            <a:off x="263352" y="1787412"/>
            <a:ext cx="11521280" cy="44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Al iniciar un proyecto de investigación, es importante saber:</a:t>
            </a:r>
            <a:endParaRPr sz="21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Open Sans"/>
              <a:buAutoNum type="alphaLcPeriod"/>
            </a:pPr>
            <a:r>
              <a:rPr lang="en-US" sz="2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Dónde encontrar información,</a:t>
            </a:r>
            <a:endParaRPr sz="21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b.   Qué tipo de recursos se ofrecen en qué tipo de servicio y plataforma de acceso.</a:t>
            </a:r>
            <a:endParaRPr sz="21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1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Estos servicios y plataformas se denominan </a:t>
            </a:r>
            <a:r>
              <a:rPr lang="en-US" sz="21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herramientas de acceso.</a:t>
            </a:r>
            <a:r>
              <a:rPr lang="en-US" sz="2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Se utilizan para localizar diferentes tipos de recursos de información.</a:t>
            </a:r>
            <a:endParaRPr sz="21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Open Sans"/>
              <a:buChar char="●"/>
            </a:pPr>
            <a:r>
              <a:rPr lang="en-US" sz="21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Nota:  </a:t>
            </a:r>
            <a:r>
              <a:rPr lang="en-US" sz="2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 todas las herramientas de acceso son gratuitas.</a:t>
            </a:r>
            <a:endParaRPr sz="21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Consultar </a:t>
            </a:r>
            <a:r>
              <a:rPr lang="en-US" sz="21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siempre </a:t>
            </a:r>
            <a:r>
              <a:rPr lang="en-US" sz="2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las subscripciones de su biblioteca y herramientas disponibles en su institución.</a:t>
            </a: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29bd93e03_0_0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586F7C"/>
                </a:solidFill>
              </a:rPr>
              <a:t>Tipos de herramientas de acceso</a:t>
            </a:r>
            <a:endParaRPr/>
          </a:p>
        </p:txBody>
      </p:sp>
      <p:grpSp>
        <p:nvGrpSpPr>
          <p:cNvPr id="147" name="Google Shape;147;g829bd93e03_0_0"/>
          <p:cNvGrpSpPr/>
          <p:nvPr/>
        </p:nvGrpSpPr>
        <p:grpSpPr>
          <a:xfrm>
            <a:off x="407368" y="1844824"/>
            <a:ext cx="10438213" cy="4217872"/>
            <a:chOff x="-12" y="570"/>
            <a:chExt cx="10438213" cy="4217872"/>
          </a:xfrm>
        </p:grpSpPr>
        <p:cxnSp>
          <p:nvCxnSpPr>
            <p:cNvPr id="148" name="Google Shape;148;g829bd93e03_0_0"/>
            <p:cNvCxnSpPr/>
            <p:nvPr/>
          </p:nvCxnSpPr>
          <p:spPr>
            <a:xfrm>
              <a:off x="0" y="570"/>
              <a:ext cx="10438200" cy="0"/>
            </a:xfrm>
            <a:prstGeom prst="straightConnector1">
              <a:avLst/>
            </a:prstGeom>
            <a:solidFill>
              <a:srgbClr val="FFAA3F"/>
            </a:solidFill>
            <a:ln w="25400" cap="flat" cmpd="sng">
              <a:solidFill>
                <a:srgbClr val="FFAA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9" name="Google Shape;149;g829bd93e03_0_0"/>
            <p:cNvSpPr/>
            <p:nvPr/>
          </p:nvSpPr>
          <p:spPr>
            <a:xfrm>
              <a:off x="0" y="570"/>
              <a:ext cx="10438200" cy="9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829bd93e03_0_0"/>
            <p:cNvSpPr txBox="1"/>
            <p:nvPr/>
          </p:nvSpPr>
          <p:spPr>
            <a:xfrm>
              <a:off x="0" y="570"/>
              <a:ext cx="10438200" cy="9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1. Catálogos de biblioteca y herramientas de descubrimiento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cubren la colección de la biblioteca, incluidos libros, revistas y cualquier otro material. A través de herramientas de descubrimiento (algunas separadas del catálogo, con la incorporación de alguna tecnología) puede buscar en todo el contenido suscrito por la biblioteca. </a:t>
              </a:r>
              <a:endParaRPr sz="23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51" name="Google Shape;151;g829bd93e03_0_0"/>
            <p:cNvCxnSpPr/>
            <p:nvPr/>
          </p:nvCxnSpPr>
          <p:spPr>
            <a:xfrm>
              <a:off x="0" y="1086836"/>
              <a:ext cx="10438200" cy="0"/>
            </a:xfrm>
            <a:prstGeom prst="straightConnector1">
              <a:avLst/>
            </a:prstGeom>
            <a:solidFill>
              <a:srgbClr val="D1FF18"/>
            </a:solidFill>
            <a:ln w="25400" cap="flat" cmpd="sng">
              <a:solidFill>
                <a:srgbClr val="D1FF1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2" name="Google Shape;152;g829bd93e03_0_0"/>
            <p:cNvSpPr/>
            <p:nvPr/>
          </p:nvSpPr>
          <p:spPr>
            <a:xfrm>
              <a:off x="1" y="1170197"/>
              <a:ext cx="10438200" cy="69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829bd93e03_0_0"/>
            <p:cNvSpPr txBox="1"/>
            <p:nvPr/>
          </p:nvSpPr>
          <p:spPr>
            <a:xfrm>
              <a:off x="1" y="1170097"/>
              <a:ext cx="10438200" cy="69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2. Bases de datos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son provistas por las editoriales de forma gratuita o por pago. Pueden cubrir artículos, capítulos de libros, actas e informes. Son particularmente útiles para encontrar contenido académico sobre temas específicos. </a:t>
              </a:r>
              <a:endParaRPr sz="23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54" name="Google Shape;154;g829bd93e03_0_0"/>
            <p:cNvCxnSpPr/>
            <p:nvPr/>
          </p:nvCxnSpPr>
          <p:spPr>
            <a:xfrm>
              <a:off x="0" y="2020703"/>
              <a:ext cx="10438200" cy="0"/>
            </a:xfrm>
            <a:prstGeom prst="straightConnector1">
              <a:avLst/>
            </a:prstGeom>
            <a:solidFill>
              <a:srgbClr val="28F100"/>
            </a:solidFill>
            <a:ln w="25400" cap="flat" cmpd="sng">
              <a:solidFill>
                <a:srgbClr val="28F1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5" name="Google Shape;155;g829bd93e03_0_0"/>
            <p:cNvSpPr/>
            <p:nvPr/>
          </p:nvSpPr>
          <p:spPr>
            <a:xfrm>
              <a:off x="1" y="2014820"/>
              <a:ext cx="10438200" cy="78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829bd93e03_0_0"/>
            <p:cNvSpPr txBox="1"/>
            <p:nvPr/>
          </p:nvSpPr>
          <p:spPr>
            <a:xfrm>
              <a:off x="-12" y="2104053"/>
              <a:ext cx="10438200" cy="9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3. Repositorios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consisten en la producción de instituciones académicas, incluidos artículos, actas, informes y datos de investigación. </a:t>
              </a:r>
              <a:endParaRPr sz="23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57" name="Google Shape;157;g829bd93e03_0_0"/>
            <p:cNvCxnSpPr/>
            <p:nvPr/>
          </p:nvCxnSpPr>
          <p:spPr>
            <a:xfrm>
              <a:off x="0" y="2802170"/>
              <a:ext cx="10438200" cy="0"/>
            </a:xfrm>
            <a:prstGeom prst="straightConnector1">
              <a:avLst/>
            </a:prstGeom>
            <a:solidFill>
              <a:srgbClr val="00CB5E"/>
            </a:solidFill>
            <a:ln w="25400" cap="flat" cmpd="sng">
              <a:solidFill>
                <a:srgbClr val="00CB5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8" name="Google Shape;158;g829bd93e03_0_0"/>
            <p:cNvSpPr/>
            <p:nvPr/>
          </p:nvSpPr>
          <p:spPr>
            <a:xfrm>
              <a:off x="0" y="2802170"/>
              <a:ext cx="10438200" cy="9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829bd93e03_0_0"/>
            <p:cNvSpPr txBox="1"/>
            <p:nvPr/>
          </p:nvSpPr>
          <p:spPr>
            <a:xfrm>
              <a:off x="0" y="2802170"/>
              <a:ext cx="10438200" cy="9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4. Índices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son índices bibliográficos y de citas. Pueden ser de temas específicos o interdisciplinarios y, a veces, incluir un texto completo de las publicaciones.</a:t>
              </a:r>
              <a:endParaRPr sz="23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60" name="Google Shape;160;g829bd93e03_0_0"/>
            <p:cNvCxnSpPr/>
            <p:nvPr/>
          </p:nvCxnSpPr>
          <p:spPr>
            <a:xfrm>
              <a:off x="0" y="3507437"/>
              <a:ext cx="10438200" cy="0"/>
            </a:xfrm>
            <a:prstGeom prst="straightConnector1">
              <a:avLst/>
            </a:prstGeom>
            <a:solidFill>
              <a:srgbClr val="0095A5"/>
            </a:solidFill>
            <a:ln w="25400" cap="flat" cmpd="sng">
              <a:solidFill>
                <a:srgbClr val="009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1" name="Google Shape;161;g829bd93e03_0_0"/>
            <p:cNvSpPr txBox="1"/>
            <p:nvPr/>
          </p:nvSpPr>
          <p:spPr>
            <a:xfrm>
              <a:off x="1" y="3583642"/>
              <a:ext cx="10438200" cy="6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5. Motores de búsqueda web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que indizan cualquier tipo de fuente de Internet que puedan recolectar y proporcionar a los usuarios de información fuentes ilimitadas de Internet. Google es el motor de búsqueda web más utilizado en todo el mundo. </a:t>
              </a:r>
              <a:endParaRPr sz="2300" b="0" i="0" u="none" strike="noStrike" cap="none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Evaluación de recursos de 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10"/>
          <p:cNvSpPr txBox="1">
            <a:spLocks noGrp="1"/>
          </p:cNvSpPr>
          <p:nvPr>
            <p:ph type="body" idx="1"/>
          </p:nvPr>
        </p:nvSpPr>
        <p:spPr>
          <a:xfrm>
            <a:off x="278514" y="1919981"/>
            <a:ext cx="6133514" cy="458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 el mundo actual de Internet, hoy día cualquiera puede ser autor. Por ello, ¡no toda la información es confiable o verdadera!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099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recursos de información deben evaluarse con precisión, particularmente cuando están en línea.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099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usuarios deben contar con las herramientas básicas para evaluar críticamente la idoneidad de todos los tipos de fuentes de información antes de confiar en la información.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6511921" y="1730477"/>
            <a:ext cx="5289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Áreas clave para la evaluación de recursos de información</a:t>
            </a:r>
            <a:endParaRPr sz="2400" b="0" i="0" u="none" strike="noStrike" cap="none">
              <a:solidFill>
                <a:srgbClr val="0048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10"/>
          <p:cNvGrpSpPr/>
          <p:nvPr/>
        </p:nvGrpSpPr>
        <p:grpSpPr>
          <a:xfrm>
            <a:off x="6792433" y="2792456"/>
            <a:ext cx="4766371" cy="3764194"/>
            <a:chOff x="380405" y="1738"/>
            <a:chExt cx="4766371" cy="3764194"/>
          </a:xfrm>
        </p:grpSpPr>
        <p:sp>
          <p:nvSpPr>
            <p:cNvPr id="171" name="Google Shape;171;p10"/>
            <p:cNvSpPr/>
            <p:nvPr/>
          </p:nvSpPr>
          <p:spPr>
            <a:xfrm>
              <a:off x="1862749" y="1738"/>
              <a:ext cx="1870705" cy="815718"/>
            </a:xfrm>
            <a:prstGeom prst="roundRect">
              <a:avLst>
                <a:gd name="adj" fmla="val 16667"/>
              </a:avLst>
            </a:prstGeom>
            <a:solidFill>
              <a:srgbClr val="004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0"/>
            <p:cNvSpPr txBox="1"/>
            <p:nvPr/>
          </p:nvSpPr>
          <p:spPr>
            <a:xfrm>
              <a:off x="1902569" y="41558"/>
              <a:ext cx="1791065" cy="73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Precisión</a:t>
              </a:r>
              <a:endPara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1168224" y="409597"/>
              <a:ext cx="3259754" cy="32597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611" y="10989"/>
                  </a:moveTo>
                  <a:lnTo>
                    <a:pt x="94611" y="10989"/>
                  </a:lnTo>
                  <a:cubicBezTo>
                    <a:pt x="100488" y="15140"/>
                    <a:pt x="105571" y="20313"/>
                    <a:pt x="109617" y="2626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3549638" y="1127956"/>
              <a:ext cx="1597138" cy="815718"/>
            </a:xfrm>
            <a:prstGeom prst="roundRect">
              <a:avLst>
                <a:gd name="adj" fmla="val 16667"/>
              </a:avLst>
            </a:prstGeom>
            <a:solidFill>
              <a:srgbClr val="51B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0"/>
            <p:cNvSpPr txBox="1"/>
            <p:nvPr/>
          </p:nvSpPr>
          <p:spPr>
            <a:xfrm>
              <a:off x="3589458" y="1167776"/>
              <a:ext cx="1517498" cy="73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Objetividad</a:t>
              </a:r>
              <a:endPara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1168224" y="409597"/>
              <a:ext cx="3259754" cy="32597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18" y="56857"/>
                  </a:moveTo>
                  <a:lnTo>
                    <a:pt x="119918" y="56857"/>
                  </a:lnTo>
                  <a:cubicBezTo>
                    <a:pt x="120593" y="69727"/>
                    <a:pt x="117106" y="82473"/>
                    <a:pt x="109973" y="93208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3092119" y="2950214"/>
              <a:ext cx="1328001" cy="815718"/>
            </a:xfrm>
            <a:prstGeom prst="roundRect">
              <a:avLst>
                <a:gd name="adj" fmla="val 16667"/>
              </a:avLst>
            </a:prstGeom>
            <a:solidFill>
              <a:srgbClr val="F89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"/>
            <p:cNvSpPr txBox="1"/>
            <p:nvPr/>
          </p:nvSpPr>
          <p:spPr>
            <a:xfrm>
              <a:off x="3131939" y="2990034"/>
              <a:ext cx="1248361" cy="73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Actualidad</a:t>
              </a:r>
              <a:endPara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1168224" y="409597"/>
              <a:ext cx="3259754" cy="32597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0654" y="119047"/>
                  </a:moveTo>
                  <a:cubicBezTo>
                    <a:pt x="65075" y="120054"/>
                    <a:pt x="59381" y="120264"/>
                    <a:pt x="53742" y="119673"/>
                  </a:cubicBezTo>
                </a:path>
              </a:pathLst>
            </a:custGeom>
            <a:noFill/>
            <a:ln w="9525" cap="flat" cmpd="sng">
              <a:solidFill>
                <a:srgbClr val="FFAA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1056737" y="2950214"/>
              <a:ext cx="1566693" cy="815718"/>
            </a:xfrm>
            <a:prstGeom prst="roundRect">
              <a:avLst>
                <a:gd name="adj" fmla="val 16667"/>
              </a:avLst>
            </a:prstGeom>
            <a:solidFill>
              <a:srgbClr val="F89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"/>
            <p:cNvSpPr txBox="1"/>
            <p:nvPr/>
          </p:nvSpPr>
          <p:spPr>
            <a:xfrm>
              <a:off x="1096557" y="2990034"/>
              <a:ext cx="1487053" cy="73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Cobertura</a:t>
              </a:r>
              <a:endPara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1168224" y="409597"/>
              <a:ext cx="3259754" cy="32597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27" y="93207"/>
                  </a:moveTo>
                  <a:cubicBezTo>
                    <a:pt x="2894" y="82473"/>
                    <a:pt x="-593" y="69727"/>
                    <a:pt x="82" y="56856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380405" y="1127956"/>
              <a:ext cx="1735183" cy="815718"/>
            </a:xfrm>
            <a:prstGeom prst="roundRect">
              <a:avLst>
                <a:gd name="adj" fmla="val 16667"/>
              </a:avLst>
            </a:prstGeom>
            <a:solidFill>
              <a:srgbClr val="51B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0"/>
            <p:cNvSpPr txBox="1"/>
            <p:nvPr/>
          </p:nvSpPr>
          <p:spPr>
            <a:xfrm>
              <a:off x="420225" y="1167776"/>
              <a:ext cx="1655543" cy="73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Autoridad</a:t>
              </a:r>
              <a:endPara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1168224" y="409597"/>
              <a:ext cx="3259754" cy="32597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83" y="26264"/>
                  </a:moveTo>
                  <a:lnTo>
                    <a:pt x="10383" y="26264"/>
                  </a:lnTo>
                  <a:cubicBezTo>
                    <a:pt x="14429" y="20314"/>
                    <a:pt x="19511" y="15140"/>
                    <a:pt x="25389" y="10989"/>
                  </a:cubicBezTo>
                </a:path>
              </a:pathLst>
            </a:custGeom>
            <a:noFill/>
            <a:ln w="9525" cap="flat" cmpd="sng">
              <a:solidFill>
                <a:srgbClr val="EDFD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33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Autoridad</a:t>
            </a:r>
            <a:endParaRPr sz="333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13"/>
          <p:cNvSpPr txBox="1">
            <a:spLocks noGrp="1"/>
          </p:cNvSpPr>
          <p:nvPr>
            <p:ph type="body" idx="1"/>
          </p:nvPr>
        </p:nvSpPr>
        <p:spPr>
          <a:xfrm>
            <a:off x="341900" y="1944174"/>
            <a:ext cx="10956000" cy="3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9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●"/>
            </a:pP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Quién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autor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222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●"/>
            </a:pP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¿El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autor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está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afiliado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universidad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u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organización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acreditada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222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●"/>
            </a:pP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Cuál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formación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académica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o la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experiencia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autor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222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●"/>
            </a:pP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Cuál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área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especialidad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222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●"/>
            </a:pP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¿Ha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publicado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autor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publicaciones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académicas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revisadas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pares?</a:t>
            </a:r>
            <a:endParaRPr sz="222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●"/>
            </a:pP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¿El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autor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/Webmaster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proporciona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contacto</a:t>
            </a:r>
            <a:r>
              <a:rPr lang="en-US" sz="222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222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title"/>
          </p:nvPr>
        </p:nvSpPr>
        <p:spPr>
          <a:xfrm>
            <a:off x="0" y="403153"/>
            <a:ext cx="820347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2. Precisión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14"/>
          <p:cNvSpPr txBox="1">
            <a:spLocks noGrp="1"/>
          </p:cNvSpPr>
          <p:nvPr>
            <p:ph type="body" idx="1"/>
          </p:nvPr>
        </p:nvSpPr>
        <p:spPr>
          <a:xfrm>
            <a:off x="266042" y="1885192"/>
            <a:ext cx="10232700" cy="4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●"/>
            </a:pP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proporcionada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¿se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basa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hechos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probados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25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●"/>
            </a:pP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¿Se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publica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publicación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académica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revisada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pares?</a:t>
            </a:r>
            <a:endParaRPr sz="25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●"/>
            </a:pP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Puedes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encontrar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cuándo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hizo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última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actualización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25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●"/>
            </a:pP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¿Hay un editor o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alguien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verifique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controle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25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●"/>
            </a:pP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página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¿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está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libre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errores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ortográficos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u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otros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problemas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obvios</a:t>
            </a:r>
            <a:r>
              <a:rPr lang="en-US" sz="25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25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>
            <a:spLocks noGrp="1"/>
          </p:cNvSpPr>
          <p:nvPr>
            <p:ph type="title"/>
          </p:nvPr>
        </p:nvSpPr>
        <p:spPr>
          <a:xfrm>
            <a:off x="0" y="453113"/>
            <a:ext cx="815122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3. Objetividad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15"/>
          <p:cNvSpPr txBox="1">
            <a:spLocks noGrp="1"/>
          </p:cNvSpPr>
          <p:nvPr>
            <p:ph type="body" idx="1"/>
          </p:nvPr>
        </p:nvSpPr>
        <p:spPr>
          <a:xfrm>
            <a:off x="407368" y="1700808"/>
            <a:ext cx="11305256" cy="433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¿Qué tan objetiva es la información?</a:t>
            </a:r>
            <a:endParaRPr sz="23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¿Qué se sabe acerca de quién publica la información?</a:t>
            </a:r>
            <a:endParaRPr sz="23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¿Hay una agenda política, social o comercial?</a:t>
            </a:r>
            <a:endParaRPr sz="23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¿La información intenta informar o persuadir de manera inapropiada?</a:t>
            </a:r>
            <a:endParaRPr sz="23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¿Qué tan equilibrada es la presentación en perspectivas opuestas?</a:t>
            </a:r>
            <a:endParaRPr sz="23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¿Cuál es el tono del lenguaje utilizado (enojado, sarcástico, emotivo, objetivo)?</a:t>
            </a:r>
            <a:endParaRPr sz="23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>
            <a:spLocks noGrp="1"/>
          </p:cNvSpPr>
          <p:nvPr>
            <p:ph type="title"/>
          </p:nvPr>
        </p:nvSpPr>
        <p:spPr>
          <a:xfrm>
            <a:off x="0" y="439761"/>
            <a:ext cx="799446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4. Cobertura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16"/>
          <p:cNvSpPr txBox="1">
            <a:spLocks noGrp="1"/>
          </p:cNvSpPr>
          <p:nvPr>
            <p:ph type="body" idx="1"/>
          </p:nvPr>
        </p:nvSpPr>
        <p:spPr>
          <a:xfrm>
            <a:off x="479376" y="1700808"/>
            <a:ext cx="11377264" cy="46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información cubierta ¿satisface sus necesidades de información?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cobertura ¿es básica o integral?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¿Hay un enlace "acerca de nosotros" que explica la cobertura de temas?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información ¿es relevante para su tema?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¿Esta página tiene información que no se encuentra en otros lugares?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¿Qué tan profundo es el material?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27b3dbef2_0_57"/>
          <p:cNvSpPr txBox="1">
            <a:spLocks noGrp="1"/>
          </p:cNvSpPr>
          <p:nvPr>
            <p:ph type="title"/>
          </p:nvPr>
        </p:nvSpPr>
        <p:spPr>
          <a:xfrm>
            <a:off x="0" y="439761"/>
            <a:ext cx="7994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US" sz="34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5. Actualidad</a:t>
            </a:r>
            <a:endParaRPr sz="34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g727b3dbef2_0_57"/>
          <p:cNvSpPr txBox="1">
            <a:spLocks noGrp="1"/>
          </p:cNvSpPr>
          <p:nvPr>
            <p:ph type="body" idx="1"/>
          </p:nvPr>
        </p:nvSpPr>
        <p:spPr>
          <a:xfrm>
            <a:off x="554826" y="1700808"/>
            <a:ext cx="10913100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¿Cuándo se publicó la información?</a:t>
            </a:r>
            <a:endParaRPr sz="25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¿Cuándo se actualizó por última vez el sitio web?</a:t>
            </a:r>
            <a:endParaRPr sz="25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¿Es importante la puntualidad para sus necesidades de información?</a:t>
            </a:r>
            <a:endParaRPr sz="25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enlaces ¿están actualizados y apuntan a páginas existentes?</a:t>
            </a:r>
            <a:endParaRPr sz="25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13816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Síntesis</a:t>
            </a:r>
            <a:endParaRPr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body" idx="1"/>
          </p:nvPr>
        </p:nvSpPr>
        <p:spPr>
          <a:xfrm>
            <a:off x="680325" y="1700808"/>
            <a:ext cx="10748400" cy="30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7475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Esta lección presenta los tipos de fuentes de información en función de su originalidad, variedad de herramientas, recursos de información recuperados, así como, los métodos para evaluar dichos recursos.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3fe117696_0_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Referencias y recursos adicionales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g53fe117696_0_0"/>
          <p:cNvSpPr txBox="1">
            <a:spLocks noGrp="1"/>
          </p:cNvSpPr>
          <p:nvPr>
            <p:ph type="body" idx="1"/>
          </p:nvPr>
        </p:nvSpPr>
        <p:spPr>
          <a:xfrm>
            <a:off x="153425" y="1829150"/>
            <a:ext cx="11552700" cy="4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Baricz, C. 2021. Comparative Literature Research Guide: Welcome. En: Yale University Library [en línea]. [Consultado el  9 de julio de 2021]. </a:t>
            </a:r>
            <a:r>
              <a:rPr lang="en-US" sz="1500" u="sng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https://guides.library.yale.edu/c.php?g=964120&amp;p=6964388</a:t>
            </a:r>
            <a:r>
              <a:rPr lang="en-US" sz="15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50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Becksford, L. 2021. Research Guides: Getting Started with Academic Research: Developing a Topic. En: Virginia Tech University Libraries [en línea]. [Consultado el  9 de julio de 2021].</a:t>
            </a:r>
            <a:r>
              <a:rPr lang="en-US" sz="1500" u="sng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https://guides.lib.vt.edu/gettingstarted/topic</a:t>
            </a:r>
            <a:r>
              <a:rPr lang="en-US" sz="15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50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Cook, R. 2019. Step 2: Identifying Information Sources: Library Skills. En: University of Michigan Library [en línea]. [Consultado el  9 de julio de 2021]. </a:t>
            </a:r>
            <a:r>
              <a:rPr lang="en-US" sz="1500" u="sng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https://umich.instructure.com/courses/83460/pages/step-2-identifying-information-sources</a:t>
            </a:r>
            <a:r>
              <a:rPr lang="en-US" sz="15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Teaching &amp; Learning, Ohio State University Libraries. 2015.  Primary, Secondary &amp; Tertiary Sources.  En Choosing &amp; Using Sources: A Guide to Academic Research. The Ohio State University. (También disponible en: </a:t>
            </a:r>
            <a:r>
              <a:rPr lang="en-US" sz="1500" u="sng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https://ohiostate.pressbooks.pub/choosingsources/chapter/primary-secondary-tertiary-sources/)</a:t>
            </a:r>
            <a:endParaRPr sz="150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Teaching &amp; Learning, Ohio State University Libraries. 2015. Choosing &amp; Using Sources: A Guide to Academic Research. The Ohio State University. (También disponible en:  </a:t>
            </a:r>
            <a:r>
              <a:rPr lang="en-US" sz="1500" u="sng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https://ohiostate.pressbooks.pub/choosingsources/</a:t>
            </a:r>
            <a:r>
              <a:rPr lang="en-US" sz="15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). </a:t>
            </a:r>
            <a:endParaRPr sz="150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0" y="111303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Contenido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638122" y="1904804"/>
            <a:ext cx="10611130" cy="389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Identificación de información relevante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Nivel de información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Delimitación en los resultados de búsqueda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Fuentes primarias, secundarias y terciarias	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Información académica versus información popular	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Tipos de recursos de información	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Herramientas de acceso	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Evaluación de recursos de información	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Síntesis	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83" name="Google Shape;83;p39"/>
          <p:cNvSpPr txBox="1">
            <a:spLocks noGrp="1"/>
          </p:cNvSpPr>
          <p:nvPr>
            <p:ph type="dt" idx="10"/>
          </p:nvPr>
        </p:nvSpPr>
        <p:spPr>
          <a:xfrm>
            <a:off x="9434050" y="6455525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s-E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v1.3 febrero de 2023</a:t>
            </a:r>
            <a:endParaRPr lang="es-E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70025" y="6455512"/>
            <a:ext cx="7809199" cy="40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Esta presentación tiene licencia de </a:t>
            </a:r>
            <a:r>
              <a:rPr lang="es-ES" sz="1000" b="0" i="0" u="none" strike="noStrike" cap="none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Creative</a:t>
            </a:r>
            <a:r>
              <a:rPr lang="es-E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s-ES" sz="1000" b="0" i="0" u="none" strike="noStrike" cap="none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Commons</a:t>
            </a:r>
            <a:r>
              <a:rPr lang="es-E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s-ES" sz="1000" b="0" i="0" u="sng" strike="noStrike" cap="none" dirty="0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4"/>
              </a:rPr>
              <a:t>Atribución 4.0 Internacional</a:t>
            </a:r>
            <a:r>
              <a:rPr lang="es-ES" sz="1000" b="0" i="0" u="sng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</a:t>
            </a:r>
            <a:r>
              <a:rPr lang="es-E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 BY-SA 4.0</a:t>
            </a:r>
            <a:r>
              <a:rPr lang="es-E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8c447f097e_0_66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Le invitamos a: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g18c447f097e_0_66"/>
          <p:cNvSpPr txBox="1">
            <a:spLocks noGrp="1"/>
          </p:cNvSpPr>
          <p:nvPr>
            <p:ph type="body" idx="1"/>
          </p:nvPr>
        </p:nvSpPr>
        <p:spPr>
          <a:xfrm>
            <a:off x="381754" y="2094525"/>
            <a:ext cx="113592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Visitarnos en https://www.research4life.org/es/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Comunicarse con nosotros por </a:t>
            </a:r>
            <a:r>
              <a:rPr lang="en-US" sz="200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r4l@research4life.org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Descubrir otros materiales didácticos [</a:t>
            </a:r>
            <a:r>
              <a:rPr lang="en-US" sz="2000" u="sng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https://www.research4life.org/es/training/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Suscribirse al boletín de Research4Life [</a:t>
            </a:r>
            <a:r>
              <a:rPr lang="en-US" sz="2000" u="sng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https://www.research4life.org/es/newsletter/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Ver los videos de Research4Life [</a:t>
            </a:r>
            <a:r>
              <a:rPr lang="en-US" sz="2000" u="sng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https://bit.ly/2w3CU5C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Seguirnos en Twitter @r4lpartnership y Facebook @R4Lpartnership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18c447f097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18c447f097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18c447f097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18c447f097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43" y="6191271"/>
            <a:ext cx="1468375" cy="56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18c447f097e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18c447f097e_0_0"/>
          <p:cNvSpPr/>
          <p:nvPr/>
        </p:nvSpPr>
        <p:spPr>
          <a:xfrm>
            <a:off x="1591800" y="2814175"/>
            <a:ext cx="9298800" cy="2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Para mayor información sobre Research4Life</a:t>
            </a:r>
            <a:endParaRPr sz="3000" b="0" i="0" u="none" strike="noStrike" cap="non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sng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http://www.research4life.org/es/</a:t>
            </a:r>
            <a:endParaRPr sz="3000" b="0" i="0" u="none" strike="noStrike" cap="none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lang="en-US" sz="30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r4l@research4life.org</a:t>
            </a:r>
            <a:r>
              <a:rPr lang="en-US" sz="3000" b="0" i="0" u="none" strike="noStrike" cap="none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 b="0" i="0" u="none" strike="noStrike" cap="none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US" sz="20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000" b="0" i="0" u="none" strike="noStrike" cap="none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4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0" i="0" u="none" strike="noStrike" cap="non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g18c447f097e_0_0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colaboración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público-privada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cinco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colecciones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0" y="42083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Objetivos de aprendizaje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Identificar fuentes de información relevantes. 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Open Sans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Distinguir diferentes tipos de recursos de información.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Open Sans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Familiarizarse con los criterios para evaluar recursos de información.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0" y="493222"/>
            <a:ext cx="8033657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Identificación de información relevante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272424" y="1937325"/>
            <a:ext cx="11016260" cy="4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2664"/>
              <a:buNone/>
            </a:pPr>
            <a:r>
              <a:rPr lang="en-US" sz="2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Existen varias herramientas y servicios que los investigadores pueden utilizar para la investigación en línea.</a:t>
            </a:r>
            <a:endParaRPr sz="2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2664"/>
              <a:buNone/>
            </a:pPr>
            <a:endParaRPr sz="2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2664"/>
              <a:buNone/>
            </a:pPr>
            <a:r>
              <a:rPr lang="en-US" sz="2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administradores de información asisten a los investigadores en:</a:t>
            </a:r>
            <a:endParaRPr sz="2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84250" lvl="0" indent="-50387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AutoNum type="romanLcPeriod"/>
            </a:pPr>
            <a:r>
              <a:rPr lang="en-US" sz="2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identificación de diferentes tipos de fuentes,</a:t>
            </a:r>
            <a:endParaRPr sz="2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84250" lvl="0" indent="-50387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AutoNum type="romanLcPeriod"/>
            </a:pPr>
            <a:r>
              <a:rPr lang="en-US" sz="2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evaluación de originalidad de las fuentes,</a:t>
            </a:r>
            <a:endParaRPr sz="2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84250" lvl="0" indent="-50387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AutoNum type="romanLcPeriod"/>
            </a:pPr>
            <a:r>
              <a:rPr lang="en-US" sz="2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Aconsejar qué herramientas y recursos utilizar,</a:t>
            </a:r>
            <a:endParaRPr sz="2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84250" lvl="0" indent="-50387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AutoNum type="romanLcPeriod"/>
            </a:pPr>
            <a:r>
              <a:rPr lang="en-US" sz="2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 uso de técnicas de búsqueda para recuperar los mejores resultados</a:t>
            </a:r>
            <a:endParaRPr sz="2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84250" lvl="0" indent="-50387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AutoNum type="romanLcPeriod"/>
            </a:pPr>
            <a:r>
              <a:rPr lang="en-US" sz="2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evaluación de las fuentes de información.</a:t>
            </a:r>
            <a:endParaRPr sz="2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Cronología de la información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40"/>
          <p:cNvSpPr txBox="1">
            <a:spLocks noGrp="1"/>
          </p:cNvSpPr>
          <p:nvPr>
            <p:ph type="body" idx="1"/>
          </p:nvPr>
        </p:nvSpPr>
        <p:spPr>
          <a:xfrm>
            <a:off x="325050" y="1945175"/>
            <a:ext cx="4668900" cy="4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Las fuentes de información están disponibles en el orden en que ocurre un evento.</a:t>
            </a: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información más reciente puede ser un factor decisivo para identificar la mejor fuente.</a:t>
            </a: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Esta figura muestra un ejemplo de un evento que ocurre y el tipo de fuentes de información que se producen.</a:t>
            </a: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40"/>
          <p:cNvSpPr txBox="1"/>
          <p:nvPr/>
        </p:nvSpPr>
        <p:spPr>
          <a:xfrm>
            <a:off x="5434162" y="6192650"/>
            <a:ext cx="594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Fuente: University of Michigan. n.d. “Step 2: Identifying Information Sources: Library Skills.”. </a:t>
            </a:r>
            <a:r>
              <a:rPr lang="en-US" sz="1000" b="0" i="0" u="sng" strike="noStrike" cap="non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https://umich.instructure.com/courses/83460/pages/step-2-identifying-information-sources</a:t>
            </a:r>
            <a:r>
              <a:rPr lang="en-US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Consultado el 24 de enero de  2022.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6425" y="1670525"/>
            <a:ext cx="6521175" cy="452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27b3dbef2_0_47"/>
          <p:cNvSpPr txBox="1">
            <a:spLocks noGrp="1"/>
          </p:cNvSpPr>
          <p:nvPr>
            <p:ph type="title"/>
          </p:nvPr>
        </p:nvSpPr>
        <p:spPr>
          <a:xfrm>
            <a:off x="0" y="437225"/>
            <a:ext cx="83820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Tipos de recursos de información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13" name="Google Shape;113;g727b3dbef2_0_47"/>
          <p:cNvGraphicFramePr/>
          <p:nvPr/>
        </p:nvGraphicFramePr>
        <p:xfrm>
          <a:off x="485764" y="1800664"/>
          <a:ext cx="11205000" cy="4918421"/>
        </p:xfrm>
        <a:graphic>
          <a:graphicData uri="http://schemas.openxmlformats.org/drawingml/2006/table">
            <a:tbl>
              <a:tblPr firstRow="1" bandRow="1">
                <a:noFill/>
                <a:tableStyleId>{D7DBEA06-BB62-41CF-92B1-D23AB441F676}</a:tableStyleId>
              </a:tblPr>
              <a:tblGrid>
                <a:gridCol w="37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350">
                <a:tc>
                  <a:txBody>
                    <a:bodyPr/>
                    <a:lstStyle/>
                    <a:p>
                      <a:pPr marL="1270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Open Sans"/>
                        <a:buNone/>
                      </a:pPr>
                      <a:r>
                        <a:rPr lang="en-US" sz="20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Fuentes primarias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Fuentes secundarias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Fuentes terciarias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2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Primera aparición formal de resultados.</a:t>
                      </a:r>
                      <a:endParaRPr sz="14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Presenta la idea original.</a:t>
                      </a:r>
                      <a:endParaRPr sz="14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 revelan por primera vez nuevas investigaciones o teorías.</a:t>
                      </a:r>
                      <a:endParaRPr sz="14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Permite que los investigadores se acerquen lo más posible a ideas originales, eventos e investigaciones de primera mano.</a:t>
                      </a:r>
                      <a:endParaRPr sz="14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Ejemplos: </a:t>
                      </a: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entrevistas, datos de campo analizados, experimentos originales o investigación.</a:t>
                      </a:r>
                      <a:endParaRPr sz="14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Interpretaciones y valoraciones de fuentes primarias.</a:t>
                      </a:r>
                      <a:endParaRPr sz="14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Analizan, revisan o resumen información de fuentes primarias y otras fuentes secundarias.</a:t>
                      </a:r>
                      <a:endParaRPr sz="14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Confían en otras fuentes secundarias y métodos disciplinarios estándar para alcanzar resultados.</a:t>
                      </a:r>
                      <a:endParaRPr sz="14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Ejemplos:</a:t>
                      </a: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artículos de revisión, artículos de revistas, libros académicos, disertaciones o tesis.</a:t>
                      </a:r>
                      <a:endParaRPr sz="14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Información basada en fuentes primarias y secundarias.</a:t>
                      </a:r>
                      <a:endParaRPr sz="14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Proporciona datos dentro de un contexto que puede ayudar al investigador a interpretar la información.</a:t>
                      </a:r>
                      <a:endParaRPr sz="14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Proporciona hechos con breves descripciones de la información clave.</a:t>
                      </a:r>
                      <a:endParaRPr sz="14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Presenta resúmenes e información general.</a:t>
                      </a:r>
                      <a:endParaRPr sz="14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Ejemplos: </a:t>
                      </a: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enciclopedias, libros de texto, índices, bibliografías.</a:t>
                      </a:r>
                      <a:endParaRPr sz="14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27b3dbef2_0_52"/>
          <p:cNvSpPr txBox="1">
            <a:spLocks noGrp="1"/>
          </p:cNvSpPr>
          <p:nvPr>
            <p:ph type="title"/>
          </p:nvPr>
        </p:nvSpPr>
        <p:spPr>
          <a:xfrm>
            <a:off x="200525" y="437225"/>
            <a:ext cx="80160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Ventajas y desventajas</a:t>
            </a:r>
            <a:endParaRPr/>
          </a:p>
        </p:txBody>
      </p:sp>
      <p:graphicFrame>
        <p:nvGraphicFramePr>
          <p:cNvPr id="119" name="Google Shape;119;g727b3dbef2_0_52"/>
          <p:cNvGraphicFramePr/>
          <p:nvPr/>
        </p:nvGraphicFramePr>
        <p:xfrm>
          <a:off x="845640" y="2187982"/>
          <a:ext cx="10869675" cy="4275285"/>
        </p:xfrm>
        <a:graphic>
          <a:graphicData uri="http://schemas.openxmlformats.org/drawingml/2006/table">
            <a:tbl>
              <a:tblPr firstRow="1" firstCol="1" bandRow="1">
                <a:gradFill>
                  <a:gsLst>
                    <a:gs pos="0">
                      <a:srgbClr val="BDD5E1"/>
                    </a:gs>
                    <a:gs pos="35000">
                      <a:srgbClr val="D2E1E7"/>
                    </a:gs>
                    <a:gs pos="100000">
                      <a:srgbClr val="ECF3F6"/>
                    </a:gs>
                  </a:gsLst>
                  <a:lin ang="16200000" scaled="0"/>
                </a:gradFill>
                <a:tableStyleId>{CA968297-F12E-4FD6-80CE-946AEF4309BC}</a:tableStyleId>
              </a:tblPr>
              <a:tblGrid>
                <a:gridCol w="248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Tipos de recursos</a:t>
                      </a:r>
                      <a:endParaRPr sz="1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Ventajas</a:t>
                      </a:r>
                      <a:endParaRPr sz="14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Desventajas</a:t>
                      </a:r>
                      <a:endParaRPr sz="1400" u="none" strike="noStrike" cap="none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Fuentes primarias</a:t>
                      </a:r>
                      <a:endParaRPr sz="14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Datos originales</a:t>
                      </a:r>
                      <a:endParaRPr sz="1400" u="none" strike="noStrike" cap="none">
                        <a:solidFill>
                          <a:srgbClr val="3F3F3F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Información imparcial</a:t>
                      </a:r>
                      <a:endParaRPr sz="14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Gran volumen de datos</a:t>
                      </a:r>
                      <a:endParaRPr sz="1400" u="none" strike="noStrike" cap="none">
                        <a:solidFill>
                          <a:srgbClr val="3F3F3F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Requieren de tiempo y dedicación.</a:t>
                      </a:r>
                      <a:endParaRPr sz="14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Fuentes secundarias</a:t>
                      </a:r>
                      <a:endParaRPr sz="1600" b="1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Acceso rápido a la literatura primaria.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Open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Generalmente son revistas de alto estándar</a:t>
                      </a:r>
                      <a:endParaRPr sz="1600" u="none" strike="sng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Open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Ofrecen la capacidad de realizar búsquedas complejas.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Open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Están actualizadas de manera sistemática sobre temas específicos (alertas).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Cubren un lapso de tiempo. </a:t>
                      </a:r>
                      <a:endParaRPr sz="1400" u="none" strike="noStrike" cap="none">
                        <a:solidFill>
                          <a:srgbClr val="3F3F3F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 idioma puede variar.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Open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Requieren de habilidades de búsqueda competentes.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Open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Pueden ser costosas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Fuentes terciarias</a:t>
                      </a:r>
                      <a:endParaRPr sz="14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Fácil acceso</a:t>
                      </a:r>
                      <a:endParaRPr sz="1400" u="none" strike="noStrike" cap="none">
                        <a:solidFill>
                          <a:srgbClr val="3F3F3F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Fácil de usar</a:t>
                      </a:r>
                      <a:endParaRPr sz="1400" u="none" strike="noStrike" cap="none">
                        <a:solidFill>
                          <a:srgbClr val="3F3F3F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Concisas</a:t>
                      </a:r>
                      <a:endParaRPr sz="1400" u="none" strike="noStrike" cap="none">
                        <a:solidFill>
                          <a:srgbClr val="3F3F3F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Relativamente baratas.</a:t>
                      </a:r>
                      <a:endParaRPr sz="14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Open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Pueden estar desactualizadas.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-330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Open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Pueden estar incompletas.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-330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Open Sans"/>
                        <a:buChar char="∙"/>
                      </a:pPr>
                      <a:r>
                        <a:rPr lang="en-US" sz="1600" u="none" strike="noStrike" cap="none">
                          <a:solidFill>
                            <a:srgbClr val="3F3F3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Pueden interpretarse incorrectamente.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0" y="440050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Recursos de información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311950" y="1708275"/>
            <a:ext cx="11273400" cy="49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Periódicos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son una recopilación de artículos sobre la actualidad que suelen publicarse a diario.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Revistas: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son una colección de artículos e imágenes sobre diferentes temas de interés popular y eventos actuales (P. ej. National Geographic, People).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Revistas comerciales: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son una colección de noticias, tendencias y artículos para una industria específica escritos por profesionales y expertos en ese campo. (P. ej. ‘APA Monitor’, ‘Advertising Age’).</a:t>
            </a:r>
            <a:endParaRPr sz="1800" b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Revistas académicas (revisada por pares):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es una colección de artículos escritos por académicos y revisados por pares expertos en el tema.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Libro (monografía): 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puede cubrir cualquier tema, realidad o ficción en un volumen. Para fines de investigación, es mejor utilizar libros que sean específicos de un tema. 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Tesis: 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Una tesis o disertación es un documento que contiene la investigación y los hallazgos del autor y es presentado por un estudiante para obtener un título académico o una calificación profesional.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Actas de conferencia: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son una colección de artículos publicados presentados en una conferencia académica.</a:t>
            </a:r>
            <a:endParaRPr sz="1800" b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title"/>
          </p:nvPr>
        </p:nvSpPr>
        <p:spPr>
          <a:xfrm>
            <a:off x="0" y="341534"/>
            <a:ext cx="81153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24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continuación</a:t>
            </a:r>
            <a:r>
              <a:rPr lang="en-US" sz="24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4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8"/>
          <p:cNvSpPr txBox="1">
            <a:spLocks noGrp="1"/>
          </p:cNvSpPr>
          <p:nvPr>
            <p:ph type="body" idx="1"/>
          </p:nvPr>
        </p:nvSpPr>
        <p:spPr>
          <a:xfrm>
            <a:off x="680325" y="1971125"/>
            <a:ext cx="10807200" cy="4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Materiales</a:t>
            </a:r>
            <a:r>
              <a:rPr lang="en-US" sz="21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1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referencia</a:t>
            </a:r>
            <a:r>
              <a:rPr lang="en-US" sz="21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son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enciclopedias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diccionarios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tesauros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Son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colección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breves entradas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fácticas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escritas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diferentes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colaboradores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1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Informe</a:t>
            </a:r>
            <a:r>
              <a:rPr lang="en-US" sz="21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(de </a:t>
            </a:r>
            <a:r>
              <a:rPr lang="en-US" sz="21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trabajo</a:t>
            </a:r>
            <a:r>
              <a:rPr lang="en-US" sz="21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técnico</a:t>
            </a:r>
            <a:r>
              <a:rPr lang="en-US" sz="21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):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registro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publicado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separado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la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curso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otros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técnicos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generalmente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clasificados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con un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número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informe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y, a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veces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un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número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subvención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asignado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agencia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financiadora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1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Patente</a:t>
            </a:r>
            <a:r>
              <a:rPr lang="en-US" sz="21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autorización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licencia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gubernamental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otorga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un derecho o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título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período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tiempo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determinado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y el derecho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exclusivo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hacer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utilizar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vender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invención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1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100"/>
              <a:buChar char="•"/>
            </a:pPr>
            <a:r>
              <a:rPr lang="en-US" sz="21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Sitios</a:t>
            </a:r>
            <a:r>
              <a:rPr lang="en-US" sz="21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Web: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son un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conjunto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páginas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web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relacionadas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normalmente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sirven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desde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único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dominio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web.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Todos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sitios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web de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acceso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público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constituyen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colectivamente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World Wide Web.</a:t>
            </a:r>
            <a:endParaRPr sz="2300" b="1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2713</Words>
  <Application>Microsoft Office PowerPoint</Application>
  <PresentationFormat>Widescreen</PresentationFormat>
  <Paragraphs>236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Open Sans</vt:lpstr>
      <vt:lpstr>Trebuchet MS</vt:lpstr>
      <vt:lpstr>Calibri</vt:lpstr>
      <vt:lpstr>Gill Sans</vt:lpstr>
      <vt:lpstr>Noto Sans</vt:lpstr>
      <vt:lpstr>Arial</vt:lpstr>
      <vt:lpstr>Simple Light</vt:lpstr>
      <vt:lpstr>Descubrimiento y re-utilización de bibliografía académica</vt:lpstr>
      <vt:lpstr>Contenido</vt:lpstr>
      <vt:lpstr>Objetivos de aprendizaje</vt:lpstr>
      <vt:lpstr>Identificación de información relevante</vt:lpstr>
      <vt:lpstr>Cronología de la información</vt:lpstr>
      <vt:lpstr>Tipos de recursos de información</vt:lpstr>
      <vt:lpstr>Ventajas y desventajas</vt:lpstr>
      <vt:lpstr>Recursos de información</vt:lpstr>
      <vt:lpstr>Recursos de información (continuación)</vt:lpstr>
      <vt:lpstr>¿Qué es una herramienta de  acceso de información?</vt:lpstr>
      <vt:lpstr>Tipos de herramientas de acceso</vt:lpstr>
      <vt:lpstr>Evaluación de recursos de  información</vt:lpstr>
      <vt:lpstr>1. Autoridad</vt:lpstr>
      <vt:lpstr>2. Precisión</vt:lpstr>
      <vt:lpstr>3. Objetividad</vt:lpstr>
      <vt:lpstr>4. Cobertura</vt:lpstr>
      <vt:lpstr>5. Actualidad</vt:lpstr>
      <vt:lpstr>Síntesis</vt:lpstr>
      <vt:lpstr>Referencias y recursos adicionales</vt:lpstr>
      <vt:lpstr>Le invitamos 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Descubrimiento y re-utilización de bibliografía académica</dc:title>
  <dc:creator>Marcia Mabhula</dc:creator>
  <cp:lastModifiedBy>Marcia Mabhula</cp:lastModifiedBy>
  <cp:revision>3</cp:revision>
  <dcterms:created xsi:type="dcterms:W3CDTF">2020-02-14T15:04:15Z</dcterms:created>
  <dcterms:modified xsi:type="dcterms:W3CDTF">2023-04-13T07:30:41Z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FB4F9420-C1EA-48A4-9E6D-FCE39625F58D</vt:lpwstr>
  </property>
  <property fmtid="{D5CDD505-2E9C-101B-9397-08002B2CF9AE}" pid="3" name="ArticulatePath">
    <vt:lpwstr>Research4Life.M1.Lesson1.1_Scientific landscape</vt:lpwstr>
  </property>
  <property fmtid="{D5CDD505-2E9C-101B-9397-08002B2CF9AE}" pid="4" name="ArticulateUseProject">
    <vt:lpwstr>1</vt:lpwstr>
  </property>
  <property fmtid="{D5CDD505-2E9C-101B-9397-08002B2CF9AE}" pid="5" name="ArticulateProjectFull">
    <vt:lpwstr>D:\R4Life\Research4Life.M1.Lesson1.1_Scientific landscape.Design1.ppta</vt:lpwstr>
  </property>
  <property fmtid="{D5CDD505-2E9C-101B-9397-08002B2CF9AE}" pid="6" name="ArticulateProjectVersion">
    <vt:lpwstr>8</vt:lpwstr>
  </property>
</Properties>
</file>