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embedTrueTypeFonts="1" autoCompressPictures="0">
  <p:sldMasterIdLst>
    <p:sldMasterId id="2147483648" r:id="rId1"/>
  </p:sldMasterIdLst>
  <p:notesMasterIdLst>
    <p:notesMasterId r:id="rId29"/>
  </p:notesMasterIdLst>
  <p:sldIdLst>
    <p:sldId id="256" r:id="rId2"/>
    <p:sldId id="279" r:id="rId3"/>
    <p:sldId id="280" r:id="rId4"/>
    <p:sldId id="281" r:id="rId5"/>
    <p:sldId id="282" r:id="rId6"/>
    <p:sldId id="284" r:id="rId7"/>
    <p:sldId id="283" r:id="rId8"/>
    <p:sldId id="285" r:id="rId9"/>
    <p:sldId id="286" r:id="rId10"/>
    <p:sldId id="287" r:id="rId11"/>
    <p:sldId id="288" r:id="rId12"/>
    <p:sldId id="289" r:id="rId13"/>
    <p:sldId id="290" r:id="rId14"/>
    <p:sldId id="291" r:id="rId15"/>
    <p:sldId id="292" r:id="rId16"/>
    <p:sldId id="293" r:id="rId17"/>
    <p:sldId id="295" r:id="rId18"/>
    <p:sldId id="296" r:id="rId19"/>
    <p:sldId id="297" r:id="rId20"/>
    <p:sldId id="298" r:id="rId21"/>
    <p:sldId id="301" r:id="rId22"/>
    <p:sldId id="299" r:id="rId23"/>
    <p:sldId id="302" r:id="rId24"/>
    <p:sldId id="300" r:id="rId25"/>
    <p:sldId id="262" r:id="rId26"/>
    <p:sldId id="263" r:id="rId27"/>
    <p:sldId id="278" r:id="rId28"/>
  </p:sldIdLst>
  <p:sldSz cx="12192000" cy="6858000"/>
  <p:notesSz cx="6858000" cy="9144000"/>
  <p:embeddedFontLst>
    <p:embeddedFont>
      <p:font typeface="Open Sans" panose="020B0606030504020204" pitchFamily="34" charset="0"/>
      <p:regular r:id="rId30"/>
      <p:bold r:id="rId31"/>
      <p:italic r:id="rId32"/>
      <p:boldItalic r:id="rId33"/>
    </p:embeddedFont>
    <p:embeddedFont>
      <p:font typeface="Trebuchet MS" panose="020B0603020202020204" pitchFamily="34" charset="0"/>
      <p:regular r:id="rId34"/>
      <p:bold r:id="rId35"/>
      <p:italic r:id="rId36"/>
      <p:boldItalic r:id="rId37"/>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 uri="http://customooxmlschemas.google.com/">
      <go:slidesCustomData xmlns:go="http://customooxmlschemas.google.com/"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42" roundtripDataSignature="AMtx7mhYMG3C6o6C9GaZMzzGf60eRjiK2w=="/>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5493"/>
    <a:srgbClr val="101B6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2059"/>
    <p:restoredTop sz="93073"/>
  </p:normalViewPr>
  <p:slideViewPr>
    <p:cSldViewPr snapToGrid="0">
      <p:cViewPr varScale="1">
        <p:scale>
          <a:sx n="77" d="100"/>
          <a:sy n="77" d="100"/>
        </p:scale>
        <p:origin x="1046" y="53"/>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font" Target="fonts/font5.fntdata"/><Relationship Id="rId42" Type="http://customschemas.google.com/relationships/presentationmetadata" Target="metadata"/><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3.fntdata"/><Relationship Id="rId37" Type="http://schemas.openxmlformats.org/officeDocument/2006/relationships/font" Target="fonts/font8.fntdata"/><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font" Target="fonts/font7.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2.fntdata"/><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font" Target="fonts/font1.fntdata"/><Relationship Id="rId35" Type="http://schemas.openxmlformats.org/officeDocument/2006/relationships/font" Target="fonts/font6.fntdata"/><Relationship Id="rId43" Type="http://schemas.openxmlformats.org/officeDocument/2006/relationships/presProps" Target="pres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font" Target="fonts/font4.fntdata"/><Relationship Id="rId46"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C613586-AFA0-6246-BAB7-7C1E14C2271A}" type="doc">
      <dgm:prSet loTypeId="urn:microsoft.com/office/officeart/2005/8/layout/matrix1" loCatId="" qsTypeId="urn:microsoft.com/office/officeart/2005/8/quickstyle/simple1" qsCatId="simple" csTypeId="urn:microsoft.com/office/officeart/2005/8/colors/accent1_2" csCatId="accent1" phldr="1"/>
      <dgm:spPr/>
      <dgm:t>
        <a:bodyPr/>
        <a:lstStyle/>
        <a:p>
          <a:endParaRPr lang="en-US"/>
        </a:p>
      </dgm:t>
    </dgm:pt>
    <dgm:pt modelId="{4A7A6327-8EBC-2941-BE9C-41AE914E42B2}">
      <dgm:prSet phldrT="[Text]" custT="1"/>
      <dgm:spPr>
        <a:solidFill>
          <a:schemeClr val="accent3">
            <a:lumMod val="60000"/>
            <a:lumOff val="40000"/>
          </a:schemeClr>
        </a:solidFill>
      </dgm:spPr>
      <dgm:t>
        <a:bodyPr/>
        <a:lstStyle/>
        <a:p>
          <a:r>
            <a:rPr lang="ar-SA" sz="1600" dirty="0">
              <a:solidFill>
                <a:srgbClr val="FF0000"/>
              </a:solidFill>
            </a:rPr>
            <a:t>تأثير البحث العلمي هو مدي </a:t>
          </a:r>
          <a:r>
            <a:rPr lang="ar-SA" sz="1600" dirty="0">
              <a:solidFill>
                <a:srgbClr val="00B050"/>
              </a:solidFill>
            </a:rPr>
            <a:t>الفائدة</a:t>
          </a:r>
          <a:r>
            <a:rPr lang="ar-SA" sz="1600" dirty="0">
              <a:solidFill>
                <a:srgbClr val="FF0000"/>
              </a:solidFill>
            </a:rPr>
            <a:t> التي يمكن للباحثين تقديمها للعالم</a:t>
          </a:r>
          <a:r>
            <a:rPr lang="ar-SA" sz="1200" dirty="0">
              <a:solidFill>
                <a:srgbClr val="FF0000"/>
              </a:solidFill>
            </a:rPr>
            <a:t>.</a:t>
          </a:r>
          <a:endParaRPr lang="en-US" sz="1200" dirty="0"/>
        </a:p>
      </dgm:t>
    </dgm:pt>
    <dgm:pt modelId="{BAED1DE8-EA8C-F940-9866-022DFAE87ACC}" type="parTrans" cxnId="{C678EF59-220B-8542-A4CE-1FC77949C076}">
      <dgm:prSet/>
      <dgm:spPr/>
      <dgm:t>
        <a:bodyPr/>
        <a:lstStyle/>
        <a:p>
          <a:endParaRPr lang="en-US" sz="1800"/>
        </a:p>
      </dgm:t>
    </dgm:pt>
    <dgm:pt modelId="{18469705-5F98-0843-95F8-EE66D90531BA}" type="sibTrans" cxnId="{C678EF59-220B-8542-A4CE-1FC77949C076}">
      <dgm:prSet/>
      <dgm:spPr/>
      <dgm:t>
        <a:bodyPr/>
        <a:lstStyle/>
        <a:p>
          <a:endParaRPr lang="en-US" sz="1800"/>
        </a:p>
      </dgm:t>
    </dgm:pt>
    <dgm:pt modelId="{8FA3DE22-06A9-0246-9DDE-3238F2A53FB5}">
      <dgm:prSet phldrT="[Text]" custT="1"/>
      <dgm:spPr>
        <a:solidFill>
          <a:srgbClr val="005493"/>
        </a:solidFill>
      </dgm:spPr>
      <dgm:t>
        <a:bodyPr/>
        <a:lstStyle/>
        <a:p>
          <a:r>
            <a:rPr lang="ar-SA" sz="2400" dirty="0">
              <a:solidFill>
                <a:schemeClr val="bg1"/>
              </a:solidFill>
            </a:rPr>
            <a:t>الأكاديميين</a:t>
          </a:r>
          <a:endParaRPr lang="en-US" sz="1200" dirty="0"/>
        </a:p>
      </dgm:t>
    </dgm:pt>
    <dgm:pt modelId="{FB30F6B9-9AC1-BF4D-8ED2-00427DF53AAE}" type="parTrans" cxnId="{43959C8F-FECE-4842-A04E-D7654AB1FC47}">
      <dgm:prSet/>
      <dgm:spPr/>
      <dgm:t>
        <a:bodyPr/>
        <a:lstStyle/>
        <a:p>
          <a:endParaRPr lang="en-US" sz="1800"/>
        </a:p>
      </dgm:t>
    </dgm:pt>
    <dgm:pt modelId="{5E662B1B-DB31-2F4C-B6F5-10BA63D77CB7}" type="sibTrans" cxnId="{43959C8F-FECE-4842-A04E-D7654AB1FC47}">
      <dgm:prSet/>
      <dgm:spPr/>
      <dgm:t>
        <a:bodyPr/>
        <a:lstStyle/>
        <a:p>
          <a:endParaRPr lang="en-US" sz="1800"/>
        </a:p>
      </dgm:t>
    </dgm:pt>
    <dgm:pt modelId="{198FEB09-3044-5A47-8401-92E11DAD7219}">
      <dgm:prSet phldrT="[Text]" custT="1"/>
      <dgm:spPr>
        <a:solidFill>
          <a:srgbClr val="005493"/>
        </a:solidFill>
      </dgm:spPr>
      <dgm:t>
        <a:bodyPr/>
        <a:lstStyle/>
        <a:p>
          <a:pPr>
            <a:buClr>
              <a:srgbClr val="000000"/>
            </a:buClr>
            <a:buFont typeface="Arial"/>
          </a:pPr>
          <a:r>
            <a:rPr lang="ar-SA" sz="2400" dirty="0">
              <a:solidFill>
                <a:schemeClr val="bg1"/>
              </a:solidFill>
            </a:rPr>
            <a:t>غير الأكاديميين </a:t>
          </a:r>
          <a:endParaRPr lang="en-US" sz="2400" dirty="0"/>
        </a:p>
      </dgm:t>
    </dgm:pt>
    <dgm:pt modelId="{11F14A48-9106-7C4A-8986-A8D4A5CA3255}" type="parTrans" cxnId="{5680BDA6-DB6F-AA4D-81E9-2026014104CD}">
      <dgm:prSet/>
      <dgm:spPr/>
      <dgm:t>
        <a:bodyPr/>
        <a:lstStyle/>
        <a:p>
          <a:endParaRPr lang="en-US" sz="1800"/>
        </a:p>
      </dgm:t>
    </dgm:pt>
    <dgm:pt modelId="{3321B903-8812-F148-A1DF-9A3B36380452}" type="sibTrans" cxnId="{5680BDA6-DB6F-AA4D-81E9-2026014104CD}">
      <dgm:prSet/>
      <dgm:spPr/>
      <dgm:t>
        <a:bodyPr/>
        <a:lstStyle/>
        <a:p>
          <a:endParaRPr lang="en-US" sz="1800"/>
        </a:p>
      </dgm:t>
    </dgm:pt>
    <dgm:pt modelId="{AE916198-73DA-2645-A402-5C6302ED0752}">
      <dgm:prSet phldrT="[Text]" custT="1"/>
      <dgm:spPr>
        <a:solidFill>
          <a:srgbClr val="005493"/>
        </a:solidFill>
      </dgm:spPr>
      <dgm:t>
        <a:bodyPr/>
        <a:lstStyle/>
        <a:p>
          <a:r>
            <a:rPr lang="ar-SA" sz="2400" dirty="0">
              <a:solidFill>
                <a:schemeClr val="bg1"/>
              </a:solidFill>
            </a:rPr>
            <a:t>مباشر</a:t>
          </a:r>
          <a:endParaRPr lang="en-US" sz="2400" dirty="0"/>
        </a:p>
      </dgm:t>
    </dgm:pt>
    <dgm:pt modelId="{826057A5-349E-E943-8E01-BBBF7B270528}" type="parTrans" cxnId="{54EC61CE-A57A-324E-B886-80C3B01F2713}">
      <dgm:prSet/>
      <dgm:spPr/>
      <dgm:t>
        <a:bodyPr/>
        <a:lstStyle/>
        <a:p>
          <a:endParaRPr lang="en-US" sz="1800"/>
        </a:p>
      </dgm:t>
    </dgm:pt>
    <dgm:pt modelId="{1ACA03CC-5810-B34D-86A2-F25836B23EFF}" type="sibTrans" cxnId="{54EC61CE-A57A-324E-B886-80C3B01F2713}">
      <dgm:prSet/>
      <dgm:spPr/>
      <dgm:t>
        <a:bodyPr/>
        <a:lstStyle/>
        <a:p>
          <a:endParaRPr lang="en-US" sz="1800"/>
        </a:p>
      </dgm:t>
    </dgm:pt>
    <dgm:pt modelId="{C816B2EB-C327-D74F-9A40-F037E7D05097}">
      <dgm:prSet phldrT="[Text]" custT="1"/>
      <dgm:spPr>
        <a:solidFill>
          <a:srgbClr val="005493"/>
        </a:solidFill>
      </dgm:spPr>
      <dgm:t>
        <a:bodyPr/>
        <a:lstStyle/>
        <a:p>
          <a:pPr>
            <a:buClr>
              <a:srgbClr val="000000"/>
            </a:buClr>
            <a:buFont typeface="Arial"/>
          </a:pPr>
          <a:r>
            <a:rPr lang="ar-SA" sz="2400" dirty="0">
              <a:solidFill>
                <a:schemeClr val="bg1"/>
              </a:solidFill>
            </a:rPr>
            <a:t>غير مباشر </a:t>
          </a:r>
          <a:endParaRPr lang="en-US" sz="2400" dirty="0"/>
        </a:p>
      </dgm:t>
    </dgm:pt>
    <dgm:pt modelId="{19BC967B-CDB3-C848-B4FE-550F5E0E73EB}" type="parTrans" cxnId="{A90C029C-061E-FA47-8BA6-C56C8A4BFE3B}">
      <dgm:prSet/>
      <dgm:spPr/>
      <dgm:t>
        <a:bodyPr/>
        <a:lstStyle/>
        <a:p>
          <a:endParaRPr lang="en-US" sz="1800"/>
        </a:p>
      </dgm:t>
    </dgm:pt>
    <dgm:pt modelId="{3FA0ADEA-F5A9-3D4C-88CD-720B7B0A39A8}" type="sibTrans" cxnId="{A90C029C-061E-FA47-8BA6-C56C8A4BFE3B}">
      <dgm:prSet/>
      <dgm:spPr/>
      <dgm:t>
        <a:bodyPr/>
        <a:lstStyle/>
        <a:p>
          <a:endParaRPr lang="en-US" sz="1800"/>
        </a:p>
      </dgm:t>
    </dgm:pt>
    <dgm:pt modelId="{FE9D8B30-E961-9446-BD59-5731314790B2}" type="pres">
      <dgm:prSet presAssocID="{AC613586-AFA0-6246-BAB7-7C1E14C2271A}" presName="diagram" presStyleCnt="0">
        <dgm:presLayoutVars>
          <dgm:chMax val="1"/>
          <dgm:dir/>
          <dgm:animLvl val="ctr"/>
          <dgm:resizeHandles val="exact"/>
        </dgm:presLayoutVars>
      </dgm:prSet>
      <dgm:spPr/>
    </dgm:pt>
    <dgm:pt modelId="{A7BF790B-7B1A-1846-ABA6-78E74436BFD3}" type="pres">
      <dgm:prSet presAssocID="{AC613586-AFA0-6246-BAB7-7C1E14C2271A}" presName="matrix" presStyleCnt="0"/>
      <dgm:spPr/>
    </dgm:pt>
    <dgm:pt modelId="{FCA5BF16-B1AE-9948-BEE2-1AE357E9BD10}" type="pres">
      <dgm:prSet presAssocID="{AC613586-AFA0-6246-BAB7-7C1E14C2271A}" presName="tile1" presStyleLbl="node1" presStyleIdx="0" presStyleCnt="4" custLinFactNeighborX="-7572" custLinFactNeighborY="-10246"/>
      <dgm:spPr/>
    </dgm:pt>
    <dgm:pt modelId="{BBB4A8F3-C52D-B340-A5B7-5EFC11B28B86}" type="pres">
      <dgm:prSet presAssocID="{AC613586-AFA0-6246-BAB7-7C1E14C2271A}" presName="tile1text" presStyleLbl="node1" presStyleIdx="0" presStyleCnt="4">
        <dgm:presLayoutVars>
          <dgm:chMax val="0"/>
          <dgm:chPref val="0"/>
          <dgm:bulletEnabled val="1"/>
        </dgm:presLayoutVars>
      </dgm:prSet>
      <dgm:spPr/>
    </dgm:pt>
    <dgm:pt modelId="{C6A7D5A4-CD2E-514A-B5EE-50F15C252B4B}" type="pres">
      <dgm:prSet presAssocID="{AC613586-AFA0-6246-BAB7-7C1E14C2271A}" presName="tile2" presStyleLbl="node1" presStyleIdx="1" presStyleCnt="4"/>
      <dgm:spPr/>
    </dgm:pt>
    <dgm:pt modelId="{636DA6A2-5B55-8849-B121-801960D3F6DE}" type="pres">
      <dgm:prSet presAssocID="{AC613586-AFA0-6246-BAB7-7C1E14C2271A}" presName="tile2text" presStyleLbl="node1" presStyleIdx="1" presStyleCnt="4">
        <dgm:presLayoutVars>
          <dgm:chMax val="0"/>
          <dgm:chPref val="0"/>
          <dgm:bulletEnabled val="1"/>
        </dgm:presLayoutVars>
      </dgm:prSet>
      <dgm:spPr/>
    </dgm:pt>
    <dgm:pt modelId="{BA95A21D-4869-2543-8111-46C97B1E78CC}" type="pres">
      <dgm:prSet presAssocID="{AC613586-AFA0-6246-BAB7-7C1E14C2271A}" presName="tile3" presStyleLbl="node1" presStyleIdx="2" presStyleCnt="4"/>
      <dgm:spPr/>
    </dgm:pt>
    <dgm:pt modelId="{DC2E0050-A84F-3342-9BF9-34482CCE6DF5}" type="pres">
      <dgm:prSet presAssocID="{AC613586-AFA0-6246-BAB7-7C1E14C2271A}" presName="tile3text" presStyleLbl="node1" presStyleIdx="2" presStyleCnt="4">
        <dgm:presLayoutVars>
          <dgm:chMax val="0"/>
          <dgm:chPref val="0"/>
          <dgm:bulletEnabled val="1"/>
        </dgm:presLayoutVars>
      </dgm:prSet>
      <dgm:spPr/>
    </dgm:pt>
    <dgm:pt modelId="{D4ADE526-63D4-BB41-A18B-331E61472522}" type="pres">
      <dgm:prSet presAssocID="{AC613586-AFA0-6246-BAB7-7C1E14C2271A}" presName="tile4" presStyleLbl="node1" presStyleIdx="3" presStyleCnt="4"/>
      <dgm:spPr/>
    </dgm:pt>
    <dgm:pt modelId="{B7D69E98-4EAD-A54E-9762-BFFCB05F7CFF}" type="pres">
      <dgm:prSet presAssocID="{AC613586-AFA0-6246-BAB7-7C1E14C2271A}" presName="tile4text" presStyleLbl="node1" presStyleIdx="3" presStyleCnt="4">
        <dgm:presLayoutVars>
          <dgm:chMax val="0"/>
          <dgm:chPref val="0"/>
          <dgm:bulletEnabled val="1"/>
        </dgm:presLayoutVars>
      </dgm:prSet>
      <dgm:spPr/>
    </dgm:pt>
    <dgm:pt modelId="{2C4A6234-9C37-0249-9B60-2D0713CABE78}" type="pres">
      <dgm:prSet presAssocID="{AC613586-AFA0-6246-BAB7-7C1E14C2271A}" presName="centerTile" presStyleLbl="fgShp" presStyleIdx="0" presStyleCnt="1" custScaleX="138712" custScaleY="151198">
        <dgm:presLayoutVars>
          <dgm:chMax val="0"/>
          <dgm:chPref val="0"/>
        </dgm:presLayoutVars>
      </dgm:prSet>
      <dgm:spPr/>
    </dgm:pt>
  </dgm:ptLst>
  <dgm:cxnLst>
    <dgm:cxn modelId="{9FB9880E-E720-FB42-A579-CE4C0FCEC74F}" type="presOf" srcId="{C816B2EB-C327-D74F-9A40-F037E7D05097}" destId="{D4ADE526-63D4-BB41-A18B-331E61472522}" srcOrd="0" destOrd="0" presId="urn:microsoft.com/office/officeart/2005/8/layout/matrix1"/>
    <dgm:cxn modelId="{80694A3A-B3C1-BC47-B0AC-6BC6B4CF2A33}" type="presOf" srcId="{AC613586-AFA0-6246-BAB7-7C1E14C2271A}" destId="{FE9D8B30-E961-9446-BD59-5731314790B2}" srcOrd="0" destOrd="0" presId="urn:microsoft.com/office/officeart/2005/8/layout/matrix1"/>
    <dgm:cxn modelId="{1A0BA540-A27D-4E47-BC33-FD367DAF041F}" type="presOf" srcId="{8FA3DE22-06A9-0246-9DDE-3238F2A53FB5}" destId="{BBB4A8F3-C52D-B340-A5B7-5EFC11B28B86}" srcOrd="1" destOrd="0" presId="urn:microsoft.com/office/officeart/2005/8/layout/matrix1"/>
    <dgm:cxn modelId="{8FBF876B-E084-614F-9FA9-02766310D9C5}" type="presOf" srcId="{AE916198-73DA-2645-A402-5C6302ED0752}" destId="{BA95A21D-4869-2543-8111-46C97B1E78CC}" srcOrd="0" destOrd="0" presId="urn:microsoft.com/office/officeart/2005/8/layout/matrix1"/>
    <dgm:cxn modelId="{20B60457-2ECD-F646-97A6-55E5D533B0C7}" type="presOf" srcId="{C816B2EB-C327-D74F-9A40-F037E7D05097}" destId="{B7D69E98-4EAD-A54E-9762-BFFCB05F7CFF}" srcOrd="1" destOrd="0" presId="urn:microsoft.com/office/officeart/2005/8/layout/matrix1"/>
    <dgm:cxn modelId="{C678EF59-220B-8542-A4CE-1FC77949C076}" srcId="{AC613586-AFA0-6246-BAB7-7C1E14C2271A}" destId="{4A7A6327-8EBC-2941-BE9C-41AE914E42B2}" srcOrd="0" destOrd="0" parTransId="{BAED1DE8-EA8C-F940-9866-022DFAE87ACC}" sibTransId="{18469705-5F98-0843-95F8-EE66D90531BA}"/>
    <dgm:cxn modelId="{2D300681-B46C-684E-A94A-D302A79750AD}" type="presOf" srcId="{4A7A6327-8EBC-2941-BE9C-41AE914E42B2}" destId="{2C4A6234-9C37-0249-9B60-2D0713CABE78}" srcOrd="0" destOrd="0" presId="urn:microsoft.com/office/officeart/2005/8/layout/matrix1"/>
    <dgm:cxn modelId="{43959C8F-FECE-4842-A04E-D7654AB1FC47}" srcId="{4A7A6327-8EBC-2941-BE9C-41AE914E42B2}" destId="{8FA3DE22-06A9-0246-9DDE-3238F2A53FB5}" srcOrd="0" destOrd="0" parTransId="{FB30F6B9-9AC1-BF4D-8ED2-00427DF53AAE}" sibTransId="{5E662B1B-DB31-2F4C-B6F5-10BA63D77CB7}"/>
    <dgm:cxn modelId="{DFA08794-60EF-614A-9A39-9A987385B486}" type="presOf" srcId="{198FEB09-3044-5A47-8401-92E11DAD7219}" destId="{636DA6A2-5B55-8849-B121-801960D3F6DE}" srcOrd="1" destOrd="0" presId="urn:microsoft.com/office/officeart/2005/8/layout/matrix1"/>
    <dgm:cxn modelId="{A90C029C-061E-FA47-8BA6-C56C8A4BFE3B}" srcId="{4A7A6327-8EBC-2941-BE9C-41AE914E42B2}" destId="{C816B2EB-C327-D74F-9A40-F037E7D05097}" srcOrd="3" destOrd="0" parTransId="{19BC967B-CDB3-C848-B4FE-550F5E0E73EB}" sibTransId="{3FA0ADEA-F5A9-3D4C-88CD-720B7B0A39A8}"/>
    <dgm:cxn modelId="{6B04649E-9A9A-0F44-A7DE-FA29722EE45E}" type="presOf" srcId="{8FA3DE22-06A9-0246-9DDE-3238F2A53FB5}" destId="{FCA5BF16-B1AE-9948-BEE2-1AE357E9BD10}" srcOrd="0" destOrd="0" presId="urn:microsoft.com/office/officeart/2005/8/layout/matrix1"/>
    <dgm:cxn modelId="{5680BDA6-DB6F-AA4D-81E9-2026014104CD}" srcId="{4A7A6327-8EBC-2941-BE9C-41AE914E42B2}" destId="{198FEB09-3044-5A47-8401-92E11DAD7219}" srcOrd="1" destOrd="0" parTransId="{11F14A48-9106-7C4A-8986-A8D4A5CA3255}" sibTransId="{3321B903-8812-F148-A1DF-9A3B36380452}"/>
    <dgm:cxn modelId="{570583B6-1759-7D46-AA01-D7720771D1A9}" type="presOf" srcId="{198FEB09-3044-5A47-8401-92E11DAD7219}" destId="{C6A7D5A4-CD2E-514A-B5EE-50F15C252B4B}" srcOrd="0" destOrd="0" presId="urn:microsoft.com/office/officeart/2005/8/layout/matrix1"/>
    <dgm:cxn modelId="{54EC61CE-A57A-324E-B886-80C3B01F2713}" srcId="{4A7A6327-8EBC-2941-BE9C-41AE914E42B2}" destId="{AE916198-73DA-2645-A402-5C6302ED0752}" srcOrd="2" destOrd="0" parTransId="{826057A5-349E-E943-8E01-BBBF7B270528}" sibTransId="{1ACA03CC-5810-B34D-86A2-F25836B23EFF}"/>
    <dgm:cxn modelId="{0C482DF7-5BC1-9145-8E42-AC0AE8CD57CA}" type="presOf" srcId="{AE916198-73DA-2645-A402-5C6302ED0752}" destId="{DC2E0050-A84F-3342-9BF9-34482CCE6DF5}" srcOrd="1" destOrd="0" presId="urn:microsoft.com/office/officeart/2005/8/layout/matrix1"/>
    <dgm:cxn modelId="{41AF1E7D-A293-4C47-ABC9-E651D764D057}" type="presParOf" srcId="{FE9D8B30-E961-9446-BD59-5731314790B2}" destId="{A7BF790B-7B1A-1846-ABA6-78E74436BFD3}" srcOrd="0" destOrd="0" presId="urn:microsoft.com/office/officeart/2005/8/layout/matrix1"/>
    <dgm:cxn modelId="{4DAC6938-0CE1-5B4C-ACB3-D1229D64BF02}" type="presParOf" srcId="{A7BF790B-7B1A-1846-ABA6-78E74436BFD3}" destId="{FCA5BF16-B1AE-9948-BEE2-1AE357E9BD10}" srcOrd="0" destOrd="0" presId="urn:microsoft.com/office/officeart/2005/8/layout/matrix1"/>
    <dgm:cxn modelId="{F4C2A9C9-1A06-8249-96C9-ED2FCD939C2B}" type="presParOf" srcId="{A7BF790B-7B1A-1846-ABA6-78E74436BFD3}" destId="{BBB4A8F3-C52D-B340-A5B7-5EFC11B28B86}" srcOrd="1" destOrd="0" presId="urn:microsoft.com/office/officeart/2005/8/layout/matrix1"/>
    <dgm:cxn modelId="{0C37CF62-C269-8044-BB5B-EBA2D769A2FB}" type="presParOf" srcId="{A7BF790B-7B1A-1846-ABA6-78E74436BFD3}" destId="{C6A7D5A4-CD2E-514A-B5EE-50F15C252B4B}" srcOrd="2" destOrd="0" presId="urn:microsoft.com/office/officeart/2005/8/layout/matrix1"/>
    <dgm:cxn modelId="{F14E59E9-5D1E-EB45-8062-93F1AE20FDF1}" type="presParOf" srcId="{A7BF790B-7B1A-1846-ABA6-78E74436BFD3}" destId="{636DA6A2-5B55-8849-B121-801960D3F6DE}" srcOrd="3" destOrd="0" presId="urn:microsoft.com/office/officeart/2005/8/layout/matrix1"/>
    <dgm:cxn modelId="{0CA367D1-1223-874E-B543-3484B1DAC53E}" type="presParOf" srcId="{A7BF790B-7B1A-1846-ABA6-78E74436BFD3}" destId="{BA95A21D-4869-2543-8111-46C97B1E78CC}" srcOrd="4" destOrd="0" presId="urn:microsoft.com/office/officeart/2005/8/layout/matrix1"/>
    <dgm:cxn modelId="{1A7C97CC-7D27-8E43-90D3-45140C73A60E}" type="presParOf" srcId="{A7BF790B-7B1A-1846-ABA6-78E74436BFD3}" destId="{DC2E0050-A84F-3342-9BF9-34482CCE6DF5}" srcOrd="5" destOrd="0" presId="urn:microsoft.com/office/officeart/2005/8/layout/matrix1"/>
    <dgm:cxn modelId="{6D3A88F9-F6D3-2B40-8EBA-6C802EBF00D7}" type="presParOf" srcId="{A7BF790B-7B1A-1846-ABA6-78E74436BFD3}" destId="{D4ADE526-63D4-BB41-A18B-331E61472522}" srcOrd="6" destOrd="0" presId="urn:microsoft.com/office/officeart/2005/8/layout/matrix1"/>
    <dgm:cxn modelId="{DE76B83B-2511-B64E-A3C6-1B7EA95AC6DF}" type="presParOf" srcId="{A7BF790B-7B1A-1846-ABA6-78E74436BFD3}" destId="{B7D69E98-4EAD-A54E-9762-BFFCB05F7CFF}" srcOrd="7" destOrd="0" presId="urn:microsoft.com/office/officeart/2005/8/layout/matrix1"/>
    <dgm:cxn modelId="{23BC94F2-F576-3944-BEB5-BCE485780029}" type="presParOf" srcId="{FE9D8B30-E961-9446-BD59-5731314790B2}" destId="{2C4A6234-9C37-0249-9B60-2D0713CABE78}" srcOrd="1" destOrd="0" presId="urn:microsoft.com/office/officeart/2005/8/layout/matrix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CA5BF16-B1AE-9948-BEE2-1AE357E9BD10}">
      <dsp:nvSpPr>
        <dsp:cNvPr id="0" name=""/>
        <dsp:cNvSpPr/>
      </dsp:nvSpPr>
      <dsp:spPr>
        <a:xfrm rot="16200000">
          <a:off x="550385" y="-550385"/>
          <a:ext cx="1352956" cy="2453726"/>
        </a:xfrm>
        <a:prstGeom prst="round1Rect">
          <a:avLst/>
        </a:prstGeom>
        <a:solidFill>
          <a:srgbClr val="005493"/>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0688" tIns="170688" rIns="170688" bIns="170688" numCol="1" spcCol="1270" anchor="ctr" anchorCtr="0">
          <a:noAutofit/>
        </a:bodyPr>
        <a:lstStyle/>
        <a:p>
          <a:pPr marL="0" lvl="0" indent="0" algn="ctr" defTabSz="1066800">
            <a:lnSpc>
              <a:spcPct val="90000"/>
            </a:lnSpc>
            <a:spcBef>
              <a:spcPct val="0"/>
            </a:spcBef>
            <a:spcAft>
              <a:spcPct val="35000"/>
            </a:spcAft>
            <a:buNone/>
          </a:pPr>
          <a:r>
            <a:rPr lang="ar-SA" sz="2400" kern="1200" dirty="0">
              <a:solidFill>
                <a:schemeClr val="bg1"/>
              </a:solidFill>
            </a:rPr>
            <a:t>الأكاديميين</a:t>
          </a:r>
          <a:endParaRPr lang="en-US" sz="1200" kern="1200" dirty="0"/>
        </a:p>
      </dsp:txBody>
      <dsp:txXfrm rot="5400000">
        <a:off x="0" y="0"/>
        <a:ext cx="2453726" cy="1014717"/>
      </dsp:txXfrm>
    </dsp:sp>
    <dsp:sp modelId="{C6A7D5A4-CD2E-514A-B5EE-50F15C252B4B}">
      <dsp:nvSpPr>
        <dsp:cNvPr id="0" name=""/>
        <dsp:cNvSpPr/>
      </dsp:nvSpPr>
      <dsp:spPr>
        <a:xfrm>
          <a:off x="2453726" y="0"/>
          <a:ext cx="2453726" cy="1352956"/>
        </a:xfrm>
        <a:prstGeom prst="round1Rect">
          <a:avLst/>
        </a:prstGeom>
        <a:solidFill>
          <a:srgbClr val="005493"/>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0688" tIns="170688" rIns="170688" bIns="170688" numCol="1" spcCol="1270" anchor="ctr" anchorCtr="0">
          <a:noAutofit/>
        </a:bodyPr>
        <a:lstStyle/>
        <a:p>
          <a:pPr marL="0" lvl="0" indent="0" algn="ctr" defTabSz="1066800">
            <a:lnSpc>
              <a:spcPct val="90000"/>
            </a:lnSpc>
            <a:spcBef>
              <a:spcPct val="0"/>
            </a:spcBef>
            <a:spcAft>
              <a:spcPct val="35000"/>
            </a:spcAft>
            <a:buClr>
              <a:srgbClr val="000000"/>
            </a:buClr>
            <a:buFont typeface="Arial"/>
            <a:buNone/>
          </a:pPr>
          <a:r>
            <a:rPr lang="ar-SA" sz="2400" kern="1200" dirty="0">
              <a:solidFill>
                <a:schemeClr val="bg1"/>
              </a:solidFill>
            </a:rPr>
            <a:t>غير الأكاديميين </a:t>
          </a:r>
          <a:endParaRPr lang="en-US" sz="2400" kern="1200" dirty="0"/>
        </a:p>
      </dsp:txBody>
      <dsp:txXfrm>
        <a:off x="2453726" y="0"/>
        <a:ext cx="2453726" cy="1014717"/>
      </dsp:txXfrm>
    </dsp:sp>
    <dsp:sp modelId="{BA95A21D-4869-2543-8111-46C97B1E78CC}">
      <dsp:nvSpPr>
        <dsp:cNvPr id="0" name=""/>
        <dsp:cNvSpPr/>
      </dsp:nvSpPr>
      <dsp:spPr>
        <a:xfrm rot="10800000">
          <a:off x="0" y="1352956"/>
          <a:ext cx="2453726" cy="1352956"/>
        </a:xfrm>
        <a:prstGeom prst="round1Rect">
          <a:avLst/>
        </a:prstGeom>
        <a:solidFill>
          <a:srgbClr val="005493"/>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0688" tIns="170688" rIns="170688" bIns="170688" numCol="1" spcCol="1270" anchor="ctr" anchorCtr="0">
          <a:noAutofit/>
        </a:bodyPr>
        <a:lstStyle/>
        <a:p>
          <a:pPr marL="0" lvl="0" indent="0" algn="ctr" defTabSz="1066800">
            <a:lnSpc>
              <a:spcPct val="90000"/>
            </a:lnSpc>
            <a:spcBef>
              <a:spcPct val="0"/>
            </a:spcBef>
            <a:spcAft>
              <a:spcPct val="35000"/>
            </a:spcAft>
            <a:buNone/>
          </a:pPr>
          <a:r>
            <a:rPr lang="ar-SA" sz="2400" kern="1200" dirty="0">
              <a:solidFill>
                <a:schemeClr val="bg1"/>
              </a:solidFill>
            </a:rPr>
            <a:t>مباشر</a:t>
          </a:r>
          <a:endParaRPr lang="en-US" sz="2400" kern="1200" dirty="0"/>
        </a:p>
      </dsp:txBody>
      <dsp:txXfrm rot="10800000">
        <a:off x="0" y="1691194"/>
        <a:ext cx="2453726" cy="1014717"/>
      </dsp:txXfrm>
    </dsp:sp>
    <dsp:sp modelId="{D4ADE526-63D4-BB41-A18B-331E61472522}">
      <dsp:nvSpPr>
        <dsp:cNvPr id="0" name=""/>
        <dsp:cNvSpPr/>
      </dsp:nvSpPr>
      <dsp:spPr>
        <a:xfrm rot="5400000">
          <a:off x="3004112" y="802570"/>
          <a:ext cx="1352956" cy="2453726"/>
        </a:xfrm>
        <a:prstGeom prst="round1Rect">
          <a:avLst/>
        </a:prstGeom>
        <a:solidFill>
          <a:srgbClr val="005493"/>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0688" tIns="170688" rIns="170688" bIns="170688" numCol="1" spcCol="1270" anchor="ctr" anchorCtr="0">
          <a:noAutofit/>
        </a:bodyPr>
        <a:lstStyle/>
        <a:p>
          <a:pPr marL="0" lvl="0" indent="0" algn="ctr" defTabSz="1066800">
            <a:lnSpc>
              <a:spcPct val="90000"/>
            </a:lnSpc>
            <a:spcBef>
              <a:spcPct val="0"/>
            </a:spcBef>
            <a:spcAft>
              <a:spcPct val="35000"/>
            </a:spcAft>
            <a:buClr>
              <a:srgbClr val="000000"/>
            </a:buClr>
            <a:buFont typeface="Arial"/>
            <a:buNone/>
          </a:pPr>
          <a:r>
            <a:rPr lang="ar-SA" sz="2400" kern="1200" dirty="0">
              <a:solidFill>
                <a:schemeClr val="bg1"/>
              </a:solidFill>
            </a:rPr>
            <a:t>غير مباشر </a:t>
          </a:r>
          <a:endParaRPr lang="en-US" sz="2400" kern="1200" dirty="0"/>
        </a:p>
      </dsp:txBody>
      <dsp:txXfrm rot="-5400000">
        <a:off x="2453727" y="1691194"/>
        <a:ext cx="2453726" cy="1014717"/>
      </dsp:txXfrm>
    </dsp:sp>
    <dsp:sp modelId="{2C4A6234-9C37-0249-9B60-2D0713CABE78}">
      <dsp:nvSpPr>
        <dsp:cNvPr id="0" name=""/>
        <dsp:cNvSpPr/>
      </dsp:nvSpPr>
      <dsp:spPr>
        <a:xfrm>
          <a:off x="1432642" y="841545"/>
          <a:ext cx="2042168" cy="1022821"/>
        </a:xfrm>
        <a:prstGeom prst="roundRect">
          <a:avLst/>
        </a:prstGeom>
        <a:solidFill>
          <a:schemeClr val="accent3">
            <a:lumMod val="60000"/>
            <a:lumOff val="4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ar-SA" sz="1600" kern="1200" dirty="0">
              <a:solidFill>
                <a:srgbClr val="FF0000"/>
              </a:solidFill>
            </a:rPr>
            <a:t>تأثير البحث العلمي هو مدي </a:t>
          </a:r>
          <a:r>
            <a:rPr lang="ar-SA" sz="1600" kern="1200" dirty="0">
              <a:solidFill>
                <a:srgbClr val="00B050"/>
              </a:solidFill>
            </a:rPr>
            <a:t>الفائدة</a:t>
          </a:r>
          <a:r>
            <a:rPr lang="ar-SA" sz="1600" kern="1200" dirty="0">
              <a:solidFill>
                <a:srgbClr val="FF0000"/>
              </a:solidFill>
            </a:rPr>
            <a:t> التي يمكن للباحثين تقديمها للعالم</a:t>
          </a:r>
          <a:r>
            <a:rPr lang="ar-SA" sz="1200" kern="1200" dirty="0">
              <a:solidFill>
                <a:srgbClr val="FF0000"/>
              </a:solidFill>
            </a:rPr>
            <a:t>.</a:t>
          </a:r>
          <a:endParaRPr lang="en-US" sz="1200" kern="1200" dirty="0"/>
        </a:p>
      </dsp:txBody>
      <dsp:txXfrm>
        <a:off x="1482572" y="891475"/>
        <a:ext cx="1942308" cy="922961"/>
      </dsp:txXfrm>
    </dsp:sp>
  </dsp:spTree>
</dsp:drawing>
</file>

<file path=ppt/diagrams/layout1.xml><?xml version="1.0" encoding="utf-8"?>
<dgm:layoutDef xmlns:dgm="http://schemas.openxmlformats.org/drawingml/2006/diagram" xmlns:a="http://schemas.openxmlformats.org/drawingml/2006/main" uniqueId="urn:microsoft.com/office/officeart/2005/8/layout/matrix1">
  <dgm:title val=""/>
  <dgm:desc val=""/>
  <dgm:catLst>
    <dgm:cat type="matrix" pri="2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styleData>
  <dgm:clr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clrData>
  <dgm:layoutNode name="diagram">
    <dgm:varLst>
      <dgm:chMax val="1"/>
      <dgm:dir/>
      <dgm:animLvl val="ctr"/>
      <dgm:resizeHandles val="exact"/>
    </dgm:varLst>
    <dgm:alg type="composite"/>
    <dgm:shape xmlns:r="http://schemas.openxmlformats.org/officeDocument/2006/relationships" r:blip="">
      <dgm:adjLst/>
    </dgm:shape>
    <dgm:presOf/>
    <dgm:constrLst>
      <dgm:constr type="ctrX" for="ch" forName="matrix" refType="w" fact="0.5"/>
      <dgm:constr type="ctrY" for="ch" forName="matrix" refType="h" fact="0.5"/>
      <dgm:constr type="w" for="ch" forName="matrix" refType="w"/>
      <dgm:constr type="h" for="ch" forName="matrix" refType="h"/>
      <dgm:constr type="ctrX" for="ch" forName="centerTile" refType="w" fact="0.5"/>
      <dgm:constr type="ctrY" for="ch" forName="centerTile" refType="h" fact="0.5"/>
      <dgm:constr type="w" for="ch" forName="centerTile" refType="w" fact="0.3"/>
      <dgm:constr type="h" for="ch" forName="centerTile" refType="h" fact="0.25"/>
      <dgm:constr type="primFontSz" for="des" ptType="node" op="equ" val="65"/>
    </dgm:constrLst>
    <dgm:ruleLst/>
    <dgm:choose name="Name0">
      <dgm:if name="Name1" axis="ch" ptType="node" func="cnt" op="gte" val="1">
        <dgm:layoutNode name="matrix">
          <dgm:alg type="composite"/>
          <dgm:shape xmlns:r="http://schemas.openxmlformats.org/officeDocument/2006/relationships" r:blip="">
            <dgm:adjLst/>
          </dgm:shape>
          <dgm:presOf/>
          <dgm:constrLst>
            <dgm:constr type="l" for="ch" forName="tile1"/>
            <dgm:constr type="t" for="ch" forName="tile1"/>
            <dgm:constr type="r" for="ch" forName="tile1" refType="w" fact="0.5"/>
            <dgm:constr type="b" for="ch" forName="tile1" refType="h" fact="0.5"/>
            <dgm:constr type="l" for="ch" forName="tile1text" refType="l" refFor="ch" refForName="tile1"/>
            <dgm:constr type="t" for="ch" forName="tile1text" refType="t" refFor="ch" refForName="tile1"/>
            <dgm:constr type="w" for="ch" forName="tile1text" refType="w" refFor="ch" refForName="tile1"/>
            <dgm:constr type="h" for="ch" forName="tile1text" refType="h" refFor="ch" refForName="tile1" fact="0.75"/>
            <dgm:constr type="r" for="ch" forName="tile2" refType="w"/>
            <dgm:constr type="t" for="ch" forName="tile2"/>
            <dgm:constr type="l" for="ch" forName="tile2" refType="w" fact="0.5"/>
            <dgm:constr type="b" for="ch" forName="tile2" refType="h" fact="0.5"/>
            <dgm:constr type="r" for="ch" forName="tile2text" refType="r" refFor="ch" refForName="tile2"/>
            <dgm:constr type="t" for="ch" forName="tile2text" refType="t" refFor="ch" refForName="tile2"/>
            <dgm:constr type="w" for="ch" forName="tile2text" refType="w" refFor="ch" refForName="tile2"/>
            <dgm:constr type="h" for="ch" forName="tile2text" refType="h" refFor="ch" refForName="tile2" fact="0.75"/>
            <dgm:constr type="l" for="ch" forName="tile3"/>
            <dgm:constr type="b" for="ch" forName="tile3" refType="h"/>
            <dgm:constr type="r" for="ch" forName="tile3" refType="w" fact="0.5"/>
            <dgm:constr type="t" for="ch" forName="tile3" refType="h" fact="0.5"/>
            <dgm:constr type="l" for="ch" forName="tile3text" refType="l" refFor="ch" refForName="tile3"/>
            <dgm:constr type="b" for="ch" forName="tile3text" refType="b" refFor="ch" refForName="tile3"/>
            <dgm:constr type="w" for="ch" forName="tile3text" refType="w" refFor="ch" refForName="tile3"/>
            <dgm:constr type="h" for="ch" forName="tile3text" refType="h" refFor="ch" refForName="tile3" fact="0.75"/>
            <dgm:constr type="r" for="ch" forName="tile4" refType="w"/>
            <dgm:constr type="b" for="ch" forName="tile4" refType="h"/>
            <dgm:constr type="l" for="ch" forName="tile4" refType="w" fact="0.5"/>
            <dgm:constr type="t" for="ch" forName="tile4" refType="h" fact="0.5"/>
            <dgm:constr type="r" for="ch" forName="tile4text" refType="r" refFor="ch" refForName="tile4"/>
            <dgm:constr type="b" for="ch" forName="tile4text" refType="b" refFor="ch" refForName="tile4"/>
            <dgm:constr type="w" for="ch" forName="tile4text" refType="w" refFor="ch" refForName="tile4"/>
            <dgm:constr type="h" for="ch" forName="tile4text" refType="h" refFor="ch" refForName="tile4" fact="0.75"/>
          </dgm:constrLst>
          <dgm:ruleLst/>
          <dgm:layoutNode name="tile1" styleLbl="node1">
            <dgm:alg type="sp"/>
            <dgm:shape xmlns:r="http://schemas.openxmlformats.org/officeDocument/2006/relationships" rot="270" type="round1Rect" r:blip="">
              <dgm:adjLst/>
            </dgm:shape>
            <dgm:choose name="Name2">
              <dgm:if name="Name3" func="var" arg="dir" op="equ" val="norm">
                <dgm:presOf axis="ch ch desOrSelf" ptType="node node node" st="1 1 1" cnt="1 1 0"/>
              </dgm:if>
              <dgm:else name="Name4">
                <dgm:presOf axis="ch ch desOrSelf" ptType="node node node" st="1 2 1" cnt="1 1 0"/>
              </dgm:else>
            </dgm:choose>
            <dgm:constrLst/>
            <dgm:ruleLst/>
          </dgm:layoutNode>
          <dgm:layoutNode name="tile1text" styleLbl="node1">
            <dgm:varLst>
              <dgm:chMax val="0"/>
              <dgm:chPref val="0"/>
              <dgm:bulletEnabled val="1"/>
            </dgm:varLst>
            <dgm:choose name="Name5">
              <dgm:if name="Name6" axis="root des" func="maxDepth" op="gte" val="3">
                <dgm:alg type="tx">
                  <dgm:param type="txAnchorVert" val="t"/>
                  <dgm:param type="parTxLTRAlign" val="l"/>
                  <dgm:param type="parTxRTLAlign" val="r"/>
                </dgm:alg>
              </dgm:if>
              <dgm:else name="Name7">
                <dgm:alg type="tx"/>
              </dgm:else>
            </dgm:choose>
            <dgm:shape xmlns:r="http://schemas.openxmlformats.org/officeDocument/2006/relationships" rot="270" type="rect" r:blip="" hideGeom="1">
              <dgm:adjLst>
                <dgm:adj idx="1" val="0.2"/>
              </dgm:adjLst>
            </dgm:shape>
            <dgm:choose name="Name8">
              <dgm:if name="Name9" func="var" arg="dir" op="equ" val="norm">
                <dgm:presOf axis="ch ch desOrSelf" ptType="node node node" st="1 1 1" cnt="1 1 0"/>
              </dgm:if>
              <dgm:else name="Name10">
                <dgm:presOf axis="ch ch desOrSelf" ptType="node node node" st="1 2 1" cnt="1 1 0"/>
              </dgm:else>
            </dgm:choose>
            <dgm:constrLst/>
            <dgm:ruleLst>
              <dgm:rule type="primFontSz" val="5" fact="NaN" max="NaN"/>
            </dgm:ruleLst>
          </dgm:layoutNode>
          <dgm:layoutNode name="tile2" styleLbl="node1">
            <dgm:alg type="sp"/>
            <dgm:shape xmlns:r="http://schemas.openxmlformats.org/officeDocument/2006/relationships" type="round1Rect" r:blip="">
              <dgm:adjLst/>
            </dgm:shape>
            <dgm:choose name="Name11">
              <dgm:if name="Name12" func="var" arg="dir" op="equ" val="norm">
                <dgm:presOf axis="ch ch desOrSelf" ptType="node node node" st="1 2 1" cnt="1 1 0"/>
              </dgm:if>
              <dgm:else name="Name13">
                <dgm:presOf axis="ch ch desOrSelf" ptType="node node node" st="1 1 1" cnt="1 1 0"/>
              </dgm:else>
            </dgm:choose>
            <dgm:constrLst/>
            <dgm:ruleLst/>
          </dgm:layoutNode>
          <dgm:layoutNode name="tile2text" styleLbl="node1">
            <dgm:varLst>
              <dgm:chMax val="0"/>
              <dgm:chPref val="0"/>
              <dgm:bulletEnabled val="1"/>
            </dgm:varLst>
            <dgm:choose name="Name14">
              <dgm:if name="Name15" axis="root des" func="maxDepth" op="gte" val="3">
                <dgm:alg type="tx">
                  <dgm:param type="txAnchorVert" val="t"/>
                  <dgm:param type="parTxLTRAlign" val="l"/>
                  <dgm:param type="parTxRTLAlign" val="r"/>
                </dgm:alg>
              </dgm:if>
              <dgm:else name="Name16">
                <dgm:alg type="tx"/>
              </dgm:else>
            </dgm:choose>
            <dgm:shape xmlns:r="http://schemas.openxmlformats.org/officeDocument/2006/relationships" type="rect" r:blip="" hideGeom="1">
              <dgm:adjLst/>
            </dgm:shape>
            <dgm:choose name="Name17">
              <dgm:if name="Name18" func="var" arg="dir" op="equ" val="norm">
                <dgm:presOf axis="ch ch desOrSelf" ptType="node node node" st="1 2 1" cnt="1 1 0"/>
              </dgm:if>
              <dgm:else name="Name19">
                <dgm:presOf axis="ch ch desOrSelf" ptType="node node node" st="1 1 1" cnt="1 1 0"/>
              </dgm:else>
            </dgm:choose>
            <dgm:constrLst/>
            <dgm:ruleLst>
              <dgm:rule type="primFontSz" val="5" fact="NaN" max="NaN"/>
            </dgm:ruleLst>
          </dgm:layoutNode>
          <dgm:layoutNode name="tile3" styleLbl="node1">
            <dgm:alg type="sp"/>
            <dgm:shape xmlns:r="http://schemas.openxmlformats.org/officeDocument/2006/relationships" rot="180" type="round1Rect" r:blip="">
              <dgm:adjLst/>
            </dgm:shape>
            <dgm:choose name="Name20">
              <dgm:if name="Name21" func="var" arg="dir" op="equ" val="norm">
                <dgm:presOf axis="ch ch desOrSelf" ptType="node node node" st="1 3 1" cnt="1 1 0"/>
              </dgm:if>
              <dgm:else name="Name22">
                <dgm:presOf axis="ch ch desOrSelf" ptType="node node node" st="1 4 1" cnt="1 1 0"/>
              </dgm:else>
            </dgm:choose>
            <dgm:constrLst/>
            <dgm:ruleLst/>
          </dgm:layoutNode>
          <dgm:layoutNode name="tile3text" styleLbl="node1">
            <dgm:varLst>
              <dgm:chMax val="0"/>
              <dgm:chPref val="0"/>
              <dgm:bulletEnabled val="1"/>
            </dgm:varLst>
            <dgm:choose name="Name23">
              <dgm:if name="Name24" axis="root des" func="maxDepth" op="gte" val="3">
                <dgm:alg type="tx">
                  <dgm:param type="txAnchorVert" val="t"/>
                  <dgm:param type="parTxLTRAlign" val="l"/>
                  <dgm:param type="parTxRTLAlign" val="r"/>
                </dgm:alg>
              </dgm:if>
              <dgm:else name="Name25">
                <dgm:alg type="tx"/>
              </dgm:else>
            </dgm:choose>
            <dgm:shape xmlns:r="http://schemas.openxmlformats.org/officeDocument/2006/relationships" rot="180" type="rect" r:blip="" hideGeom="1">
              <dgm:adjLst/>
            </dgm:shape>
            <dgm:choose name="Name26">
              <dgm:if name="Name27" func="var" arg="dir" op="equ" val="norm">
                <dgm:presOf axis="ch ch desOrSelf" ptType="node node node" st="1 3 1" cnt="1 1 0"/>
              </dgm:if>
              <dgm:else name="Name28">
                <dgm:presOf axis="ch ch desOrSelf" ptType="node node node" st="1 4 1" cnt="1 1 0"/>
              </dgm:else>
            </dgm:choose>
            <dgm:constrLst/>
            <dgm:ruleLst>
              <dgm:rule type="primFontSz" val="5" fact="NaN" max="NaN"/>
            </dgm:ruleLst>
          </dgm:layoutNode>
          <dgm:layoutNode name="tile4" styleLbl="node1">
            <dgm:alg type="sp"/>
            <dgm:shape xmlns:r="http://schemas.openxmlformats.org/officeDocument/2006/relationships" rot="90" type="round1Rect" r:blip="">
              <dgm:adjLst/>
            </dgm:shape>
            <dgm:choose name="Name29">
              <dgm:if name="Name30" func="var" arg="dir" op="equ" val="norm">
                <dgm:presOf axis="ch ch desOrSelf" ptType="node node node" st="1 4 1" cnt="1 1 0"/>
              </dgm:if>
              <dgm:else name="Name31">
                <dgm:presOf axis="ch ch desOrSelf" ptType="node node node" st="1 3 1" cnt="1 1 0"/>
              </dgm:else>
            </dgm:choose>
            <dgm:constrLst/>
            <dgm:ruleLst/>
          </dgm:layoutNode>
          <dgm:layoutNode name="tile4text" styleLbl="node1">
            <dgm:varLst>
              <dgm:chMax val="0"/>
              <dgm:chPref val="0"/>
              <dgm:bulletEnabled val="1"/>
            </dgm:varLst>
            <dgm:choose name="Name32">
              <dgm:if name="Name33" axis="root des" func="maxDepth" op="gte" val="3">
                <dgm:alg type="tx">
                  <dgm:param type="txAnchorVert" val="t"/>
                  <dgm:param type="parTxLTRAlign" val="l"/>
                  <dgm:param type="parTxRTLAlign" val="r"/>
                </dgm:alg>
              </dgm:if>
              <dgm:else name="Name34">
                <dgm:alg type="tx"/>
              </dgm:else>
            </dgm:choose>
            <dgm:shape xmlns:r="http://schemas.openxmlformats.org/officeDocument/2006/relationships" rot="90" type="rect" r:blip="" hideGeom="1">
              <dgm:adjLst/>
            </dgm:shape>
            <dgm:choose name="Name35">
              <dgm:if name="Name36" func="var" arg="dir" op="equ" val="norm">
                <dgm:presOf axis="ch ch desOrSelf" ptType="node node node" st="1 4 1" cnt="1 1 0"/>
              </dgm:if>
              <dgm:else name="Name37">
                <dgm:presOf axis="ch ch desOrSelf" ptType="node node node" st="1 3 1" cnt="1 1 0"/>
              </dgm:else>
            </dgm:choose>
            <dgm:constrLst/>
            <dgm:ruleLst>
              <dgm:rule type="primFontSz" val="5" fact="NaN" max="NaN"/>
            </dgm:ruleLst>
          </dgm:layoutNode>
        </dgm:layoutNode>
        <dgm:layoutNode name="centerTile" styleLbl="fgShp">
          <dgm:varLst>
            <dgm:chMax val="0"/>
            <dgm:chPref val="0"/>
          </dgm:varLst>
          <dgm:alg type="tx"/>
          <dgm:shape xmlns:r="http://schemas.openxmlformats.org/officeDocument/2006/relationships" type="roundRect" r:blip="">
            <dgm:adjLst/>
          </dgm:shape>
          <dgm:presOf axis="ch" ptType="node" cnt="1"/>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38"/>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chemeClr val="dk1"/>
              </a:buClr>
              <a:buSzPts val="1400"/>
              <a:buFont typeface="Calibri"/>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9pPr>
          </a:lstStyle>
          <a:p>
            <a:endParaRPr dirty="0"/>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lnSpc>
                <a:spcPct val="100000"/>
              </a:lnSpc>
              <a:spcBef>
                <a:spcPts val="0"/>
              </a:spcBef>
              <a:spcAft>
                <a:spcPts val="0"/>
              </a:spcAft>
              <a:buClr>
                <a:schemeClr val="dk1"/>
              </a:buClr>
              <a:buSzPts val="1400"/>
              <a:buFont typeface="Calibri"/>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9pPr>
          </a:lstStyle>
          <a:p>
            <a:endParaRPr dirty="0"/>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L="914400" marR="0" lvl="1"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2pPr>
            <a:lvl3pPr marL="1371600" marR="0" lvl="2"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3pPr>
            <a:lvl4pPr marL="1828800" marR="0" lvl="3"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4pPr>
            <a:lvl5pPr marL="2286000" marR="0" lvl="4"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5pPr>
            <a:lvl6pPr marL="2743200" marR="0" lvl="5"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6pPr>
            <a:lvl7pPr marL="3200400" marR="0" lvl="6"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7pPr>
            <a:lvl8pPr marL="3657600" marR="0" lvl="7"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8pPr>
            <a:lvl9pPr marL="4114800" marR="0" lvl="8"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lnSpc>
                <a:spcPct val="100000"/>
              </a:lnSpc>
              <a:spcBef>
                <a:spcPts val="0"/>
              </a:spcBef>
              <a:spcAft>
                <a:spcPts val="0"/>
              </a:spcAft>
              <a:buClr>
                <a:schemeClr val="dk1"/>
              </a:buClr>
              <a:buSzPts val="1400"/>
              <a:buFont typeface="Calibri"/>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9pPr>
          </a:lstStyle>
          <a:p>
            <a:endParaRPr dirty="0"/>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chemeClr val="dk1"/>
              </a:buClr>
              <a:buSzPts val="1200"/>
              <a:buFont typeface="Calibri"/>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dirty="0">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3" Type="http://schemas.openxmlformats.org/officeDocument/2006/relationships/hyperlink" Target="https://en.wikipedia.org/w/index.php?title=Altmetrics&amp;oldid=977793529" TargetMode="External"/><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3" Type="http://schemas.openxmlformats.org/officeDocument/2006/relationships/hyperlink" Target="https://scholar.google.com/intl/en/scholar/metrics.html" TargetMode="External"/><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3" Type="http://schemas.openxmlformats.org/officeDocument/2006/relationships/hyperlink" Target="https://www.nature.com/news/bibliometrics-the-leiden-manifesto-for-research-metrics-1.17351" TargetMode="External"/><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5"/>
        <p:cNvGrpSpPr/>
        <p:nvPr/>
      </p:nvGrpSpPr>
      <p:grpSpPr>
        <a:xfrm>
          <a:off x="0" y="0"/>
          <a:ext cx="0" cy="0"/>
          <a:chOff x="0" y="0"/>
          <a:chExt cx="0" cy="0"/>
        </a:xfrm>
      </p:grpSpPr>
      <p:sp>
        <p:nvSpPr>
          <p:cNvPr id="66" name="Google Shape;66;p3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dirty="0"/>
          </a:p>
        </p:txBody>
      </p:sp>
      <p:sp>
        <p:nvSpPr>
          <p:cNvPr id="67" name="Google Shape;67;p3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57200" marR="0" indent="-228600" algn="r" rtl="1">
              <a:lnSpc>
                <a:spcPct val="100000"/>
              </a:lnSpc>
              <a:spcBef>
                <a:spcPts val="0"/>
              </a:spcBef>
              <a:spcAft>
                <a:spcPts val="0"/>
              </a:spcAft>
              <a:buClr>
                <a:srgbClr val="000000"/>
              </a:buClr>
              <a:buSzPts val="1400"/>
              <a:buFont typeface="Arial" panose="020B0604020202020204" pitchFamily="34" charset="0"/>
              <a:buChar char="•"/>
            </a:pPr>
            <a:r>
              <a:rPr lang="ar-SA" dirty="0"/>
              <a:t>وعلي الرغم من ذلك فان العديد من مؤسسات التقييم تستخدم لتقييم أداء الباحث ولتكون المقالة التي نشرت في مجله ذات معامل تأثير عالي هي الأقوى.</a:t>
            </a:r>
          </a:p>
          <a:p>
            <a:pPr marL="457200" marR="0" indent="-228600" algn="r" rtl="1">
              <a:lnSpc>
                <a:spcPct val="100000"/>
              </a:lnSpc>
              <a:spcBef>
                <a:spcPts val="0"/>
              </a:spcBef>
              <a:spcAft>
                <a:spcPts val="0"/>
              </a:spcAft>
              <a:buClr>
                <a:srgbClr val="000000"/>
              </a:buClr>
              <a:buSzPts val="1400"/>
              <a:buFont typeface="Arial" panose="020B0604020202020204" pitchFamily="34" charset="0"/>
              <a:buChar char="•"/>
            </a:pPr>
            <a:r>
              <a:rPr lang="ar-SA" dirty="0"/>
              <a:t>اعلان </a:t>
            </a:r>
            <a:r>
              <a:rPr lang="en-US" dirty="0"/>
              <a:t>DORA </a:t>
            </a:r>
            <a:r>
              <a:rPr lang="ar-SA" dirty="0"/>
              <a:t> وكذلك مؤسسه ليدن مان فيستو اشاروا الي خطأ هذه الطريقة.</a:t>
            </a:r>
          </a:p>
          <a:p>
            <a:pPr marL="457200" marR="0" indent="-228600" algn="r" rtl="1">
              <a:lnSpc>
                <a:spcPct val="100000"/>
              </a:lnSpc>
              <a:spcBef>
                <a:spcPts val="0"/>
              </a:spcBef>
              <a:spcAft>
                <a:spcPts val="0"/>
              </a:spcAft>
              <a:buClr>
                <a:srgbClr val="000000"/>
              </a:buClr>
              <a:buSzPts val="1400"/>
              <a:buFont typeface="Arial" panose="020B0604020202020204" pitchFamily="34" charset="0"/>
              <a:buChar char="•"/>
            </a:pPr>
            <a:r>
              <a:rPr lang="ar-SA" dirty="0"/>
              <a:t>المثال المذكور يوضح كيفيه حساب معامل تأثير مجله </a:t>
            </a:r>
            <a:r>
              <a:rPr lang="en-US" dirty="0"/>
              <a:t>JIF</a:t>
            </a:r>
            <a:r>
              <a:rPr lang="ar-SA" dirty="0"/>
              <a:t> في ٢٠١٥. </a:t>
            </a:r>
          </a:p>
          <a:p>
            <a:pPr marL="457200" marR="0" indent="-228600" algn="r" rtl="1">
              <a:lnSpc>
                <a:spcPct val="100000"/>
              </a:lnSpc>
              <a:spcBef>
                <a:spcPts val="0"/>
              </a:spcBef>
              <a:spcAft>
                <a:spcPts val="0"/>
              </a:spcAft>
              <a:buClr>
                <a:srgbClr val="000000"/>
              </a:buClr>
              <a:buSzPts val="1400"/>
              <a:buFont typeface="Arial"/>
              <a:buNone/>
            </a:pPr>
            <a:endParaRPr lang="en-US" dirty="0"/>
          </a:p>
        </p:txBody>
      </p:sp>
      <p:sp>
        <p:nvSpPr>
          <p:cNvPr id="4" name="Slide Number Placeholder 3"/>
          <p:cNvSpPr>
            <a:spLocks noGrp="1"/>
          </p:cNvSpPr>
          <p:nvPr>
            <p:ph type="sldNum" idx="12"/>
          </p:nvPr>
        </p:nvSpPr>
        <p:spPr/>
        <p:txBody>
          <a:bodyPr/>
          <a:lstStyle/>
          <a:p>
            <a:pPr marL="0" marR="0" lvl="0" indent="0" algn="r" rtl="0">
              <a:lnSpc>
                <a:spcPct val="100000"/>
              </a:lnSpc>
              <a:spcBef>
                <a:spcPts val="0"/>
              </a:spcBef>
              <a:spcAft>
                <a:spcPts val="0"/>
              </a:spcAft>
              <a:buClr>
                <a:schemeClr val="dk1"/>
              </a:buClr>
              <a:buSzPts val="1200"/>
              <a:buFont typeface="Calibri"/>
              <a:buNone/>
            </a:pPr>
            <a:fld id="{00000000-1234-1234-1234-123412341234}" type="slidenum">
              <a:rPr lang="en-US" sz="1200" b="0" i="0" u="none" strike="noStrike" cap="none" smtClean="0">
                <a:solidFill>
                  <a:schemeClr val="dk1"/>
                </a:solidFill>
                <a:latin typeface="Calibri"/>
                <a:ea typeface="Calibri"/>
                <a:cs typeface="Calibri"/>
                <a:sym typeface="Calibri"/>
              </a:rPr>
              <a:t>14</a:t>
            </a:fld>
            <a:endParaRPr lang="en-US" sz="1200" b="0" i="0" u="none" strike="noStrike" cap="none" dirty="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69517183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57200" marR="0" indent="-228600" algn="r" rtl="1">
              <a:lnSpc>
                <a:spcPct val="100000"/>
              </a:lnSpc>
              <a:spcBef>
                <a:spcPts val="0"/>
              </a:spcBef>
              <a:spcAft>
                <a:spcPts val="0"/>
              </a:spcAft>
              <a:buClr>
                <a:srgbClr val="000000"/>
              </a:buClr>
              <a:buSzPts val="1400"/>
              <a:buFont typeface="Arial" panose="020B0604020202020204" pitchFamily="34" charset="0"/>
              <a:buChar char="•"/>
            </a:pPr>
            <a:r>
              <a:rPr lang="ar-SA" dirty="0"/>
              <a:t>يعرف معامل التأثير </a:t>
            </a:r>
            <a:r>
              <a:rPr lang="en-US" dirty="0"/>
              <a:t>h </a:t>
            </a:r>
            <a:r>
              <a:rPr lang="ar-SA" dirty="0"/>
              <a:t> بانه اقصي قيمه لل </a:t>
            </a:r>
            <a:r>
              <a:rPr lang="en-US" dirty="0"/>
              <a:t>h </a:t>
            </a:r>
            <a:r>
              <a:rPr lang="ar-SA" dirty="0"/>
              <a:t> مثل عدد مرات الاستشهاد لمؤلف علي الأقل بنفس عدد مرات النشر العلمي.</a:t>
            </a:r>
          </a:p>
          <a:p>
            <a:pPr marL="457200" marR="0" indent="-228600" algn="r" rtl="1">
              <a:lnSpc>
                <a:spcPct val="100000"/>
              </a:lnSpc>
              <a:spcBef>
                <a:spcPts val="0"/>
              </a:spcBef>
              <a:spcAft>
                <a:spcPts val="0"/>
              </a:spcAft>
              <a:buClr>
                <a:srgbClr val="000000"/>
              </a:buClr>
              <a:buSzPts val="1400"/>
              <a:buFont typeface="Arial" panose="020B0604020202020204" pitchFamily="34" charset="0"/>
              <a:buChar char="•"/>
            </a:pPr>
            <a:r>
              <a:rPr lang="ar-SA" dirty="0"/>
              <a:t>ويجب الاخذ في الاعتبار ان معامل </a:t>
            </a:r>
            <a:r>
              <a:rPr lang="en-US" dirty="0"/>
              <a:t>h </a:t>
            </a:r>
            <a:r>
              <a:rPr lang="ar-SA" dirty="0"/>
              <a:t> هو معامل تقديري ولا يقتصر علي مجال تخصص الباحث. ودائما هو الأعلى مع كبار الباحثين والنشر العلمي القديم . </a:t>
            </a:r>
          </a:p>
          <a:p>
            <a:pPr marL="457200" marR="0" indent="-228600" algn="r" rtl="1">
              <a:lnSpc>
                <a:spcPct val="100000"/>
              </a:lnSpc>
              <a:spcBef>
                <a:spcPts val="0"/>
              </a:spcBef>
              <a:spcAft>
                <a:spcPts val="0"/>
              </a:spcAft>
              <a:buClr>
                <a:srgbClr val="000000"/>
              </a:buClr>
              <a:buSzPts val="1400"/>
              <a:buFont typeface="Arial" panose="020B0604020202020204" pitchFamily="34" charset="0"/>
              <a:buChar char="•"/>
            </a:pPr>
            <a:r>
              <a:rPr lang="ar-SA" dirty="0"/>
              <a:t>المثال المذكور بالرسم البياني يوضح كيفيه حساب معامل التأثير </a:t>
            </a:r>
            <a:r>
              <a:rPr lang="en-US" dirty="0"/>
              <a:t>h</a:t>
            </a:r>
            <a:r>
              <a:rPr lang="ar-SA" dirty="0"/>
              <a:t>. </a:t>
            </a:r>
            <a:endParaRPr lang="en-US" dirty="0"/>
          </a:p>
        </p:txBody>
      </p:sp>
      <p:sp>
        <p:nvSpPr>
          <p:cNvPr id="4" name="Slide Number Placeholder 3"/>
          <p:cNvSpPr>
            <a:spLocks noGrp="1"/>
          </p:cNvSpPr>
          <p:nvPr>
            <p:ph type="sldNum" idx="12"/>
          </p:nvPr>
        </p:nvSpPr>
        <p:spPr/>
        <p:txBody>
          <a:bodyPr/>
          <a:lstStyle/>
          <a:p>
            <a:pPr marL="0" marR="0" lvl="0" indent="0" algn="r" rtl="0">
              <a:lnSpc>
                <a:spcPct val="100000"/>
              </a:lnSpc>
              <a:spcBef>
                <a:spcPts val="0"/>
              </a:spcBef>
              <a:spcAft>
                <a:spcPts val="0"/>
              </a:spcAft>
              <a:buClr>
                <a:schemeClr val="dk1"/>
              </a:buClr>
              <a:buSzPts val="1200"/>
              <a:buFont typeface="Calibri"/>
              <a:buNone/>
            </a:pPr>
            <a:fld id="{00000000-1234-1234-1234-123412341234}" type="slidenum">
              <a:rPr lang="en-US" sz="1200" b="0" i="0" u="none" strike="noStrike" cap="none" smtClean="0">
                <a:solidFill>
                  <a:schemeClr val="dk1"/>
                </a:solidFill>
                <a:latin typeface="Calibri"/>
                <a:ea typeface="Calibri"/>
                <a:cs typeface="Calibri"/>
                <a:sym typeface="Calibri"/>
              </a:rPr>
              <a:t>15</a:t>
            </a:fld>
            <a:endParaRPr lang="en-US" sz="1200" b="0" i="0" u="none" strike="noStrike" cap="none" dirty="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84596099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57200" marR="0" indent="-228600" algn="r" rtl="1">
              <a:lnSpc>
                <a:spcPct val="100000"/>
              </a:lnSpc>
              <a:spcBef>
                <a:spcPts val="0"/>
              </a:spcBef>
              <a:spcAft>
                <a:spcPts val="0"/>
              </a:spcAft>
              <a:buClr>
                <a:srgbClr val="000000"/>
              </a:buClr>
              <a:buSzPts val="1400"/>
              <a:buFont typeface="Arial" panose="020B0604020202020204" pitchFamily="34" charset="0"/>
              <a:buChar char="•"/>
            </a:pPr>
            <a:r>
              <a:rPr lang="ar-SA" dirty="0"/>
              <a:t>تعتبر المؤشرات البديلة هي تكامليه لتلك المؤشرات المعتمدة علي الاستشهاد. هذه المؤشرات سرعان ما تلفت الانتباه : عدد المشاهدات والتغريدات والمناقشات والتوصيات والتقارير.</a:t>
            </a:r>
          </a:p>
          <a:p>
            <a:pPr marL="457200" marR="0" indent="-228600" algn="r" rtl="1">
              <a:lnSpc>
                <a:spcPct val="100000"/>
              </a:lnSpc>
              <a:spcBef>
                <a:spcPts val="0"/>
              </a:spcBef>
              <a:spcAft>
                <a:spcPts val="0"/>
              </a:spcAft>
              <a:buClr>
                <a:srgbClr val="000000"/>
              </a:buClr>
              <a:buSzPts val="1400"/>
              <a:buFont typeface="Arial" panose="020B0604020202020204" pitchFamily="34" charset="0"/>
              <a:buChar char="•"/>
            </a:pPr>
            <a:r>
              <a:rPr lang="ar-SA" dirty="0"/>
              <a:t>المؤشرات البديلة ليست موجوده على نطاق واسع في تقييم الأبحاث . ولكن يوجد لديها العديد من الأنصار والمشجعين. قليل من المؤسسات اعتمدت علي المؤشرات البديلة للترقية مثل مايو كلينك بالولايات المتحدة الأمريكية.</a:t>
            </a:r>
          </a:p>
          <a:p>
            <a:pPr marL="457200" marR="0" indent="-228600" algn="r" rtl="1">
              <a:lnSpc>
                <a:spcPct val="100000"/>
              </a:lnSpc>
              <a:spcBef>
                <a:spcPts val="0"/>
              </a:spcBef>
              <a:spcAft>
                <a:spcPts val="0"/>
              </a:spcAft>
              <a:buClr>
                <a:srgbClr val="000000"/>
              </a:buClr>
              <a:buSzPts val="1400"/>
              <a:buFont typeface="Arial" panose="020B0604020202020204" pitchFamily="34" charset="0"/>
              <a:buChar char="•"/>
            </a:pPr>
            <a:r>
              <a:rPr lang="ar-SA" dirty="0"/>
              <a:t>المرجع:</a:t>
            </a:r>
          </a:p>
          <a:p>
            <a:pPr marL="0" marR="0" lvl="0" indent="0" algn="l" rtl="0">
              <a:lnSpc>
                <a:spcPct val="100000"/>
              </a:lnSpc>
              <a:spcBef>
                <a:spcPts val="0"/>
              </a:spcBef>
              <a:spcAft>
                <a:spcPts val="0"/>
              </a:spcAft>
              <a:buClr>
                <a:srgbClr val="000000"/>
              </a:buClr>
              <a:buSzPts val="1400"/>
              <a:buFont typeface="Arial"/>
              <a:buNone/>
            </a:pPr>
            <a:r>
              <a:rPr lang="en-US" sz="1200" b="0" i="0" u="none" strike="noStrike" cap="none" dirty="0">
                <a:solidFill>
                  <a:schemeClr val="dk1"/>
                </a:solidFill>
                <a:latin typeface="Calibri"/>
                <a:ea typeface="Calibri"/>
                <a:cs typeface="Calibri"/>
                <a:sym typeface="Calibri"/>
              </a:rPr>
              <a:t>Wikipedia. 2020c. </a:t>
            </a:r>
            <a:r>
              <a:rPr lang="en-US" sz="1200" b="0" i="0" u="none" strike="noStrike" cap="none" dirty="0" err="1">
                <a:solidFill>
                  <a:schemeClr val="dk1"/>
                </a:solidFill>
                <a:latin typeface="Calibri"/>
                <a:ea typeface="Calibri"/>
                <a:cs typeface="Calibri"/>
                <a:sym typeface="Calibri"/>
              </a:rPr>
              <a:t>Altmetrics</a:t>
            </a:r>
            <a:r>
              <a:rPr lang="en-US" sz="1200" b="0" i="0" u="none" strike="noStrike" cap="none" dirty="0">
                <a:solidFill>
                  <a:schemeClr val="dk1"/>
                </a:solidFill>
                <a:latin typeface="Calibri"/>
                <a:ea typeface="Calibri"/>
                <a:cs typeface="Calibri"/>
                <a:sym typeface="Calibri"/>
              </a:rPr>
              <a:t>. [Cited 30 September 2020]. </a:t>
            </a:r>
            <a:r>
              <a:rPr lang="en-US" sz="1200" b="0" i="0" u="sng" strike="noStrike" cap="none" dirty="0">
                <a:solidFill>
                  <a:schemeClr val="dk1"/>
                </a:solidFill>
                <a:latin typeface="Calibri"/>
                <a:ea typeface="Calibri"/>
                <a:cs typeface="Calibri"/>
                <a:sym typeface="Calibri"/>
                <a:hlinkClick r:id="rId3">
                  <a:extLst>
                    <a:ext uri="{A12FA001-AC4F-418D-AE19-62706E023703}">
                      <ahyp:hlinkClr xmlns:ahyp="http://schemas.microsoft.com/office/drawing/2018/hyperlinkcolor" val="tx"/>
                    </a:ext>
                  </a:extLst>
                </a:hlinkClick>
              </a:rPr>
              <a:t>https://en.wikipedia.org/w/index.php?title=Altmetrics&amp;oldid=977793529</a:t>
            </a:r>
            <a:endParaRPr lang="en-US" sz="1200" b="0" i="0" u="none" strike="noStrike" cap="none" dirty="0">
              <a:solidFill>
                <a:schemeClr val="dk1"/>
              </a:solidFill>
              <a:latin typeface="Calibri"/>
              <a:ea typeface="Calibri"/>
              <a:cs typeface="Calibri"/>
              <a:sym typeface="Calibri"/>
            </a:endParaRPr>
          </a:p>
          <a:p>
            <a:pPr marL="0" lvl="0" indent="0" algn="l" rtl="0">
              <a:lnSpc>
                <a:spcPct val="100000"/>
              </a:lnSpc>
              <a:spcBef>
                <a:spcPts val="0"/>
              </a:spcBef>
              <a:spcAft>
                <a:spcPts val="0"/>
              </a:spcAft>
              <a:buSzPts val="1400"/>
              <a:buFont typeface="Arial"/>
              <a:buNone/>
            </a:pPr>
            <a:endParaRPr lang="en-US" dirty="0"/>
          </a:p>
          <a:p>
            <a:pPr marL="457200" marR="0" indent="-228600" algn="r" rtl="1">
              <a:lnSpc>
                <a:spcPct val="100000"/>
              </a:lnSpc>
              <a:spcBef>
                <a:spcPts val="0"/>
              </a:spcBef>
              <a:spcAft>
                <a:spcPts val="0"/>
              </a:spcAft>
              <a:buClr>
                <a:srgbClr val="000000"/>
              </a:buClr>
              <a:buSzPts val="1400"/>
              <a:buFont typeface="Arial" panose="020B0604020202020204" pitchFamily="34" charset="0"/>
              <a:buChar char="•"/>
            </a:pPr>
            <a:endParaRPr lang="en-US" dirty="0"/>
          </a:p>
        </p:txBody>
      </p:sp>
      <p:sp>
        <p:nvSpPr>
          <p:cNvPr id="4" name="Slide Number Placeholder 3"/>
          <p:cNvSpPr>
            <a:spLocks noGrp="1"/>
          </p:cNvSpPr>
          <p:nvPr>
            <p:ph type="sldNum" idx="12"/>
          </p:nvPr>
        </p:nvSpPr>
        <p:spPr/>
        <p:txBody>
          <a:bodyPr/>
          <a:lstStyle/>
          <a:p>
            <a:pPr marL="0" marR="0" lvl="0" indent="0" algn="r" rtl="0">
              <a:lnSpc>
                <a:spcPct val="100000"/>
              </a:lnSpc>
              <a:spcBef>
                <a:spcPts val="0"/>
              </a:spcBef>
              <a:spcAft>
                <a:spcPts val="0"/>
              </a:spcAft>
              <a:buClr>
                <a:schemeClr val="dk1"/>
              </a:buClr>
              <a:buSzPts val="1200"/>
              <a:buFont typeface="Calibri"/>
              <a:buNone/>
            </a:pPr>
            <a:fld id="{00000000-1234-1234-1234-123412341234}" type="slidenum">
              <a:rPr lang="en-US" sz="1200" b="0" i="0" u="none" strike="noStrike" cap="none" smtClean="0">
                <a:solidFill>
                  <a:schemeClr val="dk1"/>
                </a:solidFill>
                <a:latin typeface="Calibri"/>
                <a:ea typeface="Calibri"/>
                <a:cs typeface="Calibri"/>
                <a:sym typeface="Calibri"/>
              </a:rPr>
              <a:t>16</a:t>
            </a:fld>
            <a:endParaRPr lang="en-US" sz="1200" b="0" i="0" u="none" strike="noStrike" cap="none" dirty="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58870947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57200" marR="0" indent="-228600" algn="r" rtl="1">
              <a:lnSpc>
                <a:spcPct val="100000"/>
              </a:lnSpc>
              <a:spcBef>
                <a:spcPts val="0"/>
              </a:spcBef>
              <a:spcAft>
                <a:spcPts val="0"/>
              </a:spcAft>
              <a:buClr>
                <a:srgbClr val="000000"/>
              </a:buClr>
              <a:buSzPts val="1400"/>
              <a:buFont typeface="Arial" panose="020B0604020202020204" pitchFamily="34" charset="0"/>
              <a:buChar char="•"/>
            </a:pPr>
            <a:r>
              <a:rPr lang="ar-SA" dirty="0"/>
              <a:t>ويب أوف ساينس – منصة توفر كشافات الاستشهادات في مختلف التخصصات وكافه المناطق مثل كشاف العائلة كشاف حزم البيانات العلمية. وتوفر منصة ويب أوف ساينس لغة مشتركه للبحث وسهله الانتقال بين التخصصات وكذلك بناد البيانات يتيح للباحثين التصفح في مصادر معرفيه متباينة والاستشهاديات متصلة بالفهرسة والتي تتيح أيضا التنقل بين نتائج الأبحاث ذات الصلة  وقياس التأثير.</a:t>
            </a:r>
          </a:p>
          <a:p>
            <a:pPr marL="457200" marR="0" indent="-228600" algn="r" rtl="1">
              <a:lnSpc>
                <a:spcPct val="100000"/>
              </a:lnSpc>
              <a:spcBef>
                <a:spcPts val="0"/>
              </a:spcBef>
              <a:spcAft>
                <a:spcPts val="0"/>
              </a:spcAft>
              <a:buClr>
                <a:srgbClr val="000000"/>
              </a:buClr>
              <a:buSzPts val="1400"/>
              <a:buFont typeface="Arial" panose="020B0604020202020204" pitchFamily="34" charset="0"/>
              <a:buChar char="•"/>
            </a:pPr>
            <a:r>
              <a:rPr lang="ar-SA" dirty="0"/>
              <a:t>سكوبس – مع وجود اكثر من ١.٤ بليون استشهاد من المراجع ، وكل مقاله مفهرسه علي سكوبس لها في المتوسط حوالي ١٠-١٥٪ استشهاد اكثر من اقرب منافسي سكوبس. المزيد من استشهاد المراجع يعني المزيد من القياسات البيبلومتريه ومزيد من التحليل للأبحاث التاريخية وكذلك استكمال بورتفوليو المؤلف وبالطبع تحسين معامل ال</a:t>
            </a:r>
            <a:r>
              <a:rPr lang="en-US" dirty="0"/>
              <a:t>h </a:t>
            </a:r>
            <a:r>
              <a:rPr lang="ar-SA" dirty="0"/>
              <a:t> الخاص بالمؤلفين حتي من بدأوا النشر قبل ١٩٩٦.</a:t>
            </a:r>
            <a:endParaRPr lang="en-US" dirty="0"/>
          </a:p>
        </p:txBody>
      </p:sp>
      <p:sp>
        <p:nvSpPr>
          <p:cNvPr id="4" name="Slide Number Placeholder 3"/>
          <p:cNvSpPr>
            <a:spLocks noGrp="1"/>
          </p:cNvSpPr>
          <p:nvPr>
            <p:ph type="sldNum" idx="12"/>
          </p:nvPr>
        </p:nvSpPr>
        <p:spPr/>
        <p:txBody>
          <a:bodyPr/>
          <a:lstStyle/>
          <a:p>
            <a:pPr marL="0" marR="0" lvl="0" indent="0" algn="r" rtl="0">
              <a:lnSpc>
                <a:spcPct val="100000"/>
              </a:lnSpc>
              <a:spcBef>
                <a:spcPts val="0"/>
              </a:spcBef>
              <a:spcAft>
                <a:spcPts val="0"/>
              </a:spcAft>
              <a:buClr>
                <a:schemeClr val="dk1"/>
              </a:buClr>
              <a:buSzPts val="1200"/>
              <a:buFont typeface="Calibri"/>
              <a:buNone/>
            </a:pPr>
            <a:fld id="{00000000-1234-1234-1234-123412341234}" type="slidenum">
              <a:rPr lang="en-US" sz="1200" b="0" i="0" u="none" strike="noStrike" cap="none" smtClean="0">
                <a:solidFill>
                  <a:schemeClr val="dk1"/>
                </a:solidFill>
                <a:latin typeface="Calibri"/>
                <a:ea typeface="Calibri"/>
                <a:cs typeface="Calibri"/>
                <a:sym typeface="Calibri"/>
              </a:rPr>
              <a:t>18</a:t>
            </a:fld>
            <a:endParaRPr lang="en-US" sz="1200" b="0" i="0" u="none" strike="noStrike" cap="none" dirty="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77354278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57200" marR="0" indent="-228600" algn="r" rtl="1">
              <a:lnSpc>
                <a:spcPct val="100000"/>
              </a:lnSpc>
              <a:spcBef>
                <a:spcPts val="0"/>
              </a:spcBef>
              <a:spcAft>
                <a:spcPts val="0"/>
              </a:spcAft>
              <a:buClr>
                <a:srgbClr val="000000"/>
              </a:buClr>
              <a:buSzPts val="1400"/>
              <a:buFont typeface="Arial" panose="020B0604020202020204" pitchFamily="34" charset="0"/>
              <a:buChar char="•"/>
            </a:pPr>
            <a:r>
              <a:rPr lang="ar-SA" sz="1200" dirty="0">
                <a:solidFill>
                  <a:schemeClr val="tx1"/>
                </a:solidFill>
              </a:rPr>
              <a:t>يمكن للمؤلف ان يعرف من يستشهد بمقالاته او رسوماته البيانية طوال الوقت مع احصاء العديد من المقاييس الخاصة بالاستشهاد.</a:t>
            </a:r>
          </a:p>
          <a:p>
            <a:pPr marL="457200" marR="0" indent="-228600" algn="r" rtl="1">
              <a:lnSpc>
                <a:spcPct val="100000"/>
              </a:lnSpc>
              <a:spcBef>
                <a:spcPts val="0"/>
              </a:spcBef>
              <a:spcAft>
                <a:spcPts val="0"/>
              </a:spcAft>
              <a:buClr>
                <a:srgbClr val="000000"/>
              </a:buClr>
              <a:buSzPts val="1400"/>
              <a:buFont typeface="Arial" panose="020B0604020202020204" pitchFamily="34" charset="0"/>
              <a:buChar char="•"/>
            </a:pPr>
            <a:r>
              <a:rPr lang="ar-SA" sz="1200" dirty="0">
                <a:solidFill>
                  <a:schemeClr val="tx1"/>
                </a:solidFill>
              </a:rPr>
              <a:t>يمكن للجميع انشاء حساب علي جوجل والبحث عن الاستشهادات في جوجل سكولار والتي قام الباحث او المؤسسة بنشرها.</a:t>
            </a:r>
            <a:endParaRPr lang="en-US" dirty="0"/>
          </a:p>
        </p:txBody>
      </p:sp>
      <p:sp>
        <p:nvSpPr>
          <p:cNvPr id="4" name="Slide Number Placeholder 3"/>
          <p:cNvSpPr>
            <a:spLocks noGrp="1"/>
          </p:cNvSpPr>
          <p:nvPr>
            <p:ph type="sldNum" idx="12"/>
          </p:nvPr>
        </p:nvSpPr>
        <p:spPr/>
        <p:txBody>
          <a:bodyPr/>
          <a:lstStyle/>
          <a:p>
            <a:pPr marL="0" marR="0" lvl="0" indent="0" algn="r" rtl="0">
              <a:lnSpc>
                <a:spcPct val="100000"/>
              </a:lnSpc>
              <a:spcBef>
                <a:spcPts val="0"/>
              </a:spcBef>
              <a:spcAft>
                <a:spcPts val="0"/>
              </a:spcAft>
              <a:buClr>
                <a:schemeClr val="dk1"/>
              </a:buClr>
              <a:buSzPts val="1200"/>
              <a:buFont typeface="Calibri"/>
              <a:buNone/>
            </a:pPr>
            <a:fld id="{00000000-1234-1234-1234-123412341234}" type="slidenum">
              <a:rPr lang="en-US" sz="1200" b="0" i="0" u="none" strike="noStrike" cap="none" smtClean="0">
                <a:solidFill>
                  <a:schemeClr val="dk1"/>
                </a:solidFill>
                <a:latin typeface="Calibri"/>
                <a:ea typeface="Calibri"/>
                <a:cs typeface="Calibri"/>
                <a:sym typeface="Calibri"/>
              </a:rPr>
              <a:t>22</a:t>
            </a:fld>
            <a:endParaRPr lang="en-US" sz="1200" b="0" i="0" u="none" strike="noStrike" cap="none" dirty="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54770115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2"/>
        <p:cNvGrpSpPr/>
        <p:nvPr/>
      </p:nvGrpSpPr>
      <p:grpSpPr>
        <a:xfrm>
          <a:off x="0" y="0"/>
          <a:ext cx="0" cy="0"/>
          <a:chOff x="0" y="0"/>
          <a:chExt cx="0" cy="0"/>
        </a:xfrm>
      </p:grpSpPr>
      <p:sp>
        <p:nvSpPr>
          <p:cNvPr id="293" name="Google Shape;293;p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94" name="Google Shape;294;p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171450" marR="0" lvl="0" indent="-82550" algn="l" rtl="0">
              <a:lnSpc>
                <a:spcPct val="100000"/>
              </a:lnSpc>
              <a:spcBef>
                <a:spcPts val="0"/>
              </a:spcBef>
              <a:spcAft>
                <a:spcPts val="0"/>
              </a:spcAft>
              <a:buClr>
                <a:srgbClr val="000000"/>
              </a:buClr>
              <a:buSzPts val="1400"/>
              <a:buFont typeface="Arial"/>
              <a:buNone/>
            </a:pPr>
            <a:r>
              <a:rPr lang="en-US">
                <a:solidFill>
                  <a:schemeClr val="dk1"/>
                </a:solidFill>
                <a:latin typeface="Open Sans"/>
                <a:ea typeface="Open Sans"/>
                <a:cs typeface="Open Sans"/>
                <a:sym typeface="Open Sans"/>
              </a:rPr>
              <a:t>Reference:</a:t>
            </a:r>
            <a:endParaRPr/>
          </a:p>
          <a:p>
            <a:pPr marL="171450" marR="0" lvl="0" indent="-82550" algn="l" rtl="0">
              <a:lnSpc>
                <a:spcPct val="100000"/>
              </a:lnSpc>
              <a:spcBef>
                <a:spcPts val="0"/>
              </a:spcBef>
              <a:spcAft>
                <a:spcPts val="0"/>
              </a:spcAft>
              <a:buClr>
                <a:srgbClr val="000000"/>
              </a:buClr>
              <a:buSzPts val="1400"/>
              <a:buFont typeface="Arial"/>
              <a:buNone/>
            </a:pPr>
            <a:r>
              <a:rPr lang="en-US" sz="1200" b="0" i="0" u="none" strike="noStrike" cap="none">
                <a:solidFill>
                  <a:schemeClr val="dk1"/>
                </a:solidFill>
                <a:latin typeface="Calibri"/>
                <a:ea typeface="Calibri"/>
                <a:cs typeface="Calibri"/>
                <a:sym typeface="Calibri"/>
              </a:rPr>
              <a:t>Google Scholar. 2020b. Google Scholar Metrics Help [online]. [Cited 30 September 2020]. </a:t>
            </a:r>
            <a:r>
              <a:rPr lang="en-US" sz="1200" b="0" i="0" u="sng" strike="noStrike" cap="none">
                <a:solidFill>
                  <a:schemeClr val="dk1"/>
                </a:solidFill>
                <a:latin typeface="Calibri"/>
                <a:ea typeface="Calibri"/>
                <a:cs typeface="Calibri"/>
                <a:sym typeface="Calibri"/>
                <a:hlinkClick r:id="rId3">
                  <a:extLst>
                    <a:ext uri="{A12FA001-AC4F-418D-AE19-62706E023703}">
                      <ahyp:hlinkClr xmlns:ahyp="http://schemas.microsoft.com/office/drawing/2018/hyperlinkcolor" val="tx"/>
                    </a:ext>
                  </a:extLst>
                </a:hlinkClick>
              </a:rPr>
              <a:t>https://scholar.google.com/intl/en/scholar/metrics.html</a:t>
            </a:r>
            <a:r>
              <a:rPr lang="en-US" sz="1200" b="0" i="0" u="none" strike="noStrike" cap="none">
                <a:solidFill>
                  <a:schemeClr val="dk1"/>
                </a:solidFill>
                <a:latin typeface="Calibri"/>
                <a:ea typeface="Calibri"/>
                <a:cs typeface="Calibri"/>
                <a:sym typeface="Calibri"/>
              </a:rPr>
              <a:t> </a:t>
            </a:r>
            <a:endParaRPr sz="1200" b="0" i="0" u="none" strike="noStrike" cap="none">
              <a:solidFill>
                <a:schemeClr val="dk1"/>
              </a:solidFill>
              <a:latin typeface="Calibri"/>
              <a:ea typeface="Calibri"/>
              <a:cs typeface="Calibri"/>
              <a:sym typeface="Calibri"/>
            </a:endParaRPr>
          </a:p>
          <a:p>
            <a:pPr marL="171450" marR="0" lvl="0" indent="-82550" algn="l" rtl="0">
              <a:lnSpc>
                <a:spcPct val="100000"/>
              </a:lnSpc>
              <a:spcBef>
                <a:spcPts val="0"/>
              </a:spcBef>
              <a:spcAft>
                <a:spcPts val="0"/>
              </a:spcAft>
              <a:buClr>
                <a:srgbClr val="000000"/>
              </a:buClr>
              <a:buSzPts val="1400"/>
              <a:buFont typeface="Arial"/>
              <a:buNone/>
            </a:pPr>
            <a:endParaRPr>
              <a:solidFill>
                <a:schemeClr val="dk1"/>
              </a:solidFill>
              <a:latin typeface="Open Sans"/>
              <a:ea typeface="Open Sans"/>
              <a:cs typeface="Open Sans"/>
              <a:sym typeface="Open Sans"/>
            </a:endParaRPr>
          </a:p>
          <a:p>
            <a:pPr marL="0" lvl="0" indent="0" algn="l" rtl="0">
              <a:lnSpc>
                <a:spcPct val="100000"/>
              </a:lnSpc>
              <a:spcBef>
                <a:spcPts val="0"/>
              </a:spcBef>
              <a:spcAft>
                <a:spcPts val="0"/>
              </a:spcAft>
              <a:buSzPts val="1400"/>
              <a:buFont typeface="Arial"/>
              <a:buNone/>
            </a:pPr>
            <a:endParaRPr/>
          </a:p>
          <a:p>
            <a:pPr marL="0" lvl="0" indent="0" algn="l" rtl="0">
              <a:lnSpc>
                <a:spcPct val="100000"/>
              </a:lnSpc>
              <a:spcBef>
                <a:spcPts val="0"/>
              </a:spcBef>
              <a:spcAft>
                <a:spcPts val="0"/>
              </a:spcAft>
              <a:buSzPts val="1400"/>
              <a:buNone/>
            </a:pPr>
            <a:endParaRPr/>
          </a:p>
        </p:txBody>
      </p:sp>
      <p:sp>
        <p:nvSpPr>
          <p:cNvPr id="295" name="Google Shape;295;p7: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chemeClr val="dk1"/>
              </a:buClr>
              <a:buSzPts val="1800"/>
              <a:buFont typeface="Arial"/>
              <a:buNone/>
            </a:pPr>
            <a:fld id="{00000000-1234-1234-1234-123412341234}" type="slidenum">
              <a:rPr lang="en-US"/>
              <a:t>23</a:t>
            </a:fld>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4"/>
        <p:cNvGrpSpPr/>
        <p:nvPr/>
      </p:nvGrpSpPr>
      <p:grpSpPr>
        <a:xfrm>
          <a:off x="0" y="0"/>
          <a:ext cx="0" cy="0"/>
          <a:chOff x="0" y="0"/>
          <a:chExt cx="0" cy="0"/>
        </a:xfrm>
      </p:grpSpPr>
      <p:sp>
        <p:nvSpPr>
          <p:cNvPr id="105" name="Google Shape;105;p1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6" name="Google Shape;106;p1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07" name="Google Shape;107;p1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nl-NL"/>
              <a:t>25</a:t>
            </a:fld>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2"/>
        <p:cNvGrpSpPr/>
        <p:nvPr/>
      </p:nvGrpSpPr>
      <p:grpSpPr>
        <a:xfrm>
          <a:off x="0" y="0"/>
          <a:ext cx="0" cy="0"/>
          <a:chOff x="0" y="0"/>
          <a:chExt cx="0" cy="0"/>
        </a:xfrm>
      </p:grpSpPr>
      <p:sp>
        <p:nvSpPr>
          <p:cNvPr id="113" name="Google Shape;113;p1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14" name="Google Shape;114;p1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15" name="Google Shape;115;p17: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nl-NL"/>
              <a:t>26</a:t>
            </a:fld>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4"/>
        <p:cNvGrpSpPr/>
        <p:nvPr/>
      </p:nvGrpSpPr>
      <p:grpSpPr>
        <a:xfrm>
          <a:off x="0" y="0"/>
          <a:ext cx="0" cy="0"/>
          <a:chOff x="0" y="0"/>
          <a:chExt cx="0" cy="0"/>
        </a:xfrm>
      </p:grpSpPr>
      <p:sp>
        <p:nvSpPr>
          <p:cNvPr id="305" name="Google Shape;305;p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dirty="0"/>
          </a:p>
        </p:txBody>
      </p:sp>
      <p:sp>
        <p:nvSpPr>
          <p:cNvPr id="306" name="Google Shape;306;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47650" marR="0" indent="-171450" algn="r" rtl="1">
              <a:lnSpc>
                <a:spcPct val="90000"/>
              </a:lnSpc>
              <a:spcBef>
                <a:spcPts val="1000"/>
              </a:spcBef>
              <a:spcAft>
                <a:spcPts val="0"/>
              </a:spcAft>
              <a:buClr>
                <a:schemeClr val="tx1"/>
              </a:buClr>
              <a:buSzPts val="2400"/>
              <a:buFont typeface="Arial" panose="020B0604020202020204" pitchFamily="34" charset="0"/>
              <a:buChar char="•"/>
            </a:pPr>
            <a:r>
              <a:rPr lang="ar-SA" sz="1200" dirty="0">
                <a:solidFill>
                  <a:schemeClr val="tx1"/>
                </a:solidFill>
              </a:rPr>
              <a:t>في هذا العرض سوف نتعرف علي مبدأ تقييم الأبحاث خاصه في الأوساط الأكاديمية. وكذلك سوف نتعرف علي الطرق الشائعة لتحليل تأثير الأبحاث متضمنا المؤشرات البيبلوميترية. وسوف نلقي نظره عامه على أهم الأدوات والخدمات لتقييم الأبحاث. بعض الأمثلة علي القياسات البيبلومترية ستعرض بالتفصيل في درس ٣.٧ عن قواعد بيانات الاستشهادات .</a:t>
            </a:r>
            <a:endParaRPr lang="en-US" sz="1200" dirty="0">
              <a:solidFill>
                <a:schemeClr val="tx1"/>
              </a:solidFill>
            </a:endParaRPr>
          </a:p>
          <a:p>
            <a:pPr marL="457200" marR="0" indent="-228600" algn="r" rtl="1">
              <a:lnSpc>
                <a:spcPct val="100000"/>
              </a:lnSpc>
              <a:spcBef>
                <a:spcPts val="0"/>
              </a:spcBef>
              <a:spcAft>
                <a:spcPts val="0"/>
              </a:spcAft>
              <a:buClr>
                <a:srgbClr val="000000"/>
              </a:buClr>
              <a:buSzPts val="1400"/>
              <a:buFont typeface="Arial"/>
              <a:buNone/>
            </a:pPr>
            <a:endParaRPr lang="en-US" dirty="0"/>
          </a:p>
        </p:txBody>
      </p:sp>
      <p:sp>
        <p:nvSpPr>
          <p:cNvPr id="4" name="Slide Number Placeholder 3"/>
          <p:cNvSpPr>
            <a:spLocks noGrp="1"/>
          </p:cNvSpPr>
          <p:nvPr>
            <p:ph type="sldNum" idx="12"/>
          </p:nvPr>
        </p:nvSpPr>
        <p:spPr/>
        <p:txBody>
          <a:bodyPr/>
          <a:lstStyle/>
          <a:p>
            <a:pPr marL="0" marR="0" lvl="0" indent="0" algn="r" rtl="0">
              <a:lnSpc>
                <a:spcPct val="100000"/>
              </a:lnSpc>
              <a:spcBef>
                <a:spcPts val="0"/>
              </a:spcBef>
              <a:spcAft>
                <a:spcPts val="0"/>
              </a:spcAft>
              <a:buClr>
                <a:schemeClr val="dk1"/>
              </a:buClr>
              <a:buSzPts val="1200"/>
              <a:buFont typeface="Calibri"/>
              <a:buNone/>
            </a:pPr>
            <a:fld id="{00000000-1234-1234-1234-123412341234}" type="slidenum">
              <a:rPr lang="en-US" sz="1200" b="0" i="0" u="none" strike="noStrike" cap="none" smtClean="0">
                <a:solidFill>
                  <a:schemeClr val="dk1"/>
                </a:solidFill>
                <a:latin typeface="Calibri"/>
                <a:ea typeface="Calibri"/>
                <a:cs typeface="Calibri"/>
                <a:sym typeface="Calibri"/>
              </a:rPr>
              <a:t>3</a:t>
            </a:fld>
            <a:endParaRPr lang="en-US" sz="1200" b="0" i="0" u="none" strike="noStrike" cap="none" dirty="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6351162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57200" marR="0" indent="-228600" algn="r" rtl="1">
              <a:lnSpc>
                <a:spcPct val="100000"/>
              </a:lnSpc>
              <a:spcBef>
                <a:spcPts val="0"/>
              </a:spcBef>
              <a:spcAft>
                <a:spcPts val="0"/>
              </a:spcAft>
              <a:buClr>
                <a:srgbClr val="000000"/>
              </a:buClr>
              <a:buSzPts val="1400"/>
              <a:buFont typeface="Arial" panose="020B0604020202020204" pitchFamily="34" charset="0"/>
              <a:buChar char="•"/>
            </a:pPr>
            <a:r>
              <a:rPr lang="ar-SA" dirty="0"/>
              <a:t>ويمكن وصف تأثير الأبحاث بانه "... عندما تكون المعرفة المنتجة بواسطه الباحثين تساهم وتنفع وتؤثر علي المجتمع والثقافة والبيئة والاقتصاد.</a:t>
            </a:r>
          </a:p>
          <a:p>
            <a:pPr marL="457200" marR="0" indent="-228600" algn="r" rtl="1">
              <a:lnSpc>
                <a:spcPct val="100000"/>
              </a:lnSpc>
              <a:spcBef>
                <a:spcPts val="0"/>
              </a:spcBef>
              <a:spcAft>
                <a:spcPts val="0"/>
              </a:spcAft>
              <a:buClr>
                <a:srgbClr val="000000"/>
              </a:buClr>
              <a:buSzPts val="1400"/>
              <a:buFont typeface="Arial" panose="020B0604020202020204" pitchFamily="34" charset="0"/>
              <a:buChar char="•"/>
            </a:pPr>
            <a:r>
              <a:rPr lang="ar-SA" dirty="0"/>
              <a:t>وكذلك فان الأبحاث ترتبط بالباحث وتتخطي حدود المجتمع الاكاديمي.</a:t>
            </a:r>
          </a:p>
          <a:p>
            <a:pPr marL="457200" marR="0" indent="-228600" algn="r" rtl="1">
              <a:lnSpc>
                <a:spcPct val="100000"/>
              </a:lnSpc>
              <a:spcBef>
                <a:spcPts val="0"/>
              </a:spcBef>
              <a:spcAft>
                <a:spcPts val="0"/>
              </a:spcAft>
              <a:buClr>
                <a:srgbClr val="000000"/>
              </a:buClr>
              <a:buSzPts val="1400"/>
              <a:buFont typeface="Arial" panose="020B0604020202020204" pitchFamily="34" charset="0"/>
              <a:buChar char="•"/>
            </a:pPr>
            <a:r>
              <a:rPr lang="ar-SA" dirty="0"/>
              <a:t>التأثير يتم تقييمه بربط  مخرجات البحث مع البيئة حتي يتم تقييم البحث في مؤسسة معينة.</a:t>
            </a:r>
          </a:p>
          <a:p>
            <a:pPr marL="457200" marR="0" indent="-228600" algn="r" rtl="1">
              <a:lnSpc>
                <a:spcPct val="100000"/>
              </a:lnSpc>
              <a:spcBef>
                <a:spcPts val="0"/>
              </a:spcBef>
              <a:spcAft>
                <a:spcPts val="0"/>
              </a:spcAft>
              <a:buClr>
                <a:srgbClr val="000000"/>
              </a:buClr>
              <a:buSzPts val="1400"/>
              <a:buFont typeface="Arial" panose="020B0604020202020204" pitchFamily="34" charset="0"/>
              <a:buChar char="•"/>
            </a:pPr>
            <a:r>
              <a:rPr lang="ar-SA" dirty="0"/>
              <a:t>بعض العوامل المهمة للتأثير هي التأثير الثقافي والتأثير الاقتصادي والتأثير البيئي والتأثير الاجتماعي وكذلك التأثير علي الصحة والسلامة والتأثير والتغيرات  السياسية.</a:t>
            </a:r>
            <a:endParaRPr lang="en-US" dirty="0"/>
          </a:p>
        </p:txBody>
      </p:sp>
      <p:sp>
        <p:nvSpPr>
          <p:cNvPr id="4" name="Slide Number Placeholder 3"/>
          <p:cNvSpPr>
            <a:spLocks noGrp="1"/>
          </p:cNvSpPr>
          <p:nvPr>
            <p:ph type="sldNum" idx="12"/>
          </p:nvPr>
        </p:nvSpPr>
        <p:spPr/>
        <p:txBody>
          <a:bodyPr/>
          <a:lstStyle/>
          <a:p>
            <a:pPr marL="0" marR="0" lvl="0" indent="0" algn="r" rtl="0">
              <a:lnSpc>
                <a:spcPct val="100000"/>
              </a:lnSpc>
              <a:spcBef>
                <a:spcPts val="0"/>
              </a:spcBef>
              <a:spcAft>
                <a:spcPts val="0"/>
              </a:spcAft>
              <a:buClr>
                <a:schemeClr val="dk1"/>
              </a:buClr>
              <a:buSzPts val="1200"/>
              <a:buFont typeface="Calibri"/>
              <a:buNone/>
            </a:pPr>
            <a:fld id="{00000000-1234-1234-1234-123412341234}" type="slidenum">
              <a:rPr lang="en-US" sz="1200" b="0" i="0" u="none" strike="noStrike" cap="none" smtClean="0">
                <a:solidFill>
                  <a:schemeClr val="dk1"/>
                </a:solidFill>
                <a:latin typeface="Calibri"/>
                <a:ea typeface="Calibri"/>
                <a:cs typeface="Calibri"/>
                <a:sym typeface="Calibri"/>
              </a:rPr>
              <a:t>4</a:t>
            </a:fld>
            <a:endParaRPr lang="en-US" sz="1200" b="0" i="0" u="none" strike="noStrike" cap="none" dirty="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91910358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57200" marR="0" indent="-228600" algn="r" rtl="1">
              <a:lnSpc>
                <a:spcPct val="100000"/>
              </a:lnSpc>
              <a:spcBef>
                <a:spcPts val="0"/>
              </a:spcBef>
              <a:spcAft>
                <a:spcPts val="0"/>
              </a:spcAft>
              <a:buClr>
                <a:srgbClr val="000000"/>
              </a:buClr>
              <a:buSzPts val="1400"/>
              <a:buFont typeface="Arial" panose="020B0604020202020204" pitchFamily="34" charset="0"/>
              <a:buChar char="•"/>
            </a:pPr>
            <a:r>
              <a:rPr lang="ar-SA" dirty="0"/>
              <a:t>بالنسبة للمؤسسات البحثية مثل الجامعات فإن تأثير مخرجات ابحاثها بالكامل تمكن المؤسسة من اكتساب فهم كامل </a:t>
            </a:r>
            <a:r>
              <a:rPr lang="ar-SA" dirty="0" err="1"/>
              <a:t>لأداءها</a:t>
            </a:r>
            <a:r>
              <a:rPr lang="ar-SA" dirty="0"/>
              <a:t> وهو ما يساعد علي مراقبه ونشر مساهماتها المجتمعية.</a:t>
            </a:r>
          </a:p>
          <a:p>
            <a:pPr marL="457200" marR="0" indent="-228600" algn="r" rtl="1">
              <a:lnSpc>
                <a:spcPct val="100000"/>
              </a:lnSpc>
              <a:spcBef>
                <a:spcPts val="0"/>
              </a:spcBef>
              <a:spcAft>
                <a:spcPts val="0"/>
              </a:spcAft>
              <a:buClr>
                <a:srgbClr val="000000"/>
              </a:buClr>
              <a:buSzPts val="1400"/>
              <a:buFont typeface="Arial" panose="020B0604020202020204" pitchFamily="34" charset="0"/>
              <a:buChar char="•"/>
            </a:pPr>
            <a:r>
              <a:rPr lang="ar-SA" dirty="0"/>
              <a:t>وبالنسبة لممولي الأبحاث فإن تقييم تأثير الأبحاث التي قاموا بتمويلها يمكنهم من فهم العائد من استثمارهم ويساعدهم لتوجيه التمويل للأبحاث ذات التأثير الأعلى والعثور علي اتجاهات الأبحاث ولضخ مزيد من الاستثمار.</a:t>
            </a:r>
            <a:endParaRPr lang="en-US" dirty="0"/>
          </a:p>
        </p:txBody>
      </p:sp>
      <p:sp>
        <p:nvSpPr>
          <p:cNvPr id="4" name="Slide Number Placeholder 3"/>
          <p:cNvSpPr>
            <a:spLocks noGrp="1"/>
          </p:cNvSpPr>
          <p:nvPr>
            <p:ph type="sldNum" idx="12"/>
          </p:nvPr>
        </p:nvSpPr>
        <p:spPr/>
        <p:txBody>
          <a:bodyPr/>
          <a:lstStyle/>
          <a:p>
            <a:pPr marL="0" marR="0" lvl="0" indent="0" algn="r" rtl="0">
              <a:lnSpc>
                <a:spcPct val="100000"/>
              </a:lnSpc>
              <a:spcBef>
                <a:spcPts val="0"/>
              </a:spcBef>
              <a:spcAft>
                <a:spcPts val="0"/>
              </a:spcAft>
              <a:buClr>
                <a:schemeClr val="dk1"/>
              </a:buClr>
              <a:buSzPts val="1200"/>
              <a:buFont typeface="Calibri"/>
              <a:buNone/>
            </a:pPr>
            <a:fld id="{00000000-1234-1234-1234-123412341234}" type="slidenum">
              <a:rPr lang="en-US" sz="1200" b="0" i="0" u="none" strike="noStrike" cap="none" smtClean="0">
                <a:solidFill>
                  <a:schemeClr val="dk1"/>
                </a:solidFill>
                <a:latin typeface="Calibri"/>
                <a:ea typeface="Calibri"/>
                <a:cs typeface="Calibri"/>
                <a:sym typeface="Calibri"/>
              </a:rPr>
              <a:t>5</a:t>
            </a:fld>
            <a:endParaRPr lang="en-US" sz="1200" b="0" i="0" u="none" strike="noStrike" cap="none" dirty="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45286404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57200" marR="0" indent="-228600" algn="r" rtl="1">
              <a:lnSpc>
                <a:spcPct val="100000"/>
              </a:lnSpc>
              <a:spcBef>
                <a:spcPts val="0"/>
              </a:spcBef>
              <a:spcAft>
                <a:spcPts val="0"/>
              </a:spcAft>
              <a:buClr>
                <a:srgbClr val="000000"/>
              </a:buClr>
              <a:buSzPts val="1400"/>
              <a:buFont typeface="Arial" panose="020B0604020202020204" pitchFamily="34" charset="0"/>
              <a:buChar char="•"/>
            </a:pPr>
            <a:r>
              <a:rPr lang="ar-SA" dirty="0"/>
              <a:t>بمجرد ان يمر المقال من مراجعه الاقران فان نشر البحث العلمي هو الوسيلة الأولية لتقييم البحث.</a:t>
            </a:r>
          </a:p>
          <a:p>
            <a:pPr marL="457200" marR="0" indent="-228600" algn="r" rtl="1">
              <a:lnSpc>
                <a:spcPct val="100000"/>
              </a:lnSpc>
              <a:spcBef>
                <a:spcPts val="0"/>
              </a:spcBef>
              <a:spcAft>
                <a:spcPts val="0"/>
              </a:spcAft>
              <a:buClr>
                <a:srgbClr val="000000"/>
              </a:buClr>
              <a:buSzPts val="1400"/>
              <a:buFont typeface="Arial" panose="020B0604020202020204" pitchFamily="34" charset="0"/>
              <a:buChar char="•"/>
            </a:pPr>
            <a:r>
              <a:rPr lang="ar-SA" dirty="0"/>
              <a:t>وعلي الرغم من ذلك فان عمليه تقييم جوده النشر هي عمليه صعبه وق تخضع للأهواء . وعلي الرغم من وجود بعض القواعد العامة للتقييم من بينها مراجعه الاقران ولكن التقييم يخضع لبعض المقاييس مثل عدد مرات الاستشهاد ومعامل الاستشهاد </a:t>
            </a:r>
            <a:r>
              <a:rPr lang="en-US" dirty="0"/>
              <a:t>h</a:t>
            </a:r>
            <a:r>
              <a:rPr lang="ar-SA" dirty="0"/>
              <a:t>  وكذلك نوعيه المجلة التي تم النشر فيها (معامل تأثير المجلة).</a:t>
            </a:r>
            <a:endParaRPr lang="en-US" dirty="0"/>
          </a:p>
        </p:txBody>
      </p:sp>
      <p:sp>
        <p:nvSpPr>
          <p:cNvPr id="4" name="Slide Number Placeholder 3"/>
          <p:cNvSpPr>
            <a:spLocks noGrp="1"/>
          </p:cNvSpPr>
          <p:nvPr>
            <p:ph type="sldNum" idx="12"/>
          </p:nvPr>
        </p:nvSpPr>
        <p:spPr/>
        <p:txBody>
          <a:bodyPr/>
          <a:lstStyle/>
          <a:p>
            <a:pPr marL="0" marR="0" lvl="0" indent="0" algn="r" rtl="0">
              <a:lnSpc>
                <a:spcPct val="100000"/>
              </a:lnSpc>
              <a:spcBef>
                <a:spcPts val="0"/>
              </a:spcBef>
              <a:spcAft>
                <a:spcPts val="0"/>
              </a:spcAft>
              <a:buClr>
                <a:schemeClr val="dk1"/>
              </a:buClr>
              <a:buSzPts val="1200"/>
              <a:buFont typeface="Calibri"/>
              <a:buNone/>
            </a:pPr>
            <a:fld id="{00000000-1234-1234-1234-123412341234}" type="slidenum">
              <a:rPr lang="en-US" sz="1200" b="0" i="0" u="none" strike="noStrike" cap="none" smtClean="0">
                <a:solidFill>
                  <a:schemeClr val="dk1"/>
                </a:solidFill>
                <a:latin typeface="Calibri"/>
                <a:ea typeface="Calibri"/>
                <a:cs typeface="Calibri"/>
                <a:sym typeface="Calibri"/>
              </a:rPr>
              <a:t>6</a:t>
            </a:fld>
            <a:endParaRPr lang="en-US" sz="1200" b="0" i="0" u="none" strike="noStrike" cap="none" dirty="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82338074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57200" marR="0" indent="-228600" algn="r" rtl="1">
              <a:lnSpc>
                <a:spcPct val="100000"/>
              </a:lnSpc>
              <a:spcBef>
                <a:spcPts val="0"/>
              </a:spcBef>
              <a:spcAft>
                <a:spcPts val="0"/>
              </a:spcAft>
              <a:buClr>
                <a:srgbClr val="000000"/>
              </a:buClr>
              <a:buSzPts val="1400"/>
              <a:buFont typeface="Arial" panose="020B0604020202020204" pitchFamily="34" charset="0"/>
              <a:buChar char="•"/>
            </a:pPr>
            <a:r>
              <a:rPr lang="ar-SA" dirty="0"/>
              <a:t>البيان العام لإعلان تقييم الابحاث </a:t>
            </a:r>
            <a:r>
              <a:rPr lang="en-US" dirty="0"/>
              <a:t>DORA </a:t>
            </a:r>
            <a:r>
              <a:rPr lang="ar-SA" dirty="0"/>
              <a:t>. </a:t>
            </a:r>
            <a:endParaRPr lang="en-US" dirty="0"/>
          </a:p>
        </p:txBody>
      </p:sp>
      <p:sp>
        <p:nvSpPr>
          <p:cNvPr id="4" name="Slide Number Placeholder 3"/>
          <p:cNvSpPr>
            <a:spLocks noGrp="1"/>
          </p:cNvSpPr>
          <p:nvPr>
            <p:ph type="sldNum" idx="12"/>
          </p:nvPr>
        </p:nvSpPr>
        <p:spPr/>
        <p:txBody>
          <a:bodyPr/>
          <a:lstStyle/>
          <a:p>
            <a:pPr marL="0" marR="0" lvl="0" indent="0" algn="r" rtl="0">
              <a:lnSpc>
                <a:spcPct val="100000"/>
              </a:lnSpc>
              <a:spcBef>
                <a:spcPts val="0"/>
              </a:spcBef>
              <a:spcAft>
                <a:spcPts val="0"/>
              </a:spcAft>
              <a:buClr>
                <a:schemeClr val="dk1"/>
              </a:buClr>
              <a:buSzPts val="1200"/>
              <a:buFont typeface="Calibri"/>
              <a:buNone/>
            </a:pPr>
            <a:fld id="{00000000-1234-1234-1234-123412341234}" type="slidenum">
              <a:rPr lang="en-US" sz="1200" b="0" i="0" u="none" strike="noStrike" cap="none" smtClean="0">
                <a:solidFill>
                  <a:schemeClr val="dk1"/>
                </a:solidFill>
                <a:latin typeface="Calibri"/>
                <a:ea typeface="Calibri"/>
                <a:cs typeface="Calibri"/>
                <a:sym typeface="Calibri"/>
              </a:rPr>
              <a:t>8</a:t>
            </a:fld>
            <a:endParaRPr lang="en-US" sz="1200" b="0" i="0" u="none" strike="noStrike" cap="none" dirty="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53621947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57200" marR="0" indent="-228600" algn="r" rtl="1">
              <a:lnSpc>
                <a:spcPct val="100000"/>
              </a:lnSpc>
              <a:spcBef>
                <a:spcPts val="0"/>
              </a:spcBef>
              <a:spcAft>
                <a:spcPts val="0"/>
              </a:spcAft>
              <a:buClr>
                <a:srgbClr val="000000"/>
              </a:buClr>
              <a:buSzPts val="1400"/>
              <a:buFont typeface="Arial" panose="020B0604020202020204" pitchFamily="34" charset="0"/>
              <a:buChar char="•"/>
            </a:pPr>
            <a:r>
              <a:rPr lang="ar-SA" dirty="0"/>
              <a:t>العشرة مبادئ في الشريحة اللاحقة. </a:t>
            </a:r>
            <a:endParaRPr lang="en-US" dirty="0"/>
          </a:p>
        </p:txBody>
      </p:sp>
      <p:sp>
        <p:nvSpPr>
          <p:cNvPr id="4" name="Slide Number Placeholder 3"/>
          <p:cNvSpPr>
            <a:spLocks noGrp="1"/>
          </p:cNvSpPr>
          <p:nvPr>
            <p:ph type="sldNum" idx="12"/>
          </p:nvPr>
        </p:nvSpPr>
        <p:spPr/>
        <p:txBody>
          <a:bodyPr/>
          <a:lstStyle/>
          <a:p>
            <a:pPr marL="0" marR="0" lvl="0" indent="0" algn="r" rtl="0">
              <a:lnSpc>
                <a:spcPct val="100000"/>
              </a:lnSpc>
              <a:spcBef>
                <a:spcPts val="0"/>
              </a:spcBef>
              <a:spcAft>
                <a:spcPts val="0"/>
              </a:spcAft>
              <a:buClr>
                <a:schemeClr val="dk1"/>
              </a:buClr>
              <a:buSzPts val="1200"/>
              <a:buFont typeface="Calibri"/>
              <a:buNone/>
            </a:pPr>
            <a:fld id="{00000000-1234-1234-1234-123412341234}" type="slidenum">
              <a:rPr lang="en-US" sz="1200" b="0" i="0" u="none" strike="noStrike" cap="none" smtClean="0">
                <a:solidFill>
                  <a:schemeClr val="dk1"/>
                </a:solidFill>
                <a:latin typeface="Calibri"/>
                <a:ea typeface="Calibri"/>
                <a:cs typeface="Calibri"/>
                <a:sym typeface="Calibri"/>
              </a:rPr>
              <a:t>9</a:t>
            </a:fld>
            <a:endParaRPr lang="en-US" sz="1200" b="0" i="0" u="none" strike="noStrike" cap="none" dirty="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26926330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57200" marR="0" lvl="0" indent="-228600" algn="r" defTabSz="914400" rtl="1" eaLnBrk="1" fontAlgn="auto" latinLnBrk="0" hangingPunct="1">
              <a:lnSpc>
                <a:spcPct val="100000"/>
              </a:lnSpc>
              <a:spcBef>
                <a:spcPts val="0"/>
              </a:spcBef>
              <a:spcAft>
                <a:spcPts val="0"/>
              </a:spcAft>
              <a:buClr>
                <a:srgbClr val="000000"/>
              </a:buClr>
              <a:buSzPts val="1400"/>
              <a:buFont typeface="Arial"/>
              <a:buNone/>
              <a:tabLst/>
              <a:defRPr/>
            </a:pPr>
            <a:r>
              <a:rPr lang="ar-SA" dirty="0"/>
              <a:t>قم بزياره:  </a:t>
            </a:r>
            <a:r>
              <a:rPr lang="en-US" dirty="0"/>
              <a:t>: </a:t>
            </a:r>
            <a:r>
              <a:rPr lang="en-US" u="sng" dirty="0">
                <a:solidFill>
                  <a:schemeClr val="hlink"/>
                </a:solidFill>
                <a:hlinkClick r:id="rId3"/>
              </a:rPr>
              <a:t>https://www.nature.com/news/bibliometrics-the-leiden-manifesto-for-research-metrics-1.17351</a:t>
            </a:r>
            <a:endParaRPr lang="en-US" dirty="0"/>
          </a:p>
          <a:p>
            <a:pPr marL="457200" marR="0" indent="-228600" algn="r" rtl="1">
              <a:lnSpc>
                <a:spcPct val="100000"/>
              </a:lnSpc>
              <a:spcBef>
                <a:spcPts val="0"/>
              </a:spcBef>
              <a:spcAft>
                <a:spcPts val="0"/>
              </a:spcAft>
              <a:buClr>
                <a:srgbClr val="000000"/>
              </a:buClr>
              <a:buSzPts val="1400"/>
              <a:buFont typeface="Arial"/>
              <a:buNone/>
            </a:pPr>
            <a:endParaRPr lang="en-US" dirty="0"/>
          </a:p>
        </p:txBody>
      </p:sp>
      <p:sp>
        <p:nvSpPr>
          <p:cNvPr id="4" name="Slide Number Placeholder 3"/>
          <p:cNvSpPr>
            <a:spLocks noGrp="1"/>
          </p:cNvSpPr>
          <p:nvPr>
            <p:ph type="sldNum" idx="12"/>
          </p:nvPr>
        </p:nvSpPr>
        <p:spPr/>
        <p:txBody>
          <a:bodyPr/>
          <a:lstStyle/>
          <a:p>
            <a:pPr marL="0" marR="0" lvl="0" indent="0" algn="r" rtl="0">
              <a:lnSpc>
                <a:spcPct val="100000"/>
              </a:lnSpc>
              <a:spcBef>
                <a:spcPts val="0"/>
              </a:spcBef>
              <a:spcAft>
                <a:spcPts val="0"/>
              </a:spcAft>
              <a:buClr>
                <a:schemeClr val="dk1"/>
              </a:buClr>
              <a:buSzPts val="1200"/>
              <a:buFont typeface="Calibri"/>
              <a:buNone/>
            </a:pPr>
            <a:fld id="{00000000-1234-1234-1234-123412341234}" type="slidenum">
              <a:rPr lang="en-US" sz="1200" b="0" i="0" u="none" strike="noStrike" cap="none" smtClean="0">
                <a:solidFill>
                  <a:schemeClr val="dk1"/>
                </a:solidFill>
                <a:latin typeface="Calibri"/>
                <a:ea typeface="Calibri"/>
                <a:cs typeface="Calibri"/>
                <a:sym typeface="Calibri"/>
              </a:rPr>
              <a:t>10</a:t>
            </a:fld>
            <a:endParaRPr lang="en-US" sz="1200" b="0" i="0" u="none" strike="noStrike" cap="none" dirty="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84092974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57200" marR="0" indent="-228600" algn="r" rtl="1">
              <a:lnSpc>
                <a:spcPct val="100000"/>
              </a:lnSpc>
              <a:spcBef>
                <a:spcPts val="0"/>
              </a:spcBef>
              <a:spcAft>
                <a:spcPts val="0"/>
              </a:spcAft>
              <a:buClr>
                <a:srgbClr val="000000"/>
              </a:buClr>
              <a:buSzPts val="1400"/>
              <a:buFont typeface="Arial" panose="020B0604020202020204" pitchFamily="34" charset="0"/>
              <a:buChar char="•"/>
            </a:pPr>
            <a:r>
              <a:rPr lang="ar-SA" dirty="0"/>
              <a:t>المقاييس البيبلوميترية أصبحت تستعمل علي نطاق واسع كأحد وسائل التقييم الكمية. وتستعمل أيضا في دراسة التاريخ وعلم المجتمع وترتيب وإدارة المعلومات والسياسات العلمية.</a:t>
            </a:r>
            <a:endParaRPr lang="en-US" dirty="0"/>
          </a:p>
        </p:txBody>
      </p:sp>
      <p:sp>
        <p:nvSpPr>
          <p:cNvPr id="4" name="Slide Number Placeholder 3"/>
          <p:cNvSpPr>
            <a:spLocks noGrp="1"/>
          </p:cNvSpPr>
          <p:nvPr>
            <p:ph type="sldNum" idx="12"/>
          </p:nvPr>
        </p:nvSpPr>
        <p:spPr/>
        <p:txBody>
          <a:bodyPr/>
          <a:lstStyle/>
          <a:p>
            <a:pPr marL="0" marR="0" lvl="0" indent="0" algn="r" rtl="0">
              <a:lnSpc>
                <a:spcPct val="100000"/>
              </a:lnSpc>
              <a:spcBef>
                <a:spcPts val="0"/>
              </a:spcBef>
              <a:spcAft>
                <a:spcPts val="0"/>
              </a:spcAft>
              <a:buClr>
                <a:schemeClr val="dk1"/>
              </a:buClr>
              <a:buSzPts val="1200"/>
              <a:buFont typeface="Calibri"/>
              <a:buNone/>
            </a:pPr>
            <a:fld id="{00000000-1234-1234-1234-123412341234}" type="slidenum">
              <a:rPr lang="en-US" sz="1200" b="0" i="0" u="none" strike="noStrike" cap="none" smtClean="0">
                <a:solidFill>
                  <a:schemeClr val="dk1"/>
                </a:solidFill>
                <a:latin typeface="Calibri"/>
                <a:ea typeface="Calibri"/>
                <a:cs typeface="Calibri"/>
                <a:sym typeface="Calibri"/>
              </a:rPr>
              <a:t>11</a:t>
            </a:fld>
            <a:endParaRPr lang="en-US" sz="1200" b="0" i="0" u="none" strike="noStrike" cap="none" dirty="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71495210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3"/>
        <p:cNvGrpSpPr/>
        <p:nvPr/>
      </p:nvGrpSpPr>
      <p:grpSpPr>
        <a:xfrm>
          <a:off x="0" y="0"/>
          <a:ext cx="0" cy="0"/>
          <a:chOff x="0" y="0"/>
          <a:chExt cx="0" cy="0"/>
        </a:xfrm>
      </p:grpSpPr>
      <p:sp>
        <p:nvSpPr>
          <p:cNvPr id="14" name="Google Shape;14;g7119cced83_0_58"/>
          <p:cNvSpPr txBox="1">
            <a:spLocks noGrp="1"/>
          </p:cNvSpPr>
          <p:nvPr>
            <p:ph type="ctrTitle"/>
          </p:nvPr>
        </p:nvSpPr>
        <p:spPr>
          <a:xfrm>
            <a:off x="415611" y="992767"/>
            <a:ext cx="11360700" cy="2736900"/>
          </a:xfrm>
          <a:prstGeom prst="rect">
            <a:avLst/>
          </a:prstGeom>
          <a:noFill/>
          <a:ln>
            <a:noFill/>
          </a:ln>
        </p:spPr>
        <p:txBody>
          <a:bodyPr spcFirstLastPara="1" wrap="square" lIns="121900" tIns="121900" rIns="121900" bIns="121900" anchor="b" anchorCtr="0">
            <a:noAutofit/>
          </a:bodyPr>
          <a:lstStyle>
            <a:lvl1pPr lvl="0" algn="ctr">
              <a:lnSpc>
                <a:spcPct val="100000"/>
              </a:lnSpc>
              <a:spcBef>
                <a:spcPts val="0"/>
              </a:spcBef>
              <a:spcAft>
                <a:spcPts val="0"/>
              </a:spcAft>
              <a:buSzPts val="6900"/>
              <a:buNone/>
              <a:defRPr sz="6900"/>
            </a:lvl1pPr>
            <a:lvl2pPr lvl="1" algn="ctr">
              <a:lnSpc>
                <a:spcPct val="100000"/>
              </a:lnSpc>
              <a:spcBef>
                <a:spcPts val="0"/>
              </a:spcBef>
              <a:spcAft>
                <a:spcPts val="0"/>
              </a:spcAft>
              <a:buSzPts val="6900"/>
              <a:buNone/>
              <a:defRPr sz="6900"/>
            </a:lvl2pPr>
            <a:lvl3pPr lvl="2" algn="ctr">
              <a:lnSpc>
                <a:spcPct val="100000"/>
              </a:lnSpc>
              <a:spcBef>
                <a:spcPts val="0"/>
              </a:spcBef>
              <a:spcAft>
                <a:spcPts val="0"/>
              </a:spcAft>
              <a:buSzPts val="6900"/>
              <a:buNone/>
              <a:defRPr sz="6900"/>
            </a:lvl3pPr>
            <a:lvl4pPr lvl="3" algn="ctr">
              <a:lnSpc>
                <a:spcPct val="100000"/>
              </a:lnSpc>
              <a:spcBef>
                <a:spcPts val="0"/>
              </a:spcBef>
              <a:spcAft>
                <a:spcPts val="0"/>
              </a:spcAft>
              <a:buSzPts val="6900"/>
              <a:buNone/>
              <a:defRPr sz="6900"/>
            </a:lvl4pPr>
            <a:lvl5pPr lvl="4" algn="ctr">
              <a:lnSpc>
                <a:spcPct val="100000"/>
              </a:lnSpc>
              <a:spcBef>
                <a:spcPts val="0"/>
              </a:spcBef>
              <a:spcAft>
                <a:spcPts val="0"/>
              </a:spcAft>
              <a:buSzPts val="6900"/>
              <a:buNone/>
              <a:defRPr sz="6900"/>
            </a:lvl5pPr>
            <a:lvl6pPr lvl="5" algn="ctr">
              <a:lnSpc>
                <a:spcPct val="100000"/>
              </a:lnSpc>
              <a:spcBef>
                <a:spcPts val="0"/>
              </a:spcBef>
              <a:spcAft>
                <a:spcPts val="0"/>
              </a:spcAft>
              <a:buSzPts val="6900"/>
              <a:buNone/>
              <a:defRPr sz="6900"/>
            </a:lvl6pPr>
            <a:lvl7pPr lvl="6" algn="ctr">
              <a:lnSpc>
                <a:spcPct val="100000"/>
              </a:lnSpc>
              <a:spcBef>
                <a:spcPts val="0"/>
              </a:spcBef>
              <a:spcAft>
                <a:spcPts val="0"/>
              </a:spcAft>
              <a:buSzPts val="6900"/>
              <a:buNone/>
              <a:defRPr sz="6900"/>
            </a:lvl7pPr>
            <a:lvl8pPr lvl="7" algn="ctr">
              <a:lnSpc>
                <a:spcPct val="100000"/>
              </a:lnSpc>
              <a:spcBef>
                <a:spcPts val="0"/>
              </a:spcBef>
              <a:spcAft>
                <a:spcPts val="0"/>
              </a:spcAft>
              <a:buSzPts val="6900"/>
              <a:buNone/>
              <a:defRPr sz="6900"/>
            </a:lvl8pPr>
            <a:lvl9pPr lvl="8" algn="ctr">
              <a:lnSpc>
                <a:spcPct val="100000"/>
              </a:lnSpc>
              <a:spcBef>
                <a:spcPts val="0"/>
              </a:spcBef>
              <a:spcAft>
                <a:spcPts val="0"/>
              </a:spcAft>
              <a:buSzPts val="6900"/>
              <a:buNone/>
              <a:defRPr sz="6900"/>
            </a:lvl9pPr>
          </a:lstStyle>
          <a:p>
            <a:endParaRPr/>
          </a:p>
        </p:txBody>
      </p:sp>
      <p:sp>
        <p:nvSpPr>
          <p:cNvPr id="15" name="Google Shape;15;g7119cced83_0_58"/>
          <p:cNvSpPr txBox="1">
            <a:spLocks noGrp="1"/>
          </p:cNvSpPr>
          <p:nvPr>
            <p:ph type="subTitle" idx="1"/>
          </p:nvPr>
        </p:nvSpPr>
        <p:spPr>
          <a:xfrm>
            <a:off x="415600" y="3778833"/>
            <a:ext cx="11360700" cy="1056900"/>
          </a:xfrm>
          <a:prstGeom prst="rect">
            <a:avLst/>
          </a:prstGeom>
          <a:noFill/>
          <a:ln>
            <a:noFill/>
          </a:ln>
        </p:spPr>
        <p:txBody>
          <a:bodyPr spcFirstLastPara="1" wrap="square" lIns="121900" tIns="121900" rIns="121900" bIns="121900" anchor="t" anchorCtr="0">
            <a:noAutofit/>
          </a:bodyPr>
          <a:lstStyle>
            <a:lvl1pPr lvl="0" algn="ctr">
              <a:lnSpc>
                <a:spcPct val="100000"/>
              </a:lnSpc>
              <a:spcBef>
                <a:spcPts val="0"/>
              </a:spcBef>
              <a:spcAft>
                <a:spcPts val="0"/>
              </a:spcAft>
              <a:buSzPts val="3700"/>
              <a:buNone/>
              <a:defRPr sz="3700"/>
            </a:lvl1pPr>
            <a:lvl2pPr lvl="1" algn="ctr">
              <a:lnSpc>
                <a:spcPct val="100000"/>
              </a:lnSpc>
              <a:spcBef>
                <a:spcPts val="0"/>
              </a:spcBef>
              <a:spcAft>
                <a:spcPts val="0"/>
              </a:spcAft>
              <a:buSzPts val="3700"/>
              <a:buNone/>
              <a:defRPr sz="3700"/>
            </a:lvl2pPr>
            <a:lvl3pPr lvl="2" algn="ctr">
              <a:lnSpc>
                <a:spcPct val="100000"/>
              </a:lnSpc>
              <a:spcBef>
                <a:spcPts val="0"/>
              </a:spcBef>
              <a:spcAft>
                <a:spcPts val="0"/>
              </a:spcAft>
              <a:buSzPts val="3700"/>
              <a:buNone/>
              <a:defRPr sz="3700"/>
            </a:lvl3pPr>
            <a:lvl4pPr lvl="3" algn="ctr">
              <a:lnSpc>
                <a:spcPct val="100000"/>
              </a:lnSpc>
              <a:spcBef>
                <a:spcPts val="0"/>
              </a:spcBef>
              <a:spcAft>
                <a:spcPts val="0"/>
              </a:spcAft>
              <a:buSzPts val="3700"/>
              <a:buNone/>
              <a:defRPr sz="3700"/>
            </a:lvl4pPr>
            <a:lvl5pPr lvl="4" algn="ctr">
              <a:lnSpc>
                <a:spcPct val="100000"/>
              </a:lnSpc>
              <a:spcBef>
                <a:spcPts val="0"/>
              </a:spcBef>
              <a:spcAft>
                <a:spcPts val="0"/>
              </a:spcAft>
              <a:buSzPts val="3700"/>
              <a:buNone/>
              <a:defRPr sz="3700"/>
            </a:lvl5pPr>
            <a:lvl6pPr lvl="5" algn="ctr">
              <a:lnSpc>
                <a:spcPct val="100000"/>
              </a:lnSpc>
              <a:spcBef>
                <a:spcPts val="0"/>
              </a:spcBef>
              <a:spcAft>
                <a:spcPts val="0"/>
              </a:spcAft>
              <a:buSzPts val="3700"/>
              <a:buNone/>
              <a:defRPr sz="3700"/>
            </a:lvl6pPr>
            <a:lvl7pPr lvl="6" algn="ctr">
              <a:lnSpc>
                <a:spcPct val="100000"/>
              </a:lnSpc>
              <a:spcBef>
                <a:spcPts val="0"/>
              </a:spcBef>
              <a:spcAft>
                <a:spcPts val="0"/>
              </a:spcAft>
              <a:buSzPts val="3700"/>
              <a:buNone/>
              <a:defRPr sz="3700"/>
            </a:lvl7pPr>
            <a:lvl8pPr lvl="7" algn="ctr">
              <a:lnSpc>
                <a:spcPct val="100000"/>
              </a:lnSpc>
              <a:spcBef>
                <a:spcPts val="0"/>
              </a:spcBef>
              <a:spcAft>
                <a:spcPts val="0"/>
              </a:spcAft>
              <a:buSzPts val="3700"/>
              <a:buNone/>
              <a:defRPr sz="3700"/>
            </a:lvl8pPr>
            <a:lvl9pPr lvl="8" algn="ctr">
              <a:lnSpc>
                <a:spcPct val="100000"/>
              </a:lnSpc>
              <a:spcBef>
                <a:spcPts val="0"/>
              </a:spcBef>
              <a:spcAft>
                <a:spcPts val="0"/>
              </a:spcAft>
              <a:buSzPts val="3700"/>
              <a:buNone/>
              <a:defRPr sz="3700"/>
            </a:lvl9pPr>
          </a:lstStyle>
          <a:p>
            <a:endParaRPr/>
          </a:p>
        </p:txBody>
      </p:sp>
      <p:sp>
        <p:nvSpPr>
          <p:cNvPr id="16" name="Google Shape;16;g7119cced83_0_58"/>
          <p:cNvSpPr txBox="1">
            <a:spLocks noGrp="1"/>
          </p:cNvSpPr>
          <p:nvPr>
            <p:ph type="sldNum" idx="12"/>
          </p:nvPr>
        </p:nvSpPr>
        <p:spPr>
          <a:xfrm>
            <a:off x="11296610" y="6217622"/>
            <a:ext cx="731700" cy="524700"/>
          </a:xfrm>
          <a:prstGeom prst="rect">
            <a:avLst/>
          </a:prstGeom>
          <a:noFill/>
          <a:ln>
            <a:noFill/>
          </a:ln>
        </p:spPr>
        <p:txBody>
          <a:bodyPr spcFirstLastPara="1" wrap="square" lIns="121900" tIns="121900" rIns="121900" bIns="121900" anchor="ctr" anchorCtr="0">
            <a:noAutofit/>
          </a:bodyPr>
          <a:lstStyle>
            <a:lvl1pPr marL="0" marR="0" lvl="0"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dirty="0"/>
          </a:p>
        </p:txBody>
      </p:sp>
      <p:pic>
        <p:nvPicPr>
          <p:cNvPr id="17" name="Google Shape;17;g7119cced83_0_58"/>
          <p:cNvPicPr preferRelativeResize="0"/>
          <p:nvPr/>
        </p:nvPicPr>
        <p:blipFill rotWithShape="1">
          <a:blip r:embed="rId2">
            <a:alphaModFix/>
          </a:blip>
          <a:srcRect/>
          <a:stretch/>
        </p:blipFill>
        <p:spPr>
          <a:xfrm>
            <a:off x="4647435" y="0"/>
            <a:ext cx="7544565" cy="2440439"/>
          </a:xfrm>
          <a:prstGeom prst="rect">
            <a:avLst/>
          </a:prstGeom>
          <a:noFill/>
          <a:ln>
            <a:noFill/>
          </a:ln>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56"/>
        <p:cNvGrpSpPr/>
        <p:nvPr/>
      </p:nvGrpSpPr>
      <p:grpSpPr>
        <a:xfrm>
          <a:off x="0" y="0"/>
          <a:ext cx="0" cy="0"/>
          <a:chOff x="0" y="0"/>
          <a:chExt cx="0" cy="0"/>
        </a:xfrm>
      </p:grpSpPr>
      <p:sp>
        <p:nvSpPr>
          <p:cNvPr id="57" name="Google Shape;57;g7119cced83_0_90"/>
          <p:cNvSpPr txBox="1">
            <a:spLocks noGrp="1"/>
          </p:cNvSpPr>
          <p:nvPr>
            <p:ph type="body" idx="1"/>
          </p:nvPr>
        </p:nvSpPr>
        <p:spPr>
          <a:xfrm>
            <a:off x="415600" y="5640767"/>
            <a:ext cx="7998300" cy="806700"/>
          </a:xfrm>
          <a:prstGeom prst="rect">
            <a:avLst/>
          </a:prstGeom>
          <a:noFill/>
          <a:ln>
            <a:noFill/>
          </a:ln>
        </p:spPr>
        <p:txBody>
          <a:bodyPr spcFirstLastPara="1" wrap="square" lIns="121900" tIns="121900" rIns="121900" bIns="121900" anchor="ctr" anchorCtr="0">
            <a:noAutofit/>
          </a:bodyPr>
          <a:lstStyle>
            <a:lvl1pPr marL="457200" lvl="0" indent="-228600" algn="l">
              <a:lnSpc>
                <a:spcPct val="100000"/>
              </a:lnSpc>
              <a:spcBef>
                <a:spcPts val="0"/>
              </a:spcBef>
              <a:spcAft>
                <a:spcPts val="0"/>
              </a:spcAft>
              <a:buSzPts val="2400"/>
              <a:buNone/>
              <a:defRPr/>
            </a:lvl1pPr>
          </a:lstStyle>
          <a:p>
            <a:endParaRPr/>
          </a:p>
        </p:txBody>
      </p:sp>
      <p:sp>
        <p:nvSpPr>
          <p:cNvPr id="58" name="Google Shape;58;g7119cced83_0_90"/>
          <p:cNvSpPr txBox="1">
            <a:spLocks noGrp="1"/>
          </p:cNvSpPr>
          <p:nvPr>
            <p:ph type="sldNum" idx="12"/>
          </p:nvPr>
        </p:nvSpPr>
        <p:spPr>
          <a:xfrm>
            <a:off x="11296610" y="6217622"/>
            <a:ext cx="731700" cy="524700"/>
          </a:xfrm>
          <a:prstGeom prst="rect">
            <a:avLst/>
          </a:prstGeom>
          <a:noFill/>
          <a:ln>
            <a:noFill/>
          </a:ln>
        </p:spPr>
        <p:txBody>
          <a:bodyPr spcFirstLastPara="1" wrap="square" lIns="121900" tIns="121900" rIns="121900" bIns="121900" anchor="ctr" anchorCtr="0">
            <a:noAutofit/>
          </a:bodyPr>
          <a:lstStyle>
            <a:lvl1pPr marL="0" marR="0" lvl="0"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59"/>
        <p:cNvGrpSpPr/>
        <p:nvPr/>
      </p:nvGrpSpPr>
      <p:grpSpPr>
        <a:xfrm>
          <a:off x="0" y="0"/>
          <a:ext cx="0" cy="0"/>
          <a:chOff x="0" y="0"/>
          <a:chExt cx="0" cy="0"/>
        </a:xfrm>
      </p:grpSpPr>
      <p:sp>
        <p:nvSpPr>
          <p:cNvPr id="60" name="Google Shape;60;g7119cced83_0_93"/>
          <p:cNvSpPr txBox="1">
            <a:spLocks noGrp="1"/>
          </p:cNvSpPr>
          <p:nvPr>
            <p:ph type="title" hasCustomPrompt="1"/>
          </p:nvPr>
        </p:nvSpPr>
        <p:spPr>
          <a:xfrm>
            <a:off x="415600" y="1474833"/>
            <a:ext cx="11360700" cy="2618100"/>
          </a:xfrm>
          <a:prstGeom prst="rect">
            <a:avLst/>
          </a:prstGeom>
          <a:noFill/>
          <a:ln>
            <a:noFill/>
          </a:ln>
        </p:spPr>
        <p:txBody>
          <a:bodyPr spcFirstLastPara="1" wrap="square" lIns="121900" tIns="121900" rIns="121900" bIns="121900" anchor="b" anchorCtr="0">
            <a:noAutofit/>
          </a:bodyPr>
          <a:lstStyle>
            <a:lvl1pPr lvl="0" algn="ctr">
              <a:lnSpc>
                <a:spcPct val="100000"/>
              </a:lnSpc>
              <a:spcBef>
                <a:spcPts val="0"/>
              </a:spcBef>
              <a:spcAft>
                <a:spcPts val="0"/>
              </a:spcAft>
              <a:buSzPts val="16000"/>
              <a:buNone/>
              <a:defRPr sz="16000"/>
            </a:lvl1pPr>
            <a:lvl2pPr lvl="1" algn="ctr">
              <a:lnSpc>
                <a:spcPct val="100000"/>
              </a:lnSpc>
              <a:spcBef>
                <a:spcPts val="0"/>
              </a:spcBef>
              <a:spcAft>
                <a:spcPts val="0"/>
              </a:spcAft>
              <a:buSzPts val="16000"/>
              <a:buNone/>
              <a:defRPr sz="16000"/>
            </a:lvl2pPr>
            <a:lvl3pPr lvl="2" algn="ctr">
              <a:lnSpc>
                <a:spcPct val="100000"/>
              </a:lnSpc>
              <a:spcBef>
                <a:spcPts val="0"/>
              </a:spcBef>
              <a:spcAft>
                <a:spcPts val="0"/>
              </a:spcAft>
              <a:buSzPts val="16000"/>
              <a:buNone/>
              <a:defRPr sz="16000"/>
            </a:lvl3pPr>
            <a:lvl4pPr lvl="3" algn="ctr">
              <a:lnSpc>
                <a:spcPct val="100000"/>
              </a:lnSpc>
              <a:spcBef>
                <a:spcPts val="0"/>
              </a:spcBef>
              <a:spcAft>
                <a:spcPts val="0"/>
              </a:spcAft>
              <a:buSzPts val="16000"/>
              <a:buNone/>
              <a:defRPr sz="16000"/>
            </a:lvl4pPr>
            <a:lvl5pPr lvl="4" algn="ctr">
              <a:lnSpc>
                <a:spcPct val="100000"/>
              </a:lnSpc>
              <a:spcBef>
                <a:spcPts val="0"/>
              </a:spcBef>
              <a:spcAft>
                <a:spcPts val="0"/>
              </a:spcAft>
              <a:buSzPts val="16000"/>
              <a:buNone/>
              <a:defRPr sz="16000"/>
            </a:lvl5pPr>
            <a:lvl6pPr lvl="5" algn="ctr">
              <a:lnSpc>
                <a:spcPct val="100000"/>
              </a:lnSpc>
              <a:spcBef>
                <a:spcPts val="0"/>
              </a:spcBef>
              <a:spcAft>
                <a:spcPts val="0"/>
              </a:spcAft>
              <a:buSzPts val="16000"/>
              <a:buNone/>
              <a:defRPr sz="16000"/>
            </a:lvl6pPr>
            <a:lvl7pPr lvl="6" algn="ctr">
              <a:lnSpc>
                <a:spcPct val="100000"/>
              </a:lnSpc>
              <a:spcBef>
                <a:spcPts val="0"/>
              </a:spcBef>
              <a:spcAft>
                <a:spcPts val="0"/>
              </a:spcAft>
              <a:buSzPts val="16000"/>
              <a:buNone/>
              <a:defRPr sz="16000"/>
            </a:lvl7pPr>
            <a:lvl8pPr lvl="7" algn="ctr">
              <a:lnSpc>
                <a:spcPct val="100000"/>
              </a:lnSpc>
              <a:spcBef>
                <a:spcPts val="0"/>
              </a:spcBef>
              <a:spcAft>
                <a:spcPts val="0"/>
              </a:spcAft>
              <a:buSzPts val="16000"/>
              <a:buNone/>
              <a:defRPr sz="16000"/>
            </a:lvl8pPr>
            <a:lvl9pPr lvl="8" algn="ctr">
              <a:lnSpc>
                <a:spcPct val="100000"/>
              </a:lnSpc>
              <a:spcBef>
                <a:spcPts val="0"/>
              </a:spcBef>
              <a:spcAft>
                <a:spcPts val="0"/>
              </a:spcAft>
              <a:buSzPts val="16000"/>
              <a:buNone/>
              <a:defRPr sz="16000"/>
            </a:lvl9pPr>
          </a:lstStyle>
          <a:p>
            <a:r>
              <a:t>xx%</a:t>
            </a:r>
          </a:p>
        </p:txBody>
      </p:sp>
      <p:sp>
        <p:nvSpPr>
          <p:cNvPr id="61" name="Google Shape;61;g7119cced83_0_93"/>
          <p:cNvSpPr txBox="1">
            <a:spLocks noGrp="1"/>
          </p:cNvSpPr>
          <p:nvPr>
            <p:ph type="body" idx="1"/>
          </p:nvPr>
        </p:nvSpPr>
        <p:spPr>
          <a:xfrm>
            <a:off x="415600" y="4202967"/>
            <a:ext cx="11360700" cy="1734300"/>
          </a:xfrm>
          <a:prstGeom prst="rect">
            <a:avLst/>
          </a:prstGeom>
          <a:noFill/>
          <a:ln>
            <a:noFill/>
          </a:ln>
        </p:spPr>
        <p:txBody>
          <a:bodyPr spcFirstLastPara="1" wrap="square" lIns="121900" tIns="121900" rIns="121900" bIns="121900" anchor="t" anchorCtr="0">
            <a:noAutofit/>
          </a:bodyPr>
          <a:lstStyle>
            <a:lvl1pPr marL="457200" lvl="0" indent="-381000" algn="ctr">
              <a:lnSpc>
                <a:spcPct val="115000"/>
              </a:lnSpc>
              <a:spcBef>
                <a:spcPts val="0"/>
              </a:spcBef>
              <a:spcAft>
                <a:spcPts val="0"/>
              </a:spcAft>
              <a:buSzPts val="2400"/>
              <a:buChar char="●"/>
              <a:defRPr/>
            </a:lvl1pPr>
            <a:lvl2pPr marL="914400" lvl="1" indent="-349250" algn="ctr">
              <a:lnSpc>
                <a:spcPct val="115000"/>
              </a:lnSpc>
              <a:spcBef>
                <a:spcPts val="2100"/>
              </a:spcBef>
              <a:spcAft>
                <a:spcPts val="0"/>
              </a:spcAft>
              <a:buSzPts val="1900"/>
              <a:buChar char="○"/>
              <a:defRPr/>
            </a:lvl2pPr>
            <a:lvl3pPr marL="1371600" lvl="2" indent="-349250" algn="ctr">
              <a:lnSpc>
                <a:spcPct val="115000"/>
              </a:lnSpc>
              <a:spcBef>
                <a:spcPts val="2100"/>
              </a:spcBef>
              <a:spcAft>
                <a:spcPts val="0"/>
              </a:spcAft>
              <a:buSzPts val="1900"/>
              <a:buChar char="■"/>
              <a:defRPr/>
            </a:lvl3pPr>
            <a:lvl4pPr marL="1828800" lvl="3" indent="-349250" algn="ctr">
              <a:lnSpc>
                <a:spcPct val="115000"/>
              </a:lnSpc>
              <a:spcBef>
                <a:spcPts val="2100"/>
              </a:spcBef>
              <a:spcAft>
                <a:spcPts val="0"/>
              </a:spcAft>
              <a:buSzPts val="1900"/>
              <a:buChar char="●"/>
              <a:defRPr/>
            </a:lvl4pPr>
            <a:lvl5pPr marL="2286000" lvl="4" indent="-349250" algn="ctr">
              <a:lnSpc>
                <a:spcPct val="115000"/>
              </a:lnSpc>
              <a:spcBef>
                <a:spcPts val="2100"/>
              </a:spcBef>
              <a:spcAft>
                <a:spcPts val="0"/>
              </a:spcAft>
              <a:buSzPts val="1900"/>
              <a:buChar char="○"/>
              <a:defRPr/>
            </a:lvl5pPr>
            <a:lvl6pPr marL="2743200" lvl="5" indent="-349250" algn="ctr">
              <a:lnSpc>
                <a:spcPct val="115000"/>
              </a:lnSpc>
              <a:spcBef>
                <a:spcPts val="2100"/>
              </a:spcBef>
              <a:spcAft>
                <a:spcPts val="0"/>
              </a:spcAft>
              <a:buSzPts val="1900"/>
              <a:buChar char="■"/>
              <a:defRPr/>
            </a:lvl6pPr>
            <a:lvl7pPr marL="3200400" lvl="6" indent="-349250" algn="ctr">
              <a:lnSpc>
                <a:spcPct val="115000"/>
              </a:lnSpc>
              <a:spcBef>
                <a:spcPts val="2100"/>
              </a:spcBef>
              <a:spcAft>
                <a:spcPts val="0"/>
              </a:spcAft>
              <a:buSzPts val="1900"/>
              <a:buChar char="●"/>
              <a:defRPr/>
            </a:lvl7pPr>
            <a:lvl8pPr marL="3657600" lvl="7" indent="-349250" algn="ctr">
              <a:lnSpc>
                <a:spcPct val="115000"/>
              </a:lnSpc>
              <a:spcBef>
                <a:spcPts val="2100"/>
              </a:spcBef>
              <a:spcAft>
                <a:spcPts val="0"/>
              </a:spcAft>
              <a:buSzPts val="1900"/>
              <a:buChar char="○"/>
              <a:defRPr/>
            </a:lvl8pPr>
            <a:lvl9pPr marL="4114800" lvl="8" indent="-349250" algn="ctr">
              <a:lnSpc>
                <a:spcPct val="115000"/>
              </a:lnSpc>
              <a:spcBef>
                <a:spcPts val="2100"/>
              </a:spcBef>
              <a:spcAft>
                <a:spcPts val="2100"/>
              </a:spcAft>
              <a:buSzPts val="1900"/>
              <a:buChar char="■"/>
              <a:defRPr/>
            </a:lvl9pPr>
          </a:lstStyle>
          <a:p>
            <a:endParaRPr/>
          </a:p>
        </p:txBody>
      </p:sp>
      <p:sp>
        <p:nvSpPr>
          <p:cNvPr id="62" name="Google Shape;62;g7119cced83_0_93"/>
          <p:cNvSpPr txBox="1">
            <a:spLocks noGrp="1"/>
          </p:cNvSpPr>
          <p:nvPr>
            <p:ph type="sldNum" idx="12"/>
          </p:nvPr>
        </p:nvSpPr>
        <p:spPr>
          <a:xfrm>
            <a:off x="11296610" y="6217622"/>
            <a:ext cx="731700" cy="524700"/>
          </a:xfrm>
          <a:prstGeom prst="rect">
            <a:avLst/>
          </a:prstGeom>
          <a:noFill/>
          <a:ln>
            <a:noFill/>
          </a:ln>
        </p:spPr>
        <p:txBody>
          <a:bodyPr spcFirstLastPara="1" wrap="square" lIns="121900" tIns="121900" rIns="121900" bIns="121900" anchor="ctr" anchorCtr="0">
            <a:noAutofit/>
          </a:bodyPr>
          <a:lstStyle>
            <a:lvl1pPr marL="0" marR="0" lvl="0"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63"/>
        <p:cNvGrpSpPr/>
        <p:nvPr/>
      </p:nvGrpSpPr>
      <p:grpSpPr>
        <a:xfrm>
          <a:off x="0" y="0"/>
          <a:ext cx="0" cy="0"/>
          <a:chOff x="0" y="0"/>
          <a:chExt cx="0" cy="0"/>
        </a:xfrm>
      </p:grpSpPr>
      <p:sp>
        <p:nvSpPr>
          <p:cNvPr id="64" name="Google Shape;64;g7119cced83_0_97"/>
          <p:cNvSpPr txBox="1">
            <a:spLocks noGrp="1"/>
          </p:cNvSpPr>
          <p:nvPr>
            <p:ph type="sldNum" idx="12"/>
          </p:nvPr>
        </p:nvSpPr>
        <p:spPr>
          <a:xfrm>
            <a:off x="11296610" y="6217622"/>
            <a:ext cx="731700" cy="524700"/>
          </a:xfrm>
          <a:prstGeom prst="rect">
            <a:avLst/>
          </a:prstGeom>
          <a:noFill/>
          <a:ln>
            <a:noFill/>
          </a:ln>
        </p:spPr>
        <p:txBody>
          <a:bodyPr spcFirstLastPara="1" wrap="square" lIns="121900" tIns="121900" rIns="121900" bIns="121900" anchor="ctr" anchorCtr="0">
            <a:noAutofit/>
          </a:bodyPr>
          <a:lstStyle>
            <a:lvl1pPr marL="0" marR="0" lvl="0"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el en object">
  <p:cSld name="Titel en object">
    <p:spTree>
      <p:nvGrpSpPr>
        <p:cNvPr id="1" name="Shape 16"/>
        <p:cNvGrpSpPr/>
        <p:nvPr/>
      </p:nvGrpSpPr>
      <p:grpSpPr>
        <a:xfrm>
          <a:off x="0" y="0"/>
          <a:ext cx="0" cy="0"/>
          <a:chOff x="0" y="0"/>
          <a:chExt cx="0" cy="0"/>
        </a:xfrm>
      </p:grpSpPr>
      <p:sp>
        <p:nvSpPr>
          <p:cNvPr id="17" name="Google Shape;17;p9"/>
          <p:cNvSpPr txBox="1">
            <a:spLocks noGrp="1"/>
          </p:cNvSpPr>
          <p:nvPr>
            <p:ph type="body" idx="1"/>
          </p:nvPr>
        </p:nvSpPr>
        <p:spPr>
          <a:xfrm>
            <a:off x="838200" y="1554480"/>
            <a:ext cx="10515600" cy="4938395"/>
          </a:xfrm>
          <a:prstGeom prst="rect">
            <a:avLst/>
          </a:prstGeom>
          <a:noFill/>
          <a:ln>
            <a:noFill/>
          </a:ln>
        </p:spPr>
        <p:txBody>
          <a:bodyPr spcFirstLastPara="1" wrap="square" lIns="91425" tIns="45700" rIns="91425" bIns="45700" anchor="t" anchorCtr="0">
            <a:noAutofit/>
          </a:bodyPr>
          <a:lstStyle>
            <a:lvl1pPr marL="457200" marR="0" lvl="0" indent="-406400" algn="l" rtl="0">
              <a:lnSpc>
                <a:spcPct val="90000"/>
              </a:lnSpc>
              <a:spcBef>
                <a:spcPts val="1000"/>
              </a:spcBef>
              <a:spcAft>
                <a:spcPts val="0"/>
              </a:spcAft>
              <a:buClr>
                <a:schemeClr val="dk2"/>
              </a:buClr>
              <a:buSzPts val="2800"/>
              <a:buFont typeface="Arial"/>
              <a:buChar char="•"/>
              <a:defRPr sz="2800" b="0" i="0" u="none" strike="noStrike" cap="none">
                <a:solidFill>
                  <a:schemeClr val="dk2"/>
                </a:solidFill>
                <a:latin typeface="Open Sans"/>
                <a:ea typeface="Open Sans"/>
                <a:cs typeface="Open Sans"/>
                <a:sym typeface="Open Sans"/>
              </a:defRPr>
            </a:lvl1pPr>
            <a:lvl2pPr marL="914400" marR="0" lvl="1" indent="-381000" algn="l" rtl="0">
              <a:lnSpc>
                <a:spcPct val="90000"/>
              </a:lnSpc>
              <a:spcBef>
                <a:spcPts val="500"/>
              </a:spcBef>
              <a:spcAft>
                <a:spcPts val="0"/>
              </a:spcAft>
              <a:buClr>
                <a:schemeClr val="dk2"/>
              </a:buClr>
              <a:buSzPts val="2400"/>
              <a:buFont typeface="Arial"/>
              <a:buChar char="•"/>
              <a:defRPr sz="2400" b="0" i="0" u="none" strike="noStrike" cap="none">
                <a:solidFill>
                  <a:schemeClr val="dk2"/>
                </a:solidFill>
                <a:latin typeface="Open Sans"/>
                <a:ea typeface="Open Sans"/>
                <a:cs typeface="Open Sans"/>
                <a:sym typeface="Open Sans"/>
              </a:defRPr>
            </a:lvl2pPr>
            <a:lvl3pPr marL="1371600" marR="0" lvl="2" indent="-355600" algn="l" rtl="0">
              <a:lnSpc>
                <a:spcPct val="90000"/>
              </a:lnSpc>
              <a:spcBef>
                <a:spcPts val="500"/>
              </a:spcBef>
              <a:spcAft>
                <a:spcPts val="0"/>
              </a:spcAft>
              <a:buClr>
                <a:schemeClr val="dk2"/>
              </a:buClr>
              <a:buSzPts val="2000"/>
              <a:buFont typeface="Arial"/>
              <a:buChar char="•"/>
              <a:defRPr sz="2000" b="0" i="0" u="none" strike="noStrike" cap="none">
                <a:solidFill>
                  <a:schemeClr val="dk2"/>
                </a:solidFill>
                <a:latin typeface="Open Sans"/>
                <a:ea typeface="Open Sans"/>
                <a:cs typeface="Open Sans"/>
                <a:sym typeface="Open Sans"/>
              </a:defRPr>
            </a:lvl3pPr>
            <a:lvl4pPr marL="1828800" marR="0" lvl="3" indent="-342900" algn="l" rtl="0">
              <a:lnSpc>
                <a:spcPct val="90000"/>
              </a:lnSpc>
              <a:spcBef>
                <a:spcPts val="500"/>
              </a:spcBef>
              <a:spcAft>
                <a:spcPts val="0"/>
              </a:spcAft>
              <a:buClr>
                <a:schemeClr val="dk2"/>
              </a:buClr>
              <a:buSzPts val="1800"/>
              <a:buFont typeface="Arial"/>
              <a:buChar char="•"/>
              <a:defRPr sz="1800" b="0" i="0" u="none" strike="noStrike" cap="none">
                <a:solidFill>
                  <a:schemeClr val="dk2"/>
                </a:solidFill>
                <a:latin typeface="Open Sans"/>
                <a:ea typeface="Open Sans"/>
                <a:cs typeface="Open Sans"/>
                <a:sym typeface="Open Sans"/>
              </a:defRPr>
            </a:lvl4pPr>
            <a:lvl5pPr marL="2286000" marR="0" lvl="4" indent="-342900" algn="l" rtl="0">
              <a:lnSpc>
                <a:spcPct val="90000"/>
              </a:lnSpc>
              <a:spcBef>
                <a:spcPts val="500"/>
              </a:spcBef>
              <a:spcAft>
                <a:spcPts val="0"/>
              </a:spcAft>
              <a:buClr>
                <a:schemeClr val="dk2"/>
              </a:buClr>
              <a:buSzPts val="1800"/>
              <a:buFont typeface="Arial"/>
              <a:buChar char="•"/>
              <a:defRPr sz="1800" b="0" i="0" u="none" strike="noStrike" cap="none">
                <a:solidFill>
                  <a:schemeClr val="dk2"/>
                </a:solidFill>
                <a:latin typeface="Open Sans"/>
                <a:ea typeface="Open Sans"/>
                <a:cs typeface="Open Sans"/>
                <a:sym typeface="Open Sans"/>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a:ea typeface="Open Sans"/>
                <a:cs typeface="Open Sans"/>
                <a:sym typeface="Open Sans"/>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a:ea typeface="Open Sans"/>
                <a:cs typeface="Open Sans"/>
                <a:sym typeface="Open Sans"/>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a:ea typeface="Open Sans"/>
                <a:cs typeface="Open Sans"/>
                <a:sym typeface="Open Sans"/>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a:ea typeface="Open Sans"/>
                <a:cs typeface="Open Sans"/>
                <a:sym typeface="Open Sans"/>
              </a:defRPr>
            </a:lvl9pPr>
          </a:lstStyle>
          <a:p>
            <a:endParaRPr/>
          </a:p>
        </p:txBody>
      </p:sp>
      <p:sp>
        <p:nvSpPr>
          <p:cNvPr id="18" name="Google Shape;18;p9"/>
          <p:cNvSpPr txBox="1">
            <a:spLocks noGrp="1"/>
          </p:cNvSpPr>
          <p:nvPr>
            <p:ph type="title"/>
          </p:nvPr>
        </p:nvSpPr>
        <p:spPr>
          <a:xfrm>
            <a:off x="838200" y="307412"/>
            <a:ext cx="10515600" cy="839700"/>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0"/>
              </a:spcBef>
              <a:spcAft>
                <a:spcPts val="0"/>
              </a:spcAft>
              <a:buClr>
                <a:schemeClr val="dk2"/>
              </a:buClr>
              <a:buSzPts val="4000"/>
              <a:buFont typeface="Open Sans"/>
              <a:buNone/>
              <a:defRPr sz="4000" b="1" i="0" u="none" strike="noStrike" cap="none">
                <a:solidFill>
                  <a:schemeClr val="dk2"/>
                </a:solidFill>
                <a:latin typeface="Open Sans"/>
                <a:ea typeface="Open Sans"/>
                <a:cs typeface="Open Sans"/>
                <a:sym typeface="Open Sans"/>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pic>
        <p:nvPicPr>
          <p:cNvPr id="19" name="Google Shape;19;p9"/>
          <p:cNvPicPr preferRelativeResize="0"/>
          <p:nvPr/>
        </p:nvPicPr>
        <p:blipFill rotWithShape="1">
          <a:blip r:embed="rId2">
            <a:alphaModFix/>
          </a:blip>
          <a:srcRect/>
          <a:stretch/>
        </p:blipFill>
        <p:spPr>
          <a:xfrm>
            <a:off x="940463" y="1071505"/>
            <a:ext cx="2268566" cy="75619"/>
          </a:xfrm>
          <a:prstGeom prst="rect">
            <a:avLst/>
          </a:prstGeom>
          <a:noFill/>
          <a:ln>
            <a:noFill/>
          </a:ln>
        </p:spPr>
      </p:pic>
    </p:spTree>
    <p:extLst>
      <p:ext uri="{BB962C8B-B14F-4D97-AF65-F5344CB8AC3E}">
        <p14:creationId xmlns:p14="http://schemas.microsoft.com/office/powerpoint/2010/main" val="58359984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18"/>
        <p:cNvGrpSpPr/>
        <p:nvPr/>
      </p:nvGrpSpPr>
      <p:grpSpPr>
        <a:xfrm>
          <a:off x="0" y="0"/>
          <a:ext cx="0" cy="0"/>
          <a:chOff x="0" y="0"/>
          <a:chExt cx="0" cy="0"/>
        </a:xfrm>
      </p:grpSpPr>
      <p:sp>
        <p:nvSpPr>
          <p:cNvPr id="19" name="Google Shape;19;g7119cced83_0_99"/>
          <p:cNvSpPr txBox="1">
            <a:spLocks noGrp="1"/>
          </p:cNvSpPr>
          <p:nvPr>
            <p:ph type="title"/>
          </p:nvPr>
        </p:nvSpPr>
        <p:spPr>
          <a:xfrm>
            <a:off x="0" y="378812"/>
            <a:ext cx="9613800" cy="1080900"/>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rgbClr val="FFFFFF"/>
              </a:buClr>
              <a:buSzPts val="3600"/>
              <a:buFont typeface="Trebuchet MS"/>
              <a:buNone/>
              <a:defRPr>
                <a:solidFill>
                  <a:srgbClr val="FFFFFF"/>
                </a:solidFill>
              </a:defRPr>
            </a:lvl1pPr>
            <a:lvl2pPr lvl="1" algn="l">
              <a:lnSpc>
                <a:spcPct val="100000"/>
              </a:lnSpc>
              <a:spcBef>
                <a:spcPts val="0"/>
              </a:spcBef>
              <a:spcAft>
                <a:spcPts val="0"/>
              </a:spcAft>
              <a:buSzPts val="3700"/>
              <a:buNone/>
              <a:defRPr/>
            </a:lvl2pPr>
            <a:lvl3pPr lvl="2" algn="l">
              <a:lnSpc>
                <a:spcPct val="100000"/>
              </a:lnSpc>
              <a:spcBef>
                <a:spcPts val="0"/>
              </a:spcBef>
              <a:spcAft>
                <a:spcPts val="0"/>
              </a:spcAft>
              <a:buSzPts val="3700"/>
              <a:buNone/>
              <a:defRPr/>
            </a:lvl3pPr>
            <a:lvl4pPr lvl="3" algn="l">
              <a:lnSpc>
                <a:spcPct val="100000"/>
              </a:lnSpc>
              <a:spcBef>
                <a:spcPts val="0"/>
              </a:spcBef>
              <a:spcAft>
                <a:spcPts val="0"/>
              </a:spcAft>
              <a:buSzPts val="3700"/>
              <a:buNone/>
              <a:defRPr/>
            </a:lvl4pPr>
            <a:lvl5pPr lvl="4" algn="l">
              <a:lnSpc>
                <a:spcPct val="100000"/>
              </a:lnSpc>
              <a:spcBef>
                <a:spcPts val="0"/>
              </a:spcBef>
              <a:spcAft>
                <a:spcPts val="0"/>
              </a:spcAft>
              <a:buSzPts val="3700"/>
              <a:buNone/>
              <a:defRPr/>
            </a:lvl5pPr>
            <a:lvl6pPr lvl="5" algn="l">
              <a:lnSpc>
                <a:spcPct val="100000"/>
              </a:lnSpc>
              <a:spcBef>
                <a:spcPts val="0"/>
              </a:spcBef>
              <a:spcAft>
                <a:spcPts val="0"/>
              </a:spcAft>
              <a:buSzPts val="3700"/>
              <a:buNone/>
              <a:defRPr/>
            </a:lvl6pPr>
            <a:lvl7pPr lvl="6" algn="l">
              <a:lnSpc>
                <a:spcPct val="100000"/>
              </a:lnSpc>
              <a:spcBef>
                <a:spcPts val="0"/>
              </a:spcBef>
              <a:spcAft>
                <a:spcPts val="0"/>
              </a:spcAft>
              <a:buSzPts val="3700"/>
              <a:buNone/>
              <a:defRPr/>
            </a:lvl7pPr>
            <a:lvl8pPr lvl="7" algn="l">
              <a:lnSpc>
                <a:spcPct val="100000"/>
              </a:lnSpc>
              <a:spcBef>
                <a:spcPts val="0"/>
              </a:spcBef>
              <a:spcAft>
                <a:spcPts val="0"/>
              </a:spcAft>
              <a:buSzPts val="3700"/>
              <a:buNone/>
              <a:defRPr/>
            </a:lvl8pPr>
            <a:lvl9pPr lvl="8" algn="l">
              <a:lnSpc>
                <a:spcPct val="100000"/>
              </a:lnSpc>
              <a:spcBef>
                <a:spcPts val="0"/>
              </a:spcBef>
              <a:spcAft>
                <a:spcPts val="0"/>
              </a:spcAft>
              <a:buSzPts val="3700"/>
              <a:buNone/>
              <a:defRPr/>
            </a:lvl9pPr>
          </a:lstStyle>
          <a:p>
            <a:endParaRPr/>
          </a:p>
        </p:txBody>
      </p:sp>
      <p:sp>
        <p:nvSpPr>
          <p:cNvPr id="20" name="Google Shape;20;g7119cced83_0_99"/>
          <p:cNvSpPr txBox="1">
            <a:spLocks noGrp="1"/>
          </p:cNvSpPr>
          <p:nvPr>
            <p:ph type="body" idx="1"/>
          </p:nvPr>
        </p:nvSpPr>
        <p:spPr>
          <a:xfrm>
            <a:off x="680321" y="2336873"/>
            <a:ext cx="9613800" cy="3599400"/>
          </a:xfrm>
          <a:prstGeom prst="rect">
            <a:avLst/>
          </a:prstGeom>
          <a:noFill/>
          <a:ln>
            <a:noFill/>
          </a:ln>
        </p:spPr>
        <p:txBody>
          <a:bodyPr spcFirstLastPara="1" wrap="square" lIns="91425" tIns="45700" rIns="91425" bIns="45700" anchor="t" anchorCtr="0">
            <a:noAutofit/>
          </a:bodyPr>
          <a:lstStyle>
            <a:lvl1pPr marL="457200" lvl="0" indent="-381000" algn="l">
              <a:lnSpc>
                <a:spcPct val="90000"/>
              </a:lnSpc>
              <a:spcBef>
                <a:spcPts val="1000"/>
              </a:spcBef>
              <a:spcAft>
                <a:spcPts val="0"/>
              </a:spcAft>
              <a:buClr>
                <a:schemeClr val="lt1"/>
              </a:buClr>
              <a:buSzPts val="2400"/>
              <a:buChar char="●"/>
              <a:defRPr sz="2400"/>
            </a:lvl1pPr>
            <a:lvl2pPr marL="914400" lvl="1" indent="-355600" algn="l">
              <a:lnSpc>
                <a:spcPct val="90000"/>
              </a:lnSpc>
              <a:spcBef>
                <a:spcPts val="2100"/>
              </a:spcBef>
              <a:spcAft>
                <a:spcPts val="0"/>
              </a:spcAft>
              <a:buClr>
                <a:schemeClr val="lt1"/>
              </a:buClr>
              <a:buSzPts val="2000"/>
              <a:buChar char="○"/>
              <a:defRPr sz="2000"/>
            </a:lvl2pPr>
            <a:lvl3pPr marL="1371600" lvl="2" indent="-342900" algn="l">
              <a:lnSpc>
                <a:spcPct val="90000"/>
              </a:lnSpc>
              <a:spcBef>
                <a:spcPts val="2100"/>
              </a:spcBef>
              <a:spcAft>
                <a:spcPts val="0"/>
              </a:spcAft>
              <a:buClr>
                <a:schemeClr val="lt1"/>
              </a:buClr>
              <a:buSzPts val="1800"/>
              <a:buChar char="■"/>
              <a:defRPr sz="1800"/>
            </a:lvl3pPr>
            <a:lvl4pPr marL="1828800" lvl="3" indent="-330200" algn="l">
              <a:lnSpc>
                <a:spcPct val="90000"/>
              </a:lnSpc>
              <a:spcBef>
                <a:spcPts val="2100"/>
              </a:spcBef>
              <a:spcAft>
                <a:spcPts val="0"/>
              </a:spcAft>
              <a:buClr>
                <a:schemeClr val="lt1"/>
              </a:buClr>
              <a:buSzPts val="1600"/>
              <a:buChar char="●"/>
              <a:defRPr sz="1600"/>
            </a:lvl4pPr>
            <a:lvl5pPr marL="2286000" lvl="4" indent="-330200" algn="l">
              <a:lnSpc>
                <a:spcPct val="90000"/>
              </a:lnSpc>
              <a:spcBef>
                <a:spcPts val="2100"/>
              </a:spcBef>
              <a:spcAft>
                <a:spcPts val="0"/>
              </a:spcAft>
              <a:buClr>
                <a:schemeClr val="lt1"/>
              </a:buClr>
              <a:buSzPts val="1600"/>
              <a:buChar char="○"/>
              <a:defRPr sz="1600"/>
            </a:lvl5pPr>
            <a:lvl6pPr marL="2743200" lvl="5" indent="-342900" algn="l">
              <a:lnSpc>
                <a:spcPct val="90000"/>
              </a:lnSpc>
              <a:spcBef>
                <a:spcPts val="2100"/>
              </a:spcBef>
              <a:spcAft>
                <a:spcPts val="0"/>
              </a:spcAft>
              <a:buClr>
                <a:schemeClr val="lt1"/>
              </a:buClr>
              <a:buSzPts val="1800"/>
              <a:buChar char="■"/>
              <a:defRPr/>
            </a:lvl6pPr>
            <a:lvl7pPr marL="3200400" lvl="6" indent="-342900" algn="l">
              <a:lnSpc>
                <a:spcPct val="90000"/>
              </a:lnSpc>
              <a:spcBef>
                <a:spcPts val="2100"/>
              </a:spcBef>
              <a:spcAft>
                <a:spcPts val="0"/>
              </a:spcAft>
              <a:buClr>
                <a:schemeClr val="lt1"/>
              </a:buClr>
              <a:buSzPts val="1800"/>
              <a:buChar char="●"/>
              <a:defRPr/>
            </a:lvl7pPr>
            <a:lvl8pPr marL="3657600" lvl="7" indent="-342900" algn="l">
              <a:lnSpc>
                <a:spcPct val="90000"/>
              </a:lnSpc>
              <a:spcBef>
                <a:spcPts val="2100"/>
              </a:spcBef>
              <a:spcAft>
                <a:spcPts val="0"/>
              </a:spcAft>
              <a:buClr>
                <a:schemeClr val="lt1"/>
              </a:buClr>
              <a:buSzPts val="1800"/>
              <a:buChar char="○"/>
              <a:defRPr/>
            </a:lvl8pPr>
            <a:lvl9pPr marL="4114800" lvl="8" indent="-342900" algn="l">
              <a:lnSpc>
                <a:spcPct val="90000"/>
              </a:lnSpc>
              <a:spcBef>
                <a:spcPts val="2100"/>
              </a:spcBef>
              <a:spcAft>
                <a:spcPts val="2100"/>
              </a:spcAft>
              <a:buClr>
                <a:schemeClr val="lt1"/>
              </a:buClr>
              <a:buSzPts val="1800"/>
              <a:buChar char="■"/>
              <a:defRPr/>
            </a:lvl9pPr>
          </a:lstStyle>
          <a:p>
            <a:endParaRPr/>
          </a:p>
        </p:txBody>
      </p:sp>
      <p:sp>
        <p:nvSpPr>
          <p:cNvPr id="21" name="Google Shape;21;g7119cced83_0_99"/>
          <p:cNvSpPr txBox="1">
            <a:spLocks noGrp="1"/>
          </p:cNvSpPr>
          <p:nvPr>
            <p:ph type="dt" idx="10"/>
          </p:nvPr>
        </p:nvSpPr>
        <p:spPr>
          <a:xfrm>
            <a:off x="9357855" y="6492875"/>
            <a:ext cx="2743200" cy="365100"/>
          </a:xfrm>
          <a:prstGeom prst="rect">
            <a:avLst/>
          </a:prstGeom>
          <a:noFill/>
          <a:ln>
            <a:noFill/>
          </a:ln>
        </p:spPr>
        <p:txBody>
          <a:bodyPr spcFirstLastPara="1" wrap="square" lIns="91425" tIns="45700" rIns="91425" bIns="45700" anchor="ctr" anchorCtr="0">
            <a:noAutofit/>
          </a:bodyPr>
          <a:lstStyle>
            <a:lvl1pPr marR="0" lvl="0" algn="r"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endParaRPr dirty="0"/>
          </a:p>
        </p:txBody>
      </p:sp>
      <p:sp>
        <p:nvSpPr>
          <p:cNvPr id="22" name="Google Shape;22;g7119cced83_0_99"/>
          <p:cNvSpPr txBox="1">
            <a:spLocks noGrp="1"/>
          </p:cNvSpPr>
          <p:nvPr>
            <p:ph type="ftr" idx="11"/>
          </p:nvPr>
        </p:nvSpPr>
        <p:spPr>
          <a:xfrm>
            <a:off x="680321" y="5936188"/>
            <a:ext cx="6870600" cy="365100"/>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endParaRPr dirty="0"/>
          </a:p>
        </p:txBody>
      </p:sp>
      <p:sp>
        <p:nvSpPr>
          <p:cNvPr id="23" name="Google Shape;23;g7119cced83_0_99"/>
          <p:cNvSpPr txBox="1">
            <a:spLocks noGrp="1"/>
          </p:cNvSpPr>
          <p:nvPr>
            <p:ph type="sldNum" idx="12"/>
          </p:nvPr>
        </p:nvSpPr>
        <p:spPr>
          <a:xfrm>
            <a:off x="10729455" y="753227"/>
            <a:ext cx="1154100" cy="10908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888888"/>
              </a:buClr>
              <a:buSzPts val="3600"/>
              <a:buFont typeface="Trebuchet MS"/>
              <a:buNone/>
              <a:defRPr sz="13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888888"/>
              </a:buClr>
              <a:buSzPts val="3600"/>
              <a:buFont typeface="Trebuchet MS"/>
              <a:buNone/>
              <a:defRPr sz="13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888888"/>
              </a:buClr>
              <a:buSzPts val="3600"/>
              <a:buFont typeface="Trebuchet MS"/>
              <a:buNone/>
              <a:defRPr sz="13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888888"/>
              </a:buClr>
              <a:buSzPts val="3600"/>
              <a:buFont typeface="Trebuchet MS"/>
              <a:buNone/>
              <a:defRPr sz="13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888888"/>
              </a:buClr>
              <a:buSzPts val="3600"/>
              <a:buFont typeface="Trebuchet MS"/>
              <a:buNone/>
              <a:defRPr sz="13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888888"/>
              </a:buClr>
              <a:buSzPts val="3600"/>
              <a:buFont typeface="Trebuchet MS"/>
              <a:buNone/>
              <a:defRPr sz="13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888888"/>
              </a:buClr>
              <a:buSzPts val="3600"/>
              <a:buFont typeface="Trebuchet MS"/>
              <a:buNone/>
              <a:defRPr sz="13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888888"/>
              </a:buClr>
              <a:buSzPts val="3600"/>
              <a:buFont typeface="Trebuchet MS"/>
              <a:buNone/>
              <a:defRPr sz="13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888888"/>
              </a:buClr>
              <a:buSzPts val="3600"/>
              <a:buFont typeface="Trebuchet MS"/>
              <a:buNone/>
              <a:defRPr sz="13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dirty="0"/>
          </a:p>
        </p:txBody>
      </p:sp>
      <p:sp>
        <p:nvSpPr>
          <p:cNvPr id="24" name="Google Shape;24;g7119cced83_0_99"/>
          <p:cNvSpPr/>
          <p:nvPr/>
        </p:nvSpPr>
        <p:spPr>
          <a:xfrm>
            <a:off x="5732813" y="1604188"/>
            <a:ext cx="2900100" cy="69600"/>
          </a:xfrm>
          <a:prstGeom prst="rect">
            <a:avLst/>
          </a:prstGeom>
          <a:solidFill>
            <a:srgbClr val="4EB748"/>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dirty="0">
              <a:solidFill>
                <a:schemeClr val="lt1"/>
              </a:solidFill>
              <a:latin typeface="Calibri"/>
              <a:ea typeface="Calibri"/>
              <a:cs typeface="Calibri"/>
              <a:sym typeface="Calibri"/>
            </a:endParaRPr>
          </a:p>
        </p:txBody>
      </p:sp>
      <p:sp>
        <p:nvSpPr>
          <p:cNvPr id="25" name="Google Shape;25;g7119cced83_0_99"/>
          <p:cNvSpPr/>
          <p:nvPr/>
        </p:nvSpPr>
        <p:spPr>
          <a:xfrm>
            <a:off x="0" y="1604187"/>
            <a:ext cx="2704011" cy="69509"/>
          </a:xfrm>
          <a:prstGeom prst="rect">
            <a:avLst/>
          </a:prstGeom>
          <a:solidFill>
            <a:srgbClr val="F49925"/>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dirty="0">
              <a:solidFill>
                <a:srgbClr val="FFFFFF"/>
              </a:solidFill>
              <a:latin typeface="Calibri"/>
              <a:ea typeface="Calibri"/>
              <a:cs typeface="Calibri"/>
              <a:sym typeface="Calibri"/>
            </a:endParaRPr>
          </a:p>
        </p:txBody>
      </p:sp>
      <p:sp>
        <p:nvSpPr>
          <p:cNvPr id="26" name="Google Shape;26;g7119cced83_0_99"/>
          <p:cNvSpPr/>
          <p:nvPr/>
        </p:nvSpPr>
        <p:spPr>
          <a:xfrm rot="10800000" flipH="1">
            <a:off x="2704011" y="1604187"/>
            <a:ext cx="3028802" cy="69509"/>
          </a:xfrm>
          <a:prstGeom prst="rect">
            <a:avLst/>
          </a:prstGeom>
          <a:solidFill>
            <a:srgbClr val="154A9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dirty="0">
              <a:solidFill>
                <a:srgbClr val="FFFFFF"/>
              </a:solidFill>
              <a:latin typeface="Calibri"/>
              <a:ea typeface="Calibri"/>
              <a:cs typeface="Calibri"/>
              <a:sym typeface="Calibri"/>
            </a:endParaRPr>
          </a:p>
        </p:txBody>
      </p:sp>
      <p:pic>
        <p:nvPicPr>
          <p:cNvPr id="27" name="Google Shape;27;g7119cced83_0_99"/>
          <p:cNvPicPr preferRelativeResize="0"/>
          <p:nvPr/>
        </p:nvPicPr>
        <p:blipFill rotWithShape="1">
          <a:blip r:embed="rId2">
            <a:alphaModFix/>
          </a:blip>
          <a:srcRect/>
          <a:stretch/>
        </p:blipFill>
        <p:spPr>
          <a:xfrm>
            <a:off x="7800126" y="134938"/>
            <a:ext cx="4391874" cy="1601817"/>
          </a:xfrm>
          <a:prstGeom prst="rect">
            <a:avLst/>
          </a:prstGeom>
          <a:noFill/>
          <a:ln>
            <a:noFill/>
          </a:ln>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28"/>
        <p:cNvGrpSpPr/>
        <p:nvPr/>
      </p:nvGrpSpPr>
      <p:grpSpPr>
        <a:xfrm>
          <a:off x="0" y="0"/>
          <a:ext cx="0" cy="0"/>
          <a:chOff x="0" y="0"/>
          <a:chExt cx="0" cy="0"/>
        </a:xfrm>
      </p:grpSpPr>
      <p:sp>
        <p:nvSpPr>
          <p:cNvPr id="29" name="Google Shape;29;g7119cced83_0_62"/>
          <p:cNvSpPr txBox="1">
            <a:spLocks noGrp="1"/>
          </p:cNvSpPr>
          <p:nvPr>
            <p:ph type="title"/>
          </p:nvPr>
        </p:nvSpPr>
        <p:spPr>
          <a:xfrm>
            <a:off x="415600" y="2867800"/>
            <a:ext cx="11360700" cy="1122300"/>
          </a:xfrm>
          <a:prstGeom prst="rect">
            <a:avLst/>
          </a:prstGeom>
          <a:noFill/>
          <a:ln>
            <a:noFill/>
          </a:ln>
        </p:spPr>
        <p:txBody>
          <a:bodyPr spcFirstLastPara="1" wrap="square" lIns="121900" tIns="121900" rIns="121900" bIns="121900" anchor="ctr" anchorCtr="0">
            <a:noAutofit/>
          </a:bodyPr>
          <a:lstStyle>
            <a:lvl1pPr lvl="0" algn="ctr">
              <a:lnSpc>
                <a:spcPct val="100000"/>
              </a:lnSpc>
              <a:spcBef>
                <a:spcPts val="0"/>
              </a:spcBef>
              <a:spcAft>
                <a:spcPts val="0"/>
              </a:spcAft>
              <a:buSzPts val="4800"/>
              <a:buNone/>
              <a:defRPr sz="4800"/>
            </a:lvl1pPr>
            <a:lvl2pPr lvl="1" algn="ctr">
              <a:lnSpc>
                <a:spcPct val="100000"/>
              </a:lnSpc>
              <a:spcBef>
                <a:spcPts val="0"/>
              </a:spcBef>
              <a:spcAft>
                <a:spcPts val="0"/>
              </a:spcAft>
              <a:buSzPts val="4800"/>
              <a:buNone/>
              <a:defRPr sz="4800"/>
            </a:lvl2pPr>
            <a:lvl3pPr lvl="2" algn="ctr">
              <a:lnSpc>
                <a:spcPct val="100000"/>
              </a:lnSpc>
              <a:spcBef>
                <a:spcPts val="0"/>
              </a:spcBef>
              <a:spcAft>
                <a:spcPts val="0"/>
              </a:spcAft>
              <a:buSzPts val="4800"/>
              <a:buNone/>
              <a:defRPr sz="4800"/>
            </a:lvl3pPr>
            <a:lvl4pPr lvl="3" algn="ctr">
              <a:lnSpc>
                <a:spcPct val="100000"/>
              </a:lnSpc>
              <a:spcBef>
                <a:spcPts val="0"/>
              </a:spcBef>
              <a:spcAft>
                <a:spcPts val="0"/>
              </a:spcAft>
              <a:buSzPts val="4800"/>
              <a:buNone/>
              <a:defRPr sz="4800"/>
            </a:lvl4pPr>
            <a:lvl5pPr lvl="4" algn="ctr">
              <a:lnSpc>
                <a:spcPct val="100000"/>
              </a:lnSpc>
              <a:spcBef>
                <a:spcPts val="0"/>
              </a:spcBef>
              <a:spcAft>
                <a:spcPts val="0"/>
              </a:spcAft>
              <a:buSzPts val="4800"/>
              <a:buNone/>
              <a:defRPr sz="4800"/>
            </a:lvl5pPr>
            <a:lvl6pPr lvl="5" algn="ctr">
              <a:lnSpc>
                <a:spcPct val="100000"/>
              </a:lnSpc>
              <a:spcBef>
                <a:spcPts val="0"/>
              </a:spcBef>
              <a:spcAft>
                <a:spcPts val="0"/>
              </a:spcAft>
              <a:buSzPts val="4800"/>
              <a:buNone/>
              <a:defRPr sz="4800"/>
            </a:lvl6pPr>
            <a:lvl7pPr lvl="6" algn="ctr">
              <a:lnSpc>
                <a:spcPct val="100000"/>
              </a:lnSpc>
              <a:spcBef>
                <a:spcPts val="0"/>
              </a:spcBef>
              <a:spcAft>
                <a:spcPts val="0"/>
              </a:spcAft>
              <a:buSzPts val="4800"/>
              <a:buNone/>
              <a:defRPr sz="4800"/>
            </a:lvl7pPr>
            <a:lvl8pPr lvl="7" algn="ctr">
              <a:lnSpc>
                <a:spcPct val="100000"/>
              </a:lnSpc>
              <a:spcBef>
                <a:spcPts val="0"/>
              </a:spcBef>
              <a:spcAft>
                <a:spcPts val="0"/>
              </a:spcAft>
              <a:buSzPts val="4800"/>
              <a:buNone/>
              <a:defRPr sz="4800"/>
            </a:lvl8pPr>
            <a:lvl9pPr lvl="8" algn="ctr">
              <a:lnSpc>
                <a:spcPct val="100000"/>
              </a:lnSpc>
              <a:spcBef>
                <a:spcPts val="0"/>
              </a:spcBef>
              <a:spcAft>
                <a:spcPts val="0"/>
              </a:spcAft>
              <a:buSzPts val="4800"/>
              <a:buNone/>
              <a:defRPr sz="4800"/>
            </a:lvl9pPr>
          </a:lstStyle>
          <a:p>
            <a:endParaRPr/>
          </a:p>
        </p:txBody>
      </p:sp>
      <p:sp>
        <p:nvSpPr>
          <p:cNvPr id="30" name="Google Shape;30;g7119cced83_0_62"/>
          <p:cNvSpPr txBox="1">
            <a:spLocks noGrp="1"/>
          </p:cNvSpPr>
          <p:nvPr>
            <p:ph type="sldNum" idx="12"/>
          </p:nvPr>
        </p:nvSpPr>
        <p:spPr>
          <a:xfrm>
            <a:off x="11296610" y="6217622"/>
            <a:ext cx="731700" cy="524700"/>
          </a:xfrm>
          <a:prstGeom prst="rect">
            <a:avLst/>
          </a:prstGeom>
          <a:noFill/>
          <a:ln>
            <a:noFill/>
          </a:ln>
        </p:spPr>
        <p:txBody>
          <a:bodyPr spcFirstLastPara="1" wrap="square" lIns="121900" tIns="121900" rIns="121900" bIns="121900" anchor="ctr" anchorCtr="0">
            <a:noAutofit/>
          </a:bodyPr>
          <a:lstStyle>
            <a:lvl1pPr marL="0" marR="0" lvl="0"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31"/>
        <p:cNvGrpSpPr/>
        <p:nvPr/>
      </p:nvGrpSpPr>
      <p:grpSpPr>
        <a:xfrm>
          <a:off x="0" y="0"/>
          <a:ext cx="0" cy="0"/>
          <a:chOff x="0" y="0"/>
          <a:chExt cx="0" cy="0"/>
        </a:xfrm>
      </p:grpSpPr>
      <p:sp>
        <p:nvSpPr>
          <p:cNvPr id="32" name="Google Shape;32;g7119cced83_0_65"/>
          <p:cNvSpPr txBox="1">
            <a:spLocks noGrp="1"/>
          </p:cNvSpPr>
          <p:nvPr>
            <p:ph type="title"/>
          </p:nvPr>
        </p:nvSpPr>
        <p:spPr>
          <a:xfrm>
            <a:off x="415600" y="593367"/>
            <a:ext cx="11360700" cy="763500"/>
          </a:xfrm>
          <a:prstGeom prst="rect">
            <a:avLst/>
          </a:prstGeom>
          <a:noFill/>
          <a:ln>
            <a:noFill/>
          </a:ln>
        </p:spPr>
        <p:txBody>
          <a:bodyPr spcFirstLastPara="1" wrap="square" lIns="121900" tIns="121900" rIns="121900" bIns="121900" anchor="t" anchorCtr="0">
            <a:noAutofit/>
          </a:bodyPr>
          <a:lstStyle>
            <a:lvl1pPr lvl="0" algn="l">
              <a:lnSpc>
                <a:spcPct val="100000"/>
              </a:lnSpc>
              <a:spcBef>
                <a:spcPts val="0"/>
              </a:spcBef>
              <a:spcAft>
                <a:spcPts val="0"/>
              </a:spcAft>
              <a:buSzPts val="3700"/>
              <a:buNone/>
              <a:defRPr/>
            </a:lvl1pPr>
            <a:lvl2pPr lvl="1" algn="l">
              <a:lnSpc>
                <a:spcPct val="100000"/>
              </a:lnSpc>
              <a:spcBef>
                <a:spcPts val="0"/>
              </a:spcBef>
              <a:spcAft>
                <a:spcPts val="0"/>
              </a:spcAft>
              <a:buSzPts val="3700"/>
              <a:buNone/>
              <a:defRPr/>
            </a:lvl2pPr>
            <a:lvl3pPr lvl="2" algn="l">
              <a:lnSpc>
                <a:spcPct val="100000"/>
              </a:lnSpc>
              <a:spcBef>
                <a:spcPts val="0"/>
              </a:spcBef>
              <a:spcAft>
                <a:spcPts val="0"/>
              </a:spcAft>
              <a:buSzPts val="3700"/>
              <a:buNone/>
              <a:defRPr/>
            </a:lvl3pPr>
            <a:lvl4pPr lvl="3" algn="l">
              <a:lnSpc>
                <a:spcPct val="100000"/>
              </a:lnSpc>
              <a:spcBef>
                <a:spcPts val="0"/>
              </a:spcBef>
              <a:spcAft>
                <a:spcPts val="0"/>
              </a:spcAft>
              <a:buSzPts val="3700"/>
              <a:buNone/>
              <a:defRPr/>
            </a:lvl4pPr>
            <a:lvl5pPr lvl="4" algn="l">
              <a:lnSpc>
                <a:spcPct val="100000"/>
              </a:lnSpc>
              <a:spcBef>
                <a:spcPts val="0"/>
              </a:spcBef>
              <a:spcAft>
                <a:spcPts val="0"/>
              </a:spcAft>
              <a:buSzPts val="3700"/>
              <a:buNone/>
              <a:defRPr/>
            </a:lvl5pPr>
            <a:lvl6pPr lvl="5" algn="l">
              <a:lnSpc>
                <a:spcPct val="100000"/>
              </a:lnSpc>
              <a:spcBef>
                <a:spcPts val="0"/>
              </a:spcBef>
              <a:spcAft>
                <a:spcPts val="0"/>
              </a:spcAft>
              <a:buSzPts val="3700"/>
              <a:buNone/>
              <a:defRPr/>
            </a:lvl6pPr>
            <a:lvl7pPr lvl="6" algn="l">
              <a:lnSpc>
                <a:spcPct val="100000"/>
              </a:lnSpc>
              <a:spcBef>
                <a:spcPts val="0"/>
              </a:spcBef>
              <a:spcAft>
                <a:spcPts val="0"/>
              </a:spcAft>
              <a:buSzPts val="3700"/>
              <a:buNone/>
              <a:defRPr/>
            </a:lvl7pPr>
            <a:lvl8pPr lvl="7" algn="l">
              <a:lnSpc>
                <a:spcPct val="100000"/>
              </a:lnSpc>
              <a:spcBef>
                <a:spcPts val="0"/>
              </a:spcBef>
              <a:spcAft>
                <a:spcPts val="0"/>
              </a:spcAft>
              <a:buSzPts val="3700"/>
              <a:buNone/>
              <a:defRPr/>
            </a:lvl8pPr>
            <a:lvl9pPr lvl="8" algn="l">
              <a:lnSpc>
                <a:spcPct val="100000"/>
              </a:lnSpc>
              <a:spcBef>
                <a:spcPts val="0"/>
              </a:spcBef>
              <a:spcAft>
                <a:spcPts val="0"/>
              </a:spcAft>
              <a:buSzPts val="3700"/>
              <a:buNone/>
              <a:defRPr/>
            </a:lvl9pPr>
          </a:lstStyle>
          <a:p>
            <a:endParaRPr/>
          </a:p>
        </p:txBody>
      </p:sp>
      <p:sp>
        <p:nvSpPr>
          <p:cNvPr id="33" name="Google Shape;33;g7119cced83_0_65"/>
          <p:cNvSpPr txBox="1">
            <a:spLocks noGrp="1"/>
          </p:cNvSpPr>
          <p:nvPr>
            <p:ph type="body" idx="1"/>
          </p:nvPr>
        </p:nvSpPr>
        <p:spPr>
          <a:xfrm>
            <a:off x="415600" y="1536633"/>
            <a:ext cx="11360700" cy="4555200"/>
          </a:xfrm>
          <a:prstGeom prst="rect">
            <a:avLst/>
          </a:prstGeom>
          <a:noFill/>
          <a:ln>
            <a:noFill/>
          </a:ln>
        </p:spPr>
        <p:txBody>
          <a:bodyPr spcFirstLastPara="1" wrap="square" lIns="121900" tIns="121900" rIns="121900" bIns="121900" anchor="t" anchorCtr="0">
            <a:noAutofit/>
          </a:bodyPr>
          <a:lstStyle>
            <a:lvl1pPr marL="457200" lvl="0" indent="-381000" algn="l">
              <a:lnSpc>
                <a:spcPct val="115000"/>
              </a:lnSpc>
              <a:spcBef>
                <a:spcPts val="0"/>
              </a:spcBef>
              <a:spcAft>
                <a:spcPts val="0"/>
              </a:spcAft>
              <a:buSzPts val="2400"/>
              <a:buChar char="●"/>
              <a:defRPr/>
            </a:lvl1pPr>
            <a:lvl2pPr marL="914400" lvl="1" indent="-349250" algn="l">
              <a:lnSpc>
                <a:spcPct val="115000"/>
              </a:lnSpc>
              <a:spcBef>
                <a:spcPts val="2100"/>
              </a:spcBef>
              <a:spcAft>
                <a:spcPts val="0"/>
              </a:spcAft>
              <a:buSzPts val="1900"/>
              <a:buChar char="○"/>
              <a:defRPr/>
            </a:lvl2pPr>
            <a:lvl3pPr marL="1371600" lvl="2" indent="-349250" algn="l">
              <a:lnSpc>
                <a:spcPct val="115000"/>
              </a:lnSpc>
              <a:spcBef>
                <a:spcPts val="2100"/>
              </a:spcBef>
              <a:spcAft>
                <a:spcPts val="0"/>
              </a:spcAft>
              <a:buSzPts val="1900"/>
              <a:buChar char="■"/>
              <a:defRPr/>
            </a:lvl3pPr>
            <a:lvl4pPr marL="1828800" lvl="3" indent="-349250" algn="l">
              <a:lnSpc>
                <a:spcPct val="115000"/>
              </a:lnSpc>
              <a:spcBef>
                <a:spcPts val="2100"/>
              </a:spcBef>
              <a:spcAft>
                <a:spcPts val="0"/>
              </a:spcAft>
              <a:buSzPts val="1900"/>
              <a:buChar char="●"/>
              <a:defRPr/>
            </a:lvl4pPr>
            <a:lvl5pPr marL="2286000" lvl="4" indent="-349250" algn="l">
              <a:lnSpc>
                <a:spcPct val="115000"/>
              </a:lnSpc>
              <a:spcBef>
                <a:spcPts val="2100"/>
              </a:spcBef>
              <a:spcAft>
                <a:spcPts val="0"/>
              </a:spcAft>
              <a:buSzPts val="1900"/>
              <a:buChar char="○"/>
              <a:defRPr/>
            </a:lvl5pPr>
            <a:lvl6pPr marL="2743200" lvl="5" indent="-349250" algn="l">
              <a:lnSpc>
                <a:spcPct val="115000"/>
              </a:lnSpc>
              <a:spcBef>
                <a:spcPts val="2100"/>
              </a:spcBef>
              <a:spcAft>
                <a:spcPts val="0"/>
              </a:spcAft>
              <a:buSzPts val="1900"/>
              <a:buChar char="■"/>
              <a:defRPr/>
            </a:lvl6pPr>
            <a:lvl7pPr marL="3200400" lvl="6" indent="-349250" algn="l">
              <a:lnSpc>
                <a:spcPct val="115000"/>
              </a:lnSpc>
              <a:spcBef>
                <a:spcPts val="2100"/>
              </a:spcBef>
              <a:spcAft>
                <a:spcPts val="0"/>
              </a:spcAft>
              <a:buSzPts val="1900"/>
              <a:buChar char="●"/>
              <a:defRPr/>
            </a:lvl7pPr>
            <a:lvl8pPr marL="3657600" lvl="7" indent="-349250" algn="l">
              <a:lnSpc>
                <a:spcPct val="115000"/>
              </a:lnSpc>
              <a:spcBef>
                <a:spcPts val="2100"/>
              </a:spcBef>
              <a:spcAft>
                <a:spcPts val="0"/>
              </a:spcAft>
              <a:buSzPts val="1900"/>
              <a:buChar char="○"/>
              <a:defRPr/>
            </a:lvl8pPr>
            <a:lvl9pPr marL="4114800" lvl="8" indent="-349250" algn="l">
              <a:lnSpc>
                <a:spcPct val="115000"/>
              </a:lnSpc>
              <a:spcBef>
                <a:spcPts val="2100"/>
              </a:spcBef>
              <a:spcAft>
                <a:spcPts val="2100"/>
              </a:spcAft>
              <a:buSzPts val="1900"/>
              <a:buChar char="■"/>
              <a:defRPr/>
            </a:lvl9pPr>
          </a:lstStyle>
          <a:p>
            <a:endParaRPr/>
          </a:p>
        </p:txBody>
      </p:sp>
      <p:sp>
        <p:nvSpPr>
          <p:cNvPr id="34" name="Google Shape;34;g7119cced83_0_65"/>
          <p:cNvSpPr txBox="1">
            <a:spLocks noGrp="1"/>
          </p:cNvSpPr>
          <p:nvPr>
            <p:ph type="sldNum" idx="12"/>
          </p:nvPr>
        </p:nvSpPr>
        <p:spPr>
          <a:xfrm>
            <a:off x="11296610" y="6217622"/>
            <a:ext cx="731700" cy="524700"/>
          </a:xfrm>
          <a:prstGeom prst="rect">
            <a:avLst/>
          </a:prstGeom>
          <a:noFill/>
          <a:ln>
            <a:noFill/>
          </a:ln>
        </p:spPr>
        <p:txBody>
          <a:bodyPr spcFirstLastPara="1" wrap="square" lIns="121900" tIns="121900" rIns="121900" bIns="121900" anchor="ctr" anchorCtr="0">
            <a:noAutofit/>
          </a:bodyPr>
          <a:lstStyle>
            <a:lvl1pPr marL="0" marR="0" lvl="0"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35"/>
        <p:cNvGrpSpPr/>
        <p:nvPr/>
      </p:nvGrpSpPr>
      <p:grpSpPr>
        <a:xfrm>
          <a:off x="0" y="0"/>
          <a:ext cx="0" cy="0"/>
          <a:chOff x="0" y="0"/>
          <a:chExt cx="0" cy="0"/>
        </a:xfrm>
      </p:grpSpPr>
      <p:sp>
        <p:nvSpPr>
          <p:cNvPr id="36" name="Google Shape;36;g7119cced83_0_69"/>
          <p:cNvSpPr txBox="1">
            <a:spLocks noGrp="1"/>
          </p:cNvSpPr>
          <p:nvPr>
            <p:ph type="title"/>
          </p:nvPr>
        </p:nvSpPr>
        <p:spPr>
          <a:xfrm>
            <a:off x="415600" y="593367"/>
            <a:ext cx="11360700" cy="763500"/>
          </a:xfrm>
          <a:prstGeom prst="rect">
            <a:avLst/>
          </a:prstGeom>
          <a:noFill/>
          <a:ln>
            <a:noFill/>
          </a:ln>
        </p:spPr>
        <p:txBody>
          <a:bodyPr spcFirstLastPara="1" wrap="square" lIns="121900" tIns="121900" rIns="121900" bIns="121900" anchor="t" anchorCtr="0">
            <a:noAutofit/>
          </a:bodyPr>
          <a:lstStyle>
            <a:lvl1pPr lvl="0" algn="l">
              <a:lnSpc>
                <a:spcPct val="100000"/>
              </a:lnSpc>
              <a:spcBef>
                <a:spcPts val="0"/>
              </a:spcBef>
              <a:spcAft>
                <a:spcPts val="0"/>
              </a:spcAft>
              <a:buSzPts val="3700"/>
              <a:buNone/>
              <a:defRPr/>
            </a:lvl1pPr>
            <a:lvl2pPr lvl="1" algn="l">
              <a:lnSpc>
                <a:spcPct val="100000"/>
              </a:lnSpc>
              <a:spcBef>
                <a:spcPts val="0"/>
              </a:spcBef>
              <a:spcAft>
                <a:spcPts val="0"/>
              </a:spcAft>
              <a:buSzPts val="3700"/>
              <a:buNone/>
              <a:defRPr/>
            </a:lvl2pPr>
            <a:lvl3pPr lvl="2" algn="l">
              <a:lnSpc>
                <a:spcPct val="100000"/>
              </a:lnSpc>
              <a:spcBef>
                <a:spcPts val="0"/>
              </a:spcBef>
              <a:spcAft>
                <a:spcPts val="0"/>
              </a:spcAft>
              <a:buSzPts val="3700"/>
              <a:buNone/>
              <a:defRPr/>
            </a:lvl3pPr>
            <a:lvl4pPr lvl="3" algn="l">
              <a:lnSpc>
                <a:spcPct val="100000"/>
              </a:lnSpc>
              <a:spcBef>
                <a:spcPts val="0"/>
              </a:spcBef>
              <a:spcAft>
                <a:spcPts val="0"/>
              </a:spcAft>
              <a:buSzPts val="3700"/>
              <a:buNone/>
              <a:defRPr/>
            </a:lvl4pPr>
            <a:lvl5pPr lvl="4" algn="l">
              <a:lnSpc>
                <a:spcPct val="100000"/>
              </a:lnSpc>
              <a:spcBef>
                <a:spcPts val="0"/>
              </a:spcBef>
              <a:spcAft>
                <a:spcPts val="0"/>
              </a:spcAft>
              <a:buSzPts val="3700"/>
              <a:buNone/>
              <a:defRPr/>
            </a:lvl5pPr>
            <a:lvl6pPr lvl="5" algn="l">
              <a:lnSpc>
                <a:spcPct val="100000"/>
              </a:lnSpc>
              <a:spcBef>
                <a:spcPts val="0"/>
              </a:spcBef>
              <a:spcAft>
                <a:spcPts val="0"/>
              </a:spcAft>
              <a:buSzPts val="3700"/>
              <a:buNone/>
              <a:defRPr/>
            </a:lvl6pPr>
            <a:lvl7pPr lvl="6" algn="l">
              <a:lnSpc>
                <a:spcPct val="100000"/>
              </a:lnSpc>
              <a:spcBef>
                <a:spcPts val="0"/>
              </a:spcBef>
              <a:spcAft>
                <a:spcPts val="0"/>
              </a:spcAft>
              <a:buSzPts val="3700"/>
              <a:buNone/>
              <a:defRPr/>
            </a:lvl7pPr>
            <a:lvl8pPr lvl="7" algn="l">
              <a:lnSpc>
                <a:spcPct val="100000"/>
              </a:lnSpc>
              <a:spcBef>
                <a:spcPts val="0"/>
              </a:spcBef>
              <a:spcAft>
                <a:spcPts val="0"/>
              </a:spcAft>
              <a:buSzPts val="3700"/>
              <a:buNone/>
              <a:defRPr/>
            </a:lvl8pPr>
            <a:lvl9pPr lvl="8" algn="l">
              <a:lnSpc>
                <a:spcPct val="100000"/>
              </a:lnSpc>
              <a:spcBef>
                <a:spcPts val="0"/>
              </a:spcBef>
              <a:spcAft>
                <a:spcPts val="0"/>
              </a:spcAft>
              <a:buSzPts val="3700"/>
              <a:buNone/>
              <a:defRPr/>
            </a:lvl9pPr>
          </a:lstStyle>
          <a:p>
            <a:endParaRPr/>
          </a:p>
        </p:txBody>
      </p:sp>
      <p:sp>
        <p:nvSpPr>
          <p:cNvPr id="37" name="Google Shape;37;g7119cced83_0_69"/>
          <p:cNvSpPr txBox="1">
            <a:spLocks noGrp="1"/>
          </p:cNvSpPr>
          <p:nvPr>
            <p:ph type="body" idx="1"/>
          </p:nvPr>
        </p:nvSpPr>
        <p:spPr>
          <a:xfrm>
            <a:off x="415600" y="1536633"/>
            <a:ext cx="5333100" cy="4555200"/>
          </a:xfrm>
          <a:prstGeom prst="rect">
            <a:avLst/>
          </a:prstGeom>
          <a:noFill/>
          <a:ln>
            <a:noFill/>
          </a:ln>
        </p:spPr>
        <p:txBody>
          <a:bodyPr spcFirstLastPara="1" wrap="square" lIns="121900" tIns="121900" rIns="121900" bIns="121900" anchor="t" anchorCtr="0">
            <a:noAutofit/>
          </a:bodyPr>
          <a:lstStyle>
            <a:lvl1pPr marL="457200" lvl="0" indent="-349250" algn="l">
              <a:lnSpc>
                <a:spcPct val="115000"/>
              </a:lnSpc>
              <a:spcBef>
                <a:spcPts val="0"/>
              </a:spcBef>
              <a:spcAft>
                <a:spcPts val="0"/>
              </a:spcAft>
              <a:buSzPts val="1900"/>
              <a:buChar char="●"/>
              <a:defRPr sz="1900"/>
            </a:lvl1pPr>
            <a:lvl2pPr marL="914400" lvl="1" indent="-330200" algn="l">
              <a:lnSpc>
                <a:spcPct val="115000"/>
              </a:lnSpc>
              <a:spcBef>
                <a:spcPts val="2100"/>
              </a:spcBef>
              <a:spcAft>
                <a:spcPts val="0"/>
              </a:spcAft>
              <a:buSzPts val="1600"/>
              <a:buChar char="○"/>
              <a:defRPr sz="1600"/>
            </a:lvl2pPr>
            <a:lvl3pPr marL="1371600" lvl="2" indent="-330200" algn="l">
              <a:lnSpc>
                <a:spcPct val="115000"/>
              </a:lnSpc>
              <a:spcBef>
                <a:spcPts val="2100"/>
              </a:spcBef>
              <a:spcAft>
                <a:spcPts val="0"/>
              </a:spcAft>
              <a:buSzPts val="1600"/>
              <a:buChar char="■"/>
              <a:defRPr sz="1600"/>
            </a:lvl3pPr>
            <a:lvl4pPr marL="1828800" lvl="3" indent="-330200" algn="l">
              <a:lnSpc>
                <a:spcPct val="115000"/>
              </a:lnSpc>
              <a:spcBef>
                <a:spcPts val="2100"/>
              </a:spcBef>
              <a:spcAft>
                <a:spcPts val="0"/>
              </a:spcAft>
              <a:buSzPts val="1600"/>
              <a:buChar char="●"/>
              <a:defRPr sz="1600"/>
            </a:lvl4pPr>
            <a:lvl5pPr marL="2286000" lvl="4" indent="-330200" algn="l">
              <a:lnSpc>
                <a:spcPct val="115000"/>
              </a:lnSpc>
              <a:spcBef>
                <a:spcPts val="2100"/>
              </a:spcBef>
              <a:spcAft>
                <a:spcPts val="0"/>
              </a:spcAft>
              <a:buSzPts val="1600"/>
              <a:buChar char="○"/>
              <a:defRPr sz="1600"/>
            </a:lvl5pPr>
            <a:lvl6pPr marL="2743200" lvl="5" indent="-330200" algn="l">
              <a:lnSpc>
                <a:spcPct val="115000"/>
              </a:lnSpc>
              <a:spcBef>
                <a:spcPts val="2100"/>
              </a:spcBef>
              <a:spcAft>
                <a:spcPts val="0"/>
              </a:spcAft>
              <a:buSzPts val="1600"/>
              <a:buChar char="■"/>
              <a:defRPr sz="1600"/>
            </a:lvl6pPr>
            <a:lvl7pPr marL="3200400" lvl="6" indent="-330200" algn="l">
              <a:lnSpc>
                <a:spcPct val="115000"/>
              </a:lnSpc>
              <a:spcBef>
                <a:spcPts val="2100"/>
              </a:spcBef>
              <a:spcAft>
                <a:spcPts val="0"/>
              </a:spcAft>
              <a:buSzPts val="1600"/>
              <a:buChar char="●"/>
              <a:defRPr sz="1600"/>
            </a:lvl7pPr>
            <a:lvl8pPr marL="3657600" lvl="7" indent="-330200" algn="l">
              <a:lnSpc>
                <a:spcPct val="115000"/>
              </a:lnSpc>
              <a:spcBef>
                <a:spcPts val="2100"/>
              </a:spcBef>
              <a:spcAft>
                <a:spcPts val="0"/>
              </a:spcAft>
              <a:buSzPts val="1600"/>
              <a:buChar char="○"/>
              <a:defRPr sz="1600"/>
            </a:lvl8pPr>
            <a:lvl9pPr marL="4114800" lvl="8" indent="-330200" algn="l">
              <a:lnSpc>
                <a:spcPct val="115000"/>
              </a:lnSpc>
              <a:spcBef>
                <a:spcPts val="2100"/>
              </a:spcBef>
              <a:spcAft>
                <a:spcPts val="2100"/>
              </a:spcAft>
              <a:buSzPts val="1600"/>
              <a:buChar char="■"/>
              <a:defRPr sz="1600"/>
            </a:lvl9pPr>
          </a:lstStyle>
          <a:p>
            <a:endParaRPr/>
          </a:p>
        </p:txBody>
      </p:sp>
      <p:sp>
        <p:nvSpPr>
          <p:cNvPr id="38" name="Google Shape;38;g7119cced83_0_69"/>
          <p:cNvSpPr txBox="1">
            <a:spLocks noGrp="1"/>
          </p:cNvSpPr>
          <p:nvPr>
            <p:ph type="body" idx="2"/>
          </p:nvPr>
        </p:nvSpPr>
        <p:spPr>
          <a:xfrm>
            <a:off x="6443200" y="1536633"/>
            <a:ext cx="5333100" cy="4555200"/>
          </a:xfrm>
          <a:prstGeom prst="rect">
            <a:avLst/>
          </a:prstGeom>
          <a:noFill/>
          <a:ln>
            <a:noFill/>
          </a:ln>
        </p:spPr>
        <p:txBody>
          <a:bodyPr spcFirstLastPara="1" wrap="square" lIns="121900" tIns="121900" rIns="121900" bIns="121900" anchor="t" anchorCtr="0">
            <a:noAutofit/>
          </a:bodyPr>
          <a:lstStyle>
            <a:lvl1pPr marL="457200" lvl="0" indent="-349250" algn="l">
              <a:lnSpc>
                <a:spcPct val="115000"/>
              </a:lnSpc>
              <a:spcBef>
                <a:spcPts val="0"/>
              </a:spcBef>
              <a:spcAft>
                <a:spcPts val="0"/>
              </a:spcAft>
              <a:buSzPts val="1900"/>
              <a:buChar char="●"/>
              <a:defRPr sz="1900"/>
            </a:lvl1pPr>
            <a:lvl2pPr marL="914400" lvl="1" indent="-330200" algn="l">
              <a:lnSpc>
                <a:spcPct val="115000"/>
              </a:lnSpc>
              <a:spcBef>
                <a:spcPts val="2100"/>
              </a:spcBef>
              <a:spcAft>
                <a:spcPts val="0"/>
              </a:spcAft>
              <a:buSzPts val="1600"/>
              <a:buChar char="○"/>
              <a:defRPr sz="1600"/>
            </a:lvl2pPr>
            <a:lvl3pPr marL="1371600" lvl="2" indent="-330200" algn="l">
              <a:lnSpc>
                <a:spcPct val="115000"/>
              </a:lnSpc>
              <a:spcBef>
                <a:spcPts val="2100"/>
              </a:spcBef>
              <a:spcAft>
                <a:spcPts val="0"/>
              </a:spcAft>
              <a:buSzPts val="1600"/>
              <a:buChar char="■"/>
              <a:defRPr sz="1600"/>
            </a:lvl3pPr>
            <a:lvl4pPr marL="1828800" lvl="3" indent="-330200" algn="l">
              <a:lnSpc>
                <a:spcPct val="115000"/>
              </a:lnSpc>
              <a:spcBef>
                <a:spcPts val="2100"/>
              </a:spcBef>
              <a:spcAft>
                <a:spcPts val="0"/>
              </a:spcAft>
              <a:buSzPts val="1600"/>
              <a:buChar char="●"/>
              <a:defRPr sz="1600"/>
            </a:lvl4pPr>
            <a:lvl5pPr marL="2286000" lvl="4" indent="-330200" algn="l">
              <a:lnSpc>
                <a:spcPct val="115000"/>
              </a:lnSpc>
              <a:spcBef>
                <a:spcPts val="2100"/>
              </a:spcBef>
              <a:spcAft>
                <a:spcPts val="0"/>
              </a:spcAft>
              <a:buSzPts val="1600"/>
              <a:buChar char="○"/>
              <a:defRPr sz="1600"/>
            </a:lvl5pPr>
            <a:lvl6pPr marL="2743200" lvl="5" indent="-330200" algn="l">
              <a:lnSpc>
                <a:spcPct val="115000"/>
              </a:lnSpc>
              <a:spcBef>
                <a:spcPts val="2100"/>
              </a:spcBef>
              <a:spcAft>
                <a:spcPts val="0"/>
              </a:spcAft>
              <a:buSzPts val="1600"/>
              <a:buChar char="■"/>
              <a:defRPr sz="1600"/>
            </a:lvl6pPr>
            <a:lvl7pPr marL="3200400" lvl="6" indent="-330200" algn="l">
              <a:lnSpc>
                <a:spcPct val="115000"/>
              </a:lnSpc>
              <a:spcBef>
                <a:spcPts val="2100"/>
              </a:spcBef>
              <a:spcAft>
                <a:spcPts val="0"/>
              </a:spcAft>
              <a:buSzPts val="1600"/>
              <a:buChar char="●"/>
              <a:defRPr sz="1600"/>
            </a:lvl7pPr>
            <a:lvl8pPr marL="3657600" lvl="7" indent="-330200" algn="l">
              <a:lnSpc>
                <a:spcPct val="115000"/>
              </a:lnSpc>
              <a:spcBef>
                <a:spcPts val="2100"/>
              </a:spcBef>
              <a:spcAft>
                <a:spcPts val="0"/>
              </a:spcAft>
              <a:buSzPts val="1600"/>
              <a:buChar char="○"/>
              <a:defRPr sz="1600"/>
            </a:lvl8pPr>
            <a:lvl9pPr marL="4114800" lvl="8" indent="-330200" algn="l">
              <a:lnSpc>
                <a:spcPct val="115000"/>
              </a:lnSpc>
              <a:spcBef>
                <a:spcPts val="2100"/>
              </a:spcBef>
              <a:spcAft>
                <a:spcPts val="2100"/>
              </a:spcAft>
              <a:buSzPts val="1600"/>
              <a:buChar char="■"/>
              <a:defRPr sz="1600"/>
            </a:lvl9pPr>
          </a:lstStyle>
          <a:p>
            <a:endParaRPr/>
          </a:p>
        </p:txBody>
      </p:sp>
      <p:sp>
        <p:nvSpPr>
          <p:cNvPr id="39" name="Google Shape;39;g7119cced83_0_69"/>
          <p:cNvSpPr txBox="1">
            <a:spLocks noGrp="1"/>
          </p:cNvSpPr>
          <p:nvPr>
            <p:ph type="sldNum" idx="12"/>
          </p:nvPr>
        </p:nvSpPr>
        <p:spPr>
          <a:xfrm>
            <a:off x="11296610" y="6217622"/>
            <a:ext cx="731700" cy="524700"/>
          </a:xfrm>
          <a:prstGeom prst="rect">
            <a:avLst/>
          </a:prstGeom>
          <a:noFill/>
          <a:ln>
            <a:noFill/>
          </a:ln>
        </p:spPr>
        <p:txBody>
          <a:bodyPr spcFirstLastPara="1" wrap="square" lIns="121900" tIns="121900" rIns="121900" bIns="121900" anchor="ctr" anchorCtr="0">
            <a:noAutofit/>
          </a:bodyPr>
          <a:lstStyle>
            <a:lvl1pPr marL="0" marR="0" lvl="0"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40"/>
        <p:cNvGrpSpPr/>
        <p:nvPr/>
      </p:nvGrpSpPr>
      <p:grpSpPr>
        <a:xfrm>
          <a:off x="0" y="0"/>
          <a:ext cx="0" cy="0"/>
          <a:chOff x="0" y="0"/>
          <a:chExt cx="0" cy="0"/>
        </a:xfrm>
      </p:grpSpPr>
      <p:sp>
        <p:nvSpPr>
          <p:cNvPr id="41" name="Google Shape;41;g7119cced83_0_74"/>
          <p:cNvSpPr txBox="1">
            <a:spLocks noGrp="1"/>
          </p:cNvSpPr>
          <p:nvPr>
            <p:ph type="title"/>
          </p:nvPr>
        </p:nvSpPr>
        <p:spPr>
          <a:xfrm>
            <a:off x="415600" y="593367"/>
            <a:ext cx="11360700" cy="763500"/>
          </a:xfrm>
          <a:prstGeom prst="rect">
            <a:avLst/>
          </a:prstGeom>
          <a:noFill/>
          <a:ln>
            <a:noFill/>
          </a:ln>
        </p:spPr>
        <p:txBody>
          <a:bodyPr spcFirstLastPara="1" wrap="square" lIns="121900" tIns="121900" rIns="121900" bIns="121900" anchor="t" anchorCtr="0">
            <a:noAutofit/>
          </a:bodyPr>
          <a:lstStyle>
            <a:lvl1pPr lvl="0" algn="l">
              <a:lnSpc>
                <a:spcPct val="100000"/>
              </a:lnSpc>
              <a:spcBef>
                <a:spcPts val="0"/>
              </a:spcBef>
              <a:spcAft>
                <a:spcPts val="0"/>
              </a:spcAft>
              <a:buSzPts val="3700"/>
              <a:buNone/>
              <a:defRPr/>
            </a:lvl1pPr>
            <a:lvl2pPr lvl="1" algn="l">
              <a:lnSpc>
                <a:spcPct val="100000"/>
              </a:lnSpc>
              <a:spcBef>
                <a:spcPts val="0"/>
              </a:spcBef>
              <a:spcAft>
                <a:spcPts val="0"/>
              </a:spcAft>
              <a:buSzPts val="3700"/>
              <a:buNone/>
              <a:defRPr/>
            </a:lvl2pPr>
            <a:lvl3pPr lvl="2" algn="l">
              <a:lnSpc>
                <a:spcPct val="100000"/>
              </a:lnSpc>
              <a:spcBef>
                <a:spcPts val="0"/>
              </a:spcBef>
              <a:spcAft>
                <a:spcPts val="0"/>
              </a:spcAft>
              <a:buSzPts val="3700"/>
              <a:buNone/>
              <a:defRPr/>
            </a:lvl3pPr>
            <a:lvl4pPr lvl="3" algn="l">
              <a:lnSpc>
                <a:spcPct val="100000"/>
              </a:lnSpc>
              <a:spcBef>
                <a:spcPts val="0"/>
              </a:spcBef>
              <a:spcAft>
                <a:spcPts val="0"/>
              </a:spcAft>
              <a:buSzPts val="3700"/>
              <a:buNone/>
              <a:defRPr/>
            </a:lvl4pPr>
            <a:lvl5pPr lvl="4" algn="l">
              <a:lnSpc>
                <a:spcPct val="100000"/>
              </a:lnSpc>
              <a:spcBef>
                <a:spcPts val="0"/>
              </a:spcBef>
              <a:spcAft>
                <a:spcPts val="0"/>
              </a:spcAft>
              <a:buSzPts val="3700"/>
              <a:buNone/>
              <a:defRPr/>
            </a:lvl5pPr>
            <a:lvl6pPr lvl="5" algn="l">
              <a:lnSpc>
                <a:spcPct val="100000"/>
              </a:lnSpc>
              <a:spcBef>
                <a:spcPts val="0"/>
              </a:spcBef>
              <a:spcAft>
                <a:spcPts val="0"/>
              </a:spcAft>
              <a:buSzPts val="3700"/>
              <a:buNone/>
              <a:defRPr/>
            </a:lvl6pPr>
            <a:lvl7pPr lvl="6" algn="l">
              <a:lnSpc>
                <a:spcPct val="100000"/>
              </a:lnSpc>
              <a:spcBef>
                <a:spcPts val="0"/>
              </a:spcBef>
              <a:spcAft>
                <a:spcPts val="0"/>
              </a:spcAft>
              <a:buSzPts val="3700"/>
              <a:buNone/>
              <a:defRPr/>
            </a:lvl7pPr>
            <a:lvl8pPr lvl="7" algn="l">
              <a:lnSpc>
                <a:spcPct val="100000"/>
              </a:lnSpc>
              <a:spcBef>
                <a:spcPts val="0"/>
              </a:spcBef>
              <a:spcAft>
                <a:spcPts val="0"/>
              </a:spcAft>
              <a:buSzPts val="3700"/>
              <a:buNone/>
              <a:defRPr/>
            </a:lvl8pPr>
            <a:lvl9pPr lvl="8" algn="l">
              <a:lnSpc>
                <a:spcPct val="100000"/>
              </a:lnSpc>
              <a:spcBef>
                <a:spcPts val="0"/>
              </a:spcBef>
              <a:spcAft>
                <a:spcPts val="0"/>
              </a:spcAft>
              <a:buSzPts val="3700"/>
              <a:buNone/>
              <a:defRPr/>
            </a:lvl9pPr>
          </a:lstStyle>
          <a:p>
            <a:endParaRPr/>
          </a:p>
        </p:txBody>
      </p:sp>
      <p:sp>
        <p:nvSpPr>
          <p:cNvPr id="42" name="Google Shape;42;g7119cced83_0_74"/>
          <p:cNvSpPr txBox="1">
            <a:spLocks noGrp="1"/>
          </p:cNvSpPr>
          <p:nvPr>
            <p:ph type="sldNum" idx="12"/>
          </p:nvPr>
        </p:nvSpPr>
        <p:spPr>
          <a:xfrm>
            <a:off x="11296610" y="6217622"/>
            <a:ext cx="731700" cy="524700"/>
          </a:xfrm>
          <a:prstGeom prst="rect">
            <a:avLst/>
          </a:prstGeom>
          <a:noFill/>
          <a:ln>
            <a:noFill/>
          </a:ln>
        </p:spPr>
        <p:txBody>
          <a:bodyPr spcFirstLastPara="1" wrap="square" lIns="121900" tIns="121900" rIns="121900" bIns="121900" anchor="ctr" anchorCtr="0">
            <a:noAutofit/>
          </a:bodyPr>
          <a:lstStyle>
            <a:lvl1pPr marL="0" marR="0" lvl="0"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43"/>
        <p:cNvGrpSpPr/>
        <p:nvPr/>
      </p:nvGrpSpPr>
      <p:grpSpPr>
        <a:xfrm>
          <a:off x="0" y="0"/>
          <a:ext cx="0" cy="0"/>
          <a:chOff x="0" y="0"/>
          <a:chExt cx="0" cy="0"/>
        </a:xfrm>
      </p:grpSpPr>
      <p:sp>
        <p:nvSpPr>
          <p:cNvPr id="44" name="Google Shape;44;g7119cced83_0_77"/>
          <p:cNvSpPr txBox="1">
            <a:spLocks noGrp="1"/>
          </p:cNvSpPr>
          <p:nvPr>
            <p:ph type="title"/>
          </p:nvPr>
        </p:nvSpPr>
        <p:spPr>
          <a:xfrm>
            <a:off x="415600" y="740800"/>
            <a:ext cx="3744000" cy="1007700"/>
          </a:xfrm>
          <a:prstGeom prst="rect">
            <a:avLst/>
          </a:prstGeom>
          <a:noFill/>
          <a:ln>
            <a:noFill/>
          </a:ln>
        </p:spPr>
        <p:txBody>
          <a:bodyPr spcFirstLastPara="1" wrap="square" lIns="121900" tIns="121900" rIns="121900" bIns="121900" anchor="b" anchorCtr="0">
            <a:noAutofit/>
          </a:bodyPr>
          <a:lstStyle>
            <a:lvl1pPr lvl="0" algn="l">
              <a:lnSpc>
                <a:spcPct val="100000"/>
              </a:lnSpc>
              <a:spcBef>
                <a:spcPts val="0"/>
              </a:spcBef>
              <a:spcAft>
                <a:spcPts val="0"/>
              </a:spcAft>
              <a:buSzPts val="3200"/>
              <a:buNone/>
              <a:defRPr sz="3200"/>
            </a:lvl1pPr>
            <a:lvl2pPr lvl="1" algn="l">
              <a:lnSpc>
                <a:spcPct val="100000"/>
              </a:lnSpc>
              <a:spcBef>
                <a:spcPts val="0"/>
              </a:spcBef>
              <a:spcAft>
                <a:spcPts val="0"/>
              </a:spcAft>
              <a:buSzPts val="3200"/>
              <a:buNone/>
              <a:defRPr sz="3200"/>
            </a:lvl2pPr>
            <a:lvl3pPr lvl="2" algn="l">
              <a:lnSpc>
                <a:spcPct val="100000"/>
              </a:lnSpc>
              <a:spcBef>
                <a:spcPts val="0"/>
              </a:spcBef>
              <a:spcAft>
                <a:spcPts val="0"/>
              </a:spcAft>
              <a:buSzPts val="3200"/>
              <a:buNone/>
              <a:defRPr sz="3200"/>
            </a:lvl3pPr>
            <a:lvl4pPr lvl="3" algn="l">
              <a:lnSpc>
                <a:spcPct val="100000"/>
              </a:lnSpc>
              <a:spcBef>
                <a:spcPts val="0"/>
              </a:spcBef>
              <a:spcAft>
                <a:spcPts val="0"/>
              </a:spcAft>
              <a:buSzPts val="3200"/>
              <a:buNone/>
              <a:defRPr sz="3200"/>
            </a:lvl4pPr>
            <a:lvl5pPr lvl="4" algn="l">
              <a:lnSpc>
                <a:spcPct val="100000"/>
              </a:lnSpc>
              <a:spcBef>
                <a:spcPts val="0"/>
              </a:spcBef>
              <a:spcAft>
                <a:spcPts val="0"/>
              </a:spcAft>
              <a:buSzPts val="3200"/>
              <a:buNone/>
              <a:defRPr sz="3200"/>
            </a:lvl5pPr>
            <a:lvl6pPr lvl="5" algn="l">
              <a:lnSpc>
                <a:spcPct val="100000"/>
              </a:lnSpc>
              <a:spcBef>
                <a:spcPts val="0"/>
              </a:spcBef>
              <a:spcAft>
                <a:spcPts val="0"/>
              </a:spcAft>
              <a:buSzPts val="3200"/>
              <a:buNone/>
              <a:defRPr sz="3200"/>
            </a:lvl6pPr>
            <a:lvl7pPr lvl="6" algn="l">
              <a:lnSpc>
                <a:spcPct val="100000"/>
              </a:lnSpc>
              <a:spcBef>
                <a:spcPts val="0"/>
              </a:spcBef>
              <a:spcAft>
                <a:spcPts val="0"/>
              </a:spcAft>
              <a:buSzPts val="3200"/>
              <a:buNone/>
              <a:defRPr sz="3200"/>
            </a:lvl7pPr>
            <a:lvl8pPr lvl="7" algn="l">
              <a:lnSpc>
                <a:spcPct val="100000"/>
              </a:lnSpc>
              <a:spcBef>
                <a:spcPts val="0"/>
              </a:spcBef>
              <a:spcAft>
                <a:spcPts val="0"/>
              </a:spcAft>
              <a:buSzPts val="3200"/>
              <a:buNone/>
              <a:defRPr sz="3200"/>
            </a:lvl8pPr>
            <a:lvl9pPr lvl="8" algn="l">
              <a:lnSpc>
                <a:spcPct val="100000"/>
              </a:lnSpc>
              <a:spcBef>
                <a:spcPts val="0"/>
              </a:spcBef>
              <a:spcAft>
                <a:spcPts val="0"/>
              </a:spcAft>
              <a:buSzPts val="3200"/>
              <a:buNone/>
              <a:defRPr sz="3200"/>
            </a:lvl9pPr>
          </a:lstStyle>
          <a:p>
            <a:endParaRPr/>
          </a:p>
        </p:txBody>
      </p:sp>
      <p:sp>
        <p:nvSpPr>
          <p:cNvPr id="45" name="Google Shape;45;g7119cced83_0_77"/>
          <p:cNvSpPr txBox="1">
            <a:spLocks noGrp="1"/>
          </p:cNvSpPr>
          <p:nvPr>
            <p:ph type="body" idx="1"/>
          </p:nvPr>
        </p:nvSpPr>
        <p:spPr>
          <a:xfrm>
            <a:off x="415600" y="1852800"/>
            <a:ext cx="3744000" cy="4239300"/>
          </a:xfrm>
          <a:prstGeom prst="rect">
            <a:avLst/>
          </a:prstGeom>
          <a:noFill/>
          <a:ln>
            <a:noFill/>
          </a:ln>
        </p:spPr>
        <p:txBody>
          <a:bodyPr spcFirstLastPara="1" wrap="square" lIns="121900" tIns="121900" rIns="121900" bIns="121900" anchor="t" anchorCtr="0">
            <a:noAutofit/>
          </a:bodyPr>
          <a:lstStyle>
            <a:lvl1pPr marL="457200" lvl="0" indent="-330200" algn="l">
              <a:lnSpc>
                <a:spcPct val="115000"/>
              </a:lnSpc>
              <a:spcBef>
                <a:spcPts val="0"/>
              </a:spcBef>
              <a:spcAft>
                <a:spcPts val="0"/>
              </a:spcAft>
              <a:buSzPts val="1600"/>
              <a:buChar char="●"/>
              <a:defRPr sz="1600"/>
            </a:lvl1pPr>
            <a:lvl2pPr marL="914400" lvl="1" indent="-330200" algn="l">
              <a:lnSpc>
                <a:spcPct val="115000"/>
              </a:lnSpc>
              <a:spcBef>
                <a:spcPts val="2100"/>
              </a:spcBef>
              <a:spcAft>
                <a:spcPts val="0"/>
              </a:spcAft>
              <a:buSzPts val="1600"/>
              <a:buChar char="○"/>
              <a:defRPr sz="1600"/>
            </a:lvl2pPr>
            <a:lvl3pPr marL="1371600" lvl="2" indent="-330200" algn="l">
              <a:lnSpc>
                <a:spcPct val="115000"/>
              </a:lnSpc>
              <a:spcBef>
                <a:spcPts val="2100"/>
              </a:spcBef>
              <a:spcAft>
                <a:spcPts val="0"/>
              </a:spcAft>
              <a:buSzPts val="1600"/>
              <a:buChar char="■"/>
              <a:defRPr sz="1600"/>
            </a:lvl3pPr>
            <a:lvl4pPr marL="1828800" lvl="3" indent="-330200" algn="l">
              <a:lnSpc>
                <a:spcPct val="115000"/>
              </a:lnSpc>
              <a:spcBef>
                <a:spcPts val="2100"/>
              </a:spcBef>
              <a:spcAft>
                <a:spcPts val="0"/>
              </a:spcAft>
              <a:buSzPts val="1600"/>
              <a:buChar char="●"/>
              <a:defRPr sz="1600"/>
            </a:lvl4pPr>
            <a:lvl5pPr marL="2286000" lvl="4" indent="-330200" algn="l">
              <a:lnSpc>
                <a:spcPct val="115000"/>
              </a:lnSpc>
              <a:spcBef>
                <a:spcPts val="2100"/>
              </a:spcBef>
              <a:spcAft>
                <a:spcPts val="0"/>
              </a:spcAft>
              <a:buSzPts val="1600"/>
              <a:buChar char="○"/>
              <a:defRPr sz="1600"/>
            </a:lvl5pPr>
            <a:lvl6pPr marL="2743200" lvl="5" indent="-330200" algn="l">
              <a:lnSpc>
                <a:spcPct val="115000"/>
              </a:lnSpc>
              <a:spcBef>
                <a:spcPts val="2100"/>
              </a:spcBef>
              <a:spcAft>
                <a:spcPts val="0"/>
              </a:spcAft>
              <a:buSzPts val="1600"/>
              <a:buChar char="■"/>
              <a:defRPr sz="1600"/>
            </a:lvl6pPr>
            <a:lvl7pPr marL="3200400" lvl="6" indent="-330200" algn="l">
              <a:lnSpc>
                <a:spcPct val="115000"/>
              </a:lnSpc>
              <a:spcBef>
                <a:spcPts val="2100"/>
              </a:spcBef>
              <a:spcAft>
                <a:spcPts val="0"/>
              </a:spcAft>
              <a:buSzPts val="1600"/>
              <a:buChar char="●"/>
              <a:defRPr sz="1600"/>
            </a:lvl7pPr>
            <a:lvl8pPr marL="3657600" lvl="7" indent="-330200" algn="l">
              <a:lnSpc>
                <a:spcPct val="115000"/>
              </a:lnSpc>
              <a:spcBef>
                <a:spcPts val="2100"/>
              </a:spcBef>
              <a:spcAft>
                <a:spcPts val="0"/>
              </a:spcAft>
              <a:buSzPts val="1600"/>
              <a:buChar char="○"/>
              <a:defRPr sz="1600"/>
            </a:lvl8pPr>
            <a:lvl9pPr marL="4114800" lvl="8" indent="-330200" algn="l">
              <a:lnSpc>
                <a:spcPct val="115000"/>
              </a:lnSpc>
              <a:spcBef>
                <a:spcPts val="2100"/>
              </a:spcBef>
              <a:spcAft>
                <a:spcPts val="2100"/>
              </a:spcAft>
              <a:buSzPts val="1600"/>
              <a:buChar char="■"/>
              <a:defRPr sz="1600"/>
            </a:lvl9pPr>
          </a:lstStyle>
          <a:p>
            <a:endParaRPr/>
          </a:p>
        </p:txBody>
      </p:sp>
      <p:sp>
        <p:nvSpPr>
          <p:cNvPr id="46" name="Google Shape;46;g7119cced83_0_77"/>
          <p:cNvSpPr txBox="1">
            <a:spLocks noGrp="1"/>
          </p:cNvSpPr>
          <p:nvPr>
            <p:ph type="sldNum" idx="12"/>
          </p:nvPr>
        </p:nvSpPr>
        <p:spPr>
          <a:xfrm>
            <a:off x="11296610" y="6217622"/>
            <a:ext cx="731700" cy="524700"/>
          </a:xfrm>
          <a:prstGeom prst="rect">
            <a:avLst/>
          </a:prstGeom>
          <a:noFill/>
          <a:ln>
            <a:noFill/>
          </a:ln>
        </p:spPr>
        <p:txBody>
          <a:bodyPr spcFirstLastPara="1" wrap="square" lIns="121900" tIns="121900" rIns="121900" bIns="121900" anchor="ctr" anchorCtr="0">
            <a:noAutofit/>
          </a:bodyPr>
          <a:lstStyle>
            <a:lvl1pPr marL="0" marR="0" lvl="0"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47"/>
        <p:cNvGrpSpPr/>
        <p:nvPr/>
      </p:nvGrpSpPr>
      <p:grpSpPr>
        <a:xfrm>
          <a:off x="0" y="0"/>
          <a:ext cx="0" cy="0"/>
          <a:chOff x="0" y="0"/>
          <a:chExt cx="0" cy="0"/>
        </a:xfrm>
      </p:grpSpPr>
      <p:sp>
        <p:nvSpPr>
          <p:cNvPr id="48" name="Google Shape;48;g7119cced83_0_81"/>
          <p:cNvSpPr txBox="1">
            <a:spLocks noGrp="1"/>
          </p:cNvSpPr>
          <p:nvPr>
            <p:ph type="title"/>
          </p:nvPr>
        </p:nvSpPr>
        <p:spPr>
          <a:xfrm>
            <a:off x="653667" y="600200"/>
            <a:ext cx="8490300" cy="5454300"/>
          </a:xfrm>
          <a:prstGeom prst="rect">
            <a:avLst/>
          </a:prstGeom>
          <a:noFill/>
          <a:ln>
            <a:noFill/>
          </a:ln>
        </p:spPr>
        <p:txBody>
          <a:bodyPr spcFirstLastPara="1" wrap="square" lIns="121900" tIns="121900" rIns="121900" bIns="121900" anchor="ctr" anchorCtr="0">
            <a:noAutofit/>
          </a:bodyPr>
          <a:lstStyle>
            <a:lvl1pPr lvl="0" algn="l">
              <a:lnSpc>
                <a:spcPct val="100000"/>
              </a:lnSpc>
              <a:spcBef>
                <a:spcPts val="0"/>
              </a:spcBef>
              <a:spcAft>
                <a:spcPts val="0"/>
              </a:spcAft>
              <a:buSzPts val="6400"/>
              <a:buNone/>
              <a:defRPr sz="6400"/>
            </a:lvl1pPr>
            <a:lvl2pPr lvl="1" algn="l">
              <a:lnSpc>
                <a:spcPct val="100000"/>
              </a:lnSpc>
              <a:spcBef>
                <a:spcPts val="0"/>
              </a:spcBef>
              <a:spcAft>
                <a:spcPts val="0"/>
              </a:spcAft>
              <a:buSzPts val="6400"/>
              <a:buNone/>
              <a:defRPr sz="6400"/>
            </a:lvl2pPr>
            <a:lvl3pPr lvl="2" algn="l">
              <a:lnSpc>
                <a:spcPct val="100000"/>
              </a:lnSpc>
              <a:spcBef>
                <a:spcPts val="0"/>
              </a:spcBef>
              <a:spcAft>
                <a:spcPts val="0"/>
              </a:spcAft>
              <a:buSzPts val="6400"/>
              <a:buNone/>
              <a:defRPr sz="6400"/>
            </a:lvl3pPr>
            <a:lvl4pPr lvl="3" algn="l">
              <a:lnSpc>
                <a:spcPct val="100000"/>
              </a:lnSpc>
              <a:spcBef>
                <a:spcPts val="0"/>
              </a:spcBef>
              <a:spcAft>
                <a:spcPts val="0"/>
              </a:spcAft>
              <a:buSzPts val="6400"/>
              <a:buNone/>
              <a:defRPr sz="6400"/>
            </a:lvl4pPr>
            <a:lvl5pPr lvl="4" algn="l">
              <a:lnSpc>
                <a:spcPct val="100000"/>
              </a:lnSpc>
              <a:spcBef>
                <a:spcPts val="0"/>
              </a:spcBef>
              <a:spcAft>
                <a:spcPts val="0"/>
              </a:spcAft>
              <a:buSzPts val="6400"/>
              <a:buNone/>
              <a:defRPr sz="6400"/>
            </a:lvl5pPr>
            <a:lvl6pPr lvl="5" algn="l">
              <a:lnSpc>
                <a:spcPct val="100000"/>
              </a:lnSpc>
              <a:spcBef>
                <a:spcPts val="0"/>
              </a:spcBef>
              <a:spcAft>
                <a:spcPts val="0"/>
              </a:spcAft>
              <a:buSzPts val="6400"/>
              <a:buNone/>
              <a:defRPr sz="6400"/>
            </a:lvl6pPr>
            <a:lvl7pPr lvl="6" algn="l">
              <a:lnSpc>
                <a:spcPct val="100000"/>
              </a:lnSpc>
              <a:spcBef>
                <a:spcPts val="0"/>
              </a:spcBef>
              <a:spcAft>
                <a:spcPts val="0"/>
              </a:spcAft>
              <a:buSzPts val="6400"/>
              <a:buNone/>
              <a:defRPr sz="6400"/>
            </a:lvl7pPr>
            <a:lvl8pPr lvl="7" algn="l">
              <a:lnSpc>
                <a:spcPct val="100000"/>
              </a:lnSpc>
              <a:spcBef>
                <a:spcPts val="0"/>
              </a:spcBef>
              <a:spcAft>
                <a:spcPts val="0"/>
              </a:spcAft>
              <a:buSzPts val="6400"/>
              <a:buNone/>
              <a:defRPr sz="6400"/>
            </a:lvl8pPr>
            <a:lvl9pPr lvl="8" algn="l">
              <a:lnSpc>
                <a:spcPct val="100000"/>
              </a:lnSpc>
              <a:spcBef>
                <a:spcPts val="0"/>
              </a:spcBef>
              <a:spcAft>
                <a:spcPts val="0"/>
              </a:spcAft>
              <a:buSzPts val="6400"/>
              <a:buNone/>
              <a:defRPr sz="6400"/>
            </a:lvl9pPr>
          </a:lstStyle>
          <a:p>
            <a:endParaRPr/>
          </a:p>
        </p:txBody>
      </p:sp>
      <p:sp>
        <p:nvSpPr>
          <p:cNvPr id="49" name="Google Shape;49;g7119cced83_0_81"/>
          <p:cNvSpPr txBox="1">
            <a:spLocks noGrp="1"/>
          </p:cNvSpPr>
          <p:nvPr>
            <p:ph type="sldNum" idx="12"/>
          </p:nvPr>
        </p:nvSpPr>
        <p:spPr>
          <a:xfrm>
            <a:off x="11296610" y="6217622"/>
            <a:ext cx="731700" cy="524700"/>
          </a:xfrm>
          <a:prstGeom prst="rect">
            <a:avLst/>
          </a:prstGeom>
          <a:noFill/>
          <a:ln>
            <a:noFill/>
          </a:ln>
        </p:spPr>
        <p:txBody>
          <a:bodyPr spcFirstLastPara="1" wrap="square" lIns="121900" tIns="121900" rIns="121900" bIns="121900" anchor="ctr" anchorCtr="0">
            <a:noAutofit/>
          </a:bodyPr>
          <a:lstStyle>
            <a:lvl1pPr marL="0" marR="0" lvl="0"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50"/>
        <p:cNvGrpSpPr/>
        <p:nvPr/>
      </p:nvGrpSpPr>
      <p:grpSpPr>
        <a:xfrm>
          <a:off x="0" y="0"/>
          <a:ext cx="0" cy="0"/>
          <a:chOff x="0" y="0"/>
          <a:chExt cx="0" cy="0"/>
        </a:xfrm>
      </p:grpSpPr>
      <p:sp>
        <p:nvSpPr>
          <p:cNvPr id="51" name="Google Shape;51;g7119cced83_0_84"/>
          <p:cNvSpPr/>
          <p:nvPr/>
        </p:nvSpPr>
        <p:spPr>
          <a:xfrm>
            <a:off x="6096000" y="-167"/>
            <a:ext cx="6096000" cy="6858000"/>
          </a:xfrm>
          <a:prstGeom prst="rect">
            <a:avLst/>
          </a:prstGeom>
          <a:solidFill>
            <a:schemeClr val="lt2"/>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dirty="0">
              <a:solidFill>
                <a:srgbClr val="000000"/>
              </a:solidFill>
              <a:latin typeface="Arial"/>
              <a:ea typeface="Arial"/>
              <a:cs typeface="Arial"/>
              <a:sym typeface="Arial"/>
            </a:endParaRPr>
          </a:p>
        </p:txBody>
      </p:sp>
      <p:sp>
        <p:nvSpPr>
          <p:cNvPr id="52" name="Google Shape;52;g7119cced83_0_84"/>
          <p:cNvSpPr txBox="1">
            <a:spLocks noGrp="1"/>
          </p:cNvSpPr>
          <p:nvPr>
            <p:ph type="title"/>
          </p:nvPr>
        </p:nvSpPr>
        <p:spPr>
          <a:xfrm>
            <a:off x="354000" y="1644233"/>
            <a:ext cx="5393700" cy="1976400"/>
          </a:xfrm>
          <a:prstGeom prst="rect">
            <a:avLst/>
          </a:prstGeom>
          <a:noFill/>
          <a:ln>
            <a:noFill/>
          </a:ln>
        </p:spPr>
        <p:txBody>
          <a:bodyPr spcFirstLastPara="1" wrap="square" lIns="121900" tIns="121900" rIns="121900" bIns="121900" anchor="b" anchorCtr="0">
            <a:noAutofit/>
          </a:bodyPr>
          <a:lstStyle>
            <a:lvl1pPr lvl="0" algn="ctr">
              <a:lnSpc>
                <a:spcPct val="100000"/>
              </a:lnSpc>
              <a:spcBef>
                <a:spcPts val="0"/>
              </a:spcBef>
              <a:spcAft>
                <a:spcPts val="0"/>
              </a:spcAft>
              <a:buSzPts val="5600"/>
              <a:buNone/>
              <a:defRPr sz="5600"/>
            </a:lvl1pPr>
            <a:lvl2pPr lvl="1" algn="ctr">
              <a:lnSpc>
                <a:spcPct val="100000"/>
              </a:lnSpc>
              <a:spcBef>
                <a:spcPts val="0"/>
              </a:spcBef>
              <a:spcAft>
                <a:spcPts val="0"/>
              </a:spcAft>
              <a:buSzPts val="5600"/>
              <a:buNone/>
              <a:defRPr sz="5600"/>
            </a:lvl2pPr>
            <a:lvl3pPr lvl="2" algn="ctr">
              <a:lnSpc>
                <a:spcPct val="100000"/>
              </a:lnSpc>
              <a:spcBef>
                <a:spcPts val="0"/>
              </a:spcBef>
              <a:spcAft>
                <a:spcPts val="0"/>
              </a:spcAft>
              <a:buSzPts val="5600"/>
              <a:buNone/>
              <a:defRPr sz="5600"/>
            </a:lvl3pPr>
            <a:lvl4pPr lvl="3" algn="ctr">
              <a:lnSpc>
                <a:spcPct val="100000"/>
              </a:lnSpc>
              <a:spcBef>
                <a:spcPts val="0"/>
              </a:spcBef>
              <a:spcAft>
                <a:spcPts val="0"/>
              </a:spcAft>
              <a:buSzPts val="5600"/>
              <a:buNone/>
              <a:defRPr sz="5600"/>
            </a:lvl4pPr>
            <a:lvl5pPr lvl="4" algn="ctr">
              <a:lnSpc>
                <a:spcPct val="100000"/>
              </a:lnSpc>
              <a:spcBef>
                <a:spcPts val="0"/>
              </a:spcBef>
              <a:spcAft>
                <a:spcPts val="0"/>
              </a:spcAft>
              <a:buSzPts val="5600"/>
              <a:buNone/>
              <a:defRPr sz="5600"/>
            </a:lvl5pPr>
            <a:lvl6pPr lvl="5" algn="ctr">
              <a:lnSpc>
                <a:spcPct val="100000"/>
              </a:lnSpc>
              <a:spcBef>
                <a:spcPts val="0"/>
              </a:spcBef>
              <a:spcAft>
                <a:spcPts val="0"/>
              </a:spcAft>
              <a:buSzPts val="5600"/>
              <a:buNone/>
              <a:defRPr sz="5600"/>
            </a:lvl6pPr>
            <a:lvl7pPr lvl="6" algn="ctr">
              <a:lnSpc>
                <a:spcPct val="100000"/>
              </a:lnSpc>
              <a:spcBef>
                <a:spcPts val="0"/>
              </a:spcBef>
              <a:spcAft>
                <a:spcPts val="0"/>
              </a:spcAft>
              <a:buSzPts val="5600"/>
              <a:buNone/>
              <a:defRPr sz="5600"/>
            </a:lvl7pPr>
            <a:lvl8pPr lvl="7" algn="ctr">
              <a:lnSpc>
                <a:spcPct val="100000"/>
              </a:lnSpc>
              <a:spcBef>
                <a:spcPts val="0"/>
              </a:spcBef>
              <a:spcAft>
                <a:spcPts val="0"/>
              </a:spcAft>
              <a:buSzPts val="5600"/>
              <a:buNone/>
              <a:defRPr sz="5600"/>
            </a:lvl8pPr>
            <a:lvl9pPr lvl="8" algn="ctr">
              <a:lnSpc>
                <a:spcPct val="100000"/>
              </a:lnSpc>
              <a:spcBef>
                <a:spcPts val="0"/>
              </a:spcBef>
              <a:spcAft>
                <a:spcPts val="0"/>
              </a:spcAft>
              <a:buSzPts val="5600"/>
              <a:buNone/>
              <a:defRPr sz="5600"/>
            </a:lvl9pPr>
          </a:lstStyle>
          <a:p>
            <a:endParaRPr/>
          </a:p>
        </p:txBody>
      </p:sp>
      <p:sp>
        <p:nvSpPr>
          <p:cNvPr id="53" name="Google Shape;53;g7119cced83_0_84"/>
          <p:cNvSpPr txBox="1">
            <a:spLocks noGrp="1"/>
          </p:cNvSpPr>
          <p:nvPr>
            <p:ph type="subTitle" idx="1"/>
          </p:nvPr>
        </p:nvSpPr>
        <p:spPr>
          <a:xfrm>
            <a:off x="354000" y="3737433"/>
            <a:ext cx="5393700" cy="1646700"/>
          </a:xfrm>
          <a:prstGeom prst="rect">
            <a:avLst/>
          </a:prstGeom>
          <a:noFill/>
          <a:ln>
            <a:noFill/>
          </a:ln>
        </p:spPr>
        <p:txBody>
          <a:bodyPr spcFirstLastPara="1" wrap="square" lIns="121900" tIns="121900" rIns="121900" bIns="121900" anchor="t" anchorCtr="0">
            <a:no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54" name="Google Shape;54;g7119cced83_0_84"/>
          <p:cNvSpPr txBox="1">
            <a:spLocks noGrp="1"/>
          </p:cNvSpPr>
          <p:nvPr>
            <p:ph type="body" idx="2"/>
          </p:nvPr>
        </p:nvSpPr>
        <p:spPr>
          <a:xfrm>
            <a:off x="6586000" y="965433"/>
            <a:ext cx="5115900" cy="4926900"/>
          </a:xfrm>
          <a:prstGeom prst="rect">
            <a:avLst/>
          </a:prstGeom>
          <a:noFill/>
          <a:ln>
            <a:noFill/>
          </a:ln>
        </p:spPr>
        <p:txBody>
          <a:bodyPr spcFirstLastPara="1" wrap="square" lIns="121900" tIns="121900" rIns="121900" bIns="121900" anchor="ctr" anchorCtr="0">
            <a:noAutofit/>
          </a:bodyPr>
          <a:lstStyle>
            <a:lvl1pPr marL="457200" lvl="0" indent="-381000" algn="l">
              <a:lnSpc>
                <a:spcPct val="115000"/>
              </a:lnSpc>
              <a:spcBef>
                <a:spcPts val="0"/>
              </a:spcBef>
              <a:spcAft>
                <a:spcPts val="0"/>
              </a:spcAft>
              <a:buSzPts val="2400"/>
              <a:buChar char="●"/>
              <a:defRPr/>
            </a:lvl1pPr>
            <a:lvl2pPr marL="914400" lvl="1" indent="-349250" algn="l">
              <a:lnSpc>
                <a:spcPct val="115000"/>
              </a:lnSpc>
              <a:spcBef>
                <a:spcPts val="2100"/>
              </a:spcBef>
              <a:spcAft>
                <a:spcPts val="0"/>
              </a:spcAft>
              <a:buSzPts val="1900"/>
              <a:buChar char="○"/>
              <a:defRPr/>
            </a:lvl2pPr>
            <a:lvl3pPr marL="1371600" lvl="2" indent="-349250" algn="l">
              <a:lnSpc>
                <a:spcPct val="115000"/>
              </a:lnSpc>
              <a:spcBef>
                <a:spcPts val="2100"/>
              </a:spcBef>
              <a:spcAft>
                <a:spcPts val="0"/>
              </a:spcAft>
              <a:buSzPts val="1900"/>
              <a:buChar char="■"/>
              <a:defRPr/>
            </a:lvl3pPr>
            <a:lvl4pPr marL="1828800" lvl="3" indent="-349250" algn="l">
              <a:lnSpc>
                <a:spcPct val="115000"/>
              </a:lnSpc>
              <a:spcBef>
                <a:spcPts val="2100"/>
              </a:spcBef>
              <a:spcAft>
                <a:spcPts val="0"/>
              </a:spcAft>
              <a:buSzPts val="1900"/>
              <a:buChar char="●"/>
              <a:defRPr/>
            </a:lvl4pPr>
            <a:lvl5pPr marL="2286000" lvl="4" indent="-349250" algn="l">
              <a:lnSpc>
                <a:spcPct val="115000"/>
              </a:lnSpc>
              <a:spcBef>
                <a:spcPts val="2100"/>
              </a:spcBef>
              <a:spcAft>
                <a:spcPts val="0"/>
              </a:spcAft>
              <a:buSzPts val="1900"/>
              <a:buChar char="○"/>
              <a:defRPr/>
            </a:lvl5pPr>
            <a:lvl6pPr marL="2743200" lvl="5" indent="-349250" algn="l">
              <a:lnSpc>
                <a:spcPct val="115000"/>
              </a:lnSpc>
              <a:spcBef>
                <a:spcPts val="2100"/>
              </a:spcBef>
              <a:spcAft>
                <a:spcPts val="0"/>
              </a:spcAft>
              <a:buSzPts val="1900"/>
              <a:buChar char="■"/>
              <a:defRPr/>
            </a:lvl6pPr>
            <a:lvl7pPr marL="3200400" lvl="6" indent="-349250" algn="l">
              <a:lnSpc>
                <a:spcPct val="115000"/>
              </a:lnSpc>
              <a:spcBef>
                <a:spcPts val="2100"/>
              </a:spcBef>
              <a:spcAft>
                <a:spcPts val="0"/>
              </a:spcAft>
              <a:buSzPts val="1900"/>
              <a:buChar char="●"/>
              <a:defRPr/>
            </a:lvl7pPr>
            <a:lvl8pPr marL="3657600" lvl="7" indent="-349250" algn="l">
              <a:lnSpc>
                <a:spcPct val="115000"/>
              </a:lnSpc>
              <a:spcBef>
                <a:spcPts val="2100"/>
              </a:spcBef>
              <a:spcAft>
                <a:spcPts val="0"/>
              </a:spcAft>
              <a:buSzPts val="1900"/>
              <a:buChar char="○"/>
              <a:defRPr/>
            </a:lvl8pPr>
            <a:lvl9pPr marL="4114800" lvl="8" indent="-349250" algn="l">
              <a:lnSpc>
                <a:spcPct val="115000"/>
              </a:lnSpc>
              <a:spcBef>
                <a:spcPts val="2100"/>
              </a:spcBef>
              <a:spcAft>
                <a:spcPts val="2100"/>
              </a:spcAft>
              <a:buSzPts val="1900"/>
              <a:buChar char="■"/>
              <a:defRPr/>
            </a:lvl9pPr>
          </a:lstStyle>
          <a:p>
            <a:endParaRPr/>
          </a:p>
        </p:txBody>
      </p:sp>
      <p:sp>
        <p:nvSpPr>
          <p:cNvPr id="55" name="Google Shape;55;g7119cced83_0_84"/>
          <p:cNvSpPr txBox="1">
            <a:spLocks noGrp="1"/>
          </p:cNvSpPr>
          <p:nvPr>
            <p:ph type="sldNum" idx="12"/>
          </p:nvPr>
        </p:nvSpPr>
        <p:spPr>
          <a:xfrm>
            <a:off x="11296610" y="6217622"/>
            <a:ext cx="731700" cy="524700"/>
          </a:xfrm>
          <a:prstGeom prst="rect">
            <a:avLst/>
          </a:prstGeom>
          <a:noFill/>
          <a:ln>
            <a:noFill/>
          </a:ln>
        </p:spPr>
        <p:txBody>
          <a:bodyPr spcFirstLastPara="1" wrap="square" lIns="121900" tIns="121900" rIns="121900" bIns="121900" anchor="ctr" anchorCtr="0">
            <a:noAutofit/>
          </a:bodyPr>
          <a:lstStyle>
            <a:lvl1pPr marL="0" marR="0" lvl="0"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rgbClr val="FFFFFF"/>
        </a:solidFill>
        <a:effectLst/>
      </p:bgPr>
    </p:bg>
    <p:spTree>
      <p:nvGrpSpPr>
        <p:cNvPr id="1" name="Shape 9"/>
        <p:cNvGrpSpPr/>
        <p:nvPr/>
      </p:nvGrpSpPr>
      <p:grpSpPr>
        <a:xfrm>
          <a:off x="0" y="0"/>
          <a:ext cx="0" cy="0"/>
          <a:chOff x="0" y="0"/>
          <a:chExt cx="0" cy="0"/>
        </a:xfrm>
      </p:grpSpPr>
      <p:sp>
        <p:nvSpPr>
          <p:cNvPr id="10" name="Google Shape;10;g7119cced83_0_54"/>
          <p:cNvSpPr txBox="1">
            <a:spLocks noGrp="1"/>
          </p:cNvSpPr>
          <p:nvPr>
            <p:ph type="title"/>
          </p:nvPr>
        </p:nvSpPr>
        <p:spPr>
          <a:xfrm>
            <a:off x="415600" y="593367"/>
            <a:ext cx="11360700" cy="763500"/>
          </a:xfrm>
          <a:prstGeom prst="rect">
            <a:avLst/>
          </a:prstGeom>
          <a:noFill/>
          <a:ln>
            <a:noFill/>
          </a:ln>
        </p:spPr>
        <p:txBody>
          <a:bodyPr spcFirstLastPara="1" wrap="square" lIns="121900" tIns="121900" rIns="121900" bIns="121900" anchor="t" anchorCtr="0">
            <a:noAutofit/>
          </a:bodyPr>
          <a:lstStyle>
            <a:lvl1pPr marR="0" lvl="0" algn="l" rtl="0">
              <a:lnSpc>
                <a:spcPct val="100000"/>
              </a:lnSpc>
              <a:spcBef>
                <a:spcPts val="0"/>
              </a:spcBef>
              <a:spcAft>
                <a:spcPts val="0"/>
              </a:spcAft>
              <a:buClr>
                <a:schemeClr val="dk1"/>
              </a:buClr>
              <a:buSzPts val="3700"/>
              <a:buFont typeface="Arial"/>
              <a:buNone/>
              <a:defRPr sz="37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chemeClr val="dk1"/>
              </a:buClr>
              <a:buSzPts val="3700"/>
              <a:buFont typeface="Arial"/>
              <a:buNone/>
              <a:defRPr sz="37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3700"/>
              <a:buFont typeface="Arial"/>
              <a:buNone/>
              <a:defRPr sz="37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3700"/>
              <a:buFont typeface="Arial"/>
              <a:buNone/>
              <a:defRPr sz="37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3700"/>
              <a:buFont typeface="Arial"/>
              <a:buNone/>
              <a:defRPr sz="37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3700"/>
              <a:buFont typeface="Arial"/>
              <a:buNone/>
              <a:defRPr sz="37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3700"/>
              <a:buFont typeface="Arial"/>
              <a:buNone/>
              <a:defRPr sz="37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3700"/>
              <a:buFont typeface="Arial"/>
              <a:buNone/>
              <a:defRPr sz="37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3700"/>
              <a:buFont typeface="Arial"/>
              <a:buNone/>
              <a:defRPr sz="3700" b="0" i="0" u="none" strike="noStrike" cap="none">
                <a:solidFill>
                  <a:schemeClr val="dk1"/>
                </a:solidFill>
                <a:latin typeface="Arial"/>
                <a:ea typeface="Arial"/>
                <a:cs typeface="Arial"/>
                <a:sym typeface="Arial"/>
              </a:defRPr>
            </a:lvl9pPr>
          </a:lstStyle>
          <a:p>
            <a:endParaRPr/>
          </a:p>
        </p:txBody>
      </p:sp>
      <p:sp>
        <p:nvSpPr>
          <p:cNvPr id="11" name="Google Shape;11;g7119cced83_0_54"/>
          <p:cNvSpPr txBox="1">
            <a:spLocks noGrp="1"/>
          </p:cNvSpPr>
          <p:nvPr>
            <p:ph type="body" idx="1"/>
          </p:nvPr>
        </p:nvSpPr>
        <p:spPr>
          <a:xfrm>
            <a:off x="415600" y="1536633"/>
            <a:ext cx="11360700" cy="4555200"/>
          </a:xfrm>
          <a:prstGeom prst="rect">
            <a:avLst/>
          </a:prstGeom>
          <a:noFill/>
          <a:ln>
            <a:noFill/>
          </a:ln>
        </p:spPr>
        <p:txBody>
          <a:bodyPr spcFirstLastPara="1" wrap="square" lIns="121900" tIns="121900" rIns="121900" bIns="121900" anchor="t" anchorCtr="0">
            <a:noAutofit/>
          </a:bodyPr>
          <a:lstStyle>
            <a:lvl1pPr marL="457200" marR="0" lvl="0" indent="-381000" algn="l" rtl="0">
              <a:lnSpc>
                <a:spcPct val="115000"/>
              </a:lnSpc>
              <a:spcBef>
                <a:spcPts val="0"/>
              </a:spcBef>
              <a:spcAft>
                <a:spcPts val="0"/>
              </a:spcAft>
              <a:buClr>
                <a:schemeClr val="dk2"/>
              </a:buClr>
              <a:buSzPts val="2400"/>
              <a:buFont typeface="Arial"/>
              <a:buChar char="●"/>
              <a:defRPr sz="2400" b="0" i="0" u="none" strike="noStrike" cap="none">
                <a:solidFill>
                  <a:schemeClr val="dk2"/>
                </a:solidFill>
                <a:latin typeface="Arial"/>
                <a:ea typeface="Arial"/>
                <a:cs typeface="Arial"/>
                <a:sym typeface="Arial"/>
              </a:defRPr>
            </a:lvl1pPr>
            <a:lvl2pPr marL="914400" marR="0" lvl="1" indent="-349250" algn="l" rtl="0">
              <a:lnSpc>
                <a:spcPct val="115000"/>
              </a:lnSpc>
              <a:spcBef>
                <a:spcPts val="2100"/>
              </a:spcBef>
              <a:spcAft>
                <a:spcPts val="0"/>
              </a:spcAft>
              <a:buClr>
                <a:schemeClr val="dk2"/>
              </a:buClr>
              <a:buSzPts val="1900"/>
              <a:buFont typeface="Arial"/>
              <a:buChar char="○"/>
              <a:defRPr sz="1900" b="0" i="0" u="none" strike="noStrike" cap="none">
                <a:solidFill>
                  <a:schemeClr val="dk2"/>
                </a:solidFill>
                <a:latin typeface="Arial"/>
                <a:ea typeface="Arial"/>
                <a:cs typeface="Arial"/>
                <a:sym typeface="Arial"/>
              </a:defRPr>
            </a:lvl2pPr>
            <a:lvl3pPr marL="1371600" marR="0" lvl="2" indent="-349250" algn="l" rtl="0">
              <a:lnSpc>
                <a:spcPct val="115000"/>
              </a:lnSpc>
              <a:spcBef>
                <a:spcPts val="2100"/>
              </a:spcBef>
              <a:spcAft>
                <a:spcPts val="0"/>
              </a:spcAft>
              <a:buClr>
                <a:schemeClr val="dk2"/>
              </a:buClr>
              <a:buSzPts val="1900"/>
              <a:buFont typeface="Arial"/>
              <a:buChar char="■"/>
              <a:defRPr sz="1900" b="0" i="0" u="none" strike="noStrike" cap="none">
                <a:solidFill>
                  <a:schemeClr val="dk2"/>
                </a:solidFill>
                <a:latin typeface="Arial"/>
                <a:ea typeface="Arial"/>
                <a:cs typeface="Arial"/>
                <a:sym typeface="Arial"/>
              </a:defRPr>
            </a:lvl3pPr>
            <a:lvl4pPr marL="1828800" marR="0" lvl="3" indent="-349250" algn="l" rtl="0">
              <a:lnSpc>
                <a:spcPct val="115000"/>
              </a:lnSpc>
              <a:spcBef>
                <a:spcPts val="2100"/>
              </a:spcBef>
              <a:spcAft>
                <a:spcPts val="0"/>
              </a:spcAft>
              <a:buClr>
                <a:schemeClr val="dk2"/>
              </a:buClr>
              <a:buSzPts val="1900"/>
              <a:buFont typeface="Arial"/>
              <a:buChar char="●"/>
              <a:defRPr sz="1900" b="0" i="0" u="none" strike="noStrike" cap="none">
                <a:solidFill>
                  <a:schemeClr val="dk2"/>
                </a:solidFill>
                <a:latin typeface="Arial"/>
                <a:ea typeface="Arial"/>
                <a:cs typeface="Arial"/>
                <a:sym typeface="Arial"/>
              </a:defRPr>
            </a:lvl4pPr>
            <a:lvl5pPr marL="2286000" marR="0" lvl="4" indent="-349250" algn="l" rtl="0">
              <a:lnSpc>
                <a:spcPct val="115000"/>
              </a:lnSpc>
              <a:spcBef>
                <a:spcPts val="2100"/>
              </a:spcBef>
              <a:spcAft>
                <a:spcPts val="0"/>
              </a:spcAft>
              <a:buClr>
                <a:schemeClr val="dk2"/>
              </a:buClr>
              <a:buSzPts val="1900"/>
              <a:buFont typeface="Arial"/>
              <a:buChar char="○"/>
              <a:defRPr sz="1900" b="0" i="0" u="none" strike="noStrike" cap="none">
                <a:solidFill>
                  <a:schemeClr val="dk2"/>
                </a:solidFill>
                <a:latin typeface="Arial"/>
                <a:ea typeface="Arial"/>
                <a:cs typeface="Arial"/>
                <a:sym typeface="Arial"/>
              </a:defRPr>
            </a:lvl5pPr>
            <a:lvl6pPr marL="2743200" marR="0" lvl="5" indent="-349250" algn="l" rtl="0">
              <a:lnSpc>
                <a:spcPct val="115000"/>
              </a:lnSpc>
              <a:spcBef>
                <a:spcPts val="2100"/>
              </a:spcBef>
              <a:spcAft>
                <a:spcPts val="0"/>
              </a:spcAft>
              <a:buClr>
                <a:schemeClr val="dk2"/>
              </a:buClr>
              <a:buSzPts val="1900"/>
              <a:buFont typeface="Arial"/>
              <a:buChar char="■"/>
              <a:defRPr sz="1900" b="0" i="0" u="none" strike="noStrike" cap="none">
                <a:solidFill>
                  <a:schemeClr val="dk2"/>
                </a:solidFill>
                <a:latin typeface="Arial"/>
                <a:ea typeface="Arial"/>
                <a:cs typeface="Arial"/>
                <a:sym typeface="Arial"/>
              </a:defRPr>
            </a:lvl6pPr>
            <a:lvl7pPr marL="3200400" marR="0" lvl="6" indent="-349250" algn="l" rtl="0">
              <a:lnSpc>
                <a:spcPct val="115000"/>
              </a:lnSpc>
              <a:spcBef>
                <a:spcPts val="2100"/>
              </a:spcBef>
              <a:spcAft>
                <a:spcPts val="0"/>
              </a:spcAft>
              <a:buClr>
                <a:schemeClr val="dk2"/>
              </a:buClr>
              <a:buSzPts val="1900"/>
              <a:buFont typeface="Arial"/>
              <a:buChar char="●"/>
              <a:defRPr sz="1900" b="0" i="0" u="none" strike="noStrike" cap="none">
                <a:solidFill>
                  <a:schemeClr val="dk2"/>
                </a:solidFill>
                <a:latin typeface="Arial"/>
                <a:ea typeface="Arial"/>
                <a:cs typeface="Arial"/>
                <a:sym typeface="Arial"/>
              </a:defRPr>
            </a:lvl7pPr>
            <a:lvl8pPr marL="3657600" marR="0" lvl="7" indent="-349250" algn="l" rtl="0">
              <a:lnSpc>
                <a:spcPct val="115000"/>
              </a:lnSpc>
              <a:spcBef>
                <a:spcPts val="2100"/>
              </a:spcBef>
              <a:spcAft>
                <a:spcPts val="0"/>
              </a:spcAft>
              <a:buClr>
                <a:schemeClr val="dk2"/>
              </a:buClr>
              <a:buSzPts val="1900"/>
              <a:buFont typeface="Arial"/>
              <a:buChar char="○"/>
              <a:defRPr sz="1900" b="0" i="0" u="none" strike="noStrike" cap="none">
                <a:solidFill>
                  <a:schemeClr val="dk2"/>
                </a:solidFill>
                <a:latin typeface="Arial"/>
                <a:ea typeface="Arial"/>
                <a:cs typeface="Arial"/>
                <a:sym typeface="Arial"/>
              </a:defRPr>
            </a:lvl8pPr>
            <a:lvl9pPr marL="4114800" marR="0" lvl="8" indent="-349250" algn="l" rtl="0">
              <a:lnSpc>
                <a:spcPct val="115000"/>
              </a:lnSpc>
              <a:spcBef>
                <a:spcPts val="2100"/>
              </a:spcBef>
              <a:spcAft>
                <a:spcPts val="2100"/>
              </a:spcAft>
              <a:buClr>
                <a:schemeClr val="dk2"/>
              </a:buClr>
              <a:buSzPts val="1900"/>
              <a:buFont typeface="Arial"/>
              <a:buChar char="■"/>
              <a:defRPr sz="1900" b="0" i="0" u="none" strike="noStrike" cap="none">
                <a:solidFill>
                  <a:schemeClr val="dk2"/>
                </a:solidFill>
                <a:latin typeface="Arial"/>
                <a:ea typeface="Arial"/>
                <a:cs typeface="Arial"/>
                <a:sym typeface="Arial"/>
              </a:defRPr>
            </a:lvl9pPr>
          </a:lstStyle>
          <a:p>
            <a:endParaRPr/>
          </a:p>
        </p:txBody>
      </p:sp>
      <p:sp>
        <p:nvSpPr>
          <p:cNvPr id="12" name="Google Shape;12;g7119cced83_0_54"/>
          <p:cNvSpPr txBox="1">
            <a:spLocks noGrp="1"/>
          </p:cNvSpPr>
          <p:nvPr>
            <p:ph type="sldNum" idx="12"/>
          </p:nvPr>
        </p:nvSpPr>
        <p:spPr>
          <a:xfrm>
            <a:off x="11296610" y="6217622"/>
            <a:ext cx="731700" cy="524700"/>
          </a:xfrm>
          <a:prstGeom prst="rect">
            <a:avLst/>
          </a:prstGeom>
          <a:noFill/>
          <a:ln>
            <a:noFill/>
          </a:ln>
        </p:spPr>
        <p:txBody>
          <a:bodyPr spcFirstLastPara="1" wrap="square" lIns="121900" tIns="121900" rIns="121900" bIns="121900" anchor="ctr" anchorCtr="0">
            <a:noAutofit/>
          </a:bodyPr>
          <a:lstStyle>
            <a:lvl1pPr marL="0" marR="0" lvl="0" indent="0" algn="r" rtl="0">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dirty="0"/>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7.jp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6.jpg"/><Relationship Id="rId5" Type="http://schemas.openxmlformats.org/officeDocument/2006/relationships/image" Target="../media/image5.png"/><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hyperlink" Target="https://clarivate.com/webofsciencegroup/solutions/web-of-science/" TargetMode="External"/><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hyperlink" Target="https://www.elsevier.com/solutions/scopus/how-scopus-works/content" TargetMode="External"/></Relationships>
</file>

<file path=ppt/slides/_rels/slide19.xml.rels><?xml version="1.0" encoding="UTF-8" standalone="yes"?>
<Relationships xmlns="http://schemas.openxmlformats.org/package/2006/relationships"><Relationship Id="rId2" Type="http://schemas.openxmlformats.org/officeDocument/2006/relationships/hyperlink" Target="https://clarivate.com/webofsciencegroup/solutions/incites/"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hyperlink" Target="https://creativecommons.org/licenses/by-sa/4.0/" TargetMode="Externa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hyperlink" Target="https://www.lens.org/" TargetMode="Externa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hyperlink" Target="https://scholar.google.com/" TargetMode="External"/><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hyperlink" Target="https://sustainabledevelopment.un.org/sdgs" TargetMode="External"/><Relationship Id="rId2" Type="http://schemas.openxmlformats.org/officeDocument/2006/relationships/notesSlide" Target="../notesSlides/notesSlide16.xml"/><Relationship Id="rId1" Type="http://schemas.openxmlformats.org/officeDocument/2006/relationships/slideLayout" Target="../slideLayouts/slideLayout13.xml"/><Relationship Id="rId5" Type="http://schemas.openxmlformats.org/officeDocument/2006/relationships/image" Target="../media/image2.jpg"/><Relationship Id="rId4" Type="http://schemas.openxmlformats.org/officeDocument/2006/relationships/image" Target="../media/image12.png"/></Relationships>
</file>

<file path=ppt/slides/_rels/slide26.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hyperlink" Target="https://www.un.org/sustainabledevelopment/globalpartnerships/" TargetMode="External"/><Relationship Id="rId7" Type="http://schemas.openxmlformats.org/officeDocument/2006/relationships/image" Target="../media/image2.jpg"/><Relationship Id="rId2" Type="http://schemas.openxmlformats.org/officeDocument/2006/relationships/notesSlide" Target="../notesSlides/notesSlide17.xml"/><Relationship Id="rId1" Type="http://schemas.openxmlformats.org/officeDocument/2006/relationships/slideLayout" Target="../slideLayouts/slideLayout13.xml"/><Relationship Id="rId6" Type="http://schemas.openxmlformats.org/officeDocument/2006/relationships/image" Target="../media/image12.png"/><Relationship Id="rId11" Type="http://schemas.openxmlformats.org/officeDocument/2006/relationships/image" Target="../media/image16.png"/><Relationship Id="rId5" Type="http://schemas.openxmlformats.org/officeDocument/2006/relationships/hyperlink" Target="https://www.un.org/sustainabledevelopment/gender-equality/tnerships/" TargetMode="External"/><Relationship Id="rId10" Type="http://schemas.openxmlformats.org/officeDocument/2006/relationships/image" Target="../media/image15.png"/><Relationship Id="rId4" Type="http://schemas.openxmlformats.org/officeDocument/2006/relationships/hyperlink" Target="https://www.un.org/sustainabledevelopment/inequality/" TargetMode="External"/><Relationship Id="rId9" Type="http://schemas.openxmlformats.org/officeDocument/2006/relationships/image" Target="../media/image14.png"/></Relationships>
</file>

<file path=ppt/slides/_rels/slide27.xml.rels><?xml version="1.0" encoding="UTF-8" standalone="yes"?>
<Relationships xmlns="http://schemas.openxmlformats.org/package/2006/relationships"><Relationship Id="rId8" Type="http://schemas.openxmlformats.org/officeDocument/2006/relationships/hyperlink" Target="http://www.research4life.org" TargetMode="External"/><Relationship Id="rId3" Type="http://schemas.openxmlformats.org/officeDocument/2006/relationships/image" Target="../media/image3.png"/><Relationship Id="rId7" Type="http://schemas.openxmlformats.org/officeDocument/2006/relationships/image" Target="../media/image7.jpg"/><Relationship Id="rId2" Type="http://schemas.openxmlformats.org/officeDocument/2006/relationships/notesSlide" Target="../notesSlides/notesSlide18.xml"/><Relationship Id="rId1" Type="http://schemas.openxmlformats.org/officeDocument/2006/relationships/slideLayout" Target="../slideLayouts/slideLayout1.xml"/><Relationship Id="rId6" Type="http://schemas.openxmlformats.org/officeDocument/2006/relationships/image" Target="../media/image6.jpg"/><Relationship Id="rId5" Type="http://schemas.openxmlformats.org/officeDocument/2006/relationships/image" Target="../media/image5.png"/><Relationship Id="rId4" Type="http://schemas.openxmlformats.org/officeDocument/2006/relationships/image" Target="../media/image4.png"/><Relationship Id="rId9" Type="http://schemas.openxmlformats.org/officeDocument/2006/relationships/hyperlink" Target="mailto:r4l@research4life.org" TargetMode="Externa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hyperlink" Target="http://www.leidenmanifesto.org/" TargetMode="External"/><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68"/>
        <p:cNvGrpSpPr/>
        <p:nvPr/>
      </p:nvGrpSpPr>
      <p:grpSpPr>
        <a:xfrm>
          <a:off x="0" y="0"/>
          <a:ext cx="0" cy="0"/>
          <a:chOff x="0" y="0"/>
          <a:chExt cx="0" cy="0"/>
        </a:xfrm>
      </p:grpSpPr>
      <p:sp>
        <p:nvSpPr>
          <p:cNvPr id="69" name="Google Shape;69;p38"/>
          <p:cNvSpPr txBox="1">
            <a:spLocks noGrp="1"/>
          </p:cNvSpPr>
          <p:nvPr>
            <p:ph type="subTitle" idx="1"/>
          </p:nvPr>
        </p:nvSpPr>
        <p:spPr>
          <a:xfrm>
            <a:off x="-2" y="3888788"/>
            <a:ext cx="12192000" cy="722700"/>
          </a:xfrm>
          <a:prstGeom prst="rect">
            <a:avLst/>
          </a:pr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t" anchorCtr="0">
            <a:normAutofit/>
          </a:bodyPr>
          <a:lstStyle/>
          <a:p>
            <a:pPr marL="0" lvl="0" indent="0" algn="ctr" rtl="0">
              <a:lnSpc>
                <a:spcPct val="100000"/>
              </a:lnSpc>
              <a:spcBef>
                <a:spcPts val="0"/>
              </a:spcBef>
              <a:spcAft>
                <a:spcPts val="0"/>
              </a:spcAft>
              <a:buClr>
                <a:srgbClr val="FFFFFF"/>
              </a:buClr>
              <a:buSzPts val="3600"/>
              <a:buNone/>
            </a:pPr>
            <a:r>
              <a:rPr lang="ar-SA" sz="3330" dirty="0">
                <a:solidFill>
                  <a:srgbClr val="004890"/>
                </a:solidFill>
                <a:latin typeface="Open Sans"/>
                <a:ea typeface="Open Sans"/>
                <a:cs typeface="Open Sans"/>
                <a:sym typeface="Open Sans"/>
              </a:rPr>
              <a:t> </a:t>
            </a:r>
            <a:r>
              <a:rPr lang="ar-SA" sz="3330" dirty="0">
                <a:solidFill>
                  <a:srgbClr val="004890"/>
                </a:solidFill>
                <a:latin typeface="Open Sans"/>
                <a:ea typeface="Open Sans"/>
                <a:sym typeface="Open Sans"/>
              </a:rPr>
              <a:t>تقييم البحث والقياسات الببليومترية</a:t>
            </a:r>
            <a:endParaRPr sz="3330" dirty="0">
              <a:solidFill>
                <a:srgbClr val="004890"/>
              </a:solidFill>
              <a:latin typeface="Open Sans"/>
              <a:ea typeface="Open Sans"/>
              <a:cs typeface="Open Sans"/>
              <a:sym typeface="Open Sans"/>
            </a:endParaRPr>
          </a:p>
        </p:txBody>
      </p:sp>
      <p:sp>
        <p:nvSpPr>
          <p:cNvPr id="70" name="Google Shape;70;p38"/>
          <p:cNvSpPr txBox="1">
            <a:spLocks noGrp="1"/>
          </p:cNvSpPr>
          <p:nvPr>
            <p:ph type="ctrTitle"/>
          </p:nvPr>
        </p:nvSpPr>
        <p:spPr>
          <a:xfrm>
            <a:off x="1" y="2355801"/>
            <a:ext cx="12192000" cy="1596900"/>
          </a:xfrm>
          <a:prstGeom prst="rect">
            <a:avLst/>
          </a:prstGeom>
          <a:noFill/>
          <a:ln>
            <a:noFill/>
          </a:ln>
        </p:spPr>
        <p:txBody>
          <a:bodyPr spcFirstLastPara="1" wrap="square" lIns="91425" tIns="45700" rIns="91425" bIns="0" anchor="b" anchorCtr="0">
            <a:noAutofit/>
          </a:bodyPr>
          <a:lstStyle/>
          <a:p>
            <a:pPr rtl="1">
              <a:lnSpc>
                <a:spcPct val="90000"/>
              </a:lnSpc>
              <a:buSzPts val="4400"/>
            </a:pPr>
            <a:br>
              <a:rPr lang="en-US" sz="3563" b="1" dirty="0">
                <a:solidFill>
                  <a:srgbClr val="005493"/>
                </a:solidFill>
                <a:latin typeface="Arial Rounded"/>
                <a:ea typeface="Arial Rounded"/>
                <a:cs typeface="Arial Rounded"/>
                <a:sym typeface="Arial Rounded"/>
              </a:rPr>
            </a:br>
            <a:br>
              <a:rPr lang="en-US" sz="3563" b="1" dirty="0">
                <a:solidFill>
                  <a:srgbClr val="005493"/>
                </a:solidFill>
                <a:latin typeface="Arial Rounded"/>
                <a:ea typeface="Arial Rounded"/>
                <a:cs typeface="Arial Rounded"/>
                <a:sym typeface="Arial Rounded"/>
              </a:rPr>
            </a:br>
            <a:br>
              <a:rPr lang="en-US" sz="3563" b="1" dirty="0">
                <a:solidFill>
                  <a:srgbClr val="005493"/>
                </a:solidFill>
                <a:latin typeface="Arial Rounded"/>
                <a:ea typeface="Arial Rounded"/>
                <a:cs typeface="Arial Rounded"/>
                <a:sym typeface="Arial Rounded"/>
              </a:rPr>
            </a:br>
            <a:br>
              <a:rPr lang="en-US" sz="3563" b="1" dirty="0">
                <a:solidFill>
                  <a:srgbClr val="005493"/>
                </a:solidFill>
                <a:latin typeface="Arial Rounded"/>
                <a:ea typeface="Arial Rounded"/>
                <a:cs typeface="Arial Rounded"/>
                <a:sym typeface="Arial Rounded"/>
              </a:rPr>
            </a:br>
            <a:br>
              <a:rPr lang="en-US" sz="3563" b="1" dirty="0">
                <a:solidFill>
                  <a:srgbClr val="005493"/>
                </a:solidFill>
                <a:latin typeface="Arial Rounded"/>
                <a:ea typeface="Arial Rounded"/>
                <a:cs typeface="Arial Rounded"/>
                <a:sym typeface="Arial Rounded"/>
              </a:rPr>
            </a:br>
            <a:br>
              <a:rPr lang="en-US" sz="3563" b="1" dirty="0">
                <a:solidFill>
                  <a:srgbClr val="005493"/>
                </a:solidFill>
                <a:latin typeface="Arial Rounded"/>
                <a:ea typeface="Arial Rounded"/>
                <a:cs typeface="Arial Rounded"/>
                <a:sym typeface="Arial Rounded"/>
              </a:rPr>
            </a:br>
            <a:br>
              <a:rPr lang="en-US" sz="3563" b="1" dirty="0">
                <a:solidFill>
                  <a:srgbClr val="005493"/>
                </a:solidFill>
                <a:latin typeface="Arial Rounded"/>
                <a:ea typeface="Arial Rounded"/>
                <a:cs typeface="Arial Rounded"/>
                <a:sym typeface="Arial Rounded"/>
              </a:rPr>
            </a:br>
            <a:br>
              <a:rPr lang="en-US" sz="3563" b="1" dirty="0">
                <a:solidFill>
                  <a:srgbClr val="005493"/>
                </a:solidFill>
                <a:latin typeface="Arial Rounded"/>
                <a:ea typeface="Arial Rounded"/>
                <a:cs typeface="Arial Rounded"/>
                <a:sym typeface="Arial Rounded"/>
              </a:rPr>
            </a:br>
            <a:br>
              <a:rPr lang="en-US" sz="3563" b="1" dirty="0">
                <a:solidFill>
                  <a:srgbClr val="005493"/>
                </a:solidFill>
                <a:latin typeface="Open Sans"/>
                <a:ea typeface="Open Sans"/>
                <a:cs typeface="Open Sans"/>
                <a:sym typeface="Open Sans"/>
              </a:rPr>
            </a:br>
            <a:r>
              <a:rPr lang="ar-SA" sz="3600" b="1" dirty="0">
                <a:solidFill>
                  <a:srgbClr val="005493"/>
                </a:solidFill>
              </a:rPr>
              <a:t>الاتصال العلمي و</a:t>
            </a:r>
            <a:r>
              <a:rPr lang="en-US" sz="3600" b="1" dirty="0">
                <a:solidFill>
                  <a:srgbClr val="005493"/>
                </a:solidFill>
              </a:rPr>
              <a:t> </a:t>
            </a:r>
            <a:r>
              <a:rPr lang="ar-SA" sz="3600" b="1" dirty="0">
                <a:solidFill>
                  <a:srgbClr val="005493"/>
                </a:solidFill>
              </a:rPr>
              <a:t>البح</a:t>
            </a:r>
            <a:r>
              <a:rPr lang="ar-EG" sz="3600" b="1" dirty="0">
                <a:solidFill>
                  <a:srgbClr val="005493"/>
                </a:solidFill>
              </a:rPr>
              <a:t>و</a:t>
            </a:r>
            <a:r>
              <a:rPr lang="ar-SA" sz="3600" b="1" dirty="0">
                <a:solidFill>
                  <a:srgbClr val="005493"/>
                </a:solidFill>
              </a:rPr>
              <a:t>ث من أجل الحياة "</a:t>
            </a:r>
            <a:r>
              <a:rPr lang="en-US" sz="3600" b="1" dirty="0">
                <a:solidFill>
                  <a:srgbClr val="005493"/>
                </a:solidFill>
              </a:rPr>
              <a:t>Research4Life</a:t>
            </a:r>
            <a:r>
              <a:rPr lang="ar-SA" sz="3600" b="1" dirty="0">
                <a:solidFill>
                  <a:srgbClr val="005493"/>
                </a:solidFill>
              </a:rPr>
              <a:t>" </a:t>
            </a:r>
            <a:br>
              <a:rPr lang="en-US" sz="3600" b="1" dirty="0">
                <a:solidFill>
                  <a:srgbClr val="005493"/>
                </a:solidFill>
              </a:rPr>
            </a:br>
            <a:endParaRPr sz="3888" b="1" dirty="0">
              <a:solidFill>
                <a:srgbClr val="005493"/>
              </a:solidFill>
              <a:latin typeface="Arial Rounded"/>
              <a:ea typeface="Arial Rounded"/>
              <a:cs typeface="Arial Rounded"/>
              <a:sym typeface="Arial Rounded"/>
            </a:endParaRPr>
          </a:p>
        </p:txBody>
      </p:sp>
      <p:sp>
        <p:nvSpPr>
          <p:cNvPr id="71" name="Google Shape;71;p38"/>
          <p:cNvSpPr txBox="1"/>
          <p:nvPr/>
        </p:nvSpPr>
        <p:spPr>
          <a:xfrm>
            <a:off x="-2" y="5606084"/>
            <a:ext cx="12192000" cy="307736"/>
          </a:xfrm>
          <a:prstGeom prst="rect">
            <a:avLst/>
          </a:prstGeom>
          <a:solidFill>
            <a:srgbClr val="586F7C"/>
          </a:solidFill>
          <a:ln>
            <a:noFill/>
          </a:ln>
        </p:spPr>
        <p:txBody>
          <a:bodyPr spcFirstLastPara="1" wrap="square" lIns="91425" tIns="45700" rIns="91425" bIns="45700" anchor="t" anchorCtr="0">
            <a:spAutoFit/>
          </a:bodyPr>
          <a:lstStyle/>
          <a:p>
            <a:pPr marL="0" algn="ctr" defTabSz="914400" rtl="1" eaLnBrk="1" latinLnBrk="0" hangingPunct="1"/>
            <a:r>
              <a:rPr lang="ar-SA" dirty="0">
                <a:solidFill>
                  <a:schemeClr val="bg1"/>
                </a:solidFill>
              </a:rPr>
              <a:t>مجموعات البحوث من أجل الحياة "</a:t>
            </a:r>
            <a:r>
              <a:rPr lang="en-US" dirty="0">
                <a:solidFill>
                  <a:schemeClr val="bg1"/>
                </a:solidFill>
              </a:rPr>
              <a:t>Research4Life" </a:t>
            </a:r>
            <a:r>
              <a:rPr lang="ar-SA" dirty="0">
                <a:solidFill>
                  <a:schemeClr val="bg1"/>
                </a:solidFill>
              </a:rPr>
              <a:t>هي شراكة بين القطاعين العام والخاص للخمس مجموعات الآتية : </a:t>
            </a:r>
            <a:endParaRPr lang="en-US" dirty="0">
              <a:solidFill>
                <a:schemeClr val="bg1"/>
              </a:solidFill>
            </a:endParaRPr>
          </a:p>
        </p:txBody>
      </p:sp>
      <p:pic>
        <p:nvPicPr>
          <p:cNvPr id="72" name="Google Shape;72;p38"/>
          <p:cNvPicPr preferRelativeResize="0"/>
          <p:nvPr/>
        </p:nvPicPr>
        <p:blipFill rotWithShape="1">
          <a:blip r:embed="rId3">
            <a:alphaModFix/>
          </a:blip>
          <a:srcRect/>
          <a:stretch/>
        </p:blipFill>
        <p:spPr>
          <a:xfrm>
            <a:off x="841600" y="6148180"/>
            <a:ext cx="1523874" cy="633932"/>
          </a:xfrm>
          <a:prstGeom prst="rect">
            <a:avLst/>
          </a:prstGeom>
          <a:noFill/>
          <a:ln>
            <a:noFill/>
          </a:ln>
        </p:spPr>
      </p:pic>
      <p:pic>
        <p:nvPicPr>
          <p:cNvPr id="73" name="Google Shape;73;p38"/>
          <p:cNvPicPr preferRelativeResize="0"/>
          <p:nvPr/>
        </p:nvPicPr>
        <p:blipFill rotWithShape="1">
          <a:blip r:embed="rId4">
            <a:alphaModFix/>
          </a:blip>
          <a:srcRect/>
          <a:stretch/>
        </p:blipFill>
        <p:spPr>
          <a:xfrm>
            <a:off x="3026669" y="6207625"/>
            <a:ext cx="1962613" cy="515078"/>
          </a:xfrm>
          <a:prstGeom prst="rect">
            <a:avLst/>
          </a:prstGeom>
          <a:noFill/>
          <a:ln>
            <a:noFill/>
          </a:ln>
        </p:spPr>
      </p:pic>
      <p:pic>
        <p:nvPicPr>
          <p:cNvPr id="74" name="Google Shape;74;p38"/>
          <p:cNvPicPr preferRelativeResize="0"/>
          <p:nvPr/>
        </p:nvPicPr>
        <p:blipFill rotWithShape="1">
          <a:blip r:embed="rId5">
            <a:alphaModFix/>
          </a:blip>
          <a:srcRect/>
          <a:stretch/>
        </p:blipFill>
        <p:spPr>
          <a:xfrm>
            <a:off x="5650478" y="6118184"/>
            <a:ext cx="1612438" cy="693960"/>
          </a:xfrm>
          <a:prstGeom prst="rect">
            <a:avLst/>
          </a:prstGeom>
          <a:noFill/>
          <a:ln>
            <a:noFill/>
          </a:ln>
        </p:spPr>
      </p:pic>
      <p:pic>
        <p:nvPicPr>
          <p:cNvPr id="75" name="Google Shape;75;p38"/>
          <p:cNvPicPr preferRelativeResize="0"/>
          <p:nvPr/>
        </p:nvPicPr>
        <p:blipFill rotWithShape="1">
          <a:blip r:embed="rId6">
            <a:alphaModFix/>
          </a:blip>
          <a:srcRect/>
          <a:stretch/>
        </p:blipFill>
        <p:spPr>
          <a:xfrm>
            <a:off x="7920080" y="6181191"/>
            <a:ext cx="1468376" cy="567894"/>
          </a:xfrm>
          <a:prstGeom prst="rect">
            <a:avLst/>
          </a:prstGeom>
          <a:noFill/>
          <a:ln>
            <a:noFill/>
          </a:ln>
        </p:spPr>
      </p:pic>
      <p:pic>
        <p:nvPicPr>
          <p:cNvPr id="76" name="Google Shape;76;p38"/>
          <p:cNvPicPr preferRelativeResize="0"/>
          <p:nvPr/>
        </p:nvPicPr>
        <p:blipFill rotWithShape="1">
          <a:blip r:embed="rId7">
            <a:alphaModFix/>
          </a:blip>
          <a:srcRect/>
          <a:stretch/>
        </p:blipFill>
        <p:spPr>
          <a:xfrm>
            <a:off x="9938199" y="6141339"/>
            <a:ext cx="1523874" cy="647649"/>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DD50D2-17A0-3C45-8191-AAA1E0405CC0}"/>
              </a:ext>
            </a:extLst>
          </p:cNvPr>
          <p:cNvSpPr>
            <a:spLocks noGrp="1"/>
          </p:cNvSpPr>
          <p:nvPr>
            <p:ph type="title"/>
          </p:nvPr>
        </p:nvSpPr>
        <p:spPr>
          <a:xfrm>
            <a:off x="0" y="351987"/>
            <a:ext cx="8163612" cy="1080900"/>
          </a:xfrm>
        </p:spPr>
        <p:txBody>
          <a:bodyPr/>
          <a:lstStyle/>
          <a:p>
            <a:pPr algn="r" rtl="1"/>
            <a:r>
              <a:rPr lang="ar-SA" sz="3600" dirty="0">
                <a:solidFill>
                  <a:schemeClr val="bg2"/>
                </a:solidFill>
                <a:latin typeface="Open Sans"/>
                <a:ea typeface="Open Sans"/>
              </a:rPr>
              <a:t>المبادئ العشرة لتقييم متوازن وفعال </a:t>
            </a:r>
            <a:r>
              <a:rPr kumimoji="0" lang="ar-SA" sz="3200" b="0" i="0" u="none" strike="noStrike" kern="0" cap="none" spc="0" normalizeH="0" baseline="0" noProof="0" dirty="0">
                <a:ln>
                  <a:noFill/>
                </a:ln>
                <a:solidFill>
                  <a:schemeClr val="bg2"/>
                </a:solidFill>
                <a:effectLst/>
                <a:uLnTx/>
                <a:uFillTx/>
                <a:latin typeface="Arial"/>
                <a:cs typeface="Arial"/>
                <a:sym typeface="Arial"/>
              </a:rPr>
              <a:t>لآلية تقييم الأبحاث</a:t>
            </a:r>
            <a:br>
              <a:rPr lang="ar-SA" dirty="0">
                <a:solidFill>
                  <a:schemeClr val="bg2"/>
                </a:solidFill>
              </a:rPr>
            </a:br>
            <a:endParaRPr lang="en-US" dirty="0">
              <a:solidFill>
                <a:schemeClr val="bg2"/>
              </a:solidFill>
            </a:endParaRPr>
          </a:p>
        </p:txBody>
      </p:sp>
      <p:sp>
        <p:nvSpPr>
          <p:cNvPr id="3" name="Text Placeholder 2">
            <a:extLst>
              <a:ext uri="{FF2B5EF4-FFF2-40B4-BE49-F238E27FC236}">
                <a16:creationId xmlns:a16="http://schemas.microsoft.com/office/drawing/2014/main" id="{3814368F-595C-E143-8841-6101B7C5D4F0}"/>
              </a:ext>
            </a:extLst>
          </p:cNvPr>
          <p:cNvSpPr>
            <a:spLocks noGrp="1"/>
          </p:cNvSpPr>
          <p:nvPr>
            <p:ph type="body" idx="1"/>
          </p:nvPr>
        </p:nvSpPr>
        <p:spPr/>
        <p:txBody>
          <a:bodyPr/>
          <a:lstStyle/>
          <a:p>
            <a:pPr marL="457200" marR="0" indent="-381000" algn="r" rtl="1">
              <a:lnSpc>
                <a:spcPct val="90000"/>
              </a:lnSpc>
              <a:spcBef>
                <a:spcPts val="1000"/>
              </a:spcBef>
              <a:spcAft>
                <a:spcPts val="0"/>
              </a:spcAft>
              <a:buClr>
                <a:schemeClr val="lt1"/>
              </a:buClr>
              <a:buSzPts val="2400"/>
              <a:buFont typeface="Arial"/>
              <a:buChar char="●"/>
            </a:pPr>
            <a:endParaRPr lang="en-US" dirty="0"/>
          </a:p>
        </p:txBody>
      </p:sp>
      <p:sp>
        <p:nvSpPr>
          <p:cNvPr id="4" name="Google Shape;165;p10">
            <a:extLst>
              <a:ext uri="{FF2B5EF4-FFF2-40B4-BE49-F238E27FC236}">
                <a16:creationId xmlns:a16="http://schemas.microsoft.com/office/drawing/2014/main" id="{FBA3D535-3ADA-DB45-B106-D2E33E632237}"/>
              </a:ext>
            </a:extLst>
          </p:cNvPr>
          <p:cNvSpPr/>
          <p:nvPr/>
        </p:nvSpPr>
        <p:spPr>
          <a:xfrm>
            <a:off x="0" y="1785590"/>
            <a:ext cx="11676186" cy="460230"/>
          </a:xfrm>
          <a:prstGeom prst="roundRect">
            <a:avLst>
              <a:gd name="adj" fmla="val 16667"/>
            </a:avLst>
          </a:prstGeom>
          <a:solidFill>
            <a:schemeClr val="lt1"/>
          </a:solidFill>
          <a:ln w="25400" cap="flat" cmpd="sng">
            <a:solidFill>
              <a:srgbClr val="008896"/>
            </a:solidFill>
            <a:prstDash val="solid"/>
            <a:round/>
            <a:headEnd type="none" w="sm" len="sm"/>
            <a:tailEnd type="none" w="sm" len="sm"/>
          </a:ln>
        </p:spPr>
        <p:txBody>
          <a:bodyPr spcFirstLastPara="1" wrap="square" lIns="91425" tIns="91425" rIns="91425" bIns="91425" anchor="ctr" anchorCtr="0">
            <a:noAutofit/>
          </a:bodyPr>
          <a:lstStyle/>
          <a:p>
            <a:pPr marL="0" marR="0" lvl="0" indent="0" algn="r" rtl="1">
              <a:lnSpc>
                <a:spcPct val="100000"/>
              </a:lnSpc>
              <a:spcBef>
                <a:spcPts val="0"/>
              </a:spcBef>
              <a:spcAft>
                <a:spcPts val="0"/>
              </a:spcAft>
              <a:buClr>
                <a:srgbClr val="000000"/>
              </a:buClr>
              <a:buFont typeface="Arial"/>
              <a:buNone/>
            </a:pPr>
            <a:r>
              <a:rPr lang="ar-SA" sz="2000" dirty="0">
                <a:solidFill>
                  <a:schemeClr val="bg2"/>
                </a:solidFill>
              </a:rPr>
              <a:t>١- يجب أن يدعم التقييم الكمي تقييم الخبراء النوعي</a:t>
            </a:r>
            <a:endParaRPr sz="2000" dirty="0">
              <a:solidFill>
                <a:schemeClr val="bg2"/>
              </a:solidFill>
            </a:endParaRPr>
          </a:p>
        </p:txBody>
      </p:sp>
      <p:sp>
        <p:nvSpPr>
          <p:cNvPr id="6" name="Google Shape;165;p10">
            <a:extLst>
              <a:ext uri="{FF2B5EF4-FFF2-40B4-BE49-F238E27FC236}">
                <a16:creationId xmlns:a16="http://schemas.microsoft.com/office/drawing/2014/main" id="{99BEF65F-7455-1740-B93D-09D5EF0672B2}"/>
              </a:ext>
            </a:extLst>
          </p:cNvPr>
          <p:cNvSpPr/>
          <p:nvPr/>
        </p:nvSpPr>
        <p:spPr>
          <a:xfrm>
            <a:off x="0" y="2284241"/>
            <a:ext cx="11676186" cy="460230"/>
          </a:xfrm>
          <a:prstGeom prst="roundRect">
            <a:avLst>
              <a:gd name="adj" fmla="val 16667"/>
            </a:avLst>
          </a:prstGeom>
          <a:solidFill>
            <a:schemeClr val="lt1"/>
          </a:solidFill>
          <a:ln w="25400" cap="flat" cmpd="sng">
            <a:solidFill>
              <a:srgbClr val="008896"/>
            </a:solidFill>
            <a:prstDash val="solid"/>
            <a:round/>
            <a:headEnd type="none" w="sm" len="sm"/>
            <a:tailEnd type="none" w="sm" len="sm"/>
          </a:ln>
        </p:spPr>
        <p:txBody>
          <a:bodyPr spcFirstLastPara="1" wrap="square" lIns="91425" tIns="91425" rIns="91425" bIns="91425" anchor="ctr" anchorCtr="0">
            <a:noAutofit/>
          </a:bodyPr>
          <a:lstStyle/>
          <a:p>
            <a:pPr marL="0" marR="0" lvl="0" indent="0" algn="r" rtl="1">
              <a:lnSpc>
                <a:spcPct val="100000"/>
              </a:lnSpc>
              <a:spcBef>
                <a:spcPts val="0"/>
              </a:spcBef>
              <a:spcAft>
                <a:spcPts val="0"/>
              </a:spcAft>
              <a:buClr>
                <a:srgbClr val="000000"/>
              </a:buClr>
              <a:buFont typeface="Arial"/>
              <a:buNone/>
            </a:pPr>
            <a:r>
              <a:rPr lang="ar-SA" sz="2000" dirty="0">
                <a:solidFill>
                  <a:schemeClr val="bg2"/>
                </a:solidFill>
              </a:rPr>
              <a:t>٢- قياس الأداء مقابل المهام البحثية للمؤسسة أو المجموعة أو الباحث.</a:t>
            </a:r>
            <a:endParaRPr sz="2000" dirty="0">
              <a:solidFill>
                <a:schemeClr val="bg2"/>
              </a:solidFill>
            </a:endParaRPr>
          </a:p>
        </p:txBody>
      </p:sp>
      <p:sp>
        <p:nvSpPr>
          <p:cNvPr id="7" name="Google Shape;165;p10">
            <a:extLst>
              <a:ext uri="{FF2B5EF4-FFF2-40B4-BE49-F238E27FC236}">
                <a16:creationId xmlns:a16="http://schemas.microsoft.com/office/drawing/2014/main" id="{342FE6A2-6B4D-6548-B9A6-165844DE84A0}"/>
              </a:ext>
            </a:extLst>
          </p:cNvPr>
          <p:cNvSpPr/>
          <p:nvPr/>
        </p:nvSpPr>
        <p:spPr>
          <a:xfrm>
            <a:off x="0" y="2763739"/>
            <a:ext cx="11676186" cy="460230"/>
          </a:xfrm>
          <a:prstGeom prst="roundRect">
            <a:avLst>
              <a:gd name="adj" fmla="val 16667"/>
            </a:avLst>
          </a:prstGeom>
          <a:solidFill>
            <a:schemeClr val="lt1"/>
          </a:solidFill>
          <a:ln w="25400" cap="flat" cmpd="sng">
            <a:solidFill>
              <a:srgbClr val="008896"/>
            </a:solidFill>
            <a:prstDash val="solid"/>
            <a:round/>
            <a:headEnd type="none" w="sm" len="sm"/>
            <a:tailEnd type="none" w="sm" len="sm"/>
          </a:ln>
        </p:spPr>
        <p:txBody>
          <a:bodyPr spcFirstLastPara="1" wrap="square" lIns="91425" tIns="91425" rIns="91425" bIns="91425" anchor="ctr" anchorCtr="0">
            <a:noAutofit/>
          </a:bodyPr>
          <a:lstStyle/>
          <a:p>
            <a:pPr marL="0" marR="0" lvl="0" indent="0" algn="r" rtl="1">
              <a:lnSpc>
                <a:spcPct val="100000"/>
              </a:lnSpc>
              <a:spcBef>
                <a:spcPts val="0"/>
              </a:spcBef>
              <a:spcAft>
                <a:spcPts val="0"/>
              </a:spcAft>
              <a:buClr>
                <a:srgbClr val="000000"/>
              </a:buClr>
              <a:buFont typeface="Arial"/>
              <a:buNone/>
            </a:pPr>
            <a:r>
              <a:rPr lang="ar-SA" sz="2000" dirty="0">
                <a:solidFill>
                  <a:schemeClr val="bg2"/>
                </a:solidFill>
              </a:rPr>
              <a:t>٣- حماية التميز في الأبحاث ذات الطابع المحلي.</a:t>
            </a:r>
            <a:endParaRPr sz="2000" dirty="0">
              <a:solidFill>
                <a:schemeClr val="bg2"/>
              </a:solidFill>
            </a:endParaRPr>
          </a:p>
        </p:txBody>
      </p:sp>
      <p:sp>
        <p:nvSpPr>
          <p:cNvPr id="8" name="Google Shape;165;p10">
            <a:extLst>
              <a:ext uri="{FF2B5EF4-FFF2-40B4-BE49-F238E27FC236}">
                <a16:creationId xmlns:a16="http://schemas.microsoft.com/office/drawing/2014/main" id="{3BF09380-F77F-4940-8B4D-50020F302CFB}"/>
              </a:ext>
            </a:extLst>
          </p:cNvPr>
          <p:cNvSpPr/>
          <p:nvPr/>
        </p:nvSpPr>
        <p:spPr>
          <a:xfrm>
            <a:off x="0" y="3262506"/>
            <a:ext cx="11676186" cy="460230"/>
          </a:xfrm>
          <a:prstGeom prst="roundRect">
            <a:avLst>
              <a:gd name="adj" fmla="val 16667"/>
            </a:avLst>
          </a:prstGeom>
          <a:solidFill>
            <a:schemeClr val="lt1"/>
          </a:solidFill>
          <a:ln w="25400" cap="flat" cmpd="sng">
            <a:solidFill>
              <a:srgbClr val="008896"/>
            </a:solidFill>
            <a:prstDash val="solid"/>
            <a:round/>
            <a:headEnd type="none" w="sm" len="sm"/>
            <a:tailEnd type="none" w="sm" len="sm"/>
          </a:ln>
        </p:spPr>
        <p:txBody>
          <a:bodyPr spcFirstLastPara="1" wrap="square" lIns="91425" tIns="91425" rIns="91425" bIns="91425" anchor="ctr" anchorCtr="0">
            <a:noAutofit/>
          </a:bodyPr>
          <a:lstStyle/>
          <a:p>
            <a:pPr marL="0" marR="0" lvl="0" indent="0" algn="r" rtl="1">
              <a:lnSpc>
                <a:spcPct val="100000"/>
              </a:lnSpc>
              <a:spcBef>
                <a:spcPts val="0"/>
              </a:spcBef>
              <a:spcAft>
                <a:spcPts val="0"/>
              </a:spcAft>
              <a:buClr>
                <a:srgbClr val="000000"/>
              </a:buClr>
              <a:buFont typeface="Arial"/>
              <a:buNone/>
            </a:pPr>
            <a:r>
              <a:rPr lang="ar-SA" sz="2000" dirty="0">
                <a:solidFill>
                  <a:schemeClr val="bg2"/>
                </a:solidFill>
              </a:rPr>
              <a:t>٤- يجب أن تكون عملية جمع البيانات وتحليلها مفتوحة ومتاحه للجميع وتتسم بالشفافية والبساطة.</a:t>
            </a:r>
            <a:endParaRPr sz="2000" dirty="0">
              <a:solidFill>
                <a:schemeClr val="bg2"/>
              </a:solidFill>
            </a:endParaRPr>
          </a:p>
        </p:txBody>
      </p:sp>
      <p:sp>
        <p:nvSpPr>
          <p:cNvPr id="9" name="Google Shape;165;p10">
            <a:extLst>
              <a:ext uri="{FF2B5EF4-FFF2-40B4-BE49-F238E27FC236}">
                <a16:creationId xmlns:a16="http://schemas.microsoft.com/office/drawing/2014/main" id="{EE8DD9F1-7246-5C46-8CE4-114CA2F1390D}"/>
              </a:ext>
            </a:extLst>
          </p:cNvPr>
          <p:cNvSpPr/>
          <p:nvPr/>
        </p:nvSpPr>
        <p:spPr>
          <a:xfrm>
            <a:off x="0" y="3787715"/>
            <a:ext cx="11676186" cy="460230"/>
          </a:xfrm>
          <a:prstGeom prst="roundRect">
            <a:avLst>
              <a:gd name="adj" fmla="val 16667"/>
            </a:avLst>
          </a:prstGeom>
          <a:solidFill>
            <a:schemeClr val="lt1"/>
          </a:solidFill>
          <a:ln w="25400" cap="flat" cmpd="sng">
            <a:solidFill>
              <a:srgbClr val="008896"/>
            </a:solidFill>
            <a:prstDash val="solid"/>
            <a:round/>
            <a:headEnd type="none" w="sm" len="sm"/>
            <a:tailEnd type="none" w="sm" len="sm"/>
          </a:ln>
        </p:spPr>
        <p:txBody>
          <a:bodyPr spcFirstLastPara="1" wrap="square" lIns="91425" tIns="91425" rIns="91425" bIns="91425" anchor="ctr" anchorCtr="0">
            <a:noAutofit/>
          </a:bodyPr>
          <a:lstStyle/>
          <a:p>
            <a:pPr marL="0" marR="0" lvl="0" indent="0" algn="r" rtl="1">
              <a:lnSpc>
                <a:spcPct val="100000"/>
              </a:lnSpc>
              <a:spcBef>
                <a:spcPts val="0"/>
              </a:spcBef>
              <a:spcAft>
                <a:spcPts val="0"/>
              </a:spcAft>
              <a:buClr>
                <a:srgbClr val="000000"/>
              </a:buClr>
              <a:buFont typeface="Arial"/>
              <a:buNone/>
            </a:pPr>
            <a:r>
              <a:rPr lang="ar-SA" sz="2000" dirty="0">
                <a:solidFill>
                  <a:schemeClr val="bg2"/>
                </a:solidFill>
              </a:rPr>
              <a:t>٥- السماح لأولئك الذين تم تقييمهم للتحقق من البيانات والتحليل </a:t>
            </a:r>
            <a:endParaRPr sz="2000" dirty="0">
              <a:solidFill>
                <a:schemeClr val="bg2"/>
              </a:solidFill>
            </a:endParaRPr>
          </a:p>
        </p:txBody>
      </p:sp>
      <p:sp>
        <p:nvSpPr>
          <p:cNvPr id="10" name="Google Shape;165;p10">
            <a:extLst>
              <a:ext uri="{FF2B5EF4-FFF2-40B4-BE49-F238E27FC236}">
                <a16:creationId xmlns:a16="http://schemas.microsoft.com/office/drawing/2014/main" id="{C0FF620D-3539-5B44-BC1B-9D4B11248CA3}"/>
              </a:ext>
            </a:extLst>
          </p:cNvPr>
          <p:cNvSpPr/>
          <p:nvPr/>
        </p:nvSpPr>
        <p:spPr>
          <a:xfrm>
            <a:off x="0" y="4286482"/>
            <a:ext cx="11676186" cy="460230"/>
          </a:xfrm>
          <a:prstGeom prst="roundRect">
            <a:avLst>
              <a:gd name="adj" fmla="val 16667"/>
            </a:avLst>
          </a:prstGeom>
          <a:solidFill>
            <a:schemeClr val="lt1"/>
          </a:solidFill>
          <a:ln w="25400" cap="flat" cmpd="sng">
            <a:solidFill>
              <a:srgbClr val="008896"/>
            </a:solidFill>
            <a:prstDash val="solid"/>
            <a:round/>
            <a:headEnd type="none" w="sm" len="sm"/>
            <a:tailEnd type="none" w="sm" len="sm"/>
          </a:ln>
        </p:spPr>
        <p:txBody>
          <a:bodyPr spcFirstLastPara="1" wrap="square" lIns="91425" tIns="91425" rIns="91425" bIns="91425" anchor="ctr" anchorCtr="0">
            <a:noAutofit/>
          </a:bodyPr>
          <a:lstStyle/>
          <a:p>
            <a:pPr marL="0" marR="0" lvl="0" indent="0" algn="r" rtl="1">
              <a:lnSpc>
                <a:spcPct val="100000"/>
              </a:lnSpc>
              <a:spcBef>
                <a:spcPts val="0"/>
              </a:spcBef>
              <a:spcAft>
                <a:spcPts val="0"/>
              </a:spcAft>
              <a:buClr>
                <a:srgbClr val="000000"/>
              </a:buClr>
              <a:buFont typeface="Arial"/>
              <a:buNone/>
            </a:pPr>
            <a:r>
              <a:rPr lang="ar-SA" sz="2000" dirty="0">
                <a:solidFill>
                  <a:schemeClr val="bg2"/>
                </a:solidFill>
              </a:rPr>
              <a:t>٦- الاعتماد على التنوع في النشر العلمي على حسب مجال التخصص والاستشهادات المرجعية. </a:t>
            </a:r>
            <a:endParaRPr sz="2000" dirty="0">
              <a:solidFill>
                <a:schemeClr val="bg2"/>
              </a:solidFill>
            </a:endParaRPr>
          </a:p>
        </p:txBody>
      </p:sp>
      <p:sp>
        <p:nvSpPr>
          <p:cNvPr id="11" name="Google Shape;165;p10">
            <a:extLst>
              <a:ext uri="{FF2B5EF4-FFF2-40B4-BE49-F238E27FC236}">
                <a16:creationId xmlns:a16="http://schemas.microsoft.com/office/drawing/2014/main" id="{670FBD94-C974-1D4B-9F2E-837299CA4B92}"/>
              </a:ext>
            </a:extLst>
          </p:cNvPr>
          <p:cNvSpPr/>
          <p:nvPr/>
        </p:nvSpPr>
        <p:spPr>
          <a:xfrm>
            <a:off x="0" y="4821397"/>
            <a:ext cx="11676186" cy="460230"/>
          </a:xfrm>
          <a:prstGeom prst="roundRect">
            <a:avLst>
              <a:gd name="adj" fmla="val 16667"/>
            </a:avLst>
          </a:prstGeom>
          <a:solidFill>
            <a:schemeClr val="lt1"/>
          </a:solidFill>
          <a:ln w="25400" cap="flat" cmpd="sng">
            <a:solidFill>
              <a:srgbClr val="008896"/>
            </a:solidFill>
            <a:prstDash val="solid"/>
            <a:round/>
            <a:headEnd type="none" w="sm" len="sm"/>
            <a:tailEnd type="none" w="sm" len="sm"/>
          </a:ln>
        </p:spPr>
        <p:txBody>
          <a:bodyPr spcFirstLastPara="1" wrap="square" lIns="91425" tIns="91425" rIns="91425" bIns="91425" anchor="ctr" anchorCtr="0">
            <a:noAutofit/>
          </a:bodyPr>
          <a:lstStyle/>
          <a:p>
            <a:pPr marL="0" marR="0" lvl="0" indent="0" algn="r" rtl="1">
              <a:lnSpc>
                <a:spcPct val="100000"/>
              </a:lnSpc>
              <a:spcBef>
                <a:spcPts val="0"/>
              </a:spcBef>
              <a:spcAft>
                <a:spcPts val="0"/>
              </a:spcAft>
              <a:buClr>
                <a:srgbClr val="000000"/>
              </a:buClr>
              <a:buFont typeface="Arial"/>
              <a:buNone/>
            </a:pPr>
            <a:r>
              <a:rPr lang="ar-SA" sz="2000" dirty="0">
                <a:solidFill>
                  <a:schemeClr val="bg2"/>
                </a:solidFill>
              </a:rPr>
              <a:t>٧- تقييم مبدئي للباحثين معتمدا علي التقييم الكيفي لملفاتهم الشخصية.</a:t>
            </a:r>
            <a:endParaRPr sz="2000" dirty="0">
              <a:solidFill>
                <a:schemeClr val="bg2"/>
              </a:solidFill>
            </a:endParaRPr>
          </a:p>
        </p:txBody>
      </p:sp>
      <p:sp>
        <p:nvSpPr>
          <p:cNvPr id="12" name="Google Shape;165;p10">
            <a:extLst>
              <a:ext uri="{FF2B5EF4-FFF2-40B4-BE49-F238E27FC236}">
                <a16:creationId xmlns:a16="http://schemas.microsoft.com/office/drawing/2014/main" id="{979DDE96-AFB4-074A-9254-B98092A29606}"/>
              </a:ext>
            </a:extLst>
          </p:cNvPr>
          <p:cNvSpPr/>
          <p:nvPr/>
        </p:nvSpPr>
        <p:spPr>
          <a:xfrm>
            <a:off x="0" y="5310590"/>
            <a:ext cx="11676186" cy="460230"/>
          </a:xfrm>
          <a:prstGeom prst="roundRect">
            <a:avLst>
              <a:gd name="adj" fmla="val 16667"/>
            </a:avLst>
          </a:prstGeom>
          <a:solidFill>
            <a:schemeClr val="lt1"/>
          </a:solidFill>
          <a:ln w="25400" cap="flat" cmpd="sng">
            <a:solidFill>
              <a:srgbClr val="008896"/>
            </a:solidFill>
            <a:prstDash val="solid"/>
            <a:round/>
            <a:headEnd type="none" w="sm" len="sm"/>
            <a:tailEnd type="none" w="sm" len="sm"/>
          </a:ln>
        </p:spPr>
        <p:txBody>
          <a:bodyPr spcFirstLastPara="1" wrap="square" lIns="91425" tIns="91425" rIns="91425" bIns="91425" anchor="ctr" anchorCtr="0">
            <a:noAutofit/>
          </a:bodyPr>
          <a:lstStyle/>
          <a:p>
            <a:pPr marL="0" marR="0" lvl="0" indent="0" algn="r" rtl="1">
              <a:lnSpc>
                <a:spcPct val="100000"/>
              </a:lnSpc>
              <a:spcBef>
                <a:spcPts val="0"/>
              </a:spcBef>
              <a:spcAft>
                <a:spcPts val="0"/>
              </a:spcAft>
              <a:buClr>
                <a:srgbClr val="000000"/>
              </a:buClr>
              <a:buFont typeface="Arial"/>
              <a:buNone/>
            </a:pPr>
            <a:r>
              <a:rPr lang="ar-SA" sz="2000" dirty="0">
                <a:solidFill>
                  <a:schemeClr val="bg2"/>
                </a:solidFill>
              </a:rPr>
              <a:t>٨- تجنب الواقعية في غير محلها والدقة الزائفة.</a:t>
            </a:r>
            <a:endParaRPr sz="2000" dirty="0">
              <a:solidFill>
                <a:schemeClr val="bg2"/>
              </a:solidFill>
            </a:endParaRPr>
          </a:p>
        </p:txBody>
      </p:sp>
      <p:sp>
        <p:nvSpPr>
          <p:cNvPr id="13" name="Google Shape;165;p10">
            <a:extLst>
              <a:ext uri="{FF2B5EF4-FFF2-40B4-BE49-F238E27FC236}">
                <a16:creationId xmlns:a16="http://schemas.microsoft.com/office/drawing/2014/main" id="{4A59E91E-5436-AA47-AAEE-C87E8023CBA0}"/>
              </a:ext>
            </a:extLst>
          </p:cNvPr>
          <p:cNvSpPr/>
          <p:nvPr/>
        </p:nvSpPr>
        <p:spPr>
          <a:xfrm>
            <a:off x="0" y="5828746"/>
            <a:ext cx="11676186" cy="460230"/>
          </a:xfrm>
          <a:prstGeom prst="roundRect">
            <a:avLst>
              <a:gd name="adj" fmla="val 16667"/>
            </a:avLst>
          </a:prstGeom>
          <a:solidFill>
            <a:schemeClr val="lt1"/>
          </a:solidFill>
          <a:ln w="25400" cap="flat" cmpd="sng">
            <a:solidFill>
              <a:srgbClr val="008896"/>
            </a:solidFill>
            <a:prstDash val="solid"/>
            <a:round/>
            <a:headEnd type="none" w="sm" len="sm"/>
            <a:tailEnd type="none" w="sm" len="sm"/>
          </a:ln>
        </p:spPr>
        <p:txBody>
          <a:bodyPr spcFirstLastPara="1" wrap="square" lIns="91425" tIns="91425" rIns="91425" bIns="91425" anchor="ctr" anchorCtr="0">
            <a:noAutofit/>
          </a:bodyPr>
          <a:lstStyle/>
          <a:p>
            <a:pPr marL="0" marR="0" lvl="0" indent="0" algn="r" rtl="1">
              <a:lnSpc>
                <a:spcPct val="100000"/>
              </a:lnSpc>
              <a:spcBef>
                <a:spcPts val="0"/>
              </a:spcBef>
              <a:spcAft>
                <a:spcPts val="0"/>
              </a:spcAft>
              <a:buClr>
                <a:srgbClr val="000000"/>
              </a:buClr>
              <a:buFont typeface="Arial"/>
              <a:buNone/>
            </a:pPr>
            <a:r>
              <a:rPr lang="ar-SA" sz="2000" dirty="0">
                <a:solidFill>
                  <a:schemeClr val="bg2"/>
                </a:solidFill>
              </a:rPr>
              <a:t>٩- التعرف علي التأثيرات المنتظمة للتقييم  وللمؤشرات.</a:t>
            </a:r>
            <a:endParaRPr sz="2000" dirty="0">
              <a:solidFill>
                <a:schemeClr val="bg2"/>
              </a:solidFill>
            </a:endParaRPr>
          </a:p>
        </p:txBody>
      </p:sp>
      <p:sp>
        <p:nvSpPr>
          <p:cNvPr id="14" name="Google Shape;165;p10">
            <a:extLst>
              <a:ext uri="{FF2B5EF4-FFF2-40B4-BE49-F238E27FC236}">
                <a16:creationId xmlns:a16="http://schemas.microsoft.com/office/drawing/2014/main" id="{E15C0C2C-F69F-464E-A453-DD8E8B820CA8}"/>
              </a:ext>
            </a:extLst>
          </p:cNvPr>
          <p:cNvSpPr/>
          <p:nvPr/>
        </p:nvSpPr>
        <p:spPr>
          <a:xfrm>
            <a:off x="0" y="6363661"/>
            <a:ext cx="11676186" cy="460230"/>
          </a:xfrm>
          <a:prstGeom prst="roundRect">
            <a:avLst>
              <a:gd name="adj" fmla="val 16667"/>
            </a:avLst>
          </a:prstGeom>
          <a:solidFill>
            <a:schemeClr val="lt1"/>
          </a:solidFill>
          <a:ln w="25400" cap="flat" cmpd="sng">
            <a:solidFill>
              <a:srgbClr val="008896"/>
            </a:solidFill>
            <a:prstDash val="solid"/>
            <a:round/>
            <a:headEnd type="none" w="sm" len="sm"/>
            <a:tailEnd type="none" w="sm" len="sm"/>
          </a:ln>
        </p:spPr>
        <p:txBody>
          <a:bodyPr spcFirstLastPara="1" wrap="square" lIns="91425" tIns="91425" rIns="91425" bIns="91425" anchor="ctr" anchorCtr="0">
            <a:noAutofit/>
          </a:bodyPr>
          <a:lstStyle/>
          <a:p>
            <a:pPr marL="0" marR="0" lvl="0" indent="0" algn="r" rtl="1">
              <a:lnSpc>
                <a:spcPct val="100000"/>
              </a:lnSpc>
              <a:spcBef>
                <a:spcPts val="0"/>
              </a:spcBef>
              <a:spcAft>
                <a:spcPts val="0"/>
              </a:spcAft>
              <a:buClr>
                <a:srgbClr val="000000"/>
              </a:buClr>
              <a:buFont typeface="Arial"/>
              <a:buNone/>
            </a:pPr>
            <a:r>
              <a:rPr lang="ar-SA" sz="2000" dirty="0">
                <a:solidFill>
                  <a:schemeClr val="bg2"/>
                </a:solidFill>
              </a:rPr>
              <a:t>١٠- فحص و تدقيق المؤشرات بصوره منتظمة و تجديدها عند الضرورة.</a:t>
            </a:r>
            <a:endParaRPr sz="2000" dirty="0">
              <a:solidFill>
                <a:schemeClr val="bg2"/>
              </a:solidFill>
            </a:endParaRPr>
          </a:p>
        </p:txBody>
      </p:sp>
    </p:spTree>
    <p:extLst>
      <p:ext uri="{BB962C8B-B14F-4D97-AF65-F5344CB8AC3E}">
        <p14:creationId xmlns:p14="http://schemas.microsoft.com/office/powerpoint/2010/main" val="223451589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24B13C-EB29-9247-A177-EC427307E9F7}"/>
              </a:ext>
            </a:extLst>
          </p:cNvPr>
          <p:cNvSpPr>
            <a:spLocks noGrp="1"/>
          </p:cNvSpPr>
          <p:nvPr>
            <p:ph type="title"/>
          </p:nvPr>
        </p:nvSpPr>
        <p:spPr>
          <a:xfrm>
            <a:off x="-324781" y="366286"/>
            <a:ext cx="8207829" cy="1080900"/>
          </a:xfrm>
        </p:spPr>
        <p:txBody>
          <a:bodyPr/>
          <a:lstStyle/>
          <a:p>
            <a:pPr marR="0" algn="r" rtl="1">
              <a:lnSpc>
                <a:spcPct val="90000"/>
              </a:lnSpc>
              <a:spcBef>
                <a:spcPts val="0"/>
              </a:spcBef>
              <a:spcAft>
                <a:spcPts val="0"/>
              </a:spcAft>
              <a:buClr>
                <a:srgbClr val="FFFFFF"/>
              </a:buClr>
              <a:buSzPts val="3600"/>
              <a:buFont typeface="Trebuchet MS"/>
              <a:buNone/>
            </a:pPr>
            <a:r>
              <a:rPr lang="ar-SA" sz="3600" dirty="0">
                <a:solidFill>
                  <a:schemeClr val="bg2"/>
                </a:solidFill>
                <a:latin typeface="Open Sans"/>
                <a:ea typeface="Open Sans"/>
              </a:rPr>
              <a:t>المقاييس البيبلوميترية والمؤشرات الخاصة بتأثير الأبحاث</a:t>
            </a:r>
            <a:endParaRPr lang="en-US" sz="3600" dirty="0">
              <a:solidFill>
                <a:schemeClr val="bg2"/>
              </a:solidFill>
              <a:latin typeface="Open Sans"/>
              <a:ea typeface="Open Sans"/>
            </a:endParaRPr>
          </a:p>
        </p:txBody>
      </p:sp>
      <p:sp>
        <p:nvSpPr>
          <p:cNvPr id="3" name="Text Placeholder 2">
            <a:extLst>
              <a:ext uri="{FF2B5EF4-FFF2-40B4-BE49-F238E27FC236}">
                <a16:creationId xmlns:a16="http://schemas.microsoft.com/office/drawing/2014/main" id="{2F71F0DE-1B79-FA4B-B877-024909765D31}"/>
              </a:ext>
            </a:extLst>
          </p:cNvPr>
          <p:cNvSpPr>
            <a:spLocks noGrp="1"/>
          </p:cNvSpPr>
          <p:nvPr>
            <p:ph type="body" idx="1"/>
          </p:nvPr>
        </p:nvSpPr>
        <p:spPr>
          <a:xfrm>
            <a:off x="310206" y="1741715"/>
            <a:ext cx="11250422" cy="4898570"/>
          </a:xfrm>
        </p:spPr>
        <p:txBody>
          <a:bodyPr/>
          <a:lstStyle/>
          <a:p>
            <a:pPr marL="76200" marR="0" indent="0" algn="r" rtl="1">
              <a:lnSpc>
                <a:spcPct val="90000"/>
              </a:lnSpc>
              <a:spcBef>
                <a:spcPts val="1000"/>
              </a:spcBef>
              <a:spcAft>
                <a:spcPts val="0"/>
              </a:spcAft>
              <a:buClr>
                <a:schemeClr val="lt1"/>
              </a:buClr>
              <a:buSzPts val="2400"/>
              <a:buNone/>
            </a:pPr>
            <a:r>
              <a:rPr lang="ar-SA" sz="2800" dirty="0">
                <a:solidFill>
                  <a:schemeClr val="bg2"/>
                </a:solidFill>
              </a:rPr>
              <a:t>المقاييس البيبلوميترية هي مقاييس كمية تستخدم لتحليل البحث باستخدام المقالات المنشورة لتقييم البحث.</a:t>
            </a:r>
          </a:p>
          <a:p>
            <a:pPr marL="76200" marR="0" indent="0" algn="r" rtl="1">
              <a:lnSpc>
                <a:spcPct val="90000"/>
              </a:lnSpc>
              <a:spcBef>
                <a:spcPts val="1000"/>
              </a:spcBef>
              <a:spcAft>
                <a:spcPts val="0"/>
              </a:spcAft>
              <a:buClr>
                <a:schemeClr val="lt1"/>
              </a:buClr>
              <a:buSzPts val="2400"/>
              <a:buNone/>
            </a:pPr>
            <a:r>
              <a:rPr lang="ar-SA" sz="2800" dirty="0">
                <a:solidFill>
                  <a:schemeClr val="bg2"/>
                </a:solidFill>
              </a:rPr>
              <a:t>بعض المقاييس الأخرى التي تستعمل في تقييم الأبحاث : </a:t>
            </a:r>
          </a:p>
          <a:p>
            <a:pPr marL="76200" marR="0" indent="0" algn="r" rtl="1">
              <a:lnSpc>
                <a:spcPct val="90000"/>
              </a:lnSpc>
              <a:spcBef>
                <a:spcPts val="1000"/>
              </a:spcBef>
              <a:spcAft>
                <a:spcPts val="0"/>
              </a:spcAft>
              <a:buClr>
                <a:schemeClr val="lt1"/>
              </a:buClr>
              <a:buSzPts val="2400"/>
              <a:buNone/>
            </a:pPr>
            <a:r>
              <a:rPr lang="ar-SA" sz="2800" dirty="0">
                <a:solidFill>
                  <a:schemeClr val="bg2"/>
                </a:solidFill>
              </a:rPr>
              <a:t>أ- ساينسمتريكس</a:t>
            </a:r>
            <a:r>
              <a:rPr lang="en-US" sz="2800" dirty="0">
                <a:solidFill>
                  <a:schemeClr val="bg2"/>
                </a:solidFill>
              </a:rPr>
              <a:t> </a:t>
            </a:r>
            <a:r>
              <a:rPr lang="ar-SA" sz="2800" dirty="0">
                <a:solidFill>
                  <a:schemeClr val="bg2"/>
                </a:solidFill>
              </a:rPr>
              <a:t>أوالقياسات العلمية </a:t>
            </a:r>
            <a:r>
              <a:rPr lang="en-US" sz="2800" dirty="0">
                <a:solidFill>
                  <a:schemeClr val="bg2"/>
                </a:solidFill>
                <a:latin typeface="Open Sans"/>
                <a:ea typeface="Open Sans"/>
                <a:cs typeface="Open Sans"/>
                <a:sym typeface="Open Sans"/>
              </a:rPr>
              <a:t>Scientometrics</a:t>
            </a:r>
            <a:r>
              <a:rPr lang="ar-SA" sz="2800" dirty="0">
                <a:solidFill>
                  <a:schemeClr val="bg2"/>
                </a:solidFill>
              </a:rPr>
              <a:t> – يغطي كل المخرجات العلمية وليس مقصوراً علي المقالات المنشورة فقط.</a:t>
            </a:r>
          </a:p>
          <a:p>
            <a:pPr marL="76200" marR="0" indent="0" algn="r" rtl="1">
              <a:lnSpc>
                <a:spcPct val="90000"/>
              </a:lnSpc>
              <a:spcBef>
                <a:spcPts val="1000"/>
              </a:spcBef>
              <a:spcAft>
                <a:spcPts val="0"/>
              </a:spcAft>
              <a:buClr>
                <a:schemeClr val="lt1"/>
              </a:buClr>
              <a:buSzPts val="2400"/>
              <a:buNone/>
            </a:pPr>
            <a:r>
              <a:rPr lang="ar-SA" sz="2800" dirty="0">
                <a:solidFill>
                  <a:schemeClr val="bg2"/>
                </a:solidFill>
              </a:rPr>
              <a:t>ب- </a:t>
            </a:r>
            <a:r>
              <a:rPr lang="ar-SA" sz="2800" dirty="0" err="1">
                <a:solidFill>
                  <a:schemeClr val="bg2"/>
                </a:solidFill>
              </a:rPr>
              <a:t>ويبومتريكس</a:t>
            </a:r>
            <a:r>
              <a:rPr lang="ar-SA" sz="2800" dirty="0">
                <a:solidFill>
                  <a:schemeClr val="bg2"/>
                </a:solidFill>
              </a:rPr>
              <a:t> </a:t>
            </a:r>
            <a:r>
              <a:rPr lang="en-US" sz="2800" dirty="0">
                <a:solidFill>
                  <a:schemeClr val="bg2"/>
                </a:solidFill>
                <a:latin typeface="Open Sans"/>
                <a:ea typeface="Open Sans"/>
                <a:cs typeface="Open Sans"/>
                <a:sym typeface="Open Sans"/>
              </a:rPr>
              <a:t>Webmetrics </a:t>
            </a:r>
            <a:r>
              <a:rPr lang="ar-SA" sz="2800" dirty="0">
                <a:solidFill>
                  <a:schemeClr val="bg2"/>
                </a:solidFill>
                <a:latin typeface="Open Sans"/>
                <a:ea typeface="Open Sans"/>
                <a:cs typeface="Open Sans"/>
                <a:sym typeface="Open Sans"/>
              </a:rPr>
              <a:t> </a:t>
            </a:r>
            <a:r>
              <a:rPr lang="ar-SA" sz="2800" dirty="0">
                <a:solidFill>
                  <a:schemeClr val="bg2"/>
                </a:solidFill>
              </a:rPr>
              <a:t>يشمل كل المؤشرات التي تظهر علي شبكه الإنترنت والمصادر الإلكترونية الأخرى. </a:t>
            </a:r>
          </a:p>
          <a:p>
            <a:pPr marL="76200" marR="0" indent="0" algn="r" rtl="1">
              <a:lnSpc>
                <a:spcPct val="90000"/>
              </a:lnSpc>
              <a:spcBef>
                <a:spcPts val="1000"/>
              </a:spcBef>
              <a:spcAft>
                <a:spcPts val="0"/>
              </a:spcAft>
              <a:buClr>
                <a:schemeClr val="lt1"/>
              </a:buClr>
              <a:buSzPts val="2400"/>
              <a:buNone/>
            </a:pPr>
            <a:r>
              <a:rPr lang="ar-SA" sz="2800" dirty="0">
                <a:solidFill>
                  <a:schemeClr val="bg2"/>
                </a:solidFill>
              </a:rPr>
              <a:t>ج- إنفورمت</a:t>
            </a:r>
            <a:r>
              <a:rPr lang="ar-EG" sz="2800" dirty="0">
                <a:solidFill>
                  <a:schemeClr val="bg2"/>
                </a:solidFill>
              </a:rPr>
              <a:t>ر</a:t>
            </a:r>
            <a:r>
              <a:rPr lang="ar-SA" sz="2800" dirty="0">
                <a:solidFill>
                  <a:schemeClr val="bg2"/>
                </a:solidFill>
              </a:rPr>
              <a:t>يكس </a:t>
            </a:r>
            <a:r>
              <a:rPr lang="en-US" sz="2800" dirty="0">
                <a:solidFill>
                  <a:schemeClr val="bg2"/>
                </a:solidFill>
                <a:latin typeface="Open Sans"/>
                <a:ea typeface="Open Sans"/>
                <a:cs typeface="Open Sans"/>
                <a:sym typeface="Open Sans"/>
              </a:rPr>
              <a:t>Informetrics</a:t>
            </a:r>
            <a:r>
              <a:rPr lang="ar-SA" sz="2800" dirty="0">
                <a:solidFill>
                  <a:schemeClr val="bg2"/>
                </a:solidFill>
              </a:rPr>
              <a:t> – يشمل كل كيانات المعلومات.</a:t>
            </a:r>
          </a:p>
          <a:p>
            <a:pPr marL="76200" marR="0" indent="0" algn="r" rtl="1">
              <a:lnSpc>
                <a:spcPct val="90000"/>
              </a:lnSpc>
              <a:spcBef>
                <a:spcPts val="1000"/>
              </a:spcBef>
              <a:spcAft>
                <a:spcPts val="0"/>
              </a:spcAft>
              <a:buClr>
                <a:schemeClr val="lt1"/>
              </a:buClr>
              <a:buSzPts val="2400"/>
              <a:buNone/>
            </a:pPr>
            <a:r>
              <a:rPr lang="ar-SA" sz="2800" dirty="0">
                <a:solidFill>
                  <a:schemeClr val="bg2"/>
                </a:solidFill>
              </a:rPr>
              <a:t>د- القياسات البديلة </a:t>
            </a:r>
            <a:r>
              <a:rPr lang="en-US" sz="2800" dirty="0">
                <a:solidFill>
                  <a:schemeClr val="bg2"/>
                </a:solidFill>
                <a:sym typeface="Open Sans"/>
              </a:rPr>
              <a:t>Alternative metrics (a.k.a. </a:t>
            </a:r>
            <a:r>
              <a:rPr lang="en-US" sz="2800" dirty="0" err="1">
                <a:solidFill>
                  <a:schemeClr val="bg2"/>
                </a:solidFill>
                <a:sym typeface="Open Sans"/>
              </a:rPr>
              <a:t>Altmetrics</a:t>
            </a:r>
            <a:r>
              <a:rPr lang="en-US" sz="2800" dirty="0">
                <a:solidFill>
                  <a:schemeClr val="bg2"/>
                </a:solidFill>
                <a:sym typeface="Open Sans"/>
              </a:rPr>
              <a:t>)</a:t>
            </a:r>
            <a:r>
              <a:rPr lang="ar-SA" sz="2800" dirty="0">
                <a:solidFill>
                  <a:schemeClr val="bg2"/>
                </a:solidFill>
              </a:rPr>
              <a:t> – تشمل عرض الصفحات الإلكترونية ، مرات التحميل ،والتعليقات والمناقشات، والحفظ ، والتوصيات والتقارير.  </a:t>
            </a:r>
          </a:p>
          <a:p>
            <a:pPr marL="533400" marR="0" indent="-457200" algn="r" rtl="1">
              <a:lnSpc>
                <a:spcPct val="90000"/>
              </a:lnSpc>
              <a:spcBef>
                <a:spcPts val="1000"/>
              </a:spcBef>
              <a:spcAft>
                <a:spcPts val="0"/>
              </a:spcAft>
              <a:buClr>
                <a:schemeClr val="lt1"/>
              </a:buClr>
              <a:buSzPts val="2400"/>
              <a:buAutoNum type="arabic1Minus"/>
            </a:pPr>
            <a:endParaRPr lang="en-US" sz="2800" dirty="0">
              <a:solidFill>
                <a:schemeClr val="tx1"/>
              </a:solidFill>
            </a:endParaRPr>
          </a:p>
        </p:txBody>
      </p:sp>
    </p:spTree>
    <p:extLst>
      <p:ext uri="{BB962C8B-B14F-4D97-AF65-F5344CB8AC3E}">
        <p14:creationId xmlns:p14="http://schemas.microsoft.com/office/powerpoint/2010/main" val="399570709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F9165B-CFAD-C540-A64E-71D641B050A1}"/>
              </a:ext>
            </a:extLst>
          </p:cNvPr>
          <p:cNvSpPr>
            <a:spLocks noGrp="1"/>
          </p:cNvSpPr>
          <p:nvPr>
            <p:ph type="title"/>
          </p:nvPr>
        </p:nvSpPr>
        <p:spPr>
          <a:xfrm>
            <a:off x="2242159" y="316182"/>
            <a:ext cx="5421086" cy="1080900"/>
          </a:xfrm>
        </p:spPr>
        <p:txBody>
          <a:bodyPr/>
          <a:lstStyle/>
          <a:p>
            <a:pPr algn="r" rtl="1"/>
            <a:r>
              <a:rPr lang="ar-SA" sz="3600" dirty="0">
                <a:solidFill>
                  <a:schemeClr val="bg2"/>
                </a:solidFill>
                <a:latin typeface="Open Sans"/>
                <a:ea typeface="Open Sans"/>
              </a:rPr>
              <a:t>القياسات البيبلوميترية</a:t>
            </a:r>
            <a:endParaRPr lang="en-US" sz="3600" dirty="0">
              <a:solidFill>
                <a:schemeClr val="bg2"/>
              </a:solidFill>
              <a:latin typeface="Open Sans"/>
              <a:ea typeface="Open Sans"/>
            </a:endParaRPr>
          </a:p>
        </p:txBody>
      </p:sp>
      <p:sp>
        <p:nvSpPr>
          <p:cNvPr id="3" name="Text Placeholder 2">
            <a:extLst>
              <a:ext uri="{FF2B5EF4-FFF2-40B4-BE49-F238E27FC236}">
                <a16:creationId xmlns:a16="http://schemas.microsoft.com/office/drawing/2014/main" id="{EE6B1A71-B637-4042-8BF3-7AAD08D3E0CA}"/>
              </a:ext>
            </a:extLst>
          </p:cNvPr>
          <p:cNvSpPr>
            <a:spLocks noGrp="1"/>
          </p:cNvSpPr>
          <p:nvPr>
            <p:ph type="body" idx="1"/>
          </p:nvPr>
        </p:nvSpPr>
        <p:spPr/>
        <p:txBody>
          <a:bodyPr/>
          <a:lstStyle/>
          <a:p>
            <a:pPr marL="457200" marR="0" indent="-381000" algn="r" rtl="1">
              <a:lnSpc>
                <a:spcPct val="90000"/>
              </a:lnSpc>
              <a:spcBef>
                <a:spcPts val="1000"/>
              </a:spcBef>
              <a:spcAft>
                <a:spcPts val="0"/>
              </a:spcAft>
              <a:buClr>
                <a:schemeClr val="lt1"/>
              </a:buClr>
              <a:buSzPts val="2400"/>
              <a:buFont typeface="Arial"/>
              <a:buChar char="●"/>
            </a:pPr>
            <a:endParaRPr lang="en-US" dirty="0"/>
          </a:p>
        </p:txBody>
      </p:sp>
      <p:sp>
        <p:nvSpPr>
          <p:cNvPr id="4" name="Google Shape;203;p14">
            <a:extLst>
              <a:ext uri="{FF2B5EF4-FFF2-40B4-BE49-F238E27FC236}">
                <a16:creationId xmlns:a16="http://schemas.microsoft.com/office/drawing/2014/main" id="{9C082A2C-EFBB-7A49-8CC6-533392CAD8F8}"/>
              </a:ext>
            </a:extLst>
          </p:cNvPr>
          <p:cNvSpPr txBox="1"/>
          <p:nvPr/>
        </p:nvSpPr>
        <p:spPr>
          <a:xfrm>
            <a:off x="263769" y="2229969"/>
            <a:ext cx="11605846" cy="1139919"/>
          </a:xfrm>
          <a:prstGeom prst="rect">
            <a:avLst/>
          </a:prstGeom>
          <a:noFill/>
          <a:ln>
            <a:noFill/>
          </a:ln>
        </p:spPr>
        <p:txBody>
          <a:bodyPr spcFirstLastPara="1" wrap="square" lIns="192000" tIns="109725" rIns="192000" bIns="109725" anchor="ctr" anchorCtr="0">
            <a:noAutofit/>
          </a:bodyPr>
          <a:lstStyle/>
          <a:p>
            <a:pPr marL="0" marR="0" lvl="0" indent="0" algn="l" rtl="0">
              <a:lnSpc>
                <a:spcPct val="90000"/>
              </a:lnSpc>
              <a:spcBef>
                <a:spcPts val="0"/>
              </a:spcBef>
              <a:spcAft>
                <a:spcPts val="0"/>
              </a:spcAft>
              <a:buNone/>
            </a:pPr>
            <a:r>
              <a:rPr lang="en-US" sz="2700" b="0" i="0" u="none" strike="noStrike" cap="none" dirty="0">
                <a:solidFill>
                  <a:schemeClr val="lt1"/>
                </a:solidFill>
                <a:latin typeface="Open Sans"/>
                <a:ea typeface="Open Sans"/>
                <a:cs typeface="Open Sans"/>
                <a:sym typeface="Open Sans"/>
              </a:rPr>
              <a:t>Aspects of the publication/bibliographic data that bibliometrics examine are:</a:t>
            </a:r>
            <a:endParaRPr sz="2700" b="0" i="0" u="none" strike="noStrike" cap="none" dirty="0">
              <a:solidFill>
                <a:schemeClr val="lt1"/>
              </a:solidFill>
              <a:latin typeface="Open Sans"/>
              <a:ea typeface="Open Sans"/>
              <a:cs typeface="Open Sans"/>
              <a:sym typeface="Open Sans"/>
            </a:endParaRPr>
          </a:p>
        </p:txBody>
      </p:sp>
      <p:sp>
        <p:nvSpPr>
          <p:cNvPr id="5" name="Rectangle 4">
            <a:extLst>
              <a:ext uri="{FF2B5EF4-FFF2-40B4-BE49-F238E27FC236}">
                <a16:creationId xmlns:a16="http://schemas.microsoft.com/office/drawing/2014/main" id="{FC9A4DDE-8986-654E-A56F-6D800E0729CD}"/>
              </a:ext>
            </a:extLst>
          </p:cNvPr>
          <p:cNvSpPr/>
          <p:nvPr/>
        </p:nvSpPr>
        <p:spPr>
          <a:xfrm>
            <a:off x="457200" y="1844041"/>
            <a:ext cx="10789920" cy="1525848"/>
          </a:xfrm>
          <a:prstGeom prst="rect">
            <a:avLst/>
          </a:prstGeom>
          <a:solidFill>
            <a:schemeClr val="accent3">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algn="r" rtl="1">
              <a:lnSpc>
                <a:spcPct val="100000"/>
              </a:lnSpc>
              <a:spcBef>
                <a:spcPts val="0"/>
              </a:spcBef>
              <a:spcAft>
                <a:spcPts val="0"/>
              </a:spcAft>
              <a:buClr>
                <a:srgbClr val="000000"/>
              </a:buClr>
              <a:buFont typeface="Arial"/>
            </a:pPr>
            <a:r>
              <a:rPr lang="ar-SA" sz="3600" dirty="0"/>
              <a:t> </a:t>
            </a:r>
            <a:r>
              <a:rPr lang="ar-EG" sz="3600" dirty="0"/>
              <a:t>جوانب </a:t>
            </a:r>
            <a:r>
              <a:rPr lang="ar-EG" sz="3600" dirty="0">
                <a:solidFill>
                  <a:schemeClr val="bg1"/>
                </a:solidFill>
              </a:rPr>
              <a:t>النشر</a:t>
            </a:r>
            <a:r>
              <a:rPr lang="ar-SA" sz="3600" dirty="0">
                <a:solidFill>
                  <a:schemeClr val="bg1"/>
                </a:solidFill>
              </a:rPr>
              <a:t> والبيانات الببليوجرافية التي تقوم القياسات البيبلومترية بفحصها </a:t>
            </a:r>
            <a:r>
              <a:rPr lang="ar-SA" sz="3600" dirty="0"/>
              <a:t>هي:</a:t>
            </a:r>
            <a:endParaRPr lang="en-US" sz="3600" dirty="0"/>
          </a:p>
        </p:txBody>
      </p:sp>
      <p:sp>
        <p:nvSpPr>
          <p:cNvPr id="6" name="Rectangle 5">
            <a:extLst>
              <a:ext uri="{FF2B5EF4-FFF2-40B4-BE49-F238E27FC236}">
                <a16:creationId xmlns:a16="http://schemas.microsoft.com/office/drawing/2014/main" id="{F7413906-EB21-234D-B0FB-344F4C8696EF}"/>
              </a:ext>
            </a:extLst>
          </p:cNvPr>
          <p:cNvSpPr/>
          <p:nvPr/>
        </p:nvSpPr>
        <p:spPr>
          <a:xfrm>
            <a:off x="457200" y="3369888"/>
            <a:ext cx="10789919" cy="3292169"/>
          </a:xfrm>
          <a:prstGeom prst="rect">
            <a:avLst/>
          </a:prstGeom>
          <a:solidFill>
            <a:schemeClr val="accent3">
              <a:lumMod val="40000"/>
              <a:lumOff val="60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algn="ctr" rtl="1">
              <a:lnSpc>
                <a:spcPct val="100000"/>
              </a:lnSpc>
              <a:spcBef>
                <a:spcPts val="0"/>
              </a:spcBef>
              <a:spcAft>
                <a:spcPts val="0"/>
              </a:spcAft>
              <a:buClr>
                <a:srgbClr val="000000"/>
              </a:buClr>
              <a:buFont typeface="Arial"/>
            </a:pPr>
            <a:endParaRPr lang="en-US" dirty="0"/>
          </a:p>
        </p:txBody>
      </p:sp>
      <p:sp>
        <p:nvSpPr>
          <p:cNvPr id="7" name="TextBox 6">
            <a:extLst>
              <a:ext uri="{FF2B5EF4-FFF2-40B4-BE49-F238E27FC236}">
                <a16:creationId xmlns:a16="http://schemas.microsoft.com/office/drawing/2014/main" id="{9B53F54A-78B9-524A-9CE1-78CAF38ADCA8}"/>
              </a:ext>
            </a:extLst>
          </p:cNvPr>
          <p:cNvSpPr txBox="1"/>
          <p:nvPr/>
        </p:nvSpPr>
        <p:spPr>
          <a:xfrm>
            <a:off x="457200" y="3526971"/>
            <a:ext cx="10789920" cy="3046988"/>
          </a:xfrm>
          <a:prstGeom prst="rect">
            <a:avLst/>
          </a:prstGeom>
          <a:noFill/>
        </p:spPr>
        <p:txBody>
          <a:bodyPr wrap="square" rtlCol="0">
            <a:spAutoFit/>
          </a:bodyPr>
          <a:lstStyle/>
          <a:p>
            <a:pPr marL="457200" marR="0" indent="-457200" algn="r" rtl="1">
              <a:lnSpc>
                <a:spcPct val="100000"/>
              </a:lnSpc>
              <a:spcBef>
                <a:spcPts val="0"/>
              </a:spcBef>
              <a:spcAft>
                <a:spcPts val="0"/>
              </a:spcAft>
              <a:buClr>
                <a:srgbClr val="000000"/>
              </a:buClr>
              <a:buFont typeface="Arial" panose="020B0604020202020204" pitchFamily="34" charset="0"/>
              <a:buChar char="•"/>
            </a:pPr>
            <a:r>
              <a:rPr lang="ar-SA" sz="3200" dirty="0">
                <a:solidFill>
                  <a:schemeClr val="bg2"/>
                </a:solidFill>
              </a:rPr>
              <a:t>خصائص </a:t>
            </a:r>
            <a:r>
              <a:rPr lang="ar-EG" sz="3200" dirty="0">
                <a:solidFill>
                  <a:schemeClr val="bg2"/>
                </a:solidFill>
              </a:rPr>
              <a:t>المقالة أوالبحث</a:t>
            </a:r>
            <a:r>
              <a:rPr lang="ar-SA" sz="3200" dirty="0">
                <a:solidFill>
                  <a:schemeClr val="bg2"/>
                </a:solidFill>
              </a:rPr>
              <a:t> </a:t>
            </a:r>
            <a:r>
              <a:rPr lang="ar-EG" sz="3200" dirty="0">
                <a:solidFill>
                  <a:schemeClr val="bg2"/>
                </a:solidFill>
              </a:rPr>
              <a:t>أو المرجع </a:t>
            </a:r>
            <a:r>
              <a:rPr lang="ar-SA" sz="3200" dirty="0">
                <a:solidFill>
                  <a:schemeClr val="bg2"/>
                </a:solidFill>
              </a:rPr>
              <a:t>العلمي مثل السنة والمجلة ونوع الوثيقة .. الخ</a:t>
            </a:r>
          </a:p>
          <a:p>
            <a:pPr marL="457200" marR="0" indent="-457200" algn="r" rtl="1">
              <a:lnSpc>
                <a:spcPct val="100000"/>
              </a:lnSpc>
              <a:spcBef>
                <a:spcPts val="0"/>
              </a:spcBef>
              <a:spcAft>
                <a:spcPts val="0"/>
              </a:spcAft>
              <a:buClr>
                <a:srgbClr val="000000"/>
              </a:buClr>
              <a:buFont typeface="Arial" panose="020B0604020202020204" pitchFamily="34" charset="0"/>
              <a:buChar char="•"/>
            </a:pPr>
            <a:r>
              <a:rPr lang="ar-SA" sz="3200" dirty="0">
                <a:solidFill>
                  <a:schemeClr val="bg2"/>
                </a:solidFill>
              </a:rPr>
              <a:t>التأليف العلمي متضمنا </a:t>
            </a:r>
            <a:r>
              <a:rPr lang="ar-EG" sz="3200" dirty="0">
                <a:solidFill>
                  <a:schemeClr val="bg2"/>
                </a:solidFill>
              </a:rPr>
              <a:t>التعاون</a:t>
            </a:r>
            <a:r>
              <a:rPr lang="ar-SA" sz="3200" dirty="0">
                <a:solidFill>
                  <a:schemeClr val="bg2"/>
                </a:solidFill>
              </a:rPr>
              <a:t> بين المؤلفين والمؤسسات والدول وكذلك الممولين </a:t>
            </a:r>
          </a:p>
          <a:p>
            <a:pPr marL="457200" marR="0" indent="-457200" algn="r" rtl="1">
              <a:lnSpc>
                <a:spcPct val="100000"/>
              </a:lnSpc>
              <a:spcBef>
                <a:spcPts val="0"/>
              </a:spcBef>
              <a:spcAft>
                <a:spcPts val="0"/>
              </a:spcAft>
              <a:buClr>
                <a:srgbClr val="000000"/>
              </a:buClr>
              <a:buFont typeface="Arial" panose="020B0604020202020204" pitchFamily="34" charset="0"/>
              <a:buChar char="•"/>
            </a:pPr>
            <a:r>
              <a:rPr lang="ar-EG" sz="3200" dirty="0">
                <a:solidFill>
                  <a:schemeClr val="bg2"/>
                </a:solidFill>
              </a:rPr>
              <a:t>موضوع ومجالات</a:t>
            </a:r>
            <a:r>
              <a:rPr lang="ar-SA" sz="3200" dirty="0">
                <a:solidFill>
                  <a:schemeClr val="bg2"/>
                </a:solidFill>
              </a:rPr>
              <a:t> البحث.</a:t>
            </a:r>
          </a:p>
          <a:p>
            <a:pPr marL="457200" marR="0" indent="-457200" algn="r" rtl="1">
              <a:lnSpc>
                <a:spcPct val="100000"/>
              </a:lnSpc>
              <a:spcBef>
                <a:spcPts val="0"/>
              </a:spcBef>
              <a:spcAft>
                <a:spcPts val="0"/>
              </a:spcAft>
              <a:buClr>
                <a:srgbClr val="000000"/>
              </a:buClr>
              <a:buFont typeface="Arial" panose="020B0604020202020204" pitchFamily="34" charset="0"/>
              <a:buChar char="•"/>
            </a:pPr>
            <a:r>
              <a:rPr lang="ar-SA" sz="3200" dirty="0">
                <a:solidFill>
                  <a:schemeClr val="bg2"/>
                </a:solidFill>
              </a:rPr>
              <a:t>تأثير معامل الاستشهاد (المراجع المستشهد بها أو الاستشهاد بالمقالات العلمية )</a:t>
            </a:r>
            <a:endParaRPr lang="en-US" sz="3200" dirty="0">
              <a:solidFill>
                <a:schemeClr val="bg2"/>
              </a:solidFill>
            </a:endParaRPr>
          </a:p>
        </p:txBody>
      </p:sp>
    </p:spTree>
    <p:extLst>
      <p:ext uri="{BB962C8B-B14F-4D97-AF65-F5344CB8AC3E}">
        <p14:creationId xmlns:p14="http://schemas.microsoft.com/office/powerpoint/2010/main" val="260233869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45286E-171D-A746-ACDF-35D55518D89C}"/>
              </a:ext>
            </a:extLst>
          </p:cNvPr>
          <p:cNvSpPr>
            <a:spLocks noGrp="1"/>
          </p:cNvSpPr>
          <p:nvPr>
            <p:ph type="title"/>
          </p:nvPr>
        </p:nvSpPr>
        <p:spPr>
          <a:xfrm>
            <a:off x="0" y="378812"/>
            <a:ext cx="7590773" cy="1080900"/>
          </a:xfrm>
        </p:spPr>
        <p:txBody>
          <a:bodyPr/>
          <a:lstStyle/>
          <a:p>
            <a:pPr algn="r" rtl="1"/>
            <a:r>
              <a:rPr lang="ar-SA" sz="3600" dirty="0">
                <a:solidFill>
                  <a:schemeClr val="bg2"/>
                </a:solidFill>
                <a:latin typeface="Open Sans"/>
                <a:ea typeface="Open Sans"/>
              </a:rPr>
              <a:t>القياسات البيبلوميترية </a:t>
            </a:r>
            <a:r>
              <a:rPr lang="ar-SA" sz="2000" dirty="0">
                <a:solidFill>
                  <a:schemeClr val="bg2"/>
                </a:solidFill>
                <a:latin typeface="Open Sans"/>
                <a:ea typeface="Open Sans"/>
              </a:rPr>
              <a:t>(</a:t>
            </a:r>
            <a:r>
              <a:rPr lang="ar-SA" sz="2800" dirty="0">
                <a:solidFill>
                  <a:schemeClr val="bg2"/>
                </a:solidFill>
                <a:latin typeface="Open Sans"/>
                <a:ea typeface="Open Sans"/>
              </a:rPr>
              <a:t>تابع</a:t>
            </a:r>
            <a:r>
              <a:rPr lang="ar-SA" sz="2000" dirty="0">
                <a:solidFill>
                  <a:schemeClr val="bg2"/>
                </a:solidFill>
                <a:latin typeface="Open Sans"/>
                <a:ea typeface="Open Sans"/>
              </a:rPr>
              <a:t>)</a:t>
            </a:r>
            <a:endParaRPr lang="en-US" dirty="0">
              <a:solidFill>
                <a:schemeClr val="bg2"/>
              </a:solidFill>
            </a:endParaRPr>
          </a:p>
        </p:txBody>
      </p:sp>
      <p:sp>
        <p:nvSpPr>
          <p:cNvPr id="3" name="Text Placeholder 2">
            <a:extLst>
              <a:ext uri="{FF2B5EF4-FFF2-40B4-BE49-F238E27FC236}">
                <a16:creationId xmlns:a16="http://schemas.microsoft.com/office/drawing/2014/main" id="{22130B6C-3B9E-3448-A84B-FC3D4A594D07}"/>
              </a:ext>
            </a:extLst>
          </p:cNvPr>
          <p:cNvSpPr>
            <a:spLocks noGrp="1"/>
          </p:cNvSpPr>
          <p:nvPr>
            <p:ph type="body" idx="1"/>
          </p:nvPr>
        </p:nvSpPr>
        <p:spPr/>
        <p:txBody>
          <a:bodyPr/>
          <a:lstStyle/>
          <a:p>
            <a:pPr marL="457200" marR="0" indent="-381000" algn="r" rtl="1">
              <a:lnSpc>
                <a:spcPct val="90000"/>
              </a:lnSpc>
              <a:spcBef>
                <a:spcPts val="1000"/>
              </a:spcBef>
              <a:spcAft>
                <a:spcPts val="0"/>
              </a:spcAft>
              <a:buClr>
                <a:schemeClr val="lt1"/>
              </a:buClr>
              <a:buSzPts val="2400"/>
              <a:buFont typeface="Arial"/>
              <a:buChar char="●"/>
            </a:pPr>
            <a:endParaRPr lang="en-US" dirty="0"/>
          </a:p>
        </p:txBody>
      </p:sp>
      <p:sp>
        <p:nvSpPr>
          <p:cNvPr id="4" name="Rectangle 3">
            <a:extLst>
              <a:ext uri="{FF2B5EF4-FFF2-40B4-BE49-F238E27FC236}">
                <a16:creationId xmlns:a16="http://schemas.microsoft.com/office/drawing/2014/main" id="{19418F85-1E67-9041-8E75-2BFCAF24C1FA}"/>
              </a:ext>
            </a:extLst>
          </p:cNvPr>
          <p:cNvSpPr/>
          <p:nvPr/>
        </p:nvSpPr>
        <p:spPr>
          <a:xfrm>
            <a:off x="257722" y="1915967"/>
            <a:ext cx="11538038" cy="1139919"/>
          </a:xfrm>
          <a:prstGeom prst="rect">
            <a:avLst/>
          </a:prstGeom>
          <a:solidFill>
            <a:schemeClr val="accent3">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algn="ctr" rtl="1">
              <a:lnSpc>
                <a:spcPct val="100000"/>
              </a:lnSpc>
              <a:spcBef>
                <a:spcPts val="0"/>
              </a:spcBef>
              <a:spcAft>
                <a:spcPts val="0"/>
              </a:spcAft>
              <a:buClr>
                <a:srgbClr val="000000"/>
              </a:buClr>
              <a:buFont typeface="Arial"/>
            </a:pPr>
            <a:r>
              <a:rPr lang="ar-SA" sz="3600" dirty="0"/>
              <a:t> الأسئلة التي تساعد القياسات البيبلومترية في الإجابة عنها</a:t>
            </a:r>
            <a:r>
              <a:rPr lang="ar-EG" sz="3600" dirty="0"/>
              <a:t>:</a:t>
            </a:r>
            <a:r>
              <a:rPr lang="ar-SA" sz="3600" dirty="0"/>
              <a:t> </a:t>
            </a:r>
            <a:endParaRPr lang="en-US" sz="3600" dirty="0"/>
          </a:p>
        </p:txBody>
      </p:sp>
      <p:sp>
        <p:nvSpPr>
          <p:cNvPr id="5" name="Rectangle 4">
            <a:extLst>
              <a:ext uri="{FF2B5EF4-FFF2-40B4-BE49-F238E27FC236}">
                <a16:creationId xmlns:a16="http://schemas.microsoft.com/office/drawing/2014/main" id="{3D037621-ACA1-3C47-B57E-97AE25ADD18E}"/>
              </a:ext>
            </a:extLst>
          </p:cNvPr>
          <p:cNvSpPr/>
          <p:nvPr/>
        </p:nvSpPr>
        <p:spPr>
          <a:xfrm>
            <a:off x="257722" y="2997309"/>
            <a:ext cx="11538038" cy="3656585"/>
          </a:xfrm>
          <a:prstGeom prst="rect">
            <a:avLst/>
          </a:prstGeom>
          <a:solidFill>
            <a:schemeClr val="accent3">
              <a:lumMod val="40000"/>
              <a:lumOff val="60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algn="ctr" rtl="1">
              <a:lnSpc>
                <a:spcPct val="100000"/>
              </a:lnSpc>
              <a:spcBef>
                <a:spcPts val="0"/>
              </a:spcBef>
              <a:spcAft>
                <a:spcPts val="0"/>
              </a:spcAft>
              <a:buClr>
                <a:srgbClr val="000000"/>
              </a:buClr>
              <a:buFont typeface="Arial"/>
            </a:pPr>
            <a:endParaRPr lang="en-US" dirty="0"/>
          </a:p>
        </p:txBody>
      </p:sp>
      <p:sp>
        <p:nvSpPr>
          <p:cNvPr id="6" name="TextBox 5">
            <a:extLst>
              <a:ext uri="{FF2B5EF4-FFF2-40B4-BE49-F238E27FC236}">
                <a16:creationId xmlns:a16="http://schemas.microsoft.com/office/drawing/2014/main" id="{58B82001-A65F-6541-973B-27DA3CB0FE8C}"/>
              </a:ext>
            </a:extLst>
          </p:cNvPr>
          <p:cNvSpPr txBox="1"/>
          <p:nvPr/>
        </p:nvSpPr>
        <p:spPr>
          <a:xfrm>
            <a:off x="357986" y="3114464"/>
            <a:ext cx="11337509" cy="3539430"/>
          </a:xfrm>
          <a:prstGeom prst="rect">
            <a:avLst/>
          </a:prstGeom>
          <a:noFill/>
        </p:spPr>
        <p:txBody>
          <a:bodyPr wrap="square" rtlCol="0">
            <a:spAutoFit/>
          </a:bodyPr>
          <a:lstStyle/>
          <a:p>
            <a:pPr marL="457200" marR="0" indent="-457200" algn="r" rtl="1">
              <a:lnSpc>
                <a:spcPct val="100000"/>
              </a:lnSpc>
              <a:spcBef>
                <a:spcPts val="0"/>
              </a:spcBef>
              <a:spcAft>
                <a:spcPts val="0"/>
              </a:spcAft>
              <a:buClr>
                <a:schemeClr val="bg2"/>
              </a:buClr>
              <a:buFont typeface="Arial" panose="020B0604020202020204" pitchFamily="34" charset="0"/>
              <a:buChar char="•"/>
            </a:pPr>
            <a:r>
              <a:rPr lang="ar-SA" sz="2800" dirty="0"/>
              <a:t>ما هي الإنتاجية ؟ ( </a:t>
            </a:r>
            <a:r>
              <a:rPr lang="ar-EG" sz="2800" dirty="0"/>
              <a:t>باستخدام</a:t>
            </a:r>
            <a:r>
              <a:rPr lang="ar-SA" sz="2800" dirty="0"/>
              <a:t> </a:t>
            </a:r>
            <a:r>
              <a:rPr lang="ar-SA" sz="2800" dirty="0">
                <a:solidFill>
                  <a:srgbClr val="FF0000"/>
                </a:solidFill>
              </a:rPr>
              <a:t>عدد المقالات</a:t>
            </a:r>
            <a:r>
              <a:rPr lang="ar-EG" sz="2800" dirty="0">
                <a:solidFill>
                  <a:srgbClr val="FF0000"/>
                </a:solidFill>
              </a:rPr>
              <a:t> حسب </a:t>
            </a:r>
            <a:r>
              <a:rPr lang="ar-SA" sz="2800" dirty="0"/>
              <a:t>السنة / نوعها/ التخصص / المجلة </a:t>
            </a:r>
            <a:r>
              <a:rPr lang="ar-SA" sz="2800" dirty="0">
                <a:solidFill>
                  <a:srgbClr val="FF0000"/>
                </a:solidFill>
              </a:rPr>
              <a:t>كمقياس</a:t>
            </a:r>
            <a:r>
              <a:rPr lang="ar-SA" sz="2800" dirty="0"/>
              <a:t> )</a:t>
            </a:r>
          </a:p>
          <a:p>
            <a:pPr marL="457200" indent="-457200" algn="r" rtl="1">
              <a:buClr>
                <a:schemeClr val="bg2"/>
              </a:buClr>
              <a:buFont typeface="Arial" panose="020B0604020202020204" pitchFamily="34" charset="0"/>
              <a:buChar char="•"/>
            </a:pPr>
            <a:r>
              <a:rPr lang="ar-SA" sz="2800" dirty="0"/>
              <a:t>من يعملون  معا </a:t>
            </a:r>
            <a:r>
              <a:rPr lang="ar-SA" sz="2800" dirty="0">
                <a:solidFill>
                  <a:srgbClr val="FF0000"/>
                </a:solidFill>
              </a:rPr>
              <a:t>(التأليف المشترك)؟</a:t>
            </a:r>
          </a:p>
          <a:p>
            <a:pPr marL="457200" marR="0" indent="-457200" algn="r" rtl="1">
              <a:lnSpc>
                <a:spcPct val="100000"/>
              </a:lnSpc>
              <a:spcBef>
                <a:spcPts val="0"/>
              </a:spcBef>
              <a:spcAft>
                <a:spcPts val="0"/>
              </a:spcAft>
              <a:buClr>
                <a:schemeClr val="bg2"/>
              </a:buClr>
              <a:buFont typeface="Arial" panose="020B0604020202020204" pitchFamily="34" charset="0"/>
              <a:buChar char="•"/>
            </a:pPr>
            <a:r>
              <a:rPr lang="ar-SA" sz="2800" dirty="0"/>
              <a:t>ما هي المؤسسات التي تعمل معا في أبحاث معينة ؟</a:t>
            </a:r>
          </a:p>
          <a:p>
            <a:pPr marL="457200" marR="0" indent="-457200" algn="r" rtl="1">
              <a:lnSpc>
                <a:spcPct val="100000"/>
              </a:lnSpc>
              <a:spcBef>
                <a:spcPts val="0"/>
              </a:spcBef>
              <a:spcAft>
                <a:spcPts val="0"/>
              </a:spcAft>
              <a:buClr>
                <a:schemeClr val="bg2"/>
              </a:buClr>
              <a:buFont typeface="Arial" panose="020B0604020202020204" pitchFamily="34" charset="0"/>
              <a:buChar char="•"/>
            </a:pPr>
            <a:r>
              <a:rPr lang="ar-SA" sz="2800" dirty="0"/>
              <a:t>ما هي الدول التي تعمل في أبحاث معينة ؟</a:t>
            </a:r>
          </a:p>
          <a:p>
            <a:pPr marL="457200" marR="0" indent="-457200" algn="r" rtl="1">
              <a:lnSpc>
                <a:spcPct val="100000"/>
              </a:lnSpc>
              <a:spcBef>
                <a:spcPts val="0"/>
              </a:spcBef>
              <a:spcAft>
                <a:spcPts val="0"/>
              </a:spcAft>
              <a:buClr>
                <a:schemeClr val="bg2"/>
              </a:buClr>
              <a:buFont typeface="Arial" panose="020B0604020202020204" pitchFamily="34" charset="0"/>
              <a:buChar char="•"/>
            </a:pPr>
            <a:r>
              <a:rPr lang="ar-SA" sz="2800" dirty="0"/>
              <a:t>ما هي المؤسسات التي تقدم تمويل للباحث والبحث العلمي معا؟</a:t>
            </a:r>
          </a:p>
          <a:p>
            <a:pPr marL="457200" marR="0" indent="-457200" algn="r" rtl="1">
              <a:lnSpc>
                <a:spcPct val="100000"/>
              </a:lnSpc>
              <a:spcBef>
                <a:spcPts val="0"/>
              </a:spcBef>
              <a:spcAft>
                <a:spcPts val="0"/>
              </a:spcAft>
              <a:buClr>
                <a:schemeClr val="bg2"/>
              </a:buClr>
              <a:buFont typeface="Arial" panose="020B0604020202020204" pitchFamily="34" charset="0"/>
              <a:buChar char="•"/>
            </a:pPr>
            <a:r>
              <a:rPr lang="ar-SA" sz="2800" dirty="0"/>
              <a:t>ما هي العناوين الرئيسية للأبحاث وما هي</a:t>
            </a:r>
            <a:r>
              <a:rPr lang="ar-EG" sz="2800" dirty="0"/>
              <a:t> مجالات البحث</a:t>
            </a:r>
            <a:r>
              <a:rPr lang="ar-SA" sz="2800" dirty="0"/>
              <a:t> </a:t>
            </a:r>
            <a:r>
              <a:rPr lang="ar-EG" sz="2800" dirty="0"/>
              <a:t>و</a:t>
            </a:r>
            <a:r>
              <a:rPr lang="ar-SA" sz="2800" dirty="0"/>
              <a:t>اتجاهاتها ؟</a:t>
            </a:r>
          </a:p>
          <a:p>
            <a:pPr marL="457200" marR="0" indent="-457200" algn="r" rtl="1">
              <a:lnSpc>
                <a:spcPct val="100000"/>
              </a:lnSpc>
              <a:spcBef>
                <a:spcPts val="0"/>
              </a:spcBef>
              <a:spcAft>
                <a:spcPts val="0"/>
              </a:spcAft>
              <a:buClr>
                <a:schemeClr val="bg2"/>
              </a:buClr>
              <a:buFont typeface="Arial" panose="020B0604020202020204" pitchFamily="34" charset="0"/>
              <a:buChar char="•"/>
            </a:pPr>
            <a:r>
              <a:rPr lang="ar-SA" sz="2800" dirty="0"/>
              <a:t>ما هو معامل الاستشهاد ؟ ( النسبة المئوية للمقالات الموجودة في </a:t>
            </a:r>
            <a:r>
              <a:rPr lang="ar-SA" sz="2800" dirty="0">
                <a:solidFill>
                  <a:srgbClr val="FF0000"/>
                </a:solidFill>
              </a:rPr>
              <a:t>أعلى</a:t>
            </a:r>
            <a:r>
              <a:rPr lang="ar-SA" sz="2800" dirty="0"/>
              <a:t> ١٠٪ </a:t>
            </a:r>
            <a:r>
              <a:rPr lang="ar-SA" sz="2800" dirty="0">
                <a:solidFill>
                  <a:srgbClr val="FF0000"/>
                </a:solidFill>
              </a:rPr>
              <a:t>من الاستشهادات</a:t>
            </a:r>
            <a:r>
              <a:rPr lang="ar-SA" sz="2800" dirty="0"/>
              <a:t>)</a:t>
            </a:r>
          </a:p>
          <a:p>
            <a:pPr marL="457200" marR="0" indent="-457200" algn="r" rtl="1">
              <a:lnSpc>
                <a:spcPct val="100000"/>
              </a:lnSpc>
              <a:spcBef>
                <a:spcPts val="0"/>
              </a:spcBef>
              <a:spcAft>
                <a:spcPts val="0"/>
              </a:spcAft>
              <a:buClr>
                <a:schemeClr val="bg2"/>
              </a:buClr>
              <a:buFont typeface="Arial" panose="020B0604020202020204" pitchFamily="34" charset="0"/>
              <a:buChar char="•"/>
            </a:pPr>
            <a:r>
              <a:rPr lang="ar-SA" sz="2800" dirty="0"/>
              <a:t>ما هي القواعد الاسترشادية وبراءات الاختراع المدعومة </a:t>
            </a:r>
            <a:r>
              <a:rPr lang="ar-SA" sz="2800" dirty="0">
                <a:solidFill>
                  <a:srgbClr val="FF0000"/>
                </a:solidFill>
              </a:rPr>
              <a:t>بأبحاث  بعينها ؟</a:t>
            </a:r>
            <a:endParaRPr lang="en-US" sz="2800" dirty="0">
              <a:solidFill>
                <a:srgbClr val="FF0000"/>
              </a:solidFill>
            </a:endParaRPr>
          </a:p>
        </p:txBody>
      </p:sp>
    </p:spTree>
    <p:extLst>
      <p:ext uri="{BB962C8B-B14F-4D97-AF65-F5344CB8AC3E}">
        <p14:creationId xmlns:p14="http://schemas.microsoft.com/office/powerpoint/2010/main" val="290881161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0544C9-6A39-A04B-99F6-79D1C7254047}"/>
              </a:ext>
            </a:extLst>
          </p:cNvPr>
          <p:cNvSpPr>
            <a:spLocks noGrp="1"/>
          </p:cNvSpPr>
          <p:nvPr>
            <p:ph type="title"/>
          </p:nvPr>
        </p:nvSpPr>
        <p:spPr>
          <a:xfrm>
            <a:off x="0" y="378812"/>
            <a:ext cx="7728559" cy="1080900"/>
          </a:xfrm>
        </p:spPr>
        <p:txBody>
          <a:bodyPr/>
          <a:lstStyle/>
          <a:p>
            <a:pPr marR="0" algn="r" rtl="1">
              <a:lnSpc>
                <a:spcPct val="90000"/>
              </a:lnSpc>
              <a:spcBef>
                <a:spcPts val="0"/>
              </a:spcBef>
              <a:spcAft>
                <a:spcPts val="0"/>
              </a:spcAft>
              <a:buClr>
                <a:srgbClr val="FFFFFF"/>
              </a:buClr>
              <a:buSzPts val="3600"/>
              <a:buFont typeface="Trebuchet MS"/>
              <a:buNone/>
            </a:pPr>
            <a:r>
              <a:rPr lang="ar-SA" sz="3600" dirty="0">
                <a:solidFill>
                  <a:schemeClr val="bg2"/>
                </a:solidFill>
                <a:latin typeface="Open Sans"/>
                <a:ea typeface="Open Sans"/>
              </a:rPr>
              <a:t>مؤشرات القياسات البيبلومترية </a:t>
            </a:r>
            <a:endParaRPr lang="en-US" sz="3600" dirty="0">
              <a:solidFill>
                <a:schemeClr val="bg2"/>
              </a:solidFill>
              <a:latin typeface="Open Sans"/>
              <a:ea typeface="Open Sans"/>
            </a:endParaRPr>
          </a:p>
        </p:txBody>
      </p:sp>
      <p:sp>
        <p:nvSpPr>
          <p:cNvPr id="3" name="Text Placeholder 2">
            <a:extLst>
              <a:ext uri="{FF2B5EF4-FFF2-40B4-BE49-F238E27FC236}">
                <a16:creationId xmlns:a16="http://schemas.microsoft.com/office/drawing/2014/main" id="{C6503A70-9EC9-104A-9CE8-7099335CC16C}"/>
              </a:ext>
            </a:extLst>
          </p:cNvPr>
          <p:cNvSpPr>
            <a:spLocks noGrp="1"/>
          </p:cNvSpPr>
          <p:nvPr>
            <p:ph type="body" idx="1"/>
          </p:nvPr>
        </p:nvSpPr>
        <p:spPr>
          <a:xfrm>
            <a:off x="7393114" y="1908770"/>
            <a:ext cx="4441372" cy="4570417"/>
          </a:xfrm>
        </p:spPr>
        <p:txBody>
          <a:bodyPr/>
          <a:lstStyle/>
          <a:p>
            <a:pPr marL="76200" marR="0" indent="0" algn="r" rtl="1">
              <a:lnSpc>
                <a:spcPct val="90000"/>
              </a:lnSpc>
              <a:spcBef>
                <a:spcPts val="1000"/>
              </a:spcBef>
              <a:spcAft>
                <a:spcPts val="0"/>
              </a:spcAft>
              <a:buClr>
                <a:schemeClr val="tx1"/>
              </a:buClr>
              <a:buSzPts val="2400"/>
              <a:buNone/>
            </a:pPr>
            <a:r>
              <a:rPr lang="ar-SA" sz="2800" dirty="0">
                <a:solidFill>
                  <a:schemeClr val="bg2"/>
                </a:solidFill>
              </a:rPr>
              <a:t>يتم استخدام اثنين من المؤشرات البيبلومترية والتي تستخدم بكثرة كأدوات لتقييم الأبحاث:</a:t>
            </a:r>
          </a:p>
          <a:p>
            <a:pPr marL="76200" marR="0" indent="0" algn="r" rtl="1">
              <a:lnSpc>
                <a:spcPct val="90000"/>
              </a:lnSpc>
              <a:spcBef>
                <a:spcPts val="1000"/>
              </a:spcBef>
              <a:spcAft>
                <a:spcPts val="0"/>
              </a:spcAft>
              <a:buClr>
                <a:schemeClr val="tx1"/>
              </a:buClr>
              <a:buSzPts val="2400"/>
              <a:buNone/>
            </a:pPr>
            <a:r>
              <a:rPr lang="ar-SA" sz="2800" dirty="0">
                <a:solidFill>
                  <a:schemeClr val="bg2"/>
                </a:solidFill>
              </a:rPr>
              <a:t>١- </a:t>
            </a:r>
            <a:r>
              <a:rPr lang="ar-SA" sz="2800" b="1" dirty="0">
                <a:solidFill>
                  <a:schemeClr val="bg2"/>
                </a:solidFill>
              </a:rPr>
              <a:t>معامل تأثير المجلة </a:t>
            </a:r>
            <a:r>
              <a:rPr lang="en-US" sz="2800" b="1" dirty="0">
                <a:solidFill>
                  <a:schemeClr val="bg2"/>
                </a:solidFill>
              </a:rPr>
              <a:t>Journal Impact Factor (JIF)</a:t>
            </a:r>
            <a:r>
              <a:rPr lang="ar-SA" sz="2800" b="1" dirty="0">
                <a:solidFill>
                  <a:schemeClr val="bg2"/>
                </a:solidFill>
              </a:rPr>
              <a:t> </a:t>
            </a:r>
            <a:r>
              <a:rPr lang="ar-SA" sz="2800" dirty="0">
                <a:solidFill>
                  <a:schemeClr val="bg2"/>
                </a:solidFill>
              </a:rPr>
              <a:t>– مؤشر بيبلومتري للمجلات. ويستعمل دائما </a:t>
            </a:r>
            <a:r>
              <a:rPr lang="ar-EG" sz="2800" dirty="0">
                <a:solidFill>
                  <a:schemeClr val="bg2"/>
                </a:solidFill>
              </a:rPr>
              <a:t>كمقياس</a:t>
            </a:r>
            <a:r>
              <a:rPr lang="ar-SA" sz="2800" dirty="0">
                <a:solidFill>
                  <a:schemeClr val="bg2"/>
                </a:solidFill>
              </a:rPr>
              <a:t> لأهمية المجلة.</a:t>
            </a:r>
          </a:p>
          <a:p>
            <a:pPr marL="76200" marR="0" indent="0" algn="r" rtl="1">
              <a:lnSpc>
                <a:spcPct val="90000"/>
              </a:lnSpc>
              <a:spcBef>
                <a:spcPts val="1000"/>
              </a:spcBef>
              <a:spcAft>
                <a:spcPts val="0"/>
              </a:spcAft>
              <a:buClr>
                <a:schemeClr val="tx1"/>
              </a:buClr>
              <a:buSzPts val="2400"/>
              <a:buNone/>
            </a:pPr>
            <a:endParaRPr lang="ar-SA" sz="2800" dirty="0">
              <a:solidFill>
                <a:schemeClr val="bg2"/>
              </a:solidFill>
            </a:endParaRPr>
          </a:p>
          <a:p>
            <a:pPr algn="r" rtl="1">
              <a:buClr>
                <a:schemeClr val="tx1"/>
              </a:buClr>
            </a:pPr>
            <a:r>
              <a:rPr lang="ar-SA" sz="2800" dirty="0">
                <a:solidFill>
                  <a:schemeClr val="bg2"/>
                </a:solidFill>
              </a:rPr>
              <a:t>مثال علي كيفيه حساب معامل </a:t>
            </a:r>
            <a:r>
              <a:rPr lang="ar-SA" sz="2800" dirty="0"/>
              <a:t>تأثير المجلة </a:t>
            </a:r>
            <a:r>
              <a:rPr lang="en-US" sz="2800" dirty="0"/>
              <a:t>JIF</a:t>
            </a:r>
          </a:p>
        </p:txBody>
      </p:sp>
      <p:sp>
        <p:nvSpPr>
          <p:cNvPr id="6" name="Left Arrow 5">
            <a:extLst>
              <a:ext uri="{FF2B5EF4-FFF2-40B4-BE49-F238E27FC236}">
                <a16:creationId xmlns:a16="http://schemas.microsoft.com/office/drawing/2014/main" id="{0494AD2C-66FA-F645-A0F5-FD3B5FD8678F}"/>
              </a:ext>
            </a:extLst>
          </p:cNvPr>
          <p:cNvSpPr/>
          <p:nvPr/>
        </p:nvSpPr>
        <p:spPr>
          <a:xfrm>
            <a:off x="5547361" y="5471574"/>
            <a:ext cx="2377440" cy="391886"/>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algn="ctr" rtl="1">
              <a:lnSpc>
                <a:spcPct val="100000"/>
              </a:lnSpc>
              <a:spcBef>
                <a:spcPts val="0"/>
              </a:spcBef>
              <a:spcAft>
                <a:spcPts val="0"/>
              </a:spcAft>
              <a:buClr>
                <a:srgbClr val="000000"/>
              </a:buClr>
              <a:buFont typeface="Arial"/>
            </a:pPr>
            <a:endParaRPr lang="en-US" dirty="0"/>
          </a:p>
        </p:txBody>
      </p:sp>
      <p:sp>
        <p:nvSpPr>
          <p:cNvPr id="8" name="Rounded Rectangle 7">
            <a:extLst>
              <a:ext uri="{FF2B5EF4-FFF2-40B4-BE49-F238E27FC236}">
                <a16:creationId xmlns:a16="http://schemas.microsoft.com/office/drawing/2014/main" id="{8F48D5E1-FB1C-434D-B9A6-80FD37AD91F7}"/>
              </a:ext>
            </a:extLst>
          </p:cNvPr>
          <p:cNvSpPr/>
          <p:nvPr/>
        </p:nvSpPr>
        <p:spPr>
          <a:xfrm>
            <a:off x="215924" y="5747657"/>
            <a:ext cx="4828516" cy="895546"/>
          </a:xfrm>
          <a:prstGeom prst="roundRect">
            <a:avLst/>
          </a:prstGeom>
          <a:solidFill>
            <a:srgbClr val="00549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algn="r" rtl="1">
              <a:lnSpc>
                <a:spcPct val="100000"/>
              </a:lnSpc>
              <a:spcBef>
                <a:spcPts val="0"/>
              </a:spcBef>
              <a:spcAft>
                <a:spcPts val="0"/>
              </a:spcAft>
              <a:buClr>
                <a:srgbClr val="000000"/>
              </a:buClr>
              <a:buFont typeface="Arial"/>
            </a:pPr>
            <a:r>
              <a:rPr lang="ar-SA" sz="1800" dirty="0"/>
              <a:t>ما</a:t>
            </a:r>
            <a:r>
              <a:rPr lang="ar-SA" sz="2000" dirty="0"/>
              <a:t> لا يمكن الاستشهاد به:</a:t>
            </a:r>
          </a:p>
          <a:p>
            <a:pPr marR="0" algn="r" rtl="1">
              <a:lnSpc>
                <a:spcPct val="100000"/>
              </a:lnSpc>
              <a:spcBef>
                <a:spcPts val="0"/>
              </a:spcBef>
              <a:spcAft>
                <a:spcPts val="0"/>
              </a:spcAft>
              <a:buClr>
                <a:srgbClr val="000000"/>
              </a:buClr>
              <a:buFont typeface="Arial"/>
            </a:pPr>
            <a:r>
              <a:rPr lang="ar-SA" sz="2000" dirty="0"/>
              <a:t>مواد التحرير العلمي ( التعليقات و التوجهات و الخطابات ... الخ )</a:t>
            </a:r>
            <a:endParaRPr lang="en-US" sz="2000" dirty="0"/>
          </a:p>
        </p:txBody>
      </p:sp>
      <p:sp>
        <p:nvSpPr>
          <p:cNvPr id="9" name="Rounded Rectangle 8">
            <a:extLst>
              <a:ext uri="{FF2B5EF4-FFF2-40B4-BE49-F238E27FC236}">
                <a16:creationId xmlns:a16="http://schemas.microsoft.com/office/drawing/2014/main" id="{8F33C990-DE2C-294C-867C-1740FF158ADE}"/>
              </a:ext>
            </a:extLst>
          </p:cNvPr>
          <p:cNvSpPr/>
          <p:nvPr/>
        </p:nvSpPr>
        <p:spPr>
          <a:xfrm>
            <a:off x="215924" y="4813974"/>
            <a:ext cx="4828516" cy="853543"/>
          </a:xfrm>
          <a:prstGeom prst="roundRect">
            <a:avLst/>
          </a:prstGeom>
          <a:solidFill>
            <a:srgbClr val="00549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algn="r" rtl="1">
              <a:lnSpc>
                <a:spcPct val="100000"/>
              </a:lnSpc>
              <a:spcBef>
                <a:spcPts val="0"/>
              </a:spcBef>
              <a:spcAft>
                <a:spcPts val="0"/>
              </a:spcAft>
              <a:buClr>
                <a:srgbClr val="000000"/>
              </a:buClr>
              <a:buFont typeface="Arial"/>
            </a:pPr>
            <a:r>
              <a:rPr lang="ar-SA" sz="2000" dirty="0"/>
              <a:t>ما يمكن الاستشهاد به : </a:t>
            </a:r>
          </a:p>
          <a:p>
            <a:pPr marR="0" algn="r" rtl="1">
              <a:lnSpc>
                <a:spcPct val="100000"/>
              </a:lnSpc>
              <a:spcBef>
                <a:spcPts val="0"/>
              </a:spcBef>
              <a:spcAft>
                <a:spcPts val="0"/>
              </a:spcAft>
              <a:buClr>
                <a:srgbClr val="000000"/>
              </a:buClr>
              <a:buFont typeface="Arial"/>
            </a:pPr>
            <a:r>
              <a:rPr lang="ar-SA" sz="2000" dirty="0"/>
              <a:t>المقالات البحثية ، بحوث المؤتمرات</a:t>
            </a:r>
            <a:r>
              <a:rPr lang="ar-EG" sz="2000" dirty="0"/>
              <a:t>،</a:t>
            </a:r>
            <a:r>
              <a:rPr lang="ar-SA" sz="2000" dirty="0"/>
              <a:t> المراجعات العلمية</a:t>
            </a:r>
            <a:endParaRPr lang="en-US" sz="2000" dirty="0"/>
          </a:p>
        </p:txBody>
      </p:sp>
      <p:sp>
        <p:nvSpPr>
          <p:cNvPr id="10" name="TextBox 9">
            <a:extLst>
              <a:ext uri="{FF2B5EF4-FFF2-40B4-BE49-F238E27FC236}">
                <a16:creationId xmlns:a16="http://schemas.microsoft.com/office/drawing/2014/main" id="{5F86BEAF-1387-FF42-8AE5-CF7FB6A2B173}"/>
              </a:ext>
            </a:extLst>
          </p:cNvPr>
          <p:cNvSpPr txBox="1"/>
          <p:nvPr/>
        </p:nvSpPr>
        <p:spPr>
          <a:xfrm>
            <a:off x="215924" y="1877971"/>
            <a:ext cx="6663847" cy="2086725"/>
          </a:xfrm>
          <a:prstGeom prst="rect">
            <a:avLst/>
          </a:prstGeom>
          <a:noFill/>
        </p:spPr>
        <p:style>
          <a:lnRef idx="2">
            <a:schemeClr val="accent1"/>
          </a:lnRef>
          <a:fillRef idx="1">
            <a:schemeClr val="lt1"/>
          </a:fillRef>
          <a:effectRef idx="0">
            <a:schemeClr val="accent1"/>
          </a:effectRef>
          <a:fontRef idx="minor">
            <a:schemeClr val="dk1"/>
          </a:fontRef>
        </p:style>
        <p:txBody>
          <a:bodyPr wrap="square" rtlCol="0">
            <a:spAutoFit/>
          </a:bodyPr>
          <a:lstStyle/>
          <a:p>
            <a:pPr algn="r" rtl="1">
              <a:lnSpc>
                <a:spcPct val="90000"/>
              </a:lnSpc>
              <a:buClr>
                <a:srgbClr val="FFFFFF"/>
              </a:buClr>
              <a:buSzPts val="3600"/>
            </a:pPr>
            <a:r>
              <a:rPr lang="ar-SA" sz="2400" dirty="0">
                <a:solidFill>
                  <a:srgbClr val="FF0000"/>
                </a:solidFill>
              </a:rPr>
              <a:t> </a:t>
            </a:r>
            <a:r>
              <a:rPr lang="ar-SA" sz="2400" dirty="0">
                <a:solidFill>
                  <a:schemeClr val="bg2"/>
                </a:solidFill>
              </a:rPr>
              <a:t>معامل التأثير (2015)=   مجموع </a:t>
            </a:r>
            <a:r>
              <a:rPr lang="ar-SA" sz="2400" dirty="0">
                <a:solidFill>
                  <a:schemeClr val="bg2"/>
                </a:solidFill>
                <a:latin typeface="Open Sans"/>
                <a:ea typeface="Open Sans"/>
                <a:cs typeface="Arial"/>
              </a:rPr>
              <a:t>عدد الاستشهادات في ٢٠١٥ </a:t>
            </a:r>
          </a:p>
          <a:p>
            <a:pPr algn="r" rtl="1">
              <a:lnSpc>
                <a:spcPct val="90000"/>
              </a:lnSpc>
              <a:buClr>
                <a:srgbClr val="FFFFFF"/>
              </a:buClr>
              <a:buSzPts val="3600"/>
            </a:pPr>
            <a:r>
              <a:rPr lang="ar-SA" sz="2400" dirty="0">
                <a:solidFill>
                  <a:schemeClr val="bg2"/>
                </a:solidFill>
                <a:latin typeface="Open Sans"/>
                <a:ea typeface="Open Sans"/>
                <a:cs typeface="Arial"/>
              </a:rPr>
              <a:t>                              عدد الاستشهادات في ٢٠١٣ &amp; ٢٠١٤</a:t>
            </a:r>
          </a:p>
          <a:p>
            <a:pPr algn="r" rtl="1">
              <a:lnSpc>
                <a:spcPct val="90000"/>
              </a:lnSpc>
              <a:buClr>
                <a:srgbClr val="FFFFFF"/>
              </a:buClr>
              <a:buSzPts val="3600"/>
            </a:pPr>
            <a:endParaRPr lang="ar-SA" sz="2400" dirty="0">
              <a:solidFill>
                <a:schemeClr val="bg2"/>
              </a:solidFill>
              <a:latin typeface="Open Sans"/>
              <a:ea typeface="Open Sans"/>
              <a:cs typeface="Arial"/>
            </a:endParaRPr>
          </a:p>
          <a:p>
            <a:pPr algn="r" rtl="1">
              <a:lnSpc>
                <a:spcPct val="90000"/>
              </a:lnSpc>
              <a:buClr>
                <a:srgbClr val="FFFFFF"/>
              </a:buClr>
              <a:buSzPts val="3600"/>
            </a:pPr>
            <a:r>
              <a:rPr lang="ar-SA" sz="2400" dirty="0">
                <a:solidFill>
                  <a:schemeClr val="bg2"/>
                </a:solidFill>
                <a:latin typeface="Open Sans"/>
                <a:ea typeface="Open Sans"/>
                <a:cs typeface="Arial"/>
              </a:rPr>
              <a:t>عدد الاستشهادات الكلية في ٢٠١٥ هو عدد المرات التي تم الاستشهادات بجميع البحوث المنشورة في ٢٠١٣ و ٢٠١٤ والتي تم الاستشهاد بها في عام 2015</a:t>
            </a:r>
            <a:endParaRPr lang="en-US" sz="2400" dirty="0">
              <a:solidFill>
                <a:schemeClr val="bg2"/>
              </a:solidFill>
            </a:endParaRPr>
          </a:p>
        </p:txBody>
      </p:sp>
      <p:cxnSp>
        <p:nvCxnSpPr>
          <p:cNvPr id="12" name="Straight Connector 11">
            <a:extLst>
              <a:ext uri="{FF2B5EF4-FFF2-40B4-BE49-F238E27FC236}">
                <a16:creationId xmlns:a16="http://schemas.microsoft.com/office/drawing/2014/main" id="{11D0EC20-3A06-0D43-86BE-BDDA5827C4AB}"/>
              </a:ext>
            </a:extLst>
          </p:cNvPr>
          <p:cNvCxnSpPr>
            <a:cxnSpLocks/>
          </p:cNvCxnSpPr>
          <p:nvPr/>
        </p:nvCxnSpPr>
        <p:spPr>
          <a:xfrm>
            <a:off x="757513" y="2196945"/>
            <a:ext cx="3331924" cy="0"/>
          </a:xfrm>
          <a:prstGeom prst="line">
            <a:avLst/>
          </a:prstGeom>
        </p:spPr>
        <p:style>
          <a:lnRef idx="1">
            <a:schemeClr val="accent3"/>
          </a:lnRef>
          <a:fillRef idx="0">
            <a:schemeClr val="accent3"/>
          </a:fillRef>
          <a:effectRef idx="0">
            <a:schemeClr val="accent3"/>
          </a:effectRef>
          <a:fontRef idx="minor">
            <a:schemeClr val="tx1"/>
          </a:fontRef>
        </p:style>
      </p:cxnSp>
    </p:spTree>
    <p:extLst>
      <p:ext uri="{BB962C8B-B14F-4D97-AF65-F5344CB8AC3E}">
        <p14:creationId xmlns:p14="http://schemas.microsoft.com/office/powerpoint/2010/main" val="399450061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35B82E-D2CA-D54E-9269-1057B26417B0}"/>
              </a:ext>
            </a:extLst>
          </p:cNvPr>
          <p:cNvSpPr>
            <a:spLocks noGrp="1"/>
          </p:cNvSpPr>
          <p:nvPr>
            <p:ph type="title"/>
          </p:nvPr>
        </p:nvSpPr>
        <p:spPr>
          <a:xfrm>
            <a:off x="0" y="378812"/>
            <a:ext cx="7603299" cy="1080900"/>
          </a:xfrm>
        </p:spPr>
        <p:txBody>
          <a:bodyPr/>
          <a:lstStyle/>
          <a:p>
            <a:pPr algn="r" rtl="1"/>
            <a:r>
              <a:rPr lang="ar-SA" sz="3600" dirty="0">
                <a:solidFill>
                  <a:schemeClr val="bg2"/>
                </a:solidFill>
                <a:latin typeface="Open Sans"/>
                <a:ea typeface="Open Sans"/>
              </a:rPr>
              <a:t>المؤشرات البيبلومترية (تابع) </a:t>
            </a:r>
            <a:endParaRPr lang="en-US" sz="3600" dirty="0">
              <a:solidFill>
                <a:schemeClr val="bg2"/>
              </a:solidFill>
              <a:latin typeface="Open Sans"/>
              <a:ea typeface="Open Sans"/>
            </a:endParaRPr>
          </a:p>
        </p:txBody>
      </p:sp>
      <p:sp>
        <p:nvSpPr>
          <p:cNvPr id="3" name="Text Placeholder 2">
            <a:extLst>
              <a:ext uri="{FF2B5EF4-FFF2-40B4-BE49-F238E27FC236}">
                <a16:creationId xmlns:a16="http://schemas.microsoft.com/office/drawing/2014/main" id="{03E8CA15-E766-1A44-8A68-466DD08E5A88}"/>
              </a:ext>
            </a:extLst>
          </p:cNvPr>
          <p:cNvSpPr>
            <a:spLocks noGrp="1"/>
          </p:cNvSpPr>
          <p:nvPr>
            <p:ph type="body" idx="1"/>
          </p:nvPr>
        </p:nvSpPr>
        <p:spPr>
          <a:xfrm>
            <a:off x="5029200" y="1778698"/>
            <a:ext cx="7005047" cy="4157575"/>
          </a:xfrm>
        </p:spPr>
        <p:txBody>
          <a:bodyPr/>
          <a:lstStyle/>
          <a:p>
            <a:pPr marL="76200" indent="0" algn="r" rtl="1">
              <a:buNone/>
            </a:pPr>
            <a:r>
              <a:rPr lang="ar-SA" sz="3200" dirty="0">
                <a:solidFill>
                  <a:schemeClr val="bg2"/>
                </a:solidFill>
              </a:rPr>
              <a:t>٢-</a:t>
            </a:r>
            <a:r>
              <a:rPr lang="ar-SA" sz="3200" dirty="0">
                <a:solidFill>
                  <a:schemeClr val="tx1"/>
                </a:solidFill>
              </a:rPr>
              <a:t> </a:t>
            </a:r>
            <a:r>
              <a:rPr lang="ar-SA" sz="3200" dirty="0">
                <a:solidFill>
                  <a:schemeClr val="bg2"/>
                </a:solidFill>
              </a:rPr>
              <a:t>معامل</a:t>
            </a:r>
            <a:r>
              <a:rPr lang="ar-SA" sz="3200" dirty="0">
                <a:solidFill>
                  <a:schemeClr val="tx1"/>
                </a:solidFill>
              </a:rPr>
              <a:t> </a:t>
            </a:r>
            <a:r>
              <a:rPr lang="en-US" sz="3200" dirty="0">
                <a:solidFill>
                  <a:schemeClr val="tx1"/>
                </a:solidFill>
              </a:rPr>
              <a:t>(</a:t>
            </a:r>
            <a:r>
              <a:rPr lang="en-US" sz="3200" dirty="0">
                <a:solidFill>
                  <a:schemeClr val="bg2"/>
                </a:solidFill>
              </a:rPr>
              <a:t>h-index)  h</a:t>
            </a:r>
            <a:r>
              <a:rPr lang="ar-SA" sz="3200" dirty="0">
                <a:solidFill>
                  <a:schemeClr val="bg2"/>
                </a:solidFill>
              </a:rPr>
              <a:t> – هو مؤشر ببليومتري للأفراد يستخدم لمعرفة مدى تأثير الباحث وذلك بقياس معدل انتاج</a:t>
            </a:r>
            <a:r>
              <a:rPr lang="ar-EG" sz="3200" dirty="0">
                <a:solidFill>
                  <a:schemeClr val="bg2"/>
                </a:solidFill>
              </a:rPr>
              <a:t>ي</a:t>
            </a:r>
            <a:r>
              <a:rPr lang="ar-SA" sz="3200" dirty="0">
                <a:solidFill>
                  <a:schemeClr val="bg2"/>
                </a:solidFill>
              </a:rPr>
              <a:t>ه ومعدل الاستشهاد </a:t>
            </a:r>
            <a:r>
              <a:rPr lang="ar-EG" sz="3200" dirty="0">
                <a:solidFill>
                  <a:schemeClr val="bg2"/>
                </a:solidFill>
              </a:rPr>
              <a:t>ل</a:t>
            </a:r>
            <a:r>
              <a:rPr lang="ar-SA" sz="3200" dirty="0">
                <a:solidFill>
                  <a:schemeClr val="bg2"/>
                </a:solidFill>
              </a:rPr>
              <a:t>مؤلف ومجلة معينة.</a:t>
            </a:r>
          </a:p>
          <a:p>
            <a:pPr marL="76200" indent="0" algn="r" rtl="1">
              <a:buNone/>
            </a:pPr>
            <a:endParaRPr lang="ar-SA" sz="3200" dirty="0">
              <a:solidFill>
                <a:schemeClr val="bg2"/>
              </a:solidFill>
            </a:endParaRPr>
          </a:p>
          <a:p>
            <a:pPr algn="r" rtl="1">
              <a:buClr>
                <a:schemeClr val="tx1"/>
              </a:buClr>
            </a:pPr>
            <a:r>
              <a:rPr lang="ar-SA" sz="3200" dirty="0">
                <a:solidFill>
                  <a:schemeClr val="bg2"/>
                </a:solidFill>
              </a:rPr>
              <a:t>مثال لحساب معامل </a:t>
            </a:r>
            <a:r>
              <a:rPr lang="en-US" sz="3200" dirty="0">
                <a:solidFill>
                  <a:schemeClr val="bg2"/>
                </a:solidFill>
              </a:rPr>
              <a:t>(h-index) h</a:t>
            </a:r>
          </a:p>
        </p:txBody>
      </p:sp>
      <p:pic>
        <p:nvPicPr>
          <p:cNvPr id="4" name="Google Shape;236;p17" descr="https://lh5.googleusercontent.com/Gau03AFFDEu50fqSjCZ8T_zJ_T47PU2aVPgCDR5MVsBCGIYYBsTzGS9hR-sRr4kceawIrkh9PwYdC4snELitqtUymlktpjtT3pSyL1gc4ODFagyI7T3LEkYmsBNwL-tiKtI6RJ0">
            <a:extLst>
              <a:ext uri="{FF2B5EF4-FFF2-40B4-BE49-F238E27FC236}">
                <a16:creationId xmlns:a16="http://schemas.microsoft.com/office/drawing/2014/main" id="{58176F86-D8E4-2B46-8553-D924B42D834C}"/>
              </a:ext>
            </a:extLst>
          </p:cNvPr>
          <p:cNvPicPr preferRelativeResize="0"/>
          <p:nvPr/>
        </p:nvPicPr>
        <p:blipFill rotWithShape="1">
          <a:blip r:embed="rId3">
            <a:alphaModFix/>
          </a:blip>
          <a:srcRect/>
          <a:stretch/>
        </p:blipFill>
        <p:spPr>
          <a:xfrm>
            <a:off x="157752" y="1778698"/>
            <a:ext cx="4994029" cy="4715750"/>
          </a:xfrm>
          <a:prstGeom prst="rect">
            <a:avLst/>
          </a:prstGeom>
          <a:noFill/>
          <a:ln>
            <a:noFill/>
          </a:ln>
        </p:spPr>
      </p:pic>
      <p:sp>
        <p:nvSpPr>
          <p:cNvPr id="5" name="Left Arrow 4">
            <a:extLst>
              <a:ext uri="{FF2B5EF4-FFF2-40B4-BE49-F238E27FC236}">
                <a16:creationId xmlns:a16="http://schemas.microsoft.com/office/drawing/2014/main" id="{CAD51ABA-D377-EA42-BA4A-8651A4252F5A}"/>
              </a:ext>
            </a:extLst>
          </p:cNvPr>
          <p:cNvSpPr/>
          <p:nvPr/>
        </p:nvSpPr>
        <p:spPr>
          <a:xfrm>
            <a:off x="5151781" y="4484916"/>
            <a:ext cx="1045029" cy="391886"/>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algn="ctr" rtl="1">
              <a:lnSpc>
                <a:spcPct val="100000"/>
              </a:lnSpc>
              <a:spcBef>
                <a:spcPts val="0"/>
              </a:spcBef>
              <a:spcAft>
                <a:spcPts val="0"/>
              </a:spcAft>
              <a:buClr>
                <a:srgbClr val="000000"/>
              </a:buClr>
              <a:buFont typeface="Arial"/>
            </a:pPr>
            <a:endParaRPr lang="en-US" dirty="0"/>
          </a:p>
        </p:txBody>
      </p:sp>
    </p:spTree>
    <p:extLst>
      <p:ext uri="{BB962C8B-B14F-4D97-AF65-F5344CB8AC3E}">
        <p14:creationId xmlns:p14="http://schemas.microsoft.com/office/powerpoint/2010/main" val="189335799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B320AC-913A-D04D-9359-66AE2815C349}"/>
              </a:ext>
            </a:extLst>
          </p:cNvPr>
          <p:cNvSpPr>
            <a:spLocks noGrp="1"/>
          </p:cNvSpPr>
          <p:nvPr>
            <p:ph type="title"/>
          </p:nvPr>
        </p:nvSpPr>
        <p:spPr>
          <a:xfrm>
            <a:off x="1" y="378812"/>
            <a:ext cx="7445828" cy="1080900"/>
          </a:xfrm>
        </p:spPr>
        <p:txBody>
          <a:bodyPr/>
          <a:lstStyle/>
          <a:p>
            <a:pPr algn="r"/>
            <a:r>
              <a:rPr lang="ar-SA" sz="3600" dirty="0">
                <a:solidFill>
                  <a:schemeClr val="bg2"/>
                </a:solidFill>
                <a:latin typeface="Open Sans"/>
                <a:ea typeface="Open Sans"/>
              </a:rPr>
              <a:t>المؤشرات البيبلومترية (تابع) </a:t>
            </a:r>
            <a:endParaRPr lang="en-US" sz="3600" dirty="0">
              <a:solidFill>
                <a:schemeClr val="bg2"/>
              </a:solidFill>
              <a:latin typeface="Open Sans"/>
              <a:ea typeface="Open Sans"/>
            </a:endParaRPr>
          </a:p>
        </p:txBody>
      </p:sp>
      <p:sp>
        <p:nvSpPr>
          <p:cNvPr id="3" name="Text Placeholder 2">
            <a:extLst>
              <a:ext uri="{FF2B5EF4-FFF2-40B4-BE49-F238E27FC236}">
                <a16:creationId xmlns:a16="http://schemas.microsoft.com/office/drawing/2014/main" id="{4AF30658-34CD-8C40-AFDE-81D1BB2E0905}"/>
              </a:ext>
            </a:extLst>
          </p:cNvPr>
          <p:cNvSpPr>
            <a:spLocks noGrp="1"/>
          </p:cNvSpPr>
          <p:nvPr>
            <p:ph type="body" idx="1"/>
          </p:nvPr>
        </p:nvSpPr>
        <p:spPr>
          <a:xfrm>
            <a:off x="7511143" y="1882724"/>
            <a:ext cx="4245428" cy="4507695"/>
          </a:xfrm>
        </p:spPr>
        <p:txBody>
          <a:bodyPr/>
          <a:lstStyle/>
          <a:p>
            <a:pPr marL="76200" marR="0" indent="0" algn="r" rtl="1">
              <a:lnSpc>
                <a:spcPct val="90000"/>
              </a:lnSpc>
              <a:spcBef>
                <a:spcPts val="1000"/>
              </a:spcBef>
              <a:spcAft>
                <a:spcPts val="0"/>
              </a:spcAft>
              <a:buClr>
                <a:schemeClr val="lt1"/>
              </a:buClr>
              <a:buSzPts val="2400"/>
              <a:buNone/>
            </a:pPr>
            <a:r>
              <a:rPr lang="ar-SA" sz="2800" dirty="0">
                <a:solidFill>
                  <a:schemeClr val="bg2"/>
                </a:solidFill>
              </a:rPr>
              <a:t>٣</a:t>
            </a:r>
            <a:r>
              <a:rPr lang="ar-SA" sz="2800" dirty="0">
                <a:solidFill>
                  <a:schemeClr val="tx1"/>
                </a:solidFill>
              </a:rPr>
              <a:t>- </a:t>
            </a:r>
            <a:r>
              <a:rPr lang="en-US" sz="2800" dirty="0" err="1">
                <a:solidFill>
                  <a:schemeClr val="bg2"/>
                </a:solidFill>
              </a:rPr>
              <a:t>Altmetrics</a:t>
            </a:r>
            <a:r>
              <a:rPr lang="ar-EG" sz="2800" dirty="0">
                <a:solidFill>
                  <a:schemeClr val="bg2"/>
                </a:solidFill>
              </a:rPr>
              <a:t> (</a:t>
            </a:r>
            <a:r>
              <a:rPr lang="ar-SA" sz="2800" dirty="0">
                <a:solidFill>
                  <a:schemeClr val="bg2"/>
                </a:solidFill>
              </a:rPr>
              <a:t>القياسات البديل</a:t>
            </a:r>
            <a:r>
              <a:rPr lang="ar-EG" sz="2800" dirty="0">
                <a:solidFill>
                  <a:schemeClr val="bg2"/>
                </a:solidFill>
              </a:rPr>
              <a:t>ة)</a:t>
            </a:r>
            <a:r>
              <a:rPr lang="ar-SA" sz="2800" dirty="0">
                <a:solidFill>
                  <a:schemeClr val="bg2"/>
                </a:solidFill>
              </a:rPr>
              <a:t> – تهدف إلى تحديد تأثير البحث معتمدا علي شهرة نتائج البحث علي شبكة الانترنت متضمنا وسائل التواصل الاجتماعي.</a:t>
            </a:r>
          </a:p>
          <a:p>
            <a:pPr marL="76200" marR="0" indent="0" algn="r" rtl="1">
              <a:lnSpc>
                <a:spcPct val="90000"/>
              </a:lnSpc>
              <a:spcBef>
                <a:spcPts val="1000"/>
              </a:spcBef>
              <a:spcAft>
                <a:spcPts val="0"/>
              </a:spcAft>
              <a:buClr>
                <a:schemeClr val="lt1"/>
              </a:buClr>
              <a:buSzPts val="2400"/>
              <a:buNone/>
            </a:pPr>
            <a:endParaRPr lang="ar-SA" sz="2800" dirty="0">
              <a:solidFill>
                <a:schemeClr val="bg2"/>
              </a:solidFill>
            </a:endParaRPr>
          </a:p>
          <a:p>
            <a:pPr marR="0" algn="r" rtl="1">
              <a:lnSpc>
                <a:spcPct val="90000"/>
              </a:lnSpc>
              <a:spcBef>
                <a:spcPts val="1000"/>
              </a:spcBef>
              <a:spcAft>
                <a:spcPts val="0"/>
              </a:spcAft>
              <a:buClr>
                <a:schemeClr val="bg2"/>
              </a:buClr>
              <a:buSzPts val="2400"/>
              <a:buFont typeface="Arial" panose="020B0604020202020204" pitchFamily="34" charset="0"/>
              <a:buChar char="•"/>
            </a:pPr>
            <a:r>
              <a:rPr lang="ar-SA" sz="2800" dirty="0">
                <a:solidFill>
                  <a:schemeClr val="bg2"/>
                </a:solidFill>
              </a:rPr>
              <a:t>مثال للقياسات البديلة </a:t>
            </a:r>
            <a:endParaRPr lang="en-US" sz="2800" dirty="0">
              <a:solidFill>
                <a:schemeClr val="bg2"/>
              </a:solidFill>
            </a:endParaRPr>
          </a:p>
        </p:txBody>
      </p:sp>
      <p:pic>
        <p:nvPicPr>
          <p:cNvPr id="4" name="Google Shape;246;p18">
            <a:extLst>
              <a:ext uri="{FF2B5EF4-FFF2-40B4-BE49-F238E27FC236}">
                <a16:creationId xmlns:a16="http://schemas.microsoft.com/office/drawing/2014/main" id="{5998B5AA-AC7E-8047-BA3E-CE8FCC3B83B8}"/>
              </a:ext>
            </a:extLst>
          </p:cNvPr>
          <p:cNvPicPr preferRelativeResize="0"/>
          <p:nvPr/>
        </p:nvPicPr>
        <p:blipFill rotWithShape="1">
          <a:blip r:embed="rId3">
            <a:alphaModFix/>
          </a:blip>
          <a:srcRect/>
          <a:stretch/>
        </p:blipFill>
        <p:spPr>
          <a:xfrm>
            <a:off x="191588" y="1882725"/>
            <a:ext cx="7036526" cy="4507695"/>
          </a:xfrm>
          <a:prstGeom prst="rect">
            <a:avLst/>
          </a:prstGeom>
          <a:noFill/>
          <a:ln w="9525" cap="flat" cmpd="sng">
            <a:solidFill>
              <a:srgbClr val="F8981D"/>
            </a:solidFill>
            <a:prstDash val="solid"/>
            <a:round/>
            <a:headEnd type="none" w="sm" len="sm"/>
            <a:tailEnd type="none" w="sm" len="sm"/>
          </a:ln>
        </p:spPr>
      </p:pic>
      <p:sp>
        <p:nvSpPr>
          <p:cNvPr id="5" name="Left Arrow 4">
            <a:extLst>
              <a:ext uri="{FF2B5EF4-FFF2-40B4-BE49-F238E27FC236}">
                <a16:creationId xmlns:a16="http://schemas.microsoft.com/office/drawing/2014/main" id="{9BD21EDD-1F8A-0147-89B1-BBF605CB011A}"/>
              </a:ext>
            </a:extLst>
          </p:cNvPr>
          <p:cNvSpPr/>
          <p:nvPr/>
        </p:nvSpPr>
        <p:spPr>
          <a:xfrm>
            <a:off x="7445829" y="4630058"/>
            <a:ext cx="1045029" cy="391886"/>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algn="ctr" rtl="1">
              <a:lnSpc>
                <a:spcPct val="100000"/>
              </a:lnSpc>
              <a:spcBef>
                <a:spcPts val="0"/>
              </a:spcBef>
              <a:spcAft>
                <a:spcPts val="0"/>
              </a:spcAft>
              <a:buClr>
                <a:srgbClr val="000000"/>
              </a:buClr>
              <a:buFont typeface="Arial"/>
            </a:pPr>
            <a:endParaRPr lang="en-US" dirty="0"/>
          </a:p>
        </p:txBody>
      </p:sp>
    </p:spTree>
    <p:extLst>
      <p:ext uri="{BB962C8B-B14F-4D97-AF65-F5344CB8AC3E}">
        <p14:creationId xmlns:p14="http://schemas.microsoft.com/office/powerpoint/2010/main" val="113175308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3688BD-391D-584A-A9B5-BBFD040A5368}"/>
              </a:ext>
            </a:extLst>
          </p:cNvPr>
          <p:cNvSpPr>
            <a:spLocks noGrp="1"/>
          </p:cNvSpPr>
          <p:nvPr>
            <p:ph type="title"/>
          </p:nvPr>
        </p:nvSpPr>
        <p:spPr>
          <a:xfrm>
            <a:off x="0" y="378812"/>
            <a:ext cx="7703507" cy="1080900"/>
          </a:xfrm>
        </p:spPr>
        <p:txBody>
          <a:bodyPr/>
          <a:lstStyle/>
          <a:p>
            <a:pPr marR="0" algn="r" rtl="1">
              <a:lnSpc>
                <a:spcPct val="90000"/>
              </a:lnSpc>
              <a:spcBef>
                <a:spcPts val="0"/>
              </a:spcBef>
              <a:spcAft>
                <a:spcPts val="0"/>
              </a:spcAft>
              <a:buClr>
                <a:srgbClr val="FFFFFF"/>
              </a:buClr>
              <a:buSzPts val="3600"/>
              <a:buFont typeface="Trebuchet MS"/>
              <a:buNone/>
            </a:pPr>
            <a:r>
              <a:rPr lang="ar-SA" sz="3600" dirty="0">
                <a:solidFill>
                  <a:srgbClr val="586F7C"/>
                </a:solidFill>
                <a:latin typeface="Open Sans"/>
                <a:ea typeface="Open Sans"/>
              </a:rPr>
              <a:t>أهم الأدوات والخدمات المستخدمة لأداء البحث </a:t>
            </a:r>
            <a:endParaRPr lang="en-US" sz="3600" dirty="0">
              <a:solidFill>
                <a:srgbClr val="586F7C"/>
              </a:solidFill>
              <a:latin typeface="Open Sans"/>
              <a:ea typeface="Open Sans"/>
            </a:endParaRPr>
          </a:p>
        </p:txBody>
      </p:sp>
      <p:grpSp>
        <p:nvGrpSpPr>
          <p:cNvPr id="6" name="Group 5">
            <a:extLst>
              <a:ext uri="{FF2B5EF4-FFF2-40B4-BE49-F238E27FC236}">
                <a16:creationId xmlns:a16="http://schemas.microsoft.com/office/drawing/2014/main" id="{F9D22667-A260-3948-8278-A8AD2F50BF20}"/>
              </a:ext>
            </a:extLst>
          </p:cNvPr>
          <p:cNvGrpSpPr/>
          <p:nvPr/>
        </p:nvGrpSpPr>
        <p:grpSpPr>
          <a:xfrm>
            <a:off x="182880" y="1676400"/>
            <a:ext cx="11277600" cy="5181600"/>
            <a:chOff x="2399786" y="990599"/>
            <a:chExt cx="7760213" cy="4876800"/>
          </a:xfrm>
        </p:grpSpPr>
        <p:sp>
          <p:nvSpPr>
            <p:cNvPr id="7" name="Pie 6">
              <a:extLst>
                <a:ext uri="{FF2B5EF4-FFF2-40B4-BE49-F238E27FC236}">
                  <a16:creationId xmlns:a16="http://schemas.microsoft.com/office/drawing/2014/main" id="{1B64B75F-2440-A248-AE26-53FC149EB23B}"/>
                </a:ext>
              </a:extLst>
            </p:cNvPr>
            <p:cNvSpPr/>
            <p:nvPr/>
          </p:nvSpPr>
          <p:spPr>
            <a:xfrm>
              <a:off x="2399786" y="990599"/>
              <a:ext cx="4509014" cy="4876800"/>
            </a:xfrm>
            <a:prstGeom prst="pie">
              <a:avLst>
                <a:gd name="adj1" fmla="val 5400000"/>
                <a:gd name="adj2" fmla="val 16200000"/>
              </a:avLst>
            </a:prstGeom>
            <a:solidFill>
              <a:schemeClr val="accent3">
                <a:lumMod val="75000"/>
              </a:schemeClr>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pPr marR="0" algn="r" rtl="1">
                <a:lnSpc>
                  <a:spcPct val="100000"/>
                </a:lnSpc>
                <a:spcBef>
                  <a:spcPts val="0"/>
                </a:spcBef>
                <a:spcAft>
                  <a:spcPts val="0"/>
                </a:spcAft>
                <a:buClr>
                  <a:srgbClr val="000000"/>
                </a:buClr>
                <a:buFont typeface="Arial"/>
              </a:pPr>
              <a:endParaRPr lang="en-US" dirty="0"/>
            </a:p>
          </p:txBody>
        </p:sp>
        <p:sp>
          <p:nvSpPr>
            <p:cNvPr id="8" name="Freeform 7">
              <a:extLst>
                <a:ext uri="{FF2B5EF4-FFF2-40B4-BE49-F238E27FC236}">
                  <a16:creationId xmlns:a16="http://schemas.microsoft.com/office/drawing/2014/main" id="{CF73B060-CAB1-B94B-8059-31ABE48F2CA6}"/>
                </a:ext>
              </a:extLst>
            </p:cNvPr>
            <p:cNvSpPr/>
            <p:nvPr/>
          </p:nvSpPr>
          <p:spPr>
            <a:xfrm>
              <a:off x="4470400" y="990599"/>
              <a:ext cx="5689599" cy="4876800"/>
            </a:xfrm>
            <a:custGeom>
              <a:avLst/>
              <a:gdLst>
                <a:gd name="connsiteX0" fmla="*/ 0 w 5689599"/>
                <a:gd name="connsiteY0" fmla="*/ 0 h 4876800"/>
                <a:gd name="connsiteX1" fmla="*/ 5689599 w 5689599"/>
                <a:gd name="connsiteY1" fmla="*/ 0 h 4876800"/>
                <a:gd name="connsiteX2" fmla="*/ 5689599 w 5689599"/>
                <a:gd name="connsiteY2" fmla="*/ 4876800 h 4876800"/>
                <a:gd name="connsiteX3" fmla="*/ 0 w 5689599"/>
                <a:gd name="connsiteY3" fmla="*/ 4876800 h 4876800"/>
                <a:gd name="connsiteX4" fmla="*/ 0 w 5689599"/>
                <a:gd name="connsiteY4" fmla="*/ 0 h 4876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689599" h="4876800">
                  <a:moveTo>
                    <a:pt x="0" y="0"/>
                  </a:moveTo>
                  <a:lnTo>
                    <a:pt x="5689599" y="0"/>
                  </a:lnTo>
                  <a:lnTo>
                    <a:pt x="5689599" y="4876800"/>
                  </a:lnTo>
                  <a:lnTo>
                    <a:pt x="0" y="4876800"/>
                  </a:lnTo>
                  <a:lnTo>
                    <a:pt x="0" y="0"/>
                  </a:lnTo>
                  <a:close/>
                </a:path>
              </a:pathLst>
            </a:custGeom>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247650" tIns="247650" rIns="3092450" bIns="3661407" numCol="1" spcCol="1270" anchor="ctr" anchorCtr="0">
              <a:noAutofit/>
            </a:bodyPr>
            <a:lstStyle/>
            <a:p>
              <a:pPr marL="0" lvl="0" indent="0" algn="ctr" defTabSz="2889250" rtl="1">
                <a:lnSpc>
                  <a:spcPct val="90000"/>
                </a:lnSpc>
                <a:spcBef>
                  <a:spcPct val="0"/>
                </a:spcBef>
                <a:spcAft>
                  <a:spcPct val="35000"/>
                </a:spcAft>
                <a:buNone/>
              </a:pPr>
              <a:endParaRPr lang="en-US" sz="6500" kern="1200" dirty="0"/>
            </a:p>
          </p:txBody>
        </p:sp>
        <p:sp>
          <p:nvSpPr>
            <p:cNvPr id="9" name="Pie 8">
              <a:extLst>
                <a:ext uri="{FF2B5EF4-FFF2-40B4-BE49-F238E27FC236}">
                  <a16:creationId xmlns:a16="http://schemas.microsoft.com/office/drawing/2014/main" id="{43AE75FE-20C9-E94C-9078-80F4B212B95E}"/>
                </a:ext>
              </a:extLst>
            </p:cNvPr>
            <p:cNvSpPr/>
            <p:nvPr/>
          </p:nvSpPr>
          <p:spPr>
            <a:xfrm>
              <a:off x="2885441" y="2453642"/>
              <a:ext cx="3169916" cy="3169916"/>
            </a:xfrm>
            <a:prstGeom prst="pie">
              <a:avLst>
                <a:gd name="adj1" fmla="val 5400000"/>
                <a:gd name="adj2" fmla="val 16200000"/>
              </a:avLst>
            </a:prstGeom>
            <a:solidFill>
              <a:srgbClr val="00B050"/>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lang="en-ZA"/>
            </a:p>
          </p:txBody>
        </p:sp>
        <p:sp>
          <p:nvSpPr>
            <p:cNvPr id="10" name="Freeform 9">
              <a:extLst>
                <a:ext uri="{FF2B5EF4-FFF2-40B4-BE49-F238E27FC236}">
                  <a16:creationId xmlns:a16="http://schemas.microsoft.com/office/drawing/2014/main" id="{407758B2-5E04-D149-B869-B61B65815A8E}"/>
                </a:ext>
              </a:extLst>
            </p:cNvPr>
            <p:cNvSpPr/>
            <p:nvPr/>
          </p:nvSpPr>
          <p:spPr>
            <a:xfrm>
              <a:off x="4470400" y="2453642"/>
              <a:ext cx="5689599" cy="3169916"/>
            </a:xfrm>
            <a:custGeom>
              <a:avLst/>
              <a:gdLst>
                <a:gd name="connsiteX0" fmla="*/ 0 w 5689599"/>
                <a:gd name="connsiteY0" fmla="*/ 0 h 3169916"/>
                <a:gd name="connsiteX1" fmla="*/ 5689599 w 5689599"/>
                <a:gd name="connsiteY1" fmla="*/ 0 h 3169916"/>
                <a:gd name="connsiteX2" fmla="*/ 5689599 w 5689599"/>
                <a:gd name="connsiteY2" fmla="*/ 3169916 h 3169916"/>
                <a:gd name="connsiteX3" fmla="*/ 0 w 5689599"/>
                <a:gd name="connsiteY3" fmla="*/ 3169916 h 3169916"/>
                <a:gd name="connsiteX4" fmla="*/ 0 w 5689599"/>
                <a:gd name="connsiteY4" fmla="*/ 0 h 316991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689599" h="3169916">
                  <a:moveTo>
                    <a:pt x="0" y="0"/>
                  </a:moveTo>
                  <a:lnTo>
                    <a:pt x="5689599" y="0"/>
                  </a:lnTo>
                  <a:lnTo>
                    <a:pt x="5689599" y="3169916"/>
                  </a:lnTo>
                  <a:lnTo>
                    <a:pt x="0" y="3169916"/>
                  </a:lnTo>
                  <a:lnTo>
                    <a:pt x="0" y="0"/>
                  </a:lnTo>
                  <a:close/>
                </a:path>
              </a:pathLst>
            </a:custGeom>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247650" tIns="247650" rIns="3092450" bIns="1954528" numCol="1" spcCol="1270" anchor="ctr" anchorCtr="0">
              <a:noAutofit/>
            </a:bodyPr>
            <a:lstStyle/>
            <a:p>
              <a:pPr marL="0" lvl="0" indent="0" algn="ctr" defTabSz="2889250">
                <a:lnSpc>
                  <a:spcPct val="90000"/>
                </a:lnSpc>
                <a:spcBef>
                  <a:spcPct val="0"/>
                </a:spcBef>
                <a:spcAft>
                  <a:spcPct val="35000"/>
                </a:spcAft>
                <a:buNone/>
              </a:pPr>
              <a:endParaRPr lang="en-US" sz="6500" kern="1200" dirty="0"/>
            </a:p>
          </p:txBody>
        </p:sp>
        <p:sp>
          <p:nvSpPr>
            <p:cNvPr id="11" name="Pie 10">
              <a:extLst>
                <a:ext uri="{FF2B5EF4-FFF2-40B4-BE49-F238E27FC236}">
                  <a16:creationId xmlns:a16="http://schemas.microsoft.com/office/drawing/2014/main" id="{9210369C-6E58-2740-969E-B9495AD21C71}"/>
                </a:ext>
              </a:extLst>
            </p:cNvPr>
            <p:cNvSpPr/>
            <p:nvPr/>
          </p:nvSpPr>
          <p:spPr>
            <a:xfrm>
              <a:off x="3738880" y="3916680"/>
              <a:ext cx="1463038" cy="1463038"/>
            </a:xfrm>
            <a:prstGeom prst="pie">
              <a:avLst>
                <a:gd name="adj1" fmla="val 5400000"/>
                <a:gd name="adj2" fmla="val 16200000"/>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lang="en-ZA"/>
            </a:p>
          </p:txBody>
        </p:sp>
        <p:sp>
          <p:nvSpPr>
            <p:cNvPr id="12" name="Freeform 11">
              <a:extLst>
                <a:ext uri="{FF2B5EF4-FFF2-40B4-BE49-F238E27FC236}">
                  <a16:creationId xmlns:a16="http://schemas.microsoft.com/office/drawing/2014/main" id="{3D93D7E7-BC73-6C4B-9B15-90B07F02E724}"/>
                </a:ext>
              </a:extLst>
            </p:cNvPr>
            <p:cNvSpPr/>
            <p:nvPr/>
          </p:nvSpPr>
          <p:spPr>
            <a:xfrm>
              <a:off x="4470400" y="3916680"/>
              <a:ext cx="5689599" cy="1463038"/>
            </a:xfrm>
            <a:custGeom>
              <a:avLst/>
              <a:gdLst>
                <a:gd name="connsiteX0" fmla="*/ 0 w 5689599"/>
                <a:gd name="connsiteY0" fmla="*/ 0 h 1463038"/>
                <a:gd name="connsiteX1" fmla="*/ 5689599 w 5689599"/>
                <a:gd name="connsiteY1" fmla="*/ 0 h 1463038"/>
                <a:gd name="connsiteX2" fmla="*/ 5689599 w 5689599"/>
                <a:gd name="connsiteY2" fmla="*/ 1463038 h 1463038"/>
                <a:gd name="connsiteX3" fmla="*/ 0 w 5689599"/>
                <a:gd name="connsiteY3" fmla="*/ 1463038 h 1463038"/>
                <a:gd name="connsiteX4" fmla="*/ 0 w 5689599"/>
                <a:gd name="connsiteY4" fmla="*/ 0 h 14630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689599" h="1463038">
                  <a:moveTo>
                    <a:pt x="0" y="0"/>
                  </a:moveTo>
                  <a:lnTo>
                    <a:pt x="5689599" y="0"/>
                  </a:lnTo>
                  <a:lnTo>
                    <a:pt x="5689599" y="1463038"/>
                  </a:lnTo>
                  <a:lnTo>
                    <a:pt x="0" y="1463038"/>
                  </a:lnTo>
                  <a:lnTo>
                    <a:pt x="0" y="0"/>
                  </a:lnTo>
                  <a:close/>
                </a:path>
              </a:pathLst>
            </a:custGeom>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247650" tIns="247650" rIns="3092450" bIns="247650" numCol="1" spcCol="1270" anchor="ctr" anchorCtr="0">
              <a:noAutofit/>
            </a:bodyPr>
            <a:lstStyle/>
            <a:p>
              <a:pPr marL="0" lvl="0" indent="0" algn="ctr" defTabSz="2889250">
                <a:lnSpc>
                  <a:spcPct val="90000"/>
                </a:lnSpc>
                <a:spcBef>
                  <a:spcPct val="0"/>
                </a:spcBef>
                <a:spcAft>
                  <a:spcPct val="35000"/>
                </a:spcAft>
                <a:buNone/>
              </a:pPr>
              <a:endParaRPr lang="en-US" sz="6500" kern="1200" dirty="0"/>
            </a:p>
          </p:txBody>
        </p:sp>
        <p:sp>
          <p:nvSpPr>
            <p:cNvPr id="13" name="Freeform 12">
              <a:extLst>
                <a:ext uri="{FF2B5EF4-FFF2-40B4-BE49-F238E27FC236}">
                  <a16:creationId xmlns:a16="http://schemas.microsoft.com/office/drawing/2014/main" id="{07656DE1-0F2C-FC4C-B5CE-F1ACA3F52C89}"/>
                </a:ext>
              </a:extLst>
            </p:cNvPr>
            <p:cNvSpPr/>
            <p:nvPr/>
          </p:nvSpPr>
          <p:spPr>
            <a:xfrm>
              <a:off x="7315200" y="990599"/>
              <a:ext cx="2844799" cy="1463043"/>
            </a:xfrm>
            <a:custGeom>
              <a:avLst/>
              <a:gdLst>
                <a:gd name="connsiteX0" fmla="*/ 0 w 2844799"/>
                <a:gd name="connsiteY0" fmla="*/ 0 h 1463043"/>
                <a:gd name="connsiteX1" fmla="*/ 2844799 w 2844799"/>
                <a:gd name="connsiteY1" fmla="*/ 0 h 1463043"/>
                <a:gd name="connsiteX2" fmla="*/ 2844799 w 2844799"/>
                <a:gd name="connsiteY2" fmla="*/ 1463043 h 1463043"/>
                <a:gd name="connsiteX3" fmla="*/ 0 w 2844799"/>
                <a:gd name="connsiteY3" fmla="*/ 1463043 h 1463043"/>
                <a:gd name="connsiteX4" fmla="*/ 0 w 2844799"/>
                <a:gd name="connsiteY4" fmla="*/ 0 h 14630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44799" h="1463043">
                  <a:moveTo>
                    <a:pt x="0" y="0"/>
                  </a:moveTo>
                  <a:lnTo>
                    <a:pt x="2844799" y="0"/>
                  </a:lnTo>
                  <a:lnTo>
                    <a:pt x="2844799" y="1463043"/>
                  </a:lnTo>
                  <a:lnTo>
                    <a:pt x="0" y="1463043"/>
                  </a:lnTo>
                  <a:lnTo>
                    <a:pt x="0" y="0"/>
                  </a:lnTo>
                  <a:close/>
                </a:path>
              </a:pathLst>
            </a:custGeom>
            <a:noFill/>
            <a:ln>
              <a:noFill/>
            </a:ln>
            <a:sp3d/>
          </p:spPr>
          <p:style>
            <a:lnRef idx="2">
              <a:scrgbClr r="0" g="0" b="0"/>
            </a:lnRef>
            <a:fillRef idx="1">
              <a:scrgbClr r="0" g="0" b="0"/>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152400" tIns="152400" rIns="152400" bIns="152400" numCol="1" spcCol="1270" anchor="ctr" anchorCtr="0">
              <a:noAutofit/>
            </a:bodyPr>
            <a:lstStyle/>
            <a:p>
              <a:pPr marL="285750" lvl="1" indent="-285750" algn="r" defTabSz="1778000" rtl="1">
                <a:lnSpc>
                  <a:spcPct val="90000"/>
                </a:lnSpc>
                <a:spcBef>
                  <a:spcPct val="0"/>
                </a:spcBef>
                <a:spcAft>
                  <a:spcPct val="15000"/>
                </a:spcAft>
                <a:buChar char="•"/>
              </a:pPr>
              <a:endParaRPr lang="en-US" sz="4000" kern="1200" dirty="0"/>
            </a:p>
            <a:p>
              <a:pPr marL="285750" lvl="1" indent="-285750" algn="r" defTabSz="1778000" rtl="1">
                <a:lnSpc>
                  <a:spcPct val="90000"/>
                </a:lnSpc>
                <a:spcBef>
                  <a:spcPct val="0"/>
                </a:spcBef>
                <a:spcAft>
                  <a:spcPct val="15000"/>
                </a:spcAft>
                <a:buChar char="•"/>
              </a:pPr>
              <a:endParaRPr lang="en-US" sz="4000" kern="1200" dirty="0"/>
            </a:p>
          </p:txBody>
        </p:sp>
        <p:sp>
          <p:nvSpPr>
            <p:cNvPr id="14" name="Freeform 13">
              <a:extLst>
                <a:ext uri="{FF2B5EF4-FFF2-40B4-BE49-F238E27FC236}">
                  <a16:creationId xmlns:a16="http://schemas.microsoft.com/office/drawing/2014/main" id="{82BCC61E-FE8E-0742-8A74-9872A25763DA}"/>
                </a:ext>
              </a:extLst>
            </p:cNvPr>
            <p:cNvSpPr/>
            <p:nvPr/>
          </p:nvSpPr>
          <p:spPr>
            <a:xfrm>
              <a:off x="7315200" y="2453642"/>
              <a:ext cx="2844799" cy="1463038"/>
            </a:xfrm>
            <a:custGeom>
              <a:avLst/>
              <a:gdLst>
                <a:gd name="connsiteX0" fmla="*/ 0 w 2844799"/>
                <a:gd name="connsiteY0" fmla="*/ 0 h 1463038"/>
                <a:gd name="connsiteX1" fmla="*/ 2844799 w 2844799"/>
                <a:gd name="connsiteY1" fmla="*/ 0 h 1463038"/>
                <a:gd name="connsiteX2" fmla="*/ 2844799 w 2844799"/>
                <a:gd name="connsiteY2" fmla="*/ 1463038 h 1463038"/>
                <a:gd name="connsiteX3" fmla="*/ 0 w 2844799"/>
                <a:gd name="connsiteY3" fmla="*/ 1463038 h 1463038"/>
                <a:gd name="connsiteX4" fmla="*/ 0 w 2844799"/>
                <a:gd name="connsiteY4" fmla="*/ 0 h 14630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44799" h="1463038">
                  <a:moveTo>
                    <a:pt x="0" y="0"/>
                  </a:moveTo>
                  <a:lnTo>
                    <a:pt x="2844799" y="0"/>
                  </a:lnTo>
                  <a:lnTo>
                    <a:pt x="2844799" y="1463038"/>
                  </a:lnTo>
                  <a:lnTo>
                    <a:pt x="0" y="1463038"/>
                  </a:lnTo>
                  <a:lnTo>
                    <a:pt x="0" y="0"/>
                  </a:lnTo>
                  <a:close/>
                </a:path>
              </a:pathLst>
            </a:custGeom>
            <a:noFill/>
            <a:ln>
              <a:noFill/>
            </a:ln>
            <a:sp3d/>
          </p:spPr>
          <p:style>
            <a:lnRef idx="2">
              <a:scrgbClr r="0" g="0" b="0"/>
            </a:lnRef>
            <a:fillRef idx="1">
              <a:scrgbClr r="0" g="0" b="0"/>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152400" tIns="152400" rIns="152400" bIns="152400" numCol="1" spcCol="1270" anchor="ctr" anchorCtr="0">
              <a:noAutofit/>
            </a:bodyPr>
            <a:lstStyle/>
            <a:p>
              <a:pPr marL="285750" lvl="1" indent="-285750" algn="l" defTabSz="1778000">
                <a:lnSpc>
                  <a:spcPct val="90000"/>
                </a:lnSpc>
                <a:spcBef>
                  <a:spcPct val="0"/>
                </a:spcBef>
                <a:spcAft>
                  <a:spcPct val="15000"/>
                </a:spcAft>
                <a:buChar char="•"/>
              </a:pPr>
              <a:endParaRPr lang="en-US" sz="4000" kern="1200" dirty="0"/>
            </a:p>
            <a:p>
              <a:pPr marL="285750" lvl="1" indent="-285750" algn="l" defTabSz="1778000">
                <a:lnSpc>
                  <a:spcPct val="90000"/>
                </a:lnSpc>
                <a:spcBef>
                  <a:spcPct val="0"/>
                </a:spcBef>
                <a:spcAft>
                  <a:spcPct val="15000"/>
                </a:spcAft>
                <a:buChar char="•"/>
              </a:pPr>
              <a:endParaRPr lang="en-US" sz="4000" kern="1200" dirty="0"/>
            </a:p>
          </p:txBody>
        </p:sp>
        <p:sp>
          <p:nvSpPr>
            <p:cNvPr id="15" name="Freeform 14">
              <a:extLst>
                <a:ext uri="{FF2B5EF4-FFF2-40B4-BE49-F238E27FC236}">
                  <a16:creationId xmlns:a16="http://schemas.microsoft.com/office/drawing/2014/main" id="{7EC2D3AF-9F21-8C48-97C0-4D3F599BFDB1}"/>
                </a:ext>
              </a:extLst>
            </p:cNvPr>
            <p:cNvSpPr/>
            <p:nvPr/>
          </p:nvSpPr>
          <p:spPr>
            <a:xfrm>
              <a:off x="7315200" y="3916680"/>
              <a:ext cx="2844799" cy="1463038"/>
            </a:xfrm>
            <a:custGeom>
              <a:avLst/>
              <a:gdLst>
                <a:gd name="connsiteX0" fmla="*/ 0 w 2844799"/>
                <a:gd name="connsiteY0" fmla="*/ 0 h 1463038"/>
                <a:gd name="connsiteX1" fmla="*/ 2844799 w 2844799"/>
                <a:gd name="connsiteY1" fmla="*/ 0 h 1463038"/>
                <a:gd name="connsiteX2" fmla="*/ 2844799 w 2844799"/>
                <a:gd name="connsiteY2" fmla="*/ 1463038 h 1463038"/>
                <a:gd name="connsiteX3" fmla="*/ 0 w 2844799"/>
                <a:gd name="connsiteY3" fmla="*/ 1463038 h 1463038"/>
                <a:gd name="connsiteX4" fmla="*/ 0 w 2844799"/>
                <a:gd name="connsiteY4" fmla="*/ 0 h 14630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44799" h="1463038">
                  <a:moveTo>
                    <a:pt x="0" y="0"/>
                  </a:moveTo>
                  <a:lnTo>
                    <a:pt x="2844799" y="0"/>
                  </a:lnTo>
                  <a:lnTo>
                    <a:pt x="2844799" y="1463038"/>
                  </a:lnTo>
                  <a:lnTo>
                    <a:pt x="0" y="1463038"/>
                  </a:lnTo>
                  <a:lnTo>
                    <a:pt x="0" y="0"/>
                  </a:lnTo>
                  <a:close/>
                </a:path>
              </a:pathLst>
            </a:custGeom>
            <a:noFill/>
            <a:ln>
              <a:noFill/>
            </a:ln>
            <a:sp3d/>
          </p:spPr>
          <p:style>
            <a:lnRef idx="2">
              <a:scrgbClr r="0" g="0" b="0"/>
            </a:lnRef>
            <a:fillRef idx="1">
              <a:scrgbClr r="0" g="0" b="0"/>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152400" tIns="152400" rIns="152400" bIns="152400" numCol="1" spcCol="1270" anchor="ctr" anchorCtr="0">
              <a:noAutofit/>
            </a:bodyPr>
            <a:lstStyle/>
            <a:p>
              <a:pPr marL="285750" lvl="1" indent="-285750" algn="l" defTabSz="1778000">
                <a:lnSpc>
                  <a:spcPct val="90000"/>
                </a:lnSpc>
                <a:spcBef>
                  <a:spcPct val="0"/>
                </a:spcBef>
                <a:spcAft>
                  <a:spcPct val="15000"/>
                </a:spcAft>
                <a:buChar char="•"/>
              </a:pPr>
              <a:endParaRPr lang="en-US" sz="4000" kern="1200" dirty="0"/>
            </a:p>
            <a:p>
              <a:pPr marL="285750" lvl="1" indent="-285750" algn="l" defTabSz="1778000">
                <a:lnSpc>
                  <a:spcPct val="90000"/>
                </a:lnSpc>
                <a:spcBef>
                  <a:spcPct val="0"/>
                </a:spcBef>
                <a:spcAft>
                  <a:spcPct val="15000"/>
                </a:spcAft>
                <a:buChar char="•"/>
              </a:pPr>
              <a:endParaRPr lang="en-US" sz="4000" kern="1200" dirty="0"/>
            </a:p>
          </p:txBody>
        </p:sp>
      </p:grpSp>
      <p:sp>
        <p:nvSpPr>
          <p:cNvPr id="16" name="TextBox 15">
            <a:extLst>
              <a:ext uri="{FF2B5EF4-FFF2-40B4-BE49-F238E27FC236}">
                <a16:creationId xmlns:a16="http://schemas.microsoft.com/office/drawing/2014/main" id="{284E6EAA-AC73-5C48-A4CD-4AE6D614A49E}"/>
              </a:ext>
            </a:extLst>
          </p:cNvPr>
          <p:cNvSpPr txBox="1"/>
          <p:nvPr/>
        </p:nvSpPr>
        <p:spPr>
          <a:xfrm>
            <a:off x="3283186" y="5194501"/>
            <a:ext cx="7802521" cy="954107"/>
          </a:xfrm>
          <a:prstGeom prst="rect">
            <a:avLst/>
          </a:prstGeom>
          <a:noFill/>
        </p:spPr>
        <p:txBody>
          <a:bodyPr wrap="square" rtlCol="0">
            <a:spAutoFit/>
          </a:bodyPr>
          <a:lstStyle/>
          <a:p>
            <a:pPr marR="0" algn="r" rtl="1">
              <a:lnSpc>
                <a:spcPct val="100000"/>
              </a:lnSpc>
              <a:spcBef>
                <a:spcPts val="0"/>
              </a:spcBef>
              <a:spcAft>
                <a:spcPts val="0"/>
              </a:spcAft>
              <a:buClr>
                <a:srgbClr val="000000"/>
              </a:buClr>
              <a:buFont typeface="Arial"/>
            </a:pPr>
            <a:r>
              <a:rPr lang="ar-SA" sz="2800" dirty="0">
                <a:solidFill>
                  <a:schemeClr val="bg2"/>
                </a:solidFill>
              </a:rPr>
              <a:t>يجب أن يتم استخدام الوسيلة المناسبة والتي تلبي الاحتياجات المطلوبة.</a:t>
            </a:r>
            <a:endParaRPr lang="en-US" sz="2800" dirty="0">
              <a:solidFill>
                <a:schemeClr val="bg2"/>
              </a:solidFill>
            </a:endParaRPr>
          </a:p>
        </p:txBody>
      </p:sp>
      <p:sp>
        <p:nvSpPr>
          <p:cNvPr id="17" name="TextBox 16">
            <a:extLst>
              <a:ext uri="{FF2B5EF4-FFF2-40B4-BE49-F238E27FC236}">
                <a16:creationId xmlns:a16="http://schemas.microsoft.com/office/drawing/2014/main" id="{E197BD81-74B6-A647-ABC1-6F5D9ED9B991}"/>
              </a:ext>
            </a:extLst>
          </p:cNvPr>
          <p:cNvSpPr txBox="1"/>
          <p:nvPr/>
        </p:nvSpPr>
        <p:spPr>
          <a:xfrm>
            <a:off x="3368009" y="3640023"/>
            <a:ext cx="7802521" cy="954107"/>
          </a:xfrm>
          <a:prstGeom prst="rect">
            <a:avLst/>
          </a:prstGeom>
          <a:noFill/>
        </p:spPr>
        <p:txBody>
          <a:bodyPr wrap="square" rtlCol="0">
            <a:spAutoFit/>
          </a:bodyPr>
          <a:lstStyle/>
          <a:p>
            <a:pPr marR="0" algn="r" rtl="1">
              <a:lnSpc>
                <a:spcPct val="100000"/>
              </a:lnSpc>
              <a:spcBef>
                <a:spcPts val="0"/>
              </a:spcBef>
              <a:spcAft>
                <a:spcPts val="0"/>
              </a:spcAft>
              <a:buClr>
                <a:srgbClr val="000000"/>
              </a:buClr>
              <a:buFont typeface="Arial"/>
            </a:pPr>
            <a:r>
              <a:rPr lang="ar-SA" sz="2800" dirty="0">
                <a:solidFill>
                  <a:schemeClr val="bg2"/>
                </a:solidFill>
              </a:rPr>
              <a:t>تختلف تلك الأدوات من حيث تغطيتها ووظيفتها و وسيلة التحليل المستخدمة.</a:t>
            </a:r>
            <a:endParaRPr lang="en-US" sz="2800" dirty="0">
              <a:solidFill>
                <a:schemeClr val="bg2"/>
              </a:solidFill>
            </a:endParaRPr>
          </a:p>
        </p:txBody>
      </p:sp>
      <p:sp>
        <p:nvSpPr>
          <p:cNvPr id="18" name="TextBox 17">
            <a:extLst>
              <a:ext uri="{FF2B5EF4-FFF2-40B4-BE49-F238E27FC236}">
                <a16:creationId xmlns:a16="http://schemas.microsoft.com/office/drawing/2014/main" id="{D4457E2B-2921-A14B-9750-41C6CA833CF2}"/>
              </a:ext>
            </a:extLst>
          </p:cNvPr>
          <p:cNvSpPr txBox="1"/>
          <p:nvPr/>
        </p:nvSpPr>
        <p:spPr>
          <a:xfrm>
            <a:off x="3419997" y="2243967"/>
            <a:ext cx="7802521" cy="1384995"/>
          </a:xfrm>
          <a:prstGeom prst="rect">
            <a:avLst/>
          </a:prstGeom>
          <a:noFill/>
        </p:spPr>
        <p:txBody>
          <a:bodyPr wrap="square" rtlCol="0">
            <a:spAutoFit/>
          </a:bodyPr>
          <a:lstStyle/>
          <a:p>
            <a:pPr algn="r" rtl="1"/>
            <a:r>
              <a:rPr lang="ar-SA" sz="2800" dirty="0">
                <a:solidFill>
                  <a:schemeClr val="bg2"/>
                </a:solidFill>
              </a:rPr>
              <a:t>العديد من مصادر البيانات وأدواتها متوفرة للمساعدة في اجراء تحليل تأثير البحث.</a:t>
            </a:r>
            <a:endParaRPr lang="en-US" sz="2800" dirty="0">
              <a:solidFill>
                <a:schemeClr val="bg2"/>
              </a:solidFill>
            </a:endParaRPr>
          </a:p>
          <a:p>
            <a:pPr marR="0" algn="r" rtl="1">
              <a:lnSpc>
                <a:spcPct val="100000"/>
              </a:lnSpc>
              <a:spcBef>
                <a:spcPts val="0"/>
              </a:spcBef>
              <a:spcAft>
                <a:spcPts val="0"/>
              </a:spcAft>
              <a:buClr>
                <a:srgbClr val="000000"/>
              </a:buClr>
              <a:buFont typeface="Arial"/>
            </a:pPr>
            <a:endParaRPr lang="en-US" sz="2800" dirty="0"/>
          </a:p>
        </p:txBody>
      </p:sp>
    </p:spTree>
    <p:extLst>
      <p:ext uri="{BB962C8B-B14F-4D97-AF65-F5344CB8AC3E}">
        <p14:creationId xmlns:p14="http://schemas.microsoft.com/office/powerpoint/2010/main" val="428921886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EF286B-A027-D64E-AAEA-9444D0D8FB98}"/>
              </a:ext>
            </a:extLst>
          </p:cNvPr>
          <p:cNvSpPr>
            <a:spLocks noGrp="1"/>
          </p:cNvSpPr>
          <p:nvPr>
            <p:ph type="title"/>
          </p:nvPr>
        </p:nvSpPr>
        <p:spPr>
          <a:xfrm>
            <a:off x="0" y="378812"/>
            <a:ext cx="7678455" cy="1080900"/>
          </a:xfrm>
        </p:spPr>
        <p:txBody>
          <a:bodyPr/>
          <a:lstStyle/>
          <a:p>
            <a:pPr marR="0" algn="r" rtl="1">
              <a:lnSpc>
                <a:spcPct val="90000"/>
              </a:lnSpc>
              <a:spcBef>
                <a:spcPts val="0"/>
              </a:spcBef>
              <a:spcAft>
                <a:spcPts val="0"/>
              </a:spcAft>
              <a:buClr>
                <a:srgbClr val="FFFFFF"/>
              </a:buClr>
              <a:buSzPts val="3600"/>
              <a:buFont typeface="Trebuchet MS"/>
              <a:buNone/>
            </a:pPr>
            <a:br>
              <a:rPr lang="ar-EG" sz="2400" dirty="0">
                <a:solidFill>
                  <a:srgbClr val="FF0000"/>
                </a:solidFill>
                <a:latin typeface="Open Sans"/>
                <a:ea typeface="Open Sans"/>
              </a:rPr>
            </a:br>
            <a:br>
              <a:rPr lang="ar-EG" sz="2400" dirty="0">
                <a:solidFill>
                  <a:srgbClr val="FF0000"/>
                </a:solidFill>
                <a:latin typeface="Open Sans"/>
                <a:ea typeface="Open Sans"/>
              </a:rPr>
            </a:br>
            <a:r>
              <a:rPr lang="ar-SA" sz="3600" dirty="0">
                <a:solidFill>
                  <a:schemeClr val="bg2"/>
                </a:solidFill>
                <a:latin typeface="Open Sans"/>
                <a:ea typeface="Open Sans"/>
              </a:rPr>
              <a:t>مواقع ويب أوف ساينس و سكوبس</a:t>
            </a:r>
            <a:br>
              <a:rPr lang="ar-EG" sz="3600" dirty="0">
                <a:solidFill>
                  <a:srgbClr val="FF0000"/>
                </a:solidFill>
                <a:latin typeface="Open Sans"/>
                <a:ea typeface="Open Sans"/>
              </a:rPr>
            </a:br>
            <a:r>
              <a:rPr lang="ar-SA" sz="3600" dirty="0">
                <a:solidFill>
                  <a:srgbClr val="FF0000"/>
                </a:solidFill>
                <a:latin typeface="Open Sans"/>
                <a:ea typeface="Open Sans"/>
              </a:rPr>
              <a:t> </a:t>
            </a:r>
            <a:r>
              <a:rPr lang="ar-SA" sz="3600" dirty="0">
                <a:solidFill>
                  <a:srgbClr val="586F7C"/>
                </a:solidFill>
                <a:latin typeface="Open Sans"/>
                <a:ea typeface="Open Sans"/>
              </a:rPr>
              <a:t> </a:t>
            </a:r>
            <a:r>
              <a:rPr lang="en-US" sz="3600" dirty="0">
                <a:solidFill>
                  <a:srgbClr val="586F7C"/>
                </a:solidFill>
                <a:latin typeface="Open Sans"/>
                <a:ea typeface="Open Sans"/>
                <a:cs typeface="Open Sans"/>
                <a:sym typeface="Open Sans"/>
              </a:rPr>
              <a:t>Web of Science and Scopus</a:t>
            </a:r>
            <a:br>
              <a:rPr lang="ar-EG" sz="3600" dirty="0">
                <a:solidFill>
                  <a:srgbClr val="586F7C"/>
                </a:solidFill>
                <a:latin typeface="Open Sans"/>
                <a:ea typeface="Open Sans"/>
                <a:cs typeface="Open Sans"/>
                <a:sym typeface="Open Sans"/>
              </a:rPr>
            </a:br>
            <a:br>
              <a:rPr lang="ar-EG" sz="2400" dirty="0">
                <a:solidFill>
                  <a:srgbClr val="586F7C"/>
                </a:solidFill>
                <a:latin typeface="Open Sans"/>
                <a:ea typeface="Open Sans"/>
                <a:cs typeface="Open Sans"/>
                <a:sym typeface="Open Sans"/>
              </a:rPr>
            </a:br>
            <a:endParaRPr lang="en-US" sz="2400" dirty="0">
              <a:solidFill>
                <a:srgbClr val="586F7C"/>
              </a:solidFill>
              <a:latin typeface="Open Sans"/>
              <a:ea typeface="Open Sans"/>
            </a:endParaRPr>
          </a:p>
        </p:txBody>
      </p:sp>
      <p:sp>
        <p:nvSpPr>
          <p:cNvPr id="3" name="Text Placeholder 2">
            <a:extLst>
              <a:ext uri="{FF2B5EF4-FFF2-40B4-BE49-F238E27FC236}">
                <a16:creationId xmlns:a16="http://schemas.microsoft.com/office/drawing/2014/main" id="{17A32A29-CC7E-864D-A75C-F5AE2FE4A20C}"/>
              </a:ext>
            </a:extLst>
          </p:cNvPr>
          <p:cNvSpPr>
            <a:spLocks noGrp="1"/>
          </p:cNvSpPr>
          <p:nvPr>
            <p:ph type="body" idx="1"/>
          </p:nvPr>
        </p:nvSpPr>
        <p:spPr>
          <a:xfrm>
            <a:off x="0" y="2242456"/>
            <a:ext cx="12191999" cy="4615543"/>
          </a:xfrm>
        </p:spPr>
        <p:txBody>
          <a:bodyPr/>
          <a:lstStyle/>
          <a:p>
            <a:pPr marL="76200" marR="0" indent="0" algn="r" rtl="1">
              <a:lnSpc>
                <a:spcPct val="90000"/>
              </a:lnSpc>
              <a:spcBef>
                <a:spcPts val="1000"/>
              </a:spcBef>
              <a:spcAft>
                <a:spcPts val="0"/>
              </a:spcAft>
              <a:buClr>
                <a:schemeClr val="tx1"/>
              </a:buClr>
              <a:buSzPts val="2400"/>
              <a:buNone/>
            </a:pPr>
            <a:r>
              <a:rPr lang="ar-EG" sz="2800" dirty="0">
                <a:solidFill>
                  <a:schemeClr val="bg2"/>
                </a:solidFill>
              </a:rPr>
              <a:t>هى</a:t>
            </a:r>
            <a:r>
              <a:rPr lang="ar-SA" sz="2800" dirty="0">
                <a:solidFill>
                  <a:schemeClr val="bg2"/>
                </a:solidFill>
              </a:rPr>
              <a:t> خدمات تكشيف الاستشهادات العلمية باشتراك.</a:t>
            </a:r>
          </a:p>
          <a:p>
            <a:pPr marL="76200" marR="0" indent="0" algn="r" rtl="1">
              <a:lnSpc>
                <a:spcPct val="90000"/>
              </a:lnSpc>
              <a:spcBef>
                <a:spcPts val="1000"/>
              </a:spcBef>
              <a:spcAft>
                <a:spcPts val="0"/>
              </a:spcAft>
              <a:buClr>
                <a:schemeClr val="tx1"/>
              </a:buClr>
              <a:buSzPts val="2400"/>
              <a:buNone/>
            </a:pPr>
            <a:r>
              <a:rPr lang="ar-SA" sz="2800" dirty="0">
                <a:solidFill>
                  <a:schemeClr val="tx1"/>
                </a:solidFill>
              </a:rPr>
              <a:t> </a:t>
            </a:r>
            <a:r>
              <a:rPr lang="ar-SA" sz="2800" b="1" u="sng" dirty="0">
                <a:solidFill>
                  <a:schemeClr val="accent5"/>
                </a:solidFill>
                <a:latin typeface="Open Sans"/>
                <a:ea typeface="Open Sans"/>
                <a:cs typeface="Open Sans"/>
                <a:sym typeface="Open Sans"/>
                <a:hlinkClick r:id="rId3">
                  <a:extLst>
                    <a:ext uri="{A12FA001-AC4F-418D-AE19-62706E023703}">
                      <ahyp:hlinkClr xmlns:ahyp="http://schemas.microsoft.com/office/drawing/2018/hyperlinkcolor" val="tx"/>
                    </a:ext>
                  </a:extLst>
                </a:hlinkClick>
                <a:extLst>
                  <a:ext uri="http://customooxmlschemas.google.com/">
                    <go:slidesCustomData xmlns:lc="http://schemas.openxmlformats.org/drawingml/2006/lockedCanvas"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6"/>
                  </a:ext>
                </a:extLst>
              </a:rPr>
              <a:t>ويب أوف ساينس</a:t>
            </a:r>
            <a:r>
              <a:rPr lang="en-US" sz="2800" b="1" u="sng" dirty="0">
                <a:solidFill>
                  <a:schemeClr val="accent5"/>
                </a:solidFill>
                <a:latin typeface="Open Sans"/>
                <a:ea typeface="Open Sans"/>
                <a:cs typeface="Open Sans"/>
                <a:sym typeface="Open Sans"/>
                <a:hlinkClick r:id="rId3">
                  <a:extLst>
                    <a:ext uri="{A12FA001-AC4F-418D-AE19-62706E023703}">
                      <ahyp:hlinkClr xmlns:ahyp="http://schemas.microsoft.com/office/drawing/2018/hyperlinkcolor" val="tx"/>
                    </a:ext>
                  </a:extLst>
                </a:hlinkClick>
                <a:extLst>
                  <a:ext uri="http://customooxmlschemas.google.com/">
                    <go:slidesCustomData xmlns:lc="http://schemas.openxmlformats.org/drawingml/2006/lockedCanvas"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6"/>
                  </a:ext>
                </a:extLst>
              </a:rPr>
              <a:t>Web of Science</a:t>
            </a:r>
            <a:r>
              <a:rPr lang="en-US" sz="2800" b="1" u="sng" dirty="0">
                <a:solidFill>
                  <a:srgbClr val="3F3F3F"/>
                </a:solidFill>
                <a:latin typeface="Open Sans"/>
                <a:ea typeface="Open Sans"/>
                <a:cs typeface="Open Sans"/>
                <a:sym typeface="Open Sans"/>
                <a:hlinkClick r:id="rId3">
                  <a:extLst>
                    <a:ext uri="{A12FA001-AC4F-418D-AE19-62706E023703}">
                      <ahyp:hlinkClr xmlns:ahyp="http://schemas.microsoft.com/office/drawing/2018/hyperlinkcolor" val="tx"/>
                    </a:ext>
                  </a:extLst>
                </a:hlinkClick>
                <a:extLst>
                  <a:ext uri="http://customooxmlschemas.google.com/">
                    <go:slidesCustomData xmlns:lc="http://schemas.openxmlformats.org/drawingml/2006/lockedCanvas"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7"/>
                  </a:ext>
                </a:extLst>
              </a:rPr>
              <a:t> </a:t>
            </a:r>
            <a:r>
              <a:rPr lang="ar-SA" sz="2800" dirty="0">
                <a:solidFill>
                  <a:schemeClr val="bg2"/>
                </a:solidFill>
              </a:rPr>
              <a:t>: يشرف عليها </a:t>
            </a:r>
            <a:r>
              <a:rPr lang="en-US" sz="2800" i="1" dirty="0">
                <a:solidFill>
                  <a:schemeClr val="bg2"/>
                </a:solidFill>
                <a:latin typeface="Open Sans"/>
                <a:ea typeface="Open Sans"/>
                <a:cs typeface="Open Sans"/>
                <a:sym typeface="Open Sans"/>
              </a:rPr>
              <a:t>Clarivate Analytics</a:t>
            </a:r>
            <a:r>
              <a:rPr lang="ar-SA" sz="2800" i="1" dirty="0">
                <a:solidFill>
                  <a:schemeClr val="bg2"/>
                </a:solidFill>
                <a:latin typeface="Open Sans"/>
                <a:ea typeface="Open Sans"/>
                <a:cs typeface="Open Sans"/>
                <a:sym typeface="Open Sans"/>
              </a:rPr>
              <a:t> </a:t>
            </a:r>
            <a:r>
              <a:rPr lang="ar-SA" sz="2800" dirty="0">
                <a:solidFill>
                  <a:schemeClr val="bg2"/>
                </a:solidFill>
                <a:latin typeface="Open Sans"/>
                <a:ea typeface="Open Sans"/>
                <a:cs typeface="Open Sans"/>
                <a:sym typeface="Open Sans"/>
              </a:rPr>
              <a:t>. تحتوي علي</a:t>
            </a:r>
            <a:r>
              <a:rPr lang="ar-EG" sz="2800" dirty="0">
                <a:solidFill>
                  <a:schemeClr val="bg2"/>
                </a:solidFill>
                <a:latin typeface="Open Sans"/>
                <a:ea typeface="Open Sans"/>
                <a:cs typeface="Open Sans"/>
                <a:sym typeface="Open Sans"/>
              </a:rPr>
              <a:t> حوالى أكثر من</a:t>
            </a:r>
            <a:r>
              <a:rPr lang="ar-SA" sz="2800" dirty="0">
                <a:solidFill>
                  <a:schemeClr val="bg2"/>
                </a:solidFill>
                <a:latin typeface="Open Sans"/>
                <a:ea typeface="Open Sans"/>
                <a:cs typeface="Open Sans"/>
                <a:sym typeface="Open Sans"/>
              </a:rPr>
              <a:t> 74 مليون تسجيل</a:t>
            </a:r>
            <a:r>
              <a:rPr lang="ar-EG" sz="2800" dirty="0">
                <a:solidFill>
                  <a:schemeClr val="bg2"/>
                </a:solidFill>
                <a:latin typeface="Open Sans"/>
                <a:ea typeface="Open Sans"/>
                <a:cs typeface="Open Sans"/>
                <a:sym typeface="Open Sans"/>
              </a:rPr>
              <a:t>ة</a:t>
            </a:r>
            <a:r>
              <a:rPr lang="ar-SA" sz="2800" dirty="0">
                <a:solidFill>
                  <a:schemeClr val="bg2"/>
                </a:solidFill>
                <a:latin typeface="Open Sans"/>
                <a:ea typeface="Open Sans"/>
                <a:cs typeface="Open Sans"/>
                <a:sym typeface="Open Sans"/>
              </a:rPr>
              <a:t> </a:t>
            </a:r>
            <a:r>
              <a:rPr lang="ar-EG" sz="2800" dirty="0">
                <a:solidFill>
                  <a:schemeClr val="bg2"/>
                </a:solidFill>
                <a:latin typeface="Open Sans"/>
                <a:ea typeface="Open Sans"/>
                <a:cs typeface="Open Sans"/>
                <a:sym typeface="Open Sans"/>
              </a:rPr>
              <a:t>ومقالات </a:t>
            </a:r>
            <a:r>
              <a:rPr lang="ar-SA" sz="2800" dirty="0">
                <a:solidFill>
                  <a:schemeClr val="bg2"/>
                </a:solidFill>
                <a:latin typeface="Open Sans"/>
                <a:ea typeface="Open Sans"/>
                <a:cs typeface="Open Sans"/>
                <a:sym typeface="Open Sans"/>
              </a:rPr>
              <a:t>واستشهادات </a:t>
            </a:r>
            <a:r>
              <a:rPr lang="ar-EG" sz="2800" dirty="0">
                <a:solidFill>
                  <a:schemeClr val="bg2"/>
                </a:solidFill>
                <a:latin typeface="Open Sans"/>
                <a:ea typeface="Open Sans"/>
                <a:cs typeface="Open Sans"/>
                <a:sym typeface="Open Sans"/>
              </a:rPr>
              <a:t>وغيرها </a:t>
            </a:r>
            <a:r>
              <a:rPr lang="ar-SA" sz="2800" dirty="0">
                <a:solidFill>
                  <a:schemeClr val="bg2"/>
                </a:solidFill>
                <a:latin typeface="Open Sans"/>
                <a:ea typeface="Open Sans"/>
                <a:cs typeface="Open Sans"/>
                <a:sym typeface="Open Sans"/>
              </a:rPr>
              <a:t>ترجع لعام ١٩٠٠م من خلال أكثر من 21 الف  مجله علميه. موقع </a:t>
            </a:r>
            <a:r>
              <a:rPr lang="en-US" sz="2800" b="1" u="sng" dirty="0">
                <a:solidFill>
                  <a:schemeClr val="accent5"/>
                </a:solidFill>
                <a:latin typeface="Open Sans"/>
                <a:ea typeface="Open Sans"/>
                <a:cs typeface="Open Sans"/>
                <a:sym typeface="Open Sans"/>
                <a:hlinkClick r:id="rId3">
                  <a:extLst>
                    <a:ext uri="{A12FA001-AC4F-418D-AE19-62706E023703}">
                      <ahyp:hlinkClr xmlns:ahyp="http://schemas.microsoft.com/office/drawing/2018/hyperlinkcolor" val="tx"/>
                    </a:ext>
                  </a:extLst>
                </a:hlinkClick>
                <a:extLst>
                  <a:ext uri="http://customooxmlschemas.google.com/">
                    <go:slidesCustomData xmlns:lc="http://schemas.openxmlformats.org/drawingml/2006/lockedCanvas"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6"/>
                  </a:ext>
                </a:extLst>
              </a:rPr>
              <a:t>Web of Science</a:t>
            </a:r>
            <a:r>
              <a:rPr lang="en-US" sz="2800" b="1" u="sng" dirty="0">
                <a:solidFill>
                  <a:srgbClr val="3F3F3F"/>
                </a:solidFill>
                <a:latin typeface="Open Sans"/>
                <a:ea typeface="Open Sans"/>
                <a:cs typeface="Open Sans"/>
                <a:sym typeface="Open Sans"/>
                <a:hlinkClick r:id="rId3">
                  <a:extLst>
                    <a:ext uri="{A12FA001-AC4F-418D-AE19-62706E023703}">
                      <ahyp:hlinkClr xmlns:ahyp="http://schemas.microsoft.com/office/drawing/2018/hyperlinkcolor" val="tx"/>
                    </a:ext>
                  </a:extLst>
                </a:hlinkClick>
                <a:extLst>
                  <a:ext uri="http://customooxmlschemas.google.com/">
                    <go:slidesCustomData xmlns:lc="http://schemas.openxmlformats.org/drawingml/2006/lockedCanvas"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7"/>
                  </a:ext>
                </a:extLst>
              </a:rPr>
              <a:t> </a:t>
            </a:r>
            <a:r>
              <a:rPr lang="ar-EG" sz="2800" b="1" u="sng" dirty="0">
                <a:solidFill>
                  <a:srgbClr val="3F3F3F"/>
                </a:solidFill>
                <a:latin typeface="Open Sans"/>
                <a:ea typeface="Open Sans"/>
                <a:cs typeface="Open Sans"/>
                <a:sym typeface="Open Sans"/>
                <a:extLst>
                  <a:ext uri="http://customooxmlschemas.google.com/">
                    <go:slidesCustomData xmlns:lc="http://schemas.openxmlformats.org/drawingml/2006/lockedCanvas"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7"/>
                  </a:ext>
                </a:extLst>
              </a:rPr>
              <a:t> </a:t>
            </a:r>
            <a:r>
              <a:rPr lang="ar-SA" sz="2800" dirty="0">
                <a:solidFill>
                  <a:schemeClr val="bg2"/>
                </a:solidFill>
                <a:latin typeface="Open Sans"/>
                <a:ea typeface="Open Sans"/>
                <a:cs typeface="Open Sans"/>
                <a:sym typeface="Open Sans"/>
              </a:rPr>
              <a:t>غير مشترك في </a:t>
            </a:r>
            <a:r>
              <a:rPr lang="ar-EG" sz="2800" dirty="0">
                <a:solidFill>
                  <a:schemeClr val="bg2"/>
                </a:solidFill>
                <a:latin typeface="Open Sans"/>
                <a:ea typeface="Open Sans"/>
                <a:cs typeface="Open Sans"/>
                <a:sym typeface="Open Sans"/>
              </a:rPr>
              <a:t>"</a:t>
            </a:r>
            <a:r>
              <a:rPr lang="ar-SA" sz="2800" dirty="0">
                <a:solidFill>
                  <a:schemeClr val="bg2"/>
                </a:solidFill>
                <a:latin typeface="Open Sans"/>
                <a:ea typeface="Open Sans"/>
                <a:cs typeface="Open Sans"/>
                <a:sym typeface="Open Sans"/>
              </a:rPr>
              <a:t>البح</a:t>
            </a:r>
            <a:r>
              <a:rPr lang="ar-EG" sz="2800" dirty="0">
                <a:solidFill>
                  <a:schemeClr val="bg2"/>
                </a:solidFill>
                <a:latin typeface="Open Sans"/>
                <a:ea typeface="Open Sans"/>
                <a:cs typeface="Open Sans"/>
                <a:sym typeface="Open Sans"/>
              </a:rPr>
              <a:t>و</a:t>
            </a:r>
            <a:r>
              <a:rPr lang="ar-SA" sz="2800" dirty="0">
                <a:solidFill>
                  <a:schemeClr val="bg2"/>
                </a:solidFill>
                <a:latin typeface="Open Sans"/>
                <a:ea typeface="Open Sans"/>
                <a:cs typeface="Open Sans"/>
                <a:sym typeface="Open Sans"/>
              </a:rPr>
              <a:t>ث من أجل الحياة</a:t>
            </a:r>
            <a:r>
              <a:rPr lang="ar-EG" sz="2800" dirty="0">
                <a:solidFill>
                  <a:schemeClr val="bg2"/>
                </a:solidFill>
                <a:latin typeface="Open Sans"/>
                <a:ea typeface="Open Sans"/>
                <a:cs typeface="Open Sans"/>
                <a:sym typeface="Open Sans"/>
              </a:rPr>
              <a:t>"</a:t>
            </a:r>
            <a:r>
              <a:rPr lang="ar-SA" sz="2800" dirty="0">
                <a:solidFill>
                  <a:schemeClr val="bg2"/>
                </a:solidFill>
                <a:latin typeface="Open Sans"/>
                <a:ea typeface="Open Sans"/>
                <a:cs typeface="Open Sans"/>
                <a:sym typeface="Open Sans"/>
              </a:rPr>
              <a:t> </a:t>
            </a:r>
            <a:r>
              <a:rPr lang="en-US" sz="2800" dirty="0">
                <a:solidFill>
                  <a:schemeClr val="bg2"/>
                </a:solidFill>
                <a:latin typeface="Open Sans"/>
                <a:ea typeface="Open Sans"/>
                <a:cs typeface="Open Sans"/>
                <a:sym typeface="Open Sans"/>
              </a:rPr>
              <a:t>Research4Life</a:t>
            </a:r>
            <a:r>
              <a:rPr lang="ar-SA" sz="2800" dirty="0">
                <a:solidFill>
                  <a:schemeClr val="bg2"/>
                </a:solidFill>
                <a:latin typeface="Open Sans"/>
                <a:ea typeface="Open Sans"/>
                <a:cs typeface="Open Sans"/>
                <a:sym typeface="Open Sans"/>
              </a:rPr>
              <a:t>.</a:t>
            </a:r>
          </a:p>
          <a:p>
            <a:pPr marL="76200" indent="0" algn="r" rtl="1">
              <a:buClr>
                <a:schemeClr val="tx1"/>
              </a:buClr>
              <a:buNone/>
            </a:pPr>
            <a:r>
              <a:rPr lang="ar-SA" sz="2800" dirty="0">
                <a:solidFill>
                  <a:schemeClr val="tx1"/>
                </a:solidFill>
                <a:latin typeface="Open Sans"/>
                <a:ea typeface="Open Sans"/>
                <a:cs typeface="Open Sans"/>
                <a:sym typeface="Open Sans"/>
              </a:rPr>
              <a:t> </a:t>
            </a:r>
            <a:r>
              <a:rPr lang="en-US" sz="2800" b="1" u="sng" dirty="0">
                <a:solidFill>
                  <a:schemeClr val="accent5"/>
                </a:solidFill>
                <a:latin typeface="Open Sans"/>
                <a:ea typeface="Open Sans"/>
                <a:cs typeface="Open Sans"/>
                <a:sym typeface="Open Sans"/>
                <a:hlinkClick r:id="rId4">
                  <a:extLst>
                    <a:ext uri="{A12FA001-AC4F-418D-AE19-62706E023703}">
                      <ahyp:hlinkClr xmlns:ahyp="http://schemas.microsoft.com/office/drawing/2018/hyperlinkcolor" val="tx"/>
                    </a:ext>
                  </a:extLst>
                </a:hlinkClick>
                <a:extLst>
                  <a:ext uri="http://customooxmlschemas.google.com/">
                    <go:slidesCustomData xmlns:lc="http://schemas.openxmlformats.org/drawingml/2006/lockedCanvas"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8"/>
                  </a:ext>
                </a:extLst>
              </a:rPr>
              <a:t>Scopus</a:t>
            </a:r>
            <a:r>
              <a:rPr lang="ar-SA" sz="2800" dirty="0">
                <a:solidFill>
                  <a:schemeClr val="tx1"/>
                </a:solidFill>
              </a:rPr>
              <a:t> : </a:t>
            </a:r>
            <a:r>
              <a:rPr lang="ar-SA" sz="2800" dirty="0">
                <a:solidFill>
                  <a:schemeClr val="bg2"/>
                </a:solidFill>
              </a:rPr>
              <a:t>يشرف</a:t>
            </a:r>
            <a:r>
              <a:rPr lang="ar-SA" sz="2800" dirty="0">
                <a:solidFill>
                  <a:schemeClr val="tx1"/>
                </a:solidFill>
              </a:rPr>
              <a:t> عليها مؤسسة </a:t>
            </a:r>
            <a:r>
              <a:rPr lang="en-US" sz="2800" dirty="0">
                <a:solidFill>
                  <a:schemeClr val="tx1"/>
                </a:solidFill>
                <a:latin typeface="Open Sans"/>
                <a:ea typeface="Open Sans"/>
                <a:cs typeface="Open Sans"/>
                <a:sym typeface="Open Sans"/>
              </a:rPr>
              <a:t>Elsevier</a:t>
            </a:r>
            <a:r>
              <a:rPr lang="ar-SA" sz="2800" dirty="0">
                <a:solidFill>
                  <a:schemeClr val="tx1"/>
                </a:solidFill>
              </a:rPr>
              <a:t> . تحتوي علي حوالي </a:t>
            </a:r>
            <a:r>
              <a:rPr lang="ar-SA" sz="2800" dirty="0">
                <a:solidFill>
                  <a:srgbClr val="FF0000"/>
                </a:solidFill>
              </a:rPr>
              <a:t>أكثر من ٨٢ </a:t>
            </a:r>
            <a:r>
              <a:rPr lang="ar-SA" sz="2800" dirty="0">
                <a:solidFill>
                  <a:schemeClr val="tx1"/>
                </a:solidFill>
              </a:rPr>
              <a:t>مليون تسجيلة ببيانات نشر منذ عام </a:t>
            </a:r>
            <a:r>
              <a:rPr lang="ar-SA" sz="2800" dirty="0">
                <a:solidFill>
                  <a:schemeClr val="bg2"/>
                </a:solidFill>
              </a:rPr>
              <a:t>١٧٨٨</a:t>
            </a:r>
            <a:r>
              <a:rPr lang="ar-SA" sz="2800" dirty="0">
                <a:solidFill>
                  <a:schemeClr val="tx1"/>
                </a:solidFill>
              </a:rPr>
              <a:t> واستشهادات ترجع لعام ١٩٧٠ من حوالي </a:t>
            </a:r>
            <a:r>
              <a:rPr lang="ar-SA" sz="2800" dirty="0">
                <a:solidFill>
                  <a:srgbClr val="FF0000"/>
                </a:solidFill>
              </a:rPr>
              <a:t>٢٣</a:t>
            </a:r>
            <a:r>
              <a:rPr lang="ar-SA" sz="2800" dirty="0">
                <a:solidFill>
                  <a:schemeClr val="tx1"/>
                </a:solidFill>
              </a:rPr>
              <a:t> ألف مجلة علمية. موقع </a:t>
            </a:r>
            <a:r>
              <a:rPr lang="ar-SA" sz="2800" dirty="0" err="1">
                <a:solidFill>
                  <a:schemeClr val="tx1"/>
                </a:solidFill>
              </a:rPr>
              <a:t>سكوبس</a:t>
            </a:r>
            <a:r>
              <a:rPr lang="ar-SA" sz="2800" dirty="0">
                <a:solidFill>
                  <a:schemeClr val="tx1"/>
                </a:solidFill>
              </a:rPr>
              <a:t> </a:t>
            </a:r>
            <a:r>
              <a:rPr lang="en-US" sz="2800" b="1" u="sng" dirty="0">
                <a:solidFill>
                  <a:schemeClr val="accent5"/>
                </a:solidFill>
                <a:latin typeface="Open Sans"/>
                <a:ea typeface="Open Sans"/>
                <a:cs typeface="Open Sans"/>
                <a:sym typeface="Open Sans"/>
                <a:hlinkClick r:id="rId4">
                  <a:extLst>
                    <a:ext uri="{A12FA001-AC4F-418D-AE19-62706E023703}">
                      <ahyp:hlinkClr xmlns:ahyp="http://schemas.microsoft.com/office/drawing/2018/hyperlinkcolor" val="tx"/>
                    </a:ext>
                  </a:extLst>
                </a:hlinkClick>
                <a:extLst>
                  <a:ext uri="http://customooxmlschemas.google.com/">
                    <go:slidesCustomData xmlns:lc="http://schemas.openxmlformats.org/drawingml/2006/lockedCanvas"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8"/>
                  </a:ext>
                </a:extLst>
              </a:rPr>
              <a:t>Scopus</a:t>
            </a:r>
            <a:r>
              <a:rPr lang="ar-SA" sz="2800" dirty="0">
                <a:solidFill>
                  <a:schemeClr val="tx1"/>
                </a:solidFill>
              </a:rPr>
              <a:t> متاح لبعض أعضاء </a:t>
            </a:r>
            <a:r>
              <a:rPr lang="ar-EG" sz="2800" dirty="0">
                <a:solidFill>
                  <a:schemeClr val="tx1"/>
                </a:solidFill>
              </a:rPr>
              <a:t>"</a:t>
            </a:r>
            <a:r>
              <a:rPr lang="ar-SA" sz="2800" dirty="0">
                <a:solidFill>
                  <a:schemeClr val="tx1"/>
                </a:solidFill>
              </a:rPr>
              <a:t>البح</a:t>
            </a:r>
            <a:r>
              <a:rPr lang="ar-EG" sz="2800" dirty="0">
                <a:solidFill>
                  <a:schemeClr val="tx1"/>
                </a:solidFill>
              </a:rPr>
              <a:t>و</a:t>
            </a:r>
            <a:r>
              <a:rPr lang="ar-SA" sz="2800" dirty="0">
                <a:solidFill>
                  <a:schemeClr val="tx1"/>
                </a:solidFill>
              </a:rPr>
              <a:t>ث من أجل الحياة</a:t>
            </a:r>
            <a:r>
              <a:rPr lang="ar-EG" sz="2800" dirty="0">
                <a:solidFill>
                  <a:schemeClr val="tx1"/>
                </a:solidFill>
              </a:rPr>
              <a:t>"</a:t>
            </a:r>
            <a:r>
              <a:rPr lang="ar-SA" sz="2800" dirty="0">
                <a:solidFill>
                  <a:schemeClr val="tx1"/>
                </a:solidFill>
              </a:rPr>
              <a:t>  </a:t>
            </a:r>
            <a:r>
              <a:rPr lang="en-US" sz="2800" dirty="0">
                <a:solidFill>
                  <a:srgbClr val="3F3F3F"/>
                </a:solidFill>
                <a:latin typeface="Open Sans"/>
                <a:ea typeface="Open Sans"/>
                <a:cs typeface="Open Sans"/>
                <a:sym typeface="Open Sans"/>
              </a:rPr>
              <a:t>Research4Life</a:t>
            </a:r>
            <a:r>
              <a:rPr lang="ar-SA" sz="2800" dirty="0">
                <a:solidFill>
                  <a:srgbClr val="3F3F3F"/>
                </a:solidFill>
                <a:latin typeface="Open Sans"/>
                <a:ea typeface="Open Sans"/>
              </a:rPr>
              <a:t>.</a:t>
            </a:r>
            <a:endParaRPr lang="en-US" sz="2800" dirty="0">
              <a:solidFill>
                <a:srgbClr val="3F3F3F"/>
              </a:solidFill>
              <a:latin typeface="Open Sans"/>
              <a:ea typeface="Open Sans"/>
              <a:cs typeface="Open Sans"/>
            </a:endParaRPr>
          </a:p>
        </p:txBody>
      </p:sp>
    </p:spTree>
    <p:extLst>
      <p:ext uri="{BB962C8B-B14F-4D97-AF65-F5344CB8AC3E}">
        <p14:creationId xmlns:p14="http://schemas.microsoft.com/office/powerpoint/2010/main" val="138200363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1F1E12-B122-BC4B-B208-F2425955403C}"/>
              </a:ext>
            </a:extLst>
          </p:cNvPr>
          <p:cNvSpPr>
            <a:spLocks noGrp="1"/>
          </p:cNvSpPr>
          <p:nvPr>
            <p:ph type="title"/>
          </p:nvPr>
        </p:nvSpPr>
        <p:spPr>
          <a:xfrm>
            <a:off x="457199" y="357041"/>
            <a:ext cx="7589057" cy="1080900"/>
          </a:xfrm>
        </p:spPr>
        <p:txBody>
          <a:bodyPr/>
          <a:lstStyle/>
          <a:p>
            <a:pPr algn="r" rtl="1"/>
            <a:r>
              <a:rPr lang="ar-SA" dirty="0">
                <a:solidFill>
                  <a:schemeClr val="bg2"/>
                </a:solidFill>
                <a:latin typeface="Open Sans"/>
                <a:ea typeface="Open Sans"/>
                <a:cs typeface="Open Sans"/>
                <a:sym typeface="Open Sans"/>
              </a:rPr>
              <a:t>إن </a:t>
            </a:r>
            <a:r>
              <a:rPr lang="ar-SA" dirty="0" err="1">
                <a:solidFill>
                  <a:schemeClr val="bg2"/>
                </a:solidFill>
                <a:latin typeface="Open Sans"/>
                <a:ea typeface="Open Sans"/>
                <a:cs typeface="Open Sans"/>
                <a:sym typeface="Open Sans"/>
              </a:rPr>
              <a:t>سايت</a:t>
            </a:r>
            <a:r>
              <a:rPr lang="ar-SA" dirty="0">
                <a:solidFill>
                  <a:schemeClr val="bg2"/>
                </a:solidFill>
                <a:latin typeface="Open Sans"/>
                <a:ea typeface="Open Sans"/>
                <a:cs typeface="Open Sans"/>
                <a:sym typeface="Open Sans"/>
              </a:rPr>
              <a:t> </a:t>
            </a:r>
            <a:r>
              <a:rPr lang="ar-SA" dirty="0" err="1">
                <a:solidFill>
                  <a:schemeClr val="bg2"/>
                </a:solidFill>
                <a:latin typeface="Open Sans"/>
                <a:ea typeface="Open Sans"/>
                <a:cs typeface="Open Sans"/>
                <a:sym typeface="Open Sans"/>
              </a:rPr>
              <a:t>وسايفال</a:t>
            </a:r>
            <a:r>
              <a:rPr lang="ar-SA" dirty="0">
                <a:solidFill>
                  <a:schemeClr val="bg2"/>
                </a:solidFill>
                <a:latin typeface="Open Sans"/>
                <a:ea typeface="Open Sans"/>
                <a:cs typeface="Open Sans"/>
                <a:sym typeface="Open Sans"/>
              </a:rPr>
              <a:t> </a:t>
            </a:r>
            <a:r>
              <a:rPr lang="en-US" dirty="0" err="1">
                <a:solidFill>
                  <a:schemeClr val="bg2"/>
                </a:solidFill>
                <a:latin typeface="Open Sans"/>
                <a:ea typeface="Open Sans"/>
                <a:cs typeface="Open Sans"/>
                <a:sym typeface="Open Sans"/>
              </a:rPr>
              <a:t>InCites</a:t>
            </a:r>
            <a:r>
              <a:rPr lang="en-US" dirty="0">
                <a:solidFill>
                  <a:schemeClr val="bg2"/>
                </a:solidFill>
                <a:latin typeface="Open Sans"/>
                <a:ea typeface="Open Sans"/>
                <a:cs typeface="Open Sans"/>
                <a:sym typeface="Open Sans"/>
              </a:rPr>
              <a:t> and </a:t>
            </a:r>
            <a:r>
              <a:rPr lang="en-US" dirty="0" err="1">
                <a:solidFill>
                  <a:schemeClr val="bg2"/>
                </a:solidFill>
                <a:latin typeface="Open Sans"/>
                <a:ea typeface="Open Sans"/>
                <a:cs typeface="Open Sans"/>
                <a:sym typeface="Open Sans"/>
              </a:rPr>
              <a:t>SciVal</a:t>
            </a:r>
            <a:r>
              <a:rPr lang="ar-SA" dirty="0">
                <a:solidFill>
                  <a:schemeClr val="bg2"/>
                </a:solidFill>
                <a:latin typeface="Open Sans"/>
                <a:ea typeface="Open Sans"/>
                <a:cs typeface="Open Sans"/>
                <a:sym typeface="Open Sans"/>
              </a:rPr>
              <a:t>   </a:t>
            </a:r>
            <a:endParaRPr lang="en-US" dirty="0">
              <a:solidFill>
                <a:schemeClr val="bg2"/>
              </a:solidFill>
            </a:endParaRPr>
          </a:p>
        </p:txBody>
      </p:sp>
      <p:sp>
        <p:nvSpPr>
          <p:cNvPr id="3" name="Text Placeholder 2">
            <a:extLst>
              <a:ext uri="{FF2B5EF4-FFF2-40B4-BE49-F238E27FC236}">
                <a16:creationId xmlns:a16="http://schemas.microsoft.com/office/drawing/2014/main" id="{3E67667F-5FF0-ED46-8FB6-A85EEE478EB2}"/>
              </a:ext>
            </a:extLst>
          </p:cNvPr>
          <p:cNvSpPr>
            <a:spLocks noGrp="1"/>
          </p:cNvSpPr>
          <p:nvPr>
            <p:ph type="body" idx="1"/>
          </p:nvPr>
        </p:nvSpPr>
        <p:spPr>
          <a:xfrm>
            <a:off x="680320" y="2336873"/>
            <a:ext cx="10841119" cy="3599400"/>
          </a:xfrm>
        </p:spPr>
        <p:txBody>
          <a:bodyPr/>
          <a:lstStyle/>
          <a:p>
            <a:pPr algn="r" rtl="1">
              <a:buClr>
                <a:schemeClr val="bg2"/>
              </a:buClr>
              <a:buFont typeface="Arial" panose="020B0604020202020204" pitchFamily="34" charset="0"/>
              <a:buChar char="•"/>
            </a:pPr>
            <a:r>
              <a:rPr lang="ar-EG" sz="2800" dirty="0">
                <a:solidFill>
                  <a:schemeClr val="bg2"/>
                </a:solidFill>
                <a:latin typeface="Open Sans"/>
                <a:ea typeface="Open Sans"/>
                <a:cs typeface="Open Sans"/>
                <a:sym typeface="Open Sans"/>
              </a:rPr>
              <a:t>يقدم كل من</a:t>
            </a:r>
            <a:r>
              <a:rPr lang="ar-SA" sz="2800" dirty="0">
                <a:solidFill>
                  <a:schemeClr val="bg2"/>
                </a:solidFill>
                <a:latin typeface="Open Sans"/>
                <a:ea typeface="Open Sans"/>
                <a:cs typeface="Open Sans"/>
                <a:sym typeface="Open Sans"/>
              </a:rPr>
              <a:t> </a:t>
            </a:r>
            <a:r>
              <a:rPr lang="en-US" sz="2800" b="1" u="sng" dirty="0">
                <a:solidFill>
                  <a:schemeClr val="bg2"/>
                </a:solidFill>
                <a:latin typeface="Open Sans"/>
                <a:ea typeface="Open Sans"/>
                <a:cs typeface="Open Sans"/>
                <a:sym typeface="Open Sans"/>
                <a:hlinkClick r:id="rId2">
                  <a:extLst>
                    <a:ext uri="{A12FA001-AC4F-418D-AE19-62706E023703}">
                      <ahyp:hlinkClr xmlns:ahyp="http://schemas.microsoft.com/office/drawing/2018/hyperlinkcolor" val="tx"/>
                    </a:ext>
                  </a:extLst>
                </a:hlinkClick>
                <a:extLst>
                  <a:ext uri="http://customooxmlschemas.google.com/">
                    <go:slidesCustomData xmlns:lc="http://schemas.openxmlformats.org/drawingml/2006/lockedCanvas"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10"/>
                  </a:ext>
                </a:extLst>
              </a:rPr>
              <a:t>InCites</a:t>
            </a:r>
            <a:r>
              <a:rPr lang="ar-SA" sz="2800" b="1" dirty="0">
                <a:solidFill>
                  <a:schemeClr val="bg2"/>
                </a:solidFill>
                <a:latin typeface="Open Sans"/>
                <a:ea typeface="Open Sans"/>
                <a:cs typeface="Open Sans"/>
                <a:sym typeface="Open Sans"/>
              </a:rPr>
              <a:t> </a:t>
            </a:r>
            <a:r>
              <a:rPr lang="ar-SA" sz="2800" dirty="0">
                <a:solidFill>
                  <a:schemeClr val="bg2"/>
                </a:solidFill>
                <a:latin typeface="Open Sans"/>
                <a:ea typeface="Open Sans"/>
                <a:cs typeface="Open Sans"/>
                <a:sym typeface="Open Sans"/>
              </a:rPr>
              <a:t>والمتاح من </a:t>
            </a:r>
            <a:r>
              <a:rPr lang="en-US" sz="2800" dirty="0">
                <a:solidFill>
                  <a:schemeClr val="bg2"/>
                </a:solidFill>
                <a:latin typeface="Open Sans"/>
                <a:ea typeface="Open Sans"/>
                <a:cs typeface="Open Sans"/>
                <a:sym typeface="Open Sans"/>
              </a:rPr>
              <a:t>Clarivate</a:t>
            </a:r>
            <a:r>
              <a:rPr lang="ar-SA" sz="2800" dirty="0">
                <a:solidFill>
                  <a:schemeClr val="bg2"/>
                </a:solidFill>
                <a:latin typeface="Open Sans"/>
                <a:ea typeface="Open Sans"/>
                <a:cs typeface="Open Sans"/>
                <a:sym typeface="Open Sans"/>
              </a:rPr>
              <a:t> </a:t>
            </a:r>
            <a:r>
              <a:rPr lang="ar-EG" sz="2800" dirty="0">
                <a:solidFill>
                  <a:schemeClr val="bg2"/>
                </a:solidFill>
                <a:latin typeface="Open Sans"/>
                <a:ea typeface="Open Sans"/>
                <a:cs typeface="Open Sans"/>
                <a:sym typeface="Open Sans"/>
              </a:rPr>
              <a:t>و</a:t>
            </a:r>
            <a:r>
              <a:rPr lang="en-US" sz="2800" b="1" u="sng" dirty="0" err="1">
                <a:solidFill>
                  <a:schemeClr val="bg2"/>
                </a:solidFill>
                <a:latin typeface="Open Sans"/>
                <a:ea typeface="Open Sans"/>
                <a:cs typeface="Open Sans"/>
                <a:sym typeface="Open Sans"/>
              </a:rPr>
              <a:t>SciVal</a:t>
            </a:r>
            <a:r>
              <a:rPr lang="ar-SA" sz="2800" dirty="0">
                <a:solidFill>
                  <a:schemeClr val="bg2"/>
                </a:solidFill>
                <a:latin typeface="Open Sans"/>
                <a:ea typeface="Open Sans"/>
                <a:cs typeface="Open Sans"/>
                <a:sym typeface="Open Sans"/>
              </a:rPr>
              <a:t> المتاح من </a:t>
            </a:r>
            <a:r>
              <a:rPr lang="en-US" sz="2800" dirty="0">
                <a:solidFill>
                  <a:schemeClr val="bg2"/>
                </a:solidFill>
                <a:latin typeface="Open Sans"/>
                <a:ea typeface="Open Sans"/>
                <a:cs typeface="Open Sans"/>
                <a:sym typeface="Open Sans"/>
              </a:rPr>
              <a:t>Elsevier</a:t>
            </a:r>
            <a:r>
              <a:rPr lang="ar-SA" sz="2800" dirty="0">
                <a:solidFill>
                  <a:schemeClr val="bg2"/>
                </a:solidFill>
                <a:latin typeface="Open Sans"/>
                <a:ea typeface="Open Sans"/>
                <a:cs typeface="Open Sans"/>
                <a:sym typeface="Open Sans"/>
              </a:rPr>
              <a:t>  خدمة متقدمة للمؤشرات والتقارير التحليلية. </a:t>
            </a:r>
          </a:p>
          <a:p>
            <a:pPr algn="r" rtl="1">
              <a:buClr>
                <a:schemeClr val="bg2"/>
              </a:buClr>
              <a:buFont typeface="Arial" panose="020B0604020202020204" pitchFamily="34" charset="0"/>
              <a:buChar char="•"/>
            </a:pPr>
            <a:r>
              <a:rPr lang="ar-EG" sz="2800" dirty="0">
                <a:solidFill>
                  <a:schemeClr val="bg2"/>
                </a:solidFill>
                <a:latin typeface="Open Sans"/>
                <a:ea typeface="Open Sans"/>
              </a:rPr>
              <a:t>مفيد لتحليل الملفات والمقارنة المعيارية للمنظمات وبرامج البحث</a:t>
            </a:r>
            <a:endParaRPr lang="ar-SA" sz="2800" dirty="0">
              <a:solidFill>
                <a:schemeClr val="bg2"/>
              </a:solidFill>
              <a:latin typeface="Open Sans"/>
              <a:ea typeface="Open Sans"/>
              <a:sym typeface="Open Sans"/>
            </a:endParaRPr>
          </a:p>
          <a:p>
            <a:pPr algn="r" rtl="1">
              <a:buClr>
                <a:schemeClr val="bg2"/>
              </a:buClr>
              <a:buFont typeface="Arial" panose="020B0604020202020204" pitchFamily="34" charset="0"/>
              <a:buChar char="•"/>
            </a:pPr>
            <a:r>
              <a:rPr lang="ar-SA" sz="2800" dirty="0">
                <a:solidFill>
                  <a:schemeClr val="bg2"/>
                </a:solidFill>
                <a:latin typeface="Open Sans"/>
                <a:ea typeface="Open Sans"/>
                <a:sym typeface="Open Sans"/>
              </a:rPr>
              <a:t>بُنيت </a:t>
            </a:r>
            <a:r>
              <a:rPr lang="en-US" sz="2800" b="1" dirty="0" err="1">
                <a:solidFill>
                  <a:schemeClr val="bg2"/>
                </a:solidFill>
                <a:latin typeface="Open Sans"/>
                <a:ea typeface="Open Sans"/>
                <a:cs typeface="Open Sans"/>
                <a:sym typeface="Open Sans"/>
              </a:rPr>
              <a:t>InCites</a:t>
            </a:r>
            <a:r>
              <a:rPr lang="ar-SA" sz="2800" b="1" dirty="0">
                <a:solidFill>
                  <a:schemeClr val="bg2"/>
                </a:solidFill>
                <a:latin typeface="Open Sans"/>
                <a:ea typeface="Open Sans"/>
                <a:sym typeface="Open Sans"/>
              </a:rPr>
              <a:t> </a:t>
            </a:r>
            <a:r>
              <a:rPr lang="ar-SA" sz="2800" dirty="0">
                <a:solidFill>
                  <a:schemeClr val="bg2"/>
                </a:solidFill>
                <a:latin typeface="Open Sans"/>
                <a:ea typeface="Open Sans"/>
                <a:sym typeface="Open Sans"/>
              </a:rPr>
              <a:t>على  مجموعات </a:t>
            </a:r>
            <a:r>
              <a:rPr lang="en-US" sz="2800" dirty="0">
                <a:solidFill>
                  <a:schemeClr val="bg2"/>
                </a:solidFill>
                <a:latin typeface="Open Sans"/>
                <a:ea typeface="Open Sans"/>
                <a:sym typeface="Open Sans"/>
              </a:rPr>
              <a:t>Web of Science</a:t>
            </a:r>
            <a:r>
              <a:rPr lang="ar-SA" sz="2800" dirty="0">
                <a:solidFill>
                  <a:schemeClr val="bg2"/>
                </a:solidFill>
                <a:latin typeface="Open Sans"/>
                <a:ea typeface="Open Sans"/>
                <a:sym typeface="Open Sans"/>
              </a:rPr>
              <a:t>.</a:t>
            </a:r>
          </a:p>
          <a:p>
            <a:pPr algn="r" rtl="1">
              <a:buClr>
                <a:schemeClr val="bg2"/>
              </a:buClr>
              <a:buFont typeface="Arial" panose="020B0604020202020204" pitchFamily="34" charset="0"/>
              <a:buChar char="•"/>
            </a:pPr>
            <a:r>
              <a:rPr kumimoji="0" lang="ar-SA" sz="2800" b="0" i="0" u="none" strike="noStrike" kern="0" cap="none" spc="0" normalizeH="0" baseline="0" noProof="0" dirty="0">
                <a:ln>
                  <a:noFill/>
                </a:ln>
                <a:solidFill>
                  <a:schemeClr val="bg2"/>
                </a:solidFill>
                <a:effectLst/>
                <a:uLnTx/>
                <a:uFillTx/>
                <a:latin typeface="Open Sans"/>
                <a:ea typeface="Open Sans"/>
                <a:cs typeface="Arial"/>
                <a:sym typeface="Open Sans"/>
              </a:rPr>
              <a:t>بُنيت</a:t>
            </a:r>
            <a:r>
              <a:rPr lang="ar-SA" sz="2800" b="1" dirty="0">
                <a:solidFill>
                  <a:schemeClr val="bg2"/>
                </a:solidFill>
                <a:latin typeface="Open Sans"/>
                <a:ea typeface="Open Sans"/>
                <a:sym typeface="Open Sans"/>
              </a:rPr>
              <a:t> </a:t>
            </a:r>
            <a:r>
              <a:rPr lang="en-US" sz="2800" b="1" dirty="0" err="1">
                <a:solidFill>
                  <a:schemeClr val="bg2"/>
                </a:solidFill>
                <a:latin typeface="Open Sans"/>
                <a:ea typeface="Open Sans"/>
                <a:sym typeface="Open Sans"/>
              </a:rPr>
              <a:t>SciVal</a:t>
            </a:r>
            <a:r>
              <a:rPr lang="ar-SA" sz="2800" b="1" dirty="0">
                <a:solidFill>
                  <a:schemeClr val="bg2"/>
                </a:solidFill>
                <a:latin typeface="Open Sans"/>
                <a:ea typeface="Open Sans"/>
                <a:sym typeface="Open Sans"/>
              </a:rPr>
              <a:t> </a:t>
            </a:r>
            <a:r>
              <a:rPr lang="ar-SA" sz="2800" dirty="0">
                <a:solidFill>
                  <a:schemeClr val="bg2"/>
                </a:solidFill>
                <a:latin typeface="Open Sans"/>
                <a:ea typeface="Open Sans"/>
                <a:sym typeface="Open Sans"/>
              </a:rPr>
              <a:t>على </a:t>
            </a:r>
            <a:r>
              <a:rPr lang="ar-EG" sz="2800" dirty="0">
                <a:solidFill>
                  <a:schemeClr val="bg2"/>
                </a:solidFill>
                <a:latin typeface="Open Sans"/>
                <a:ea typeface="Open Sans"/>
                <a:sym typeface="Open Sans"/>
              </a:rPr>
              <a:t>بيانات من</a:t>
            </a:r>
            <a:r>
              <a:rPr lang="ar-SA" sz="2800" dirty="0">
                <a:solidFill>
                  <a:schemeClr val="bg2"/>
                </a:solidFill>
                <a:latin typeface="Open Sans"/>
                <a:ea typeface="Open Sans"/>
                <a:sym typeface="Open Sans"/>
              </a:rPr>
              <a:t> </a:t>
            </a:r>
            <a:r>
              <a:rPr lang="en-US" sz="2800" dirty="0">
                <a:solidFill>
                  <a:schemeClr val="bg2"/>
                </a:solidFill>
                <a:latin typeface="Open Sans"/>
                <a:ea typeface="Open Sans"/>
                <a:sym typeface="Open Sans"/>
              </a:rPr>
              <a:t>Scopus</a:t>
            </a:r>
            <a:r>
              <a:rPr lang="ar-SA" sz="2800" dirty="0">
                <a:solidFill>
                  <a:schemeClr val="bg2"/>
                </a:solidFill>
                <a:latin typeface="Open Sans"/>
                <a:ea typeface="Open Sans"/>
                <a:sym typeface="Open Sans"/>
              </a:rPr>
              <a:t>.</a:t>
            </a:r>
          </a:p>
          <a:p>
            <a:pPr algn="r" rtl="1">
              <a:buClr>
                <a:schemeClr val="bg2"/>
              </a:buClr>
              <a:buFont typeface="Arial" panose="020B0604020202020204" pitchFamily="34" charset="0"/>
              <a:buChar char="•"/>
            </a:pPr>
            <a:r>
              <a:rPr lang="ar-SA" sz="2800" dirty="0">
                <a:solidFill>
                  <a:schemeClr val="bg2"/>
                </a:solidFill>
                <a:latin typeface="Open Sans"/>
                <a:ea typeface="Open Sans"/>
                <a:sym typeface="Open Sans"/>
              </a:rPr>
              <a:t>تلك الأداتان لهما مقابل مادي وغير مشاركين في البحث من أجل الحياة </a:t>
            </a:r>
            <a:r>
              <a:rPr lang="en-US" sz="2800" dirty="0">
                <a:solidFill>
                  <a:schemeClr val="bg2"/>
                </a:solidFill>
                <a:latin typeface="Open Sans"/>
                <a:ea typeface="Open Sans"/>
                <a:sym typeface="Open Sans"/>
              </a:rPr>
              <a:t>R</a:t>
            </a:r>
            <a:r>
              <a:rPr lang="en-US" dirty="0">
                <a:solidFill>
                  <a:schemeClr val="bg2"/>
                </a:solidFill>
                <a:latin typeface="Open Sans"/>
                <a:ea typeface="Open Sans"/>
                <a:sym typeface="Open Sans"/>
              </a:rPr>
              <a:t>esearch4Life</a:t>
            </a:r>
            <a:r>
              <a:rPr lang="ar-SA" dirty="0">
                <a:solidFill>
                  <a:schemeClr val="bg2"/>
                </a:solidFill>
                <a:latin typeface="Open Sans"/>
                <a:ea typeface="Open Sans"/>
                <a:sym typeface="Open Sans"/>
              </a:rPr>
              <a:t>. </a:t>
            </a:r>
          </a:p>
          <a:p>
            <a:pPr algn="r" rtl="1">
              <a:buClr>
                <a:schemeClr val="bg2"/>
              </a:buClr>
              <a:buFont typeface="Arial" panose="020B0604020202020204" pitchFamily="34" charset="0"/>
              <a:buChar char="•"/>
            </a:pPr>
            <a:endParaRPr lang="ar-SA" sz="2800" dirty="0">
              <a:solidFill>
                <a:schemeClr val="bg2"/>
              </a:solidFill>
              <a:latin typeface="Open Sans"/>
              <a:ea typeface="Open Sans"/>
              <a:sym typeface="Open Sans"/>
            </a:endParaRPr>
          </a:p>
          <a:p>
            <a:pPr algn="r" rtl="1">
              <a:buClr>
                <a:schemeClr val="tx1"/>
              </a:buClr>
            </a:pPr>
            <a:endParaRPr lang="en-US" sz="2800" dirty="0">
              <a:solidFill>
                <a:schemeClr val="tx1"/>
              </a:solidFill>
            </a:endParaRPr>
          </a:p>
        </p:txBody>
      </p:sp>
    </p:spTree>
    <p:extLst>
      <p:ext uri="{BB962C8B-B14F-4D97-AF65-F5344CB8AC3E}">
        <p14:creationId xmlns:p14="http://schemas.microsoft.com/office/powerpoint/2010/main" val="405225517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2E0A8F-E09E-D94E-98DA-0B3B1BE78D1B}"/>
              </a:ext>
            </a:extLst>
          </p:cNvPr>
          <p:cNvSpPr>
            <a:spLocks noGrp="1"/>
          </p:cNvSpPr>
          <p:nvPr>
            <p:ph type="title"/>
          </p:nvPr>
        </p:nvSpPr>
        <p:spPr>
          <a:xfrm>
            <a:off x="936170" y="232304"/>
            <a:ext cx="7097487" cy="1080900"/>
          </a:xfrm>
        </p:spPr>
        <p:txBody>
          <a:bodyPr/>
          <a:lstStyle/>
          <a:p>
            <a:pPr marR="0" algn="r" rtl="1">
              <a:lnSpc>
                <a:spcPct val="90000"/>
              </a:lnSpc>
              <a:spcBef>
                <a:spcPts val="0"/>
              </a:spcBef>
              <a:spcAft>
                <a:spcPts val="0"/>
              </a:spcAft>
              <a:buClr>
                <a:srgbClr val="FFFFFF"/>
              </a:buClr>
              <a:buSzPts val="3600"/>
              <a:buFont typeface="Trebuchet MS"/>
              <a:buNone/>
            </a:pPr>
            <a:r>
              <a:rPr lang="ar-SA" dirty="0">
                <a:solidFill>
                  <a:schemeClr val="bg2"/>
                </a:solidFill>
                <a:latin typeface="Open Sans"/>
                <a:ea typeface="Open Sans"/>
              </a:rPr>
              <a:t>الخطوط الرئيسية</a:t>
            </a:r>
            <a:endParaRPr lang="en-US" dirty="0">
              <a:solidFill>
                <a:schemeClr val="bg2"/>
              </a:solidFill>
              <a:latin typeface="Open Sans"/>
              <a:ea typeface="Open Sans"/>
              <a:cs typeface="Open Sans"/>
            </a:endParaRPr>
          </a:p>
        </p:txBody>
      </p:sp>
      <p:sp>
        <p:nvSpPr>
          <p:cNvPr id="3" name="Text Placeholder 2">
            <a:extLst>
              <a:ext uri="{FF2B5EF4-FFF2-40B4-BE49-F238E27FC236}">
                <a16:creationId xmlns:a16="http://schemas.microsoft.com/office/drawing/2014/main" id="{D58F43BC-94F1-5A43-8500-5BD1B89EEB93}"/>
              </a:ext>
            </a:extLst>
          </p:cNvPr>
          <p:cNvSpPr>
            <a:spLocks noGrp="1"/>
          </p:cNvSpPr>
          <p:nvPr>
            <p:ph type="body" idx="1"/>
          </p:nvPr>
        </p:nvSpPr>
        <p:spPr>
          <a:xfrm>
            <a:off x="680321" y="2468879"/>
            <a:ext cx="9613800" cy="3648891"/>
          </a:xfrm>
        </p:spPr>
        <p:txBody>
          <a:bodyPr/>
          <a:lstStyle/>
          <a:p>
            <a:pPr marL="457200" marR="0" indent="-381000" algn="r" rtl="1">
              <a:lnSpc>
                <a:spcPct val="90000"/>
              </a:lnSpc>
              <a:spcBef>
                <a:spcPts val="1000"/>
              </a:spcBef>
              <a:spcAft>
                <a:spcPts val="0"/>
              </a:spcAft>
              <a:buClr>
                <a:schemeClr val="tx1"/>
              </a:buClr>
              <a:buSzPts val="2400"/>
              <a:buFont typeface="Arial"/>
              <a:buChar char="●"/>
            </a:pPr>
            <a:r>
              <a:rPr lang="ar-SA" sz="3600" dirty="0">
                <a:solidFill>
                  <a:schemeClr val="bg2"/>
                </a:solidFill>
              </a:rPr>
              <a:t>تقييم البحث والتقييم الأكاديمي.</a:t>
            </a:r>
          </a:p>
          <a:p>
            <a:pPr marL="457200" marR="0" indent="-381000" algn="r" rtl="1">
              <a:lnSpc>
                <a:spcPct val="90000"/>
              </a:lnSpc>
              <a:spcBef>
                <a:spcPts val="1000"/>
              </a:spcBef>
              <a:spcAft>
                <a:spcPts val="0"/>
              </a:spcAft>
              <a:buClr>
                <a:schemeClr val="tx1"/>
              </a:buClr>
              <a:buSzPts val="2400"/>
              <a:buFont typeface="Arial"/>
              <a:buChar char="●"/>
            </a:pPr>
            <a:r>
              <a:rPr lang="ar-SA" sz="3600" dirty="0">
                <a:solidFill>
                  <a:schemeClr val="bg2"/>
                </a:solidFill>
              </a:rPr>
              <a:t>القياسات البيبلوميترية و مؤشرات تأثير البحث.</a:t>
            </a:r>
          </a:p>
          <a:p>
            <a:pPr marL="457200" marR="0" indent="-381000" algn="r" rtl="1">
              <a:lnSpc>
                <a:spcPct val="90000"/>
              </a:lnSpc>
              <a:spcBef>
                <a:spcPts val="1000"/>
              </a:spcBef>
              <a:spcAft>
                <a:spcPts val="0"/>
              </a:spcAft>
              <a:buClr>
                <a:schemeClr val="tx1"/>
              </a:buClr>
              <a:buSzPts val="2400"/>
              <a:buFont typeface="Arial"/>
              <a:buChar char="●"/>
            </a:pPr>
            <a:r>
              <a:rPr lang="ar-SA" sz="3600" dirty="0">
                <a:solidFill>
                  <a:schemeClr val="bg2"/>
                </a:solidFill>
              </a:rPr>
              <a:t>تحليل الاستشهاد وأداء البحث.</a:t>
            </a:r>
          </a:p>
          <a:p>
            <a:pPr marL="457200" marR="0" indent="-381000" algn="r" rtl="1">
              <a:lnSpc>
                <a:spcPct val="90000"/>
              </a:lnSpc>
              <a:spcBef>
                <a:spcPts val="1000"/>
              </a:spcBef>
              <a:spcAft>
                <a:spcPts val="0"/>
              </a:spcAft>
              <a:buClr>
                <a:schemeClr val="tx1"/>
              </a:buClr>
              <a:buSzPts val="2400"/>
              <a:buFont typeface="Arial"/>
              <a:buChar char="●"/>
            </a:pPr>
            <a:r>
              <a:rPr lang="ar-SA" sz="3600" dirty="0">
                <a:solidFill>
                  <a:schemeClr val="bg2"/>
                </a:solidFill>
              </a:rPr>
              <a:t>الملخص </a:t>
            </a:r>
          </a:p>
          <a:p>
            <a:pPr marL="76200" marR="0" indent="0" algn="r" rtl="1">
              <a:lnSpc>
                <a:spcPct val="90000"/>
              </a:lnSpc>
              <a:spcBef>
                <a:spcPts val="1000"/>
              </a:spcBef>
              <a:spcAft>
                <a:spcPts val="0"/>
              </a:spcAft>
              <a:buClr>
                <a:schemeClr val="tx1"/>
              </a:buClr>
              <a:buSzPts val="2400"/>
              <a:buNone/>
            </a:pPr>
            <a:endParaRPr lang="ar-SA" sz="3200" dirty="0">
              <a:solidFill>
                <a:schemeClr val="tx1"/>
              </a:solidFill>
            </a:endParaRPr>
          </a:p>
        </p:txBody>
      </p:sp>
      <p:sp>
        <p:nvSpPr>
          <p:cNvPr id="4" name="Google Shape;85;p39">
            <a:extLst>
              <a:ext uri="{FF2B5EF4-FFF2-40B4-BE49-F238E27FC236}">
                <a16:creationId xmlns:a16="http://schemas.microsoft.com/office/drawing/2014/main" id="{57A31AA2-320F-1F4C-BD3F-CA63125AE305}"/>
              </a:ext>
            </a:extLst>
          </p:cNvPr>
          <p:cNvSpPr txBox="1"/>
          <p:nvPr/>
        </p:nvSpPr>
        <p:spPr>
          <a:xfrm>
            <a:off x="1468275" y="6459938"/>
            <a:ext cx="9783900" cy="2874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US" sz="1200" dirty="0">
                <a:solidFill>
                  <a:schemeClr val="dk1"/>
                </a:solidFill>
              </a:rPr>
              <a:t>This work is licensed under Creative Commons </a:t>
            </a:r>
            <a:r>
              <a:rPr lang="en-US" sz="1200" u="sng" dirty="0">
                <a:solidFill>
                  <a:schemeClr val="accent5"/>
                </a:solidFill>
                <a:hlinkClick r:id="rId2"/>
              </a:rPr>
              <a:t>Attribution-ShareAlike 4.0 International</a:t>
            </a:r>
            <a:r>
              <a:rPr lang="en-US" sz="1200" dirty="0">
                <a:solidFill>
                  <a:schemeClr val="dk1"/>
                </a:solidFill>
              </a:rPr>
              <a:t> (CC BY-SA 4.0)</a:t>
            </a:r>
            <a:endParaRPr sz="1200" dirty="0">
              <a:solidFill>
                <a:schemeClr val="dk1"/>
              </a:solidFill>
            </a:endParaRPr>
          </a:p>
          <a:p>
            <a:pPr marL="0" marR="0" lvl="0" indent="0" algn="l" rtl="0">
              <a:lnSpc>
                <a:spcPct val="100000"/>
              </a:lnSpc>
              <a:spcBef>
                <a:spcPts val="0"/>
              </a:spcBef>
              <a:spcAft>
                <a:spcPts val="0"/>
              </a:spcAft>
              <a:buClr>
                <a:srgbClr val="000000"/>
              </a:buClr>
              <a:buSzPts val="1400"/>
              <a:buFont typeface="Arial"/>
              <a:buNone/>
            </a:pPr>
            <a:endParaRPr dirty="0"/>
          </a:p>
        </p:txBody>
      </p:sp>
      <p:pic>
        <p:nvPicPr>
          <p:cNvPr id="5" name="Google Shape;84;p39">
            <a:extLst>
              <a:ext uri="{FF2B5EF4-FFF2-40B4-BE49-F238E27FC236}">
                <a16:creationId xmlns:a16="http://schemas.microsoft.com/office/drawing/2014/main" id="{EFB867F5-B5E0-5144-8109-F7B548301206}"/>
              </a:ext>
            </a:extLst>
          </p:cNvPr>
          <p:cNvPicPr preferRelativeResize="0"/>
          <p:nvPr/>
        </p:nvPicPr>
        <p:blipFill rotWithShape="1">
          <a:blip r:embed="rId3">
            <a:alphaModFix/>
          </a:blip>
          <a:srcRect/>
          <a:stretch/>
        </p:blipFill>
        <p:spPr>
          <a:xfrm>
            <a:off x="283955" y="6459950"/>
            <a:ext cx="974618" cy="365100"/>
          </a:xfrm>
          <a:prstGeom prst="rect">
            <a:avLst/>
          </a:prstGeom>
          <a:noFill/>
          <a:ln>
            <a:noFill/>
          </a:ln>
        </p:spPr>
      </p:pic>
      <p:sp>
        <p:nvSpPr>
          <p:cNvPr id="6" name="Google Shape;83;p39">
            <a:extLst>
              <a:ext uri="{FF2B5EF4-FFF2-40B4-BE49-F238E27FC236}">
                <a16:creationId xmlns:a16="http://schemas.microsoft.com/office/drawing/2014/main" id="{7FED32D6-9A9C-65DA-D19D-37EC5A65FBA5}"/>
              </a:ext>
            </a:extLst>
          </p:cNvPr>
          <p:cNvSpPr txBox="1">
            <a:spLocks noGrp="1"/>
          </p:cNvSpPr>
          <p:nvPr/>
        </p:nvSpPr>
        <p:spPr>
          <a:xfrm>
            <a:off x="8718677" y="6479622"/>
            <a:ext cx="2743200" cy="325755"/>
          </a:xfrm>
          <a:prstGeom prst="rect">
            <a:avLst/>
          </a:prstGeom>
          <a:noFill/>
          <a:ln>
            <a:noFill/>
          </a:ln>
        </p:spPr>
        <p:txBody>
          <a:bodyPr spcFirstLastPara="1" wrap="square" lIns="91425" tIns="45700" rIns="91425" bIns="45700" anchor="ctr" anchorCtr="0">
            <a:noAutofit/>
          </a:bodyPr>
          <a:lstStyle/>
          <a:p>
            <a:pPr marL="0" marR="0" algn="r">
              <a:lnSpc>
                <a:spcPct val="107000"/>
              </a:lnSpc>
              <a:spcBef>
                <a:spcPts val="0"/>
              </a:spcBef>
              <a:spcAft>
                <a:spcPts val="800"/>
              </a:spcAft>
            </a:pPr>
            <a:r>
              <a:rPr lang="en-US" sz="1100">
                <a:solidFill>
                  <a:srgbClr val="000000"/>
                </a:solidFill>
                <a:effectLst/>
                <a:latin typeface="Arial" panose="020B0604020202020204" pitchFamily="34" charset="0"/>
                <a:ea typeface="Arial" panose="020B0604020202020204" pitchFamily="34" charset="0"/>
                <a:cs typeface="Arial" panose="020B0604020202020204" pitchFamily="34" charset="0"/>
              </a:rPr>
              <a:t>v.1.</a:t>
            </a:r>
            <a:r>
              <a:rPr lang="ar-SA" sz="1100">
                <a:solidFill>
                  <a:srgbClr val="000000"/>
                </a:solidFill>
                <a:effectLst/>
                <a:latin typeface="Arial" panose="020B0604020202020204" pitchFamily="34" charset="0"/>
                <a:ea typeface="Arial" panose="020B0604020202020204" pitchFamily="34" charset="0"/>
                <a:cs typeface="Arial" panose="020B0604020202020204" pitchFamily="34" charset="0"/>
              </a:rPr>
              <a:t>1 </a:t>
            </a:r>
            <a:r>
              <a:rPr lang="en-US" sz="1100">
                <a:solidFill>
                  <a:srgbClr val="000000"/>
                </a:solidFill>
                <a:effectLst/>
                <a:latin typeface="Arial" panose="020B0604020202020204" pitchFamily="34" charset="0"/>
                <a:ea typeface="Arial" panose="020B0604020202020204" pitchFamily="34" charset="0"/>
                <a:cs typeface="Arial" panose="020B0604020202020204" pitchFamily="34" charset="0"/>
              </a:rPr>
              <a:t>January 2024</a:t>
            </a:r>
            <a:endParaRPr lang="en-US" sz="1100">
              <a:effectLst/>
              <a:latin typeface="Calibri" panose="020F050202020403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312687593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31EAF3-526A-E641-9A25-0771D3EF2333}"/>
              </a:ext>
            </a:extLst>
          </p:cNvPr>
          <p:cNvSpPr>
            <a:spLocks noGrp="1"/>
          </p:cNvSpPr>
          <p:nvPr>
            <p:ph type="title"/>
          </p:nvPr>
        </p:nvSpPr>
        <p:spPr>
          <a:xfrm>
            <a:off x="502920" y="272132"/>
            <a:ext cx="7540668" cy="1080900"/>
          </a:xfrm>
        </p:spPr>
        <p:txBody>
          <a:bodyPr/>
          <a:lstStyle/>
          <a:p>
            <a:pPr marR="0" algn="r" rtl="1">
              <a:lnSpc>
                <a:spcPct val="90000"/>
              </a:lnSpc>
              <a:spcBef>
                <a:spcPts val="0"/>
              </a:spcBef>
              <a:spcAft>
                <a:spcPts val="0"/>
              </a:spcAft>
              <a:buClr>
                <a:srgbClr val="FFFFFF"/>
              </a:buClr>
              <a:buSzPts val="3600"/>
              <a:buFont typeface="Trebuchet MS"/>
              <a:buNone/>
            </a:pPr>
            <a:r>
              <a:rPr lang="ar-SA" sz="3600" dirty="0">
                <a:solidFill>
                  <a:schemeClr val="bg2"/>
                </a:solidFill>
                <a:latin typeface="Open Sans"/>
                <a:ea typeface="Open Sans"/>
              </a:rPr>
              <a:t>منصة </a:t>
            </a:r>
            <a:r>
              <a:rPr lang="ar-SA" sz="3600" dirty="0" err="1">
                <a:solidFill>
                  <a:schemeClr val="bg2"/>
                </a:solidFill>
                <a:latin typeface="Open Sans"/>
                <a:ea typeface="Open Sans"/>
              </a:rPr>
              <a:t>دايمينشنز</a:t>
            </a:r>
            <a:r>
              <a:rPr lang="ar-SA" sz="3600" dirty="0">
                <a:solidFill>
                  <a:schemeClr val="bg2"/>
                </a:solidFill>
                <a:latin typeface="Open Sans"/>
                <a:ea typeface="Open Sans"/>
              </a:rPr>
              <a:t>  </a:t>
            </a:r>
            <a:r>
              <a:rPr lang="en-US" sz="3600" dirty="0">
                <a:solidFill>
                  <a:schemeClr val="bg2"/>
                </a:solidFill>
                <a:latin typeface="Open Sans"/>
                <a:ea typeface="Open Sans"/>
                <a:cs typeface="Open Sans"/>
                <a:sym typeface="Open Sans"/>
              </a:rPr>
              <a:t>Dimensions</a:t>
            </a:r>
            <a:endParaRPr lang="en-US" sz="3600" dirty="0">
              <a:solidFill>
                <a:schemeClr val="bg2"/>
              </a:solidFill>
              <a:latin typeface="Open Sans"/>
              <a:ea typeface="Open Sans"/>
            </a:endParaRPr>
          </a:p>
        </p:txBody>
      </p:sp>
      <p:sp>
        <p:nvSpPr>
          <p:cNvPr id="3" name="Text Placeholder 2">
            <a:extLst>
              <a:ext uri="{FF2B5EF4-FFF2-40B4-BE49-F238E27FC236}">
                <a16:creationId xmlns:a16="http://schemas.microsoft.com/office/drawing/2014/main" id="{BE4AFA9E-1890-D440-ADA1-CD9FC9E851B2}"/>
              </a:ext>
            </a:extLst>
          </p:cNvPr>
          <p:cNvSpPr>
            <a:spLocks noGrp="1"/>
          </p:cNvSpPr>
          <p:nvPr>
            <p:ph type="body" idx="1"/>
          </p:nvPr>
        </p:nvSpPr>
        <p:spPr>
          <a:xfrm>
            <a:off x="680320" y="1959430"/>
            <a:ext cx="10858537" cy="4898570"/>
          </a:xfrm>
        </p:spPr>
        <p:txBody>
          <a:bodyPr/>
          <a:lstStyle/>
          <a:p>
            <a:pPr marL="76200" marR="0" indent="0" algn="r" rtl="1">
              <a:lnSpc>
                <a:spcPct val="90000"/>
              </a:lnSpc>
              <a:spcBef>
                <a:spcPts val="1000"/>
              </a:spcBef>
              <a:spcAft>
                <a:spcPts val="0"/>
              </a:spcAft>
              <a:buClr>
                <a:schemeClr val="tx1"/>
              </a:buClr>
              <a:buSzPts val="2400"/>
              <a:buNone/>
            </a:pPr>
            <a:r>
              <a:rPr lang="ar-SA" sz="2800" dirty="0">
                <a:solidFill>
                  <a:schemeClr val="bg2"/>
                </a:solidFill>
              </a:rPr>
              <a:t>منصة</a:t>
            </a:r>
            <a:r>
              <a:rPr lang="ar-SA" sz="2800" b="1" dirty="0">
                <a:solidFill>
                  <a:schemeClr val="bg2"/>
                </a:solidFill>
              </a:rPr>
              <a:t> </a:t>
            </a:r>
            <a:r>
              <a:rPr lang="en-US" sz="2800" b="1" dirty="0">
                <a:solidFill>
                  <a:schemeClr val="bg2"/>
                </a:solidFill>
                <a:latin typeface="Open Sans"/>
                <a:ea typeface="Open Sans"/>
                <a:cs typeface="Open Sans"/>
                <a:sym typeface="Open Sans"/>
              </a:rPr>
              <a:t>Dimensions</a:t>
            </a:r>
            <a:r>
              <a:rPr lang="ar-SA" sz="2800" b="1" dirty="0">
                <a:solidFill>
                  <a:schemeClr val="bg2"/>
                </a:solidFill>
              </a:rPr>
              <a:t> </a:t>
            </a:r>
            <a:r>
              <a:rPr lang="ar-EG" sz="2800" dirty="0">
                <a:solidFill>
                  <a:schemeClr val="bg2"/>
                </a:solidFill>
              </a:rPr>
              <a:t>هي عبارة عن منصة بيانات بحثية ديناميكية مرتبطة</a:t>
            </a:r>
            <a:r>
              <a:rPr lang="ar-SA" sz="2800" dirty="0">
                <a:solidFill>
                  <a:schemeClr val="bg2"/>
                </a:solidFill>
              </a:rPr>
              <a:t>.</a:t>
            </a:r>
          </a:p>
          <a:p>
            <a:pPr marL="457200" marR="0" indent="-381000" algn="r" rtl="1">
              <a:lnSpc>
                <a:spcPct val="90000"/>
              </a:lnSpc>
              <a:spcBef>
                <a:spcPts val="1000"/>
              </a:spcBef>
              <a:spcAft>
                <a:spcPts val="0"/>
              </a:spcAft>
              <a:buClr>
                <a:schemeClr val="tx1"/>
              </a:buClr>
              <a:buSzPts val="2400"/>
              <a:buFont typeface="Arial"/>
              <a:buChar char="●"/>
            </a:pPr>
            <a:r>
              <a:rPr lang="ar-SA" sz="2800" dirty="0">
                <a:solidFill>
                  <a:schemeClr val="bg2"/>
                </a:solidFill>
              </a:rPr>
              <a:t>تسمح تلك المنصة للمستخدمين باستكشاف الروابط بين النشر العلمي والم</a:t>
            </a:r>
            <a:r>
              <a:rPr lang="ar-EG" sz="2800" dirty="0">
                <a:solidFill>
                  <a:schemeClr val="bg2"/>
                </a:solidFill>
              </a:rPr>
              <a:t>ِ</a:t>
            </a:r>
            <a:r>
              <a:rPr lang="ar-SA" sz="2800" dirty="0">
                <a:solidFill>
                  <a:schemeClr val="bg2"/>
                </a:solidFill>
              </a:rPr>
              <a:t>ن</a:t>
            </a:r>
            <a:r>
              <a:rPr lang="ar-EG" sz="2800" dirty="0">
                <a:solidFill>
                  <a:schemeClr val="bg2"/>
                </a:solidFill>
              </a:rPr>
              <a:t>َ</a:t>
            </a:r>
            <a:r>
              <a:rPr lang="ar-SA" sz="2800" dirty="0">
                <a:solidFill>
                  <a:schemeClr val="bg2"/>
                </a:solidFill>
              </a:rPr>
              <a:t>ح و التجارب الإكلينيكية  وبراءات الاختراع ووثائق السياسات المختلفة.</a:t>
            </a:r>
          </a:p>
          <a:p>
            <a:pPr marL="457200" marR="0" indent="-381000" algn="r" rtl="1">
              <a:lnSpc>
                <a:spcPct val="90000"/>
              </a:lnSpc>
              <a:spcBef>
                <a:spcPts val="1000"/>
              </a:spcBef>
              <a:spcAft>
                <a:spcPts val="0"/>
              </a:spcAft>
              <a:buClr>
                <a:schemeClr val="tx1"/>
              </a:buClr>
              <a:buSzPts val="2400"/>
              <a:buFont typeface="Arial"/>
              <a:buChar char="●"/>
            </a:pPr>
            <a:r>
              <a:rPr lang="ar-SA" sz="2800" dirty="0">
                <a:solidFill>
                  <a:schemeClr val="bg2"/>
                </a:solidFill>
              </a:rPr>
              <a:t>المستوي الأساسي من منصة</a:t>
            </a:r>
            <a:r>
              <a:rPr lang="ar-SA" sz="2800" b="1" dirty="0">
                <a:solidFill>
                  <a:schemeClr val="bg2"/>
                </a:solidFill>
              </a:rPr>
              <a:t> </a:t>
            </a:r>
            <a:r>
              <a:rPr lang="en-US" sz="2800" dirty="0">
                <a:solidFill>
                  <a:schemeClr val="bg2"/>
                </a:solidFill>
                <a:latin typeface="Open Sans"/>
                <a:ea typeface="Open Sans"/>
                <a:cs typeface="Open Sans"/>
              </a:rPr>
              <a:t>Dimensions</a:t>
            </a:r>
            <a:r>
              <a:rPr lang="ar-SA" sz="2800" b="1" dirty="0">
                <a:solidFill>
                  <a:schemeClr val="bg2"/>
                </a:solidFill>
              </a:rPr>
              <a:t> </a:t>
            </a:r>
            <a:r>
              <a:rPr lang="ar-SA" sz="2800" dirty="0">
                <a:solidFill>
                  <a:schemeClr val="bg2"/>
                </a:solidFill>
              </a:rPr>
              <a:t>متاح للجميع ، وهي توفر </a:t>
            </a:r>
            <a:r>
              <a:rPr lang="ar-EG" sz="2800" dirty="0">
                <a:solidFill>
                  <a:schemeClr val="bg2"/>
                </a:solidFill>
              </a:rPr>
              <a:t>ال</a:t>
            </a:r>
            <a:r>
              <a:rPr lang="ar-SA" sz="2800" dirty="0">
                <a:solidFill>
                  <a:schemeClr val="bg2"/>
                </a:solidFill>
              </a:rPr>
              <a:t>بحث</a:t>
            </a:r>
            <a:r>
              <a:rPr lang="ar-EG" sz="2800" dirty="0">
                <a:solidFill>
                  <a:schemeClr val="bg2"/>
                </a:solidFill>
              </a:rPr>
              <a:t> فى</a:t>
            </a:r>
            <a:r>
              <a:rPr lang="ar-SA" sz="2800" dirty="0">
                <a:solidFill>
                  <a:schemeClr val="bg2"/>
                </a:solidFill>
              </a:rPr>
              <a:t> النص الكامل عن بيانات ال</a:t>
            </a:r>
            <a:r>
              <a:rPr lang="ar-EG" sz="2800" dirty="0">
                <a:solidFill>
                  <a:schemeClr val="bg2"/>
                </a:solidFill>
              </a:rPr>
              <a:t>ا</a:t>
            </a:r>
            <a:r>
              <a:rPr lang="ar-SA" sz="2800" dirty="0">
                <a:solidFill>
                  <a:schemeClr val="bg2"/>
                </a:solidFill>
              </a:rPr>
              <a:t>بح</a:t>
            </a:r>
            <a:r>
              <a:rPr lang="ar-EG" sz="2800" dirty="0">
                <a:solidFill>
                  <a:schemeClr val="bg2"/>
                </a:solidFill>
              </a:rPr>
              <a:t>ا</a:t>
            </a:r>
            <a:r>
              <a:rPr lang="ar-SA" sz="2800" dirty="0">
                <a:solidFill>
                  <a:schemeClr val="bg2"/>
                </a:solidFill>
              </a:rPr>
              <a:t>ث وكذلك بعض القياسات الخاصة به.</a:t>
            </a:r>
          </a:p>
          <a:p>
            <a:pPr marL="457200" marR="0" indent="-381000" algn="r" rtl="1">
              <a:lnSpc>
                <a:spcPct val="90000"/>
              </a:lnSpc>
              <a:spcBef>
                <a:spcPts val="1000"/>
              </a:spcBef>
              <a:spcAft>
                <a:spcPts val="0"/>
              </a:spcAft>
              <a:buClr>
                <a:schemeClr val="tx1"/>
              </a:buClr>
              <a:buSzPts val="2400"/>
              <a:buFont typeface="Arial"/>
              <a:buChar char="●"/>
            </a:pPr>
            <a:r>
              <a:rPr lang="en-US" sz="2800" b="1" dirty="0">
                <a:solidFill>
                  <a:schemeClr val="bg2"/>
                </a:solidFill>
                <a:latin typeface="Open Sans"/>
                <a:ea typeface="Open Sans"/>
                <a:cs typeface="Open Sans"/>
              </a:rPr>
              <a:t>Dimensions Plus</a:t>
            </a:r>
            <a:r>
              <a:rPr lang="ar-SA" sz="2800" dirty="0">
                <a:solidFill>
                  <a:schemeClr val="bg2"/>
                </a:solidFill>
                <a:latin typeface="Open Sans"/>
                <a:ea typeface="Open Sans"/>
              </a:rPr>
              <a:t> </a:t>
            </a:r>
            <a:r>
              <a:rPr lang="ar-SA" sz="2800" dirty="0">
                <a:solidFill>
                  <a:schemeClr val="bg2"/>
                </a:solidFill>
              </a:rPr>
              <a:t>هي مستوي متقدم من</a:t>
            </a:r>
            <a:r>
              <a:rPr lang="ar-EG" sz="2800" dirty="0">
                <a:solidFill>
                  <a:schemeClr val="bg2"/>
                </a:solidFill>
              </a:rPr>
              <a:t> الوصول</a:t>
            </a:r>
            <a:r>
              <a:rPr lang="ar-SA" sz="2800" dirty="0">
                <a:solidFill>
                  <a:schemeClr val="bg2"/>
                </a:solidFill>
              </a:rPr>
              <a:t> </a:t>
            </a:r>
            <a:r>
              <a:rPr lang="ar-EG" sz="2800" dirty="0">
                <a:solidFill>
                  <a:schemeClr val="bg2"/>
                </a:solidFill>
              </a:rPr>
              <a:t>ل</a:t>
            </a:r>
            <a:r>
              <a:rPr lang="ar-SA" sz="2800" dirty="0">
                <a:solidFill>
                  <a:schemeClr val="bg2"/>
                </a:solidFill>
              </a:rPr>
              <a:t>لمنصة ولها اشتراك خاص وتتيح </a:t>
            </a:r>
            <a:r>
              <a:rPr lang="ar-EG" sz="2800" dirty="0">
                <a:solidFill>
                  <a:schemeClr val="bg2"/>
                </a:solidFill>
              </a:rPr>
              <a:t>الوصول ل</a:t>
            </a:r>
            <a:r>
              <a:rPr lang="ar-SA" sz="2800" dirty="0">
                <a:solidFill>
                  <a:schemeClr val="bg2"/>
                </a:solidFill>
              </a:rPr>
              <a:t>محتويات</a:t>
            </a:r>
            <a:r>
              <a:rPr lang="en-US" sz="2800" dirty="0">
                <a:solidFill>
                  <a:schemeClr val="bg2"/>
                </a:solidFill>
              </a:rPr>
              <a:t> </a:t>
            </a:r>
            <a:r>
              <a:rPr lang="ar-SA" sz="2800" dirty="0">
                <a:solidFill>
                  <a:schemeClr val="bg2"/>
                </a:solidFill>
              </a:rPr>
              <a:t>اضافية وتتيح أدوات تحليلية وقياسات أكثر من المستوي الأساسي للمنصة. </a:t>
            </a:r>
          </a:p>
          <a:p>
            <a:pPr marL="457200" marR="0" indent="-381000" algn="r" rtl="1">
              <a:lnSpc>
                <a:spcPct val="90000"/>
              </a:lnSpc>
              <a:spcBef>
                <a:spcPts val="1000"/>
              </a:spcBef>
              <a:spcAft>
                <a:spcPts val="0"/>
              </a:spcAft>
              <a:buClr>
                <a:schemeClr val="tx1"/>
              </a:buClr>
              <a:buSzPts val="2400"/>
              <a:buFont typeface="Arial"/>
              <a:buChar char="●"/>
            </a:pPr>
            <a:r>
              <a:rPr lang="ar-SA" sz="2800" dirty="0">
                <a:solidFill>
                  <a:schemeClr val="bg2"/>
                </a:solidFill>
              </a:rPr>
              <a:t>منصة </a:t>
            </a:r>
            <a:r>
              <a:rPr lang="en-US" sz="2800" dirty="0">
                <a:solidFill>
                  <a:schemeClr val="bg2"/>
                </a:solidFill>
                <a:latin typeface="Open Sans"/>
                <a:ea typeface="Open Sans"/>
                <a:cs typeface="Open Sans"/>
              </a:rPr>
              <a:t>Dimensions Plus</a:t>
            </a:r>
            <a:r>
              <a:rPr lang="ar-SA" sz="2800" dirty="0">
                <a:solidFill>
                  <a:schemeClr val="bg2"/>
                </a:solidFill>
              </a:rPr>
              <a:t> متاحه للمؤسسات المشاركة في </a:t>
            </a:r>
            <a:r>
              <a:rPr lang="ar-EG" sz="2800" dirty="0">
                <a:solidFill>
                  <a:schemeClr val="bg2"/>
                </a:solidFill>
              </a:rPr>
              <a:t>"</a:t>
            </a:r>
            <a:r>
              <a:rPr lang="ar-SA" sz="2800" dirty="0">
                <a:solidFill>
                  <a:schemeClr val="bg2"/>
                </a:solidFill>
              </a:rPr>
              <a:t>البح</a:t>
            </a:r>
            <a:r>
              <a:rPr lang="ar-EG" sz="2800" dirty="0">
                <a:solidFill>
                  <a:schemeClr val="bg2"/>
                </a:solidFill>
              </a:rPr>
              <a:t>و</a:t>
            </a:r>
            <a:r>
              <a:rPr lang="ar-SA" sz="2800" dirty="0">
                <a:solidFill>
                  <a:schemeClr val="bg2"/>
                </a:solidFill>
              </a:rPr>
              <a:t>ث من أجل الحياة</a:t>
            </a:r>
            <a:r>
              <a:rPr lang="ar-EG" sz="2800" dirty="0">
                <a:solidFill>
                  <a:schemeClr val="bg2"/>
                </a:solidFill>
              </a:rPr>
              <a:t>"</a:t>
            </a:r>
            <a:r>
              <a:rPr lang="ar-SA" sz="2800" dirty="0">
                <a:solidFill>
                  <a:schemeClr val="bg2"/>
                </a:solidFill>
              </a:rPr>
              <a:t> </a:t>
            </a:r>
            <a:r>
              <a:rPr lang="en-US" sz="2800" dirty="0">
                <a:solidFill>
                  <a:schemeClr val="bg2"/>
                </a:solidFill>
              </a:rPr>
              <a:t>Research4Life</a:t>
            </a:r>
            <a:r>
              <a:rPr lang="ar-SA" sz="2800" dirty="0">
                <a:solidFill>
                  <a:schemeClr val="bg2"/>
                </a:solidFill>
              </a:rPr>
              <a:t>. </a:t>
            </a:r>
            <a:endParaRPr lang="en-US" sz="2800" dirty="0">
              <a:solidFill>
                <a:schemeClr val="bg2"/>
              </a:solidFill>
            </a:endParaRPr>
          </a:p>
        </p:txBody>
      </p:sp>
    </p:spTree>
    <p:extLst>
      <p:ext uri="{BB962C8B-B14F-4D97-AF65-F5344CB8AC3E}">
        <p14:creationId xmlns:p14="http://schemas.microsoft.com/office/powerpoint/2010/main" val="59111405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31EAF3-526A-E641-9A25-0771D3EF2333}"/>
              </a:ext>
            </a:extLst>
          </p:cNvPr>
          <p:cNvSpPr>
            <a:spLocks noGrp="1"/>
          </p:cNvSpPr>
          <p:nvPr>
            <p:ph type="title"/>
          </p:nvPr>
        </p:nvSpPr>
        <p:spPr>
          <a:xfrm>
            <a:off x="0" y="378812"/>
            <a:ext cx="7540668" cy="1080900"/>
          </a:xfrm>
        </p:spPr>
        <p:txBody>
          <a:bodyPr/>
          <a:lstStyle/>
          <a:p>
            <a:pPr marR="0" algn="r" rtl="1">
              <a:lnSpc>
                <a:spcPct val="90000"/>
              </a:lnSpc>
              <a:spcBef>
                <a:spcPts val="0"/>
              </a:spcBef>
              <a:spcAft>
                <a:spcPts val="0"/>
              </a:spcAft>
              <a:buClr>
                <a:srgbClr val="FFFFFF"/>
              </a:buClr>
              <a:buSzPts val="3600"/>
              <a:buFont typeface="Trebuchet MS"/>
              <a:buNone/>
            </a:pPr>
            <a:r>
              <a:rPr lang="ar-SA" sz="3600" dirty="0">
                <a:solidFill>
                  <a:schemeClr val="bg2"/>
                </a:solidFill>
                <a:latin typeface="Open Sans"/>
                <a:ea typeface="Open Sans"/>
              </a:rPr>
              <a:t>منصة ذا لينز </a:t>
            </a:r>
            <a:r>
              <a:rPr lang="en-US" sz="3600" dirty="0">
                <a:solidFill>
                  <a:schemeClr val="bg2"/>
                </a:solidFill>
                <a:latin typeface="Open Sans"/>
                <a:ea typeface="Open Sans"/>
                <a:cs typeface="Open Sans"/>
                <a:sym typeface="Open Sans"/>
              </a:rPr>
              <a:t>The Lens</a:t>
            </a:r>
            <a:endParaRPr lang="en-US" sz="3600" dirty="0">
              <a:solidFill>
                <a:schemeClr val="bg2"/>
              </a:solidFill>
              <a:latin typeface="Open Sans"/>
              <a:ea typeface="Open Sans"/>
            </a:endParaRPr>
          </a:p>
        </p:txBody>
      </p:sp>
      <p:sp>
        <p:nvSpPr>
          <p:cNvPr id="3" name="Text Placeholder 2">
            <a:extLst>
              <a:ext uri="{FF2B5EF4-FFF2-40B4-BE49-F238E27FC236}">
                <a16:creationId xmlns:a16="http://schemas.microsoft.com/office/drawing/2014/main" id="{BE4AFA9E-1890-D440-ADA1-CD9FC9E851B2}"/>
              </a:ext>
            </a:extLst>
          </p:cNvPr>
          <p:cNvSpPr>
            <a:spLocks noGrp="1"/>
          </p:cNvSpPr>
          <p:nvPr>
            <p:ph type="body" idx="1"/>
          </p:nvPr>
        </p:nvSpPr>
        <p:spPr>
          <a:xfrm>
            <a:off x="167640" y="1959430"/>
            <a:ext cx="11371217" cy="4898570"/>
          </a:xfrm>
        </p:spPr>
        <p:txBody>
          <a:bodyPr/>
          <a:lstStyle/>
          <a:p>
            <a:pPr marL="76200" marR="0" indent="0" algn="r" rtl="1">
              <a:lnSpc>
                <a:spcPct val="90000"/>
              </a:lnSpc>
              <a:spcBef>
                <a:spcPts val="1000"/>
              </a:spcBef>
              <a:spcAft>
                <a:spcPts val="0"/>
              </a:spcAft>
              <a:buClr>
                <a:schemeClr val="tx1"/>
              </a:buClr>
              <a:buSzPts val="2400"/>
              <a:buNone/>
            </a:pPr>
            <a:r>
              <a:rPr lang="en-US" sz="2800" b="1" u="sng" dirty="0">
                <a:solidFill>
                  <a:schemeClr val="bg2"/>
                </a:solidFill>
                <a:latin typeface="Open Sans"/>
                <a:ea typeface="Open Sans"/>
                <a:cs typeface="Open Sans"/>
                <a:sym typeface="Open Sans"/>
                <a:hlinkClick r:id="rId2">
                  <a:extLst>
                    <a:ext uri="{A12FA001-AC4F-418D-AE19-62706E023703}">
                      <ahyp:hlinkClr xmlns:ahyp="http://schemas.microsoft.com/office/drawing/2018/hyperlinkcolor" val="tx"/>
                    </a:ext>
                  </a:extLst>
                </a:hlinkClick>
              </a:rPr>
              <a:t>The Lens</a:t>
            </a:r>
            <a:r>
              <a:rPr lang="en-US" sz="2800" b="1" dirty="0">
                <a:solidFill>
                  <a:schemeClr val="bg2"/>
                </a:solidFill>
                <a:latin typeface="Open Sans"/>
                <a:ea typeface="Open Sans"/>
                <a:cs typeface="Open Sans"/>
                <a:sym typeface="Open Sans"/>
              </a:rPr>
              <a:t> </a:t>
            </a:r>
            <a:r>
              <a:rPr lang="ar-EG" sz="2800" dirty="0">
                <a:solidFill>
                  <a:schemeClr val="bg2"/>
                </a:solidFill>
              </a:rPr>
              <a:t>هي </a:t>
            </a:r>
            <a:r>
              <a:rPr lang="ar-SA" sz="2800" dirty="0">
                <a:solidFill>
                  <a:schemeClr val="bg2"/>
                </a:solidFill>
              </a:rPr>
              <a:t>منصة</a:t>
            </a:r>
            <a:r>
              <a:rPr lang="ar-EG" sz="2800" dirty="0">
                <a:solidFill>
                  <a:schemeClr val="bg2"/>
                </a:solidFill>
              </a:rPr>
              <a:t> مفتوحة للاستكشاف والتحليل والقياسات الإعداد للإنتاج العلمي وبراءات الاختراع.</a:t>
            </a:r>
          </a:p>
          <a:p>
            <a:pPr marL="76200" marR="0" indent="0" algn="r" rtl="1">
              <a:lnSpc>
                <a:spcPct val="90000"/>
              </a:lnSpc>
              <a:spcBef>
                <a:spcPts val="1000"/>
              </a:spcBef>
              <a:spcAft>
                <a:spcPts val="0"/>
              </a:spcAft>
              <a:buClr>
                <a:schemeClr val="tx1"/>
              </a:buClr>
              <a:buSzPts val="2400"/>
              <a:buNone/>
            </a:pPr>
            <a:endParaRPr lang="ar-EG" sz="2800" dirty="0">
              <a:solidFill>
                <a:schemeClr val="bg2"/>
              </a:solidFill>
            </a:endParaRPr>
          </a:p>
          <a:p>
            <a:pPr algn="r" rtl="1">
              <a:buClr>
                <a:schemeClr val="tx1"/>
              </a:buClr>
            </a:pPr>
            <a:r>
              <a:rPr lang="ar-EG" sz="2800" dirty="0">
                <a:solidFill>
                  <a:schemeClr val="bg2"/>
                </a:solidFill>
              </a:rPr>
              <a:t>منذ عام 2013 ، عملت</a:t>
            </a:r>
            <a:r>
              <a:rPr lang="ar-SA" sz="2800" dirty="0">
                <a:solidFill>
                  <a:schemeClr val="bg2"/>
                </a:solidFill>
              </a:rPr>
              <a:t> </a:t>
            </a:r>
            <a:r>
              <a:rPr lang="en-US" sz="2800" dirty="0">
                <a:solidFill>
                  <a:schemeClr val="bg2"/>
                </a:solidFill>
              </a:rPr>
              <a:t>Lens.org </a:t>
            </a:r>
            <a:r>
              <a:rPr lang="ar-SA" sz="2800" dirty="0">
                <a:solidFill>
                  <a:schemeClr val="bg2"/>
                </a:solidFill>
              </a:rPr>
              <a:t> </a:t>
            </a:r>
            <a:r>
              <a:rPr lang="ar-EG" sz="2800" dirty="0">
                <a:solidFill>
                  <a:schemeClr val="bg2"/>
                </a:solidFill>
              </a:rPr>
              <a:t>على تقديم منصة تشمل براءات الاختراع العامة الأكثر شمولاً في العالم وذلك لعرض براءات الاختراع البيولوجية من أكثر من 17 </a:t>
            </a:r>
            <a:r>
              <a:rPr lang="ar-SA" sz="2800" dirty="0">
                <a:solidFill>
                  <a:schemeClr val="bg2"/>
                </a:solidFill>
              </a:rPr>
              <a:t>جهة</a:t>
            </a:r>
            <a:r>
              <a:rPr lang="ar-EG" sz="2800" dirty="0">
                <a:solidFill>
                  <a:schemeClr val="bg2"/>
                </a:solidFill>
              </a:rPr>
              <a:t> قضائية لمنح براءات الاختراع.</a:t>
            </a:r>
          </a:p>
          <a:p>
            <a:pPr algn="r" rtl="1">
              <a:buClr>
                <a:schemeClr val="tx1"/>
              </a:buClr>
            </a:pPr>
            <a:r>
              <a:rPr lang="ar-EG" sz="2800" dirty="0">
                <a:solidFill>
                  <a:schemeClr val="bg2"/>
                </a:solidFill>
              </a:rPr>
              <a:t>وهي تتألف من ثلاث قواعد بيانات متميزة - 129 مليونًا من </a:t>
            </a:r>
            <a:r>
              <a:rPr lang="ar-SA" sz="2800" dirty="0">
                <a:solidFill>
                  <a:schemeClr val="bg2"/>
                </a:solidFill>
              </a:rPr>
              <a:t>تسجيلات</a:t>
            </a:r>
            <a:r>
              <a:rPr lang="ar-EG" sz="2800" dirty="0">
                <a:solidFill>
                  <a:schemeClr val="bg2"/>
                </a:solidFill>
              </a:rPr>
              <a:t> براءات الاختراع ، وتسلسلات براءات الاختراع والأعمال العلمية (228 مليون </a:t>
            </a:r>
            <a:r>
              <a:rPr lang="ar-SA" sz="2800" dirty="0" err="1">
                <a:solidFill>
                  <a:schemeClr val="bg2"/>
                </a:solidFill>
              </a:rPr>
              <a:t>تسجيلة</a:t>
            </a:r>
            <a:r>
              <a:rPr lang="ar-EG" sz="2800" dirty="0">
                <a:solidFill>
                  <a:schemeClr val="bg2"/>
                </a:solidFill>
              </a:rPr>
              <a:t>).</a:t>
            </a:r>
          </a:p>
          <a:p>
            <a:pPr algn="r" rtl="1">
              <a:buClr>
                <a:schemeClr val="tx1"/>
              </a:buClr>
            </a:pPr>
            <a:r>
              <a:rPr lang="ar-EG" sz="2800" dirty="0">
                <a:solidFill>
                  <a:schemeClr val="bg2"/>
                </a:solidFill>
              </a:rPr>
              <a:t>بصفتها أداة بحث</a:t>
            </a:r>
            <a:r>
              <a:rPr lang="ar-SA" sz="2800" dirty="0" err="1">
                <a:solidFill>
                  <a:schemeClr val="bg2"/>
                </a:solidFill>
              </a:rPr>
              <a:t>ية</a:t>
            </a:r>
            <a:r>
              <a:rPr lang="ar-EG" sz="2800" dirty="0">
                <a:solidFill>
                  <a:schemeClr val="bg2"/>
                </a:solidFill>
              </a:rPr>
              <a:t> مفتوحة الوصول فإن قواعد بيانات</a:t>
            </a:r>
            <a:r>
              <a:rPr lang="en-US" sz="2800" b="1" u="sng" dirty="0">
                <a:solidFill>
                  <a:srgbClr val="0097A7"/>
                </a:solidFill>
                <a:latin typeface="Open Sans"/>
                <a:ea typeface="Open Sans"/>
                <a:cs typeface="Open Sans"/>
                <a:sym typeface="Open Sans"/>
                <a:hlinkClick r:id="rId2">
                  <a:extLst>
                    <a:ext uri="{A12FA001-AC4F-418D-AE19-62706E023703}">
                      <ahyp:hlinkClr xmlns:ahyp="http://schemas.microsoft.com/office/drawing/2018/hyperlinkcolor" val="tx"/>
                    </a:ext>
                  </a:extLst>
                </a:hlinkClick>
              </a:rPr>
              <a:t>The Lens</a:t>
            </a:r>
            <a:r>
              <a:rPr lang="ar-EG" sz="2800" b="1" u="sng" dirty="0">
                <a:solidFill>
                  <a:schemeClr val="bg2"/>
                </a:solidFill>
                <a:latin typeface="Open Sans"/>
                <a:ea typeface="Open Sans"/>
                <a:cs typeface="Open Sans"/>
                <a:sym typeface="Open Sans"/>
              </a:rPr>
              <a:t> </a:t>
            </a:r>
            <a:r>
              <a:rPr lang="en-US" sz="2800" b="1" dirty="0">
                <a:solidFill>
                  <a:schemeClr val="bg2"/>
                </a:solidFill>
                <a:latin typeface="Open Sans"/>
                <a:ea typeface="Open Sans"/>
                <a:cs typeface="Open Sans"/>
                <a:sym typeface="Open Sans"/>
              </a:rPr>
              <a:t> </a:t>
            </a:r>
            <a:r>
              <a:rPr lang="ar-EG" sz="2800" dirty="0">
                <a:solidFill>
                  <a:schemeClr val="bg2"/>
                </a:solidFill>
              </a:rPr>
              <a:t>تتوفر لجميع المنظمات الأعضاء في</a:t>
            </a:r>
            <a:r>
              <a:rPr lang="ar-SA" sz="2800" dirty="0">
                <a:solidFill>
                  <a:schemeClr val="bg2"/>
                </a:solidFill>
              </a:rPr>
              <a:t> </a:t>
            </a:r>
            <a:r>
              <a:rPr lang="ar-EG" sz="2800" dirty="0">
                <a:solidFill>
                  <a:schemeClr val="bg2"/>
                </a:solidFill>
              </a:rPr>
              <a:t>"</a:t>
            </a:r>
            <a:r>
              <a:rPr lang="ar-SA" sz="2800" dirty="0">
                <a:solidFill>
                  <a:schemeClr val="bg2"/>
                </a:solidFill>
              </a:rPr>
              <a:t>البح</a:t>
            </a:r>
            <a:r>
              <a:rPr lang="ar-EG" sz="2800" dirty="0">
                <a:solidFill>
                  <a:schemeClr val="bg2"/>
                </a:solidFill>
              </a:rPr>
              <a:t>و</a:t>
            </a:r>
            <a:r>
              <a:rPr lang="ar-SA" sz="2800" dirty="0">
                <a:solidFill>
                  <a:schemeClr val="bg2"/>
                </a:solidFill>
              </a:rPr>
              <a:t>ث من أجل الحياة</a:t>
            </a:r>
            <a:r>
              <a:rPr lang="ar-EG" sz="2800" dirty="0">
                <a:solidFill>
                  <a:schemeClr val="bg2"/>
                </a:solidFill>
              </a:rPr>
              <a:t>" </a:t>
            </a:r>
            <a:r>
              <a:rPr lang="en-US" sz="2800" dirty="0">
                <a:solidFill>
                  <a:schemeClr val="bg2"/>
                </a:solidFill>
              </a:rPr>
              <a:t>Research4Life</a:t>
            </a:r>
          </a:p>
        </p:txBody>
      </p:sp>
    </p:spTree>
    <p:extLst>
      <p:ext uri="{BB962C8B-B14F-4D97-AF65-F5344CB8AC3E}">
        <p14:creationId xmlns:p14="http://schemas.microsoft.com/office/powerpoint/2010/main" val="12752479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261A9A-508D-5B44-9257-A9355213383E}"/>
              </a:ext>
            </a:extLst>
          </p:cNvPr>
          <p:cNvSpPr>
            <a:spLocks noGrp="1"/>
          </p:cNvSpPr>
          <p:nvPr>
            <p:ph type="title"/>
          </p:nvPr>
        </p:nvSpPr>
        <p:spPr>
          <a:xfrm>
            <a:off x="-350520" y="378812"/>
            <a:ext cx="8564880" cy="1080900"/>
          </a:xfrm>
        </p:spPr>
        <p:txBody>
          <a:bodyPr/>
          <a:lstStyle/>
          <a:p>
            <a:pPr algn="r" rtl="1"/>
            <a:r>
              <a:rPr lang="ar-SA" sz="3600" dirty="0">
                <a:solidFill>
                  <a:schemeClr val="bg2"/>
                </a:solidFill>
                <a:latin typeface="Open Sans"/>
                <a:ea typeface="Open Sans"/>
              </a:rPr>
              <a:t>ملف تعريف الباحث العلمي في</a:t>
            </a:r>
            <a:r>
              <a:rPr lang="en-US" sz="3600" dirty="0">
                <a:solidFill>
                  <a:schemeClr val="bg2"/>
                </a:solidFill>
                <a:latin typeface="Open Sans"/>
                <a:ea typeface="Open Sans"/>
                <a:cs typeface="Open Sans"/>
                <a:sym typeface="Open Sans"/>
              </a:rPr>
              <a:t>Google Scholar </a:t>
            </a:r>
            <a:endParaRPr lang="en-US" sz="3600" dirty="0">
              <a:solidFill>
                <a:schemeClr val="bg2"/>
              </a:solidFill>
              <a:latin typeface="Open Sans"/>
              <a:ea typeface="Open Sans"/>
            </a:endParaRPr>
          </a:p>
        </p:txBody>
      </p:sp>
      <p:sp>
        <p:nvSpPr>
          <p:cNvPr id="3" name="Text Placeholder 2">
            <a:extLst>
              <a:ext uri="{FF2B5EF4-FFF2-40B4-BE49-F238E27FC236}">
                <a16:creationId xmlns:a16="http://schemas.microsoft.com/office/drawing/2014/main" id="{90B010E2-61CD-A244-8601-81728051C462}"/>
              </a:ext>
            </a:extLst>
          </p:cNvPr>
          <p:cNvSpPr>
            <a:spLocks noGrp="1"/>
          </p:cNvSpPr>
          <p:nvPr>
            <p:ph type="body" idx="1"/>
          </p:nvPr>
        </p:nvSpPr>
        <p:spPr>
          <a:xfrm>
            <a:off x="680320" y="2116898"/>
            <a:ext cx="10945623" cy="4501615"/>
          </a:xfrm>
        </p:spPr>
        <p:txBody>
          <a:bodyPr/>
          <a:lstStyle/>
          <a:p>
            <a:pPr marL="76200" marR="0" indent="0" algn="r" rtl="1">
              <a:lnSpc>
                <a:spcPct val="90000"/>
              </a:lnSpc>
              <a:spcBef>
                <a:spcPts val="1000"/>
              </a:spcBef>
              <a:spcAft>
                <a:spcPts val="0"/>
              </a:spcAft>
              <a:buClr>
                <a:schemeClr val="tx1"/>
              </a:buClr>
              <a:buSzPts val="2400"/>
              <a:buNone/>
            </a:pPr>
            <a:r>
              <a:rPr lang="ar-SA" sz="2800" dirty="0">
                <a:solidFill>
                  <a:schemeClr val="bg2"/>
                </a:solidFill>
              </a:rPr>
              <a:t>هي وسيلة مجانية متاحه للجميع وتسمح للمؤلفين بتتبع الاستشهادات الخاصة بمقالاتهم.</a:t>
            </a:r>
          </a:p>
          <a:p>
            <a:pPr marR="0" algn="r" rtl="1">
              <a:lnSpc>
                <a:spcPct val="90000"/>
              </a:lnSpc>
              <a:spcBef>
                <a:spcPts val="1000"/>
              </a:spcBef>
              <a:spcAft>
                <a:spcPts val="0"/>
              </a:spcAft>
              <a:buClr>
                <a:schemeClr val="bg2"/>
              </a:buClr>
              <a:buSzPts val="2400"/>
              <a:buFont typeface="Arial" panose="020B0604020202020204" pitchFamily="34" charset="0"/>
              <a:buChar char="•"/>
            </a:pPr>
            <a:r>
              <a:rPr lang="ar-SA" sz="2800" dirty="0">
                <a:solidFill>
                  <a:schemeClr val="bg2"/>
                </a:solidFill>
              </a:rPr>
              <a:t>يمكن للمؤلفين معرفة من يستشهد بمقالاتهم ، وتتبع الرسوم البيانية للاستشهادات بمرور الوقت ، بالإضافة الى حساب العديد من قياسات الاستشهاد المرجعي.</a:t>
            </a:r>
          </a:p>
          <a:p>
            <a:pPr marR="0" algn="r" rtl="1">
              <a:lnSpc>
                <a:spcPct val="90000"/>
              </a:lnSpc>
              <a:spcBef>
                <a:spcPts val="1000"/>
              </a:spcBef>
              <a:spcAft>
                <a:spcPts val="0"/>
              </a:spcAft>
              <a:buClr>
                <a:schemeClr val="bg2"/>
              </a:buClr>
              <a:buSzPts val="2400"/>
              <a:buFont typeface="Arial" panose="020B0604020202020204" pitchFamily="34" charset="0"/>
              <a:buChar char="•"/>
            </a:pPr>
            <a:r>
              <a:rPr lang="ar-SA" sz="2800" dirty="0">
                <a:solidFill>
                  <a:schemeClr val="bg2"/>
                </a:solidFill>
              </a:rPr>
              <a:t>القياسات البيبلومترية مثل عدد المقالات </a:t>
            </a:r>
            <a:r>
              <a:rPr lang="en-US" sz="2800" dirty="0">
                <a:solidFill>
                  <a:schemeClr val="bg2"/>
                </a:solidFill>
              </a:rPr>
              <a:t>h-index </a:t>
            </a:r>
            <a:r>
              <a:rPr lang="ar-SA" sz="2800" dirty="0">
                <a:solidFill>
                  <a:schemeClr val="bg2"/>
                </a:solidFill>
              </a:rPr>
              <a:t> سوف ت</a:t>
            </a:r>
            <a:r>
              <a:rPr lang="ar-EG" sz="2800" dirty="0">
                <a:solidFill>
                  <a:schemeClr val="bg2"/>
                </a:solidFill>
              </a:rPr>
              <a:t>ُ</a:t>
            </a:r>
            <a:r>
              <a:rPr lang="ar-SA" sz="2800" dirty="0">
                <a:solidFill>
                  <a:schemeClr val="bg2"/>
                </a:solidFill>
              </a:rPr>
              <a:t>عر</a:t>
            </a:r>
            <a:r>
              <a:rPr lang="ar-EG" sz="2800" dirty="0">
                <a:solidFill>
                  <a:schemeClr val="bg2"/>
                </a:solidFill>
              </a:rPr>
              <a:t>َ</a:t>
            </a:r>
            <a:r>
              <a:rPr lang="ar-SA" sz="2800" dirty="0">
                <a:solidFill>
                  <a:schemeClr val="bg2"/>
                </a:solidFill>
              </a:rPr>
              <a:t>ض</a:t>
            </a:r>
            <a:r>
              <a:rPr lang="ar-EG" sz="2800" dirty="0">
                <a:solidFill>
                  <a:schemeClr val="bg2"/>
                </a:solidFill>
              </a:rPr>
              <a:t> ويتم تحديثها</a:t>
            </a:r>
            <a:r>
              <a:rPr lang="ar-SA" sz="2800" dirty="0">
                <a:solidFill>
                  <a:schemeClr val="bg2"/>
                </a:solidFill>
              </a:rPr>
              <a:t> بشكل تلقائي على </a:t>
            </a:r>
            <a:r>
              <a:rPr lang="ar-EG" sz="2800" dirty="0">
                <a:solidFill>
                  <a:schemeClr val="bg2"/>
                </a:solidFill>
              </a:rPr>
              <a:t> </a:t>
            </a:r>
            <a:r>
              <a:rPr lang="en-US" sz="2800" dirty="0">
                <a:solidFill>
                  <a:schemeClr val="bg2"/>
                </a:solidFill>
                <a:latin typeface="Open Sans"/>
                <a:ea typeface="Open Sans"/>
                <a:cs typeface="Open Sans"/>
                <a:sym typeface="Open Sans"/>
              </a:rPr>
              <a:t>Google Scholar</a:t>
            </a:r>
            <a:r>
              <a:rPr lang="ar-EG" sz="2800" dirty="0">
                <a:solidFill>
                  <a:schemeClr val="bg2"/>
                </a:solidFill>
                <a:latin typeface="Open Sans"/>
                <a:ea typeface="Open Sans"/>
                <a:cs typeface="Open Sans"/>
                <a:sym typeface="Open Sans"/>
              </a:rPr>
              <a:t> </a:t>
            </a:r>
            <a:r>
              <a:rPr lang="en-US" sz="2800" dirty="0">
                <a:solidFill>
                  <a:schemeClr val="bg2"/>
                </a:solidFill>
                <a:latin typeface="Open Sans"/>
                <a:ea typeface="Open Sans"/>
                <a:cs typeface="Open Sans"/>
                <a:sym typeface="Open Sans"/>
              </a:rPr>
              <a:t> </a:t>
            </a:r>
            <a:r>
              <a:rPr lang="ar-SA" sz="2800" dirty="0">
                <a:solidFill>
                  <a:schemeClr val="bg2"/>
                </a:solidFill>
              </a:rPr>
              <a:t>كلما تم إضافة استشهاد جديد.</a:t>
            </a:r>
          </a:p>
          <a:p>
            <a:pPr algn="r" rtl="1">
              <a:buClr>
                <a:schemeClr val="bg2"/>
              </a:buClr>
              <a:buFont typeface="Arial" panose="020B0604020202020204" pitchFamily="34" charset="0"/>
              <a:buChar char="•"/>
            </a:pPr>
            <a:r>
              <a:rPr lang="ar-SA" sz="2800" dirty="0">
                <a:solidFill>
                  <a:schemeClr val="bg2"/>
                </a:solidFill>
              </a:rPr>
              <a:t>للتعرف علي حسابك على </a:t>
            </a:r>
            <a:r>
              <a:rPr lang="en-US" sz="2800" dirty="0">
                <a:solidFill>
                  <a:schemeClr val="bg2"/>
                </a:solidFill>
                <a:latin typeface="Open Sans"/>
                <a:ea typeface="Open Sans"/>
                <a:cs typeface="Open Sans"/>
                <a:sym typeface="Open Sans"/>
              </a:rPr>
              <a:t>Google Scholar </a:t>
            </a:r>
            <a:r>
              <a:rPr lang="ar-SA" sz="2800" dirty="0">
                <a:solidFill>
                  <a:schemeClr val="bg2"/>
                </a:solidFill>
              </a:rPr>
              <a:t> يمكنك زيارة الموقع التالي</a:t>
            </a:r>
            <a:r>
              <a:rPr lang="en-US" u="sng" dirty="0">
                <a:solidFill>
                  <a:srgbClr val="00B0F0"/>
                </a:solidFill>
                <a:latin typeface="Open Sans"/>
                <a:ea typeface="Open Sans"/>
                <a:cs typeface="Open Sans"/>
                <a:sym typeface="Open Sans"/>
                <a:hlinkClick r:id="rId3">
                  <a:extLst>
                    <a:ext uri="{A12FA001-AC4F-418D-AE19-62706E023703}">
                      <ahyp:hlinkClr xmlns:ahyp="http://schemas.microsoft.com/office/drawing/2018/hyperlinkcolor" val="tx"/>
                    </a:ext>
                  </a:extLst>
                </a:hlinkClick>
              </a:rPr>
              <a:t>https://scholar.google.</a:t>
            </a:r>
            <a:r>
              <a:rPr lang="en-US" u="sng" dirty="0">
                <a:solidFill>
                  <a:schemeClr val="bg2"/>
                </a:solidFill>
                <a:latin typeface="Open Sans"/>
                <a:ea typeface="Open Sans"/>
                <a:cs typeface="Open Sans"/>
                <a:sym typeface="Open Sans"/>
                <a:hlinkClick r:id="rId3">
                  <a:extLst>
                    <a:ext uri="{A12FA001-AC4F-418D-AE19-62706E023703}">
                      <ahyp:hlinkClr xmlns:ahyp="http://schemas.microsoft.com/office/drawing/2018/hyperlinkcolor" val="tx"/>
                    </a:ext>
                  </a:extLst>
                </a:hlinkClick>
              </a:rPr>
              <a:t>com</a:t>
            </a:r>
            <a:r>
              <a:rPr lang="ar-SA" u="sng" dirty="0">
                <a:solidFill>
                  <a:schemeClr val="bg2"/>
                </a:solidFill>
                <a:latin typeface="Open Sans"/>
                <a:ea typeface="Open Sans"/>
                <a:cs typeface="Open Sans"/>
                <a:sym typeface="Open Sans"/>
              </a:rPr>
              <a:t> </a:t>
            </a:r>
            <a:r>
              <a:rPr lang="ar-SA" sz="2800" dirty="0">
                <a:solidFill>
                  <a:schemeClr val="bg2"/>
                </a:solidFill>
              </a:rPr>
              <a:t> ثم قم بالتسجيل وانقر علي " حسابي " أو </a:t>
            </a:r>
            <a:r>
              <a:rPr lang="en-US" sz="2800" dirty="0">
                <a:solidFill>
                  <a:schemeClr val="bg2"/>
                </a:solidFill>
              </a:rPr>
              <a:t>My Profile</a:t>
            </a:r>
          </a:p>
          <a:p>
            <a:pPr marL="76200" indent="0" algn="r" rtl="1">
              <a:buClr>
                <a:schemeClr val="tx1"/>
              </a:buClr>
              <a:buNone/>
            </a:pPr>
            <a:endParaRPr lang="ar-SA" sz="2800" b="1" dirty="0">
              <a:solidFill>
                <a:schemeClr val="tx1"/>
              </a:solidFill>
            </a:endParaRPr>
          </a:p>
        </p:txBody>
      </p:sp>
    </p:spTree>
    <p:extLst>
      <p:ext uri="{BB962C8B-B14F-4D97-AF65-F5344CB8AC3E}">
        <p14:creationId xmlns:p14="http://schemas.microsoft.com/office/powerpoint/2010/main" val="310274242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296"/>
        <p:cNvGrpSpPr/>
        <p:nvPr/>
      </p:nvGrpSpPr>
      <p:grpSpPr>
        <a:xfrm>
          <a:off x="0" y="0"/>
          <a:ext cx="0" cy="0"/>
          <a:chOff x="0" y="0"/>
          <a:chExt cx="0" cy="0"/>
        </a:xfrm>
      </p:grpSpPr>
      <p:sp>
        <p:nvSpPr>
          <p:cNvPr id="297" name="Google Shape;297;p7"/>
          <p:cNvSpPr txBox="1">
            <a:spLocks noGrp="1"/>
          </p:cNvSpPr>
          <p:nvPr>
            <p:ph type="title"/>
          </p:nvPr>
        </p:nvSpPr>
        <p:spPr>
          <a:xfrm>
            <a:off x="0" y="378812"/>
            <a:ext cx="8150087" cy="1080900"/>
          </a:xfrm>
          <a:prstGeom prst="rect">
            <a:avLst/>
          </a:prstGeom>
          <a:noFill/>
          <a:ln>
            <a:noFill/>
          </a:ln>
        </p:spPr>
        <p:txBody>
          <a:bodyPr spcFirstLastPara="1" wrap="square" lIns="91425" tIns="45700" rIns="91425" bIns="45700" anchor="t" anchorCtr="0">
            <a:normAutofit fontScale="90000"/>
          </a:bodyPr>
          <a:lstStyle/>
          <a:p>
            <a:pPr marL="0" lvl="0" indent="0" algn="r" rtl="1">
              <a:lnSpc>
                <a:spcPct val="90000"/>
              </a:lnSpc>
              <a:spcBef>
                <a:spcPts val="0"/>
              </a:spcBef>
              <a:spcAft>
                <a:spcPts val="0"/>
              </a:spcAft>
              <a:buClr>
                <a:schemeClr val="dk1"/>
              </a:buClr>
              <a:buSzPts val="2800"/>
              <a:buNone/>
            </a:pPr>
            <a:r>
              <a:rPr lang="ar-SA" dirty="0">
                <a:solidFill>
                  <a:schemeClr val="bg2"/>
                </a:solidFill>
                <a:latin typeface="Open Sans"/>
                <a:ea typeface="Open Sans"/>
                <a:cs typeface="Open Sans"/>
                <a:sym typeface="Open Sans"/>
              </a:rPr>
              <a:t>قياسات الباحث العلمي من جوجل </a:t>
            </a:r>
            <a:r>
              <a:rPr lang="en-US" dirty="0">
                <a:solidFill>
                  <a:schemeClr val="bg2"/>
                </a:solidFill>
                <a:latin typeface="Open Sans"/>
                <a:ea typeface="Open Sans"/>
                <a:cs typeface="Open Sans"/>
                <a:sym typeface="Open Sans"/>
              </a:rPr>
              <a:t>Google Scholar</a:t>
            </a:r>
            <a:endParaRPr dirty="0">
              <a:solidFill>
                <a:schemeClr val="bg2"/>
              </a:solidFill>
              <a:latin typeface="Open Sans"/>
              <a:ea typeface="Open Sans"/>
              <a:cs typeface="Open Sans"/>
              <a:sym typeface="Open Sans"/>
            </a:endParaRPr>
          </a:p>
        </p:txBody>
      </p:sp>
      <p:sp>
        <p:nvSpPr>
          <p:cNvPr id="298" name="Google Shape;298;p7"/>
          <p:cNvSpPr txBox="1">
            <a:spLocks noGrp="1"/>
          </p:cNvSpPr>
          <p:nvPr>
            <p:ph type="sldNum" idx="12"/>
          </p:nvPr>
        </p:nvSpPr>
        <p:spPr>
          <a:xfrm>
            <a:off x="10729455" y="753227"/>
            <a:ext cx="1154100" cy="1090800"/>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Clr>
                <a:srgbClr val="888888"/>
              </a:buClr>
              <a:buSzPts val="3600"/>
              <a:buFont typeface="Trebuchet MS"/>
              <a:buNone/>
            </a:pPr>
            <a:fld id="{00000000-1234-1234-1234-123412341234}" type="slidenum">
              <a:rPr lang="en-US"/>
              <a:t>23</a:t>
            </a:fld>
            <a:endParaRPr/>
          </a:p>
        </p:txBody>
      </p:sp>
      <p:sp>
        <p:nvSpPr>
          <p:cNvPr id="299" name="Google Shape;299;p7"/>
          <p:cNvSpPr txBox="1">
            <a:spLocks noGrp="1"/>
          </p:cNvSpPr>
          <p:nvPr>
            <p:ph type="body" idx="1"/>
          </p:nvPr>
        </p:nvSpPr>
        <p:spPr>
          <a:xfrm>
            <a:off x="240182" y="1629300"/>
            <a:ext cx="5121300" cy="5228700"/>
          </a:xfrm>
          <a:prstGeom prst="rect">
            <a:avLst/>
          </a:prstGeom>
          <a:noFill/>
          <a:ln>
            <a:noFill/>
          </a:ln>
        </p:spPr>
        <p:txBody>
          <a:bodyPr spcFirstLastPara="1" wrap="square" lIns="91425" tIns="45700" rIns="91425" bIns="45700" anchor="t" anchorCtr="0">
            <a:noAutofit/>
          </a:bodyPr>
          <a:lstStyle/>
          <a:p>
            <a:pPr marL="1143000" marR="0" lvl="0" indent="-457200" algn="r" rtl="1">
              <a:lnSpc>
                <a:spcPct val="100000"/>
              </a:lnSpc>
              <a:spcBef>
                <a:spcPts val="1000"/>
              </a:spcBef>
              <a:spcAft>
                <a:spcPts val="0"/>
              </a:spcAft>
              <a:buClr>
                <a:schemeClr val="bg2"/>
              </a:buClr>
              <a:buSzPts val="2400"/>
              <a:buFont typeface="Arial" panose="020B0604020202020204" pitchFamily="34" charset="0"/>
              <a:buChar char="•"/>
            </a:pPr>
            <a:r>
              <a:rPr lang="ar-EG" sz="2600" dirty="0">
                <a:solidFill>
                  <a:schemeClr val="bg2"/>
                </a:solidFill>
                <a:latin typeface="Open Sans"/>
                <a:ea typeface="Open Sans"/>
                <a:cs typeface="Open Sans"/>
                <a:sym typeface="Open Sans"/>
              </a:rPr>
              <a:t>هي أداة لمساعدة الباحثين في العثور على مجلة مناسبة لنشر</a:t>
            </a:r>
            <a:r>
              <a:rPr lang="ar-SA" sz="2600" dirty="0">
                <a:solidFill>
                  <a:schemeClr val="bg2"/>
                </a:solidFill>
                <a:latin typeface="Open Sans"/>
                <a:ea typeface="Open Sans"/>
                <a:cs typeface="Open Sans"/>
                <a:sym typeface="Open Sans"/>
              </a:rPr>
              <a:t> </a:t>
            </a:r>
            <a:r>
              <a:rPr lang="ar-EG" sz="2600" dirty="0">
                <a:solidFill>
                  <a:schemeClr val="bg2"/>
                </a:solidFill>
                <a:latin typeface="Open Sans"/>
                <a:ea typeface="Open Sans"/>
                <a:cs typeface="Open Sans"/>
                <a:sym typeface="Open Sans"/>
              </a:rPr>
              <a:t>مقالاتهم</a:t>
            </a:r>
            <a:r>
              <a:rPr lang="ar-SA" sz="2600" dirty="0">
                <a:solidFill>
                  <a:schemeClr val="bg2"/>
                </a:solidFill>
                <a:latin typeface="Open Sans"/>
                <a:ea typeface="Open Sans"/>
                <a:cs typeface="Open Sans"/>
                <a:sym typeface="Open Sans"/>
              </a:rPr>
              <a:t>.</a:t>
            </a:r>
            <a:endParaRPr lang="ar-EG" sz="2600" dirty="0">
              <a:solidFill>
                <a:schemeClr val="bg2"/>
              </a:solidFill>
              <a:latin typeface="Open Sans"/>
              <a:ea typeface="Open Sans"/>
              <a:cs typeface="Open Sans"/>
              <a:sym typeface="Open Sans"/>
            </a:endParaRPr>
          </a:p>
          <a:p>
            <a:pPr marL="1143000" indent="-457200" algn="r" rtl="1">
              <a:lnSpc>
                <a:spcPct val="100000"/>
              </a:lnSpc>
              <a:buClr>
                <a:schemeClr val="bg2"/>
              </a:buClr>
              <a:buFont typeface="Arial" panose="020B0604020202020204" pitchFamily="34" charset="0"/>
              <a:buChar char="•"/>
            </a:pPr>
            <a:r>
              <a:rPr lang="ar-EG" sz="2600" dirty="0">
                <a:solidFill>
                  <a:schemeClr val="bg2"/>
                </a:solidFill>
                <a:latin typeface="Open Sans"/>
                <a:ea typeface="Open Sans"/>
                <a:cs typeface="Open Sans"/>
                <a:sym typeface="Open Sans"/>
              </a:rPr>
              <a:t>يمكن الوصول إليه من قائمة الباحث العلمي من </a:t>
            </a:r>
            <a:r>
              <a:rPr lang="en-US" sz="2600" dirty="0">
                <a:solidFill>
                  <a:schemeClr val="bg2"/>
                </a:solidFill>
                <a:latin typeface="Open Sans"/>
                <a:ea typeface="Open Sans"/>
                <a:cs typeface="Open Sans"/>
                <a:sym typeface="Open Sans"/>
              </a:rPr>
              <a:t>Google ، </a:t>
            </a:r>
            <a:r>
              <a:rPr lang="ar-EG" sz="2600" dirty="0">
                <a:solidFill>
                  <a:schemeClr val="bg2"/>
                </a:solidFill>
                <a:latin typeface="Open Sans"/>
                <a:ea typeface="Open Sans"/>
                <a:cs typeface="Open Sans"/>
                <a:sym typeface="Open Sans"/>
              </a:rPr>
              <a:t>ويوفر مجموعة </a:t>
            </a:r>
            <a:r>
              <a:rPr lang="ar-SA" sz="2600" dirty="0">
                <a:solidFill>
                  <a:schemeClr val="bg2"/>
                </a:solidFill>
                <a:latin typeface="Open Sans"/>
                <a:ea typeface="Open Sans"/>
                <a:cs typeface="Open Sans"/>
                <a:sym typeface="Open Sans"/>
              </a:rPr>
              <a:t>قياسات</a:t>
            </a:r>
            <a:r>
              <a:rPr lang="ar-EG" sz="2600" dirty="0">
                <a:solidFill>
                  <a:schemeClr val="bg2"/>
                </a:solidFill>
                <a:latin typeface="Open Sans"/>
                <a:ea typeface="Open Sans"/>
                <a:cs typeface="Open Sans"/>
                <a:sym typeface="Open Sans"/>
              </a:rPr>
              <a:t> ، على سبيل المثال ، مؤشر </a:t>
            </a:r>
            <a:r>
              <a:rPr lang="en-US" sz="2600" dirty="0">
                <a:solidFill>
                  <a:schemeClr val="bg2"/>
                </a:solidFill>
                <a:latin typeface="Open Sans"/>
                <a:ea typeface="Open Sans"/>
                <a:cs typeface="Open Sans"/>
                <a:sym typeface="Open Sans"/>
              </a:rPr>
              <a:t>h5-index </a:t>
            </a:r>
            <a:r>
              <a:rPr lang="ar-EG" sz="2600" dirty="0">
                <a:solidFill>
                  <a:schemeClr val="bg2"/>
                </a:solidFill>
                <a:latin typeface="Open Sans"/>
                <a:ea typeface="Open Sans"/>
                <a:cs typeface="Open Sans"/>
                <a:sym typeface="Open Sans"/>
              </a:rPr>
              <a:t> للمقالات والمطبوعات الم</a:t>
            </a:r>
            <a:r>
              <a:rPr lang="ar-SA" sz="2600" dirty="0">
                <a:solidFill>
                  <a:schemeClr val="bg2"/>
                </a:solidFill>
                <a:latin typeface="Open Sans"/>
                <a:ea typeface="Open Sans"/>
                <a:cs typeface="Open Sans"/>
                <a:sym typeface="Open Sans"/>
              </a:rPr>
              <a:t>كشفة</a:t>
            </a:r>
            <a:r>
              <a:rPr lang="ar-EG" sz="2600" dirty="0">
                <a:solidFill>
                  <a:schemeClr val="bg2"/>
                </a:solidFill>
                <a:latin typeface="Open Sans"/>
                <a:ea typeface="Open Sans"/>
                <a:cs typeface="Open Sans"/>
                <a:sym typeface="Open Sans"/>
              </a:rPr>
              <a:t> في</a:t>
            </a:r>
            <a:r>
              <a:rPr lang="ar-SA" sz="2600" dirty="0">
                <a:solidFill>
                  <a:schemeClr val="bg2"/>
                </a:solidFill>
                <a:latin typeface="Open Sans"/>
                <a:ea typeface="Open Sans"/>
                <a:cs typeface="Open Sans"/>
                <a:sym typeface="Open Sans"/>
              </a:rPr>
              <a:t> الباحث العلمي من جوجل </a:t>
            </a:r>
            <a:r>
              <a:rPr lang="en-US" sz="2600" dirty="0">
                <a:solidFill>
                  <a:schemeClr val="bg2"/>
                </a:solidFill>
                <a:latin typeface="Open Sans"/>
                <a:ea typeface="Open Sans"/>
                <a:cs typeface="Open Sans"/>
                <a:sym typeface="Open Sans"/>
              </a:rPr>
              <a:t>Google Scholar</a:t>
            </a:r>
            <a:r>
              <a:rPr lang="ar-SA" sz="2600" dirty="0">
                <a:solidFill>
                  <a:schemeClr val="bg2"/>
                </a:solidFill>
                <a:latin typeface="Open Sans"/>
                <a:ea typeface="Open Sans"/>
                <a:cs typeface="Open Sans"/>
                <a:sym typeface="Open Sans"/>
              </a:rPr>
              <a:t> </a:t>
            </a:r>
          </a:p>
          <a:p>
            <a:pPr marL="1143000" indent="-457200" algn="r" rtl="1">
              <a:lnSpc>
                <a:spcPct val="100000"/>
              </a:lnSpc>
              <a:buClr>
                <a:schemeClr val="bg2"/>
              </a:buClr>
              <a:buFont typeface="Arial" panose="020B0604020202020204" pitchFamily="34" charset="0"/>
              <a:buChar char="•"/>
            </a:pPr>
            <a:r>
              <a:rPr lang="ar-EG" sz="2600" dirty="0">
                <a:solidFill>
                  <a:schemeClr val="bg2"/>
                </a:solidFill>
                <a:latin typeface="Open Sans"/>
                <a:ea typeface="Open Sans"/>
                <a:cs typeface="Open Sans"/>
                <a:sym typeface="Open Sans"/>
              </a:rPr>
              <a:t>بالنسبة للمطبوعات باللغة الإنجليزية ، يمكن تحديدها حسب فئة الموضوع والفئة الفرعية.</a:t>
            </a:r>
            <a:endParaRPr sz="2600" dirty="0">
              <a:solidFill>
                <a:schemeClr val="bg2"/>
              </a:solidFill>
              <a:latin typeface="Open Sans"/>
              <a:ea typeface="Open Sans"/>
              <a:cs typeface="Open Sans"/>
              <a:sym typeface="Open Sans"/>
            </a:endParaRPr>
          </a:p>
        </p:txBody>
      </p:sp>
      <p:pic>
        <p:nvPicPr>
          <p:cNvPr id="300" name="Google Shape;300;p7"/>
          <p:cNvPicPr preferRelativeResize="0"/>
          <p:nvPr/>
        </p:nvPicPr>
        <p:blipFill rotWithShape="1">
          <a:blip r:embed="rId3">
            <a:alphaModFix/>
          </a:blip>
          <a:srcRect/>
          <a:stretch/>
        </p:blipFill>
        <p:spPr>
          <a:xfrm>
            <a:off x="5246529" y="1844029"/>
            <a:ext cx="6705289" cy="4495632"/>
          </a:xfrm>
          <a:prstGeom prst="rect">
            <a:avLst/>
          </a:prstGeom>
          <a:noFill/>
          <a:ln w="9525" cap="flat" cmpd="sng">
            <a:solidFill>
              <a:schemeClr val="dk1"/>
            </a:solidFill>
            <a:prstDash val="solid"/>
            <a:round/>
            <a:headEnd type="none" w="sm" len="sm"/>
            <a:tailEnd type="none" w="sm" len="sm"/>
          </a:ln>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7F5A4C-A9CC-844B-A1AD-400E02B82FF4}"/>
              </a:ext>
            </a:extLst>
          </p:cNvPr>
          <p:cNvSpPr>
            <a:spLocks noGrp="1"/>
          </p:cNvSpPr>
          <p:nvPr>
            <p:ph type="title"/>
          </p:nvPr>
        </p:nvSpPr>
        <p:spPr>
          <a:xfrm>
            <a:off x="-936172" y="357041"/>
            <a:ext cx="7716033" cy="1080900"/>
          </a:xfrm>
        </p:spPr>
        <p:txBody>
          <a:bodyPr/>
          <a:lstStyle/>
          <a:p>
            <a:pPr marR="0" algn="r" rtl="1">
              <a:lnSpc>
                <a:spcPct val="90000"/>
              </a:lnSpc>
              <a:spcBef>
                <a:spcPts val="0"/>
              </a:spcBef>
              <a:spcAft>
                <a:spcPts val="0"/>
              </a:spcAft>
              <a:buClr>
                <a:srgbClr val="FFFFFF"/>
              </a:buClr>
              <a:buSzPts val="3600"/>
              <a:buFont typeface="Trebuchet MS"/>
              <a:buNone/>
            </a:pPr>
            <a:r>
              <a:rPr lang="ar-SA" dirty="0">
                <a:solidFill>
                  <a:srgbClr val="586F7C"/>
                </a:solidFill>
                <a:latin typeface="Open Sans"/>
                <a:ea typeface="Open Sans"/>
              </a:rPr>
              <a:t>الملخص</a:t>
            </a:r>
            <a:endParaRPr lang="en-US" dirty="0">
              <a:solidFill>
                <a:srgbClr val="586F7C"/>
              </a:solidFill>
              <a:latin typeface="Open Sans"/>
              <a:ea typeface="Open Sans"/>
              <a:cs typeface="Open Sans"/>
            </a:endParaRPr>
          </a:p>
        </p:txBody>
      </p:sp>
      <p:sp>
        <p:nvSpPr>
          <p:cNvPr id="3" name="Text Placeholder 2">
            <a:extLst>
              <a:ext uri="{FF2B5EF4-FFF2-40B4-BE49-F238E27FC236}">
                <a16:creationId xmlns:a16="http://schemas.microsoft.com/office/drawing/2014/main" id="{52C18951-1A8E-384C-9BC3-785EA71F524F}"/>
              </a:ext>
            </a:extLst>
          </p:cNvPr>
          <p:cNvSpPr>
            <a:spLocks noGrp="1"/>
          </p:cNvSpPr>
          <p:nvPr>
            <p:ph type="body" idx="1"/>
          </p:nvPr>
        </p:nvSpPr>
        <p:spPr>
          <a:xfrm>
            <a:off x="680321" y="2336873"/>
            <a:ext cx="10183622" cy="3058087"/>
          </a:xfrm>
        </p:spPr>
        <p:txBody>
          <a:bodyPr/>
          <a:lstStyle/>
          <a:p>
            <a:pPr marR="0" algn="r" rtl="1">
              <a:lnSpc>
                <a:spcPct val="90000"/>
              </a:lnSpc>
              <a:spcBef>
                <a:spcPts val="1000"/>
              </a:spcBef>
              <a:spcAft>
                <a:spcPts val="0"/>
              </a:spcAft>
              <a:buClr>
                <a:schemeClr val="bg2"/>
              </a:buClr>
              <a:buSzPts val="2400"/>
              <a:buFont typeface="Arial" panose="020B0604020202020204" pitchFamily="34" charset="0"/>
              <a:buChar char="•"/>
            </a:pPr>
            <a:r>
              <a:rPr lang="ar-SA" sz="2800" dirty="0">
                <a:solidFill>
                  <a:schemeClr val="bg2"/>
                </a:solidFill>
              </a:rPr>
              <a:t>في هذا العرض تعرفنا علي مبدأ تقييم الأبحاث خاصة في الأوساط الأكاديمية.</a:t>
            </a:r>
          </a:p>
          <a:p>
            <a:pPr marR="0" algn="r" rtl="1">
              <a:lnSpc>
                <a:spcPct val="90000"/>
              </a:lnSpc>
              <a:spcBef>
                <a:spcPts val="1000"/>
              </a:spcBef>
              <a:spcAft>
                <a:spcPts val="0"/>
              </a:spcAft>
              <a:buClr>
                <a:schemeClr val="bg2"/>
              </a:buClr>
              <a:buSzPts val="2400"/>
              <a:buFont typeface="Arial" panose="020B0604020202020204" pitchFamily="34" charset="0"/>
              <a:buChar char="•"/>
            </a:pPr>
            <a:endParaRPr lang="ar-SA" sz="2800" dirty="0">
              <a:solidFill>
                <a:schemeClr val="bg2"/>
              </a:solidFill>
            </a:endParaRPr>
          </a:p>
          <a:p>
            <a:pPr marR="0" algn="r" rtl="1">
              <a:lnSpc>
                <a:spcPct val="90000"/>
              </a:lnSpc>
              <a:spcBef>
                <a:spcPts val="1000"/>
              </a:spcBef>
              <a:spcAft>
                <a:spcPts val="0"/>
              </a:spcAft>
              <a:buClr>
                <a:schemeClr val="bg2"/>
              </a:buClr>
              <a:buSzPts val="2400"/>
              <a:buFont typeface="Arial" panose="020B0604020202020204" pitchFamily="34" charset="0"/>
              <a:buChar char="•"/>
            </a:pPr>
            <a:r>
              <a:rPr lang="ar-SA" sz="2800" dirty="0">
                <a:solidFill>
                  <a:schemeClr val="bg2"/>
                </a:solidFill>
              </a:rPr>
              <a:t>تعرفنا على الطرق الشائعة لتحليل تأثير الأبحاث متضمنا الدلائل البيبلومترية.</a:t>
            </a:r>
          </a:p>
          <a:p>
            <a:pPr marR="0" algn="r" rtl="1">
              <a:lnSpc>
                <a:spcPct val="90000"/>
              </a:lnSpc>
              <a:spcBef>
                <a:spcPts val="1000"/>
              </a:spcBef>
              <a:spcAft>
                <a:spcPts val="0"/>
              </a:spcAft>
              <a:buClr>
                <a:schemeClr val="bg2"/>
              </a:buClr>
              <a:buSzPts val="2400"/>
              <a:buFont typeface="Arial" panose="020B0604020202020204" pitchFamily="34" charset="0"/>
              <a:buChar char="•"/>
            </a:pPr>
            <a:endParaRPr lang="ar-SA" sz="2800" dirty="0">
              <a:solidFill>
                <a:schemeClr val="bg2"/>
              </a:solidFill>
            </a:endParaRPr>
          </a:p>
          <a:p>
            <a:pPr marR="0" algn="r" rtl="1">
              <a:lnSpc>
                <a:spcPct val="90000"/>
              </a:lnSpc>
              <a:spcBef>
                <a:spcPts val="1000"/>
              </a:spcBef>
              <a:spcAft>
                <a:spcPts val="0"/>
              </a:spcAft>
              <a:buClr>
                <a:schemeClr val="bg2"/>
              </a:buClr>
              <a:buSzPts val="2400"/>
              <a:buFont typeface="Arial" panose="020B0604020202020204" pitchFamily="34" charset="0"/>
              <a:buChar char="•"/>
            </a:pPr>
            <a:r>
              <a:rPr lang="ar-SA" sz="2800" dirty="0">
                <a:solidFill>
                  <a:schemeClr val="bg2"/>
                </a:solidFill>
              </a:rPr>
              <a:t>نظرة عامة علي أهم الأدوات والخدمات لتقييم الأبحاث. </a:t>
            </a:r>
            <a:endParaRPr lang="en-US" sz="2800" dirty="0">
              <a:solidFill>
                <a:schemeClr val="bg2"/>
              </a:solidFill>
            </a:endParaRPr>
          </a:p>
        </p:txBody>
      </p:sp>
    </p:spTree>
    <p:extLst>
      <p:ext uri="{BB962C8B-B14F-4D97-AF65-F5344CB8AC3E}">
        <p14:creationId xmlns:p14="http://schemas.microsoft.com/office/powerpoint/2010/main" val="421996646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108"/>
        <p:cNvGrpSpPr/>
        <p:nvPr/>
      </p:nvGrpSpPr>
      <p:grpSpPr>
        <a:xfrm>
          <a:off x="0" y="0"/>
          <a:ext cx="0" cy="0"/>
          <a:chOff x="0" y="0"/>
          <a:chExt cx="0" cy="0"/>
        </a:xfrm>
      </p:grpSpPr>
      <p:sp>
        <p:nvSpPr>
          <p:cNvPr id="109" name="Google Shape;109;p16"/>
          <p:cNvSpPr txBox="1">
            <a:spLocks noGrp="1"/>
          </p:cNvSpPr>
          <p:nvPr>
            <p:ph type="body" idx="1"/>
          </p:nvPr>
        </p:nvSpPr>
        <p:spPr>
          <a:xfrm>
            <a:off x="838200" y="1878570"/>
            <a:ext cx="10515600" cy="4266850"/>
          </a:xfrm>
          <a:prstGeom prst="rect">
            <a:avLst/>
          </a:prstGeom>
          <a:noFill/>
          <a:ln>
            <a:noFill/>
          </a:ln>
        </p:spPr>
        <p:txBody>
          <a:bodyPr spcFirstLastPara="1" wrap="square" lIns="91425" tIns="45700" rIns="91425" bIns="45700" anchor="t" anchorCtr="0">
            <a:noAutofit/>
          </a:bodyPr>
          <a:lstStyle/>
          <a:p>
            <a:pPr marL="419100" lvl="0" indent="-342900" algn="just" rtl="1">
              <a:lnSpc>
                <a:spcPct val="90000"/>
              </a:lnSpc>
              <a:spcBef>
                <a:spcPts val="1000"/>
              </a:spcBef>
              <a:spcAft>
                <a:spcPts val="0"/>
              </a:spcAft>
              <a:buSzPts val="2400"/>
              <a:buFont typeface="Arial" panose="020B0604020202020204" pitchFamily="34" charset="0"/>
              <a:buChar char="•"/>
            </a:pPr>
            <a:r>
              <a:rPr lang="ar-EG" sz="2400" dirty="0">
                <a:solidFill>
                  <a:schemeClr val="bg2"/>
                </a:solidFill>
                <a:latin typeface="+mn-lt"/>
              </a:rPr>
              <a:t>تلتزم البحوث من أجل الحياة </a:t>
            </a:r>
            <a:r>
              <a:rPr lang="nl-NL" sz="2400" dirty="0">
                <a:solidFill>
                  <a:schemeClr val="bg2"/>
                </a:solidFill>
                <a:latin typeface="+mn-lt"/>
              </a:rPr>
              <a:t>Research4Life </a:t>
            </a:r>
            <a:r>
              <a:rPr lang="ar-EG" sz="2400" dirty="0">
                <a:solidFill>
                  <a:schemeClr val="tx1"/>
                </a:solidFill>
                <a:latin typeface="+mn-lt"/>
              </a:rPr>
              <a:t> </a:t>
            </a:r>
            <a:r>
              <a:rPr lang="ar-EG" sz="2400" dirty="0">
                <a:solidFill>
                  <a:srgbClr val="F49925"/>
                </a:solidFill>
                <a:latin typeface="+mn-lt"/>
                <a:hlinkClick r:id="rId3">
                  <a:extLst>
                    <a:ext uri="{A12FA001-AC4F-418D-AE19-62706E023703}">
                      <ahyp:hlinkClr xmlns:ahyp="http://schemas.microsoft.com/office/drawing/2018/hyperlinkcolor" val="tx"/>
                    </a:ext>
                  </a:extLst>
                </a:hlinkClick>
              </a:rPr>
              <a:t>بأهداف الأمم المتحدة للتنمية المستدامة</a:t>
            </a:r>
            <a:r>
              <a:rPr lang="ar-EG" sz="2400" dirty="0">
                <a:solidFill>
                  <a:schemeClr val="tx1"/>
                </a:solidFill>
                <a:latin typeface="+mn-lt"/>
              </a:rPr>
              <a:t>.</a:t>
            </a:r>
          </a:p>
          <a:p>
            <a:pPr marL="419100" lvl="0" indent="-342900" algn="just" rtl="1">
              <a:lnSpc>
                <a:spcPct val="90000"/>
              </a:lnSpc>
              <a:spcBef>
                <a:spcPts val="1000"/>
              </a:spcBef>
              <a:spcAft>
                <a:spcPts val="0"/>
              </a:spcAft>
              <a:buSzPts val="2400"/>
              <a:buFont typeface="Arial" panose="020B0604020202020204" pitchFamily="34" charset="0"/>
              <a:buChar char="•"/>
            </a:pPr>
            <a:endParaRPr lang="ar-EG" sz="2400" dirty="0">
              <a:solidFill>
                <a:schemeClr val="bg2"/>
              </a:solidFill>
              <a:latin typeface="+mn-lt"/>
            </a:endParaRPr>
          </a:p>
          <a:p>
            <a:pPr marL="419100" lvl="0" indent="-342900" algn="just" rtl="1">
              <a:lnSpc>
                <a:spcPct val="90000"/>
              </a:lnSpc>
              <a:spcBef>
                <a:spcPts val="1000"/>
              </a:spcBef>
              <a:spcAft>
                <a:spcPts val="0"/>
              </a:spcAft>
              <a:buSzPts val="2400"/>
              <a:buFont typeface="Arial" panose="020B0604020202020204" pitchFamily="34" charset="0"/>
              <a:buChar char="•"/>
            </a:pPr>
            <a:r>
              <a:rPr lang="ar-EG" sz="2400" dirty="0">
                <a:solidFill>
                  <a:schemeClr val="bg2"/>
                </a:solidFill>
                <a:latin typeface="+mn-lt"/>
              </a:rPr>
              <a:t>تساهم البحوث من أجل الحياة </a:t>
            </a:r>
            <a:r>
              <a:rPr lang="nl-NL" sz="2400" dirty="0">
                <a:solidFill>
                  <a:schemeClr val="bg2"/>
                </a:solidFill>
                <a:latin typeface="+mn-lt"/>
              </a:rPr>
              <a:t>Research4Life </a:t>
            </a:r>
            <a:r>
              <a:rPr lang="ar-EG" sz="2400" dirty="0">
                <a:solidFill>
                  <a:schemeClr val="bg2"/>
                </a:solidFill>
                <a:latin typeface="+mn-lt"/>
              </a:rPr>
              <a:t> في عِقد الأمم المتحدة للعمل من خلال زيادة المشاركة البحثية من جنوب الكرة الأرضية.</a:t>
            </a:r>
          </a:p>
          <a:p>
            <a:pPr marL="419100" lvl="0" indent="-342900" algn="just" rtl="1">
              <a:lnSpc>
                <a:spcPct val="90000"/>
              </a:lnSpc>
              <a:spcBef>
                <a:spcPts val="1000"/>
              </a:spcBef>
              <a:spcAft>
                <a:spcPts val="0"/>
              </a:spcAft>
              <a:buSzPts val="2400"/>
              <a:buFont typeface="Arial" panose="020B0604020202020204" pitchFamily="34" charset="0"/>
              <a:buChar char="•"/>
            </a:pPr>
            <a:endParaRPr lang="ar-EG" sz="2400" dirty="0">
              <a:solidFill>
                <a:schemeClr val="bg2"/>
              </a:solidFill>
              <a:latin typeface="+mn-lt"/>
            </a:endParaRPr>
          </a:p>
          <a:p>
            <a:pPr marL="419100" lvl="0" indent="-342900" algn="just" rtl="1">
              <a:lnSpc>
                <a:spcPct val="90000"/>
              </a:lnSpc>
              <a:spcBef>
                <a:spcPts val="1000"/>
              </a:spcBef>
              <a:spcAft>
                <a:spcPts val="0"/>
              </a:spcAft>
              <a:buSzPts val="2400"/>
              <a:buFont typeface="Arial" panose="020B0604020202020204" pitchFamily="34" charset="0"/>
              <a:buChar char="•"/>
            </a:pPr>
            <a:r>
              <a:rPr lang="ar-EG" sz="2400" dirty="0">
                <a:solidFill>
                  <a:schemeClr val="bg2"/>
                </a:solidFill>
                <a:latin typeface="+mn-lt"/>
              </a:rPr>
              <a:t>تركز الخطة الإستراتيجية الأخيرة حتى عام 2030 على الإدماج والعدالة في مجتمع البحث العالمي، ودعم إنشاء كيان أكثر ثراءً من الأبحاث التي ستساعد على النهوض بأهداف التنمية المستدامة.</a:t>
            </a:r>
          </a:p>
          <a:p>
            <a:pPr marL="419100" lvl="0" indent="-342900" algn="just" rtl="1">
              <a:lnSpc>
                <a:spcPct val="90000"/>
              </a:lnSpc>
              <a:spcBef>
                <a:spcPts val="1000"/>
              </a:spcBef>
              <a:spcAft>
                <a:spcPts val="0"/>
              </a:spcAft>
              <a:buSzPts val="2400"/>
              <a:buFont typeface="Arial" panose="020B0604020202020204" pitchFamily="34" charset="0"/>
              <a:buChar char="•"/>
            </a:pPr>
            <a:endParaRPr lang="ar-EG" sz="2400" dirty="0">
              <a:solidFill>
                <a:schemeClr val="bg2"/>
              </a:solidFill>
              <a:latin typeface="+mn-lt"/>
            </a:endParaRPr>
          </a:p>
          <a:p>
            <a:pPr marL="419100" lvl="0" indent="-342900" algn="just" rtl="1">
              <a:lnSpc>
                <a:spcPct val="90000"/>
              </a:lnSpc>
              <a:spcBef>
                <a:spcPts val="1000"/>
              </a:spcBef>
              <a:spcAft>
                <a:spcPts val="0"/>
              </a:spcAft>
              <a:buSzPts val="2400"/>
              <a:buFont typeface="Arial" panose="020B0604020202020204" pitchFamily="34" charset="0"/>
              <a:buChar char="•"/>
            </a:pPr>
            <a:r>
              <a:rPr lang="ar-EG" sz="2400" dirty="0">
                <a:solidFill>
                  <a:schemeClr val="bg2"/>
                </a:solidFill>
                <a:latin typeface="+mn-lt"/>
              </a:rPr>
              <a:t>تقدم البحوث من أجل الحياة </a:t>
            </a:r>
            <a:r>
              <a:rPr lang="nl-NL" sz="2400" dirty="0">
                <a:solidFill>
                  <a:schemeClr val="bg2"/>
                </a:solidFill>
                <a:latin typeface="+mn-lt"/>
              </a:rPr>
              <a:t>Research4Life </a:t>
            </a:r>
            <a:r>
              <a:rPr lang="ar-EG" sz="2400" dirty="0">
                <a:solidFill>
                  <a:schemeClr val="bg2"/>
                </a:solidFill>
                <a:latin typeface="+mn-lt"/>
              </a:rPr>
              <a:t> لشركائنا ومستخدمينا وداعمينا الفرصة للمساهمة في إنشاء التنوع، وبيئة بحثية شاملة وعادلة للجميع.</a:t>
            </a:r>
            <a:endParaRPr sz="2400" dirty="0">
              <a:solidFill>
                <a:schemeClr val="bg2"/>
              </a:solidFill>
              <a:latin typeface="+mn-lt"/>
              <a:sym typeface="Quattrocento Sans"/>
            </a:endParaRPr>
          </a:p>
        </p:txBody>
      </p:sp>
      <p:pic>
        <p:nvPicPr>
          <p:cNvPr id="110" name="Google Shape;110;p16"/>
          <p:cNvPicPr preferRelativeResize="0"/>
          <p:nvPr/>
        </p:nvPicPr>
        <p:blipFill rotWithShape="1">
          <a:blip r:embed="rId4">
            <a:alphaModFix/>
          </a:blip>
          <a:srcRect/>
          <a:stretch/>
        </p:blipFill>
        <p:spPr>
          <a:xfrm>
            <a:off x="705415" y="202431"/>
            <a:ext cx="4498687" cy="1232994"/>
          </a:xfrm>
          <a:prstGeom prst="rect">
            <a:avLst/>
          </a:prstGeom>
          <a:noFill/>
          <a:ln>
            <a:noFill/>
          </a:ln>
        </p:spPr>
      </p:pic>
      <p:pic>
        <p:nvPicPr>
          <p:cNvPr id="111" name="Google Shape;111;p16"/>
          <p:cNvPicPr preferRelativeResize="0"/>
          <p:nvPr/>
        </p:nvPicPr>
        <p:blipFill rotWithShape="1">
          <a:blip r:embed="rId5">
            <a:alphaModFix/>
          </a:blip>
          <a:srcRect/>
          <a:stretch/>
        </p:blipFill>
        <p:spPr>
          <a:xfrm rot="10800000" flipH="1">
            <a:off x="989098" y="1731702"/>
            <a:ext cx="2276669" cy="75889"/>
          </a:xfrm>
          <a:prstGeom prst="rect">
            <a:avLst/>
          </a:prstGeom>
          <a:noFill/>
          <a:ln>
            <a:noFill/>
          </a:ln>
        </p:spPr>
      </p:pic>
      <p:sp>
        <p:nvSpPr>
          <p:cNvPr id="3" name="TextBox 2">
            <a:extLst>
              <a:ext uri="{FF2B5EF4-FFF2-40B4-BE49-F238E27FC236}">
                <a16:creationId xmlns:a16="http://schemas.microsoft.com/office/drawing/2014/main" id="{36B54071-2C20-0F56-96D4-A47D6DD3F9DC}"/>
              </a:ext>
            </a:extLst>
          </p:cNvPr>
          <p:cNvSpPr txBox="1"/>
          <p:nvPr/>
        </p:nvSpPr>
        <p:spPr>
          <a:xfrm>
            <a:off x="6278062" y="374352"/>
            <a:ext cx="4903393" cy="584775"/>
          </a:xfrm>
          <a:prstGeom prst="rect">
            <a:avLst/>
          </a:prstGeom>
          <a:noFill/>
        </p:spPr>
        <p:txBody>
          <a:bodyPr wrap="square" rtlCol="0">
            <a:spAutoFit/>
          </a:bodyPr>
          <a:lstStyle/>
          <a:p>
            <a:pPr algn="r" rtl="1"/>
            <a:r>
              <a:rPr lang="ar-EG" sz="3200" b="1" dirty="0">
                <a:solidFill>
                  <a:schemeClr val="bg2"/>
                </a:solidFill>
              </a:rPr>
              <a:t>أهداف التنمية المستدامة</a:t>
            </a:r>
            <a:endParaRPr lang="en-US" sz="3200" b="1" dirty="0">
              <a:solidFill>
                <a:schemeClr val="bg2"/>
              </a:solidFill>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116"/>
        <p:cNvGrpSpPr/>
        <p:nvPr/>
      </p:nvGrpSpPr>
      <p:grpSpPr>
        <a:xfrm>
          <a:off x="0" y="0"/>
          <a:ext cx="0" cy="0"/>
          <a:chOff x="0" y="0"/>
          <a:chExt cx="0" cy="0"/>
        </a:xfrm>
      </p:grpSpPr>
      <p:sp>
        <p:nvSpPr>
          <p:cNvPr id="117" name="Google Shape;117;p17"/>
          <p:cNvSpPr txBox="1">
            <a:spLocks noGrp="1"/>
          </p:cNvSpPr>
          <p:nvPr>
            <p:ph type="body" idx="1"/>
          </p:nvPr>
        </p:nvSpPr>
        <p:spPr>
          <a:xfrm>
            <a:off x="838200" y="1503110"/>
            <a:ext cx="10515600" cy="4938395"/>
          </a:xfrm>
          <a:prstGeom prst="rect">
            <a:avLst/>
          </a:prstGeom>
          <a:noFill/>
          <a:ln>
            <a:noFill/>
          </a:ln>
        </p:spPr>
        <p:txBody>
          <a:bodyPr spcFirstLastPara="1" wrap="square" lIns="91425" tIns="45700" rIns="91425" bIns="45700" anchor="t" anchorCtr="0">
            <a:noAutofit/>
          </a:bodyPr>
          <a:lstStyle/>
          <a:p>
            <a:pPr marL="76200" lvl="0" indent="0" algn="just" rtl="1">
              <a:lnSpc>
                <a:spcPct val="90000"/>
              </a:lnSpc>
              <a:spcBef>
                <a:spcPts val="1000"/>
              </a:spcBef>
              <a:spcAft>
                <a:spcPts val="0"/>
              </a:spcAft>
              <a:buClr>
                <a:schemeClr val="dk1"/>
              </a:buClr>
              <a:buSzPts val="2400"/>
              <a:buFont typeface="Arial"/>
              <a:buNone/>
            </a:pPr>
            <a:br>
              <a:rPr lang="nl-NL" sz="1800" dirty="0">
                <a:latin typeface="Open Sans"/>
                <a:ea typeface="Open Sans"/>
                <a:cs typeface="Open Sans"/>
                <a:sym typeface="Open Sans"/>
              </a:rPr>
            </a:br>
            <a:br>
              <a:rPr lang="nl-NL" sz="1800" dirty="0">
                <a:latin typeface="Open Sans"/>
                <a:ea typeface="Open Sans"/>
                <a:cs typeface="Open Sans"/>
                <a:sym typeface="Open Sans"/>
              </a:rPr>
            </a:br>
            <a:r>
              <a:rPr lang="ar-EG" sz="2400" dirty="0">
                <a:solidFill>
                  <a:schemeClr val="bg2"/>
                </a:solidFill>
                <a:latin typeface="+mn-lt"/>
                <a:ea typeface="Open Sans"/>
                <a:cs typeface="Open Sans"/>
                <a:sym typeface="Open Sans"/>
              </a:rPr>
              <a:t>يسمح هيكلنا الفريد بين القطاعين العام والخاص بالعمل بشكل فعال بما يتماشى مع </a:t>
            </a:r>
            <a:r>
              <a:rPr lang="ar-EG" sz="2400" dirty="0">
                <a:solidFill>
                  <a:srgbClr val="F49925"/>
                </a:solidFill>
                <a:latin typeface="+mn-lt"/>
                <a:ea typeface="Open Sans"/>
                <a:cs typeface="Open Sans"/>
                <a:sym typeface="Open Sans"/>
                <a:hlinkClick r:id="rId3">
                  <a:extLst>
                    <a:ext uri="{A12FA001-AC4F-418D-AE19-62706E023703}">
                      <ahyp:hlinkClr xmlns:ahyp="http://schemas.microsoft.com/office/drawing/2018/hyperlinkcolor" val="tx"/>
                    </a:ext>
                  </a:extLst>
                </a:hlinkClick>
              </a:rPr>
              <a:t>الهدف رقم 17 من أهداف التنمية المستدامة</a:t>
            </a:r>
            <a:r>
              <a:rPr lang="ar-EG" sz="2400" dirty="0">
                <a:solidFill>
                  <a:schemeClr val="bg2"/>
                </a:solidFill>
                <a:latin typeface="+mn-lt"/>
                <a:ea typeface="Open Sans"/>
                <a:cs typeface="Open Sans"/>
                <a:sym typeface="Open Sans"/>
              </a:rPr>
              <a:t>: </a:t>
            </a:r>
            <a:r>
              <a:rPr lang="ar-EG" sz="2400" b="1" dirty="0">
                <a:solidFill>
                  <a:schemeClr val="bg2"/>
                </a:solidFill>
                <a:latin typeface="+mn-lt"/>
                <a:ea typeface="Open Sans"/>
                <a:cs typeface="Open Sans"/>
                <a:sym typeface="Open Sans"/>
              </a:rPr>
              <a:t>الشراكة من أجل أهداف التنمية المستدامة </a:t>
            </a:r>
            <a:r>
              <a:rPr lang="ar-EG" sz="2400" dirty="0">
                <a:solidFill>
                  <a:schemeClr val="bg2"/>
                </a:solidFill>
                <a:latin typeface="+mn-lt"/>
                <a:ea typeface="Open Sans"/>
                <a:cs typeface="Open Sans"/>
                <a:sym typeface="Open Sans"/>
              </a:rPr>
              <a:t>ودعم مجتمع المستفيدين لدينا كمستهلكين ومنتجين للبحوث الهامة والنهوض </a:t>
            </a:r>
            <a:r>
              <a:rPr lang="ar-EG" sz="2400" dirty="0">
                <a:solidFill>
                  <a:srgbClr val="F49925"/>
                </a:solidFill>
                <a:latin typeface="+mn-lt"/>
                <a:ea typeface="Open Sans"/>
                <a:cs typeface="Open Sans"/>
                <a:sym typeface="Open Sans"/>
                <a:hlinkClick r:id="rId4">
                  <a:extLst>
                    <a:ext uri="{A12FA001-AC4F-418D-AE19-62706E023703}">
                      <ahyp:hlinkClr xmlns:ahyp="http://schemas.microsoft.com/office/drawing/2018/hyperlinkcolor" val="tx"/>
                    </a:ext>
                  </a:extLst>
                </a:hlinkClick>
              </a:rPr>
              <a:t>بهدف رقم 10 من أهداف التنمية المستدامة </a:t>
            </a:r>
            <a:r>
              <a:rPr lang="ar-EG" sz="2400" dirty="0">
                <a:solidFill>
                  <a:schemeClr val="bg2"/>
                </a:solidFill>
                <a:latin typeface="+mn-lt"/>
                <a:ea typeface="Open Sans"/>
                <a:cs typeface="Open Sans"/>
                <a:sym typeface="Open Sans"/>
              </a:rPr>
              <a:t>: </a:t>
            </a:r>
            <a:r>
              <a:rPr lang="ar-EG" sz="2400" b="1" dirty="0">
                <a:solidFill>
                  <a:schemeClr val="bg2"/>
                </a:solidFill>
                <a:latin typeface="+mn-lt"/>
                <a:ea typeface="Open Sans"/>
                <a:cs typeface="Open Sans"/>
                <a:sym typeface="Open Sans"/>
              </a:rPr>
              <a:t>تقليل أوجه عدم المساواة </a:t>
            </a:r>
            <a:r>
              <a:rPr lang="ar-EG" sz="2400" dirty="0">
                <a:solidFill>
                  <a:schemeClr val="bg2"/>
                </a:solidFill>
                <a:latin typeface="+mn-lt"/>
                <a:ea typeface="Open Sans"/>
                <a:cs typeface="Open Sans"/>
                <a:sym typeface="Open Sans"/>
              </a:rPr>
              <a:t>داخل البلدان وفيما بينها.</a:t>
            </a:r>
          </a:p>
          <a:p>
            <a:pPr marL="76200" lvl="0" indent="0" algn="just" rtl="1">
              <a:lnSpc>
                <a:spcPct val="90000"/>
              </a:lnSpc>
              <a:spcBef>
                <a:spcPts val="1000"/>
              </a:spcBef>
              <a:spcAft>
                <a:spcPts val="0"/>
              </a:spcAft>
              <a:buClr>
                <a:schemeClr val="dk1"/>
              </a:buClr>
              <a:buSzPts val="2400"/>
              <a:buFont typeface="Arial"/>
              <a:buNone/>
            </a:pPr>
            <a:r>
              <a:rPr lang="ar-EG" sz="2400" dirty="0">
                <a:solidFill>
                  <a:schemeClr val="bg2"/>
                </a:solidFill>
                <a:latin typeface="+mn-lt"/>
                <a:ea typeface="Open Sans"/>
                <a:cs typeface="Open Sans"/>
                <a:sym typeface="Open Sans"/>
              </a:rPr>
              <a:t>في حين أن أنشطة البحوث من أجل الحياة تدعم بشكل مباشر وغير مباشر جميع أهداف التنمية المستدامة مثل </a:t>
            </a:r>
            <a:r>
              <a:rPr lang="ar-EG" sz="2400" b="1" dirty="0">
                <a:solidFill>
                  <a:schemeClr val="bg2"/>
                </a:solidFill>
                <a:latin typeface="+mn-lt"/>
                <a:ea typeface="Open Sans"/>
                <a:cs typeface="Open Sans"/>
                <a:sym typeface="Open Sans"/>
              </a:rPr>
              <a:t>الصحة الجيدة والرفاهية ، والقضاء على الجوع ، والمياه النظيفة والصرف الصحي ، والصناعة ، والابتكار والبنية التحتية ، والسلام والعدالة </a:t>
            </a:r>
            <a:r>
              <a:rPr lang="ar-EG" sz="2400" dirty="0">
                <a:solidFill>
                  <a:schemeClr val="bg2"/>
                </a:solidFill>
                <a:latin typeface="+mn-lt"/>
                <a:ea typeface="Open Sans"/>
                <a:cs typeface="Open Sans"/>
                <a:sym typeface="Open Sans"/>
              </a:rPr>
              <a:t>، فإن برنامج البحوث من أجل الحياة </a:t>
            </a:r>
            <a:r>
              <a:rPr lang="nl-NL" sz="2400" dirty="0">
                <a:solidFill>
                  <a:schemeClr val="bg2"/>
                </a:solidFill>
                <a:latin typeface="+mn-lt"/>
                <a:ea typeface="Open Sans"/>
                <a:cs typeface="Open Sans"/>
                <a:sym typeface="Open Sans"/>
              </a:rPr>
              <a:t>Research4Life </a:t>
            </a:r>
            <a:r>
              <a:rPr lang="ar-EG" sz="2400" dirty="0">
                <a:solidFill>
                  <a:schemeClr val="bg2"/>
                </a:solidFill>
                <a:latin typeface="+mn-lt"/>
                <a:ea typeface="Open Sans"/>
                <a:cs typeface="Open Sans"/>
                <a:sym typeface="Open Sans"/>
              </a:rPr>
              <a:t>يتماشى بشكل وثيق مع </a:t>
            </a:r>
            <a:r>
              <a:rPr lang="ar-EG" sz="2400" dirty="0">
                <a:solidFill>
                  <a:srgbClr val="F49925"/>
                </a:solidFill>
                <a:latin typeface="+mn-lt"/>
                <a:ea typeface="Open Sans"/>
                <a:cs typeface="Open Sans"/>
                <a:sym typeface="Open Sans"/>
                <a:hlinkClick r:id="rId3">
                  <a:extLst>
                    <a:ext uri="{A12FA001-AC4F-418D-AE19-62706E023703}">
                      <ahyp:hlinkClr xmlns:ahyp="http://schemas.microsoft.com/office/drawing/2018/hyperlinkcolor" val="tx"/>
                    </a:ext>
                  </a:extLst>
                </a:hlinkClick>
              </a:rPr>
              <a:t>الهدف رقم 4 من أهداف التنمية المستدامة</a:t>
            </a:r>
            <a:r>
              <a:rPr lang="ar-EG" sz="2400" dirty="0">
                <a:solidFill>
                  <a:schemeClr val="bg2"/>
                </a:solidFill>
                <a:latin typeface="+mn-lt"/>
                <a:ea typeface="Open Sans"/>
                <a:cs typeface="Open Sans"/>
                <a:sym typeface="Open Sans"/>
              </a:rPr>
              <a:t>: </a:t>
            </a:r>
            <a:r>
              <a:rPr lang="ar-EG" sz="2400" b="1" dirty="0">
                <a:solidFill>
                  <a:schemeClr val="bg2"/>
                </a:solidFill>
                <a:latin typeface="+mn-lt"/>
                <a:ea typeface="Open Sans"/>
                <a:cs typeface="Open Sans"/>
                <a:sym typeface="Open Sans"/>
              </a:rPr>
              <a:t>التعليم الجيد</a:t>
            </a:r>
            <a:r>
              <a:rPr lang="ar-EG" sz="2400" dirty="0">
                <a:solidFill>
                  <a:schemeClr val="bg2"/>
                </a:solidFill>
                <a:latin typeface="+mn-lt"/>
                <a:ea typeface="Open Sans"/>
                <a:cs typeface="Open Sans"/>
                <a:sym typeface="Open Sans"/>
              </a:rPr>
              <a:t>؛ وهو أمر أساسي لإنشاء عالم يسوده السلام والازدهار و</a:t>
            </a:r>
            <a:r>
              <a:rPr lang="ar-EG" sz="2400" dirty="0">
                <a:solidFill>
                  <a:srgbClr val="F49925"/>
                </a:solidFill>
                <a:latin typeface="+mn-lt"/>
                <a:ea typeface="Open Sans"/>
                <a:cs typeface="Open Sans"/>
                <a:sym typeface="Open Sans"/>
                <a:hlinkClick r:id="rId5">
                  <a:extLst>
                    <a:ext uri="{A12FA001-AC4F-418D-AE19-62706E023703}">
                      <ahyp:hlinkClr xmlns:ahyp="http://schemas.microsoft.com/office/drawing/2018/hyperlinkcolor" val="tx"/>
                    </a:ext>
                  </a:extLst>
                </a:hlinkClick>
              </a:rPr>
              <a:t>الهدف رقم 5 من أهداف التنمية المستدامة</a:t>
            </a:r>
            <a:r>
              <a:rPr lang="ar-EG" sz="2400" dirty="0">
                <a:solidFill>
                  <a:schemeClr val="bg2"/>
                </a:solidFill>
                <a:latin typeface="+mn-lt"/>
                <a:ea typeface="Open Sans"/>
                <a:cs typeface="Open Sans"/>
                <a:sym typeface="Open Sans"/>
              </a:rPr>
              <a:t>: </a:t>
            </a:r>
            <a:r>
              <a:rPr lang="ar-EG" sz="2400" b="1" dirty="0">
                <a:solidFill>
                  <a:schemeClr val="bg2"/>
                </a:solidFill>
                <a:latin typeface="+mn-lt"/>
                <a:ea typeface="Open Sans"/>
                <a:cs typeface="Open Sans"/>
                <a:sym typeface="Open Sans"/>
              </a:rPr>
              <a:t>المساواة بين الجنسين </a:t>
            </a:r>
            <a:r>
              <a:rPr lang="ar-EG" sz="2400" dirty="0">
                <a:solidFill>
                  <a:schemeClr val="bg2"/>
                </a:solidFill>
                <a:latin typeface="+mn-lt"/>
                <a:ea typeface="Open Sans"/>
                <a:cs typeface="Open Sans"/>
                <a:sym typeface="Open Sans"/>
              </a:rPr>
              <a:t>لتحقيق تمكين جميع النساء والأطفال.</a:t>
            </a:r>
            <a:endParaRPr sz="2400" dirty="0">
              <a:solidFill>
                <a:schemeClr val="bg2"/>
              </a:solidFill>
              <a:highlight>
                <a:srgbClr val="FFFFFF"/>
              </a:highlight>
              <a:latin typeface="+mn-lt"/>
              <a:ea typeface="Open Sans"/>
              <a:cs typeface="Open Sans"/>
              <a:sym typeface="Open Sans"/>
            </a:endParaRPr>
          </a:p>
        </p:txBody>
      </p:sp>
      <p:pic>
        <p:nvPicPr>
          <p:cNvPr id="118" name="Google Shape;118;p17"/>
          <p:cNvPicPr preferRelativeResize="0"/>
          <p:nvPr/>
        </p:nvPicPr>
        <p:blipFill rotWithShape="1">
          <a:blip r:embed="rId6">
            <a:alphaModFix/>
          </a:blip>
          <a:srcRect/>
          <a:stretch/>
        </p:blipFill>
        <p:spPr>
          <a:xfrm>
            <a:off x="705415" y="202431"/>
            <a:ext cx="4873039" cy="1232994"/>
          </a:xfrm>
          <a:prstGeom prst="rect">
            <a:avLst/>
          </a:prstGeom>
          <a:noFill/>
          <a:ln>
            <a:noFill/>
          </a:ln>
        </p:spPr>
      </p:pic>
      <p:pic>
        <p:nvPicPr>
          <p:cNvPr id="119" name="Google Shape;119;p17"/>
          <p:cNvPicPr preferRelativeResize="0"/>
          <p:nvPr/>
        </p:nvPicPr>
        <p:blipFill rotWithShape="1">
          <a:blip r:embed="rId7">
            <a:alphaModFix/>
          </a:blip>
          <a:srcRect/>
          <a:stretch/>
        </p:blipFill>
        <p:spPr>
          <a:xfrm rot="10800000" flipH="1">
            <a:off x="989098" y="1731702"/>
            <a:ext cx="2276669" cy="75889"/>
          </a:xfrm>
          <a:prstGeom prst="rect">
            <a:avLst/>
          </a:prstGeom>
          <a:noFill/>
          <a:ln>
            <a:noFill/>
          </a:ln>
        </p:spPr>
      </p:pic>
      <p:grpSp>
        <p:nvGrpSpPr>
          <p:cNvPr id="120" name="Google Shape;120;p17"/>
          <p:cNvGrpSpPr/>
          <p:nvPr/>
        </p:nvGrpSpPr>
        <p:grpSpPr>
          <a:xfrm>
            <a:off x="989098" y="5430727"/>
            <a:ext cx="5106902" cy="1188000"/>
            <a:chOff x="1064320" y="4654442"/>
            <a:chExt cx="8471089" cy="2004383"/>
          </a:xfrm>
        </p:grpSpPr>
        <p:pic>
          <p:nvPicPr>
            <p:cNvPr id="121" name="Google Shape;121;p17" descr="A red background with a book and a pencil&#10;&#10;Description automatically generated with low confidence"/>
            <p:cNvPicPr preferRelativeResize="0"/>
            <p:nvPr/>
          </p:nvPicPr>
          <p:blipFill rotWithShape="1">
            <a:blip r:embed="rId8">
              <a:alphaModFix/>
            </a:blip>
            <a:srcRect/>
            <a:stretch/>
          </p:blipFill>
          <p:spPr>
            <a:xfrm>
              <a:off x="1064320" y="4654442"/>
              <a:ext cx="1997467" cy="1997467"/>
            </a:xfrm>
            <a:prstGeom prst="rect">
              <a:avLst/>
            </a:prstGeom>
            <a:noFill/>
            <a:ln>
              <a:noFill/>
            </a:ln>
          </p:spPr>
        </p:pic>
        <p:pic>
          <p:nvPicPr>
            <p:cNvPr id="122" name="Google Shape;122;p17" descr="A picture containing text, font, logo, graphics&#10;&#10;Description automatically generated"/>
            <p:cNvPicPr preferRelativeResize="0"/>
            <p:nvPr/>
          </p:nvPicPr>
          <p:blipFill rotWithShape="1">
            <a:blip r:embed="rId9">
              <a:alphaModFix/>
            </a:blip>
            <a:srcRect/>
            <a:stretch/>
          </p:blipFill>
          <p:spPr>
            <a:xfrm>
              <a:off x="3222194" y="4654443"/>
              <a:ext cx="1997467" cy="1997467"/>
            </a:xfrm>
            <a:prstGeom prst="rect">
              <a:avLst/>
            </a:prstGeom>
            <a:noFill/>
            <a:ln>
              <a:noFill/>
            </a:ln>
          </p:spPr>
        </p:pic>
        <p:pic>
          <p:nvPicPr>
            <p:cNvPr id="123" name="Google Shape;123;p17" descr="A picture containing text, graphics, font, logo&#10;&#10;Description automatically generated"/>
            <p:cNvPicPr preferRelativeResize="0"/>
            <p:nvPr/>
          </p:nvPicPr>
          <p:blipFill rotWithShape="1">
            <a:blip r:embed="rId10">
              <a:alphaModFix/>
            </a:blip>
            <a:srcRect/>
            <a:stretch/>
          </p:blipFill>
          <p:spPr>
            <a:xfrm>
              <a:off x="5380068" y="4654443"/>
              <a:ext cx="1997467" cy="1997467"/>
            </a:xfrm>
            <a:prstGeom prst="rect">
              <a:avLst/>
            </a:prstGeom>
            <a:noFill/>
            <a:ln>
              <a:noFill/>
            </a:ln>
          </p:spPr>
        </p:pic>
        <p:pic>
          <p:nvPicPr>
            <p:cNvPr id="124" name="Google Shape;124;p17" descr="A picture containing text, logo, font, screenshot&#10;&#10;Description automatically generated"/>
            <p:cNvPicPr preferRelativeResize="0"/>
            <p:nvPr/>
          </p:nvPicPr>
          <p:blipFill rotWithShape="1">
            <a:blip r:embed="rId11">
              <a:alphaModFix/>
            </a:blip>
            <a:srcRect/>
            <a:stretch/>
          </p:blipFill>
          <p:spPr>
            <a:xfrm>
              <a:off x="7537942" y="4661358"/>
              <a:ext cx="1997467" cy="1997467"/>
            </a:xfrm>
            <a:prstGeom prst="rect">
              <a:avLst/>
            </a:prstGeom>
            <a:noFill/>
            <a:ln>
              <a:noFill/>
            </a:ln>
          </p:spPr>
        </p:pic>
      </p:grpSp>
      <p:sp>
        <p:nvSpPr>
          <p:cNvPr id="2" name="TextBox 1">
            <a:extLst>
              <a:ext uri="{FF2B5EF4-FFF2-40B4-BE49-F238E27FC236}">
                <a16:creationId xmlns:a16="http://schemas.microsoft.com/office/drawing/2014/main" id="{70C8B561-9403-E0A0-9282-FAFC1F3F27B1}"/>
              </a:ext>
            </a:extLst>
          </p:cNvPr>
          <p:cNvSpPr txBox="1"/>
          <p:nvPr/>
        </p:nvSpPr>
        <p:spPr>
          <a:xfrm>
            <a:off x="6235104" y="526540"/>
            <a:ext cx="4903393" cy="584775"/>
          </a:xfrm>
          <a:prstGeom prst="rect">
            <a:avLst/>
          </a:prstGeom>
          <a:noFill/>
        </p:spPr>
        <p:txBody>
          <a:bodyPr wrap="square" rtlCol="0">
            <a:spAutoFit/>
          </a:bodyPr>
          <a:lstStyle/>
          <a:p>
            <a:pPr algn="r" rtl="1"/>
            <a:r>
              <a:rPr lang="ar-EG" sz="3200" b="1" dirty="0">
                <a:solidFill>
                  <a:schemeClr val="bg2"/>
                </a:solidFill>
              </a:rPr>
              <a:t>أهداف التنمية المستدامة (تابع)</a:t>
            </a:r>
            <a:endParaRPr lang="en-US" sz="3200" b="1" dirty="0">
              <a:solidFill>
                <a:schemeClr val="bg2"/>
              </a:solidFill>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307"/>
        <p:cNvGrpSpPr/>
        <p:nvPr/>
      </p:nvGrpSpPr>
      <p:grpSpPr>
        <a:xfrm>
          <a:off x="0" y="0"/>
          <a:ext cx="0" cy="0"/>
          <a:chOff x="0" y="0"/>
          <a:chExt cx="0" cy="0"/>
        </a:xfrm>
      </p:grpSpPr>
      <p:pic>
        <p:nvPicPr>
          <p:cNvPr id="308" name="Google Shape;308;p1"/>
          <p:cNvPicPr preferRelativeResize="0"/>
          <p:nvPr/>
        </p:nvPicPr>
        <p:blipFill rotWithShape="1">
          <a:blip r:embed="rId3">
            <a:alphaModFix/>
          </a:blip>
          <a:srcRect/>
          <a:stretch/>
        </p:blipFill>
        <p:spPr>
          <a:xfrm>
            <a:off x="1126230" y="6140558"/>
            <a:ext cx="1523874" cy="633932"/>
          </a:xfrm>
          <a:prstGeom prst="rect">
            <a:avLst/>
          </a:prstGeom>
          <a:noFill/>
          <a:ln>
            <a:noFill/>
          </a:ln>
        </p:spPr>
      </p:pic>
      <p:pic>
        <p:nvPicPr>
          <p:cNvPr id="309" name="Google Shape;309;p1"/>
          <p:cNvPicPr preferRelativeResize="0"/>
          <p:nvPr/>
        </p:nvPicPr>
        <p:blipFill rotWithShape="1">
          <a:blip r:embed="rId4">
            <a:alphaModFix/>
          </a:blip>
          <a:srcRect/>
          <a:stretch/>
        </p:blipFill>
        <p:spPr>
          <a:xfrm>
            <a:off x="3286867" y="6230548"/>
            <a:ext cx="1962615" cy="515077"/>
          </a:xfrm>
          <a:prstGeom prst="rect">
            <a:avLst/>
          </a:prstGeom>
          <a:noFill/>
          <a:ln>
            <a:noFill/>
          </a:ln>
        </p:spPr>
      </p:pic>
      <p:pic>
        <p:nvPicPr>
          <p:cNvPr id="310" name="Google Shape;310;p1"/>
          <p:cNvPicPr preferRelativeResize="0"/>
          <p:nvPr/>
        </p:nvPicPr>
        <p:blipFill rotWithShape="1">
          <a:blip r:embed="rId5">
            <a:alphaModFix/>
          </a:blip>
          <a:srcRect/>
          <a:stretch/>
        </p:blipFill>
        <p:spPr>
          <a:xfrm>
            <a:off x="5883073" y="6179368"/>
            <a:ext cx="1612437" cy="693960"/>
          </a:xfrm>
          <a:prstGeom prst="rect">
            <a:avLst/>
          </a:prstGeom>
          <a:noFill/>
          <a:ln>
            <a:noFill/>
          </a:ln>
        </p:spPr>
      </p:pic>
      <p:pic>
        <p:nvPicPr>
          <p:cNvPr id="311" name="Google Shape;311;p1"/>
          <p:cNvPicPr preferRelativeResize="0"/>
          <p:nvPr/>
        </p:nvPicPr>
        <p:blipFill rotWithShape="1">
          <a:blip r:embed="rId6">
            <a:alphaModFix/>
          </a:blip>
          <a:srcRect/>
          <a:stretch/>
        </p:blipFill>
        <p:spPr>
          <a:xfrm>
            <a:off x="8132273" y="6204141"/>
            <a:ext cx="1468377" cy="567893"/>
          </a:xfrm>
          <a:prstGeom prst="rect">
            <a:avLst/>
          </a:prstGeom>
          <a:noFill/>
          <a:ln>
            <a:noFill/>
          </a:ln>
        </p:spPr>
      </p:pic>
      <p:pic>
        <p:nvPicPr>
          <p:cNvPr id="312" name="Google Shape;312;p1"/>
          <p:cNvPicPr preferRelativeResize="0"/>
          <p:nvPr/>
        </p:nvPicPr>
        <p:blipFill rotWithShape="1">
          <a:blip r:embed="rId7">
            <a:alphaModFix/>
          </a:blip>
          <a:srcRect/>
          <a:stretch/>
        </p:blipFill>
        <p:spPr>
          <a:xfrm>
            <a:off x="10091716" y="6198989"/>
            <a:ext cx="1468374" cy="624061"/>
          </a:xfrm>
          <a:prstGeom prst="rect">
            <a:avLst/>
          </a:prstGeom>
          <a:noFill/>
          <a:ln>
            <a:noFill/>
          </a:ln>
        </p:spPr>
      </p:pic>
      <p:sp>
        <p:nvSpPr>
          <p:cNvPr id="313" name="Google Shape;313;p1"/>
          <p:cNvSpPr/>
          <p:nvPr/>
        </p:nvSpPr>
        <p:spPr>
          <a:xfrm>
            <a:off x="367646" y="1619915"/>
            <a:ext cx="9436230" cy="3447057"/>
          </a:xfrm>
          <a:prstGeom prst="rect">
            <a:avLst/>
          </a:prstGeom>
          <a:noFill/>
          <a:ln>
            <a:noFill/>
          </a:ln>
        </p:spPr>
        <p:txBody>
          <a:bodyPr spcFirstLastPara="1" wrap="square" lIns="91425" tIns="45700" rIns="91425" bIns="45700" anchor="t" anchorCtr="0">
            <a:spAutoFit/>
          </a:bodyPr>
          <a:lstStyle/>
          <a:p>
            <a:pPr marL="0" lvl="0" indent="0" algn="ctr" rtl="1">
              <a:spcBef>
                <a:spcPts val="0"/>
              </a:spcBef>
              <a:spcAft>
                <a:spcPts val="0"/>
              </a:spcAft>
              <a:buClr>
                <a:schemeClr val="dk1"/>
              </a:buClr>
              <a:buFont typeface="Arial"/>
              <a:buNone/>
            </a:pPr>
            <a:r>
              <a:rPr lang="ar-SA" sz="2400" dirty="0">
                <a:solidFill>
                  <a:srgbClr val="F8981D"/>
                </a:solidFill>
                <a:latin typeface="Open Sans"/>
                <a:ea typeface="Open Sans"/>
                <a:sym typeface="Open Sans"/>
              </a:rPr>
              <a:t>للمزيد من المعلومات عن البح</a:t>
            </a:r>
            <a:r>
              <a:rPr lang="ar-EG" sz="2400" dirty="0">
                <a:solidFill>
                  <a:srgbClr val="F8981D"/>
                </a:solidFill>
                <a:latin typeface="Open Sans"/>
                <a:ea typeface="Open Sans"/>
                <a:sym typeface="Open Sans"/>
              </a:rPr>
              <a:t>و</a:t>
            </a:r>
            <a:r>
              <a:rPr lang="ar-SA" sz="2400" dirty="0">
                <a:solidFill>
                  <a:srgbClr val="F8981D"/>
                </a:solidFill>
                <a:latin typeface="Open Sans"/>
                <a:ea typeface="Open Sans"/>
                <a:sym typeface="Open Sans"/>
              </a:rPr>
              <a:t>ث من </a:t>
            </a:r>
          </a:p>
          <a:p>
            <a:pPr marL="0" lvl="0" indent="0" algn="ctr" rtl="1">
              <a:spcBef>
                <a:spcPts val="0"/>
              </a:spcBef>
              <a:spcAft>
                <a:spcPts val="0"/>
              </a:spcAft>
              <a:buClr>
                <a:schemeClr val="dk1"/>
              </a:buClr>
              <a:buFont typeface="Arial"/>
              <a:buNone/>
            </a:pPr>
            <a:r>
              <a:rPr lang="ar-SA" sz="2400" dirty="0">
                <a:solidFill>
                  <a:srgbClr val="F8981D"/>
                </a:solidFill>
                <a:latin typeface="Open Sans"/>
                <a:ea typeface="Open Sans"/>
                <a:sym typeface="Open Sans"/>
              </a:rPr>
              <a:t>أجل الحياة</a:t>
            </a:r>
            <a:r>
              <a:rPr lang="ar-SA" sz="2400" dirty="0">
                <a:solidFill>
                  <a:srgbClr val="FF0000"/>
                </a:solidFill>
                <a:latin typeface="Open Sans"/>
                <a:ea typeface="Open Sans"/>
                <a:cs typeface="Open Sans"/>
                <a:sym typeface="Open Sans"/>
              </a:rPr>
              <a:t> </a:t>
            </a:r>
            <a:r>
              <a:rPr lang="en-US" sz="2400" dirty="0">
                <a:solidFill>
                  <a:srgbClr val="FF0000"/>
                </a:solidFill>
                <a:latin typeface="Open Sans"/>
                <a:ea typeface="Open Sans"/>
                <a:cs typeface="Open Sans"/>
                <a:sym typeface="Open Sans"/>
              </a:rPr>
              <a:t> </a:t>
            </a:r>
            <a:r>
              <a:rPr lang="en-US" sz="2400" dirty="0">
                <a:solidFill>
                  <a:srgbClr val="F8981D"/>
                </a:solidFill>
                <a:latin typeface="Open Sans"/>
                <a:ea typeface="Open Sans"/>
                <a:cs typeface="Open Sans"/>
                <a:sym typeface="Open Sans"/>
              </a:rPr>
              <a:t>Research4Life</a:t>
            </a:r>
            <a:endParaRPr sz="2400" dirty="0">
              <a:solidFill>
                <a:srgbClr val="F8981D"/>
              </a:solidFill>
              <a:latin typeface="Open Sans"/>
              <a:ea typeface="Open Sans"/>
              <a:cs typeface="Open Sans"/>
              <a:sym typeface="Open Sans"/>
            </a:endParaRPr>
          </a:p>
          <a:p>
            <a:pPr marL="0" lvl="0" indent="0" algn="ctr" rtl="0">
              <a:spcBef>
                <a:spcPts val="0"/>
              </a:spcBef>
              <a:spcAft>
                <a:spcPts val="0"/>
              </a:spcAft>
              <a:buClr>
                <a:schemeClr val="dk1"/>
              </a:buClr>
              <a:buFont typeface="Arial"/>
              <a:buNone/>
            </a:pPr>
            <a:endParaRPr sz="3000" dirty="0">
              <a:solidFill>
                <a:srgbClr val="F8981D"/>
              </a:solidFill>
              <a:latin typeface="Open Sans"/>
              <a:ea typeface="Open Sans"/>
              <a:cs typeface="Open Sans"/>
              <a:sym typeface="Open Sans"/>
            </a:endParaRPr>
          </a:p>
          <a:p>
            <a:pPr marL="0" lvl="0" indent="0" algn="ctr" rtl="0">
              <a:spcBef>
                <a:spcPts val="0"/>
              </a:spcBef>
              <a:spcAft>
                <a:spcPts val="0"/>
              </a:spcAft>
              <a:buClr>
                <a:schemeClr val="dk1"/>
              </a:buClr>
              <a:buFont typeface="Arial"/>
              <a:buNone/>
            </a:pPr>
            <a:r>
              <a:rPr lang="en-US" sz="3000" u="sng" dirty="0">
                <a:solidFill>
                  <a:schemeClr val="accent5"/>
                </a:solidFill>
                <a:latin typeface="Open Sans"/>
                <a:ea typeface="Open Sans"/>
                <a:cs typeface="Open Sans"/>
                <a:sym typeface="Open Sans"/>
                <a:hlinkClick r:id="rId8"/>
              </a:rPr>
              <a:t>www.research4life.org</a:t>
            </a:r>
            <a:endParaRPr sz="3000" dirty="0">
              <a:solidFill>
                <a:srgbClr val="004890"/>
              </a:solidFill>
              <a:latin typeface="Open Sans"/>
              <a:ea typeface="Open Sans"/>
              <a:cs typeface="Open Sans"/>
              <a:sym typeface="Open Sans"/>
            </a:endParaRPr>
          </a:p>
          <a:p>
            <a:pPr marL="0" lvl="0" indent="0" algn="ctr" rtl="0">
              <a:spcBef>
                <a:spcPts val="0"/>
              </a:spcBef>
              <a:spcAft>
                <a:spcPts val="0"/>
              </a:spcAft>
              <a:buClr>
                <a:schemeClr val="dk1"/>
              </a:buClr>
              <a:buFont typeface="Arial"/>
              <a:buNone/>
            </a:pPr>
            <a:br>
              <a:rPr lang="en-US" sz="3000" dirty="0">
                <a:solidFill>
                  <a:srgbClr val="F8981D"/>
                </a:solidFill>
                <a:latin typeface="Open Sans"/>
                <a:ea typeface="Open Sans"/>
                <a:cs typeface="Open Sans"/>
                <a:sym typeface="Open Sans"/>
              </a:rPr>
            </a:br>
            <a:r>
              <a:rPr lang="en-US" sz="3000" u="sng" dirty="0">
                <a:solidFill>
                  <a:schemeClr val="accent5"/>
                </a:solidFill>
                <a:latin typeface="Open Sans"/>
                <a:ea typeface="Open Sans"/>
                <a:cs typeface="Open Sans"/>
                <a:sym typeface="Open Sans"/>
                <a:hlinkClick r:id="rId9"/>
              </a:rPr>
              <a:t>r4l@research4life.org</a:t>
            </a:r>
            <a:r>
              <a:rPr lang="en-US" sz="3000" dirty="0">
                <a:solidFill>
                  <a:srgbClr val="004890"/>
                </a:solidFill>
                <a:latin typeface="Open Sans"/>
                <a:ea typeface="Open Sans"/>
                <a:cs typeface="Open Sans"/>
                <a:sym typeface="Open Sans"/>
              </a:rPr>
              <a:t>  </a:t>
            </a:r>
            <a:endParaRPr sz="3000" dirty="0">
              <a:solidFill>
                <a:srgbClr val="004890"/>
              </a:solidFill>
              <a:latin typeface="Open Sans"/>
              <a:ea typeface="Open Sans"/>
              <a:cs typeface="Open Sans"/>
              <a:sym typeface="Open Sans"/>
            </a:endParaRPr>
          </a:p>
          <a:p>
            <a:pPr marL="0" lvl="0" indent="0" algn="l" rtl="0">
              <a:spcBef>
                <a:spcPts val="0"/>
              </a:spcBef>
              <a:spcAft>
                <a:spcPts val="0"/>
              </a:spcAft>
              <a:buClr>
                <a:schemeClr val="dk1"/>
              </a:buClr>
              <a:buFont typeface="Arial"/>
              <a:buNone/>
            </a:pPr>
            <a:br>
              <a:rPr lang="en-US" sz="2000" dirty="0">
                <a:solidFill>
                  <a:srgbClr val="F8981D"/>
                </a:solidFill>
                <a:latin typeface="Open Sans"/>
                <a:ea typeface="Open Sans"/>
                <a:cs typeface="Open Sans"/>
                <a:sym typeface="Open Sans"/>
              </a:rPr>
            </a:br>
            <a:endParaRPr sz="3000" dirty="0">
              <a:solidFill>
                <a:srgbClr val="F8981D"/>
              </a:solidFill>
              <a:latin typeface="Open Sans"/>
              <a:ea typeface="Open Sans"/>
              <a:cs typeface="Open Sans"/>
              <a:sym typeface="Open Sans"/>
            </a:endParaRPr>
          </a:p>
        </p:txBody>
      </p:sp>
      <p:sp>
        <p:nvSpPr>
          <p:cNvPr id="314" name="Google Shape;314;p1"/>
          <p:cNvSpPr txBox="1"/>
          <p:nvPr/>
        </p:nvSpPr>
        <p:spPr>
          <a:xfrm>
            <a:off x="-2" y="5674296"/>
            <a:ext cx="12192000" cy="369300"/>
          </a:xfrm>
          <a:prstGeom prst="rect">
            <a:avLst/>
          </a:prstGeom>
          <a:solidFill>
            <a:srgbClr val="586F7C"/>
          </a:solid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1800"/>
              <a:buFont typeface="Arial"/>
              <a:buNone/>
            </a:pPr>
            <a:r>
              <a:rPr lang="en-US" sz="1800" b="0" i="0" u="none" strike="noStrike" cap="none" dirty="0">
                <a:solidFill>
                  <a:schemeClr val="lt1"/>
                </a:solidFill>
                <a:latin typeface="Open Sans"/>
                <a:ea typeface="Open Sans"/>
                <a:cs typeface="Open Sans"/>
                <a:sym typeface="Open Sans"/>
              </a:rPr>
              <a:t>Research4Life is a public-private partnership of five programmes:</a:t>
            </a:r>
            <a:endParaRPr sz="1800" b="0" i="0" u="none" strike="noStrike" cap="none" dirty="0">
              <a:solidFill>
                <a:schemeClr val="lt1"/>
              </a:solidFill>
              <a:latin typeface="Open Sans"/>
              <a:ea typeface="Open Sans"/>
              <a:cs typeface="Open Sans"/>
              <a:sym typeface="Open Sans"/>
            </a:endParaRPr>
          </a:p>
        </p:txBody>
      </p:sp>
      <p:sp>
        <p:nvSpPr>
          <p:cNvPr id="9" name="Google Shape;71;p38">
            <a:extLst>
              <a:ext uri="{FF2B5EF4-FFF2-40B4-BE49-F238E27FC236}">
                <a16:creationId xmlns:a16="http://schemas.microsoft.com/office/drawing/2014/main" id="{4EDC3CC3-5467-2C48-99F7-8FBB490069C0}"/>
              </a:ext>
            </a:extLst>
          </p:cNvPr>
          <p:cNvSpPr txBox="1"/>
          <p:nvPr/>
        </p:nvSpPr>
        <p:spPr>
          <a:xfrm>
            <a:off x="-2" y="5606084"/>
            <a:ext cx="12192000" cy="400069"/>
          </a:xfrm>
          <a:prstGeom prst="rect">
            <a:avLst/>
          </a:prstGeom>
          <a:solidFill>
            <a:srgbClr val="586F7C"/>
          </a:solidFill>
          <a:ln>
            <a:noFill/>
          </a:ln>
        </p:spPr>
        <p:txBody>
          <a:bodyPr spcFirstLastPara="1" wrap="square" lIns="91425" tIns="45700" rIns="91425" bIns="45700" anchor="t" anchorCtr="0">
            <a:spAutoFit/>
          </a:bodyPr>
          <a:lstStyle/>
          <a:p>
            <a:pPr marL="0" algn="ctr" defTabSz="914400" rtl="1" eaLnBrk="1" latinLnBrk="0" hangingPunct="1"/>
            <a:r>
              <a:rPr lang="ar-SA" sz="2000" dirty="0">
                <a:solidFill>
                  <a:schemeClr val="bg1"/>
                </a:solidFill>
              </a:rPr>
              <a:t>مؤسسة البحث من أجل الحياة  </a:t>
            </a:r>
            <a:r>
              <a:rPr lang="en-US" sz="2000" dirty="0">
                <a:solidFill>
                  <a:schemeClr val="bg1"/>
                </a:solidFill>
              </a:rPr>
              <a:t>Research4Life</a:t>
            </a:r>
            <a:r>
              <a:rPr lang="ar-SA" sz="2000" dirty="0">
                <a:solidFill>
                  <a:schemeClr val="bg1"/>
                </a:solidFill>
              </a:rPr>
              <a:t> هي شريك عام وخاص للخمس برامج الآتية : </a:t>
            </a:r>
            <a:endParaRPr lang="en-US" sz="2000" dirty="0">
              <a:solidFill>
                <a:schemeClr val="bg1"/>
              </a:solidFill>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87A61B-CA25-D548-9459-6A4E224364A2}"/>
              </a:ext>
            </a:extLst>
          </p:cNvPr>
          <p:cNvSpPr>
            <a:spLocks noGrp="1"/>
          </p:cNvSpPr>
          <p:nvPr>
            <p:ph type="title"/>
          </p:nvPr>
        </p:nvSpPr>
        <p:spPr>
          <a:xfrm>
            <a:off x="979715" y="335269"/>
            <a:ext cx="6553200" cy="1080900"/>
          </a:xfrm>
        </p:spPr>
        <p:txBody>
          <a:bodyPr/>
          <a:lstStyle/>
          <a:p>
            <a:pPr marR="0" algn="r" rtl="1">
              <a:lnSpc>
                <a:spcPct val="90000"/>
              </a:lnSpc>
              <a:spcBef>
                <a:spcPts val="0"/>
              </a:spcBef>
              <a:spcAft>
                <a:spcPts val="0"/>
              </a:spcAft>
              <a:buClr>
                <a:srgbClr val="FFFFFF"/>
              </a:buClr>
              <a:buSzPts val="3600"/>
              <a:buFont typeface="Trebuchet MS"/>
              <a:buNone/>
            </a:pPr>
            <a:r>
              <a:rPr lang="ar-SA" dirty="0">
                <a:solidFill>
                  <a:schemeClr val="bg1">
                    <a:lumMod val="50000"/>
                  </a:schemeClr>
                </a:solidFill>
              </a:rPr>
              <a:t>الأهداف التعليمية </a:t>
            </a:r>
            <a:endParaRPr lang="en-US" dirty="0">
              <a:solidFill>
                <a:schemeClr val="bg1">
                  <a:lumMod val="50000"/>
                </a:schemeClr>
              </a:solidFill>
            </a:endParaRPr>
          </a:p>
        </p:txBody>
      </p:sp>
      <p:sp>
        <p:nvSpPr>
          <p:cNvPr id="3" name="Text Placeholder 2">
            <a:extLst>
              <a:ext uri="{FF2B5EF4-FFF2-40B4-BE49-F238E27FC236}">
                <a16:creationId xmlns:a16="http://schemas.microsoft.com/office/drawing/2014/main" id="{3778C23D-AA78-1248-90E8-41396844EBD1}"/>
              </a:ext>
            </a:extLst>
          </p:cNvPr>
          <p:cNvSpPr>
            <a:spLocks noGrp="1"/>
          </p:cNvSpPr>
          <p:nvPr>
            <p:ph type="body" idx="1"/>
          </p:nvPr>
        </p:nvSpPr>
        <p:spPr>
          <a:xfrm>
            <a:off x="274320" y="2133611"/>
            <a:ext cx="11427873" cy="4389120"/>
          </a:xfrm>
        </p:spPr>
        <p:txBody>
          <a:bodyPr/>
          <a:lstStyle/>
          <a:p>
            <a:pPr marL="457200" marR="0" indent="-381000" algn="r" rtl="1">
              <a:lnSpc>
                <a:spcPct val="100000"/>
              </a:lnSpc>
              <a:spcBef>
                <a:spcPts val="1000"/>
              </a:spcBef>
              <a:spcAft>
                <a:spcPts val="0"/>
              </a:spcAft>
              <a:buClr>
                <a:schemeClr val="tx1"/>
              </a:buClr>
              <a:buSzPts val="2400"/>
              <a:buFont typeface="Arial"/>
              <a:buChar char="●"/>
            </a:pPr>
            <a:r>
              <a:rPr lang="ar-SA" sz="3200" dirty="0">
                <a:solidFill>
                  <a:schemeClr val="bg2"/>
                </a:solidFill>
              </a:rPr>
              <a:t>التعرف على تأثير </a:t>
            </a:r>
            <a:r>
              <a:rPr lang="ar-EG" sz="3200" dirty="0">
                <a:solidFill>
                  <a:schemeClr val="bg2"/>
                </a:solidFill>
              </a:rPr>
              <a:t>البحث</a:t>
            </a:r>
            <a:r>
              <a:rPr lang="ar-SA" sz="3200" dirty="0">
                <a:solidFill>
                  <a:schemeClr val="bg2"/>
                </a:solidFill>
              </a:rPr>
              <a:t> وكيفية </a:t>
            </a:r>
            <a:r>
              <a:rPr lang="ar-EG" sz="3200" dirty="0">
                <a:solidFill>
                  <a:schemeClr val="bg2"/>
                </a:solidFill>
              </a:rPr>
              <a:t>تقييمه</a:t>
            </a:r>
            <a:r>
              <a:rPr lang="ar-SA" sz="3200" dirty="0">
                <a:solidFill>
                  <a:schemeClr val="bg2"/>
                </a:solidFill>
              </a:rPr>
              <a:t>.</a:t>
            </a:r>
          </a:p>
          <a:p>
            <a:pPr marL="457200" marR="0" indent="-381000" algn="r" rtl="1">
              <a:lnSpc>
                <a:spcPct val="100000"/>
              </a:lnSpc>
              <a:spcBef>
                <a:spcPts val="1000"/>
              </a:spcBef>
              <a:spcAft>
                <a:spcPts val="0"/>
              </a:spcAft>
              <a:buClr>
                <a:schemeClr val="tx1"/>
              </a:buClr>
              <a:buSzPts val="2400"/>
              <a:buFont typeface="Arial"/>
              <a:buChar char="●"/>
            </a:pPr>
            <a:r>
              <a:rPr lang="ar-SA" sz="3200" dirty="0">
                <a:solidFill>
                  <a:schemeClr val="bg2"/>
                </a:solidFill>
              </a:rPr>
              <a:t>فهم المؤشرات</a:t>
            </a:r>
            <a:r>
              <a:rPr lang="en-US" sz="3200" dirty="0">
                <a:solidFill>
                  <a:schemeClr val="bg2"/>
                </a:solidFill>
              </a:rPr>
              <a:t> </a:t>
            </a:r>
            <a:r>
              <a:rPr lang="ar-SA" sz="3200" dirty="0">
                <a:solidFill>
                  <a:schemeClr val="bg2"/>
                </a:solidFill>
              </a:rPr>
              <a:t>والمنهجيات </a:t>
            </a:r>
            <a:r>
              <a:rPr lang="ar-EG" sz="3200" dirty="0">
                <a:solidFill>
                  <a:schemeClr val="bg2"/>
                </a:solidFill>
              </a:rPr>
              <a:t>ال</a:t>
            </a:r>
            <a:r>
              <a:rPr lang="ar-SA" sz="3200" dirty="0">
                <a:solidFill>
                  <a:schemeClr val="bg2"/>
                </a:solidFill>
              </a:rPr>
              <a:t>شائعة الاستخدام.</a:t>
            </a:r>
          </a:p>
          <a:p>
            <a:pPr marL="457200" marR="0" indent="-381000" algn="r" rtl="1">
              <a:lnSpc>
                <a:spcPct val="100000"/>
              </a:lnSpc>
              <a:spcBef>
                <a:spcPts val="1000"/>
              </a:spcBef>
              <a:spcAft>
                <a:spcPts val="0"/>
              </a:spcAft>
              <a:buClr>
                <a:schemeClr val="tx1"/>
              </a:buClr>
              <a:buSzPts val="2400"/>
              <a:buFont typeface="Arial"/>
              <a:buChar char="●"/>
            </a:pPr>
            <a:r>
              <a:rPr lang="ar-SA" sz="3200" dirty="0">
                <a:solidFill>
                  <a:schemeClr val="bg2"/>
                </a:solidFill>
              </a:rPr>
              <a:t>فهم المزايا الأخرى للقياسات المعتمدة على الدوريات.</a:t>
            </a:r>
          </a:p>
          <a:p>
            <a:pPr algn="r" rtl="1">
              <a:lnSpc>
                <a:spcPct val="100000"/>
              </a:lnSpc>
              <a:buClr>
                <a:schemeClr val="tx1"/>
              </a:buClr>
            </a:pPr>
            <a:r>
              <a:rPr lang="ar-SA" sz="3200" dirty="0">
                <a:solidFill>
                  <a:schemeClr val="bg2"/>
                </a:solidFill>
              </a:rPr>
              <a:t>التع</a:t>
            </a:r>
            <a:r>
              <a:rPr lang="ar-EG" sz="3200" dirty="0">
                <a:solidFill>
                  <a:schemeClr val="bg2"/>
                </a:solidFill>
              </a:rPr>
              <a:t>َ</a:t>
            </a:r>
            <a:r>
              <a:rPr lang="ar-SA" sz="3200" dirty="0">
                <a:solidFill>
                  <a:schemeClr val="bg2"/>
                </a:solidFill>
              </a:rPr>
              <a:t>ر</a:t>
            </a:r>
            <a:r>
              <a:rPr lang="ar-EG" sz="3200" dirty="0">
                <a:solidFill>
                  <a:schemeClr val="bg2"/>
                </a:solidFill>
              </a:rPr>
              <a:t>ُ</a:t>
            </a:r>
            <a:r>
              <a:rPr lang="ar-SA" sz="3200" dirty="0">
                <a:solidFill>
                  <a:schemeClr val="bg2"/>
                </a:solidFill>
              </a:rPr>
              <a:t>ف على الأدوات المتاحة مثل: الباحث العلمي من جوجل</a:t>
            </a:r>
            <a:r>
              <a:rPr lang="en-US" sz="3200" dirty="0">
                <a:solidFill>
                  <a:schemeClr val="bg2"/>
                </a:solidFill>
                <a:latin typeface="Open Sans"/>
                <a:ea typeface="Open Sans"/>
                <a:cs typeface="Open Sans"/>
                <a:sym typeface="Open Sans"/>
              </a:rPr>
              <a:t>Google Scholar</a:t>
            </a:r>
            <a:r>
              <a:rPr lang="ar-SA" sz="3200" dirty="0">
                <a:solidFill>
                  <a:schemeClr val="bg2"/>
                </a:solidFill>
              </a:rPr>
              <a:t>، القياسات البديلة</a:t>
            </a:r>
            <a:r>
              <a:rPr lang="ar-EG" sz="3200" dirty="0">
                <a:solidFill>
                  <a:schemeClr val="bg2"/>
                </a:solidFill>
              </a:rPr>
              <a:t> </a:t>
            </a:r>
            <a:r>
              <a:rPr lang="en-US" sz="3200" dirty="0" err="1">
                <a:solidFill>
                  <a:schemeClr val="bg2"/>
                </a:solidFill>
                <a:latin typeface="Open Sans"/>
                <a:ea typeface="Open Sans"/>
                <a:cs typeface="Open Sans"/>
                <a:sym typeface="Open Sans"/>
              </a:rPr>
              <a:t>Altmetrics</a:t>
            </a:r>
            <a:r>
              <a:rPr lang="ar-SA" sz="3200" dirty="0">
                <a:solidFill>
                  <a:schemeClr val="bg2"/>
                </a:solidFill>
              </a:rPr>
              <a:t>،</a:t>
            </a:r>
            <a:r>
              <a:rPr lang="ar-SA" sz="3200" dirty="0" err="1">
                <a:solidFill>
                  <a:schemeClr val="bg2"/>
                </a:solidFill>
              </a:rPr>
              <a:t>سكوبس</a:t>
            </a:r>
            <a:r>
              <a:rPr lang="ar-SA" sz="3200" dirty="0">
                <a:solidFill>
                  <a:schemeClr val="bg2"/>
                </a:solidFill>
              </a:rPr>
              <a:t> </a:t>
            </a:r>
            <a:r>
              <a:rPr lang="en-US" sz="3200" dirty="0">
                <a:solidFill>
                  <a:schemeClr val="bg2"/>
                </a:solidFill>
                <a:latin typeface="Open Sans"/>
                <a:ea typeface="Open Sans"/>
                <a:cs typeface="Open Sans"/>
                <a:sym typeface="Open Sans"/>
              </a:rPr>
              <a:t>Scopus</a:t>
            </a:r>
            <a:r>
              <a:rPr lang="ar-SA" sz="3200" dirty="0">
                <a:solidFill>
                  <a:schemeClr val="bg2"/>
                </a:solidFill>
              </a:rPr>
              <a:t>، ويب أوف ساينس</a:t>
            </a:r>
            <a:r>
              <a:rPr lang="en-US" sz="3200" dirty="0">
                <a:solidFill>
                  <a:schemeClr val="bg2"/>
                </a:solidFill>
                <a:latin typeface="Open Sans"/>
                <a:ea typeface="Open Sans"/>
                <a:cs typeface="Open Sans"/>
                <a:sym typeface="Open Sans"/>
              </a:rPr>
              <a:t>Web of</a:t>
            </a:r>
            <a:r>
              <a:rPr lang="en-US" dirty="0">
                <a:solidFill>
                  <a:schemeClr val="bg2"/>
                </a:solidFill>
                <a:latin typeface="Open Sans"/>
                <a:ea typeface="Open Sans"/>
                <a:cs typeface="Open Sans"/>
                <a:sym typeface="Open Sans"/>
              </a:rPr>
              <a:t> </a:t>
            </a:r>
            <a:r>
              <a:rPr lang="en-US" sz="3200" dirty="0">
                <a:solidFill>
                  <a:schemeClr val="bg2"/>
                </a:solidFill>
                <a:latin typeface="Open Sans"/>
                <a:ea typeface="Open Sans"/>
                <a:cs typeface="Open Sans"/>
                <a:sym typeface="Open Sans"/>
              </a:rPr>
              <a:t>science</a:t>
            </a:r>
            <a:r>
              <a:rPr lang="ar-SA" sz="3200" dirty="0">
                <a:solidFill>
                  <a:schemeClr val="bg2"/>
                </a:solidFill>
              </a:rPr>
              <a:t> ، </a:t>
            </a:r>
            <a:r>
              <a:rPr lang="ar-SA" sz="3200" dirty="0" err="1">
                <a:solidFill>
                  <a:schemeClr val="bg2"/>
                </a:solidFill>
              </a:rPr>
              <a:t>دايمنشنز</a:t>
            </a:r>
            <a:r>
              <a:rPr lang="ar-SA" sz="3200" dirty="0">
                <a:solidFill>
                  <a:schemeClr val="bg2"/>
                </a:solidFill>
              </a:rPr>
              <a:t> </a:t>
            </a:r>
            <a:r>
              <a:rPr lang="en-US" sz="3200" dirty="0">
                <a:solidFill>
                  <a:schemeClr val="bg2"/>
                </a:solidFill>
                <a:latin typeface="Open Sans"/>
                <a:ea typeface="Open Sans"/>
                <a:cs typeface="Open Sans"/>
                <a:sym typeface="Open Sans"/>
              </a:rPr>
              <a:t>Dimensions</a:t>
            </a:r>
            <a:r>
              <a:rPr lang="ar-SA" sz="3200" dirty="0">
                <a:solidFill>
                  <a:schemeClr val="bg2"/>
                </a:solidFill>
              </a:rPr>
              <a:t>، </a:t>
            </a:r>
            <a:r>
              <a:rPr lang="ar-SA" sz="3200" dirty="0" err="1">
                <a:solidFill>
                  <a:schemeClr val="bg2"/>
                </a:solidFill>
              </a:rPr>
              <a:t>سايفال</a:t>
            </a:r>
            <a:r>
              <a:rPr lang="ar-SA" sz="3200" dirty="0">
                <a:solidFill>
                  <a:schemeClr val="bg2"/>
                </a:solidFill>
              </a:rPr>
              <a:t> </a:t>
            </a:r>
            <a:r>
              <a:rPr lang="en-US" sz="3200" dirty="0" err="1">
                <a:solidFill>
                  <a:schemeClr val="bg2"/>
                </a:solidFill>
                <a:latin typeface="Open Sans"/>
                <a:ea typeface="Open Sans"/>
                <a:cs typeface="Open Sans"/>
                <a:sym typeface="Open Sans"/>
              </a:rPr>
              <a:t>Scival</a:t>
            </a:r>
            <a:r>
              <a:rPr lang="ar-SA" sz="3200" dirty="0">
                <a:solidFill>
                  <a:schemeClr val="bg2"/>
                </a:solidFill>
              </a:rPr>
              <a:t>، إن </a:t>
            </a:r>
            <a:r>
              <a:rPr lang="ar-SA" sz="3200" dirty="0" err="1">
                <a:solidFill>
                  <a:schemeClr val="bg2"/>
                </a:solidFill>
              </a:rPr>
              <a:t>سايت</a:t>
            </a:r>
            <a:r>
              <a:rPr lang="ar-SA" sz="3200" dirty="0">
                <a:solidFill>
                  <a:schemeClr val="bg2"/>
                </a:solidFill>
              </a:rPr>
              <a:t> و لينز </a:t>
            </a:r>
            <a:r>
              <a:rPr lang="en-US" sz="3200" dirty="0" err="1">
                <a:solidFill>
                  <a:schemeClr val="bg2"/>
                </a:solidFill>
                <a:latin typeface="Open Sans"/>
                <a:ea typeface="Open Sans"/>
                <a:cs typeface="Open Sans"/>
                <a:sym typeface="Open Sans"/>
              </a:rPr>
              <a:t>InCites</a:t>
            </a:r>
            <a:r>
              <a:rPr lang="en-US" sz="3200" dirty="0">
                <a:solidFill>
                  <a:schemeClr val="bg2"/>
                </a:solidFill>
                <a:latin typeface="Open Sans"/>
                <a:ea typeface="Open Sans"/>
                <a:cs typeface="Open Sans"/>
                <a:sym typeface="Open Sans"/>
              </a:rPr>
              <a:t> and Lens</a:t>
            </a:r>
            <a:endParaRPr lang="ar-SA" sz="3200" dirty="0">
              <a:solidFill>
                <a:schemeClr val="bg2"/>
              </a:solidFill>
              <a:latin typeface="Open Sans"/>
              <a:ea typeface="Open Sans"/>
            </a:endParaRPr>
          </a:p>
          <a:p>
            <a:pPr marL="76200" marR="0" indent="0" algn="r" rtl="1">
              <a:lnSpc>
                <a:spcPct val="100000"/>
              </a:lnSpc>
              <a:spcBef>
                <a:spcPts val="1000"/>
              </a:spcBef>
              <a:spcAft>
                <a:spcPts val="0"/>
              </a:spcAft>
              <a:buClr>
                <a:schemeClr val="tx1"/>
              </a:buClr>
              <a:buSzPts val="2400"/>
              <a:buNone/>
            </a:pPr>
            <a:endParaRPr lang="ar-SA" sz="3200" dirty="0">
              <a:solidFill>
                <a:schemeClr val="tx1"/>
              </a:solidFill>
            </a:endParaRPr>
          </a:p>
          <a:p>
            <a:pPr marL="457200" marR="0" indent="-381000" algn="r" rtl="1">
              <a:lnSpc>
                <a:spcPct val="90000"/>
              </a:lnSpc>
              <a:spcBef>
                <a:spcPts val="1000"/>
              </a:spcBef>
              <a:spcAft>
                <a:spcPts val="0"/>
              </a:spcAft>
              <a:buClr>
                <a:schemeClr val="tx1"/>
              </a:buClr>
              <a:buSzPts val="2400"/>
              <a:buFont typeface="Arial"/>
              <a:buChar char="●"/>
            </a:pPr>
            <a:endParaRPr lang="ar-SA" sz="3200" dirty="0">
              <a:solidFill>
                <a:schemeClr val="tx1"/>
              </a:solidFill>
            </a:endParaRPr>
          </a:p>
          <a:p>
            <a:pPr marL="76200" marR="0" indent="0" algn="r" rtl="1">
              <a:lnSpc>
                <a:spcPct val="90000"/>
              </a:lnSpc>
              <a:spcBef>
                <a:spcPts val="1000"/>
              </a:spcBef>
              <a:spcAft>
                <a:spcPts val="0"/>
              </a:spcAft>
              <a:buClr>
                <a:schemeClr val="tx1"/>
              </a:buClr>
              <a:buSzPts val="2400"/>
              <a:buNone/>
            </a:pPr>
            <a:endParaRPr lang="en-US" sz="3200" dirty="0">
              <a:solidFill>
                <a:schemeClr val="tx1"/>
              </a:solidFill>
            </a:endParaRPr>
          </a:p>
        </p:txBody>
      </p:sp>
    </p:spTree>
    <p:extLst>
      <p:ext uri="{BB962C8B-B14F-4D97-AF65-F5344CB8AC3E}">
        <p14:creationId xmlns:p14="http://schemas.microsoft.com/office/powerpoint/2010/main" val="163881700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D56F9F-EC80-5B46-8C6A-1F7FDED0BB47}"/>
              </a:ext>
            </a:extLst>
          </p:cNvPr>
          <p:cNvSpPr>
            <a:spLocks noGrp="1"/>
          </p:cNvSpPr>
          <p:nvPr>
            <p:ph type="title"/>
          </p:nvPr>
        </p:nvSpPr>
        <p:spPr>
          <a:xfrm>
            <a:off x="0" y="378812"/>
            <a:ext cx="7620000" cy="1080900"/>
          </a:xfrm>
        </p:spPr>
        <p:txBody>
          <a:bodyPr/>
          <a:lstStyle/>
          <a:p>
            <a:pPr marR="0" algn="r" rtl="1">
              <a:lnSpc>
                <a:spcPct val="90000"/>
              </a:lnSpc>
              <a:spcBef>
                <a:spcPts val="0"/>
              </a:spcBef>
              <a:spcAft>
                <a:spcPts val="0"/>
              </a:spcAft>
              <a:buClr>
                <a:srgbClr val="FFFFFF"/>
              </a:buClr>
              <a:buSzPts val="3600"/>
              <a:buFont typeface="Trebuchet MS"/>
              <a:buNone/>
            </a:pPr>
            <a:r>
              <a:rPr lang="ar-SA" sz="3600" dirty="0">
                <a:solidFill>
                  <a:srgbClr val="586F7C"/>
                </a:solidFill>
                <a:latin typeface="Open Sans"/>
                <a:ea typeface="Open Sans"/>
              </a:rPr>
              <a:t>تأثير البحث العلمي </a:t>
            </a:r>
            <a:endParaRPr lang="en-US" sz="3600" dirty="0">
              <a:solidFill>
                <a:srgbClr val="586F7C"/>
              </a:solidFill>
              <a:latin typeface="Open Sans"/>
              <a:ea typeface="Open Sans"/>
              <a:cs typeface="Open Sans"/>
            </a:endParaRPr>
          </a:p>
        </p:txBody>
      </p:sp>
      <p:sp>
        <p:nvSpPr>
          <p:cNvPr id="3" name="Text Placeholder 2">
            <a:extLst>
              <a:ext uri="{FF2B5EF4-FFF2-40B4-BE49-F238E27FC236}">
                <a16:creationId xmlns:a16="http://schemas.microsoft.com/office/drawing/2014/main" id="{E3D69EF1-F3E0-2448-911A-667AEC244C7C}"/>
              </a:ext>
            </a:extLst>
          </p:cNvPr>
          <p:cNvSpPr>
            <a:spLocks noGrp="1"/>
          </p:cNvSpPr>
          <p:nvPr>
            <p:ph type="body" idx="1"/>
          </p:nvPr>
        </p:nvSpPr>
        <p:spPr>
          <a:xfrm>
            <a:off x="680321" y="1892755"/>
            <a:ext cx="10118308" cy="4043518"/>
          </a:xfrm>
        </p:spPr>
        <p:txBody>
          <a:bodyPr/>
          <a:lstStyle/>
          <a:p>
            <a:pPr marL="457200" marR="0" indent="-381000" algn="r" rtl="1">
              <a:lnSpc>
                <a:spcPct val="90000"/>
              </a:lnSpc>
              <a:spcBef>
                <a:spcPts val="1000"/>
              </a:spcBef>
              <a:spcAft>
                <a:spcPts val="0"/>
              </a:spcAft>
              <a:buClr>
                <a:schemeClr val="bg2"/>
              </a:buClr>
              <a:buSzPts val="2400"/>
              <a:buFont typeface="Arial"/>
              <a:buChar char="●"/>
            </a:pPr>
            <a:r>
              <a:rPr lang="ar-SA" sz="2800" dirty="0">
                <a:solidFill>
                  <a:schemeClr val="bg2"/>
                </a:solidFill>
              </a:rPr>
              <a:t>ببساطة يمكن تعريف تأثير البحث العلمي على أنه مدى الفائدة التي يمكن للباحثين تقديمها للعالم.</a:t>
            </a:r>
          </a:p>
          <a:p>
            <a:pPr marL="457200" marR="0" indent="-381000" algn="r" rtl="1">
              <a:lnSpc>
                <a:spcPct val="90000"/>
              </a:lnSpc>
              <a:spcBef>
                <a:spcPts val="1000"/>
              </a:spcBef>
              <a:spcAft>
                <a:spcPts val="0"/>
              </a:spcAft>
              <a:buClr>
                <a:schemeClr val="bg2"/>
              </a:buClr>
              <a:buSzPts val="2400"/>
              <a:buFont typeface="Arial"/>
              <a:buChar char="●"/>
            </a:pPr>
            <a:r>
              <a:rPr lang="ar-SA" sz="2800" dirty="0">
                <a:solidFill>
                  <a:schemeClr val="bg2"/>
                </a:solidFill>
              </a:rPr>
              <a:t>التأثير الأكاديمي والذي هو محور هذا الدرس يمكن تعريفه بأنه المساهمة الفكرية التي قدمها الباحث في مجال دراسته داخل الأوساط الأكاديمية.</a:t>
            </a:r>
          </a:p>
          <a:p>
            <a:pPr marL="457200" marR="0" indent="-381000" algn="r" rtl="1">
              <a:lnSpc>
                <a:spcPct val="90000"/>
              </a:lnSpc>
              <a:spcBef>
                <a:spcPts val="1000"/>
              </a:spcBef>
              <a:spcAft>
                <a:spcPts val="0"/>
              </a:spcAft>
              <a:buClr>
                <a:schemeClr val="bg2"/>
              </a:buClr>
              <a:buSzPts val="2400"/>
              <a:buFont typeface="Arial"/>
              <a:buChar char="●"/>
            </a:pPr>
            <a:r>
              <a:rPr lang="ar-SA" sz="2800" dirty="0">
                <a:solidFill>
                  <a:schemeClr val="bg2"/>
                </a:solidFill>
              </a:rPr>
              <a:t>والتأثير الأكاديمي يتضمن الآتي:</a:t>
            </a:r>
          </a:p>
          <a:p>
            <a:pPr marL="457200" marR="0" indent="-381000" algn="r" rtl="1">
              <a:lnSpc>
                <a:spcPct val="90000"/>
              </a:lnSpc>
              <a:spcBef>
                <a:spcPts val="1000"/>
              </a:spcBef>
              <a:spcAft>
                <a:spcPts val="0"/>
              </a:spcAft>
              <a:buClr>
                <a:schemeClr val="bg2"/>
              </a:buClr>
              <a:buSzPts val="2400"/>
              <a:buFont typeface="Arial"/>
              <a:buChar char="●"/>
            </a:pPr>
            <a:endParaRPr lang="ar-SA" sz="2800" dirty="0">
              <a:solidFill>
                <a:schemeClr val="tx1"/>
              </a:solidFill>
            </a:endParaRPr>
          </a:p>
          <a:p>
            <a:pPr marL="457200" marR="0" indent="-381000" algn="r" rtl="1">
              <a:lnSpc>
                <a:spcPct val="90000"/>
              </a:lnSpc>
              <a:spcBef>
                <a:spcPts val="1000"/>
              </a:spcBef>
              <a:spcAft>
                <a:spcPts val="0"/>
              </a:spcAft>
              <a:buClr>
                <a:schemeClr val="tx1"/>
              </a:buClr>
              <a:buSzPts val="2400"/>
              <a:buFont typeface="Arial"/>
              <a:buChar char="●"/>
            </a:pPr>
            <a:endParaRPr lang="ar-SA" sz="2800" dirty="0">
              <a:solidFill>
                <a:schemeClr val="tx1"/>
              </a:solidFill>
            </a:endParaRPr>
          </a:p>
          <a:p>
            <a:pPr marL="457200" marR="0" indent="-381000" algn="r" rtl="1">
              <a:lnSpc>
                <a:spcPct val="90000"/>
              </a:lnSpc>
              <a:spcBef>
                <a:spcPts val="1000"/>
              </a:spcBef>
              <a:spcAft>
                <a:spcPts val="0"/>
              </a:spcAft>
              <a:buClr>
                <a:schemeClr val="tx1"/>
              </a:buClr>
              <a:buSzPts val="2400"/>
              <a:buFont typeface="Arial"/>
              <a:buChar char="●"/>
            </a:pPr>
            <a:endParaRPr lang="ar-SA" sz="2800" dirty="0">
              <a:solidFill>
                <a:schemeClr val="tx1"/>
              </a:solidFill>
            </a:endParaRPr>
          </a:p>
          <a:p>
            <a:pPr marL="457200" marR="0" indent="-381000" algn="r" rtl="1">
              <a:lnSpc>
                <a:spcPct val="90000"/>
              </a:lnSpc>
              <a:spcBef>
                <a:spcPts val="1000"/>
              </a:spcBef>
              <a:spcAft>
                <a:spcPts val="0"/>
              </a:spcAft>
              <a:buClr>
                <a:schemeClr val="tx1"/>
              </a:buClr>
              <a:buSzPts val="2400"/>
              <a:buFont typeface="Arial"/>
              <a:buChar char="●"/>
            </a:pPr>
            <a:endParaRPr lang="ar-SA" sz="2800" dirty="0">
              <a:solidFill>
                <a:schemeClr val="tx1"/>
              </a:solidFill>
            </a:endParaRPr>
          </a:p>
          <a:p>
            <a:pPr marL="457200" marR="0" indent="-381000" algn="r" rtl="1">
              <a:lnSpc>
                <a:spcPct val="90000"/>
              </a:lnSpc>
              <a:spcBef>
                <a:spcPts val="1000"/>
              </a:spcBef>
              <a:spcAft>
                <a:spcPts val="0"/>
              </a:spcAft>
              <a:buClr>
                <a:schemeClr val="tx1"/>
              </a:buClr>
              <a:buSzPts val="2400"/>
              <a:buFont typeface="Arial"/>
              <a:buChar char="●"/>
            </a:pPr>
            <a:endParaRPr lang="ar-SA" sz="2800" dirty="0">
              <a:solidFill>
                <a:schemeClr val="tx1"/>
              </a:solidFill>
            </a:endParaRPr>
          </a:p>
          <a:p>
            <a:pPr marL="76200" marR="0" indent="0" algn="r" rtl="1">
              <a:lnSpc>
                <a:spcPct val="90000"/>
              </a:lnSpc>
              <a:spcBef>
                <a:spcPts val="1000"/>
              </a:spcBef>
              <a:spcAft>
                <a:spcPts val="0"/>
              </a:spcAft>
              <a:buClr>
                <a:schemeClr val="tx1"/>
              </a:buClr>
              <a:buSzPts val="2400"/>
              <a:buNone/>
            </a:pPr>
            <a:endParaRPr lang="ar-SA" sz="2800" dirty="0">
              <a:solidFill>
                <a:schemeClr val="tx1"/>
              </a:solidFill>
            </a:endParaRPr>
          </a:p>
        </p:txBody>
      </p:sp>
      <p:sp>
        <p:nvSpPr>
          <p:cNvPr id="8" name="Google Shape;103;p3">
            <a:extLst>
              <a:ext uri="{FF2B5EF4-FFF2-40B4-BE49-F238E27FC236}">
                <a16:creationId xmlns:a16="http://schemas.microsoft.com/office/drawing/2014/main" id="{563E3025-0F0D-B34C-92B4-660287E18A5A}"/>
              </a:ext>
            </a:extLst>
          </p:cNvPr>
          <p:cNvSpPr/>
          <p:nvPr/>
        </p:nvSpPr>
        <p:spPr>
          <a:xfrm>
            <a:off x="123910" y="4272919"/>
            <a:ext cx="1112822" cy="702322"/>
          </a:xfrm>
          <a:prstGeom prst="rightArrow">
            <a:avLst>
              <a:gd name="adj1" fmla="val 50000"/>
              <a:gd name="adj2" fmla="val 50000"/>
            </a:avLst>
          </a:prstGeom>
          <a:solidFill>
            <a:srgbClr val="51B948"/>
          </a:solidFill>
          <a:ln w="25400" cap="flat" cmpd="sng">
            <a:solidFill>
              <a:srgbClr val="51B948"/>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ar-SA" sz="1800" b="1" i="0" u="none" strike="noStrike" cap="none" dirty="0">
                <a:solidFill>
                  <a:schemeClr val="dk1"/>
                </a:solidFill>
                <a:latin typeface="Open Sans"/>
                <a:ea typeface="Open Sans"/>
                <a:cs typeface="Open Sans"/>
                <a:sym typeface="Open Sans"/>
              </a:rPr>
              <a:t>١</a:t>
            </a:r>
            <a:endParaRPr sz="1800" b="1" i="0" u="none" strike="noStrike" cap="none" dirty="0">
              <a:solidFill>
                <a:schemeClr val="dk1"/>
              </a:solidFill>
              <a:latin typeface="Open Sans"/>
              <a:ea typeface="Open Sans"/>
              <a:cs typeface="Open Sans"/>
              <a:sym typeface="Open Sans"/>
            </a:endParaRPr>
          </a:p>
        </p:txBody>
      </p:sp>
      <p:sp>
        <p:nvSpPr>
          <p:cNvPr id="9" name="Google Shape;105;p3">
            <a:extLst>
              <a:ext uri="{FF2B5EF4-FFF2-40B4-BE49-F238E27FC236}">
                <a16:creationId xmlns:a16="http://schemas.microsoft.com/office/drawing/2014/main" id="{90C016A3-BD4D-A64D-9C75-46A830DC2F38}"/>
              </a:ext>
            </a:extLst>
          </p:cNvPr>
          <p:cNvSpPr/>
          <p:nvPr/>
        </p:nvSpPr>
        <p:spPr>
          <a:xfrm>
            <a:off x="120694" y="5585112"/>
            <a:ext cx="1112822" cy="702322"/>
          </a:xfrm>
          <a:prstGeom prst="rightArrow">
            <a:avLst>
              <a:gd name="adj1" fmla="val 50000"/>
              <a:gd name="adj2" fmla="val 50000"/>
            </a:avLst>
          </a:prstGeom>
          <a:solidFill>
            <a:srgbClr val="51B948"/>
          </a:solidFill>
          <a:ln w="25400" cap="flat" cmpd="sng">
            <a:solidFill>
              <a:srgbClr val="51B948"/>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ar-SA" sz="1800" b="1" i="0" u="none" strike="noStrike" cap="none" dirty="0">
                <a:solidFill>
                  <a:schemeClr val="dk1"/>
                </a:solidFill>
                <a:latin typeface="Open Sans"/>
                <a:ea typeface="Open Sans"/>
                <a:cs typeface="Open Sans"/>
                <a:sym typeface="Open Sans"/>
              </a:rPr>
              <a:t>٣</a:t>
            </a:r>
            <a:endParaRPr sz="1800" b="1" i="0" u="none" strike="noStrike" cap="none" dirty="0">
              <a:solidFill>
                <a:schemeClr val="dk1"/>
              </a:solidFill>
              <a:latin typeface="Open Sans"/>
              <a:ea typeface="Open Sans"/>
              <a:cs typeface="Open Sans"/>
              <a:sym typeface="Open Sans"/>
            </a:endParaRPr>
          </a:p>
        </p:txBody>
      </p:sp>
      <p:sp>
        <p:nvSpPr>
          <p:cNvPr id="10" name="Google Shape;104;p3">
            <a:extLst>
              <a:ext uri="{FF2B5EF4-FFF2-40B4-BE49-F238E27FC236}">
                <a16:creationId xmlns:a16="http://schemas.microsoft.com/office/drawing/2014/main" id="{9B1851B4-3868-CE4A-B0A3-DD702ED6CC61}"/>
              </a:ext>
            </a:extLst>
          </p:cNvPr>
          <p:cNvSpPr/>
          <p:nvPr/>
        </p:nvSpPr>
        <p:spPr>
          <a:xfrm>
            <a:off x="6509241" y="4272919"/>
            <a:ext cx="967154" cy="719730"/>
          </a:xfrm>
          <a:prstGeom prst="leftArrow">
            <a:avLst>
              <a:gd name="adj1" fmla="val 50000"/>
              <a:gd name="adj2" fmla="val 50000"/>
            </a:avLst>
          </a:prstGeom>
          <a:solidFill>
            <a:srgbClr val="51B948"/>
          </a:solidFill>
          <a:ln w="25400" cap="flat" cmpd="sng">
            <a:solidFill>
              <a:srgbClr val="51B948"/>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ar-SA" sz="1800" b="1" i="0" u="none" strike="noStrike" cap="none" dirty="0">
                <a:solidFill>
                  <a:schemeClr val="dk1"/>
                </a:solidFill>
                <a:latin typeface="Open Sans"/>
                <a:ea typeface="Open Sans"/>
                <a:cs typeface="Open Sans"/>
                <a:sym typeface="Open Sans"/>
              </a:rPr>
              <a:t>٢</a:t>
            </a:r>
            <a:endParaRPr sz="1800" b="1" i="0" u="none" strike="noStrike" cap="none" dirty="0">
              <a:solidFill>
                <a:schemeClr val="dk1"/>
              </a:solidFill>
              <a:latin typeface="Open Sans"/>
              <a:ea typeface="Open Sans"/>
              <a:cs typeface="Open Sans"/>
              <a:sym typeface="Open Sans"/>
            </a:endParaRPr>
          </a:p>
        </p:txBody>
      </p:sp>
      <p:sp>
        <p:nvSpPr>
          <p:cNvPr id="11" name="Google Shape;106;p3">
            <a:extLst>
              <a:ext uri="{FF2B5EF4-FFF2-40B4-BE49-F238E27FC236}">
                <a16:creationId xmlns:a16="http://schemas.microsoft.com/office/drawing/2014/main" id="{E602F157-3CBE-2643-9C8E-F23DE21C13BB}"/>
              </a:ext>
            </a:extLst>
          </p:cNvPr>
          <p:cNvSpPr/>
          <p:nvPr/>
        </p:nvSpPr>
        <p:spPr>
          <a:xfrm>
            <a:off x="6509241" y="5420871"/>
            <a:ext cx="967154" cy="606819"/>
          </a:xfrm>
          <a:prstGeom prst="leftArrow">
            <a:avLst>
              <a:gd name="adj1" fmla="val 50000"/>
              <a:gd name="adj2" fmla="val 50000"/>
            </a:avLst>
          </a:prstGeom>
          <a:solidFill>
            <a:srgbClr val="51B948"/>
          </a:solidFill>
          <a:ln w="25400" cap="flat" cmpd="sng">
            <a:solidFill>
              <a:srgbClr val="51B948"/>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ar-SA" sz="1800" b="1" i="0" u="none" strike="noStrike" cap="none" dirty="0">
                <a:solidFill>
                  <a:schemeClr val="dk1"/>
                </a:solidFill>
                <a:latin typeface="Open Sans"/>
                <a:ea typeface="Open Sans"/>
                <a:cs typeface="Open Sans"/>
                <a:sym typeface="Open Sans"/>
              </a:rPr>
              <a:t>٤</a:t>
            </a:r>
            <a:endParaRPr sz="1800" b="1" i="0" u="none" strike="noStrike" cap="none" dirty="0">
              <a:solidFill>
                <a:schemeClr val="dk1"/>
              </a:solidFill>
              <a:latin typeface="Open Sans"/>
              <a:ea typeface="Open Sans"/>
              <a:cs typeface="Open Sans"/>
              <a:sym typeface="Open Sans"/>
            </a:endParaRPr>
          </a:p>
        </p:txBody>
      </p:sp>
      <p:graphicFrame>
        <p:nvGraphicFramePr>
          <p:cNvPr id="4" name="Diagram 3">
            <a:extLst>
              <a:ext uri="{FF2B5EF4-FFF2-40B4-BE49-F238E27FC236}">
                <a16:creationId xmlns:a16="http://schemas.microsoft.com/office/drawing/2014/main" id="{51605D2C-0E9A-EA46-A675-36F9E8F39D79}"/>
              </a:ext>
            </a:extLst>
          </p:cNvPr>
          <p:cNvGraphicFramePr/>
          <p:nvPr>
            <p:extLst>
              <p:ext uri="{D42A27DB-BD31-4B8C-83A1-F6EECF244321}">
                <p14:modId xmlns:p14="http://schemas.microsoft.com/office/powerpoint/2010/main" val="3724853265"/>
              </p:ext>
            </p:extLst>
          </p:nvPr>
        </p:nvGraphicFramePr>
        <p:xfrm>
          <a:off x="1356273" y="4020015"/>
          <a:ext cx="4907454" cy="270591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98119533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572005-D0B4-B443-8731-516BD90137F4}"/>
              </a:ext>
            </a:extLst>
          </p:cNvPr>
          <p:cNvSpPr>
            <a:spLocks noGrp="1"/>
          </p:cNvSpPr>
          <p:nvPr>
            <p:ph type="title"/>
          </p:nvPr>
        </p:nvSpPr>
        <p:spPr>
          <a:xfrm>
            <a:off x="0" y="378812"/>
            <a:ext cx="7794171" cy="1080900"/>
          </a:xfrm>
        </p:spPr>
        <p:txBody>
          <a:bodyPr/>
          <a:lstStyle/>
          <a:p>
            <a:pPr algn="r" rtl="1"/>
            <a:r>
              <a:rPr lang="ar-SA" dirty="0">
                <a:solidFill>
                  <a:srgbClr val="586F7C"/>
                </a:solidFill>
                <a:latin typeface="Open Sans"/>
                <a:ea typeface="Open Sans"/>
              </a:rPr>
              <a:t>العوامل الرئيسية لتقييم تأثير البحث في المؤسسات البحثية</a:t>
            </a:r>
            <a:endParaRPr lang="en-US" dirty="0">
              <a:solidFill>
                <a:srgbClr val="586F7C"/>
              </a:solidFill>
              <a:latin typeface="Open Sans"/>
              <a:ea typeface="Open Sans"/>
            </a:endParaRPr>
          </a:p>
        </p:txBody>
      </p:sp>
      <p:sp>
        <p:nvSpPr>
          <p:cNvPr id="3" name="Text Placeholder 2">
            <a:extLst>
              <a:ext uri="{FF2B5EF4-FFF2-40B4-BE49-F238E27FC236}">
                <a16:creationId xmlns:a16="http://schemas.microsoft.com/office/drawing/2014/main" id="{DA34237F-CD71-8C4F-846D-D8B57277B317}"/>
              </a:ext>
            </a:extLst>
          </p:cNvPr>
          <p:cNvSpPr>
            <a:spLocks noGrp="1"/>
          </p:cNvSpPr>
          <p:nvPr>
            <p:ph type="body" idx="1"/>
          </p:nvPr>
        </p:nvSpPr>
        <p:spPr/>
        <p:txBody>
          <a:bodyPr/>
          <a:lstStyle/>
          <a:p>
            <a:endParaRPr lang="en-US" dirty="0"/>
          </a:p>
        </p:txBody>
      </p:sp>
      <p:sp>
        <p:nvSpPr>
          <p:cNvPr id="7" name="Rounded Rectangle 6">
            <a:extLst>
              <a:ext uri="{FF2B5EF4-FFF2-40B4-BE49-F238E27FC236}">
                <a16:creationId xmlns:a16="http://schemas.microsoft.com/office/drawing/2014/main" id="{6CB37CB5-7641-814B-ACC8-AF6F615990C1}"/>
              </a:ext>
            </a:extLst>
          </p:cNvPr>
          <p:cNvSpPr/>
          <p:nvPr/>
        </p:nvSpPr>
        <p:spPr>
          <a:xfrm>
            <a:off x="531275" y="1997401"/>
            <a:ext cx="10350674" cy="1152394"/>
          </a:xfrm>
          <a:prstGeom prst="roundRect">
            <a:avLst/>
          </a:prstGeom>
          <a:solidFill>
            <a:schemeClr val="accent3">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algn="ctr" rtl="1">
              <a:lnSpc>
                <a:spcPct val="100000"/>
              </a:lnSpc>
              <a:spcBef>
                <a:spcPts val="0"/>
              </a:spcBef>
              <a:spcAft>
                <a:spcPts val="0"/>
              </a:spcAft>
              <a:buClr>
                <a:srgbClr val="000000"/>
              </a:buClr>
              <a:buFont typeface="Arial"/>
            </a:pPr>
            <a:endParaRPr lang="en-US" dirty="0"/>
          </a:p>
        </p:txBody>
      </p:sp>
      <p:sp>
        <p:nvSpPr>
          <p:cNvPr id="8" name="Rounded Rectangle 7">
            <a:extLst>
              <a:ext uri="{FF2B5EF4-FFF2-40B4-BE49-F238E27FC236}">
                <a16:creationId xmlns:a16="http://schemas.microsoft.com/office/drawing/2014/main" id="{61D4217F-A8B5-D74E-ABC7-C67D044BD8A7}"/>
              </a:ext>
            </a:extLst>
          </p:cNvPr>
          <p:cNvSpPr/>
          <p:nvPr/>
        </p:nvSpPr>
        <p:spPr>
          <a:xfrm>
            <a:off x="419920" y="3575061"/>
            <a:ext cx="10350674" cy="1152394"/>
          </a:xfrm>
          <a:prstGeom prst="round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algn="ctr" rtl="1">
              <a:lnSpc>
                <a:spcPct val="100000"/>
              </a:lnSpc>
              <a:spcBef>
                <a:spcPts val="0"/>
              </a:spcBef>
              <a:spcAft>
                <a:spcPts val="0"/>
              </a:spcAft>
              <a:buClr>
                <a:srgbClr val="000000"/>
              </a:buClr>
              <a:buFont typeface="Arial"/>
            </a:pPr>
            <a:endParaRPr lang="en-US" dirty="0"/>
          </a:p>
        </p:txBody>
      </p:sp>
      <p:sp>
        <p:nvSpPr>
          <p:cNvPr id="9" name="Rounded Rectangle 8">
            <a:extLst>
              <a:ext uri="{FF2B5EF4-FFF2-40B4-BE49-F238E27FC236}">
                <a16:creationId xmlns:a16="http://schemas.microsoft.com/office/drawing/2014/main" id="{6182BFCD-6BAB-EA48-9110-6AD64F1D4676}"/>
              </a:ext>
            </a:extLst>
          </p:cNvPr>
          <p:cNvSpPr/>
          <p:nvPr/>
        </p:nvSpPr>
        <p:spPr>
          <a:xfrm>
            <a:off x="486055" y="5011916"/>
            <a:ext cx="10176503" cy="115239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algn="ctr" rtl="1">
              <a:lnSpc>
                <a:spcPct val="100000"/>
              </a:lnSpc>
              <a:spcBef>
                <a:spcPts val="0"/>
              </a:spcBef>
              <a:spcAft>
                <a:spcPts val="0"/>
              </a:spcAft>
              <a:buClr>
                <a:srgbClr val="000000"/>
              </a:buClr>
              <a:buFont typeface="Arial"/>
            </a:pPr>
            <a:endParaRPr lang="en-US" dirty="0"/>
          </a:p>
        </p:txBody>
      </p:sp>
      <p:sp>
        <p:nvSpPr>
          <p:cNvPr id="10" name="Oval 9">
            <a:extLst>
              <a:ext uri="{FF2B5EF4-FFF2-40B4-BE49-F238E27FC236}">
                <a16:creationId xmlns:a16="http://schemas.microsoft.com/office/drawing/2014/main" id="{0ECF6751-47BC-8F46-9BF3-0AA7BF64EEAD}"/>
              </a:ext>
            </a:extLst>
          </p:cNvPr>
          <p:cNvSpPr/>
          <p:nvPr/>
        </p:nvSpPr>
        <p:spPr>
          <a:xfrm>
            <a:off x="10443166" y="1895145"/>
            <a:ext cx="1175657" cy="1408476"/>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algn="ctr" rtl="0">
              <a:lnSpc>
                <a:spcPct val="100000"/>
              </a:lnSpc>
              <a:spcBef>
                <a:spcPts val="0"/>
              </a:spcBef>
              <a:spcAft>
                <a:spcPts val="0"/>
              </a:spcAft>
              <a:buClr>
                <a:srgbClr val="000000"/>
              </a:buClr>
              <a:buFont typeface="Arial"/>
            </a:pPr>
            <a:endParaRPr lang="en-US" dirty="0"/>
          </a:p>
        </p:txBody>
      </p:sp>
      <p:sp>
        <p:nvSpPr>
          <p:cNvPr id="11" name="Oval 10">
            <a:extLst>
              <a:ext uri="{FF2B5EF4-FFF2-40B4-BE49-F238E27FC236}">
                <a16:creationId xmlns:a16="http://schemas.microsoft.com/office/drawing/2014/main" id="{AA0D9434-D486-E245-813F-9E450CE44D6B}"/>
              </a:ext>
            </a:extLst>
          </p:cNvPr>
          <p:cNvSpPr/>
          <p:nvPr/>
        </p:nvSpPr>
        <p:spPr>
          <a:xfrm rot="21247811">
            <a:off x="10426695" y="3447020"/>
            <a:ext cx="1175657" cy="1408476"/>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algn="ctr" rtl="0">
              <a:lnSpc>
                <a:spcPct val="100000"/>
              </a:lnSpc>
              <a:spcBef>
                <a:spcPts val="0"/>
              </a:spcBef>
              <a:spcAft>
                <a:spcPts val="0"/>
              </a:spcAft>
              <a:buClr>
                <a:srgbClr val="000000"/>
              </a:buClr>
              <a:buFont typeface="Arial"/>
            </a:pPr>
            <a:endParaRPr lang="en-US" dirty="0"/>
          </a:p>
        </p:txBody>
      </p:sp>
      <p:sp>
        <p:nvSpPr>
          <p:cNvPr id="12" name="Oval 11">
            <a:extLst>
              <a:ext uri="{FF2B5EF4-FFF2-40B4-BE49-F238E27FC236}">
                <a16:creationId xmlns:a16="http://schemas.microsoft.com/office/drawing/2014/main" id="{7DD16F2F-E0AB-594B-9D69-FA9D229FF2E2}"/>
              </a:ext>
            </a:extLst>
          </p:cNvPr>
          <p:cNvSpPr/>
          <p:nvPr/>
        </p:nvSpPr>
        <p:spPr>
          <a:xfrm>
            <a:off x="10294121" y="4983870"/>
            <a:ext cx="1175657" cy="1408476"/>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algn="ctr" rtl="0">
              <a:lnSpc>
                <a:spcPct val="100000"/>
              </a:lnSpc>
              <a:spcBef>
                <a:spcPts val="0"/>
              </a:spcBef>
              <a:spcAft>
                <a:spcPts val="0"/>
              </a:spcAft>
              <a:buClr>
                <a:srgbClr val="000000"/>
              </a:buClr>
              <a:buFont typeface="Arial"/>
            </a:pPr>
            <a:endParaRPr lang="en-US" dirty="0"/>
          </a:p>
        </p:txBody>
      </p:sp>
      <p:sp>
        <p:nvSpPr>
          <p:cNvPr id="4" name="TextBox 3">
            <a:extLst>
              <a:ext uri="{FF2B5EF4-FFF2-40B4-BE49-F238E27FC236}">
                <a16:creationId xmlns:a16="http://schemas.microsoft.com/office/drawing/2014/main" id="{C451631C-28A9-574C-8F45-8550D9D562B3}"/>
              </a:ext>
            </a:extLst>
          </p:cNvPr>
          <p:cNvSpPr txBox="1"/>
          <p:nvPr/>
        </p:nvSpPr>
        <p:spPr>
          <a:xfrm>
            <a:off x="680320" y="2108836"/>
            <a:ext cx="8914616" cy="1384995"/>
          </a:xfrm>
          <a:prstGeom prst="rect">
            <a:avLst/>
          </a:prstGeom>
          <a:noFill/>
        </p:spPr>
        <p:txBody>
          <a:bodyPr wrap="square" rtlCol="0">
            <a:spAutoFit/>
          </a:bodyPr>
          <a:lstStyle/>
          <a:p>
            <a:pPr algn="r" rtl="1"/>
            <a:r>
              <a:rPr lang="ar-SA" sz="2800" dirty="0">
                <a:solidFill>
                  <a:schemeClr val="bg1"/>
                </a:solidFill>
              </a:rPr>
              <a:t>المسؤولية - لإثبات للممولين قيمة استثماراتهم البحثية وتعزيز فرص الحصول على مزيد من التمويل</a:t>
            </a:r>
          </a:p>
          <a:p>
            <a:pPr marR="0" algn="r" rtl="1">
              <a:lnSpc>
                <a:spcPct val="100000"/>
              </a:lnSpc>
              <a:spcBef>
                <a:spcPts val="0"/>
              </a:spcBef>
              <a:spcAft>
                <a:spcPts val="0"/>
              </a:spcAft>
              <a:buClr>
                <a:srgbClr val="000000"/>
              </a:buClr>
              <a:buFont typeface="Arial"/>
            </a:pPr>
            <a:r>
              <a:rPr lang="ar-SA" sz="2800" dirty="0">
                <a:solidFill>
                  <a:schemeClr val="bg1"/>
                </a:solidFill>
              </a:rPr>
              <a:t>. </a:t>
            </a:r>
            <a:endParaRPr lang="en-US" sz="2800" dirty="0">
              <a:solidFill>
                <a:schemeClr val="bg1"/>
              </a:solidFill>
            </a:endParaRPr>
          </a:p>
        </p:txBody>
      </p:sp>
      <p:sp>
        <p:nvSpPr>
          <p:cNvPr id="5" name="TextBox 4">
            <a:extLst>
              <a:ext uri="{FF2B5EF4-FFF2-40B4-BE49-F238E27FC236}">
                <a16:creationId xmlns:a16="http://schemas.microsoft.com/office/drawing/2014/main" id="{C5458DC6-33A9-3545-8C1E-5BC2C75F55C3}"/>
              </a:ext>
            </a:extLst>
          </p:cNvPr>
          <p:cNvSpPr txBox="1"/>
          <p:nvPr/>
        </p:nvSpPr>
        <p:spPr>
          <a:xfrm>
            <a:off x="680322" y="3687484"/>
            <a:ext cx="9052402" cy="1384995"/>
          </a:xfrm>
          <a:prstGeom prst="rect">
            <a:avLst/>
          </a:prstGeom>
          <a:noFill/>
        </p:spPr>
        <p:txBody>
          <a:bodyPr wrap="square" rtlCol="0">
            <a:spAutoFit/>
          </a:bodyPr>
          <a:lstStyle/>
          <a:p>
            <a:pPr marR="0" algn="r" rtl="1">
              <a:lnSpc>
                <a:spcPct val="100000"/>
              </a:lnSpc>
              <a:spcBef>
                <a:spcPts val="0"/>
              </a:spcBef>
              <a:spcAft>
                <a:spcPts val="0"/>
              </a:spcAft>
              <a:buClr>
                <a:srgbClr val="000000"/>
              </a:buClr>
              <a:buFont typeface="Arial"/>
            </a:pPr>
            <a:r>
              <a:rPr lang="ar-SA" sz="2800" dirty="0">
                <a:solidFill>
                  <a:schemeClr val="bg1"/>
                </a:solidFill>
              </a:rPr>
              <a:t>التفهم – فهم كيفية التأثير للبحث العلمي وبالتالي الطرق التي يمكن من خلالها تطويره </a:t>
            </a:r>
            <a:r>
              <a:rPr lang="ar-EG" sz="2800" dirty="0">
                <a:solidFill>
                  <a:schemeClr val="bg1"/>
                </a:solidFill>
              </a:rPr>
              <a:t>لتحقيق أقصى </a:t>
            </a:r>
            <a:r>
              <a:rPr lang="ar-SA" sz="2800" dirty="0">
                <a:solidFill>
                  <a:schemeClr val="bg1"/>
                </a:solidFill>
              </a:rPr>
              <a:t>تأثير لنتائج البحث</a:t>
            </a:r>
          </a:p>
          <a:p>
            <a:pPr marR="0" algn="r" rtl="1">
              <a:lnSpc>
                <a:spcPct val="100000"/>
              </a:lnSpc>
              <a:spcBef>
                <a:spcPts val="0"/>
              </a:spcBef>
              <a:spcAft>
                <a:spcPts val="0"/>
              </a:spcAft>
              <a:buClr>
                <a:srgbClr val="000000"/>
              </a:buClr>
              <a:buFont typeface="Arial"/>
            </a:pPr>
            <a:r>
              <a:rPr lang="ar-SA" sz="2800" dirty="0">
                <a:solidFill>
                  <a:srgbClr val="FF0000"/>
                </a:solidFill>
              </a:rPr>
              <a:t> </a:t>
            </a:r>
            <a:r>
              <a:rPr lang="ar-SA" sz="2800" dirty="0">
                <a:solidFill>
                  <a:schemeClr val="bg1"/>
                </a:solidFill>
              </a:rPr>
              <a:t>. </a:t>
            </a:r>
            <a:endParaRPr lang="en-US" sz="2800" dirty="0">
              <a:solidFill>
                <a:schemeClr val="bg1"/>
              </a:solidFill>
            </a:endParaRPr>
          </a:p>
        </p:txBody>
      </p:sp>
      <p:sp>
        <p:nvSpPr>
          <p:cNvPr id="6" name="TextBox 5">
            <a:extLst>
              <a:ext uri="{FF2B5EF4-FFF2-40B4-BE49-F238E27FC236}">
                <a16:creationId xmlns:a16="http://schemas.microsoft.com/office/drawing/2014/main" id="{7AB6622A-7DE4-8445-8231-99687E78A507}"/>
              </a:ext>
            </a:extLst>
          </p:cNvPr>
          <p:cNvSpPr txBox="1"/>
          <p:nvPr/>
        </p:nvSpPr>
        <p:spPr>
          <a:xfrm>
            <a:off x="531275" y="5096184"/>
            <a:ext cx="9613800" cy="1384995"/>
          </a:xfrm>
          <a:prstGeom prst="rect">
            <a:avLst/>
          </a:prstGeom>
          <a:noFill/>
        </p:spPr>
        <p:txBody>
          <a:bodyPr wrap="square" rtlCol="0">
            <a:spAutoFit/>
          </a:bodyPr>
          <a:lstStyle/>
          <a:p>
            <a:pPr marR="0" algn="r" rtl="1">
              <a:lnSpc>
                <a:spcPct val="100000"/>
              </a:lnSpc>
              <a:spcBef>
                <a:spcPts val="0"/>
              </a:spcBef>
              <a:spcAft>
                <a:spcPts val="0"/>
              </a:spcAft>
              <a:buClr>
                <a:srgbClr val="000000"/>
              </a:buClr>
              <a:buFont typeface="Arial"/>
            </a:pPr>
            <a:r>
              <a:rPr lang="ar-SA" sz="2800" dirty="0">
                <a:solidFill>
                  <a:schemeClr val="bg1"/>
                </a:solidFill>
              </a:rPr>
              <a:t>تقييم الأداء – تقييم مدي تأثير الأبحاث يستخدم </a:t>
            </a:r>
            <a:r>
              <a:rPr lang="ar-EG" sz="2800" dirty="0">
                <a:solidFill>
                  <a:schemeClr val="bg1"/>
                </a:solidFill>
              </a:rPr>
              <a:t>بكثرة فى الإرشادات الخاصة </a:t>
            </a:r>
            <a:r>
              <a:rPr lang="ar-SA" sz="2800" dirty="0">
                <a:solidFill>
                  <a:schemeClr val="bg1"/>
                </a:solidFill>
              </a:rPr>
              <a:t>بالتوظيف وتقييم الآداء وكذلك الترقيات الخاصة بالباحثين</a:t>
            </a:r>
          </a:p>
          <a:p>
            <a:pPr marR="0" algn="r" rtl="1">
              <a:lnSpc>
                <a:spcPct val="100000"/>
              </a:lnSpc>
              <a:spcBef>
                <a:spcPts val="0"/>
              </a:spcBef>
              <a:spcAft>
                <a:spcPts val="0"/>
              </a:spcAft>
              <a:buClr>
                <a:srgbClr val="000000"/>
              </a:buClr>
              <a:buFont typeface="Arial"/>
            </a:pPr>
            <a:endParaRPr lang="ar-SA" sz="2800" dirty="0">
              <a:solidFill>
                <a:schemeClr val="bg1"/>
              </a:solidFill>
            </a:endParaRPr>
          </a:p>
        </p:txBody>
      </p:sp>
    </p:spTree>
    <p:extLst>
      <p:ext uri="{BB962C8B-B14F-4D97-AF65-F5344CB8AC3E}">
        <p14:creationId xmlns:p14="http://schemas.microsoft.com/office/powerpoint/2010/main" val="334968333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91A4CF-AEB7-B24A-8F96-D7582B43A50F}"/>
              </a:ext>
            </a:extLst>
          </p:cNvPr>
          <p:cNvSpPr>
            <a:spLocks noGrp="1"/>
          </p:cNvSpPr>
          <p:nvPr>
            <p:ph type="title"/>
          </p:nvPr>
        </p:nvSpPr>
        <p:spPr>
          <a:xfrm>
            <a:off x="-400833" y="391338"/>
            <a:ext cx="8142514" cy="1080900"/>
          </a:xfrm>
        </p:spPr>
        <p:txBody>
          <a:bodyPr/>
          <a:lstStyle/>
          <a:p>
            <a:pPr marR="0" algn="r" rtl="1">
              <a:lnSpc>
                <a:spcPct val="90000"/>
              </a:lnSpc>
              <a:spcBef>
                <a:spcPts val="0"/>
              </a:spcBef>
              <a:spcAft>
                <a:spcPts val="0"/>
              </a:spcAft>
              <a:buClr>
                <a:srgbClr val="FFFFFF"/>
              </a:buClr>
              <a:buSzPts val="3600"/>
              <a:buFont typeface="Trebuchet MS"/>
              <a:buNone/>
            </a:pPr>
            <a:r>
              <a:rPr lang="ar-SA" sz="3600" dirty="0">
                <a:solidFill>
                  <a:schemeClr val="bg2"/>
                </a:solidFill>
                <a:latin typeface="Open Sans"/>
                <a:ea typeface="Open Sans"/>
              </a:rPr>
              <a:t>المنهجيات المستخدمة لتقييم تأثير الأبحاث </a:t>
            </a:r>
            <a:endParaRPr lang="en-US" sz="3600" dirty="0">
              <a:solidFill>
                <a:schemeClr val="bg2"/>
              </a:solidFill>
              <a:latin typeface="Open Sans"/>
              <a:ea typeface="Open Sans"/>
            </a:endParaRPr>
          </a:p>
        </p:txBody>
      </p:sp>
      <p:sp>
        <p:nvSpPr>
          <p:cNvPr id="3" name="Text Placeholder 2">
            <a:extLst>
              <a:ext uri="{FF2B5EF4-FFF2-40B4-BE49-F238E27FC236}">
                <a16:creationId xmlns:a16="http://schemas.microsoft.com/office/drawing/2014/main" id="{18E251E6-F897-6144-9C0F-837A91FE5D79}"/>
              </a:ext>
            </a:extLst>
          </p:cNvPr>
          <p:cNvSpPr>
            <a:spLocks noGrp="1"/>
          </p:cNvSpPr>
          <p:nvPr>
            <p:ph type="body" idx="1"/>
          </p:nvPr>
        </p:nvSpPr>
        <p:spPr>
          <a:xfrm>
            <a:off x="667795" y="2023721"/>
            <a:ext cx="10693312" cy="4314449"/>
          </a:xfrm>
        </p:spPr>
        <p:txBody>
          <a:bodyPr/>
          <a:lstStyle/>
          <a:p>
            <a:pPr marR="0" algn="r" rtl="1">
              <a:lnSpc>
                <a:spcPct val="90000"/>
              </a:lnSpc>
              <a:spcBef>
                <a:spcPts val="1000"/>
              </a:spcBef>
              <a:spcAft>
                <a:spcPts val="0"/>
              </a:spcAft>
              <a:buClr>
                <a:schemeClr val="bg2"/>
              </a:buClr>
              <a:buSzPts val="2400"/>
              <a:buFont typeface="Arial" panose="020B0604020202020204" pitchFamily="34" charset="0"/>
              <a:buChar char="•"/>
            </a:pPr>
            <a:r>
              <a:rPr lang="ar-SA" sz="2800" dirty="0">
                <a:solidFill>
                  <a:schemeClr val="bg2"/>
                </a:solidFill>
              </a:rPr>
              <a:t>هناك منهجيتان أساسيتان :</a:t>
            </a:r>
          </a:p>
          <a:p>
            <a:pPr marR="0" algn="r" rtl="1">
              <a:lnSpc>
                <a:spcPct val="90000"/>
              </a:lnSpc>
              <a:spcBef>
                <a:spcPts val="1000"/>
              </a:spcBef>
              <a:spcAft>
                <a:spcPts val="0"/>
              </a:spcAft>
              <a:buClr>
                <a:schemeClr val="bg2"/>
              </a:buClr>
              <a:buSzPts val="2400"/>
              <a:buFont typeface="Arial" panose="020B0604020202020204" pitchFamily="34" charset="0"/>
              <a:buChar char="•"/>
            </a:pPr>
            <a:r>
              <a:rPr lang="ar-SA" sz="2800" dirty="0">
                <a:solidFill>
                  <a:schemeClr val="bg2"/>
                </a:solidFill>
              </a:rPr>
              <a:t>أ- منهج كيفي أو نوعي. </a:t>
            </a:r>
          </a:p>
          <a:p>
            <a:pPr marR="0" algn="r" rtl="1">
              <a:lnSpc>
                <a:spcPct val="90000"/>
              </a:lnSpc>
              <a:spcBef>
                <a:spcPts val="1000"/>
              </a:spcBef>
              <a:spcAft>
                <a:spcPts val="0"/>
              </a:spcAft>
              <a:buClr>
                <a:schemeClr val="bg2"/>
              </a:buClr>
              <a:buSzPts val="2400"/>
              <a:buFont typeface="Arial" panose="020B0604020202020204" pitchFamily="34" charset="0"/>
              <a:buChar char="•"/>
            </a:pPr>
            <a:r>
              <a:rPr lang="ar-SA" sz="2800" dirty="0">
                <a:solidFill>
                  <a:schemeClr val="bg2"/>
                </a:solidFill>
              </a:rPr>
              <a:t>ب- منهج كمي.</a:t>
            </a:r>
          </a:p>
          <a:p>
            <a:pPr algn="r" rtl="1">
              <a:buClr>
                <a:schemeClr val="bg2"/>
              </a:buClr>
              <a:buFont typeface="Arial" panose="020B0604020202020204" pitchFamily="34" charset="0"/>
              <a:buChar char="•"/>
            </a:pPr>
            <a:r>
              <a:rPr lang="ar-SA" sz="2800" dirty="0" err="1">
                <a:solidFill>
                  <a:schemeClr val="bg2"/>
                </a:solidFill>
              </a:rPr>
              <a:t>بستخدم</a:t>
            </a:r>
            <a:r>
              <a:rPr lang="ar-SA" sz="2800" dirty="0">
                <a:solidFill>
                  <a:schemeClr val="bg2"/>
                </a:solidFill>
              </a:rPr>
              <a:t> المنهج الكيفي السرد والتفسيرات مثل التحكيم العلمي للأبحاث. حيث مسودات البحوث العلمية تتم مقارنتها بأبحاث مثيلة في المجال، </a:t>
            </a:r>
            <a:r>
              <a:rPr lang="ar-EG" sz="2800" dirty="0">
                <a:solidFill>
                  <a:schemeClr val="bg2"/>
                </a:solidFill>
              </a:rPr>
              <a:t>ثم يتم استخدام الملاحظات والأحكام لتحسين البحث</a:t>
            </a:r>
            <a:r>
              <a:rPr lang="ar-SA" sz="2800" dirty="0">
                <a:solidFill>
                  <a:schemeClr val="bg2"/>
                </a:solidFill>
              </a:rPr>
              <a:t>.</a:t>
            </a:r>
          </a:p>
          <a:p>
            <a:pPr algn="r" rtl="1">
              <a:buClr>
                <a:schemeClr val="bg2"/>
              </a:buClr>
              <a:buFont typeface="Arial" panose="020B0604020202020204" pitchFamily="34" charset="0"/>
              <a:buChar char="•"/>
            </a:pPr>
            <a:r>
              <a:rPr lang="ar-SA" sz="2800" dirty="0">
                <a:solidFill>
                  <a:schemeClr val="bg2"/>
                </a:solidFill>
              </a:rPr>
              <a:t>المنهج الكمي: </a:t>
            </a:r>
            <a:r>
              <a:rPr lang="ar-EG" sz="2800" dirty="0">
                <a:solidFill>
                  <a:schemeClr val="bg2"/>
                </a:solidFill>
              </a:rPr>
              <a:t>يعتمد ال</a:t>
            </a:r>
            <a:r>
              <a:rPr lang="ar-SA" sz="2800" dirty="0">
                <a:solidFill>
                  <a:schemeClr val="bg2"/>
                </a:solidFill>
              </a:rPr>
              <a:t>م</a:t>
            </a:r>
            <a:r>
              <a:rPr lang="ar-EG" sz="2800" dirty="0">
                <a:solidFill>
                  <a:schemeClr val="bg2"/>
                </a:solidFill>
              </a:rPr>
              <a:t>نهج الكمي على مؤشرات أومقاييس قابلة للقياس. المقاييس الكمية مريحة وسهلة الفهم ويستغرق إنتاجها وقتًا أقل.</a:t>
            </a:r>
            <a:endParaRPr lang="en-US" sz="2800" dirty="0">
              <a:solidFill>
                <a:schemeClr val="bg2"/>
              </a:solidFill>
            </a:endParaRPr>
          </a:p>
          <a:p>
            <a:pPr marR="0" algn="r" rtl="1">
              <a:lnSpc>
                <a:spcPct val="90000"/>
              </a:lnSpc>
              <a:spcBef>
                <a:spcPts val="1000"/>
              </a:spcBef>
              <a:spcAft>
                <a:spcPts val="0"/>
              </a:spcAft>
              <a:buClr>
                <a:schemeClr val="bg2"/>
              </a:buClr>
              <a:buSzPts val="2400"/>
              <a:buFont typeface="Arial" panose="020B0604020202020204" pitchFamily="34" charset="0"/>
              <a:buChar char="•"/>
            </a:pPr>
            <a:endParaRPr lang="ar-SA" sz="2800" dirty="0">
              <a:solidFill>
                <a:schemeClr val="bg2"/>
              </a:solidFill>
            </a:endParaRPr>
          </a:p>
          <a:p>
            <a:pPr marL="457200" marR="0" indent="-381000" algn="r" rtl="1">
              <a:lnSpc>
                <a:spcPct val="90000"/>
              </a:lnSpc>
              <a:spcBef>
                <a:spcPts val="1000"/>
              </a:spcBef>
              <a:spcAft>
                <a:spcPts val="0"/>
              </a:spcAft>
              <a:buClr>
                <a:schemeClr val="tx1"/>
              </a:buClr>
              <a:buSzPts val="2400"/>
              <a:buFont typeface="Arial"/>
              <a:buChar char="●"/>
            </a:pPr>
            <a:endParaRPr lang="ar-SA" sz="2800" dirty="0"/>
          </a:p>
          <a:p>
            <a:pPr marL="76200" marR="0" indent="0" algn="r" rtl="1">
              <a:lnSpc>
                <a:spcPct val="90000"/>
              </a:lnSpc>
              <a:spcBef>
                <a:spcPts val="1000"/>
              </a:spcBef>
              <a:spcAft>
                <a:spcPts val="0"/>
              </a:spcAft>
              <a:buClr>
                <a:schemeClr val="tx1"/>
              </a:buClr>
              <a:buSzPts val="2400"/>
              <a:buNone/>
            </a:pPr>
            <a:endParaRPr lang="ar-SA" sz="2800" dirty="0"/>
          </a:p>
        </p:txBody>
      </p:sp>
    </p:spTree>
    <p:extLst>
      <p:ext uri="{BB962C8B-B14F-4D97-AF65-F5344CB8AC3E}">
        <p14:creationId xmlns:p14="http://schemas.microsoft.com/office/powerpoint/2010/main" val="54870419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4F889C-BE9A-2E48-9EAF-C266A56566B4}"/>
              </a:ext>
            </a:extLst>
          </p:cNvPr>
          <p:cNvSpPr>
            <a:spLocks noGrp="1"/>
          </p:cNvSpPr>
          <p:nvPr>
            <p:ph type="title"/>
          </p:nvPr>
        </p:nvSpPr>
        <p:spPr>
          <a:xfrm>
            <a:off x="-137785" y="391338"/>
            <a:ext cx="7772400" cy="1080900"/>
          </a:xfrm>
        </p:spPr>
        <p:txBody>
          <a:bodyPr/>
          <a:lstStyle/>
          <a:p>
            <a:pPr algn="r" rtl="1"/>
            <a:r>
              <a:rPr lang="ar-SA" sz="3600" dirty="0">
                <a:solidFill>
                  <a:srgbClr val="586F7C"/>
                </a:solidFill>
                <a:latin typeface="Open Sans"/>
                <a:ea typeface="Open Sans"/>
              </a:rPr>
              <a:t>تقييم تأثير البحث</a:t>
            </a:r>
            <a:endParaRPr lang="en-US" sz="3600" dirty="0">
              <a:solidFill>
                <a:srgbClr val="586F7C"/>
              </a:solidFill>
              <a:latin typeface="Open Sans"/>
              <a:ea typeface="Open Sans"/>
            </a:endParaRPr>
          </a:p>
        </p:txBody>
      </p:sp>
      <p:sp>
        <p:nvSpPr>
          <p:cNvPr id="3" name="Text Placeholder 2">
            <a:extLst>
              <a:ext uri="{FF2B5EF4-FFF2-40B4-BE49-F238E27FC236}">
                <a16:creationId xmlns:a16="http://schemas.microsoft.com/office/drawing/2014/main" id="{C019E347-0371-444E-9F83-F9F06F066606}"/>
              </a:ext>
            </a:extLst>
          </p:cNvPr>
          <p:cNvSpPr>
            <a:spLocks noGrp="1"/>
          </p:cNvSpPr>
          <p:nvPr>
            <p:ph type="body" idx="1"/>
          </p:nvPr>
        </p:nvSpPr>
        <p:spPr>
          <a:xfrm>
            <a:off x="680321" y="2336872"/>
            <a:ext cx="10858536" cy="4521127"/>
          </a:xfrm>
        </p:spPr>
        <p:txBody>
          <a:bodyPr/>
          <a:lstStyle/>
          <a:p>
            <a:pPr marL="457200" marR="0" indent="-381000" algn="r" rtl="1">
              <a:lnSpc>
                <a:spcPct val="90000"/>
              </a:lnSpc>
              <a:spcBef>
                <a:spcPts val="1000"/>
              </a:spcBef>
              <a:spcAft>
                <a:spcPts val="0"/>
              </a:spcAft>
              <a:buClr>
                <a:schemeClr val="tx1"/>
              </a:buClr>
              <a:buSzPts val="2400"/>
              <a:buFont typeface="Arial"/>
              <a:buChar char="●"/>
            </a:pPr>
            <a:r>
              <a:rPr lang="ar-SA" sz="2800" dirty="0">
                <a:solidFill>
                  <a:schemeClr val="tx1"/>
                </a:solidFill>
              </a:rPr>
              <a:t>أدت </a:t>
            </a:r>
            <a:r>
              <a:rPr lang="ar-SA" sz="2800" dirty="0">
                <a:solidFill>
                  <a:schemeClr val="bg2"/>
                </a:solidFill>
              </a:rPr>
              <a:t>المبالغة في التركيز علي المقاييس الخاصة بتقييم تأثير الأبحاث إلى نتائج عكسية على الباحثين و المؤسسات البحثية.</a:t>
            </a:r>
          </a:p>
          <a:p>
            <a:pPr marL="457200" marR="0" indent="-381000" algn="r" rtl="1">
              <a:lnSpc>
                <a:spcPct val="90000"/>
              </a:lnSpc>
              <a:spcBef>
                <a:spcPts val="1000"/>
              </a:spcBef>
              <a:spcAft>
                <a:spcPts val="0"/>
              </a:spcAft>
              <a:buClr>
                <a:schemeClr val="tx1"/>
              </a:buClr>
              <a:buSzPts val="2400"/>
              <a:buFont typeface="Arial"/>
              <a:buChar char="●"/>
            </a:pPr>
            <a:r>
              <a:rPr lang="ar-SA" sz="2800" dirty="0">
                <a:solidFill>
                  <a:schemeClr val="bg2"/>
                </a:solidFill>
              </a:rPr>
              <a:t>منذ فترة طويلة والباحثون والممارسون في الاتصال العلمي يطالبون بوضع آلية أفضل لتقييم تأثير الأبحاث.</a:t>
            </a:r>
          </a:p>
          <a:p>
            <a:pPr algn="r" rtl="1">
              <a:buClr>
                <a:schemeClr val="tx1"/>
              </a:buClr>
            </a:pPr>
            <a:r>
              <a:rPr lang="ar-SA" sz="2800" dirty="0">
                <a:solidFill>
                  <a:schemeClr val="bg2"/>
                </a:solidFill>
              </a:rPr>
              <a:t>يعتبر</a:t>
            </a:r>
            <a:r>
              <a:rPr lang="ar-SA" sz="2800" u="sng" dirty="0">
                <a:solidFill>
                  <a:schemeClr val="bg2"/>
                </a:solidFill>
              </a:rPr>
              <a:t> إعلان تقييم الأبحاث </a:t>
            </a:r>
            <a:r>
              <a:rPr lang="en-US" sz="2800" u="sng" dirty="0">
                <a:solidFill>
                  <a:schemeClr val="bg2"/>
                </a:solidFill>
              </a:rPr>
              <a:t>DORA</a:t>
            </a:r>
            <a:r>
              <a:rPr lang="en-US" sz="2800" dirty="0">
                <a:solidFill>
                  <a:schemeClr val="bg2"/>
                </a:solidFill>
              </a:rPr>
              <a:t> </a:t>
            </a:r>
            <a:r>
              <a:rPr lang="ar-SA" sz="2800" dirty="0">
                <a:solidFill>
                  <a:schemeClr val="bg2"/>
                </a:solidFill>
              </a:rPr>
              <a:t> والصادر في عام ٢٠١٢م هو أحد تلك المطالبات</a:t>
            </a:r>
            <a:endParaRPr lang="ar-EG" sz="2800" dirty="0">
              <a:solidFill>
                <a:schemeClr val="bg2"/>
              </a:solidFill>
            </a:endParaRPr>
          </a:p>
          <a:p>
            <a:pPr algn="r" rtl="1">
              <a:buClr>
                <a:schemeClr val="tx1"/>
              </a:buClr>
            </a:pPr>
            <a:r>
              <a:rPr lang="ar-SA" sz="2800" dirty="0">
                <a:solidFill>
                  <a:schemeClr val="bg2"/>
                </a:solidFill>
              </a:rPr>
              <a:t> وكان الهدف الأساسي من ذلك الإعلان هو ترويج آلية أفضل لتقييم الأبحاث عن طريق تشجيع تطوير وسائل أكثر فاعلية لتقييم البحث والباحثين. </a:t>
            </a:r>
          </a:p>
          <a:p>
            <a:pPr marL="457200" marR="0" indent="-381000" algn="r" rtl="1">
              <a:lnSpc>
                <a:spcPct val="90000"/>
              </a:lnSpc>
              <a:spcBef>
                <a:spcPts val="1000"/>
              </a:spcBef>
              <a:spcAft>
                <a:spcPts val="0"/>
              </a:spcAft>
              <a:buClr>
                <a:schemeClr val="tx1"/>
              </a:buClr>
              <a:buSzPts val="2400"/>
              <a:buFont typeface="Arial"/>
              <a:buChar char="●"/>
            </a:pPr>
            <a:endParaRPr lang="ar-SA" sz="2800" dirty="0">
              <a:solidFill>
                <a:schemeClr val="bg2"/>
              </a:solidFill>
            </a:endParaRPr>
          </a:p>
          <a:p>
            <a:pPr marL="457200" marR="0" indent="-381000" algn="r" rtl="1">
              <a:lnSpc>
                <a:spcPct val="90000"/>
              </a:lnSpc>
              <a:spcBef>
                <a:spcPts val="1000"/>
              </a:spcBef>
              <a:spcAft>
                <a:spcPts val="0"/>
              </a:spcAft>
              <a:buClr>
                <a:schemeClr val="tx1"/>
              </a:buClr>
              <a:buSzPts val="2400"/>
              <a:buFont typeface="Arial"/>
              <a:buChar char="●"/>
            </a:pPr>
            <a:endParaRPr lang="ar-SA" sz="2800" dirty="0">
              <a:solidFill>
                <a:schemeClr val="tx1"/>
              </a:solidFill>
            </a:endParaRPr>
          </a:p>
          <a:p>
            <a:pPr marL="457200" marR="0" indent="-381000" algn="r" rtl="1">
              <a:lnSpc>
                <a:spcPct val="90000"/>
              </a:lnSpc>
              <a:spcBef>
                <a:spcPts val="1000"/>
              </a:spcBef>
              <a:spcAft>
                <a:spcPts val="0"/>
              </a:spcAft>
              <a:buClr>
                <a:schemeClr val="tx1"/>
              </a:buClr>
              <a:buSzPts val="2400"/>
              <a:buFont typeface="Arial"/>
              <a:buChar char="●"/>
            </a:pPr>
            <a:endParaRPr lang="ar-SA" sz="2800" dirty="0">
              <a:solidFill>
                <a:schemeClr val="tx1"/>
              </a:solidFill>
            </a:endParaRPr>
          </a:p>
          <a:p>
            <a:pPr marL="457200" marR="0" indent="-381000" algn="r" rtl="1">
              <a:lnSpc>
                <a:spcPct val="90000"/>
              </a:lnSpc>
              <a:spcBef>
                <a:spcPts val="1000"/>
              </a:spcBef>
              <a:spcAft>
                <a:spcPts val="0"/>
              </a:spcAft>
              <a:buClr>
                <a:schemeClr val="tx1"/>
              </a:buClr>
              <a:buSzPts val="2400"/>
              <a:buFont typeface="Arial"/>
              <a:buChar char="●"/>
            </a:pPr>
            <a:endParaRPr lang="ar-SA" sz="2800" dirty="0">
              <a:solidFill>
                <a:schemeClr val="tx1"/>
              </a:solidFill>
            </a:endParaRPr>
          </a:p>
        </p:txBody>
      </p:sp>
    </p:spTree>
    <p:extLst>
      <p:ext uri="{BB962C8B-B14F-4D97-AF65-F5344CB8AC3E}">
        <p14:creationId xmlns:p14="http://schemas.microsoft.com/office/powerpoint/2010/main" val="81378541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6EFEAF-FAE2-EB49-9515-D0E37BC4A464}"/>
              </a:ext>
            </a:extLst>
          </p:cNvPr>
          <p:cNvSpPr>
            <a:spLocks noGrp="1"/>
          </p:cNvSpPr>
          <p:nvPr>
            <p:ph type="title"/>
          </p:nvPr>
        </p:nvSpPr>
        <p:spPr>
          <a:xfrm>
            <a:off x="1524001" y="291727"/>
            <a:ext cx="6052458" cy="1080900"/>
          </a:xfrm>
        </p:spPr>
        <p:txBody>
          <a:bodyPr/>
          <a:lstStyle/>
          <a:p>
            <a:pPr algn="r" rtl="1"/>
            <a:r>
              <a:rPr lang="ar-SA" sz="3600" dirty="0">
                <a:solidFill>
                  <a:schemeClr val="bg2"/>
                </a:solidFill>
                <a:latin typeface="Open Sans"/>
                <a:ea typeface="Open Sans"/>
              </a:rPr>
              <a:t>إعلان تقييم الأبحاث </a:t>
            </a:r>
            <a:r>
              <a:rPr lang="en-US" sz="3600" dirty="0">
                <a:solidFill>
                  <a:schemeClr val="bg2"/>
                </a:solidFill>
                <a:latin typeface="Open Sans"/>
                <a:ea typeface="Open Sans"/>
              </a:rPr>
              <a:t> </a:t>
            </a:r>
            <a:r>
              <a:rPr lang="en-US" dirty="0">
                <a:solidFill>
                  <a:schemeClr val="bg2"/>
                </a:solidFill>
              </a:rPr>
              <a:t>DORA</a:t>
            </a:r>
          </a:p>
        </p:txBody>
      </p:sp>
      <p:sp>
        <p:nvSpPr>
          <p:cNvPr id="3" name="Text Placeholder 2">
            <a:extLst>
              <a:ext uri="{FF2B5EF4-FFF2-40B4-BE49-F238E27FC236}">
                <a16:creationId xmlns:a16="http://schemas.microsoft.com/office/drawing/2014/main" id="{C7AF120F-89D3-3F46-BAE5-147A5DA58A97}"/>
              </a:ext>
            </a:extLst>
          </p:cNvPr>
          <p:cNvSpPr>
            <a:spLocks noGrp="1"/>
          </p:cNvSpPr>
          <p:nvPr>
            <p:ph type="body" idx="1"/>
          </p:nvPr>
        </p:nvSpPr>
        <p:spPr/>
        <p:txBody>
          <a:bodyPr/>
          <a:lstStyle/>
          <a:p>
            <a:pPr marL="457200" marR="0" indent="-381000" algn="r" rtl="1">
              <a:lnSpc>
                <a:spcPct val="90000"/>
              </a:lnSpc>
              <a:spcBef>
                <a:spcPts val="1000"/>
              </a:spcBef>
              <a:spcAft>
                <a:spcPts val="0"/>
              </a:spcAft>
              <a:buClr>
                <a:schemeClr val="lt1"/>
              </a:buClr>
              <a:buSzPts val="2400"/>
              <a:buFont typeface="Arial"/>
              <a:buChar char="●"/>
            </a:pPr>
            <a:endParaRPr lang="en-US" dirty="0"/>
          </a:p>
        </p:txBody>
      </p:sp>
      <p:sp>
        <p:nvSpPr>
          <p:cNvPr id="4" name="Rounded Rectangle 3">
            <a:extLst>
              <a:ext uri="{FF2B5EF4-FFF2-40B4-BE49-F238E27FC236}">
                <a16:creationId xmlns:a16="http://schemas.microsoft.com/office/drawing/2014/main" id="{E2EAF9FF-220D-4346-B7E4-B08D6FCD3318}"/>
              </a:ext>
            </a:extLst>
          </p:cNvPr>
          <p:cNvSpPr/>
          <p:nvPr/>
        </p:nvSpPr>
        <p:spPr>
          <a:xfrm>
            <a:off x="680321" y="1908559"/>
            <a:ext cx="10080172" cy="4027714"/>
          </a:xfrm>
          <a:prstGeom prst="roundRect">
            <a:avLst/>
          </a:prstGeom>
          <a:solidFill>
            <a:schemeClr val="accent3">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algn="ctr" rtl="1">
              <a:lnSpc>
                <a:spcPct val="100000"/>
              </a:lnSpc>
              <a:spcBef>
                <a:spcPts val="0"/>
              </a:spcBef>
              <a:spcAft>
                <a:spcPts val="0"/>
              </a:spcAft>
              <a:buClr>
                <a:srgbClr val="000000"/>
              </a:buClr>
              <a:buFont typeface="Arial"/>
            </a:pPr>
            <a:endParaRPr lang="en-US" dirty="0"/>
          </a:p>
        </p:txBody>
      </p:sp>
      <p:sp>
        <p:nvSpPr>
          <p:cNvPr id="5" name="TextBox 4">
            <a:extLst>
              <a:ext uri="{FF2B5EF4-FFF2-40B4-BE49-F238E27FC236}">
                <a16:creationId xmlns:a16="http://schemas.microsoft.com/office/drawing/2014/main" id="{63D76458-C273-1D45-A214-90D33E26AD7C}"/>
              </a:ext>
            </a:extLst>
          </p:cNvPr>
          <p:cNvSpPr txBox="1"/>
          <p:nvPr/>
        </p:nvSpPr>
        <p:spPr>
          <a:xfrm>
            <a:off x="680322" y="2150621"/>
            <a:ext cx="10080171" cy="3477875"/>
          </a:xfrm>
          <a:prstGeom prst="rect">
            <a:avLst/>
          </a:prstGeom>
          <a:noFill/>
        </p:spPr>
        <p:txBody>
          <a:bodyPr wrap="square" rtlCol="0">
            <a:spAutoFit/>
          </a:bodyPr>
          <a:lstStyle/>
          <a:p>
            <a:pPr marR="0" algn="r" rtl="1">
              <a:lnSpc>
                <a:spcPct val="100000"/>
              </a:lnSpc>
              <a:spcBef>
                <a:spcPts val="0"/>
              </a:spcBef>
              <a:spcAft>
                <a:spcPts val="0"/>
              </a:spcAft>
              <a:buClr>
                <a:srgbClr val="000000"/>
              </a:buClr>
              <a:buFont typeface="Arial"/>
            </a:pPr>
            <a:r>
              <a:rPr lang="ar-EG" sz="4400" dirty="0">
                <a:solidFill>
                  <a:schemeClr val="bg1"/>
                </a:solidFill>
              </a:rPr>
              <a:t>"</a:t>
            </a:r>
            <a:r>
              <a:rPr lang="ar-SA" sz="4400" dirty="0">
                <a:solidFill>
                  <a:schemeClr val="bg1"/>
                </a:solidFill>
              </a:rPr>
              <a:t>لا تُستخدم القياسات الخاصة بالمجلة مثل معامل التأثير </a:t>
            </a:r>
            <a:r>
              <a:rPr lang="en-US" sz="4400" dirty="0">
                <a:solidFill>
                  <a:schemeClr val="bg1"/>
                </a:solidFill>
              </a:rPr>
              <a:t>Journal Impact Factors </a:t>
            </a:r>
            <a:r>
              <a:rPr lang="ar-SA" sz="4400" dirty="0">
                <a:solidFill>
                  <a:schemeClr val="bg1"/>
                </a:solidFill>
              </a:rPr>
              <a:t> كمقياس بديل لجودة المقالات البحثية الفردية أو لتقييم اسهامات العلماء العلمية أو في حالات التعيين في الوظائف أو الترقية أو قرارات التمويل.</a:t>
            </a:r>
            <a:r>
              <a:rPr lang="ar-EG" sz="4400" dirty="0">
                <a:solidFill>
                  <a:schemeClr val="bg1"/>
                </a:solidFill>
              </a:rPr>
              <a:t>"</a:t>
            </a:r>
            <a:endParaRPr lang="ar-SA" sz="4400" dirty="0">
              <a:solidFill>
                <a:schemeClr val="bg1"/>
              </a:solidFill>
            </a:endParaRPr>
          </a:p>
        </p:txBody>
      </p:sp>
    </p:spTree>
    <p:extLst>
      <p:ext uri="{BB962C8B-B14F-4D97-AF65-F5344CB8AC3E}">
        <p14:creationId xmlns:p14="http://schemas.microsoft.com/office/powerpoint/2010/main" val="44886138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DAAE8484-3A86-1443-971C-F7096627DADA}"/>
              </a:ext>
            </a:extLst>
          </p:cNvPr>
          <p:cNvSpPr>
            <a:spLocks noGrp="1"/>
          </p:cNvSpPr>
          <p:nvPr>
            <p:ph type="body" idx="1"/>
          </p:nvPr>
        </p:nvSpPr>
        <p:spPr>
          <a:xfrm>
            <a:off x="0" y="2336873"/>
            <a:ext cx="12192000" cy="4172784"/>
          </a:xfrm>
        </p:spPr>
        <p:txBody>
          <a:bodyPr/>
          <a:lstStyle/>
          <a:p>
            <a:pPr marL="457200" marR="0" indent="-381000" algn="r" rtl="1">
              <a:lnSpc>
                <a:spcPct val="90000"/>
              </a:lnSpc>
              <a:spcBef>
                <a:spcPts val="1000"/>
              </a:spcBef>
              <a:spcAft>
                <a:spcPts val="0"/>
              </a:spcAft>
              <a:buClr>
                <a:schemeClr val="tx1"/>
              </a:buClr>
              <a:buSzPts val="2400"/>
              <a:buFont typeface="Arial"/>
              <a:buChar char="●"/>
            </a:pPr>
            <a:r>
              <a:rPr lang="ar-SA" sz="3200" dirty="0"/>
              <a:t>في استجابة لتوصيات </a:t>
            </a:r>
            <a:r>
              <a:rPr lang="ar-SA" sz="3200" dirty="0">
                <a:solidFill>
                  <a:schemeClr val="bg2"/>
                </a:solidFill>
              </a:rPr>
              <a:t>إعلان تقييم الأبحاث </a:t>
            </a:r>
            <a:r>
              <a:rPr lang="en-US" sz="3200" dirty="0">
                <a:solidFill>
                  <a:schemeClr val="bg2"/>
                </a:solidFill>
              </a:rPr>
              <a:t>DORA </a:t>
            </a:r>
            <a:r>
              <a:rPr lang="ar-SA" sz="3200" dirty="0">
                <a:solidFill>
                  <a:schemeClr val="bg2"/>
                </a:solidFill>
              </a:rPr>
              <a:t> قامت </a:t>
            </a:r>
            <a:r>
              <a:rPr lang="en-US" sz="3200" i="1" u="sng" dirty="0">
                <a:solidFill>
                  <a:schemeClr val="bg2"/>
                </a:solidFill>
                <a:latin typeface="Open Sans"/>
                <a:ea typeface="Open Sans"/>
                <a:cs typeface="Open Sans"/>
                <a:sym typeface="Open Sans"/>
                <a:hlinkClick r:id="rId3">
                  <a:extLst>
                    <a:ext uri="{A12FA001-AC4F-418D-AE19-62706E023703}">
                      <ahyp:hlinkClr xmlns:ahyp="http://schemas.microsoft.com/office/drawing/2018/hyperlinkcolor" val="tx"/>
                    </a:ext>
                  </a:extLst>
                </a:hlinkClick>
                <a:extLst>
                  <a:ext uri="http://customooxmlschemas.google.com/">
                    <go:slidesCustomData xmlns:lc="http://schemas.openxmlformats.org/drawingml/2006/lockedCanvas"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4"/>
                  </a:ext>
                </a:extLst>
              </a:rPr>
              <a:t>Leiden Manifesto for research metrics</a:t>
            </a:r>
            <a:r>
              <a:rPr lang="ar-SA" sz="3200" dirty="0">
                <a:solidFill>
                  <a:schemeClr val="bg2"/>
                </a:solidFill>
              </a:rPr>
              <a:t> لمقاييس الأبحاث بوضع عشرة مبادئ لتقييم متوازن وفعال لآلية تقييم الأبحاث.</a:t>
            </a:r>
          </a:p>
          <a:p>
            <a:pPr marL="457200" marR="0" indent="-381000" algn="r" rtl="1">
              <a:lnSpc>
                <a:spcPct val="90000"/>
              </a:lnSpc>
              <a:spcBef>
                <a:spcPts val="1000"/>
              </a:spcBef>
              <a:spcAft>
                <a:spcPts val="0"/>
              </a:spcAft>
              <a:buClr>
                <a:schemeClr val="tx1"/>
              </a:buClr>
              <a:buSzPts val="2400"/>
              <a:buFont typeface="Arial"/>
              <a:buChar char="●"/>
            </a:pPr>
            <a:endParaRPr lang="ar-SA" sz="3200" dirty="0">
              <a:solidFill>
                <a:schemeClr val="bg2"/>
              </a:solidFill>
            </a:endParaRPr>
          </a:p>
          <a:p>
            <a:pPr marL="457200" marR="0" indent="-381000" algn="r" rtl="1">
              <a:lnSpc>
                <a:spcPct val="90000"/>
              </a:lnSpc>
              <a:spcBef>
                <a:spcPts val="1000"/>
              </a:spcBef>
              <a:spcAft>
                <a:spcPts val="0"/>
              </a:spcAft>
              <a:buClr>
                <a:schemeClr val="tx1"/>
              </a:buClr>
              <a:buSzPts val="2400"/>
              <a:buFont typeface="Arial"/>
              <a:buChar char="●"/>
            </a:pPr>
            <a:r>
              <a:rPr lang="ar-SA" sz="3200" dirty="0">
                <a:solidFill>
                  <a:schemeClr val="bg2"/>
                </a:solidFill>
              </a:rPr>
              <a:t>بشكل عام، فان القاعدة الذهبية لتقييم تأثير الأبحاث هي الدمج بين الطرق الكمية والكيفية.</a:t>
            </a:r>
          </a:p>
          <a:p>
            <a:pPr marL="76200" marR="0" indent="0" algn="r" rtl="1">
              <a:lnSpc>
                <a:spcPct val="90000"/>
              </a:lnSpc>
              <a:spcBef>
                <a:spcPts val="1000"/>
              </a:spcBef>
              <a:spcAft>
                <a:spcPts val="0"/>
              </a:spcAft>
              <a:buClr>
                <a:schemeClr val="tx1"/>
              </a:buClr>
              <a:buSzPts val="2400"/>
              <a:buNone/>
            </a:pPr>
            <a:endParaRPr lang="ar-SA" sz="3200" dirty="0">
              <a:solidFill>
                <a:schemeClr val="bg2"/>
              </a:solidFill>
            </a:endParaRPr>
          </a:p>
          <a:p>
            <a:pPr marL="457200" marR="0" indent="-381000" algn="r" rtl="1">
              <a:lnSpc>
                <a:spcPct val="90000"/>
              </a:lnSpc>
              <a:spcBef>
                <a:spcPts val="1000"/>
              </a:spcBef>
              <a:spcAft>
                <a:spcPts val="0"/>
              </a:spcAft>
              <a:buClr>
                <a:schemeClr val="tx1"/>
              </a:buClr>
              <a:buSzPts val="2400"/>
              <a:buFont typeface="Arial"/>
              <a:buChar char="●"/>
            </a:pPr>
            <a:r>
              <a:rPr lang="ar-SA" sz="3200" dirty="0">
                <a:solidFill>
                  <a:schemeClr val="bg2"/>
                </a:solidFill>
              </a:rPr>
              <a:t>يجب استخدام أكثر من مؤشر أو مقياس دائما عند تقييم الأبحاث.</a:t>
            </a:r>
            <a:endParaRPr lang="en-US" sz="3200" dirty="0">
              <a:solidFill>
                <a:schemeClr val="bg2"/>
              </a:solidFill>
            </a:endParaRPr>
          </a:p>
        </p:txBody>
      </p:sp>
      <p:sp>
        <p:nvSpPr>
          <p:cNvPr id="6" name="Title 1">
            <a:extLst>
              <a:ext uri="{FF2B5EF4-FFF2-40B4-BE49-F238E27FC236}">
                <a16:creationId xmlns:a16="http://schemas.microsoft.com/office/drawing/2014/main" id="{5A1E7942-78D4-DB45-B30E-616B449D02AB}"/>
              </a:ext>
            </a:extLst>
          </p:cNvPr>
          <p:cNvSpPr txBox="1">
            <a:spLocks noGrp="1"/>
          </p:cNvSpPr>
          <p:nvPr>
            <p:ph type="title"/>
          </p:nvPr>
        </p:nvSpPr>
        <p:spPr>
          <a:xfrm>
            <a:off x="200416" y="488270"/>
            <a:ext cx="7419584" cy="1081087"/>
          </a:xfrm>
          <a:prstGeom prst="rect">
            <a:avLst/>
          </a:prstGeom>
          <a:noFill/>
          <a:ln>
            <a:noFill/>
          </a:ln>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rgbClr val="FFFFFF"/>
              </a:buClr>
              <a:buSzPts val="3600"/>
              <a:buFont typeface="Trebuchet MS"/>
              <a:buNone/>
              <a:defRPr sz="3700" b="0" i="0" u="none" strike="noStrike" cap="none">
                <a:solidFill>
                  <a:srgbClr val="FFFFFF"/>
                </a:solidFill>
                <a:latin typeface="Arial"/>
                <a:ea typeface="Arial"/>
                <a:cs typeface="Arial"/>
                <a:sym typeface="Arial"/>
              </a:defRPr>
            </a:lvl1pPr>
            <a:lvl2pPr marR="0" lvl="1" algn="l" rtl="0">
              <a:lnSpc>
                <a:spcPct val="100000"/>
              </a:lnSpc>
              <a:spcBef>
                <a:spcPts val="0"/>
              </a:spcBef>
              <a:spcAft>
                <a:spcPts val="0"/>
              </a:spcAft>
              <a:buClr>
                <a:schemeClr val="dk1"/>
              </a:buClr>
              <a:buSzPts val="3700"/>
              <a:buFont typeface="Arial"/>
              <a:buNone/>
              <a:defRPr sz="37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3700"/>
              <a:buFont typeface="Arial"/>
              <a:buNone/>
              <a:defRPr sz="37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3700"/>
              <a:buFont typeface="Arial"/>
              <a:buNone/>
              <a:defRPr sz="37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3700"/>
              <a:buFont typeface="Arial"/>
              <a:buNone/>
              <a:defRPr sz="37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3700"/>
              <a:buFont typeface="Arial"/>
              <a:buNone/>
              <a:defRPr sz="37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3700"/>
              <a:buFont typeface="Arial"/>
              <a:buNone/>
              <a:defRPr sz="37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3700"/>
              <a:buFont typeface="Arial"/>
              <a:buNone/>
              <a:defRPr sz="37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3700"/>
              <a:buFont typeface="Arial"/>
              <a:buNone/>
              <a:defRPr sz="3700" b="0" i="0" u="none" strike="noStrike" cap="none">
                <a:solidFill>
                  <a:schemeClr val="dk1"/>
                </a:solidFill>
                <a:latin typeface="Arial"/>
                <a:ea typeface="Arial"/>
                <a:cs typeface="Arial"/>
                <a:sym typeface="Arial"/>
              </a:defRPr>
            </a:lvl9pPr>
          </a:lstStyle>
          <a:p>
            <a:pPr algn="r" rtl="1"/>
            <a:r>
              <a:rPr lang="ar-SA" sz="3600" dirty="0">
                <a:solidFill>
                  <a:schemeClr val="bg2"/>
                </a:solidFill>
                <a:latin typeface="Open Sans"/>
                <a:ea typeface="Open Sans"/>
              </a:rPr>
              <a:t>إعلان تقييم الأبحاث </a:t>
            </a:r>
            <a:r>
              <a:rPr lang="en-US" dirty="0">
                <a:solidFill>
                  <a:schemeClr val="bg2"/>
                </a:solidFill>
              </a:rPr>
              <a:t>DORA</a:t>
            </a:r>
            <a:r>
              <a:rPr lang="ar-SA" dirty="0">
                <a:solidFill>
                  <a:schemeClr val="bg2"/>
                </a:solidFill>
              </a:rPr>
              <a:t> </a:t>
            </a:r>
            <a:r>
              <a:rPr lang="ar-SA" sz="2000" dirty="0">
                <a:solidFill>
                  <a:schemeClr val="bg2"/>
                </a:solidFill>
              </a:rPr>
              <a:t>(</a:t>
            </a:r>
            <a:r>
              <a:rPr lang="ar-SA" sz="3600" dirty="0">
                <a:solidFill>
                  <a:schemeClr val="bg2"/>
                </a:solidFill>
              </a:rPr>
              <a:t>تابع</a:t>
            </a:r>
            <a:r>
              <a:rPr lang="ar-SA" sz="2000" dirty="0">
                <a:solidFill>
                  <a:schemeClr val="bg2"/>
                </a:solidFill>
              </a:rPr>
              <a:t>) </a:t>
            </a:r>
            <a:endParaRPr lang="en-US" dirty="0">
              <a:solidFill>
                <a:schemeClr val="bg2"/>
              </a:solidFill>
            </a:endParaRPr>
          </a:p>
        </p:txBody>
      </p:sp>
    </p:spTree>
    <p:extLst>
      <p:ext uri="{BB962C8B-B14F-4D97-AF65-F5344CB8AC3E}">
        <p14:creationId xmlns:p14="http://schemas.microsoft.com/office/powerpoint/2010/main" val="175277595"/>
      </p:ext>
    </p:extLst>
  </p:cSld>
  <p:clrMapOvr>
    <a:masterClrMapping/>
  </p:clrMapOvr>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9818</TotalTime>
  <Words>2755</Words>
  <Application>Microsoft Office PowerPoint</Application>
  <PresentationFormat>Widescreen</PresentationFormat>
  <Paragraphs>224</Paragraphs>
  <Slides>27</Slides>
  <Notes>18</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27</vt:i4>
      </vt:variant>
    </vt:vector>
  </HeadingPairs>
  <TitlesOfParts>
    <vt:vector size="33" baseType="lpstr">
      <vt:lpstr>Arial</vt:lpstr>
      <vt:lpstr>Calibri</vt:lpstr>
      <vt:lpstr>Trebuchet MS</vt:lpstr>
      <vt:lpstr>Arial Rounded</vt:lpstr>
      <vt:lpstr>Open Sans</vt:lpstr>
      <vt:lpstr>Simple Light</vt:lpstr>
      <vt:lpstr>         الاتصال العلمي و البحوث من أجل الحياة "Research4Life"  </vt:lpstr>
      <vt:lpstr>الخطوط الرئيسية</vt:lpstr>
      <vt:lpstr>الأهداف التعليمية </vt:lpstr>
      <vt:lpstr>تأثير البحث العلمي </vt:lpstr>
      <vt:lpstr>العوامل الرئيسية لتقييم تأثير البحث في المؤسسات البحثية</vt:lpstr>
      <vt:lpstr>المنهجيات المستخدمة لتقييم تأثير الأبحاث </vt:lpstr>
      <vt:lpstr>تقييم تأثير البحث</vt:lpstr>
      <vt:lpstr>إعلان تقييم الأبحاث  DORA</vt:lpstr>
      <vt:lpstr>إعلان تقييم الأبحاث DORA (تابع) </vt:lpstr>
      <vt:lpstr>المبادئ العشرة لتقييم متوازن وفعال لآلية تقييم الأبحاث </vt:lpstr>
      <vt:lpstr>المقاييس البيبلوميترية والمؤشرات الخاصة بتأثير الأبحاث</vt:lpstr>
      <vt:lpstr>القياسات البيبلوميترية</vt:lpstr>
      <vt:lpstr>القياسات البيبلوميترية (تابع)</vt:lpstr>
      <vt:lpstr>مؤشرات القياسات البيبلومترية </vt:lpstr>
      <vt:lpstr>المؤشرات البيبلومترية (تابع) </vt:lpstr>
      <vt:lpstr>المؤشرات البيبلومترية (تابع) </vt:lpstr>
      <vt:lpstr>أهم الأدوات والخدمات المستخدمة لأداء البحث </vt:lpstr>
      <vt:lpstr>  مواقع ويب أوف ساينس و سكوبس   Web of Science and Scopus  </vt:lpstr>
      <vt:lpstr>إن سايت وسايفال InCites and SciVal   </vt:lpstr>
      <vt:lpstr>منصة دايمينشنز  Dimensions</vt:lpstr>
      <vt:lpstr>منصة ذا لينز The Lens</vt:lpstr>
      <vt:lpstr>ملف تعريف الباحث العلمي فيGoogle Scholar </vt:lpstr>
      <vt:lpstr>قياسات الباحث العلمي من جوجل Google Scholar</vt:lpstr>
      <vt:lpstr>الملخص</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SCHOLARLY COMMUNICATION  AND RESEARCH4LIFE</dc:title>
  <dc:creator>Marcia Mabhula</dc:creator>
  <cp:lastModifiedBy>Marcia Mabhula</cp:lastModifiedBy>
  <cp:revision>141</cp:revision>
  <dcterms:created xsi:type="dcterms:W3CDTF">2020-02-14T15:04:15Z</dcterms:created>
  <dcterms:modified xsi:type="dcterms:W3CDTF">2024-08-20T10:54:26Z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rticulatePath">
    <vt:lpwstr>Research4Life.M1.Lesson1.1_Scientific landscape</vt:lpwstr>
  </property>
  <property fmtid="{D5CDD505-2E9C-101B-9397-08002B2CF9AE}" pid="3" name="ArticulateUseProject">
    <vt:lpwstr>1</vt:lpwstr>
  </property>
  <property fmtid="{D5CDD505-2E9C-101B-9397-08002B2CF9AE}" pid="4" name="ArticulateProjectVersion">
    <vt:lpwstr>8</vt:lpwstr>
  </property>
  <property fmtid="{D5CDD505-2E9C-101B-9397-08002B2CF9AE}" pid="5" name="ArticulateGUID">
    <vt:lpwstr>3AE99C76-9B2B-4FE9-95A8-7DBE786F08E8</vt:lpwstr>
  </property>
  <property fmtid="{D5CDD505-2E9C-101B-9397-08002B2CF9AE}" pid="6" name="ArticulateProjectFull">
    <vt:lpwstr>D:\R4Life\F2F Materials\20200330_M1_L1.2EN.Research assessment and bibliometrics.ppta</vt:lpwstr>
  </property>
</Properties>
</file>