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29"/>
  </p:notesMasterIdLst>
  <p:sldIdLst>
    <p:sldId id="256" r:id="rId2"/>
    <p:sldId id="279" r:id="rId3"/>
    <p:sldId id="283" r:id="rId4"/>
    <p:sldId id="284" r:id="rId5"/>
    <p:sldId id="285" r:id="rId6"/>
    <p:sldId id="286" r:id="rId7"/>
    <p:sldId id="287" r:id="rId8"/>
    <p:sldId id="288" r:id="rId9"/>
    <p:sldId id="289" r:id="rId10"/>
    <p:sldId id="290" r:id="rId11"/>
    <p:sldId id="291" r:id="rId12"/>
    <p:sldId id="267" r:id="rId13"/>
    <p:sldId id="292" r:id="rId14"/>
    <p:sldId id="293" r:id="rId15"/>
    <p:sldId id="296" r:id="rId16"/>
    <p:sldId id="294" r:id="rId17"/>
    <p:sldId id="297" r:id="rId18"/>
    <p:sldId id="298" r:id="rId19"/>
    <p:sldId id="299" r:id="rId20"/>
    <p:sldId id="300" r:id="rId21"/>
    <p:sldId id="301" r:id="rId22"/>
    <p:sldId id="302" r:id="rId23"/>
    <p:sldId id="303" r:id="rId24"/>
    <p:sldId id="304" r:id="rId25"/>
    <p:sldId id="262" r:id="rId26"/>
    <p:sldId id="263"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2" roundtripDataSignature="AMtx7mhXQhzKBesX7hWEBttyteeP8xDn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8E1"/>
    <a:srgbClr val="96CAD0"/>
    <a:srgbClr val="A0E7FB"/>
    <a:srgbClr val="4BEAFB"/>
    <a:srgbClr val="3CB7C2"/>
    <a:srgbClr val="000000"/>
    <a:srgbClr val="28777D"/>
    <a:srgbClr val="1C7D6D"/>
    <a:srgbClr val="217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0E1FD-E121-4E07-8832-E6C148D43D92}" v="19" dt="2023-09-02T18:03:47.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4"/>
    <p:restoredTop sz="93073"/>
  </p:normalViewPr>
  <p:slideViewPr>
    <p:cSldViewPr snapToGrid="0">
      <p:cViewPr varScale="1">
        <p:scale>
          <a:sx n="102" d="100"/>
          <a:sy n="102" d="100"/>
        </p:scale>
        <p:origin x="10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GARRAYA, Gehane Omar" userId="f23954c5-e144-4092-9610-5359c58a19a4" providerId="ADAL" clId="{4EB0E1FD-E121-4E07-8832-E6C148D43D92}"/>
    <pc:docChg chg="undo redo custSel modSld">
      <pc:chgData name="AL GARRAYA, Gehane Omar" userId="f23954c5-e144-4092-9610-5359c58a19a4" providerId="ADAL" clId="{4EB0E1FD-E121-4E07-8832-E6C148D43D92}" dt="2023-09-02T18:15:01.875" v="970" actId="255"/>
      <pc:docMkLst>
        <pc:docMk/>
      </pc:docMkLst>
      <pc:sldChg chg="modSp mod">
        <pc:chgData name="AL GARRAYA, Gehane Omar" userId="f23954c5-e144-4092-9610-5359c58a19a4" providerId="ADAL" clId="{4EB0E1FD-E121-4E07-8832-E6C148D43D92}" dt="2023-09-02T16:25:41.014" v="166"/>
        <pc:sldMkLst>
          <pc:docMk/>
          <pc:sldMk cId="0" sldId="256"/>
        </pc:sldMkLst>
        <pc:spChg chg="mod">
          <ac:chgData name="AL GARRAYA, Gehane Omar" userId="f23954c5-e144-4092-9610-5359c58a19a4" providerId="ADAL" clId="{4EB0E1FD-E121-4E07-8832-E6C148D43D92}" dt="2023-09-02T16:19:12.500" v="57" actId="20577"/>
          <ac:spMkLst>
            <pc:docMk/>
            <pc:sldMk cId="0" sldId="256"/>
            <ac:spMk id="69" creationId="{00000000-0000-0000-0000-000000000000}"/>
          </ac:spMkLst>
        </pc:spChg>
        <pc:spChg chg="mod">
          <ac:chgData name="AL GARRAYA, Gehane Omar" userId="f23954c5-e144-4092-9610-5359c58a19a4" providerId="ADAL" clId="{4EB0E1FD-E121-4E07-8832-E6C148D43D92}" dt="2023-09-02T16:19:18.421" v="59" actId="6549"/>
          <ac:spMkLst>
            <pc:docMk/>
            <pc:sldMk cId="0" sldId="256"/>
            <ac:spMk id="70" creationId="{00000000-0000-0000-0000-000000000000}"/>
          </ac:spMkLst>
        </pc:spChg>
        <pc:spChg chg="mod">
          <ac:chgData name="AL GARRAYA, Gehane Omar" userId="f23954c5-e144-4092-9610-5359c58a19a4" providerId="ADAL" clId="{4EB0E1FD-E121-4E07-8832-E6C148D43D92}" dt="2023-09-02T16:25:41.014" v="166"/>
          <ac:spMkLst>
            <pc:docMk/>
            <pc:sldMk cId="0" sldId="256"/>
            <ac:spMk id="71" creationId="{00000000-0000-0000-0000-000000000000}"/>
          </ac:spMkLst>
        </pc:spChg>
      </pc:sldChg>
      <pc:sldChg chg="modSp mod">
        <pc:chgData name="AL GARRAYA, Gehane Omar" userId="f23954c5-e144-4092-9610-5359c58a19a4" providerId="ADAL" clId="{4EB0E1FD-E121-4E07-8832-E6C148D43D92}" dt="2023-09-02T17:16:48.563" v="510" actId="14100"/>
        <pc:sldMkLst>
          <pc:docMk/>
          <pc:sldMk cId="0" sldId="267"/>
        </pc:sldMkLst>
        <pc:spChg chg="mod">
          <ac:chgData name="AL GARRAYA, Gehane Omar" userId="f23954c5-e144-4092-9610-5359c58a19a4" providerId="ADAL" clId="{4EB0E1FD-E121-4E07-8832-E6C148D43D92}" dt="2023-09-02T17:16:48.563" v="510" actId="14100"/>
          <ac:spMkLst>
            <pc:docMk/>
            <pc:sldMk cId="0" sldId="267"/>
            <ac:spMk id="2" creationId="{84E3C817-22B9-BB91-69FC-DE58373483C0}"/>
          </ac:spMkLst>
        </pc:spChg>
        <pc:spChg chg="mod">
          <ac:chgData name="AL GARRAYA, Gehane Omar" userId="f23954c5-e144-4092-9610-5359c58a19a4" providerId="ADAL" clId="{4EB0E1FD-E121-4E07-8832-E6C148D43D92}" dt="2023-09-02T16:57:34.512" v="486" actId="20577"/>
          <ac:spMkLst>
            <pc:docMk/>
            <pc:sldMk cId="0" sldId="267"/>
            <ac:spMk id="195" creationId="{00000000-0000-0000-0000-000000000000}"/>
          </ac:spMkLst>
        </pc:spChg>
      </pc:sldChg>
      <pc:sldChg chg="modSp mod">
        <pc:chgData name="AL GARRAYA, Gehane Omar" userId="f23954c5-e144-4092-9610-5359c58a19a4" providerId="ADAL" clId="{4EB0E1FD-E121-4E07-8832-E6C148D43D92}" dt="2023-09-02T17:50:03.728" v="796" actId="255"/>
        <pc:sldMkLst>
          <pc:docMk/>
          <pc:sldMk cId="2381215112" sldId="279"/>
        </pc:sldMkLst>
        <pc:spChg chg="mod">
          <ac:chgData name="AL GARRAYA, Gehane Omar" userId="f23954c5-e144-4092-9610-5359c58a19a4" providerId="ADAL" clId="{4EB0E1FD-E121-4E07-8832-E6C148D43D92}" dt="2023-09-02T17:50:03.728" v="796" actId="255"/>
          <ac:spMkLst>
            <pc:docMk/>
            <pc:sldMk cId="2381215112" sldId="279"/>
            <ac:spMk id="2" creationId="{7B2E0A8F-E09E-D94E-98DA-0B3B1BE78D1B}"/>
          </ac:spMkLst>
        </pc:spChg>
        <pc:spChg chg="mod">
          <ac:chgData name="AL GARRAYA, Gehane Omar" userId="f23954c5-e144-4092-9610-5359c58a19a4" providerId="ADAL" clId="{4EB0E1FD-E121-4E07-8832-E6C148D43D92}" dt="2023-09-02T16:24:00.460" v="152"/>
          <ac:spMkLst>
            <pc:docMk/>
            <pc:sldMk cId="2381215112" sldId="279"/>
            <ac:spMk id="3" creationId="{D58F43BC-94F1-5A43-8500-5BD1B89EEB93}"/>
          </ac:spMkLst>
        </pc:spChg>
        <pc:spChg chg="mod">
          <ac:chgData name="AL GARRAYA, Gehane Omar" userId="f23954c5-e144-4092-9610-5359c58a19a4" providerId="ADAL" clId="{4EB0E1FD-E121-4E07-8832-E6C148D43D92}" dt="2023-09-02T16:24:18.211" v="157" actId="20577"/>
          <ac:spMkLst>
            <pc:docMk/>
            <pc:sldMk cId="2381215112" sldId="279"/>
            <ac:spMk id="4" creationId="{57A31AA2-320F-1F4C-BD3F-CA63125AE305}"/>
          </ac:spMkLst>
        </pc:spChg>
      </pc:sldChg>
      <pc:sldChg chg="modSp">
        <pc:chgData name="AL GARRAYA, Gehane Omar" userId="f23954c5-e144-4092-9610-5359c58a19a4" providerId="ADAL" clId="{4EB0E1FD-E121-4E07-8832-E6C148D43D92}" dt="2023-09-02T16:25:41.014" v="166"/>
        <pc:sldMkLst>
          <pc:docMk/>
          <pc:sldMk cId="3946611506" sldId="282"/>
        </pc:sldMkLst>
        <pc:spChg chg="mod">
          <ac:chgData name="AL GARRAYA, Gehane Omar" userId="f23954c5-e144-4092-9610-5359c58a19a4" providerId="ADAL" clId="{4EB0E1FD-E121-4E07-8832-E6C148D43D92}" dt="2023-09-02T16:25:41.014" v="166"/>
          <ac:spMkLst>
            <pc:docMk/>
            <pc:sldMk cId="3946611506" sldId="282"/>
            <ac:spMk id="284" creationId="{00000000-0000-0000-0000-000000000000}"/>
          </ac:spMkLst>
        </pc:spChg>
      </pc:sldChg>
      <pc:sldChg chg="modSp mod">
        <pc:chgData name="AL GARRAYA, Gehane Omar" userId="f23954c5-e144-4092-9610-5359c58a19a4" providerId="ADAL" clId="{4EB0E1FD-E121-4E07-8832-E6C148D43D92}" dt="2023-09-02T17:50:09.160" v="797" actId="255"/>
        <pc:sldMkLst>
          <pc:docMk/>
          <pc:sldMk cId="1187168349" sldId="283"/>
        </pc:sldMkLst>
        <pc:spChg chg="mod">
          <ac:chgData name="AL GARRAYA, Gehane Omar" userId="f23954c5-e144-4092-9610-5359c58a19a4" providerId="ADAL" clId="{4EB0E1FD-E121-4E07-8832-E6C148D43D92}" dt="2023-09-02T17:50:09.160" v="797" actId="255"/>
          <ac:spMkLst>
            <pc:docMk/>
            <pc:sldMk cId="1187168349" sldId="283"/>
            <ac:spMk id="2" creationId="{160B97D6-362A-2C44-8EEE-F50254DD95C0}"/>
          </ac:spMkLst>
        </pc:spChg>
        <pc:spChg chg="mod">
          <ac:chgData name="AL GARRAYA, Gehane Omar" userId="f23954c5-e144-4092-9610-5359c58a19a4" providerId="ADAL" clId="{4EB0E1FD-E121-4E07-8832-E6C148D43D92}" dt="2023-09-02T16:25:41.014" v="166"/>
          <ac:spMkLst>
            <pc:docMk/>
            <pc:sldMk cId="1187168349" sldId="283"/>
            <ac:spMk id="3" creationId="{3FF6BE38-1E52-2841-AC37-AF6737537B0C}"/>
          </ac:spMkLst>
        </pc:spChg>
      </pc:sldChg>
      <pc:sldChg chg="modSp mod modNotes">
        <pc:chgData name="AL GARRAYA, Gehane Omar" userId="f23954c5-e144-4092-9610-5359c58a19a4" providerId="ADAL" clId="{4EB0E1FD-E121-4E07-8832-E6C148D43D92}" dt="2023-09-02T16:28:50.834" v="186" actId="14100"/>
        <pc:sldMkLst>
          <pc:docMk/>
          <pc:sldMk cId="3432231917" sldId="284"/>
        </pc:sldMkLst>
        <pc:spChg chg="mod">
          <ac:chgData name="AL GARRAYA, Gehane Omar" userId="f23954c5-e144-4092-9610-5359c58a19a4" providerId="ADAL" clId="{4EB0E1FD-E121-4E07-8832-E6C148D43D92}" dt="2023-09-02T16:28:50.834" v="186" actId="14100"/>
          <ac:spMkLst>
            <pc:docMk/>
            <pc:sldMk cId="3432231917" sldId="284"/>
            <ac:spMk id="3" creationId="{94A3959F-A413-F026-004B-94B7C2CC8D7E}"/>
          </ac:spMkLst>
        </pc:spChg>
        <pc:spChg chg="mod">
          <ac:chgData name="AL GARRAYA, Gehane Omar" userId="f23954c5-e144-4092-9610-5359c58a19a4" providerId="ADAL" clId="{4EB0E1FD-E121-4E07-8832-E6C148D43D92}" dt="2023-09-02T16:25:30.061" v="165" actId="313"/>
          <ac:spMkLst>
            <pc:docMk/>
            <pc:sldMk cId="3432231917" sldId="284"/>
            <ac:spMk id="7" creationId="{99CDBAFD-4ED4-D24F-BA8F-E5A2F92D4308}"/>
          </ac:spMkLst>
        </pc:spChg>
      </pc:sldChg>
      <pc:sldChg chg="modSp mod">
        <pc:chgData name="AL GARRAYA, Gehane Omar" userId="f23954c5-e144-4092-9610-5359c58a19a4" providerId="ADAL" clId="{4EB0E1FD-E121-4E07-8832-E6C148D43D92}" dt="2023-09-02T16:39:38.284" v="327" actId="6549"/>
        <pc:sldMkLst>
          <pc:docMk/>
          <pc:sldMk cId="868103525" sldId="285"/>
        </pc:sldMkLst>
        <pc:spChg chg="mod">
          <ac:chgData name="AL GARRAYA, Gehane Omar" userId="f23954c5-e144-4092-9610-5359c58a19a4" providerId="ADAL" clId="{4EB0E1FD-E121-4E07-8832-E6C148D43D92}" dt="2023-09-02T16:30:25.313" v="219" actId="20577"/>
          <ac:spMkLst>
            <pc:docMk/>
            <pc:sldMk cId="868103525" sldId="285"/>
            <ac:spMk id="2" creationId="{897B86C2-4474-4D45-8B00-CDB098B79273}"/>
          </ac:spMkLst>
        </pc:spChg>
        <pc:spChg chg="mod">
          <ac:chgData name="AL GARRAYA, Gehane Omar" userId="f23954c5-e144-4092-9610-5359c58a19a4" providerId="ADAL" clId="{4EB0E1FD-E121-4E07-8832-E6C148D43D92}" dt="2023-09-02T16:39:38.284" v="327" actId="6549"/>
          <ac:spMkLst>
            <pc:docMk/>
            <pc:sldMk cId="868103525" sldId="285"/>
            <ac:spMk id="7" creationId="{105CC7D6-2C53-DC4C-A376-21148B76FDFF}"/>
          </ac:spMkLst>
        </pc:spChg>
        <pc:spChg chg="mod">
          <ac:chgData name="AL GARRAYA, Gehane Omar" userId="f23954c5-e144-4092-9610-5359c58a19a4" providerId="ADAL" clId="{4EB0E1FD-E121-4E07-8832-E6C148D43D92}" dt="2023-09-02T16:38:34.147" v="319" actId="20577"/>
          <ac:spMkLst>
            <pc:docMk/>
            <pc:sldMk cId="868103525" sldId="285"/>
            <ac:spMk id="9" creationId="{7453D3CA-4D6C-A442-859B-BF5C5BF67548}"/>
          </ac:spMkLst>
        </pc:spChg>
        <pc:spChg chg="mod">
          <ac:chgData name="AL GARRAYA, Gehane Omar" userId="f23954c5-e144-4092-9610-5359c58a19a4" providerId="ADAL" clId="{4EB0E1FD-E121-4E07-8832-E6C148D43D92}" dt="2023-09-02T16:34:26.220" v="264" actId="20577"/>
          <ac:spMkLst>
            <pc:docMk/>
            <pc:sldMk cId="868103525" sldId="285"/>
            <ac:spMk id="10" creationId="{22FE6FD4-BF77-4E4D-8BA7-5F65F9CA2F03}"/>
          </ac:spMkLst>
        </pc:spChg>
      </pc:sldChg>
      <pc:sldChg chg="modSp mod">
        <pc:chgData name="AL GARRAYA, Gehane Omar" userId="f23954c5-e144-4092-9610-5359c58a19a4" providerId="ADAL" clId="{4EB0E1FD-E121-4E07-8832-E6C148D43D92}" dt="2023-09-02T16:41:40.030" v="340" actId="20577"/>
        <pc:sldMkLst>
          <pc:docMk/>
          <pc:sldMk cId="784510902" sldId="286"/>
        </pc:sldMkLst>
        <pc:spChg chg="mod">
          <ac:chgData name="AL GARRAYA, Gehane Omar" userId="f23954c5-e144-4092-9610-5359c58a19a4" providerId="ADAL" clId="{4EB0E1FD-E121-4E07-8832-E6C148D43D92}" dt="2023-09-02T16:40:17.719" v="332" actId="255"/>
          <ac:spMkLst>
            <pc:docMk/>
            <pc:sldMk cId="784510902" sldId="286"/>
            <ac:spMk id="2" creationId="{3ECB1B74-4146-8448-8D4A-82A1D367F671}"/>
          </ac:spMkLst>
        </pc:spChg>
        <pc:spChg chg="mod">
          <ac:chgData name="AL GARRAYA, Gehane Omar" userId="f23954c5-e144-4092-9610-5359c58a19a4" providerId="ADAL" clId="{4EB0E1FD-E121-4E07-8832-E6C148D43D92}" dt="2023-09-02T16:41:40.030" v="340" actId="20577"/>
          <ac:spMkLst>
            <pc:docMk/>
            <pc:sldMk cId="784510902" sldId="286"/>
            <ac:spMk id="3" creationId="{86875DE1-C460-3842-A6BC-436C7110C42F}"/>
          </ac:spMkLst>
        </pc:spChg>
      </pc:sldChg>
      <pc:sldChg chg="modSp mod">
        <pc:chgData name="AL GARRAYA, Gehane Omar" userId="f23954c5-e144-4092-9610-5359c58a19a4" providerId="ADAL" clId="{4EB0E1FD-E121-4E07-8832-E6C148D43D92}" dt="2023-09-02T17:50:32.371" v="799" actId="113"/>
        <pc:sldMkLst>
          <pc:docMk/>
          <pc:sldMk cId="2142513741" sldId="287"/>
        </pc:sldMkLst>
        <pc:spChg chg="mod">
          <ac:chgData name="AL GARRAYA, Gehane Omar" userId="f23954c5-e144-4092-9610-5359c58a19a4" providerId="ADAL" clId="{4EB0E1FD-E121-4E07-8832-E6C148D43D92}" dt="2023-09-02T17:50:32.371" v="799" actId="113"/>
          <ac:spMkLst>
            <pc:docMk/>
            <pc:sldMk cId="2142513741" sldId="287"/>
            <ac:spMk id="2" creationId="{AB690D44-EFBA-854F-A901-564BDCD6C321}"/>
          </ac:spMkLst>
        </pc:spChg>
        <pc:spChg chg="mod">
          <ac:chgData name="AL GARRAYA, Gehane Omar" userId="f23954c5-e144-4092-9610-5359c58a19a4" providerId="ADAL" clId="{4EB0E1FD-E121-4E07-8832-E6C148D43D92}" dt="2023-09-02T16:44:49.884" v="389" actId="20577"/>
          <ac:spMkLst>
            <pc:docMk/>
            <pc:sldMk cId="2142513741" sldId="287"/>
            <ac:spMk id="3" creationId="{457ACB3F-E685-8843-B2DD-875A2635ECAB}"/>
          </ac:spMkLst>
        </pc:spChg>
        <pc:spChg chg="mod">
          <ac:chgData name="AL GARRAYA, Gehane Omar" userId="f23954c5-e144-4092-9610-5359c58a19a4" providerId="ADAL" clId="{4EB0E1FD-E121-4E07-8832-E6C148D43D92}" dt="2023-09-02T16:42:44.707" v="348" actId="1076"/>
          <ac:spMkLst>
            <pc:docMk/>
            <pc:sldMk cId="2142513741" sldId="287"/>
            <ac:spMk id="5" creationId="{5F6E0FF2-464C-D845-938A-1195AF5604DF}"/>
          </ac:spMkLst>
        </pc:spChg>
        <pc:picChg chg="mod">
          <ac:chgData name="AL GARRAYA, Gehane Omar" userId="f23954c5-e144-4092-9610-5359c58a19a4" providerId="ADAL" clId="{4EB0E1FD-E121-4E07-8832-E6C148D43D92}" dt="2023-09-02T16:42:41.579" v="347" actId="1076"/>
          <ac:picMkLst>
            <pc:docMk/>
            <pc:sldMk cId="2142513741" sldId="287"/>
            <ac:picMk id="4" creationId="{8730F143-B205-1B40-AD2C-944CCC4366DB}"/>
          </ac:picMkLst>
        </pc:picChg>
      </pc:sldChg>
      <pc:sldChg chg="modSp mod">
        <pc:chgData name="AL GARRAYA, Gehane Omar" userId="f23954c5-e144-4092-9610-5359c58a19a4" providerId="ADAL" clId="{4EB0E1FD-E121-4E07-8832-E6C148D43D92}" dt="2023-09-02T17:50:50.724" v="801" actId="113"/>
        <pc:sldMkLst>
          <pc:docMk/>
          <pc:sldMk cId="2048562491" sldId="288"/>
        </pc:sldMkLst>
        <pc:spChg chg="mod">
          <ac:chgData name="AL GARRAYA, Gehane Omar" userId="f23954c5-e144-4092-9610-5359c58a19a4" providerId="ADAL" clId="{4EB0E1FD-E121-4E07-8832-E6C148D43D92}" dt="2023-09-02T17:50:50.724" v="801" actId="113"/>
          <ac:spMkLst>
            <pc:docMk/>
            <pc:sldMk cId="2048562491" sldId="288"/>
            <ac:spMk id="2" creationId="{E9267A73-98A1-6F4E-A7DA-B5F86ECD677F}"/>
          </ac:spMkLst>
        </pc:spChg>
        <pc:spChg chg="mod">
          <ac:chgData name="AL GARRAYA, Gehane Omar" userId="f23954c5-e144-4092-9610-5359c58a19a4" providerId="ADAL" clId="{4EB0E1FD-E121-4E07-8832-E6C148D43D92}" dt="2023-09-02T16:46:32.238" v="405" actId="20577"/>
          <ac:spMkLst>
            <pc:docMk/>
            <pc:sldMk cId="2048562491" sldId="288"/>
            <ac:spMk id="3" creationId="{34483461-1719-0145-9273-CC4118882E30}"/>
          </ac:spMkLst>
        </pc:spChg>
      </pc:sldChg>
      <pc:sldChg chg="modSp mod">
        <pc:chgData name="AL GARRAYA, Gehane Omar" userId="f23954c5-e144-4092-9610-5359c58a19a4" providerId="ADAL" clId="{4EB0E1FD-E121-4E07-8832-E6C148D43D92}" dt="2023-09-02T17:50:59.238" v="803" actId="113"/>
        <pc:sldMkLst>
          <pc:docMk/>
          <pc:sldMk cId="1233764358" sldId="289"/>
        </pc:sldMkLst>
        <pc:spChg chg="mod">
          <ac:chgData name="AL GARRAYA, Gehane Omar" userId="f23954c5-e144-4092-9610-5359c58a19a4" providerId="ADAL" clId="{4EB0E1FD-E121-4E07-8832-E6C148D43D92}" dt="2023-09-02T17:50:59.238" v="803" actId="113"/>
          <ac:spMkLst>
            <pc:docMk/>
            <pc:sldMk cId="1233764358" sldId="289"/>
            <ac:spMk id="2" creationId="{1F393B3D-86E4-E043-865F-1413A853887D}"/>
          </ac:spMkLst>
        </pc:spChg>
        <pc:spChg chg="mod">
          <ac:chgData name="AL GARRAYA, Gehane Omar" userId="f23954c5-e144-4092-9610-5359c58a19a4" providerId="ADAL" clId="{4EB0E1FD-E121-4E07-8832-E6C148D43D92}" dt="2023-09-02T16:48:24.438" v="423" actId="20577"/>
          <ac:spMkLst>
            <pc:docMk/>
            <pc:sldMk cId="1233764358" sldId="289"/>
            <ac:spMk id="3" creationId="{3BF2CA7C-0821-B648-B061-6E806FBF70E3}"/>
          </ac:spMkLst>
        </pc:spChg>
      </pc:sldChg>
      <pc:sldChg chg="modSp mod">
        <pc:chgData name="AL GARRAYA, Gehane Omar" userId="f23954c5-e144-4092-9610-5359c58a19a4" providerId="ADAL" clId="{4EB0E1FD-E121-4E07-8832-E6C148D43D92}" dt="2023-09-02T17:51:04.094" v="804" actId="113"/>
        <pc:sldMkLst>
          <pc:docMk/>
          <pc:sldMk cId="647129840" sldId="290"/>
        </pc:sldMkLst>
        <pc:spChg chg="mod">
          <ac:chgData name="AL GARRAYA, Gehane Omar" userId="f23954c5-e144-4092-9610-5359c58a19a4" providerId="ADAL" clId="{4EB0E1FD-E121-4E07-8832-E6C148D43D92}" dt="2023-09-02T17:51:04.094" v="804" actId="113"/>
          <ac:spMkLst>
            <pc:docMk/>
            <pc:sldMk cId="647129840" sldId="290"/>
            <ac:spMk id="2" creationId="{9D26FC8E-1962-5B47-AEBE-00669D0FF98B}"/>
          </ac:spMkLst>
        </pc:spChg>
        <pc:spChg chg="mod">
          <ac:chgData name="AL GARRAYA, Gehane Omar" userId="f23954c5-e144-4092-9610-5359c58a19a4" providerId="ADAL" clId="{4EB0E1FD-E121-4E07-8832-E6C148D43D92}" dt="2023-09-02T16:52:24.106" v="451" actId="20577"/>
          <ac:spMkLst>
            <pc:docMk/>
            <pc:sldMk cId="647129840" sldId="290"/>
            <ac:spMk id="3" creationId="{7E140FE0-9A7E-E849-89AD-DBFB9F366EDA}"/>
          </ac:spMkLst>
        </pc:spChg>
      </pc:sldChg>
      <pc:sldChg chg="modSp mod">
        <pc:chgData name="AL GARRAYA, Gehane Omar" userId="f23954c5-e144-4092-9610-5359c58a19a4" providerId="ADAL" clId="{4EB0E1FD-E121-4E07-8832-E6C148D43D92}" dt="2023-09-02T17:51:14.163" v="805" actId="113"/>
        <pc:sldMkLst>
          <pc:docMk/>
          <pc:sldMk cId="3492164301" sldId="291"/>
        </pc:sldMkLst>
        <pc:spChg chg="mod">
          <ac:chgData name="AL GARRAYA, Gehane Omar" userId="f23954c5-e144-4092-9610-5359c58a19a4" providerId="ADAL" clId="{4EB0E1FD-E121-4E07-8832-E6C148D43D92}" dt="2023-09-02T17:51:14.163" v="805" actId="113"/>
          <ac:spMkLst>
            <pc:docMk/>
            <pc:sldMk cId="3492164301" sldId="291"/>
            <ac:spMk id="2" creationId="{F73B1A1E-2D12-2342-9C38-826406E64FF6}"/>
          </ac:spMkLst>
        </pc:spChg>
        <pc:spChg chg="mod">
          <ac:chgData name="AL GARRAYA, Gehane Omar" userId="f23954c5-e144-4092-9610-5359c58a19a4" providerId="ADAL" clId="{4EB0E1FD-E121-4E07-8832-E6C148D43D92}" dt="2023-09-02T16:56:57.474" v="468" actId="6549"/>
          <ac:spMkLst>
            <pc:docMk/>
            <pc:sldMk cId="3492164301" sldId="291"/>
            <ac:spMk id="3" creationId="{AB85BCD4-547F-D14C-9682-1B1AF433E302}"/>
          </ac:spMkLst>
        </pc:spChg>
      </pc:sldChg>
      <pc:sldChg chg="modSp mod">
        <pc:chgData name="AL GARRAYA, Gehane Omar" userId="f23954c5-e144-4092-9610-5359c58a19a4" providerId="ADAL" clId="{4EB0E1FD-E121-4E07-8832-E6C148D43D92}" dt="2023-09-02T17:49:38.055" v="793" actId="255"/>
        <pc:sldMkLst>
          <pc:docMk/>
          <pc:sldMk cId="3973522249" sldId="292"/>
        </pc:sldMkLst>
        <pc:spChg chg="mod">
          <ac:chgData name="AL GARRAYA, Gehane Omar" userId="f23954c5-e144-4092-9610-5359c58a19a4" providerId="ADAL" clId="{4EB0E1FD-E121-4E07-8832-E6C148D43D92}" dt="2023-09-02T17:49:38.055" v="793" actId="255"/>
          <ac:spMkLst>
            <pc:docMk/>
            <pc:sldMk cId="3973522249" sldId="292"/>
            <ac:spMk id="2" creationId="{D7E36AC6-FD9F-A448-BB16-F115AD08D5E8}"/>
          </ac:spMkLst>
        </pc:spChg>
        <pc:spChg chg="mod">
          <ac:chgData name="AL GARRAYA, Gehane Omar" userId="f23954c5-e144-4092-9610-5359c58a19a4" providerId="ADAL" clId="{4EB0E1FD-E121-4E07-8832-E6C148D43D92}" dt="2023-09-02T17:18:44.175" v="531" actId="20577"/>
          <ac:spMkLst>
            <pc:docMk/>
            <pc:sldMk cId="3973522249" sldId="292"/>
            <ac:spMk id="6" creationId="{A423549F-EF9E-3B40-B879-010678F716FA}"/>
          </ac:spMkLst>
        </pc:spChg>
        <pc:spChg chg="mod">
          <ac:chgData name="AL GARRAYA, Gehane Omar" userId="f23954c5-e144-4092-9610-5359c58a19a4" providerId="ADAL" clId="{4EB0E1FD-E121-4E07-8832-E6C148D43D92}" dt="2023-09-02T17:20:37.417" v="540"/>
          <ac:spMkLst>
            <pc:docMk/>
            <pc:sldMk cId="3973522249" sldId="292"/>
            <ac:spMk id="7" creationId="{B6C04D74-AB03-ED46-872D-249A28E12C3D}"/>
          </ac:spMkLst>
        </pc:spChg>
      </pc:sldChg>
      <pc:sldChg chg="modSp mod">
        <pc:chgData name="AL GARRAYA, Gehane Omar" userId="f23954c5-e144-4092-9610-5359c58a19a4" providerId="ADAL" clId="{4EB0E1FD-E121-4E07-8832-E6C148D43D92}" dt="2023-09-02T17:49:32.724" v="792" actId="255"/>
        <pc:sldMkLst>
          <pc:docMk/>
          <pc:sldMk cId="3624756821" sldId="293"/>
        </pc:sldMkLst>
        <pc:spChg chg="mod">
          <ac:chgData name="AL GARRAYA, Gehane Omar" userId="f23954c5-e144-4092-9610-5359c58a19a4" providerId="ADAL" clId="{4EB0E1FD-E121-4E07-8832-E6C148D43D92}" dt="2023-09-02T17:49:32.724" v="792" actId="255"/>
          <ac:spMkLst>
            <pc:docMk/>
            <pc:sldMk cId="3624756821" sldId="293"/>
            <ac:spMk id="2" creationId="{071110E4-497E-A441-859E-00BBFB33E1D8}"/>
          </ac:spMkLst>
        </pc:spChg>
        <pc:spChg chg="mod">
          <ac:chgData name="AL GARRAYA, Gehane Omar" userId="f23954c5-e144-4092-9610-5359c58a19a4" providerId="ADAL" clId="{4EB0E1FD-E121-4E07-8832-E6C148D43D92}" dt="2023-09-02T17:49:13.074" v="790" actId="20577"/>
          <ac:spMkLst>
            <pc:docMk/>
            <pc:sldMk cId="3624756821" sldId="293"/>
            <ac:spMk id="6" creationId="{B4BCCAE3-E0A8-1643-B9B3-CF2A6194BAA1}"/>
          </ac:spMkLst>
        </pc:spChg>
      </pc:sldChg>
      <pc:sldChg chg="modSp mod">
        <pc:chgData name="AL GARRAYA, Gehane Omar" userId="f23954c5-e144-4092-9610-5359c58a19a4" providerId="ADAL" clId="{4EB0E1FD-E121-4E07-8832-E6C148D43D92}" dt="2023-09-02T17:51:57.757" v="813" actId="6549"/>
        <pc:sldMkLst>
          <pc:docMk/>
          <pc:sldMk cId="866966117" sldId="294"/>
        </pc:sldMkLst>
        <pc:spChg chg="mod">
          <ac:chgData name="AL GARRAYA, Gehane Omar" userId="f23954c5-e144-4092-9610-5359c58a19a4" providerId="ADAL" clId="{4EB0E1FD-E121-4E07-8832-E6C148D43D92}" dt="2023-09-02T17:51:57.757" v="813" actId="6549"/>
          <ac:spMkLst>
            <pc:docMk/>
            <pc:sldMk cId="866966117" sldId="294"/>
            <ac:spMk id="2" creationId="{7D5AEE15-A297-1A4E-901F-D960B504CCA8}"/>
          </ac:spMkLst>
        </pc:spChg>
        <pc:spChg chg="mod">
          <ac:chgData name="AL GARRAYA, Gehane Omar" userId="f23954c5-e144-4092-9610-5359c58a19a4" providerId="ADAL" clId="{4EB0E1FD-E121-4E07-8832-E6C148D43D92}" dt="2023-09-02T17:30:03.691" v="638" actId="14100"/>
          <ac:spMkLst>
            <pc:docMk/>
            <pc:sldMk cId="866966117" sldId="294"/>
            <ac:spMk id="3" creationId="{0D881ED4-EBFF-5340-A37F-BF0B2A930FC2}"/>
          </ac:spMkLst>
        </pc:spChg>
        <pc:spChg chg="mod">
          <ac:chgData name="AL GARRAYA, Gehane Omar" userId="f23954c5-e144-4092-9610-5359c58a19a4" providerId="ADAL" clId="{4EB0E1FD-E121-4E07-8832-E6C148D43D92}" dt="2023-09-02T17:31:45.668" v="688" actId="1076"/>
          <ac:spMkLst>
            <pc:docMk/>
            <pc:sldMk cId="866966117" sldId="294"/>
            <ac:spMk id="5" creationId="{CC988093-5931-9747-BA50-9A397EAA87C0}"/>
          </ac:spMkLst>
        </pc:spChg>
        <pc:spChg chg="mod">
          <ac:chgData name="AL GARRAYA, Gehane Omar" userId="f23954c5-e144-4092-9610-5359c58a19a4" providerId="ADAL" clId="{4EB0E1FD-E121-4E07-8832-E6C148D43D92}" dt="2023-09-02T17:31:49.141" v="689" actId="1076"/>
          <ac:spMkLst>
            <pc:docMk/>
            <pc:sldMk cId="866966117" sldId="294"/>
            <ac:spMk id="6" creationId="{A26687CC-1C73-8B4E-ABB2-7051E15FF444}"/>
          </ac:spMkLst>
        </pc:spChg>
        <pc:spChg chg="mod">
          <ac:chgData name="AL GARRAYA, Gehane Omar" userId="f23954c5-e144-4092-9610-5359c58a19a4" providerId="ADAL" clId="{4EB0E1FD-E121-4E07-8832-E6C148D43D92}" dt="2023-09-02T17:31:37.072" v="686" actId="1076"/>
          <ac:spMkLst>
            <pc:docMk/>
            <pc:sldMk cId="866966117" sldId="294"/>
            <ac:spMk id="8" creationId="{F9902679-C109-9445-9EAF-19B6B36CCBAB}"/>
          </ac:spMkLst>
        </pc:spChg>
        <pc:spChg chg="mod">
          <ac:chgData name="AL GARRAYA, Gehane Omar" userId="f23954c5-e144-4092-9610-5359c58a19a4" providerId="ADAL" clId="{4EB0E1FD-E121-4E07-8832-E6C148D43D92}" dt="2023-09-02T17:31:53.061" v="690" actId="1076"/>
          <ac:spMkLst>
            <pc:docMk/>
            <pc:sldMk cId="866966117" sldId="294"/>
            <ac:spMk id="9" creationId="{02412F77-4AD3-2245-986B-DEE7ECEC7FA4}"/>
          </ac:spMkLst>
        </pc:spChg>
        <pc:spChg chg="mod">
          <ac:chgData name="AL GARRAYA, Gehane Omar" userId="f23954c5-e144-4092-9610-5359c58a19a4" providerId="ADAL" clId="{4EB0E1FD-E121-4E07-8832-E6C148D43D92}" dt="2023-09-02T17:32:13.879" v="692" actId="1076"/>
          <ac:spMkLst>
            <pc:docMk/>
            <pc:sldMk cId="866966117" sldId="294"/>
            <ac:spMk id="10" creationId="{770F6E8F-013F-034E-B397-3B04C65A0C14}"/>
          </ac:spMkLst>
        </pc:spChg>
      </pc:sldChg>
      <pc:sldChg chg="addSp delSp modSp mod">
        <pc:chgData name="AL GARRAYA, Gehane Omar" userId="f23954c5-e144-4092-9610-5359c58a19a4" providerId="ADAL" clId="{4EB0E1FD-E121-4E07-8832-E6C148D43D92}" dt="2023-09-02T17:51:30.879" v="806" actId="255"/>
        <pc:sldMkLst>
          <pc:docMk/>
          <pc:sldMk cId="2935639122" sldId="296"/>
        </pc:sldMkLst>
        <pc:spChg chg="mod">
          <ac:chgData name="AL GARRAYA, Gehane Omar" userId="f23954c5-e144-4092-9610-5359c58a19a4" providerId="ADAL" clId="{4EB0E1FD-E121-4E07-8832-E6C148D43D92}" dt="2023-09-02T17:51:30.879" v="806" actId="255"/>
          <ac:spMkLst>
            <pc:docMk/>
            <pc:sldMk cId="2935639122" sldId="296"/>
            <ac:spMk id="2" creationId="{34ABE75E-6E28-9A41-A38E-6DF6394030B5}"/>
          </ac:spMkLst>
        </pc:spChg>
        <pc:spChg chg="mod">
          <ac:chgData name="AL GARRAYA, Gehane Omar" userId="f23954c5-e144-4092-9610-5359c58a19a4" providerId="ADAL" clId="{4EB0E1FD-E121-4E07-8832-E6C148D43D92}" dt="2023-09-02T17:34:59.950" v="724" actId="14100"/>
          <ac:spMkLst>
            <pc:docMk/>
            <pc:sldMk cId="2935639122" sldId="296"/>
            <ac:spMk id="3" creationId="{811F60F3-93F9-F74B-998C-C056E0300EE3}"/>
          </ac:spMkLst>
        </pc:spChg>
        <pc:spChg chg="del mod">
          <ac:chgData name="AL GARRAYA, Gehane Omar" userId="f23954c5-e144-4092-9610-5359c58a19a4" providerId="ADAL" clId="{4EB0E1FD-E121-4E07-8832-E6C148D43D92}" dt="2023-09-02T17:45:21.908" v="748" actId="21"/>
          <ac:spMkLst>
            <pc:docMk/>
            <pc:sldMk cId="2935639122" sldId="296"/>
            <ac:spMk id="4" creationId="{5584E278-7B86-8142-8989-50F0ABBE99D4}"/>
          </ac:spMkLst>
        </pc:spChg>
        <pc:spChg chg="mod">
          <ac:chgData name="AL GARRAYA, Gehane Omar" userId="f23954c5-e144-4092-9610-5359c58a19a4" providerId="ADAL" clId="{4EB0E1FD-E121-4E07-8832-E6C148D43D92}" dt="2023-09-02T17:48:13.291" v="775" actId="1076"/>
          <ac:spMkLst>
            <pc:docMk/>
            <pc:sldMk cId="2935639122" sldId="296"/>
            <ac:spMk id="5" creationId="{A570DDA8-9B67-0148-B076-5B3ED420681B}"/>
          </ac:spMkLst>
        </pc:spChg>
        <pc:spChg chg="mod">
          <ac:chgData name="AL GARRAYA, Gehane Omar" userId="f23954c5-e144-4092-9610-5359c58a19a4" providerId="ADAL" clId="{4EB0E1FD-E121-4E07-8832-E6C148D43D92}" dt="2023-09-02T17:47:43.715" v="769" actId="1076"/>
          <ac:spMkLst>
            <pc:docMk/>
            <pc:sldMk cId="2935639122" sldId="296"/>
            <ac:spMk id="6" creationId="{926D4D25-C2ED-D341-80A3-0C20CF534F2E}"/>
          </ac:spMkLst>
        </pc:spChg>
        <pc:spChg chg="mod">
          <ac:chgData name="AL GARRAYA, Gehane Omar" userId="f23954c5-e144-4092-9610-5359c58a19a4" providerId="ADAL" clId="{4EB0E1FD-E121-4E07-8832-E6C148D43D92}" dt="2023-09-02T17:47:57.275" v="772" actId="6549"/>
          <ac:spMkLst>
            <pc:docMk/>
            <pc:sldMk cId="2935639122" sldId="296"/>
            <ac:spMk id="7" creationId="{29E1B9C8-21D0-E341-802A-10606FA8A73A}"/>
          </ac:spMkLst>
        </pc:spChg>
        <pc:spChg chg="del mod">
          <ac:chgData name="AL GARRAYA, Gehane Omar" userId="f23954c5-e144-4092-9610-5359c58a19a4" providerId="ADAL" clId="{4EB0E1FD-E121-4E07-8832-E6C148D43D92}" dt="2023-09-02T17:47:09.975" v="763" actId="478"/>
          <ac:spMkLst>
            <pc:docMk/>
            <pc:sldMk cId="2935639122" sldId="296"/>
            <ac:spMk id="8" creationId="{3039D9EC-25FC-7042-B60D-BFE369E49D02}"/>
          </ac:spMkLst>
        </pc:spChg>
        <pc:spChg chg="add mod">
          <ac:chgData name="AL GARRAYA, Gehane Omar" userId="f23954c5-e144-4092-9610-5359c58a19a4" providerId="ADAL" clId="{4EB0E1FD-E121-4E07-8832-E6C148D43D92}" dt="2023-09-02T17:48:08.868" v="774" actId="1076"/>
          <ac:spMkLst>
            <pc:docMk/>
            <pc:sldMk cId="2935639122" sldId="296"/>
            <ac:spMk id="9" creationId="{76299290-DB4E-D962-414A-0B75A4E380DB}"/>
          </ac:spMkLst>
        </pc:spChg>
      </pc:sldChg>
      <pc:sldChg chg="modSp mod">
        <pc:chgData name="AL GARRAYA, Gehane Omar" userId="f23954c5-e144-4092-9610-5359c58a19a4" providerId="ADAL" clId="{4EB0E1FD-E121-4E07-8832-E6C148D43D92}" dt="2023-09-02T17:53:17.433" v="819"/>
        <pc:sldMkLst>
          <pc:docMk/>
          <pc:sldMk cId="2044393811" sldId="297"/>
        </pc:sldMkLst>
        <pc:spChg chg="mod">
          <ac:chgData name="AL GARRAYA, Gehane Omar" userId="f23954c5-e144-4092-9610-5359c58a19a4" providerId="ADAL" clId="{4EB0E1FD-E121-4E07-8832-E6C148D43D92}" dt="2023-09-02T17:49:21.651" v="791"/>
          <ac:spMkLst>
            <pc:docMk/>
            <pc:sldMk cId="2044393811" sldId="297"/>
            <ac:spMk id="2" creationId="{955A1BDC-8004-7F46-BB65-C27031D8ED03}"/>
          </ac:spMkLst>
        </pc:spChg>
        <pc:spChg chg="mod">
          <ac:chgData name="AL GARRAYA, Gehane Omar" userId="f23954c5-e144-4092-9610-5359c58a19a4" providerId="ADAL" clId="{4EB0E1FD-E121-4E07-8832-E6C148D43D92}" dt="2023-09-02T17:53:17.433" v="819"/>
          <ac:spMkLst>
            <pc:docMk/>
            <pc:sldMk cId="2044393811" sldId="297"/>
            <ac:spMk id="3" creationId="{3A108A96-A252-764E-9381-9E694B665304}"/>
          </ac:spMkLst>
        </pc:spChg>
      </pc:sldChg>
      <pc:sldChg chg="modSp mod">
        <pc:chgData name="AL GARRAYA, Gehane Omar" userId="f23954c5-e144-4092-9610-5359c58a19a4" providerId="ADAL" clId="{4EB0E1FD-E121-4E07-8832-E6C148D43D92}" dt="2023-09-02T17:56:55.727" v="824" actId="113"/>
        <pc:sldMkLst>
          <pc:docMk/>
          <pc:sldMk cId="1435354164" sldId="298"/>
        </pc:sldMkLst>
        <pc:spChg chg="mod">
          <ac:chgData name="AL GARRAYA, Gehane Omar" userId="f23954c5-e144-4092-9610-5359c58a19a4" providerId="ADAL" clId="{4EB0E1FD-E121-4E07-8832-E6C148D43D92}" dt="2023-09-02T17:56:55.727" v="824" actId="113"/>
          <ac:spMkLst>
            <pc:docMk/>
            <pc:sldMk cId="1435354164" sldId="298"/>
            <ac:spMk id="2" creationId="{27756DDE-8424-BF47-8096-AACA9BAE894F}"/>
          </ac:spMkLst>
        </pc:spChg>
        <pc:spChg chg="mod">
          <ac:chgData name="AL GARRAYA, Gehane Omar" userId="f23954c5-e144-4092-9610-5359c58a19a4" providerId="ADAL" clId="{4EB0E1FD-E121-4E07-8832-E6C148D43D92}" dt="2023-09-02T17:55:49.497" v="823"/>
          <ac:spMkLst>
            <pc:docMk/>
            <pc:sldMk cId="1435354164" sldId="298"/>
            <ac:spMk id="3" creationId="{A90DF986-B044-2849-9670-0E1CF4F9F124}"/>
          </ac:spMkLst>
        </pc:spChg>
      </pc:sldChg>
      <pc:sldChg chg="modSp mod">
        <pc:chgData name="AL GARRAYA, Gehane Omar" userId="f23954c5-e144-4092-9610-5359c58a19a4" providerId="ADAL" clId="{4EB0E1FD-E121-4E07-8832-E6C148D43D92}" dt="2023-09-02T17:59:05.754" v="848" actId="20577"/>
        <pc:sldMkLst>
          <pc:docMk/>
          <pc:sldMk cId="2939449683" sldId="299"/>
        </pc:sldMkLst>
        <pc:spChg chg="mod">
          <ac:chgData name="AL GARRAYA, Gehane Omar" userId="f23954c5-e144-4092-9610-5359c58a19a4" providerId="ADAL" clId="{4EB0E1FD-E121-4E07-8832-E6C148D43D92}" dt="2023-09-02T17:57:42.852" v="839" actId="20577"/>
          <ac:spMkLst>
            <pc:docMk/>
            <pc:sldMk cId="2939449683" sldId="299"/>
            <ac:spMk id="2" creationId="{C1FBDC29-E52E-694C-B551-A73E2243E57F}"/>
          </ac:spMkLst>
        </pc:spChg>
        <pc:spChg chg="mod">
          <ac:chgData name="AL GARRAYA, Gehane Omar" userId="f23954c5-e144-4092-9610-5359c58a19a4" providerId="ADAL" clId="{4EB0E1FD-E121-4E07-8832-E6C148D43D92}" dt="2023-09-02T17:59:05.754" v="848" actId="20577"/>
          <ac:spMkLst>
            <pc:docMk/>
            <pc:sldMk cId="2939449683" sldId="299"/>
            <ac:spMk id="3" creationId="{ACBA5205-F595-6943-B07A-A8EB387336F3}"/>
          </ac:spMkLst>
        </pc:spChg>
      </pc:sldChg>
      <pc:sldChg chg="modSp mod">
        <pc:chgData name="AL GARRAYA, Gehane Omar" userId="f23954c5-e144-4092-9610-5359c58a19a4" providerId="ADAL" clId="{4EB0E1FD-E121-4E07-8832-E6C148D43D92}" dt="2023-09-02T18:04:35.114" v="873" actId="20577"/>
        <pc:sldMkLst>
          <pc:docMk/>
          <pc:sldMk cId="3368048737" sldId="300"/>
        </pc:sldMkLst>
        <pc:spChg chg="mod">
          <ac:chgData name="AL GARRAYA, Gehane Omar" userId="f23954c5-e144-4092-9610-5359c58a19a4" providerId="ADAL" clId="{4EB0E1FD-E121-4E07-8832-E6C148D43D92}" dt="2023-09-02T17:59:26.120" v="849"/>
          <ac:spMkLst>
            <pc:docMk/>
            <pc:sldMk cId="3368048737" sldId="300"/>
            <ac:spMk id="2" creationId="{7259129D-3E3F-E74B-91C4-5BBD012BC69D}"/>
          </ac:spMkLst>
        </pc:spChg>
        <pc:spChg chg="mod">
          <ac:chgData name="AL GARRAYA, Gehane Omar" userId="f23954c5-e144-4092-9610-5359c58a19a4" providerId="ADAL" clId="{4EB0E1FD-E121-4E07-8832-E6C148D43D92}" dt="2023-09-02T18:04:35.114" v="873" actId="20577"/>
          <ac:spMkLst>
            <pc:docMk/>
            <pc:sldMk cId="3368048737" sldId="300"/>
            <ac:spMk id="3" creationId="{BBB01B75-1A52-8A4D-B943-560EABD274EF}"/>
          </ac:spMkLst>
        </pc:spChg>
      </pc:sldChg>
      <pc:sldChg chg="modSp mod">
        <pc:chgData name="AL GARRAYA, Gehane Omar" userId="f23954c5-e144-4092-9610-5359c58a19a4" providerId="ADAL" clId="{4EB0E1FD-E121-4E07-8832-E6C148D43D92}" dt="2023-09-02T18:10:06.722" v="919" actId="20577"/>
        <pc:sldMkLst>
          <pc:docMk/>
          <pc:sldMk cId="1949321000" sldId="301"/>
        </pc:sldMkLst>
        <pc:spChg chg="mod">
          <ac:chgData name="AL GARRAYA, Gehane Omar" userId="f23954c5-e144-4092-9610-5359c58a19a4" providerId="ADAL" clId="{4EB0E1FD-E121-4E07-8832-E6C148D43D92}" dt="2023-09-02T18:05:38.814" v="881" actId="255"/>
          <ac:spMkLst>
            <pc:docMk/>
            <pc:sldMk cId="1949321000" sldId="301"/>
            <ac:spMk id="2" creationId="{81F31DE7-1EE0-C74A-811C-7B122442D96C}"/>
          </ac:spMkLst>
        </pc:spChg>
        <pc:spChg chg="mod">
          <ac:chgData name="AL GARRAYA, Gehane Omar" userId="f23954c5-e144-4092-9610-5359c58a19a4" providerId="ADAL" clId="{4EB0E1FD-E121-4E07-8832-E6C148D43D92}" dt="2023-09-02T18:10:06.722" v="919" actId="20577"/>
          <ac:spMkLst>
            <pc:docMk/>
            <pc:sldMk cId="1949321000" sldId="301"/>
            <ac:spMk id="3" creationId="{5C98C18C-3FFF-A544-A4AA-5EAC20FAB590}"/>
          </ac:spMkLst>
        </pc:spChg>
      </pc:sldChg>
      <pc:sldChg chg="modSp mod">
        <pc:chgData name="AL GARRAYA, Gehane Omar" userId="f23954c5-e144-4092-9610-5359c58a19a4" providerId="ADAL" clId="{4EB0E1FD-E121-4E07-8832-E6C148D43D92}" dt="2023-09-02T18:13:28.884" v="961" actId="20577"/>
        <pc:sldMkLst>
          <pc:docMk/>
          <pc:sldMk cId="1705595107" sldId="302"/>
        </pc:sldMkLst>
        <pc:spChg chg="mod">
          <ac:chgData name="AL GARRAYA, Gehane Omar" userId="f23954c5-e144-4092-9610-5359c58a19a4" providerId="ADAL" clId="{4EB0E1FD-E121-4E07-8832-E6C148D43D92}" dt="2023-09-02T18:11:16.676" v="927" actId="14100"/>
          <ac:spMkLst>
            <pc:docMk/>
            <pc:sldMk cId="1705595107" sldId="302"/>
            <ac:spMk id="2" creationId="{B3F078D2-5AD3-734C-8A3B-4CCD3C1BD60F}"/>
          </ac:spMkLst>
        </pc:spChg>
        <pc:spChg chg="mod">
          <ac:chgData name="AL GARRAYA, Gehane Omar" userId="f23954c5-e144-4092-9610-5359c58a19a4" providerId="ADAL" clId="{4EB0E1FD-E121-4E07-8832-E6C148D43D92}" dt="2023-09-02T18:13:28.884" v="961" actId="20577"/>
          <ac:spMkLst>
            <pc:docMk/>
            <pc:sldMk cId="1705595107" sldId="302"/>
            <ac:spMk id="3" creationId="{029F30D1-B638-0148-B44B-EC7E4AADCC6B}"/>
          </ac:spMkLst>
        </pc:spChg>
        <pc:spChg chg="mod">
          <ac:chgData name="AL GARRAYA, Gehane Omar" userId="f23954c5-e144-4092-9610-5359c58a19a4" providerId="ADAL" clId="{4EB0E1FD-E121-4E07-8832-E6C148D43D92}" dt="2023-09-02T18:11:34.059" v="936" actId="14100"/>
          <ac:spMkLst>
            <pc:docMk/>
            <pc:sldMk cId="1705595107" sldId="302"/>
            <ac:spMk id="4" creationId="{A5CF9A25-629B-3547-A327-D69471790537}"/>
          </ac:spMkLst>
        </pc:spChg>
      </pc:sldChg>
      <pc:sldChg chg="modSp mod">
        <pc:chgData name="AL GARRAYA, Gehane Omar" userId="f23954c5-e144-4092-9610-5359c58a19a4" providerId="ADAL" clId="{4EB0E1FD-E121-4E07-8832-E6C148D43D92}" dt="2023-09-02T18:14:18.679" v="969" actId="14100"/>
        <pc:sldMkLst>
          <pc:docMk/>
          <pc:sldMk cId="1252345933" sldId="303"/>
        </pc:sldMkLst>
        <pc:spChg chg="mod">
          <ac:chgData name="AL GARRAYA, Gehane Omar" userId="f23954c5-e144-4092-9610-5359c58a19a4" providerId="ADAL" clId="{4EB0E1FD-E121-4E07-8832-E6C148D43D92}" dt="2023-09-02T18:14:03.969" v="962" actId="255"/>
          <ac:spMkLst>
            <pc:docMk/>
            <pc:sldMk cId="1252345933" sldId="303"/>
            <ac:spMk id="2" creationId="{8BD7C5AD-EE99-E945-A886-3C19E4430E9C}"/>
          </ac:spMkLst>
        </pc:spChg>
        <pc:spChg chg="mod">
          <ac:chgData name="AL GARRAYA, Gehane Omar" userId="f23954c5-e144-4092-9610-5359c58a19a4" providerId="ADAL" clId="{4EB0E1FD-E121-4E07-8832-E6C148D43D92}" dt="2023-09-02T18:14:18.679" v="969" actId="14100"/>
          <ac:spMkLst>
            <pc:docMk/>
            <pc:sldMk cId="1252345933" sldId="303"/>
            <ac:spMk id="3" creationId="{4393CBEE-5B9F-B648-A540-BF9EBE992E9E}"/>
          </ac:spMkLst>
        </pc:spChg>
      </pc:sldChg>
      <pc:sldChg chg="modSp mod">
        <pc:chgData name="AL GARRAYA, Gehane Omar" userId="f23954c5-e144-4092-9610-5359c58a19a4" providerId="ADAL" clId="{4EB0E1FD-E121-4E07-8832-E6C148D43D92}" dt="2023-09-02T18:15:01.875" v="970" actId="255"/>
        <pc:sldMkLst>
          <pc:docMk/>
          <pc:sldMk cId="0" sldId="304"/>
        </pc:sldMkLst>
        <pc:spChg chg="mod">
          <ac:chgData name="AL GARRAYA, Gehane Omar" userId="f23954c5-e144-4092-9610-5359c58a19a4" providerId="ADAL" clId="{4EB0E1FD-E121-4E07-8832-E6C148D43D92}" dt="2023-09-02T18:15:01.875" v="970" actId="255"/>
          <ac:spMkLst>
            <pc:docMk/>
            <pc:sldMk cId="0" sldId="304"/>
            <ac:spMk id="30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search4life.org/access/criteri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أهلية الدول يتم تقييمها  مره واحده في العام ويعتمد على العديد من العوامل والتي تحدد إذا كانت هذه الدولة مؤهلة ام لا وكذلك المجموعة التي ستلتحق بها دولة المجموعة أ او المجموعة ب.</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703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dirty="0"/>
              <a:t>أهلية الدول يتم تقييمها مرة واحدة في العام ويعتمد علي العديد من العوامل والتي تحدد اذا كانت هذه الدولة مؤهلة ه ام لا وكذلك المجموعة التي ستلتحق بها الدولة مجموعه أ او مجموعه ب.</a:t>
            </a:r>
            <a:endParaRPr lang="en-US" dirty="0"/>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5496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en-US" u="sng" dirty="0">
                <a:solidFill>
                  <a:schemeClr val="hlink"/>
                </a:solidFill>
                <a:hlinkClick r:id="rId3"/>
              </a:rPr>
              <a:t>https://www.research4life.org/access/criteria/</a:t>
            </a:r>
            <a:endParaRPr lang="en-US" dirty="0"/>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2437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تقوم المؤسسات بتحديد شخص ( عاده يكون مكتبي) يكون مسؤولا عن مشاركه كلمه السر مع أعضاء المؤسسة للتأكد من ان المستخدمين يدركون جيدا الاستخدام الأمثل للمصادر المتاحة على </a:t>
            </a:r>
            <a:r>
              <a:rPr lang="ar-SA" sz="1200" dirty="0">
                <a:solidFill>
                  <a:srgbClr val="00B050"/>
                </a:solidFill>
              </a:rPr>
              <a:t>"البحوث من أجل الحياة" </a:t>
            </a:r>
            <a:r>
              <a:rPr lang="ar-SA" dirty="0"/>
              <a:t>.  ويساعد  هذا الشخص المسؤول في منع أي انتهاكات او اي تراجع عن المميزات الممنوحة للمؤسسة وسوف يقوم هذا الشخص بإبلاغ </a:t>
            </a:r>
            <a:r>
              <a:rPr lang="ar-SA" sz="1200" dirty="0">
                <a:solidFill>
                  <a:srgbClr val="00B050"/>
                </a:solidFill>
              </a:rPr>
              <a:t>"البحث من أجل الحياة" </a:t>
            </a:r>
            <a:r>
              <a:rPr lang="ar-SA" dirty="0"/>
              <a:t>عن أي صعوبات في اداره التصريح الخاص بالمؤسسة.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48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dirty="0">
                <a:solidFill>
                  <a:schemeClr val="tx1"/>
                </a:solidFill>
              </a:rPr>
              <a:t>يجب  التأكد أولا ان عنوان ال </a:t>
            </a:r>
            <a:r>
              <a:rPr lang="en-US" dirty="0">
                <a:solidFill>
                  <a:schemeClr val="tx1"/>
                </a:solidFill>
              </a:rPr>
              <a:t>IP</a:t>
            </a:r>
            <a:r>
              <a:rPr lang="en-US" sz="1200" dirty="0">
                <a:solidFill>
                  <a:schemeClr val="tx1"/>
                </a:solidFill>
              </a:rPr>
              <a:t> </a:t>
            </a:r>
            <a:r>
              <a:rPr lang="ar-SA" sz="1200" dirty="0">
                <a:solidFill>
                  <a:schemeClr val="tx1"/>
                </a:solidFill>
              </a:rPr>
              <a:t> الخاص بالمؤسسة هو اصلا مسجل باسم المؤسسة علي موقع </a:t>
            </a:r>
            <a:r>
              <a:rPr lang="en-US" dirty="0">
                <a:solidFill>
                  <a:schemeClr val="tx1"/>
                </a:solidFill>
                <a:latin typeface="Open Sans"/>
                <a:ea typeface="Open Sans"/>
                <a:cs typeface="Open Sans"/>
                <a:sym typeface="Open Sans"/>
              </a:rPr>
              <a:t>IPRegistry</a:t>
            </a:r>
            <a:r>
              <a:rPr lang="ar-SA" sz="1200" dirty="0">
                <a:solidFill>
                  <a:schemeClr val="tx1"/>
                </a:solidFill>
              </a:rPr>
              <a:t> هذه خطوه هامه قبل ان تستطيع </a:t>
            </a:r>
            <a:r>
              <a:rPr lang="ar-SA" sz="1200" dirty="0">
                <a:solidFill>
                  <a:srgbClr val="00B050"/>
                </a:solidFill>
              </a:rPr>
              <a:t>"البحوث من أجل الحياة" </a:t>
            </a:r>
            <a:r>
              <a:rPr lang="ar-SA" sz="1200" dirty="0">
                <a:solidFill>
                  <a:schemeClr val="tx1"/>
                </a:solidFill>
              </a:rPr>
              <a:t>تسجيل </a:t>
            </a:r>
            <a:r>
              <a:rPr lang="en-US" sz="1200" dirty="0">
                <a:solidFill>
                  <a:schemeClr val="tx1"/>
                </a:solidFill>
              </a:rPr>
              <a:t>IP </a:t>
            </a:r>
            <a:r>
              <a:rPr lang="ar-SA" sz="1200" dirty="0">
                <a:solidFill>
                  <a:schemeClr val="tx1"/>
                </a:solidFill>
              </a:rPr>
              <a:t> الخاص بالمؤسسة علي النظام لديها. ويجب مراجعه مسؤول تكنولوجيا المعلومات في مؤسستك لتوضيح رقم ال </a:t>
            </a:r>
            <a:r>
              <a:rPr lang="en-US" sz="1200" dirty="0">
                <a:solidFill>
                  <a:schemeClr val="tx1"/>
                </a:solidFill>
              </a:rPr>
              <a:t>IP </a:t>
            </a:r>
            <a:r>
              <a:rPr lang="ar-SA" sz="1200" dirty="0">
                <a:solidFill>
                  <a:schemeClr val="tx1"/>
                </a:solidFill>
              </a:rPr>
              <a:t> الخاص بالمؤسسة. علي الجانب الاخر يمكن أيضا عن طريق موقع </a:t>
            </a:r>
            <a:r>
              <a:rPr lang="en-US" dirty="0"/>
              <a:t>whatismyip.com </a:t>
            </a:r>
            <a:r>
              <a:rPr lang="ar-SA" sz="1200" dirty="0">
                <a:solidFill>
                  <a:schemeClr val="tx1"/>
                </a:solidFill>
              </a:rPr>
              <a:t> التأكد من صحه تلك المعلومات. التسجيل علي موقع </a:t>
            </a:r>
            <a:r>
              <a:rPr lang="en-US" dirty="0">
                <a:solidFill>
                  <a:schemeClr val="tx1"/>
                </a:solidFill>
                <a:latin typeface="Open Sans"/>
                <a:ea typeface="Open Sans"/>
                <a:cs typeface="Open Sans"/>
                <a:sym typeface="Open Sans"/>
              </a:rPr>
              <a:t>IPRegistry</a:t>
            </a:r>
            <a:r>
              <a:rPr lang="ar-SA" sz="1200" dirty="0">
                <a:solidFill>
                  <a:schemeClr val="tx1"/>
                </a:solidFill>
              </a:rPr>
              <a:t> هذه خطوه هامه قبل ان تستطيع </a:t>
            </a:r>
            <a:r>
              <a:rPr lang="ar-SA" sz="1200" dirty="0">
                <a:solidFill>
                  <a:srgbClr val="00B050"/>
                </a:solidFill>
              </a:rPr>
              <a:t>"البحوث من أجل الحياة" </a:t>
            </a:r>
            <a:r>
              <a:rPr lang="ar-SA" sz="1200" dirty="0">
                <a:solidFill>
                  <a:schemeClr val="tx1"/>
                </a:solidFill>
              </a:rPr>
              <a:t>تسجيل </a:t>
            </a:r>
            <a:r>
              <a:rPr lang="en-US" sz="1200" dirty="0">
                <a:solidFill>
                  <a:schemeClr val="tx1"/>
                </a:solidFill>
              </a:rPr>
              <a:t>IP </a:t>
            </a:r>
            <a:r>
              <a:rPr lang="ar-SA" sz="1200" dirty="0">
                <a:solidFill>
                  <a:schemeClr val="tx1"/>
                </a:solidFill>
              </a:rPr>
              <a:t> الخاص بالمؤسسة علي النظام لديها. بمجرد التسجيل علي موقع تسجيل ال </a:t>
            </a:r>
            <a:r>
              <a:rPr lang="en-US" dirty="0">
                <a:solidFill>
                  <a:schemeClr val="tx1"/>
                </a:solidFill>
              </a:rPr>
              <a:t>IP</a:t>
            </a:r>
            <a:r>
              <a:rPr lang="ar-SA" sz="1200" dirty="0">
                <a:solidFill>
                  <a:schemeClr val="tx1"/>
                </a:solidFill>
              </a:rPr>
              <a:t>، فيمكن ارسال طلب المؤسسة لتسجيل ال </a:t>
            </a:r>
            <a:r>
              <a:rPr lang="en-US" sz="1200" dirty="0">
                <a:solidFill>
                  <a:schemeClr val="tx1"/>
                </a:solidFill>
              </a:rPr>
              <a:t>IP </a:t>
            </a:r>
            <a:r>
              <a:rPr lang="ar-SA" sz="1200" dirty="0">
                <a:solidFill>
                  <a:schemeClr val="tx1"/>
                </a:solidFill>
              </a:rPr>
              <a:t> الخاص بها علي الموقع التالي: </a:t>
            </a:r>
            <a:r>
              <a:rPr lang="en-US" sz="1200" dirty="0">
                <a:solidFill>
                  <a:srgbClr val="586F7C"/>
                </a:solidFill>
                <a:latin typeface="Open Sans"/>
                <a:ea typeface="Open Sans"/>
                <a:cs typeface="Open Sans"/>
                <a:sym typeface="Open Sans"/>
              </a:rPr>
              <a:t>Research for Life@research4life.org</a:t>
            </a:r>
            <a:r>
              <a:rPr lang="ar-SA" sz="1200" dirty="0">
                <a:solidFill>
                  <a:srgbClr val="586F7C"/>
                </a:solidFill>
                <a:latin typeface="Open Sans"/>
                <a:ea typeface="Open Sans"/>
                <a:cs typeface="Open Sans"/>
                <a:sym typeface="Open Sans"/>
              </a:rPr>
              <a:t>. سوف يتم اخبارك فور اكتمال عمليه التسجيل.</a:t>
            </a:r>
            <a:endParaRPr lang="en-US" sz="1200" dirty="0">
              <a:solidFill>
                <a:srgbClr val="586F7C"/>
              </a:solidFill>
              <a:latin typeface="Open Sans"/>
              <a:ea typeface="Open Sans"/>
              <a:cs typeface="Open Sans"/>
              <a:sym typeface="Open Sans"/>
            </a:endParaRP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ar-SA" sz="1200" dirty="0">
              <a:solidFill>
                <a:schemeClr val="tx1"/>
              </a:solidFill>
            </a:endParaRP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ar-SA" sz="1200" dirty="0">
              <a:solidFill>
                <a:schemeClr val="tx1"/>
              </a:solidFill>
            </a:endParaRPr>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075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6" name="Google Shape;2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541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dirty="0"/>
              <a:t> ان التكلفة العالية للتسجيل في المجلات العلمية كان دائما عامل مثبط للجامعات والمراكز البحثية في الدول ذات الدخول المنخفضة. وبدأيه من عام ٢٠٠٠م  فان تقليل التكاليف هو عامل مهم حتى في البلدان الغنية. تكاليف التسجيل في مجله واحده قد يتطلب آلاف الدولارات وبذلك يصبح الدخول الي العديد من المجلات العلمية خارج مقدره معظم المجتمعات في العالم مما أدي لزيادة الفجوة المعرفية </a:t>
            </a:r>
            <a:r>
              <a:rPr lang="en-US" sz="1200" dirty="0"/>
              <a:t>. </a:t>
            </a:r>
            <a:r>
              <a:rPr lang="ar-SA" sz="1200" b="0" i="0" u="none" strike="noStrike" cap="none" dirty="0">
                <a:solidFill>
                  <a:srgbClr val="000000"/>
                </a:solidFill>
                <a:latin typeface="Arial"/>
                <a:ea typeface="Arial"/>
                <a:cs typeface="Arial"/>
                <a:sym typeface="Arial"/>
              </a:rPr>
              <a:t>وتم انشاء مبادرة </a:t>
            </a:r>
            <a:r>
              <a:rPr lang="ar-SA" sz="1200" b="0" i="0" u="none" strike="noStrike" cap="none" dirty="0">
                <a:solidFill>
                  <a:srgbClr val="00B050"/>
                </a:solidFill>
                <a:latin typeface="Arial"/>
                <a:ea typeface="Arial"/>
                <a:cs typeface="Arial"/>
                <a:sym typeface="Arial"/>
              </a:rPr>
              <a:t>"البحوث من أجل الحياة" </a:t>
            </a:r>
            <a:r>
              <a:rPr lang="ar-SA" sz="1200" b="0" i="0" u="none" strike="noStrike" cap="none" dirty="0">
                <a:solidFill>
                  <a:srgbClr val="000000"/>
                </a:solidFill>
                <a:latin typeface="Arial"/>
                <a:ea typeface="Arial"/>
                <a:cs typeface="Arial"/>
                <a:sym typeface="Arial"/>
              </a:rPr>
              <a:t>لتقليل الفجوة المعرفية بين البلاد المتقدمة ذات الدخول المرتفعة والبلدان النامية ذات الدخول المنخفضة.</a:t>
            </a:r>
            <a:r>
              <a:rPr lang="en-US" sz="1200" b="0" i="0" u="none" strike="noStrike" cap="none" dirty="0">
                <a:solidFill>
                  <a:srgbClr val="000000"/>
                </a:solidFill>
                <a:latin typeface="Arial"/>
                <a:ea typeface="Arial"/>
                <a:cs typeface="Arial"/>
                <a:sym typeface="Arial"/>
              </a:rPr>
              <a:t> </a:t>
            </a:r>
            <a:r>
              <a:rPr lang="ar-SA" sz="1200" b="0" i="0" u="none" strike="noStrike" cap="none" dirty="0">
                <a:solidFill>
                  <a:srgbClr val="000000"/>
                </a:solidFill>
                <a:latin typeface="Arial"/>
                <a:ea typeface="Arial"/>
                <a:cs typeface="Arial"/>
                <a:sym typeface="Arial"/>
              </a:rPr>
              <a:t>وتقدم مجموعات </a:t>
            </a:r>
            <a:r>
              <a:rPr lang="ar-SA" sz="1200" b="0" i="0" u="none" strike="noStrike" cap="none" dirty="0">
                <a:solidFill>
                  <a:srgbClr val="00B050"/>
                </a:solidFill>
                <a:latin typeface="Arial"/>
                <a:ea typeface="Arial"/>
                <a:cs typeface="Arial"/>
                <a:sym typeface="Arial"/>
              </a:rPr>
              <a:t>"البحوث من أجل الحياة" </a:t>
            </a:r>
            <a:r>
              <a:rPr lang="ar-SA" sz="1200" dirty="0">
                <a:solidFill>
                  <a:srgbClr val="000000"/>
                </a:solidFill>
                <a:ea typeface="Arial"/>
                <a:cs typeface="Arial"/>
              </a:rPr>
              <a:t>مدخلا للأبحاث المهمة بسعر معقول</a:t>
            </a:r>
            <a:r>
              <a:rPr lang="en-US" sz="1200" dirty="0">
                <a:solidFill>
                  <a:srgbClr val="000000"/>
                </a:solidFill>
                <a:ea typeface="Arial"/>
                <a:cs typeface="Arial"/>
              </a:rPr>
              <a:t>. </a:t>
            </a:r>
            <a:r>
              <a:rPr lang="ar-SA" sz="1200" dirty="0"/>
              <a:t>هذا العرض يتضمن المعلومات الأساسية عن شراكات </a:t>
            </a:r>
            <a:r>
              <a:rPr lang="ar-SA" sz="1200" b="0" i="0" u="none" strike="noStrike" cap="none" dirty="0">
                <a:solidFill>
                  <a:srgbClr val="00B050"/>
                </a:solidFill>
                <a:latin typeface="Arial"/>
                <a:ea typeface="Arial"/>
                <a:cs typeface="Arial"/>
                <a:sym typeface="Arial"/>
              </a:rPr>
              <a:t>"البحوث من أجل الحياة" </a:t>
            </a:r>
            <a:r>
              <a:rPr lang="ar-SA" sz="1200" dirty="0"/>
              <a:t>بصفه عامه وكذلك يلقي الضوء على المجموعات المتاحة متضمنا التسجيل والدخول وشروط الاستخدام وخدمه المساعدة. هذا العرض يؤهل المتلقي للتعرف مستقبلا بتفاصيل المجموعات.</a:t>
            </a:r>
            <a:endParaRPr lang="ar-SA" sz="1200" b="0" i="0" u="none" strike="noStrike" cap="none" dirty="0">
              <a:solidFill>
                <a:srgbClr val="000000"/>
              </a:solidFill>
              <a:latin typeface="Arial"/>
              <a:ea typeface="Arial"/>
              <a:cs typeface="Arial"/>
              <a:sym typeface="Arial"/>
            </a:endParaRPr>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992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01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كل المجلات المتاحة علي هيناري يمكن الوصول اليها من خلال نسخه خاصه من قاعده بيانات </a:t>
            </a:r>
            <a:r>
              <a:rPr lang="ar-SA" dirty="0" err="1"/>
              <a:t>بب</a:t>
            </a:r>
            <a:r>
              <a:rPr lang="ar-SA" dirty="0"/>
              <a:t> ميد وهي </a:t>
            </a:r>
            <a:r>
              <a:rPr lang="ar-SA" dirty="0" err="1"/>
              <a:t>ببب</a:t>
            </a:r>
            <a:r>
              <a:rPr lang="ar-SA" dirty="0"/>
              <a:t> ميد ميدلاين بالإضافة الي المجلات الأخرى المفهرسة. للدخول الي الموقع والتعرف علي مزيد من المعلومات برجاء زياره </a:t>
            </a:r>
            <a:r>
              <a:rPr lang="en-US" u="sng" dirty="0"/>
              <a:t>www.who.int/hinari</a:t>
            </a:r>
            <a:r>
              <a:rPr lang="en-US" dirty="0"/>
              <a:t> </a:t>
            </a:r>
            <a:r>
              <a:rPr lang="ar-SA" dirty="0"/>
              <a:t>  ورابط برنامج هيناري هو</a:t>
            </a:r>
            <a:r>
              <a:rPr lang="en-US" dirty="0"/>
              <a:t>hinari@who.int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122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اجورا </a:t>
            </a:r>
            <a:r>
              <a:rPr lang="ar-SA" sz="1200" dirty="0">
                <a:solidFill>
                  <a:schemeClr val="tx1"/>
                </a:solidFill>
              </a:rPr>
              <a:t>يقدم دخول مجاني او بسعر مخفض لأكثر من ١٤.٥٠٠ مجله وحوالي ٢٧ الف كتاب في ١١٥ دوله. اجورا مصمم لدعم المنح العلمية لألاف الطلاب و الباحثين في العلوم الزراعية وعلوم الحياه في دول العالم النامي. يقدم البرنامج تغطيه شامله لعلوم الزراعة وعلوم الحياه والعلوم الاجتماعية ذات الصلة مع تغطيه شامله لمختلف الاتجاهات مثل علوم التربة والغذاء والاقتصاد والكيمياء وغيرها من العلوم. للدخول وللحصول علي مزيد من المعلومات  </a:t>
            </a:r>
            <a:r>
              <a:rPr lang="en-US" u="sng" dirty="0"/>
              <a:t>http://www.fao.org/agora </a:t>
            </a:r>
            <a:r>
              <a:rPr lang="ar-SA" sz="1200" u="sng" dirty="0">
                <a:solidFill>
                  <a:schemeClr val="tx1"/>
                </a:solidFill>
              </a:rPr>
              <a:t>   و</a:t>
            </a:r>
            <a:r>
              <a:rPr lang="ar-SA" sz="1200" dirty="0">
                <a:solidFill>
                  <a:schemeClr val="tx1"/>
                </a:solidFill>
              </a:rPr>
              <a:t>موقع الاتصال بالبرنامج هو </a:t>
            </a:r>
            <a:r>
              <a:rPr lang="en-US" dirty="0"/>
              <a:t>agora@fao.org. </a:t>
            </a:r>
            <a:endParaRPr lang="ar-SA" sz="1200" dirty="0">
              <a:solidFill>
                <a:schemeClr val="tx1"/>
              </a:solidFill>
            </a:endParaRPr>
          </a:p>
          <a:p>
            <a:pPr marL="457200" marR="0" indent="-228600" algn="r" rtl="1">
              <a:lnSpc>
                <a:spcPct val="100000"/>
              </a:lnSpc>
              <a:spcBef>
                <a:spcPts val="0"/>
              </a:spcBef>
              <a:spcAft>
                <a:spcPts val="0"/>
              </a:spcAft>
              <a:buClr>
                <a:srgbClr val="000000"/>
              </a:buClr>
              <a:buSzPts val="1400"/>
              <a:buFont typeface="Arial"/>
              <a:buNone/>
            </a:pPr>
            <a:endParaRPr lang="ar-SA" sz="1200" dirty="0">
              <a:solidFill>
                <a:schemeClr val="tx1"/>
              </a:solidFill>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77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dirty="0">
                <a:solidFill>
                  <a:schemeClr val="tx1"/>
                </a:solidFill>
              </a:rPr>
              <a:t>اوارا يتم ادارته من قبل برنامج البيئة للأمم المتحدة بالشراكة بالشراكة مع جامعه ييل وحوالي ٦٥ ناشر. تقدم خدمه الدخول المجاني لحوالي ١١.٥٠٠ مجله و٢٧ ألف كتاب اليكتروني وحوالي ٤٠ مصادر معرفيه اخري. تغطي تخصصات مختلفة مثل البيئة الطبيعية والسموم البيئية والتلوث وعلم الحيوان وعلم النبات وعلم البيئة  وعلوم الكيمياء البيئية وعلوم الجيولوجيا وعلوم المياه وعلوم المحيطات وعلوم الأرصاد الجوية وعلم المناخ وعلم الجغرافيا وعلوم اقتصاديات البيئة وعلوم البيئة وقانون وسياسات البيئة وسياسات الحفظ والتخطيط</a:t>
            </a:r>
            <a:r>
              <a:rPr lang="en-US" sz="1200" dirty="0">
                <a:solidFill>
                  <a:schemeClr val="tx1"/>
                </a:solidFill>
              </a:rPr>
              <a:t> </a:t>
            </a:r>
            <a:r>
              <a:rPr lang="ar-SA" sz="1200" dirty="0">
                <a:solidFill>
                  <a:schemeClr val="tx1"/>
                </a:solidFill>
              </a:rPr>
              <a:t>وعلوم التكنولوجيا البيئية الحيوية والطاقة البيئية والطاقة ومجالات اخري متعددة.</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dirty="0">
                <a:solidFill>
                  <a:schemeClr val="tx1"/>
                </a:solidFill>
              </a:rPr>
              <a:t>للدخول ولمزيد من المعلومات برجاء زياره </a:t>
            </a:r>
            <a:r>
              <a:rPr lang="en-US" u="sng" dirty="0"/>
              <a:t>http://www.unenvironment.org/oare </a:t>
            </a:r>
            <a:r>
              <a:rPr lang="ar-SA" u="sng" dirty="0"/>
              <a:t> </a:t>
            </a:r>
            <a:r>
              <a:rPr lang="ar-SA" u="none" dirty="0"/>
              <a:t>وموقع برنامج اورا هو </a:t>
            </a:r>
            <a:r>
              <a:rPr lang="en-US" dirty="0"/>
              <a:t> oare@research4life.org.</a:t>
            </a:r>
            <a:endParaRPr lang="ar-SA" sz="1200" u="none" dirty="0">
              <a:solidFill>
                <a:schemeClr val="tx1"/>
              </a:solidFill>
            </a:endParaRP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ar-SA" sz="1200" dirty="0">
              <a:solidFill>
                <a:schemeClr val="tx1"/>
              </a:solidFill>
            </a:endParaRPr>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433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يهدف برنامج </a:t>
            </a:r>
            <a:r>
              <a:rPr lang="en-US" dirty="0"/>
              <a:t>ARDI</a:t>
            </a:r>
            <a:r>
              <a:rPr lang="ar-SA" dirty="0"/>
              <a:t> الي</a:t>
            </a:r>
            <a:r>
              <a:rPr lang="en-US" dirty="0"/>
              <a:t>.</a:t>
            </a:r>
            <a:r>
              <a:rPr lang="ar-SA" dirty="0"/>
              <a:t>انشاء الروابط بين دول العالم المتقدمة ودول العالم الأقل تقدما في معرفه الاقتصاديات العالمية مما يسمح لهم بالإدراك الكامل لقدراتهم الإبداعية والابتكارية.</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dirty="0"/>
              <a:t>تهدف الي تحسين المقالات العلمية في جهات متعددة في العلوم والتكنولوجيا. فبرنامج اردي مصمم لتقويه البنية التحتية للمعرفة في دول العالم النامية والاقل نموا في العالم ودعم الباحثين في هذه البلدان لابتكار وتنميه حلول جديده للمشاكل التقنية على المستوي المحلي والعالمي.</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dirty="0"/>
              <a:t>اردي توفر الدخول لحوالي ٣٠ الف مجله علميه وكتاب الكتروني في حوالي ١٢٠ دوله. </a:t>
            </a:r>
            <a:r>
              <a:rPr lang="ar-SA" sz="1200" dirty="0">
                <a:solidFill>
                  <a:schemeClr val="tx1"/>
                </a:solidFill>
              </a:rPr>
              <a:t>للدخول ولمزيد من المعلومات برجاء زياره </a:t>
            </a:r>
            <a:r>
              <a:rPr lang="en-US" u="sng" dirty="0"/>
              <a:t>www.wipo.int/ardi</a:t>
            </a:r>
            <a:r>
              <a:rPr lang="en-US" dirty="0"/>
              <a:t> </a:t>
            </a:r>
            <a:r>
              <a:rPr lang="ar-SA" sz="1200" dirty="0">
                <a:solidFill>
                  <a:schemeClr val="tx1"/>
                </a:solidFill>
              </a:rPr>
              <a:t> </a:t>
            </a:r>
            <a:r>
              <a:rPr lang="ar-SA" u="none" dirty="0"/>
              <a:t>وموقع برنامج اردي هو</a:t>
            </a:r>
            <a:r>
              <a:rPr lang="en-US" dirty="0"/>
              <a:t>ardi@wipo.int.</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029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en-US" dirty="0"/>
              <a:t>GOALI</a:t>
            </a:r>
            <a:r>
              <a:rPr lang="ar-SA" dirty="0"/>
              <a:t> هو برنامج جديد يقدم  مجانا او بسعر مخفض دخول وتدريب علي القانون والمحتويات المتعلقة بالقانون الي المؤسسات المسموح لها في دول العالم النامية عبر الإنترنت.</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والهدف من برنامج </a:t>
            </a:r>
            <a:r>
              <a:rPr lang="en-US" dirty="0"/>
              <a:t>GOALI</a:t>
            </a:r>
            <a:r>
              <a:rPr lang="ar-SA" dirty="0"/>
              <a:t> هو تحسين نوعيه الأبحاث القانونية والتعليم والتدريب في دول العالم ذات الدخل المتدني والمتوسط وهو ما يعزز بدوره الأطر والمؤسسات القانونية وكذلك دور القانون.</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dirty="0">
                <a:solidFill>
                  <a:schemeClr val="tx1"/>
                </a:solidFill>
              </a:rPr>
              <a:t>للدخول ولمزيد من المعلومات برجاء زياره  </a:t>
            </a:r>
            <a:r>
              <a:rPr lang="en-US" u="sng" dirty="0"/>
              <a:t>www.ilo.org/goali </a:t>
            </a:r>
            <a:r>
              <a:rPr lang="ar-SA" u="sng" dirty="0"/>
              <a:t> </a:t>
            </a:r>
            <a:r>
              <a:rPr lang="ar-SA" u="none" dirty="0"/>
              <a:t>وموقع برنامج </a:t>
            </a:r>
            <a:r>
              <a:rPr lang="en-US" u="none" dirty="0"/>
              <a:t>GOALI</a:t>
            </a:r>
            <a:r>
              <a:rPr lang="ar-SA" u="none" dirty="0"/>
              <a:t>  هو</a:t>
            </a:r>
            <a:r>
              <a:rPr lang="en-US" dirty="0"/>
              <a:t>. goali@ilo.org.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ar-SA" sz="1200" u="none" dirty="0">
              <a:solidFill>
                <a:schemeClr val="tx1"/>
              </a:solidFill>
            </a:endParaRP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endParaRPr lang="ar-SA" dirty="0"/>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3531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3" name="Google Shape;19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extLst>
      <p:ext uri="{BB962C8B-B14F-4D97-AF65-F5344CB8AC3E}">
        <p14:creationId xmlns:p14="http://schemas.microsoft.com/office/powerpoint/2010/main" val="1162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376917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www.wipo.int/ard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www.ilo.org/goali"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ortal.research4life.org/"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login.research4life.org/" TargetMode="External"/><Relationship Id="rId5" Type="http://schemas.openxmlformats.org/officeDocument/2006/relationships/hyperlink" Target="https://ardi.research4life.org/" TargetMode="External"/><Relationship Id="rId4" Type="http://schemas.openxmlformats.org/officeDocument/2006/relationships/hyperlink" Target="https://agora.research4life.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registration.research4life.org/register/RegistrationList.aspx?language=EN" TargetMode="External"/><Relationship Id="rId2" Type="http://schemas.openxmlformats.org/officeDocument/2006/relationships/hyperlink" Target="https://www.research4life.org/access/how-to-register/"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hyperlink" Target="mailto:r4l@research4life.org"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hyperlink" Target="https://www.research4life.org/"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4life.org/access/eligibility/" TargetMode="External"/><Relationship Id="rId7" Type="http://schemas.openxmlformats.org/officeDocument/2006/relationships/hyperlink" Target="https://www.research4life.org/wp-content/uploads/2019/06/Research4Life-Academic-Institutions.pdf"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registration.research4life.org/register/default.aspx" TargetMode="External"/><Relationship Id="rId5" Type="http://schemas.openxmlformats.org/officeDocument/2006/relationships/hyperlink" Target="https://www.research4life.org/access/how-to-register/" TargetMode="External"/><Relationship Id="rId4" Type="http://schemas.openxmlformats.org/officeDocument/2006/relationships/hyperlink" Target="https://www.research4life.org/access/criteri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un.org/sustainabledevelopment/globalpartnerships/" TargetMode="External"/><Relationship Id="rId7"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13.png"/><Relationship Id="rId4" Type="http://schemas.openxmlformats.org/officeDocument/2006/relationships/hyperlink" Target="https://www.un.org/sustainabledevelopment/inequality/" TargetMode="External"/><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4life.org/"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portal/research4life/org/"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www.unenvironment.org/o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2" y="3888788"/>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n-US" sz="3330" dirty="0">
                <a:solidFill>
                  <a:srgbClr val="002060"/>
                </a:solidFill>
                <a:latin typeface="Open Sans"/>
                <a:ea typeface="Open Sans"/>
                <a:cs typeface="Open Sans"/>
                <a:sym typeface="Open Sans"/>
              </a:rPr>
              <a:t> Research4life “</a:t>
            </a:r>
            <a:r>
              <a:rPr lang="ar-SA" sz="3330" dirty="0">
                <a:solidFill>
                  <a:srgbClr val="002060"/>
                </a:solidFill>
                <a:latin typeface="Open Sans"/>
                <a:ea typeface="Open Sans"/>
                <a:cs typeface="Open Sans"/>
                <a:sym typeface="Open Sans"/>
              </a:rPr>
              <a:t>البحوث من أجل الحياة</a:t>
            </a:r>
            <a:r>
              <a:rPr lang="en-US" sz="3330" dirty="0">
                <a:solidFill>
                  <a:srgbClr val="002060"/>
                </a:solidFill>
                <a:latin typeface="Open Sans"/>
                <a:ea typeface="Open Sans"/>
                <a:cs typeface="Open Sans"/>
                <a:sym typeface="Open Sans"/>
              </a:rPr>
              <a:t>”</a:t>
            </a:r>
            <a:endParaRPr lang="en-US" sz="1850" dirty="0">
              <a:solidFill>
                <a:srgbClr val="002060"/>
              </a:solidFill>
              <a:latin typeface="Open Sans"/>
              <a:ea typeface="Open Sans"/>
              <a:cs typeface="Open Sans"/>
              <a:sym typeface="Open Sans"/>
            </a:endParaRPr>
          </a:p>
        </p:txBody>
      </p:sp>
      <p:sp>
        <p:nvSpPr>
          <p:cNvPr id="70" name="Google Shape;70;p38"/>
          <p:cNvSpPr txBox="1">
            <a:spLocks noGrp="1"/>
          </p:cNvSpPr>
          <p:nvPr>
            <p:ph type="ctrTitle"/>
          </p:nvPr>
        </p:nvSpPr>
        <p:spPr>
          <a:xfrm>
            <a:off x="1" y="2355801"/>
            <a:ext cx="12192000" cy="1596900"/>
          </a:xfrm>
          <a:prstGeom prst="rect">
            <a:avLst/>
          </a:prstGeom>
          <a:noFill/>
          <a:ln>
            <a:noFill/>
          </a:ln>
        </p:spPr>
        <p:txBody>
          <a:bodyPr spcFirstLastPara="1" wrap="square" lIns="91425" tIns="45700" rIns="91425" bIns="0" anchor="b" anchorCtr="0">
            <a:noAutofit/>
          </a:bodyPr>
          <a:lstStyle/>
          <a:p>
            <a:pPr>
              <a:lnSpc>
                <a:spcPct val="90000"/>
              </a:lnSpc>
              <a:buSzPts val="4400"/>
            </a:pP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Open Sans"/>
                <a:ea typeface="Open Sans"/>
                <a:cs typeface="Open Sans"/>
                <a:sym typeface="Open Sans"/>
              </a:rPr>
            </a:br>
            <a:r>
              <a:rPr lang="en-US" sz="3563" b="1" dirty="0">
                <a:solidFill>
                  <a:srgbClr val="002060"/>
                </a:solidFill>
                <a:latin typeface="Open Sans"/>
                <a:ea typeface="Open Sans"/>
                <a:cs typeface="Open Sans"/>
                <a:sym typeface="Open Sans"/>
              </a:rPr>
              <a:t>Research4life</a:t>
            </a:r>
            <a:r>
              <a:rPr lang="ar-SA" sz="3600" b="1" dirty="0">
                <a:solidFill>
                  <a:srgbClr val="002060"/>
                </a:solidFill>
              </a:rPr>
              <a:t>الاتصال العلمي و"البحوث من أجل الحياة" </a:t>
            </a:r>
            <a:br>
              <a:rPr lang="en-US" sz="3600" b="1" dirty="0">
                <a:solidFill>
                  <a:srgbClr val="002060"/>
                </a:solidFill>
              </a:rPr>
            </a:br>
            <a:endParaRPr lang="en-US" sz="3888" b="1" dirty="0">
              <a:solidFill>
                <a:srgbClr val="004890"/>
              </a:solidFill>
              <a:latin typeface="Arial Rounded"/>
              <a:ea typeface="Arial Rounded"/>
              <a:cs typeface="Arial Rounded"/>
              <a:sym typeface="Arial Rounded"/>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algn="ctr" defTabSz="914400" rtl="1" eaLnBrk="1" latinLnBrk="0" hangingPunct="1"/>
            <a:r>
              <a:rPr lang="ar-EG" sz="1800" b="1" dirty="0">
                <a:solidFill>
                  <a:schemeClr val="bg1"/>
                </a:solidFill>
              </a:rPr>
              <a:t>مجموعات</a:t>
            </a:r>
            <a:r>
              <a:rPr lang="ar-SA" sz="1800" b="1" dirty="0">
                <a:solidFill>
                  <a:schemeClr val="bg1"/>
                </a:solidFill>
              </a:rPr>
              <a:t> البح</a:t>
            </a:r>
            <a:r>
              <a:rPr lang="ar-EG" sz="1800" b="1" dirty="0">
                <a:solidFill>
                  <a:schemeClr val="bg1"/>
                </a:solidFill>
              </a:rPr>
              <a:t>و</a:t>
            </a:r>
            <a:r>
              <a:rPr lang="ar-SA" sz="1800" b="1" dirty="0">
                <a:solidFill>
                  <a:schemeClr val="bg1"/>
                </a:solidFill>
              </a:rPr>
              <a:t>ث من أجل الحياة </a:t>
            </a:r>
            <a:r>
              <a:rPr lang="ar-EG" sz="1800" b="1" dirty="0">
                <a:solidFill>
                  <a:schemeClr val="bg1"/>
                </a:solidFill>
              </a:rPr>
              <a:t>"</a:t>
            </a:r>
            <a:r>
              <a:rPr lang="en-US" sz="1800" b="1" dirty="0">
                <a:solidFill>
                  <a:schemeClr val="bg1"/>
                </a:solidFill>
              </a:rPr>
              <a:t>Research4Life</a:t>
            </a:r>
            <a:r>
              <a:rPr lang="ar-EG" sz="1800" b="1" dirty="0">
                <a:solidFill>
                  <a:schemeClr val="bg1"/>
                </a:solidFill>
              </a:rPr>
              <a:t>"</a:t>
            </a:r>
            <a:r>
              <a:rPr lang="ar-SA" sz="1800" b="1" dirty="0">
                <a:solidFill>
                  <a:schemeClr val="bg1"/>
                </a:solidFill>
              </a:rPr>
              <a:t> هي </a:t>
            </a:r>
            <a:r>
              <a:rPr lang="ar-EG" sz="1800" b="1" dirty="0">
                <a:solidFill>
                  <a:schemeClr val="bg1"/>
                </a:solidFill>
              </a:rPr>
              <a:t>شراكة بين القطاعين ال</a:t>
            </a:r>
            <a:r>
              <a:rPr lang="ar-SA" sz="1800" b="1" dirty="0">
                <a:solidFill>
                  <a:schemeClr val="bg1"/>
                </a:solidFill>
              </a:rPr>
              <a:t>عام و</a:t>
            </a:r>
            <a:r>
              <a:rPr lang="ar-EG" sz="1800" b="1" dirty="0">
                <a:solidFill>
                  <a:schemeClr val="bg1"/>
                </a:solidFill>
              </a:rPr>
              <a:t>ال</a:t>
            </a:r>
            <a:r>
              <a:rPr lang="ar-SA" sz="1800" b="1" dirty="0">
                <a:solidFill>
                  <a:schemeClr val="bg1"/>
                </a:solidFill>
              </a:rPr>
              <a:t>خاص للخمس مجموعات الآتية : </a:t>
            </a:r>
            <a:endParaRPr lang="en-US" sz="1800" b="1" dirty="0">
              <a:solidFill>
                <a:schemeClr val="bg1"/>
              </a:solidFill>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6FC8E-1962-5B47-AEBE-00669D0FF98B}"/>
              </a:ext>
            </a:extLst>
          </p:cNvPr>
          <p:cNvSpPr>
            <a:spLocks noGrp="1"/>
          </p:cNvSpPr>
          <p:nvPr>
            <p:ph type="title"/>
          </p:nvPr>
        </p:nvSpPr>
        <p:spPr>
          <a:xfrm>
            <a:off x="0" y="378812"/>
            <a:ext cx="7753611" cy="1080900"/>
          </a:xfrm>
        </p:spPr>
        <p:txBody>
          <a:bodyPr/>
          <a:lstStyle/>
          <a:p>
            <a:pPr algn="r" rtl="1"/>
            <a:r>
              <a:rPr lang="en-US" sz="4000" b="1" dirty="0">
                <a:solidFill>
                  <a:schemeClr val="bg2"/>
                </a:solidFill>
                <a:latin typeface="Open Sans"/>
                <a:ea typeface="Open Sans"/>
              </a:rPr>
              <a:t>ARDI</a:t>
            </a:r>
            <a:r>
              <a:rPr lang="ar-SA" sz="4000" dirty="0">
                <a:solidFill>
                  <a:schemeClr val="bg2"/>
                </a:solidFill>
                <a:latin typeface="Open Sans"/>
                <a:ea typeface="Open Sans"/>
              </a:rPr>
              <a:t> </a:t>
            </a:r>
            <a:r>
              <a:rPr lang="ar-SA" sz="4000" dirty="0">
                <a:solidFill>
                  <a:schemeClr val="bg2"/>
                </a:solidFill>
              </a:rPr>
              <a:t>البحث من أجل التنمية والابتكار</a:t>
            </a:r>
            <a:endParaRPr lang="en-US" sz="40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7E140FE0-9A7E-E849-89AD-DBFB9F366EDA}"/>
              </a:ext>
            </a:extLst>
          </p:cNvPr>
          <p:cNvSpPr>
            <a:spLocks noGrp="1"/>
          </p:cNvSpPr>
          <p:nvPr>
            <p:ph type="body" idx="1"/>
          </p:nvPr>
        </p:nvSpPr>
        <p:spPr>
          <a:xfrm>
            <a:off x="248421" y="1684058"/>
            <a:ext cx="6951763" cy="5173942"/>
          </a:xfrm>
        </p:spPr>
        <p:txBody>
          <a:bodyPr/>
          <a:lstStyle/>
          <a:p>
            <a:pPr algn="r" rtl="1">
              <a:buClr>
                <a:srgbClr val="000000"/>
              </a:buClr>
              <a:buSzPct val="75000"/>
            </a:pPr>
            <a:r>
              <a:rPr lang="ar-SA" sz="2800" dirty="0">
                <a:solidFill>
                  <a:srgbClr val="00B050"/>
                </a:solidFill>
              </a:rPr>
              <a:t>أُسس </a:t>
            </a:r>
            <a:r>
              <a:rPr lang="ar-SA" sz="2700" dirty="0"/>
              <a:t>في عام ٢٠٠٩.</a:t>
            </a:r>
            <a:endParaRPr lang="en-US" sz="2700" dirty="0"/>
          </a:p>
          <a:p>
            <a:pPr algn="r" rtl="1">
              <a:buClr>
                <a:srgbClr val="000000"/>
              </a:buClr>
              <a:buSzPct val="75000"/>
            </a:pPr>
            <a:endParaRPr lang="en-US" sz="2700" dirty="0"/>
          </a:p>
          <a:p>
            <a:pPr algn="r" rtl="1">
              <a:buClr>
                <a:srgbClr val="000000"/>
              </a:buClr>
              <a:buSzPct val="75000"/>
            </a:pPr>
            <a:r>
              <a:rPr lang="en-US" sz="2700" dirty="0"/>
              <a:t>ARDI</a:t>
            </a:r>
            <a:r>
              <a:rPr lang="ar-SA" sz="2700" dirty="0"/>
              <a:t> يتم إدارته من ق</a:t>
            </a:r>
            <a:r>
              <a:rPr lang="ar-EG" sz="2700" dirty="0"/>
              <a:t>ِ</a:t>
            </a:r>
            <a:r>
              <a:rPr lang="ar-SA" sz="2700" dirty="0"/>
              <a:t>ب</a:t>
            </a:r>
            <a:r>
              <a:rPr lang="ar-EG" sz="2700" dirty="0"/>
              <a:t>َ</a:t>
            </a:r>
            <a:r>
              <a:rPr lang="ar-SA" sz="2700" dirty="0"/>
              <a:t>ل المؤسسة العالمية</a:t>
            </a:r>
            <a:r>
              <a:rPr lang="en-US" sz="2700" dirty="0"/>
              <a:t>  </a:t>
            </a:r>
            <a:r>
              <a:rPr lang="ar-SA" sz="2700" dirty="0"/>
              <a:t>للملكية الفكرية بالتعاون  مع شركائها من الناشرين.</a:t>
            </a:r>
            <a:endParaRPr lang="en-US" sz="2700" dirty="0"/>
          </a:p>
          <a:p>
            <a:pPr algn="r" rtl="1">
              <a:buClr>
                <a:srgbClr val="000000"/>
              </a:buClr>
              <a:buSzPct val="75000"/>
            </a:pPr>
            <a:endParaRPr lang="en-US" sz="2700" dirty="0"/>
          </a:p>
          <a:p>
            <a:pPr algn="r" rtl="1">
              <a:buClr>
                <a:srgbClr val="000000"/>
              </a:buClr>
              <a:buSzPct val="75000"/>
            </a:pPr>
            <a:r>
              <a:rPr lang="ar-SA" sz="2700" dirty="0"/>
              <a:t>تهدف الي تحسين </a:t>
            </a:r>
            <a:r>
              <a:rPr lang="ar-EG" sz="2700" dirty="0"/>
              <a:t>الأدب</a:t>
            </a:r>
            <a:r>
              <a:rPr lang="ar-SA" sz="2700" dirty="0"/>
              <a:t> العلمي في جهات متعددة في العلوم والتكنولوجيا.</a:t>
            </a:r>
            <a:endParaRPr lang="en-US" sz="2700" dirty="0"/>
          </a:p>
          <a:p>
            <a:pPr algn="r" rtl="1">
              <a:buClr>
                <a:srgbClr val="000000"/>
              </a:buClr>
              <a:buSzPct val="75000"/>
            </a:pPr>
            <a:endParaRPr lang="en-US" sz="2700" dirty="0"/>
          </a:p>
          <a:p>
            <a:pPr algn="r" rtl="1">
              <a:buClr>
                <a:srgbClr val="000000"/>
              </a:buClr>
              <a:buSzPct val="75000"/>
            </a:pPr>
            <a:r>
              <a:rPr lang="ar-SA" sz="2700" dirty="0">
                <a:solidFill>
                  <a:srgbClr val="FF0000"/>
                </a:solidFill>
              </a:rPr>
              <a:t>توفر</a:t>
            </a:r>
            <a:r>
              <a:rPr lang="en-US" sz="2700" dirty="0">
                <a:solidFill>
                  <a:srgbClr val="FF0000"/>
                </a:solidFill>
              </a:rPr>
              <a:t>ARDI</a:t>
            </a:r>
            <a:r>
              <a:rPr lang="ar-SA" sz="2700" dirty="0">
                <a:solidFill>
                  <a:srgbClr val="FF0000"/>
                </a:solidFill>
              </a:rPr>
              <a:t> الوصول الى </a:t>
            </a:r>
            <a:r>
              <a:rPr lang="ar-EG" sz="2700" dirty="0">
                <a:solidFill>
                  <a:srgbClr val="FF0000"/>
                </a:solidFill>
              </a:rPr>
              <a:t>أكثر من</a:t>
            </a:r>
            <a:r>
              <a:rPr lang="ar-SA" sz="2700" dirty="0">
                <a:solidFill>
                  <a:srgbClr val="FF0000"/>
                </a:solidFill>
              </a:rPr>
              <a:t> ٩ آلاف مجلة علمية و٥٢ ألف كتاب إلكتروني بالإضافة الى ٤٠ مصدر معرفي آخر</a:t>
            </a:r>
            <a:r>
              <a:rPr lang="ar-SA" sz="2800" dirty="0">
                <a:solidFill>
                  <a:srgbClr val="FF0000"/>
                </a:solidFill>
              </a:rPr>
              <a:t>.</a:t>
            </a:r>
            <a:endParaRPr lang="en-US" sz="2800" dirty="0">
              <a:solidFill>
                <a:srgbClr val="FF0000"/>
              </a:solidFill>
            </a:endParaRPr>
          </a:p>
        </p:txBody>
      </p:sp>
      <p:pic>
        <p:nvPicPr>
          <p:cNvPr id="4" name="Google Shape;176;p10">
            <a:extLst>
              <a:ext uri="{FF2B5EF4-FFF2-40B4-BE49-F238E27FC236}">
                <a16:creationId xmlns:a16="http://schemas.microsoft.com/office/drawing/2014/main" id="{6CEC68F7-DA35-2F41-A2E7-FCFD3124A016}"/>
              </a:ext>
            </a:extLst>
          </p:cNvPr>
          <p:cNvPicPr preferRelativeResize="0"/>
          <p:nvPr/>
        </p:nvPicPr>
        <p:blipFill rotWithShape="1">
          <a:blip r:embed="rId3">
            <a:alphaModFix/>
          </a:blip>
          <a:srcRect/>
          <a:stretch/>
        </p:blipFill>
        <p:spPr>
          <a:xfrm>
            <a:off x="7632084" y="2569493"/>
            <a:ext cx="3963431" cy="1532851"/>
          </a:xfrm>
          <a:prstGeom prst="rect">
            <a:avLst/>
          </a:prstGeom>
          <a:noFill/>
          <a:ln>
            <a:noFill/>
          </a:ln>
        </p:spPr>
      </p:pic>
      <p:sp>
        <p:nvSpPr>
          <p:cNvPr id="5" name="Google Shape;177;p10">
            <a:extLst>
              <a:ext uri="{FF2B5EF4-FFF2-40B4-BE49-F238E27FC236}">
                <a16:creationId xmlns:a16="http://schemas.microsoft.com/office/drawing/2014/main" id="{32974A6A-9D74-4F40-A67B-BDEF1FFAE8A3}"/>
              </a:ext>
            </a:extLst>
          </p:cNvPr>
          <p:cNvSpPr txBox="1"/>
          <p:nvPr/>
        </p:nvSpPr>
        <p:spPr>
          <a:xfrm>
            <a:off x="7632084" y="4519246"/>
            <a:ext cx="431149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Open Sans"/>
                <a:ea typeface="Open Sans"/>
                <a:cs typeface="Open Sans"/>
                <a:sym typeface="Open Sans"/>
              </a:rPr>
              <a:t>Available at </a:t>
            </a:r>
            <a:r>
              <a:rPr lang="en-US" sz="2000" b="0" i="0" u="sng" strike="noStrike" cap="none" dirty="0">
                <a:solidFill>
                  <a:srgbClr val="000000"/>
                </a:solidFill>
                <a:latin typeface="Open Sans"/>
                <a:ea typeface="Open Sans"/>
                <a:cs typeface="Open Sans"/>
                <a:sym typeface="Open Sans"/>
                <a:hlinkClick r:id="rId4"/>
              </a:rPr>
              <a:t>www.wipo.int/ardi</a:t>
            </a:r>
            <a:endParaRPr sz="2000" b="0" i="0" u="none" strike="noStrike" cap="none"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64712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A1E-2D12-2342-9C38-826406E64FF6}"/>
              </a:ext>
            </a:extLst>
          </p:cNvPr>
          <p:cNvSpPr>
            <a:spLocks noGrp="1"/>
          </p:cNvSpPr>
          <p:nvPr>
            <p:ph type="title"/>
          </p:nvPr>
        </p:nvSpPr>
        <p:spPr>
          <a:xfrm>
            <a:off x="0" y="378812"/>
            <a:ext cx="7678455" cy="1080900"/>
          </a:xfrm>
        </p:spPr>
        <p:txBody>
          <a:bodyPr/>
          <a:lstStyle/>
          <a:p>
            <a:pPr marR="0" algn="r" rtl="1">
              <a:lnSpc>
                <a:spcPct val="90000"/>
              </a:lnSpc>
              <a:spcBef>
                <a:spcPts val="0"/>
              </a:spcBef>
              <a:spcAft>
                <a:spcPts val="0"/>
              </a:spcAft>
              <a:buClr>
                <a:srgbClr val="FFFFFF"/>
              </a:buClr>
              <a:buSzPts val="3600"/>
              <a:buFont typeface="Trebuchet MS"/>
              <a:buNone/>
            </a:pPr>
            <a:r>
              <a:rPr lang="en-US" sz="4000" b="1" dirty="0">
                <a:solidFill>
                  <a:schemeClr val="bg2"/>
                </a:solidFill>
                <a:latin typeface="Open Sans"/>
                <a:ea typeface="Open Sans"/>
              </a:rPr>
              <a:t>GOALI</a:t>
            </a:r>
            <a:r>
              <a:rPr lang="ar-SA" sz="4000" dirty="0">
                <a:solidFill>
                  <a:schemeClr val="bg2"/>
                </a:solidFill>
                <a:latin typeface="Open Sans"/>
                <a:ea typeface="Open Sans"/>
              </a:rPr>
              <a:t> – البحث من أجل العدالة الدولية</a:t>
            </a:r>
            <a:endParaRPr lang="en-US" sz="40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AB85BCD4-547F-D14C-9682-1B1AF433E302}"/>
              </a:ext>
            </a:extLst>
          </p:cNvPr>
          <p:cNvSpPr>
            <a:spLocks noGrp="1"/>
          </p:cNvSpPr>
          <p:nvPr>
            <p:ph type="body" idx="1"/>
          </p:nvPr>
        </p:nvSpPr>
        <p:spPr>
          <a:xfrm>
            <a:off x="254436" y="1948565"/>
            <a:ext cx="6856660" cy="4909435"/>
          </a:xfrm>
        </p:spPr>
        <p:txBody>
          <a:bodyPr/>
          <a:lstStyle/>
          <a:p>
            <a:pPr marL="457200" marR="0" indent="-381000" algn="just" rtl="1">
              <a:lnSpc>
                <a:spcPct val="90000"/>
              </a:lnSpc>
              <a:spcBef>
                <a:spcPts val="1000"/>
              </a:spcBef>
              <a:spcAft>
                <a:spcPts val="0"/>
              </a:spcAft>
              <a:buClr>
                <a:srgbClr val="000000"/>
              </a:buClr>
              <a:buSzPct val="75000"/>
              <a:buFont typeface="Arial"/>
              <a:buChar char="●"/>
            </a:pPr>
            <a:r>
              <a:rPr lang="ar-SA" sz="2800" dirty="0">
                <a:solidFill>
                  <a:srgbClr val="00B050"/>
                </a:solidFill>
              </a:rPr>
              <a:t>أُسس </a:t>
            </a:r>
            <a:r>
              <a:rPr lang="ar-SA" sz="2800" dirty="0">
                <a:solidFill>
                  <a:schemeClr val="bg2"/>
                </a:solidFill>
              </a:rPr>
              <a:t>في عام ٢٠١٨.</a:t>
            </a:r>
          </a:p>
          <a:p>
            <a:pPr marL="457200" marR="0" indent="-381000" algn="just" rtl="1">
              <a:lnSpc>
                <a:spcPct val="90000"/>
              </a:lnSpc>
              <a:spcBef>
                <a:spcPts val="1000"/>
              </a:spcBef>
              <a:spcAft>
                <a:spcPts val="0"/>
              </a:spcAft>
              <a:buClr>
                <a:srgbClr val="000000"/>
              </a:buClr>
              <a:buSzPct val="75000"/>
              <a:buFont typeface="Arial"/>
              <a:buChar char="●"/>
            </a:pPr>
            <a:r>
              <a:rPr lang="en-US" sz="2800" dirty="0">
                <a:solidFill>
                  <a:schemeClr val="bg2"/>
                </a:solidFill>
              </a:rPr>
              <a:t>GOALI</a:t>
            </a:r>
            <a:r>
              <a:rPr lang="en-US" sz="2000" dirty="0">
                <a:solidFill>
                  <a:schemeClr val="bg2"/>
                </a:solidFill>
              </a:rPr>
              <a:t>  </a:t>
            </a:r>
            <a:r>
              <a:rPr lang="ar-EG" sz="2000" dirty="0">
                <a:solidFill>
                  <a:schemeClr val="bg2"/>
                </a:solidFill>
              </a:rPr>
              <a:t> </a:t>
            </a:r>
            <a:r>
              <a:rPr lang="ar-EG" sz="2800" dirty="0">
                <a:solidFill>
                  <a:schemeClr val="bg2"/>
                </a:solidFill>
              </a:rPr>
              <a:t>(الوصول إلى المعلومات القانونية عبر الإنترنت) بالتنسيق بين كل من منظمة العمل الدولية </a:t>
            </a:r>
            <a:r>
              <a:rPr lang="ar-SA" sz="2800" dirty="0">
                <a:solidFill>
                  <a:schemeClr val="bg2"/>
                </a:solidFill>
              </a:rPr>
              <a:t>(</a:t>
            </a:r>
            <a:r>
              <a:rPr lang="en-US" sz="2800" dirty="0">
                <a:solidFill>
                  <a:schemeClr val="bg2"/>
                </a:solidFill>
              </a:rPr>
              <a:t>ILO</a:t>
            </a:r>
            <a:r>
              <a:rPr lang="ar-SA" sz="2800" dirty="0">
                <a:solidFill>
                  <a:schemeClr val="bg2"/>
                </a:solidFill>
              </a:rPr>
              <a:t>) </a:t>
            </a:r>
            <a:r>
              <a:rPr lang="ar-EG" sz="2800" dirty="0">
                <a:solidFill>
                  <a:schemeClr val="bg2"/>
                </a:solidFill>
              </a:rPr>
              <a:t>ومركز التدريب الدولي التابع لمنظمة العمل الدولية ، ومكتبة ليليان جولدمان للقانون في كلية الحقوق بجامعة </a:t>
            </a:r>
            <a:r>
              <a:rPr lang="ar-SA" sz="2800" dirty="0">
                <a:solidFill>
                  <a:schemeClr val="bg2"/>
                </a:solidFill>
              </a:rPr>
              <a:t>ييل </a:t>
            </a:r>
            <a:r>
              <a:rPr lang="ar-EG" sz="2800" dirty="0">
                <a:solidFill>
                  <a:schemeClr val="bg2"/>
                </a:solidFill>
              </a:rPr>
              <a:t>ومكتبة كلية الحقوق في</a:t>
            </a:r>
            <a:r>
              <a:rPr lang="ar-SA" sz="2800" dirty="0">
                <a:solidFill>
                  <a:schemeClr val="bg2"/>
                </a:solidFill>
              </a:rPr>
              <a:t> كورنيل</a:t>
            </a:r>
            <a:r>
              <a:rPr lang="ar-EG" sz="2800" dirty="0">
                <a:solidFill>
                  <a:schemeClr val="bg2"/>
                </a:solidFill>
              </a:rPr>
              <a:t>.</a:t>
            </a:r>
            <a:endParaRPr lang="ar-SA" sz="2800" dirty="0">
              <a:solidFill>
                <a:schemeClr val="bg2"/>
              </a:solidFill>
            </a:endParaRPr>
          </a:p>
          <a:p>
            <a:pPr marL="457200" marR="0" indent="-381000" algn="just" rtl="1">
              <a:lnSpc>
                <a:spcPct val="90000"/>
              </a:lnSpc>
              <a:spcBef>
                <a:spcPts val="1000"/>
              </a:spcBef>
              <a:spcAft>
                <a:spcPts val="0"/>
              </a:spcAft>
              <a:buClr>
                <a:srgbClr val="000000"/>
              </a:buClr>
              <a:buSzPct val="75000"/>
              <a:buFont typeface="Arial"/>
              <a:buChar char="●"/>
            </a:pPr>
            <a:r>
              <a:rPr lang="ar-EG" sz="2800" dirty="0">
                <a:solidFill>
                  <a:schemeClr val="bg2"/>
                </a:solidFill>
              </a:rPr>
              <a:t>يتيح</a:t>
            </a:r>
            <a:r>
              <a:rPr lang="ar-SA" sz="2800" dirty="0">
                <a:solidFill>
                  <a:schemeClr val="bg2"/>
                </a:solidFill>
              </a:rPr>
              <a:t> الوصول الى </a:t>
            </a:r>
            <a:r>
              <a:rPr lang="ar-EG" sz="2800" dirty="0">
                <a:solidFill>
                  <a:schemeClr val="bg2"/>
                </a:solidFill>
              </a:rPr>
              <a:t>أكثر من</a:t>
            </a:r>
            <a:r>
              <a:rPr lang="ar-SA" sz="2800" dirty="0">
                <a:solidFill>
                  <a:schemeClr val="bg2"/>
                </a:solidFill>
              </a:rPr>
              <a:t> ٣٥٠٠ مجلة</a:t>
            </a:r>
            <a:r>
              <a:rPr lang="ar-EG" sz="2800" dirty="0">
                <a:solidFill>
                  <a:schemeClr val="bg2"/>
                </a:solidFill>
              </a:rPr>
              <a:t> علمية</a:t>
            </a:r>
            <a:r>
              <a:rPr lang="ar-SA" sz="2800" dirty="0">
                <a:solidFill>
                  <a:schemeClr val="bg2"/>
                </a:solidFill>
              </a:rPr>
              <a:t> و١٨ ألف كتاب و١٥٥مصدر معرفي آخر حول الأبحاث والتدريب في مجال القانون.</a:t>
            </a:r>
            <a:endParaRPr lang="en-US" sz="2800" dirty="0">
              <a:solidFill>
                <a:schemeClr val="bg2"/>
              </a:solidFill>
            </a:endParaRPr>
          </a:p>
        </p:txBody>
      </p:sp>
      <p:pic>
        <p:nvPicPr>
          <p:cNvPr id="4" name="Google Shape;187;p13">
            <a:extLst>
              <a:ext uri="{FF2B5EF4-FFF2-40B4-BE49-F238E27FC236}">
                <a16:creationId xmlns:a16="http://schemas.microsoft.com/office/drawing/2014/main" id="{0C9DF450-2D89-E240-92AB-3355BBEE503D}"/>
              </a:ext>
            </a:extLst>
          </p:cNvPr>
          <p:cNvPicPr preferRelativeResize="0"/>
          <p:nvPr/>
        </p:nvPicPr>
        <p:blipFill rotWithShape="1">
          <a:blip r:embed="rId3">
            <a:alphaModFix/>
          </a:blip>
          <a:srcRect/>
          <a:stretch/>
        </p:blipFill>
        <p:spPr>
          <a:xfrm>
            <a:off x="7111095" y="2316110"/>
            <a:ext cx="5005409" cy="2127299"/>
          </a:xfrm>
          <a:prstGeom prst="rect">
            <a:avLst/>
          </a:prstGeom>
          <a:noFill/>
          <a:ln>
            <a:noFill/>
          </a:ln>
        </p:spPr>
      </p:pic>
      <p:sp>
        <p:nvSpPr>
          <p:cNvPr id="5" name="Google Shape;188;p13">
            <a:extLst>
              <a:ext uri="{FF2B5EF4-FFF2-40B4-BE49-F238E27FC236}">
                <a16:creationId xmlns:a16="http://schemas.microsoft.com/office/drawing/2014/main" id="{4181D631-4B1D-754A-9F1E-E56C9685D54C}"/>
              </a:ext>
            </a:extLst>
          </p:cNvPr>
          <p:cNvSpPr txBox="1"/>
          <p:nvPr/>
        </p:nvSpPr>
        <p:spPr>
          <a:xfrm>
            <a:off x="7257655" y="4677733"/>
            <a:ext cx="397412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Open Sans"/>
                <a:ea typeface="Open Sans"/>
                <a:cs typeface="Open Sans"/>
                <a:sym typeface="Open Sans"/>
              </a:rPr>
              <a:t>Available at </a:t>
            </a:r>
            <a:r>
              <a:rPr lang="en-US" sz="2000" b="0" i="0" u="sng" strike="noStrike" cap="none" dirty="0">
                <a:solidFill>
                  <a:srgbClr val="000000"/>
                </a:solidFill>
                <a:latin typeface="Open Sans"/>
                <a:ea typeface="Open Sans"/>
                <a:cs typeface="Open Sans"/>
                <a:sym typeface="Open Sans"/>
                <a:hlinkClick r:id="rId4"/>
              </a:rPr>
              <a:t>www.ilo.org/goali</a:t>
            </a:r>
            <a:endParaRPr sz="2000" b="0" i="0" u="none" strike="noStrike" cap="none"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3492164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a:spLocks noGrp="1"/>
          </p:cNvSpPr>
          <p:nvPr>
            <p:ph type="title"/>
          </p:nvPr>
        </p:nvSpPr>
        <p:spPr>
          <a:xfrm>
            <a:off x="0" y="440050"/>
            <a:ext cx="7937770" cy="10809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dk1"/>
              </a:buClr>
              <a:buSzPts val="3200"/>
              <a:buFont typeface="Gill Sans"/>
              <a:buNone/>
            </a:pPr>
            <a:r>
              <a:rPr lang="ar-SA" sz="3600" dirty="0">
                <a:solidFill>
                  <a:schemeClr val="bg2"/>
                </a:solidFill>
                <a:latin typeface="Open Sans"/>
                <a:ea typeface="Open Sans"/>
                <a:cs typeface="Open Sans"/>
                <a:sym typeface="Open Sans"/>
              </a:rPr>
              <a:t>الوصول إلى بوابات محتوى </a:t>
            </a:r>
            <a:r>
              <a:rPr lang="ar-SA" sz="3600" dirty="0">
                <a:solidFill>
                  <a:schemeClr val="bg2"/>
                </a:solidFill>
              </a:rPr>
              <a:t>"البحوث من أجل الحياة“</a:t>
            </a:r>
            <a:r>
              <a:rPr lang="en-US" sz="3600" dirty="0">
                <a:solidFill>
                  <a:schemeClr val="bg2"/>
                </a:solidFill>
              </a:rPr>
              <a:t> Research4life </a:t>
            </a:r>
            <a:r>
              <a:rPr lang="ar-SA" sz="3600" dirty="0">
                <a:solidFill>
                  <a:schemeClr val="bg2"/>
                </a:solidFill>
              </a:rPr>
              <a:t> </a:t>
            </a:r>
            <a:endParaRPr sz="3600" dirty="0">
              <a:solidFill>
                <a:schemeClr val="bg2"/>
              </a:solidFill>
              <a:latin typeface="Open Sans"/>
              <a:ea typeface="Open Sans"/>
              <a:cs typeface="Open Sans"/>
              <a:sym typeface="Open Sans"/>
            </a:endParaRPr>
          </a:p>
        </p:txBody>
      </p:sp>
      <p:sp>
        <p:nvSpPr>
          <p:cNvPr id="2" name="TextBox 1">
            <a:extLst>
              <a:ext uri="{FF2B5EF4-FFF2-40B4-BE49-F238E27FC236}">
                <a16:creationId xmlns:a16="http://schemas.microsoft.com/office/drawing/2014/main" id="{84E3C817-22B9-BB91-69FC-DE58373483C0}"/>
              </a:ext>
            </a:extLst>
          </p:cNvPr>
          <p:cNvSpPr txBox="1"/>
          <p:nvPr/>
        </p:nvSpPr>
        <p:spPr>
          <a:xfrm>
            <a:off x="0" y="1708845"/>
            <a:ext cx="12191999" cy="5262979"/>
          </a:xfrm>
          <a:prstGeom prst="rect">
            <a:avLst/>
          </a:prstGeom>
          <a:noFill/>
        </p:spPr>
        <p:txBody>
          <a:bodyPr wrap="square" rtlCol="0">
            <a:spAutoFit/>
          </a:bodyPr>
          <a:lstStyle/>
          <a:p>
            <a:pPr algn="r" rtl="1"/>
            <a:r>
              <a:rPr lang="ar-EG" sz="2800" dirty="0">
                <a:solidFill>
                  <a:schemeClr val="bg2"/>
                </a:solidFill>
              </a:rPr>
              <a:t>فى ١ يوليو ٢٠٢١</a:t>
            </a:r>
            <a:r>
              <a:rPr lang="ar-EG" sz="2400" dirty="0">
                <a:solidFill>
                  <a:schemeClr val="bg2"/>
                </a:solidFill>
              </a:rPr>
              <a:t> ، </a:t>
            </a:r>
            <a:r>
              <a:rPr lang="ar-EG" sz="2800" dirty="0">
                <a:solidFill>
                  <a:schemeClr val="bg2"/>
                </a:solidFill>
              </a:rPr>
              <a:t>أطلقت </a:t>
            </a:r>
            <a:r>
              <a:rPr lang="ar-SA" sz="2800" dirty="0">
                <a:solidFill>
                  <a:schemeClr val="bg2"/>
                </a:solidFill>
              </a:rPr>
              <a:t>"البحوث من أجل الحياة"</a:t>
            </a:r>
            <a:r>
              <a:rPr lang="en-US" sz="2800" dirty="0">
                <a:solidFill>
                  <a:schemeClr val="bg2"/>
                </a:solidFill>
              </a:rPr>
              <a:t> Research4life</a:t>
            </a:r>
            <a:r>
              <a:rPr lang="ar-SA" sz="2800" dirty="0">
                <a:solidFill>
                  <a:schemeClr val="bg2"/>
                </a:solidFill>
              </a:rPr>
              <a:t> </a:t>
            </a:r>
            <a:r>
              <a:rPr lang="ar-EG" sz="2800" dirty="0">
                <a:solidFill>
                  <a:schemeClr val="bg2"/>
                </a:solidFill>
              </a:rPr>
              <a:t>بوابة محتوى جديدة لتنظيم وتعزيز الوصول إلى العديد من المجلات والكتب والموارد الأخرى.</a:t>
            </a:r>
          </a:p>
          <a:p>
            <a:pPr algn="r" rtl="1"/>
            <a:endParaRPr lang="ar-EG" sz="2800" dirty="0">
              <a:solidFill>
                <a:schemeClr val="bg2"/>
              </a:solidFill>
            </a:endParaRPr>
          </a:p>
          <a:p>
            <a:pPr marL="342900" indent="-342900" algn="r" rtl="1">
              <a:buFont typeface="Arial" panose="020B0604020202020204" pitchFamily="34" charset="0"/>
              <a:buChar char="•"/>
            </a:pPr>
            <a:r>
              <a:rPr lang="ar-EG" sz="2800" dirty="0">
                <a:solidFill>
                  <a:schemeClr val="bg2"/>
                </a:solidFill>
              </a:rPr>
              <a:t>بوابة المحتوى الموحدة الجديدة والتي تتيح الوصول الى خمسة مجموعات معرفية </a:t>
            </a:r>
            <a:r>
              <a:rPr lang="en-US" sz="2800" u="sng" dirty="0">
                <a:solidFill>
                  <a:schemeClr val="bg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https://portal.research4life.org/</a:t>
            </a:r>
            <a:endParaRPr lang="en-US" sz="2800" u="sng" dirty="0">
              <a:solidFill>
                <a:schemeClr val="bg2"/>
              </a:solidFill>
              <a:latin typeface="Open Sans"/>
              <a:ea typeface="Open Sans"/>
              <a:cs typeface="Open Sans"/>
              <a:sym typeface="Open Sans"/>
            </a:endParaRPr>
          </a:p>
          <a:p>
            <a:pPr marL="342900" indent="-342900" algn="r" rtl="1">
              <a:buFont typeface="Arial" panose="020B0604020202020204" pitchFamily="34" charset="0"/>
              <a:buChar char="•"/>
            </a:pPr>
            <a:endParaRPr lang="ar-SA" sz="2800" u="sng" dirty="0">
              <a:solidFill>
                <a:schemeClr val="bg2"/>
              </a:solidFill>
              <a:latin typeface="Open Sans"/>
              <a:ea typeface="Open Sans"/>
              <a:sym typeface="Open Sans"/>
            </a:endParaRPr>
          </a:p>
          <a:p>
            <a:pPr marL="342900" indent="-342900" algn="r" rtl="1">
              <a:buFont typeface="Arial" panose="020B0604020202020204" pitchFamily="34" charset="0"/>
              <a:buChar char="•"/>
            </a:pPr>
            <a:r>
              <a:rPr lang="ar-SA" sz="2800" dirty="0">
                <a:solidFill>
                  <a:schemeClr val="bg2"/>
                </a:solidFill>
                <a:sym typeface="Open Sans"/>
              </a:rPr>
              <a:t>محتوى بوابة </a:t>
            </a:r>
            <a:r>
              <a:rPr lang="en-US" sz="2800" dirty="0">
                <a:solidFill>
                  <a:schemeClr val="bg2"/>
                </a:solidFill>
                <a:sym typeface="Open Sans"/>
              </a:rPr>
              <a:t>AGORA</a:t>
            </a:r>
            <a:r>
              <a:rPr lang="ar-SA" sz="2800" dirty="0">
                <a:solidFill>
                  <a:schemeClr val="bg2"/>
                </a:solidFill>
                <a:sym typeface="Open Sans"/>
              </a:rPr>
              <a:t> </a:t>
            </a:r>
            <a:r>
              <a:rPr lang="en-US" sz="2800" u="sng" dirty="0">
                <a:solidFill>
                  <a:schemeClr val="bg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https://agora.research4life.org/</a:t>
            </a:r>
            <a:endParaRPr lang="ar-SA" sz="2800" u="sng" dirty="0">
              <a:solidFill>
                <a:schemeClr val="bg2"/>
              </a:solidFill>
              <a:latin typeface="Open Sans"/>
              <a:ea typeface="Open Sans"/>
              <a:cs typeface="Open Sans"/>
              <a:sym typeface="Open Sans"/>
            </a:endParaRPr>
          </a:p>
          <a:p>
            <a:pPr marL="342900" indent="-342900" algn="r" rtl="1">
              <a:buFont typeface="Arial" panose="020B0604020202020204" pitchFamily="34" charset="0"/>
              <a:buChar char="•"/>
            </a:pPr>
            <a:endParaRPr lang="ar-SA" sz="2800" u="sng" dirty="0">
              <a:solidFill>
                <a:schemeClr val="bg2"/>
              </a:solidFill>
              <a:latin typeface="Open Sans"/>
              <a:ea typeface="Open Sans"/>
              <a:sym typeface="Open Sans"/>
            </a:endParaRPr>
          </a:p>
          <a:p>
            <a:pPr marL="342900" indent="-342900" algn="r" rtl="1">
              <a:buFont typeface="Arial" panose="020B0604020202020204" pitchFamily="34" charset="0"/>
              <a:buChar char="•"/>
            </a:pPr>
            <a:r>
              <a:rPr lang="ar-SA" sz="2800" dirty="0">
                <a:solidFill>
                  <a:schemeClr val="bg2"/>
                </a:solidFill>
                <a:sym typeface="Open Sans"/>
              </a:rPr>
              <a:t>محتوى بوابة </a:t>
            </a:r>
            <a:r>
              <a:rPr lang="en-US" sz="2800" dirty="0">
                <a:solidFill>
                  <a:schemeClr val="bg2"/>
                </a:solidFill>
                <a:sym typeface="Open Sans"/>
              </a:rPr>
              <a:t>ARDI</a:t>
            </a:r>
            <a:r>
              <a:rPr lang="ar-SA" sz="2800" dirty="0">
                <a:solidFill>
                  <a:schemeClr val="bg2"/>
                </a:solidFill>
                <a:sym typeface="Open Sans"/>
              </a:rPr>
              <a:t> </a:t>
            </a:r>
            <a:r>
              <a:rPr lang="en-US" sz="2800" u="sng" dirty="0">
                <a:solidFill>
                  <a:schemeClr val="bg2"/>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https://ardi.research4life.org/</a:t>
            </a:r>
            <a:endParaRPr lang="ar-SA" sz="2800" u="sng" dirty="0">
              <a:solidFill>
                <a:schemeClr val="bg2"/>
              </a:solidFill>
              <a:latin typeface="Open Sans"/>
              <a:ea typeface="Open Sans"/>
              <a:cs typeface="Open Sans"/>
              <a:sym typeface="Open Sans"/>
            </a:endParaRPr>
          </a:p>
          <a:p>
            <a:pPr marL="342900" indent="-342900" algn="r" rtl="1">
              <a:buFont typeface="Arial" panose="020B0604020202020204" pitchFamily="34" charset="0"/>
              <a:buChar char="•"/>
            </a:pPr>
            <a:endParaRPr lang="ar-SA" sz="2800" u="sng" dirty="0">
              <a:solidFill>
                <a:schemeClr val="bg2"/>
              </a:solidFill>
              <a:latin typeface="Open Sans"/>
              <a:ea typeface="Open Sans"/>
              <a:sym typeface="Open Sans"/>
            </a:endParaRPr>
          </a:p>
          <a:p>
            <a:pPr marL="342900" indent="-342900" algn="r" rtl="1">
              <a:buFont typeface="Arial" panose="020B0604020202020204" pitchFamily="34" charset="0"/>
              <a:buChar char="•"/>
            </a:pPr>
            <a:r>
              <a:rPr lang="ar-SA" sz="2800" dirty="0">
                <a:solidFill>
                  <a:schemeClr val="bg2"/>
                </a:solidFill>
                <a:sym typeface="Open Sans"/>
              </a:rPr>
              <a:t>أيضا متاح من خلال موقع </a:t>
            </a:r>
            <a:r>
              <a:rPr lang="ar-SA" sz="2800" dirty="0">
                <a:solidFill>
                  <a:schemeClr val="bg2"/>
                </a:solidFill>
              </a:rPr>
              <a:t>"البحوث من أجل الحياة"</a:t>
            </a:r>
            <a:r>
              <a:rPr lang="ar-SA" sz="2800" dirty="0">
                <a:solidFill>
                  <a:schemeClr val="bg2"/>
                </a:solidFill>
                <a:sym typeface="Open Sans"/>
              </a:rPr>
              <a:t> </a:t>
            </a:r>
            <a:r>
              <a:rPr lang="en-US" sz="2800" dirty="0">
                <a:solidFill>
                  <a:schemeClr val="bg2"/>
                </a:solidFill>
              </a:rPr>
              <a:t>Research4life </a:t>
            </a:r>
            <a:r>
              <a:rPr lang="en-US" sz="2800" u="sng" dirty="0">
                <a:solidFill>
                  <a:schemeClr val="bg2"/>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https://login.research4life.or</a:t>
            </a:r>
            <a:r>
              <a:rPr lang="en-US" sz="2400" u="sng" dirty="0">
                <a:solidFill>
                  <a:schemeClr val="bg2"/>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g</a:t>
            </a:r>
            <a:r>
              <a:rPr lang="ar-SA" sz="2400" u="sng" dirty="0">
                <a:solidFill>
                  <a:schemeClr val="bg2"/>
                </a:solidFill>
                <a:latin typeface="Open Sans"/>
                <a:ea typeface="Open Sans"/>
                <a:cs typeface="Open Sans"/>
                <a:sym typeface="Open Sans"/>
              </a:rPr>
              <a:t> </a:t>
            </a:r>
            <a:endParaRPr lang="en-EG" sz="2400" dirty="0">
              <a:solidFill>
                <a:schemeClr val="bg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6AC6-FD9F-A448-BB16-F115AD08D5E8}"/>
              </a:ext>
            </a:extLst>
          </p:cNvPr>
          <p:cNvSpPr>
            <a:spLocks noGrp="1"/>
          </p:cNvSpPr>
          <p:nvPr>
            <p:ph type="title"/>
          </p:nvPr>
        </p:nvSpPr>
        <p:spPr>
          <a:xfrm>
            <a:off x="0" y="378812"/>
            <a:ext cx="7663032" cy="1080900"/>
          </a:xfrm>
        </p:spPr>
        <p:txBody>
          <a:bodyPr/>
          <a:lstStyle/>
          <a:p>
            <a:pPr marR="0" algn="r" rtl="1">
              <a:lnSpc>
                <a:spcPct val="90000"/>
              </a:lnSpc>
              <a:spcBef>
                <a:spcPts val="0"/>
              </a:spcBef>
              <a:spcAft>
                <a:spcPts val="0"/>
              </a:spcAft>
              <a:buClr>
                <a:srgbClr val="FFFFFF"/>
              </a:buClr>
              <a:buSzPts val="3600"/>
              <a:buFont typeface="Trebuchet MS"/>
              <a:buNone/>
            </a:pPr>
            <a:r>
              <a:rPr lang="ar-SA" sz="4000" dirty="0">
                <a:solidFill>
                  <a:schemeClr val="bg2"/>
                </a:solidFill>
                <a:latin typeface="Open Sans"/>
                <a:ea typeface="Open Sans"/>
              </a:rPr>
              <a:t>المؤسسات المؤهلة</a:t>
            </a:r>
            <a:endParaRPr lang="en-US" sz="4000" dirty="0">
              <a:solidFill>
                <a:schemeClr val="bg2"/>
              </a:solidFill>
              <a:latin typeface="Open Sans"/>
              <a:ea typeface="Open Sans"/>
            </a:endParaRPr>
          </a:p>
        </p:txBody>
      </p:sp>
      <p:sp>
        <p:nvSpPr>
          <p:cNvPr id="4" name="Google Shape;199;p14">
            <a:extLst>
              <a:ext uri="{FF2B5EF4-FFF2-40B4-BE49-F238E27FC236}">
                <a16:creationId xmlns:a16="http://schemas.microsoft.com/office/drawing/2014/main" id="{63853AAF-2246-B14D-9FAD-79F1FADE3E67}"/>
              </a:ext>
            </a:extLst>
          </p:cNvPr>
          <p:cNvSpPr/>
          <p:nvPr/>
        </p:nvSpPr>
        <p:spPr>
          <a:xfrm>
            <a:off x="7504151" y="2116500"/>
            <a:ext cx="3901536" cy="4376172"/>
          </a:xfrm>
          <a:prstGeom prst="roundRect">
            <a:avLst>
              <a:gd name="adj" fmla="val 16667"/>
            </a:avLst>
          </a:prstGeom>
          <a:solidFill>
            <a:schemeClr val="accent3">
              <a:alpha val="8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dirty="0"/>
          </a:p>
        </p:txBody>
      </p:sp>
      <p:sp>
        <p:nvSpPr>
          <p:cNvPr id="5" name="Google Shape;197;p14">
            <a:extLst>
              <a:ext uri="{FF2B5EF4-FFF2-40B4-BE49-F238E27FC236}">
                <a16:creationId xmlns:a16="http://schemas.microsoft.com/office/drawing/2014/main" id="{77968E1E-FC9F-344B-B05A-72A9A4092BF0}"/>
              </a:ext>
            </a:extLst>
          </p:cNvPr>
          <p:cNvSpPr/>
          <p:nvPr/>
        </p:nvSpPr>
        <p:spPr>
          <a:xfrm rot="16200000">
            <a:off x="2075410" y="820674"/>
            <a:ext cx="3938555" cy="6936065"/>
          </a:xfrm>
          <a:prstGeom prst="round2SameRect">
            <a:avLst>
              <a:gd name="adj1" fmla="val 16667"/>
              <a:gd name="adj2" fmla="val 0"/>
            </a:avLst>
          </a:prstGeom>
          <a:solidFill>
            <a:srgbClr val="D5DBDD">
              <a:alpha val="89803"/>
            </a:srgbClr>
          </a:solidFill>
          <a:ln w="25400" cap="flat" cmpd="sng">
            <a:solidFill>
              <a:srgbClr val="D5DBDD">
                <a:alpha val="89803"/>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600" dirty="0"/>
          </a:p>
        </p:txBody>
      </p:sp>
      <p:sp>
        <p:nvSpPr>
          <p:cNvPr id="6" name="TextBox 5">
            <a:extLst>
              <a:ext uri="{FF2B5EF4-FFF2-40B4-BE49-F238E27FC236}">
                <a16:creationId xmlns:a16="http://schemas.microsoft.com/office/drawing/2014/main" id="{A423549F-EF9E-3B40-B879-010678F716FA}"/>
              </a:ext>
            </a:extLst>
          </p:cNvPr>
          <p:cNvSpPr txBox="1"/>
          <p:nvPr/>
        </p:nvSpPr>
        <p:spPr>
          <a:xfrm>
            <a:off x="7504152" y="2319427"/>
            <a:ext cx="3760728" cy="3970318"/>
          </a:xfrm>
          <a:prstGeom prst="rect">
            <a:avLst/>
          </a:prstGeom>
          <a:noFill/>
        </p:spPr>
        <p:txBody>
          <a:bodyPr wrap="square" rtlCol="0">
            <a:spAutoFit/>
          </a:bodyPr>
          <a:lstStyle/>
          <a:p>
            <a:pPr algn="ctr"/>
            <a:r>
              <a:rPr lang="ar-SA" sz="3600" dirty="0">
                <a:solidFill>
                  <a:schemeClr val="bg1"/>
                </a:solidFill>
              </a:rPr>
              <a:t> يقتصر الوصول إلى </a:t>
            </a:r>
            <a:r>
              <a:rPr lang="ar-EG" sz="3600" dirty="0">
                <a:solidFill>
                  <a:schemeClr val="bg1"/>
                </a:solidFill>
              </a:rPr>
              <a:t>مجموعات </a:t>
            </a:r>
            <a:r>
              <a:rPr lang="ar-SA" sz="3600" dirty="0">
                <a:solidFill>
                  <a:schemeClr val="bg1"/>
                </a:solidFill>
              </a:rPr>
              <a:t>"البحوث من أجل الحياة" </a:t>
            </a:r>
            <a:r>
              <a:rPr lang="ar-EG" sz="3600" dirty="0">
                <a:solidFill>
                  <a:schemeClr val="bg1"/>
                </a:solidFill>
              </a:rPr>
              <a:t> على</a:t>
            </a:r>
            <a:r>
              <a:rPr lang="en-US" sz="3600" dirty="0">
                <a:solidFill>
                  <a:schemeClr val="bg1"/>
                </a:solidFill>
              </a:rPr>
              <a:t>Research4life</a:t>
            </a:r>
            <a:r>
              <a:rPr lang="ar-SA" sz="3600" dirty="0">
                <a:solidFill>
                  <a:schemeClr val="bg1"/>
                </a:solidFill>
              </a:rPr>
              <a:t> المؤسسات المؤهلة في البلدان المؤهلة </a:t>
            </a:r>
            <a:r>
              <a:rPr lang="ar-EG" sz="3600" dirty="0">
                <a:solidFill>
                  <a:schemeClr val="bg1"/>
                </a:solidFill>
              </a:rPr>
              <a:t>وتتضمن:</a:t>
            </a:r>
            <a:r>
              <a:rPr lang="ar-SA" sz="3600" dirty="0">
                <a:solidFill>
                  <a:schemeClr val="bg1"/>
                </a:solidFill>
              </a:rPr>
              <a:t> </a:t>
            </a:r>
            <a:r>
              <a:rPr lang="ar-EG" sz="3600" dirty="0">
                <a:solidFill>
                  <a:schemeClr val="bg1"/>
                </a:solidFill>
              </a:rPr>
              <a:t> </a:t>
            </a:r>
            <a:r>
              <a:rPr lang="ar-SA" sz="3600" dirty="0">
                <a:solidFill>
                  <a:schemeClr val="bg1"/>
                </a:solidFill>
              </a:rPr>
              <a:t> </a:t>
            </a:r>
            <a:r>
              <a:rPr lang="ar-EG" sz="3600" dirty="0">
                <a:solidFill>
                  <a:schemeClr val="bg1"/>
                </a:solidFill>
              </a:rPr>
              <a:t> </a:t>
            </a:r>
            <a:endParaRPr lang="en-US" sz="3600" dirty="0">
              <a:solidFill>
                <a:schemeClr val="bg1"/>
              </a:solidFill>
            </a:endParaRPr>
          </a:p>
        </p:txBody>
      </p:sp>
      <p:sp>
        <p:nvSpPr>
          <p:cNvPr id="7" name="TextBox 6">
            <a:extLst>
              <a:ext uri="{FF2B5EF4-FFF2-40B4-BE49-F238E27FC236}">
                <a16:creationId xmlns:a16="http://schemas.microsoft.com/office/drawing/2014/main" id="{B6C04D74-AB03-ED46-872D-249A28E12C3D}"/>
              </a:ext>
            </a:extLst>
          </p:cNvPr>
          <p:cNvSpPr txBox="1"/>
          <p:nvPr/>
        </p:nvSpPr>
        <p:spPr>
          <a:xfrm>
            <a:off x="1068791" y="2414288"/>
            <a:ext cx="5084788" cy="3539430"/>
          </a:xfrm>
          <a:prstGeom prst="rect">
            <a:avLst/>
          </a:prstGeom>
          <a:noFill/>
        </p:spPr>
        <p:txBody>
          <a:bodyPr wrap="square" rtlCol="0">
            <a:spAutoFit/>
          </a:bodyPr>
          <a:lstStyle/>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solidFill>
                  <a:schemeClr val="bg2"/>
                </a:solidFill>
              </a:rPr>
              <a:t>الجامعات المحلية</a:t>
            </a:r>
            <a:r>
              <a:rPr lang="en-US" sz="2800" dirty="0">
                <a:solidFill>
                  <a:schemeClr val="bg2"/>
                </a:solidFill>
              </a:rPr>
              <a:t>.</a:t>
            </a:r>
            <a:endParaRPr lang="ar-SA" sz="2800" dirty="0">
              <a:solidFill>
                <a:schemeClr val="bg2"/>
              </a:solidFill>
            </a:endParaRP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solidFill>
                  <a:schemeClr val="bg2"/>
                </a:solidFill>
              </a:rPr>
              <a:t>المدارس المتخصصة</a:t>
            </a:r>
            <a:r>
              <a:rPr lang="en-US" sz="2800" dirty="0">
                <a:solidFill>
                  <a:schemeClr val="bg2"/>
                </a:solidFill>
              </a:rPr>
              <a:t>.</a:t>
            </a:r>
            <a:endParaRPr lang="ar-SA" sz="2800" dirty="0">
              <a:solidFill>
                <a:schemeClr val="bg2"/>
              </a:solidFill>
            </a:endParaRP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solidFill>
                  <a:schemeClr val="bg2"/>
                </a:solidFill>
              </a:rPr>
              <a:t>المراكز البحثية.</a:t>
            </a: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solidFill>
                  <a:schemeClr val="bg2"/>
                </a:solidFill>
              </a:rPr>
              <a:t>المستشفيات التعليمية والمراكز الصحية.</a:t>
            </a: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solidFill>
                  <a:schemeClr val="bg2"/>
                </a:solidFill>
              </a:rPr>
              <a:t>المكاتب الحكومية.</a:t>
            </a: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solidFill>
                  <a:schemeClr val="bg2"/>
                </a:solidFill>
              </a:rPr>
              <a:t>المكتبات </a:t>
            </a:r>
            <a:r>
              <a:rPr lang="ar-EG" sz="2800" dirty="0">
                <a:solidFill>
                  <a:schemeClr val="bg2"/>
                </a:solidFill>
              </a:rPr>
              <a:t>الوطنية</a:t>
            </a:r>
            <a:r>
              <a:rPr lang="ar-SA" sz="2800" dirty="0">
                <a:solidFill>
                  <a:schemeClr val="bg2"/>
                </a:solidFill>
              </a:rPr>
              <a:t>.</a:t>
            </a: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solidFill>
                  <a:schemeClr val="bg2"/>
                </a:solidFill>
              </a:rPr>
              <a:t>مراكز الإرشاد الزراعي.</a:t>
            </a: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2800" dirty="0">
                <a:solidFill>
                  <a:schemeClr val="bg2"/>
                </a:solidFill>
              </a:rPr>
              <a:t>المنظمات غير الحكومية المحلية. </a:t>
            </a:r>
            <a:endParaRPr lang="en-US" sz="2800" dirty="0">
              <a:solidFill>
                <a:schemeClr val="bg2"/>
              </a:solidFill>
            </a:endParaRPr>
          </a:p>
        </p:txBody>
      </p:sp>
    </p:spTree>
    <p:extLst>
      <p:ext uri="{BB962C8B-B14F-4D97-AF65-F5344CB8AC3E}">
        <p14:creationId xmlns:p14="http://schemas.microsoft.com/office/powerpoint/2010/main" val="397352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110E4-497E-A441-859E-00BBFB33E1D8}"/>
              </a:ext>
            </a:extLst>
          </p:cNvPr>
          <p:cNvSpPr>
            <a:spLocks noGrp="1"/>
          </p:cNvSpPr>
          <p:nvPr>
            <p:ph type="title"/>
          </p:nvPr>
        </p:nvSpPr>
        <p:spPr>
          <a:xfrm>
            <a:off x="0" y="378812"/>
            <a:ext cx="7815943" cy="1080900"/>
          </a:xfrm>
        </p:spPr>
        <p:txBody>
          <a:bodyPr/>
          <a:lstStyle/>
          <a:p>
            <a:pPr marR="0" algn="r" rtl="1">
              <a:lnSpc>
                <a:spcPct val="90000"/>
              </a:lnSpc>
              <a:spcBef>
                <a:spcPts val="0"/>
              </a:spcBef>
              <a:spcAft>
                <a:spcPts val="0"/>
              </a:spcAft>
              <a:buClr>
                <a:srgbClr val="FFFFFF"/>
              </a:buClr>
              <a:buSzPts val="3600"/>
              <a:buFont typeface="Trebuchet MS"/>
              <a:buNone/>
            </a:pPr>
            <a:r>
              <a:rPr lang="ar-SA" sz="4000" dirty="0">
                <a:solidFill>
                  <a:schemeClr val="bg2"/>
                </a:solidFill>
                <a:latin typeface="Open Sans"/>
                <a:ea typeface="Open Sans"/>
              </a:rPr>
              <a:t>العوامل التي تحدد ما إذا كان البلد مؤهلاً أم لا</a:t>
            </a:r>
            <a:endParaRPr lang="en-US" sz="4000" dirty="0">
              <a:solidFill>
                <a:schemeClr val="bg2"/>
              </a:solidFill>
            </a:endParaRPr>
          </a:p>
        </p:txBody>
      </p:sp>
      <p:sp>
        <p:nvSpPr>
          <p:cNvPr id="6" name="Text Placeholder 5">
            <a:extLst>
              <a:ext uri="{FF2B5EF4-FFF2-40B4-BE49-F238E27FC236}">
                <a16:creationId xmlns:a16="http://schemas.microsoft.com/office/drawing/2014/main" id="{B4BCCAE3-E0A8-1643-B9B3-CF2A6194BAA1}"/>
              </a:ext>
            </a:extLst>
          </p:cNvPr>
          <p:cNvSpPr>
            <a:spLocks noGrp="1"/>
          </p:cNvSpPr>
          <p:nvPr>
            <p:ph type="body" idx="1"/>
          </p:nvPr>
        </p:nvSpPr>
        <p:spPr>
          <a:xfrm>
            <a:off x="680320" y="1698170"/>
            <a:ext cx="10423109" cy="4920343"/>
          </a:xfrm>
        </p:spPr>
        <p:txBody>
          <a:bodyPr/>
          <a:lstStyle/>
          <a:p>
            <a:pPr algn="r" rtl="1">
              <a:buClr>
                <a:srgbClr val="000000"/>
              </a:buClr>
              <a:buSzPct val="75000"/>
            </a:pPr>
            <a:r>
              <a:rPr lang="ar-SA" sz="2800" dirty="0">
                <a:solidFill>
                  <a:schemeClr val="bg2"/>
                </a:solidFill>
              </a:rPr>
              <a:t>الدخل للقومي</a:t>
            </a:r>
            <a:r>
              <a:rPr lang="ar-EG" sz="2800" dirty="0">
                <a:solidFill>
                  <a:schemeClr val="bg2"/>
                </a:solidFill>
              </a:rPr>
              <a:t> الإجمالى</a:t>
            </a:r>
            <a:r>
              <a:rPr lang="ar-SA" sz="2800" dirty="0">
                <a:solidFill>
                  <a:schemeClr val="bg2"/>
                </a:solidFill>
              </a:rPr>
              <a:t> للدولة وفقا للبنك الدولي.</a:t>
            </a:r>
          </a:p>
          <a:p>
            <a:pPr algn="r" rtl="1">
              <a:buClr>
                <a:srgbClr val="000000"/>
              </a:buClr>
              <a:buSzPct val="75000"/>
            </a:pPr>
            <a:r>
              <a:rPr lang="ar-SA" sz="2800" dirty="0">
                <a:solidFill>
                  <a:schemeClr val="bg2"/>
                </a:solidFill>
              </a:rPr>
              <a:t>الدخل القومي الإجمالي للفرد الواحد</a:t>
            </a:r>
            <a:r>
              <a:rPr lang="ar-EG" sz="2800" dirty="0">
                <a:solidFill>
                  <a:schemeClr val="bg2"/>
                </a:solidFill>
              </a:rPr>
              <a:t> وفقاً</a:t>
            </a:r>
            <a:r>
              <a:rPr lang="ar-SA" sz="2800" dirty="0">
                <a:solidFill>
                  <a:schemeClr val="bg2"/>
                </a:solidFill>
              </a:rPr>
              <a:t> </a:t>
            </a:r>
            <a:r>
              <a:rPr lang="ar-EG" sz="2800" dirty="0">
                <a:solidFill>
                  <a:schemeClr val="bg2"/>
                </a:solidFill>
              </a:rPr>
              <a:t>ل</a:t>
            </a:r>
            <a:r>
              <a:rPr lang="ar-SA" sz="2800" dirty="0">
                <a:solidFill>
                  <a:schemeClr val="bg2"/>
                </a:solidFill>
              </a:rPr>
              <a:t>لبنك الدولي.</a:t>
            </a:r>
          </a:p>
          <a:p>
            <a:pPr algn="r" rtl="1">
              <a:buClr>
                <a:srgbClr val="000000"/>
              </a:buClr>
              <a:buSzPct val="75000"/>
            </a:pPr>
            <a:r>
              <a:rPr lang="ar-SA" sz="2800" dirty="0">
                <a:solidFill>
                  <a:schemeClr val="bg2"/>
                </a:solidFill>
              </a:rPr>
              <a:t>أقل البلدان نموا التابعة للأمم المتحدة.</a:t>
            </a:r>
          </a:p>
          <a:p>
            <a:pPr algn="r" rtl="1">
              <a:buClr>
                <a:srgbClr val="000000"/>
              </a:buClr>
              <a:buSzPct val="75000"/>
            </a:pPr>
            <a:r>
              <a:rPr lang="ar-SA" sz="2800" dirty="0">
                <a:solidFill>
                  <a:schemeClr val="bg2"/>
                </a:solidFill>
              </a:rPr>
              <a:t>مؤشر التنمية البشرية</a:t>
            </a:r>
            <a:r>
              <a:rPr lang="en-US" sz="2800" dirty="0">
                <a:solidFill>
                  <a:schemeClr val="bg2"/>
                </a:solidFill>
              </a:rPr>
              <a:t> </a:t>
            </a:r>
            <a:r>
              <a:rPr lang="ar-SA" sz="2800" dirty="0">
                <a:solidFill>
                  <a:schemeClr val="bg2"/>
                </a:solidFill>
              </a:rPr>
              <a:t>والصادر</a:t>
            </a:r>
            <a:r>
              <a:rPr lang="ar-EG" sz="2800" dirty="0">
                <a:solidFill>
                  <a:schemeClr val="bg2"/>
                </a:solidFill>
              </a:rPr>
              <a:t>من</a:t>
            </a:r>
            <a:r>
              <a:rPr lang="ar-SA" sz="2800" dirty="0">
                <a:solidFill>
                  <a:schemeClr val="bg2"/>
                </a:solidFill>
              </a:rPr>
              <a:t> برنامج الأمم المتحدة الإنمائي.</a:t>
            </a:r>
          </a:p>
          <a:p>
            <a:pPr algn="r" rtl="1">
              <a:buClr>
                <a:srgbClr val="000000"/>
              </a:buClr>
              <a:buSzPct val="75000"/>
            </a:pPr>
            <a:r>
              <a:rPr lang="ar-SA" sz="2800" dirty="0">
                <a:solidFill>
                  <a:schemeClr val="bg2"/>
                </a:solidFill>
              </a:rPr>
              <a:t>متوسط العمر الصحي المتوقع</a:t>
            </a:r>
            <a:r>
              <a:rPr lang="ar-EG" sz="2800" dirty="0">
                <a:solidFill>
                  <a:schemeClr val="bg2"/>
                </a:solidFill>
              </a:rPr>
              <a:t> </a:t>
            </a:r>
            <a:r>
              <a:rPr lang="ar-SA" sz="2800" dirty="0">
                <a:solidFill>
                  <a:schemeClr val="bg2"/>
                </a:solidFill>
              </a:rPr>
              <a:t>والصادر من منظمة الصحة العالمية.</a:t>
            </a:r>
          </a:p>
          <a:p>
            <a:pPr marL="76200" indent="0" algn="r" rtl="1">
              <a:buClr>
                <a:srgbClr val="000000"/>
              </a:buClr>
              <a:buSzPct val="75000"/>
              <a:buNone/>
            </a:pPr>
            <a:endParaRPr lang="en-US" sz="2800" dirty="0">
              <a:solidFill>
                <a:schemeClr val="bg2"/>
              </a:solidFill>
            </a:endParaRPr>
          </a:p>
          <a:p>
            <a:pPr marL="76200" indent="0" algn="r" rtl="1">
              <a:buClr>
                <a:srgbClr val="000000"/>
              </a:buClr>
              <a:buSzPct val="75000"/>
              <a:buNone/>
            </a:pPr>
            <a:endParaRPr lang="ar-SA" sz="2800" dirty="0">
              <a:solidFill>
                <a:schemeClr val="bg2"/>
              </a:solidFill>
            </a:endParaRPr>
          </a:p>
          <a:p>
            <a:pPr marL="76200" indent="0" algn="r" rtl="1">
              <a:buClr>
                <a:srgbClr val="000000"/>
              </a:buClr>
              <a:buSzPct val="75000"/>
              <a:buNone/>
            </a:pPr>
            <a:r>
              <a:rPr lang="ar-SA" sz="2800" dirty="0">
                <a:solidFill>
                  <a:schemeClr val="bg2"/>
                </a:solidFill>
              </a:rPr>
              <a:t>البلدان والمناطق والاقاليم ذات الدخل القومي الأكثر من تريليون دولار أمريكي غير مؤهلة </a:t>
            </a:r>
            <a:r>
              <a:rPr lang="ar-EG" sz="2800" dirty="0">
                <a:solidFill>
                  <a:schemeClr val="bg2"/>
                </a:solidFill>
              </a:rPr>
              <a:t>للاشتراك</a:t>
            </a:r>
            <a:r>
              <a:rPr lang="ar-SA" sz="2800" dirty="0">
                <a:solidFill>
                  <a:schemeClr val="bg2"/>
                </a:solidFill>
              </a:rPr>
              <a:t> في مجموعات "البحوث من أجل الحياة" </a:t>
            </a:r>
            <a:r>
              <a:rPr lang="ar-EG" sz="2800" dirty="0">
                <a:solidFill>
                  <a:schemeClr val="bg2"/>
                </a:solidFill>
              </a:rPr>
              <a:t> </a:t>
            </a:r>
            <a:r>
              <a:rPr lang="en-US" sz="2800" dirty="0">
                <a:solidFill>
                  <a:schemeClr val="bg2"/>
                </a:solidFill>
              </a:rPr>
              <a:t>Research4life</a:t>
            </a:r>
            <a:r>
              <a:rPr lang="ar-SA" sz="2800" dirty="0">
                <a:solidFill>
                  <a:schemeClr val="bg2"/>
                </a:solidFill>
              </a:rPr>
              <a:t>بغض النظر عن العوامل</a:t>
            </a:r>
            <a:r>
              <a:rPr lang="ar-EG" sz="2800" dirty="0">
                <a:solidFill>
                  <a:schemeClr val="bg2"/>
                </a:solidFill>
              </a:rPr>
              <a:t> الأخرى</a:t>
            </a:r>
            <a:r>
              <a:rPr lang="ar-SA" sz="2800" dirty="0">
                <a:solidFill>
                  <a:schemeClr val="bg2"/>
                </a:solidFill>
              </a:rPr>
              <a:t>.</a:t>
            </a:r>
          </a:p>
          <a:p>
            <a:pPr algn="r" rtl="1">
              <a:buClr>
                <a:srgbClr val="000000"/>
              </a:buClr>
              <a:buSzPct val="75000"/>
            </a:pPr>
            <a:endParaRPr lang="en-US" sz="2800" dirty="0">
              <a:solidFill>
                <a:schemeClr val="tx1"/>
              </a:solidFill>
            </a:endParaRPr>
          </a:p>
        </p:txBody>
      </p:sp>
    </p:spTree>
    <p:extLst>
      <p:ext uri="{BB962C8B-B14F-4D97-AF65-F5344CB8AC3E}">
        <p14:creationId xmlns:p14="http://schemas.microsoft.com/office/powerpoint/2010/main" val="3624756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BE75E-6E28-9A41-A38E-6DF6394030B5}"/>
              </a:ext>
            </a:extLst>
          </p:cNvPr>
          <p:cNvSpPr>
            <a:spLocks noGrp="1"/>
          </p:cNvSpPr>
          <p:nvPr>
            <p:ph type="title"/>
          </p:nvPr>
        </p:nvSpPr>
        <p:spPr>
          <a:xfrm>
            <a:off x="0" y="378812"/>
            <a:ext cx="7707086" cy="1080900"/>
          </a:xfrm>
        </p:spPr>
        <p:txBody>
          <a:bodyPr/>
          <a:lstStyle/>
          <a:p>
            <a:pPr marR="0" algn="r" rtl="1">
              <a:lnSpc>
                <a:spcPct val="90000"/>
              </a:lnSpc>
              <a:spcBef>
                <a:spcPts val="0"/>
              </a:spcBef>
              <a:spcAft>
                <a:spcPts val="0"/>
              </a:spcAft>
              <a:buClr>
                <a:srgbClr val="FFFFFF"/>
              </a:buClr>
              <a:buSzPts val="3600"/>
              <a:buFont typeface="Trebuchet MS"/>
              <a:buNone/>
            </a:pPr>
            <a:r>
              <a:rPr lang="ar-EG" sz="4000" dirty="0">
                <a:solidFill>
                  <a:schemeClr val="bg2"/>
                </a:solidFill>
                <a:latin typeface="Open Sans"/>
                <a:ea typeface="Open Sans"/>
              </a:rPr>
              <a:t>فئات</a:t>
            </a:r>
            <a:r>
              <a:rPr lang="ar-SA" sz="4000" dirty="0">
                <a:solidFill>
                  <a:schemeClr val="bg2"/>
                </a:solidFill>
                <a:latin typeface="Open Sans"/>
                <a:ea typeface="Open Sans"/>
              </a:rPr>
              <a:t> بلدان </a:t>
            </a:r>
            <a:r>
              <a:rPr lang="ar-EG" sz="4000" dirty="0">
                <a:solidFill>
                  <a:schemeClr val="bg2"/>
                </a:solidFill>
                <a:latin typeface="Open Sans"/>
                <a:ea typeface="Open Sans"/>
              </a:rPr>
              <a:t>ال</a:t>
            </a:r>
            <a:r>
              <a:rPr lang="ar-SA" sz="4000" dirty="0">
                <a:solidFill>
                  <a:schemeClr val="bg2"/>
                </a:solidFill>
                <a:latin typeface="Open Sans"/>
                <a:ea typeface="Open Sans"/>
              </a:rPr>
              <a:t>مجموعة</a:t>
            </a:r>
            <a:r>
              <a:rPr lang="en-US" sz="4000" dirty="0">
                <a:solidFill>
                  <a:schemeClr val="bg2"/>
                </a:solidFill>
                <a:latin typeface="Open Sans"/>
                <a:ea typeface="Open Sans"/>
              </a:rPr>
              <a:t> </a:t>
            </a:r>
            <a:r>
              <a:rPr lang="ar-SA" sz="4000" dirty="0">
                <a:solidFill>
                  <a:schemeClr val="bg2"/>
                </a:solidFill>
                <a:latin typeface="Open Sans"/>
                <a:ea typeface="Open Sans"/>
              </a:rPr>
              <a:t>(أ) و</a:t>
            </a:r>
            <a:r>
              <a:rPr lang="ar-EG" sz="4000" dirty="0">
                <a:solidFill>
                  <a:schemeClr val="bg2"/>
                </a:solidFill>
                <a:latin typeface="Open Sans"/>
                <a:ea typeface="Open Sans"/>
              </a:rPr>
              <a:t>ال</a:t>
            </a:r>
            <a:r>
              <a:rPr lang="ar-SA" sz="4000" dirty="0">
                <a:solidFill>
                  <a:schemeClr val="bg2"/>
                </a:solidFill>
                <a:latin typeface="Open Sans"/>
                <a:ea typeface="Open Sans"/>
              </a:rPr>
              <a:t>مجموعة (ب)</a:t>
            </a:r>
            <a:endParaRPr lang="en-US" sz="40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811F60F3-93F9-F74B-998C-C056E0300EE3}"/>
              </a:ext>
            </a:extLst>
          </p:cNvPr>
          <p:cNvSpPr>
            <a:spLocks noGrp="1"/>
          </p:cNvSpPr>
          <p:nvPr>
            <p:ph type="body" idx="1"/>
          </p:nvPr>
        </p:nvSpPr>
        <p:spPr>
          <a:xfrm>
            <a:off x="0" y="1611818"/>
            <a:ext cx="11582400" cy="819984"/>
          </a:xfrm>
        </p:spPr>
        <p:txBody>
          <a:bodyPr/>
          <a:lstStyle/>
          <a:p>
            <a:pPr marL="457200" marR="0" indent="-381000" algn="r" rtl="1">
              <a:lnSpc>
                <a:spcPct val="90000"/>
              </a:lnSpc>
              <a:spcBef>
                <a:spcPts val="1000"/>
              </a:spcBef>
              <a:spcAft>
                <a:spcPts val="0"/>
              </a:spcAft>
              <a:buClr>
                <a:schemeClr val="lt1"/>
              </a:buClr>
              <a:buSzPts val="2400"/>
              <a:buFont typeface="Arial"/>
              <a:buChar char="●"/>
            </a:pPr>
            <a:r>
              <a:rPr lang="ar-SA" sz="2000" dirty="0">
                <a:solidFill>
                  <a:schemeClr val="bg2"/>
                </a:solidFill>
              </a:rPr>
              <a:t>بلدان </a:t>
            </a:r>
            <a:r>
              <a:rPr lang="ar-EG" sz="2000" dirty="0">
                <a:solidFill>
                  <a:schemeClr val="bg2"/>
                </a:solidFill>
              </a:rPr>
              <a:t>ال</a:t>
            </a:r>
            <a:r>
              <a:rPr lang="ar-SA" sz="2000" dirty="0">
                <a:solidFill>
                  <a:schemeClr val="bg2"/>
                </a:solidFill>
              </a:rPr>
              <a:t>مجموعة (أ) لها دخول مجاني </a:t>
            </a:r>
            <a:r>
              <a:rPr lang="ar-EG" sz="2000" dirty="0">
                <a:solidFill>
                  <a:schemeClr val="bg2"/>
                </a:solidFill>
              </a:rPr>
              <a:t>لمجموعات</a:t>
            </a:r>
            <a:r>
              <a:rPr lang="ar-SA" sz="2000" dirty="0">
                <a:solidFill>
                  <a:schemeClr val="bg2"/>
                </a:solidFill>
              </a:rPr>
              <a:t> "البحوث من أجل الحياة" "البحوث من أجل الحياة"</a:t>
            </a:r>
            <a:r>
              <a:rPr lang="en-US" sz="2000" dirty="0">
                <a:solidFill>
                  <a:schemeClr val="bg2"/>
                </a:solidFill>
              </a:rPr>
              <a:t>Research4life</a:t>
            </a:r>
            <a:r>
              <a:rPr lang="ar-EG" sz="2000" dirty="0">
                <a:solidFill>
                  <a:schemeClr val="bg2"/>
                </a:solidFill>
              </a:rPr>
              <a:t> </a:t>
            </a:r>
            <a:r>
              <a:rPr lang="ar-SA" sz="2000" dirty="0">
                <a:solidFill>
                  <a:schemeClr val="bg2"/>
                </a:solidFill>
              </a:rPr>
              <a:t> . بلدان مجموعة (ب) يجب أن تدفع حوالي ١٥٠٠ دولار أمريكي في العام لكي تستطيع الدخول الي "البحوث من أجل الحياة" </a:t>
            </a:r>
            <a:r>
              <a:rPr lang="en-US" sz="2000" dirty="0">
                <a:solidFill>
                  <a:schemeClr val="bg2"/>
                </a:solidFill>
              </a:rPr>
              <a:t>Research4life.</a:t>
            </a:r>
          </a:p>
        </p:txBody>
      </p:sp>
      <p:sp>
        <p:nvSpPr>
          <p:cNvPr id="5" name="TextBox 4">
            <a:extLst>
              <a:ext uri="{FF2B5EF4-FFF2-40B4-BE49-F238E27FC236}">
                <a16:creationId xmlns:a16="http://schemas.microsoft.com/office/drawing/2014/main" id="{A570DDA8-9B67-0148-B076-5B3ED420681B}"/>
              </a:ext>
            </a:extLst>
          </p:cNvPr>
          <p:cNvSpPr txBox="1"/>
          <p:nvPr/>
        </p:nvSpPr>
        <p:spPr>
          <a:xfrm>
            <a:off x="329335" y="2431801"/>
            <a:ext cx="5688000" cy="461665"/>
          </a:xfrm>
          <a:prstGeom prst="rect">
            <a:avLst/>
          </a:prstGeom>
          <a:solidFill>
            <a:srgbClr val="3CB7C2"/>
          </a:solidFill>
        </p:spPr>
        <p:txBody>
          <a:bodyPr wrap="square" rtlCol="0">
            <a:spAutoFit/>
          </a:bodyPr>
          <a:lstStyle/>
          <a:p>
            <a:pPr algn="r" rtl="1"/>
            <a:r>
              <a:rPr lang="ar-SA" sz="2400" dirty="0">
                <a:solidFill>
                  <a:schemeClr val="bg1"/>
                </a:solidFill>
              </a:rPr>
              <a:t>العرض المقدم الي بلدان مجموعة (ب) – دخول مدفوع </a:t>
            </a:r>
            <a:endParaRPr lang="en-US" sz="2400" dirty="0">
              <a:solidFill>
                <a:schemeClr val="bg1"/>
              </a:solidFill>
            </a:endParaRPr>
          </a:p>
        </p:txBody>
      </p:sp>
      <p:sp>
        <p:nvSpPr>
          <p:cNvPr id="6" name="TextBox 5">
            <a:extLst>
              <a:ext uri="{FF2B5EF4-FFF2-40B4-BE49-F238E27FC236}">
                <a16:creationId xmlns:a16="http://schemas.microsoft.com/office/drawing/2014/main" id="{926D4D25-C2ED-D341-80A3-0C20CF534F2E}"/>
              </a:ext>
            </a:extLst>
          </p:cNvPr>
          <p:cNvSpPr txBox="1"/>
          <p:nvPr/>
        </p:nvSpPr>
        <p:spPr>
          <a:xfrm>
            <a:off x="6313714" y="2431802"/>
            <a:ext cx="5454153" cy="461665"/>
          </a:xfrm>
          <a:prstGeom prst="rect">
            <a:avLst/>
          </a:prstGeom>
          <a:solidFill>
            <a:srgbClr val="3CB7C2"/>
          </a:solidFill>
        </p:spPr>
        <p:txBody>
          <a:bodyPr wrap="square" rtlCol="0">
            <a:spAutoFit/>
          </a:bodyPr>
          <a:lstStyle/>
          <a:p>
            <a:pPr marR="0" algn="r" rtl="1">
              <a:lnSpc>
                <a:spcPct val="100000"/>
              </a:lnSpc>
              <a:spcBef>
                <a:spcPts val="0"/>
              </a:spcBef>
              <a:spcAft>
                <a:spcPts val="0"/>
              </a:spcAft>
              <a:buClr>
                <a:srgbClr val="000000"/>
              </a:buClr>
              <a:buFont typeface="Arial"/>
            </a:pPr>
            <a:r>
              <a:rPr lang="ar-SA" sz="2400" dirty="0">
                <a:solidFill>
                  <a:schemeClr val="bg1"/>
                </a:solidFill>
              </a:rPr>
              <a:t>العرض المقدم الي بلدان مجموعة (أ) – دخول  مجاني </a:t>
            </a:r>
            <a:endParaRPr lang="en-US" sz="2400" dirty="0">
              <a:solidFill>
                <a:schemeClr val="bg1"/>
              </a:solidFill>
            </a:endParaRPr>
          </a:p>
        </p:txBody>
      </p:sp>
      <p:sp>
        <p:nvSpPr>
          <p:cNvPr id="7" name="TextBox 6">
            <a:extLst>
              <a:ext uri="{FF2B5EF4-FFF2-40B4-BE49-F238E27FC236}">
                <a16:creationId xmlns:a16="http://schemas.microsoft.com/office/drawing/2014/main" id="{29E1B9C8-21D0-E341-802A-10606FA8A73A}"/>
              </a:ext>
            </a:extLst>
          </p:cNvPr>
          <p:cNvSpPr txBox="1"/>
          <p:nvPr/>
        </p:nvSpPr>
        <p:spPr>
          <a:xfrm>
            <a:off x="6313714" y="2893467"/>
            <a:ext cx="5454153" cy="4065215"/>
          </a:xfrm>
          <a:prstGeom prst="rect">
            <a:avLst/>
          </a:prstGeom>
          <a:solidFill>
            <a:srgbClr val="A0D8E1"/>
          </a:solidFill>
        </p:spPr>
        <p:txBody>
          <a:bodyPr wrap="square" rtlCol="0">
            <a:spAutoFit/>
          </a:bodyPr>
          <a:lstStyle/>
          <a:p>
            <a:pPr marL="758825" marR="0" indent="-285750" algn="r" rtl="1">
              <a:lnSpc>
                <a:spcPts val="1055"/>
              </a:lnSpc>
              <a:spcBef>
                <a:spcPts val="0"/>
              </a:spcBef>
              <a:spcAft>
                <a:spcPts val="0"/>
              </a:spcAft>
              <a:buClr>
                <a:schemeClr val="bg2"/>
              </a:buClr>
              <a:buFont typeface="Arial" panose="020B0604020202020204" pitchFamily="34" charset="0"/>
              <a:buChar char="•"/>
            </a:pPr>
            <a:endParaRPr lang="en-US" sz="1800" dirty="0">
              <a:solidFill>
                <a:schemeClr val="bg2"/>
              </a:solidFill>
              <a:effectLst/>
              <a:latin typeface="Arial" panose="020B0604020202020204" pitchFamily="34" charset="0"/>
              <a:ea typeface="Arial" panose="020B0604020202020204" pitchFamily="34" charset="0"/>
            </a:endParaRPr>
          </a:p>
          <a:p>
            <a:pPr marL="758825" marR="0" indent="-285750" algn="r" rtl="1">
              <a:lnSpc>
                <a:spcPts val="1055"/>
              </a:lnSpc>
              <a:spcBef>
                <a:spcPts val="0"/>
              </a:spcBef>
              <a:spcAft>
                <a:spcPts val="0"/>
              </a:spcAft>
              <a:buClr>
                <a:schemeClr val="bg2"/>
              </a:buClr>
              <a:buFont typeface="Arial" panose="020B0604020202020204" pitchFamily="34" charset="0"/>
              <a:buChar char="•"/>
            </a:pPr>
            <a:r>
              <a:rPr lang="ar-SA" sz="1800" dirty="0">
                <a:solidFill>
                  <a:schemeClr val="bg2"/>
                </a:solidFill>
                <a:effectLst/>
                <a:latin typeface="Arial" panose="020B0604020202020204" pitchFamily="34" charset="0"/>
                <a:ea typeface="Arial" panose="020B0604020202020204" pitchFamily="34" charset="0"/>
              </a:rPr>
              <a:t>ﻗﺎﺋﻣﺔ اﻷﻣم اﻟﻣﺗﺣدة ﻟﻠﺑﻠدان اﻷﻗل ﻧﻣواً</a:t>
            </a:r>
            <a:endParaRPr lang="en-US" sz="1800" dirty="0">
              <a:solidFill>
                <a:schemeClr val="bg2"/>
              </a:solidFill>
              <a:effectLst/>
              <a:latin typeface="Arial" panose="020B0604020202020204" pitchFamily="34" charset="0"/>
              <a:ea typeface="Arial" panose="020B0604020202020204" pitchFamily="34" charset="0"/>
            </a:endParaRPr>
          </a:p>
          <a:p>
            <a:pPr marL="762635" lvl="2" indent="-285750" algn="r" rtl="1">
              <a:spcBef>
                <a:spcPts val="60"/>
              </a:spcBef>
              <a:buClr>
                <a:schemeClr val="bg2"/>
              </a:buClr>
              <a:buFont typeface="Arial" panose="020B0604020202020204" pitchFamily="34" charset="0"/>
              <a:buChar char="•"/>
            </a:pPr>
            <a:r>
              <a:rPr lang="ar-SA" sz="1800" dirty="0">
                <a:solidFill>
                  <a:schemeClr val="bg2"/>
                </a:solidFill>
                <a:effectLst/>
                <a:latin typeface="Arial" panose="020B0604020202020204" pitchFamily="34" charset="0"/>
                <a:ea typeface="Arial" panose="020B0604020202020204" pitchFamily="34" charset="0"/>
              </a:rPr>
              <a:t>اذا ﻛﺎن إﺟﻣﺎﻟﻲ اﻟدﺧل اﻟﻘوﻣﻲ ﯾﺳﺎوى أو أﻗل ﻣن </a:t>
            </a:r>
            <a:r>
              <a:rPr lang="en-US" sz="1800" dirty="0">
                <a:solidFill>
                  <a:schemeClr val="bg2"/>
                </a:solidFill>
                <a:effectLst/>
                <a:latin typeface="Arial" panose="020B0604020202020204" pitchFamily="34" charset="0"/>
                <a:ea typeface="Arial" panose="020B0604020202020204" pitchFamily="34" charset="0"/>
              </a:rPr>
              <a:t>15</a:t>
            </a:r>
            <a:r>
              <a:rPr lang="ar-SA" sz="1800" dirty="0">
                <a:solidFill>
                  <a:schemeClr val="bg2"/>
                </a:solidFill>
                <a:effectLst/>
                <a:latin typeface="Arial" panose="020B0604020202020204" pitchFamily="34" charset="0"/>
                <a:ea typeface="Arial" panose="020B0604020202020204" pitchFamily="34" charset="0"/>
              </a:rPr>
              <a:t> ﻣﻠﯾﺎر دوﻻر أﻣرﯾﻛﻰ ﺣﯾث إﺟﻣﺎﻟﻰ اﻟدﺧل اﻟﻘوﻣﻲ ﻟﻠﻔرد ﯾﺳﺎوى أو أﻗل ﻣن</a:t>
            </a:r>
            <a:endParaRPr lang="en-US" sz="1800" dirty="0">
              <a:solidFill>
                <a:schemeClr val="bg2"/>
              </a:solidFill>
              <a:effectLst/>
              <a:latin typeface="Arial" panose="020B0604020202020204" pitchFamily="34" charset="0"/>
              <a:ea typeface="Arial" panose="020B0604020202020204" pitchFamily="34" charset="0"/>
            </a:endParaRPr>
          </a:p>
          <a:p>
            <a:pPr marL="758825" marR="0" indent="-285750" algn="r" rtl="1">
              <a:spcBef>
                <a:spcPts val="55"/>
              </a:spcBef>
              <a:spcAft>
                <a:spcPts val="0"/>
              </a:spcAft>
              <a:buClr>
                <a:schemeClr val="bg2"/>
              </a:buClr>
              <a:buFont typeface="Arial" panose="020B0604020202020204" pitchFamily="34" charset="0"/>
              <a:buChar char="•"/>
            </a:pPr>
            <a:r>
              <a:rPr lang="en-US" sz="1800" dirty="0">
                <a:solidFill>
                  <a:schemeClr val="bg2"/>
                </a:solidFill>
                <a:effectLst/>
                <a:latin typeface="Arial" panose="020B0604020202020204" pitchFamily="34" charset="0"/>
                <a:ea typeface="Arial" panose="020B0604020202020204" pitchFamily="34" charset="0"/>
              </a:rPr>
              <a:t> 3000</a:t>
            </a:r>
            <a:r>
              <a:rPr lang="en-US" sz="1800" spc="-5" dirty="0">
                <a:solidFill>
                  <a:schemeClr val="bg2"/>
                </a:solidFill>
                <a:effectLst/>
                <a:latin typeface="Arial" panose="020B0604020202020204" pitchFamily="34" charset="0"/>
                <a:ea typeface="Arial" panose="020B0604020202020204" pitchFamily="34" charset="0"/>
              </a:rPr>
              <a:t> </a:t>
            </a:r>
            <a:r>
              <a:rPr lang="ar-SA" sz="1800" dirty="0">
                <a:solidFill>
                  <a:schemeClr val="bg2"/>
                </a:solidFill>
                <a:effectLst/>
                <a:latin typeface="Arial" panose="020B0604020202020204" pitchFamily="34" charset="0"/>
                <a:ea typeface="Arial" panose="020B0604020202020204" pitchFamily="34" charset="0"/>
              </a:rPr>
              <a:t>دوﻻر أﻣرﯾﻛﻰ</a:t>
            </a:r>
            <a:endParaRPr lang="en-US" sz="1800" dirty="0">
              <a:solidFill>
                <a:schemeClr val="bg2"/>
              </a:solidFill>
              <a:effectLst/>
              <a:latin typeface="Arial" panose="020B0604020202020204" pitchFamily="34" charset="0"/>
              <a:ea typeface="Arial" panose="020B0604020202020204" pitchFamily="34" charset="0"/>
            </a:endParaRPr>
          </a:p>
          <a:p>
            <a:pPr marL="763270" marR="0" indent="-285750" algn="r" rtl="1">
              <a:spcBef>
                <a:spcPts val="60"/>
              </a:spcBef>
              <a:spcAft>
                <a:spcPts val="0"/>
              </a:spcAft>
              <a:buClr>
                <a:schemeClr val="bg2"/>
              </a:buClr>
              <a:buFont typeface="Arial" panose="020B0604020202020204" pitchFamily="34" charset="0"/>
              <a:buChar char="•"/>
            </a:pPr>
            <a:r>
              <a:rPr lang="ar-SA" sz="1800" dirty="0">
                <a:solidFill>
                  <a:schemeClr val="bg2"/>
                </a:solidFill>
                <a:effectLst/>
                <a:latin typeface="Arial" panose="020B0604020202020204" pitchFamily="34" charset="0"/>
                <a:ea typeface="Arial" panose="020B0604020202020204" pitchFamily="34" charset="0"/>
              </a:rPr>
              <a:t>اذا ﻛﺎن إﺟﻣﺎﻟﻲ اﻟدﺧل اﻟﻘوﻣﻲ ﯾﺳﺎوى أو أﻗل ﻣن </a:t>
            </a:r>
            <a:r>
              <a:rPr lang="en-US" sz="1800" dirty="0">
                <a:solidFill>
                  <a:schemeClr val="bg2"/>
                </a:solidFill>
                <a:effectLst/>
                <a:latin typeface="Arial" panose="020B0604020202020204" pitchFamily="34" charset="0"/>
                <a:ea typeface="Arial" panose="020B0604020202020204" pitchFamily="34" charset="0"/>
              </a:rPr>
              <a:t>2</a:t>
            </a:r>
            <a:r>
              <a:rPr lang="ar-SA" sz="1800" dirty="0">
                <a:solidFill>
                  <a:schemeClr val="bg2"/>
                </a:solidFill>
                <a:effectLst/>
                <a:latin typeface="Arial" panose="020B0604020202020204" pitchFamily="34" charset="0"/>
                <a:ea typeface="Arial" panose="020B0604020202020204" pitchFamily="34" charset="0"/>
              </a:rPr>
              <a:t> ﺑﻠﯾون دوﻻرأﻣرﯾﻛﻰ ﺣﯾث إﺟﻣﺎﻟﻰ اﻟدﺧل اﻟﻘوﻣﻲ ﻟﻠﻔرد ﯾﺳﺎوى أو أﻗل ﻣن</a:t>
            </a:r>
            <a:endParaRPr lang="en-US" sz="1800" dirty="0">
              <a:solidFill>
                <a:schemeClr val="bg2"/>
              </a:solidFill>
              <a:effectLst/>
              <a:latin typeface="Arial" panose="020B0604020202020204" pitchFamily="34" charset="0"/>
              <a:ea typeface="Arial" panose="020B0604020202020204" pitchFamily="34" charset="0"/>
            </a:endParaRPr>
          </a:p>
          <a:p>
            <a:pPr marL="758825" marR="0" indent="-285750" algn="r" rtl="1">
              <a:spcBef>
                <a:spcPts val="55"/>
              </a:spcBef>
              <a:spcAft>
                <a:spcPts val="0"/>
              </a:spcAft>
              <a:buClr>
                <a:schemeClr val="bg2"/>
              </a:buClr>
              <a:buFont typeface="Arial" panose="020B0604020202020204" pitchFamily="34" charset="0"/>
              <a:buChar char="•"/>
            </a:pPr>
            <a:r>
              <a:rPr lang="en-US" sz="1800" dirty="0">
                <a:solidFill>
                  <a:schemeClr val="bg2"/>
                </a:solidFill>
                <a:effectLst/>
                <a:latin typeface="Arial" panose="020B0604020202020204" pitchFamily="34" charset="0"/>
                <a:ea typeface="Arial" panose="020B0604020202020204" pitchFamily="34" charset="0"/>
              </a:rPr>
              <a:t> 5000</a:t>
            </a:r>
            <a:r>
              <a:rPr lang="en-US" sz="1800" spc="-5" dirty="0">
                <a:solidFill>
                  <a:schemeClr val="bg2"/>
                </a:solidFill>
                <a:effectLst/>
                <a:latin typeface="Arial" panose="020B0604020202020204" pitchFamily="34" charset="0"/>
                <a:ea typeface="Arial" panose="020B0604020202020204" pitchFamily="34" charset="0"/>
              </a:rPr>
              <a:t> </a:t>
            </a:r>
            <a:r>
              <a:rPr lang="ar-SA" sz="1800" dirty="0">
                <a:solidFill>
                  <a:schemeClr val="bg2"/>
                </a:solidFill>
                <a:effectLst/>
                <a:latin typeface="Arial" panose="020B0604020202020204" pitchFamily="34" charset="0"/>
                <a:ea typeface="Arial" panose="020B0604020202020204" pitchFamily="34" charset="0"/>
              </a:rPr>
              <a:t>دوﻻر أﻣرﯾﻛﻰ</a:t>
            </a:r>
            <a:endParaRPr lang="ar-EG" sz="1800" dirty="0">
              <a:solidFill>
                <a:schemeClr val="bg2"/>
              </a:solidFill>
              <a:latin typeface="Arial" panose="020B0604020202020204" pitchFamily="34" charset="0"/>
              <a:ea typeface="Arial" panose="020B0604020202020204" pitchFamily="34" charset="0"/>
            </a:endParaRPr>
          </a:p>
          <a:p>
            <a:pPr marL="758825" marR="0" indent="-285750" algn="r" rtl="1">
              <a:spcBef>
                <a:spcPts val="55"/>
              </a:spcBef>
              <a:spcAft>
                <a:spcPts val="0"/>
              </a:spcAft>
              <a:buClr>
                <a:schemeClr val="bg2"/>
              </a:buClr>
              <a:buFont typeface="Arial" panose="020B0604020202020204" pitchFamily="34" charset="0"/>
              <a:buChar char="•"/>
            </a:pPr>
            <a:r>
              <a:rPr lang="ar-SA" sz="1800" dirty="0">
                <a:solidFill>
                  <a:schemeClr val="bg2"/>
                </a:solidFill>
                <a:effectLst/>
                <a:latin typeface="Arial" panose="020B0604020202020204" pitchFamily="34" charset="0"/>
                <a:ea typeface="Arial" panose="020B0604020202020204" pitchFamily="34" charset="0"/>
              </a:rPr>
              <a:t>اذا ﻛﺎن إﺟﻣﺎﻟﻲ اﻟدﺧل اﻟﻘوﻣﻲ اﻹﺟﻣﺎﻟﻲ ﯾﺳﺎوى أو أﻗل ﻣن </a:t>
            </a:r>
            <a:r>
              <a:rPr lang="en-US" sz="1800" dirty="0">
                <a:solidFill>
                  <a:schemeClr val="bg2"/>
                </a:solidFill>
                <a:effectLst/>
                <a:latin typeface="Arial" panose="020B0604020202020204" pitchFamily="34" charset="0"/>
                <a:ea typeface="Arial" panose="020B0604020202020204" pitchFamily="34" charset="0"/>
              </a:rPr>
              <a:t>200</a:t>
            </a:r>
            <a:r>
              <a:rPr lang="ar-SA" sz="1800" dirty="0">
                <a:solidFill>
                  <a:schemeClr val="bg2"/>
                </a:solidFill>
                <a:effectLst/>
                <a:latin typeface="Arial" panose="020B0604020202020204" pitchFamily="34" charset="0"/>
                <a:ea typeface="Arial" panose="020B0604020202020204" pitchFamily="34" charset="0"/>
              </a:rPr>
              <a:t> ﺑﻠﯾون دوﻻر أﻣرﯾﻛﻰ ﺣﯾث</a:t>
            </a:r>
            <a:r>
              <a:rPr lang="en-US" sz="1800" dirty="0">
                <a:solidFill>
                  <a:schemeClr val="bg2"/>
                </a:solidFill>
                <a:effectLst/>
                <a:latin typeface="Arial" panose="020B0604020202020204" pitchFamily="34" charset="0"/>
                <a:ea typeface="Arial" panose="020B0604020202020204" pitchFamily="34" charset="0"/>
              </a:rPr>
              <a:t>:</a:t>
            </a:r>
          </a:p>
          <a:p>
            <a:pPr marL="1027113" lvl="1" indent="-282575" algn="r" rtl="1">
              <a:spcBef>
                <a:spcPts val="55"/>
              </a:spcBef>
              <a:buClr>
                <a:schemeClr val="bg2"/>
              </a:buClr>
              <a:buFont typeface="Courier New" panose="02070309020205020404" pitchFamily="49" charset="0"/>
              <a:buChar char="o"/>
            </a:pPr>
            <a:r>
              <a:rPr lang="en-US" sz="1800" spc="30" dirty="0">
                <a:solidFill>
                  <a:schemeClr val="bg2"/>
                </a:solidFill>
                <a:effectLst/>
                <a:latin typeface="Arial" panose="020B0604020202020204" pitchFamily="34" charset="0"/>
                <a:ea typeface="Arial" panose="020B0604020202020204" pitchFamily="34" charset="0"/>
              </a:rPr>
              <a:t> </a:t>
            </a:r>
            <a:r>
              <a:rPr lang="ar-SA" sz="1800" dirty="0">
                <a:solidFill>
                  <a:schemeClr val="bg2"/>
                </a:solidFill>
                <a:effectLst/>
                <a:latin typeface="Arial" panose="020B0604020202020204" pitchFamily="34" charset="0"/>
                <a:ea typeface="Arial" panose="020B0604020202020204" pitchFamily="34" charset="0"/>
              </a:rPr>
              <a:t>ﻣؤﺷر اﻟﺗﻧﻣﯾﺔ اﻟﺑﺷرﯾﺔ ﯾﺳﺎوى أو أﻗل ﻣن </a:t>
            </a:r>
            <a:r>
              <a:rPr lang="en-US" sz="1800" dirty="0">
                <a:solidFill>
                  <a:schemeClr val="bg2"/>
                </a:solidFill>
                <a:effectLst/>
                <a:latin typeface="Arial" panose="020B0604020202020204" pitchFamily="34" charset="0"/>
                <a:ea typeface="Arial" panose="020B0604020202020204" pitchFamily="34" charset="0"/>
              </a:rPr>
              <a:t>0.60</a:t>
            </a:r>
          </a:p>
          <a:p>
            <a:pPr marL="1027113" indent="-282575" algn="r" rtl="1">
              <a:spcBef>
                <a:spcPts val="60"/>
              </a:spcBef>
              <a:buClr>
                <a:schemeClr val="bg2"/>
              </a:buClr>
              <a:buFont typeface="Courier New" panose="02070309020205020404" pitchFamily="49" charset="0"/>
              <a:buChar char="o"/>
            </a:pPr>
            <a:r>
              <a:rPr lang="en-US" sz="1800" spc="-45" dirty="0">
                <a:solidFill>
                  <a:schemeClr val="bg2"/>
                </a:solidFill>
                <a:effectLst/>
                <a:latin typeface="Arial" panose="020B0604020202020204" pitchFamily="34" charset="0"/>
                <a:ea typeface="Arial" panose="020B0604020202020204" pitchFamily="34" charset="0"/>
              </a:rPr>
              <a:t>  </a:t>
            </a:r>
            <a:r>
              <a:rPr lang="ar-SA" sz="1800" dirty="0">
                <a:solidFill>
                  <a:schemeClr val="bg2"/>
                </a:solidFill>
                <a:effectLst/>
                <a:latin typeface="Arial" panose="020B0604020202020204" pitchFamily="34" charset="0"/>
                <a:ea typeface="Arial" panose="020B0604020202020204" pitchFamily="34" charset="0"/>
              </a:rPr>
              <a:t>إﺟﻣﺎﻟﻰ اﻟدﺧل اﻟﻘوﻣﻲ ﻟﻠﻔرد ﯾﺳﺎوى أو أﻗل ﻣن </a:t>
            </a:r>
            <a:r>
              <a:rPr lang="en-US" sz="1800" dirty="0">
                <a:solidFill>
                  <a:schemeClr val="bg2"/>
                </a:solidFill>
                <a:effectLst/>
                <a:latin typeface="Arial" panose="020B0604020202020204" pitchFamily="34" charset="0"/>
                <a:ea typeface="Arial" panose="020B0604020202020204" pitchFamily="34" charset="0"/>
              </a:rPr>
              <a:t>1500</a:t>
            </a:r>
            <a:r>
              <a:rPr lang="ar-SA" sz="1800" dirty="0">
                <a:solidFill>
                  <a:schemeClr val="bg2"/>
                </a:solidFill>
                <a:effectLst/>
                <a:latin typeface="Arial" panose="020B0604020202020204" pitchFamily="34" charset="0"/>
                <a:ea typeface="Arial" panose="020B0604020202020204" pitchFamily="34" charset="0"/>
              </a:rPr>
              <a:t> دوﻻر أﻣرﯾﻛﻰ</a:t>
            </a:r>
            <a:r>
              <a:rPr lang="ar-EG" sz="1800" dirty="0">
                <a:solidFill>
                  <a:schemeClr val="bg2"/>
                </a:solidFill>
                <a:latin typeface="Arial" panose="020B0604020202020204" pitchFamily="34" charset="0"/>
                <a:ea typeface="Arial" panose="020B0604020202020204" pitchFamily="34" charset="0"/>
              </a:rPr>
              <a:t>.</a:t>
            </a:r>
            <a:endParaRPr lang="en-US" sz="1800" dirty="0">
              <a:solidFill>
                <a:schemeClr val="bg2"/>
              </a:solidFill>
              <a:effectLst/>
              <a:latin typeface="Arial" panose="020B0604020202020204" pitchFamily="34" charset="0"/>
              <a:ea typeface="Arial" panose="020B0604020202020204" pitchFamily="34" charset="0"/>
            </a:endParaRPr>
          </a:p>
        </p:txBody>
      </p:sp>
      <p:sp>
        <p:nvSpPr>
          <p:cNvPr id="9" name="TextBox 8">
            <a:extLst>
              <a:ext uri="{FF2B5EF4-FFF2-40B4-BE49-F238E27FC236}">
                <a16:creationId xmlns:a16="http://schemas.microsoft.com/office/drawing/2014/main" id="{76299290-DB4E-D962-414A-0B75A4E380DB}"/>
              </a:ext>
            </a:extLst>
          </p:cNvPr>
          <p:cNvSpPr txBox="1"/>
          <p:nvPr/>
        </p:nvSpPr>
        <p:spPr>
          <a:xfrm>
            <a:off x="329335" y="2898597"/>
            <a:ext cx="5720736" cy="3506088"/>
          </a:xfrm>
          <a:prstGeom prst="rect">
            <a:avLst/>
          </a:prstGeom>
          <a:solidFill>
            <a:srgbClr val="A0D8E1"/>
          </a:solidFill>
        </p:spPr>
        <p:txBody>
          <a:bodyPr wrap="square" rtlCol="0">
            <a:spAutoFit/>
          </a:bodyPr>
          <a:lstStyle/>
          <a:p>
            <a:pPr marL="574675" marR="0" indent="-100013" algn="r" rtl="1">
              <a:spcBef>
                <a:spcPts val="60"/>
              </a:spcBef>
              <a:spcAft>
                <a:spcPts val="0"/>
              </a:spcAft>
              <a:buClr>
                <a:schemeClr val="bg2"/>
              </a:buClr>
              <a:buFont typeface="Arial" panose="020B0604020202020204" pitchFamily="34" charset="0"/>
              <a:buChar char="•"/>
            </a:pPr>
            <a:r>
              <a:rPr lang="ar-SA" sz="1800" dirty="0">
                <a:solidFill>
                  <a:schemeClr val="bg2"/>
                </a:solidFill>
                <a:effectLst/>
                <a:latin typeface="Arial" panose="020B0604020202020204" pitchFamily="34" charset="0"/>
                <a:ea typeface="Arial" panose="020B0604020202020204" pitchFamily="34" charset="0"/>
              </a:rPr>
              <a:t>اذا ﻛﺎن اﺟﻣﺎﻟﻰ اﻟدﺧل اﻟﻘوﻣﻰ ﯾﺳﺎوى أو أﻗل ﻣن ﻣﻠﯾﺎر</a:t>
            </a:r>
            <a:r>
              <a:rPr lang="en-US" sz="1800" dirty="0">
                <a:solidFill>
                  <a:schemeClr val="bg2"/>
                </a:solidFill>
                <a:effectLst/>
                <a:latin typeface="Arial" panose="020B0604020202020204" pitchFamily="34" charset="0"/>
                <a:ea typeface="Arial" panose="020B0604020202020204" pitchFamily="34" charset="0"/>
              </a:rPr>
              <a:t>1.5</a:t>
            </a:r>
            <a:r>
              <a:rPr lang="ar-SA" sz="1800" dirty="0">
                <a:solidFill>
                  <a:schemeClr val="bg2"/>
                </a:solidFill>
                <a:effectLst/>
                <a:latin typeface="Arial" panose="020B0604020202020204" pitchFamily="34" charset="0"/>
                <a:ea typeface="Arial" panose="020B0604020202020204" pitchFamily="34" charset="0"/>
              </a:rPr>
              <a:t> دوﻻرأﻣرﯾﻛﻰ</a:t>
            </a:r>
            <a:endParaRPr lang="en-US" sz="1800" dirty="0">
              <a:solidFill>
                <a:schemeClr val="bg2"/>
              </a:solidFill>
              <a:effectLst/>
              <a:latin typeface="Arial" panose="020B0604020202020204" pitchFamily="34" charset="0"/>
              <a:ea typeface="Arial" panose="020B0604020202020204" pitchFamily="34" charset="0"/>
            </a:endParaRPr>
          </a:p>
          <a:p>
            <a:pPr marL="476250" lvl="1" indent="-80963" algn="r" rtl="1">
              <a:spcBef>
                <a:spcPts val="55"/>
              </a:spcBef>
            </a:pPr>
            <a:r>
              <a:rPr lang="en-US" sz="1800" dirty="0">
                <a:solidFill>
                  <a:schemeClr val="bg2"/>
                </a:solidFill>
                <a:effectLst/>
                <a:latin typeface="Arial" panose="020B0604020202020204" pitchFamily="34" charset="0"/>
                <a:ea typeface="Arial" panose="020B0604020202020204" pitchFamily="34" charset="0"/>
              </a:rPr>
              <a:t>•</a:t>
            </a:r>
            <a:r>
              <a:rPr lang="en-US" sz="1800" spc="180" dirty="0">
                <a:solidFill>
                  <a:schemeClr val="bg2"/>
                </a:solidFill>
                <a:effectLst/>
                <a:latin typeface="Arial" panose="020B0604020202020204" pitchFamily="34" charset="0"/>
                <a:ea typeface="Arial" panose="020B0604020202020204" pitchFamily="34" charset="0"/>
              </a:rPr>
              <a:t> </a:t>
            </a:r>
            <a:r>
              <a:rPr lang="ar-SA" sz="1800" dirty="0">
                <a:solidFill>
                  <a:schemeClr val="bg2"/>
                </a:solidFill>
                <a:effectLst/>
                <a:latin typeface="Arial" panose="020B0604020202020204" pitchFamily="34" charset="0"/>
                <a:ea typeface="Arial" panose="020B0604020202020204" pitchFamily="34" charset="0"/>
              </a:rPr>
              <a:t>اذا ﻛﺎن اﺟﻣﺎﻟﻰ اﻟدﺧل اﻟﻘوﻣﻰ ﯾﺳﺎوى أو أﻗل ﻣن </a:t>
            </a:r>
            <a:r>
              <a:rPr lang="en-US" sz="1800" dirty="0">
                <a:solidFill>
                  <a:schemeClr val="bg2"/>
                </a:solidFill>
                <a:effectLst/>
                <a:latin typeface="Arial" panose="020B0604020202020204" pitchFamily="34" charset="0"/>
                <a:ea typeface="Arial" panose="020B0604020202020204" pitchFamily="34" charset="0"/>
              </a:rPr>
              <a:t>25</a:t>
            </a:r>
            <a:r>
              <a:rPr lang="ar-SA" sz="1800" dirty="0">
                <a:solidFill>
                  <a:schemeClr val="bg2"/>
                </a:solidFill>
                <a:effectLst/>
                <a:latin typeface="Arial" panose="020B0604020202020204" pitchFamily="34" charset="0"/>
                <a:ea typeface="Arial" panose="020B0604020202020204" pitchFamily="34" charset="0"/>
              </a:rPr>
              <a:t> ﻣﻠﯾﺎر دوﻻر </a:t>
            </a:r>
            <a:r>
              <a:rPr lang="ar-EG" sz="1800" dirty="0">
                <a:solidFill>
                  <a:schemeClr val="bg2"/>
                </a:solidFill>
                <a:effectLst/>
                <a:latin typeface="Arial" panose="020B0604020202020204" pitchFamily="34" charset="0"/>
                <a:ea typeface="Arial" panose="020B0604020202020204" pitchFamily="34" charset="0"/>
              </a:rPr>
              <a:t> </a:t>
            </a:r>
            <a:r>
              <a:rPr lang="ar-SA" sz="1800" dirty="0">
                <a:solidFill>
                  <a:schemeClr val="bg2"/>
                </a:solidFill>
                <a:effectLst/>
                <a:latin typeface="Arial" panose="020B0604020202020204" pitchFamily="34" charset="0"/>
                <a:ea typeface="Arial" panose="020B0604020202020204" pitchFamily="34" charset="0"/>
              </a:rPr>
              <a:t>أﻣرﯾﻛﻰ ﺣﯾث اﺟﻣﺎﻟﻰ اﻟدﺧل اﻟﻘوﻣﻰ ﻟﻠﻔرد ﯾﺳﺎوى أو أﻗل ﻣن</a:t>
            </a:r>
            <a:endParaRPr lang="en-US" sz="1800" dirty="0">
              <a:solidFill>
                <a:schemeClr val="bg2"/>
              </a:solidFill>
              <a:effectLst/>
              <a:latin typeface="Arial" panose="020B0604020202020204" pitchFamily="34" charset="0"/>
              <a:ea typeface="Arial" panose="020B0604020202020204" pitchFamily="34" charset="0"/>
            </a:endParaRPr>
          </a:p>
          <a:p>
            <a:pPr marL="473710" marR="0" algn="r" rtl="1">
              <a:spcBef>
                <a:spcPts val="60"/>
              </a:spcBef>
              <a:spcAft>
                <a:spcPts val="0"/>
              </a:spcAft>
            </a:pPr>
            <a:r>
              <a:rPr lang="en-US" sz="1800" dirty="0">
                <a:solidFill>
                  <a:schemeClr val="bg2"/>
                </a:solidFill>
                <a:effectLst/>
                <a:latin typeface="Arial" panose="020B0604020202020204" pitchFamily="34" charset="0"/>
                <a:ea typeface="Arial" panose="020B0604020202020204" pitchFamily="34" charset="0"/>
              </a:rPr>
              <a:t>10.000</a:t>
            </a:r>
            <a:r>
              <a:rPr lang="en-US" sz="1800" spc="-25" dirty="0">
                <a:solidFill>
                  <a:schemeClr val="bg2"/>
                </a:solidFill>
                <a:effectLst/>
                <a:latin typeface="Arial" panose="020B0604020202020204" pitchFamily="34" charset="0"/>
                <a:ea typeface="Arial" panose="020B0604020202020204" pitchFamily="34" charset="0"/>
              </a:rPr>
              <a:t> </a:t>
            </a:r>
            <a:r>
              <a:rPr lang="ar-SA" sz="1800" dirty="0">
                <a:solidFill>
                  <a:schemeClr val="bg2"/>
                </a:solidFill>
                <a:effectLst/>
                <a:latin typeface="Arial" panose="020B0604020202020204" pitchFamily="34" charset="0"/>
                <a:ea typeface="Arial" panose="020B0604020202020204" pitchFamily="34" charset="0"/>
              </a:rPr>
              <a:t>دوﻻرأﻣرﯾﻛﻰ</a:t>
            </a:r>
            <a:endParaRPr lang="en-US" sz="1800" dirty="0">
              <a:solidFill>
                <a:schemeClr val="bg2"/>
              </a:solidFill>
              <a:effectLst/>
              <a:latin typeface="Arial" panose="020B0604020202020204" pitchFamily="34" charset="0"/>
              <a:ea typeface="Arial" panose="020B0604020202020204" pitchFamily="34" charset="0"/>
            </a:endParaRPr>
          </a:p>
          <a:p>
            <a:pPr marL="476250" marR="0" indent="-80963" algn="r" rtl="1">
              <a:spcBef>
                <a:spcPts val="60"/>
              </a:spcBef>
              <a:spcAft>
                <a:spcPts val="0"/>
              </a:spcAft>
            </a:pPr>
            <a:r>
              <a:rPr lang="en-US" sz="1800" dirty="0">
                <a:solidFill>
                  <a:schemeClr val="bg2"/>
                </a:solidFill>
                <a:effectLst/>
                <a:latin typeface="Arial" panose="020B0604020202020204" pitchFamily="34" charset="0"/>
                <a:ea typeface="Arial" panose="020B0604020202020204" pitchFamily="34" charset="0"/>
              </a:rPr>
              <a:t>•</a:t>
            </a:r>
            <a:r>
              <a:rPr lang="en-US" sz="1800" spc="200" dirty="0">
                <a:solidFill>
                  <a:schemeClr val="bg2"/>
                </a:solidFill>
                <a:effectLst/>
                <a:latin typeface="Arial" panose="020B0604020202020204" pitchFamily="34" charset="0"/>
                <a:ea typeface="Arial" panose="020B0604020202020204" pitchFamily="34" charset="0"/>
              </a:rPr>
              <a:t> </a:t>
            </a:r>
            <a:r>
              <a:rPr lang="ar-SA" sz="1800" dirty="0">
                <a:solidFill>
                  <a:schemeClr val="bg2"/>
                </a:solidFill>
                <a:effectLst/>
                <a:latin typeface="Arial" panose="020B0604020202020204" pitchFamily="34" charset="0"/>
                <a:ea typeface="Arial" panose="020B0604020202020204" pitchFamily="34" charset="0"/>
              </a:rPr>
              <a:t>اذا ﻛﺎن اﺟﻣﺎﻟﻰ اﻟدﺧل اﻟﻘوﻣﻰ ﻟﻠﻔرد ﯾﺳﺎوى أو أﻗل ﻣن </a:t>
            </a:r>
            <a:r>
              <a:rPr lang="en-US" sz="1800" dirty="0">
                <a:solidFill>
                  <a:schemeClr val="bg2"/>
                </a:solidFill>
                <a:effectLst/>
                <a:latin typeface="Arial" panose="020B0604020202020204" pitchFamily="34" charset="0"/>
                <a:ea typeface="Arial" panose="020B0604020202020204" pitchFamily="34" charset="0"/>
              </a:rPr>
              <a:t>6000</a:t>
            </a:r>
            <a:r>
              <a:rPr lang="ar-SA" sz="1800" dirty="0">
                <a:solidFill>
                  <a:schemeClr val="bg2"/>
                </a:solidFill>
                <a:effectLst/>
                <a:latin typeface="Arial" panose="020B0604020202020204" pitchFamily="34" charset="0"/>
                <a:ea typeface="Arial" panose="020B0604020202020204" pitchFamily="34" charset="0"/>
              </a:rPr>
              <a:t> دوﻻر أﻣرﯾﻛﻰ ﺣﯾث ﻣﺗوﺳط اﻟﻌﻣر اﻟﺻﺣﻲ اﻟﻣﺗوﻗﻊ ﯾﺳﺎوي أو أﻗل</a:t>
            </a:r>
            <a:endParaRPr lang="en-US" sz="1800" dirty="0">
              <a:solidFill>
                <a:schemeClr val="bg2"/>
              </a:solidFill>
              <a:effectLst/>
              <a:latin typeface="Arial" panose="020B0604020202020204" pitchFamily="34" charset="0"/>
              <a:ea typeface="Arial" panose="020B0604020202020204" pitchFamily="34" charset="0"/>
            </a:endParaRPr>
          </a:p>
          <a:p>
            <a:pPr marL="0" marR="473075" algn="r">
              <a:spcBef>
                <a:spcPts val="55"/>
              </a:spcBef>
              <a:spcAft>
                <a:spcPts val="0"/>
              </a:spcAft>
            </a:pPr>
            <a:r>
              <a:rPr lang="en-US" sz="1800" dirty="0">
                <a:solidFill>
                  <a:schemeClr val="bg2"/>
                </a:solidFill>
                <a:effectLst/>
                <a:latin typeface="Arial" panose="020B0604020202020204" pitchFamily="34" charset="0"/>
                <a:ea typeface="Arial" panose="020B0604020202020204" pitchFamily="34" charset="0"/>
              </a:rPr>
              <a:t>55</a:t>
            </a:r>
            <a:r>
              <a:rPr lang="en-US" sz="1800" spc="5" dirty="0">
                <a:solidFill>
                  <a:schemeClr val="bg2"/>
                </a:solidFill>
                <a:effectLst/>
                <a:latin typeface="Arial" panose="020B0604020202020204" pitchFamily="34" charset="0"/>
                <a:ea typeface="Arial" panose="020B0604020202020204" pitchFamily="34" charset="0"/>
              </a:rPr>
              <a:t> </a:t>
            </a:r>
            <a:r>
              <a:rPr lang="ar-SA" sz="1800" dirty="0">
                <a:solidFill>
                  <a:schemeClr val="bg2"/>
                </a:solidFill>
                <a:effectLst/>
                <a:latin typeface="Arial" panose="020B0604020202020204" pitchFamily="34" charset="0"/>
                <a:ea typeface="Arial" panose="020B0604020202020204" pitchFamily="34" charset="0"/>
              </a:rPr>
              <a:t>ﻣن</a:t>
            </a:r>
            <a:endParaRPr lang="en-US" sz="1800" dirty="0">
              <a:solidFill>
                <a:schemeClr val="bg2"/>
              </a:solidFill>
              <a:effectLst/>
              <a:latin typeface="Arial" panose="020B0604020202020204" pitchFamily="34" charset="0"/>
              <a:ea typeface="Arial" panose="020B0604020202020204" pitchFamily="34" charset="0"/>
            </a:endParaRPr>
          </a:p>
          <a:p>
            <a:pPr marL="474663" marR="0" indent="-79375" algn="r" rtl="1">
              <a:spcBef>
                <a:spcPts val="60"/>
              </a:spcBef>
              <a:spcAft>
                <a:spcPts val="0"/>
              </a:spcAft>
            </a:pPr>
            <a:r>
              <a:rPr lang="en-US" sz="1800" dirty="0">
                <a:solidFill>
                  <a:schemeClr val="bg2"/>
                </a:solidFill>
                <a:effectLst/>
                <a:latin typeface="Arial" panose="020B0604020202020204" pitchFamily="34" charset="0"/>
                <a:ea typeface="Arial" panose="020B0604020202020204" pitchFamily="34" charset="0"/>
              </a:rPr>
              <a:t>•</a:t>
            </a:r>
            <a:r>
              <a:rPr lang="en-US" sz="1800" spc="215" dirty="0">
                <a:solidFill>
                  <a:schemeClr val="bg2"/>
                </a:solidFill>
                <a:effectLst/>
                <a:latin typeface="Arial" panose="020B0604020202020204" pitchFamily="34" charset="0"/>
                <a:ea typeface="Arial" panose="020B0604020202020204" pitchFamily="34" charset="0"/>
              </a:rPr>
              <a:t> </a:t>
            </a:r>
            <a:r>
              <a:rPr lang="ar-SA" sz="1800" dirty="0">
                <a:solidFill>
                  <a:schemeClr val="bg2"/>
                </a:solidFill>
                <a:effectLst/>
                <a:latin typeface="Arial" panose="020B0604020202020204" pitchFamily="34" charset="0"/>
                <a:ea typeface="Arial" panose="020B0604020202020204" pitchFamily="34" charset="0"/>
              </a:rPr>
              <a:t>اذا ﻛﺎن إﺟﻣﺎﻟﻲ اﻟدﺧل اﻟﻘوﻣﻲ اﻹﺟﻣﺎﻟﻲ ﯾﺳﻠوى أو أﻗل ﻣن </a:t>
            </a:r>
            <a:r>
              <a:rPr lang="en-US" sz="1800" dirty="0">
                <a:solidFill>
                  <a:schemeClr val="bg2"/>
                </a:solidFill>
                <a:effectLst/>
                <a:latin typeface="Arial" panose="020B0604020202020204" pitchFamily="34" charset="0"/>
                <a:ea typeface="Arial" panose="020B0604020202020204" pitchFamily="34" charset="0"/>
              </a:rPr>
              <a:t>300</a:t>
            </a:r>
            <a:r>
              <a:rPr lang="ar-SA" sz="1800" dirty="0">
                <a:solidFill>
                  <a:schemeClr val="bg2"/>
                </a:solidFill>
                <a:effectLst/>
                <a:latin typeface="Arial" panose="020B0604020202020204" pitchFamily="34" charset="0"/>
                <a:ea typeface="Arial" panose="020B0604020202020204" pitchFamily="34" charset="0"/>
              </a:rPr>
              <a:t> مليار دوﻻر أﻣرﯾﻛﻰ ﺣﯾث</a:t>
            </a:r>
            <a:r>
              <a:rPr lang="en-US" sz="1800" dirty="0">
                <a:solidFill>
                  <a:schemeClr val="bg2"/>
                </a:solidFill>
                <a:effectLst/>
                <a:latin typeface="Arial" panose="020B0604020202020204" pitchFamily="34" charset="0"/>
                <a:ea typeface="Arial" panose="020B0604020202020204" pitchFamily="34" charset="0"/>
              </a:rPr>
              <a:t>:</a:t>
            </a:r>
          </a:p>
          <a:p>
            <a:pPr marL="473075" marR="0" algn="r" rtl="1">
              <a:spcBef>
                <a:spcPts val="55"/>
              </a:spcBef>
              <a:spcAft>
                <a:spcPts val="0"/>
              </a:spcAft>
            </a:pPr>
            <a:r>
              <a:rPr lang="en-US" sz="1800" dirty="0">
                <a:solidFill>
                  <a:schemeClr val="bg2"/>
                </a:solidFill>
                <a:effectLst/>
                <a:latin typeface="Arial" panose="020B0604020202020204" pitchFamily="34" charset="0"/>
                <a:ea typeface="Arial" panose="020B0604020202020204" pitchFamily="34" charset="0"/>
              </a:rPr>
              <a:t>o</a:t>
            </a:r>
            <a:r>
              <a:rPr lang="en-US" sz="1800" spc="30" dirty="0">
                <a:solidFill>
                  <a:schemeClr val="bg2"/>
                </a:solidFill>
                <a:effectLst/>
                <a:latin typeface="Arial" panose="020B0604020202020204" pitchFamily="34" charset="0"/>
                <a:ea typeface="Arial" panose="020B0604020202020204" pitchFamily="34" charset="0"/>
              </a:rPr>
              <a:t> </a:t>
            </a:r>
            <a:r>
              <a:rPr lang="ar-SA" sz="1800" dirty="0">
                <a:solidFill>
                  <a:schemeClr val="bg2"/>
                </a:solidFill>
                <a:effectLst/>
                <a:latin typeface="Arial" panose="020B0604020202020204" pitchFamily="34" charset="0"/>
                <a:ea typeface="Arial" panose="020B0604020202020204" pitchFamily="34" charset="0"/>
              </a:rPr>
              <a:t>ﻣؤﺷر اﻟﺗﻧﻣﯾﺔ اﻟﺑﺷرﯾﺔ ﯾﺳﺎوى أو أﻗل ﻣن </a:t>
            </a:r>
            <a:r>
              <a:rPr lang="en-US" sz="1800" dirty="0">
                <a:solidFill>
                  <a:schemeClr val="bg2"/>
                </a:solidFill>
                <a:effectLst/>
                <a:latin typeface="Arial" panose="020B0604020202020204" pitchFamily="34" charset="0"/>
                <a:ea typeface="Arial" panose="020B0604020202020204" pitchFamily="34" charset="0"/>
              </a:rPr>
              <a:t>0.67</a:t>
            </a:r>
          </a:p>
          <a:p>
            <a:pPr marL="475615" marR="0" algn="r" rtl="1">
              <a:spcBef>
                <a:spcPts val="60"/>
              </a:spcBef>
              <a:spcAft>
                <a:spcPts val="0"/>
              </a:spcAft>
            </a:pPr>
            <a:r>
              <a:rPr lang="en-US" sz="1800" dirty="0">
                <a:solidFill>
                  <a:schemeClr val="bg2"/>
                </a:solidFill>
                <a:effectLst/>
                <a:latin typeface="Arial" panose="020B0604020202020204" pitchFamily="34" charset="0"/>
                <a:ea typeface="Arial" panose="020B0604020202020204" pitchFamily="34" charset="0"/>
              </a:rPr>
              <a:t>o</a:t>
            </a:r>
            <a:r>
              <a:rPr lang="en-US" sz="1800" spc="-45" dirty="0">
                <a:solidFill>
                  <a:schemeClr val="bg2"/>
                </a:solidFill>
                <a:effectLst/>
                <a:latin typeface="Arial" panose="020B0604020202020204" pitchFamily="34" charset="0"/>
                <a:ea typeface="Arial" panose="020B0604020202020204" pitchFamily="34" charset="0"/>
              </a:rPr>
              <a:t> </a:t>
            </a:r>
            <a:r>
              <a:rPr lang="ar-SA" sz="1800" dirty="0">
                <a:solidFill>
                  <a:schemeClr val="bg2"/>
                </a:solidFill>
                <a:effectLst/>
                <a:latin typeface="Arial" panose="020B0604020202020204" pitchFamily="34" charset="0"/>
                <a:ea typeface="Arial" panose="020B0604020202020204" pitchFamily="34" charset="0"/>
              </a:rPr>
              <a:t>إﺟﻣﺎﻟﻰ اﻟدﺧل اﻟﻘوﻣﻲ ﻟﻠﻔرد ﯾﺳﺎوى أو أﻗل ﻣن </a:t>
            </a:r>
            <a:r>
              <a:rPr lang="en-US" sz="1800" dirty="0">
                <a:solidFill>
                  <a:schemeClr val="bg2"/>
                </a:solidFill>
                <a:effectLst/>
                <a:latin typeface="Arial" panose="020B0604020202020204" pitchFamily="34" charset="0"/>
                <a:ea typeface="Arial" panose="020B0604020202020204" pitchFamily="34" charset="0"/>
              </a:rPr>
              <a:t>6000</a:t>
            </a:r>
            <a:r>
              <a:rPr lang="ar-SA" sz="1800" dirty="0">
                <a:solidFill>
                  <a:schemeClr val="bg2"/>
                </a:solidFill>
                <a:effectLst/>
                <a:latin typeface="Arial" panose="020B0604020202020204" pitchFamily="34" charset="0"/>
                <a:ea typeface="Arial" panose="020B0604020202020204" pitchFamily="34" charset="0"/>
              </a:rPr>
              <a:t> دوﻻر أﻣرﯾﻛﻰ</a:t>
            </a:r>
            <a:endParaRPr lang="en-US" sz="2000" dirty="0">
              <a:solidFill>
                <a:schemeClr val="bg2"/>
              </a:solidFill>
            </a:endParaRPr>
          </a:p>
        </p:txBody>
      </p:sp>
    </p:spTree>
    <p:extLst>
      <p:ext uri="{BB962C8B-B14F-4D97-AF65-F5344CB8AC3E}">
        <p14:creationId xmlns:p14="http://schemas.microsoft.com/office/powerpoint/2010/main" val="293563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EE15-A297-1A4E-901F-D960B504CCA8}"/>
              </a:ext>
            </a:extLst>
          </p:cNvPr>
          <p:cNvSpPr>
            <a:spLocks noGrp="1"/>
          </p:cNvSpPr>
          <p:nvPr>
            <p:ph type="title"/>
          </p:nvPr>
        </p:nvSpPr>
        <p:spPr>
          <a:xfrm>
            <a:off x="0" y="378812"/>
            <a:ext cx="8244840" cy="1080900"/>
          </a:xfrm>
        </p:spPr>
        <p:txBody>
          <a:bodyPr/>
          <a:lstStyle/>
          <a:p>
            <a:pPr algn="r" rtl="1"/>
            <a:r>
              <a:rPr lang="ar-SA" sz="3600" dirty="0">
                <a:solidFill>
                  <a:schemeClr val="bg2"/>
                </a:solidFill>
                <a:latin typeface="Open Sans"/>
                <a:ea typeface="Open Sans"/>
              </a:rPr>
              <a:t>مجموعات البلدان في </a:t>
            </a:r>
            <a:r>
              <a:rPr lang="ar-EG" sz="3600" dirty="0">
                <a:solidFill>
                  <a:schemeClr val="bg2"/>
                </a:solidFill>
                <a:latin typeface="Open Sans"/>
                <a:ea typeface="Open Sans"/>
              </a:rPr>
              <a:t>ال</a:t>
            </a:r>
            <a:r>
              <a:rPr lang="ar-SA" sz="3600" dirty="0">
                <a:solidFill>
                  <a:schemeClr val="bg2"/>
                </a:solidFill>
                <a:latin typeface="Open Sans"/>
                <a:ea typeface="Open Sans"/>
              </a:rPr>
              <a:t>مجموعة</a:t>
            </a:r>
            <a:r>
              <a:rPr lang="ar-EG" sz="3600" dirty="0">
                <a:solidFill>
                  <a:schemeClr val="bg2"/>
                </a:solidFill>
                <a:latin typeface="Open Sans"/>
                <a:ea typeface="Open Sans"/>
              </a:rPr>
              <a:t> </a:t>
            </a:r>
            <a:r>
              <a:rPr lang="ar-SA" sz="3600" dirty="0">
                <a:solidFill>
                  <a:schemeClr val="bg2"/>
                </a:solidFill>
                <a:latin typeface="Open Sans"/>
                <a:ea typeface="Open Sans"/>
              </a:rPr>
              <a:t>(أ)</a:t>
            </a:r>
            <a:r>
              <a:rPr lang="ar-EG" sz="3600" dirty="0">
                <a:solidFill>
                  <a:schemeClr val="bg2"/>
                </a:solidFill>
                <a:latin typeface="Open Sans"/>
                <a:ea typeface="Open Sans"/>
              </a:rPr>
              <a:t> </a:t>
            </a:r>
            <a:r>
              <a:rPr lang="ar-SA" sz="3600" dirty="0">
                <a:solidFill>
                  <a:schemeClr val="bg2"/>
                </a:solidFill>
                <a:latin typeface="Open Sans"/>
                <a:ea typeface="Open Sans"/>
              </a:rPr>
              <a:t> و</a:t>
            </a:r>
            <a:r>
              <a:rPr lang="ar-EG" sz="3600" dirty="0">
                <a:solidFill>
                  <a:schemeClr val="bg2"/>
                </a:solidFill>
                <a:latin typeface="Open Sans"/>
                <a:ea typeface="Open Sans"/>
              </a:rPr>
              <a:t>ال</a:t>
            </a:r>
            <a:r>
              <a:rPr lang="ar-SA" sz="3600" dirty="0">
                <a:solidFill>
                  <a:schemeClr val="bg2"/>
                </a:solidFill>
                <a:latin typeface="Open Sans"/>
                <a:ea typeface="Open Sans"/>
              </a:rPr>
              <a:t>مجموعة (ب) </a:t>
            </a:r>
            <a:endParaRPr lang="en-US" sz="3600" dirty="0">
              <a:solidFill>
                <a:schemeClr val="bg2"/>
              </a:solidFill>
              <a:latin typeface="Open Sans"/>
              <a:ea typeface="Open Sans"/>
            </a:endParaRPr>
          </a:p>
        </p:txBody>
      </p:sp>
      <p:pic>
        <p:nvPicPr>
          <p:cNvPr id="4" name="Google Shape;232;p17">
            <a:extLst>
              <a:ext uri="{FF2B5EF4-FFF2-40B4-BE49-F238E27FC236}">
                <a16:creationId xmlns:a16="http://schemas.microsoft.com/office/drawing/2014/main" id="{5B16EDFF-381F-E545-8DED-8284A0FF7F09}"/>
              </a:ext>
            </a:extLst>
          </p:cNvPr>
          <p:cNvPicPr preferRelativeResize="0"/>
          <p:nvPr/>
        </p:nvPicPr>
        <p:blipFill rotWithShape="1">
          <a:blip r:embed="rId3">
            <a:alphaModFix/>
          </a:blip>
          <a:srcRect/>
          <a:stretch/>
        </p:blipFill>
        <p:spPr>
          <a:xfrm>
            <a:off x="4253387" y="1452743"/>
            <a:ext cx="7847668" cy="5170383"/>
          </a:xfrm>
          <a:prstGeom prst="rect">
            <a:avLst/>
          </a:prstGeom>
          <a:noFill/>
          <a:ln>
            <a:noFill/>
          </a:ln>
        </p:spPr>
      </p:pic>
      <p:sp>
        <p:nvSpPr>
          <p:cNvPr id="5" name="Google Shape;237;p17">
            <a:extLst>
              <a:ext uri="{FF2B5EF4-FFF2-40B4-BE49-F238E27FC236}">
                <a16:creationId xmlns:a16="http://schemas.microsoft.com/office/drawing/2014/main" id="{CC988093-5931-9747-BA50-9A397EAA87C0}"/>
              </a:ext>
            </a:extLst>
          </p:cNvPr>
          <p:cNvSpPr/>
          <p:nvPr/>
        </p:nvSpPr>
        <p:spPr>
          <a:xfrm>
            <a:off x="3114942" y="3923834"/>
            <a:ext cx="808892" cy="369276"/>
          </a:xfrm>
          <a:prstGeom prst="rect">
            <a:avLst/>
          </a:prstGeom>
          <a:solidFill>
            <a:srgbClr val="00B0F0"/>
          </a:solid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6" name="Google Shape;236;p17">
            <a:extLst>
              <a:ext uri="{FF2B5EF4-FFF2-40B4-BE49-F238E27FC236}">
                <a16:creationId xmlns:a16="http://schemas.microsoft.com/office/drawing/2014/main" id="{A26687CC-1C73-8B4E-ABB2-7051E15FF444}"/>
              </a:ext>
            </a:extLst>
          </p:cNvPr>
          <p:cNvSpPr/>
          <p:nvPr/>
        </p:nvSpPr>
        <p:spPr>
          <a:xfrm>
            <a:off x="3114942" y="4351991"/>
            <a:ext cx="808892" cy="369276"/>
          </a:xfrm>
          <a:prstGeom prst="rect">
            <a:avLst/>
          </a:prstGeom>
          <a:solidFill>
            <a:schemeClr val="accent1"/>
          </a:solid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9" name="Google Shape;238;p17">
            <a:extLst>
              <a:ext uri="{FF2B5EF4-FFF2-40B4-BE49-F238E27FC236}">
                <a16:creationId xmlns:a16="http://schemas.microsoft.com/office/drawing/2014/main" id="{02412F77-4AD3-2245-986B-DEE7ECEC7FA4}"/>
              </a:ext>
            </a:extLst>
          </p:cNvPr>
          <p:cNvSpPr/>
          <p:nvPr/>
        </p:nvSpPr>
        <p:spPr>
          <a:xfrm>
            <a:off x="3103162" y="4820507"/>
            <a:ext cx="808892" cy="367825"/>
          </a:xfrm>
          <a:prstGeom prst="rect">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10" name="Google Shape;239;p17">
            <a:extLst>
              <a:ext uri="{FF2B5EF4-FFF2-40B4-BE49-F238E27FC236}">
                <a16:creationId xmlns:a16="http://schemas.microsoft.com/office/drawing/2014/main" id="{770F6E8F-013F-034E-B397-3B04C65A0C14}"/>
              </a:ext>
            </a:extLst>
          </p:cNvPr>
          <p:cNvSpPr/>
          <p:nvPr/>
        </p:nvSpPr>
        <p:spPr>
          <a:xfrm>
            <a:off x="3114942" y="5788235"/>
            <a:ext cx="808892" cy="369276"/>
          </a:xfrm>
          <a:prstGeom prst="rect">
            <a:avLst/>
          </a:prstGeom>
          <a:solidFill>
            <a:schemeClr val="lt2"/>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3" name="TextBox 2">
            <a:extLst>
              <a:ext uri="{FF2B5EF4-FFF2-40B4-BE49-F238E27FC236}">
                <a16:creationId xmlns:a16="http://schemas.microsoft.com/office/drawing/2014/main" id="{0D881ED4-EBFF-5340-A37F-BF0B2A930FC2}"/>
              </a:ext>
            </a:extLst>
          </p:cNvPr>
          <p:cNvSpPr txBox="1"/>
          <p:nvPr/>
        </p:nvSpPr>
        <p:spPr>
          <a:xfrm>
            <a:off x="90945" y="1937657"/>
            <a:ext cx="4162442" cy="1815882"/>
          </a:xfrm>
          <a:prstGeom prst="rect">
            <a:avLst/>
          </a:prstGeom>
          <a:noFill/>
        </p:spPr>
        <p:txBody>
          <a:bodyPr wrap="square" rtlCol="0">
            <a:spAutoFit/>
          </a:bodyPr>
          <a:lstStyle/>
          <a:p>
            <a:pPr algn="r" rtl="1"/>
            <a:r>
              <a:rPr lang="ar-SA" sz="2800" dirty="0">
                <a:solidFill>
                  <a:schemeClr val="tx1"/>
                </a:solidFill>
              </a:rPr>
              <a:t>البلدان </a:t>
            </a:r>
            <a:r>
              <a:rPr lang="ar-SA" sz="2800" dirty="0">
                <a:solidFill>
                  <a:schemeClr val="bg2"/>
                </a:solidFill>
              </a:rPr>
              <a:t>الموجودة في المجموعة (أ) او المجموعة (ب) هي المستحقة </a:t>
            </a:r>
            <a:r>
              <a:rPr lang="ar-EG" sz="2800" dirty="0">
                <a:solidFill>
                  <a:schemeClr val="bg2"/>
                </a:solidFill>
              </a:rPr>
              <a:t>للاشترلك</a:t>
            </a:r>
            <a:r>
              <a:rPr lang="ar-SA" sz="2800" dirty="0">
                <a:solidFill>
                  <a:schemeClr val="bg2"/>
                </a:solidFill>
              </a:rPr>
              <a:t> </a:t>
            </a:r>
            <a:r>
              <a:rPr lang="ar-EG" sz="2800" dirty="0">
                <a:solidFill>
                  <a:schemeClr val="bg2"/>
                </a:solidFill>
              </a:rPr>
              <a:t>فى</a:t>
            </a:r>
            <a:r>
              <a:rPr lang="ar-SA" sz="2800" dirty="0">
                <a:solidFill>
                  <a:schemeClr val="bg2"/>
                </a:solidFill>
              </a:rPr>
              <a:t> مجموعات "البحوث من أجل الحياة"</a:t>
            </a:r>
            <a:r>
              <a:rPr lang="en-US" sz="2800" dirty="0">
                <a:solidFill>
                  <a:schemeClr val="bg2"/>
                </a:solidFill>
              </a:rPr>
              <a:t>Research4life</a:t>
            </a:r>
            <a:r>
              <a:rPr lang="en-US" sz="2800" dirty="0">
                <a:solidFill>
                  <a:srgbClr val="00B050"/>
                </a:solidFill>
              </a:rPr>
              <a:t> </a:t>
            </a:r>
            <a:r>
              <a:rPr lang="ar-SA" sz="2800" dirty="0">
                <a:solidFill>
                  <a:srgbClr val="00B050"/>
                </a:solidFill>
              </a:rPr>
              <a:t> </a:t>
            </a:r>
            <a:endParaRPr lang="en-US" sz="2800" dirty="0">
              <a:solidFill>
                <a:schemeClr val="tx1"/>
              </a:solidFill>
            </a:endParaRPr>
          </a:p>
        </p:txBody>
      </p:sp>
      <p:sp>
        <p:nvSpPr>
          <p:cNvPr id="8" name="TextBox 7">
            <a:extLst>
              <a:ext uri="{FF2B5EF4-FFF2-40B4-BE49-F238E27FC236}">
                <a16:creationId xmlns:a16="http://schemas.microsoft.com/office/drawing/2014/main" id="{F9902679-C109-9445-9EAF-19B6B36CCBAB}"/>
              </a:ext>
            </a:extLst>
          </p:cNvPr>
          <p:cNvSpPr txBox="1"/>
          <p:nvPr/>
        </p:nvSpPr>
        <p:spPr>
          <a:xfrm>
            <a:off x="1" y="3881875"/>
            <a:ext cx="3103162" cy="1754326"/>
          </a:xfrm>
          <a:prstGeom prst="rect">
            <a:avLst/>
          </a:prstGeom>
          <a:noFill/>
        </p:spPr>
        <p:txBody>
          <a:bodyPr wrap="square" rtlCol="0">
            <a:spAutoFit/>
          </a:bodyPr>
          <a:lstStyle/>
          <a:p>
            <a:pPr marL="457200" marR="0" indent="-457200" algn="r" rtl="1">
              <a:lnSpc>
                <a:spcPct val="100000"/>
              </a:lnSpc>
              <a:spcBef>
                <a:spcPts val="0"/>
              </a:spcBef>
              <a:spcAft>
                <a:spcPts val="0"/>
              </a:spcAft>
              <a:buClr>
                <a:schemeClr val="bg2"/>
              </a:buClr>
              <a:buFont typeface="Arial" panose="020B0604020202020204" pitchFamily="34" charset="0"/>
              <a:buChar char="•"/>
            </a:pPr>
            <a:r>
              <a:rPr lang="ar-EG" sz="1800" dirty="0">
                <a:solidFill>
                  <a:schemeClr val="bg2"/>
                </a:solidFill>
              </a:rPr>
              <a:t>بلدان ال</a:t>
            </a:r>
            <a:r>
              <a:rPr lang="ar-SA" sz="1800" dirty="0">
                <a:solidFill>
                  <a:schemeClr val="bg2"/>
                </a:solidFill>
              </a:rPr>
              <a:t>مجموعة (أ)</a:t>
            </a: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EG" sz="1800" dirty="0">
                <a:solidFill>
                  <a:schemeClr val="bg2"/>
                </a:solidFill>
              </a:rPr>
              <a:t>بلدان ال</a:t>
            </a:r>
            <a:r>
              <a:rPr lang="ar-SA" sz="1800" dirty="0">
                <a:solidFill>
                  <a:schemeClr val="bg2"/>
                </a:solidFill>
              </a:rPr>
              <a:t>مجموعة (ب)</a:t>
            </a: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EG" sz="1800" dirty="0">
                <a:solidFill>
                  <a:schemeClr val="bg2"/>
                </a:solidFill>
              </a:rPr>
              <a:t>بلدان </a:t>
            </a:r>
            <a:r>
              <a:rPr lang="ar-SA" sz="1800" dirty="0">
                <a:solidFill>
                  <a:schemeClr val="bg2"/>
                </a:solidFill>
              </a:rPr>
              <a:t>غير مستحقة </a:t>
            </a:r>
            <a:r>
              <a:rPr lang="ar-EG" sz="1800" dirty="0">
                <a:solidFill>
                  <a:schemeClr val="bg2"/>
                </a:solidFill>
              </a:rPr>
              <a:t>للاشتراك فى مجموعات </a:t>
            </a:r>
            <a:r>
              <a:rPr lang="ar-SA" sz="1800" dirty="0">
                <a:solidFill>
                  <a:schemeClr val="bg2"/>
                </a:solidFill>
              </a:rPr>
              <a:t>"البحوث من أجل الحياة"</a:t>
            </a:r>
            <a:r>
              <a:rPr lang="en-US" sz="1800" dirty="0">
                <a:solidFill>
                  <a:schemeClr val="bg2"/>
                </a:solidFill>
              </a:rPr>
              <a:t>Research4life </a:t>
            </a:r>
            <a:endParaRPr lang="ar-SA" sz="1800" dirty="0">
              <a:solidFill>
                <a:schemeClr val="bg2"/>
              </a:solidFill>
            </a:endParaRPr>
          </a:p>
          <a:p>
            <a:pPr marL="457200" marR="0" indent="-457200" algn="r" rtl="1">
              <a:lnSpc>
                <a:spcPct val="100000"/>
              </a:lnSpc>
              <a:spcBef>
                <a:spcPts val="0"/>
              </a:spcBef>
              <a:spcAft>
                <a:spcPts val="0"/>
              </a:spcAft>
              <a:buClr>
                <a:schemeClr val="bg2"/>
              </a:buClr>
              <a:buFont typeface="Arial" panose="020B0604020202020204" pitchFamily="34" charset="0"/>
              <a:buChar char="•"/>
            </a:pPr>
            <a:r>
              <a:rPr lang="ar-SA" sz="1800" dirty="0">
                <a:solidFill>
                  <a:schemeClr val="bg2"/>
                </a:solidFill>
              </a:rPr>
              <a:t>لا يمكن التطبيق </a:t>
            </a:r>
            <a:endParaRPr lang="en-US" sz="1800" dirty="0">
              <a:solidFill>
                <a:schemeClr val="bg2"/>
              </a:solidFill>
            </a:endParaRPr>
          </a:p>
        </p:txBody>
      </p:sp>
    </p:spTree>
    <p:extLst>
      <p:ext uri="{BB962C8B-B14F-4D97-AF65-F5344CB8AC3E}">
        <p14:creationId xmlns:p14="http://schemas.microsoft.com/office/powerpoint/2010/main" val="866966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1BDC-8004-7F46-BB65-C27031D8ED03}"/>
              </a:ext>
            </a:extLst>
          </p:cNvPr>
          <p:cNvSpPr>
            <a:spLocks noGrp="1"/>
          </p:cNvSpPr>
          <p:nvPr>
            <p:ph type="title"/>
          </p:nvPr>
        </p:nvSpPr>
        <p:spPr>
          <a:xfrm>
            <a:off x="0" y="378812"/>
            <a:ext cx="7576457" cy="1080900"/>
          </a:xfrm>
        </p:spPr>
        <p:txBody>
          <a:bodyPr/>
          <a:lstStyle/>
          <a:p>
            <a:pPr algn="r" rtl="1"/>
            <a:r>
              <a:rPr lang="ar-SA" sz="3600" dirty="0">
                <a:solidFill>
                  <a:schemeClr val="bg2"/>
                </a:solidFill>
                <a:latin typeface="Open Sans"/>
                <a:ea typeface="Open Sans"/>
              </a:rPr>
              <a:t>اتفاقية</a:t>
            </a:r>
            <a:r>
              <a:rPr lang="ar-SA" sz="4000" dirty="0">
                <a:solidFill>
                  <a:schemeClr val="bg2"/>
                </a:solidFill>
                <a:latin typeface="Open Sans"/>
                <a:ea typeface="Open Sans"/>
              </a:rPr>
              <a:t> المستخدم وشروط الاستخدام الخاصة ب</a:t>
            </a:r>
            <a:r>
              <a:rPr lang="ar-SA" sz="4000" dirty="0">
                <a:solidFill>
                  <a:schemeClr val="bg2"/>
                </a:solidFill>
              </a:rPr>
              <a:t> "البحوث من أجل الحياة" </a:t>
            </a:r>
            <a:r>
              <a:rPr lang="en-US" sz="4000" dirty="0">
                <a:solidFill>
                  <a:schemeClr val="bg2"/>
                </a:solidFill>
              </a:rPr>
              <a:t>Research4life</a:t>
            </a:r>
            <a:endParaRPr lang="en-US" sz="40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3A108A96-A252-764E-9381-9E694B665304}"/>
              </a:ext>
            </a:extLst>
          </p:cNvPr>
          <p:cNvSpPr>
            <a:spLocks noGrp="1"/>
          </p:cNvSpPr>
          <p:nvPr>
            <p:ph type="body" idx="1"/>
          </p:nvPr>
        </p:nvSpPr>
        <p:spPr>
          <a:xfrm>
            <a:off x="370113" y="1792587"/>
            <a:ext cx="10885715" cy="5065413"/>
          </a:xfrm>
        </p:spPr>
        <p:txBody>
          <a:bodyPr/>
          <a:lstStyle/>
          <a:p>
            <a:pPr marL="457200" marR="0" indent="-381000" algn="just" rtl="1">
              <a:lnSpc>
                <a:spcPct val="90000"/>
              </a:lnSpc>
              <a:spcBef>
                <a:spcPts val="1000"/>
              </a:spcBef>
              <a:spcAft>
                <a:spcPts val="0"/>
              </a:spcAft>
              <a:buClr>
                <a:schemeClr val="bg2"/>
              </a:buClr>
              <a:buSzPct val="75000"/>
              <a:buFont typeface="Arial"/>
              <a:buChar char="●"/>
            </a:pPr>
            <a:r>
              <a:rPr lang="ar-SA" sz="2800" dirty="0">
                <a:solidFill>
                  <a:schemeClr val="bg2"/>
                </a:solidFill>
              </a:rPr>
              <a:t>تتطلب</a:t>
            </a:r>
            <a:r>
              <a:rPr lang="ar-SA" sz="2800" dirty="0">
                <a:solidFill>
                  <a:schemeClr val="tx1"/>
                </a:solidFill>
              </a:rPr>
              <a:t> </a:t>
            </a:r>
            <a:r>
              <a:rPr lang="ar-SA" sz="2800" dirty="0">
                <a:solidFill>
                  <a:schemeClr val="bg2"/>
                </a:solidFill>
              </a:rPr>
              <a:t>مجموعات "البحوث من أجل الحياة" </a:t>
            </a:r>
            <a:r>
              <a:rPr lang="en-US" sz="2800" dirty="0">
                <a:solidFill>
                  <a:schemeClr val="bg2"/>
                </a:solidFill>
              </a:rPr>
              <a:t>Research4life</a:t>
            </a:r>
            <a:r>
              <a:rPr lang="ar-SA" sz="2800" dirty="0">
                <a:solidFill>
                  <a:schemeClr val="bg2"/>
                </a:solidFill>
              </a:rPr>
              <a:t> اتفاقية موقعة لتفعيل الحساب الخاص بالمستخدم.</a:t>
            </a:r>
            <a:endParaRPr lang="en-US" sz="2800" dirty="0">
              <a:solidFill>
                <a:schemeClr val="bg2"/>
              </a:solidFill>
            </a:endParaRPr>
          </a:p>
          <a:p>
            <a:pPr marL="457200" marR="0" indent="-381000" algn="just" rtl="1">
              <a:lnSpc>
                <a:spcPct val="90000"/>
              </a:lnSpc>
              <a:spcBef>
                <a:spcPts val="1000"/>
              </a:spcBef>
              <a:spcAft>
                <a:spcPts val="0"/>
              </a:spcAft>
              <a:buClr>
                <a:schemeClr val="bg2"/>
              </a:buClr>
              <a:buSzPct val="75000"/>
              <a:buFont typeface="Arial"/>
              <a:buChar char="●"/>
            </a:pPr>
            <a:endParaRPr lang="ar-SA" sz="2800" dirty="0">
              <a:solidFill>
                <a:schemeClr val="bg2"/>
              </a:solidFill>
            </a:endParaRPr>
          </a:p>
          <a:p>
            <a:pPr marL="457200" marR="0" indent="-381000" algn="just" rtl="1">
              <a:lnSpc>
                <a:spcPct val="90000"/>
              </a:lnSpc>
              <a:spcBef>
                <a:spcPts val="1000"/>
              </a:spcBef>
              <a:spcAft>
                <a:spcPts val="0"/>
              </a:spcAft>
              <a:buClr>
                <a:schemeClr val="bg2"/>
              </a:buClr>
              <a:buSzPct val="75000"/>
              <a:buFont typeface="Arial"/>
              <a:buChar char="●"/>
            </a:pPr>
            <a:r>
              <a:rPr lang="ar-SA" sz="2800" dirty="0">
                <a:solidFill>
                  <a:schemeClr val="bg2"/>
                </a:solidFill>
              </a:rPr>
              <a:t>الاتفاقية تكون بين </a:t>
            </a:r>
            <a:r>
              <a:rPr lang="ar-SA" sz="2800" b="1" dirty="0">
                <a:solidFill>
                  <a:schemeClr val="bg2"/>
                </a:solidFill>
              </a:rPr>
              <a:t>المؤسسة المسجلة  </a:t>
            </a:r>
            <a:r>
              <a:rPr lang="ar-SA" sz="2800" dirty="0">
                <a:solidFill>
                  <a:schemeClr val="bg2"/>
                </a:solidFill>
              </a:rPr>
              <a:t>و</a:t>
            </a:r>
            <a:r>
              <a:rPr lang="ar-SA" sz="2800" b="1" dirty="0">
                <a:solidFill>
                  <a:schemeClr val="bg2"/>
                </a:solidFill>
              </a:rPr>
              <a:t>الشريك الناشر ب</a:t>
            </a:r>
            <a:r>
              <a:rPr lang="ar-SA" sz="2800" dirty="0">
                <a:solidFill>
                  <a:schemeClr val="bg2"/>
                </a:solidFill>
              </a:rPr>
              <a:t> "البحوث من أجل الحياة"</a:t>
            </a:r>
            <a:r>
              <a:rPr lang="en-US" sz="2800" dirty="0">
                <a:solidFill>
                  <a:schemeClr val="bg2"/>
                </a:solidFill>
              </a:rPr>
              <a:t> Research4life</a:t>
            </a:r>
            <a:r>
              <a:rPr lang="ar-SA" sz="2800" dirty="0">
                <a:solidFill>
                  <a:schemeClr val="bg2"/>
                </a:solidFill>
              </a:rPr>
              <a:t>.</a:t>
            </a:r>
            <a:endParaRPr lang="en-US" sz="2800" dirty="0">
              <a:solidFill>
                <a:schemeClr val="bg2"/>
              </a:solidFill>
            </a:endParaRPr>
          </a:p>
          <a:p>
            <a:pPr marL="457200" marR="0" indent="-381000" algn="just" rtl="1">
              <a:lnSpc>
                <a:spcPct val="90000"/>
              </a:lnSpc>
              <a:spcBef>
                <a:spcPts val="1000"/>
              </a:spcBef>
              <a:spcAft>
                <a:spcPts val="0"/>
              </a:spcAft>
              <a:buClr>
                <a:schemeClr val="bg2"/>
              </a:buClr>
              <a:buSzPct val="75000"/>
              <a:buFont typeface="Arial"/>
              <a:buChar char="●"/>
            </a:pPr>
            <a:endParaRPr lang="ar-SA" sz="2800" dirty="0">
              <a:solidFill>
                <a:schemeClr val="bg2"/>
              </a:solidFill>
            </a:endParaRPr>
          </a:p>
          <a:p>
            <a:pPr marL="457200" marR="0" indent="-381000" algn="just" rtl="1">
              <a:lnSpc>
                <a:spcPct val="90000"/>
              </a:lnSpc>
              <a:spcBef>
                <a:spcPts val="1000"/>
              </a:spcBef>
              <a:spcAft>
                <a:spcPts val="0"/>
              </a:spcAft>
              <a:buClr>
                <a:schemeClr val="bg2"/>
              </a:buClr>
              <a:buSzPct val="75000"/>
              <a:buFont typeface="Arial"/>
              <a:buChar char="●"/>
            </a:pPr>
            <a:r>
              <a:rPr lang="ar-SA" sz="2800" dirty="0">
                <a:solidFill>
                  <a:schemeClr val="bg2"/>
                </a:solidFill>
              </a:rPr>
              <a:t>تسمح الاتفاقية للمصرح له باستخدام عرض الناشر وتحديد قواعد الاستخدام لجميع مجموعات "البحوث من أجل الحياة</a:t>
            </a:r>
            <a:r>
              <a:rPr lang="en-US" sz="2800" dirty="0">
                <a:solidFill>
                  <a:schemeClr val="bg2"/>
                </a:solidFill>
              </a:rPr>
              <a:t> Research4life </a:t>
            </a:r>
            <a:r>
              <a:rPr lang="ar-SA" sz="2800" dirty="0">
                <a:solidFill>
                  <a:schemeClr val="bg2"/>
                </a:solidFill>
              </a:rPr>
              <a:t>" .</a:t>
            </a:r>
            <a:endParaRPr lang="en-US" sz="2800" dirty="0">
              <a:solidFill>
                <a:schemeClr val="bg2"/>
              </a:solidFill>
            </a:endParaRPr>
          </a:p>
          <a:p>
            <a:pPr marL="457200" marR="0" indent="-381000" algn="just" rtl="1">
              <a:lnSpc>
                <a:spcPct val="90000"/>
              </a:lnSpc>
              <a:spcBef>
                <a:spcPts val="1000"/>
              </a:spcBef>
              <a:spcAft>
                <a:spcPts val="0"/>
              </a:spcAft>
              <a:buClr>
                <a:schemeClr val="bg2"/>
              </a:buClr>
              <a:buSzPct val="75000"/>
              <a:buFont typeface="Arial"/>
              <a:buChar char="●"/>
            </a:pPr>
            <a:endParaRPr lang="ar-SA" sz="2800" b="1" dirty="0">
              <a:solidFill>
                <a:schemeClr val="bg2"/>
              </a:solidFill>
            </a:endParaRPr>
          </a:p>
          <a:p>
            <a:pPr marL="457200" marR="0" indent="-381000" algn="just" rtl="1">
              <a:lnSpc>
                <a:spcPct val="90000"/>
              </a:lnSpc>
              <a:spcBef>
                <a:spcPts val="1000"/>
              </a:spcBef>
              <a:spcAft>
                <a:spcPts val="0"/>
              </a:spcAft>
              <a:buClr>
                <a:schemeClr val="bg2"/>
              </a:buClr>
              <a:buSzPct val="75000"/>
              <a:buFont typeface="Arial"/>
              <a:buChar char="●"/>
            </a:pPr>
            <a:r>
              <a:rPr lang="ar-SA" sz="2800" b="1" dirty="0">
                <a:solidFill>
                  <a:schemeClr val="bg2"/>
                </a:solidFill>
              </a:rPr>
              <a:t>تغطي الاتفاقية المعلومات الهامة </a:t>
            </a:r>
            <a:r>
              <a:rPr lang="ar-SA" sz="2800" dirty="0">
                <a:solidFill>
                  <a:schemeClr val="bg2"/>
                </a:solidFill>
              </a:rPr>
              <a:t>المتعلقة باستعمال الوثائق </a:t>
            </a:r>
            <a:r>
              <a:rPr lang="ar-SA" sz="2800" b="1" dirty="0">
                <a:solidFill>
                  <a:schemeClr val="bg2"/>
                </a:solidFill>
              </a:rPr>
              <a:t>وحقوق الملكية والاستعمال العادل. </a:t>
            </a:r>
            <a:endParaRPr lang="en-US" sz="2800" b="1" dirty="0">
              <a:solidFill>
                <a:schemeClr val="bg2"/>
              </a:solidFill>
            </a:endParaRPr>
          </a:p>
        </p:txBody>
      </p:sp>
    </p:spTree>
    <p:extLst>
      <p:ext uri="{BB962C8B-B14F-4D97-AF65-F5344CB8AC3E}">
        <p14:creationId xmlns:p14="http://schemas.microsoft.com/office/powerpoint/2010/main" val="2044393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6DDE-8424-BF47-8096-AACA9BAE894F}"/>
              </a:ext>
            </a:extLst>
          </p:cNvPr>
          <p:cNvSpPr>
            <a:spLocks noGrp="1"/>
          </p:cNvSpPr>
          <p:nvPr>
            <p:ph type="title"/>
          </p:nvPr>
        </p:nvSpPr>
        <p:spPr>
          <a:xfrm>
            <a:off x="0" y="0"/>
            <a:ext cx="7794171" cy="1459712"/>
          </a:xfrm>
        </p:spPr>
        <p:txBody>
          <a:bodyPr/>
          <a:lstStyle/>
          <a:p>
            <a:pPr marR="0" algn="r" rtl="1">
              <a:lnSpc>
                <a:spcPct val="90000"/>
              </a:lnSpc>
              <a:spcBef>
                <a:spcPts val="0"/>
              </a:spcBef>
              <a:spcAft>
                <a:spcPts val="0"/>
              </a:spcAft>
              <a:buClr>
                <a:srgbClr val="FFFFFF"/>
              </a:buClr>
              <a:buSzPts val="3600"/>
              <a:buFont typeface="Trebuchet MS"/>
              <a:buNone/>
            </a:pPr>
            <a:r>
              <a:rPr lang="ar-SA" sz="3600" b="1" dirty="0">
                <a:solidFill>
                  <a:srgbClr val="00B050"/>
                </a:solidFill>
                <a:latin typeface="Open Sans"/>
                <a:ea typeface="Open Sans"/>
              </a:rPr>
              <a:t>تسمح</a:t>
            </a:r>
            <a:r>
              <a:rPr lang="ar-SA" sz="3600" dirty="0">
                <a:solidFill>
                  <a:srgbClr val="00B050"/>
                </a:solidFill>
                <a:latin typeface="Open Sans"/>
                <a:ea typeface="Open Sans"/>
              </a:rPr>
              <a:t> </a:t>
            </a:r>
            <a:r>
              <a:rPr lang="ar-SA" sz="3600" dirty="0">
                <a:solidFill>
                  <a:srgbClr val="00B050"/>
                </a:solidFill>
              </a:rPr>
              <a:t>"البحوث من أجل الحياة"</a:t>
            </a:r>
            <a:r>
              <a:rPr lang="en-US" sz="3600" dirty="0">
                <a:solidFill>
                  <a:srgbClr val="00B050"/>
                </a:solidFill>
              </a:rPr>
              <a:t> Research4life</a:t>
            </a:r>
            <a:r>
              <a:rPr lang="ar-SA" sz="3600" dirty="0">
                <a:solidFill>
                  <a:srgbClr val="00B050"/>
                </a:solidFill>
              </a:rPr>
              <a:t> </a:t>
            </a:r>
            <a:r>
              <a:rPr lang="ar-SA" sz="3600" dirty="0">
                <a:solidFill>
                  <a:srgbClr val="00B050"/>
                </a:solidFill>
                <a:latin typeface="Open Sans"/>
                <a:ea typeface="Open Sans"/>
              </a:rPr>
              <a:t>للمؤسسات المسجلة ومستخدميها بما يلي:</a:t>
            </a:r>
            <a:endParaRPr lang="en-US" sz="3600" dirty="0">
              <a:solidFill>
                <a:srgbClr val="00B050"/>
              </a:solidFill>
              <a:latin typeface="Open Sans"/>
              <a:ea typeface="Open Sans"/>
            </a:endParaRPr>
          </a:p>
        </p:txBody>
      </p:sp>
      <p:sp>
        <p:nvSpPr>
          <p:cNvPr id="3" name="Text Placeholder 2">
            <a:extLst>
              <a:ext uri="{FF2B5EF4-FFF2-40B4-BE49-F238E27FC236}">
                <a16:creationId xmlns:a16="http://schemas.microsoft.com/office/drawing/2014/main" id="{A90DF986-B044-2849-9670-0E1CF4F9F124}"/>
              </a:ext>
            </a:extLst>
          </p:cNvPr>
          <p:cNvSpPr>
            <a:spLocks noGrp="1"/>
          </p:cNvSpPr>
          <p:nvPr>
            <p:ph type="body" idx="1"/>
          </p:nvPr>
        </p:nvSpPr>
        <p:spPr>
          <a:xfrm>
            <a:off x="702092" y="1988529"/>
            <a:ext cx="10183621" cy="4651757"/>
          </a:xfrm>
        </p:spPr>
        <p:txBody>
          <a:bodyPr/>
          <a:lstStyle/>
          <a:p>
            <a:pPr marL="457200" marR="0" indent="-381000" algn="r" rtl="1">
              <a:lnSpc>
                <a:spcPct val="90000"/>
              </a:lnSpc>
              <a:spcBef>
                <a:spcPts val="1000"/>
              </a:spcBef>
              <a:spcAft>
                <a:spcPts val="0"/>
              </a:spcAft>
              <a:buClr>
                <a:schemeClr val="bg2"/>
              </a:buClr>
              <a:buSzPct val="75000"/>
              <a:buFont typeface="Arial"/>
              <a:buChar char="●"/>
            </a:pPr>
            <a:r>
              <a:rPr lang="ar-SA" sz="2800" dirty="0">
                <a:solidFill>
                  <a:schemeClr val="bg2"/>
                </a:solidFill>
              </a:rPr>
              <a:t>تبادل كلمة السر مع زملائهم، طلابهم أو أعضاء الكلية الملتحقين بنفس المؤسسة.</a:t>
            </a:r>
            <a:endParaRPr lang="en-US" sz="2800" dirty="0">
              <a:solidFill>
                <a:schemeClr val="bg2"/>
              </a:solidFill>
            </a:endParaRPr>
          </a:p>
          <a:p>
            <a:pPr marL="457200" marR="0" indent="-381000" algn="r" rtl="1">
              <a:lnSpc>
                <a:spcPct val="90000"/>
              </a:lnSpc>
              <a:spcBef>
                <a:spcPts val="1000"/>
              </a:spcBef>
              <a:spcAft>
                <a:spcPts val="0"/>
              </a:spcAft>
              <a:buClr>
                <a:schemeClr val="bg2"/>
              </a:buClr>
              <a:buSzPct val="75000"/>
              <a:buFont typeface="Arial"/>
              <a:buChar char="●"/>
            </a:pPr>
            <a:r>
              <a:rPr lang="ar-SA" sz="2800" dirty="0">
                <a:solidFill>
                  <a:schemeClr val="bg2"/>
                </a:solidFill>
              </a:rPr>
              <a:t>تنزيل أو طباعة ما يقرب من ١٥٪ من أعداد المجلات والكتب المتاحة.</a:t>
            </a:r>
          </a:p>
          <a:p>
            <a:pPr marL="457200" marR="0" indent="-381000" algn="r" rtl="1">
              <a:lnSpc>
                <a:spcPct val="90000"/>
              </a:lnSpc>
              <a:spcBef>
                <a:spcPts val="1000"/>
              </a:spcBef>
              <a:spcAft>
                <a:spcPts val="0"/>
              </a:spcAft>
              <a:buClr>
                <a:schemeClr val="bg2"/>
              </a:buClr>
              <a:buSzPct val="75000"/>
              <a:buFont typeface="Arial"/>
              <a:buChar char="●"/>
            </a:pPr>
            <a:r>
              <a:rPr lang="ar-SA" sz="2800" dirty="0">
                <a:solidFill>
                  <a:schemeClr val="bg2"/>
                </a:solidFill>
              </a:rPr>
              <a:t>استعمال المادة المتاحة للأغراض التعليمية ( مثل ملازم المقررات ) أو الحصول على نسخ لأعضاء المؤسسة.</a:t>
            </a:r>
          </a:p>
          <a:p>
            <a:pPr marL="457200" marR="0" indent="-381000" algn="r" rtl="1">
              <a:lnSpc>
                <a:spcPct val="90000"/>
              </a:lnSpc>
              <a:spcBef>
                <a:spcPts val="1000"/>
              </a:spcBef>
              <a:spcAft>
                <a:spcPts val="0"/>
              </a:spcAft>
              <a:buClr>
                <a:schemeClr val="bg2"/>
              </a:buClr>
              <a:buSzPct val="75000"/>
              <a:buFont typeface="Arial"/>
              <a:buChar char="●"/>
            </a:pPr>
            <a:r>
              <a:rPr lang="ar-SA" sz="2800" dirty="0">
                <a:solidFill>
                  <a:schemeClr val="bg2"/>
                </a:solidFill>
              </a:rPr>
              <a:t>استعمال مجموعات "البحوث من أجل الحياة"</a:t>
            </a:r>
            <a:r>
              <a:rPr lang="en-US" sz="2800" dirty="0">
                <a:solidFill>
                  <a:schemeClr val="bg2"/>
                </a:solidFill>
              </a:rPr>
              <a:t> Research4life</a:t>
            </a:r>
            <a:r>
              <a:rPr lang="ar-SA" sz="2800" dirty="0">
                <a:solidFill>
                  <a:schemeClr val="bg2"/>
                </a:solidFill>
              </a:rPr>
              <a:t> على أجهزة الحاسب الآلي الشخصية للموظفين والطلاب وجميع أعضاء المؤسسة.</a:t>
            </a:r>
          </a:p>
          <a:p>
            <a:pPr marL="457200" marR="0" indent="-381000" algn="r" rtl="1">
              <a:lnSpc>
                <a:spcPct val="90000"/>
              </a:lnSpc>
              <a:spcBef>
                <a:spcPts val="1000"/>
              </a:spcBef>
              <a:spcAft>
                <a:spcPts val="0"/>
              </a:spcAft>
              <a:buClr>
                <a:schemeClr val="bg2"/>
              </a:buClr>
              <a:buSzPct val="75000"/>
              <a:buFont typeface="Arial"/>
              <a:buChar char="●"/>
            </a:pPr>
            <a:r>
              <a:rPr lang="ar-SA" sz="2800" dirty="0">
                <a:solidFill>
                  <a:schemeClr val="bg2"/>
                </a:solidFill>
              </a:rPr>
              <a:t>إذا كان المستخدم "مؤقتًا" خارج البلد أو مشارك في برنامج للتعلم عن بعد من مؤسسة مسجلة ، يتم منح الوصول. خلاف ذلك ، هذا النوع من الاستخدام محظور.</a:t>
            </a:r>
          </a:p>
          <a:p>
            <a:pPr marL="457200" marR="0" indent="-381000" algn="r" rtl="1">
              <a:lnSpc>
                <a:spcPct val="90000"/>
              </a:lnSpc>
              <a:spcBef>
                <a:spcPts val="1000"/>
              </a:spcBef>
              <a:spcAft>
                <a:spcPts val="0"/>
              </a:spcAft>
              <a:buClr>
                <a:schemeClr val="bg2"/>
              </a:buClr>
              <a:buSzPct val="75000"/>
              <a:buFont typeface="Arial"/>
              <a:buChar char="●"/>
            </a:pPr>
            <a:endParaRPr lang="ar-SA" sz="2800" dirty="0">
              <a:solidFill>
                <a:schemeClr val="bg2"/>
              </a:solidFill>
            </a:endParaRPr>
          </a:p>
          <a:p>
            <a:pPr marL="457200" marR="0" indent="-381000" algn="r" rtl="1">
              <a:lnSpc>
                <a:spcPct val="90000"/>
              </a:lnSpc>
              <a:spcBef>
                <a:spcPts val="1000"/>
              </a:spcBef>
              <a:spcAft>
                <a:spcPts val="0"/>
              </a:spcAft>
              <a:buClr>
                <a:srgbClr val="000000"/>
              </a:buClr>
              <a:buSzPct val="75000"/>
              <a:buFont typeface="Arial"/>
              <a:buChar char="●"/>
            </a:pPr>
            <a:endParaRPr lang="en-US" sz="2800" dirty="0">
              <a:solidFill>
                <a:schemeClr val="tx1"/>
              </a:solidFill>
            </a:endParaRPr>
          </a:p>
        </p:txBody>
      </p:sp>
    </p:spTree>
    <p:extLst>
      <p:ext uri="{BB962C8B-B14F-4D97-AF65-F5344CB8AC3E}">
        <p14:creationId xmlns:p14="http://schemas.microsoft.com/office/powerpoint/2010/main" val="1435354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BDC29-E52E-694C-B551-A73E2243E57F}"/>
              </a:ext>
            </a:extLst>
          </p:cNvPr>
          <p:cNvSpPr>
            <a:spLocks noGrp="1"/>
          </p:cNvSpPr>
          <p:nvPr>
            <p:ph type="title"/>
          </p:nvPr>
        </p:nvSpPr>
        <p:spPr>
          <a:xfrm>
            <a:off x="0" y="0"/>
            <a:ext cx="8168640" cy="1459712"/>
          </a:xfrm>
        </p:spPr>
        <p:txBody>
          <a:bodyPr/>
          <a:lstStyle/>
          <a:p>
            <a:pPr algn="r" rtl="1"/>
            <a:r>
              <a:rPr lang="ar-SA" sz="3600" dirty="0">
                <a:solidFill>
                  <a:schemeClr val="bg2"/>
                </a:solidFill>
                <a:latin typeface="Open Sans"/>
                <a:ea typeface="Open Sans"/>
              </a:rPr>
              <a:t> </a:t>
            </a:r>
            <a:r>
              <a:rPr lang="ar-SA" sz="3600" b="1" dirty="0">
                <a:solidFill>
                  <a:schemeClr val="bg2"/>
                </a:solidFill>
                <a:latin typeface="Open Sans"/>
                <a:ea typeface="Open Sans"/>
              </a:rPr>
              <a:t>لا تسمح </a:t>
            </a:r>
            <a:r>
              <a:rPr lang="ar-SA" sz="3600" dirty="0">
                <a:solidFill>
                  <a:schemeClr val="bg2"/>
                </a:solidFill>
              </a:rPr>
              <a:t>"البحوث من أجل</a:t>
            </a:r>
            <a:r>
              <a:rPr lang="ar-EG" sz="3600" dirty="0">
                <a:solidFill>
                  <a:schemeClr val="bg2"/>
                </a:solidFill>
              </a:rPr>
              <a:t> </a:t>
            </a:r>
            <a:r>
              <a:rPr lang="ar-SA" sz="3600" dirty="0">
                <a:solidFill>
                  <a:schemeClr val="bg2"/>
                </a:solidFill>
              </a:rPr>
              <a:t>الحياة"</a:t>
            </a:r>
            <a:r>
              <a:rPr lang="en-US" sz="3600" dirty="0">
                <a:solidFill>
                  <a:schemeClr val="bg2"/>
                </a:solidFill>
              </a:rPr>
              <a:t>Research4life</a:t>
            </a:r>
            <a:r>
              <a:rPr lang="ar-SA" sz="3600" dirty="0">
                <a:solidFill>
                  <a:schemeClr val="bg2"/>
                </a:solidFill>
              </a:rPr>
              <a:t> </a:t>
            </a:r>
            <a:r>
              <a:rPr lang="ar-SA" sz="3600" dirty="0">
                <a:solidFill>
                  <a:schemeClr val="bg2"/>
                </a:solidFill>
                <a:latin typeface="Open Sans"/>
                <a:ea typeface="Open Sans"/>
              </a:rPr>
              <a:t>للمؤسسات المسجلة ومستخدميها ب</a:t>
            </a:r>
            <a:r>
              <a:rPr lang="ar-EG" sz="3600" dirty="0">
                <a:solidFill>
                  <a:schemeClr val="bg2"/>
                </a:solidFill>
                <a:latin typeface="Open Sans"/>
                <a:ea typeface="Open Sans"/>
              </a:rPr>
              <a:t>ما يلى</a:t>
            </a:r>
            <a:r>
              <a:rPr lang="en-US" sz="3600" dirty="0">
                <a:solidFill>
                  <a:schemeClr val="bg2"/>
                </a:solidFill>
                <a:latin typeface="Open Sans"/>
                <a:ea typeface="Open Sans"/>
              </a:rPr>
              <a:t>  :</a:t>
            </a:r>
          </a:p>
        </p:txBody>
      </p:sp>
      <p:sp>
        <p:nvSpPr>
          <p:cNvPr id="3" name="Text Placeholder 2">
            <a:extLst>
              <a:ext uri="{FF2B5EF4-FFF2-40B4-BE49-F238E27FC236}">
                <a16:creationId xmlns:a16="http://schemas.microsoft.com/office/drawing/2014/main" id="{ACBA5205-F595-6943-B07A-A8EB387336F3}"/>
              </a:ext>
            </a:extLst>
          </p:cNvPr>
          <p:cNvSpPr>
            <a:spLocks noGrp="1"/>
          </p:cNvSpPr>
          <p:nvPr>
            <p:ph type="body" idx="1"/>
          </p:nvPr>
        </p:nvSpPr>
        <p:spPr>
          <a:xfrm>
            <a:off x="0" y="1504281"/>
            <a:ext cx="11843656" cy="5000098"/>
          </a:xfrm>
        </p:spPr>
        <p:txBody>
          <a:bodyPr/>
          <a:lstStyle/>
          <a:p>
            <a:pPr marL="457200" marR="0" indent="-381000" algn="r" rtl="1">
              <a:lnSpc>
                <a:spcPct val="90000"/>
              </a:lnSpc>
              <a:spcBef>
                <a:spcPts val="1000"/>
              </a:spcBef>
              <a:spcAft>
                <a:spcPts val="0"/>
              </a:spcAft>
              <a:buClr>
                <a:schemeClr val="bg2"/>
              </a:buClr>
              <a:buSzPct val="75000"/>
              <a:buFont typeface="Arial"/>
              <a:buChar char="●"/>
            </a:pPr>
            <a:r>
              <a:rPr lang="ar-SA" dirty="0"/>
              <a:t>مشاركه اسم المستخدم وكلمه </a:t>
            </a:r>
            <a:r>
              <a:rPr lang="ar-SA" dirty="0">
                <a:solidFill>
                  <a:schemeClr val="bg2"/>
                </a:solidFill>
              </a:rPr>
              <a:t>السر خارج نطاق المؤسسة المسجلة.</a:t>
            </a:r>
          </a:p>
          <a:p>
            <a:pPr marL="457200" marR="0" indent="-381000" algn="r" rtl="1">
              <a:lnSpc>
                <a:spcPct val="90000"/>
              </a:lnSpc>
              <a:spcBef>
                <a:spcPts val="1000"/>
              </a:spcBef>
              <a:spcAft>
                <a:spcPts val="0"/>
              </a:spcAft>
              <a:buClr>
                <a:schemeClr val="bg2"/>
              </a:buClr>
              <a:buSzPct val="75000"/>
              <a:buFont typeface="Arial"/>
              <a:buChar char="●"/>
            </a:pPr>
            <a:r>
              <a:rPr lang="ar-SA" dirty="0">
                <a:solidFill>
                  <a:schemeClr val="bg2"/>
                </a:solidFill>
              </a:rPr>
              <a:t>نشر المحتوي على شبكه الانترنت او أي من معلومات حسابات الدخول المتاحة.</a:t>
            </a:r>
          </a:p>
          <a:p>
            <a:pPr marL="457200" marR="0" indent="-381000" algn="r" rtl="1">
              <a:lnSpc>
                <a:spcPct val="90000"/>
              </a:lnSpc>
              <a:spcBef>
                <a:spcPts val="1000"/>
              </a:spcBef>
              <a:spcAft>
                <a:spcPts val="0"/>
              </a:spcAft>
              <a:buClr>
                <a:schemeClr val="bg2"/>
              </a:buClr>
              <a:buSzPct val="75000"/>
              <a:buFont typeface="Arial"/>
              <a:buChar char="●"/>
            </a:pPr>
            <a:r>
              <a:rPr lang="ar-SA" dirty="0">
                <a:solidFill>
                  <a:schemeClr val="bg2"/>
                </a:solidFill>
              </a:rPr>
              <a:t>الوصول إلى مجموعات "البحوث من أجل الحياة"</a:t>
            </a:r>
            <a:r>
              <a:rPr lang="en-US" dirty="0">
                <a:solidFill>
                  <a:schemeClr val="bg2"/>
                </a:solidFill>
              </a:rPr>
              <a:t>Research4life </a:t>
            </a:r>
            <a:r>
              <a:rPr lang="ar-SA" dirty="0">
                <a:solidFill>
                  <a:schemeClr val="bg2"/>
                </a:solidFill>
              </a:rPr>
              <a:t>عن بُعد من منشآت أخرى غير الأجهزة أو الأجهزة المؤسسية المملوكة للموظفين أو أعضاء هيئة التدريس أو طلاب المؤسسة.</a:t>
            </a:r>
          </a:p>
          <a:p>
            <a:pPr marL="457200" marR="0" indent="-381000" algn="r" rtl="1">
              <a:lnSpc>
                <a:spcPct val="90000"/>
              </a:lnSpc>
              <a:spcBef>
                <a:spcPts val="1000"/>
              </a:spcBef>
              <a:spcAft>
                <a:spcPts val="0"/>
              </a:spcAft>
              <a:buClr>
                <a:schemeClr val="bg2"/>
              </a:buClr>
              <a:buSzPct val="75000"/>
              <a:buFont typeface="Arial"/>
              <a:buChar char="●"/>
            </a:pPr>
            <a:r>
              <a:rPr lang="ar-SA" dirty="0">
                <a:solidFill>
                  <a:schemeClr val="bg2"/>
                </a:solidFill>
              </a:rPr>
              <a:t>الدخول إلى "البحوث من أجل الحياة" </a:t>
            </a:r>
            <a:r>
              <a:rPr lang="en-US" dirty="0">
                <a:solidFill>
                  <a:schemeClr val="bg2"/>
                </a:solidFill>
              </a:rPr>
              <a:t>Research4life</a:t>
            </a:r>
            <a:r>
              <a:rPr lang="ar-EG" dirty="0">
                <a:solidFill>
                  <a:schemeClr val="bg2"/>
                </a:solidFill>
              </a:rPr>
              <a:t> </a:t>
            </a:r>
            <a:r>
              <a:rPr lang="ar-SA" dirty="0">
                <a:solidFill>
                  <a:schemeClr val="bg2"/>
                </a:solidFill>
              </a:rPr>
              <a:t>أثناء السفر خارج بلادهم. ما لم يكن لفترة قصيرة (على سبيل المثال حضور مؤتمر أو تدريب) أو التسجيل في دورة للتعلم عن بعد والإقامة في بلد آخر).</a:t>
            </a:r>
          </a:p>
          <a:p>
            <a:pPr marL="457200" marR="0" indent="-381000" algn="r" rtl="1">
              <a:lnSpc>
                <a:spcPct val="90000"/>
              </a:lnSpc>
              <a:spcBef>
                <a:spcPts val="1000"/>
              </a:spcBef>
              <a:spcAft>
                <a:spcPts val="0"/>
              </a:spcAft>
              <a:buClr>
                <a:schemeClr val="bg2"/>
              </a:buClr>
              <a:buSzPct val="75000"/>
              <a:buFont typeface="Arial"/>
              <a:buChar char="●"/>
            </a:pPr>
            <a:r>
              <a:rPr lang="ar-SA" dirty="0">
                <a:solidFill>
                  <a:schemeClr val="bg2"/>
                </a:solidFill>
              </a:rPr>
              <a:t>تحميل أو طباعة جميع أعداد مجلة معينة أو كتب معينة بالكامل.</a:t>
            </a:r>
          </a:p>
          <a:p>
            <a:pPr marL="457200" marR="0" indent="-381000" algn="r" rtl="1">
              <a:lnSpc>
                <a:spcPct val="90000"/>
              </a:lnSpc>
              <a:spcBef>
                <a:spcPts val="1000"/>
              </a:spcBef>
              <a:spcAft>
                <a:spcPts val="0"/>
              </a:spcAft>
              <a:buClr>
                <a:schemeClr val="bg2"/>
              </a:buClr>
              <a:buSzPct val="75000"/>
              <a:buFont typeface="Arial"/>
              <a:buChar char="●"/>
            </a:pPr>
            <a:r>
              <a:rPr lang="ar-SA" dirty="0">
                <a:solidFill>
                  <a:schemeClr val="bg2"/>
                </a:solidFill>
              </a:rPr>
              <a:t>الحصول على مقابل مادي نظير امداد الأشخاص أو المؤسسات بالوثائق المتاحة على مجموعات "البحوث من أجل الحياة"</a:t>
            </a:r>
            <a:r>
              <a:rPr lang="en-US" sz="2400" dirty="0">
                <a:solidFill>
                  <a:schemeClr val="bg2"/>
                </a:solidFill>
              </a:rPr>
              <a:t>Research4life</a:t>
            </a:r>
            <a:r>
              <a:rPr lang="ar-SA" dirty="0">
                <a:solidFill>
                  <a:schemeClr val="bg2"/>
                </a:solidFill>
              </a:rPr>
              <a:t> .</a:t>
            </a:r>
          </a:p>
          <a:p>
            <a:pPr marL="457200" marR="0" indent="-381000" algn="r" rtl="1">
              <a:lnSpc>
                <a:spcPct val="90000"/>
              </a:lnSpc>
              <a:spcBef>
                <a:spcPts val="1000"/>
              </a:spcBef>
              <a:spcAft>
                <a:spcPts val="0"/>
              </a:spcAft>
              <a:buClr>
                <a:schemeClr val="bg2"/>
              </a:buClr>
              <a:buSzPct val="75000"/>
              <a:buFont typeface="Arial"/>
              <a:buChar char="●"/>
            </a:pPr>
            <a:r>
              <a:rPr lang="ar-SA" dirty="0">
                <a:solidFill>
                  <a:schemeClr val="bg2"/>
                </a:solidFill>
              </a:rPr>
              <a:t>اجراء أي تعديل أو تغيير أو انشاء نماذج مماثله لأي ماده تخص الناشر.</a:t>
            </a:r>
          </a:p>
          <a:p>
            <a:pPr marL="457200" marR="0" indent="-381000" algn="r" rtl="1">
              <a:lnSpc>
                <a:spcPct val="90000"/>
              </a:lnSpc>
              <a:spcBef>
                <a:spcPts val="1000"/>
              </a:spcBef>
              <a:spcAft>
                <a:spcPts val="0"/>
              </a:spcAft>
              <a:buClr>
                <a:schemeClr val="bg2"/>
              </a:buClr>
              <a:buSzPct val="75000"/>
              <a:buFont typeface="Arial"/>
              <a:buChar char="●"/>
            </a:pPr>
            <a:r>
              <a:rPr lang="ar-SA" dirty="0">
                <a:solidFill>
                  <a:schemeClr val="bg2"/>
                </a:solidFill>
              </a:rPr>
              <a:t>ويجب الانتباه أيضا: لا يُعد المالكون أو الموظفون أو الشركات التابعة للشركات الربحية مستخدمين مصرح لهم.</a:t>
            </a:r>
          </a:p>
          <a:p>
            <a:pPr marL="457200" marR="0" indent="-381000" algn="r" rtl="1">
              <a:lnSpc>
                <a:spcPct val="90000"/>
              </a:lnSpc>
              <a:spcBef>
                <a:spcPts val="1000"/>
              </a:spcBef>
              <a:spcAft>
                <a:spcPts val="0"/>
              </a:spcAft>
              <a:buClr>
                <a:srgbClr val="000000"/>
              </a:buClr>
              <a:buSzPct val="75000"/>
              <a:buFont typeface="Arial"/>
              <a:buChar char="●"/>
            </a:pPr>
            <a:endParaRPr lang="en-US" sz="2800" dirty="0"/>
          </a:p>
        </p:txBody>
      </p:sp>
    </p:spTree>
    <p:extLst>
      <p:ext uri="{BB962C8B-B14F-4D97-AF65-F5344CB8AC3E}">
        <p14:creationId xmlns:p14="http://schemas.microsoft.com/office/powerpoint/2010/main" val="2939449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0A8F-E09E-D94E-98DA-0B3B1BE78D1B}"/>
              </a:ext>
            </a:extLst>
          </p:cNvPr>
          <p:cNvSpPr>
            <a:spLocks noGrp="1"/>
          </p:cNvSpPr>
          <p:nvPr>
            <p:ph type="title"/>
          </p:nvPr>
        </p:nvSpPr>
        <p:spPr>
          <a:xfrm>
            <a:off x="326570" y="378812"/>
            <a:ext cx="7445830" cy="1080900"/>
          </a:xfrm>
        </p:spPr>
        <p:txBody>
          <a:bodyPr/>
          <a:lstStyle/>
          <a:p>
            <a:pPr marR="0" algn="r" rtl="1">
              <a:lnSpc>
                <a:spcPct val="90000"/>
              </a:lnSpc>
              <a:spcBef>
                <a:spcPts val="0"/>
              </a:spcBef>
              <a:spcAft>
                <a:spcPts val="0"/>
              </a:spcAft>
              <a:buClr>
                <a:srgbClr val="FFFFFF"/>
              </a:buClr>
              <a:buSzPts val="3600"/>
              <a:buFont typeface="Trebuchet MS"/>
              <a:buNone/>
            </a:pPr>
            <a:r>
              <a:rPr lang="ar-SA" sz="4000" dirty="0">
                <a:solidFill>
                  <a:srgbClr val="586F7C"/>
                </a:solidFill>
                <a:latin typeface="Open Sans"/>
                <a:ea typeface="Open Sans"/>
                <a:cs typeface="Open Sans"/>
              </a:rPr>
              <a:t>الخطوط الرئيسية</a:t>
            </a:r>
            <a:endParaRPr lang="en-US" sz="4000" dirty="0">
              <a:solidFill>
                <a:srgbClr val="586F7C"/>
              </a:solidFill>
              <a:latin typeface="Open Sans"/>
              <a:ea typeface="Open Sans"/>
              <a:cs typeface="Open Sans"/>
            </a:endParaRPr>
          </a:p>
        </p:txBody>
      </p:sp>
      <p:sp>
        <p:nvSpPr>
          <p:cNvPr id="3" name="Text Placeholder 2">
            <a:extLst>
              <a:ext uri="{FF2B5EF4-FFF2-40B4-BE49-F238E27FC236}">
                <a16:creationId xmlns:a16="http://schemas.microsoft.com/office/drawing/2014/main" id="{D58F43BC-94F1-5A43-8500-5BD1B89EEB93}"/>
              </a:ext>
            </a:extLst>
          </p:cNvPr>
          <p:cNvSpPr>
            <a:spLocks noGrp="1"/>
          </p:cNvSpPr>
          <p:nvPr>
            <p:ph type="body" idx="1"/>
          </p:nvPr>
        </p:nvSpPr>
        <p:spPr>
          <a:xfrm>
            <a:off x="680321" y="1785256"/>
            <a:ext cx="10248936" cy="4674681"/>
          </a:xfrm>
        </p:spPr>
        <p:txBody>
          <a:bodyPr/>
          <a:lstStyle/>
          <a:p>
            <a:pPr algn="r" rtl="1">
              <a:buClr>
                <a:schemeClr val="tx1"/>
              </a:buClr>
            </a:pPr>
            <a:r>
              <a:rPr lang="ar-SA" dirty="0">
                <a:solidFill>
                  <a:schemeClr val="tx1"/>
                </a:solidFill>
              </a:rPr>
              <a:t> </a:t>
            </a:r>
            <a:r>
              <a:rPr lang="ar-SA" dirty="0">
                <a:solidFill>
                  <a:schemeClr val="bg2"/>
                </a:solidFill>
              </a:rPr>
              <a:t>المقدمة.</a:t>
            </a:r>
          </a:p>
          <a:p>
            <a:pPr algn="r" rtl="1">
              <a:buClr>
                <a:schemeClr val="tx1"/>
              </a:buClr>
            </a:pPr>
            <a:r>
              <a:rPr lang="ar-SA" dirty="0">
                <a:solidFill>
                  <a:schemeClr val="bg2"/>
                </a:solidFill>
              </a:rPr>
              <a:t>شراكات "البحوث من أجل </a:t>
            </a:r>
            <a:r>
              <a:rPr lang="ar-SA" sz="2000" dirty="0">
                <a:solidFill>
                  <a:schemeClr val="bg2"/>
                </a:solidFill>
              </a:rPr>
              <a:t>الحياة"</a:t>
            </a:r>
            <a:r>
              <a:rPr lang="en-US" sz="2000"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Research4Life</a:t>
            </a:r>
            <a:r>
              <a:rPr lang="ar-SA" sz="2000" dirty="0">
                <a:solidFill>
                  <a:schemeClr val="bg2"/>
                </a:solidFill>
              </a:rPr>
              <a:t>.</a:t>
            </a:r>
          </a:p>
          <a:p>
            <a:pPr algn="r" rtl="1">
              <a:buClr>
                <a:schemeClr val="tx1"/>
              </a:buClr>
            </a:pPr>
            <a:r>
              <a:rPr lang="ar-EG" sz="2000" dirty="0">
                <a:solidFill>
                  <a:schemeClr val="bg2"/>
                </a:solidFill>
              </a:rPr>
              <a:t>مجموعات</a:t>
            </a:r>
            <a:r>
              <a:rPr lang="ar-SA" sz="2000" dirty="0">
                <a:solidFill>
                  <a:schemeClr val="bg2"/>
                </a:solidFill>
              </a:rPr>
              <a:t> "البحوث من أجل الحياة"</a:t>
            </a:r>
            <a:r>
              <a:rPr lang="en-US" sz="2000"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Research4Life</a:t>
            </a:r>
            <a:r>
              <a:rPr lang="ar-SA" sz="2000" dirty="0">
                <a:solidFill>
                  <a:schemeClr val="bg2"/>
                </a:solidFill>
              </a:rPr>
              <a:t>.</a:t>
            </a:r>
          </a:p>
          <a:p>
            <a:pPr algn="r" rtl="1">
              <a:buClr>
                <a:schemeClr val="tx1"/>
              </a:buClr>
            </a:pPr>
            <a:r>
              <a:rPr lang="ar-SA" sz="2000" dirty="0">
                <a:solidFill>
                  <a:schemeClr val="bg2"/>
                </a:solidFill>
              </a:rPr>
              <a:t>المعايير </a:t>
            </a:r>
            <a:r>
              <a:rPr lang="ar-EG" sz="2000" dirty="0">
                <a:solidFill>
                  <a:schemeClr val="bg2"/>
                </a:solidFill>
              </a:rPr>
              <a:t>التى تؤهل للاشتراك فى مجموعات</a:t>
            </a:r>
            <a:r>
              <a:rPr lang="ar-SA" sz="2000" dirty="0">
                <a:solidFill>
                  <a:schemeClr val="bg2"/>
                </a:solidFill>
              </a:rPr>
              <a:t> "البحوث من أجل الحياة“</a:t>
            </a:r>
            <a:r>
              <a:rPr lang="en-US" sz="2000"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Research4Life</a:t>
            </a:r>
            <a:r>
              <a:rPr lang="ar-SA" sz="2000" dirty="0">
                <a:solidFill>
                  <a:schemeClr val="bg2"/>
                </a:solidFill>
              </a:rPr>
              <a:t>.</a:t>
            </a:r>
          </a:p>
          <a:p>
            <a:pPr algn="r" rtl="1">
              <a:buClr>
                <a:schemeClr val="tx1"/>
              </a:buClr>
            </a:pPr>
            <a:r>
              <a:rPr lang="ar-EG" sz="2000" dirty="0">
                <a:solidFill>
                  <a:schemeClr val="bg2"/>
                </a:solidFill>
              </a:rPr>
              <a:t>معايير </a:t>
            </a:r>
            <a:r>
              <a:rPr lang="ar-SA" sz="2000" dirty="0">
                <a:solidFill>
                  <a:schemeClr val="bg2"/>
                </a:solidFill>
              </a:rPr>
              <a:t>بلدان المجموعة </a:t>
            </a:r>
            <a:r>
              <a:rPr lang="ar-EG" sz="2000" dirty="0">
                <a:solidFill>
                  <a:schemeClr val="bg2"/>
                </a:solidFill>
              </a:rPr>
              <a:t>"</a:t>
            </a:r>
            <a:r>
              <a:rPr lang="ar-SA" sz="2000" dirty="0">
                <a:solidFill>
                  <a:schemeClr val="bg2"/>
                </a:solidFill>
              </a:rPr>
              <a:t>أ</a:t>
            </a:r>
            <a:r>
              <a:rPr lang="ar-EG" sz="2000" dirty="0">
                <a:solidFill>
                  <a:schemeClr val="bg2"/>
                </a:solidFill>
              </a:rPr>
              <a:t>"</a:t>
            </a:r>
            <a:r>
              <a:rPr lang="ar-SA" sz="2000" dirty="0">
                <a:solidFill>
                  <a:schemeClr val="bg2"/>
                </a:solidFill>
              </a:rPr>
              <a:t> وبلدان المجموعة </a:t>
            </a:r>
            <a:r>
              <a:rPr lang="ar-EG" sz="2000" dirty="0">
                <a:solidFill>
                  <a:schemeClr val="bg2"/>
                </a:solidFill>
              </a:rPr>
              <a:t>"</a:t>
            </a:r>
            <a:r>
              <a:rPr lang="ar-SA" sz="2000" dirty="0">
                <a:solidFill>
                  <a:schemeClr val="bg2"/>
                </a:solidFill>
              </a:rPr>
              <a:t>ب</a:t>
            </a:r>
            <a:r>
              <a:rPr lang="ar-EG" sz="2000" dirty="0">
                <a:solidFill>
                  <a:schemeClr val="bg2"/>
                </a:solidFill>
              </a:rPr>
              <a:t>"</a:t>
            </a:r>
            <a:r>
              <a:rPr lang="ar-SA" sz="2000" dirty="0">
                <a:solidFill>
                  <a:schemeClr val="bg2"/>
                </a:solidFill>
              </a:rPr>
              <a:t>.</a:t>
            </a:r>
            <a:endParaRPr lang="en-US" sz="2000" dirty="0">
              <a:solidFill>
                <a:schemeClr val="bg2"/>
              </a:solidFill>
            </a:endParaRPr>
          </a:p>
          <a:p>
            <a:pPr algn="r" rtl="1">
              <a:buClr>
                <a:schemeClr val="tx1"/>
              </a:buClr>
            </a:pPr>
            <a:r>
              <a:rPr lang="ar-SA" sz="2000" dirty="0">
                <a:solidFill>
                  <a:schemeClr val="bg2"/>
                </a:solidFill>
              </a:rPr>
              <a:t>اتفاقيات المستخدم وشروط الاستخدام الخاصة ب</a:t>
            </a:r>
            <a:r>
              <a:rPr lang="ar-EG" sz="2000" dirty="0">
                <a:solidFill>
                  <a:schemeClr val="bg2"/>
                </a:solidFill>
              </a:rPr>
              <a:t>مجموعات </a:t>
            </a:r>
            <a:r>
              <a:rPr lang="ar-SA" sz="2000" dirty="0">
                <a:solidFill>
                  <a:schemeClr val="bg2"/>
                </a:solidFill>
              </a:rPr>
              <a:t>"البحوث من أجل الحياة"</a:t>
            </a:r>
            <a:r>
              <a:rPr lang="en-US" sz="2000"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Research4Life</a:t>
            </a:r>
            <a:r>
              <a:rPr lang="ar-SA" sz="2000" dirty="0">
                <a:solidFill>
                  <a:schemeClr val="bg2"/>
                </a:solidFill>
              </a:rPr>
              <a:t>.</a:t>
            </a:r>
          </a:p>
          <a:p>
            <a:pPr algn="r" rtl="1">
              <a:buClr>
                <a:schemeClr val="tx1"/>
              </a:buClr>
            </a:pPr>
            <a:r>
              <a:rPr lang="ar-SA" sz="2000" dirty="0">
                <a:solidFill>
                  <a:schemeClr val="bg2"/>
                </a:solidFill>
              </a:rPr>
              <a:t>التسجيل </a:t>
            </a:r>
            <a:r>
              <a:rPr lang="ar-EG" sz="2000" dirty="0">
                <a:solidFill>
                  <a:schemeClr val="bg2"/>
                </a:solidFill>
              </a:rPr>
              <a:t>لمجموعات</a:t>
            </a:r>
            <a:r>
              <a:rPr lang="ar-SA" sz="2000" dirty="0">
                <a:solidFill>
                  <a:schemeClr val="bg2"/>
                </a:solidFill>
              </a:rPr>
              <a:t> "البحوث من أجل الحياة"</a:t>
            </a:r>
            <a:r>
              <a:rPr lang="en-US" sz="2000"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Research4Life</a:t>
            </a:r>
            <a:r>
              <a:rPr lang="ar-SA" sz="2000" dirty="0">
                <a:solidFill>
                  <a:schemeClr val="bg2"/>
                </a:solidFill>
              </a:rPr>
              <a:t>.</a:t>
            </a:r>
          </a:p>
          <a:p>
            <a:pPr algn="r" rtl="1">
              <a:buClr>
                <a:schemeClr val="tx1"/>
              </a:buClr>
            </a:pPr>
            <a:r>
              <a:rPr lang="ar-SA" sz="2000" dirty="0">
                <a:solidFill>
                  <a:schemeClr val="bg2"/>
                </a:solidFill>
              </a:rPr>
              <a:t>الوصول</a:t>
            </a:r>
            <a:r>
              <a:rPr lang="ar-EG" sz="2000" dirty="0">
                <a:solidFill>
                  <a:schemeClr val="bg2"/>
                </a:solidFill>
              </a:rPr>
              <a:t> لمجموعات </a:t>
            </a:r>
            <a:r>
              <a:rPr lang="ar-SA" sz="2000" dirty="0">
                <a:solidFill>
                  <a:schemeClr val="bg2"/>
                </a:solidFill>
              </a:rPr>
              <a:t>"البحوث من أجل الحياة"</a:t>
            </a:r>
            <a:r>
              <a:rPr lang="en-US" sz="2000"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Research4Life</a:t>
            </a:r>
            <a:r>
              <a:rPr lang="ar-SA" sz="2000" dirty="0">
                <a:solidFill>
                  <a:schemeClr val="bg2"/>
                </a:solidFill>
              </a:rPr>
              <a:t>.</a:t>
            </a:r>
          </a:p>
          <a:p>
            <a:pPr algn="r" rtl="1">
              <a:buClr>
                <a:schemeClr val="tx1"/>
              </a:buClr>
            </a:pPr>
            <a:r>
              <a:rPr lang="ar-SA" sz="2000" dirty="0">
                <a:solidFill>
                  <a:schemeClr val="bg2"/>
                </a:solidFill>
              </a:rPr>
              <a:t>مكتب الدعم الفني</a:t>
            </a:r>
            <a:r>
              <a:rPr lang="ar-EG" sz="2000" dirty="0">
                <a:solidFill>
                  <a:schemeClr val="bg2"/>
                </a:solidFill>
              </a:rPr>
              <a:t> لمجموعات </a:t>
            </a:r>
            <a:r>
              <a:rPr lang="ar-SA" sz="2000" dirty="0">
                <a:solidFill>
                  <a:schemeClr val="bg2"/>
                </a:solidFill>
              </a:rPr>
              <a:t>"البحوث من أجل الحياة"</a:t>
            </a:r>
            <a:r>
              <a:rPr lang="en-US" sz="2000"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Research4Life</a:t>
            </a:r>
            <a:r>
              <a:rPr lang="ar-SA" sz="2000" dirty="0">
                <a:solidFill>
                  <a:schemeClr val="bg2"/>
                </a:solidFill>
              </a:rPr>
              <a:t>.</a:t>
            </a:r>
          </a:p>
          <a:p>
            <a:pPr algn="r" rtl="1">
              <a:buClr>
                <a:schemeClr val="tx1"/>
              </a:buClr>
            </a:pPr>
            <a:r>
              <a:rPr lang="ar-SA" sz="2000" dirty="0">
                <a:solidFill>
                  <a:schemeClr val="bg2"/>
                </a:solidFill>
              </a:rPr>
              <a:t>الملخص</a:t>
            </a:r>
            <a:r>
              <a:rPr lang="ar-SA" sz="2000" dirty="0">
                <a:solidFill>
                  <a:schemeClr val="tx1"/>
                </a:solidFill>
              </a:rPr>
              <a:t>. </a:t>
            </a:r>
          </a:p>
          <a:p>
            <a:pPr algn="r" rtl="1">
              <a:buClr>
                <a:schemeClr val="tx1"/>
              </a:buClr>
            </a:pPr>
            <a:endParaRPr lang="ar-SA" dirty="0">
              <a:solidFill>
                <a:schemeClr val="tx1"/>
              </a:solidFill>
            </a:endParaRPr>
          </a:p>
          <a:p>
            <a:pPr algn="r" rtl="1">
              <a:buClr>
                <a:schemeClr val="tx1"/>
              </a:buClr>
            </a:pPr>
            <a:endParaRPr lang="ar-SA" dirty="0">
              <a:solidFill>
                <a:schemeClr val="tx1"/>
              </a:solidFill>
            </a:endParaRPr>
          </a:p>
          <a:p>
            <a:pPr algn="r" rtl="1">
              <a:buClr>
                <a:schemeClr val="tx1"/>
              </a:buClr>
            </a:pPr>
            <a:endParaRPr lang="ar-SA" dirty="0">
              <a:solidFill>
                <a:schemeClr val="tx1"/>
              </a:solidFill>
            </a:endParaRPr>
          </a:p>
          <a:p>
            <a:pPr algn="r" rtl="1">
              <a:buClr>
                <a:schemeClr val="tx1"/>
              </a:buClr>
            </a:pPr>
            <a:endParaRPr lang="en-US" dirty="0">
              <a:solidFill>
                <a:schemeClr val="tx1"/>
              </a:solidFill>
            </a:endParaRPr>
          </a:p>
        </p:txBody>
      </p:sp>
      <p:sp>
        <p:nvSpPr>
          <p:cNvPr id="4" name="Google Shape;85;p39">
            <a:extLst>
              <a:ext uri="{FF2B5EF4-FFF2-40B4-BE49-F238E27FC236}">
                <a16:creationId xmlns:a16="http://schemas.microsoft.com/office/drawing/2014/main" id="{57A31AA2-320F-1F4C-BD3F-CA63125AE305}"/>
              </a:ext>
            </a:extLst>
          </p:cNvPr>
          <p:cNvSpPr txBox="1"/>
          <p:nvPr/>
        </p:nvSpPr>
        <p:spPr>
          <a:xfrm>
            <a:off x="1468275" y="6459938"/>
            <a:ext cx="9783900" cy="287400"/>
          </a:xfrm>
          <a:prstGeom prst="rect">
            <a:avLst/>
          </a:prstGeom>
          <a:noFill/>
          <a:ln>
            <a:noFill/>
          </a:ln>
        </p:spPr>
        <p:txBody>
          <a:bodyPr spcFirstLastPara="1" wrap="square" lIns="91425" tIns="91425" rIns="91425" bIns="91425" anchor="t" anchorCtr="0">
            <a:noAutofit/>
          </a:bodyPr>
          <a:lstStyle/>
          <a:p>
            <a:pPr rtl="1"/>
            <a:r>
              <a:rPr lang="ar-SA" sz="1200" dirty="0"/>
              <a:t>هذا العمل تحت </a:t>
            </a:r>
            <a:r>
              <a:rPr lang="ar-EG" sz="1200" dirty="0"/>
              <a:t>ترخيص</a:t>
            </a:r>
            <a:r>
              <a:rPr lang="ar-SA" sz="1200" dirty="0"/>
              <a:t>: </a:t>
            </a:r>
            <a:r>
              <a:rPr lang="en-US" sz="1200" dirty="0"/>
              <a:t>Creative Commons </a:t>
            </a:r>
            <a:r>
              <a:rPr lang="en-US" sz="1200" u="sng" dirty="0">
                <a:solidFill>
                  <a:schemeClr val="hlink"/>
                </a:solidFill>
                <a:hlinkClick r:id="rId2"/>
              </a:rPr>
              <a:t>Attribution-</a:t>
            </a:r>
            <a:r>
              <a:rPr lang="en-US" sz="1200" u="sng" dirty="0" err="1">
                <a:solidFill>
                  <a:schemeClr val="hlink"/>
                </a:solidFill>
                <a:hlinkClick r:id="rId2"/>
              </a:rPr>
              <a:t>ShareAlike</a:t>
            </a:r>
            <a:r>
              <a:rPr lang="en-US" sz="1200" u="sng" dirty="0">
                <a:solidFill>
                  <a:schemeClr val="hlink"/>
                </a:solidFill>
                <a:hlinkClick r:id="rId2"/>
              </a:rPr>
              <a:t> 4.0 International</a:t>
            </a:r>
            <a:r>
              <a:rPr lang="en-US" sz="1200" dirty="0"/>
              <a:t> (CC BY-SA 4.0)</a:t>
            </a:r>
          </a:p>
          <a:p>
            <a:pPr marL="0" marR="0" lvl="0" indent="0" algn="l" rtl="0">
              <a:lnSpc>
                <a:spcPct val="100000"/>
              </a:lnSpc>
              <a:spcBef>
                <a:spcPts val="0"/>
              </a:spcBef>
              <a:spcAft>
                <a:spcPts val="0"/>
              </a:spcAft>
              <a:buClr>
                <a:srgbClr val="000000"/>
              </a:buClr>
              <a:buSzPts val="1400"/>
              <a:buFont typeface="Arial"/>
              <a:buNone/>
            </a:pPr>
            <a:endParaRPr dirty="0"/>
          </a:p>
        </p:txBody>
      </p:sp>
      <p:pic>
        <p:nvPicPr>
          <p:cNvPr id="5" name="Google Shape;84;p39">
            <a:extLst>
              <a:ext uri="{FF2B5EF4-FFF2-40B4-BE49-F238E27FC236}">
                <a16:creationId xmlns:a16="http://schemas.microsoft.com/office/drawing/2014/main" id="{EFB867F5-B5E0-5144-8109-F7B548301206}"/>
              </a:ext>
            </a:extLst>
          </p:cNvPr>
          <p:cNvPicPr preferRelativeResize="0"/>
          <p:nvPr/>
        </p:nvPicPr>
        <p:blipFill rotWithShape="1">
          <a:blip r:embed="rId3">
            <a:alphaModFix/>
          </a:blip>
          <a:srcRect/>
          <a:stretch/>
        </p:blipFill>
        <p:spPr>
          <a:xfrm>
            <a:off x="283955" y="6459950"/>
            <a:ext cx="974618" cy="365100"/>
          </a:xfrm>
          <a:prstGeom prst="rect">
            <a:avLst/>
          </a:prstGeom>
          <a:noFill/>
          <a:ln>
            <a:noFill/>
          </a:ln>
        </p:spPr>
      </p:pic>
      <p:sp>
        <p:nvSpPr>
          <p:cNvPr id="6" name="Google Shape;83;p39">
            <a:extLst>
              <a:ext uri="{FF2B5EF4-FFF2-40B4-BE49-F238E27FC236}">
                <a16:creationId xmlns:a16="http://schemas.microsoft.com/office/drawing/2014/main" id="{9D4FF2C3-FC2D-A7A2-7038-187F1DFE74DC}"/>
              </a:ext>
            </a:extLst>
          </p:cNvPr>
          <p:cNvSpPr txBox="1">
            <a:spLocks noGrp="1"/>
          </p:cNvSpPr>
          <p:nvPr/>
        </p:nvSpPr>
        <p:spPr>
          <a:xfrm>
            <a:off x="8718677" y="6532245"/>
            <a:ext cx="2743200" cy="325755"/>
          </a:xfrm>
          <a:prstGeom prst="rect">
            <a:avLst/>
          </a:prstGeom>
          <a:noFill/>
          <a:ln>
            <a:noFill/>
          </a:ln>
        </p:spPr>
        <p:txBody>
          <a:bodyPr spcFirstLastPara="1" wrap="square" lIns="91425" tIns="45700" rIns="91425" bIns="45700" anchor="ctr" anchorCtr="0">
            <a:noAutofit/>
          </a:bodyPr>
          <a:lstStyle/>
          <a:p>
            <a:pPr marL="0" marR="0" algn="r">
              <a:lnSpc>
                <a:spcPct val="107000"/>
              </a:lnSpc>
              <a:spcBef>
                <a:spcPts val="0"/>
              </a:spcBef>
              <a:spcAft>
                <a:spcPts val="800"/>
              </a:spcAft>
            </a:pPr>
            <a:r>
              <a:rPr lang="en-US" sz="1100">
                <a:solidFill>
                  <a:srgbClr val="000000"/>
                </a:solidFill>
                <a:effectLst/>
                <a:latin typeface="Arial" panose="020B0604020202020204" pitchFamily="34" charset="0"/>
                <a:ea typeface="Arial" panose="020B0604020202020204" pitchFamily="34" charset="0"/>
                <a:cs typeface="Arial" panose="020B0604020202020204" pitchFamily="34" charset="0"/>
              </a:rPr>
              <a:t>v.1.</a:t>
            </a:r>
            <a:r>
              <a:rPr lang="ar-SA" sz="1100">
                <a:solidFill>
                  <a:srgbClr val="000000"/>
                </a:solidFill>
                <a:effectLst/>
                <a:latin typeface="Arial" panose="020B0604020202020204" pitchFamily="34" charset="0"/>
                <a:ea typeface="Arial" panose="020B0604020202020204" pitchFamily="34" charset="0"/>
                <a:cs typeface="Arial" panose="020B0604020202020204" pitchFamily="34" charset="0"/>
              </a:rPr>
              <a:t>1 </a:t>
            </a:r>
            <a:r>
              <a:rPr lang="en-US" sz="1100">
                <a:solidFill>
                  <a:srgbClr val="000000"/>
                </a:solidFill>
                <a:effectLst/>
                <a:latin typeface="Arial" panose="020B0604020202020204" pitchFamily="34" charset="0"/>
                <a:ea typeface="Arial" panose="020B0604020202020204" pitchFamily="34" charset="0"/>
                <a:cs typeface="Arial" panose="020B0604020202020204" pitchFamily="34" charset="0"/>
              </a:rPr>
              <a:t>January 2024</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1215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129D-3E3F-E74B-91C4-5BBD012BC69D}"/>
              </a:ext>
            </a:extLst>
          </p:cNvPr>
          <p:cNvSpPr>
            <a:spLocks noGrp="1"/>
          </p:cNvSpPr>
          <p:nvPr>
            <p:ph type="title"/>
          </p:nvPr>
        </p:nvSpPr>
        <p:spPr>
          <a:xfrm>
            <a:off x="0" y="378812"/>
            <a:ext cx="8168999" cy="1080900"/>
          </a:xfrm>
        </p:spPr>
        <p:txBody>
          <a:bodyPr/>
          <a:lstStyle/>
          <a:p>
            <a:pPr marR="0" algn="ctr" rtl="1">
              <a:lnSpc>
                <a:spcPct val="90000"/>
              </a:lnSpc>
              <a:spcBef>
                <a:spcPts val="0"/>
              </a:spcBef>
              <a:spcAft>
                <a:spcPts val="0"/>
              </a:spcAft>
              <a:buClr>
                <a:srgbClr val="FFFFFF"/>
              </a:buClr>
              <a:buSzPts val="3600"/>
              <a:buFont typeface="Trebuchet MS"/>
              <a:buNone/>
            </a:pPr>
            <a:r>
              <a:rPr lang="ar-SA" sz="3000" dirty="0">
                <a:solidFill>
                  <a:schemeClr val="bg2"/>
                </a:solidFill>
                <a:latin typeface="Open Sans"/>
                <a:ea typeface="Open Sans"/>
              </a:rPr>
              <a:t>التسجيل في مجموعات</a:t>
            </a:r>
            <a:br>
              <a:rPr lang="ar-EG" sz="3000" dirty="0">
                <a:solidFill>
                  <a:schemeClr val="bg2"/>
                </a:solidFill>
                <a:latin typeface="Open Sans"/>
                <a:ea typeface="Open Sans"/>
              </a:rPr>
            </a:br>
            <a:r>
              <a:rPr lang="ar-SA" sz="3000" dirty="0">
                <a:solidFill>
                  <a:schemeClr val="bg2"/>
                </a:solidFill>
                <a:latin typeface="Open Sans"/>
                <a:ea typeface="Open Sans"/>
              </a:rPr>
              <a:t> </a:t>
            </a:r>
            <a:r>
              <a:rPr lang="ar-SA" sz="3000" dirty="0">
                <a:solidFill>
                  <a:schemeClr val="bg2"/>
                </a:solidFill>
              </a:rPr>
              <a:t>"البحوث من أجل</a:t>
            </a:r>
            <a:r>
              <a:rPr lang="ar-EG" sz="3000" dirty="0">
                <a:solidFill>
                  <a:schemeClr val="bg2"/>
                </a:solidFill>
              </a:rPr>
              <a:t> </a:t>
            </a:r>
            <a:r>
              <a:rPr lang="ar-SA" sz="3000" dirty="0">
                <a:solidFill>
                  <a:schemeClr val="bg2"/>
                </a:solidFill>
              </a:rPr>
              <a:t>الحياة"</a:t>
            </a:r>
            <a:r>
              <a:rPr lang="en-US" sz="3000" dirty="0">
                <a:solidFill>
                  <a:schemeClr val="bg2"/>
                </a:solidFill>
              </a:rPr>
              <a:t>Research4life</a:t>
            </a:r>
            <a:r>
              <a:rPr lang="ar-SA" sz="3000" dirty="0">
                <a:solidFill>
                  <a:schemeClr val="bg2"/>
                </a:solidFill>
              </a:rPr>
              <a:t> </a:t>
            </a:r>
            <a:r>
              <a:rPr lang="ar-EG" sz="3000" dirty="0">
                <a:solidFill>
                  <a:schemeClr val="bg2"/>
                </a:solidFill>
              </a:rPr>
              <a:t> </a:t>
            </a:r>
            <a:endParaRPr lang="en-US" sz="3000" dirty="0">
              <a:solidFill>
                <a:schemeClr val="bg2"/>
              </a:solidFill>
            </a:endParaRPr>
          </a:p>
        </p:txBody>
      </p:sp>
      <p:sp>
        <p:nvSpPr>
          <p:cNvPr id="3" name="Text Placeholder 2">
            <a:extLst>
              <a:ext uri="{FF2B5EF4-FFF2-40B4-BE49-F238E27FC236}">
                <a16:creationId xmlns:a16="http://schemas.microsoft.com/office/drawing/2014/main" id="{BBB01B75-1A52-8A4D-B943-560EABD274EF}"/>
              </a:ext>
            </a:extLst>
          </p:cNvPr>
          <p:cNvSpPr>
            <a:spLocks noGrp="1"/>
          </p:cNvSpPr>
          <p:nvPr>
            <p:ph type="body" idx="1"/>
          </p:nvPr>
        </p:nvSpPr>
        <p:spPr>
          <a:xfrm>
            <a:off x="152400" y="2336873"/>
            <a:ext cx="11212285" cy="4325184"/>
          </a:xfrm>
        </p:spPr>
        <p:txBody>
          <a:bodyPr/>
          <a:lstStyle/>
          <a:p>
            <a:pPr algn="r" rtl="1">
              <a:buClr>
                <a:srgbClr val="000000"/>
              </a:buClr>
              <a:buSzPct val="75000"/>
            </a:pPr>
            <a:r>
              <a:rPr lang="ar-SA" sz="2800" dirty="0">
                <a:solidFill>
                  <a:schemeClr val="bg2"/>
                </a:solidFill>
              </a:rPr>
              <a:t>متاح كيفية التسجيل خطوة بخطوة على موقع "البحوث من أجل</a:t>
            </a:r>
            <a:r>
              <a:rPr lang="ar-EG" sz="2800" dirty="0">
                <a:solidFill>
                  <a:schemeClr val="bg2"/>
                </a:solidFill>
              </a:rPr>
              <a:t> </a:t>
            </a:r>
            <a:r>
              <a:rPr lang="ar-SA" sz="2800" dirty="0">
                <a:solidFill>
                  <a:schemeClr val="bg2"/>
                </a:solidFill>
              </a:rPr>
              <a:t>الحياة" الإلكتروني </a:t>
            </a:r>
            <a:r>
              <a:rPr lang="en-US" sz="2800" u="sng" dirty="0">
                <a:solidFill>
                  <a:schemeClr val="dk1"/>
                </a:solidFill>
                <a:latin typeface="Open Sans"/>
                <a:ea typeface="Open Sans"/>
                <a:cs typeface="Open Sans"/>
                <a:sym typeface="Open Sans"/>
                <a:hlinkClick r:id="rId2"/>
              </a:rPr>
              <a:t>https://www.research4life.org/access/how-to-register/</a:t>
            </a:r>
            <a:endParaRPr lang="en-US" sz="2800" dirty="0">
              <a:solidFill>
                <a:schemeClr val="dk1"/>
              </a:solidFill>
              <a:latin typeface="Open Sans"/>
              <a:ea typeface="Open Sans"/>
              <a:cs typeface="Open Sans"/>
              <a:sym typeface="Open Sans"/>
            </a:endParaRPr>
          </a:p>
          <a:p>
            <a:pPr algn="r" rtl="1">
              <a:buClr>
                <a:srgbClr val="000000"/>
              </a:buClr>
              <a:buSzPct val="75000"/>
            </a:pPr>
            <a:r>
              <a:rPr lang="ar-SA" sz="2800" dirty="0">
                <a:solidFill>
                  <a:schemeClr val="bg2"/>
                </a:solidFill>
              </a:rPr>
              <a:t>المؤسسات فقط المسموح لها التسجيل وليس الأشخاص .</a:t>
            </a:r>
          </a:p>
          <a:p>
            <a:pPr algn="r" rtl="1">
              <a:buClr>
                <a:srgbClr val="000000"/>
              </a:buClr>
              <a:buSzPct val="75000"/>
            </a:pPr>
            <a:r>
              <a:rPr lang="ar-SA" sz="2800" dirty="0">
                <a:solidFill>
                  <a:schemeClr val="bg2"/>
                </a:solidFill>
              </a:rPr>
              <a:t>متاح استمارة التسجيل على موقع"البحوث من أجل الحياة"</a:t>
            </a:r>
            <a:r>
              <a:rPr lang="ar-EG" sz="2800" dirty="0">
                <a:solidFill>
                  <a:schemeClr val="bg2"/>
                </a:solidFill>
              </a:rPr>
              <a:t> </a:t>
            </a:r>
            <a:r>
              <a:rPr lang="en-US" sz="2800" dirty="0">
                <a:solidFill>
                  <a:schemeClr val="bg2"/>
                </a:solidFill>
              </a:rPr>
              <a:t>Research4life</a:t>
            </a:r>
            <a:r>
              <a:rPr lang="ar-EG" sz="2800" dirty="0">
                <a:solidFill>
                  <a:schemeClr val="bg2"/>
                </a:solidFill>
              </a:rPr>
              <a:t> </a:t>
            </a:r>
            <a:r>
              <a:rPr lang="ar-SA" sz="2800" dirty="0">
                <a:solidFill>
                  <a:schemeClr val="bg2"/>
                </a:solidFill>
              </a:rPr>
              <a:t>الالكتروني</a:t>
            </a:r>
            <a:r>
              <a:rPr lang="ar-EG" sz="2800" dirty="0"/>
              <a:t>.</a:t>
            </a:r>
            <a:r>
              <a:rPr lang="ar-SA" sz="2800" dirty="0"/>
              <a:t> </a:t>
            </a:r>
            <a:r>
              <a:rPr lang="ar-EG" sz="2800" dirty="0"/>
              <a:t> </a:t>
            </a:r>
            <a:endParaRPr lang="ar-SA" sz="2800" dirty="0"/>
          </a:p>
          <a:p>
            <a:pPr algn="r" rtl="1">
              <a:buClr>
                <a:srgbClr val="000000"/>
              </a:buClr>
              <a:buSzPct val="75000"/>
            </a:pPr>
            <a:r>
              <a:rPr lang="ar-SA" sz="2800" dirty="0"/>
              <a:t>قبل البدء في عمليه التسجيل ، برجاء الاطلاع على </a:t>
            </a:r>
            <a:r>
              <a:rPr lang="ar-SA" sz="2800" dirty="0">
                <a:hlinkClick r:id="rId3"/>
              </a:rPr>
              <a:t>قائمه المؤسسات المسجلة </a:t>
            </a:r>
            <a:r>
              <a:rPr lang="ar-SA" sz="2800" dirty="0">
                <a:solidFill>
                  <a:schemeClr val="bg2"/>
                </a:solidFill>
              </a:rPr>
              <a:t>بالفعل وذلك على </a:t>
            </a:r>
            <a:r>
              <a:rPr lang="ar-SA" sz="2800" dirty="0"/>
              <a:t>الموقع الالكتروني.</a:t>
            </a:r>
          </a:p>
          <a:p>
            <a:pPr algn="r" rtl="1">
              <a:buClr>
                <a:srgbClr val="000000"/>
              </a:buClr>
              <a:buSzPct val="75000"/>
            </a:pPr>
            <a:r>
              <a:rPr lang="ar-SA" sz="2800" dirty="0">
                <a:solidFill>
                  <a:schemeClr val="bg2"/>
                </a:solidFill>
              </a:rPr>
              <a:t>بمجرد ان تقوم "البحوث من أجل الحياة"</a:t>
            </a:r>
            <a:r>
              <a:rPr lang="en-US" sz="2800" dirty="0">
                <a:solidFill>
                  <a:schemeClr val="bg2"/>
                </a:solidFill>
              </a:rPr>
              <a:t> Research4life</a:t>
            </a:r>
            <a:r>
              <a:rPr lang="ar-SA" sz="2800" dirty="0">
                <a:solidFill>
                  <a:schemeClr val="bg2"/>
                </a:solidFill>
              </a:rPr>
              <a:t> بمراجعة استمارة التسجيل المرسلة ، سوف يتلقى المتقدم للتسجيل بريد الكتروني موضحا به كافة التعليمات.</a:t>
            </a:r>
            <a:r>
              <a:rPr lang="ar-EG" sz="2800" dirty="0">
                <a:solidFill>
                  <a:schemeClr val="bg2"/>
                </a:solidFill>
              </a:rPr>
              <a:t> </a:t>
            </a:r>
            <a:endParaRPr lang="ar-SA" sz="2800" dirty="0">
              <a:solidFill>
                <a:schemeClr val="bg2"/>
              </a:solidFill>
            </a:endParaRPr>
          </a:p>
          <a:p>
            <a:pPr algn="r" rtl="1">
              <a:buClr>
                <a:srgbClr val="000000"/>
              </a:buClr>
              <a:buSzPct val="75000"/>
            </a:pPr>
            <a:endParaRPr lang="en-US" sz="2800" dirty="0"/>
          </a:p>
        </p:txBody>
      </p:sp>
    </p:spTree>
    <p:extLst>
      <p:ext uri="{BB962C8B-B14F-4D97-AF65-F5344CB8AC3E}">
        <p14:creationId xmlns:p14="http://schemas.microsoft.com/office/powerpoint/2010/main" val="3368048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1DE7-1EE0-C74A-811C-7B122442D96C}"/>
              </a:ext>
            </a:extLst>
          </p:cNvPr>
          <p:cNvSpPr>
            <a:spLocks noGrp="1"/>
          </p:cNvSpPr>
          <p:nvPr>
            <p:ph type="title"/>
          </p:nvPr>
        </p:nvSpPr>
        <p:spPr>
          <a:xfrm>
            <a:off x="0" y="395721"/>
            <a:ext cx="8244840" cy="1080900"/>
          </a:xfrm>
        </p:spPr>
        <p:txBody>
          <a:bodyPr/>
          <a:lstStyle/>
          <a:p>
            <a:pPr marR="0" algn="r" rtl="1">
              <a:lnSpc>
                <a:spcPct val="90000"/>
              </a:lnSpc>
              <a:spcBef>
                <a:spcPts val="0"/>
              </a:spcBef>
              <a:spcAft>
                <a:spcPts val="0"/>
              </a:spcAft>
              <a:buClr>
                <a:srgbClr val="FFFFFF"/>
              </a:buClr>
              <a:buSzPts val="3600"/>
              <a:buFont typeface="Trebuchet MS"/>
              <a:buNone/>
            </a:pPr>
            <a:r>
              <a:rPr lang="ar-SA" sz="3400" dirty="0">
                <a:solidFill>
                  <a:srgbClr val="586F7C"/>
                </a:solidFill>
                <a:latin typeface="Open Sans"/>
                <a:ea typeface="Open Sans"/>
              </a:rPr>
              <a:t>الوصول الي </a:t>
            </a:r>
            <a:r>
              <a:rPr lang="ar-SA" sz="3400" dirty="0">
                <a:solidFill>
                  <a:srgbClr val="00B050"/>
                </a:solidFill>
              </a:rPr>
              <a:t>"البحوث من أجل الحياة"</a:t>
            </a:r>
            <a:r>
              <a:rPr lang="ar-EG" sz="3400" dirty="0">
                <a:solidFill>
                  <a:srgbClr val="00B050"/>
                </a:solidFill>
              </a:rPr>
              <a:t> </a:t>
            </a:r>
            <a:r>
              <a:rPr lang="en-US" sz="3400" dirty="0">
                <a:solidFill>
                  <a:srgbClr val="00B050"/>
                </a:solidFill>
              </a:rPr>
              <a:t>Research4life</a:t>
            </a:r>
            <a:endParaRPr lang="en-US" sz="3400" dirty="0">
              <a:solidFill>
                <a:srgbClr val="586F7C"/>
              </a:solidFill>
              <a:latin typeface="Open Sans"/>
              <a:ea typeface="Open Sans"/>
            </a:endParaRPr>
          </a:p>
        </p:txBody>
      </p:sp>
      <p:sp>
        <p:nvSpPr>
          <p:cNvPr id="3" name="Text Placeholder 2">
            <a:extLst>
              <a:ext uri="{FF2B5EF4-FFF2-40B4-BE49-F238E27FC236}">
                <a16:creationId xmlns:a16="http://schemas.microsoft.com/office/drawing/2014/main" id="{5C98C18C-3FFF-A544-A4AA-5EAC20FAB590}"/>
              </a:ext>
            </a:extLst>
          </p:cNvPr>
          <p:cNvSpPr>
            <a:spLocks noGrp="1"/>
          </p:cNvSpPr>
          <p:nvPr>
            <p:ph type="body" idx="1"/>
          </p:nvPr>
        </p:nvSpPr>
        <p:spPr>
          <a:xfrm>
            <a:off x="283029" y="1661958"/>
            <a:ext cx="11473542" cy="5196041"/>
          </a:xfrm>
        </p:spPr>
        <p:txBody>
          <a:bodyPr/>
          <a:lstStyle/>
          <a:p>
            <a:pPr marL="457200" marR="0" indent="-381000" algn="r" rtl="1">
              <a:lnSpc>
                <a:spcPct val="90000"/>
              </a:lnSpc>
              <a:spcBef>
                <a:spcPts val="1000"/>
              </a:spcBef>
              <a:spcAft>
                <a:spcPts val="0"/>
              </a:spcAft>
              <a:buClr>
                <a:srgbClr val="000000"/>
              </a:buClr>
              <a:buSzPct val="75000"/>
              <a:buFont typeface="Arial"/>
              <a:buChar char="●"/>
            </a:pPr>
            <a:r>
              <a:rPr lang="ar-SA" sz="2800" dirty="0">
                <a:solidFill>
                  <a:schemeClr val="bg2"/>
                </a:solidFill>
              </a:rPr>
              <a:t>تضمن "البحوث من أجل الحياة"</a:t>
            </a:r>
            <a:r>
              <a:rPr lang="en-US" sz="2800" dirty="0">
                <a:solidFill>
                  <a:schemeClr val="bg2"/>
                </a:solidFill>
              </a:rPr>
              <a:t> Research4life</a:t>
            </a:r>
            <a:r>
              <a:rPr lang="ar-SA" sz="2800" dirty="0">
                <a:solidFill>
                  <a:schemeClr val="bg2"/>
                </a:solidFill>
              </a:rPr>
              <a:t> الدخول بطريقتين:</a:t>
            </a:r>
          </a:p>
          <a:p>
            <a:pPr marL="76200" indent="0" algn="r" rtl="1">
              <a:buClr>
                <a:srgbClr val="000000"/>
              </a:buClr>
              <a:buSzPct val="75000"/>
              <a:buNone/>
            </a:pPr>
            <a:r>
              <a:rPr lang="ar-SA" sz="2800" dirty="0">
                <a:solidFill>
                  <a:schemeClr val="bg2"/>
                </a:solidFill>
              </a:rPr>
              <a:t>١-من خلال رقم </a:t>
            </a:r>
            <a:r>
              <a:rPr lang="ar-SA" sz="2400" dirty="0">
                <a:solidFill>
                  <a:schemeClr val="bg2"/>
                </a:solidFill>
              </a:rPr>
              <a:t>بروتوكول الانترنت </a:t>
            </a:r>
            <a:r>
              <a:rPr lang="en-US" dirty="0">
                <a:solidFill>
                  <a:schemeClr val="bg2"/>
                </a:solidFill>
              </a:rPr>
              <a:t>IP</a:t>
            </a:r>
            <a:r>
              <a:rPr lang="en-US" sz="2800" dirty="0">
                <a:solidFill>
                  <a:schemeClr val="bg2"/>
                </a:solidFill>
              </a:rPr>
              <a:t> </a:t>
            </a:r>
            <a:r>
              <a:rPr lang="ar-SA" sz="2800" dirty="0">
                <a:solidFill>
                  <a:schemeClr val="bg2"/>
                </a:solidFill>
              </a:rPr>
              <a:t> الخاص بالمؤسسة.</a:t>
            </a:r>
          </a:p>
          <a:p>
            <a:pPr marL="76200" indent="0" algn="r" rtl="1">
              <a:buClr>
                <a:srgbClr val="000000"/>
              </a:buClr>
              <a:buSzPct val="75000"/>
              <a:buNone/>
            </a:pPr>
            <a:r>
              <a:rPr lang="ar-SA" sz="2800" dirty="0">
                <a:solidFill>
                  <a:schemeClr val="bg2"/>
                </a:solidFill>
              </a:rPr>
              <a:t> ٢-من خلال بيانات اعتماد تسجيل الدخول </a:t>
            </a:r>
            <a:r>
              <a:rPr lang="ar-EG" sz="2800" dirty="0">
                <a:solidFill>
                  <a:schemeClr val="bg2"/>
                </a:solidFill>
              </a:rPr>
              <a:t>لل</a:t>
            </a:r>
            <a:r>
              <a:rPr lang="ar-SA" sz="2800" dirty="0">
                <a:solidFill>
                  <a:schemeClr val="bg2"/>
                </a:solidFill>
              </a:rPr>
              <a:t>مؤسسة.</a:t>
            </a:r>
          </a:p>
          <a:p>
            <a:pPr marL="76200" indent="0" algn="r" rtl="1">
              <a:buClr>
                <a:srgbClr val="000000"/>
              </a:buClr>
              <a:buSzPct val="75000"/>
              <a:buNone/>
            </a:pPr>
            <a:endParaRPr lang="ar-SA" sz="2800" dirty="0">
              <a:solidFill>
                <a:schemeClr val="bg2"/>
              </a:solidFill>
            </a:endParaRPr>
          </a:p>
          <a:p>
            <a:pPr algn="r" rtl="1">
              <a:buClr>
                <a:srgbClr val="000000"/>
              </a:buClr>
              <a:buSzPct val="75000"/>
            </a:pPr>
            <a:r>
              <a:rPr lang="ar-SA" sz="2800" dirty="0">
                <a:solidFill>
                  <a:schemeClr val="bg2"/>
                </a:solidFill>
              </a:rPr>
              <a:t>نوصي المؤسسات المسجلة بتطوير الدخول عن طريق تسجيل بروتوكول الانترنت </a:t>
            </a:r>
            <a:r>
              <a:rPr lang="en-US" dirty="0">
                <a:solidFill>
                  <a:schemeClr val="bg2"/>
                </a:solidFill>
              </a:rPr>
              <a:t>IP</a:t>
            </a:r>
            <a:r>
              <a:rPr lang="ar-SA" sz="2800" dirty="0">
                <a:solidFill>
                  <a:schemeClr val="bg2"/>
                </a:solidFill>
              </a:rPr>
              <a:t> الخاص بالمؤسسة حيث توفر هذه الطريقة دخولا سلسا للمستخدمين.</a:t>
            </a:r>
          </a:p>
          <a:p>
            <a:pPr algn="r" rtl="1">
              <a:buClr>
                <a:srgbClr val="000000"/>
              </a:buClr>
              <a:buSzPct val="75000"/>
            </a:pPr>
            <a:r>
              <a:rPr lang="ar-SA" sz="2800" dirty="0">
                <a:solidFill>
                  <a:schemeClr val="bg2"/>
                </a:solidFill>
              </a:rPr>
              <a:t>برجاء التأكد أن عنوان بروتوكول الانترنت </a:t>
            </a:r>
            <a:r>
              <a:rPr lang="en-US" dirty="0">
                <a:solidFill>
                  <a:schemeClr val="bg2"/>
                </a:solidFill>
              </a:rPr>
              <a:t>IP</a:t>
            </a:r>
            <a:r>
              <a:rPr lang="en-US" sz="2800" dirty="0">
                <a:solidFill>
                  <a:schemeClr val="bg2"/>
                </a:solidFill>
              </a:rPr>
              <a:t> </a:t>
            </a:r>
            <a:r>
              <a:rPr lang="ar-SA" sz="2800" dirty="0">
                <a:solidFill>
                  <a:schemeClr val="bg2"/>
                </a:solidFill>
              </a:rPr>
              <a:t> الخاص بالمؤسسة مسجل باسم المؤسسة على موقع </a:t>
            </a:r>
            <a:r>
              <a:rPr lang="en-US" dirty="0" err="1">
                <a:solidFill>
                  <a:schemeClr val="bg2"/>
                </a:solidFill>
                <a:latin typeface="Open Sans"/>
                <a:ea typeface="Open Sans"/>
                <a:cs typeface="Open Sans"/>
                <a:sym typeface="Open Sans"/>
              </a:rPr>
              <a:t>IPRegistry</a:t>
            </a:r>
            <a:r>
              <a:rPr lang="ar-EG" dirty="0">
                <a:solidFill>
                  <a:schemeClr val="bg2"/>
                </a:solidFill>
                <a:latin typeface="Open Sans"/>
                <a:ea typeface="Open Sans"/>
                <a:cs typeface="Open Sans"/>
                <a:sym typeface="Open Sans"/>
              </a:rPr>
              <a:t>،</a:t>
            </a:r>
            <a:r>
              <a:rPr lang="ar-SA" sz="2800" dirty="0">
                <a:solidFill>
                  <a:schemeClr val="bg2"/>
                </a:solidFill>
              </a:rPr>
              <a:t> هذه خطوة هامة قبل أن تستطيع "البحوث من أجل الحياة"</a:t>
            </a:r>
            <a:r>
              <a:rPr lang="ar-EG" sz="2800" dirty="0">
                <a:solidFill>
                  <a:schemeClr val="bg2"/>
                </a:solidFill>
              </a:rPr>
              <a:t> </a:t>
            </a:r>
            <a:r>
              <a:rPr lang="en-US" sz="2800" dirty="0">
                <a:solidFill>
                  <a:schemeClr val="bg2"/>
                </a:solidFill>
              </a:rPr>
              <a:t>Research4life</a:t>
            </a:r>
            <a:r>
              <a:rPr lang="ar-SA" sz="2800" dirty="0">
                <a:solidFill>
                  <a:schemeClr val="bg2"/>
                </a:solidFill>
              </a:rPr>
              <a:t> تسجيل </a:t>
            </a:r>
            <a:r>
              <a:rPr lang="en-US" sz="2800" dirty="0">
                <a:solidFill>
                  <a:schemeClr val="bg2"/>
                </a:solidFill>
              </a:rPr>
              <a:t>IP </a:t>
            </a:r>
            <a:r>
              <a:rPr lang="ar-SA" sz="2800" dirty="0">
                <a:solidFill>
                  <a:schemeClr val="bg2"/>
                </a:solidFill>
              </a:rPr>
              <a:t> الخاص بالمؤسسة على النظام </a:t>
            </a:r>
            <a:r>
              <a:rPr lang="ar-EG" sz="2800" dirty="0">
                <a:solidFill>
                  <a:schemeClr val="bg2"/>
                </a:solidFill>
              </a:rPr>
              <a:t>الخاص بها</a:t>
            </a:r>
            <a:r>
              <a:rPr lang="ar-SA" sz="2800" dirty="0">
                <a:solidFill>
                  <a:schemeClr val="bg2"/>
                </a:solidFill>
              </a:rPr>
              <a:t>.</a:t>
            </a:r>
          </a:p>
          <a:p>
            <a:pPr algn="r" rtl="1">
              <a:buClr>
                <a:srgbClr val="000000"/>
              </a:buClr>
              <a:buSzPct val="75000"/>
            </a:pPr>
            <a:r>
              <a:rPr lang="ar-SA" sz="2800" dirty="0">
                <a:solidFill>
                  <a:schemeClr val="bg2"/>
                </a:solidFill>
              </a:rPr>
              <a:t>بمجرد تسجيل </a:t>
            </a:r>
            <a:r>
              <a:rPr lang="en-US" sz="2800" dirty="0">
                <a:solidFill>
                  <a:schemeClr val="bg2"/>
                </a:solidFill>
              </a:rPr>
              <a:t>IP</a:t>
            </a:r>
            <a:r>
              <a:rPr lang="ar-SA" sz="2800" dirty="0">
                <a:solidFill>
                  <a:schemeClr val="bg2"/>
                </a:solidFill>
              </a:rPr>
              <a:t> على موقع تسجيل </a:t>
            </a:r>
            <a:r>
              <a:rPr lang="en-US" sz="2800" dirty="0">
                <a:solidFill>
                  <a:schemeClr val="bg2"/>
                </a:solidFill>
              </a:rPr>
              <a:t>IPRegistry</a:t>
            </a:r>
            <a:r>
              <a:rPr lang="ar-SA" sz="2800" dirty="0">
                <a:solidFill>
                  <a:schemeClr val="bg2"/>
                </a:solidFill>
              </a:rPr>
              <a:t>، فيمكن ارسال طلب المؤسسة لتسجيل</a:t>
            </a:r>
            <a:r>
              <a:rPr lang="en-US" sz="2800" dirty="0">
                <a:solidFill>
                  <a:schemeClr val="bg2"/>
                </a:solidFill>
              </a:rPr>
              <a:t>IP </a:t>
            </a:r>
            <a:r>
              <a:rPr lang="ar-SA" sz="2800" dirty="0">
                <a:solidFill>
                  <a:schemeClr val="bg2"/>
                </a:solidFill>
              </a:rPr>
              <a:t> الخاص بها على الموقع التالي: </a:t>
            </a:r>
            <a:r>
              <a:rPr lang="en-US" sz="2200" dirty="0">
                <a:solidFill>
                  <a:schemeClr val="accent5"/>
                </a:solidFill>
                <a:latin typeface="Open Sans"/>
                <a:ea typeface="Open Sans"/>
                <a:cs typeface="Open Sans"/>
                <a:sym typeface="Open Sans"/>
              </a:rPr>
              <a:t>Research for Life@research4life.org</a:t>
            </a:r>
          </a:p>
          <a:p>
            <a:pPr marL="76200" marR="0" indent="0" algn="r" rtl="1">
              <a:lnSpc>
                <a:spcPct val="90000"/>
              </a:lnSpc>
              <a:spcBef>
                <a:spcPts val="1000"/>
              </a:spcBef>
              <a:spcAft>
                <a:spcPts val="0"/>
              </a:spcAft>
              <a:buClr>
                <a:schemeClr val="lt1"/>
              </a:buClr>
              <a:buSzPts val="2400"/>
              <a:buNone/>
            </a:pPr>
            <a:endParaRPr lang="en-US" sz="2800" dirty="0">
              <a:solidFill>
                <a:schemeClr val="tx1"/>
              </a:solidFill>
            </a:endParaRPr>
          </a:p>
        </p:txBody>
      </p:sp>
    </p:spTree>
    <p:extLst>
      <p:ext uri="{BB962C8B-B14F-4D97-AF65-F5344CB8AC3E}">
        <p14:creationId xmlns:p14="http://schemas.microsoft.com/office/powerpoint/2010/main" val="1949321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78D2-5AD3-734C-8A3B-4CCD3C1BD60F}"/>
              </a:ext>
            </a:extLst>
          </p:cNvPr>
          <p:cNvSpPr>
            <a:spLocks noGrp="1"/>
          </p:cNvSpPr>
          <p:nvPr>
            <p:ph type="title"/>
          </p:nvPr>
        </p:nvSpPr>
        <p:spPr>
          <a:xfrm>
            <a:off x="0" y="378812"/>
            <a:ext cx="8229600" cy="1080900"/>
          </a:xfrm>
        </p:spPr>
        <p:txBody>
          <a:bodyPr/>
          <a:lstStyle/>
          <a:p>
            <a:pPr algn="ctr" rtl="1"/>
            <a:r>
              <a:rPr lang="ar-SA" sz="3600" dirty="0">
                <a:solidFill>
                  <a:schemeClr val="bg2"/>
                </a:solidFill>
                <a:latin typeface="Open Sans"/>
                <a:ea typeface="Open Sans"/>
              </a:rPr>
              <a:t>مكتب الدعم الفني</a:t>
            </a:r>
            <a:r>
              <a:rPr lang="ar-EG" sz="3600" dirty="0">
                <a:solidFill>
                  <a:schemeClr val="bg2"/>
                </a:solidFill>
                <a:latin typeface="Open Sans"/>
                <a:ea typeface="Open Sans"/>
              </a:rPr>
              <a:t> </a:t>
            </a:r>
            <a:br>
              <a:rPr lang="ar-EG" sz="3600" dirty="0">
                <a:solidFill>
                  <a:schemeClr val="bg2"/>
                </a:solidFill>
                <a:latin typeface="Open Sans"/>
                <a:ea typeface="Open Sans"/>
              </a:rPr>
            </a:br>
            <a:r>
              <a:rPr lang="ar-SA" sz="3600" dirty="0">
                <a:solidFill>
                  <a:schemeClr val="bg2"/>
                </a:solidFill>
                <a:latin typeface="Open Sans"/>
                <a:ea typeface="Open Sans"/>
              </a:rPr>
              <a:t>"البحوث من أجل الحياة"</a:t>
            </a:r>
            <a:r>
              <a:rPr lang="ar-EG" sz="3600" dirty="0">
                <a:solidFill>
                  <a:schemeClr val="bg2"/>
                </a:solidFill>
                <a:latin typeface="Open Sans"/>
                <a:ea typeface="Open Sans"/>
              </a:rPr>
              <a:t> </a:t>
            </a:r>
            <a:r>
              <a:rPr lang="en-US" sz="3600" dirty="0">
                <a:solidFill>
                  <a:schemeClr val="bg2"/>
                </a:solidFill>
              </a:rPr>
              <a:t>Research4life</a:t>
            </a:r>
            <a:r>
              <a:rPr lang="ar-SA" sz="3600" dirty="0">
                <a:solidFill>
                  <a:schemeClr val="bg2"/>
                </a:solidFill>
                <a:latin typeface="Open Sans"/>
                <a:ea typeface="Open Sans"/>
              </a:rPr>
              <a:t>.</a:t>
            </a:r>
          </a:p>
        </p:txBody>
      </p:sp>
      <p:sp>
        <p:nvSpPr>
          <p:cNvPr id="3" name="Text Placeholder 2">
            <a:extLst>
              <a:ext uri="{FF2B5EF4-FFF2-40B4-BE49-F238E27FC236}">
                <a16:creationId xmlns:a16="http://schemas.microsoft.com/office/drawing/2014/main" id="{029F30D1-B638-0148-B44B-EC7E4AADCC6B}"/>
              </a:ext>
            </a:extLst>
          </p:cNvPr>
          <p:cNvSpPr>
            <a:spLocks noGrp="1"/>
          </p:cNvSpPr>
          <p:nvPr>
            <p:ph type="body" idx="1"/>
          </p:nvPr>
        </p:nvSpPr>
        <p:spPr>
          <a:xfrm>
            <a:off x="830633" y="3225889"/>
            <a:ext cx="9988700" cy="3518519"/>
          </a:xfrm>
        </p:spPr>
        <p:txBody>
          <a:bodyPr/>
          <a:lstStyle/>
          <a:p>
            <a:pPr marL="457200" marR="0" indent="-381000" algn="just" rtl="1">
              <a:lnSpc>
                <a:spcPct val="90000"/>
              </a:lnSpc>
              <a:spcBef>
                <a:spcPts val="1000"/>
              </a:spcBef>
              <a:spcAft>
                <a:spcPts val="0"/>
              </a:spcAft>
              <a:buClr>
                <a:schemeClr val="bg2"/>
              </a:buClr>
              <a:buSzPct val="75000"/>
              <a:buFont typeface="Arial"/>
              <a:buChar char="●"/>
            </a:pPr>
            <a:r>
              <a:rPr lang="ar-SA" sz="2200" dirty="0">
                <a:solidFill>
                  <a:schemeClr val="bg2"/>
                </a:solidFill>
              </a:rPr>
              <a:t>ما هو اسم مؤسستك واسم بلدك؟</a:t>
            </a:r>
          </a:p>
          <a:p>
            <a:pPr marL="457200" marR="0" indent="-381000" algn="just" rtl="1">
              <a:lnSpc>
                <a:spcPct val="90000"/>
              </a:lnSpc>
              <a:spcBef>
                <a:spcPts val="1000"/>
              </a:spcBef>
              <a:spcAft>
                <a:spcPts val="0"/>
              </a:spcAft>
              <a:buClr>
                <a:schemeClr val="bg2"/>
              </a:buClr>
              <a:buSzPct val="75000"/>
              <a:buFont typeface="Arial"/>
              <a:buChar char="●"/>
            </a:pPr>
            <a:r>
              <a:rPr lang="ar-SA" sz="2200" dirty="0">
                <a:solidFill>
                  <a:schemeClr val="bg2"/>
                </a:solidFill>
              </a:rPr>
              <a:t>ما هو اسم المستخدم والرقم السري الذي تستعمله ؟ ( في حال إمكانية التطبيق)</a:t>
            </a:r>
          </a:p>
          <a:p>
            <a:pPr algn="just" rtl="1">
              <a:buClr>
                <a:schemeClr val="bg2"/>
              </a:buClr>
              <a:buSzPct val="75000"/>
            </a:pPr>
            <a:r>
              <a:rPr lang="ar-SA" sz="2200" dirty="0">
                <a:solidFill>
                  <a:schemeClr val="bg2"/>
                </a:solidFill>
              </a:rPr>
              <a:t>هل تقوم مؤسستك باستعمال</a:t>
            </a:r>
            <a:r>
              <a:rPr lang="en-US" sz="2200" dirty="0">
                <a:solidFill>
                  <a:schemeClr val="bg2"/>
                </a:solidFill>
              </a:rPr>
              <a:t>IP </a:t>
            </a:r>
            <a:r>
              <a:rPr lang="ar-SA" sz="2200" dirty="0">
                <a:solidFill>
                  <a:schemeClr val="bg2"/>
                </a:solidFill>
              </a:rPr>
              <a:t> الخاص بها للدخول على مجموعات </a:t>
            </a:r>
            <a:r>
              <a:rPr lang="ar-SA" sz="2000" dirty="0">
                <a:solidFill>
                  <a:schemeClr val="bg2"/>
                </a:solidFill>
                <a:latin typeface="Open Sans"/>
                <a:ea typeface="Open Sans"/>
              </a:rPr>
              <a:t>"البحوث من أجل الحياة" </a:t>
            </a:r>
            <a:r>
              <a:rPr lang="en-US" sz="2000" dirty="0">
                <a:solidFill>
                  <a:schemeClr val="bg2"/>
                </a:solidFill>
                <a:latin typeface="Open Sans"/>
                <a:ea typeface="Open Sans"/>
              </a:rPr>
              <a:t>Research4life</a:t>
            </a:r>
            <a:r>
              <a:rPr lang="ar-SA" sz="2200" dirty="0">
                <a:solidFill>
                  <a:schemeClr val="bg2"/>
                </a:solidFill>
              </a:rPr>
              <a:t>؟ ( في حال امكانيه التطبيق)</a:t>
            </a:r>
          </a:p>
          <a:p>
            <a:pPr algn="just" rtl="1">
              <a:buClr>
                <a:schemeClr val="bg2"/>
              </a:buClr>
              <a:buSzPct val="75000"/>
            </a:pPr>
            <a:r>
              <a:rPr lang="ar-SA" sz="2200" dirty="0">
                <a:solidFill>
                  <a:schemeClr val="bg2"/>
                </a:solidFill>
              </a:rPr>
              <a:t>هل تستطيع الدخول ام تتلقي رسالة </a:t>
            </a:r>
            <a:r>
              <a:rPr lang="ar-EG" sz="2200" dirty="0">
                <a:solidFill>
                  <a:schemeClr val="bg2"/>
                </a:solidFill>
              </a:rPr>
              <a:t>بعدم امكانية</a:t>
            </a:r>
            <a:r>
              <a:rPr lang="ar-SA" sz="2200" dirty="0">
                <a:solidFill>
                  <a:schemeClr val="bg2"/>
                </a:solidFill>
              </a:rPr>
              <a:t> الدخول ؟</a:t>
            </a:r>
          </a:p>
          <a:p>
            <a:pPr algn="just" rtl="1">
              <a:buClr>
                <a:schemeClr val="bg2"/>
              </a:buClr>
              <a:buSzPct val="75000"/>
            </a:pPr>
            <a:r>
              <a:rPr lang="ar-SA" sz="2200" dirty="0">
                <a:solidFill>
                  <a:schemeClr val="bg2"/>
                </a:solidFill>
              </a:rPr>
              <a:t>هل تواجه مشاكل بالدخول على كل المحتوى أو على محتوى معين مثل مجلة معينة أو كتاب معين ؟</a:t>
            </a:r>
          </a:p>
          <a:p>
            <a:pPr algn="just" rtl="1">
              <a:buClr>
                <a:schemeClr val="bg2"/>
              </a:buClr>
              <a:buSzPct val="75000"/>
            </a:pPr>
            <a:r>
              <a:rPr lang="ar-SA" sz="2200" dirty="0">
                <a:solidFill>
                  <a:schemeClr val="bg2"/>
                </a:solidFill>
              </a:rPr>
              <a:t>إذا كانت تواجه مشاكل في الدخول إلى عنوان معين  برجاء كتابة اسم المجلة أو الكتاب</a:t>
            </a:r>
            <a:r>
              <a:rPr lang="ar-EG" sz="2200" dirty="0">
                <a:solidFill>
                  <a:schemeClr val="bg2"/>
                </a:solidFill>
              </a:rPr>
              <a:t>.</a:t>
            </a:r>
            <a:endParaRPr lang="ar-SA" sz="2200" dirty="0">
              <a:solidFill>
                <a:schemeClr val="bg2"/>
              </a:solidFill>
            </a:endParaRPr>
          </a:p>
          <a:p>
            <a:pPr algn="just" rtl="1">
              <a:buClr>
                <a:schemeClr val="bg2"/>
              </a:buClr>
              <a:buSzPct val="75000"/>
            </a:pPr>
            <a:r>
              <a:rPr lang="ar-SA" sz="2200" dirty="0">
                <a:solidFill>
                  <a:schemeClr val="bg2"/>
                </a:solidFill>
              </a:rPr>
              <a:t>من فضلك أرسل لقطة من الشاشة ( متضمنه </a:t>
            </a:r>
            <a:r>
              <a:rPr lang="en-US" sz="2200" dirty="0">
                <a:solidFill>
                  <a:schemeClr val="bg2"/>
                </a:solidFill>
              </a:rPr>
              <a:t>URL</a:t>
            </a:r>
            <a:r>
              <a:rPr lang="ar-SA" sz="2200" dirty="0">
                <a:solidFill>
                  <a:schemeClr val="bg2"/>
                </a:solidFill>
              </a:rPr>
              <a:t> ) للخطأ او المشكلة التي تواجهك.</a:t>
            </a:r>
            <a:r>
              <a:rPr lang="ar-EG" sz="2200" dirty="0">
                <a:solidFill>
                  <a:schemeClr val="bg2"/>
                </a:solidFill>
              </a:rPr>
              <a:t> </a:t>
            </a:r>
            <a:endParaRPr lang="ar-SA" sz="2200" dirty="0">
              <a:solidFill>
                <a:schemeClr val="bg2"/>
              </a:solidFill>
            </a:endParaRPr>
          </a:p>
          <a:p>
            <a:pPr marL="457200" marR="0" indent="-381000" algn="just" rtl="1">
              <a:lnSpc>
                <a:spcPct val="90000"/>
              </a:lnSpc>
              <a:spcBef>
                <a:spcPts val="1000"/>
              </a:spcBef>
              <a:spcAft>
                <a:spcPts val="0"/>
              </a:spcAft>
              <a:buClr>
                <a:srgbClr val="000000"/>
              </a:buClr>
              <a:buSzPct val="75000"/>
              <a:buFont typeface="Arial"/>
              <a:buChar char="●"/>
            </a:pPr>
            <a:endParaRPr lang="en-US" sz="2200" dirty="0">
              <a:solidFill>
                <a:schemeClr val="tx1"/>
              </a:solidFill>
            </a:endParaRPr>
          </a:p>
        </p:txBody>
      </p:sp>
      <p:sp>
        <p:nvSpPr>
          <p:cNvPr id="4" name="Google Shape;290;p7">
            <a:extLst>
              <a:ext uri="{FF2B5EF4-FFF2-40B4-BE49-F238E27FC236}">
                <a16:creationId xmlns:a16="http://schemas.microsoft.com/office/drawing/2014/main" id="{A5CF9A25-629B-3547-A327-D69471790537}"/>
              </a:ext>
            </a:extLst>
          </p:cNvPr>
          <p:cNvSpPr txBox="1"/>
          <p:nvPr/>
        </p:nvSpPr>
        <p:spPr>
          <a:xfrm>
            <a:off x="739333" y="1805901"/>
            <a:ext cx="10080000" cy="720000"/>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83800" tIns="83800" rIns="83800" bIns="83800" anchor="ctr" anchorCtr="0">
            <a:noAutofit/>
          </a:bodyPr>
          <a:lstStyle/>
          <a:p>
            <a:pPr marL="0" marR="0" lvl="0" indent="0" algn="r" rtl="1">
              <a:lnSpc>
                <a:spcPct val="90000"/>
              </a:lnSpc>
              <a:spcBef>
                <a:spcPts val="0"/>
              </a:spcBef>
              <a:spcAft>
                <a:spcPts val="0"/>
              </a:spcAft>
              <a:buNone/>
            </a:pPr>
            <a:r>
              <a:rPr lang="ar-SA" sz="2200" b="0" i="0" u="none" strike="noStrike" cap="none" dirty="0">
                <a:solidFill>
                  <a:schemeClr val="bg2"/>
                </a:solidFill>
                <a:latin typeface="Open Sans"/>
                <a:ea typeface="Open Sans"/>
                <a:cs typeface="Open Sans"/>
                <a:sym typeface="Open Sans"/>
              </a:rPr>
              <a:t>لطلب الحصول على المساعدة اثناء </a:t>
            </a:r>
            <a:r>
              <a:rPr lang="ar-EG" sz="2200" b="0" i="0" u="none" strike="noStrike" cap="none" dirty="0">
                <a:solidFill>
                  <a:schemeClr val="bg2"/>
                </a:solidFill>
                <a:latin typeface="Open Sans"/>
                <a:ea typeface="Open Sans"/>
                <a:cs typeface="Open Sans"/>
                <a:sym typeface="Open Sans"/>
              </a:rPr>
              <a:t>استخدام</a:t>
            </a:r>
            <a:r>
              <a:rPr lang="ar-SA" sz="2200" b="0" i="0" u="none" strike="noStrike" cap="none" dirty="0">
                <a:solidFill>
                  <a:schemeClr val="bg2"/>
                </a:solidFill>
                <a:latin typeface="Open Sans"/>
                <a:ea typeface="Open Sans"/>
                <a:cs typeface="Open Sans"/>
                <a:sym typeface="Open Sans"/>
              </a:rPr>
              <a:t> مجموعات </a:t>
            </a:r>
            <a:r>
              <a:rPr lang="ar-SA" sz="2400" dirty="0">
                <a:solidFill>
                  <a:schemeClr val="bg2"/>
                </a:solidFill>
                <a:latin typeface="Open Sans"/>
                <a:ea typeface="Open Sans"/>
              </a:rPr>
              <a:t>"البحوث من أجل الحياة"</a:t>
            </a:r>
            <a:r>
              <a:rPr lang="en-US" sz="2400" dirty="0">
                <a:solidFill>
                  <a:schemeClr val="bg2"/>
                </a:solidFill>
              </a:rPr>
              <a:t> Research4life</a:t>
            </a:r>
            <a:r>
              <a:rPr lang="ar-SA" sz="2400" dirty="0">
                <a:solidFill>
                  <a:schemeClr val="bg2"/>
                </a:solidFill>
                <a:latin typeface="Open Sans"/>
                <a:ea typeface="Open Sans"/>
              </a:rPr>
              <a:t> </a:t>
            </a:r>
            <a:r>
              <a:rPr lang="ar-SA" sz="2200" b="0" i="0" u="none" strike="noStrike" cap="none" dirty="0">
                <a:solidFill>
                  <a:schemeClr val="bg2"/>
                </a:solidFill>
                <a:latin typeface="Open Sans"/>
                <a:ea typeface="Open Sans"/>
                <a:cs typeface="Open Sans"/>
                <a:sym typeface="Open Sans"/>
              </a:rPr>
              <a:t>برجاء </a:t>
            </a:r>
            <a:r>
              <a:rPr lang="ar-SA" sz="2200" dirty="0">
                <a:solidFill>
                  <a:schemeClr val="bg2"/>
                </a:solidFill>
                <a:latin typeface="Open Sans"/>
                <a:ea typeface="Open Sans"/>
                <a:cs typeface="Open Sans"/>
                <a:sym typeface="Open Sans"/>
              </a:rPr>
              <a:t>التواصل مع: </a:t>
            </a:r>
            <a:r>
              <a:rPr lang="ar-SA" sz="2200" b="0" i="0" strike="noStrike" cap="none" dirty="0">
                <a:solidFill>
                  <a:schemeClr val="dk1"/>
                </a:solidFill>
                <a:uFill>
                  <a:noFill/>
                </a:uFill>
                <a:latin typeface="Open Sans"/>
                <a:ea typeface="Open Sans"/>
                <a:cs typeface="Open Sans"/>
                <a:sym typeface="Open Sans"/>
                <a:hlinkClick r:id="rId2"/>
              </a:rPr>
              <a:t>R</a:t>
            </a:r>
            <a:r>
              <a:rPr lang="en-US" sz="2200" b="0" i="0" strike="noStrike" cap="none" dirty="0">
                <a:solidFill>
                  <a:schemeClr val="dk1"/>
                </a:solidFill>
                <a:uFill>
                  <a:noFill/>
                </a:uFill>
                <a:latin typeface="Open Sans"/>
                <a:ea typeface="Open Sans"/>
                <a:cs typeface="Open Sans"/>
                <a:sym typeface="Open Sans"/>
                <a:hlinkClick r:id="rId2"/>
              </a:rPr>
              <a:t>4L@research4life.org</a:t>
            </a:r>
            <a:endParaRPr sz="2200" b="0" i="0" strike="noStrike" cap="none" dirty="0">
              <a:solidFill>
                <a:schemeClr val="dk1"/>
              </a:solidFill>
              <a:latin typeface="Open Sans"/>
              <a:ea typeface="Open Sans"/>
              <a:cs typeface="Open Sans"/>
              <a:sym typeface="Open Sans"/>
            </a:endParaRPr>
          </a:p>
        </p:txBody>
      </p:sp>
      <p:sp>
        <p:nvSpPr>
          <p:cNvPr id="6" name="Google Shape;292;p7">
            <a:extLst>
              <a:ext uri="{FF2B5EF4-FFF2-40B4-BE49-F238E27FC236}">
                <a16:creationId xmlns:a16="http://schemas.microsoft.com/office/drawing/2014/main" id="{75B5FEE7-6172-904B-8339-92F8E42D8DF5}"/>
              </a:ext>
            </a:extLst>
          </p:cNvPr>
          <p:cNvSpPr txBox="1"/>
          <p:nvPr/>
        </p:nvSpPr>
        <p:spPr>
          <a:xfrm>
            <a:off x="739333" y="2586916"/>
            <a:ext cx="10080000" cy="648000"/>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83800" tIns="83800" rIns="83800" bIns="83800" anchor="ctr" anchorCtr="0">
            <a:noAutofit/>
          </a:bodyPr>
          <a:lstStyle/>
          <a:p>
            <a:pPr marL="0" marR="0" lvl="0" indent="0" algn="r" rtl="0">
              <a:lnSpc>
                <a:spcPct val="90000"/>
              </a:lnSpc>
              <a:spcBef>
                <a:spcPts val="0"/>
              </a:spcBef>
              <a:spcAft>
                <a:spcPts val="0"/>
              </a:spcAft>
              <a:buNone/>
            </a:pPr>
            <a:r>
              <a:rPr lang="ar-SA" sz="2200" dirty="0">
                <a:solidFill>
                  <a:schemeClr val="bg2"/>
                </a:solidFill>
                <a:latin typeface="Open Sans"/>
                <a:ea typeface="Open Sans"/>
                <a:cs typeface="Open Sans"/>
                <a:sym typeface="Open Sans"/>
              </a:rPr>
              <a:t>قائمه </a:t>
            </a:r>
            <a:r>
              <a:rPr lang="ar-EG" sz="2200" dirty="0">
                <a:solidFill>
                  <a:schemeClr val="bg2"/>
                </a:solidFill>
                <a:latin typeface="Open Sans"/>
                <a:ea typeface="Open Sans"/>
                <a:cs typeface="Open Sans"/>
                <a:sym typeface="Open Sans"/>
              </a:rPr>
              <a:t>المراجعة</a:t>
            </a:r>
            <a:r>
              <a:rPr lang="ar-SA" sz="2200" dirty="0">
                <a:solidFill>
                  <a:schemeClr val="bg2"/>
                </a:solidFill>
                <a:latin typeface="Open Sans"/>
                <a:ea typeface="Open Sans"/>
                <a:cs typeface="Open Sans"/>
                <a:sym typeface="Open Sans"/>
              </a:rPr>
              <a:t> : </a:t>
            </a:r>
            <a:endParaRPr sz="2200" b="0" i="0" u="none" strike="noStrike" cap="none" dirty="0">
              <a:solidFill>
                <a:schemeClr val="bg2"/>
              </a:solidFill>
              <a:latin typeface="Open Sans"/>
              <a:ea typeface="Open Sans"/>
              <a:cs typeface="Open Sans"/>
              <a:sym typeface="Open Sans"/>
            </a:endParaRPr>
          </a:p>
        </p:txBody>
      </p:sp>
    </p:spTree>
    <p:extLst>
      <p:ext uri="{BB962C8B-B14F-4D97-AF65-F5344CB8AC3E}">
        <p14:creationId xmlns:p14="http://schemas.microsoft.com/office/powerpoint/2010/main" val="1705595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C5AD-EE99-E945-A886-3C19E4430E9C}"/>
              </a:ext>
            </a:extLst>
          </p:cNvPr>
          <p:cNvSpPr>
            <a:spLocks noGrp="1"/>
          </p:cNvSpPr>
          <p:nvPr>
            <p:ph type="title"/>
          </p:nvPr>
        </p:nvSpPr>
        <p:spPr>
          <a:xfrm>
            <a:off x="0" y="378812"/>
            <a:ext cx="7707086" cy="1080900"/>
          </a:xfrm>
        </p:spPr>
        <p:txBody>
          <a:bodyPr/>
          <a:lstStyle/>
          <a:p>
            <a:pPr marR="0" algn="r" rtl="1">
              <a:lnSpc>
                <a:spcPct val="90000"/>
              </a:lnSpc>
              <a:spcBef>
                <a:spcPts val="0"/>
              </a:spcBef>
              <a:spcAft>
                <a:spcPts val="0"/>
              </a:spcAft>
              <a:buClr>
                <a:srgbClr val="FFFFFF"/>
              </a:buClr>
              <a:buSzPts val="3600"/>
              <a:buFont typeface="Trebuchet MS"/>
              <a:buNone/>
            </a:pPr>
            <a:r>
              <a:rPr lang="ar-SA" sz="4000" dirty="0">
                <a:solidFill>
                  <a:schemeClr val="bg2"/>
                </a:solidFill>
                <a:latin typeface="Open Sans"/>
                <a:ea typeface="Open Sans"/>
              </a:rPr>
              <a:t>الملخص</a:t>
            </a:r>
            <a:endParaRPr lang="en-US" sz="40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4393CBEE-5B9F-B648-A540-BF9EBE992E9E}"/>
              </a:ext>
            </a:extLst>
          </p:cNvPr>
          <p:cNvSpPr>
            <a:spLocks noGrp="1"/>
          </p:cNvSpPr>
          <p:nvPr>
            <p:ph type="body" idx="1"/>
          </p:nvPr>
        </p:nvSpPr>
        <p:spPr>
          <a:xfrm>
            <a:off x="426720" y="2336873"/>
            <a:ext cx="10546079" cy="3599400"/>
          </a:xfrm>
        </p:spPr>
        <p:txBody>
          <a:bodyPr/>
          <a:lstStyle/>
          <a:p>
            <a:pPr marL="457200" marR="0" indent="-381000" algn="r" rtl="1">
              <a:lnSpc>
                <a:spcPct val="90000"/>
              </a:lnSpc>
              <a:spcBef>
                <a:spcPts val="1000"/>
              </a:spcBef>
              <a:spcAft>
                <a:spcPts val="0"/>
              </a:spcAft>
              <a:buClr>
                <a:schemeClr val="bg2"/>
              </a:buClr>
              <a:buSzPts val="2400"/>
              <a:buFont typeface="Arial"/>
              <a:buChar char="●"/>
            </a:pPr>
            <a:r>
              <a:rPr lang="ar-SA" sz="3200" dirty="0">
                <a:solidFill>
                  <a:schemeClr val="tx1"/>
                </a:solidFill>
              </a:rPr>
              <a:t> </a:t>
            </a:r>
            <a:r>
              <a:rPr lang="ar-SA" sz="3200" dirty="0">
                <a:solidFill>
                  <a:schemeClr val="bg2"/>
                </a:solidFill>
              </a:rPr>
              <a:t>هذا</a:t>
            </a:r>
            <a:r>
              <a:rPr lang="ar-SA" sz="3200" dirty="0">
                <a:solidFill>
                  <a:schemeClr val="tx1"/>
                </a:solidFill>
              </a:rPr>
              <a:t> </a:t>
            </a:r>
            <a:r>
              <a:rPr lang="ar-SA" sz="3200" dirty="0">
                <a:solidFill>
                  <a:schemeClr val="bg2"/>
                </a:solidFill>
              </a:rPr>
              <a:t>العرض يتضمن المعلومات الأساسية عن شراكات </a:t>
            </a:r>
            <a:r>
              <a:rPr lang="ar-SA" sz="3200" dirty="0">
                <a:solidFill>
                  <a:schemeClr val="bg2"/>
                </a:solidFill>
                <a:latin typeface="Open Sans"/>
                <a:ea typeface="Open Sans"/>
              </a:rPr>
              <a:t>"البحوث من أجل الحياة"</a:t>
            </a:r>
            <a:r>
              <a:rPr lang="ar-EG" sz="3200" dirty="0">
                <a:solidFill>
                  <a:schemeClr val="bg2"/>
                </a:solidFill>
                <a:latin typeface="Open Sans"/>
                <a:ea typeface="Open Sans"/>
              </a:rPr>
              <a:t> </a:t>
            </a:r>
            <a:r>
              <a:rPr lang="en-US" sz="3200" dirty="0">
                <a:solidFill>
                  <a:schemeClr val="bg2"/>
                </a:solidFill>
              </a:rPr>
              <a:t>Research4life</a:t>
            </a:r>
            <a:r>
              <a:rPr lang="ar-SA" sz="3200" dirty="0">
                <a:solidFill>
                  <a:schemeClr val="bg2"/>
                </a:solidFill>
                <a:latin typeface="Open Sans"/>
                <a:ea typeface="Open Sans"/>
              </a:rPr>
              <a:t> </a:t>
            </a:r>
            <a:r>
              <a:rPr lang="ar-SA" sz="3200" dirty="0">
                <a:solidFill>
                  <a:schemeClr val="bg2"/>
                </a:solidFill>
              </a:rPr>
              <a:t>بصفة عامة وكذلك يلقي الضوء على المجموعات المتاحة متضمنا التسجيل والدخول وشروط الاستخدام وخدمة المساعدة.</a:t>
            </a:r>
          </a:p>
          <a:p>
            <a:pPr marL="457200" marR="0" indent="-381000" algn="r" rtl="1">
              <a:lnSpc>
                <a:spcPct val="90000"/>
              </a:lnSpc>
              <a:spcBef>
                <a:spcPts val="1000"/>
              </a:spcBef>
              <a:spcAft>
                <a:spcPts val="0"/>
              </a:spcAft>
              <a:buClr>
                <a:schemeClr val="bg2"/>
              </a:buClr>
              <a:buSzPts val="2400"/>
              <a:buFont typeface="Arial"/>
              <a:buChar char="●"/>
            </a:pPr>
            <a:r>
              <a:rPr lang="ar-SA" sz="3200" dirty="0">
                <a:solidFill>
                  <a:schemeClr val="bg2"/>
                </a:solidFill>
              </a:rPr>
              <a:t>للمزيد من المعلومات يرجى زيارة: </a:t>
            </a:r>
            <a:r>
              <a:rPr lang="en-US" sz="3200" u="sng" dirty="0">
                <a:solidFill>
                  <a:schemeClr val="accent5"/>
                </a:solid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https://www.research4life.org/</a:t>
            </a:r>
            <a:r>
              <a:rPr lang="en-US" sz="3200" dirty="0">
                <a:solidFill>
                  <a:schemeClr val="accent5"/>
                </a:solidFill>
                <a:latin typeface="Open Sans"/>
                <a:ea typeface="Open Sans"/>
                <a:cs typeface="Open Sans"/>
                <a:sym typeface="Open Sans"/>
              </a:rPr>
              <a:t> </a:t>
            </a:r>
            <a:endParaRPr lang="en-US" sz="3200" dirty="0">
              <a:solidFill>
                <a:schemeClr val="tx1"/>
              </a:solidFill>
            </a:endParaRPr>
          </a:p>
        </p:txBody>
      </p:sp>
    </p:spTree>
    <p:extLst>
      <p:ext uri="{BB962C8B-B14F-4D97-AF65-F5344CB8AC3E}">
        <p14:creationId xmlns:p14="http://schemas.microsoft.com/office/powerpoint/2010/main" val="1252345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3"/>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Font typeface="Gill Sans"/>
              <a:buNone/>
            </a:pPr>
            <a:r>
              <a:rPr lang="ar-SA" sz="4000" dirty="0">
                <a:solidFill>
                  <a:srgbClr val="FF0000"/>
                </a:solidFill>
                <a:latin typeface="Open Sans"/>
                <a:ea typeface="Open Sans"/>
                <a:cs typeface="Open Sans"/>
                <a:sym typeface="Open Sans"/>
              </a:rPr>
              <a:t>مصادر هامة</a:t>
            </a:r>
            <a:endParaRPr sz="4000" dirty="0">
              <a:solidFill>
                <a:srgbClr val="FF0000"/>
              </a:solidFill>
              <a:latin typeface="Open Sans"/>
              <a:ea typeface="Open Sans"/>
              <a:cs typeface="Open Sans"/>
              <a:sym typeface="Open Sans"/>
            </a:endParaRPr>
          </a:p>
        </p:txBody>
      </p:sp>
      <p:sp>
        <p:nvSpPr>
          <p:cNvPr id="303" name="Google Shape;303;p23"/>
          <p:cNvSpPr txBox="1">
            <a:spLocks noGrp="1"/>
          </p:cNvSpPr>
          <p:nvPr>
            <p:ph type="body" idx="1"/>
          </p:nvPr>
        </p:nvSpPr>
        <p:spPr>
          <a:xfrm>
            <a:off x="267629" y="2136150"/>
            <a:ext cx="10526751" cy="3952415"/>
          </a:xfrm>
          <a:prstGeom prst="rect">
            <a:avLst/>
          </a:prstGeom>
          <a:noFill/>
          <a:ln>
            <a:noFill/>
          </a:ln>
        </p:spPr>
        <p:txBody>
          <a:bodyPr spcFirstLastPara="1" wrap="square" lIns="91425" tIns="45700" rIns="91425" bIns="45700" anchor="t" anchorCtr="0">
            <a:noAutofit/>
          </a:bodyPr>
          <a:lstStyle/>
          <a:p>
            <a:pPr>
              <a:spcBef>
                <a:spcPts val="0"/>
              </a:spcBef>
              <a:buClr>
                <a:schemeClr val="bg2"/>
              </a:buClr>
            </a:pPr>
            <a:r>
              <a:rPr lang="en-US" sz="2000" b="0" i="0" u="none" strike="noStrike" dirty="0">
                <a:solidFill>
                  <a:schemeClr val="bg2"/>
                </a:solidFill>
                <a:latin typeface="Open Sans"/>
                <a:ea typeface="Open Sans"/>
                <a:cs typeface="Open Sans"/>
                <a:sym typeface="Open Sans"/>
              </a:rPr>
              <a:t>Research4Life. 2020a. Eligibility for access to Research4Life. In: Research4Life [online]. [Cited 1 October 2020]. </a:t>
            </a:r>
            <a:r>
              <a:rPr lang="en-US" sz="2000" b="0" i="0" u="sng" strike="noStrike"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https://www.research4life.org/access/eligibility/</a:t>
            </a:r>
            <a:r>
              <a:rPr lang="en-US" sz="2000" b="0" i="0" u="none" strike="noStrike" dirty="0">
                <a:solidFill>
                  <a:schemeClr val="accent5"/>
                </a:solidFill>
                <a:latin typeface="Open Sans"/>
                <a:ea typeface="Open Sans"/>
                <a:cs typeface="Open Sans"/>
                <a:sym typeface="Open Sans"/>
              </a:rPr>
              <a:t> </a:t>
            </a:r>
            <a:endParaRPr sz="2000" b="0" dirty="0">
              <a:solidFill>
                <a:schemeClr val="accent5"/>
              </a:solidFill>
              <a:latin typeface="Open Sans"/>
              <a:ea typeface="Open Sans"/>
              <a:cs typeface="Open Sans"/>
              <a:sym typeface="Open Sans"/>
            </a:endParaRPr>
          </a:p>
          <a:p>
            <a:pPr>
              <a:spcBef>
                <a:spcPts val="600"/>
              </a:spcBef>
              <a:buClr>
                <a:schemeClr val="bg2"/>
              </a:buClr>
            </a:pPr>
            <a:r>
              <a:rPr lang="en-US" sz="2000" b="0" i="0" u="none" strike="noStrike" dirty="0">
                <a:solidFill>
                  <a:schemeClr val="bg2"/>
                </a:solidFill>
                <a:latin typeface="Open Sans"/>
                <a:ea typeface="Open Sans"/>
                <a:cs typeface="Open Sans"/>
                <a:sym typeface="Open Sans"/>
              </a:rPr>
              <a:t>Research4Life. 2020b. Eligibility criteria. In: Research4Life [online]. [Cited 1 October 2020]. </a:t>
            </a:r>
            <a:r>
              <a:rPr lang="en-US" sz="2000" b="0" i="0" u="sng" strike="noStrike"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https://www.research4life.org/access/criteria/</a:t>
            </a:r>
            <a:r>
              <a:rPr lang="en-US" sz="2000" b="0" i="0" u="none" strike="noStrike" dirty="0">
                <a:solidFill>
                  <a:schemeClr val="accent5"/>
                </a:solidFill>
                <a:latin typeface="Open Sans"/>
                <a:ea typeface="Open Sans"/>
                <a:cs typeface="Open Sans"/>
                <a:sym typeface="Open Sans"/>
              </a:rPr>
              <a:t> </a:t>
            </a:r>
            <a:endParaRPr sz="2000" b="0" dirty="0">
              <a:solidFill>
                <a:schemeClr val="accent5"/>
              </a:solidFill>
              <a:latin typeface="Open Sans"/>
              <a:ea typeface="Open Sans"/>
              <a:cs typeface="Open Sans"/>
              <a:sym typeface="Open Sans"/>
            </a:endParaRPr>
          </a:p>
          <a:p>
            <a:pPr>
              <a:spcBef>
                <a:spcPts val="600"/>
              </a:spcBef>
              <a:buClr>
                <a:schemeClr val="bg2"/>
              </a:buClr>
            </a:pPr>
            <a:r>
              <a:rPr lang="en-US" sz="2000" b="0" i="0" u="none" strike="noStrike" dirty="0">
                <a:solidFill>
                  <a:schemeClr val="bg2"/>
                </a:solidFill>
                <a:latin typeface="Open Sans"/>
                <a:ea typeface="Open Sans"/>
                <a:cs typeface="Open Sans"/>
                <a:sym typeface="Open Sans"/>
              </a:rPr>
              <a:t>Research4Life. 2020. How to register. In: Research4Life [online]. [Cited 1 October 2020]. </a:t>
            </a:r>
            <a:r>
              <a:rPr lang="en-US" sz="2000" b="0" i="0" u="sng" strike="noStrike" dirty="0">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https://www.research4life.org/access/how-to-register/</a:t>
            </a:r>
            <a:r>
              <a:rPr lang="en-US" sz="2000" b="0" i="0" u="none" strike="noStrike" dirty="0">
                <a:solidFill>
                  <a:schemeClr val="accent5"/>
                </a:solidFill>
                <a:latin typeface="Open Sans"/>
                <a:ea typeface="Open Sans"/>
                <a:cs typeface="Open Sans"/>
                <a:sym typeface="Open Sans"/>
              </a:rPr>
              <a:t> </a:t>
            </a:r>
            <a:endParaRPr sz="2000" b="0" dirty="0">
              <a:solidFill>
                <a:schemeClr val="accent5"/>
              </a:solidFill>
              <a:latin typeface="Open Sans"/>
              <a:ea typeface="Open Sans"/>
              <a:cs typeface="Open Sans"/>
              <a:sym typeface="Open Sans"/>
            </a:endParaRPr>
          </a:p>
          <a:p>
            <a:pPr>
              <a:spcBef>
                <a:spcPts val="600"/>
              </a:spcBef>
              <a:buClr>
                <a:schemeClr val="bg2"/>
              </a:buClr>
            </a:pPr>
            <a:r>
              <a:rPr lang="en-US" sz="2000" b="0" i="0" u="none" strike="noStrike" dirty="0">
                <a:solidFill>
                  <a:schemeClr val="bg2"/>
                </a:solidFill>
                <a:latin typeface="Open Sans"/>
                <a:ea typeface="Open Sans"/>
                <a:cs typeface="Open Sans"/>
                <a:sym typeface="Open Sans"/>
              </a:rPr>
              <a:t>Research4Life. 2020d. Research4Life Registration Form [online]. [Cited 1 October 2020]. </a:t>
            </a:r>
            <a:r>
              <a:rPr lang="en-US" sz="2000" b="0" i="0" u="sng" strike="noStrike" dirty="0">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https://registration.research4life.org/register/default.aspx</a:t>
            </a:r>
            <a:r>
              <a:rPr lang="en-US" sz="2000" b="0" i="0" u="none" strike="noStrike" dirty="0">
                <a:solidFill>
                  <a:srgbClr val="000000"/>
                </a:solidFill>
                <a:latin typeface="Open Sans"/>
                <a:ea typeface="Open Sans"/>
                <a:cs typeface="Open Sans"/>
                <a:sym typeface="Open Sans"/>
              </a:rPr>
              <a:t> </a:t>
            </a:r>
            <a:endParaRPr sz="2000" b="0" dirty="0">
              <a:latin typeface="Open Sans"/>
              <a:ea typeface="Open Sans"/>
              <a:cs typeface="Open Sans"/>
              <a:sym typeface="Open Sans"/>
            </a:endParaRPr>
          </a:p>
          <a:p>
            <a:pPr>
              <a:spcBef>
                <a:spcPts val="1600"/>
              </a:spcBef>
              <a:buClr>
                <a:schemeClr val="bg2"/>
              </a:buClr>
            </a:pPr>
            <a:r>
              <a:rPr lang="en-US" sz="2000" b="0" i="0" u="none" strike="noStrike" dirty="0">
                <a:solidFill>
                  <a:schemeClr val="bg2"/>
                </a:solidFill>
                <a:latin typeface="Open Sans"/>
                <a:ea typeface="Open Sans"/>
                <a:cs typeface="Open Sans"/>
                <a:sym typeface="Open Sans"/>
              </a:rPr>
              <a:t>Research4Life. 2020e. Research4Life Academic Institutions. [Cited 1 October 2020]. </a:t>
            </a:r>
            <a:r>
              <a:rPr lang="en-US" sz="2000" b="0" i="0" u="sng" strike="noStrike" dirty="0">
                <a:solidFill>
                  <a:schemeClr val="accent5"/>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https://www.research4life.org/wp-content/uploads/2019/06/Research4Life-Academic-Institutions.pdf</a:t>
            </a:r>
            <a:r>
              <a:rPr lang="en-US" sz="2000" b="0" i="0" u="none" strike="noStrike" dirty="0">
                <a:solidFill>
                  <a:srgbClr val="000000"/>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69"/>
            <a:ext cx="10515600" cy="4465669"/>
          </a:xfrm>
          <a:prstGeom prst="rect">
            <a:avLst/>
          </a:prstGeom>
          <a:noFill/>
          <a:ln>
            <a:noFill/>
          </a:ln>
        </p:spPr>
        <p:txBody>
          <a:bodyPr spcFirstLastPara="1" wrap="square" lIns="91425" tIns="45700" rIns="91425" bIns="45700" anchor="t" anchorCtr="0">
            <a:noAutofit/>
          </a:bodyPr>
          <a:lstStyle/>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تلتزم البحوث من أجل الحياة </a:t>
            </a:r>
            <a:r>
              <a:rPr lang="nl-NL" sz="2400" dirty="0">
                <a:solidFill>
                  <a:schemeClr val="bg2"/>
                </a:solidFill>
                <a:latin typeface="+mn-lt"/>
              </a:rPr>
              <a:t>Research4Life</a:t>
            </a:r>
            <a:r>
              <a:rPr lang="nl-NL" sz="2400" dirty="0">
                <a:solidFill>
                  <a:schemeClr val="tx1"/>
                </a:solidFill>
                <a:latin typeface="+mn-lt"/>
              </a:rPr>
              <a:t> </a:t>
            </a:r>
            <a:r>
              <a:rPr lang="ar-EG" sz="2400" dirty="0">
                <a:solidFill>
                  <a:schemeClr val="tx1"/>
                </a:solidFill>
                <a:latin typeface="+mn-lt"/>
              </a:rPr>
              <a:t> </a:t>
            </a:r>
            <a:r>
              <a:rPr lang="ar-EG" sz="2400" dirty="0">
                <a:solidFill>
                  <a:srgbClr val="F49925"/>
                </a:solidFill>
                <a:latin typeface="+mn-lt"/>
                <a:hlinkClick r:id="rId3">
                  <a:extLst>
                    <a:ext uri="{A12FA001-AC4F-418D-AE19-62706E023703}">
                      <ahyp:hlinkClr xmlns:ahyp="http://schemas.microsoft.com/office/drawing/2018/hyperlinkcolor" val="tx"/>
                    </a:ext>
                  </a:extLst>
                </a:hlinkClick>
              </a:rPr>
              <a:t>بأهداف الأمم المتحدة للتنمية المستدامة</a:t>
            </a:r>
            <a:r>
              <a:rPr lang="ar-EG" sz="2400" dirty="0">
                <a:solidFill>
                  <a:schemeClr val="tx1"/>
                </a:solidFill>
                <a:latin typeface="+mn-lt"/>
              </a:rPr>
              <a:t>.</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tx1"/>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تساهم البحوث من أجل الحياة </a:t>
            </a:r>
            <a:r>
              <a:rPr lang="nl-NL" sz="2400" dirty="0">
                <a:solidFill>
                  <a:schemeClr val="bg2"/>
                </a:solidFill>
                <a:latin typeface="+mn-lt"/>
              </a:rPr>
              <a:t>Research4Life </a:t>
            </a:r>
            <a:r>
              <a:rPr lang="ar-EG" sz="2400" dirty="0">
                <a:solidFill>
                  <a:schemeClr val="bg2"/>
                </a:solidFill>
                <a:latin typeface="+mn-lt"/>
              </a:rPr>
              <a:t> في عِقد الأمم المتحدة للعمل من خلال زيادة المشاركة البحثية من جنوب الكرة الأرضية.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تركز الخطة الإستراتيجية الأخيرة حتى عام 2030 على الإدماج والعدالة في مجتمع البحث العالمي، ودعم إنشاء كيان أكثر ثراءً من الأبحاث التي ستساعد على النهوض بأهداف التنمية المستدامة.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تقدم البحوث من أجل الحياة </a:t>
            </a:r>
            <a:r>
              <a:rPr lang="nl-NL" sz="2400" dirty="0">
                <a:solidFill>
                  <a:schemeClr val="bg2"/>
                </a:solidFill>
                <a:latin typeface="+mn-lt"/>
              </a:rPr>
              <a:t>Research4Life </a:t>
            </a:r>
            <a:r>
              <a:rPr lang="ar-EG" sz="2400" dirty="0">
                <a:solidFill>
                  <a:schemeClr val="bg2"/>
                </a:solidFill>
                <a:latin typeface="+mn-lt"/>
              </a:rPr>
              <a:t> لشركائنا ومستخدمينا وداعمينا الفرصة للمساهمة في إنشاء التنوع، وبيئة بحثية شاملة وعادلة للجميع.</a:t>
            </a:r>
            <a:endParaRPr sz="2400" dirty="0">
              <a:solidFill>
                <a:schemeClr val="bg2"/>
              </a:solidFill>
              <a:latin typeface="+mn-lt"/>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4498687"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
        <p:nvSpPr>
          <p:cNvPr id="3" name="TextBox 2">
            <a:extLst>
              <a:ext uri="{FF2B5EF4-FFF2-40B4-BE49-F238E27FC236}">
                <a16:creationId xmlns:a16="http://schemas.microsoft.com/office/drawing/2014/main" id="{36B54071-2C20-0F56-96D4-A47D6DD3F9DC}"/>
              </a:ext>
            </a:extLst>
          </p:cNvPr>
          <p:cNvSpPr txBox="1"/>
          <p:nvPr/>
        </p:nvSpPr>
        <p:spPr>
          <a:xfrm>
            <a:off x="6278062" y="374352"/>
            <a:ext cx="4903393" cy="584775"/>
          </a:xfrm>
          <a:prstGeom prst="rect">
            <a:avLst/>
          </a:prstGeom>
          <a:noFill/>
        </p:spPr>
        <p:txBody>
          <a:bodyPr wrap="square" rtlCol="0">
            <a:spAutoFit/>
          </a:bodyPr>
          <a:lstStyle/>
          <a:p>
            <a:pPr algn="r" rtl="1"/>
            <a:r>
              <a:rPr lang="ar-EG" sz="3200" b="1" dirty="0">
                <a:solidFill>
                  <a:schemeClr val="bg2"/>
                </a:solidFill>
              </a:rPr>
              <a:t>أهداف التنمية المستدامة</a:t>
            </a:r>
            <a:endParaRPr lang="en-US" sz="3200" b="1" dirty="0">
              <a:solidFill>
                <a:schemeClr val="bg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5354890"/>
          </a:xfrm>
          <a:prstGeom prst="rect">
            <a:avLst/>
          </a:prstGeom>
          <a:noFill/>
          <a:ln>
            <a:noFill/>
          </a:ln>
        </p:spPr>
        <p:txBody>
          <a:bodyPr spcFirstLastPara="1" wrap="square" lIns="91425" tIns="45700" rIns="91425" bIns="45700" anchor="t" anchorCtr="0">
            <a:noAutofit/>
          </a:bodyPr>
          <a:lstStyle/>
          <a:p>
            <a:pPr marL="76200" lvl="0" indent="0" algn="just" rtl="1">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ar-EG" sz="2400" dirty="0">
                <a:solidFill>
                  <a:schemeClr val="bg2"/>
                </a:solidFill>
                <a:latin typeface="+mn-lt"/>
                <a:ea typeface="Open Sans"/>
                <a:cs typeface="Open Sans"/>
                <a:sym typeface="Open Sans"/>
              </a:rPr>
              <a:t>يسمح هيكلنا الفريد بين القطاعين العام والخاص بالعمل بشكل فعال بما يتماشى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17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الشراكة من أجل أهداف التنمية المستدامة </a:t>
            </a:r>
            <a:r>
              <a:rPr lang="ar-EG" sz="2400" dirty="0">
                <a:solidFill>
                  <a:schemeClr val="bg2"/>
                </a:solidFill>
                <a:latin typeface="+mn-lt"/>
                <a:ea typeface="Open Sans"/>
                <a:cs typeface="Open Sans"/>
                <a:sym typeface="Open Sans"/>
              </a:rPr>
              <a:t>ودعم مجتمع المستفيدين لدينا كمستهلكين ومنتجين للبحوث الهامة والنهوض </a:t>
            </a:r>
            <a:r>
              <a:rPr lang="ar-EG" sz="2400" dirty="0">
                <a:solidFill>
                  <a:srgbClr val="F49925"/>
                </a:solidFill>
                <a:latin typeface="+mn-lt"/>
                <a:ea typeface="Open Sans"/>
                <a:cs typeface="Open Sans"/>
                <a:sym typeface="Open Sans"/>
                <a:hlinkClick r:id="rId4">
                  <a:extLst>
                    <a:ext uri="{A12FA001-AC4F-418D-AE19-62706E023703}">
                      <ahyp:hlinkClr xmlns:ahyp="http://schemas.microsoft.com/office/drawing/2018/hyperlinkcolor" val="tx"/>
                    </a:ext>
                  </a:extLst>
                </a:hlinkClick>
              </a:rPr>
              <a:t>بهدف رقم 10 من أهداف التنمية المستدامة </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تقليل أوجه عدم المساواة </a:t>
            </a:r>
            <a:r>
              <a:rPr lang="ar-EG" sz="2400" dirty="0">
                <a:solidFill>
                  <a:schemeClr val="bg2"/>
                </a:solidFill>
                <a:latin typeface="+mn-lt"/>
                <a:ea typeface="Open Sans"/>
                <a:cs typeface="Open Sans"/>
                <a:sym typeface="Open Sans"/>
              </a:rPr>
              <a:t>داخل البلدان وفيما بينها.</a:t>
            </a:r>
          </a:p>
          <a:p>
            <a:pPr marL="76200" lvl="0" indent="0" algn="just" rtl="1">
              <a:lnSpc>
                <a:spcPct val="90000"/>
              </a:lnSpc>
              <a:spcBef>
                <a:spcPts val="1000"/>
              </a:spcBef>
              <a:spcAft>
                <a:spcPts val="0"/>
              </a:spcAft>
              <a:buClr>
                <a:schemeClr val="dk1"/>
              </a:buClr>
              <a:buSzPts val="2400"/>
              <a:buFont typeface="Arial"/>
              <a:buNone/>
            </a:pPr>
            <a:r>
              <a:rPr lang="ar-EG" sz="2400" dirty="0">
                <a:solidFill>
                  <a:schemeClr val="bg2"/>
                </a:solidFill>
                <a:latin typeface="+mn-lt"/>
                <a:ea typeface="Open Sans"/>
                <a:cs typeface="Open Sans"/>
                <a:sym typeface="Open Sans"/>
              </a:rPr>
              <a:t>في حين أن أنشطة البحوث من أجل الحياة تدعم بشكل مباشر وغير مباشر جميع أهداف التنمية المستدامة مثل </a:t>
            </a:r>
            <a:r>
              <a:rPr lang="ar-EG" sz="2400" b="1" dirty="0">
                <a:solidFill>
                  <a:schemeClr val="bg2"/>
                </a:solidFill>
                <a:latin typeface="+mn-lt"/>
                <a:ea typeface="Open Sans"/>
                <a:cs typeface="Open Sans"/>
                <a:sym typeface="Open Sans"/>
              </a:rPr>
              <a:t>الصحة الجيدة والرفاهية ، والقضاء على الجوع ، والمياه النظيفة والصرف الصحي ، والصناعة ، والابتكار والبنية التحتية ، والسلام والعدالة </a:t>
            </a:r>
            <a:r>
              <a:rPr lang="ar-EG" sz="2400" dirty="0">
                <a:solidFill>
                  <a:schemeClr val="bg2"/>
                </a:solidFill>
                <a:latin typeface="+mn-lt"/>
                <a:ea typeface="Open Sans"/>
                <a:cs typeface="Open Sans"/>
                <a:sym typeface="Open Sans"/>
              </a:rPr>
              <a:t>، فإن برنامج البحوث من أجل الحياة </a:t>
            </a:r>
            <a:r>
              <a:rPr lang="nl-NL" sz="2400" dirty="0">
                <a:solidFill>
                  <a:schemeClr val="bg2"/>
                </a:solidFill>
                <a:latin typeface="+mn-lt"/>
                <a:ea typeface="Open Sans"/>
                <a:cs typeface="Open Sans"/>
                <a:sym typeface="Open Sans"/>
              </a:rPr>
              <a:t>Research4Life </a:t>
            </a:r>
            <a:r>
              <a:rPr lang="ar-EG" sz="2400" dirty="0">
                <a:solidFill>
                  <a:schemeClr val="bg2"/>
                </a:solidFill>
                <a:latin typeface="+mn-lt"/>
                <a:ea typeface="Open Sans"/>
                <a:cs typeface="Open Sans"/>
                <a:sym typeface="Open Sans"/>
              </a:rPr>
              <a:t>يتماشى بشكل وثيق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4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التعليم الجيد</a:t>
            </a:r>
            <a:r>
              <a:rPr lang="ar-EG" sz="2400" dirty="0">
                <a:solidFill>
                  <a:schemeClr val="bg2"/>
                </a:solidFill>
                <a:latin typeface="+mn-lt"/>
                <a:ea typeface="Open Sans"/>
                <a:cs typeface="Open Sans"/>
                <a:sym typeface="Open Sans"/>
              </a:rPr>
              <a:t>؛ وهو أمر أساسي لإنشاء </a:t>
            </a:r>
            <a:r>
              <a:rPr lang="ar-EG" sz="2400" dirty="0">
                <a:solidFill>
                  <a:schemeClr val="tx1"/>
                </a:solidFill>
                <a:latin typeface="+mn-lt"/>
                <a:ea typeface="Open Sans"/>
                <a:cs typeface="Open Sans"/>
                <a:sym typeface="Open Sans"/>
              </a:rPr>
              <a:t>عالم يسوده السلام والازدهار و</a:t>
            </a:r>
            <a:r>
              <a:rPr lang="ar-EG" sz="2400" dirty="0">
                <a:solidFill>
                  <a:srgbClr val="F49925"/>
                </a:solidFill>
                <a:latin typeface="+mn-lt"/>
                <a:ea typeface="Open Sans"/>
                <a:cs typeface="Open Sans"/>
                <a:sym typeface="Open Sans"/>
                <a:hlinkClick r:id="rId5">
                  <a:extLst>
                    <a:ext uri="{A12FA001-AC4F-418D-AE19-62706E023703}">
                      <ahyp:hlinkClr xmlns:ahyp="http://schemas.microsoft.com/office/drawing/2018/hyperlinkcolor" val="tx"/>
                    </a:ext>
                  </a:extLst>
                </a:hlinkClick>
              </a:rPr>
              <a:t>الهدف رقم 5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المساواة بين الجنسين </a:t>
            </a:r>
            <a:r>
              <a:rPr lang="ar-EG" sz="2400" dirty="0">
                <a:solidFill>
                  <a:schemeClr val="bg2"/>
                </a:solidFill>
                <a:latin typeface="+mn-lt"/>
                <a:ea typeface="Open Sans"/>
                <a:cs typeface="Open Sans"/>
                <a:sym typeface="Open Sans"/>
              </a:rPr>
              <a:t>لتحقيق تمكين جميع النساء والأطفال.</a:t>
            </a:r>
            <a:endParaRPr sz="2400" dirty="0">
              <a:solidFill>
                <a:schemeClr val="bg2"/>
              </a:solidFill>
              <a:highlight>
                <a:srgbClr val="FFFFFF"/>
              </a:highlight>
              <a:latin typeface="+mn-lt"/>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705415" y="202431"/>
            <a:ext cx="4873039"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
        <p:nvSpPr>
          <p:cNvPr id="2" name="TextBox 1">
            <a:extLst>
              <a:ext uri="{FF2B5EF4-FFF2-40B4-BE49-F238E27FC236}">
                <a16:creationId xmlns:a16="http://schemas.microsoft.com/office/drawing/2014/main" id="{70C8B561-9403-E0A0-9282-FAFC1F3F27B1}"/>
              </a:ext>
            </a:extLst>
          </p:cNvPr>
          <p:cNvSpPr txBox="1"/>
          <p:nvPr/>
        </p:nvSpPr>
        <p:spPr>
          <a:xfrm>
            <a:off x="6235104" y="526540"/>
            <a:ext cx="4903393" cy="584775"/>
          </a:xfrm>
          <a:prstGeom prst="rect">
            <a:avLst/>
          </a:prstGeom>
          <a:noFill/>
        </p:spPr>
        <p:txBody>
          <a:bodyPr wrap="square" rtlCol="0">
            <a:spAutoFit/>
          </a:bodyPr>
          <a:lstStyle/>
          <a:p>
            <a:pPr algn="r" rtl="1"/>
            <a:r>
              <a:rPr lang="ar-EG" sz="3200" b="1" dirty="0">
                <a:solidFill>
                  <a:schemeClr val="bg2"/>
                </a:solidFill>
              </a:rPr>
              <a:t>أهداف التنمية المستدامة (تابع)</a:t>
            </a:r>
            <a:endParaRPr lang="en-US" sz="3200" b="1" dirty="0">
              <a:solidFill>
                <a:schemeClr val="bg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79" name="Google Shape;279;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80" name="Google Shape;280;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81" name="Google Shape;281;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82" name="Google Shape;282;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83" name="Google Shape;283;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ar-SA" sz="3000" dirty="0">
                <a:solidFill>
                  <a:srgbClr val="F8981D"/>
                </a:solidFill>
                <a:latin typeface="Open Sans"/>
                <a:ea typeface="Open Sans"/>
                <a:cs typeface="Open Sans"/>
                <a:sym typeface="Open Sans"/>
              </a:rPr>
              <a:t>لمزيد من المعلومات والتفاصيل</a:t>
            </a:r>
            <a:endParaRPr sz="3000"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None/>
            </a:pPr>
            <a:endParaRPr sz="3000"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US" sz="3000" i="0" u="sng" strike="noStrike" cap="none" dirty="0">
                <a:solidFill>
                  <a:schemeClr val="hlink"/>
                </a:solidFill>
                <a:latin typeface="Open Sans"/>
                <a:ea typeface="Open Sans"/>
                <a:cs typeface="Open Sans"/>
                <a:sym typeface="Open Sans"/>
                <a:hlinkClick r:id="rId8"/>
              </a:rPr>
              <a:t>www.research4life.org</a:t>
            </a:r>
            <a:endParaRPr sz="300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None/>
            </a:pPr>
            <a:br>
              <a:rPr lang="en-US" sz="3000" i="0" u="none" strike="noStrike" cap="none" dirty="0">
                <a:solidFill>
                  <a:srgbClr val="F8981D"/>
                </a:solidFill>
                <a:latin typeface="Open Sans"/>
                <a:ea typeface="Open Sans"/>
                <a:cs typeface="Open Sans"/>
                <a:sym typeface="Open Sans"/>
              </a:rPr>
            </a:br>
            <a:r>
              <a:rPr lang="en-US" sz="3000" i="0" u="sng" strike="noStrike" cap="none" dirty="0">
                <a:solidFill>
                  <a:schemeClr val="hlink"/>
                </a:solidFill>
                <a:latin typeface="Open Sans"/>
                <a:ea typeface="Open Sans"/>
                <a:cs typeface="Open Sans"/>
                <a:sym typeface="Open Sans"/>
              </a:rPr>
              <a:t>r</a:t>
            </a:r>
            <a:r>
              <a:rPr lang="en-US" sz="3000" u="sng" dirty="0">
                <a:solidFill>
                  <a:schemeClr val="hlink"/>
                </a:solidFill>
                <a:latin typeface="Open Sans"/>
                <a:ea typeface="Open Sans"/>
                <a:cs typeface="Open Sans"/>
                <a:sym typeface="Open Sans"/>
              </a:rPr>
              <a:t>4L</a:t>
            </a:r>
            <a:r>
              <a:rPr lang="en-US" sz="3000" i="0" u="sng" strike="noStrike" cap="none" dirty="0">
                <a:solidFill>
                  <a:schemeClr val="hlink"/>
                </a:solidFill>
                <a:latin typeface="Open Sans"/>
                <a:ea typeface="Open Sans"/>
                <a:cs typeface="Open Sans"/>
                <a:sym typeface="Open Sans"/>
                <a:hlinkClick r:id="rId9"/>
              </a:rPr>
              <a:t>@research4life.org</a:t>
            </a:r>
            <a:r>
              <a:rPr lang="en-US" sz="3000" i="0" u="none" strike="noStrike" cap="none" dirty="0">
                <a:solidFill>
                  <a:srgbClr val="004890"/>
                </a:solidFill>
                <a:latin typeface="Open Sans"/>
                <a:ea typeface="Open Sans"/>
                <a:cs typeface="Open Sans"/>
                <a:sym typeface="Open Sans"/>
              </a:rPr>
              <a:t>  </a:t>
            </a:r>
            <a:endParaRPr sz="300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None/>
            </a:pPr>
            <a:br>
              <a:rPr lang="en-US" sz="2000" i="0" u="none" strike="noStrike" cap="none" dirty="0">
                <a:solidFill>
                  <a:srgbClr val="F8981D"/>
                </a:solidFill>
                <a:latin typeface="Open Sans"/>
                <a:ea typeface="Open Sans"/>
                <a:cs typeface="Open Sans"/>
                <a:sym typeface="Open Sans"/>
              </a:rPr>
            </a:br>
            <a:br>
              <a:rPr lang="en-US" sz="2000" i="0" u="none" strike="noStrike" cap="none" dirty="0">
                <a:solidFill>
                  <a:srgbClr val="586F7C"/>
                </a:solidFill>
                <a:latin typeface="Open Sans"/>
                <a:ea typeface="Open Sans"/>
                <a:cs typeface="Open Sans"/>
                <a:sym typeface="Open Sans"/>
              </a:rPr>
            </a:br>
            <a:br>
              <a:rPr lang="en-US" sz="1400" i="0" u="none" strike="noStrike" cap="none" dirty="0">
                <a:solidFill>
                  <a:srgbClr val="F8981D"/>
                </a:solidFill>
                <a:latin typeface="Open Sans"/>
                <a:ea typeface="Open Sans"/>
                <a:cs typeface="Open Sans"/>
                <a:sym typeface="Open Sans"/>
              </a:rPr>
            </a:br>
            <a:endParaRPr sz="1400" i="0" u="none" strike="noStrike" cap="none" dirty="0">
              <a:solidFill>
                <a:srgbClr val="F8981D"/>
              </a:solidFill>
              <a:latin typeface="Open Sans"/>
              <a:ea typeface="Open Sans"/>
              <a:cs typeface="Open Sans"/>
              <a:sym typeface="Open Sans"/>
            </a:endParaRPr>
          </a:p>
        </p:txBody>
      </p:sp>
      <p:sp>
        <p:nvSpPr>
          <p:cNvPr id="284" name="Google Shape;284;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algn="ctr" defTabSz="914400" rtl="1" eaLnBrk="1" latinLnBrk="0" hangingPunct="1"/>
            <a:r>
              <a:rPr lang="ar-SA" sz="1800" dirty="0">
                <a:solidFill>
                  <a:schemeClr val="bg1"/>
                </a:solidFill>
              </a:rPr>
              <a:t>مؤسسه </a:t>
            </a:r>
            <a:r>
              <a:rPr lang="en-US" sz="1800" dirty="0">
                <a:solidFill>
                  <a:schemeClr val="bg1"/>
                </a:solidFill>
              </a:rPr>
              <a:t>Research for Life</a:t>
            </a:r>
            <a:r>
              <a:rPr lang="ar-SA" sz="1800" dirty="0">
                <a:solidFill>
                  <a:schemeClr val="bg1"/>
                </a:solidFill>
              </a:rPr>
              <a:t> هي شريك عام وخاص للخمس مجموعات الأتية : </a:t>
            </a:r>
            <a:endParaRPr lang="en-US" sz="1800" dirty="0">
              <a:solidFill>
                <a:schemeClr val="bg1"/>
              </a:solidFill>
            </a:endParaRPr>
          </a:p>
        </p:txBody>
      </p:sp>
    </p:spTree>
    <p:extLst>
      <p:ext uri="{BB962C8B-B14F-4D97-AF65-F5344CB8AC3E}">
        <p14:creationId xmlns:p14="http://schemas.microsoft.com/office/powerpoint/2010/main" val="394661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B97D6-362A-2C44-8EEE-F50254DD95C0}"/>
              </a:ext>
            </a:extLst>
          </p:cNvPr>
          <p:cNvSpPr>
            <a:spLocks noGrp="1"/>
          </p:cNvSpPr>
          <p:nvPr>
            <p:ph type="title"/>
          </p:nvPr>
        </p:nvSpPr>
        <p:spPr>
          <a:xfrm>
            <a:off x="-174172" y="291727"/>
            <a:ext cx="7946572" cy="1080900"/>
          </a:xfrm>
        </p:spPr>
        <p:txBody>
          <a:bodyPr/>
          <a:lstStyle/>
          <a:p>
            <a:pPr algn="r">
              <a:buClr>
                <a:schemeClr val="dk1"/>
              </a:buClr>
              <a:buSzPts val="3200"/>
            </a:pPr>
            <a:r>
              <a:rPr lang="ar-SA" sz="4000" dirty="0">
                <a:solidFill>
                  <a:srgbClr val="586F7C"/>
                </a:solidFill>
                <a:latin typeface="Open Sans"/>
                <a:ea typeface="Open Sans"/>
              </a:rPr>
              <a:t>الأهداف التعليمية</a:t>
            </a:r>
            <a:endParaRPr lang="en-US" sz="4000" dirty="0">
              <a:solidFill>
                <a:srgbClr val="586F7C"/>
              </a:solidFill>
              <a:latin typeface="Open Sans"/>
              <a:ea typeface="Open Sans"/>
              <a:cs typeface="Open Sans"/>
            </a:endParaRPr>
          </a:p>
        </p:txBody>
      </p:sp>
      <p:sp>
        <p:nvSpPr>
          <p:cNvPr id="3" name="Text Placeholder 2">
            <a:extLst>
              <a:ext uri="{FF2B5EF4-FFF2-40B4-BE49-F238E27FC236}">
                <a16:creationId xmlns:a16="http://schemas.microsoft.com/office/drawing/2014/main" id="{3FF6BE38-1E52-2841-AC37-AF6737537B0C}"/>
              </a:ext>
            </a:extLst>
          </p:cNvPr>
          <p:cNvSpPr>
            <a:spLocks noGrp="1"/>
          </p:cNvSpPr>
          <p:nvPr>
            <p:ph type="body" idx="1"/>
          </p:nvPr>
        </p:nvSpPr>
        <p:spPr>
          <a:xfrm>
            <a:off x="680321" y="1749043"/>
            <a:ext cx="10183622" cy="3998613"/>
          </a:xfrm>
        </p:spPr>
        <p:txBody>
          <a:bodyPr/>
          <a:lstStyle/>
          <a:p>
            <a:pPr marR="0" algn="just" rtl="1">
              <a:lnSpc>
                <a:spcPct val="90000"/>
              </a:lnSpc>
              <a:spcAft>
                <a:spcPts val="1800"/>
              </a:spcAft>
              <a:buClr>
                <a:schemeClr val="tx1"/>
              </a:buClr>
              <a:buSzPct val="80000"/>
              <a:buFont typeface="Arial" panose="020B0604020202020204" pitchFamily="34" charset="0"/>
              <a:buChar char="●"/>
            </a:pPr>
            <a:r>
              <a:rPr lang="ar-SA" sz="2800" dirty="0">
                <a:solidFill>
                  <a:schemeClr val="tx1"/>
                </a:solidFill>
              </a:rPr>
              <a:t>شراكات </a:t>
            </a:r>
            <a:r>
              <a:rPr lang="en-US" sz="2800" dirty="0">
                <a:solidFill>
                  <a:schemeClr val="tx1"/>
                </a:solidFill>
              </a:rPr>
              <a:t>“</a:t>
            </a:r>
            <a:r>
              <a:rPr lang="ar-SA" sz="2800" dirty="0">
                <a:solidFill>
                  <a:schemeClr val="bg2"/>
                </a:solidFill>
              </a:rPr>
              <a:t>البحوث من أجل الحياة</a:t>
            </a:r>
            <a:r>
              <a:rPr lang="en-US" sz="2800" dirty="0">
                <a:solidFill>
                  <a:schemeClr val="bg2"/>
                </a:solidFill>
              </a:rPr>
              <a:t>”</a:t>
            </a:r>
            <a:r>
              <a:rPr lang="en-US" sz="2800"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 Research4Life </a:t>
            </a:r>
            <a:endParaRPr lang="ar-SA" sz="2800" dirty="0">
              <a:solidFill>
                <a:schemeClr val="bg2"/>
              </a:solidFill>
            </a:endParaRPr>
          </a:p>
          <a:p>
            <a:pPr marR="0" algn="just" rtl="1">
              <a:lnSpc>
                <a:spcPct val="90000"/>
              </a:lnSpc>
              <a:spcAft>
                <a:spcPts val="1800"/>
              </a:spcAft>
              <a:buClr>
                <a:schemeClr val="tx1"/>
              </a:buClr>
              <a:buSzPct val="80000"/>
              <a:buFont typeface="Arial" panose="020B0604020202020204" pitchFamily="34" charset="0"/>
              <a:buChar char="●"/>
            </a:pPr>
            <a:r>
              <a:rPr lang="ar-EG" sz="2800" dirty="0">
                <a:solidFill>
                  <a:schemeClr val="bg2"/>
                </a:solidFill>
              </a:rPr>
              <a:t>مجموعات</a:t>
            </a:r>
            <a:r>
              <a:rPr lang="ar-SA" sz="2800" dirty="0">
                <a:solidFill>
                  <a:schemeClr val="bg2"/>
                </a:solidFill>
              </a:rPr>
              <a:t> "البحوث من أجل الحياة“</a:t>
            </a:r>
            <a:r>
              <a:rPr lang="en-US" sz="2800"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Research4Life</a:t>
            </a:r>
            <a:r>
              <a:rPr lang="ar-SA" sz="2800" dirty="0">
                <a:solidFill>
                  <a:schemeClr val="bg2"/>
                </a:solidFill>
              </a:rPr>
              <a:t> وتغطيتها الموضوعية.</a:t>
            </a:r>
          </a:p>
          <a:p>
            <a:pPr marR="0" algn="just" rtl="1">
              <a:lnSpc>
                <a:spcPct val="90000"/>
              </a:lnSpc>
              <a:spcAft>
                <a:spcPts val="1800"/>
              </a:spcAft>
              <a:buClr>
                <a:schemeClr val="tx1"/>
              </a:buClr>
              <a:buSzPct val="80000"/>
              <a:buFont typeface="Arial" panose="020B0604020202020204" pitchFamily="34" charset="0"/>
              <a:buChar char="●"/>
            </a:pPr>
            <a:r>
              <a:rPr lang="ar-SA" sz="2800" dirty="0">
                <a:solidFill>
                  <a:schemeClr val="bg2"/>
                </a:solidFill>
              </a:rPr>
              <a:t>العوامل اللازمة للوصول لمجموعات "البحوث من أجل الحياة“</a:t>
            </a:r>
            <a:r>
              <a:rPr lang="en-US" sz="2800"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Research4Life</a:t>
            </a:r>
            <a:r>
              <a:rPr lang="ar-SA" sz="2800" dirty="0">
                <a:solidFill>
                  <a:schemeClr val="bg2"/>
                </a:solidFill>
              </a:rPr>
              <a:t>.</a:t>
            </a:r>
          </a:p>
          <a:p>
            <a:pPr algn="just" rtl="1">
              <a:spcAft>
                <a:spcPts val="1800"/>
              </a:spcAft>
              <a:buClr>
                <a:schemeClr val="tx1"/>
              </a:buClr>
              <a:buSzPct val="80000"/>
              <a:buFont typeface="Arial" panose="020B0604020202020204" pitchFamily="34" charset="0"/>
              <a:buChar char="●"/>
            </a:pPr>
            <a:r>
              <a:rPr lang="ar-SA" sz="2800" dirty="0">
                <a:solidFill>
                  <a:schemeClr val="bg2"/>
                </a:solidFill>
              </a:rPr>
              <a:t>اتفاقيات المستخدم وشروط استخدام المجموعات.</a:t>
            </a:r>
          </a:p>
          <a:p>
            <a:pPr algn="just" rtl="1">
              <a:spcAft>
                <a:spcPts val="1800"/>
              </a:spcAft>
              <a:buClr>
                <a:schemeClr val="tx1"/>
              </a:buClr>
              <a:buSzPct val="80000"/>
              <a:buFont typeface="Arial" panose="020B0604020202020204" pitchFamily="34" charset="0"/>
              <a:buChar char="●"/>
            </a:pPr>
            <a:r>
              <a:rPr lang="ar-SA" sz="2800" dirty="0">
                <a:solidFill>
                  <a:schemeClr val="bg2"/>
                </a:solidFill>
              </a:rPr>
              <a:t>نوع الوصول ونظام المصادقة.</a:t>
            </a:r>
          </a:p>
          <a:p>
            <a:pPr algn="r" rtl="1">
              <a:buClr>
                <a:schemeClr val="tx1"/>
              </a:buClr>
            </a:pPr>
            <a:endParaRPr lang="ar-SA" sz="28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en-US" sz="2800" dirty="0">
              <a:solidFill>
                <a:schemeClr val="tx1"/>
              </a:solidFill>
            </a:endParaRPr>
          </a:p>
        </p:txBody>
      </p:sp>
    </p:spTree>
    <p:extLst>
      <p:ext uri="{BB962C8B-B14F-4D97-AF65-F5344CB8AC3E}">
        <p14:creationId xmlns:p14="http://schemas.microsoft.com/office/powerpoint/2010/main" val="1187168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906A-7C28-2846-BCF0-BA593F1EA9A7}"/>
              </a:ext>
            </a:extLst>
          </p:cNvPr>
          <p:cNvSpPr>
            <a:spLocks noGrp="1"/>
          </p:cNvSpPr>
          <p:nvPr>
            <p:ph type="title"/>
          </p:nvPr>
        </p:nvSpPr>
        <p:spPr>
          <a:xfrm>
            <a:off x="0" y="378812"/>
            <a:ext cx="7772400" cy="1080900"/>
          </a:xfrm>
        </p:spPr>
        <p:txBody>
          <a:bodyPr/>
          <a:lstStyle/>
          <a:p>
            <a:pPr algn="r" rtl="1"/>
            <a:r>
              <a:rPr lang="ar-SA" sz="4000" dirty="0">
                <a:solidFill>
                  <a:srgbClr val="586F7C"/>
                </a:solidFill>
                <a:latin typeface="Open Sans"/>
                <a:ea typeface="Open Sans"/>
              </a:rPr>
              <a:t>المقدمة</a:t>
            </a:r>
            <a:endParaRPr lang="en-US" dirty="0">
              <a:solidFill>
                <a:schemeClr val="tx1"/>
              </a:solidFill>
            </a:endParaRPr>
          </a:p>
        </p:txBody>
      </p:sp>
      <p:sp>
        <p:nvSpPr>
          <p:cNvPr id="4" name="Google Shape;103;p3">
            <a:extLst>
              <a:ext uri="{FF2B5EF4-FFF2-40B4-BE49-F238E27FC236}">
                <a16:creationId xmlns:a16="http://schemas.microsoft.com/office/drawing/2014/main" id="{881ACCC7-3A4E-CD4F-8E25-6CDD29E6649B}"/>
              </a:ext>
            </a:extLst>
          </p:cNvPr>
          <p:cNvSpPr txBox="1"/>
          <p:nvPr/>
        </p:nvSpPr>
        <p:spPr>
          <a:xfrm>
            <a:off x="738553" y="1988797"/>
            <a:ext cx="10372800" cy="1006472"/>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95250" tIns="95250" rIns="95250" bIns="95250" anchor="t" anchorCtr="0">
            <a:noAutofit/>
          </a:bodyPr>
          <a:lstStyle/>
          <a:p>
            <a:pPr marL="0" marR="0" lvl="0" indent="0" algn="just" rtl="1">
              <a:lnSpc>
                <a:spcPct val="90000"/>
              </a:lnSpc>
              <a:spcBef>
                <a:spcPts val="0"/>
              </a:spcBef>
              <a:spcAft>
                <a:spcPts val="0"/>
              </a:spcAft>
              <a:buClr>
                <a:srgbClr val="000000"/>
              </a:buClr>
              <a:buFont typeface="Arial"/>
              <a:buNone/>
            </a:pPr>
            <a:r>
              <a:rPr lang="ar-EG" sz="2500" dirty="0">
                <a:solidFill>
                  <a:schemeClr val="bg2"/>
                </a:solidFill>
              </a:rPr>
              <a:t>الوصول إلى مجموعة واسعة من المؤلفات العلمية بعيد</a:t>
            </a:r>
            <a:r>
              <a:rPr lang="ar-SA" sz="2500" dirty="0">
                <a:solidFill>
                  <a:schemeClr val="bg2"/>
                </a:solidFill>
              </a:rPr>
              <a:t>ة</a:t>
            </a:r>
            <a:r>
              <a:rPr lang="ar-EG" sz="2500" dirty="0">
                <a:solidFill>
                  <a:schemeClr val="bg2"/>
                </a:solidFill>
              </a:rPr>
              <a:t> المنال للجامعات ومعاهد البحث في البلدان منخفضة الدخل</a:t>
            </a:r>
            <a:r>
              <a:rPr lang="ar-EG" sz="2500" dirty="0">
                <a:solidFill>
                  <a:srgbClr val="FF0000"/>
                </a:solidFill>
              </a:rPr>
              <a:t>.</a:t>
            </a:r>
            <a:endParaRPr sz="2500" dirty="0">
              <a:solidFill>
                <a:srgbClr val="FF0000"/>
              </a:solidFill>
            </a:endParaRPr>
          </a:p>
        </p:txBody>
      </p:sp>
      <p:sp>
        <p:nvSpPr>
          <p:cNvPr id="5" name="Google Shape;106;p3">
            <a:extLst>
              <a:ext uri="{FF2B5EF4-FFF2-40B4-BE49-F238E27FC236}">
                <a16:creationId xmlns:a16="http://schemas.microsoft.com/office/drawing/2014/main" id="{201B3FA0-02A7-A94A-BBB5-3FDFE434024D}"/>
              </a:ext>
            </a:extLst>
          </p:cNvPr>
          <p:cNvSpPr txBox="1"/>
          <p:nvPr/>
        </p:nvSpPr>
        <p:spPr>
          <a:xfrm>
            <a:off x="738553" y="3170366"/>
            <a:ext cx="10372800" cy="1006472"/>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95250" tIns="95250" rIns="95250" bIns="95250" anchor="t" anchorCtr="0">
            <a:noAutofit/>
          </a:bodyPr>
          <a:lstStyle/>
          <a:p>
            <a:pPr marL="0" marR="0" lvl="0" indent="0" algn="just" rtl="1">
              <a:lnSpc>
                <a:spcPct val="90000"/>
              </a:lnSpc>
              <a:spcBef>
                <a:spcPts val="0"/>
              </a:spcBef>
              <a:spcAft>
                <a:spcPts val="0"/>
              </a:spcAft>
              <a:buClr>
                <a:srgbClr val="000000"/>
              </a:buClr>
              <a:buFont typeface="Arial"/>
              <a:buNone/>
            </a:pPr>
            <a:r>
              <a:rPr lang="ar-SA" sz="2500" dirty="0">
                <a:solidFill>
                  <a:schemeClr val="bg2"/>
                </a:solidFill>
              </a:rPr>
              <a:t>تكاليف الاشتراك في مجلة واحده قد يتطلب آلاف الدولارات.</a:t>
            </a:r>
            <a:endParaRPr sz="2500" b="0" i="0" u="none" strike="noStrike" cap="none" dirty="0">
              <a:solidFill>
                <a:schemeClr val="bg2"/>
              </a:solidFill>
              <a:latin typeface="Arial"/>
              <a:ea typeface="Arial"/>
              <a:cs typeface="Arial"/>
              <a:sym typeface="Arial"/>
            </a:endParaRPr>
          </a:p>
        </p:txBody>
      </p:sp>
      <p:sp>
        <p:nvSpPr>
          <p:cNvPr id="6" name="Google Shape;109;p3">
            <a:extLst>
              <a:ext uri="{FF2B5EF4-FFF2-40B4-BE49-F238E27FC236}">
                <a16:creationId xmlns:a16="http://schemas.microsoft.com/office/drawing/2014/main" id="{F32B33F3-CF38-074A-8B69-A6D8F3C537E0}"/>
              </a:ext>
            </a:extLst>
          </p:cNvPr>
          <p:cNvSpPr txBox="1"/>
          <p:nvPr/>
        </p:nvSpPr>
        <p:spPr>
          <a:xfrm>
            <a:off x="738553" y="4176839"/>
            <a:ext cx="10372800" cy="1006472"/>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95250" tIns="95250" rIns="95250" bIns="95250" anchor="t" anchorCtr="0">
            <a:noAutofit/>
          </a:bodyPr>
          <a:lstStyle/>
          <a:p>
            <a:pPr marL="0" marR="0" lvl="0" indent="0" algn="just" rtl="1">
              <a:lnSpc>
                <a:spcPct val="90000"/>
              </a:lnSpc>
              <a:spcBef>
                <a:spcPts val="0"/>
              </a:spcBef>
              <a:spcAft>
                <a:spcPts val="0"/>
              </a:spcAft>
              <a:buNone/>
            </a:pPr>
            <a:r>
              <a:rPr lang="ar-SA" sz="2500" b="0" i="0" u="none" strike="noStrike" cap="none" dirty="0">
                <a:solidFill>
                  <a:schemeClr val="bg2"/>
                </a:solidFill>
                <a:latin typeface="Arial"/>
                <a:ea typeface="Arial"/>
                <a:cs typeface="Arial"/>
                <a:sym typeface="Arial"/>
              </a:rPr>
              <a:t>تم انشاء مبادرة "البحوث من أجل الحياة“</a:t>
            </a:r>
            <a:r>
              <a:rPr lang="en-US" sz="2500"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Research4Life</a:t>
            </a:r>
            <a:r>
              <a:rPr lang="ar-SA" sz="2500" b="0" i="0" u="none" strike="noStrike" cap="none" dirty="0">
                <a:solidFill>
                  <a:schemeClr val="bg2"/>
                </a:solidFill>
                <a:latin typeface="Arial"/>
                <a:ea typeface="Arial"/>
                <a:cs typeface="Arial"/>
                <a:sym typeface="Arial"/>
              </a:rPr>
              <a:t> لتقليل الفجوة المعرفية بين البلدان المتقدمة ذات الدخول المرتفعة والبلدان النامية ذات الدخول المنخفضة أو المتوسطة. </a:t>
            </a:r>
            <a:endParaRPr sz="2500" b="0" i="0" u="none" strike="noStrike" cap="none" dirty="0">
              <a:solidFill>
                <a:schemeClr val="bg2"/>
              </a:solidFill>
              <a:latin typeface="Arial"/>
              <a:ea typeface="Arial"/>
              <a:cs typeface="Arial"/>
              <a:sym typeface="Arial"/>
            </a:endParaRPr>
          </a:p>
        </p:txBody>
      </p:sp>
      <p:sp>
        <p:nvSpPr>
          <p:cNvPr id="7" name="Google Shape;112;p3">
            <a:extLst>
              <a:ext uri="{FF2B5EF4-FFF2-40B4-BE49-F238E27FC236}">
                <a16:creationId xmlns:a16="http://schemas.microsoft.com/office/drawing/2014/main" id="{99CDBAFD-4ED4-D24F-BA8F-E5A2F92D4308}"/>
              </a:ext>
            </a:extLst>
          </p:cNvPr>
          <p:cNvSpPr txBox="1"/>
          <p:nvPr/>
        </p:nvSpPr>
        <p:spPr>
          <a:xfrm>
            <a:off x="738553" y="5183312"/>
            <a:ext cx="10372800" cy="746148"/>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5250" tIns="95250" rIns="95250" bIns="95250" anchor="t" anchorCtr="0">
            <a:noAutofit/>
          </a:bodyPr>
          <a:lstStyle/>
          <a:p>
            <a:pPr lvl="0" algn="r" rtl="1">
              <a:lnSpc>
                <a:spcPct val="90000"/>
              </a:lnSpc>
            </a:pPr>
            <a:r>
              <a:rPr lang="ar-SA" sz="2500" dirty="0">
                <a:solidFill>
                  <a:schemeClr val="bg2"/>
                </a:solidFill>
                <a:latin typeface="Arial"/>
                <a:ea typeface="Arial"/>
                <a:cs typeface="Arial"/>
              </a:rPr>
              <a:t> </a:t>
            </a:r>
            <a:r>
              <a:rPr lang="ar-SA" sz="2500" b="0" i="0" u="none" strike="noStrike" cap="none" dirty="0">
                <a:solidFill>
                  <a:schemeClr val="bg2"/>
                </a:solidFill>
                <a:latin typeface="Arial"/>
                <a:ea typeface="Arial"/>
                <a:cs typeface="Arial"/>
                <a:sym typeface="Arial"/>
              </a:rPr>
              <a:t>تقدم مجموعات "البحوث من أجل الحياة“</a:t>
            </a:r>
            <a:r>
              <a:rPr lang="en-US" sz="2500"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Research4Life</a:t>
            </a:r>
            <a:r>
              <a:rPr lang="ar-SA" sz="2500" b="0" i="0" u="none" strike="noStrike" cap="none" dirty="0">
                <a:solidFill>
                  <a:schemeClr val="bg2"/>
                </a:solidFill>
                <a:latin typeface="Arial"/>
                <a:ea typeface="Arial"/>
                <a:cs typeface="Arial"/>
                <a:sym typeface="Arial"/>
              </a:rPr>
              <a:t> </a:t>
            </a:r>
            <a:r>
              <a:rPr lang="ar-SA" sz="2500" dirty="0">
                <a:solidFill>
                  <a:schemeClr val="bg2"/>
                </a:solidFill>
                <a:ea typeface="Arial"/>
                <a:cs typeface="Arial"/>
              </a:rPr>
              <a:t>مدخلا للأبحاث المهمة بسعر معقول</a:t>
            </a:r>
            <a:r>
              <a:rPr lang="en-US" sz="2500" b="0" i="0" u="none" strike="noStrike" cap="none" dirty="0">
                <a:solidFill>
                  <a:schemeClr val="bg2"/>
                </a:solidFill>
                <a:latin typeface="Arial"/>
                <a:ea typeface="Arial"/>
                <a:cs typeface="Arial"/>
                <a:sym typeface="Arial"/>
              </a:rPr>
              <a:t>.</a:t>
            </a:r>
            <a:endParaRPr sz="2500" b="0" i="0" u="none" strike="noStrike" cap="none" dirty="0">
              <a:solidFill>
                <a:schemeClr val="bg2"/>
              </a:solidFill>
              <a:latin typeface="Arial"/>
              <a:ea typeface="Arial"/>
              <a:cs typeface="Arial"/>
              <a:sym typeface="Arial"/>
            </a:endParaRPr>
          </a:p>
        </p:txBody>
      </p:sp>
      <p:sp>
        <p:nvSpPr>
          <p:cNvPr id="3" name="Google Shape;122;p3">
            <a:extLst>
              <a:ext uri="{FF2B5EF4-FFF2-40B4-BE49-F238E27FC236}">
                <a16:creationId xmlns:a16="http://schemas.microsoft.com/office/drawing/2014/main" id="{94A3959F-A413-F026-004B-94B7C2CC8D7E}"/>
              </a:ext>
            </a:extLst>
          </p:cNvPr>
          <p:cNvSpPr txBox="1"/>
          <p:nvPr/>
        </p:nvSpPr>
        <p:spPr>
          <a:xfrm>
            <a:off x="1767839" y="6294542"/>
            <a:ext cx="9011053" cy="369291"/>
          </a:xfrm>
          <a:prstGeom prst="rect">
            <a:avLst/>
          </a:prstGeom>
          <a:solidFill>
            <a:srgbClr val="FEEDD8"/>
          </a:solidFill>
          <a:ln w="9525" cap="flat" cmpd="sng">
            <a:solidFill>
              <a:srgbClr val="DDDDDD"/>
            </a:solidFill>
            <a:prstDash val="solid"/>
            <a:round/>
            <a:headEnd type="none" w="sm" len="sm"/>
            <a:tailEnd type="none" w="sm" len="sm"/>
          </a:ln>
        </p:spPr>
        <p:txBody>
          <a:bodyPr spcFirstLastPara="1" wrap="square" lIns="91425" tIns="45700" rIns="91425" bIns="45700" anchor="t" anchorCtr="0">
            <a:spAutoFit/>
          </a:bodyPr>
          <a:lstStyle/>
          <a:p>
            <a:pPr marL="0" marR="0" lvl="0" indent="0" algn="r" rtl="1">
              <a:lnSpc>
                <a:spcPct val="90000"/>
              </a:lnSpc>
              <a:spcBef>
                <a:spcPts val="0"/>
              </a:spcBef>
              <a:spcAft>
                <a:spcPts val="0"/>
              </a:spcAft>
              <a:buClr>
                <a:srgbClr val="000000"/>
              </a:buClr>
              <a:buSzPts val="2500"/>
              <a:buFont typeface="Arial"/>
              <a:buNone/>
            </a:pPr>
            <a:r>
              <a:rPr lang="ar-SA" sz="2000" b="0" i="0" u="none" strike="noStrike" cap="none" dirty="0">
                <a:solidFill>
                  <a:schemeClr val="bg2"/>
                </a:solidFill>
                <a:latin typeface="Open Sans"/>
                <a:ea typeface="Open Sans"/>
                <a:cs typeface="Open Sans"/>
                <a:sym typeface="Open Sans"/>
              </a:rPr>
              <a:t>مزيد من المعلومات</a:t>
            </a:r>
            <a:r>
              <a:rPr lang="ar-EG" sz="2000" b="0" i="0" u="none" strike="noStrike" cap="none" dirty="0">
                <a:solidFill>
                  <a:schemeClr val="bg2"/>
                </a:solidFill>
                <a:latin typeface="Open Sans"/>
                <a:ea typeface="Open Sans"/>
                <a:cs typeface="Open Sans"/>
                <a:sym typeface="Open Sans"/>
              </a:rPr>
              <a:t> متاحة على </a:t>
            </a:r>
            <a:r>
              <a:rPr lang="ar-SA" sz="2000" b="0" i="0" u="none" strike="noStrike" cap="none" dirty="0">
                <a:solidFill>
                  <a:schemeClr val="bg2"/>
                </a:solidFill>
                <a:latin typeface="Open Sans"/>
                <a:ea typeface="Open Sans"/>
                <a:cs typeface="Open Sans"/>
                <a:sym typeface="Open Sans"/>
              </a:rPr>
              <a:t>موقع "البح</a:t>
            </a:r>
            <a:r>
              <a:rPr lang="ar-EG" sz="2000" b="0" i="0" u="none" strike="noStrike" cap="none" dirty="0">
                <a:solidFill>
                  <a:schemeClr val="bg2"/>
                </a:solidFill>
                <a:latin typeface="Open Sans"/>
                <a:ea typeface="Open Sans"/>
                <a:cs typeface="Open Sans"/>
                <a:sym typeface="Open Sans"/>
              </a:rPr>
              <a:t>و</a:t>
            </a:r>
            <a:r>
              <a:rPr lang="ar-SA" sz="2000" b="0" i="0" u="none" strike="noStrike" cap="none" dirty="0">
                <a:solidFill>
                  <a:schemeClr val="bg2"/>
                </a:solidFill>
                <a:latin typeface="Open Sans"/>
                <a:ea typeface="Open Sans"/>
                <a:cs typeface="Open Sans"/>
                <a:sym typeface="Open Sans"/>
              </a:rPr>
              <a:t>ث من أجل الحياة"</a:t>
            </a:r>
            <a:r>
              <a:rPr lang="ar-EG" sz="2000" b="0" i="0" u="none" strike="noStrike" cap="none" dirty="0">
                <a:solidFill>
                  <a:schemeClr val="bg2"/>
                </a:solidFill>
                <a:latin typeface="Open Sans"/>
                <a:ea typeface="Open Sans"/>
                <a:cs typeface="Open Sans"/>
                <a:sym typeface="Open Sans"/>
              </a:rPr>
              <a:t> </a:t>
            </a:r>
            <a:r>
              <a:rPr lang="en-US" sz="2000" b="0" i="0" u="none" strike="noStrike" cap="none" dirty="0">
                <a:solidFill>
                  <a:schemeClr val="bg2"/>
                </a:solidFill>
                <a:latin typeface="Open Sans"/>
                <a:ea typeface="Open Sans"/>
                <a:cs typeface="Open Sans"/>
                <a:sym typeface="Open Sans"/>
              </a:rPr>
              <a:t>  </a:t>
            </a:r>
            <a:r>
              <a:rPr lang="en-US" sz="2000" b="0" i="0" u="sng" strike="noStrike" cap="none" dirty="0">
                <a:solidFill>
                  <a:schemeClr val="bg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https://www.research4life.org/</a:t>
            </a:r>
            <a:endParaRPr sz="2000" b="0" i="0" u="none" strike="noStrike" cap="none" dirty="0">
              <a:solidFill>
                <a:schemeClr val="bg2"/>
              </a:solidFill>
              <a:latin typeface="Open Sans"/>
              <a:ea typeface="Open Sans"/>
              <a:cs typeface="Open Sans"/>
              <a:sym typeface="Open Sans"/>
            </a:endParaRPr>
          </a:p>
        </p:txBody>
      </p:sp>
    </p:spTree>
    <p:extLst>
      <p:ext uri="{BB962C8B-B14F-4D97-AF65-F5344CB8AC3E}">
        <p14:creationId xmlns:p14="http://schemas.microsoft.com/office/powerpoint/2010/main" val="343223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86C2-4474-4D45-8B00-CDB098B79273}"/>
              </a:ext>
            </a:extLst>
          </p:cNvPr>
          <p:cNvSpPr>
            <a:spLocks noGrp="1"/>
          </p:cNvSpPr>
          <p:nvPr>
            <p:ph type="title"/>
          </p:nvPr>
        </p:nvSpPr>
        <p:spPr>
          <a:xfrm>
            <a:off x="0" y="450847"/>
            <a:ext cx="8229600" cy="1080900"/>
          </a:xfrm>
        </p:spPr>
        <p:txBody>
          <a:bodyPr/>
          <a:lstStyle/>
          <a:p>
            <a:pPr marR="0" algn="r" rtl="1">
              <a:lnSpc>
                <a:spcPct val="90000"/>
              </a:lnSpc>
              <a:spcBef>
                <a:spcPts val="0"/>
              </a:spcBef>
              <a:spcAft>
                <a:spcPts val="0"/>
              </a:spcAft>
              <a:buClr>
                <a:srgbClr val="FFFFFF"/>
              </a:buClr>
              <a:buSzPts val="3600"/>
              <a:buFont typeface="Trebuchet MS"/>
              <a:buNone/>
            </a:pPr>
            <a:r>
              <a:rPr lang="ar-SA" dirty="0">
                <a:solidFill>
                  <a:srgbClr val="586F7C"/>
                </a:solidFill>
                <a:latin typeface="Open Sans"/>
                <a:ea typeface="Open Sans"/>
              </a:rPr>
              <a:t>ماهي "البحوث من أجل الحياة“</a:t>
            </a:r>
            <a:r>
              <a:rPr lang="en-US" dirty="0">
                <a:solidFill>
                  <a:srgbClr val="586F7C"/>
                </a:solidFill>
                <a:latin typeface="Open Sans"/>
                <a:ea typeface="Open Sans"/>
              </a:rPr>
              <a:t>Research4life</a:t>
            </a:r>
            <a:r>
              <a:rPr lang="ar-SA" sz="3600" dirty="0">
                <a:solidFill>
                  <a:srgbClr val="00B050"/>
                </a:solidFill>
              </a:rPr>
              <a:t> </a:t>
            </a:r>
            <a:r>
              <a:rPr lang="ar-SA" dirty="0">
                <a:solidFill>
                  <a:srgbClr val="586F7C"/>
                </a:solidFill>
                <a:latin typeface="Open Sans"/>
                <a:ea typeface="Open Sans"/>
              </a:rPr>
              <a:t>؟ </a:t>
            </a:r>
            <a:endParaRPr lang="en-US" dirty="0">
              <a:solidFill>
                <a:srgbClr val="586F7C"/>
              </a:solidFill>
              <a:latin typeface="Open Sans"/>
              <a:ea typeface="Open Sans"/>
            </a:endParaRPr>
          </a:p>
        </p:txBody>
      </p:sp>
      <p:sp>
        <p:nvSpPr>
          <p:cNvPr id="4" name="Rounded Rectangle 3">
            <a:extLst>
              <a:ext uri="{FF2B5EF4-FFF2-40B4-BE49-F238E27FC236}">
                <a16:creationId xmlns:a16="http://schemas.microsoft.com/office/drawing/2014/main" id="{7CD3C271-3AEA-2546-90CD-5E5F04C86868}"/>
              </a:ext>
            </a:extLst>
          </p:cNvPr>
          <p:cNvSpPr/>
          <p:nvPr/>
        </p:nvSpPr>
        <p:spPr>
          <a:xfrm>
            <a:off x="8337113" y="1937657"/>
            <a:ext cx="3766455" cy="4310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US" dirty="0"/>
          </a:p>
        </p:txBody>
      </p:sp>
      <p:sp>
        <p:nvSpPr>
          <p:cNvPr id="5" name="Rounded Rectangle 4">
            <a:extLst>
              <a:ext uri="{FF2B5EF4-FFF2-40B4-BE49-F238E27FC236}">
                <a16:creationId xmlns:a16="http://schemas.microsoft.com/office/drawing/2014/main" id="{23B15990-E81C-2141-A941-D2B37B234D3F}"/>
              </a:ext>
            </a:extLst>
          </p:cNvPr>
          <p:cNvSpPr/>
          <p:nvPr/>
        </p:nvSpPr>
        <p:spPr>
          <a:xfrm>
            <a:off x="4245430" y="1937657"/>
            <a:ext cx="3766456" cy="43107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r>
              <a:rPr lang="ar-SA" dirty="0">
                <a:solidFill>
                  <a:srgbClr val="00B050"/>
                </a:solidFill>
              </a:rPr>
              <a:t>ال</a:t>
            </a:r>
            <a:endParaRPr lang="en-US" dirty="0">
              <a:solidFill>
                <a:srgbClr val="00B050"/>
              </a:solidFill>
            </a:endParaRPr>
          </a:p>
        </p:txBody>
      </p:sp>
      <p:sp>
        <p:nvSpPr>
          <p:cNvPr id="6" name="Rounded Rectangle 5">
            <a:extLst>
              <a:ext uri="{FF2B5EF4-FFF2-40B4-BE49-F238E27FC236}">
                <a16:creationId xmlns:a16="http://schemas.microsoft.com/office/drawing/2014/main" id="{1E74883F-EDC8-B449-8DE1-AC06919031DB}"/>
              </a:ext>
            </a:extLst>
          </p:cNvPr>
          <p:cNvSpPr/>
          <p:nvPr/>
        </p:nvSpPr>
        <p:spPr>
          <a:xfrm>
            <a:off x="152628" y="1983817"/>
            <a:ext cx="3766456" cy="431074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US" dirty="0">
              <a:solidFill>
                <a:srgbClr val="FF0000"/>
              </a:solidFill>
            </a:endParaRPr>
          </a:p>
        </p:txBody>
      </p:sp>
      <p:sp>
        <p:nvSpPr>
          <p:cNvPr id="7" name="TextBox 6">
            <a:extLst>
              <a:ext uri="{FF2B5EF4-FFF2-40B4-BE49-F238E27FC236}">
                <a16:creationId xmlns:a16="http://schemas.microsoft.com/office/drawing/2014/main" id="{105CC7D6-2C53-DC4C-A376-21148B76FDFF}"/>
              </a:ext>
            </a:extLst>
          </p:cNvPr>
          <p:cNvSpPr txBox="1"/>
          <p:nvPr/>
        </p:nvSpPr>
        <p:spPr>
          <a:xfrm>
            <a:off x="185285" y="2243747"/>
            <a:ext cx="3701141" cy="4154984"/>
          </a:xfrm>
          <a:prstGeom prst="rect">
            <a:avLst/>
          </a:prstGeom>
          <a:noFill/>
        </p:spPr>
        <p:txBody>
          <a:bodyPr wrap="square" rtlCol="0">
            <a:spAutoFit/>
          </a:bodyPr>
          <a:lstStyle/>
          <a:p>
            <a:pPr marR="0" algn="r" rtl="1">
              <a:lnSpc>
                <a:spcPct val="100000"/>
              </a:lnSpc>
              <a:spcBef>
                <a:spcPts val="0"/>
              </a:spcBef>
              <a:spcAft>
                <a:spcPts val="0"/>
              </a:spcAft>
              <a:buClr>
                <a:srgbClr val="000000"/>
              </a:buClr>
              <a:buFont typeface="Arial"/>
            </a:pPr>
            <a:r>
              <a:rPr lang="ar-SA" sz="2400" dirty="0">
                <a:solidFill>
                  <a:schemeClr val="bg1"/>
                </a:solidFill>
              </a:rPr>
              <a:t>منذ عام ٢٠٠٢ ، قدمت مجموعات "البحوث من أجل الحياة"</a:t>
            </a:r>
            <a:r>
              <a:rPr lang="ar-EG" sz="2400" dirty="0">
                <a:solidFill>
                  <a:schemeClr val="bg1"/>
                </a:solidFill>
              </a:rPr>
              <a:t> </a:t>
            </a:r>
            <a:r>
              <a:rPr lang="en-US" sz="2400" dirty="0">
                <a:solidFill>
                  <a:schemeClr val="bg1"/>
                </a:solidFill>
              </a:rPr>
              <a:t>Research4life </a:t>
            </a:r>
            <a:r>
              <a:rPr lang="ar-SA" sz="2400" dirty="0">
                <a:solidFill>
                  <a:schemeClr val="bg1"/>
                </a:solidFill>
              </a:rPr>
              <a:t>للباحثين في أكثر من ١١ ألف مؤسسة في أكثر من ١٢٥ دولة منخفضة ومتوسطة الدخل إمكانية الوصول المجاني أو المنخفض التكلفة عبر الإنترنت إلى ما يقارب ٢٠٥٠٠٠ مجلة رائدة وكتب ومصادر أخرى في مجالات الصحة والزراعة والبيئة والعلوم التطبيقية والعدالة العالمية.</a:t>
            </a:r>
            <a:endParaRPr lang="en-US" sz="2400" dirty="0">
              <a:solidFill>
                <a:schemeClr val="bg1"/>
              </a:solidFill>
            </a:endParaRPr>
          </a:p>
        </p:txBody>
      </p:sp>
      <p:sp>
        <p:nvSpPr>
          <p:cNvPr id="9" name="TextBox 8">
            <a:extLst>
              <a:ext uri="{FF2B5EF4-FFF2-40B4-BE49-F238E27FC236}">
                <a16:creationId xmlns:a16="http://schemas.microsoft.com/office/drawing/2014/main" id="{7453D3CA-4D6C-A442-859B-BF5C5BF67548}"/>
              </a:ext>
            </a:extLst>
          </p:cNvPr>
          <p:cNvSpPr txBox="1"/>
          <p:nvPr/>
        </p:nvSpPr>
        <p:spPr>
          <a:xfrm>
            <a:off x="4211653" y="2279265"/>
            <a:ext cx="3591227" cy="3046988"/>
          </a:xfrm>
          <a:prstGeom prst="rect">
            <a:avLst/>
          </a:prstGeom>
          <a:noFill/>
        </p:spPr>
        <p:txBody>
          <a:bodyPr wrap="square" rtlCol="0">
            <a:spAutoFit/>
          </a:bodyPr>
          <a:lstStyle/>
          <a:p>
            <a:pPr algn="r" rtl="1"/>
            <a:r>
              <a:rPr lang="ar-SA" sz="2400" dirty="0">
                <a:solidFill>
                  <a:schemeClr val="bg1"/>
                </a:solidFill>
              </a:rPr>
              <a:t>الهدف الرئيسي لمجموعات</a:t>
            </a:r>
            <a:r>
              <a:rPr lang="en-US" sz="2400" dirty="0">
                <a:solidFill>
                  <a:schemeClr val="bg1"/>
                </a:solidFill>
              </a:rPr>
              <a:t> </a:t>
            </a:r>
            <a:r>
              <a:rPr lang="ar-SA" sz="2400" dirty="0">
                <a:solidFill>
                  <a:schemeClr val="bg1"/>
                </a:solidFill>
              </a:rPr>
              <a:t>"البحوث من أجل الحياة" </a:t>
            </a:r>
            <a:r>
              <a:rPr lang="en-US" sz="2400" dirty="0">
                <a:solidFill>
                  <a:schemeClr val="bg1"/>
                </a:solidFill>
              </a:rPr>
              <a:t>Research4life </a:t>
            </a:r>
            <a:r>
              <a:rPr lang="ar-SA" sz="2400" dirty="0">
                <a:solidFill>
                  <a:schemeClr val="bg1"/>
                </a:solidFill>
              </a:rPr>
              <a:t>هو</a:t>
            </a:r>
            <a:r>
              <a:rPr lang="ar-EG" sz="2400" dirty="0">
                <a:solidFill>
                  <a:schemeClr val="bg1"/>
                </a:solidFill>
              </a:rPr>
              <a:t> تقليل</a:t>
            </a:r>
            <a:r>
              <a:rPr lang="ar-SA" sz="2400" dirty="0">
                <a:solidFill>
                  <a:schemeClr val="bg1"/>
                </a:solidFill>
              </a:rPr>
              <a:t> </a:t>
            </a:r>
            <a:r>
              <a:rPr lang="ar-EG" sz="2400" dirty="0">
                <a:solidFill>
                  <a:schemeClr val="bg1"/>
                </a:solidFill>
              </a:rPr>
              <a:t>ال</a:t>
            </a:r>
            <a:r>
              <a:rPr lang="ar-SA" sz="2400" dirty="0">
                <a:solidFill>
                  <a:schemeClr val="bg1"/>
                </a:solidFill>
              </a:rPr>
              <a:t>فجوة المعرف</a:t>
            </a:r>
            <a:r>
              <a:rPr lang="ar-EG" sz="2400" dirty="0">
                <a:solidFill>
                  <a:schemeClr val="bg1"/>
                </a:solidFill>
              </a:rPr>
              <a:t>ي</a:t>
            </a:r>
            <a:r>
              <a:rPr lang="ar-SA" sz="2400" dirty="0">
                <a:solidFill>
                  <a:schemeClr val="bg1"/>
                </a:solidFill>
              </a:rPr>
              <a:t>ة بين البلدان ذات الدخل المرتفع والبلدان منخفضة ومتوسطة الدخل من خلال توفير وصول </a:t>
            </a:r>
            <a:r>
              <a:rPr lang="ar-EG" sz="2400" dirty="0">
                <a:solidFill>
                  <a:schemeClr val="bg1"/>
                </a:solidFill>
              </a:rPr>
              <a:t>قليل</a:t>
            </a:r>
            <a:r>
              <a:rPr lang="ar-SA" sz="2400" dirty="0">
                <a:solidFill>
                  <a:schemeClr val="bg1"/>
                </a:solidFill>
              </a:rPr>
              <a:t> التكلفة إلى البحث العلمي عالي الجودة.</a:t>
            </a:r>
            <a:r>
              <a:rPr lang="en-US" sz="2400" dirty="0">
                <a:solidFill>
                  <a:schemeClr val="bg1"/>
                </a:solidFill>
              </a:rPr>
              <a:t> </a:t>
            </a:r>
            <a:r>
              <a:rPr lang="ar-EG" sz="2400" dirty="0">
                <a:solidFill>
                  <a:schemeClr val="bg1"/>
                </a:solidFill>
              </a:rPr>
              <a:t> </a:t>
            </a:r>
            <a:endParaRPr lang="en-US" sz="2400" dirty="0">
              <a:solidFill>
                <a:schemeClr val="bg1"/>
              </a:solidFill>
            </a:endParaRPr>
          </a:p>
        </p:txBody>
      </p:sp>
      <p:sp>
        <p:nvSpPr>
          <p:cNvPr id="10" name="TextBox 9">
            <a:extLst>
              <a:ext uri="{FF2B5EF4-FFF2-40B4-BE49-F238E27FC236}">
                <a16:creationId xmlns:a16="http://schemas.microsoft.com/office/drawing/2014/main" id="{22FE6FD4-BF77-4E4D-8BA7-5F65F9CA2F03}"/>
              </a:ext>
            </a:extLst>
          </p:cNvPr>
          <p:cNvSpPr txBox="1"/>
          <p:nvPr/>
        </p:nvSpPr>
        <p:spPr>
          <a:xfrm>
            <a:off x="8229600" y="2243747"/>
            <a:ext cx="3690031" cy="3508653"/>
          </a:xfrm>
          <a:prstGeom prst="rect">
            <a:avLst/>
          </a:prstGeom>
          <a:noFill/>
        </p:spPr>
        <p:txBody>
          <a:bodyPr wrap="square" rtlCol="0">
            <a:spAutoFit/>
          </a:bodyPr>
          <a:lstStyle/>
          <a:p>
            <a:pPr marR="0" algn="r" rtl="1">
              <a:lnSpc>
                <a:spcPct val="100000"/>
              </a:lnSpc>
              <a:spcBef>
                <a:spcPts val="0"/>
              </a:spcBef>
              <a:spcAft>
                <a:spcPts val="0"/>
              </a:spcAft>
              <a:buClr>
                <a:srgbClr val="000000"/>
              </a:buClr>
              <a:buFont typeface="Arial"/>
            </a:pPr>
            <a:r>
              <a:rPr lang="ar-SA" sz="2400" dirty="0">
                <a:solidFill>
                  <a:schemeClr val="bg1"/>
                </a:solidFill>
              </a:rPr>
              <a:t>"البحوث من </a:t>
            </a:r>
            <a:r>
              <a:rPr lang="ar-SA" sz="2200" dirty="0">
                <a:solidFill>
                  <a:schemeClr val="bg1"/>
                </a:solidFill>
              </a:rPr>
              <a:t>أجل الحياة"</a:t>
            </a:r>
            <a:r>
              <a:rPr lang="en-US" sz="2200" dirty="0">
                <a:solidFill>
                  <a:schemeClr val="bg1"/>
                </a:solidFill>
              </a:rPr>
              <a:t> </a:t>
            </a:r>
            <a:r>
              <a:rPr lang="ar-SA" sz="2200" dirty="0">
                <a:solidFill>
                  <a:schemeClr val="bg1"/>
                </a:solidFill>
              </a:rPr>
              <a:t>هي  شراكة بين القطاعين العام والخاص بين منظمة الأغذية والزراعة</a:t>
            </a:r>
            <a:r>
              <a:rPr lang="en-US" sz="2200" dirty="0">
                <a:solidFill>
                  <a:schemeClr val="bg1"/>
                </a:solidFill>
              </a:rPr>
              <a:t>FAO </a:t>
            </a:r>
            <a:r>
              <a:rPr lang="ar-SA" sz="2200" dirty="0">
                <a:solidFill>
                  <a:schemeClr val="bg1"/>
                </a:solidFill>
              </a:rPr>
              <a:t> ومنظمة الصحة العالمية </a:t>
            </a:r>
            <a:r>
              <a:rPr lang="en-US" sz="2200" dirty="0">
                <a:solidFill>
                  <a:schemeClr val="bg1"/>
                </a:solidFill>
              </a:rPr>
              <a:t>WHO </a:t>
            </a:r>
            <a:r>
              <a:rPr lang="ar-SA" sz="2200" dirty="0">
                <a:solidFill>
                  <a:schemeClr val="bg1"/>
                </a:solidFill>
              </a:rPr>
              <a:t>وبرنامج الأمم المتحدة للبيئة</a:t>
            </a:r>
            <a:r>
              <a:rPr lang="en-US" sz="2200" dirty="0">
                <a:solidFill>
                  <a:schemeClr val="bg1"/>
                </a:solidFill>
              </a:rPr>
              <a:t>UNEP</a:t>
            </a:r>
            <a:r>
              <a:rPr lang="ar-SA" sz="2200" dirty="0">
                <a:solidFill>
                  <a:schemeClr val="bg1"/>
                </a:solidFill>
              </a:rPr>
              <a:t> والمنظمة العالمية للملكية الفكرية</a:t>
            </a:r>
            <a:r>
              <a:rPr lang="en-US" sz="2200" dirty="0">
                <a:solidFill>
                  <a:schemeClr val="bg1"/>
                </a:solidFill>
              </a:rPr>
              <a:t>WIPO </a:t>
            </a:r>
            <a:r>
              <a:rPr lang="ar-SA" sz="2200" dirty="0">
                <a:solidFill>
                  <a:schemeClr val="bg1"/>
                </a:solidFill>
              </a:rPr>
              <a:t> ومنظمة العمل الدولية </a:t>
            </a:r>
            <a:r>
              <a:rPr lang="en-US" sz="2200" dirty="0">
                <a:solidFill>
                  <a:schemeClr val="bg1"/>
                </a:solidFill>
              </a:rPr>
              <a:t>ILO</a:t>
            </a:r>
            <a:r>
              <a:rPr lang="ar-EG" sz="2200" dirty="0">
                <a:solidFill>
                  <a:schemeClr val="bg1"/>
                </a:solidFill>
              </a:rPr>
              <a:t> </a:t>
            </a:r>
            <a:r>
              <a:rPr lang="ar-SA" sz="2200" dirty="0">
                <a:solidFill>
                  <a:schemeClr val="bg1"/>
                </a:solidFill>
              </a:rPr>
              <a:t>وجامعة كورنيل وجامعة ييل والرابطة الدولية للناشرين العلمي والتقني والطب </a:t>
            </a:r>
            <a:r>
              <a:rPr lang="en-US" sz="2200" dirty="0">
                <a:solidFill>
                  <a:schemeClr val="bg1"/>
                </a:solidFill>
              </a:rPr>
              <a:t>STM</a:t>
            </a:r>
            <a:r>
              <a:rPr lang="ar-SA" sz="2200" dirty="0">
                <a:solidFill>
                  <a:schemeClr val="bg1"/>
                </a:solidFill>
              </a:rPr>
              <a:t> وما يصل إلى 200 ناشر علمي دولي.</a:t>
            </a:r>
            <a:endParaRPr lang="en-US" sz="2200" dirty="0">
              <a:solidFill>
                <a:schemeClr val="bg1"/>
              </a:solidFill>
            </a:endParaRPr>
          </a:p>
        </p:txBody>
      </p:sp>
    </p:spTree>
    <p:extLst>
      <p:ext uri="{BB962C8B-B14F-4D97-AF65-F5344CB8AC3E}">
        <p14:creationId xmlns:p14="http://schemas.microsoft.com/office/powerpoint/2010/main" val="86810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1B74-4146-8448-8D4A-82A1D367F671}"/>
              </a:ext>
            </a:extLst>
          </p:cNvPr>
          <p:cNvSpPr>
            <a:spLocks noGrp="1"/>
          </p:cNvSpPr>
          <p:nvPr>
            <p:ph type="title"/>
          </p:nvPr>
        </p:nvSpPr>
        <p:spPr>
          <a:xfrm>
            <a:off x="0" y="378812"/>
            <a:ext cx="8183879" cy="1080900"/>
          </a:xfrm>
        </p:spPr>
        <p:txBody>
          <a:bodyPr/>
          <a:lstStyle/>
          <a:p>
            <a:pPr marR="0" algn="r" rtl="1">
              <a:lnSpc>
                <a:spcPct val="90000"/>
              </a:lnSpc>
              <a:spcBef>
                <a:spcPts val="0"/>
              </a:spcBef>
              <a:spcAft>
                <a:spcPts val="0"/>
              </a:spcAft>
              <a:buClr>
                <a:srgbClr val="FFFFFF"/>
              </a:buClr>
              <a:buSzPts val="3600"/>
              <a:buFont typeface="Trebuchet MS"/>
              <a:buNone/>
            </a:pPr>
            <a:r>
              <a:rPr lang="ar-SA" sz="3400" dirty="0">
                <a:solidFill>
                  <a:schemeClr val="bg2"/>
                </a:solidFill>
                <a:latin typeface="Open Sans"/>
                <a:ea typeface="Open Sans"/>
              </a:rPr>
              <a:t>مجموعات </a:t>
            </a:r>
            <a:r>
              <a:rPr lang="ar-SA" sz="3400" dirty="0">
                <a:solidFill>
                  <a:schemeClr val="bg2"/>
                </a:solidFill>
              </a:rPr>
              <a:t>"البحوث من أجل الحياة" </a:t>
            </a:r>
            <a:r>
              <a:rPr lang="en-US" sz="3400" dirty="0">
                <a:solidFill>
                  <a:schemeClr val="bg2"/>
                </a:solidFill>
              </a:rPr>
              <a:t>Research4life </a:t>
            </a:r>
          </a:p>
        </p:txBody>
      </p:sp>
      <p:sp>
        <p:nvSpPr>
          <p:cNvPr id="3" name="Text Placeholder 2">
            <a:extLst>
              <a:ext uri="{FF2B5EF4-FFF2-40B4-BE49-F238E27FC236}">
                <a16:creationId xmlns:a16="http://schemas.microsoft.com/office/drawing/2014/main" id="{86875DE1-C460-3842-A6BC-436C7110C42F}"/>
              </a:ext>
            </a:extLst>
          </p:cNvPr>
          <p:cNvSpPr>
            <a:spLocks noGrp="1"/>
          </p:cNvSpPr>
          <p:nvPr>
            <p:ph type="body" idx="1"/>
          </p:nvPr>
        </p:nvSpPr>
        <p:spPr>
          <a:xfrm>
            <a:off x="478971" y="2068286"/>
            <a:ext cx="11016343" cy="4615544"/>
          </a:xfrm>
        </p:spPr>
        <p:txBody>
          <a:bodyPr/>
          <a:lstStyle/>
          <a:p>
            <a:pPr marL="76200" indent="0" algn="r" rtl="1">
              <a:buClr>
                <a:schemeClr val="tx1"/>
              </a:buClr>
              <a:buNone/>
            </a:pPr>
            <a:r>
              <a:rPr lang="ar-EG" dirty="0">
                <a:solidFill>
                  <a:schemeClr val="bg2"/>
                </a:solidFill>
              </a:rPr>
              <a:t>عبر</a:t>
            </a:r>
            <a:r>
              <a:rPr lang="ar-EG" dirty="0">
                <a:solidFill>
                  <a:srgbClr val="00B050"/>
                </a:solidFill>
              </a:rPr>
              <a:t> </a:t>
            </a:r>
            <a:r>
              <a:rPr lang="ar-EG" dirty="0">
                <a:solidFill>
                  <a:schemeClr val="bg2"/>
                </a:solidFill>
              </a:rPr>
              <a:t>بوابة المحتوى الموحد ل</a:t>
            </a:r>
            <a:r>
              <a:rPr lang="ar-SA" sz="2400" dirty="0">
                <a:solidFill>
                  <a:schemeClr val="bg2"/>
                </a:solidFill>
                <a:latin typeface="Open Sans"/>
                <a:ea typeface="Open Sans"/>
              </a:rPr>
              <a:t>مجموعات </a:t>
            </a:r>
            <a:r>
              <a:rPr lang="ar-SA" sz="2400" dirty="0">
                <a:solidFill>
                  <a:schemeClr val="bg2"/>
                </a:solidFill>
              </a:rPr>
              <a:t>"البحوث من أجل الحياة" </a:t>
            </a:r>
            <a:r>
              <a:rPr lang="en-US" sz="2400" dirty="0">
                <a:solidFill>
                  <a:schemeClr val="bg2"/>
                </a:solidFill>
              </a:rPr>
              <a:t>Research4life </a:t>
            </a:r>
            <a:r>
              <a:rPr lang="ar-EG" dirty="0">
                <a:solidFill>
                  <a:schemeClr val="bg2"/>
                </a:solidFill>
              </a:rPr>
              <a:t> ، يمكن للمستخدمين الوصول إلى المجموعات التالية :</a:t>
            </a:r>
            <a:endParaRPr lang="ar-SA" sz="2800" dirty="0">
              <a:solidFill>
                <a:schemeClr val="bg2"/>
              </a:solidFill>
            </a:endParaRPr>
          </a:p>
          <a:p>
            <a:pPr algn="r" rtl="1">
              <a:buClr>
                <a:schemeClr val="tx1"/>
              </a:buClr>
            </a:pPr>
            <a:r>
              <a:rPr lang="ar-SA" sz="2800" dirty="0">
                <a:solidFill>
                  <a:schemeClr val="bg2"/>
                </a:solidFill>
              </a:rPr>
              <a:t>البحث في مجال الصحة </a:t>
            </a:r>
            <a:r>
              <a:rPr lang="en-US" sz="2800" b="1" dirty="0">
                <a:solidFill>
                  <a:schemeClr val="bg2"/>
                </a:solidFill>
                <a:latin typeface="Open Sans"/>
                <a:ea typeface="Open Sans"/>
                <a:cs typeface="Open Sans"/>
                <a:sym typeface="Open Sans"/>
              </a:rPr>
              <a:t>(</a:t>
            </a:r>
            <a:r>
              <a:rPr lang="en-US" sz="2800" b="1" dirty="0" err="1">
                <a:solidFill>
                  <a:schemeClr val="bg2"/>
                </a:solidFill>
                <a:latin typeface="Open Sans"/>
                <a:ea typeface="Open Sans"/>
                <a:cs typeface="Open Sans"/>
                <a:sym typeface="Open Sans"/>
              </a:rPr>
              <a:t>Hinari</a:t>
            </a:r>
            <a:r>
              <a:rPr lang="en-US" sz="2800" b="1" dirty="0">
                <a:solidFill>
                  <a:schemeClr val="bg2"/>
                </a:solidFill>
                <a:latin typeface="Open Sans"/>
                <a:ea typeface="Open Sans"/>
                <a:cs typeface="Open Sans"/>
                <a:sym typeface="Open Sans"/>
              </a:rPr>
              <a:t>)</a:t>
            </a:r>
            <a:endParaRPr lang="ar-SA" sz="2800" b="1" dirty="0">
              <a:solidFill>
                <a:schemeClr val="bg2"/>
              </a:solidFill>
            </a:endParaRPr>
          </a:p>
          <a:p>
            <a:pPr algn="r" rtl="1">
              <a:buClr>
                <a:schemeClr val="tx1"/>
              </a:buClr>
            </a:pPr>
            <a:r>
              <a:rPr lang="ar-SA" sz="2800" dirty="0">
                <a:solidFill>
                  <a:schemeClr val="bg2"/>
                </a:solidFill>
              </a:rPr>
              <a:t>البحث في مجال الزراعية</a:t>
            </a:r>
            <a:r>
              <a:rPr lang="en-US" sz="2800" dirty="0">
                <a:solidFill>
                  <a:schemeClr val="bg2"/>
                </a:solidFill>
                <a:latin typeface="Open Sans"/>
                <a:ea typeface="Open Sans"/>
                <a:cs typeface="Open Sans"/>
                <a:sym typeface="Open Sans"/>
              </a:rPr>
              <a:t> </a:t>
            </a:r>
            <a:r>
              <a:rPr lang="en-US" sz="2800" b="1" dirty="0">
                <a:solidFill>
                  <a:schemeClr val="bg2"/>
                </a:solidFill>
                <a:latin typeface="Open Sans"/>
                <a:ea typeface="Open Sans"/>
                <a:cs typeface="Open Sans"/>
                <a:sym typeface="Open Sans"/>
              </a:rPr>
              <a:t>(AGORA) </a:t>
            </a:r>
            <a:endParaRPr lang="ar-SA" sz="2800" b="1" dirty="0">
              <a:solidFill>
                <a:schemeClr val="bg2"/>
              </a:solidFill>
            </a:endParaRPr>
          </a:p>
          <a:p>
            <a:pPr algn="r" rtl="1">
              <a:buClr>
                <a:schemeClr val="tx1"/>
              </a:buClr>
            </a:pPr>
            <a:r>
              <a:rPr lang="ar-SA" sz="2800" dirty="0">
                <a:solidFill>
                  <a:schemeClr val="bg2"/>
                </a:solidFill>
              </a:rPr>
              <a:t>البحث في مجال البيئة</a:t>
            </a:r>
            <a:r>
              <a:rPr lang="en-US" sz="2800" dirty="0">
                <a:solidFill>
                  <a:schemeClr val="bg2"/>
                </a:solidFill>
              </a:rPr>
              <a:t> </a:t>
            </a:r>
            <a:r>
              <a:rPr lang="en-US" sz="2800" b="1" dirty="0">
                <a:solidFill>
                  <a:schemeClr val="bg2"/>
                </a:solidFill>
                <a:latin typeface="Open Sans"/>
                <a:ea typeface="Open Sans"/>
                <a:cs typeface="Open Sans"/>
                <a:sym typeface="Open Sans"/>
              </a:rPr>
              <a:t>(OARE) </a:t>
            </a:r>
            <a:endParaRPr lang="en-US" sz="2800" b="1" dirty="0">
              <a:solidFill>
                <a:schemeClr val="bg2"/>
              </a:solidFill>
            </a:endParaRPr>
          </a:p>
          <a:p>
            <a:pPr algn="r" rtl="1">
              <a:buClr>
                <a:schemeClr val="tx1"/>
              </a:buClr>
            </a:pPr>
            <a:r>
              <a:rPr lang="ar-SA" sz="2800" dirty="0">
                <a:solidFill>
                  <a:schemeClr val="bg2"/>
                </a:solidFill>
              </a:rPr>
              <a:t>البحث من أجل التنمية والابتكار</a:t>
            </a:r>
            <a:r>
              <a:rPr lang="en-US" sz="2800" b="1" dirty="0">
                <a:solidFill>
                  <a:schemeClr val="bg2"/>
                </a:solidFill>
                <a:latin typeface="Open Sans"/>
                <a:ea typeface="Open Sans"/>
                <a:cs typeface="Open Sans"/>
                <a:sym typeface="Open Sans"/>
              </a:rPr>
              <a:t> (ARDI)</a:t>
            </a:r>
            <a:r>
              <a:rPr lang="ar-SA" sz="2800" b="1" dirty="0">
                <a:solidFill>
                  <a:schemeClr val="bg2"/>
                </a:solidFill>
              </a:rPr>
              <a:t> </a:t>
            </a:r>
            <a:endParaRPr lang="en-US" sz="2800" b="1" dirty="0">
              <a:solidFill>
                <a:schemeClr val="bg2"/>
              </a:solidFill>
            </a:endParaRPr>
          </a:p>
          <a:p>
            <a:pPr algn="r" rtl="1">
              <a:buClr>
                <a:schemeClr val="tx1"/>
              </a:buClr>
            </a:pPr>
            <a:r>
              <a:rPr lang="ar-SA" sz="2800" dirty="0">
                <a:solidFill>
                  <a:schemeClr val="bg2"/>
                </a:solidFill>
              </a:rPr>
              <a:t>البحث من أجل العدالة الدولية</a:t>
            </a:r>
            <a:r>
              <a:rPr lang="en-US" sz="2800" dirty="0">
                <a:solidFill>
                  <a:schemeClr val="bg2"/>
                </a:solidFill>
              </a:rPr>
              <a:t> </a:t>
            </a:r>
            <a:r>
              <a:rPr lang="en-US" sz="2800" b="1" dirty="0">
                <a:solidFill>
                  <a:schemeClr val="bg2"/>
                </a:solidFill>
                <a:latin typeface="Open Sans"/>
                <a:ea typeface="Open Sans"/>
                <a:cs typeface="Open Sans"/>
                <a:sym typeface="Open Sans"/>
              </a:rPr>
              <a:t>(GOALI) </a:t>
            </a:r>
            <a:endParaRPr lang="ar-SA" sz="2800" b="1" dirty="0">
              <a:solidFill>
                <a:schemeClr val="bg2"/>
              </a:solidFill>
              <a:latin typeface="Open Sans"/>
              <a:ea typeface="Open Sans"/>
              <a:cs typeface="Open Sans"/>
              <a:sym typeface="Open Sans"/>
            </a:endParaRPr>
          </a:p>
          <a:p>
            <a:pPr algn="r" rtl="1">
              <a:buClr>
                <a:schemeClr val="tx1"/>
              </a:buClr>
            </a:pPr>
            <a:r>
              <a:rPr lang="ar-EG" sz="2000" dirty="0">
                <a:solidFill>
                  <a:schemeClr val="bg2"/>
                </a:solidFill>
              </a:rPr>
              <a:t>للوصول إلى بوابة المحتوى الموحد ل</a:t>
            </a:r>
            <a:r>
              <a:rPr lang="ar-SA" sz="2000" dirty="0">
                <a:solidFill>
                  <a:schemeClr val="bg2"/>
                </a:solidFill>
                <a:latin typeface="Open Sans"/>
                <a:ea typeface="Open Sans"/>
              </a:rPr>
              <a:t>مجموعات </a:t>
            </a:r>
            <a:r>
              <a:rPr lang="ar-SA" sz="2000" dirty="0">
                <a:solidFill>
                  <a:schemeClr val="bg2"/>
                </a:solidFill>
              </a:rPr>
              <a:t>"البحوث من أجل الحياة"</a:t>
            </a:r>
            <a:r>
              <a:rPr lang="ar-EG" sz="2000" dirty="0">
                <a:solidFill>
                  <a:schemeClr val="bg2"/>
                </a:solidFill>
              </a:rPr>
              <a:t> أو </a:t>
            </a:r>
            <a:r>
              <a:rPr lang="en-US" sz="2000" dirty="0">
                <a:solidFill>
                  <a:schemeClr val="bg2"/>
                </a:solidFill>
              </a:rPr>
              <a:t>AGORA </a:t>
            </a:r>
            <a:r>
              <a:rPr lang="ar-SA" sz="2000" dirty="0">
                <a:solidFill>
                  <a:schemeClr val="bg2"/>
                </a:solidFill>
              </a:rPr>
              <a:t> </a:t>
            </a:r>
            <a:r>
              <a:rPr lang="ar-SA" sz="2000" dirty="0" err="1">
                <a:solidFill>
                  <a:schemeClr val="bg2"/>
                </a:solidFill>
              </a:rPr>
              <a:t>أ</a:t>
            </a:r>
            <a:r>
              <a:rPr lang="ar-EG" sz="2000" dirty="0">
                <a:solidFill>
                  <a:schemeClr val="bg2"/>
                </a:solidFill>
              </a:rPr>
              <a:t>و </a:t>
            </a:r>
            <a:r>
              <a:rPr lang="en-US" sz="2000" dirty="0">
                <a:solidFill>
                  <a:schemeClr val="bg2"/>
                </a:solidFill>
              </a:rPr>
              <a:t>ARDI </a:t>
            </a:r>
            <a:r>
              <a:rPr lang="ar-SA" sz="2000" dirty="0">
                <a:solidFill>
                  <a:schemeClr val="bg2"/>
                </a:solidFill>
              </a:rPr>
              <a:t> </a:t>
            </a:r>
            <a:r>
              <a:rPr lang="ar-EG" sz="2000" dirty="0">
                <a:solidFill>
                  <a:schemeClr val="bg2"/>
                </a:solidFill>
              </a:rPr>
              <a:t>ادخل إلى  </a:t>
            </a:r>
            <a:r>
              <a:rPr lang="en-US" sz="1800" u="sng" dirty="0">
                <a:solidFill>
                  <a:schemeClr val="bg2"/>
                </a:solid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https://portal/research4life/org/</a:t>
            </a:r>
            <a:r>
              <a:rPr lang="en-US" sz="1800" u="sng" dirty="0">
                <a:solidFill>
                  <a:schemeClr val="bg2"/>
                </a:solidFill>
                <a:latin typeface="Open Sans"/>
                <a:ea typeface="Open Sans"/>
                <a:cs typeface="Open Sans"/>
                <a:sym typeface="Open Sans"/>
              </a:rPr>
              <a:t> </a:t>
            </a:r>
            <a:endParaRPr lang="en-US" sz="2800" dirty="0">
              <a:solidFill>
                <a:schemeClr val="bg2"/>
              </a:solidFill>
            </a:endParaRPr>
          </a:p>
        </p:txBody>
      </p:sp>
    </p:spTree>
    <p:extLst>
      <p:ext uri="{BB962C8B-B14F-4D97-AF65-F5344CB8AC3E}">
        <p14:creationId xmlns:p14="http://schemas.microsoft.com/office/powerpoint/2010/main" val="78451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0D44-EFBA-854F-A901-564BDCD6C321}"/>
              </a:ext>
            </a:extLst>
          </p:cNvPr>
          <p:cNvSpPr>
            <a:spLocks noGrp="1"/>
          </p:cNvSpPr>
          <p:nvPr>
            <p:ph type="title"/>
          </p:nvPr>
        </p:nvSpPr>
        <p:spPr>
          <a:xfrm>
            <a:off x="-228600" y="500301"/>
            <a:ext cx="7772400" cy="1080900"/>
          </a:xfrm>
        </p:spPr>
        <p:txBody>
          <a:bodyPr/>
          <a:lstStyle/>
          <a:p>
            <a:pPr marR="0" algn="r" rtl="1">
              <a:lnSpc>
                <a:spcPct val="90000"/>
              </a:lnSpc>
              <a:spcBef>
                <a:spcPts val="0"/>
              </a:spcBef>
              <a:spcAft>
                <a:spcPts val="0"/>
              </a:spcAft>
              <a:buClr>
                <a:srgbClr val="FFFFFF"/>
              </a:buClr>
              <a:buSzPts val="3600"/>
              <a:buFont typeface="Trebuchet MS"/>
              <a:buNone/>
            </a:pPr>
            <a:r>
              <a:rPr lang="en-US" sz="4000" b="1" dirty="0" err="1">
                <a:solidFill>
                  <a:schemeClr val="bg2"/>
                </a:solidFill>
                <a:latin typeface="Open Sans"/>
                <a:ea typeface="Open Sans"/>
                <a:cs typeface="Open Sans"/>
                <a:sym typeface="Open Sans"/>
              </a:rPr>
              <a:t>Hinari</a:t>
            </a:r>
            <a:r>
              <a:rPr lang="ar-SA" sz="4000" dirty="0">
                <a:solidFill>
                  <a:schemeClr val="bg2"/>
                </a:solidFill>
                <a:latin typeface="Open Sans"/>
                <a:ea typeface="Open Sans"/>
              </a:rPr>
              <a:t>– البحث في المجال الصح</a:t>
            </a:r>
            <a:r>
              <a:rPr lang="ar-EG" sz="4000" dirty="0">
                <a:solidFill>
                  <a:schemeClr val="bg2"/>
                </a:solidFill>
                <a:latin typeface="Open Sans"/>
                <a:ea typeface="Open Sans"/>
              </a:rPr>
              <a:t>ة</a:t>
            </a:r>
            <a:endParaRPr lang="en-US" sz="4000" dirty="0">
              <a:solidFill>
                <a:schemeClr val="bg2"/>
              </a:solidFill>
              <a:latin typeface="Open Sans"/>
              <a:ea typeface="Open Sans"/>
              <a:cs typeface="Open Sans"/>
            </a:endParaRPr>
          </a:p>
        </p:txBody>
      </p:sp>
      <p:sp>
        <p:nvSpPr>
          <p:cNvPr id="3" name="Text Placeholder 2">
            <a:extLst>
              <a:ext uri="{FF2B5EF4-FFF2-40B4-BE49-F238E27FC236}">
                <a16:creationId xmlns:a16="http://schemas.microsoft.com/office/drawing/2014/main" id="{457ACB3F-E685-8843-B2DD-875A2635ECAB}"/>
              </a:ext>
            </a:extLst>
          </p:cNvPr>
          <p:cNvSpPr>
            <a:spLocks noGrp="1"/>
          </p:cNvSpPr>
          <p:nvPr>
            <p:ph type="body" idx="1"/>
          </p:nvPr>
        </p:nvSpPr>
        <p:spPr>
          <a:xfrm>
            <a:off x="454461" y="2258682"/>
            <a:ext cx="6011654" cy="4599318"/>
          </a:xfrm>
        </p:spPr>
        <p:txBody>
          <a:bodyPr/>
          <a:lstStyle/>
          <a:p>
            <a:pPr marL="457200" marR="0" indent="-381000" algn="just" rtl="1">
              <a:lnSpc>
                <a:spcPct val="90000"/>
              </a:lnSpc>
              <a:spcBef>
                <a:spcPts val="1000"/>
              </a:spcBef>
              <a:spcAft>
                <a:spcPts val="0"/>
              </a:spcAft>
              <a:buClr>
                <a:schemeClr val="tx1"/>
              </a:buClr>
              <a:buSzPts val="2400"/>
              <a:buFont typeface="Arial"/>
              <a:buChar char="●"/>
            </a:pPr>
            <a:r>
              <a:rPr lang="ar-SA" sz="2800" dirty="0">
                <a:solidFill>
                  <a:schemeClr val="bg2"/>
                </a:solidFill>
              </a:rPr>
              <a:t>أُس</a:t>
            </a:r>
            <a:r>
              <a:rPr lang="ar-EG" sz="2800" dirty="0">
                <a:solidFill>
                  <a:schemeClr val="bg2"/>
                </a:solidFill>
              </a:rPr>
              <a:t>ِ</a:t>
            </a:r>
            <a:r>
              <a:rPr lang="ar-SA" sz="2800" dirty="0">
                <a:solidFill>
                  <a:schemeClr val="bg2"/>
                </a:solidFill>
              </a:rPr>
              <a:t>س عام ٢٠٠٢م. تديره منظمة الصحة العالمية بالشراكة مع جامعة ييل و160 ناشرًا أكاديميًا.</a:t>
            </a:r>
          </a:p>
          <a:p>
            <a:pPr marL="457200" marR="0" indent="-381000" algn="just" rtl="1">
              <a:lnSpc>
                <a:spcPct val="90000"/>
              </a:lnSpc>
              <a:spcBef>
                <a:spcPts val="1000"/>
              </a:spcBef>
              <a:spcAft>
                <a:spcPts val="0"/>
              </a:spcAft>
              <a:buClr>
                <a:schemeClr val="tx1"/>
              </a:buClr>
              <a:buSzPts val="2400"/>
              <a:buFont typeface="Arial"/>
              <a:buChar char="●"/>
            </a:pPr>
            <a:r>
              <a:rPr lang="ar-EG" sz="2800" dirty="0">
                <a:solidFill>
                  <a:schemeClr val="bg2"/>
                </a:solidFill>
              </a:rPr>
              <a:t>يتيح </a:t>
            </a:r>
            <a:r>
              <a:rPr lang="en-US" sz="2800" dirty="0">
                <a:solidFill>
                  <a:schemeClr val="bg2"/>
                </a:solidFill>
              </a:rPr>
              <a:t>Hinari</a:t>
            </a:r>
            <a:r>
              <a:rPr lang="ar-SA" sz="2800" dirty="0">
                <a:solidFill>
                  <a:schemeClr val="bg2"/>
                </a:solidFill>
              </a:rPr>
              <a:t> </a:t>
            </a:r>
            <a:r>
              <a:rPr lang="ar-EG" sz="2800" dirty="0">
                <a:solidFill>
                  <a:schemeClr val="bg2"/>
                </a:solidFill>
              </a:rPr>
              <a:t>الوصول</a:t>
            </a:r>
            <a:r>
              <a:rPr lang="ar-SA" sz="2800" dirty="0">
                <a:solidFill>
                  <a:schemeClr val="bg2"/>
                </a:solidFill>
              </a:rPr>
              <a:t> لأكثر من ٢٢ ألف مجلة علمية وحوالي ٦٨ ألف كتاب إلكتروني وحوالي ١٢٥ من المصادر المعرفية الأخرى. </a:t>
            </a:r>
          </a:p>
          <a:p>
            <a:pPr marL="76200" marR="0" indent="0" algn="just" rtl="1">
              <a:lnSpc>
                <a:spcPct val="90000"/>
              </a:lnSpc>
              <a:spcBef>
                <a:spcPts val="1000"/>
              </a:spcBef>
              <a:spcAft>
                <a:spcPts val="0"/>
              </a:spcAft>
              <a:buClr>
                <a:schemeClr val="tx1"/>
              </a:buClr>
              <a:buSzPts val="2400"/>
              <a:buNone/>
            </a:pPr>
            <a:endParaRPr lang="ar-SA" sz="2800" dirty="0">
              <a:solidFill>
                <a:schemeClr val="bg2"/>
              </a:solidFill>
            </a:endParaRPr>
          </a:p>
          <a:p>
            <a:pPr marL="457200" marR="0" indent="-381000" algn="just" rtl="1">
              <a:lnSpc>
                <a:spcPct val="90000"/>
              </a:lnSpc>
              <a:spcBef>
                <a:spcPts val="1000"/>
              </a:spcBef>
              <a:spcAft>
                <a:spcPts val="0"/>
              </a:spcAft>
              <a:buClr>
                <a:schemeClr val="tx1"/>
              </a:buClr>
              <a:buSzPts val="2400"/>
              <a:buFont typeface="Arial"/>
              <a:buChar char="●"/>
            </a:pPr>
            <a:r>
              <a:rPr lang="ar-SA" sz="2800" dirty="0">
                <a:solidFill>
                  <a:schemeClr val="bg2"/>
                </a:solidFill>
              </a:rPr>
              <a:t>يمكن البحث في المجلات من خلال إصدار خاص من </a:t>
            </a:r>
            <a:r>
              <a:rPr lang="en-US" sz="2800" dirty="0">
                <a:solidFill>
                  <a:schemeClr val="bg2"/>
                </a:solidFill>
              </a:rPr>
              <a:t> PubMed (Medline)</a:t>
            </a:r>
            <a:r>
              <a:rPr lang="ar-SA" sz="2800" dirty="0">
                <a:solidFill>
                  <a:schemeClr val="bg2"/>
                </a:solidFill>
              </a:rPr>
              <a:t>وفهارس أخرى.</a:t>
            </a:r>
          </a:p>
        </p:txBody>
      </p:sp>
      <p:pic>
        <p:nvPicPr>
          <p:cNvPr id="4" name="Google Shape;143;p4">
            <a:extLst>
              <a:ext uri="{FF2B5EF4-FFF2-40B4-BE49-F238E27FC236}">
                <a16:creationId xmlns:a16="http://schemas.microsoft.com/office/drawing/2014/main" id="{8730F143-B205-1B40-AD2C-944CCC4366DB}"/>
              </a:ext>
            </a:extLst>
          </p:cNvPr>
          <p:cNvPicPr preferRelativeResize="0"/>
          <p:nvPr/>
        </p:nvPicPr>
        <p:blipFill rotWithShape="1">
          <a:blip r:embed="rId3">
            <a:alphaModFix/>
          </a:blip>
          <a:srcRect/>
          <a:stretch/>
        </p:blipFill>
        <p:spPr>
          <a:xfrm>
            <a:off x="7025641" y="2684635"/>
            <a:ext cx="4632960" cy="2267598"/>
          </a:xfrm>
          <a:prstGeom prst="rect">
            <a:avLst/>
          </a:prstGeom>
          <a:noFill/>
          <a:ln>
            <a:noFill/>
          </a:ln>
        </p:spPr>
      </p:pic>
      <p:sp>
        <p:nvSpPr>
          <p:cNvPr id="5" name="Google Shape;144;p4">
            <a:extLst>
              <a:ext uri="{FF2B5EF4-FFF2-40B4-BE49-F238E27FC236}">
                <a16:creationId xmlns:a16="http://schemas.microsoft.com/office/drawing/2014/main" id="{5F6E0FF2-464C-D845-938A-1195AF5604DF}"/>
              </a:ext>
            </a:extLst>
          </p:cNvPr>
          <p:cNvSpPr txBox="1"/>
          <p:nvPr/>
        </p:nvSpPr>
        <p:spPr>
          <a:xfrm>
            <a:off x="7284720" y="4881420"/>
            <a:ext cx="411480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Open Sans"/>
                <a:ea typeface="Open Sans"/>
                <a:cs typeface="Open Sans"/>
                <a:sym typeface="Open Sans"/>
              </a:rPr>
              <a:t>Available at </a:t>
            </a:r>
            <a:r>
              <a:rPr lang="en-US" sz="2000" b="0" i="0" u="none" strike="noStrike" cap="none" dirty="0">
                <a:solidFill>
                  <a:srgbClr val="586F7C"/>
                </a:solidFill>
                <a:latin typeface="Open Sans"/>
                <a:ea typeface="Open Sans"/>
                <a:cs typeface="Open Sans"/>
                <a:sym typeface="Open Sans"/>
              </a:rPr>
              <a:t>www.who.int/hinari</a:t>
            </a:r>
            <a:r>
              <a:rPr lang="en-US" sz="2000" b="0" i="0" u="none" strike="noStrike" cap="none" dirty="0">
                <a:solidFill>
                  <a:srgbClr val="000000"/>
                </a:solidFill>
                <a:latin typeface="Open Sans"/>
                <a:ea typeface="Open Sans"/>
                <a:cs typeface="Open Sans"/>
                <a:sym typeface="Open Sans"/>
              </a:rPr>
              <a:t> </a:t>
            </a:r>
            <a:endParaRPr dirty="0"/>
          </a:p>
        </p:txBody>
      </p:sp>
    </p:spTree>
    <p:extLst>
      <p:ext uri="{BB962C8B-B14F-4D97-AF65-F5344CB8AC3E}">
        <p14:creationId xmlns:p14="http://schemas.microsoft.com/office/powerpoint/2010/main" val="214251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7A73-98A1-6F4E-A7DA-B5F86ECD677F}"/>
              </a:ext>
            </a:extLst>
          </p:cNvPr>
          <p:cNvSpPr>
            <a:spLocks noGrp="1"/>
          </p:cNvSpPr>
          <p:nvPr>
            <p:ph type="title"/>
          </p:nvPr>
        </p:nvSpPr>
        <p:spPr>
          <a:xfrm>
            <a:off x="0" y="378812"/>
            <a:ext cx="7728857" cy="1080900"/>
          </a:xfrm>
        </p:spPr>
        <p:txBody>
          <a:bodyPr/>
          <a:lstStyle/>
          <a:p>
            <a:pPr marR="0" algn="r" rtl="1">
              <a:lnSpc>
                <a:spcPct val="90000"/>
              </a:lnSpc>
              <a:spcBef>
                <a:spcPts val="0"/>
              </a:spcBef>
              <a:spcAft>
                <a:spcPts val="0"/>
              </a:spcAft>
              <a:buClr>
                <a:srgbClr val="FFFFFF"/>
              </a:buClr>
              <a:buSzPts val="3600"/>
              <a:buFont typeface="Trebuchet MS"/>
              <a:buNone/>
            </a:pPr>
            <a:r>
              <a:rPr lang="en-US" sz="4000" b="1" dirty="0">
                <a:solidFill>
                  <a:schemeClr val="bg2"/>
                </a:solidFill>
                <a:latin typeface="Open Sans"/>
                <a:ea typeface="Open Sans"/>
              </a:rPr>
              <a:t>AGORA</a:t>
            </a:r>
            <a:r>
              <a:rPr lang="ar-SA" sz="4000" dirty="0">
                <a:solidFill>
                  <a:schemeClr val="bg2"/>
                </a:solidFill>
                <a:latin typeface="Open Sans"/>
                <a:ea typeface="Open Sans"/>
              </a:rPr>
              <a:t> </a:t>
            </a:r>
            <a:r>
              <a:rPr lang="en-US" sz="4000" dirty="0">
                <a:solidFill>
                  <a:schemeClr val="bg2"/>
                </a:solidFill>
                <a:latin typeface="Open Sans"/>
                <a:ea typeface="Open Sans"/>
              </a:rPr>
              <a:t> - </a:t>
            </a:r>
            <a:r>
              <a:rPr lang="ar-SA" sz="4000" dirty="0">
                <a:solidFill>
                  <a:schemeClr val="bg2"/>
                </a:solidFill>
                <a:latin typeface="Open Sans"/>
                <a:ea typeface="Open Sans"/>
              </a:rPr>
              <a:t>الوصول إلى الأبحاث العالمية في مجال الزراعة عبر الإنترنت</a:t>
            </a:r>
            <a:endParaRPr lang="en-US" sz="40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34483461-1719-0145-9273-CC4118882E30}"/>
              </a:ext>
            </a:extLst>
          </p:cNvPr>
          <p:cNvSpPr>
            <a:spLocks noGrp="1"/>
          </p:cNvSpPr>
          <p:nvPr>
            <p:ph type="body" idx="1"/>
          </p:nvPr>
        </p:nvSpPr>
        <p:spPr>
          <a:xfrm>
            <a:off x="680321" y="1959430"/>
            <a:ext cx="5698708" cy="4637314"/>
          </a:xfrm>
        </p:spPr>
        <p:txBody>
          <a:bodyPr/>
          <a:lstStyle/>
          <a:p>
            <a:pPr marL="457200" marR="0" indent="-381000" algn="just" rtl="1">
              <a:lnSpc>
                <a:spcPct val="90000"/>
              </a:lnSpc>
              <a:spcBef>
                <a:spcPts val="1000"/>
              </a:spcBef>
              <a:spcAft>
                <a:spcPts val="0"/>
              </a:spcAft>
              <a:buClr>
                <a:schemeClr val="tx1"/>
              </a:buClr>
              <a:buSzPts val="2400"/>
              <a:buFont typeface="Arial"/>
              <a:buChar char="●"/>
            </a:pPr>
            <a:r>
              <a:rPr lang="ar-SA" sz="2800" dirty="0">
                <a:solidFill>
                  <a:schemeClr val="bg2"/>
                </a:solidFill>
              </a:rPr>
              <a:t>أُسس</a:t>
            </a:r>
            <a:r>
              <a:rPr lang="ar-SA" sz="2800" dirty="0">
                <a:solidFill>
                  <a:srgbClr val="00B050"/>
                </a:solidFill>
              </a:rPr>
              <a:t> </a:t>
            </a:r>
            <a:r>
              <a:rPr lang="ar-SA" sz="2800" dirty="0">
                <a:solidFill>
                  <a:schemeClr val="bg2"/>
                </a:solidFill>
              </a:rPr>
              <a:t>في عام ٢٠٠٣ ؛ تديره منظمة الأغذية والزراعة (</a:t>
            </a:r>
            <a:r>
              <a:rPr lang="en-US" sz="2800" dirty="0">
                <a:solidFill>
                  <a:schemeClr val="bg2"/>
                </a:solidFill>
              </a:rPr>
              <a:t>FAO</a:t>
            </a:r>
            <a:r>
              <a:rPr lang="ar-SA" sz="2800" dirty="0">
                <a:solidFill>
                  <a:schemeClr val="bg2"/>
                </a:solidFill>
              </a:rPr>
              <a:t>)</a:t>
            </a:r>
          </a:p>
          <a:p>
            <a:pPr marL="457200" marR="0" indent="-381000" algn="just" rtl="1">
              <a:lnSpc>
                <a:spcPct val="90000"/>
              </a:lnSpc>
              <a:spcBef>
                <a:spcPts val="1000"/>
              </a:spcBef>
              <a:spcAft>
                <a:spcPts val="0"/>
              </a:spcAft>
              <a:buClr>
                <a:schemeClr val="tx1"/>
              </a:buClr>
              <a:buSzPts val="2400"/>
              <a:buFont typeface="Arial"/>
              <a:buChar char="●"/>
            </a:pPr>
            <a:r>
              <a:rPr lang="ar-SA" sz="2800" dirty="0">
                <a:solidFill>
                  <a:schemeClr val="bg2"/>
                </a:solidFill>
              </a:rPr>
              <a:t>متاح للطلاب</a:t>
            </a:r>
            <a:r>
              <a:rPr lang="ar-EG" sz="2800" dirty="0">
                <a:solidFill>
                  <a:schemeClr val="bg2"/>
                </a:solidFill>
              </a:rPr>
              <a:t> والجامعات </a:t>
            </a:r>
            <a:r>
              <a:rPr lang="ar-SA" sz="2800" dirty="0">
                <a:solidFill>
                  <a:schemeClr val="bg2"/>
                </a:solidFill>
              </a:rPr>
              <a:t>وأعضاء هيئة التدريس والباحثين في مجال الزراعة ومصايد الأسماك والغذاء والعلوم البيطرية والتغذية والعلوم البيولوجية وعلوم الحياة في دول  العالم النامي.</a:t>
            </a:r>
          </a:p>
          <a:p>
            <a:pPr marL="457200" marR="0" indent="-381000" algn="just" rtl="1">
              <a:lnSpc>
                <a:spcPct val="90000"/>
              </a:lnSpc>
              <a:spcBef>
                <a:spcPts val="1000"/>
              </a:spcBef>
              <a:spcAft>
                <a:spcPts val="0"/>
              </a:spcAft>
              <a:buClr>
                <a:schemeClr val="tx1"/>
              </a:buClr>
              <a:buSzPts val="2400"/>
              <a:buFont typeface="Arial"/>
              <a:buChar char="●"/>
            </a:pPr>
            <a:r>
              <a:rPr lang="ar-SA" sz="2800" dirty="0">
                <a:solidFill>
                  <a:schemeClr val="bg2"/>
                </a:solidFill>
              </a:rPr>
              <a:t>يتيح وصولاً مجانيًا أو منخفض التكلفة لأكثر من ١٩ ألف مجلة رئيسية و٥٩ ألف كتاب و٧٠ مصدر معلومات آخر</a:t>
            </a:r>
            <a:r>
              <a:rPr lang="ar-SA" sz="2800" dirty="0">
                <a:solidFill>
                  <a:srgbClr val="FF0000"/>
                </a:solidFill>
              </a:rPr>
              <a:t>.</a:t>
            </a:r>
            <a:endParaRPr lang="en-US" sz="2800" dirty="0">
              <a:solidFill>
                <a:srgbClr val="FF0000"/>
              </a:solidFill>
            </a:endParaRPr>
          </a:p>
        </p:txBody>
      </p:sp>
      <p:pic>
        <p:nvPicPr>
          <p:cNvPr id="4" name="Google Shape;154;p8">
            <a:extLst>
              <a:ext uri="{FF2B5EF4-FFF2-40B4-BE49-F238E27FC236}">
                <a16:creationId xmlns:a16="http://schemas.microsoft.com/office/drawing/2014/main" id="{F9A4FDCD-0617-B149-BE15-97E59965CE99}"/>
              </a:ext>
            </a:extLst>
          </p:cNvPr>
          <p:cNvPicPr preferRelativeResize="0"/>
          <p:nvPr/>
        </p:nvPicPr>
        <p:blipFill rotWithShape="1">
          <a:blip r:embed="rId3">
            <a:alphaModFix/>
          </a:blip>
          <a:srcRect/>
          <a:stretch/>
        </p:blipFill>
        <p:spPr>
          <a:xfrm>
            <a:off x="6840415" y="2938413"/>
            <a:ext cx="4967444" cy="1690540"/>
          </a:xfrm>
          <a:prstGeom prst="rect">
            <a:avLst/>
          </a:prstGeom>
          <a:noFill/>
          <a:ln>
            <a:noFill/>
          </a:ln>
        </p:spPr>
      </p:pic>
      <p:sp>
        <p:nvSpPr>
          <p:cNvPr id="6" name="Google Shape;155;p8">
            <a:extLst>
              <a:ext uri="{FF2B5EF4-FFF2-40B4-BE49-F238E27FC236}">
                <a16:creationId xmlns:a16="http://schemas.microsoft.com/office/drawing/2014/main" id="{F04CC728-C9BB-2B49-A888-016EABCEAE6C}"/>
              </a:ext>
            </a:extLst>
          </p:cNvPr>
          <p:cNvSpPr txBox="1"/>
          <p:nvPr/>
        </p:nvSpPr>
        <p:spPr>
          <a:xfrm>
            <a:off x="6840415" y="4818185"/>
            <a:ext cx="496744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Open Sans"/>
                <a:ea typeface="Open Sans"/>
                <a:cs typeface="Open Sans"/>
                <a:sym typeface="Open Sans"/>
              </a:rPr>
              <a:t>Available at </a:t>
            </a:r>
            <a:r>
              <a:rPr lang="en-US" sz="2000" b="0" i="0" u="none" strike="noStrike" cap="none" dirty="0">
                <a:solidFill>
                  <a:srgbClr val="F8981D"/>
                </a:solidFill>
                <a:latin typeface="Open Sans"/>
                <a:ea typeface="Open Sans"/>
                <a:cs typeface="Open Sans"/>
                <a:sym typeface="Open Sans"/>
              </a:rPr>
              <a:t>http://www.fao.org/agora </a:t>
            </a:r>
            <a:endParaRPr dirty="0"/>
          </a:p>
        </p:txBody>
      </p:sp>
    </p:spTree>
    <p:extLst>
      <p:ext uri="{BB962C8B-B14F-4D97-AF65-F5344CB8AC3E}">
        <p14:creationId xmlns:p14="http://schemas.microsoft.com/office/powerpoint/2010/main" val="2048562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3B3D-86E4-E043-865F-1413A853887D}"/>
              </a:ext>
            </a:extLst>
          </p:cNvPr>
          <p:cNvSpPr>
            <a:spLocks noGrp="1"/>
          </p:cNvSpPr>
          <p:nvPr>
            <p:ph type="title"/>
          </p:nvPr>
        </p:nvSpPr>
        <p:spPr>
          <a:xfrm>
            <a:off x="775398" y="442353"/>
            <a:ext cx="6574971" cy="1080900"/>
          </a:xfrm>
        </p:spPr>
        <p:txBody>
          <a:bodyPr/>
          <a:lstStyle/>
          <a:p>
            <a:pPr marR="0" algn="r" rtl="1">
              <a:lnSpc>
                <a:spcPct val="90000"/>
              </a:lnSpc>
              <a:spcBef>
                <a:spcPts val="0"/>
              </a:spcBef>
              <a:spcAft>
                <a:spcPts val="0"/>
              </a:spcAft>
              <a:buClr>
                <a:srgbClr val="FFFFFF"/>
              </a:buClr>
              <a:buSzPts val="3600"/>
              <a:buFont typeface="Trebuchet MS"/>
              <a:buNone/>
            </a:pPr>
            <a:r>
              <a:rPr lang="ar-SA" sz="4000" dirty="0">
                <a:solidFill>
                  <a:schemeClr val="bg2"/>
                </a:solidFill>
                <a:latin typeface="Open Sans"/>
                <a:ea typeface="Open Sans"/>
              </a:rPr>
              <a:t> </a:t>
            </a:r>
            <a:r>
              <a:rPr lang="en-US" sz="4000" b="1" dirty="0">
                <a:solidFill>
                  <a:schemeClr val="bg2"/>
                </a:solidFill>
                <a:latin typeface="Open Sans"/>
                <a:ea typeface="Open Sans"/>
              </a:rPr>
              <a:t>OARE</a:t>
            </a:r>
            <a:r>
              <a:rPr lang="en-US" sz="4000" dirty="0">
                <a:solidFill>
                  <a:schemeClr val="bg2"/>
                </a:solidFill>
                <a:latin typeface="Open Sans"/>
                <a:ea typeface="Open Sans"/>
              </a:rPr>
              <a:t> </a:t>
            </a:r>
            <a:r>
              <a:rPr lang="ar-SA" sz="4000" dirty="0">
                <a:solidFill>
                  <a:schemeClr val="bg2"/>
                </a:solidFill>
                <a:latin typeface="Open Sans"/>
                <a:ea typeface="Open Sans"/>
              </a:rPr>
              <a:t> </a:t>
            </a:r>
            <a:r>
              <a:rPr lang="en-US" sz="4000" dirty="0">
                <a:solidFill>
                  <a:schemeClr val="bg2"/>
                </a:solidFill>
                <a:latin typeface="Open Sans"/>
                <a:ea typeface="Open Sans"/>
              </a:rPr>
              <a:t>- </a:t>
            </a:r>
            <a:r>
              <a:rPr lang="ar-SA" sz="4000" dirty="0">
                <a:solidFill>
                  <a:schemeClr val="bg2"/>
                </a:solidFill>
                <a:latin typeface="Open Sans"/>
                <a:ea typeface="Open Sans"/>
              </a:rPr>
              <a:t>البحث في مجال البيئة</a:t>
            </a:r>
            <a:endParaRPr lang="en-US" sz="40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3BF2CA7C-0821-B648-B061-6E806FBF70E3}"/>
              </a:ext>
            </a:extLst>
          </p:cNvPr>
          <p:cNvSpPr>
            <a:spLocks noGrp="1"/>
          </p:cNvSpPr>
          <p:nvPr>
            <p:ph type="body" idx="1"/>
          </p:nvPr>
        </p:nvSpPr>
        <p:spPr>
          <a:xfrm>
            <a:off x="454853" y="1785727"/>
            <a:ext cx="6895516" cy="4629920"/>
          </a:xfrm>
        </p:spPr>
        <p:txBody>
          <a:bodyPr/>
          <a:lstStyle/>
          <a:p>
            <a:pPr marL="457200" marR="0" indent="-381000" algn="just" rtl="1">
              <a:lnSpc>
                <a:spcPct val="90000"/>
              </a:lnSpc>
              <a:spcBef>
                <a:spcPts val="1000"/>
              </a:spcBef>
              <a:spcAft>
                <a:spcPts val="0"/>
              </a:spcAft>
              <a:buClr>
                <a:schemeClr val="tx1"/>
              </a:buClr>
              <a:buSzPct val="75000"/>
              <a:buFont typeface="Arial"/>
              <a:buChar char="●"/>
            </a:pPr>
            <a:r>
              <a:rPr lang="ar-SA" sz="2800" dirty="0">
                <a:solidFill>
                  <a:schemeClr val="bg2"/>
                </a:solidFill>
              </a:rPr>
              <a:t>أُسس في عام ٢٠٠٦. </a:t>
            </a:r>
          </a:p>
          <a:p>
            <a:pPr algn="just" rtl="1">
              <a:buClr>
                <a:schemeClr val="tx1"/>
              </a:buClr>
              <a:buSzPct val="75000"/>
            </a:pPr>
            <a:r>
              <a:rPr lang="en-US" sz="2800" dirty="0">
                <a:solidFill>
                  <a:schemeClr val="bg2"/>
                </a:solidFill>
              </a:rPr>
              <a:t>OARE</a:t>
            </a:r>
            <a:r>
              <a:rPr lang="ar-SA" sz="2800" dirty="0">
                <a:solidFill>
                  <a:schemeClr val="bg2"/>
                </a:solidFill>
              </a:rPr>
              <a:t> (الوصول عبر الإنترنت إلى الأبحاث في مجال البيئة ) ويتم إدارته من قبل برنامج الأمم المتحدة  للبيئة </a:t>
            </a:r>
            <a:r>
              <a:rPr lang="en-US" sz="2800" dirty="0">
                <a:solidFill>
                  <a:schemeClr val="bg2"/>
                </a:solidFill>
              </a:rPr>
              <a:t>UNEP</a:t>
            </a:r>
            <a:r>
              <a:rPr lang="ar-SA" sz="2800" dirty="0">
                <a:solidFill>
                  <a:schemeClr val="bg2"/>
                </a:solidFill>
              </a:rPr>
              <a:t> بالشراكة مع جامعه ييل </a:t>
            </a:r>
            <a:r>
              <a:rPr lang="ar-EG" sz="2800" dirty="0">
                <a:solidFill>
                  <a:schemeClr val="bg2"/>
                </a:solidFill>
              </a:rPr>
              <a:t>وأكثر من</a:t>
            </a:r>
            <a:r>
              <a:rPr lang="ar-SA" sz="2800" dirty="0">
                <a:solidFill>
                  <a:schemeClr val="bg2"/>
                </a:solidFill>
              </a:rPr>
              <a:t> ٦٥ ناشر. </a:t>
            </a:r>
          </a:p>
          <a:p>
            <a:pPr algn="just" rtl="1">
              <a:buClr>
                <a:schemeClr val="tx1"/>
              </a:buClr>
              <a:buSzPct val="75000"/>
            </a:pPr>
            <a:r>
              <a:rPr lang="ar-SA" sz="2800" dirty="0">
                <a:solidFill>
                  <a:schemeClr val="bg2"/>
                </a:solidFill>
              </a:rPr>
              <a:t>تغطي تخصصات مختلفة مثل البيئة الطبيعية والسموم البيئية والتلوث وعلم الحيوان وعلم النبات وعلم البيئة ومجالات اخري متعددة</a:t>
            </a:r>
          </a:p>
          <a:p>
            <a:pPr algn="just" rtl="1">
              <a:buClr>
                <a:schemeClr val="tx1"/>
              </a:buClr>
              <a:buSzPct val="75000"/>
            </a:pPr>
            <a:r>
              <a:rPr lang="ar-SA" sz="2800" dirty="0">
                <a:solidFill>
                  <a:schemeClr val="bg2"/>
                </a:solidFill>
              </a:rPr>
              <a:t>تقدم خدمة الدخول </a:t>
            </a:r>
            <a:r>
              <a:rPr lang="ar-EG" sz="2800" dirty="0">
                <a:solidFill>
                  <a:schemeClr val="bg2"/>
                </a:solidFill>
              </a:rPr>
              <a:t>لأكثر من</a:t>
            </a:r>
            <a:r>
              <a:rPr lang="ar-SA" sz="2800" dirty="0">
                <a:solidFill>
                  <a:schemeClr val="bg2"/>
                </a:solidFill>
              </a:rPr>
              <a:t> ١٤.٥٠٠ مجلة و٣٨ ألف كتاب إلكتروني وحوالي ٥٠ مصدر معرفي آخر.</a:t>
            </a:r>
          </a:p>
          <a:p>
            <a:pPr marL="76200" indent="0" algn="just" rtl="1">
              <a:buClr>
                <a:schemeClr val="tx1"/>
              </a:buClr>
              <a:buSzPct val="75000"/>
              <a:buNone/>
            </a:pPr>
            <a:endParaRPr lang="ar-SA" sz="2800" dirty="0">
              <a:solidFill>
                <a:schemeClr val="tx1"/>
              </a:solidFill>
            </a:endParaRPr>
          </a:p>
          <a:p>
            <a:pPr marL="76200" marR="0" indent="0" algn="just" rtl="1">
              <a:lnSpc>
                <a:spcPct val="90000"/>
              </a:lnSpc>
              <a:spcBef>
                <a:spcPts val="1000"/>
              </a:spcBef>
              <a:spcAft>
                <a:spcPts val="0"/>
              </a:spcAft>
              <a:buClr>
                <a:schemeClr val="tx1"/>
              </a:buClr>
              <a:buSzPct val="75000"/>
              <a:buNone/>
            </a:pPr>
            <a:endParaRPr lang="ar-SA" sz="2800" dirty="0">
              <a:solidFill>
                <a:schemeClr val="tx1"/>
              </a:solidFill>
            </a:endParaRPr>
          </a:p>
          <a:p>
            <a:pPr marL="457200" marR="0" indent="-381000" algn="just" rtl="1">
              <a:lnSpc>
                <a:spcPct val="90000"/>
              </a:lnSpc>
              <a:spcBef>
                <a:spcPts val="1000"/>
              </a:spcBef>
              <a:spcAft>
                <a:spcPts val="0"/>
              </a:spcAft>
              <a:buClr>
                <a:schemeClr val="tx1"/>
              </a:buClr>
              <a:buSzPct val="75000"/>
              <a:buFont typeface="Arial"/>
              <a:buChar char="●"/>
            </a:pPr>
            <a:endParaRPr lang="en-US" sz="2800" dirty="0">
              <a:solidFill>
                <a:schemeClr val="tx1"/>
              </a:solidFill>
            </a:endParaRPr>
          </a:p>
        </p:txBody>
      </p:sp>
      <p:pic>
        <p:nvPicPr>
          <p:cNvPr id="5" name="Google Shape;165;p9">
            <a:extLst>
              <a:ext uri="{FF2B5EF4-FFF2-40B4-BE49-F238E27FC236}">
                <a16:creationId xmlns:a16="http://schemas.microsoft.com/office/drawing/2014/main" id="{ADDD55C4-A860-0248-BAD7-FDC8FBF098F3}"/>
              </a:ext>
            </a:extLst>
          </p:cNvPr>
          <p:cNvPicPr preferRelativeResize="0"/>
          <p:nvPr/>
        </p:nvPicPr>
        <p:blipFill rotWithShape="1">
          <a:blip r:embed="rId3">
            <a:alphaModFix/>
          </a:blip>
          <a:srcRect/>
          <a:stretch/>
        </p:blipFill>
        <p:spPr>
          <a:xfrm>
            <a:off x="7190906" y="2439841"/>
            <a:ext cx="4333898" cy="1865222"/>
          </a:xfrm>
          <a:prstGeom prst="rect">
            <a:avLst/>
          </a:prstGeom>
          <a:noFill/>
          <a:ln>
            <a:noFill/>
          </a:ln>
        </p:spPr>
      </p:pic>
      <p:sp>
        <p:nvSpPr>
          <p:cNvPr id="6" name="Google Shape;166;p9">
            <a:extLst>
              <a:ext uri="{FF2B5EF4-FFF2-40B4-BE49-F238E27FC236}">
                <a16:creationId xmlns:a16="http://schemas.microsoft.com/office/drawing/2014/main" id="{754C0E2E-99E4-264D-AF29-6A0CFBFAB5EA}"/>
              </a:ext>
            </a:extLst>
          </p:cNvPr>
          <p:cNvSpPr txBox="1"/>
          <p:nvPr/>
        </p:nvSpPr>
        <p:spPr>
          <a:xfrm>
            <a:off x="7350369" y="4484077"/>
            <a:ext cx="475068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Open Sans"/>
                <a:ea typeface="Open Sans"/>
                <a:cs typeface="Open Sans"/>
                <a:sym typeface="Open Sans"/>
              </a:rPr>
              <a:t>Available at </a:t>
            </a:r>
            <a:r>
              <a:rPr lang="en-US" sz="2000" b="0" i="0" u="sng" strike="noStrike" cap="none" dirty="0">
                <a:solidFill>
                  <a:srgbClr val="51B948"/>
                </a:solidFill>
                <a:latin typeface="Open Sans"/>
                <a:ea typeface="Open Sans"/>
                <a:cs typeface="Open Sans"/>
                <a:sym typeface="Open Sans"/>
                <a:hlinkClick r:id="rId4"/>
              </a:rPr>
              <a:t>http://www.unenvironment.org/oare</a:t>
            </a:r>
            <a:endParaRPr sz="2000" b="0" i="0" u="none" strike="noStrike" cap="none" dirty="0">
              <a:solidFill>
                <a:srgbClr val="51B948"/>
              </a:solidFill>
              <a:latin typeface="Open Sans"/>
              <a:ea typeface="Open Sans"/>
              <a:cs typeface="Open Sans"/>
              <a:sym typeface="Open Sans"/>
            </a:endParaRPr>
          </a:p>
        </p:txBody>
      </p:sp>
    </p:spTree>
    <p:extLst>
      <p:ext uri="{BB962C8B-B14F-4D97-AF65-F5344CB8AC3E}">
        <p14:creationId xmlns:p14="http://schemas.microsoft.com/office/powerpoint/2010/main" val="123376435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5940</TotalTime>
  <Words>3620</Words>
  <Application>Microsoft Office PowerPoint</Application>
  <PresentationFormat>Widescreen</PresentationFormat>
  <Paragraphs>240</Paragraphs>
  <Slides>27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 Rounded</vt:lpstr>
      <vt:lpstr>Trebuchet MS</vt:lpstr>
      <vt:lpstr>Open Sans</vt:lpstr>
      <vt:lpstr>Arial</vt:lpstr>
      <vt:lpstr>Gill Sans</vt:lpstr>
      <vt:lpstr>Courier New</vt:lpstr>
      <vt:lpstr>Calibri</vt:lpstr>
      <vt:lpstr>Simple Light</vt:lpstr>
      <vt:lpstr>         Research4lifeالاتصال العلمي و"البحوث من أجل الحياة"  </vt:lpstr>
      <vt:lpstr>الخطوط الرئيسية</vt:lpstr>
      <vt:lpstr>الأهداف التعليمية</vt:lpstr>
      <vt:lpstr>المقدمة</vt:lpstr>
      <vt:lpstr>ماهي "البحوث من أجل الحياة“Research4life ؟ </vt:lpstr>
      <vt:lpstr>مجموعات "البحوث من أجل الحياة" Research4life </vt:lpstr>
      <vt:lpstr>Hinari– البحث في المجال الصحة</vt:lpstr>
      <vt:lpstr>AGORA  - الوصول إلى الأبحاث العالمية في مجال الزراعة عبر الإنترنت</vt:lpstr>
      <vt:lpstr> OARE  - البحث في مجال البيئة</vt:lpstr>
      <vt:lpstr>ARDI البحث من أجل التنمية والابتكار</vt:lpstr>
      <vt:lpstr>GOALI – البحث من أجل العدالة الدولية</vt:lpstr>
      <vt:lpstr>الوصول إلى بوابات محتوى "البحوث من أجل الحياة“ Research4life  </vt:lpstr>
      <vt:lpstr>المؤسسات المؤهلة</vt:lpstr>
      <vt:lpstr>العوامل التي تحدد ما إذا كان البلد مؤهلاً أم لا</vt:lpstr>
      <vt:lpstr>فئات بلدان المجموعة (أ) والمجموعة (ب)</vt:lpstr>
      <vt:lpstr>مجموعات البلدان في المجموعة (أ)  والمجموعة (ب) </vt:lpstr>
      <vt:lpstr>اتفاقية المستخدم وشروط الاستخدام الخاصة ب "البحوث من أجل الحياة" Research4life</vt:lpstr>
      <vt:lpstr>تسمح "البحوث من أجل الحياة" Research4life للمؤسسات المسجلة ومستخدميها بما يلي:</vt:lpstr>
      <vt:lpstr> لا تسمح "البحوث من أجل الحياة"Research4life للمؤسسات المسجلة ومستخدميها بما يلى  :</vt:lpstr>
      <vt:lpstr>التسجيل في مجموعات  "البحوث من أجل الحياة"Research4life  </vt:lpstr>
      <vt:lpstr>الوصول الي "البحوث من أجل الحياة" Research4life</vt:lpstr>
      <vt:lpstr>مكتب الدعم الفني  "البحوث من أجل الحياة" Research4life.</vt:lpstr>
      <vt:lpstr>الملخص</vt:lpstr>
      <vt:lpstr>مصادر هامة</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SCHOLARLY COMMUNICATION  AND RESEARCH4LIFE </dc:title>
  <dc:creator>Marcia Mabhula</dc:creator>
  <cp:lastModifiedBy>AL GARRAYA, Gehane Omar</cp:lastModifiedBy>
  <cp:revision>116</cp:revision>
  <dcterms:created xsi:type="dcterms:W3CDTF">2020-02-14T15:04:15Z</dcterms:created>
  <dcterms:modified xsi:type="dcterms:W3CDTF">2024-01-17T12:02:44Z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AE88D433-69CE-411E-BF9D-2827A131FD9B</vt:lpwstr>
  </property>
  <property fmtid="{D5CDD505-2E9C-101B-9397-08002B2CF9AE}" pid="6" name="ArticulateProjectFull">
    <vt:lpwstr>D:\R4Life\F2F Materials\20200331_M1_L1.3EN.Research4Life.ppta</vt:lpwstr>
  </property>
</Properties>
</file>