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1"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1" r:id="rId26"/>
    <p:sldId id="279" r:id="rId27"/>
    <p:sldId id="282" r:id="rId28"/>
    <p:sldId id="283" r:id="rId29"/>
    <p:sldId id="280" r:id="rId30"/>
  </p:sldIdLst>
  <p:sldSz cx="12192000" cy="6858000"/>
  <p:notesSz cx="6858000" cy="9144000"/>
  <p:embeddedFontLst>
    <p:embeddedFont>
      <p:font typeface="Open Sans" panose="020B0606030504020204" pitchFamily="34" charset="0"/>
      <p:regular r:id="rId32"/>
      <p:bold r:id="rId33"/>
      <p:italic r:id="rId34"/>
      <p:boldItalic r:id="rId35"/>
    </p:embeddedFont>
    <p:embeddedFont>
      <p:font typeface="Trebuchet MS" panose="020B0603020202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4" roundtripDataSignature="AMtx7miM5iRMEU4NYEEQPrJHw6QLPisr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48"/>
    <p:restoredTop sz="94102" autoAdjust="0"/>
  </p:normalViewPr>
  <p:slideViewPr>
    <p:cSldViewPr snapToGrid="0">
      <p:cViewPr varScale="1">
        <p:scale>
          <a:sx n="77" d="100"/>
          <a:sy n="77" d="100"/>
        </p:scale>
        <p:origin x="10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40" name="Google Shape;14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61" name="Google Shape;161;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68" name="Google Shape;16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75" name="Google Shape;17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200"/>
              <a:buFont typeface="Arial"/>
              <a:buChar char="•"/>
            </a:pPr>
            <a:r>
              <a:rPr lang="ar-SA" dirty="0"/>
              <a:t>يجب وضع الاقتباسات القصيرة المباشرة بين علامات الاقتباس. لا يتم تضمين الاقتباسات المباشرة الطويلة (تسمى أيضًا اقتباسات الكتل) بعلامات اقتباس ، ولكنها منفصلة عن باقي النص ، وغالبًا ما تكون ذات مسافة بادئة وحجم خط أصغر:</a:t>
            </a:r>
            <a:endParaRPr dirty="0"/>
          </a:p>
        </p:txBody>
      </p:sp>
      <p:sp>
        <p:nvSpPr>
          <p:cNvPr id="189" name="Google Shape;18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96" name="Google Shape;19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SA" dirty="0"/>
              <a:t>يوفر مختبر الكتابة عبر الإنترنت بجامعة بوردو مقارنة بين </a:t>
            </a:r>
            <a:r>
              <a:rPr lang="en-US" dirty="0"/>
              <a:t>MLA </a:t>
            </a:r>
            <a:r>
              <a:rPr lang="ar-SA" dirty="0"/>
              <a:t>و </a:t>
            </a:r>
            <a:r>
              <a:rPr lang="en-US" dirty="0"/>
              <a:t>APA </a:t>
            </a:r>
            <a:r>
              <a:rPr lang="ar-SA" dirty="0"/>
              <a:t>و </a:t>
            </a:r>
            <a:r>
              <a:rPr lang="en-US" dirty="0"/>
              <a:t>CMOS </a:t>
            </a:r>
            <a:r>
              <a:rPr lang="ar-SA" dirty="0"/>
              <a:t>على مخطط يوضح الاستخدام المحدد لكل نمط مع أمثلة.</a:t>
            </a:r>
            <a:endParaRPr dirty="0"/>
          </a:p>
        </p:txBody>
      </p:sp>
      <p:sp>
        <p:nvSpPr>
          <p:cNvPr id="203" name="Google Shape;20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كيف تستخدم </a:t>
            </a:r>
            <a:r>
              <a:rPr lang="ar-SA" dirty="0" err="1"/>
              <a:t>زوتيرو</a:t>
            </a:r>
            <a:r>
              <a:rPr lang="ar-SA" dirty="0"/>
              <a:t> ؟ اذهب إلى: </a:t>
            </a:r>
            <a:r>
              <a:rPr lang="en-US" dirty="0"/>
              <a:t>https://www.research4life.org/training/author-skills/</a:t>
            </a:r>
          </a:p>
          <a:p>
            <a:pPr marL="0" lvl="0" indent="0" algn="r" rtl="1">
              <a:lnSpc>
                <a:spcPct val="100000"/>
              </a:lnSpc>
              <a:spcBef>
                <a:spcPts val="0"/>
              </a:spcBef>
              <a:spcAft>
                <a:spcPts val="0"/>
              </a:spcAft>
              <a:buSzPts val="1400"/>
              <a:buFont typeface="Arial"/>
              <a:buNone/>
            </a:pPr>
            <a:endParaRPr dirty="0"/>
          </a:p>
        </p:txBody>
      </p:sp>
      <p:sp>
        <p:nvSpPr>
          <p:cNvPr id="224" name="Google Shape;22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33" name="Google Shape;23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كيفية استخدام </a:t>
            </a:r>
            <a:r>
              <a:rPr lang="ar-SA" dirty="0" err="1"/>
              <a:t>مينديلي</a:t>
            </a:r>
            <a:r>
              <a:rPr lang="ar-SA" dirty="0"/>
              <a:t> ؟ اذهب إلى: </a:t>
            </a:r>
            <a:r>
              <a:rPr lang="en-US" dirty="0"/>
              <a:t>https://www.research4life.org/training/author-skills/</a:t>
            </a:r>
          </a:p>
          <a:p>
            <a:pPr marL="0" lvl="0" indent="0" algn="r" rtl="1">
              <a:lnSpc>
                <a:spcPct val="100000"/>
              </a:lnSpc>
              <a:spcBef>
                <a:spcPts val="0"/>
              </a:spcBef>
              <a:spcAft>
                <a:spcPts val="0"/>
              </a:spcAft>
              <a:buSzPts val="1400"/>
              <a:buFont typeface="Arial"/>
              <a:buNone/>
            </a:pPr>
            <a:endParaRPr dirty="0"/>
          </a:p>
          <a:p>
            <a:pPr marL="171450" lvl="0" indent="-82550" algn="l" rtl="0">
              <a:lnSpc>
                <a:spcPct val="100000"/>
              </a:lnSpc>
              <a:spcBef>
                <a:spcPts val="0"/>
              </a:spcBef>
              <a:spcAft>
                <a:spcPts val="0"/>
              </a:spcAft>
              <a:buSzPts val="1400"/>
              <a:buFont typeface="Arial"/>
              <a:buNone/>
            </a:pPr>
            <a:endParaRPr dirty="0"/>
          </a:p>
        </p:txBody>
      </p:sp>
      <p:sp>
        <p:nvSpPr>
          <p:cNvPr id="240" name="Google Shape;24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49" name="Google Shape;24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a88895325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ga88895325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Font typeface="Arial"/>
              <a:buNone/>
            </a:pPr>
            <a:r>
              <a:rPr lang="ar-SA" dirty="0"/>
              <a:t>سيركز هذا الدرس على كيفية ومتى يتم الاعتراف بالعمل الأصلي للآخرين وإسناده إليه.</a:t>
            </a:r>
            <a:endParaRPr lang="en-US" dirty="0"/>
          </a:p>
          <a:p>
            <a:pPr marL="0" lvl="0" indent="0" algn="r" rtl="1">
              <a:lnSpc>
                <a:spcPct val="100000"/>
              </a:lnSpc>
              <a:spcBef>
                <a:spcPts val="0"/>
              </a:spcBef>
              <a:spcAft>
                <a:spcPts val="0"/>
              </a:spcAft>
              <a:buSzPts val="1400"/>
              <a:buFont typeface="Arial"/>
              <a:buNone/>
            </a:pPr>
            <a:r>
              <a:rPr lang="ar-SA" dirty="0"/>
              <a:t>سيتعرف المتعلمون على أنواع وأساليب الاستشهاد المختلفة بالإضافة إلى التعرف على برامج إدارة المراجع</a:t>
            </a:r>
            <a:r>
              <a:rPr lang="en-US" dirty="0"/>
              <a:t>.</a:t>
            </a:r>
            <a:endParaRPr dirty="0"/>
          </a:p>
          <a:p>
            <a:pPr marL="0" lvl="0" indent="0" algn="l" rtl="0">
              <a:lnSpc>
                <a:spcPct val="100000"/>
              </a:lnSpc>
              <a:spcBef>
                <a:spcPts val="0"/>
              </a:spcBef>
              <a:spcAft>
                <a:spcPts val="0"/>
              </a:spcAft>
              <a:buSzPts val="1400"/>
              <a:buFont typeface="Arial"/>
              <a:buNone/>
            </a:pPr>
            <a:endParaRPr dirty="0"/>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100"/>
              <a:buFont typeface="Arial"/>
              <a:buChar char="•"/>
            </a:pPr>
            <a:r>
              <a:rPr lang="ar-SA" dirty="0"/>
              <a:t>عند كتابة تكليف بحثي أو أطروحة أو أي نوع آخر من الأعمال المكتوبة ، تحتاج إلى دمج المعلومات والأفكار والحجج التي سبق أن أوضحها الآخرون.</a:t>
            </a:r>
          </a:p>
          <a:p>
            <a:pPr marL="171450" lvl="0" indent="-171450" algn="r" rtl="1">
              <a:lnSpc>
                <a:spcPct val="100000"/>
              </a:lnSpc>
              <a:spcBef>
                <a:spcPts val="0"/>
              </a:spcBef>
              <a:spcAft>
                <a:spcPts val="0"/>
              </a:spcAft>
              <a:buSzPts val="1100"/>
              <a:buFont typeface="Arial"/>
              <a:buChar char="•"/>
            </a:pPr>
            <a:r>
              <a:rPr lang="ar-SA" dirty="0"/>
              <a:t>عندما تعتمد على عمل سبق نشره بهذه الطريقة ، يجب أن تذكر المصدر.</a:t>
            </a:r>
          </a:p>
          <a:p>
            <a:pPr marL="171450" lvl="0" indent="-171450" algn="r" rtl="1">
              <a:lnSpc>
                <a:spcPct val="100000"/>
              </a:lnSpc>
              <a:spcBef>
                <a:spcPts val="0"/>
              </a:spcBef>
              <a:spcAft>
                <a:spcPts val="0"/>
              </a:spcAft>
              <a:buSzPts val="1100"/>
              <a:buFont typeface="Arial"/>
              <a:buChar char="•"/>
            </a:pPr>
            <a:r>
              <a:rPr lang="ar-SA" dirty="0"/>
              <a:t>يجب الاعتراف بأي معلومات ليست من تجربتك وليست "معرفة عامة" من خلال الاستشهاد.</a:t>
            </a:r>
          </a:p>
          <a:p>
            <a:pPr marL="171450" lvl="0" indent="-171450" algn="r" rtl="1">
              <a:lnSpc>
                <a:spcPct val="100000"/>
              </a:lnSpc>
              <a:spcBef>
                <a:spcPts val="0"/>
              </a:spcBef>
              <a:spcAft>
                <a:spcPts val="0"/>
              </a:spcAft>
              <a:buSzPts val="1100"/>
              <a:buFont typeface="Arial"/>
              <a:buChar char="•"/>
            </a:pPr>
            <a:r>
              <a:rPr lang="ar-SA" dirty="0"/>
              <a:t>تشير المعرفة العامة إلى المعلومات التي يقبلها الشخص العادي على أنها موثوقة دون الحاجة إلى البحث عنها ، ولكن إذا كان لديك شك ، فاستشهد دائمًا بالمصدر.</a:t>
            </a:r>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05" name="Google Shape;10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Font typeface="Arial"/>
              <a:buNone/>
            </a:pPr>
            <a:r>
              <a:rPr lang="ar-SA" dirty="0"/>
              <a:t>يتم تحديد الطريقة التي يُطلب منك بها كتابة الاقتباس في النص والمراجع في القائمة من خلال أساليب الاقتباس المختارة.</a:t>
            </a:r>
            <a:endParaRPr dirty="0"/>
          </a:p>
        </p:txBody>
      </p:sp>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SA" sz="1200" b="1" i="0" u="none" strike="noStrike" cap="none" dirty="0">
                <a:solidFill>
                  <a:schemeClr val="dk1"/>
                </a:solidFill>
                <a:latin typeface="Calibri"/>
                <a:ea typeface="Calibri"/>
                <a:cs typeface="Calibri"/>
                <a:sym typeface="Calibri"/>
              </a:rPr>
              <a:t>تُعرف </a:t>
            </a:r>
            <a:r>
              <a:rPr lang="ar-EG" b="1" dirty="0">
                <a:solidFill>
                  <a:schemeClr val="dk1"/>
                </a:solidFill>
                <a:latin typeface="Open Sans"/>
                <a:ea typeface="Open Sans"/>
                <a:cs typeface="Open Sans"/>
                <a:sym typeface="Open Sans"/>
              </a:rPr>
              <a:t>الإشارة الاعتراضية </a:t>
            </a:r>
            <a:r>
              <a:rPr lang="ar-SA" sz="1200" b="1" i="0" u="none" strike="noStrike" cap="none" dirty="0">
                <a:solidFill>
                  <a:schemeClr val="dk1"/>
                </a:solidFill>
                <a:latin typeface="Calibri"/>
                <a:ea typeface="Calibri"/>
                <a:cs typeface="Calibri"/>
                <a:sym typeface="Calibri"/>
              </a:rPr>
              <a:t>أيضًا باسم تاريخ المؤلف أو مرجع هارفارد. يمكن أن تتضمن الأنظمة الاعتراضية أيضًا الترقيم حيث تتكون الاستشهادات في النص من رقم ويتم سرد المراجع بترتيب رقمي في قائمة المراجع في نهاية المستند.</a:t>
            </a:r>
            <a:endParaRPr dirty="0"/>
          </a:p>
        </p:txBody>
      </p:sp>
      <p:sp>
        <p:nvSpPr>
          <p:cNvPr id="121" name="Google Shape;121;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twitter.com/R4LPartnership" TargetMode="External"/><Relationship Id="rId3" Type="http://schemas.openxmlformats.org/officeDocument/2006/relationships/image" Target="../media/image5.png"/><Relationship Id="rId7" Type="http://schemas.openxmlformats.org/officeDocument/2006/relationships/hyperlink" Target="http://www.research4life.org/" TargetMode="External"/><Relationship Id="rId12"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3.jpg"/><Relationship Id="rId5" Type="http://schemas.openxmlformats.org/officeDocument/2006/relationships/image" Target="../media/image7.png"/><Relationship Id="rId10" Type="http://schemas.openxmlformats.org/officeDocument/2006/relationships/hyperlink" Target="https://dgroups.org/fao/research4life" TargetMode="External"/><Relationship Id="rId4" Type="http://schemas.openxmlformats.org/officeDocument/2006/relationships/image" Target="../media/image6.png"/><Relationship Id="rId9" Type="http://schemas.openxmlformats.org/officeDocument/2006/relationships/hyperlink" Target="https://www.facebook.com/R4Lpartnership/" TargetMode="Externa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541920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el en object">
  <p:cSld name="1_Titel en object">
    <p:spTree>
      <p:nvGrpSpPr>
        <p:cNvPr id="1" name="Shape 25"/>
        <p:cNvGrpSpPr/>
        <p:nvPr/>
      </p:nvGrpSpPr>
      <p:grpSpPr>
        <a:xfrm>
          <a:off x="0" y="0"/>
          <a:ext cx="0" cy="0"/>
          <a:chOff x="0" y="0"/>
          <a:chExt cx="0" cy="0"/>
        </a:xfrm>
      </p:grpSpPr>
      <p:pic>
        <p:nvPicPr>
          <p:cNvPr id="26" name="Google Shape;26;p11"/>
          <p:cNvPicPr preferRelativeResize="0"/>
          <p:nvPr/>
        </p:nvPicPr>
        <p:blipFill rotWithShape="1">
          <a:blip r:embed="rId2">
            <a:alphaModFix/>
          </a:blip>
          <a:srcRect t="24647" b="669"/>
          <a:stretch/>
        </p:blipFill>
        <p:spPr>
          <a:xfrm>
            <a:off x="0" y="0"/>
            <a:ext cx="12192000" cy="3595456"/>
          </a:xfrm>
          <a:prstGeom prst="rect">
            <a:avLst/>
          </a:prstGeom>
          <a:noFill/>
          <a:ln>
            <a:noFill/>
          </a:ln>
        </p:spPr>
      </p:pic>
      <p:grpSp>
        <p:nvGrpSpPr>
          <p:cNvPr id="27" name="Google Shape;27;p11"/>
          <p:cNvGrpSpPr/>
          <p:nvPr/>
        </p:nvGrpSpPr>
        <p:grpSpPr>
          <a:xfrm>
            <a:off x="865917" y="5659640"/>
            <a:ext cx="210465" cy="829373"/>
            <a:chOff x="995850" y="5698383"/>
            <a:chExt cx="230165" cy="907002"/>
          </a:xfrm>
        </p:grpSpPr>
        <p:grpSp>
          <p:nvGrpSpPr>
            <p:cNvPr id="28" name="Google Shape;28;p11"/>
            <p:cNvGrpSpPr/>
            <p:nvPr/>
          </p:nvGrpSpPr>
          <p:grpSpPr>
            <a:xfrm>
              <a:off x="995850" y="5698383"/>
              <a:ext cx="230165" cy="679950"/>
              <a:chOff x="995850" y="5698383"/>
              <a:chExt cx="230165" cy="679950"/>
            </a:xfrm>
          </p:grpSpPr>
          <p:pic>
            <p:nvPicPr>
              <p:cNvPr id="29" name="Google Shape;29;p11"/>
              <p:cNvPicPr preferRelativeResize="0"/>
              <p:nvPr/>
            </p:nvPicPr>
            <p:blipFill rotWithShape="1">
              <a:blip r:embed="rId3">
                <a:alphaModFix/>
              </a:blip>
              <a:srcRect/>
              <a:stretch/>
            </p:blipFill>
            <p:spPr>
              <a:xfrm>
                <a:off x="997415" y="5948349"/>
                <a:ext cx="216000" cy="216000"/>
              </a:xfrm>
              <a:prstGeom prst="rect">
                <a:avLst/>
              </a:prstGeom>
              <a:noFill/>
              <a:ln>
                <a:noFill/>
              </a:ln>
            </p:spPr>
          </p:pic>
          <p:pic>
            <p:nvPicPr>
              <p:cNvPr id="30" name="Google Shape;30;p11"/>
              <p:cNvPicPr preferRelativeResize="0"/>
              <p:nvPr/>
            </p:nvPicPr>
            <p:blipFill rotWithShape="1">
              <a:blip r:embed="rId4">
                <a:alphaModFix/>
              </a:blip>
              <a:srcRect/>
              <a:stretch/>
            </p:blipFill>
            <p:spPr>
              <a:xfrm>
                <a:off x="995850" y="6162333"/>
                <a:ext cx="216000" cy="216000"/>
              </a:xfrm>
              <a:prstGeom prst="rect">
                <a:avLst/>
              </a:prstGeom>
              <a:noFill/>
              <a:ln>
                <a:noFill/>
              </a:ln>
            </p:spPr>
          </p:pic>
          <p:pic>
            <p:nvPicPr>
              <p:cNvPr id="31" name="Google Shape;31;p11"/>
              <p:cNvPicPr preferRelativeResize="0"/>
              <p:nvPr/>
            </p:nvPicPr>
            <p:blipFill rotWithShape="1">
              <a:blip r:embed="rId5">
                <a:alphaModFix/>
              </a:blip>
              <a:srcRect/>
              <a:stretch/>
            </p:blipFill>
            <p:spPr>
              <a:xfrm>
                <a:off x="997415" y="5698383"/>
                <a:ext cx="228600" cy="228600"/>
              </a:xfrm>
              <a:prstGeom prst="rect">
                <a:avLst/>
              </a:prstGeom>
              <a:noFill/>
              <a:ln>
                <a:noFill/>
              </a:ln>
            </p:spPr>
          </p:pic>
        </p:grpSp>
        <p:pic>
          <p:nvPicPr>
            <p:cNvPr id="32" name="Google Shape;32;p11"/>
            <p:cNvPicPr preferRelativeResize="0"/>
            <p:nvPr/>
          </p:nvPicPr>
          <p:blipFill rotWithShape="1">
            <a:blip r:embed="rId6">
              <a:alphaModFix/>
            </a:blip>
            <a:srcRect/>
            <a:stretch/>
          </p:blipFill>
          <p:spPr>
            <a:xfrm>
              <a:off x="998583" y="6389385"/>
              <a:ext cx="216000" cy="216000"/>
            </a:xfrm>
            <a:prstGeom prst="rect">
              <a:avLst/>
            </a:prstGeom>
            <a:noFill/>
            <a:ln>
              <a:noFill/>
            </a:ln>
          </p:spPr>
        </p:pic>
      </p:grpSp>
      <p:sp>
        <p:nvSpPr>
          <p:cNvPr id="33" name="Google Shape;33;p11"/>
          <p:cNvSpPr txBox="1"/>
          <p:nvPr/>
        </p:nvSpPr>
        <p:spPr>
          <a:xfrm>
            <a:off x="1096260" y="5597274"/>
            <a:ext cx="218365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www.research4life.org</a:t>
            </a:r>
            <a:endParaRPr sz="14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R4L_partnership</a:t>
            </a:r>
            <a:endParaRPr sz="14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R4Lpartnership</a:t>
            </a:r>
            <a:endParaRPr sz="14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Research4Life</a:t>
            </a:r>
            <a:endParaRPr sz="1400" b="0" i="0" u="none" strike="noStrike" cap="none">
              <a:solidFill>
                <a:schemeClr val="dk2"/>
              </a:solidFill>
              <a:latin typeface="Open Sans"/>
              <a:ea typeface="Open Sans"/>
              <a:cs typeface="Open Sans"/>
              <a:sym typeface="Open Sans"/>
            </a:endParaRPr>
          </a:p>
        </p:txBody>
      </p:sp>
      <p:pic>
        <p:nvPicPr>
          <p:cNvPr id="34" name="Google Shape;34;p11"/>
          <p:cNvPicPr preferRelativeResize="0"/>
          <p:nvPr/>
        </p:nvPicPr>
        <p:blipFill rotWithShape="1">
          <a:blip r:embed="rId11">
            <a:alphaModFix/>
          </a:blip>
          <a:srcRect/>
          <a:stretch/>
        </p:blipFill>
        <p:spPr>
          <a:xfrm>
            <a:off x="920585" y="4609287"/>
            <a:ext cx="2268566" cy="75619"/>
          </a:xfrm>
          <a:prstGeom prst="rect">
            <a:avLst/>
          </a:prstGeom>
          <a:noFill/>
          <a:ln>
            <a:noFill/>
          </a:ln>
        </p:spPr>
      </p:pic>
      <p:pic>
        <p:nvPicPr>
          <p:cNvPr id="35" name="Google Shape;35;p11"/>
          <p:cNvPicPr preferRelativeResize="0"/>
          <p:nvPr/>
        </p:nvPicPr>
        <p:blipFill rotWithShape="1">
          <a:blip r:embed="rId12">
            <a:alphaModFix/>
          </a:blip>
          <a:srcRect/>
          <a:stretch/>
        </p:blipFill>
        <p:spPr>
          <a:xfrm>
            <a:off x="10127062" y="6012950"/>
            <a:ext cx="1804486" cy="568413"/>
          </a:xfrm>
          <a:prstGeom prst="rect">
            <a:avLst/>
          </a:prstGeom>
          <a:noFill/>
          <a:ln>
            <a:noFill/>
          </a:ln>
        </p:spPr>
      </p:pic>
      <p:sp>
        <p:nvSpPr>
          <p:cNvPr id="36" name="Google Shape;36;p11"/>
          <p:cNvSpPr txBox="1">
            <a:spLocks noGrp="1"/>
          </p:cNvSpPr>
          <p:nvPr>
            <p:ph type="title"/>
          </p:nvPr>
        </p:nvSpPr>
        <p:spPr>
          <a:xfrm>
            <a:off x="807984" y="3791125"/>
            <a:ext cx="10515600" cy="84200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Google Shape;37;p11"/>
          <p:cNvSpPr txBox="1">
            <a:spLocks noGrp="1"/>
          </p:cNvSpPr>
          <p:nvPr>
            <p:ph type="body" idx="1"/>
          </p:nvPr>
        </p:nvSpPr>
        <p:spPr>
          <a:xfrm>
            <a:off x="807984" y="4873190"/>
            <a:ext cx="10515600" cy="63517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898989"/>
              </a:buClr>
              <a:buSzPts val="2000"/>
              <a:buFont typeface="Arial"/>
              <a:buNone/>
              <a:defRPr sz="2000" b="0" i="0" u="none" strike="noStrike" cap="none">
                <a:solidFill>
                  <a:srgbClr val="89898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432663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el en object">
  <p:cSld name="3_Titel en object">
    <p:spTree>
      <p:nvGrpSpPr>
        <p:cNvPr id="1" name="Shape 38"/>
        <p:cNvGrpSpPr/>
        <p:nvPr/>
      </p:nvGrpSpPr>
      <p:grpSpPr>
        <a:xfrm>
          <a:off x="0" y="0"/>
          <a:ext cx="0" cy="0"/>
          <a:chOff x="0" y="0"/>
          <a:chExt cx="0" cy="0"/>
        </a:xfrm>
      </p:grpSpPr>
      <p:sp>
        <p:nvSpPr>
          <p:cNvPr id="39" name="Google Shape;39;p12"/>
          <p:cNvSpPr txBox="1">
            <a:spLocks noGrp="1"/>
          </p:cNvSpPr>
          <p:nvPr>
            <p:ph type="body" idx="1"/>
          </p:nvPr>
        </p:nvSpPr>
        <p:spPr>
          <a:xfrm>
            <a:off x="838200" y="1554480"/>
            <a:ext cx="671068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40" name="Google Shape;40;p12"/>
          <p:cNvSpPr txBox="1">
            <a:spLocks noGrp="1"/>
          </p:cNvSpPr>
          <p:nvPr>
            <p:ph type="body" idx="2"/>
          </p:nvPr>
        </p:nvSpPr>
        <p:spPr>
          <a:xfrm>
            <a:off x="7548880" y="1554480"/>
            <a:ext cx="380492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41" name="Google Shape;41;p12"/>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 name="Google Shape;42;p12"/>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455334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7"/>
          <p:cNvPicPr preferRelativeResize="0"/>
          <p:nvPr/>
        </p:nvPicPr>
        <p:blipFill rotWithShape="1">
          <a:blip r:embed="rId5">
            <a:alphaModFix/>
          </a:blip>
          <a:srcRect/>
          <a:stretch/>
        </p:blipFill>
        <p:spPr>
          <a:xfrm>
            <a:off x="10127062" y="6012950"/>
            <a:ext cx="1804486" cy="568413"/>
          </a:xfrm>
          <a:prstGeom prst="rect">
            <a:avLst/>
          </a:prstGeom>
          <a:noFill/>
          <a:ln>
            <a:noFill/>
          </a:ln>
        </p:spPr>
      </p:pic>
    </p:spTree>
    <p:extLst>
      <p:ext uri="{BB962C8B-B14F-4D97-AF65-F5344CB8AC3E}">
        <p14:creationId xmlns:p14="http://schemas.microsoft.com/office/powerpoint/2010/main" val="73308373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zotero.org/" TargetMode="External"/><Relationship Id="rId3" Type="http://schemas.openxmlformats.org/officeDocument/2006/relationships/hyperlink" Target="https://www.research4life.org/training/authors-hub/" TargetMode="External"/><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zotero.org/support/" TargetMode="External"/><Relationship Id="rId5" Type="http://schemas.openxmlformats.org/officeDocument/2006/relationships/hyperlink" Target="https://www.zotero.org/download/" TargetMode="External"/><Relationship Id="rId4" Type="http://schemas.openxmlformats.org/officeDocument/2006/relationships/hyperlink" Target="http://www.zotero.or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portal.research4life.org/" TargetMode="External"/><Relationship Id="rId7" Type="http://schemas.openxmlformats.org/officeDocument/2006/relationships/hyperlink" Target="https://community.mendeley.com/guides/video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community.mendeley.com/guides" TargetMode="External"/><Relationship Id="rId5" Type="http://schemas.openxmlformats.org/officeDocument/2006/relationships/hyperlink" Target="https://www.mendeley.com/download-reference-manager/windows" TargetMode="External"/><Relationship Id="rId4" Type="http://schemas.openxmlformats.org/officeDocument/2006/relationships/hyperlink" Target="https://www.mendeley.co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library.wur.nl/infoboard/module_3/a001_citing_and_referencing_summarising.html" TargetMode="External"/><Relationship Id="rId3" Type="http://schemas.openxmlformats.org/officeDocument/2006/relationships/hyperlink" Target="https://owl.purdue.edu/owl/research_and_citation/using_research/quoting_paraphrasing_and_summarizing/index.html" TargetMode="External"/><Relationship Id="rId7" Type="http://schemas.openxmlformats.org/officeDocument/2006/relationships/hyperlink" Target="https://library.wur.nl/infoboard/module_3/a001_citing_and_referencing_paraphrasing.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library.wur.nl/infoboard/module_3/a001_citing_and_referencing_why_cite_.html" TargetMode="External"/><Relationship Id="rId5" Type="http://schemas.openxmlformats.org/officeDocument/2006/relationships/hyperlink" Target="https://library.wur.nl/infoboard/module_3/a001_citing_and_referencing_common_knowledge.html" TargetMode="External"/><Relationship Id="rId4" Type="http://schemas.openxmlformats.org/officeDocument/2006/relationships/hyperlink" Target="https://owl.purdue.edu/owl/research_and_citation/using_research/documents/20191212CitationChart.pdf" TargetMode="External"/><Relationship Id="rId9" Type="http://schemas.openxmlformats.org/officeDocument/2006/relationships/hyperlink" Target="https://library.wur.nl/infoboard/module_3/a001_citing_and_referencing_quoting.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research4life.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sustainabledevelopment.un.org/sdgs"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un.org/sustainabledevelopment/globalpartnerships/" TargetMode="External"/><Relationship Id="rId7"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hyperlink" Target="https://www.un.org/sustainabledevelopment/gender-equality/tnerships/" TargetMode="External"/><Relationship Id="rId10" Type="http://schemas.openxmlformats.org/officeDocument/2006/relationships/image" Target="../media/image20.png"/><Relationship Id="rId4" Type="http://schemas.openxmlformats.org/officeDocument/2006/relationships/hyperlink" Target="https://www.un.org/sustainabledevelopment/inequality/" TargetMode="External"/><Relationship Id="rId9"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rtl="1">
              <a:lnSpc>
                <a:spcPct val="100000"/>
              </a:lnSpc>
              <a:spcBef>
                <a:spcPts val="0"/>
              </a:spcBef>
              <a:spcAft>
                <a:spcPts val="0"/>
              </a:spcAft>
              <a:buClr>
                <a:srgbClr val="FFFFFF"/>
              </a:buClr>
              <a:buSzPts val="3600"/>
              <a:buNone/>
            </a:pPr>
            <a:r>
              <a:rPr lang="ar-EG" sz="3400" dirty="0">
                <a:solidFill>
                  <a:srgbClr val="002060"/>
                </a:solidFill>
                <a:latin typeface="Open Sans"/>
                <a:ea typeface="Open Sans"/>
                <a:cs typeface="Open Sans"/>
                <a:sym typeface="Open Sans"/>
              </a:rPr>
              <a:t>الاستشهاد وإدارة المراجع وأدوات التعاون</a:t>
            </a: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1">
              <a:lnSpc>
                <a:spcPct val="90000"/>
              </a:lnSpc>
              <a:spcBef>
                <a:spcPts val="0"/>
              </a:spcBef>
              <a:spcAft>
                <a:spcPts val="0"/>
              </a:spcAft>
              <a:buSzPts val="4400"/>
              <a:buNone/>
            </a:pPr>
            <a:r>
              <a:rPr lang="ar-EG" sz="3563" b="1" dirty="0">
                <a:solidFill>
                  <a:srgbClr val="002060"/>
                </a:solidFill>
                <a:latin typeface="Open Sans"/>
                <a:ea typeface="Open Sans"/>
                <a:cs typeface="Open Sans"/>
                <a:sym typeface="Open Sans"/>
              </a:rPr>
              <a:t>اك</a:t>
            </a:r>
            <a:r>
              <a:rPr lang="ar-SA" sz="3563" b="1" dirty="0">
                <a:solidFill>
                  <a:srgbClr val="002060"/>
                </a:solidFill>
                <a:latin typeface="Open Sans"/>
                <a:ea typeface="Open Sans"/>
                <a:cs typeface="Open Sans"/>
                <a:sym typeface="Open Sans"/>
              </a:rPr>
              <a:t>ت</a:t>
            </a:r>
            <a:r>
              <a:rPr lang="ar-EG" sz="3563" b="1" dirty="0">
                <a:solidFill>
                  <a:srgbClr val="002060"/>
                </a:solidFill>
                <a:latin typeface="Open Sans"/>
                <a:ea typeface="Open Sans"/>
                <a:cs typeface="Open Sans"/>
                <a:sym typeface="Open Sans"/>
              </a:rPr>
              <a:t>شاف وإعادة استخدام ال</a:t>
            </a:r>
            <a:r>
              <a:rPr lang="ar-SA" sz="3563" b="1" dirty="0">
                <a:solidFill>
                  <a:srgbClr val="002060"/>
                </a:solidFill>
                <a:latin typeface="Open Sans"/>
                <a:ea typeface="Open Sans"/>
                <a:cs typeface="Open Sans"/>
                <a:sym typeface="Open Sans"/>
              </a:rPr>
              <a:t>إنتاج الفكري</a:t>
            </a:r>
            <a:r>
              <a:rPr lang="ar-EG" sz="3563" b="1" dirty="0">
                <a:solidFill>
                  <a:srgbClr val="002060"/>
                </a:solidFill>
                <a:latin typeface="Open Sans"/>
                <a:ea typeface="Open Sans"/>
                <a:cs typeface="Open Sans"/>
                <a:sym typeface="Open Sans"/>
              </a:rPr>
              <a:t> العلمي</a:t>
            </a:r>
            <a:endParaRPr sz="3888" b="1" dirty="0">
              <a:solidFill>
                <a:srgbClr val="002060"/>
              </a:solidFill>
              <a:latin typeface="Open Sans"/>
              <a:ea typeface="Open Sans"/>
              <a:cs typeface="Open Sans"/>
              <a:sym typeface="Open Sans"/>
            </a:endParaRPr>
          </a:p>
        </p:txBody>
      </p:sp>
      <p:sp>
        <p:nvSpPr>
          <p:cNvPr id="71" name="Google Shape;71;p38"/>
          <p:cNvSpPr txBox="1"/>
          <p:nvPr/>
        </p:nvSpPr>
        <p:spPr>
          <a:xfrm>
            <a:off x="-2" y="5606084"/>
            <a:ext cx="12192000" cy="307736"/>
          </a:xfrm>
          <a:prstGeom prst="rect">
            <a:avLst/>
          </a:prstGeom>
          <a:solidFill>
            <a:srgbClr val="586F7C"/>
          </a:solidFill>
          <a:ln>
            <a:noFill/>
          </a:ln>
        </p:spPr>
        <p:txBody>
          <a:bodyPr spcFirstLastPara="1" wrap="square" lIns="91425" tIns="45700" rIns="91425" bIns="45700" anchor="t" anchorCtr="0">
            <a:spAutoFit/>
          </a:bodyPr>
          <a:lstStyle/>
          <a:p>
            <a:pPr lvl="0" algn="ctr" rtl="1">
              <a:buSzPts val="1800"/>
            </a:pPr>
            <a:r>
              <a:rPr lang="ar-SA" b="1" i="0" u="none" strike="noStrike" cap="none" dirty="0">
                <a:solidFill>
                  <a:schemeClr val="bg1"/>
                </a:solidFill>
                <a:latin typeface="Open Sans"/>
                <a:ea typeface="Open Sans"/>
                <a:cs typeface="Open Sans"/>
                <a:sym typeface="Open Sans"/>
              </a:rPr>
              <a:t>مجموعات البحوث من أجل الحياة "</a:t>
            </a:r>
            <a:r>
              <a:rPr lang="en-US" b="1" i="0" u="none" strike="noStrike" cap="none" dirty="0">
                <a:solidFill>
                  <a:schemeClr val="bg1"/>
                </a:solidFill>
                <a:latin typeface="Open Sans"/>
                <a:ea typeface="Open Sans"/>
                <a:cs typeface="Open Sans"/>
                <a:sym typeface="Open Sans"/>
              </a:rPr>
              <a:t>Research4Life" </a:t>
            </a:r>
            <a:r>
              <a:rPr lang="ar-SA" b="1" i="0" u="none" strike="noStrike" cap="none" dirty="0">
                <a:solidFill>
                  <a:schemeClr val="bg1"/>
                </a:solidFill>
                <a:latin typeface="Open Sans"/>
                <a:ea typeface="Open Sans"/>
                <a:cs typeface="Open Sans"/>
                <a:sym typeface="Open Sans"/>
              </a:rPr>
              <a:t>هي شراكة بين القطاعين العام والخاص للخمس مجموعات الآتية : </a:t>
            </a: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xfrm>
            <a:off x="0" y="378812"/>
            <a:ext cx="8147957" cy="10809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3200"/>
              <a:buNone/>
            </a:pPr>
            <a:r>
              <a:rPr lang="ar-EG" dirty="0">
                <a:solidFill>
                  <a:srgbClr val="586F7C"/>
                </a:solidFill>
                <a:latin typeface="Open Sans"/>
                <a:ea typeface="Open Sans"/>
                <a:cs typeface="Open Sans"/>
                <a:sym typeface="Open Sans"/>
              </a:rPr>
              <a:t>الخطوات التي يجب اتباعها عند الاقتباس والتلخيص وإعادة الصياغة</a:t>
            </a:r>
            <a:endParaRPr dirty="0">
              <a:solidFill>
                <a:srgbClr val="586F7C"/>
              </a:solidFill>
              <a:latin typeface="Open Sans"/>
              <a:ea typeface="Open Sans"/>
              <a:cs typeface="Open Sans"/>
              <a:sym typeface="Open Sans"/>
            </a:endParaRPr>
          </a:p>
        </p:txBody>
      </p:sp>
      <p:grpSp>
        <p:nvGrpSpPr>
          <p:cNvPr id="143" name="Google Shape;143;p8"/>
          <p:cNvGrpSpPr/>
          <p:nvPr/>
        </p:nvGrpSpPr>
        <p:grpSpPr>
          <a:xfrm>
            <a:off x="587828" y="2122714"/>
            <a:ext cx="10776856" cy="4033156"/>
            <a:chOff x="0" y="0"/>
            <a:chExt cx="10776856" cy="4033156"/>
          </a:xfrm>
        </p:grpSpPr>
        <p:sp>
          <p:nvSpPr>
            <p:cNvPr id="144" name="Google Shape;144;p8"/>
            <p:cNvSpPr/>
            <p:nvPr/>
          </p:nvSpPr>
          <p:spPr>
            <a:xfrm>
              <a:off x="0" y="0"/>
              <a:ext cx="8621485" cy="887294"/>
            </a:xfrm>
            <a:prstGeom prst="roundRect">
              <a:avLst>
                <a:gd name="adj" fmla="val 10000"/>
              </a:avLst>
            </a:prstGeom>
            <a:solidFill>
              <a:srgbClr val="586F7C"/>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txBox="1"/>
            <p:nvPr/>
          </p:nvSpPr>
          <p:spPr>
            <a:xfrm>
              <a:off x="25988" y="25988"/>
              <a:ext cx="8465730" cy="835318"/>
            </a:xfrm>
            <a:prstGeom prst="rect">
              <a:avLst/>
            </a:prstGeom>
            <a:noFill/>
            <a:ln>
              <a:noFill/>
            </a:ln>
          </p:spPr>
          <p:txBody>
            <a:bodyPr spcFirstLastPara="1" wrap="square" lIns="91425" tIns="91425" rIns="91425" bIns="91425" anchor="ctr" anchorCtr="0">
              <a:noAutofit/>
            </a:bodyPr>
            <a:lstStyle/>
            <a:p>
              <a:pPr marL="0" marR="0" lvl="0" indent="0" algn="ctr" rtl="1">
                <a:lnSpc>
                  <a:spcPct val="90000"/>
                </a:lnSpc>
                <a:spcBef>
                  <a:spcPts val="0"/>
                </a:spcBef>
                <a:spcAft>
                  <a:spcPts val="0"/>
                </a:spcAft>
                <a:buNone/>
              </a:pPr>
              <a:r>
                <a:rPr lang="ar-EG" sz="2800" b="0" i="0" u="none" strike="noStrike" cap="none" dirty="0">
                  <a:solidFill>
                    <a:schemeClr val="lt1"/>
                  </a:solidFill>
                  <a:latin typeface="Arial"/>
                  <a:ea typeface="Arial"/>
                  <a:cs typeface="Arial"/>
                  <a:sym typeface="Arial"/>
                </a:rPr>
                <a:t>اقرأ النص بأكمله ، مع الإشارة إلى النقاط الرئيسية والأفكار الرئيسية ،</a:t>
              </a:r>
              <a:endParaRPr sz="2800" b="0" i="0" u="none" strike="noStrike" cap="none" dirty="0">
                <a:solidFill>
                  <a:schemeClr val="lt1"/>
                </a:solidFill>
                <a:latin typeface="Arial"/>
                <a:ea typeface="Arial"/>
                <a:cs typeface="Arial"/>
                <a:sym typeface="Arial"/>
              </a:endParaRPr>
            </a:p>
          </p:txBody>
        </p:sp>
        <p:sp>
          <p:nvSpPr>
            <p:cNvPr id="146" name="Google Shape;146;p8"/>
            <p:cNvSpPr/>
            <p:nvPr/>
          </p:nvSpPr>
          <p:spPr>
            <a:xfrm>
              <a:off x="722049" y="1048620"/>
              <a:ext cx="8621485" cy="887294"/>
            </a:xfrm>
            <a:prstGeom prst="roundRect">
              <a:avLst>
                <a:gd name="adj" fmla="val 10000"/>
              </a:avLst>
            </a:prstGeom>
            <a:solidFill>
              <a:srgbClr val="51B948"/>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txBox="1"/>
            <p:nvPr/>
          </p:nvSpPr>
          <p:spPr>
            <a:xfrm>
              <a:off x="748037" y="1074608"/>
              <a:ext cx="8465730" cy="835318"/>
            </a:xfrm>
            <a:prstGeom prst="rect">
              <a:avLst/>
            </a:prstGeom>
            <a:noFill/>
            <a:ln>
              <a:noFill/>
            </a:ln>
          </p:spPr>
          <p:txBody>
            <a:bodyPr spcFirstLastPara="1" wrap="square" lIns="91425" tIns="91425" rIns="91425" bIns="91425" anchor="ctr" anchorCtr="0">
              <a:noAutofit/>
            </a:bodyPr>
            <a:lstStyle/>
            <a:p>
              <a:pPr marL="0" marR="0" lvl="0" indent="0" algn="r" rtl="1">
                <a:lnSpc>
                  <a:spcPct val="90000"/>
                </a:lnSpc>
                <a:spcBef>
                  <a:spcPts val="0"/>
                </a:spcBef>
                <a:spcAft>
                  <a:spcPts val="0"/>
                </a:spcAft>
                <a:buNone/>
              </a:pPr>
              <a:r>
                <a:rPr lang="ar-EG" sz="2800" b="0" i="0" u="none" strike="noStrike" cap="none" dirty="0">
                  <a:solidFill>
                    <a:schemeClr val="lt1"/>
                  </a:solidFill>
                  <a:latin typeface="Arial"/>
                  <a:ea typeface="Arial"/>
                  <a:cs typeface="Arial"/>
                  <a:sym typeface="Arial"/>
                </a:rPr>
                <a:t>لخص بكلماتك الخاصة الفكرة الرئيسية للمقال ،</a:t>
              </a:r>
              <a:endParaRPr sz="2800" b="0" i="0" u="none" strike="noStrike" cap="none" dirty="0">
                <a:solidFill>
                  <a:schemeClr val="lt1"/>
                </a:solidFill>
                <a:latin typeface="Arial"/>
                <a:ea typeface="Arial"/>
                <a:cs typeface="Arial"/>
                <a:sym typeface="Arial"/>
              </a:endParaRPr>
            </a:p>
          </p:txBody>
        </p:sp>
        <p:sp>
          <p:nvSpPr>
            <p:cNvPr id="148" name="Google Shape;148;p8"/>
            <p:cNvSpPr/>
            <p:nvPr/>
          </p:nvSpPr>
          <p:spPr>
            <a:xfrm>
              <a:off x="1433321" y="2097241"/>
              <a:ext cx="8621485" cy="887294"/>
            </a:xfrm>
            <a:prstGeom prst="roundRect">
              <a:avLst>
                <a:gd name="adj" fmla="val 10000"/>
              </a:avLst>
            </a:prstGeom>
            <a:solidFill>
              <a:srgbClr val="00489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txBox="1"/>
            <p:nvPr/>
          </p:nvSpPr>
          <p:spPr>
            <a:xfrm>
              <a:off x="1459309" y="2123229"/>
              <a:ext cx="8465731" cy="835318"/>
            </a:xfrm>
            <a:prstGeom prst="rect">
              <a:avLst/>
            </a:prstGeom>
            <a:noFill/>
            <a:ln>
              <a:noFill/>
            </a:ln>
          </p:spPr>
          <p:txBody>
            <a:bodyPr spcFirstLastPara="1" wrap="square" lIns="91425" tIns="91425" rIns="91425" bIns="91425" anchor="ctr" anchorCtr="0">
              <a:noAutofit/>
            </a:bodyPr>
            <a:lstStyle/>
            <a:p>
              <a:pPr marL="0" marR="0" lvl="0" indent="0" algn="r" rtl="1">
                <a:lnSpc>
                  <a:spcPct val="90000"/>
                </a:lnSpc>
                <a:spcBef>
                  <a:spcPts val="0"/>
                </a:spcBef>
                <a:spcAft>
                  <a:spcPts val="0"/>
                </a:spcAft>
                <a:buNone/>
              </a:pPr>
              <a:r>
                <a:rPr lang="ar-EG" sz="2800" b="0" i="0" u="none" strike="noStrike" cap="none" dirty="0">
                  <a:solidFill>
                    <a:schemeClr val="lt1"/>
                  </a:solidFill>
                  <a:latin typeface="Arial"/>
                  <a:ea typeface="Arial"/>
                  <a:cs typeface="Arial"/>
                  <a:sym typeface="Arial"/>
                </a:rPr>
                <a:t>أعد صياغة النقاط الداعمة المهمة التي ظهرت في المقال ،</a:t>
              </a:r>
              <a:endParaRPr sz="2800" b="0" i="0" u="none" strike="noStrike" cap="none" dirty="0">
                <a:solidFill>
                  <a:schemeClr val="lt1"/>
                </a:solidFill>
                <a:latin typeface="Arial"/>
                <a:ea typeface="Arial"/>
                <a:cs typeface="Arial"/>
                <a:sym typeface="Arial"/>
              </a:endParaRPr>
            </a:p>
          </p:txBody>
        </p:sp>
        <p:sp>
          <p:nvSpPr>
            <p:cNvPr id="150" name="Google Shape;150;p8"/>
            <p:cNvSpPr/>
            <p:nvPr/>
          </p:nvSpPr>
          <p:spPr>
            <a:xfrm>
              <a:off x="2155371" y="3145862"/>
              <a:ext cx="8621485" cy="887294"/>
            </a:xfrm>
            <a:prstGeom prst="roundRect">
              <a:avLst>
                <a:gd name="adj" fmla="val 10000"/>
              </a:avLst>
            </a:prstGeom>
            <a:solidFill>
              <a:srgbClr val="F8981D"/>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txBox="1"/>
            <p:nvPr/>
          </p:nvSpPr>
          <p:spPr>
            <a:xfrm>
              <a:off x="2181358" y="3171850"/>
              <a:ext cx="8595497" cy="835318"/>
            </a:xfrm>
            <a:prstGeom prst="rect">
              <a:avLst/>
            </a:prstGeom>
            <a:noFill/>
            <a:ln>
              <a:noFill/>
            </a:ln>
          </p:spPr>
          <p:txBody>
            <a:bodyPr spcFirstLastPara="1" wrap="square" lIns="91425" tIns="91425" rIns="91425" bIns="91425" anchor="ctr" anchorCtr="0">
              <a:noAutofit/>
            </a:bodyPr>
            <a:lstStyle/>
            <a:p>
              <a:pPr marL="0" marR="0" lvl="0" indent="0" algn="r" rtl="1">
                <a:lnSpc>
                  <a:spcPct val="90000"/>
                </a:lnSpc>
                <a:spcBef>
                  <a:spcPts val="0"/>
                </a:spcBef>
                <a:spcAft>
                  <a:spcPts val="0"/>
                </a:spcAft>
                <a:buNone/>
              </a:pPr>
              <a:r>
                <a:rPr lang="ar-SA" sz="2800" b="0" i="0" u="none" strike="noStrike" cap="none" dirty="0">
                  <a:solidFill>
                    <a:srgbClr val="00B050"/>
                  </a:solidFill>
                  <a:latin typeface="Arial"/>
                  <a:ea typeface="Arial"/>
                  <a:cs typeface="Arial"/>
                  <a:sym typeface="Arial"/>
                </a:rPr>
                <a:t>خذ بعين </a:t>
              </a:r>
              <a:r>
                <a:rPr lang="ar-EG" sz="2800" b="0" i="0" u="none" strike="noStrike" cap="none" dirty="0">
                  <a:solidFill>
                    <a:srgbClr val="00B050"/>
                  </a:solidFill>
                  <a:latin typeface="Arial"/>
                  <a:ea typeface="Arial"/>
                  <a:cs typeface="Arial"/>
                  <a:sym typeface="Arial"/>
                </a:rPr>
                <a:t>ا</a:t>
              </a:r>
              <a:r>
                <a:rPr lang="ar-SA" sz="2800" b="0" i="0" u="none" strike="noStrike" cap="none" dirty="0">
                  <a:solidFill>
                    <a:srgbClr val="00B050"/>
                  </a:solidFill>
                  <a:latin typeface="Arial"/>
                  <a:ea typeface="Arial"/>
                  <a:cs typeface="Arial"/>
                  <a:sym typeface="Arial"/>
                </a:rPr>
                <a:t>لا</a:t>
              </a:r>
              <a:r>
                <a:rPr lang="ar-EG" sz="2800" b="0" i="0" u="none" strike="noStrike" cap="none" dirty="0">
                  <a:solidFill>
                    <a:srgbClr val="00B050"/>
                  </a:solidFill>
                  <a:latin typeface="Arial"/>
                  <a:ea typeface="Arial"/>
                  <a:cs typeface="Arial"/>
                  <a:sym typeface="Arial"/>
                </a:rPr>
                <a:t>عتبا</a:t>
              </a:r>
              <a:r>
                <a:rPr lang="ar-SA" sz="2800" b="0" i="0" u="none" strike="noStrike" cap="none" dirty="0">
                  <a:solidFill>
                    <a:srgbClr val="00B050"/>
                  </a:solidFill>
                  <a:latin typeface="Arial"/>
                  <a:ea typeface="Arial"/>
                  <a:cs typeface="Arial"/>
                  <a:sym typeface="Arial"/>
                </a:rPr>
                <a:t>ر</a:t>
              </a:r>
              <a:r>
                <a:rPr lang="ar-EG" sz="2800" b="0" i="0" u="none" strike="noStrike" cap="none" dirty="0">
                  <a:solidFill>
                    <a:schemeClr val="lt1"/>
                  </a:solidFill>
                  <a:latin typeface="Arial"/>
                  <a:ea typeface="Arial"/>
                  <a:cs typeface="Arial"/>
                  <a:sym typeface="Arial"/>
                </a:rPr>
                <a:t> أي كلمات أو عبارات أو فقرات مختصرة تعتقد أنه يجب اقتباسها مباشرة.</a:t>
              </a:r>
              <a:endParaRPr sz="2800" b="0" i="0" u="none" strike="noStrike" cap="none" dirty="0">
                <a:solidFill>
                  <a:schemeClr val="lt1"/>
                </a:solidFill>
                <a:latin typeface="Arial"/>
                <a:ea typeface="Arial"/>
                <a:cs typeface="Arial"/>
                <a:sym typeface="Arial"/>
              </a:endParaRPr>
            </a:p>
          </p:txBody>
        </p:sp>
        <p:sp>
          <p:nvSpPr>
            <p:cNvPr id="152" name="Google Shape;152;p8"/>
            <p:cNvSpPr/>
            <p:nvPr/>
          </p:nvSpPr>
          <p:spPr>
            <a:xfrm>
              <a:off x="8044744" y="679586"/>
              <a:ext cx="576741" cy="576741"/>
            </a:xfrm>
            <a:prstGeom prst="downArrow">
              <a:avLst>
                <a:gd name="adj1" fmla="val 55000"/>
                <a:gd name="adj2" fmla="val 45000"/>
              </a:avLst>
            </a:prstGeom>
            <a:solidFill>
              <a:srgbClr val="586F7C">
                <a:alpha val="89803"/>
              </a:srgbClr>
            </a:solidFill>
            <a:ln w="25400" cap="flat" cmpd="sng">
              <a:solidFill>
                <a:srgbClr val="D5DBD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txBox="1"/>
            <p:nvPr/>
          </p:nvSpPr>
          <p:spPr>
            <a:xfrm>
              <a:off x="8174511" y="679586"/>
              <a:ext cx="317207" cy="433998"/>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None/>
              </a:pPr>
              <a:endParaRPr sz="2700" b="0" i="0" u="none" strike="noStrike" cap="none">
                <a:solidFill>
                  <a:srgbClr val="000000"/>
                </a:solidFill>
                <a:latin typeface="Arial"/>
                <a:ea typeface="Arial"/>
                <a:cs typeface="Arial"/>
                <a:sym typeface="Arial"/>
              </a:endParaRPr>
            </a:p>
          </p:txBody>
        </p:sp>
        <p:sp>
          <p:nvSpPr>
            <p:cNvPr id="154" name="Google Shape;154;p8"/>
            <p:cNvSpPr/>
            <p:nvPr/>
          </p:nvSpPr>
          <p:spPr>
            <a:xfrm>
              <a:off x="8766793" y="1728207"/>
              <a:ext cx="576741" cy="576741"/>
            </a:xfrm>
            <a:prstGeom prst="downArrow">
              <a:avLst>
                <a:gd name="adj1" fmla="val 55000"/>
                <a:gd name="adj2" fmla="val 45000"/>
              </a:avLst>
            </a:prstGeom>
            <a:solidFill>
              <a:srgbClr val="51B948">
                <a:alpha val="89803"/>
              </a:srgbClr>
            </a:solidFill>
            <a:ln w="25400" cap="flat" cmpd="sng">
              <a:solidFill>
                <a:srgbClr val="D1EFC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txBox="1"/>
            <p:nvPr/>
          </p:nvSpPr>
          <p:spPr>
            <a:xfrm>
              <a:off x="8896560" y="1728207"/>
              <a:ext cx="317207" cy="433998"/>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None/>
              </a:pPr>
              <a:endParaRPr sz="2700" b="0" i="0" u="none" strike="noStrike" cap="none">
                <a:solidFill>
                  <a:srgbClr val="000000"/>
                </a:solidFill>
                <a:latin typeface="Arial"/>
                <a:ea typeface="Arial"/>
                <a:cs typeface="Arial"/>
                <a:sym typeface="Arial"/>
              </a:endParaRPr>
            </a:p>
          </p:txBody>
        </p:sp>
        <p:sp>
          <p:nvSpPr>
            <p:cNvPr id="156" name="Google Shape;156;p8"/>
            <p:cNvSpPr/>
            <p:nvPr/>
          </p:nvSpPr>
          <p:spPr>
            <a:xfrm>
              <a:off x="9478066" y="2776828"/>
              <a:ext cx="576741" cy="576741"/>
            </a:xfrm>
            <a:prstGeom prst="downArrow">
              <a:avLst>
                <a:gd name="adj1" fmla="val 55000"/>
                <a:gd name="adj2" fmla="val 45000"/>
              </a:avLst>
            </a:prstGeom>
            <a:solidFill>
              <a:srgbClr val="004890">
                <a:alpha val="89803"/>
              </a:srgbClr>
            </a:solidFill>
            <a:ln w="25400" cap="flat" cmpd="sng">
              <a:solidFill>
                <a:srgbClr val="FEDEC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txBox="1"/>
            <p:nvPr/>
          </p:nvSpPr>
          <p:spPr>
            <a:xfrm>
              <a:off x="9607833" y="2776828"/>
              <a:ext cx="317207" cy="433998"/>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None/>
              </a:pPr>
              <a:endParaRPr sz="27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829bd93e03_0_0"/>
          <p:cNvSpPr txBox="1">
            <a:spLocks noGrp="1"/>
          </p:cNvSpPr>
          <p:nvPr>
            <p:ph type="title"/>
          </p:nvPr>
        </p:nvSpPr>
        <p:spPr>
          <a:xfrm>
            <a:off x="0" y="378812"/>
            <a:ext cx="8201891"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SzPts val="3600"/>
              <a:buNone/>
            </a:pPr>
            <a:r>
              <a:rPr lang="ar-SA" sz="4000" dirty="0">
                <a:solidFill>
                  <a:schemeClr val="bg2"/>
                </a:solidFill>
                <a:latin typeface="Open Sans"/>
                <a:ea typeface="Open Sans"/>
                <a:cs typeface="Open Sans"/>
                <a:sym typeface="Open Sans"/>
              </a:rPr>
              <a:t>إعادة الصياغة</a:t>
            </a:r>
            <a:r>
              <a:rPr lang="en-US" sz="4000" dirty="0">
                <a:solidFill>
                  <a:schemeClr val="bg2"/>
                </a:solidFill>
                <a:latin typeface="Open Sans"/>
                <a:ea typeface="Open Sans"/>
                <a:cs typeface="Open Sans"/>
                <a:sym typeface="Open Sans"/>
              </a:rPr>
              <a:t> Paraphrasing </a:t>
            </a:r>
            <a:endParaRPr lang="ar-EG" sz="4000" dirty="0">
              <a:solidFill>
                <a:schemeClr val="bg2"/>
              </a:solidFill>
              <a:latin typeface="Open Sans"/>
              <a:ea typeface="Open Sans"/>
              <a:cs typeface="Open Sans"/>
              <a:sym typeface="Open Sans"/>
            </a:endParaRPr>
          </a:p>
        </p:txBody>
      </p:sp>
      <p:sp>
        <p:nvSpPr>
          <p:cNvPr id="164" name="Google Shape;164;g829bd93e03_0_0"/>
          <p:cNvSpPr txBox="1">
            <a:spLocks noGrp="1"/>
          </p:cNvSpPr>
          <p:nvPr>
            <p:ph type="body" idx="1"/>
          </p:nvPr>
        </p:nvSpPr>
        <p:spPr>
          <a:xfrm>
            <a:off x="337421" y="1863345"/>
            <a:ext cx="9613800" cy="4282622"/>
          </a:xfrm>
          <a:prstGeom prst="rect">
            <a:avLst/>
          </a:prstGeom>
          <a:noFill/>
          <a:ln>
            <a:noFill/>
          </a:ln>
        </p:spPr>
        <p:txBody>
          <a:bodyPr spcFirstLastPara="1" wrap="square" lIns="91425" tIns="45700" rIns="91425" bIns="45700" anchor="t" anchorCtr="0">
            <a:noAutofit/>
          </a:bodyPr>
          <a:lstStyle/>
          <a:p>
            <a:pPr marL="76200" lvl="0" indent="0" algn="r" rtl="1">
              <a:lnSpc>
                <a:spcPct val="150000"/>
              </a:lnSpc>
              <a:spcBef>
                <a:spcPts val="1000"/>
              </a:spcBef>
              <a:spcAft>
                <a:spcPts val="0"/>
              </a:spcAft>
              <a:buClr>
                <a:schemeClr val="dk1"/>
              </a:buClr>
              <a:buSzPts val="2400"/>
              <a:buNone/>
            </a:pPr>
            <a:r>
              <a:rPr lang="ar-EG" sz="2800" dirty="0">
                <a:solidFill>
                  <a:schemeClr val="bg2"/>
                </a:solidFill>
                <a:latin typeface="Open Sans"/>
                <a:ea typeface="Open Sans"/>
                <a:cs typeface="Open Sans"/>
                <a:sym typeface="Open Sans"/>
              </a:rPr>
              <a:t>تتضمن إعادة الصياغة وضع كلمات المؤلف في كلماتك الخاصة. عادة ما تكون المادة المعاد صياغتها أقصر من المقطع الأصلي.</a:t>
            </a:r>
            <a:endParaRPr lang="en-US" sz="2800" dirty="0">
              <a:solidFill>
                <a:schemeClr val="bg2"/>
              </a:solidFill>
              <a:latin typeface="Open Sans"/>
              <a:ea typeface="Open Sans"/>
              <a:cs typeface="Open Sans"/>
              <a:sym typeface="Open Sans"/>
            </a:endParaRPr>
          </a:p>
          <a:p>
            <a:pPr marL="76200" lvl="0" indent="0" algn="r" rtl="1">
              <a:lnSpc>
                <a:spcPct val="150000"/>
              </a:lnSpc>
              <a:spcBef>
                <a:spcPts val="1000"/>
              </a:spcBef>
              <a:spcAft>
                <a:spcPts val="0"/>
              </a:spcAft>
              <a:buClr>
                <a:schemeClr val="dk1"/>
              </a:buClr>
              <a:buSzPts val="2400"/>
              <a:buNone/>
            </a:pPr>
            <a:r>
              <a:rPr lang="ar-EG" sz="2800" dirty="0">
                <a:solidFill>
                  <a:schemeClr val="bg2"/>
                </a:solidFill>
                <a:latin typeface="Open Sans"/>
                <a:ea typeface="Open Sans"/>
                <a:cs typeface="Open Sans"/>
                <a:sym typeface="Open Sans"/>
              </a:rPr>
              <a:t>أعد الصياغة عندما:</a:t>
            </a:r>
            <a:endParaRPr lang="en-US" sz="2800" dirty="0">
              <a:solidFill>
                <a:schemeClr val="bg2"/>
              </a:solidFill>
              <a:latin typeface="Open Sans"/>
              <a:ea typeface="Open Sans"/>
              <a:cs typeface="Open Sans"/>
              <a:sym typeface="Open Sans"/>
            </a:endParaRPr>
          </a:p>
          <a:p>
            <a:pPr lvl="1" algn="r" rtl="1">
              <a:lnSpc>
                <a:spcPct val="150000"/>
              </a:lnSpc>
              <a:spcBef>
                <a:spcPts val="1000"/>
              </a:spcBef>
              <a:buClr>
                <a:schemeClr val="dk1"/>
              </a:buClr>
              <a:buSzPts val="2400"/>
              <a:buFont typeface="Courier New" panose="02070309020205020404" pitchFamily="49" charset="0"/>
              <a:buChar char="o"/>
            </a:pPr>
            <a:r>
              <a:rPr lang="ar-EG" sz="2800" dirty="0">
                <a:solidFill>
                  <a:schemeClr val="bg2"/>
                </a:solidFill>
                <a:latin typeface="Open Sans"/>
                <a:ea typeface="Open Sans"/>
                <a:cs typeface="Open Sans"/>
                <a:sym typeface="Open Sans"/>
              </a:rPr>
              <a:t>تريد تجنب الإفراط في استخدام الاقتباسات</a:t>
            </a:r>
            <a:r>
              <a:rPr lang="ar-SA" sz="2800" dirty="0">
                <a:solidFill>
                  <a:schemeClr val="bg2"/>
                </a:solidFill>
                <a:latin typeface="Open Sans"/>
                <a:ea typeface="Open Sans"/>
                <a:cs typeface="Open Sans"/>
                <a:sym typeface="Open Sans"/>
              </a:rPr>
              <a:t>.</a:t>
            </a:r>
            <a:endParaRPr lang="en-US" sz="2800" dirty="0">
              <a:solidFill>
                <a:schemeClr val="bg2"/>
              </a:solidFill>
              <a:latin typeface="Open Sans"/>
              <a:ea typeface="Open Sans"/>
              <a:cs typeface="Open Sans"/>
              <a:sym typeface="Open Sans"/>
            </a:endParaRPr>
          </a:p>
          <a:p>
            <a:pPr lvl="1" algn="r" rtl="1">
              <a:lnSpc>
                <a:spcPct val="150000"/>
              </a:lnSpc>
              <a:spcBef>
                <a:spcPts val="1000"/>
              </a:spcBef>
              <a:buClr>
                <a:schemeClr val="dk1"/>
              </a:buClr>
              <a:buSzPts val="2400"/>
              <a:buFont typeface="Courier New" panose="02070309020205020404" pitchFamily="49" charset="0"/>
              <a:buChar char="o"/>
            </a:pPr>
            <a:r>
              <a:rPr lang="ar-EG" sz="2800" dirty="0">
                <a:solidFill>
                  <a:schemeClr val="bg2"/>
                </a:solidFill>
                <a:latin typeface="Open Sans"/>
                <a:ea typeface="Open Sans"/>
                <a:cs typeface="Open Sans"/>
                <a:sym typeface="Open Sans"/>
              </a:rPr>
              <a:t>تريد عرض المعلومات بأسلوبك وطريقتك</a:t>
            </a:r>
            <a:r>
              <a:rPr lang="ar-SA" sz="2800" dirty="0">
                <a:solidFill>
                  <a:schemeClr val="bg2"/>
                </a:solidFill>
                <a:latin typeface="Open Sans"/>
                <a:ea typeface="Open Sans"/>
                <a:cs typeface="Open Sans"/>
                <a:sym typeface="Open Sans"/>
              </a:rPr>
              <a:t>.</a:t>
            </a:r>
            <a:endParaRPr sz="2800" dirty="0">
              <a:solidFill>
                <a:schemeClr val="bg2"/>
              </a:solidFill>
              <a:latin typeface="Open Sans"/>
              <a:ea typeface="Open Sans"/>
              <a:cs typeface="Open Sans"/>
              <a:sym typeface="Open Sans"/>
            </a:endParaRPr>
          </a:p>
          <a:p>
            <a:pPr marL="76200" lvl="0" indent="0" algn="l" rtl="0">
              <a:lnSpc>
                <a:spcPct val="150000"/>
              </a:lnSpc>
              <a:spcBef>
                <a:spcPts val="1000"/>
              </a:spcBef>
              <a:spcAft>
                <a:spcPts val="0"/>
              </a:spcAft>
              <a:buClr>
                <a:schemeClr val="dk2"/>
              </a:buClr>
              <a:buSzPts val="2400"/>
              <a:buNone/>
            </a:pPr>
            <a:endParaRPr dirty="0">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None/>
            </a:pPr>
            <a:r>
              <a:rPr lang="ar-EG" sz="4000" dirty="0">
                <a:solidFill>
                  <a:srgbClr val="586F7C"/>
                </a:solidFill>
                <a:latin typeface="Open Sans"/>
                <a:ea typeface="Open Sans"/>
                <a:cs typeface="Open Sans"/>
                <a:sym typeface="Open Sans"/>
              </a:rPr>
              <a:t>مـثـال</a:t>
            </a:r>
            <a:endParaRPr sz="4000" dirty="0">
              <a:solidFill>
                <a:srgbClr val="586F7C"/>
              </a:solidFill>
              <a:latin typeface="Open Sans"/>
              <a:ea typeface="Open Sans"/>
              <a:cs typeface="Open Sans"/>
              <a:sym typeface="Open Sans"/>
            </a:endParaRPr>
          </a:p>
        </p:txBody>
      </p:sp>
      <p:sp>
        <p:nvSpPr>
          <p:cNvPr id="171" name="Google Shape;171;p10"/>
          <p:cNvSpPr txBox="1">
            <a:spLocks noGrp="1"/>
          </p:cNvSpPr>
          <p:nvPr>
            <p:ph type="body" idx="1"/>
          </p:nvPr>
        </p:nvSpPr>
        <p:spPr>
          <a:xfrm>
            <a:off x="506186" y="2066544"/>
            <a:ext cx="10887238" cy="4791456"/>
          </a:xfrm>
          <a:prstGeom prst="rect">
            <a:avLst/>
          </a:prstGeom>
          <a:noFill/>
          <a:ln>
            <a:noFill/>
          </a:ln>
        </p:spPr>
        <p:txBody>
          <a:bodyPr spcFirstLastPara="1" wrap="square" lIns="91425" tIns="45700" rIns="91425" bIns="45700" anchor="t" anchorCtr="0">
            <a:noAutofit/>
          </a:bodyPr>
          <a:lstStyle/>
          <a:p>
            <a:pPr marL="0" lvl="0" indent="0" algn="just" rtl="1">
              <a:lnSpc>
                <a:spcPct val="100000"/>
              </a:lnSpc>
              <a:spcBef>
                <a:spcPts val="0"/>
              </a:spcBef>
              <a:spcAft>
                <a:spcPts val="0"/>
              </a:spcAft>
              <a:buClr>
                <a:schemeClr val="dk1"/>
              </a:buClr>
              <a:buSzPts val="2200"/>
              <a:buNone/>
            </a:pPr>
            <a:r>
              <a:rPr lang="ar-EG" sz="2800" b="1" dirty="0">
                <a:solidFill>
                  <a:schemeClr val="bg2"/>
                </a:solidFill>
                <a:latin typeface="Open Sans"/>
                <a:ea typeface="Open Sans"/>
                <a:cs typeface="Open Sans"/>
                <a:sym typeface="Open Sans"/>
              </a:rPr>
              <a:t>النص الأصلي: </a:t>
            </a:r>
            <a:r>
              <a:rPr lang="ar-EG" sz="2800" dirty="0">
                <a:solidFill>
                  <a:schemeClr val="bg2"/>
                </a:solidFill>
                <a:latin typeface="Open Sans"/>
                <a:ea typeface="Open Sans"/>
                <a:cs typeface="Open Sans"/>
                <a:sym typeface="Open Sans"/>
              </a:rPr>
              <a:t>لا يوجد شيء في طبيعة اللقاحات والأمصال لحماية الثروة الحيوانية. صحيح أن جميع أنواع الأمراض موجودة هنا وهناك بين نباتات وحيوانات الغابة ، ولكنها لا تأخذ أبدًا نسبًا كبيرة. المبدأ المتبع هو أن النباتات والحيوانات يمكنها حماية نفسها جيدًا حتى عندما توجد أشياء مثل الطفيليات في وسطها. “</a:t>
            </a:r>
            <a:endParaRPr lang="en-US" sz="2800" dirty="0">
              <a:solidFill>
                <a:schemeClr val="bg2"/>
              </a:solidFill>
              <a:latin typeface="Open Sans"/>
              <a:ea typeface="Open Sans"/>
              <a:cs typeface="Open Sans"/>
              <a:sym typeface="Open Sans"/>
            </a:endParaRPr>
          </a:p>
          <a:p>
            <a:pPr marL="0" lvl="0" indent="0" algn="just" rtl="1">
              <a:lnSpc>
                <a:spcPct val="100000"/>
              </a:lnSpc>
              <a:spcBef>
                <a:spcPts val="0"/>
              </a:spcBef>
              <a:spcAft>
                <a:spcPts val="0"/>
              </a:spcAft>
              <a:buClr>
                <a:schemeClr val="dk1"/>
              </a:buClr>
              <a:buSzPts val="2200"/>
              <a:buNone/>
            </a:pPr>
            <a:r>
              <a:rPr lang="ar-SA" sz="2800" dirty="0">
                <a:solidFill>
                  <a:schemeClr val="bg2"/>
                </a:solidFill>
                <a:latin typeface="Open Sans"/>
                <a:ea typeface="Open Sans"/>
                <a:cs typeface="Open Sans"/>
                <a:sym typeface="Open Sans"/>
              </a:rPr>
              <a:t>المصدر:</a:t>
            </a:r>
            <a:endParaRPr lang="en-US" sz="2800" dirty="0">
              <a:solidFill>
                <a:schemeClr val="bg2"/>
              </a:solidFill>
              <a:latin typeface="Open Sans"/>
              <a:ea typeface="Open Sans"/>
              <a:cs typeface="Open Sans"/>
              <a:sym typeface="Open Sans"/>
            </a:endParaRPr>
          </a:p>
          <a:p>
            <a:pPr marL="0" lvl="0" indent="0" algn="just" rtl="1">
              <a:lnSpc>
                <a:spcPct val="100000"/>
              </a:lnSpc>
              <a:spcBef>
                <a:spcPts val="0"/>
              </a:spcBef>
              <a:spcAft>
                <a:spcPts val="0"/>
              </a:spcAft>
              <a:buClr>
                <a:schemeClr val="dk1"/>
              </a:buClr>
              <a:buSzPts val="2200"/>
              <a:buNone/>
            </a:pPr>
            <a:r>
              <a:rPr lang="en-US" sz="2800" dirty="0">
                <a:solidFill>
                  <a:schemeClr val="bg2"/>
                </a:solidFill>
                <a:latin typeface="Open Sans"/>
                <a:ea typeface="Open Sans"/>
                <a:cs typeface="Open Sans"/>
                <a:sym typeface="Open Sans"/>
              </a:rPr>
              <a:t>Howard, A. (1940) An Agricultural Testament. Oxford University Press, London, p.4.</a:t>
            </a:r>
            <a:endParaRPr sz="2800" dirty="0">
              <a:solidFill>
                <a:schemeClr val="bg2"/>
              </a:solidFill>
              <a:latin typeface="Open Sans"/>
              <a:ea typeface="Open Sans"/>
              <a:cs typeface="Open Sans"/>
              <a:sym typeface="Open Sans"/>
            </a:endParaRPr>
          </a:p>
          <a:p>
            <a:pPr marL="0" lvl="0" indent="0" algn="just" rtl="1">
              <a:lnSpc>
                <a:spcPct val="100000"/>
              </a:lnSpc>
              <a:spcBef>
                <a:spcPts val="0"/>
              </a:spcBef>
              <a:spcAft>
                <a:spcPts val="0"/>
              </a:spcAft>
              <a:buClr>
                <a:schemeClr val="dk1"/>
              </a:buClr>
              <a:buSzPts val="2200"/>
              <a:buNone/>
            </a:pPr>
            <a:r>
              <a:rPr lang="ar-EG" sz="2800" b="1" dirty="0">
                <a:solidFill>
                  <a:schemeClr val="bg2"/>
                </a:solidFill>
                <a:latin typeface="Open Sans"/>
                <a:ea typeface="Open Sans"/>
                <a:cs typeface="Open Sans"/>
                <a:sym typeface="Open Sans"/>
              </a:rPr>
              <a:t>إعادة الصياغة:  </a:t>
            </a:r>
            <a:r>
              <a:rPr lang="ar-EG" sz="2800" dirty="0">
                <a:solidFill>
                  <a:schemeClr val="bg2"/>
                </a:solidFill>
                <a:latin typeface="Open Sans"/>
                <a:ea typeface="Open Sans"/>
                <a:cs typeface="Open Sans"/>
                <a:sym typeface="Open Sans"/>
              </a:rPr>
              <a:t>يدرك هوارد (1940 ، ص 4) أن أمراض النباتات والحيوانات تحدث في الطبيعة ، ولكن ليس على نطاق واسع. تطور النباتات والحيوانات آليات دفاعها الخاصة ضد مسببات الأمراض.</a:t>
            </a:r>
            <a:endParaRPr sz="2800" dirty="0">
              <a:solidFill>
                <a:schemeClr val="bg2"/>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3"/>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None/>
            </a:pPr>
            <a:r>
              <a:rPr lang="ar-EG" sz="4000" dirty="0">
                <a:solidFill>
                  <a:srgbClr val="586F7C"/>
                </a:solidFill>
                <a:latin typeface="Open Sans"/>
                <a:ea typeface="Open Sans"/>
                <a:cs typeface="Open Sans"/>
                <a:sym typeface="Open Sans"/>
              </a:rPr>
              <a:t>التلخيص</a:t>
            </a:r>
            <a:r>
              <a:rPr lang="en-US" sz="4000" dirty="0">
                <a:solidFill>
                  <a:srgbClr val="586F7C"/>
                </a:solidFill>
                <a:latin typeface="Open Sans"/>
                <a:ea typeface="Open Sans"/>
                <a:cs typeface="Open Sans"/>
                <a:sym typeface="Open Sans"/>
              </a:rPr>
              <a:t> Summarizing </a:t>
            </a:r>
            <a:endParaRPr sz="4000" dirty="0">
              <a:solidFill>
                <a:srgbClr val="586F7C"/>
              </a:solidFill>
              <a:latin typeface="Open Sans"/>
              <a:ea typeface="Open Sans"/>
              <a:cs typeface="Open Sans"/>
              <a:sym typeface="Open Sans"/>
            </a:endParaRPr>
          </a:p>
        </p:txBody>
      </p:sp>
      <p:sp>
        <p:nvSpPr>
          <p:cNvPr id="178" name="Google Shape;178;p13"/>
          <p:cNvSpPr txBox="1">
            <a:spLocks noGrp="1"/>
          </p:cNvSpPr>
          <p:nvPr>
            <p:ph type="body" idx="1"/>
          </p:nvPr>
        </p:nvSpPr>
        <p:spPr>
          <a:xfrm>
            <a:off x="224553" y="1664330"/>
            <a:ext cx="11352403" cy="4919350"/>
          </a:xfrm>
          <a:prstGeom prst="rect">
            <a:avLst/>
          </a:prstGeom>
          <a:noFill/>
          <a:ln>
            <a:noFill/>
          </a:ln>
        </p:spPr>
        <p:txBody>
          <a:bodyPr spcFirstLastPara="1" wrap="square" lIns="91425" tIns="45700" rIns="91425" bIns="45700" anchor="t" anchorCtr="0">
            <a:noAutofit/>
          </a:bodyPr>
          <a:lstStyle/>
          <a:p>
            <a:pPr marL="584200" lvl="0" indent="-457200" algn="just" rtl="1">
              <a:lnSpc>
                <a:spcPct val="100000"/>
              </a:lnSpc>
              <a:spcBef>
                <a:spcPts val="1000"/>
              </a:spcBef>
              <a:spcAft>
                <a:spcPts val="0"/>
              </a:spcAft>
              <a:buClr>
                <a:schemeClr val="bg2"/>
              </a:buClr>
              <a:buSzPts val="2000"/>
              <a:buFont typeface="Arial" panose="020B0604020202020204" pitchFamily="34" charset="0"/>
              <a:buChar char="•"/>
            </a:pPr>
            <a:endParaRPr lang="en-US" sz="2800" dirty="0">
              <a:solidFill>
                <a:schemeClr val="bg2"/>
              </a:solidFill>
              <a:latin typeface="Open Sans"/>
              <a:ea typeface="Open Sans"/>
              <a:cs typeface="Open Sans"/>
              <a:sym typeface="Open Sans"/>
            </a:endParaRPr>
          </a:p>
          <a:p>
            <a:pPr marL="584200" lvl="0" indent="-457200" algn="just" rtl="1">
              <a:lnSpc>
                <a:spcPct val="100000"/>
              </a:lnSpc>
              <a:spcBef>
                <a:spcPts val="1000"/>
              </a:spcBef>
              <a:spcAft>
                <a:spcPts val="0"/>
              </a:spcAft>
              <a:buClr>
                <a:schemeClr val="bg2"/>
              </a:buClr>
              <a:buSzPts val="2000"/>
              <a:buFont typeface="Arial" panose="020B0604020202020204" pitchFamily="34" charset="0"/>
              <a:buChar char="•"/>
            </a:pPr>
            <a:r>
              <a:rPr lang="ar-EG" sz="2800" dirty="0">
                <a:solidFill>
                  <a:schemeClr val="bg2"/>
                </a:solidFill>
                <a:latin typeface="Open Sans"/>
                <a:ea typeface="Open Sans"/>
                <a:cs typeface="Open Sans"/>
                <a:sym typeface="Open Sans"/>
              </a:rPr>
              <a:t>يتضمن التلخيص وضع الفكرة (الأفكار) الرئيسية </a:t>
            </a:r>
            <a:r>
              <a:rPr lang="ar-SA" sz="2800" dirty="0">
                <a:solidFill>
                  <a:schemeClr val="bg2"/>
                </a:solidFill>
                <a:latin typeface="Open Sans"/>
                <a:ea typeface="Open Sans"/>
                <a:cs typeface="Open Sans"/>
                <a:sym typeface="Open Sans"/>
              </a:rPr>
              <a:t>ب</a:t>
            </a:r>
            <a:r>
              <a:rPr lang="ar-EG" sz="2800" dirty="0">
                <a:solidFill>
                  <a:schemeClr val="bg2"/>
                </a:solidFill>
                <a:latin typeface="Open Sans"/>
                <a:ea typeface="Open Sans"/>
                <a:cs typeface="Open Sans"/>
                <a:sym typeface="Open Sans"/>
              </a:rPr>
              <a:t>كلماتك الخاصة، بما في ذلك النقطة (النقاط) الرئيسية فقط. مرة أخرى ، من الضروري أن ننسب الأفكار الملخصة إلى المصدر الأصلي.</a:t>
            </a:r>
            <a:r>
              <a:rPr lang="en-US" sz="2800" dirty="0">
                <a:solidFill>
                  <a:schemeClr val="bg2"/>
                </a:solidFill>
                <a:latin typeface="Open Sans"/>
                <a:ea typeface="Open Sans"/>
                <a:cs typeface="Open Sans"/>
                <a:sym typeface="Open Sans"/>
              </a:rPr>
              <a:t> </a:t>
            </a:r>
            <a:endParaRPr sz="2800" dirty="0">
              <a:solidFill>
                <a:schemeClr val="bg2"/>
              </a:solidFill>
              <a:latin typeface="Open Sans"/>
              <a:ea typeface="Open Sans"/>
              <a:cs typeface="Open Sans"/>
              <a:sym typeface="Open Sans"/>
            </a:endParaRPr>
          </a:p>
          <a:p>
            <a:pPr marL="584200" lvl="0" indent="-457200" algn="just" rtl="1">
              <a:lnSpc>
                <a:spcPct val="100000"/>
              </a:lnSpc>
              <a:spcBef>
                <a:spcPts val="1000"/>
              </a:spcBef>
              <a:spcAft>
                <a:spcPts val="0"/>
              </a:spcAft>
              <a:buClr>
                <a:schemeClr val="bg2"/>
              </a:buClr>
              <a:buSzPts val="2000"/>
              <a:buFont typeface="Arial" panose="020B0604020202020204" pitchFamily="34" charset="0"/>
              <a:buChar char="•"/>
            </a:pPr>
            <a:r>
              <a:rPr lang="ar-EG" sz="2800" dirty="0">
                <a:solidFill>
                  <a:schemeClr val="bg2"/>
                </a:solidFill>
                <a:latin typeface="Open Sans"/>
                <a:ea typeface="Open Sans"/>
                <a:cs typeface="Open Sans"/>
                <a:sym typeface="Open Sans"/>
              </a:rPr>
              <a:t>الملخصات أقصر بكثير من الأصل وتأخذ نظرة عامة واسعة على المصدر الأصلي.</a:t>
            </a:r>
          </a:p>
          <a:p>
            <a:pPr marL="584200" lvl="0" indent="-457200" algn="just" rtl="1">
              <a:lnSpc>
                <a:spcPct val="100000"/>
              </a:lnSpc>
              <a:spcBef>
                <a:spcPts val="1000"/>
              </a:spcBef>
              <a:spcAft>
                <a:spcPts val="0"/>
              </a:spcAft>
              <a:buClr>
                <a:schemeClr val="bg2"/>
              </a:buClr>
              <a:buSzPts val="2000"/>
              <a:buFont typeface="Arial" panose="020B0604020202020204" pitchFamily="34" charset="0"/>
              <a:buChar char="•"/>
            </a:pPr>
            <a:r>
              <a:rPr lang="ar-EG" sz="2800" dirty="0">
                <a:solidFill>
                  <a:schemeClr val="bg2"/>
                </a:solidFill>
                <a:latin typeface="Open Sans"/>
                <a:ea typeface="Open Sans"/>
                <a:cs typeface="Open Sans"/>
                <a:sym typeface="Open Sans"/>
              </a:rPr>
              <a:t> متى يتم التلخيص :</a:t>
            </a:r>
          </a:p>
          <a:p>
            <a:pPr marL="1041400" lvl="1" indent="-457200" algn="just" rtl="1">
              <a:lnSpc>
                <a:spcPct val="100000"/>
              </a:lnSpc>
              <a:spcBef>
                <a:spcPts val="1000"/>
              </a:spcBef>
              <a:buClr>
                <a:schemeClr val="bg2"/>
              </a:buClr>
              <a:buFont typeface="Courier New" panose="02070309020205020404" pitchFamily="49" charset="0"/>
              <a:buChar char="o"/>
            </a:pPr>
            <a:r>
              <a:rPr lang="ar-EG" sz="2800" dirty="0">
                <a:solidFill>
                  <a:schemeClr val="bg2"/>
                </a:solidFill>
                <a:latin typeface="Open Sans"/>
                <a:ea typeface="Open Sans"/>
                <a:cs typeface="Open Sans"/>
                <a:sym typeface="Open Sans"/>
              </a:rPr>
              <a:t>تريد إنشاء خلفية أو تقديم نظرة عامة حول موضوع</a:t>
            </a:r>
            <a:r>
              <a:rPr lang="ar-SA" sz="2800" dirty="0">
                <a:solidFill>
                  <a:schemeClr val="bg2"/>
                </a:solidFill>
                <a:latin typeface="Open Sans"/>
                <a:ea typeface="Open Sans"/>
                <a:cs typeface="Open Sans"/>
                <a:sym typeface="Open Sans"/>
              </a:rPr>
              <a:t>.</a:t>
            </a:r>
            <a:endParaRPr sz="2800" dirty="0">
              <a:solidFill>
                <a:schemeClr val="bg2"/>
              </a:solidFill>
            </a:endParaRPr>
          </a:p>
          <a:p>
            <a:pPr marL="1041400" lvl="1" indent="-457200" algn="just" rtl="1">
              <a:lnSpc>
                <a:spcPct val="100000"/>
              </a:lnSpc>
              <a:spcBef>
                <a:spcPts val="2100"/>
              </a:spcBef>
              <a:spcAft>
                <a:spcPts val="0"/>
              </a:spcAft>
              <a:buClr>
                <a:schemeClr val="bg2"/>
              </a:buClr>
              <a:buSzPts val="1800"/>
              <a:buFont typeface="Courier New" panose="02070309020205020404" pitchFamily="49" charset="0"/>
              <a:buChar char="o"/>
            </a:pPr>
            <a:r>
              <a:rPr lang="ar-EG" sz="2800" dirty="0">
                <a:solidFill>
                  <a:schemeClr val="bg2"/>
                </a:solidFill>
                <a:latin typeface="Open Sans"/>
                <a:ea typeface="Open Sans"/>
                <a:cs typeface="Open Sans"/>
                <a:sym typeface="Open Sans"/>
              </a:rPr>
              <a:t>تريد وصف المعلومات (من عدة مصادر) حول موضوع ما</a:t>
            </a:r>
            <a:r>
              <a:rPr lang="ar-SA" sz="2800" dirty="0">
                <a:solidFill>
                  <a:schemeClr val="bg2"/>
                </a:solidFill>
                <a:latin typeface="Open Sans"/>
                <a:ea typeface="Open Sans"/>
                <a:cs typeface="Open Sans"/>
                <a:sym typeface="Open Sans"/>
              </a:rPr>
              <a:t>.</a:t>
            </a:r>
            <a:endParaRPr lang="ar-EG" sz="2800" dirty="0">
              <a:solidFill>
                <a:schemeClr val="bg2"/>
              </a:solidFill>
              <a:latin typeface="Open Sans"/>
              <a:ea typeface="Open Sans"/>
              <a:cs typeface="Open Sans"/>
              <a:sym typeface="Open Sans"/>
            </a:endParaRPr>
          </a:p>
          <a:p>
            <a:pPr marL="1041400" lvl="1" indent="-457200" algn="just" rtl="1">
              <a:lnSpc>
                <a:spcPct val="100000"/>
              </a:lnSpc>
              <a:spcBef>
                <a:spcPts val="2100"/>
              </a:spcBef>
              <a:spcAft>
                <a:spcPts val="0"/>
              </a:spcAft>
              <a:buClr>
                <a:schemeClr val="bg2"/>
              </a:buClr>
              <a:buSzPts val="1800"/>
              <a:buFont typeface="Courier New" panose="02070309020205020404" pitchFamily="49" charset="0"/>
              <a:buChar char="o"/>
            </a:pPr>
            <a:r>
              <a:rPr lang="ar-EG" sz="2800" dirty="0">
                <a:solidFill>
                  <a:schemeClr val="bg2"/>
                </a:solidFill>
                <a:latin typeface="Open Sans"/>
                <a:ea typeface="Open Sans"/>
                <a:cs typeface="Open Sans"/>
                <a:sym typeface="Open Sans"/>
              </a:rPr>
              <a:t>تريد تحديد الأفكار الرئيسية لمصدر واحد</a:t>
            </a:r>
            <a:r>
              <a:rPr lang="ar-SA" sz="2800" dirty="0">
                <a:solidFill>
                  <a:schemeClr val="bg2"/>
                </a:solidFill>
                <a:latin typeface="Open Sans"/>
                <a:ea typeface="Open Sans"/>
                <a:cs typeface="Open Sans"/>
                <a:sym typeface="Open Sans"/>
              </a:rPr>
              <a:t>.</a:t>
            </a:r>
            <a:endParaRPr sz="2800" dirty="0">
              <a:solidFill>
                <a:schemeClr val="bg2"/>
              </a:solidFill>
              <a:latin typeface="Open Sans"/>
              <a:ea typeface="Open Sans"/>
              <a:cs typeface="Open Sans"/>
              <a:sym typeface="Open Sans"/>
            </a:endParaRPr>
          </a:p>
          <a:p>
            <a:pPr marL="127000" lvl="0" indent="0" algn="just" rtl="0">
              <a:lnSpc>
                <a:spcPct val="100000"/>
              </a:lnSpc>
              <a:spcBef>
                <a:spcPts val="1000"/>
              </a:spcBef>
              <a:spcAft>
                <a:spcPts val="0"/>
              </a:spcAft>
              <a:buClr>
                <a:schemeClr val="dk1"/>
              </a:buClr>
              <a:buSzPts val="1800"/>
              <a:buNone/>
            </a:pPr>
            <a:endParaRPr sz="2800" dirty="0">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None/>
            </a:pPr>
            <a:r>
              <a:rPr lang="ar-EG" dirty="0">
                <a:solidFill>
                  <a:srgbClr val="586F7C"/>
                </a:solidFill>
                <a:latin typeface="Open Sans"/>
                <a:ea typeface="Open Sans"/>
                <a:cs typeface="Open Sans"/>
                <a:sym typeface="Open Sans"/>
              </a:rPr>
              <a:t>مـثـال</a:t>
            </a:r>
            <a:endParaRPr dirty="0">
              <a:solidFill>
                <a:srgbClr val="586F7C"/>
              </a:solidFill>
              <a:latin typeface="Open Sans"/>
              <a:ea typeface="Open Sans"/>
              <a:cs typeface="Open Sans"/>
              <a:sym typeface="Open Sans"/>
            </a:endParaRPr>
          </a:p>
        </p:txBody>
      </p:sp>
      <p:sp>
        <p:nvSpPr>
          <p:cNvPr id="185" name="Google Shape;185;p14"/>
          <p:cNvSpPr txBox="1">
            <a:spLocks noGrp="1"/>
          </p:cNvSpPr>
          <p:nvPr>
            <p:ph type="body" idx="1"/>
          </p:nvPr>
        </p:nvSpPr>
        <p:spPr>
          <a:xfrm>
            <a:off x="517034" y="2108272"/>
            <a:ext cx="10733351" cy="4370916"/>
          </a:xfrm>
          <a:prstGeom prst="rect">
            <a:avLst/>
          </a:prstGeom>
          <a:noFill/>
          <a:ln>
            <a:noFill/>
          </a:ln>
        </p:spPr>
        <p:txBody>
          <a:bodyPr spcFirstLastPara="1" wrap="square" lIns="91425" tIns="45700" rIns="91425" bIns="45700" anchor="t" anchorCtr="0">
            <a:noAutofit/>
          </a:bodyPr>
          <a:lstStyle/>
          <a:p>
            <a:pPr marL="76200" lvl="0" indent="0" algn="r" rtl="1">
              <a:lnSpc>
                <a:spcPct val="100000"/>
              </a:lnSpc>
              <a:spcBef>
                <a:spcPts val="1000"/>
              </a:spcBef>
              <a:spcAft>
                <a:spcPts val="0"/>
              </a:spcAft>
              <a:buSzPts val="2400"/>
              <a:buNone/>
            </a:pPr>
            <a:r>
              <a:rPr lang="ar-EG" sz="2800" b="1" dirty="0">
                <a:solidFill>
                  <a:schemeClr val="bg2"/>
                </a:solidFill>
                <a:latin typeface="Open Sans"/>
                <a:ea typeface="Open Sans"/>
                <a:cs typeface="Open Sans"/>
                <a:sym typeface="Open Sans"/>
              </a:rPr>
              <a:t>النص الأصلي: </a:t>
            </a:r>
            <a:r>
              <a:rPr lang="ar-EG" sz="2800" dirty="0">
                <a:solidFill>
                  <a:schemeClr val="bg2"/>
                </a:solidFill>
                <a:latin typeface="Open Sans"/>
                <a:ea typeface="Open Sans"/>
                <a:cs typeface="Open Sans"/>
                <a:sym typeface="Open Sans"/>
              </a:rPr>
              <a:t>"المبدأ المتبع هو أن النباتات والحيوانات يمكنها حماية نفسها جيدًا حتى عندما توجد أشياء مثل الطفيليات في وسطها. حكم الطبيعة في هذه الأمور هو أن </a:t>
            </a:r>
            <a:r>
              <a:rPr lang="ar-EG" sz="2800" dirty="0">
                <a:solidFill>
                  <a:schemeClr val="bg2"/>
                </a:solidFill>
                <a:latin typeface="Open Sans"/>
                <a:ea typeface="Open Sans"/>
                <a:sym typeface="Open Sans"/>
              </a:rPr>
              <a:t>نعيش ون</a:t>
            </a:r>
            <a:r>
              <a:rPr lang="ar-SA" sz="2800" dirty="0">
                <a:solidFill>
                  <a:schemeClr val="bg2"/>
                </a:solidFill>
                <a:latin typeface="Open Sans"/>
                <a:ea typeface="Open Sans"/>
                <a:sym typeface="Open Sans"/>
              </a:rPr>
              <a:t>دع </a:t>
            </a:r>
            <a:r>
              <a:rPr lang="ar-EG" sz="2800" dirty="0">
                <a:solidFill>
                  <a:schemeClr val="bg2"/>
                </a:solidFill>
                <a:latin typeface="Open Sans"/>
                <a:ea typeface="Open Sans"/>
                <a:sym typeface="Open Sans"/>
              </a:rPr>
              <a:t>الحياة تستمر "</a:t>
            </a:r>
            <a:r>
              <a:rPr lang="ar-EG" sz="2800" dirty="0">
                <a:solidFill>
                  <a:schemeClr val="bg2"/>
                </a:solidFill>
                <a:latin typeface="Open Sans"/>
                <a:ea typeface="Open Sans"/>
                <a:cs typeface="Open Sans"/>
                <a:sym typeface="Open Sans"/>
              </a:rPr>
              <a:t>.</a:t>
            </a:r>
          </a:p>
          <a:p>
            <a:pPr marL="76200" lvl="0" indent="0" algn="r" rtl="1">
              <a:lnSpc>
                <a:spcPct val="100000"/>
              </a:lnSpc>
              <a:spcBef>
                <a:spcPts val="1000"/>
              </a:spcBef>
              <a:spcAft>
                <a:spcPts val="0"/>
              </a:spcAft>
              <a:buSzPts val="2400"/>
              <a:buNone/>
            </a:pPr>
            <a:r>
              <a:rPr lang="ar-EG" sz="2800" dirty="0">
                <a:solidFill>
                  <a:schemeClr val="bg2"/>
                </a:solidFill>
                <a:latin typeface="Open Sans"/>
                <a:ea typeface="Open Sans"/>
                <a:cs typeface="Open Sans"/>
                <a:sym typeface="Open Sans"/>
              </a:rPr>
              <a:t>المصدر:</a:t>
            </a:r>
          </a:p>
          <a:p>
            <a:pPr marL="76200" lvl="0" indent="0" algn="l" rtl="0">
              <a:lnSpc>
                <a:spcPct val="100000"/>
              </a:lnSpc>
              <a:spcBef>
                <a:spcPts val="1000"/>
              </a:spcBef>
              <a:spcAft>
                <a:spcPts val="0"/>
              </a:spcAft>
              <a:buSzPts val="2400"/>
              <a:buNone/>
            </a:pPr>
            <a:r>
              <a:rPr lang="en-US" sz="2800" dirty="0">
                <a:solidFill>
                  <a:schemeClr val="bg2"/>
                </a:solidFill>
                <a:latin typeface="Open Sans"/>
                <a:ea typeface="Open Sans"/>
                <a:cs typeface="Open Sans"/>
                <a:sym typeface="Open Sans"/>
              </a:rPr>
              <a:t>Howard, A. (1940) An Agricultural Testament. Oxford University Press, London, p.4</a:t>
            </a:r>
            <a:endParaRPr lang="en-US" sz="2800" dirty="0">
              <a:solidFill>
                <a:schemeClr val="bg2"/>
              </a:solidFill>
            </a:endParaRPr>
          </a:p>
          <a:p>
            <a:pPr marL="76200" lvl="0" indent="0" algn="r" rtl="1">
              <a:lnSpc>
                <a:spcPct val="100000"/>
              </a:lnSpc>
              <a:spcBef>
                <a:spcPts val="1000"/>
              </a:spcBef>
              <a:spcAft>
                <a:spcPts val="0"/>
              </a:spcAft>
              <a:buSzPts val="2400"/>
              <a:buNone/>
            </a:pPr>
            <a:r>
              <a:rPr lang="ar-EG" sz="2800" b="1" dirty="0">
                <a:solidFill>
                  <a:schemeClr val="bg2"/>
                </a:solidFill>
                <a:latin typeface="Open Sans"/>
                <a:ea typeface="Open Sans"/>
                <a:cs typeface="Open Sans"/>
                <a:sym typeface="Open Sans"/>
              </a:rPr>
              <a:t>ملخص: </a:t>
            </a:r>
            <a:r>
              <a:rPr lang="ar-EG" sz="2800" dirty="0">
                <a:solidFill>
                  <a:schemeClr val="bg2"/>
                </a:solidFill>
                <a:latin typeface="Open Sans"/>
                <a:ea typeface="Open Sans"/>
                <a:cs typeface="Open Sans"/>
                <a:sym typeface="Open Sans"/>
              </a:rPr>
              <a:t>المفهوم الرئيسي للزراعة العضوية الذي شرحه هوارد (1940) شمل أيضًا فكرة التنظيم الذاتي في الطبيعة.</a:t>
            </a:r>
            <a:endParaRPr sz="2800" dirty="0">
              <a:solidFill>
                <a:schemeClr val="bg2"/>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5"/>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2880"/>
              <a:buNone/>
            </a:pPr>
            <a:r>
              <a:rPr lang="ar-EG" dirty="0">
                <a:solidFill>
                  <a:schemeClr val="bg2"/>
                </a:solidFill>
                <a:latin typeface="Open Sans"/>
                <a:ea typeface="Open Sans"/>
                <a:cs typeface="Open Sans"/>
                <a:sym typeface="Open Sans"/>
              </a:rPr>
              <a:t>ال</a:t>
            </a:r>
            <a:r>
              <a:rPr lang="ar-SA" dirty="0">
                <a:solidFill>
                  <a:schemeClr val="bg2"/>
                </a:solidFill>
                <a:latin typeface="Open Sans"/>
                <a:ea typeface="Open Sans"/>
                <a:cs typeface="Open Sans"/>
                <a:sym typeface="Open Sans"/>
              </a:rPr>
              <a:t>اقتباس</a:t>
            </a:r>
            <a:r>
              <a:rPr lang="ar-EG" dirty="0">
                <a:solidFill>
                  <a:schemeClr val="bg2"/>
                </a:solidFill>
                <a:latin typeface="Open Sans"/>
                <a:ea typeface="Open Sans"/>
                <a:cs typeface="Open Sans"/>
                <a:sym typeface="Open Sans"/>
              </a:rPr>
              <a:t> أوالنقل الحرفي</a:t>
            </a:r>
            <a:r>
              <a:rPr lang="en-US" dirty="0">
                <a:solidFill>
                  <a:schemeClr val="bg2"/>
                </a:solidFill>
                <a:latin typeface="Open Sans"/>
                <a:ea typeface="Open Sans"/>
                <a:cs typeface="Open Sans"/>
                <a:sym typeface="Open Sans"/>
              </a:rPr>
              <a:t>Quoting </a:t>
            </a:r>
            <a:endParaRPr dirty="0">
              <a:solidFill>
                <a:schemeClr val="bg2"/>
              </a:solidFill>
              <a:latin typeface="Open Sans"/>
              <a:ea typeface="Open Sans"/>
              <a:cs typeface="Open Sans"/>
              <a:sym typeface="Open Sans"/>
            </a:endParaRPr>
          </a:p>
        </p:txBody>
      </p:sp>
      <p:sp>
        <p:nvSpPr>
          <p:cNvPr id="192" name="Google Shape;192;p15"/>
          <p:cNvSpPr txBox="1">
            <a:spLocks noGrp="1"/>
          </p:cNvSpPr>
          <p:nvPr>
            <p:ph type="body" idx="1"/>
          </p:nvPr>
        </p:nvSpPr>
        <p:spPr>
          <a:xfrm>
            <a:off x="190464" y="1798030"/>
            <a:ext cx="11223208" cy="5059970"/>
          </a:xfrm>
          <a:prstGeom prst="rect">
            <a:avLst/>
          </a:prstGeom>
          <a:noFill/>
          <a:ln>
            <a:noFill/>
          </a:ln>
        </p:spPr>
        <p:txBody>
          <a:bodyPr spcFirstLastPara="1" wrap="square" lIns="91425" tIns="45700" rIns="91425" bIns="45700" anchor="t" anchorCtr="0">
            <a:noAutofit/>
          </a:bodyPr>
          <a:lstStyle/>
          <a:p>
            <a:pPr marL="76200" lvl="0" indent="0" algn="r" rtl="1">
              <a:lnSpc>
                <a:spcPct val="100000"/>
              </a:lnSpc>
              <a:spcBef>
                <a:spcPts val="1000"/>
              </a:spcBef>
              <a:spcAft>
                <a:spcPts val="0"/>
              </a:spcAft>
              <a:buClr>
                <a:schemeClr val="dk1"/>
              </a:buClr>
              <a:buSzPts val="2400"/>
              <a:buNone/>
            </a:pPr>
            <a:r>
              <a:rPr lang="ar-EG" dirty="0">
                <a:solidFill>
                  <a:schemeClr val="bg2"/>
                </a:solidFill>
                <a:latin typeface="Open Sans"/>
                <a:ea typeface="Open Sans"/>
                <a:cs typeface="Open Sans"/>
                <a:sym typeface="Open Sans"/>
              </a:rPr>
              <a:t>الاقتباس </a:t>
            </a:r>
            <a:r>
              <a:rPr lang="ar-SA" dirty="0">
                <a:solidFill>
                  <a:schemeClr val="bg2"/>
                </a:solidFill>
                <a:latin typeface="Open Sans"/>
                <a:ea typeface="Open Sans"/>
                <a:cs typeface="Open Sans"/>
                <a:sym typeface="Open Sans"/>
              </a:rPr>
              <a:t>أ</a:t>
            </a:r>
            <a:r>
              <a:rPr lang="ar-EG" dirty="0">
                <a:solidFill>
                  <a:schemeClr val="bg2"/>
                </a:solidFill>
                <a:latin typeface="Open Sans"/>
                <a:ea typeface="Open Sans"/>
                <a:cs typeface="Open Sans"/>
                <a:sym typeface="Open Sans"/>
              </a:rPr>
              <a:t>و النقل الحرفي هي الكلمات الدقيقة للمؤلف ، المنقولة مباشرة من المصدر ، كلمة بكلمة ويجب أن تُنسب إلى المؤلف الأصلي. يجب أن يتضمن النقل رقم الصفحة أو معلومات أخرى لمواقع النص المنقول حيث يمكن العثور على هذا النص المنقول بسهولة.</a:t>
            </a:r>
            <a:r>
              <a:rPr lang="en-US" dirty="0">
                <a:solidFill>
                  <a:schemeClr val="bg2"/>
                </a:solidFill>
                <a:latin typeface="Open Sans"/>
                <a:ea typeface="Open Sans"/>
                <a:cs typeface="Open Sans"/>
                <a:sym typeface="Open Sans"/>
              </a:rPr>
              <a:t> </a:t>
            </a:r>
            <a:endParaRPr dirty="0">
              <a:solidFill>
                <a:schemeClr val="bg2"/>
              </a:solidFill>
              <a:latin typeface="Open Sans"/>
              <a:ea typeface="Open Sans"/>
              <a:cs typeface="Open Sans"/>
              <a:sym typeface="Open Sans"/>
            </a:endParaRPr>
          </a:p>
          <a:p>
            <a:pPr lvl="0" algn="r" rtl="1">
              <a:lnSpc>
                <a:spcPct val="100000"/>
              </a:lnSpc>
              <a:spcBef>
                <a:spcPts val="1000"/>
              </a:spcBef>
              <a:spcAft>
                <a:spcPts val="0"/>
              </a:spcAft>
              <a:buClr>
                <a:schemeClr val="bg2"/>
              </a:buClr>
              <a:buSzPts val="2400"/>
              <a:buFont typeface="Arial" panose="020B0604020202020204" pitchFamily="34" charset="0"/>
              <a:buChar char="•"/>
            </a:pPr>
            <a:r>
              <a:rPr lang="ar-EG" dirty="0">
                <a:solidFill>
                  <a:schemeClr val="bg2"/>
                </a:solidFill>
                <a:latin typeface="Open Sans"/>
                <a:ea typeface="Open Sans"/>
                <a:cs typeface="Open Sans"/>
                <a:sym typeface="Open Sans"/>
              </a:rPr>
              <a:t>استخدم أسلوب النسخ أو النقل الحرفي عندما:</a:t>
            </a:r>
            <a:endParaRPr dirty="0">
              <a:solidFill>
                <a:schemeClr val="bg2"/>
              </a:solidFill>
            </a:endParaRPr>
          </a:p>
          <a:p>
            <a:pPr marL="914400" lvl="1" indent="-355600" algn="r" rtl="1">
              <a:lnSpc>
                <a:spcPct val="100000"/>
              </a:lnSpc>
              <a:spcBef>
                <a:spcPts val="2100"/>
              </a:spcBef>
              <a:spcAft>
                <a:spcPts val="0"/>
              </a:spcAft>
              <a:buClr>
                <a:schemeClr val="dk1"/>
              </a:buClr>
              <a:buSzPts val="2000"/>
              <a:buChar char="○"/>
            </a:pPr>
            <a:r>
              <a:rPr lang="ar-EG" sz="2400" dirty="0">
                <a:solidFill>
                  <a:schemeClr val="bg2"/>
                </a:solidFill>
                <a:latin typeface="Open Sans"/>
                <a:ea typeface="Open Sans"/>
                <a:cs typeface="Open Sans"/>
                <a:sym typeface="Open Sans"/>
              </a:rPr>
              <a:t>تريد إضافة قوة كلمات المؤلف لدعم حجتك</a:t>
            </a:r>
            <a:r>
              <a:rPr lang="ar-SA" sz="2400" dirty="0">
                <a:solidFill>
                  <a:schemeClr val="bg2"/>
                </a:solidFill>
                <a:latin typeface="Open Sans"/>
                <a:ea typeface="Open Sans"/>
                <a:cs typeface="Open Sans"/>
                <a:sym typeface="Open Sans"/>
              </a:rPr>
              <a:t>.</a:t>
            </a:r>
            <a:endParaRPr lang="ar-EG" sz="2400" dirty="0">
              <a:solidFill>
                <a:schemeClr val="bg2"/>
              </a:solidFill>
              <a:latin typeface="Open Sans"/>
              <a:ea typeface="Open Sans"/>
              <a:cs typeface="Open Sans"/>
              <a:sym typeface="Open Sans"/>
            </a:endParaRPr>
          </a:p>
          <a:p>
            <a:pPr marL="914400" lvl="1" indent="-355600" algn="r" rtl="1">
              <a:lnSpc>
                <a:spcPct val="100000"/>
              </a:lnSpc>
              <a:spcBef>
                <a:spcPts val="2100"/>
              </a:spcBef>
              <a:spcAft>
                <a:spcPts val="0"/>
              </a:spcAft>
              <a:buClr>
                <a:schemeClr val="dk1"/>
              </a:buClr>
              <a:buSzPts val="2000"/>
              <a:buChar char="○"/>
            </a:pPr>
            <a:r>
              <a:rPr lang="ar-EG" sz="2400" dirty="0">
                <a:solidFill>
                  <a:schemeClr val="bg2"/>
                </a:solidFill>
                <a:latin typeface="Open Sans"/>
                <a:ea typeface="Open Sans"/>
                <a:cs typeface="Open Sans"/>
                <a:sym typeface="Open Sans"/>
              </a:rPr>
              <a:t>تريد الاختلاف مع حجة المؤلف</a:t>
            </a:r>
            <a:r>
              <a:rPr lang="ar-SA" sz="2400" dirty="0">
                <a:solidFill>
                  <a:schemeClr val="bg2"/>
                </a:solidFill>
                <a:latin typeface="Open Sans"/>
                <a:ea typeface="Open Sans"/>
                <a:cs typeface="Open Sans"/>
                <a:sym typeface="Open Sans"/>
              </a:rPr>
              <a:t>.</a:t>
            </a:r>
            <a:endParaRPr lang="ar-EG" sz="2400" dirty="0">
              <a:solidFill>
                <a:schemeClr val="bg2"/>
              </a:solidFill>
              <a:latin typeface="Open Sans"/>
              <a:ea typeface="Open Sans"/>
              <a:cs typeface="Open Sans"/>
              <a:sym typeface="Open Sans"/>
            </a:endParaRPr>
          </a:p>
          <a:p>
            <a:pPr marL="914400" lvl="1" indent="-355600" algn="r" rtl="1">
              <a:lnSpc>
                <a:spcPct val="100000"/>
              </a:lnSpc>
              <a:spcBef>
                <a:spcPts val="2100"/>
              </a:spcBef>
              <a:spcAft>
                <a:spcPts val="0"/>
              </a:spcAft>
              <a:buClr>
                <a:schemeClr val="dk1"/>
              </a:buClr>
              <a:buSzPts val="2000"/>
              <a:buChar char="○"/>
            </a:pPr>
            <a:r>
              <a:rPr lang="ar-EG" sz="2400" dirty="0">
                <a:solidFill>
                  <a:schemeClr val="bg2"/>
                </a:solidFill>
                <a:latin typeface="Open Sans"/>
                <a:ea typeface="Open Sans"/>
                <a:cs typeface="Open Sans"/>
                <a:sym typeface="Open Sans"/>
              </a:rPr>
              <a:t>تريد إبراز العبارات أو المقاطع البليغة أو القوية بشكل خاص</a:t>
            </a:r>
            <a:r>
              <a:rPr lang="ar-SA" sz="2400" dirty="0">
                <a:solidFill>
                  <a:schemeClr val="bg2"/>
                </a:solidFill>
                <a:latin typeface="Open Sans"/>
                <a:ea typeface="Open Sans"/>
                <a:cs typeface="Open Sans"/>
                <a:sym typeface="Open Sans"/>
              </a:rPr>
              <a:t>.</a:t>
            </a:r>
            <a:endParaRPr lang="ar-EG" sz="2400" dirty="0">
              <a:solidFill>
                <a:schemeClr val="bg2"/>
              </a:solidFill>
              <a:latin typeface="Open Sans"/>
              <a:ea typeface="Open Sans"/>
              <a:cs typeface="Open Sans"/>
              <a:sym typeface="Open Sans"/>
            </a:endParaRPr>
          </a:p>
          <a:p>
            <a:pPr marL="914400" lvl="1" indent="-355600" algn="r" rtl="1">
              <a:lnSpc>
                <a:spcPct val="100000"/>
              </a:lnSpc>
              <a:spcBef>
                <a:spcPts val="2100"/>
              </a:spcBef>
              <a:spcAft>
                <a:spcPts val="0"/>
              </a:spcAft>
              <a:buClr>
                <a:schemeClr val="dk1"/>
              </a:buClr>
              <a:buSzPts val="2000"/>
              <a:buChar char="○"/>
            </a:pPr>
            <a:r>
              <a:rPr lang="ar-EG" sz="2400" dirty="0">
                <a:solidFill>
                  <a:schemeClr val="bg2"/>
                </a:solidFill>
                <a:latin typeface="Open Sans"/>
                <a:ea typeface="Open Sans"/>
                <a:cs typeface="Open Sans"/>
                <a:sym typeface="Open Sans"/>
              </a:rPr>
              <a:t>أنت تقارن وتناقض وجهات نظر معينة</a:t>
            </a:r>
            <a:r>
              <a:rPr lang="ar-SA" sz="2400" dirty="0">
                <a:solidFill>
                  <a:schemeClr val="bg2"/>
                </a:solidFill>
                <a:latin typeface="Open Sans"/>
                <a:ea typeface="Open Sans"/>
                <a:cs typeface="Open Sans"/>
                <a:sym typeface="Open Sans"/>
              </a:rPr>
              <a:t>.</a:t>
            </a:r>
            <a:endParaRPr lang="ar-EG" sz="2400" dirty="0">
              <a:solidFill>
                <a:schemeClr val="bg2"/>
              </a:solidFill>
              <a:latin typeface="Open Sans"/>
              <a:ea typeface="Open Sans"/>
              <a:cs typeface="Open Sans"/>
              <a:sym typeface="Open Sans"/>
            </a:endParaRPr>
          </a:p>
          <a:p>
            <a:pPr marL="914400" lvl="1" indent="-355600" algn="r" rtl="1">
              <a:lnSpc>
                <a:spcPct val="100000"/>
              </a:lnSpc>
              <a:spcBef>
                <a:spcPts val="2100"/>
              </a:spcBef>
              <a:spcAft>
                <a:spcPts val="0"/>
              </a:spcAft>
              <a:buClr>
                <a:schemeClr val="dk1"/>
              </a:buClr>
              <a:buSzPts val="2000"/>
              <a:buChar char="○"/>
            </a:pPr>
            <a:r>
              <a:rPr lang="ar-EG" sz="2400" dirty="0">
                <a:solidFill>
                  <a:schemeClr val="bg2"/>
                </a:solidFill>
                <a:latin typeface="Open Sans"/>
                <a:ea typeface="Open Sans"/>
                <a:cs typeface="Open Sans"/>
                <a:sym typeface="Open Sans"/>
              </a:rPr>
              <a:t>تريد الإشارة الى البحث المهم الذي يسبق بحثك</a:t>
            </a:r>
            <a:endParaRPr sz="2400" dirty="0">
              <a:solidFill>
                <a:schemeClr val="bg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6"/>
          <p:cNvSpPr txBox="1">
            <a:spLocks noGrp="1"/>
          </p:cNvSpPr>
          <p:nvPr>
            <p:ph type="title"/>
          </p:nvPr>
        </p:nvSpPr>
        <p:spPr>
          <a:xfrm>
            <a:off x="0" y="439761"/>
            <a:ext cx="7994469"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None/>
            </a:pPr>
            <a:r>
              <a:rPr lang="ar-EG" dirty="0">
                <a:solidFill>
                  <a:srgbClr val="586F7C"/>
                </a:solidFill>
                <a:latin typeface="Open Sans"/>
                <a:ea typeface="Open Sans"/>
                <a:cs typeface="Open Sans"/>
                <a:sym typeface="Open Sans"/>
              </a:rPr>
              <a:t>مـثـال</a:t>
            </a:r>
            <a:endParaRPr dirty="0">
              <a:solidFill>
                <a:srgbClr val="586F7C"/>
              </a:solidFill>
              <a:latin typeface="Open Sans"/>
              <a:ea typeface="Open Sans"/>
              <a:cs typeface="Open Sans"/>
              <a:sym typeface="Open Sans"/>
            </a:endParaRPr>
          </a:p>
        </p:txBody>
      </p:sp>
      <p:sp>
        <p:nvSpPr>
          <p:cNvPr id="199" name="Google Shape;199;p16"/>
          <p:cNvSpPr txBox="1">
            <a:spLocks noGrp="1"/>
          </p:cNvSpPr>
          <p:nvPr>
            <p:ph type="body" idx="1"/>
          </p:nvPr>
        </p:nvSpPr>
        <p:spPr>
          <a:xfrm>
            <a:off x="244928" y="1972840"/>
            <a:ext cx="11299371" cy="4885159"/>
          </a:xfrm>
          <a:prstGeom prst="rect">
            <a:avLst/>
          </a:prstGeom>
          <a:noFill/>
          <a:ln>
            <a:noFill/>
          </a:ln>
        </p:spPr>
        <p:txBody>
          <a:bodyPr spcFirstLastPara="1" wrap="square" lIns="91425" tIns="45700" rIns="91425" bIns="45700" anchor="t" anchorCtr="0">
            <a:noAutofit/>
          </a:bodyPr>
          <a:lstStyle/>
          <a:p>
            <a:pPr marL="127000" lvl="0" indent="0" algn="just" rtl="1">
              <a:lnSpc>
                <a:spcPct val="100000"/>
              </a:lnSpc>
              <a:spcBef>
                <a:spcPts val="1000"/>
              </a:spcBef>
              <a:spcAft>
                <a:spcPts val="0"/>
              </a:spcAft>
              <a:buClr>
                <a:schemeClr val="dk1"/>
              </a:buClr>
              <a:buSzPts val="2400"/>
              <a:buNone/>
            </a:pPr>
            <a:r>
              <a:rPr lang="ar-EG" sz="2800" b="1" dirty="0">
                <a:solidFill>
                  <a:schemeClr val="bg2"/>
                </a:solidFill>
                <a:latin typeface="Open Sans"/>
                <a:ea typeface="Open Sans"/>
                <a:cs typeface="Open Sans"/>
                <a:sym typeface="Open Sans"/>
              </a:rPr>
              <a:t>مثال على اقتباس قصير:</a:t>
            </a:r>
          </a:p>
          <a:p>
            <a:pPr marL="127000" lvl="0" indent="0" algn="just" rtl="1">
              <a:lnSpc>
                <a:spcPct val="100000"/>
              </a:lnSpc>
              <a:spcBef>
                <a:spcPts val="1000"/>
              </a:spcBef>
              <a:spcAft>
                <a:spcPts val="0"/>
              </a:spcAft>
              <a:buClr>
                <a:schemeClr val="dk1"/>
              </a:buClr>
              <a:buSzPts val="2400"/>
              <a:buNone/>
            </a:pPr>
            <a:r>
              <a:rPr lang="ar-EG" sz="2800" dirty="0">
                <a:solidFill>
                  <a:schemeClr val="bg2"/>
                </a:solidFill>
                <a:latin typeface="Open Sans"/>
                <a:ea typeface="Open Sans"/>
                <a:cs typeface="Open Sans"/>
                <a:sym typeface="Open Sans"/>
              </a:rPr>
              <a:t>وفقا لهوارد (1940) في الطبيعة ، فإن "القاعدة في هذه الأمور هي أن نعيش ونترك الحياة تستمر" (ص 4).</a:t>
            </a:r>
          </a:p>
          <a:p>
            <a:pPr marL="127000" lvl="0" indent="0" algn="just" rtl="1">
              <a:lnSpc>
                <a:spcPct val="100000"/>
              </a:lnSpc>
              <a:spcBef>
                <a:spcPts val="1000"/>
              </a:spcBef>
              <a:spcAft>
                <a:spcPts val="0"/>
              </a:spcAft>
              <a:buClr>
                <a:schemeClr val="dk1"/>
              </a:buClr>
              <a:buSzPts val="2400"/>
              <a:buNone/>
            </a:pPr>
            <a:r>
              <a:rPr lang="ar-EG" sz="2800" b="1" dirty="0">
                <a:solidFill>
                  <a:schemeClr val="bg2"/>
                </a:solidFill>
                <a:latin typeface="Open Sans"/>
                <a:ea typeface="Open Sans"/>
                <a:cs typeface="Open Sans"/>
                <a:sym typeface="Open Sans"/>
              </a:rPr>
              <a:t>مثال على اقتباس كتلة:</a:t>
            </a:r>
          </a:p>
          <a:p>
            <a:pPr marL="127000" lvl="0" indent="0" algn="just" rtl="1">
              <a:lnSpc>
                <a:spcPct val="100000"/>
              </a:lnSpc>
              <a:spcBef>
                <a:spcPts val="1000"/>
              </a:spcBef>
              <a:spcAft>
                <a:spcPts val="0"/>
              </a:spcAft>
              <a:buClr>
                <a:schemeClr val="dk1"/>
              </a:buClr>
              <a:buSzPts val="2400"/>
              <a:buNone/>
            </a:pPr>
            <a:r>
              <a:rPr lang="ar-EG" sz="2800" dirty="0">
                <a:solidFill>
                  <a:schemeClr val="bg2"/>
                </a:solidFill>
                <a:latin typeface="Open Sans"/>
                <a:ea typeface="Open Sans"/>
                <a:cs typeface="Open Sans"/>
                <a:sym typeface="Open Sans"/>
              </a:rPr>
              <a:t>شرح هوارد (1940) مفهومًا رئيسيًا للزراعة العضوية. تضمن هذا المفهوم أيضًا فكرة التنظيم الذاتي في الطبيعة:</a:t>
            </a:r>
          </a:p>
          <a:p>
            <a:pPr marL="127000" lvl="0" indent="0" algn="just" rtl="1">
              <a:lnSpc>
                <a:spcPct val="100000"/>
              </a:lnSpc>
              <a:spcBef>
                <a:spcPts val="1000"/>
              </a:spcBef>
              <a:spcAft>
                <a:spcPts val="0"/>
              </a:spcAft>
              <a:buClr>
                <a:schemeClr val="dk1"/>
              </a:buClr>
              <a:buSzPts val="2400"/>
              <a:buNone/>
            </a:pPr>
            <a:r>
              <a:rPr lang="ar-EG" sz="2800" dirty="0">
                <a:solidFill>
                  <a:schemeClr val="bg2"/>
                </a:solidFill>
                <a:latin typeface="Open Sans"/>
                <a:ea typeface="Open Sans"/>
                <a:cs typeface="Open Sans"/>
                <a:sym typeface="Open Sans"/>
              </a:rPr>
              <a:t>"لم تجد الطبيعة أبدًا أنه من الضروري تصميم ما يعادل آلة الرش ورذاذ السم لمكافحة الآفات الحشرية والفطرية. لا يوجد شيء في طبيعة اللقاحات والأمصال لحماية الماشية. (هوارد 1940 ، ص 3). "</a:t>
            </a:r>
            <a:endParaRPr sz="2800" dirty="0">
              <a:solidFill>
                <a:schemeClr val="bg2"/>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7"/>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None/>
            </a:pPr>
            <a:r>
              <a:rPr lang="ar-EG" sz="4000" dirty="0">
                <a:solidFill>
                  <a:schemeClr val="bg2"/>
                </a:solidFill>
                <a:latin typeface="Open Sans"/>
                <a:ea typeface="Open Sans"/>
                <a:cs typeface="Open Sans"/>
                <a:sym typeface="Open Sans"/>
              </a:rPr>
              <a:t>أ</a:t>
            </a:r>
            <a:r>
              <a:rPr lang="ar-SA" sz="4000" dirty="0">
                <a:solidFill>
                  <a:schemeClr val="bg2"/>
                </a:solidFill>
                <a:latin typeface="Open Sans"/>
                <a:ea typeface="Open Sans"/>
                <a:cs typeface="Open Sans"/>
                <a:sym typeface="Open Sans"/>
              </a:rPr>
              <a:t>ساليب</a:t>
            </a:r>
            <a:r>
              <a:rPr lang="ar-EG" sz="4000" dirty="0">
                <a:solidFill>
                  <a:schemeClr val="bg2"/>
                </a:solidFill>
                <a:latin typeface="Open Sans"/>
                <a:ea typeface="Open Sans"/>
                <a:cs typeface="Open Sans"/>
                <a:sym typeface="Open Sans"/>
              </a:rPr>
              <a:t> الاقتباس</a:t>
            </a:r>
            <a:r>
              <a:rPr lang="en-US" sz="4000" dirty="0">
                <a:solidFill>
                  <a:schemeClr val="bg2"/>
                </a:solidFill>
                <a:latin typeface="Open Sans"/>
                <a:ea typeface="Open Sans"/>
                <a:cs typeface="Open Sans"/>
                <a:sym typeface="Open Sans"/>
              </a:rPr>
              <a:t> Citation Styles </a:t>
            </a:r>
            <a:endParaRPr sz="4000" dirty="0">
              <a:solidFill>
                <a:schemeClr val="bg2"/>
              </a:solidFill>
              <a:latin typeface="Open Sans"/>
              <a:ea typeface="Open Sans"/>
              <a:cs typeface="Open Sans"/>
              <a:sym typeface="Open Sans"/>
            </a:endParaRPr>
          </a:p>
        </p:txBody>
      </p:sp>
      <p:sp>
        <p:nvSpPr>
          <p:cNvPr id="206" name="Google Shape;206;p7"/>
          <p:cNvSpPr txBox="1">
            <a:spLocks noGrp="1"/>
          </p:cNvSpPr>
          <p:nvPr>
            <p:ph type="body" idx="1"/>
          </p:nvPr>
        </p:nvSpPr>
        <p:spPr>
          <a:xfrm>
            <a:off x="0" y="1698171"/>
            <a:ext cx="11495314" cy="5159829"/>
          </a:xfrm>
          <a:prstGeom prst="rect">
            <a:avLst/>
          </a:prstGeom>
          <a:noFill/>
          <a:ln>
            <a:noFill/>
          </a:ln>
        </p:spPr>
        <p:txBody>
          <a:bodyPr spcFirstLastPara="1" wrap="square" lIns="91425" tIns="45700" rIns="91425" bIns="45700" anchor="t" anchorCtr="0">
            <a:noAutofit/>
          </a:bodyPr>
          <a:lstStyle/>
          <a:p>
            <a:pPr marL="917575" lvl="0" indent="-457200" algn="r" rtl="1">
              <a:lnSpc>
                <a:spcPct val="100000"/>
              </a:lnSpc>
              <a:spcBef>
                <a:spcPts val="1000"/>
              </a:spcBef>
              <a:spcAft>
                <a:spcPts val="0"/>
              </a:spcAft>
              <a:buClr>
                <a:schemeClr val="bg2"/>
              </a:buClr>
              <a:buSzPts val="1850"/>
              <a:buFont typeface="Arial" panose="020B0604020202020204" pitchFamily="34" charset="0"/>
              <a:buChar char="•"/>
            </a:pPr>
            <a:endParaRPr lang="en-US" sz="2800" dirty="0">
              <a:solidFill>
                <a:schemeClr val="bg2"/>
              </a:solidFill>
              <a:latin typeface="Open Sans"/>
              <a:ea typeface="Open Sans"/>
              <a:cs typeface="Open Sans"/>
              <a:sym typeface="Open Sans"/>
            </a:endParaRPr>
          </a:p>
          <a:p>
            <a:pPr marL="917575" lvl="0" indent="-457200" algn="r" rtl="1">
              <a:lnSpc>
                <a:spcPct val="100000"/>
              </a:lnSpc>
              <a:spcBef>
                <a:spcPts val="1000"/>
              </a:spcBef>
              <a:spcAft>
                <a:spcPts val="0"/>
              </a:spcAft>
              <a:buClr>
                <a:schemeClr val="bg2"/>
              </a:buClr>
              <a:buSzPts val="1850"/>
              <a:buFont typeface="Arial" panose="020B0604020202020204" pitchFamily="34" charset="0"/>
              <a:buChar char="•"/>
            </a:pPr>
            <a:r>
              <a:rPr lang="en-US"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تختلف أ</a:t>
            </a:r>
            <a:r>
              <a:rPr lang="ar-SA" sz="2800" dirty="0">
                <a:solidFill>
                  <a:schemeClr val="bg2"/>
                </a:solidFill>
                <a:latin typeface="Open Sans"/>
                <a:ea typeface="Open Sans"/>
                <a:cs typeface="Open Sans"/>
                <a:sym typeface="Open Sans"/>
              </a:rPr>
              <a:t>ساليب</a:t>
            </a:r>
            <a:r>
              <a:rPr lang="ar-EG" sz="2800" dirty="0">
                <a:solidFill>
                  <a:schemeClr val="bg2"/>
                </a:solidFill>
                <a:latin typeface="Open Sans"/>
                <a:ea typeface="Open Sans"/>
                <a:cs typeface="Open Sans"/>
                <a:sym typeface="Open Sans"/>
              </a:rPr>
              <a:t> الاقتباس من مجال إلى </a:t>
            </a:r>
            <a:r>
              <a:rPr lang="ar-SA" sz="2800" dirty="0">
                <a:solidFill>
                  <a:schemeClr val="bg2"/>
                </a:solidFill>
                <a:latin typeface="Open Sans"/>
                <a:ea typeface="Open Sans"/>
                <a:cs typeface="Open Sans"/>
                <a:sym typeface="Open Sans"/>
              </a:rPr>
              <a:t>آ</a:t>
            </a:r>
            <a:r>
              <a:rPr lang="ar-EG" sz="2800" dirty="0">
                <a:solidFill>
                  <a:schemeClr val="bg2"/>
                </a:solidFill>
                <a:latin typeface="Open Sans"/>
                <a:ea typeface="Open Sans"/>
                <a:cs typeface="Open Sans"/>
                <a:sym typeface="Open Sans"/>
              </a:rPr>
              <a:t>خر.</a:t>
            </a:r>
          </a:p>
          <a:p>
            <a:pPr marL="917575" lvl="0" indent="-457200" algn="r" rtl="1">
              <a:lnSpc>
                <a:spcPct val="100000"/>
              </a:lnSpc>
              <a:spcBef>
                <a:spcPts val="1000"/>
              </a:spcBef>
              <a:spcAft>
                <a:spcPts val="0"/>
              </a:spcAft>
              <a:buClr>
                <a:schemeClr val="bg2"/>
              </a:buClr>
              <a:buSzPts val="1850"/>
              <a:buFont typeface="Arial" panose="020B0604020202020204" pitchFamily="34" charset="0"/>
              <a:buChar char="•"/>
            </a:pPr>
            <a:r>
              <a:rPr lang="en-US"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علاوة على ذلك ، يمكن لمدير المعلومات في مؤسستك أن يساعدك كثيرًا في تحديد الأسلوب والأدوات التي يجب استخدامها.</a:t>
            </a:r>
          </a:p>
          <a:p>
            <a:pPr marL="917575" lvl="0" indent="-457200" algn="r" rtl="1">
              <a:lnSpc>
                <a:spcPct val="100000"/>
              </a:lnSpc>
              <a:spcBef>
                <a:spcPts val="1000"/>
              </a:spcBef>
              <a:spcAft>
                <a:spcPts val="0"/>
              </a:spcAft>
              <a:buClr>
                <a:schemeClr val="bg2"/>
              </a:buClr>
              <a:buSzPts val="1850"/>
              <a:buFont typeface="Arial" panose="020B0604020202020204" pitchFamily="34" charset="0"/>
              <a:buChar char="•"/>
            </a:pPr>
            <a:r>
              <a:rPr lang="en-US"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أ</a:t>
            </a:r>
            <a:r>
              <a:rPr lang="ar-SA" sz="2800" dirty="0">
                <a:solidFill>
                  <a:schemeClr val="bg2"/>
                </a:solidFill>
                <a:latin typeface="Open Sans"/>
                <a:ea typeface="Open Sans"/>
                <a:cs typeface="Open Sans"/>
                <a:sym typeface="Open Sans"/>
              </a:rPr>
              <a:t>ساليب</a:t>
            </a:r>
            <a:r>
              <a:rPr lang="ar-EG" sz="2800" dirty="0">
                <a:solidFill>
                  <a:schemeClr val="bg2"/>
                </a:solidFill>
                <a:latin typeface="Open Sans"/>
                <a:ea typeface="Open Sans"/>
                <a:cs typeface="Open Sans"/>
                <a:sym typeface="Open Sans"/>
              </a:rPr>
              <a:t> الاقتباس المستخدمة في الغالب هي ؛</a:t>
            </a:r>
          </a:p>
          <a:p>
            <a:pPr marL="1374775" lvl="1" indent="-457200" algn="r" rtl="1">
              <a:lnSpc>
                <a:spcPct val="100000"/>
              </a:lnSpc>
              <a:spcBef>
                <a:spcPts val="1000"/>
              </a:spcBef>
              <a:buClr>
                <a:schemeClr val="bg2"/>
              </a:buClr>
              <a:buSzPts val="1850"/>
              <a:buFont typeface="Courier New" panose="02070309020205020404" pitchFamily="49" charset="0"/>
              <a:buChar char="o"/>
            </a:pPr>
            <a:r>
              <a:rPr lang="en-US"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أسلوب</a:t>
            </a:r>
            <a:r>
              <a:rPr lang="en-US" sz="2800" dirty="0">
                <a:solidFill>
                  <a:schemeClr val="bg2"/>
                </a:solidFill>
                <a:latin typeface="Open Sans"/>
                <a:ea typeface="Open Sans"/>
                <a:cs typeface="Open Sans"/>
                <a:sym typeface="Open Sans"/>
              </a:rPr>
              <a:t>MLA </a:t>
            </a:r>
            <a:r>
              <a:rPr lang="ar-SA" sz="2800" dirty="0">
                <a:solidFill>
                  <a:schemeClr val="bg2"/>
                </a:solidFill>
                <a:latin typeface="Open Sans"/>
                <a:ea typeface="Open Sans"/>
                <a:cs typeface="Open Sans"/>
                <a:sym typeface="Open Sans"/>
              </a:rPr>
              <a:t> : </a:t>
            </a:r>
            <a:r>
              <a:rPr lang="ar-EG" sz="2800" dirty="0">
                <a:solidFill>
                  <a:schemeClr val="bg2"/>
                </a:solidFill>
                <a:latin typeface="Open Sans"/>
                <a:ea typeface="Open Sans"/>
                <a:cs typeface="Open Sans"/>
                <a:sym typeface="Open Sans"/>
              </a:rPr>
              <a:t>تم نشره من قِبَل جمعية اللغة الحديثة الأمريكية.</a:t>
            </a:r>
          </a:p>
          <a:p>
            <a:pPr marL="1374775" lvl="1" indent="-457200" algn="r" rtl="1">
              <a:lnSpc>
                <a:spcPct val="100000"/>
              </a:lnSpc>
              <a:spcBef>
                <a:spcPts val="1000"/>
              </a:spcBef>
              <a:buClr>
                <a:schemeClr val="bg2"/>
              </a:buClr>
              <a:buSzPts val="1850"/>
              <a:buFont typeface="Courier New" panose="02070309020205020404" pitchFamily="49" charset="0"/>
              <a:buChar char="o"/>
            </a:pPr>
            <a:r>
              <a:rPr lang="en-US"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أسلوب</a:t>
            </a:r>
            <a:r>
              <a:rPr lang="en-US" sz="2800" dirty="0">
                <a:solidFill>
                  <a:schemeClr val="bg2"/>
                </a:solidFill>
                <a:latin typeface="Open Sans"/>
                <a:ea typeface="Open Sans"/>
                <a:cs typeface="Open Sans"/>
                <a:sym typeface="Open Sans"/>
              </a:rPr>
              <a:t>APA </a:t>
            </a:r>
            <a:r>
              <a:rPr lang="ar-SA" sz="2800" dirty="0">
                <a:solidFill>
                  <a:schemeClr val="bg2"/>
                </a:solidFill>
                <a:latin typeface="Open Sans"/>
                <a:ea typeface="Open Sans"/>
                <a:cs typeface="Open Sans"/>
                <a:sym typeface="Open Sans"/>
              </a:rPr>
              <a:t> : </a:t>
            </a:r>
            <a:r>
              <a:rPr lang="ar-EG" sz="2800" dirty="0">
                <a:solidFill>
                  <a:schemeClr val="bg2"/>
                </a:solidFill>
                <a:latin typeface="Open Sans"/>
                <a:ea typeface="Open Sans"/>
                <a:cs typeface="Open Sans"/>
                <a:sym typeface="Open Sans"/>
              </a:rPr>
              <a:t>تم نشره من قِبَل جمعية علم النفس الأمريكية.</a:t>
            </a:r>
          </a:p>
          <a:p>
            <a:pPr marL="1374775" lvl="1" indent="-457200" algn="r" rtl="1">
              <a:lnSpc>
                <a:spcPct val="100000"/>
              </a:lnSpc>
              <a:spcBef>
                <a:spcPts val="1000"/>
              </a:spcBef>
              <a:buClr>
                <a:schemeClr val="bg2"/>
              </a:buClr>
              <a:buSzPts val="1850"/>
              <a:buFont typeface="Courier New" panose="02070309020205020404" pitchFamily="49" charset="0"/>
              <a:buChar char="o"/>
            </a:pPr>
            <a:r>
              <a:rPr lang="en-US"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أسلوب </a:t>
            </a:r>
            <a:r>
              <a:rPr lang="en-US" sz="2800" dirty="0">
                <a:solidFill>
                  <a:schemeClr val="bg2"/>
                </a:solidFill>
                <a:latin typeface="Open Sans"/>
                <a:ea typeface="Open Sans"/>
                <a:cs typeface="Open Sans"/>
                <a:sym typeface="Open Sans"/>
              </a:rPr>
              <a:t>CMOS</a:t>
            </a:r>
            <a:r>
              <a:rPr lang="ar-SA" sz="2800" dirty="0">
                <a:solidFill>
                  <a:schemeClr val="bg2"/>
                </a:solidFill>
                <a:latin typeface="Open Sans"/>
                <a:ea typeface="Open Sans"/>
                <a:cs typeface="Open Sans"/>
                <a:sym typeface="Open Sans"/>
              </a:rPr>
              <a:t> : </a:t>
            </a:r>
            <a:r>
              <a:rPr lang="ar-EG" sz="2800" dirty="0">
                <a:solidFill>
                  <a:schemeClr val="bg2"/>
                </a:solidFill>
                <a:latin typeface="Open Sans"/>
                <a:ea typeface="Open Sans"/>
                <a:cs typeface="Open Sans"/>
                <a:sym typeface="Open Sans"/>
              </a:rPr>
              <a:t>تم نشره من قِبَل مطبعة جامعة شيكاغو. </a:t>
            </a:r>
            <a:endParaRPr sz="2800" dirty="0">
              <a:solidFill>
                <a:schemeClr val="bg2"/>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0"/>
          <p:cNvSpPr txBox="1">
            <a:spLocks noGrp="1"/>
          </p:cNvSpPr>
          <p:nvPr>
            <p:ph type="title"/>
          </p:nvPr>
        </p:nvSpPr>
        <p:spPr>
          <a:xfrm>
            <a:off x="0" y="444214"/>
            <a:ext cx="8138160" cy="477178"/>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3200"/>
              <a:buNone/>
            </a:pPr>
            <a:r>
              <a:rPr lang="ar-EG" sz="4000" dirty="0">
                <a:solidFill>
                  <a:schemeClr val="bg2"/>
                </a:solidFill>
                <a:latin typeface="Open Sans"/>
                <a:ea typeface="Open Sans"/>
                <a:cs typeface="Open Sans"/>
                <a:sym typeface="Open Sans"/>
              </a:rPr>
              <a:t>أدوات إدارة المراجع والاستشهادات  </a:t>
            </a:r>
            <a:br>
              <a:rPr lang="ar-EG" sz="4000" dirty="0">
                <a:solidFill>
                  <a:schemeClr val="bg2"/>
                </a:solidFill>
                <a:latin typeface="Open Sans"/>
                <a:ea typeface="Open Sans"/>
                <a:cs typeface="Open Sans"/>
                <a:sym typeface="Open Sans"/>
              </a:rPr>
            </a:br>
            <a:endParaRPr lang="ar-EG" sz="4000" dirty="0">
              <a:solidFill>
                <a:schemeClr val="bg2"/>
              </a:solidFill>
              <a:latin typeface="Open Sans"/>
              <a:ea typeface="Open Sans"/>
              <a:cs typeface="Open Sans"/>
              <a:sym typeface="Open Sans"/>
            </a:endParaRPr>
          </a:p>
        </p:txBody>
      </p:sp>
      <p:sp>
        <p:nvSpPr>
          <p:cNvPr id="213" name="Google Shape;213;p20"/>
          <p:cNvSpPr txBox="1">
            <a:spLocks noGrp="1"/>
          </p:cNvSpPr>
          <p:nvPr>
            <p:ph type="body" idx="1"/>
          </p:nvPr>
        </p:nvSpPr>
        <p:spPr>
          <a:xfrm>
            <a:off x="310244" y="1765371"/>
            <a:ext cx="10548257" cy="4570115"/>
          </a:xfrm>
          <a:prstGeom prst="rect">
            <a:avLst/>
          </a:prstGeom>
          <a:noFill/>
          <a:ln>
            <a:noFill/>
          </a:ln>
        </p:spPr>
        <p:txBody>
          <a:bodyPr spcFirstLastPara="1" wrap="square" lIns="91425" tIns="45700" rIns="91425" bIns="45700" anchor="t" anchorCtr="0">
            <a:normAutofit lnSpcReduction="10000"/>
          </a:bodyPr>
          <a:lstStyle/>
          <a:p>
            <a:pPr marL="574675" lvl="0" indent="-457200" algn="just" rtl="1">
              <a:lnSpc>
                <a:spcPct val="140000"/>
              </a:lnSpc>
              <a:spcBef>
                <a:spcPts val="1000"/>
              </a:spcBef>
              <a:spcAft>
                <a:spcPts val="0"/>
              </a:spcAft>
              <a:buClr>
                <a:schemeClr val="bg2"/>
              </a:buClr>
              <a:buSzPts val="1850"/>
              <a:buFont typeface="Arial" panose="020B0604020202020204" pitchFamily="34" charset="0"/>
              <a:buChar char="•"/>
            </a:pPr>
            <a:r>
              <a:rPr lang="ar-EG" sz="2800" dirty="0">
                <a:solidFill>
                  <a:schemeClr val="bg2"/>
                </a:solidFill>
                <a:latin typeface="Open Sans"/>
                <a:ea typeface="Open Sans"/>
                <a:cs typeface="Open Sans"/>
                <a:sym typeface="Open Sans"/>
              </a:rPr>
              <a:t>تساعد أدوات إدارة المراجع والاستشهادات المرجعية المستخدمين على إنشاء وإدارة قوائم المراجع </a:t>
            </a:r>
            <a:r>
              <a:rPr lang="ar-SA" sz="2800" dirty="0">
                <a:solidFill>
                  <a:schemeClr val="bg2"/>
                </a:solidFill>
                <a:latin typeface="Open Sans"/>
                <a:ea typeface="Open Sans"/>
                <a:cs typeface="Open Sans"/>
                <a:sym typeface="Open Sans"/>
              </a:rPr>
              <a:t>للمشروعات </a:t>
            </a:r>
            <a:r>
              <a:rPr lang="ar-EG" sz="2800" dirty="0">
                <a:solidFill>
                  <a:schemeClr val="bg2"/>
                </a:solidFill>
                <a:latin typeface="Open Sans"/>
                <a:ea typeface="Open Sans"/>
                <a:cs typeface="Open Sans"/>
                <a:sym typeface="Open Sans"/>
              </a:rPr>
              <a:t>والأوراق البحثية.</a:t>
            </a:r>
            <a:r>
              <a:rPr lang="en-US" sz="2800" dirty="0">
                <a:solidFill>
                  <a:schemeClr val="bg2"/>
                </a:solidFill>
                <a:latin typeface="Open Sans"/>
                <a:ea typeface="Open Sans"/>
                <a:cs typeface="Open Sans"/>
                <a:sym typeface="Open Sans"/>
              </a:rPr>
              <a:t> </a:t>
            </a:r>
            <a:endParaRPr sz="2800" dirty="0">
              <a:solidFill>
                <a:schemeClr val="bg2"/>
              </a:solidFill>
            </a:endParaRPr>
          </a:p>
          <a:p>
            <a:pPr marL="574675" lvl="0" indent="-457200" algn="just" rtl="1">
              <a:lnSpc>
                <a:spcPct val="140000"/>
              </a:lnSpc>
              <a:spcBef>
                <a:spcPts val="1000"/>
              </a:spcBef>
              <a:spcAft>
                <a:spcPts val="0"/>
              </a:spcAft>
              <a:buClr>
                <a:schemeClr val="bg2"/>
              </a:buClr>
              <a:buSzPts val="1850"/>
              <a:buFont typeface="Arial" panose="020B0604020202020204" pitchFamily="34" charset="0"/>
              <a:buChar char="•"/>
            </a:pPr>
            <a:r>
              <a:rPr lang="ar-EG" sz="2800" dirty="0">
                <a:solidFill>
                  <a:schemeClr val="bg2"/>
                </a:solidFill>
                <a:latin typeface="Open Sans"/>
                <a:ea typeface="Open Sans"/>
                <a:cs typeface="Open Sans"/>
                <a:sym typeface="Open Sans"/>
              </a:rPr>
              <a:t>تنظم هذه الأدوات الاستشهادات في تنسيقات محددة لإعداد المخطوطات والببليو</a:t>
            </a:r>
            <a:r>
              <a:rPr lang="ar-SA" sz="2800" dirty="0">
                <a:solidFill>
                  <a:schemeClr val="bg2"/>
                </a:solidFill>
                <a:latin typeface="Open Sans"/>
                <a:ea typeface="Open Sans"/>
                <a:cs typeface="Open Sans"/>
                <a:sym typeface="Open Sans"/>
              </a:rPr>
              <a:t>ج</a:t>
            </a:r>
            <a:r>
              <a:rPr lang="ar-EG" sz="2800" dirty="0">
                <a:solidFill>
                  <a:schemeClr val="bg2"/>
                </a:solidFill>
                <a:latin typeface="Open Sans"/>
                <a:ea typeface="Open Sans"/>
                <a:cs typeface="Open Sans"/>
                <a:sym typeface="Open Sans"/>
              </a:rPr>
              <a:t>رافيات.</a:t>
            </a:r>
          </a:p>
          <a:p>
            <a:pPr marL="574675" lvl="0" indent="-457200" algn="just" rtl="1">
              <a:lnSpc>
                <a:spcPct val="140000"/>
              </a:lnSpc>
              <a:spcBef>
                <a:spcPts val="1000"/>
              </a:spcBef>
              <a:spcAft>
                <a:spcPts val="0"/>
              </a:spcAft>
              <a:buClr>
                <a:schemeClr val="bg2"/>
              </a:buClr>
              <a:buSzPts val="1850"/>
              <a:buFont typeface="Arial" panose="020B0604020202020204" pitchFamily="34" charset="0"/>
              <a:buChar char="•"/>
            </a:pPr>
            <a:r>
              <a:rPr lang="ar-EG" sz="2800" dirty="0">
                <a:solidFill>
                  <a:schemeClr val="bg2"/>
                </a:solidFill>
                <a:latin typeface="Open Sans"/>
                <a:ea typeface="Open Sans"/>
                <a:cs typeface="Open Sans"/>
                <a:sym typeface="Open Sans"/>
              </a:rPr>
              <a:t>برنامجان مجانيان يستخدمان بشكل متكرر هما: </a:t>
            </a:r>
            <a:r>
              <a:rPr lang="en-US" sz="2800" dirty="0">
                <a:solidFill>
                  <a:schemeClr val="bg2"/>
                </a:solidFill>
                <a:latin typeface="Open Sans"/>
                <a:ea typeface="Open Sans"/>
                <a:cs typeface="Open Sans"/>
                <a:sym typeface="Open Sans"/>
              </a:rPr>
              <a:t>Zotero </a:t>
            </a:r>
            <a:r>
              <a:rPr lang="ar-EG" sz="2800" dirty="0">
                <a:solidFill>
                  <a:schemeClr val="bg2"/>
                </a:solidFill>
                <a:latin typeface="Open Sans"/>
                <a:ea typeface="Open Sans"/>
                <a:cs typeface="Open Sans"/>
                <a:sym typeface="Open Sans"/>
              </a:rPr>
              <a:t> و </a:t>
            </a:r>
            <a:r>
              <a:rPr lang="en-US" sz="2800" dirty="0">
                <a:solidFill>
                  <a:schemeClr val="bg2"/>
                </a:solidFill>
                <a:latin typeface="Open Sans"/>
                <a:ea typeface="Open Sans"/>
                <a:cs typeface="Open Sans"/>
                <a:sym typeface="Open Sans"/>
              </a:rPr>
              <a:t>Mendeley</a:t>
            </a:r>
            <a:endParaRPr lang="ar-EG" sz="2800" dirty="0">
              <a:solidFill>
                <a:schemeClr val="bg2"/>
              </a:solidFill>
              <a:latin typeface="Open Sans"/>
              <a:ea typeface="Open Sans"/>
              <a:cs typeface="Open Sans"/>
              <a:sym typeface="Open Sans"/>
            </a:endParaRPr>
          </a:p>
          <a:p>
            <a:pPr marL="574675" lvl="0" indent="-457200" algn="just" rtl="1">
              <a:lnSpc>
                <a:spcPct val="140000"/>
              </a:lnSpc>
              <a:spcBef>
                <a:spcPts val="1000"/>
              </a:spcBef>
              <a:spcAft>
                <a:spcPts val="0"/>
              </a:spcAft>
              <a:buClr>
                <a:schemeClr val="bg2"/>
              </a:buClr>
              <a:buSzPts val="1850"/>
              <a:buFont typeface="Arial" panose="020B0604020202020204" pitchFamily="34" charset="0"/>
              <a:buChar char="•"/>
            </a:pPr>
            <a:r>
              <a:rPr lang="ar-EG" sz="2800" dirty="0">
                <a:solidFill>
                  <a:schemeClr val="bg2"/>
                </a:solidFill>
                <a:latin typeface="Open Sans"/>
                <a:ea typeface="Open Sans"/>
                <a:cs typeface="Open Sans"/>
                <a:sym typeface="Open Sans"/>
              </a:rPr>
              <a:t>هذه البرامج متوفرة عبر الإنترنت وكإصدارات قائمة بذاتها يمكن تثبيتها على جهاز الكمبيوتر.</a:t>
            </a:r>
            <a:endParaRPr sz="2800" b="1" dirty="0">
              <a:solidFill>
                <a:schemeClr val="bg2"/>
              </a:solidFill>
              <a:latin typeface="Open Sans"/>
              <a:ea typeface="Open Sans"/>
              <a:cs typeface="Open Sans"/>
              <a:sym typeface="Open Sans"/>
            </a:endParaRPr>
          </a:p>
        </p:txBody>
      </p:sp>
      <p:sp>
        <p:nvSpPr>
          <p:cNvPr id="2" name="Google Shape;212;p20">
            <a:extLst>
              <a:ext uri="{FF2B5EF4-FFF2-40B4-BE49-F238E27FC236}">
                <a16:creationId xmlns:a16="http://schemas.microsoft.com/office/drawing/2014/main" id="{5D9441C4-11D3-957C-8665-D5D24C9CC2FC}"/>
              </a:ext>
            </a:extLst>
          </p:cNvPr>
          <p:cNvSpPr txBox="1">
            <a:spLocks/>
          </p:cNvSpPr>
          <p:nvPr/>
        </p:nvSpPr>
        <p:spPr>
          <a:xfrm>
            <a:off x="137410" y="1043659"/>
            <a:ext cx="8138160" cy="47717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600"/>
              <a:buFont typeface="Trebuchet MS"/>
              <a:buNone/>
              <a:defRPr sz="37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pPr rtl="1">
              <a:buClr>
                <a:schemeClr val="dk1"/>
              </a:buClr>
              <a:buSzPts val="3200"/>
            </a:pPr>
            <a:r>
              <a:rPr lang="en-US" sz="4000" dirty="0">
                <a:solidFill>
                  <a:srgbClr val="586F7C"/>
                </a:solidFill>
                <a:latin typeface="Open Sans"/>
                <a:ea typeface="Open Sans"/>
                <a:cs typeface="Open Sans"/>
                <a:sym typeface="Open Sans"/>
              </a:rPr>
              <a:t>Reference Management Tools</a:t>
            </a:r>
            <a:br>
              <a:rPr lang="ar-EG" sz="4000" dirty="0">
                <a:solidFill>
                  <a:srgbClr val="FF0000"/>
                </a:solidFill>
                <a:latin typeface="Open Sans"/>
                <a:ea typeface="Open Sans"/>
                <a:cs typeface="Open Sans"/>
                <a:sym typeface="Open Sans"/>
              </a:rPr>
            </a:br>
            <a:endParaRPr lang="ar-EG" sz="4000" dirty="0">
              <a:solidFill>
                <a:srgbClr val="FF0000"/>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1"/>
          <p:cNvSpPr txBox="1">
            <a:spLocks noGrp="1"/>
          </p:cNvSpPr>
          <p:nvPr>
            <p:ph type="title"/>
          </p:nvPr>
        </p:nvSpPr>
        <p:spPr>
          <a:xfrm>
            <a:off x="146958" y="551522"/>
            <a:ext cx="8138160"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Font typeface="Trebuchet MS"/>
              <a:buNone/>
            </a:pPr>
            <a:r>
              <a:rPr lang="ar-EG" sz="4000" dirty="0" err="1">
                <a:solidFill>
                  <a:srgbClr val="586F7C"/>
                </a:solidFill>
                <a:latin typeface="Open Sans"/>
                <a:ea typeface="Open Sans"/>
                <a:cs typeface="Open Sans"/>
                <a:sym typeface="Open Sans"/>
              </a:rPr>
              <a:t>زوتيرو</a:t>
            </a:r>
            <a:r>
              <a:rPr lang="ar-SA" sz="4000" dirty="0">
                <a:solidFill>
                  <a:srgbClr val="586F7C"/>
                </a:solidFill>
                <a:latin typeface="Open Sans"/>
                <a:ea typeface="Open Sans"/>
                <a:cs typeface="Open Sans"/>
                <a:sym typeface="Open Sans"/>
              </a:rPr>
              <a:t> </a:t>
            </a:r>
            <a:r>
              <a:rPr lang="en-US" sz="4000" dirty="0">
                <a:solidFill>
                  <a:schemeClr val="bg2"/>
                </a:solidFill>
                <a:latin typeface="Open Sans"/>
                <a:ea typeface="Open Sans"/>
                <a:cs typeface="Open Sans"/>
                <a:sym typeface="Open Sans"/>
              </a:rPr>
              <a:t>Zotero</a:t>
            </a:r>
            <a:endParaRPr sz="4000" dirty="0">
              <a:solidFill>
                <a:schemeClr val="bg2"/>
              </a:solidFill>
              <a:latin typeface="Open Sans"/>
              <a:ea typeface="Open Sans"/>
              <a:cs typeface="Open Sans"/>
              <a:sym typeface="Open Sans"/>
            </a:endParaRPr>
          </a:p>
        </p:txBody>
      </p:sp>
      <p:sp>
        <p:nvSpPr>
          <p:cNvPr id="220" name="Google Shape;220;p11"/>
          <p:cNvSpPr txBox="1">
            <a:spLocks noGrp="1"/>
          </p:cNvSpPr>
          <p:nvPr>
            <p:ph type="body" idx="1"/>
          </p:nvPr>
        </p:nvSpPr>
        <p:spPr>
          <a:xfrm>
            <a:off x="146957" y="1796143"/>
            <a:ext cx="11854543" cy="4914900"/>
          </a:xfrm>
          <a:prstGeom prst="rect">
            <a:avLst/>
          </a:prstGeom>
          <a:noFill/>
          <a:ln>
            <a:noFill/>
          </a:ln>
        </p:spPr>
        <p:txBody>
          <a:bodyPr spcFirstLastPara="1" wrap="square" lIns="91425" tIns="45700" rIns="91425" bIns="45700" anchor="t" anchorCtr="0">
            <a:normAutofit/>
          </a:bodyPr>
          <a:lstStyle/>
          <a:p>
            <a:pPr marL="460375" lvl="0" indent="-342900" algn="just" rtl="1">
              <a:lnSpc>
                <a:spcPct val="130000"/>
              </a:lnSpc>
              <a:spcBef>
                <a:spcPts val="1000"/>
              </a:spcBef>
              <a:spcAft>
                <a:spcPts val="0"/>
              </a:spcAft>
              <a:buClr>
                <a:schemeClr val="dk1"/>
              </a:buClr>
              <a:buSzPts val="1850"/>
              <a:buFont typeface="Arial" panose="020B0604020202020204" pitchFamily="34" charset="0"/>
              <a:buChar char="•"/>
            </a:pPr>
            <a:r>
              <a:rPr lang="en-US" dirty="0">
                <a:solidFill>
                  <a:schemeClr val="bg2"/>
                </a:solidFill>
                <a:latin typeface="Open Sans"/>
                <a:ea typeface="Open Sans"/>
                <a:cs typeface="Open Sans"/>
                <a:sym typeface="Open Sans"/>
              </a:rPr>
              <a:t>Zotero</a:t>
            </a:r>
            <a:r>
              <a:rPr lang="en-US" dirty="0">
                <a:solidFill>
                  <a:schemeClr val="dk1"/>
                </a:solidFill>
                <a:latin typeface="Open Sans"/>
                <a:ea typeface="Open Sans"/>
                <a:cs typeface="Open Sans"/>
                <a:sym typeface="Open Sans"/>
              </a:rPr>
              <a:t> </a:t>
            </a:r>
            <a:r>
              <a:rPr lang="ar-SA" dirty="0">
                <a:solidFill>
                  <a:schemeClr val="dk1"/>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هي أداة لإدارة المراجع البحثية وهي أداة مجانية مفتوحة المصدر.</a:t>
            </a:r>
          </a:p>
          <a:p>
            <a:pPr marL="460375" lvl="0" indent="-342900" algn="just" rtl="1">
              <a:lnSpc>
                <a:spcPct val="130000"/>
              </a:lnSpc>
              <a:spcBef>
                <a:spcPts val="1000"/>
              </a:spcBef>
              <a:spcAft>
                <a:spcPts val="0"/>
              </a:spcAft>
              <a:buClr>
                <a:schemeClr val="dk1"/>
              </a:buClr>
              <a:buSzPts val="1850"/>
              <a:buFont typeface="Arial" panose="020B0604020202020204" pitchFamily="34" charset="0"/>
              <a:buChar char="•"/>
            </a:pPr>
            <a:r>
              <a:rPr lang="ar-EG" dirty="0">
                <a:solidFill>
                  <a:schemeClr val="bg2"/>
                </a:solidFill>
                <a:latin typeface="Open Sans"/>
                <a:ea typeface="Open Sans"/>
                <a:cs typeface="Open Sans"/>
                <a:sym typeface="Open Sans"/>
              </a:rPr>
              <a:t>وهي متوفرة كإضافة لمتصفحات الويب</a:t>
            </a:r>
            <a:r>
              <a:rPr lang="en-US" dirty="0">
                <a:solidFill>
                  <a:schemeClr val="bg2"/>
                </a:solidFill>
                <a:latin typeface="Open Sans"/>
                <a:ea typeface="Open Sans"/>
                <a:cs typeface="Open Sans"/>
                <a:sym typeface="Open Sans"/>
              </a:rPr>
              <a:t>Firefox </a:t>
            </a:r>
            <a:r>
              <a:rPr lang="ar-EG" dirty="0">
                <a:solidFill>
                  <a:schemeClr val="bg2"/>
                </a:solidFill>
                <a:latin typeface="Open Sans"/>
                <a:ea typeface="Open Sans"/>
                <a:cs typeface="Open Sans"/>
                <a:sym typeface="Open Sans"/>
              </a:rPr>
              <a:t> ويتوفر إصدار مستقل لمتصفحات </a:t>
            </a:r>
            <a:r>
              <a:rPr lang="en-US" dirty="0">
                <a:solidFill>
                  <a:schemeClr val="bg2"/>
                </a:solidFill>
                <a:latin typeface="Open Sans"/>
                <a:ea typeface="Open Sans"/>
                <a:cs typeface="Open Sans"/>
                <a:sym typeface="Open Sans"/>
              </a:rPr>
              <a:t>Chrome </a:t>
            </a:r>
            <a:r>
              <a:rPr lang="ar-SA"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و</a:t>
            </a:r>
            <a:r>
              <a:rPr lang="en-US" dirty="0">
                <a:solidFill>
                  <a:schemeClr val="bg2"/>
                </a:solidFill>
                <a:latin typeface="Open Sans"/>
                <a:ea typeface="Open Sans"/>
                <a:cs typeface="Open Sans"/>
                <a:sym typeface="Open Sans"/>
              </a:rPr>
              <a:t>Safari </a:t>
            </a:r>
            <a:r>
              <a:rPr lang="ar-EG" dirty="0">
                <a:solidFill>
                  <a:schemeClr val="bg2"/>
                </a:solidFill>
                <a:latin typeface="Open Sans"/>
                <a:ea typeface="Open Sans"/>
                <a:cs typeface="Open Sans"/>
                <a:sym typeface="Open Sans"/>
              </a:rPr>
              <a:t>.</a:t>
            </a:r>
          </a:p>
          <a:p>
            <a:pPr marL="460375" lvl="0" indent="-342900" algn="just" rtl="1">
              <a:lnSpc>
                <a:spcPct val="130000"/>
              </a:lnSpc>
              <a:spcBef>
                <a:spcPts val="1000"/>
              </a:spcBef>
              <a:spcAft>
                <a:spcPts val="0"/>
              </a:spcAft>
              <a:buClr>
                <a:schemeClr val="dk1"/>
              </a:buClr>
              <a:buSzPts val="1850"/>
              <a:buFont typeface="Arial" panose="020B0604020202020204" pitchFamily="34" charset="0"/>
              <a:buChar char="•"/>
            </a:pPr>
            <a:r>
              <a:rPr lang="ar-EG" dirty="0">
                <a:solidFill>
                  <a:schemeClr val="bg2"/>
                </a:solidFill>
                <a:latin typeface="Open Sans"/>
                <a:ea typeface="Open Sans"/>
                <a:cs typeface="Open Sans"/>
                <a:sym typeface="Open Sans"/>
              </a:rPr>
              <a:t>يتعر</a:t>
            </a:r>
            <a:r>
              <a:rPr lang="ar-SA" dirty="0">
                <a:solidFill>
                  <a:schemeClr val="bg2"/>
                </a:solidFill>
                <a:latin typeface="Open Sans"/>
                <a:ea typeface="Open Sans"/>
                <a:cs typeface="Open Sans"/>
                <a:sym typeface="Open Sans"/>
              </a:rPr>
              <a:t>ف</a:t>
            </a:r>
            <a:r>
              <a:rPr lang="en-US" dirty="0">
                <a:solidFill>
                  <a:schemeClr val="bg2"/>
                </a:solidFill>
                <a:latin typeface="Open Sans"/>
                <a:ea typeface="Open Sans"/>
                <a:cs typeface="Open Sans"/>
                <a:sym typeface="Open Sans"/>
              </a:rPr>
              <a:t>Zotero </a:t>
            </a:r>
            <a:r>
              <a:rPr lang="ar-SA" dirty="0">
                <a:solidFill>
                  <a:schemeClr val="bg2"/>
                </a:solidFill>
                <a:latin typeface="Open Sans"/>
                <a:ea typeface="Open Sans"/>
                <a:cs typeface="Open Sans"/>
                <a:sym typeface="Open Sans"/>
              </a:rPr>
              <a:t> ع</a:t>
            </a:r>
            <a:r>
              <a:rPr lang="ar-EG" dirty="0">
                <a:solidFill>
                  <a:schemeClr val="bg2"/>
                </a:solidFill>
                <a:latin typeface="Open Sans"/>
                <a:ea typeface="Open Sans"/>
                <a:cs typeface="Open Sans"/>
                <a:sym typeface="Open Sans"/>
              </a:rPr>
              <a:t>ل</a:t>
            </a:r>
            <a:r>
              <a:rPr lang="ar-SA" dirty="0">
                <a:solidFill>
                  <a:schemeClr val="bg2"/>
                </a:solidFill>
                <a:latin typeface="Open Sans"/>
                <a:ea typeface="Open Sans"/>
                <a:cs typeface="Open Sans"/>
                <a:sym typeface="Open Sans"/>
              </a:rPr>
              <a:t>ى</a:t>
            </a:r>
            <a:r>
              <a:rPr lang="ar-EG" dirty="0">
                <a:solidFill>
                  <a:schemeClr val="bg2"/>
                </a:solidFill>
                <a:latin typeface="Open Sans"/>
                <a:ea typeface="Open Sans"/>
                <a:cs typeface="Open Sans"/>
                <a:sym typeface="Open Sans"/>
              </a:rPr>
              <a:t> المعلومات الببليو</a:t>
            </a:r>
            <a:r>
              <a:rPr lang="ar-SA" dirty="0">
                <a:solidFill>
                  <a:schemeClr val="bg2"/>
                </a:solidFill>
                <a:latin typeface="Open Sans"/>
                <a:ea typeface="Open Sans"/>
                <a:cs typeface="Open Sans"/>
                <a:sym typeface="Open Sans"/>
              </a:rPr>
              <a:t>ج</a:t>
            </a:r>
            <a:r>
              <a:rPr lang="ar-EG" dirty="0">
                <a:solidFill>
                  <a:schemeClr val="bg2"/>
                </a:solidFill>
                <a:latin typeface="Open Sans"/>
                <a:ea typeface="Open Sans"/>
                <a:cs typeface="Open Sans"/>
                <a:sym typeface="Open Sans"/>
              </a:rPr>
              <a:t>رافية الخاصة بالكتب ومقالات الدوريات والمواد الأخرى من مواقع الويب وقواعد البيانات ويستخرج البيانات الوصفية من هذه المصادر.</a:t>
            </a:r>
          </a:p>
          <a:p>
            <a:pPr marL="460375" lvl="0" indent="-342900" algn="just" rtl="1">
              <a:lnSpc>
                <a:spcPct val="130000"/>
              </a:lnSpc>
              <a:spcBef>
                <a:spcPts val="1000"/>
              </a:spcBef>
              <a:spcAft>
                <a:spcPts val="0"/>
              </a:spcAft>
              <a:buClr>
                <a:schemeClr val="dk1"/>
              </a:buClr>
              <a:buSzPts val="1850"/>
              <a:buFont typeface="Arial" panose="020B0604020202020204" pitchFamily="34" charset="0"/>
              <a:buChar char="•"/>
            </a:pPr>
            <a:r>
              <a:rPr lang="ar-EG" dirty="0">
                <a:solidFill>
                  <a:schemeClr val="bg2"/>
                </a:solidFill>
                <a:latin typeface="Open Sans"/>
                <a:ea typeface="Open Sans"/>
                <a:cs typeface="Open Sans"/>
                <a:sym typeface="Open Sans"/>
              </a:rPr>
              <a:t>يسمح بالآتي ؛</a:t>
            </a:r>
          </a:p>
          <a:p>
            <a:pPr marL="917575" lvl="1" indent="-342900" algn="just" rtl="1">
              <a:lnSpc>
                <a:spcPct val="130000"/>
              </a:lnSpc>
              <a:spcBef>
                <a:spcPts val="1000"/>
              </a:spcBef>
              <a:buClr>
                <a:schemeClr val="dk1"/>
              </a:buClr>
              <a:buSzPts val="1850"/>
              <a:buFont typeface="Courier New" panose="02070309020205020404" pitchFamily="49" charset="0"/>
              <a:buChar char="o"/>
            </a:pPr>
            <a:r>
              <a:rPr lang="ar-EG" sz="2400" dirty="0">
                <a:solidFill>
                  <a:schemeClr val="bg2"/>
                </a:solidFill>
                <a:latin typeface="Open Sans"/>
                <a:ea typeface="Open Sans"/>
                <a:cs typeface="Open Sans"/>
                <a:sym typeface="Open Sans"/>
              </a:rPr>
              <a:t>تخزين ملفات </a:t>
            </a:r>
            <a:r>
              <a:rPr lang="en-US" sz="2400" dirty="0">
                <a:solidFill>
                  <a:schemeClr val="bg2"/>
                </a:solidFill>
                <a:latin typeface="Open Sans"/>
                <a:ea typeface="Open Sans"/>
                <a:cs typeface="Open Sans"/>
                <a:sym typeface="Open Sans"/>
              </a:rPr>
              <a:t>PDF </a:t>
            </a:r>
            <a:r>
              <a:rPr lang="ar-SA" sz="2400" dirty="0">
                <a:solidFill>
                  <a:schemeClr val="bg2"/>
                </a:solidFill>
                <a:latin typeface="Open Sans"/>
                <a:ea typeface="Open Sans"/>
                <a:cs typeface="Open Sans"/>
                <a:sym typeface="Open Sans"/>
              </a:rPr>
              <a:t> </a:t>
            </a:r>
            <a:r>
              <a:rPr lang="ar-EG" sz="2400" dirty="0">
                <a:solidFill>
                  <a:schemeClr val="bg2"/>
                </a:solidFill>
                <a:latin typeface="Open Sans"/>
                <a:ea typeface="Open Sans"/>
                <a:cs typeface="Open Sans"/>
                <a:sym typeface="Open Sans"/>
              </a:rPr>
              <a:t>والملفات والصور والروابط ذات الصلة في مكتبتك ،</a:t>
            </a:r>
          </a:p>
          <a:p>
            <a:pPr marL="917575" lvl="1" indent="-342900" algn="just" rtl="1">
              <a:lnSpc>
                <a:spcPct val="130000"/>
              </a:lnSpc>
              <a:spcBef>
                <a:spcPts val="1000"/>
              </a:spcBef>
              <a:buClr>
                <a:schemeClr val="dk1"/>
              </a:buClr>
              <a:buSzPts val="1850"/>
              <a:buFont typeface="Courier New" panose="02070309020205020404" pitchFamily="49" charset="0"/>
              <a:buChar char="o"/>
            </a:pPr>
            <a:r>
              <a:rPr lang="ar-EG" sz="2400" dirty="0">
                <a:solidFill>
                  <a:schemeClr val="bg2"/>
                </a:solidFill>
                <a:latin typeface="Open Sans"/>
                <a:ea typeface="Open Sans"/>
                <a:cs typeface="Open Sans"/>
                <a:sym typeface="Open Sans"/>
              </a:rPr>
              <a:t>  إنشاء قائمة مرجعية في </a:t>
            </a:r>
            <a:r>
              <a:rPr lang="en-US" sz="2400" dirty="0">
                <a:solidFill>
                  <a:schemeClr val="bg2"/>
                </a:solidFill>
                <a:latin typeface="Open Sans"/>
                <a:ea typeface="Open Sans"/>
                <a:cs typeface="Open Sans"/>
                <a:sym typeface="Open Sans"/>
              </a:rPr>
              <a:t>Microsoft Word </a:t>
            </a:r>
            <a:r>
              <a:rPr lang="ar-SA" sz="2400" dirty="0">
                <a:solidFill>
                  <a:schemeClr val="bg2"/>
                </a:solidFill>
                <a:latin typeface="Open Sans"/>
                <a:ea typeface="Open Sans"/>
                <a:cs typeface="Open Sans"/>
                <a:sym typeface="Open Sans"/>
              </a:rPr>
              <a:t> </a:t>
            </a:r>
            <a:r>
              <a:rPr lang="ar-EG" sz="2400" dirty="0">
                <a:solidFill>
                  <a:schemeClr val="bg2"/>
                </a:solidFill>
                <a:latin typeface="Open Sans"/>
                <a:ea typeface="Open Sans"/>
                <a:cs typeface="Open Sans"/>
                <a:sym typeface="Open Sans"/>
              </a:rPr>
              <a:t>أو </a:t>
            </a:r>
            <a:r>
              <a:rPr lang="en-US" sz="2400" dirty="0">
                <a:solidFill>
                  <a:schemeClr val="bg2"/>
                </a:solidFill>
                <a:latin typeface="Open Sans"/>
                <a:ea typeface="Open Sans"/>
                <a:cs typeface="Open Sans"/>
                <a:sym typeface="Open Sans"/>
              </a:rPr>
              <a:t>OpenOffice ،</a:t>
            </a:r>
          </a:p>
          <a:p>
            <a:pPr marL="917575" lvl="1" indent="-342900" algn="just" rtl="1">
              <a:lnSpc>
                <a:spcPct val="130000"/>
              </a:lnSpc>
              <a:spcBef>
                <a:spcPts val="1000"/>
              </a:spcBef>
              <a:buClr>
                <a:schemeClr val="dk1"/>
              </a:buClr>
              <a:buSzPts val="1850"/>
              <a:buFont typeface="Courier New" panose="02070309020205020404" pitchFamily="49" charset="0"/>
              <a:buChar char="o"/>
            </a:pPr>
            <a:r>
              <a:rPr lang="ar-EG" sz="2400" dirty="0">
                <a:solidFill>
                  <a:schemeClr val="bg2"/>
                </a:solidFill>
                <a:latin typeface="Open Sans"/>
                <a:ea typeface="Open Sans"/>
                <a:cs typeface="Open Sans"/>
                <a:sym typeface="Open Sans"/>
              </a:rPr>
              <a:t>نشر مكتبات مشتركة لمؤسستك أو مجموعة بحثية محددة.</a:t>
            </a:r>
            <a:endParaRPr sz="2400" dirty="0">
              <a:solidFill>
                <a:schemeClr val="bg2"/>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8118764" cy="10809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FFFFFF"/>
              </a:buClr>
              <a:buSzPts val="3600"/>
              <a:buFont typeface="Trebuchet MS"/>
              <a:buNone/>
            </a:pPr>
            <a:r>
              <a:rPr lang="ar-EG" sz="4000" dirty="0">
                <a:solidFill>
                  <a:srgbClr val="586F7C"/>
                </a:solidFill>
                <a:latin typeface="Open Sans"/>
                <a:ea typeface="Open Sans"/>
                <a:cs typeface="Open Sans"/>
                <a:sym typeface="Open Sans"/>
              </a:rPr>
              <a:t>الخطوط </a:t>
            </a:r>
            <a:r>
              <a:rPr lang="ar-EG" sz="4000" dirty="0">
                <a:solidFill>
                  <a:srgbClr val="586F7C"/>
                </a:solidFill>
                <a:latin typeface="Open Sans"/>
                <a:ea typeface="Open Sans"/>
                <a:sym typeface="Open Sans"/>
              </a:rPr>
              <a:t>الرئيسية</a:t>
            </a:r>
            <a:endParaRPr sz="4000"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473530" y="1740212"/>
            <a:ext cx="10597241" cy="4513631"/>
          </a:xfrm>
          <a:prstGeom prst="rect">
            <a:avLst/>
          </a:prstGeom>
          <a:noFill/>
          <a:ln>
            <a:noFill/>
          </a:ln>
        </p:spPr>
        <p:txBody>
          <a:bodyPr spcFirstLastPara="1" wrap="square" lIns="91425" tIns="45700" rIns="91425" bIns="45700" anchor="t" anchorCtr="0">
            <a:noAutofit/>
          </a:bodyPr>
          <a:lstStyle/>
          <a:p>
            <a:pPr marL="342900" lvl="0" indent="-342900" algn="r" rtl="1">
              <a:lnSpc>
                <a:spcPct val="100000"/>
              </a:lnSpc>
              <a:spcBef>
                <a:spcPts val="0"/>
              </a:spcBef>
              <a:spcAft>
                <a:spcPts val="0"/>
              </a:spcAft>
              <a:buClr>
                <a:schemeClr val="dk2"/>
              </a:buClr>
              <a:buSzPts val="1400"/>
              <a:buChar char="●"/>
            </a:pPr>
            <a:r>
              <a:rPr lang="ar-EG" sz="2800" dirty="0">
                <a:solidFill>
                  <a:schemeClr val="bg2"/>
                </a:solidFill>
                <a:latin typeface="Open Sans"/>
                <a:ea typeface="Open Sans"/>
                <a:sym typeface="Open Sans"/>
              </a:rPr>
              <a:t>لماذا</a:t>
            </a:r>
            <a:r>
              <a:rPr lang="ar-EG" sz="20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الاستشهاد</a:t>
            </a:r>
            <a:r>
              <a:rPr lang="ar-SA" sz="2800" dirty="0">
                <a:solidFill>
                  <a:schemeClr val="bg2"/>
                </a:solidFill>
                <a:latin typeface="Open Sans"/>
                <a:ea typeface="Open Sans"/>
                <a:cs typeface="Open Sans"/>
                <a:sym typeface="Open Sans"/>
              </a:rPr>
              <a:t>ات</a:t>
            </a:r>
            <a:r>
              <a:rPr lang="ar-EG" sz="2800" dirty="0">
                <a:solidFill>
                  <a:schemeClr val="bg2"/>
                </a:solidFill>
                <a:latin typeface="Open Sans"/>
                <a:ea typeface="Open Sans"/>
                <a:cs typeface="Open Sans"/>
                <a:sym typeface="Open Sans"/>
              </a:rPr>
              <a:t> والمراجع</a:t>
            </a:r>
            <a:endParaRPr lang="en-US" sz="2800"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dk2"/>
              </a:buClr>
              <a:buSzPts val="1400"/>
              <a:buChar char="●"/>
            </a:pPr>
            <a:r>
              <a:rPr lang="ar-EG" sz="2800" dirty="0">
                <a:solidFill>
                  <a:schemeClr val="bg2"/>
                </a:solidFill>
                <a:latin typeface="Open Sans"/>
                <a:ea typeface="Open Sans"/>
                <a:cs typeface="Open Sans"/>
                <a:sym typeface="Open Sans"/>
              </a:rPr>
              <a:t>كيفية الاستشهاد واستخدام المراجع</a:t>
            </a:r>
            <a:endParaRPr lang="en-US" sz="2800" dirty="0">
              <a:solidFill>
                <a:schemeClr val="bg2"/>
              </a:solidFill>
              <a:latin typeface="Open Sans"/>
              <a:ea typeface="Open Sans"/>
              <a:cs typeface="Open Sans"/>
              <a:sym typeface="Open Sans"/>
            </a:endParaRPr>
          </a:p>
          <a:p>
            <a:pPr marL="342900" lvl="0" indent="-342900" algn="r" rtl="1">
              <a:lnSpc>
                <a:spcPct val="100000"/>
              </a:lnSpc>
              <a:spcBef>
                <a:spcPts val="0"/>
              </a:spcBef>
              <a:buClr>
                <a:schemeClr val="dk2"/>
              </a:buClr>
              <a:buSzPts val="1400"/>
            </a:pPr>
            <a:r>
              <a:rPr lang="ar-EG" sz="2800" dirty="0">
                <a:solidFill>
                  <a:schemeClr val="bg2"/>
                </a:solidFill>
                <a:latin typeface="Open Sans"/>
                <a:ea typeface="Open Sans"/>
                <a:cs typeface="Open Sans"/>
                <a:sym typeface="Open Sans"/>
              </a:rPr>
              <a:t>ما الذي يجب الاستشهاد به</a:t>
            </a:r>
            <a:endParaRPr lang="en-US" sz="2800" dirty="0">
              <a:solidFill>
                <a:schemeClr val="bg2"/>
              </a:solidFill>
              <a:latin typeface="Open Sans"/>
              <a:ea typeface="Open Sans"/>
              <a:cs typeface="Open Sans"/>
              <a:sym typeface="Open Sans"/>
            </a:endParaRPr>
          </a:p>
          <a:p>
            <a:pPr marL="800100" lvl="1" indent="-342900" algn="r" rtl="1">
              <a:lnSpc>
                <a:spcPct val="100000"/>
              </a:lnSpc>
              <a:spcBef>
                <a:spcPts val="0"/>
              </a:spcBef>
              <a:buClr>
                <a:schemeClr val="dk2"/>
              </a:buClr>
              <a:buSzPts val="1400"/>
              <a:buFont typeface="Courier New" panose="02070309020205020404" pitchFamily="49" charset="0"/>
              <a:buChar char="o"/>
            </a:pPr>
            <a:r>
              <a:rPr lang="ar-SA" sz="2800" dirty="0">
                <a:solidFill>
                  <a:schemeClr val="bg2"/>
                </a:solidFill>
                <a:latin typeface="Open Sans"/>
                <a:ea typeface="Open Sans"/>
                <a:cs typeface="Open Sans"/>
                <a:sym typeface="Open Sans"/>
              </a:rPr>
              <a:t>إعادة الصياغة</a:t>
            </a:r>
            <a:endParaRPr lang="en-US" sz="2800" dirty="0">
              <a:solidFill>
                <a:schemeClr val="bg2"/>
              </a:solidFill>
              <a:latin typeface="Open Sans"/>
              <a:ea typeface="Open Sans"/>
              <a:cs typeface="Open Sans"/>
              <a:sym typeface="Open Sans"/>
            </a:endParaRPr>
          </a:p>
          <a:p>
            <a:pPr marL="800100" lvl="1" indent="-342900" algn="r" rtl="1">
              <a:lnSpc>
                <a:spcPct val="100000"/>
              </a:lnSpc>
              <a:spcBef>
                <a:spcPts val="0"/>
              </a:spcBef>
              <a:buClr>
                <a:schemeClr val="dk2"/>
              </a:buClr>
              <a:buSzPts val="1400"/>
              <a:buFont typeface="Courier New" panose="02070309020205020404" pitchFamily="49" charset="0"/>
              <a:buChar char="o"/>
            </a:pPr>
            <a:r>
              <a:rPr lang="ar-EG" sz="2800" dirty="0">
                <a:solidFill>
                  <a:schemeClr val="bg2"/>
                </a:solidFill>
                <a:latin typeface="Open Sans"/>
                <a:ea typeface="Open Sans"/>
                <a:cs typeface="Open Sans"/>
                <a:sym typeface="Open Sans"/>
              </a:rPr>
              <a:t>التلخيص</a:t>
            </a:r>
          </a:p>
          <a:p>
            <a:pPr marL="800100" lvl="1" indent="-342900" algn="r" rtl="1">
              <a:lnSpc>
                <a:spcPct val="100000"/>
              </a:lnSpc>
              <a:spcBef>
                <a:spcPts val="0"/>
              </a:spcBef>
              <a:buClr>
                <a:schemeClr val="dk2"/>
              </a:buClr>
              <a:buSzPts val="1400"/>
              <a:buFont typeface="Courier New" panose="02070309020205020404" pitchFamily="49" charset="0"/>
              <a:buChar char="o"/>
            </a:pPr>
            <a:r>
              <a:rPr lang="ar-SA" sz="2800" dirty="0">
                <a:solidFill>
                  <a:schemeClr val="bg2"/>
                </a:solidFill>
                <a:latin typeface="Open Sans"/>
                <a:ea typeface="Open Sans"/>
                <a:cs typeface="Open Sans"/>
                <a:sym typeface="Open Sans"/>
              </a:rPr>
              <a:t>الاقتباس</a:t>
            </a:r>
          </a:p>
          <a:p>
            <a:pPr marL="800100" lvl="1" indent="-342900" algn="r" rtl="1">
              <a:lnSpc>
                <a:spcPct val="100000"/>
              </a:lnSpc>
              <a:spcBef>
                <a:spcPts val="0"/>
              </a:spcBef>
              <a:buClr>
                <a:schemeClr val="dk2"/>
              </a:buClr>
              <a:buSzPts val="1400"/>
              <a:buFont typeface="Courier New" panose="02070309020205020404" pitchFamily="49" charset="0"/>
              <a:buChar char="o"/>
            </a:pPr>
            <a:r>
              <a:rPr lang="ar-SA" sz="2800" dirty="0">
                <a:solidFill>
                  <a:schemeClr val="bg2"/>
                </a:solidFill>
                <a:latin typeface="Open Sans"/>
                <a:ea typeface="Open Sans"/>
                <a:cs typeface="Open Sans"/>
                <a:sym typeface="Open Sans"/>
              </a:rPr>
              <a:t>اساليب </a:t>
            </a:r>
            <a:r>
              <a:rPr lang="ar-EG" sz="2800" dirty="0">
                <a:solidFill>
                  <a:schemeClr val="bg2"/>
                </a:solidFill>
                <a:latin typeface="Open Sans"/>
                <a:ea typeface="Open Sans"/>
                <a:cs typeface="Open Sans"/>
                <a:sym typeface="Open Sans"/>
              </a:rPr>
              <a:t>الاستشهاد</a:t>
            </a:r>
            <a:r>
              <a:rPr lang="ar-SA" sz="2800" dirty="0">
                <a:solidFill>
                  <a:schemeClr val="bg2"/>
                </a:solidFill>
                <a:latin typeface="Open Sans"/>
                <a:ea typeface="Open Sans"/>
                <a:cs typeface="Open Sans"/>
                <a:sym typeface="Open Sans"/>
              </a:rPr>
              <a:t> المرجعي</a:t>
            </a:r>
            <a:r>
              <a:rPr lang="en-US" sz="2800" dirty="0">
                <a:solidFill>
                  <a:schemeClr val="bg2"/>
                </a:solidFill>
                <a:latin typeface="Open Sans"/>
                <a:ea typeface="Open Sans"/>
                <a:cs typeface="Open Sans"/>
                <a:sym typeface="Open Sans"/>
              </a:rPr>
              <a:t>	</a:t>
            </a:r>
            <a:endParaRPr sz="2800" dirty="0">
              <a:solidFill>
                <a:schemeClr val="bg2"/>
              </a:solidFill>
            </a:endParaRPr>
          </a:p>
          <a:p>
            <a:pPr marL="285750" lvl="0" indent="-285750" algn="r" rtl="1">
              <a:lnSpc>
                <a:spcPct val="100000"/>
              </a:lnSpc>
              <a:spcBef>
                <a:spcPts val="0"/>
              </a:spcBef>
              <a:spcAft>
                <a:spcPts val="0"/>
              </a:spcAft>
              <a:buClr>
                <a:schemeClr val="dk2"/>
              </a:buClr>
              <a:buSzPts val="1400"/>
              <a:buChar char="●"/>
            </a:pPr>
            <a:r>
              <a:rPr lang="ar-EG" sz="2800" dirty="0">
                <a:solidFill>
                  <a:schemeClr val="bg2"/>
                </a:solidFill>
                <a:latin typeface="Open Sans"/>
                <a:ea typeface="Open Sans"/>
                <a:cs typeface="Open Sans"/>
                <a:sym typeface="Open Sans"/>
              </a:rPr>
              <a:t>أدوات إدارة المراجع</a:t>
            </a:r>
            <a:r>
              <a:rPr lang="en-US" sz="2800" dirty="0">
                <a:solidFill>
                  <a:schemeClr val="bg2"/>
                </a:solidFill>
                <a:latin typeface="Open Sans"/>
                <a:ea typeface="Open Sans"/>
                <a:cs typeface="Open Sans"/>
                <a:sym typeface="Open Sans"/>
              </a:rPr>
              <a:t>	</a:t>
            </a:r>
            <a:endParaRPr sz="2800" dirty="0">
              <a:solidFill>
                <a:schemeClr val="bg2"/>
              </a:solidFill>
            </a:endParaRPr>
          </a:p>
          <a:p>
            <a:pPr marL="742950" lvl="1" indent="-285750" algn="r" rtl="1">
              <a:lnSpc>
                <a:spcPct val="100000"/>
              </a:lnSpc>
              <a:spcBef>
                <a:spcPts val="0"/>
              </a:spcBef>
              <a:buClr>
                <a:schemeClr val="dk2"/>
              </a:buClr>
              <a:buSzPts val="1260"/>
            </a:pPr>
            <a:r>
              <a:rPr lang="ar-EG" sz="2800" dirty="0" err="1">
                <a:solidFill>
                  <a:schemeClr val="bg2"/>
                </a:solidFill>
                <a:latin typeface="Open Sans"/>
                <a:ea typeface="Open Sans"/>
                <a:cs typeface="Open Sans"/>
                <a:sym typeface="Open Sans"/>
              </a:rPr>
              <a:t>زوتيرو</a:t>
            </a:r>
            <a:r>
              <a:rPr lang="ar-SA" sz="2800" dirty="0">
                <a:solidFill>
                  <a:schemeClr val="bg2"/>
                </a:solidFill>
                <a:latin typeface="Open Sans"/>
                <a:ea typeface="Open Sans"/>
                <a:cs typeface="Open Sans"/>
                <a:sym typeface="Open Sans"/>
              </a:rPr>
              <a:t> </a:t>
            </a:r>
            <a:r>
              <a:rPr lang="en-US" sz="2800" dirty="0">
                <a:solidFill>
                  <a:schemeClr val="bg2"/>
                </a:solidFill>
                <a:latin typeface="Open Sans"/>
                <a:ea typeface="Open Sans"/>
                <a:cs typeface="Open Sans"/>
                <a:sym typeface="Open Sans"/>
              </a:rPr>
              <a:t> Zotero</a:t>
            </a:r>
            <a:endParaRPr lang="ar-EG" sz="2800" dirty="0">
              <a:solidFill>
                <a:schemeClr val="bg2"/>
              </a:solidFill>
              <a:latin typeface="Open Sans"/>
              <a:ea typeface="Open Sans"/>
              <a:cs typeface="Open Sans"/>
              <a:sym typeface="Open Sans"/>
            </a:endParaRPr>
          </a:p>
          <a:p>
            <a:pPr marL="742950" lvl="1" indent="-285750" algn="r" rtl="1">
              <a:lnSpc>
                <a:spcPct val="100000"/>
              </a:lnSpc>
              <a:spcBef>
                <a:spcPts val="0"/>
              </a:spcBef>
              <a:buClr>
                <a:schemeClr val="dk2"/>
              </a:buClr>
              <a:buSzPts val="1260"/>
            </a:pPr>
            <a:r>
              <a:rPr lang="ar-EG" sz="2800" dirty="0">
                <a:solidFill>
                  <a:schemeClr val="bg2"/>
                </a:solidFill>
                <a:latin typeface="Open Sans"/>
                <a:ea typeface="Open Sans"/>
                <a:cs typeface="Open Sans"/>
                <a:sym typeface="Open Sans"/>
              </a:rPr>
              <a:t>مينديلي</a:t>
            </a:r>
            <a:r>
              <a:rPr lang="en-US" sz="2800" dirty="0">
                <a:solidFill>
                  <a:schemeClr val="bg2"/>
                </a:solidFill>
                <a:latin typeface="Open Sans"/>
                <a:ea typeface="Open Sans"/>
                <a:cs typeface="Open Sans"/>
                <a:sym typeface="Open Sans"/>
              </a:rPr>
              <a:t> Mendeley 	</a:t>
            </a:r>
            <a:endParaRPr sz="2800" dirty="0">
              <a:solidFill>
                <a:schemeClr val="bg2"/>
              </a:solidFill>
            </a:endParaRPr>
          </a:p>
          <a:p>
            <a:pPr marL="285750" lvl="0" indent="-196850" algn="l" rtl="0">
              <a:lnSpc>
                <a:spcPct val="100000"/>
              </a:lnSpc>
              <a:spcBef>
                <a:spcPts val="0"/>
              </a:spcBef>
              <a:spcAft>
                <a:spcPts val="0"/>
              </a:spcAft>
              <a:buClr>
                <a:schemeClr val="dk2"/>
              </a:buClr>
              <a:buSzPts val="1400"/>
              <a:buNone/>
            </a:pPr>
            <a:endParaRPr sz="2800" dirty="0">
              <a:solidFill>
                <a:schemeClr val="dk1"/>
              </a:solidFill>
              <a:latin typeface="Open Sans"/>
              <a:ea typeface="Open Sans"/>
              <a:cs typeface="Open Sans"/>
              <a:sym typeface="Open Sans"/>
            </a:endParaRPr>
          </a:p>
          <a:p>
            <a:pPr marL="285750" lvl="0" indent="-196850" algn="l" rtl="0">
              <a:lnSpc>
                <a:spcPct val="150000"/>
              </a:lnSpc>
              <a:spcBef>
                <a:spcPts val="0"/>
              </a:spcBef>
              <a:spcAft>
                <a:spcPts val="0"/>
              </a:spcAft>
              <a:buClr>
                <a:schemeClr val="dk2"/>
              </a:buClr>
              <a:buSzPts val="1400"/>
              <a:buNone/>
            </a:pPr>
            <a:endParaRPr sz="2000" dirty="0">
              <a:solidFill>
                <a:schemeClr val="dk1"/>
              </a:solidFill>
              <a:latin typeface="Open Sans"/>
              <a:ea typeface="Open Sans"/>
              <a:cs typeface="Open Sans"/>
              <a:sym typeface="Open Sans"/>
            </a:endParaRPr>
          </a:p>
          <a:p>
            <a:pPr marL="285750" lvl="0" indent="-196850" algn="l" rtl="0">
              <a:lnSpc>
                <a:spcPct val="150000"/>
              </a:lnSpc>
              <a:spcBef>
                <a:spcPts val="0"/>
              </a:spcBef>
              <a:spcAft>
                <a:spcPts val="0"/>
              </a:spcAft>
              <a:buClr>
                <a:schemeClr val="dk2"/>
              </a:buClr>
              <a:buSzPts val="1400"/>
              <a:buNone/>
            </a:pPr>
            <a:endParaRPr sz="2000" dirty="0">
              <a:solidFill>
                <a:schemeClr val="dk1"/>
              </a:solidFill>
              <a:latin typeface="Open Sans"/>
              <a:ea typeface="Open Sans"/>
              <a:cs typeface="Open Sans"/>
              <a:sym typeface="Open Sans"/>
            </a:endParaRPr>
          </a:p>
          <a:p>
            <a:pPr marL="285750" lvl="0" indent="-196850" algn="l" rtl="0">
              <a:lnSpc>
                <a:spcPct val="150000"/>
              </a:lnSpc>
              <a:spcBef>
                <a:spcPts val="0"/>
              </a:spcBef>
              <a:spcAft>
                <a:spcPts val="0"/>
              </a:spcAft>
              <a:buClr>
                <a:schemeClr val="dk2"/>
              </a:buClr>
              <a:buSzPts val="1400"/>
              <a:buNone/>
            </a:pPr>
            <a:endParaRPr sz="2000" dirty="0">
              <a:solidFill>
                <a:schemeClr val="dk1"/>
              </a:solidFill>
              <a:latin typeface="Open Sans"/>
              <a:ea typeface="Open Sans"/>
              <a:cs typeface="Open Sans"/>
              <a:sym typeface="Open Sans"/>
            </a:endParaRPr>
          </a:p>
          <a:p>
            <a:pPr marL="285750" lvl="0" indent="-196850" algn="l" rtl="0">
              <a:lnSpc>
                <a:spcPct val="150000"/>
              </a:lnSpc>
              <a:spcBef>
                <a:spcPts val="0"/>
              </a:spcBef>
              <a:spcAft>
                <a:spcPts val="0"/>
              </a:spcAft>
              <a:buClr>
                <a:schemeClr val="dk2"/>
              </a:buClr>
              <a:buSzPts val="1400"/>
              <a:buNone/>
            </a:pPr>
            <a:endParaRPr sz="2000" dirty="0">
              <a:solidFill>
                <a:schemeClr val="dk1"/>
              </a:solidFill>
              <a:latin typeface="Open Sans"/>
              <a:ea typeface="Open Sans"/>
              <a:cs typeface="Open Sans"/>
              <a:sym typeface="Open Sans"/>
            </a:endParaRPr>
          </a:p>
          <a:p>
            <a:pPr marL="285750" lvl="0" indent="-196850" algn="l" rtl="0">
              <a:lnSpc>
                <a:spcPct val="150000"/>
              </a:lnSpc>
              <a:spcBef>
                <a:spcPts val="0"/>
              </a:spcBef>
              <a:spcAft>
                <a:spcPts val="0"/>
              </a:spcAft>
              <a:buClr>
                <a:schemeClr val="dk2"/>
              </a:buClr>
              <a:buSzPts val="1400"/>
              <a:buNone/>
            </a:pPr>
            <a:endParaRPr sz="2000" dirty="0">
              <a:solidFill>
                <a:schemeClr val="dk1"/>
              </a:solidFill>
              <a:latin typeface="Open Sans"/>
              <a:ea typeface="Open Sans"/>
              <a:cs typeface="Open Sans"/>
              <a:sym typeface="Open Sans"/>
            </a:endParaRPr>
          </a:p>
          <a:p>
            <a:pPr marL="0" lvl="0" indent="0" algn="l" rtl="0">
              <a:lnSpc>
                <a:spcPct val="150000"/>
              </a:lnSpc>
              <a:spcBef>
                <a:spcPts val="0"/>
              </a:spcBef>
              <a:spcAft>
                <a:spcPts val="0"/>
              </a:spcAft>
              <a:buClr>
                <a:schemeClr val="dk2"/>
              </a:buClr>
              <a:buSzPts val="1400"/>
              <a:buNone/>
            </a:pPr>
            <a:endParaRPr sz="2000" dirty="0">
              <a:solidFill>
                <a:schemeClr val="dk1"/>
              </a:solidFill>
              <a:latin typeface="Open Sans"/>
              <a:ea typeface="Open Sans"/>
              <a:cs typeface="Open Sans"/>
              <a:sym typeface="Open Sans"/>
            </a:endParaRPr>
          </a:p>
          <a:p>
            <a:pPr marL="0" lvl="0" indent="0" algn="l" rtl="0">
              <a:lnSpc>
                <a:spcPct val="150000"/>
              </a:lnSpc>
              <a:spcBef>
                <a:spcPts val="0"/>
              </a:spcBef>
              <a:spcAft>
                <a:spcPts val="0"/>
              </a:spcAft>
              <a:buClr>
                <a:schemeClr val="dk2"/>
              </a:buClr>
              <a:buSzPts val="1400"/>
              <a:buNone/>
            </a:pPr>
            <a:endParaRPr sz="2000" dirty="0">
              <a:solidFill>
                <a:schemeClr val="dk1"/>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v.1.1 January 2024</a:t>
            </a: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2"/>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None/>
            </a:pPr>
            <a:r>
              <a:rPr lang="ar-EG" sz="4000" dirty="0">
                <a:solidFill>
                  <a:schemeClr val="bg2"/>
                </a:solidFill>
                <a:latin typeface="Open Sans"/>
                <a:ea typeface="Open Sans"/>
                <a:cs typeface="Open Sans"/>
                <a:sym typeface="Open Sans"/>
              </a:rPr>
              <a:t>تابع </a:t>
            </a:r>
            <a:r>
              <a:rPr lang="ar-EG" sz="4000" dirty="0" err="1">
                <a:solidFill>
                  <a:schemeClr val="bg2"/>
                </a:solidFill>
                <a:latin typeface="Open Sans"/>
                <a:ea typeface="Open Sans"/>
                <a:cs typeface="Open Sans"/>
                <a:sym typeface="Open Sans"/>
              </a:rPr>
              <a:t>زوتيرو</a:t>
            </a:r>
            <a:r>
              <a:rPr lang="ar-SA" sz="4000" dirty="0">
                <a:solidFill>
                  <a:schemeClr val="bg2"/>
                </a:solidFill>
                <a:latin typeface="Open Sans"/>
                <a:ea typeface="Open Sans"/>
                <a:cs typeface="Open Sans"/>
                <a:sym typeface="Open Sans"/>
              </a:rPr>
              <a:t> </a:t>
            </a:r>
            <a:r>
              <a:rPr lang="en-US" sz="4000" dirty="0">
                <a:solidFill>
                  <a:schemeClr val="bg2"/>
                </a:solidFill>
                <a:latin typeface="Open Sans"/>
                <a:ea typeface="Open Sans"/>
                <a:cs typeface="Open Sans"/>
                <a:sym typeface="Open Sans"/>
              </a:rPr>
              <a:t>Zotero</a:t>
            </a:r>
            <a:endParaRPr sz="4000" dirty="0">
              <a:solidFill>
                <a:schemeClr val="bg2"/>
              </a:solidFill>
              <a:latin typeface="Open Sans"/>
              <a:ea typeface="Open Sans"/>
              <a:cs typeface="Open Sans"/>
              <a:sym typeface="Open Sans"/>
            </a:endParaRPr>
          </a:p>
        </p:txBody>
      </p:sp>
      <p:sp>
        <p:nvSpPr>
          <p:cNvPr id="227" name="Google Shape;227;p12"/>
          <p:cNvSpPr txBox="1">
            <a:spLocks noGrp="1"/>
          </p:cNvSpPr>
          <p:nvPr>
            <p:ph type="body" idx="1"/>
          </p:nvPr>
        </p:nvSpPr>
        <p:spPr>
          <a:xfrm>
            <a:off x="306381" y="1925902"/>
            <a:ext cx="5914805" cy="4570115"/>
          </a:xfrm>
          <a:prstGeom prst="rect">
            <a:avLst/>
          </a:prstGeom>
          <a:noFill/>
          <a:ln>
            <a:noFill/>
          </a:ln>
        </p:spPr>
        <p:txBody>
          <a:bodyPr spcFirstLastPara="1" wrap="square" lIns="91425" tIns="45700" rIns="91425" bIns="45700" anchor="t" anchorCtr="0">
            <a:normAutofit/>
          </a:bodyPr>
          <a:lstStyle/>
          <a:p>
            <a:pPr marL="460375" lvl="0" indent="-342900" algn="r" rtl="1">
              <a:lnSpc>
                <a:spcPct val="130000"/>
              </a:lnSpc>
              <a:spcBef>
                <a:spcPts val="1000"/>
              </a:spcBef>
              <a:spcAft>
                <a:spcPts val="0"/>
              </a:spcAft>
              <a:buClr>
                <a:schemeClr val="bg2"/>
              </a:buClr>
              <a:buSzPts val="1850"/>
              <a:buFont typeface="Arial" panose="020B0604020202020204" pitchFamily="34" charset="0"/>
              <a:buChar char="•"/>
            </a:pPr>
            <a:r>
              <a:rPr lang="ar-EG" dirty="0">
                <a:solidFill>
                  <a:schemeClr val="bg2"/>
                </a:solidFill>
                <a:latin typeface="Open Sans"/>
                <a:ea typeface="Open Sans"/>
                <a:sym typeface="Open Sans"/>
              </a:rPr>
              <a:t>يتوفر</a:t>
            </a:r>
            <a:r>
              <a:rPr lang="ar-EG" sz="2220"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دليل شامل حول كيفية الاستخدام من خلال موقع</a:t>
            </a:r>
            <a:r>
              <a:rPr lang="ar-SA" dirty="0">
                <a:solidFill>
                  <a:schemeClr val="bg2"/>
                </a:solidFill>
                <a:latin typeface="Open Sans"/>
                <a:ea typeface="Open Sans"/>
                <a:cs typeface="Open Sans"/>
                <a:sym typeface="Open Sans"/>
              </a:rPr>
              <a:t> </a:t>
            </a:r>
            <a:r>
              <a:rPr lang="ar-SA" dirty="0">
                <a:solidFill>
                  <a:srgbClr val="00B050"/>
                </a:solidFill>
                <a:latin typeface="Open Sans"/>
                <a:ea typeface="Open Sans"/>
                <a:cs typeface="Open Sans"/>
                <a:sym typeface="Open Sans"/>
                <a:hlinkClick r:id="rId3"/>
              </a:rPr>
              <a:t>البحوث من أجل الحياة</a:t>
            </a:r>
            <a:r>
              <a:rPr lang="en-US" dirty="0">
                <a:solidFill>
                  <a:srgbClr val="00B050"/>
                </a:solidFill>
                <a:latin typeface="Open Sans"/>
                <a:ea typeface="Open Sans"/>
                <a:cs typeface="Open Sans"/>
                <a:sym typeface="Open Sans"/>
                <a:hlinkClick r:id="rId3"/>
              </a:rPr>
              <a:t>Research4life </a:t>
            </a:r>
            <a:endParaRPr lang="ar-EG" dirty="0">
              <a:solidFill>
                <a:srgbClr val="00B050"/>
              </a:solidFill>
              <a:latin typeface="Open Sans"/>
              <a:ea typeface="Open Sans"/>
              <a:cs typeface="Open Sans"/>
              <a:sym typeface="Open Sans"/>
            </a:endParaRPr>
          </a:p>
          <a:p>
            <a:pPr marL="460375" lvl="0" indent="-342900" algn="r" rtl="1">
              <a:lnSpc>
                <a:spcPct val="130000"/>
              </a:lnSpc>
              <a:spcBef>
                <a:spcPts val="1000"/>
              </a:spcBef>
              <a:spcAft>
                <a:spcPts val="0"/>
              </a:spcAft>
              <a:buClr>
                <a:schemeClr val="bg2"/>
              </a:buClr>
              <a:buSzPts val="1850"/>
              <a:buFont typeface="Arial" panose="020B0604020202020204" pitchFamily="34" charset="0"/>
              <a:buChar char="•"/>
            </a:pPr>
            <a:r>
              <a:rPr lang="ar-EG" dirty="0">
                <a:solidFill>
                  <a:schemeClr val="bg2"/>
                </a:solidFill>
                <a:latin typeface="Open Sans"/>
                <a:ea typeface="Open Sans"/>
                <a:cs typeface="Open Sans"/>
                <a:sym typeface="Open Sans"/>
              </a:rPr>
              <a:t>الوصول إلى البرنامج من الويب: </a:t>
            </a:r>
            <a:r>
              <a:rPr lang="en-US" dirty="0">
                <a:solidFill>
                  <a:schemeClr val="dk1"/>
                </a:solidFill>
                <a:latin typeface="Open Sans"/>
                <a:ea typeface="Open Sans"/>
                <a:cs typeface="Open Sans"/>
                <a:sym typeface="Open Sans"/>
                <a:hlinkClick r:id="rId4"/>
              </a:rPr>
              <a:t>http://www.zotero.org</a:t>
            </a:r>
            <a:endParaRPr lang="ar-EG" dirty="0">
              <a:solidFill>
                <a:schemeClr val="dk1"/>
              </a:solidFill>
              <a:latin typeface="Open Sans"/>
              <a:ea typeface="Open Sans"/>
              <a:cs typeface="Open Sans"/>
              <a:sym typeface="Open Sans"/>
            </a:endParaRPr>
          </a:p>
          <a:p>
            <a:pPr marL="460375" lvl="0" indent="-342900" algn="r" rtl="1">
              <a:lnSpc>
                <a:spcPct val="130000"/>
              </a:lnSpc>
              <a:spcBef>
                <a:spcPts val="1000"/>
              </a:spcBef>
              <a:spcAft>
                <a:spcPts val="0"/>
              </a:spcAft>
              <a:buClr>
                <a:schemeClr val="bg2"/>
              </a:buClr>
              <a:buSzPts val="1850"/>
              <a:buFont typeface="Arial" panose="020B0604020202020204" pitchFamily="34" charset="0"/>
              <a:buChar char="•"/>
            </a:pPr>
            <a:r>
              <a:rPr lang="ar-EG" dirty="0">
                <a:solidFill>
                  <a:schemeClr val="bg2"/>
                </a:solidFill>
                <a:latin typeface="Open Sans"/>
                <a:ea typeface="Open Sans"/>
                <a:cs typeface="Open Sans"/>
                <a:sym typeface="Open Sans"/>
              </a:rPr>
              <a:t>نسخة سطح المكتب للتحميل: </a:t>
            </a:r>
            <a:r>
              <a:rPr lang="en-US" dirty="0">
                <a:solidFill>
                  <a:schemeClr val="dk1"/>
                </a:solidFill>
                <a:latin typeface="Open Sans"/>
                <a:ea typeface="Open Sans"/>
                <a:cs typeface="Open Sans"/>
                <a:sym typeface="Open Sans"/>
                <a:hlinkClick r:id="rId5"/>
              </a:rPr>
              <a:t>https://www.zotero.org/download/</a:t>
            </a:r>
            <a:endParaRPr lang="ar-EG" dirty="0">
              <a:solidFill>
                <a:schemeClr val="dk1"/>
              </a:solidFill>
              <a:latin typeface="Open Sans"/>
              <a:ea typeface="Open Sans"/>
              <a:cs typeface="Open Sans"/>
              <a:sym typeface="Open Sans"/>
            </a:endParaRPr>
          </a:p>
          <a:p>
            <a:pPr marL="460375" lvl="0" indent="-342900" algn="r" rtl="1">
              <a:lnSpc>
                <a:spcPct val="130000"/>
              </a:lnSpc>
              <a:spcBef>
                <a:spcPts val="1000"/>
              </a:spcBef>
              <a:spcAft>
                <a:spcPts val="0"/>
              </a:spcAft>
              <a:buClr>
                <a:schemeClr val="bg2"/>
              </a:buClr>
              <a:buSzPts val="1850"/>
              <a:buFont typeface="Arial" panose="020B0604020202020204" pitchFamily="34" charset="0"/>
              <a:buChar char="•"/>
            </a:pPr>
            <a:r>
              <a:rPr lang="ar-EG" dirty="0">
                <a:solidFill>
                  <a:schemeClr val="bg2"/>
                </a:solidFill>
                <a:latin typeface="Open Sans"/>
                <a:ea typeface="Open Sans"/>
                <a:cs typeface="Open Sans"/>
                <a:sym typeface="Open Sans"/>
              </a:rPr>
              <a:t>أدلة الاستخدام: </a:t>
            </a:r>
            <a:r>
              <a:rPr lang="en-US" dirty="0">
                <a:solidFill>
                  <a:schemeClr val="dk1"/>
                </a:solidFill>
                <a:latin typeface="Open Sans"/>
                <a:ea typeface="Open Sans"/>
                <a:cs typeface="Open Sans"/>
                <a:sym typeface="Open Sans"/>
                <a:hlinkClick r:id="rId6"/>
              </a:rPr>
              <a:t>https://www.zotero.org/support/</a:t>
            </a:r>
            <a:r>
              <a:rPr lang="en-US" dirty="0">
                <a:solidFill>
                  <a:schemeClr val="dk1"/>
                </a:solidFill>
                <a:latin typeface="Open Sans"/>
                <a:ea typeface="Open Sans"/>
                <a:cs typeface="Open Sans"/>
                <a:sym typeface="Open Sans"/>
              </a:rPr>
              <a:t>  </a:t>
            </a:r>
            <a:endParaRPr dirty="0">
              <a:solidFill>
                <a:schemeClr val="dk1"/>
              </a:solidFill>
              <a:latin typeface="Open Sans"/>
              <a:ea typeface="Open Sans"/>
              <a:cs typeface="Open Sans"/>
              <a:sym typeface="Open Sans"/>
            </a:endParaRPr>
          </a:p>
          <a:p>
            <a:pPr marL="460375" lvl="0" indent="-225425" algn="l" rtl="0">
              <a:lnSpc>
                <a:spcPct val="130000"/>
              </a:lnSpc>
              <a:spcBef>
                <a:spcPts val="1000"/>
              </a:spcBef>
              <a:spcAft>
                <a:spcPts val="0"/>
              </a:spcAft>
              <a:buClr>
                <a:schemeClr val="dk1"/>
              </a:buClr>
              <a:buSzPts val="1850"/>
              <a:buNone/>
            </a:pPr>
            <a:endParaRPr sz="2220" dirty="0">
              <a:solidFill>
                <a:schemeClr val="dk1"/>
              </a:solidFill>
              <a:latin typeface="Open Sans"/>
              <a:ea typeface="Open Sans"/>
              <a:cs typeface="Open Sans"/>
              <a:sym typeface="Open Sans"/>
            </a:endParaRPr>
          </a:p>
        </p:txBody>
      </p:sp>
      <p:pic>
        <p:nvPicPr>
          <p:cNvPr id="228" name="Google Shape;228;p12" descr="https://lh3.googleusercontent.com/thtOGr0FehrQd3_cKswK-D_5dKVBelcrvq7xaC_7IvpJWtVoCG3e5874e9EVqETNspbiGoczBWpBwm7z-ZdpVc4SkoMgRI6ggusAcPZATbKzgZU9HvldAbgIBfDhc4hipYBwfLw"/>
          <p:cNvPicPr preferRelativeResize="0"/>
          <p:nvPr/>
        </p:nvPicPr>
        <p:blipFill rotWithShape="1">
          <a:blip r:embed="rId7">
            <a:alphaModFix/>
          </a:blip>
          <a:srcRect/>
          <a:stretch/>
        </p:blipFill>
        <p:spPr>
          <a:xfrm>
            <a:off x="6223679" y="1648905"/>
            <a:ext cx="5768887" cy="4839394"/>
          </a:xfrm>
          <a:prstGeom prst="rect">
            <a:avLst/>
          </a:prstGeom>
          <a:noFill/>
          <a:ln>
            <a:noFill/>
          </a:ln>
        </p:spPr>
      </p:pic>
      <p:sp>
        <p:nvSpPr>
          <p:cNvPr id="2" name="Google Shape;229;p12">
            <a:extLst>
              <a:ext uri="{FF2B5EF4-FFF2-40B4-BE49-F238E27FC236}">
                <a16:creationId xmlns:a16="http://schemas.microsoft.com/office/drawing/2014/main" id="{3807E8DD-BAE3-5A45-FEE2-A939DFAB334F}"/>
              </a:ext>
            </a:extLst>
          </p:cNvPr>
          <p:cNvSpPr txBox="1"/>
          <p:nvPr/>
        </p:nvSpPr>
        <p:spPr>
          <a:xfrm>
            <a:off x="6221186" y="6488299"/>
            <a:ext cx="5363166"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Open Sans"/>
                <a:ea typeface="Open Sans"/>
                <a:cs typeface="Open Sans"/>
                <a:sym typeface="Open Sans"/>
              </a:rPr>
              <a:t>Source: </a:t>
            </a:r>
            <a:r>
              <a:rPr lang="en-US" sz="1200" b="0" i="0" u="sng" strike="noStrike" cap="none" dirty="0">
                <a:solidFill>
                  <a:srgbClr val="000000"/>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https://www.zotero.org/</a:t>
            </a:r>
            <a:r>
              <a:rPr lang="en-US" sz="1200" b="0" i="0" u="none" strike="noStrike" cap="none" dirty="0">
                <a:solidFill>
                  <a:srgbClr val="000000"/>
                </a:solidFill>
                <a:latin typeface="Open Sans"/>
                <a:ea typeface="Open Sans"/>
                <a:cs typeface="Open Sans"/>
                <a:sym typeface="Open Sans"/>
              </a:rPr>
              <a:t>  Accessed, 24 January 2022 </a:t>
            </a:r>
            <a:endParaRPr sz="1200" b="0" i="0" u="none" strike="noStrike" cap="none" dirty="0">
              <a:solidFill>
                <a:srgbClr val="00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7"/>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None/>
            </a:pPr>
            <a:r>
              <a:rPr lang="ar-EG" sz="4000" dirty="0" err="1">
                <a:solidFill>
                  <a:srgbClr val="586F7C"/>
                </a:solidFill>
                <a:latin typeface="Open Sans"/>
                <a:ea typeface="Open Sans"/>
                <a:cs typeface="Open Sans"/>
                <a:sym typeface="Open Sans"/>
              </a:rPr>
              <a:t>مينديلي</a:t>
            </a:r>
            <a:r>
              <a:rPr lang="ar-SA" sz="4000" dirty="0">
                <a:solidFill>
                  <a:srgbClr val="586F7C"/>
                </a:solidFill>
                <a:latin typeface="Open Sans"/>
                <a:ea typeface="Open Sans"/>
                <a:cs typeface="Open Sans"/>
                <a:sym typeface="Open Sans"/>
              </a:rPr>
              <a:t> </a:t>
            </a:r>
            <a:r>
              <a:rPr lang="en-US" sz="4000" dirty="0">
                <a:solidFill>
                  <a:schemeClr val="bg2"/>
                </a:solidFill>
                <a:latin typeface="Open Sans"/>
                <a:ea typeface="Open Sans"/>
                <a:cs typeface="Open Sans"/>
                <a:sym typeface="Open Sans"/>
              </a:rPr>
              <a:t>Mendeley</a:t>
            </a:r>
            <a:endParaRPr sz="4000" dirty="0">
              <a:solidFill>
                <a:schemeClr val="bg2"/>
              </a:solidFill>
              <a:latin typeface="Open Sans"/>
              <a:ea typeface="Open Sans"/>
              <a:cs typeface="Open Sans"/>
              <a:sym typeface="Open Sans"/>
            </a:endParaRPr>
          </a:p>
        </p:txBody>
      </p:sp>
      <p:sp>
        <p:nvSpPr>
          <p:cNvPr id="236" name="Google Shape;236;p17"/>
          <p:cNvSpPr txBox="1">
            <a:spLocks noGrp="1"/>
          </p:cNvSpPr>
          <p:nvPr>
            <p:ph type="body" idx="1"/>
          </p:nvPr>
        </p:nvSpPr>
        <p:spPr>
          <a:xfrm>
            <a:off x="322710" y="1925901"/>
            <a:ext cx="11384876" cy="4932099"/>
          </a:xfrm>
          <a:prstGeom prst="rect">
            <a:avLst/>
          </a:prstGeom>
          <a:noFill/>
          <a:ln>
            <a:noFill/>
          </a:ln>
        </p:spPr>
        <p:txBody>
          <a:bodyPr spcFirstLastPara="1" wrap="square" lIns="91425" tIns="45700" rIns="91425" bIns="45700" anchor="t" anchorCtr="0">
            <a:noAutofit/>
          </a:bodyPr>
          <a:lstStyle/>
          <a:p>
            <a:pPr marL="460375" lvl="0" indent="-342900" algn="r" rtl="1">
              <a:lnSpc>
                <a:spcPct val="100000"/>
              </a:lnSpc>
              <a:spcBef>
                <a:spcPts val="1000"/>
              </a:spcBef>
              <a:spcAft>
                <a:spcPts val="0"/>
              </a:spcAft>
              <a:buClr>
                <a:schemeClr val="bg2"/>
              </a:buClr>
              <a:buSzPts val="1850"/>
              <a:buFont typeface="Arial" panose="020B0604020202020204" pitchFamily="34" charset="0"/>
              <a:buChar char="•"/>
            </a:pPr>
            <a:r>
              <a:rPr lang="en-US" dirty="0">
                <a:solidFill>
                  <a:schemeClr val="bg2"/>
                </a:solidFill>
                <a:latin typeface="Open Sans"/>
                <a:ea typeface="Open Sans"/>
                <a:cs typeface="Open Sans"/>
                <a:sym typeface="Open Sans"/>
              </a:rPr>
              <a:t>Mendeley </a:t>
            </a:r>
            <a:r>
              <a:rPr lang="ar-SA"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هي أداة مجانية لإدارة المراجع البحثية وتعتبر شبكة اجتماعية أكاديمية مع إصدارات قائمة على الويب وسطح المكتب والجوال.</a:t>
            </a:r>
          </a:p>
          <a:p>
            <a:pPr marL="460375" lvl="0" indent="-342900" algn="r" rtl="1">
              <a:lnSpc>
                <a:spcPct val="100000"/>
              </a:lnSpc>
              <a:spcBef>
                <a:spcPts val="1000"/>
              </a:spcBef>
              <a:spcAft>
                <a:spcPts val="0"/>
              </a:spcAft>
              <a:buClr>
                <a:schemeClr val="bg2"/>
              </a:buClr>
              <a:buSzPts val="1850"/>
              <a:buFont typeface="Arial" panose="020B0604020202020204" pitchFamily="34" charset="0"/>
              <a:buChar char="•"/>
            </a:pPr>
            <a:r>
              <a:rPr lang="ar-EG" dirty="0">
                <a:solidFill>
                  <a:schemeClr val="bg2"/>
                </a:solidFill>
                <a:latin typeface="Open Sans"/>
                <a:ea typeface="Open Sans"/>
                <a:cs typeface="Open Sans"/>
                <a:sym typeface="Open Sans"/>
              </a:rPr>
              <a:t>يسمح </a:t>
            </a:r>
            <a:r>
              <a:rPr lang="en-US" dirty="0">
                <a:solidFill>
                  <a:schemeClr val="bg2"/>
                </a:solidFill>
                <a:latin typeface="Open Sans"/>
                <a:ea typeface="Open Sans"/>
                <a:cs typeface="Open Sans"/>
                <a:sym typeface="Open Sans"/>
              </a:rPr>
              <a:t>Mendeley </a:t>
            </a:r>
            <a:r>
              <a:rPr lang="ar-EG" dirty="0">
                <a:solidFill>
                  <a:schemeClr val="bg2"/>
                </a:solidFill>
                <a:latin typeface="Open Sans"/>
                <a:ea typeface="Open Sans"/>
                <a:cs typeface="Open Sans"/>
                <a:sym typeface="Open Sans"/>
              </a:rPr>
              <a:t> بالآتي:</a:t>
            </a:r>
            <a:endParaRPr dirty="0">
              <a:solidFill>
                <a:schemeClr val="bg2"/>
              </a:solidFill>
            </a:endParaRPr>
          </a:p>
          <a:p>
            <a:pPr marL="917575" lvl="1" indent="-342900" algn="r" rtl="1">
              <a:lnSpc>
                <a:spcPct val="100000"/>
              </a:lnSpc>
              <a:spcBef>
                <a:spcPts val="2100"/>
              </a:spcBef>
              <a:spcAft>
                <a:spcPts val="0"/>
              </a:spcAft>
              <a:buClr>
                <a:schemeClr val="bg2"/>
              </a:buClr>
              <a:buSzPts val="1850"/>
              <a:buFont typeface="Courier New" panose="02070309020205020404" pitchFamily="49" charset="0"/>
              <a:buChar char="o"/>
            </a:pPr>
            <a:r>
              <a:rPr lang="ar-EG" sz="2400" dirty="0">
                <a:solidFill>
                  <a:schemeClr val="bg2"/>
                </a:solidFill>
                <a:latin typeface="Open Sans"/>
                <a:ea typeface="Open Sans"/>
                <a:cs typeface="Open Sans"/>
                <a:sym typeface="Open Sans"/>
              </a:rPr>
              <a:t>المزامنة مكتبتك بين هذه الإصدارات المتعددة عبر الأجهزة المختلفة.</a:t>
            </a:r>
          </a:p>
          <a:p>
            <a:pPr marL="917575" lvl="1" indent="-342900" algn="r" rtl="1">
              <a:lnSpc>
                <a:spcPct val="100000"/>
              </a:lnSpc>
              <a:spcBef>
                <a:spcPts val="2100"/>
              </a:spcBef>
              <a:spcAft>
                <a:spcPts val="0"/>
              </a:spcAft>
              <a:buClr>
                <a:schemeClr val="bg2"/>
              </a:buClr>
              <a:buSzPts val="1850"/>
              <a:buFont typeface="Courier New" panose="02070309020205020404" pitchFamily="49" charset="0"/>
              <a:buChar char="o"/>
            </a:pPr>
            <a:r>
              <a:rPr lang="ar-EG" sz="2400" dirty="0">
                <a:solidFill>
                  <a:schemeClr val="bg2"/>
                </a:solidFill>
                <a:latin typeface="Open Sans"/>
                <a:ea typeface="Open Sans"/>
                <a:cs typeface="Open Sans"/>
                <a:sym typeface="Open Sans"/>
              </a:rPr>
              <a:t>يولد الاستشهادات والببليو</a:t>
            </a:r>
            <a:r>
              <a:rPr lang="ar-SA" sz="2400" dirty="0">
                <a:solidFill>
                  <a:schemeClr val="bg2"/>
                </a:solidFill>
                <a:latin typeface="Open Sans"/>
                <a:ea typeface="Open Sans"/>
                <a:cs typeface="Open Sans"/>
                <a:sym typeface="Open Sans"/>
              </a:rPr>
              <a:t>ج</a:t>
            </a:r>
            <a:r>
              <a:rPr lang="ar-EG" sz="2400" dirty="0">
                <a:solidFill>
                  <a:schemeClr val="bg2"/>
                </a:solidFill>
                <a:latin typeface="Open Sans"/>
                <a:ea typeface="Open Sans"/>
                <a:cs typeface="Open Sans"/>
                <a:sym typeface="Open Sans"/>
              </a:rPr>
              <a:t>رافيات في </a:t>
            </a:r>
            <a:r>
              <a:rPr lang="en-US" sz="2400" dirty="0">
                <a:solidFill>
                  <a:schemeClr val="bg2"/>
                </a:solidFill>
                <a:latin typeface="Open Sans"/>
                <a:ea typeface="Open Sans"/>
                <a:cs typeface="Open Sans"/>
                <a:sym typeface="Open Sans"/>
              </a:rPr>
              <a:t>Microsoft Word </a:t>
            </a:r>
            <a:r>
              <a:rPr lang="ar-SA" sz="2400" dirty="0">
                <a:solidFill>
                  <a:schemeClr val="bg2"/>
                </a:solidFill>
                <a:latin typeface="Open Sans"/>
                <a:ea typeface="Open Sans"/>
                <a:cs typeface="Open Sans"/>
                <a:sym typeface="Open Sans"/>
              </a:rPr>
              <a:t> </a:t>
            </a:r>
            <a:r>
              <a:rPr lang="ar-EG" sz="2400" dirty="0">
                <a:solidFill>
                  <a:schemeClr val="bg2"/>
                </a:solidFill>
                <a:latin typeface="Open Sans"/>
                <a:ea typeface="Open Sans"/>
                <a:cs typeface="Open Sans"/>
                <a:sym typeface="Open Sans"/>
              </a:rPr>
              <a:t>و</a:t>
            </a:r>
            <a:r>
              <a:rPr lang="en-US" sz="2400" dirty="0" err="1">
                <a:solidFill>
                  <a:schemeClr val="bg2"/>
                </a:solidFill>
                <a:latin typeface="Open Sans"/>
                <a:ea typeface="Open Sans"/>
                <a:cs typeface="Open Sans"/>
                <a:sym typeface="Open Sans"/>
              </a:rPr>
              <a:t>breOffice</a:t>
            </a:r>
            <a:r>
              <a:rPr lang="en-US" sz="2400" dirty="0">
                <a:solidFill>
                  <a:schemeClr val="bg2"/>
                </a:solidFill>
                <a:latin typeface="Open Sans"/>
                <a:ea typeface="Open Sans"/>
                <a:cs typeface="Open Sans"/>
                <a:sym typeface="Open Sans"/>
              </a:rPr>
              <a:t> </a:t>
            </a:r>
            <a:r>
              <a:rPr lang="ar-SA" sz="2400" dirty="0">
                <a:solidFill>
                  <a:schemeClr val="bg2"/>
                </a:solidFill>
                <a:latin typeface="Open Sans"/>
                <a:ea typeface="Open Sans"/>
                <a:cs typeface="Open Sans"/>
                <a:sym typeface="Open Sans"/>
              </a:rPr>
              <a:t> </a:t>
            </a:r>
            <a:r>
              <a:rPr lang="ar-EG" sz="2400" dirty="0">
                <a:solidFill>
                  <a:schemeClr val="bg2"/>
                </a:solidFill>
                <a:latin typeface="Open Sans"/>
                <a:ea typeface="Open Sans"/>
                <a:cs typeface="Open Sans"/>
                <a:sym typeface="Open Sans"/>
              </a:rPr>
              <a:t>و </a:t>
            </a:r>
            <a:r>
              <a:rPr lang="en-US" sz="2400" dirty="0">
                <a:solidFill>
                  <a:schemeClr val="bg2"/>
                </a:solidFill>
                <a:latin typeface="Open Sans"/>
                <a:ea typeface="Open Sans"/>
                <a:cs typeface="Open Sans"/>
                <a:sym typeface="Open Sans"/>
              </a:rPr>
              <a:t>LaTeX</a:t>
            </a:r>
            <a:r>
              <a:rPr lang="ar-EG" sz="2400" dirty="0">
                <a:solidFill>
                  <a:schemeClr val="bg2"/>
                </a:solidFill>
                <a:latin typeface="Open Sans"/>
                <a:ea typeface="Open Sans"/>
                <a:cs typeface="Open Sans"/>
                <a:sym typeface="Open Sans"/>
              </a:rPr>
              <a:t> </a:t>
            </a:r>
            <a:endParaRPr lang="en-US" sz="2400" dirty="0">
              <a:solidFill>
                <a:schemeClr val="bg2"/>
              </a:solidFill>
              <a:latin typeface="Open Sans"/>
              <a:ea typeface="Open Sans"/>
              <a:cs typeface="Open Sans"/>
              <a:sym typeface="Open Sans"/>
            </a:endParaRPr>
          </a:p>
          <a:p>
            <a:pPr marL="917575" lvl="1" indent="-342900" algn="r" rtl="1">
              <a:lnSpc>
                <a:spcPct val="100000"/>
              </a:lnSpc>
              <a:spcBef>
                <a:spcPts val="2100"/>
              </a:spcBef>
              <a:spcAft>
                <a:spcPts val="0"/>
              </a:spcAft>
              <a:buClr>
                <a:schemeClr val="bg2"/>
              </a:buClr>
              <a:buSzPts val="1850"/>
              <a:buFont typeface="Courier New" panose="02070309020205020404" pitchFamily="49" charset="0"/>
              <a:buChar char="o"/>
            </a:pPr>
            <a:r>
              <a:rPr lang="ar-EG" sz="2400" dirty="0">
                <a:solidFill>
                  <a:schemeClr val="bg2"/>
                </a:solidFill>
                <a:latin typeface="Open Sans"/>
                <a:ea typeface="Open Sans"/>
                <a:cs typeface="Open Sans"/>
                <a:sym typeface="Open Sans"/>
              </a:rPr>
              <a:t>القراءة والتعليق على ملفات </a:t>
            </a:r>
            <a:r>
              <a:rPr lang="en-US" sz="2400" dirty="0">
                <a:solidFill>
                  <a:schemeClr val="bg2"/>
                </a:solidFill>
                <a:latin typeface="Open Sans"/>
                <a:ea typeface="Open Sans"/>
                <a:cs typeface="Open Sans"/>
                <a:sym typeface="Open Sans"/>
              </a:rPr>
              <a:t>PDF </a:t>
            </a:r>
            <a:r>
              <a:rPr lang="ar-SA" sz="2400" dirty="0">
                <a:solidFill>
                  <a:schemeClr val="bg2"/>
                </a:solidFill>
                <a:latin typeface="Open Sans"/>
                <a:ea typeface="Open Sans"/>
                <a:cs typeface="Open Sans"/>
                <a:sym typeface="Open Sans"/>
              </a:rPr>
              <a:t> </a:t>
            </a:r>
            <a:r>
              <a:rPr lang="ar-EG" sz="2400" dirty="0">
                <a:solidFill>
                  <a:schemeClr val="bg2"/>
                </a:solidFill>
                <a:latin typeface="Open Sans"/>
                <a:ea typeface="Open Sans"/>
                <a:cs typeface="Open Sans"/>
                <a:sym typeface="Open Sans"/>
              </a:rPr>
              <a:t>وتسجل الملاحظات والتمييزات.</a:t>
            </a:r>
          </a:p>
          <a:p>
            <a:pPr marL="917575" lvl="1" indent="-342900" algn="r" rtl="1">
              <a:lnSpc>
                <a:spcPct val="100000"/>
              </a:lnSpc>
              <a:spcBef>
                <a:spcPts val="2100"/>
              </a:spcBef>
              <a:spcAft>
                <a:spcPts val="0"/>
              </a:spcAft>
              <a:buClr>
                <a:schemeClr val="bg2"/>
              </a:buClr>
              <a:buSzPts val="1850"/>
              <a:buFont typeface="Courier New" panose="02070309020205020404" pitchFamily="49" charset="0"/>
              <a:buChar char="o"/>
            </a:pPr>
            <a:r>
              <a:rPr lang="ar-EG" sz="2400" dirty="0">
                <a:solidFill>
                  <a:schemeClr val="bg2"/>
                </a:solidFill>
                <a:latin typeface="Open Sans"/>
                <a:ea typeface="Open Sans"/>
                <a:cs typeface="Open Sans"/>
                <a:sym typeface="Open Sans"/>
              </a:rPr>
              <a:t>قم بإضافة مكتبة وتنظيمها عن طريق استيراد ملفات </a:t>
            </a:r>
            <a:r>
              <a:rPr lang="en-US" sz="2400" dirty="0">
                <a:solidFill>
                  <a:schemeClr val="bg2"/>
                </a:solidFill>
                <a:latin typeface="Open Sans"/>
                <a:ea typeface="Open Sans"/>
                <a:cs typeface="Open Sans"/>
                <a:sym typeface="Open Sans"/>
              </a:rPr>
              <a:t>PDF </a:t>
            </a:r>
            <a:r>
              <a:rPr lang="ar-SA" sz="2400" dirty="0">
                <a:solidFill>
                  <a:schemeClr val="bg2"/>
                </a:solidFill>
                <a:latin typeface="Open Sans"/>
                <a:ea typeface="Open Sans"/>
                <a:cs typeface="Open Sans"/>
                <a:sym typeface="Open Sans"/>
              </a:rPr>
              <a:t> </a:t>
            </a:r>
            <a:r>
              <a:rPr lang="ar-EG" sz="2400" dirty="0">
                <a:solidFill>
                  <a:schemeClr val="bg2"/>
                </a:solidFill>
                <a:latin typeface="Open Sans"/>
                <a:ea typeface="Open Sans"/>
                <a:cs typeface="Open Sans"/>
                <a:sym typeface="Open Sans"/>
              </a:rPr>
              <a:t>من ال</a:t>
            </a:r>
            <a:r>
              <a:rPr lang="ar-SA" sz="2400" dirty="0">
                <a:solidFill>
                  <a:schemeClr val="bg2"/>
                </a:solidFill>
                <a:latin typeface="Open Sans"/>
                <a:ea typeface="Open Sans"/>
                <a:cs typeface="Open Sans"/>
                <a:sym typeface="Open Sans"/>
              </a:rPr>
              <a:t>حاسب الآلي</a:t>
            </a:r>
            <a:r>
              <a:rPr lang="ar-EG" sz="2400" dirty="0">
                <a:solidFill>
                  <a:schemeClr val="bg2"/>
                </a:solidFill>
                <a:latin typeface="Open Sans"/>
                <a:ea typeface="Open Sans"/>
                <a:cs typeface="Open Sans"/>
                <a:sym typeface="Open Sans"/>
              </a:rPr>
              <a:t> أو من أدوات إدارة المراجع الأخرى مثل </a:t>
            </a:r>
            <a:r>
              <a:rPr lang="en-US" sz="2400" dirty="0">
                <a:solidFill>
                  <a:schemeClr val="bg2"/>
                </a:solidFill>
                <a:latin typeface="Open Sans"/>
                <a:ea typeface="Open Sans"/>
                <a:cs typeface="Open Sans"/>
                <a:sym typeface="Open Sans"/>
              </a:rPr>
              <a:t>EndNote </a:t>
            </a:r>
            <a:r>
              <a:rPr lang="ar-SA" sz="2400" dirty="0">
                <a:solidFill>
                  <a:schemeClr val="bg2"/>
                </a:solidFill>
                <a:latin typeface="Open Sans"/>
                <a:ea typeface="Open Sans"/>
                <a:cs typeface="Open Sans"/>
                <a:sym typeface="Open Sans"/>
              </a:rPr>
              <a:t> </a:t>
            </a:r>
            <a:r>
              <a:rPr lang="ar-EG" sz="2400" dirty="0">
                <a:solidFill>
                  <a:schemeClr val="bg2"/>
                </a:solidFill>
                <a:latin typeface="Open Sans"/>
                <a:ea typeface="Open Sans"/>
                <a:cs typeface="Open Sans"/>
                <a:sym typeface="Open Sans"/>
              </a:rPr>
              <a:t>و </a:t>
            </a:r>
            <a:r>
              <a:rPr lang="en-US" sz="2400" dirty="0">
                <a:solidFill>
                  <a:schemeClr val="bg2"/>
                </a:solidFill>
                <a:latin typeface="Open Sans"/>
                <a:ea typeface="Open Sans"/>
                <a:cs typeface="Open Sans"/>
                <a:sym typeface="Open Sans"/>
              </a:rPr>
              <a:t>Zotero</a:t>
            </a:r>
          </a:p>
          <a:p>
            <a:pPr marL="917575" lvl="1" indent="-342900" algn="r" rtl="1">
              <a:lnSpc>
                <a:spcPct val="100000"/>
              </a:lnSpc>
              <a:spcBef>
                <a:spcPts val="2100"/>
              </a:spcBef>
              <a:spcAft>
                <a:spcPts val="0"/>
              </a:spcAft>
              <a:buClr>
                <a:schemeClr val="bg2"/>
              </a:buClr>
              <a:buSzPts val="1850"/>
              <a:buFont typeface="Courier New" panose="02070309020205020404" pitchFamily="49" charset="0"/>
              <a:buChar char="o"/>
            </a:pPr>
            <a:r>
              <a:rPr lang="ar-EG" sz="2400" dirty="0">
                <a:solidFill>
                  <a:schemeClr val="bg2"/>
                </a:solidFill>
                <a:latin typeface="Open Sans"/>
                <a:ea typeface="Open Sans"/>
                <a:cs typeface="Open Sans"/>
                <a:sym typeface="Open Sans"/>
              </a:rPr>
              <a:t>تعاون مع الزملاء وشارك أوراقك وملاحظاتك وتعليقاتك.</a:t>
            </a:r>
            <a:endParaRPr sz="2400" dirty="0">
              <a:solidFill>
                <a:schemeClr val="bg2"/>
              </a:solidFill>
              <a:latin typeface="Open Sans"/>
              <a:ea typeface="Open Sans"/>
              <a:cs typeface="Open Sans"/>
              <a:sym typeface="Open Sans"/>
            </a:endParaRPr>
          </a:p>
          <a:p>
            <a:pPr marL="117475" lvl="0" indent="0" algn="l" rtl="0">
              <a:lnSpc>
                <a:spcPct val="100000"/>
              </a:lnSpc>
              <a:spcBef>
                <a:spcPts val="1000"/>
              </a:spcBef>
              <a:spcAft>
                <a:spcPts val="0"/>
              </a:spcAft>
              <a:buClr>
                <a:schemeClr val="dk1"/>
              </a:buClr>
              <a:buSzPts val="1850"/>
              <a:buNone/>
            </a:pPr>
            <a:endParaRPr dirty="0">
              <a:solidFill>
                <a:schemeClr val="dk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None/>
            </a:pPr>
            <a:r>
              <a:rPr lang="ar-EG" sz="4000" dirty="0">
                <a:solidFill>
                  <a:srgbClr val="586F7C"/>
                </a:solidFill>
                <a:latin typeface="Open Sans"/>
                <a:ea typeface="Open Sans"/>
                <a:cs typeface="Open Sans"/>
                <a:sym typeface="Open Sans"/>
              </a:rPr>
              <a:t>تابع</a:t>
            </a:r>
            <a:r>
              <a:rPr lang="ar-SA" sz="4000" dirty="0">
                <a:solidFill>
                  <a:srgbClr val="586F7C"/>
                </a:solidFill>
                <a:latin typeface="Open Sans"/>
                <a:ea typeface="Open Sans"/>
                <a:cs typeface="Open Sans"/>
                <a:sym typeface="Open Sans"/>
              </a:rPr>
              <a:t> </a:t>
            </a:r>
            <a:r>
              <a:rPr lang="ar-SA" sz="4000" dirty="0" err="1">
                <a:solidFill>
                  <a:srgbClr val="586F7C"/>
                </a:solidFill>
                <a:latin typeface="Open Sans"/>
                <a:ea typeface="Open Sans"/>
                <a:cs typeface="Open Sans"/>
                <a:sym typeface="Open Sans"/>
              </a:rPr>
              <a:t>مينديلي</a:t>
            </a:r>
            <a:r>
              <a:rPr lang="ar-EG" sz="4000" dirty="0">
                <a:solidFill>
                  <a:srgbClr val="586F7C"/>
                </a:solidFill>
                <a:latin typeface="Open Sans"/>
                <a:ea typeface="Open Sans"/>
                <a:cs typeface="Open Sans"/>
                <a:sym typeface="Open Sans"/>
              </a:rPr>
              <a:t> </a:t>
            </a:r>
            <a:r>
              <a:rPr lang="en-US" sz="4000" dirty="0">
                <a:solidFill>
                  <a:srgbClr val="586F7C"/>
                </a:solidFill>
                <a:latin typeface="Open Sans"/>
                <a:ea typeface="Open Sans"/>
                <a:cs typeface="Open Sans"/>
                <a:sym typeface="Open Sans"/>
              </a:rPr>
              <a:t>Mendeley</a:t>
            </a:r>
            <a:endParaRPr sz="4000" dirty="0">
              <a:solidFill>
                <a:srgbClr val="586F7C"/>
              </a:solidFill>
              <a:latin typeface="Open Sans"/>
              <a:ea typeface="Open Sans"/>
              <a:cs typeface="Open Sans"/>
              <a:sym typeface="Open Sans"/>
            </a:endParaRPr>
          </a:p>
        </p:txBody>
      </p:sp>
      <p:sp>
        <p:nvSpPr>
          <p:cNvPr id="243" name="Google Shape;243;p18"/>
          <p:cNvSpPr txBox="1">
            <a:spLocks noGrp="1"/>
          </p:cNvSpPr>
          <p:nvPr>
            <p:ph type="body" idx="1"/>
          </p:nvPr>
        </p:nvSpPr>
        <p:spPr>
          <a:xfrm>
            <a:off x="0" y="1716387"/>
            <a:ext cx="6204857" cy="4945670"/>
          </a:xfrm>
          <a:prstGeom prst="rect">
            <a:avLst/>
          </a:prstGeom>
          <a:noFill/>
          <a:ln>
            <a:noFill/>
          </a:ln>
        </p:spPr>
        <p:txBody>
          <a:bodyPr spcFirstLastPara="1" wrap="square" lIns="91425" tIns="45700" rIns="91425" bIns="45700" anchor="t" anchorCtr="0">
            <a:noAutofit/>
          </a:bodyPr>
          <a:lstStyle/>
          <a:p>
            <a:pPr marL="460375" lvl="0" indent="-342900" algn="r" rtl="1">
              <a:lnSpc>
                <a:spcPct val="100000"/>
              </a:lnSpc>
              <a:spcBef>
                <a:spcPts val="1000"/>
              </a:spcBef>
              <a:spcAft>
                <a:spcPts val="0"/>
              </a:spcAft>
              <a:buClr>
                <a:schemeClr val="bg2"/>
              </a:buClr>
              <a:buSzPts val="1850"/>
              <a:buFont typeface="Arial" panose="020B0604020202020204" pitchFamily="34" charset="0"/>
              <a:buChar char="•"/>
            </a:pPr>
            <a:r>
              <a:rPr lang="ar-EG" sz="2200" dirty="0">
                <a:solidFill>
                  <a:schemeClr val="bg2"/>
                </a:solidFill>
                <a:latin typeface="Open Sans"/>
                <a:ea typeface="Open Sans"/>
                <a:cs typeface="Open Sans"/>
                <a:sym typeface="Open Sans"/>
              </a:rPr>
              <a:t>يتوفر دليل شامل حول كيفية الاستخدام من خلال موقع</a:t>
            </a:r>
            <a:endParaRPr lang="en-US" sz="2200" dirty="0">
              <a:solidFill>
                <a:schemeClr val="bg2"/>
              </a:solidFill>
              <a:latin typeface="Open Sans"/>
              <a:ea typeface="Open Sans"/>
              <a:cs typeface="Open Sans"/>
              <a:sym typeface="Open Sans"/>
            </a:endParaRPr>
          </a:p>
          <a:p>
            <a:pPr marL="117475" lvl="0" indent="0" algn="r" rtl="1">
              <a:lnSpc>
                <a:spcPct val="100000"/>
              </a:lnSpc>
              <a:spcBef>
                <a:spcPts val="1000"/>
              </a:spcBef>
              <a:spcAft>
                <a:spcPts val="0"/>
              </a:spcAft>
              <a:buClr>
                <a:srgbClr val="000000"/>
              </a:buClr>
              <a:buSzPts val="1850"/>
              <a:buNone/>
            </a:pPr>
            <a:r>
              <a:rPr lang="ar-EG" sz="2200" dirty="0">
                <a:solidFill>
                  <a:srgbClr val="000000"/>
                </a:solidFill>
                <a:latin typeface="Open Sans"/>
                <a:ea typeface="Open Sans"/>
                <a:cs typeface="Open Sans"/>
                <a:sym typeface="Open Sans"/>
              </a:rPr>
              <a:t> </a:t>
            </a:r>
            <a:r>
              <a:rPr lang="ar-SA" sz="2200" dirty="0">
                <a:solidFill>
                  <a:srgbClr val="00B050"/>
                </a:solidFill>
                <a:latin typeface="Open Sans"/>
                <a:ea typeface="Open Sans"/>
                <a:cs typeface="Open Sans"/>
                <a:sym typeface="Open Sans"/>
                <a:hlinkClick r:id="rId3"/>
              </a:rPr>
              <a:t>البحوث من أجل الحياة</a:t>
            </a:r>
            <a:r>
              <a:rPr lang="en-US" sz="2200" dirty="0">
                <a:solidFill>
                  <a:srgbClr val="00B050"/>
                </a:solidFill>
                <a:latin typeface="Open Sans"/>
                <a:ea typeface="Open Sans"/>
                <a:cs typeface="Open Sans"/>
                <a:sym typeface="Open Sans"/>
                <a:hlinkClick r:id="rId3"/>
              </a:rPr>
              <a:t>Research4life </a:t>
            </a:r>
            <a:r>
              <a:rPr lang="ar-SA" sz="2200" dirty="0">
                <a:solidFill>
                  <a:srgbClr val="00B050"/>
                </a:solidFill>
                <a:latin typeface="Open Sans"/>
                <a:ea typeface="Open Sans"/>
                <a:cs typeface="Open Sans"/>
                <a:sym typeface="Open Sans"/>
              </a:rPr>
              <a:t>.</a:t>
            </a:r>
          </a:p>
          <a:p>
            <a:pPr marL="460375" lvl="0" indent="-342900" algn="r" rtl="1">
              <a:lnSpc>
                <a:spcPct val="100000"/>
              </a:lnSpc>
              <a:spcBef>
                <a:spcPts val="1000"/>
              </a:spcBef>
              <a:spcAft>
                <a:spcPts val="0"/>
              </a:spcAft>
              <a:buClr>
                <a:schemeClr val="bg2"/>
              </a:buClr>
              <a:buSzPts val="1850"/>
              <a:buFont typeface="Arial" panose="020B0604020202020204" pitchFamily="34" charset="0"/>
              <a:buChar char="•"/>
            </a:pPr>
            <a:r>
              <a:rPr lang="ar-EG" sz="2200" dirty="0">
                <a:solidFill>
                  <a:schemeClr val="bg2"/>
                </a:solidFill>
                <a:latin typeface="Open Sans"/>
                <a:ea typeface="Open Sans"/>
                <a:cs typeface="Open Sans"/>
                <a:sym typeface="Open Sans"/>
              </a:rPr>
              <a:t>الوصول إلى البرنامج من الويب: </a:t>
            </a:r>
            <a:r>
              <a:rPr lang="en-US" sz="2200" dirty="0">
                <a:solidFill>
                  <a:srgbClr val="000000"/>
                </a:solidFill>
                <a:latin typeface="Open Sans"/>
                <a:ea typeface="Open Sans"/>
                <a:cs typeface="Open Sans"/>
                <a:sym typeface="Open Sans"/>
                <a:hlinkClick r:id="rId4"/>
              </a:rPr>
              <a:t>https://www.mendeley.com</a:t>
            </a:r>
            <a:r>
              <a:rPr lang="en-US" sz="2200" dirty="0">
                <a:solidFill>
                  <a:srgbClr val="000000"/>
                </a:solidFill>
                <a:latin typeface="Open Sans"/>
                <a:ea typeface="Open Sans"/>
                <a:cs typeface="Open Sans"/>
                <a:sym typeface="Open Sans"/>
              </a:rPr>
              <a:t> </a:t>
            </a:r>
          </a:p>
          <a:p>
            <a:pPr marL="460375" lvl="0" indent="-342900" algn="r" rtl="1">
              <a:lnSpc>
                <a:spcPct val="100000"/>
              </a:lnSpc>
              <a:spcBef>
                <a:spcPts val="1000"/>
              </a:spcBef>
              <a:spcAft>
                <a:spcPts val="0"/>
              </a:spcAft>
              <a:buClr>
                <a:schemeClr val="bg2"/>
              </a:buClr>
              <a:buSzPts val="1850"/>
              <a:buFont typeface="Arial" panose="020B0604020202020204" pitchFamily="34" charset="0"/>
              <a:buChar char="•"/>
            </a:pPr>
            <a:r>
              <a:rPr lang="ar-EG" sz="2200" dirty="0">
                <a:solidFill>
                  <a:schemeClr val="bg2"/>
                </a:solidFill>
                <a:latin typeface="Open Sans"/>
                <a:ea typeface="Open Sans"/>
                <a:cs typeface="Open Sans"/>
                <a:sym typeface="Open Sans"/>
              </a:rPr>
              <a:t>إصدار سطح المكتب للتنزيل:</a:t>
            </a:r>
            <a:r>
              <a:rPr lang="en-US" sz="1600" dirty="0">
                <a:hlinkClick r:id="rId5"/>
              </a:rPr>
              <a:t> Download Mendeley Reference Manager For Desktop Windows | Mendeley</a:t>
            </a:r>
            <a:endParaRPr lang="en-US" sz="2200" dirty="0">
              <a:solidFill>
                <a:srgbClr val="000000"/>
              </a:solidFill>
              <a:latin typeface="Open Sans"/>
              <a:ea typeface="Open Sans"/>
              <a:cs typeface="Open Sans"/>
              <a:sym typeface="Open Sans"/>
            </a:endParaRPr>
          </a:p>
          <a:p>
            <a:pPr marL="460375" lvl="0" indent="-342900" algn="r" rtl="1">
              <a:lnSpc>
                <a:spcPct val="100000"/>
              </a:lnSpc>
              <a:spcBef>
                <a:spcPts val="1000"/>
              </a:spcBef>
              <a:spcAft>
                <a:spcPts val="0"/>
              </a:spcAft>
              <a:buClr>
                <a:schemeClr val="bg2"/>
              </a:buClr>
              <a:buSzPts val="1850"/>
              <a:buFont typeface="Arial" panose="020B0604020202020204" pitchFamily="34" charset="0"/>
              <a:buChar char="•"/>
            </a:pPr>
            <a:r>
              <a:rPr lang="ar-EG" sz="2200" dirty="0">
                <a:solidFill>
                  <a:schemeClr val="bg2"/>
                </a:solidFill>
                <a:latin typeface="Open Sans"/>
                <a:ea typeface="Open Sans"/>
                <a:cs typeface="Open Sans"/>
                <a:sym typeface="Open Sans"/>
              </a:rPr>
              <a:t>أدلة الاستخدام :</a:t>
            </a:r>
            <a:r>
              <a:rPr lang="ar-EG" sz="2200" dirty="0">
                <a:solidFill>
                  <a:srgbClr val="000000"/>
                </a:solidFill>
                <a:latin typeface="Open Sans"/>
                <a:ea typeface="Open Sans"/>
                <a:cs typeface="Open Sans"/>
                <a:sym typeface="Open Sans"/>
              </a:rPr>
              <a:t> </a:t>
            </a:r>
            <a:r>
              <a:rPr lang="en-US" sz="2200" dirty="0">
                <a:solidFill>
                  <a:srgbClr val="000000"/>
                </a:solidFill>
                <a:latin typeface="Open Sans"/>
                <a:ea typeface="Open Sans"/>
                <a:cs typeface="Open Sans"/>
                <a:sym typeface="Open Sans"/>
                <a:hlinkClick r:id="rId6"/>
              </a:rPr>
              <a:t>https://community.mendeley.com/guides</a:t>
            </a:r>
            <a:r>
              <a:rPr lang="en-US" sz="2200" dirty="0">
                <a:solidFill>
                  <a:srgbClr val="000000"/>
                </a:solidFill>
                <a:latin typeface="Open Sans"/>
                <a:ea typeface="Open Sans"/>
                <a:cs typeface="Open Sans"/>
                <a:sym typeface="Open Sans"/>
              </a:rPr>
              <a:t> </a:t>
            </a:r>
          </a:p>
          <a:p>
            <a:pPr marL="460375" lvl="0" indent="-342900" algn="r" rtl="1">
              <a:lnSpc>
                <a:spcPct val="100000"/>
              </a:lnSpc>
              <a:spcBef>
                <a:spcPts val="1000"/>
              </a:spcBef>
              <a:spcAft>
                <a:spcPts val="0"/>
              </a:spcAft>
              <a:buClr>
                <a:schemeClr val="bg2"/>
              </a:buClr>
              <a:buSzPts val="1850"/>
              <a:buFont typeface="Arial" panose="020B0604020202020204" pitchFamily="34" charset="0"/>
              <a:buChar char="•"/>
            </a:pPr>
            <a:r>
              <a:rPr lang="ar-EG" sz="2200" dirty="0">
                <a:solidFill>
                  <a:schemeClr val="bg2"/>
                </a:solidFill>
                <a:latin typeface="Open Sans"/>
                <a:ea typeface="Open Sans"/>
                <a:cs typeface="Open Sans"/>
                <a:sym typeface="Open Sans"/>
              </a:rPr>
              <a:t>دروس الفيديو:</a:t>
            </a:r>
            <a:r>
              <a:rPr lang="ar-EG" sz="2200" dirty="0">
                <a:solidFill>
                  <a:srgbClr val="000000"/>
                </a:solidFill>
                <a:latin typeface="Open Sans"/>
                <a:ea typeface="Open Sans"/>
                <a:cs typeface="Open Sans"/>
                <a:sym typeface="Open Sans"/>
              </a:rPr>
              <a:t> </a:t>
            </a:r>
            <a:r>
              <a:rPr lang="en-US" sz="2200" dirty="0">
                <a:solidFill>
                  <a:srgbClr val="000000"/>
                </a:solidFill>
                <a:latin typeface="Open Sans"/>
                <a:ea typeface="Open Sans"/>
                <a:cs typeface="Open Sans"/>
                <a:sym typeface="Open Sans"/>
                <a:hlinkClick r:id="rId7"/>
              </a:rPr>
              <a:t>https://community.mendeley.com/guides/videos</a:t>
            </a:r>
            <a:r>
              <a:rPr lang="en-US" sz="2200" dirty="0">
                <a:solidFill>
                  <a:srgbClr val="000000"/>
                </a:solidFill>
                <a:latin typeface="Open Sans"/>
                <a:ea typeface="Open Sans"/>
                <a:cs typeface="Open Sans"/>
                <a:sym typeface="Open Sans"/>
              </a:rPr>
              <a:t> </a:t>
            </a:r>
            <a:endParaRPr sz="2200" dirty="0">
              <a:solidFill>
                <a:srgbClr val="000000"/>
              </a:solidFill>
              <a:latin typeface="Open Sans"/>
              <a:ea typeface="Open Sans"/>
              <a:cs typeface="Open Sans"/>
              <a:sym typeface="Open Sans"/>
            </a:endParaRPr>
          </a:p>
          <a:p>
            <a:pPr marL="76200" lvl="0" indent="0" algn="l" rtl="0">
              <a:lnSpc>
                <a:spcPct val="100000"/>
              </a:lnSpc>
              <a:spcBef>
                <a:spcPts val="1000"/>
              </a:spcBef>
              <a:spcAft>
                <a:spcPts val="0"/>
              </a:spcAft>
              <a:buClr>
                <a:schemeClr val="dk2"/>
              </a:buClr>
              <a:buSzPts val="2400"/>
              <a:buNone/>
            </a:pPr>
            <a:endParaRPr dirty="0">
              <a:latin typeface="Open Sans"/>
              <a:ea typeface="Open Sans"/>
              <a:cs typeface="Open Sans"/>
              <a:sym typeface="Open Sans"/>
            </a:endParaRPr>
          </a:p>
        </p:txBody>
      </p:sp>
      <p:pic>
        <p:nvPicPr>
          <p:cNvPr id="2" name="Google Shape;245;p18">
            <a:extLst>
              <a:ext uri="{FF2B5EF4-FFF2-40B4-BE49-F238E27FC236}">
                <a16:creationId xmlns:a16="http://schemas.microsoft.com/office/drawing/2014/main" id="{C674ABD1-DC6B-A58A-9EE2-AAEAC7467BA3}"/>
              </a:ext>
            </a:extLst>
          </p:cNvPr>
          <p:cNvPicPr preferRelativeResize="0"/>
          <p:nvPr/>
        </p:nvPicPr>
        <p:blipFill rotWithShape="1">
          <a:blip r:embed="rId8">
            <a:alphaModFix/>
          </a:blip>
          <a:srcRect/>
          <a:stretch/>
        </p:blipFill>
        <p:spPr>
          <a:xfrm>
            <a:off x="6275965" y="2008683"/>
            <a:ext cx="5767705" cy="4122294"/>
          </a:xfrm>
          <a:prstGeom prst="rect">
            <a:avLst/>
          </a:prstGeom>
          <a:noFill/>
          <a:ln>
            <a:noFill/>
          </a:ln>
        </p:spPr>
      </p:pic>
      <p:sp>
        <p:nvSpPr>
          <p:cNvPr id="3" name="Google Shape;244;p18">
            <a:extLst>
              <a:ext uri="{FF2B5EF4-FFF2-40B4-BE49-F238E27FC236}">
                <a16:creationId xmlns:a16="http://schemas.microsoft.com/office/drawing/2014/main" id="{EF4938F8-6574-33C3-18D0-4BE61EA1A4A2}"/>
              </a:ext>
            </a:extLst>
          </p:cNvPr>
          <p:cNvSpPr txBox="1"/>
          <p:nvPr/>
        </p:nvSpPr>
        <p:spPr>
          <a:xfrm>
            <a:off x="6596742" y="6375411"/>
            <a:ext cx="540285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Open Sans"/>
                <a:ea typeface="Open Sans"/>
                <a:cs typeface="Open Sans"/>
                <a:sym typeface="Open Sans"/>
              </a:rPr>
              <a:t>Source: </a:t>
            </a:r>
            <a:r>
              <a:rPr lang="en-US" sz="1200" b="0" i="0" u="sng" strike="noStrike" cap="none" dirty="0">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https://www.mendeley.com</a:t>
            </a:r>
            <a:r>
              <a:rPr lang="en-US" sz="1200" b="0" i="0" u="none" strike="noStrike" cap="none" dirty="0">
                <a:solidFill>
                  <a:srgbClr val="000000"/>
                </a:solidFill>
                <a:latin typeface="Open Sans"/>
                <a:ea typeface="Open Sans"/>
                <a:cs typeface="Open Sans"/>
                <a:sym typeface="Open Sans"/>
              </a:rPr>
              <a:t> Accessed, 24 January 2022 </a:t>
            </a:r>
            <a:endParaRPr sz="1200" b="0" i="0" u="none" strike="noStrike" cap="none" dirty="0">
              <a:solidFill>
                <a:srgbClr val="000000"/>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None/>
            </a:pPr>
            <a:r>
              <a:rPr lang="ar-SA" sz="4000" dirty="0">
                <a:solidFill>
                  <a:srgbClr val="586F7C"/>
                </a:solidFill>
                <a:latin typeface="Open Sans"/>
                <a:ea typeface="Open Sans"/>
                <a:cs typeface="Open Sans"/>
                <a:sym typeface="Open Sans"/>
              </a:rPr>
              <a:t>ال</a:t>
            </a:r>
            <a:r>
              <a:rPr lang="ar-EG" sz="4000" dirty="0">
                <a:solidFill>
                  <a:srgbClr val="586F7C"/>
                </a:solidFill>
                <a:latin typeface="Open Sans"/>
                <a:ea typeface="Open Sans"/>
                <a:cs typeface="Open Sans"/>
                <a:sym typeface="Open Sans"/>
              </a:rPr>
              <a:t>ـمـلـخص</a:t>
            </a:r>
            <a:endParaRPr sz="4000" dirty="0">
              <a:solidFill>
                <a:srgbClr val="586F7C"/>
              </a:solidFill>
              <a:latin typeface="Open Sans"/>
              <a:ea typeface="Open Sans"/>
              <a:cs typeface="Open Sans"/>
              <a:sym typeface="Open Sans"/>
            </a:endParaRPr>
          </a:p>
        </p:txBody>
      </p:sp>
      <p:sp>
        <p:nvSpPr>
          <p:cNvPr id="252" name="Google Shape;252;p23"/>
          <p:cNvSpPr txBox="1">
            <a:spLocks noGrp="1"/>
          </p:cNvSpPr>
          <p:nvPr>
            <p:ph type="body" idx="1"/>
          </p:nvPr>
        </p:nvSpPr>
        <p:spPr>
          <a:xfrm>
            <a:off x="141478" y="1993972"/>
            <a:ext cx="10700693" cy="4570114"/>
          </a:xfrm>
          <a:prstGeom prst="rect">
            <a:avLst/>
          </a:prstGeom>
          <a:noFill/>
          <a:ln>
            <a:noFill/>
          </a:ln>
        </p:spPr>
        <p:txBody>
          <a:bodyPr spcFirstLastPara="1" wrap="square" lIns="91425" tIns="45700" rIns="91425" bIns="45700" anchor="t" anchorCtr="0">
            <a:noAutofit/>
          </a:bodyPr>
          <a:lstStyle/>
          <a:p>
            <a:pPr marL="457200" lvl="0" indent="-381000" algn="just" rtl="1">
              <a:lnSpc>
                <a:spcPct val="100000"/>
              </a:lnSpc>
              <a:spcBef>
                <a:spcPts val="1000"/>
              </a:spcBef>
              <a:spcAft>
                <a:spcPts val="0"/>
              </a:spcAft>
              <a:buClr>
                <a:schemeClr val="dk1"/>
              </a:buClr>
              <a:buSzPts val="2400"/>
              <a:buChar char="●"/>
            </a:pPr>
            <a:endParaRPr lang="ar-EG" sz="2800" dirty="0">
              <a:solidFill>
                <a:srgbClr val="00B050"/>
              </a:solidFill>
              <a:latin typeface="Open Sans"/>
              <a:ea typeface="Open Sans"/>
              <a:cs typeface="Open Sans"/>
              <a:sym typeface="Open Sans"/>
            </a:endParaRPr>
          </a:p>
          <a:p>
            <a:pPr lvl="0" algn="just" rtl="1">
              <a:lnSpc>
                <a:spcPct val="100000"/>
              </a:lnSpc>
              <a:spcBef>
                <a:spcPts val="1000"/>
              </a:spcBef>
              <a:spcAft>
                <a:spcPts val="0"/>
              </a:spcAft>
              <a:buClr>
                <a:schemeClr val="bg2"/>
              </a:buClr>
              <a:buSzPts val="2400"/>
              <a:buFont typeface="Arial" panose="020B0604020202020204" pitchFamily="34" charset="0"/>
              <a:buChar char="•"/>
            </a:pPr>
            <a:r>
              <a:rPr lang="ar-SA" sz="2800" dirty="0">
                <a:solidFill>
                  <a:schemeClr val="bg2"/>
                </a:solidFill>
                <a:latin typeface="Open Sans"/>
                <a:ea typeface="Open Sans"/>
                <a:cs typeface="Open Sans"/>
                <a:sym typeface="Open Sans"/>
              </a:rPr>
              <a:t>وضع هذا الدرس حجر الأساس لفهم كيفية الاستشهاد بالمصادر وأساليب الاقتباس المستخدمة بشكل شائع في السياق الأكاديمي قبل أن يبدأ المتعلمون في استكشاف الموارد التي </a:t>
            </a:r>
            <a:r>
              <a:rPr lang="ar-EG" sz="2800" dirty="0">
                <a:solidFill>
                  <a:schemeClr val="bg2"/>
                </a:solidFill>
                <a:latin typeface="Open Sans"/>
                <a:ea typeface="Open Sans"/>
                <a:cs typeface="Open Sans"/>
                <a:sym typeface="Open Sans"/>
              </a:rPr>
              <a:t>ت</a:t>
            </a:r>
            <a:r>
              <a:rPr lang="ar-SA" sz="2800" dirty="0">
                <a:solidFill>
                  <a:schemeClr val="bg2"/>
                </a:solidFill>
                <a:latin typeface="Open Sans"/>
                <a:ea typeface="Open Sans"/>
                <a:cs typeface="Open Sans"/>
                <a:sym typeface="Open Sans"/>
              </a:rPr>
              <a:t>وفرها البحوث من أجل الحياة.</a:t>
            </a:r>
            <a:endParaRPr sz="2800" dirty="0">
              <a:solidFill>
                <a:schemeClr val="bg2"/>
              </a:solidFill>
            </a:endParaRPr>
          </a:p>
          <a:p>
            <a:pPr lvl="0" algn="just" rtl="1">
              <a:lnSpc>
                <a:spcPct val="100000"/>
              </a:lnSpc>
              <a:spcBef>
                <a:spcPts val="1000"/>
              </a:spcBef>
              <a:spcAft>
                <a:spcPts val="0"/>
              </a:spcAft>
              <a:buClr>
                <a:schemeClr val="bg2"/>
              </a:buClr>
              <a:buSzPts val="2400"/>
              <a:buFont typeface="Arial" panose="020B0604020202020204" pitchFamily="34" charset="0"/>
              <a:buChar char="•"/>
            </a:pPr>
            <a:r>
              <a:rPr lang="ar-EG" sz="2800" dirty="0">
                <a:solidFill>
                  <a:schemeClr val="bg2"/>
                </a:solidFill>
                <a:latin typeface="Open Sans"/>
                <a:ea typeface="Open Sans"/>
                <a:cs typeface="Open Sans"/>
                <a:sym typeface="Open Sans"/>
              </a:rPr>
              <a:t>تناول الدرس أيضًا بإيجاز أدوات إدارة المراجع للمتعلمين لمعرفة واختيار الأداة الأكثر ملاءمة لاحتياجاتهم ، ليس فقط لإدارة المراجع، ولكن أيضًا للتعاون مع زملائهم وفرق المشروعات والطلاب.</a:t>
            </a:r>
            <a:r>
              <a:rPr lang="en-US" sz="2800" dirty="0">
                <a:solidFill>
                  <a:schemeClr val="bg2"/>
                </a:solidFill>
                <a:latin typeface="Open Sans"/>
                <a:ea typeface="Open Sans"/>
                <a:cs typeface="Open Sans"/>
                <a:sym typeface="Open Sans"/>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a888953252_0_0"/>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marR="0" lvl="0" indent="0" algn="ctr" rtl="1">
              <a:lnSpc>
                <a:spcPct val="90000"/>
              </a:lnSpc>
              <a:spcBef>
                <a:spcPts val="0"/>
              </a:spcBef>
              <a:spcAft>
                <a:spcPts val="0"/>
              </a:spcAft>
              <a:buClr>
                <a:schemeClr val="dk1"/>
              </a:buClr>
              <a:buSzPts val="3200"/>
              <a:buFont typeface="Gill Sans"/>
              <a:buNone/>
            </a:pPr>
            <a:r>
              <a:rPr lang="ar-SA" sz="4000" dirty="0">
                <a:solidFill>
                  <a:schemeClr val="bg2"/>
                </a:solidFill>
                <a:latin typeface="Open Sans"/>
                <a:ea typeface="Open Sans"/>
                <a:cs typeface="Open Sans"/>
                <a:sym typeface="Open Sans"/>
              </a:rPr>
              <a:t>المراجع والمصادر المفيدة</a:t>
            </a:r>
            <a:endParaRPr sz="4000" dirty="0">
              <a:solidFill>
                <a:schemeClr val="bg2"/>
              </a:solidFill>
              <a:latin typeface="Open Sans"/>
              <a:ea typeface="Open Sans"/>
              <a:cs typeface="Open Sans"/>
              <a:sym typeface="Open Sans"/>
            </a:endParaRPr>
          </a:p>
        </p:txBody>
      </p:sp>
      <p:sp>
        <p:nvSpPr>
          <p:cNvPr id="258" name="Google Shape;258;ga888953252_0_0"/>
          <p:cNvSpPr txBox="1">
            <a:spLocks noGrp="1"/>
          </p:cNvSpPr>
          <p:nvPr>
            <p:ph type="body" idx="1"/>
          </p:nvPr>
        </p:nvSpPr>
        <p:spPr>
          <a:xfrm>
            <a:off x="0" y="1644778"/>
            <a:ext cx="12192000" cy="5213222"/>
          </a:xfrm>
          <a:prstGeom prst="rect">
            <a:avLst/>
          </a:prstGeom>
          <a:noFill/>
          <a:ln>
            <a:noFill/>
          </a:ln>
        </p:spPr>
        <p:txBody>
          <a:bodyPr spcFirstLastPara="1" wrap="square" lIns="91425" tIns="45700" rIns="91425" bIns="45700" anchor="t" anchorCtr="0">
            <a:noAutofit/>
          </a:bodyPr>
          <a:lstStyle/>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424242"/>
                </a:solidFill>
                <a:latin typeface="Open Sans"/>
                <a:ea typeface="Open Sans"/>
                <a:cs typeface="Open Sans"/>
                <a:sym typeface="Open Sans"/>
              </a:rPr>
              <a:t>Purdue OWL. 2020a. Quoting, Paraphrasing, and Summarizing // Purdue Writing Lab. In: Purdue Online Writing Lab [online]. [Cited 27 June 2021]. </a:t>
            </a:r>
            <a:r>
              <a:rPr lang="en-US" sz="1400" u="sng" dirty="0">
                <a:solidFill>
                  <a:srgbClr val="42424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https://owl.purdue.edu/owl/research_and_citation/using_research/quoting_paraphrasing_and_summarizing/index.html</a:t>
            </a:r>
            <a:r>
              <a:rPr lang="en-US" sz="1400" dirty="0">
                <a:solidFill>
                  <a:srgbClr val="424242"/>
                </a:solidFill>
                <a:latin typeface="Open Sans"/>
                <a:ea typeface="Open Sans"/>
                <a:cs typeface="Open Sans"/>
                <a:sym typeface="Open Sans"/>
              </a:rPr>
              <a:t>  </a:t>
            </a:r>
            <a:endParaRPr sz="1400" dirty="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424242"/>
                </a:solidFill>
                <a:latin typeface="Open Sans"/>
                <a:ea typeface="Open Sans"/>
                <a:cs typeface="Open Sans"/>
                <a:sym typeface="Open Sans"/>
              </a:rPr>
              <a:t>Purdue OWL. 2020b. Citation Style Chart. In: Purdue Writing Lab [online]. [Cited 12 July 2021]. </a:t>
            </a:r>
            <a:r>
              <a:rPr lang="en-US" sz="1400" u="sng" dirty="0">
                <a:solidFill>
                  <a:srgbClr val="424242"/>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https://owl.purdue.edu/owl/research_and_citation/using_research/documents/20191212CitationChart.pdf</a:t>
            </a:r>
            <a:endParaRPr sz="1400" dirty="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424242"/>
                </a:solidFill>
                <a:latin typeface="Open Sans"/>
                <a:ea typeface="Open Sans"/>
                <a:cs typeface="Open Sans"/>
                <a:sym typeface="Open Sans"/>
              </a:rPr>
              <a:t>WUR. 2020a. Citing and Referencing - Common knowledge. In: Wageningen University &amp; Research Library [online]. [Cited 4 October 2020]. </a:t>
            </a:r>
            <a:r>
              <a:rPr lang="en-US" sz="1400" u="sng" dirty="0">
                <a:solidFill>
                  <a:srgbClr val="424242"/>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https://library.wur.nl/infoboard/module_3/a001_citing_and_referencing_common_knowledge.html</a:t>
            </a:r>
            <a:r>
              <a:rPr lang="en-US" sz="1400" dirty="0">
                <a:solidFill>
                  <a:srgbClr val="424242"/>
                </a:solidFill>
                <a:latin typeface="Open Sans"/>
                <a:ea typeface="Open Sans"/>
                <a:cs typeface="Open Sans"/>
                <a:sym typeface="Open Sans"/>
              </a:rPr>
              <a:t>  </a:t>
            </a:r>
            <a:endParaRPr sz="1400" dirty="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424242"/>
                </a:solidFill>
                <a:latin typeface="Open Sans"/>
                <a:ea typeface="Open Sans"/>
                <a:cs typeface="Open Sans"/>
                <a:sym typeface="Open Sans"/>
              </a:rPr>
              <a:t>WUR. 2020b. Why Should you Cite and Reference? In: Wageningen University &amp; Research Library [online]. [Cited 27 June 2021]. </a:t>
            </a:r>
            <a:r>
              <a:rPr lang="en-US" sz="1400" u="sng" dirty="0">
                <a:solidFill>
                  <a:srgbClr val="424242"/>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https://library.wur.nl/infoboard/module_3/a001_citing_and_referencing_why_cite_.html</a:t>
            </a:r>
            <a:r>
              <a:rPr lang="en-US" sz="1400" dirty="0">
                <a:solidFill>
                  <a:srgbClr val="424242"/>
                </a:solidFill>
                <a:latin typeface="Open Sans"/>
                <a:ea typeface="Open Sans"/>
                <a:cs typeface="Open Sans"/>
                <a:sym typeface="Open Sans"/>
              </a:rPr>
              <a:t>  </a:t>
            </a:r>
            <a:endParaRPr sz="1400" dirty="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424242"/>
                </a:solidFill>
                <a:latin typeface="Open Sans"/>
                <a:ea typeface="Open Sans"/>
                <a:cs typeface="Open Sans"/>
                <a:sym typeface="Open Sans"/>
              </a:rPr>
              <a:t>WUR. 2020c. Citing and Referencing - Paraphrasing. In: Wageningen University &amp; Research Library [online]. [Cited 27 June 2021]. </a:t>
            </a:r>
            <a:r>
              <a:rPr lang="en-US" sz="1400" u="sng" dirty="0">
                <a:solidFill>
                  <a:srgbClr val="424242"/>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https://library.wur.nl/infoboard/module_3/a001_citing_and_referencing_paraphrasing.html</a:t>
            </a:r>
            <a:r>
              <a:rPr lang="en-US" sz="1400" dirty="0">
                <a:solidFill>
                  <a:srgbClr val="424242"/>
                </a:solidFill>
                <a:latin typeface="Open Sans"/>
                <a:ea typeface="Open Sans"/>
                <a:cs typeface="Open Sans"/>
                <a:sym typeface="Open Sans"/>
              </a:rPr>
              <a:t>  </a:t>
            </a:r>
            <a:endParaRPr sz="1400" dirty="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424242"/>
                </a:solidFill>
                <a:latin typeface="Open Sans"/>
                <a:ea typeface="Open Sans"/>
                <a:cs typeface="Open Sans"/>
                <a:sym typeface="Open Sans"/>
              </a:rPr>
              <a:t>WUR. 2020d. Paraphrasing. In: Wageningen University &amp; Research Library [online]. [Cited 27 June 2021]. </a:t>
            </a:r>
            <a:r>
              <a:rPr lang="en-US" sz="1400" u="sng" dirty="0">
                <a:solidFill>
                  <a:srgbClr val="424242"/>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https://library.wur.nl/infoboard/module_3/a001_citing_and_referencing_paraphrasing.html</a:t>
            </a:r>
            <a:r>
              <a:rPr lang="en-US" sz="1400" dirty="0">
                <a:solidFill>
                  <a:srgbClr val="424242"/>
                </a:solidFill>
                <a:latin typeface="Open Sans"/>
                <a:ea typeface="Open Sans"/>
                <a:cs typeface="Open Sans"/>
                <a:sym typeface="Open Sans"/>
              </a:rPr>
              <a:t>  </a:t>
            </a:r>
            <a:endParaRPr sz="1400" dirty="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424242"/>
                </a:solidFill>
                <a:latin typeface="Open Sans"/>
                <a:ea typeface="Open Sans"/>
                <a:cs typeface="Open Sans"/>
                <a:sym typeface="Open Sans"/>
              </a:rPr>
              <a:t>WUR. 2020e. </a:t>
            </a:r>
            <a:r>
              <a:rPr lang="en-US" sz="1400" dirty="0" err="1">
                <a:solidFill>
                  <a:srgbClr val="424242"/>
                </a:solidFill>
                <a:latin typeface="Open Sans"/>
                <a:ea typeface="Open Sans"/>
                <a:cs typeface="Open Sans"/>
                <a:sym typeface="Open Sans"/>
              </a:rPr>
              <a:t>Summarising</a:t>
            </a:r>
            <a:r>
              <a:rPr lang="en-US" sz="1400" dirty="0">
                <a:solidFill>
                  <a:srgbClr val="424242"/>
                </a:solidFill>
                <a:latin typeface="Open Sans"/>
                <a:ea typeface="Open Sans"/>
                <a:cs typeface="Open Sans"/>
                <a:sym typeface="Open Sans"/>
              </a:rPr>
              <a:t>. In: Wageningen University &amp; Research Library [online]. [Cited 27 June 2021]. </a:t>
            </a:r>
            <a:r>
              <a:rPr lang="en-US" sz="1400" u="sng" dirty="0">
                <a:solidFill>
                  <a:srgbClr val="424242"/>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https://library.wur.nl/infoboard/module_3/a001_citing_and_referencing_summarising.html</a:t>
            </a:r>
            <a:r>
              <a:rPr lang="en-US" sz="1400" dirty="0">
                <a:solidFill>
                  <a:srgbClr val="424242"/>
                </a:solidFill>
                <a:latin typeface="Open Sans"/>
                <a:ea typeface="Open Sans"/>
                <a:cs typeface="Open Sans"/>
                <a:sym typeface="Open Sans"/>
              </a:rPr>
              <a:t>  </a:t>
            </a:r>
            <a:endParaRPr sz="1400" dirty="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424242"/>
                </a:solidFill>
                <a:latin typeface="Open Sans"/>
                <a:ea typeface="Open Sans"/>
                <a:cs typeface="Open Sans"/>
                <a:sym typeface="Open Sans"/>
              </a:rPr>
              <a:t>WUR. 2020f. Quoting. In: Wageningen University &amp; Research Library [online]. [Cited 27 June 2021]. </a:t>
            </a:r>
            <a:r>
              <a:rPr lang="en-US" sz="1400" u="sng" dirty="0">
                <a:solidFill>
                  <a:srgbClr val="424242"/>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https://library.wur.nl/infoboard/module_3/a001_citing_and_referencing_quoting.html</a:t>
            </a:r>
            <a:r>
              <a:rPr lang="en-US" sz="1400" dirty="0">
                <a:solidFill>
                  <a:srgbClr val="424242"/>
                </a:solidFill>
                <a:latin typeface="Open Sans"/>
                <a:ea typeface="Open Sans"/>
                <a:cs typeface="Open Sans"/>
                <a:sym typeface="Open Sans"/>
              </a:rPr>
              <a:t>   </a:t>
            </a:r>
            <a:endParaRPr sz="1400" dirty="0">
              <a:solidFill>
                <a:srgbClr val="424242"/>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3200"/>
              <a:buFont typeface="Gill Sans"/>
              <a:buNone/>
            </a:pPr>
            <a:r>
              <a:rPr lang="ar-EG" dirty="0">
                <a:solidFill>
                  <a:srgbClr val="586F7C"/>
                </a:solidFill>
                <a:latin typeface="Open Sans"/>
                <a:ea typeface="Open Sans"/>
                <a:cs typeface="Open Sans"/>
                <a:sym typeface="Open Sans"/>
              </a:rPr>
              <a:t>أنت مدعو إلى ؛</a:t>
            </a:r>
            <a:endParaRPr dirty="0">
              <a:solidFill>
                <a:srgbClr val="586F7C"/>
              </a:solidFill>
              <a:latin typeface="Open Sans"/>
              <a:ea typeface="Open Sans"/>
              <a:cs typeface="Open Sans"/>
              <a:sym typeface="Open Sans"/>
            </a:endParaRPr>
          </a:p>
        </p:txBody>
      </p:sp>
      <p:sp>
        <p:nvSpPr>
          <p:cNvPr id="258" name="Google Shape;258;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r" rtl="1">
              <a:lnSpc>
                <a:spcPct val="150000"/>
              </a:lnSpc>
              <a:spcBef>
                <a:spcPts val="0"/>
              </a:spcBef>
              <a:spcAft>
                <a:spcPts val="0"/>
              </a:spcAft>
              <a:buClr>
                <a:srgbClr val="586F7C"/>
              </a:buClr>
              <a:buSzPts val="1400"/>
              <a:buFont typeface="Open Sans"/>
              <a:buChar char="●"/>
            </a:pPr>
            <a:r>
              <a:rPr lang="ar-EG" dirty="0">
                <a:solidFill>
                  <a:srgbClr val="586F7C"/>
                </a:solidFill>
                <a:latin typeface="Open Sans"/>
                <a:ea typeface="Open Sans"/>
                <a:cs typeface="Open Sans"/>
                <a:sym typeface="Open Sans"/>
              </a:rPr>
              <a:t>قم بزيارتنا على </a:t>
            </a:r>
            <a:r>
              <a:rPr lang="en-US" dirty="0">
                <a:solidFill>
                  <a:srgbClr val="586F7C"/>
                </a:solidFill>
                <a:latin typeface="Open Sans"/>
                <a:ea typeface="Open Sans"/>
                <a:cs typeface="Open Sans"/>
                <a:sym typeface="Open Sans"/>
                <a:hlinkClick r:id="rId3"/>
              </a:rPr>
              <a:t>www.research4life.org</a:t>
            </a:r>
            <a:endParaRPr lang="en-US" dirty="0">
              <a:solidFill>
                <a:srgbClr val="586F7C"/>
              </a:solidFill>
              <a:latin typeface="Open Sans"/>
              <a:ea typeface="Open Sans"/>
              <a:cs typeface="Open Sans"/>
              <a:sym typeface="Open Sans"/>
            </a:endParaRPr>
          </a:p>
          <a:p>
            <a:pPr marL="457200" lvl="0" indent="-317500" algn="r" rtl="1">
              <a:lnSpc>
                <a:spcPct val="150000"/>
              </a:lnSpc>
              <a:spcBef>
                <a:spcPts val="0"/>
              </a:spcBef>
              <a:spcAft>
                <a:spcPts val="0"/>
              </a:spcAft>
              <a:buClr>
                <a:srgbClr val="586F7C"/>
              </a:buClr>
              <a:buSzPts val="1400"/>
              <a:buFont typeface="Open Sans"/>
              <a:buChar char="●"/>
            </a:pPr>
            <a:r>
              <a:rPr lang="ar-EG" dirty="0">
                <a:solidFill>
                  <a:srgbClr val="586F7C"/>
                </a:solidFill>
                <a:latin typeface="Open Sans"/>
                <a:ea typeface="Open Sans"/>
                <a:cs typeface="Open Sans"/>
                <a:sym typeface="Open Sans"/>
              </a:rPr>
              <a:t>اتصل بنا على </a:t>
            </a:r>
            <a:r>
              <a:rPr lang="en-US" dirty="0">
                <a:solidFill>
                  <a:srgbClr val="586F7C"/>
                </a:solidFill>
                <a:latin typeface="Open Sans"/>
                <a:ea typeface="Open Sans"/>
                <a:cs typeface="Open Sans"/>
                <a:sym typeface="Open Sans"/>
                <a:hlinkClick r:id="rId4"/>
              </a:rPr>
              <a:t>r4l@research4life.org</a:t>
            </a:r>
            <a:r>
              <a:rPr lang="en-US" dirty="0">
                <a:solidFill>
                  <a:srgbClr val="586F7C"/>
                </a:solidFill>
                <a:latin typeface="Open Sans"/>
                <a:ea typeface="Open Sans"/>
                <a:cs typeface="Open Sans"/>
                <a:sym typeface="Open Sans"/>
              </a:rPr>
              <a:t> </a:t>
            </a:r>
          </a:p>
          <a:p>
            <a:pPr marL="457200" lvl="0" indent="-317500" algn="r" rtl="1">
              <a:lnSpc>
                <a:spcPct val="150000"/>
              </a:lnSpc>
              <a:spcBef>
                <a:spcPts val="0"/>
              </a:spcBef>
              <a:spcAft>
                <a:spcPts val="0"/>
              </a:spcAft>
              <a:buClr>
                <a:srgbClr val="586F7C"/>
              </a:buClr>
              <a:buSzPts val="1400"/>
              <a:buFont typeface="Open Sans"/>
              <a:buChar char="●"/>
            </a:pPr>
            <a:r>
              <a:rPr lang="ar-EG" dirty="0">
                <a:solidFill>
                  <a:srgbClr val="586F7C"/>
                </a:solidFill>
                <a:latin typeface="Open Sans"/>
                <a:ea typeface="Open Sans"/>
                <a:cs typeface="Open Sans"/>
                <a:sym typeface="Open Sans"/>
              </a:rPr>
              <a:t>تعرف على مواد التدريب الأخرى </a:t>
            </a:r>
            <a:r>
              <a:rPr lang="en-US" dirty="0">
                <a:solidFill>
                  <a:srgbClr val="586F7C"/>
                </a:solidFill>
                <a:latin typeface="Open Sans"/>
                <a:ea typeface="Open Sans"/>
                <a:cs typeface="Open Sans"/>
                <a:sym typeface="Open Sans"/>
                <a:hlinkClick r:id="rId5"/>
              </a:rPr>
              <a:t>www.research4life.org/training</a:t>
            </a:r>
            <a:endParaRPr lang="en-US" dirty="0">
              <a:solidFill>
                <a:srgbClr val="586F7C"/>
              </a:solidFill>
              <a:latin typeface="Open Sans"/>
              <a:ea typeface="Open Sans"/>
              <a:cs typeface="Open Sans"/>
              <a:sym typeface="Open Sans"/>
            </a:endParaRPr>
          </a:p>
          <a:p>
            <a:pPr marL="457200" lvl="0" indent="-317500" algn="r" rtl="1">
              <a:lnSpc>
                <a:spcPct val="150000"/>
              </a:lnSpc>
              <a:spcBef>
                <a:spcPts val="0"/>
              </a:spcBef>
              <a:spcAft>
                <a:spcPts val="0"/>
              </a:spcAft>
              <a:buClr>
                <a:srgbClr val="586F7C"/>
              </a:buClr>
              <a:buSzPts val="1400"/>
              <a:buFont typeface="Open Sans"/>
              <a:buChar char="●"/>
            </a:pPr>
            <a:r>
              <a:rPr lang="ar-EG" dirty="0">
                <a:solidFill>
                  <a:srgbClr val="586F7C"/>
                </a:solidFill>
                <a:latin typeface="Open Sans"/>
                <a:ea typeface="Open Sans"/>
                <a:cs typeface="Open Sans"/>
                <a:sym typeface="Open Sans"/>
              </a:rPr>
              <a:t>اشترك في النشرة الإخبارية </a:t>
            </a:r>
            <a:r>
              <a:rPr lang="en-US" dirty="0">
                <a:solidFill>
                  <a:srgbClr val="586F7C"/>
                </a:solidFill>
                <a:latin typeface="Open Sans"/>
                <a:ea typeface="Open Sans"/>
                <a:cs typeface="Open Sans"/>
                <a:sym typeface="Open Sans"/>
              </a:rPr>
              <a:t>Research4Life [www.research4life.org/newsletter]</a:t>
            </a:r>
          </a:p>
          <a:p>
            <a:pPr marL="457200" lvl="0" indent="-317500" algn="r" rtl="1">
              <a:lnSpc>
                <a:spcPct val="150000"/>
              </a:lnSpc>
              <a:spcBef>
                <a:spcPts val="0"/>
              </a:spcBef>
              <a:spcAft>
                <a:spcPts val="0"/>
              </a:spcAft>
              <a:buClr>
                <a:srgbClr val="586F7C"/>
              </a:buClr>
              <a:buSzPts val="1400"/>
              <a:buFont typeface="Open Sans"/>
              <a:buChar char="●"/>
            </a:pPr>
            <a:r>
              <a:rPr lang="ar-EG" dirty="0">
                <a:solidFill>
                  <a:srgbClr val="586F7C"/>
                </a:solidFill>
                <a:latin typeface="Open Sans"/>
                <a:ea typeface="Open Sans"/>
                <a:cs typeface="Open Sans"/>
                <a:sym typeface="Open Sans"/>
              </a:rPr>
              <a:t>تحقق من مقاطع فيديو </a:t>
            </a:r>
            <a:r>
              <a:rPr lang="en-US" dirty="0">
                <a:solidFill>
                  <a:srgbClr val="586F7C"/>
                </a:solidFill>
                <a:latin typeface="Open Sans"/>
                <a:ea typeface="Open Sans"/>
                <a:cs typeface="Open Sans"/>
                <a:sym typeface="Open Sans"/>
              </a:rPr>
              <a:t>Research4Life [https://bit.ly/2w3CU5C]</a:t>
            </a:r>
          </a:p>
          <a:p>
            <a:pPr marL="457200" lvl="0" indent="-317500" algn="r" rtl="1">
              <a:lnSpc>
                <a:spcPct val="150000"/>
              </a:lnSpc>
              <a:spcBef>
                <a:spcPts val="0"/>
              </a:spcBef>
              <a:spcAft>
                <a:spcPts val="0"/>
              </a:spcAft>
              <a:buClr>
                <a:srgbClr val="586F7C"/>
              </a:buClr>
              <a:buSzPts val="1400"/>
              <a:buFont typeface="Open Sans"/>
              <a:buChar char="●"/>
            </a:pPr>
            <a:r>
              <a:rPr lang="ar-EG" dirty="0">
                <a:solidFill>
                  <a:srgbClr val="586F7C"/>
                </a:solidFill>
                <a:latin typeface="Open Sans"/>
                <a:ea typeface="Open Sans"/>
                <a:cs typeface="Open Sans"/>
                <a:sym typeface="Open Sans"/>
              </a:rPr>
              <a:t>تابعنا على </a:t>
            </a:r>
            <a:r>
              <a:rPr lang="en-US" dirty="0">
                <a:solidFill>
                  <a:srgbClr val="586F7C"/>
                </a:solidFill>
                <a:latin typeface="Open Sans"/>
                <a:ea typeface="Open Sans"/>
                <a:cs typeface="Open Sans"/>
                <a:sym typeface="Open Sans"/>
              </a:rPr>
              <a:t>Twitter @ r4lpartnership </a:t>
            </a:r>
            <a:r>
              <a:rPr lang="ar-EG" dirty="0">
                <a:solidFill>
                  <a:srgbClr val="586F7C"/>
                </a:solidFill>
                <a:latin typeface="Open Sans"/>
                <a:ea typeface="Open Sans"/>
                <a:cs typeface="Open Sans"/>
                <a:sym typeface="Open Sans"/>
              </a:rPr>
              <a:t>و </a:t>
            </a:r>
            <a:r>
              <a:rPr lang="en-US" dirty="0">
                <a:solidFill>
                  <a:srgbClr val="586F7C"/>
                </a:solidFill>
                <a:latin typeface="Open Sans"/>
                <a:ea typeface="Open Sans"/>
                <a:cs typeface="Open Sans"/>
                <a:sym typeface="Open Sans"/>
              </a:rPr>
              <a:t>Facebook @ R4Lpartnership</a:t>
            </a:r>
            <a:endParaRPr lang="en-US" sz="1500" dirty="0">
              <a:solidFill>
                <a:schemeClr val="dk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878570"/>
            <a:ext cx="10515600" cy="4266850"/>
          </a:xfrm>
          <a:prstGeom prst="rect">
            <a:avLst/>
          </a:prstGeom>
          <a:noFill/>
          <a:ln>
            <a:noFill/>
          </a:ln>
        </p:spPr>
        <p:txBody>
          <a:bodyPr spcFirstLastPara="1" wrap="square" lIns="91425" tIns="45700" rIns="91425" bIns="45700" anchor="t" anchorCtr="0">
            <a:noAutofit/>
          </a:bodyPr>
          <a:lstStyle/>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تلتزم "البحوث من أجل الحياة" </a:t>
            </a:r>
            <a:r>
              <a:rPr lang="nl-NL" sz="2400" dirty="0">
                <a:solidFill>
                  <a:schemeClr val="bg2"/>
                </a:solidFill>
                <a:latin typeface="+mn-lt"/>
              </a:rPr>
              <a:t>Research4Life </a:t>
            </a:r>
            <a:r>
              <a:rPr lang="ar-EG" sz="2400" dirty="0">
                <a:solidFill>
                  <a:schemeClr val="tx1"/>
                </a:solidFill>
                <a:latin typeface="+mn-lt"/>
              </a:rPr>
              <a:t> </a:t>
            </a:r>
            <a:r>
              <a:rPr lang="ar-EG" sz="2400" dirty="0">
                <a:solidFill>
                  <a:srgbClr val="F49925"/>
                </a:solidFill>
                <a:latin typeface="+mn-lt"/>
                <a:hlinkClick r:id="rId3">
                  <a:extLst>
                    <a:ext uri="{A12FA001-AC4F-418D-AE19-62706E023703}">
                      <ahyp:hlinkClr xmlns:ahyp="http://schemas.microsoft.com/office/drawing/2018/hyperlinkcolor" val="tx"/>
                    </a:ext>
                  </a:extLst>
                </a:hlinkClick>
              </a:rPr>
              <a:t>بأهداف الأمم المتحدة للتنمية المستدامة</a:t>
            </a:r>
            <a:r>
              <a:rPr lang="ar-EG" sz="2400" dirty="0">
                <a:solidFill>
                  <a:schemeClr val="tx1"/>
                </a:solidFill>
                <a:latin typeface="+mn-lt"/>
              </a:rPr>
              <a:t>.</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تساهم "البحوث من أجل الحياة" </a:t>
            </a:r>
            <a:r>
              <a:rPr lang="nl-NL" sz="2400" dirty="0">
                <a:solidFill>
                  <a:schemeClr val="bg2"/>
                </a:solidFill>
                <a:latin typeface="+mn-lt"/>
              </a:rPr>
              <a:t>Research4Life </a:t>
            </a:r>
            <a:r>
              <a:rPr lang="ar-EG" sz="2400" dirty="0">
                <a:solidFill>
                  <a:schemeClr val="bg2"/>
                </a:solidFill>
                <a:latin typeface="+mn-lt"/>
              </a:rPr>
              <a:t> في عِقد الأمم المتحدة للعمل من خلال زيادة المشاركة البحثية من جنوب الكرة الأرضية.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تركز الخطة الإستراتيجية الأخيرة حتى عام 2030 على الإدماج والعدالة في مجتمع البحث العالمي، ودعم إنشاء كيان أكثر ثراءً من الأبحاث التي ستساعد على النهوض بأهداف التنمية المستدامة.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تقدم "البحوث من أجل الحياة" </a:t>
            </a:r>
            <a:r>
              <a:rPr lang="nl-NL" sz="2400" dirty="0">
                <a:solidFill>
                  <a:schemeClr val="bg2"/>
                </a:solidFill>
                <a:latin typeface="+mn-lt"/>
              </a:rPr>
              <a:t>Research4Life </a:t>
            </a:r>
            <a:r>
              <a:rPr lang="ar-EG" sz="2400" dirty="0">
                <a:solidFill>
                  <a:schemeClr val="bg2"/>
                </a:solidFill>
                <a:latin typeface="+mn-lt"/>
              </a:rPr>
              <a:t> لشركائنا ومستخدمينا وداعمينا الفرصة للمساهمة في إنشاء التنوع، وبيئة بحثية شاملة وعادلة للجميع.</a:t>
            </a:r>
            <a:endParaRPr sz="2400" dirty="0">
              <a:solidFill>
                <a:schemeClr val="bg2"/>
              </a:solidFill>
              <a:latin typeface="+mn-lt"/>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4498687"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
        <p:nvSpPr>
          <p:cNvPr id="3" name="TextBox 2">
            <a:extLst>
              <a:ext uri="{FF2B5EF4-FFF2-40B4-BE49-F238E27FC236}">
                <a16:creationId xmlns:a16="http://schemas.microsoft.com/office/drawing/2014/main" id="{36B54071-2C20-0F56-96D4-A47D6DD3F9DC}"/>
              </a:ext>
            </a:extLst>
          </p:cNvPr>
          <p:cNvSpPr txBox="1"/>
          <p:nvPr/>
        </p:nvSpPr>
        <p:spPr>
          <a:xfrm>
            <a:off x="6278062" y="374352"/>
            <a:ext cx="4903393" cy="58477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32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a:t>
            </a:r>
            <a:endParaRPr kumimoji="0" lang="en-US" sz="32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1">
              <a:lnSpc>
                <a:spcPct val="90000"/>
              </a:lnSpc>
              <a:spcBef>
                <a:spcPts val="1000"/>
              </a:spcBef>
              <a:spcAft>
                <a:spcPts val="0"/>
              </a:spcAft>
              <a:buClr>
                <a:schemeClr val="dk1"/>
              </a:buClr>
              <a:buSzPts val="2400"/>
              <a:buFont typeface="Arial"/>
              <a:buNone/>
            </a:pPr>
            <a:br>
              <a:rPr lang="nl-NL" sz="1800" dirty="0">
                <a:latin typeface="Open Sans"/>
                <a:ea typeface="Open Sans"/>
                <a:cs typeface="Open Sans"/>
                <a:sym typeface="Open Sans"/>
              </a:rPr>
            </a:br>
            <a:br>
              <a:rPr lang="nl-NL" sz="1800" dirty="0">
                <a:latin typeface="Open Sans"/>
                <a:ea typeface="Open Sans"/>
                <a:cs typeface="Open Sans"/>
                <a:sym typeface="Open Sans"/>
              </a:rPr>
            </a:br>
            <a:r>
              <a:rPr lang="ar-EG" sz="2400" dirty="0">
                <a:solidFill>
                  <a:schemeClr val="bg2"/>
                </a:solidFill>
                <a:latin typeface="+mn-lt"/>
                <a:ea typeface="Open Sans"/>
                <a:cs typeface="Open Sans"/>
                <a:sym typeface="Open Sans"/>
              </a:rPr>
              <a:t>يسمح هيكلنا الفريد بين القطاعين العام والخاص بالعمل بشكل فعال بما يتماشى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17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الشراكة من أجل أهداف التنمية المستدامة </a:t>
            </a:r>
            <a:r>
              <a:rPr lang="ar-EG" sz="2400" dirty="0">
                <a:solidFill>
                  <a:schemeClr val="bg2"/>
                </a:solidFill>
                <a:latin typeface="+mn-lt"/>
                <a:ea typeface="Open Sans"/>
                <a:cs typeface="Open Sans"/>
                <a:sym typeface="Open Sans"/>
              </a:rPr>
              <a:t>ودعم مجتمع المستفيدين لدينا كمستهلكين ومنتجين للبحوث الهامة والنهوض </a:t>
            </a:r>
            <a:r>
              <a:rPr lang="ar-EG" sz="2400" dirty="0">
                <a:solidFill>
                  <a:srgbClr val="F49925"/>
                </a:solidFill>
                <a:latin typeface="+mn-lt"/>
                <a:ea typeface="Open Sans"/>
                <a:cs typeface="Open Sans"/>
                <a:sym typeface="Open Sans"/>
                <a:hlinkClick r:id="rId4">
                  <a:extLst>
                    <a:ext uri="{A12FA001-AC4F-418D-AE19-62706E023703}">
                      <ahyp:hlinkClr xmlns:ahyp="http://schemas.microsoft.com/office/drawing/2018/hyperlinkcolor" val="tx"/>
                    </a:ext>
                  </a:extLst>
                </a:hlinkClick>
              </a:rPr>
              <a:t>بهدف رقم 10 من أهداف التنمية المستدامة </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تقليل أوجه عدم المساواة </a:t>
            </a:r>
            <a:r>
              <a:rPr lang="ar-EG" sz="2400" dirty="0">
                <a:solidFill>
                  <a:schemeClr val="bg2"/>
                </a:solidFill>
                <a:latin typeface="+mn-lt"/>
                <a:ea typeface="Open Sans"/>
                <a:cs typeface="Open Sans"/>
                <a:sym typeface="Open Sans"/>
              </a:rPr>
              <a:t>داخل البلدان وفيما بينها.</a:t>
            </a:r>
          </a:p>
          <a:p>
            <a:pPr marL="76200" lvl="0" indent="0" algn="just" rtl="1">
              <a:lnSpc>
                <a:spcPct val="90000"/>
              </a:lnSpc>
              <a:spcBef>
                <a:spcPts val="1000"/>
              </a:spcBef>
              <a:spcAft>
                <a:spcPts val="0"/>
              </a:spcAft>
              <a:buClr>
                <a:schemeClr val="dk1"/>
              </a:buClr>
              <a:buSzPts val="2400"/>
              <a:buFont typeface="Arial"/>
              <a:buNone/>
            </a:pPr>
            <a:r>
              <a:rPr lang="ar-EG" sz="2400" dirty="0">
                <a:solidFill>
                  <a:schemeClr val="bg2"/>
                </a:solidFill>
                <a:latin typeface="+mn-lt"/>
                <a:ea typeface="Open Sans"/>
                <a:cs typeface="Open Sans"/>
                <a:sym typeface="Open Sans"/>
              </a:rPr>
              <a:t>في حين أن أنشطة البحوث من أجل الحياة تدعم بشكل مباشر وغير مباشر جميع أهداف التنمية المستدامة مثل </a:t>
            </a:r>
            <a:r>
              <a:rPr lang="ar-EG" sz="2400" b="1" dirty="0">
                <a:solidFill>
                  <a:schemeClr val="bg2"/>
                </a:solidFill>
                <a:latin typeface="+mn-lt"/>
                <a:ea typeface="Open Sans"/>
                <a:cs typeface="Open Sans"/>
                <a:sym typeface="Open Sans"/>
              </a:rPr>
              <a:t>الصحة الجيدة والرفاهية ، والقضاء على الجوع ، والمياه النظيفة والصرف الصحي ، والصناعة ، والابتكار والبنية التحتية ، والسلام والعدالة </a:t>
            </a:r>
            <a:r>
              <a:rPr lang="ar-EG" sz="2400" dirty="0">
                <a:solidFill>
                  <a:schemeClr val="bg2"/>
                </a:solidFill>
                <a:latin typeface="+mn-lt"/>
                <a:ea typeface="Open Sans"/>
                <a:cs typeface="Open Sans"/>
                <a:sym typeface="Open Sans"/>
              </a:rPr>
              <a:t>، فإن "البحوث من أجل الحياة" </a:t>
            </a:r>
            <a:r>
              <a:rPr lang="nl-NL" sz="2400" dirty="0">
                <a:solidFill>
                  <a:schemeClr val="bg2"/>
                </a:solidFill>
                <a:latin typeface="+mn-lt"/>
                <a:ea typeface="Open Sans"/>
                <a:cs typeface="Open Sans"/>
                <a:sym typeface="Open Sans"/>
              </a:rPr>
              <a:t>Research4Life </a:t>
            </a:r>
            <a:r>
              <a:rPr lang="ar-EG" sz="2400" dirty="0">
                <a:solidFill>
                  <a:schemeClr val="bg2"/>
                </a:solidFill>
                <a:latin typeface="+mn-lt"/>
                <a:ea typeface="Open Sans"/>
                <a:cs typeface="Open Sans"/>
                <a:sym typeface="Open Sans"/>
              </a:rPr>
              <a:t>يتماشى بشكل وثيق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4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التعليم الجيد</a:t>
            </a:r>
            <a:r>
              <a:rPr lang="ar-EG" sz="2400" dirty="0">
                <a:solidFill>
                  <a:schemeClr val="bg2"/>
                </a:solidFill>
                <a:latin typeface="+mn-lt"/>
                <a:ea typeface="Open Sans"/>
                <a:cs typeface="Open Sans"/>
                <a:sym typeface="Open Sans"/>
              </a:rPr>
              <a:t>؛ وهو أمر أساسي لإنشاء عالم يسوده السلام والازدهار و</a:t>
            </a:r>
            <a:r>
              <a:rPr lang="ar-EG" sz="2400" dirty="0">
                <a:solidFill>
                  <a:srgbClr val="F49925"/>
                </a:solidFill>
                <a:latin typeface="+mn-lt"/>
                <a:ea typeface="Open Sans"/>
                <a:cs typeface="Open Sans"/>
                <a:sym typeface="Open Sans"/>
                <a:hlinkClick r:id="rId5">
                  <a:extLst>
                    <a:ext uri="{A12FA001-AC4F-418D-AE19-62706E023703}">
                      <ahyp:hlinkClr xmlns:ahyp="http://schemas.microsoft.com/office/drawing/2018/hyperlinkcolor" val="tx"/>
                    </a:ext>
                  </a:extLst>
                </a:hlinkClick>
              </a:rPr>
              <a:t>الهدف رقم 5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المساواة بين الجنسين </a:t>
            </a:r>
            <a:r>
              <a:rPr lang="ar-EG" sz="2400" dirty="0">
                <a:solidFill>
                  <a:schemeClr val="bg2"/>
                </a:solidFill>
                <a:latin typeface="+mn-lt"/>
                <a:ea typeface="Open Sans"/>
                <a:cs typeface="Open Sans"/>
                <a:sym typeface="Open Sans"/>
              </a:rPr>
              <a:t>لتحقيق تمكين جميع النساء والأطفال.</a:t>
            </a:r>
            <a:endParaRPr sz="2400" dirty="0">
              <a:solidFill>
                <a:schemeClr val="bg2"/>
              </a:solidFill>
              <a:highlight>
                <a:srgbClr val="FFFFFF"/>
              </a:highlight>
              <a:latin typeface="+mn-lt"/>
              <a:ea typeface="Open Sans"/>
              <a:cs typeface="Open Sans"/>
              <a:sym typeface="Open Sans"/>
            </a:endParaRPr>
          </a:p>
        </p:txBody>
      </p:sp>
      <p:pic>
        <p:nvPicPr>
          <p:cNvPr id="118" name="Google Shape;118;p17"/>
          <p:cNvPicPr preferRelativeResize="0"/>
          <p:nvPr/>
        </p:nvPicPr>
        <p:blipFill rotWithShape="1">
          <a:blip r:embed="rId6">
            <a:alphaModFix/>
          </a:blip>
          <a:srcRect/>
          <a:stretch/>
        </p:blipFill>
        <p:spPr>
          <a:xfrm>
            <a:off x="705415" y="202431"/>
            <a:ext cx="4873039" cy="1232994"/>
          </a:xfrm>
          <a:prstGeom prst="rect">
            <a:avLst/>
          </a:prstGeom>
          <a:noFill/>
          <a:ln>
            <a:noFill/>
          </a:ln>
        </p:spPr>
      </p:pic>
      <p:pic>
        <p:nvPicPr>
          <p:cNvPr id="119" name="Google Shape;119;p17"/>
          <p:cNvPicPr preferRelativeResize="0"/>
          <p:nvPr/>
        </p:nvPicPr>
        <p:blipFill rotWithShape="1">
          <a:blip r:embed="rId7">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8">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9">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10">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11">
              <a:alphaModFix/>
            </a:blip>
            <a:srcRect/>
            <a:stretch/>
          </p:blipFill>
          <p:spPr>
            <a:xfrm>
              <a:off x="7537942" y="4661358"/>
              <a:ext cx="1997467" cy="1997467"/>
            </a:xfrm>
            <a:prstGeom prst="rect">
              <a:avLst/>
            </a:prstGeom>
            <a:noFill/>
            <a:ln>
              <a:noFill/>
            </a:ln>
          </p:spPr>
        </p:pic>
      </p:grpSp>
      <p:sp>
        <p:nvSpPr>
          <p:cNvPr id="2" name="TextBox 1">
            <a:extLst>
              <a:ext uri="{FF2B5EF4-FFF2-40B4-BE49-F238E27FC236}">
                <a16:creationId xmlns:a16="http://schemas.microsoft.com/office/drawing/2014/main" id="{70C8B561-9403-E0A0-9282-FAFC1F3F27B1}"/>
              </a:ext>
            </a:extLst>
          </p:cNvPr>
          <p:cNvSpPr txBox="1"/>
          <p:nvPr/>
        </p:nvSpPr>
        <p:spPr>
          <a:xfrm>
            <a:off x="6235104" y="526540"/>
            <a:ext cx="4903393" cy="58477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32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 (تابع)</a:t>
            </a:r>
            <a:endParaRPr kumimoji="0" lang="en-US" sz="32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64" name="Google Shape;264;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65" name="Google Shape;265;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66" name="Google Shape;266;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67" name="Google Shape;267;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68" name="Google Shape;268;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3000"/>
              <a:buFont typeface="Arial"/>
              <a:buNone/>
            </a:pPr>
            <a:r>
              <a:rPr lang="ar-EG" sz="3000" b="0" i="0" u="none" strike="noStrike" cap="none" dirty="0">
                <a:solidFill>
                  <a:srgbClr val="F8981D"/>
                </a:solidFill>
                <a:latin typeface="Open Sans"/>
                <a:ea typeface="Open Sans"/>
                <a:cs typeface="Open Sans"/>
                <a:sym typeface="Open Sans"/>
              </a:rPr>
              <a:t>لمزيد من المعلومات حول </a:t>
            </a:r>
            <a:r>
              <a:rPr lang="en-US" sz="3000" b="0" i="0" u="none" strike="noStrike" cap="none">
                <a:solidFill>
                  <a:srgbClr val="F8981D"/>
                </a:solidFill>
                <a:latin typeface="Open Sans"/>
                <a:ea typeface="Open Sans"/>
                <a:cs typeface="Open Sans"/>
                <a:sym typeface="Open Sans"/>
              </a:rPr>
              <a:t>Research4Life</a:t>
            </a: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F8981D"/>
                </a:solidFill>
                <a:latin typeface="Open Sans"/>
                <a:ea typeface="Open Sans"/>
                <a:cs typeface="Open Sans"/>
                <a:sym typeface="Open Sans"/>
              </a:rPr>
            </a:br>
            <a:br>
              <a:rPr lang="en-US" sz="2000" b="0" i="0" u="none" strike="noStrike" cap="none" dirty="0">
                <a:solidFill>
                  <a:srgbClr val="586F7C"/>
                </a:solidFill>
                <a:latin typeface="Open Sans"/>
                <a:ea typeface="Open Sans"/>
                <a:cs typeface="Open Sans"/>
                <a:sym typeface="Open Sans"/>
              </a:rPr>
            </a:b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269" name="Google Shape;269;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programmes: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Font typeface="Gill Sans"/>
              <a:buNone/>
            </a:pPr>
            <a:r>
              <a:rPr lang="ar-EG" sz="4000" dirty="0">
                <a:solidFill>
                  <a:schemeClr val="bg2"/>
                </a:solidFill>
                <a:latin typeface="Open Sans"/>
                <a:ea typeface="Open Sans"/>
                <a:cs typeface="Open Sans"/>
                <a:sym typeface="Open Sans"/>
              </a:rPr>
              <a:t>أهداف التعلم</a:t>
            </a:r>
            <a:endParaRPr sz="4000" dirty="0">
              <a:solidFill>
                <a:schemeClr val="bg2"/>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4423022"/>
          </a:xfrm>
          <a:prstGeom prst="rect">
            <a:avLst/>
          </a:prstGeom>
          <a:noFill/>
          <a:ln>
            <a:noFill/>
          </a:ln>
        </p:spPr>
        <p:txBody>
          <a:bodyPr spcFirstLastPara="1" wrap="square" lIns="91425" tIns="45700" rIns="91425" bIns="45700" anchor="t" anchorCtr="0">
            <a:normAutofit lnSpcReduction="10000"/>
          </a:bodyPr>
          <a:lstStyle/>
          <a:p>
            <a:pPr marL="355600" lvl="0" indent="-342900" algn="r" rtl="1">
              <a:lnSpc>
                <a:spcPct val="130000"/>
              </a:lnSpc>
              <a:spcBef>
                <a:spcPts val="0"/>
              </a:spcBef>
              <a:buClr>
                <a:schemeClr val="bg2"/>
              </a:buClr>
              <a:buSzPts val="2200"/>
            </a:pPr>
            <a:r>
              <a:rPr lang="ar-EG" sz="2800" dirty="0">
                <a:solidFill>
                  <a:schemeClr val="bg2"/>
                </a:solidFill>
                <a:latin typeface="Open Sans"/>
                <a:ea typeface="Open Sans"/>
                <a:cs typeface="Open Sans"/>
                <a:sym typeface="Open Sans"/>
              </a:rPr>
              <a:t>إدراك مفهوم الاستشهاد ال</a:t>
            </a:r>
            <a:r>
              <a:rPr lang="ar-SA" sz="2800" dirty="0">
                <a:solidFill>
                  <a:schemeClr val="bg2"/>
                </a:solidFill>
                <a:latin typeface="Open Sans"/>
                <a:ea typeface="Open Sans"/>
                <a:cs typeface="Open Sans"/>
                <a:sym typeface="Open Sans"/>
              </a:rPr>
              <a:t>مرجعي</a:t>
            </a:r>
            <a:r>
              <a:rPr lang="ar-EG" sz="2800" dirty="0">
                <a:solidFill>
                  <a:schemeClr val="bg2"/>
                </a:solidFill>
                <a:latin typeface="Open Sans"/>
                <a:ea typeface="Open Sans"/>
                <a:cs typeface="Open Sans"/>
                <a:sym typeface="Open Sans"/>
              </a:rPr>
              <a:t> بعمل</a:t>
            </a:r>
            <a:r>
              <a:rPr lang="ar-SA" sz="2800" dirty="0">
                <a:solidFill>
                  <a:schemeClr val="bg2"/>
                </a:solidFill>
                <a:latin typeface="Open Sans"/>
                <a:ea typeface="Open Sans"/>
                <a:cs typeface="Open Sans"/>
                <a:sym typeface="Open Sans"/>
              </a:rPr>
              <a:t> محمي ب</a:t>
            </a:r>
            <a:r>
              <a:rPr lang="ar-EG" sz="2800" dirty="0">
                <a:solidFill>
                  <a:schemeClr val="bg2"/>
                </a:solidFill>
                <a:latin typeface="Open Sans"/>
                <a:ea typeface="Open Sans"/>
                <a:cs typeface="Open Sans"/>
                <a:sym typeface="Open Sans"/>
              </a:rPr>
              <a:t>حقوق الطبع والنشر فيما يتعلق </a:t>
            </a:r>
            <a:r>
              <a:rPr lang="ar-EG" sz="2800" dirty="0">
                <a:solidFill>
                  <a:schemeClr val="bg2"/>
                </a:solidFill>
                <a:latin typeface="Open Sans"/>
                <a:ea typeface="Open Sans"/>
              </a:rPr>
              <a:t>بالسرقة ا</a:t>
            </a:r>
            <a:r>
              <a:rPr lang="ar-SA" sz="2800" dirty="0">
                <a:solidFill>
                  <a:schemeClr val="bg2"/>
                </a:solidFill>
                <a:latin typeface="Open Sans"/>
                <a:ea typeface="Open Sans"/>
              </a:rPr>
              <a:t>لعلمية</a:t>
            </a:r>
            <a:r>
              <a:rPr lang="en-US" sz="2800" dirty="0">
                <a:solidFill>
                  <a:schemeClr val="bg2"/>
                </a:solidFill>
                <a:latin typeface="Open Sans"/>
                <a:ea typeface="Open Sans"/>
              </a:rPr>
              <a:t>.</a:t>
            </a:r>
            <a:endParaRPr lang="en-US" sz="2800" dirty="0">
              <a:solidFill>
                <a:schemeClr val="bg2"/>
              </a:solidFill>
              <a:latin typeface="Open Sans"/>
              <a:ea typeface="Open Sans"/>
              <a:cs typeface="Open Sans"/>
              <a:sym typeface="Open Sans"/>
            </a:endParaRPr>
          </a:p>
          <a:p>
            <a:pPr marL="355600" lvl="0" indent="-342900" algn="r" rtl="1">
              <a:lnSpc>
                <a:spcPct val="130000"/>
              </a:lnSpc>
              <a:spcBef>
                <a:spcPts val="0"/>
              </a:spcBef>
              <a:spcAft>
                <a:spcPts val="0"/>
              </a:spcAft>
              <a:buClr>
                <a:schemeClr val="bg2"/>
              </a:buClr>
              <a:buSzPts val="2200"/>
              <a:buChar char="●"/>
            </a:pPr>
            <a:r>
              <a:rPr lang="ar-EG" sz="2800" dirty="0">
                <a:solidFill>
                  <a:schemeClr val="bg2"/>
                </a:solidFill>
                <a:latin typeface="Open Sans"/>
                <a:ea typeface="Open Sans"/>
                <a:cs typeface="Open Sans"/>
                <a:sym typeface="Open Sans"/>
              </a:rPr>
              <a:t>التعرف على أ</a:t>
            </a:r>
            <a:r>
              <a:rPr lang="ar-SA" sz="2800" dirty="0">
                <a:solidFill>
                  <a:schemeClr val="bg2"/>
                </a:solidFill>
                <a:latin typeface="Open Sans"/>
                <a:ea typeface="Open Sans"/>
                <a:cs typeface="Open Sans"/>
                <a:sym typeface="Open Sans"/>
              </a:rPr>
              <a:t>ساليب </a:t>
            </a:r>
            <a:r>
              <a:rPr lang="ar-EG" sz="2800" dirty="0">
                <a:solidFill>
                  <a:schemeClr val="bg2"/>
                </a:solidFill>
                <a:latin typeface="Open Sans"/>
                <a:ea typeface="Open Sans"/>
                <a:cs typeface="Open Sans"/>
                <a:sym typeface="Open Sans"/>
              </a:rPr>
              <a:t>الاقتباس شائعة الاستخدام</a:t>
            </a:r>
            <a:r>
              <a:rPr lang="en-US" sz="2800" dirty="0">
                <a:solidFill>
                  <a:schemeClr val="bg2"/>
                </a:solidFill>
                <a:latin typeface="Open Sans"/>
                <a:ea typeface="Open Sans"/>
                <a:cs typeface="Open Sans"/>
                <a:sym typeface="Open Sans"/>
              </a:rPr>
              <a:t>.</a:t>
            </a:r>
          </a:p>
          <a:p>
            <a:pPr marL="355600" lvl="0" indent="-342900" algn="r" rtl="1">
              <a:lnSpc>
                <a:spcPct val="130000"/>
              </a:lnSpc>
              <a:spcBef>
                <a:spcPts val="0"/>
              </a:spcBef>
              <a:spcAft>
                <a:spcPts val="0"/>
              </a:spcAft>
              <a:buClr>
                <a:schemeClr val="bg2"/>
              </a:buClr>
              <a:buSzPts val="2200"/>
              <a:buChar char="●"/>
            </a:pPr>
            <a:r>
              <a:rPr lang="ar-EG" sz="2800" dirty="0">
                <a:solidFill>
                  <a:schemeClr val="bg2"/>
                </a:solidFill>
                <a:latin typeface="Open Sans"/>
                <a:ea typeface="Open Sans"/>
                <a:cs typeface="Open Sans"/>
                <a:sym typeface="Open Sans"/>
              </a:rPr>
              <a:t>معرفة لماذا ومتى وكيف تقوم بعمل الاستشهاد ال</a:t>
            </a:r>
            <a:r>
              <a:rPr lang="ar-SA" sz="2800" dirty="0">
                <a:solidFill>
                  <a:schemeClr val="bg2"/>
                </a:solidFill>
                <a:latin typeface="Open Sans"/>
                <a:ea typeface="Open Sans"/>
                <a:cs typeface="Open Sans"/>
                <a:sym typeface="Open Sans"/>
              </a:rPr>
              <a:t>مرجعي</a:t>
            </a:r>
            <a:r>
              <a:rPr lang="en-US" sz="2800" dirty="0">
                <a:solidFill>
                  <a:schemeClr val="bg2"/>
                </a:solidFill>
                <a:latin typeface="Open Sans"/>
                <a:ea typeface="Open Sans"/>
                <a:cs typeface="Open Sans"/>
                <a:sym typeface="Open Sans"/>
              </a:rPr>
              <a:t>.</a:t>
            </a:r>
          </a:p>
          <a:p>
            <a:pPr marL="355600" lvl="0" indent="-342900" algn="r" rtl="1">
              <a:lnSpc>
                <a:spcPct val="130000"/>
              </a:lnSpc>
              <a:spcBef>
                <a:spcPts val="0"/>
              </a:spcBef>
              <a:spcAft>
                <a:spcPts val="0"/>
              </a:spcAft>
              <a:buClr>
                <a:schemeClr val="bg2"/>
              </a:buClr>
              <a:buSzPts val="2200"/>
              <a:buChar char="●"/>
            </a:pPr>
            <a:r>
              <a:rPr lang="ar-EG" sz="2800" dirty="0">
                <a:solidFill>
                  <a:schemeClr val="bg2"/>
                </a:solidFill>
                <a:latin typeface="Open Sans"/>
                <a:ea typeface="Open Sans"/>
                <a:cs typeface="Open Sans"/>
                <a:sym typeface="Open Sans"/>
              </a:rPr>
              <a:t>استخدام أ</a:t>
            </a:r>
            <a:r>
              <a:rPr lang="ar-SA" sz="2800" dirty="0">
                <a:solidFill>
                  <a:schemeClr val="bg2"/>
                </a:solidFill>
                <a:latin typeface="Open Sans"/>
                <a:ea typeface="Open Sans"/>
                <a:cs typeface="Open Sans"/>
                <a:sym typeface="Open Sans"/>
              </a:rPr>
              <a:t>ساليب </a:t>
            </a:r>
            <a:r>
              <a:rPr lang="ar-EG" sz="2800" dirty="0">
                <a:solidFill>
                  <a:schemeClr val="bg2"/>
                </a:solidFill>
                <a:latin typeface="Open Sans"/>
                <a:ea typeface="Open Sans"/>
                <a:cs typeface="Open Sans"/>
                <a:sym typeface="Open Sans"/>
              </a:rPr>
              <a:t>الاقتباس في برامج </a:t>
            </a:r>
            <a:r>
              <a:rPr lang="en-US" sz="2800" dirty="0">
                <a:solidFill>
                  <a:schemeClr val="bg2"/>
                </a:solidFill>
                <a:latin typeface="Open Sans"/>
                <a:ea typeface="Open Sans"/>
                <a:cs typeface="Open Sans"/>
                <a:sym typeface="Open Sans"/>
              </a:rPr>
              <a:t>ms word </a:t>
            </a:r>
            <a:r>
              <a:rPr lang="ar-EG" sz="2800" dirty="0">
                <a:solidFill>
                  <a:schemeClr val="bg2"/>
                </a:solidFill>
                <a:latin typeface="Open Sans"/>
                <a:ea typeface="Open Sans"/>
                <a:cs typeface="Open Sans"/>
                <a:sym typeface="Open Sans"/>
              </a:rPr>
              <a:t> و </a:t>
            </a:r>
            <a:r>
              <a:rPr lang="en-US" sz="2800" dirty="0">
                <a:solidFill>
                  <a:schemeClr val="bg2"/>
                </a:solidFill>
                <a:latin typeface="Open Sans"/>
                <a:ea typeface="Open Sans"/>
                <a:cs typeface="Open Sans"/>
                <a:sym typeface="Open Sans"/>
              </a:rPr>
              <a:t>google doc</a:t>
            </a:r>
            <a:r>
              <a:rPr lang="ar-SA" sz="2800" dirty="0">
                <a:solidFill>
                  <a:schemeClr val="bg2"/>
                </a:solidFill>
                <a:latin typeface="Open Sans"/>
                <a:ea typeface="Open Sans"/>
                <a:cs typeface="Open Sans"/>
                <a:sym typeface="Open Sans"/>
              </a:rPr>
              <a:t>.</a:t>
            </a:r>
            <a:endParaRPr lang="en-US" sz="2800" dirty="0">
              <a:solidFill>
                <a:schemeClr val="bg2"/>
              </a:solidFill>
              <a:latin typeface="Open Sans"/>
              <a:ea typeface="Open Sans"/>
              <a:cs typeface="Open Sans"/>
              <a:sym typeface="Open Sans"/>
            </a:endParaRPr>
          </a:p>
          <a:p>
            <a:pPr marL="355600" lvl="0" indent="-342900" algn="r" rtl="1">
              <a:lnSpc>
                <a:spcPct val="130000"/>
              </a:lnSpc>
              <a:spcBef>
                <a:spcPts val="0"/>
              </a:spcBef>
              <a:spcAft>
                <a:spcPts val="0"/>
              </a:spcAft>
              <a:buClr>
                <a:schemeClr val="bg2"/>
              </a:buClr>
              <a:buSzPts val="2200"/>
              <a:buChar char="●"/>
            </a:pPr>
            <a:r>
              <a:rPr lang="ar-EG" sz="2800" dirty="0">
                <a:solidFill>
                  <a:schemeClr val="bg2"/>
                </a:solidFill>
                <a:latin typeface="Open Sans"/>
                <a:ea typeface="Open Sans"/>
                <a:cs typeface="Open Sans"/>
                <a:sym typeface="Open Sans"/>
              </a:rPr>
              <a:t>التعرف على أدوات إدارة المراجع</a:t>
            </a:r>
            <a:r>
              <a:rPr lang="en-US" sz="2800" dirty="0">
                <a:solidFill>
                  <a:schemeClr val="bg2"/>
                </a:solidFill>
                <a:latin typeface="Open Sans"/>
                <a:ea typeface="Open Sans"/>
                <a:cs typeface="Open Sans"/>
                <a:sym typeface="Open Sans"/>
              </a:rPr>
              <a:t>.</a:t>
            </a:r>
          </a:p>
          <a:p>
            <a:pPr marL="355600" lvl="0" indent="-342900" algn="r" rtl="1">
              <a:lnSpc>
                <a:spcPct val="130000"/>
              </a:lnSpc>
              <a:spcBef>
                <a:spcPts val="0"/>
              </a:spcBef>
              <a:spcAft>
                <a:spcPts val="0"/>
              </a:spcAft>
              <a:buClr>
                <a:schemeClr val="bg2"/>
              </a:buClr>
              <a:buSzPts val="2200"/>
              <a:buChar char="●"/>
            </a:pPr>
            <a:r>
              <a:rPr lang="ar-EG" sz="2800" dirty="0">
                <a:solidFill>
                  <a:schemeClr val="bg2"/>
                </a:solidFill>
                <a:latin typeface="Open Sans"/>
                <a:ea typeface="Open Sans"/>
                <a:cs typeface="Open Sans"/>
                <a:sym typeface="Open Sans"/>
              </a:rPr>
              <a:t>استخدم نسخة الويب من </a:t>
            </a:r>
            <a:r>
              <a:rPr lang="en-US" sz="2800" dirty="0" err="1">
                <a:solidFill>
                  <a:schemeClr val="bg2"/>
                </a:solidFill>
                <a:latin typeface="Open Sans"/>
                <a:ea typeface="Open Sans"/>
                <a:cs typeface="Open Sans"/>
                <a:sym typeface="Open Sans"/>
              </a:rPr>
              <a:t>mendeley</a:t>
            </a:r>
            <a:r>
              <a:rPr lang="en-US" sz="2800" dirty="0">
                <a:solidFill>
                  <a:schemeClr val="bg2"/>
                </a:solidFill>
                <a:latin typeface="Open Sans"/>
                <a:ea typeface="Open Sans"/>
                <a:cs typeface="Open Sans"/>
                <a:sym typeface="Open Sans"/>
              </a:rPr>
              <a:t>/</a:t>
            </a:r>
            <a:r>
              <a:rPr lang="en-US" sz="2800" dirty="0" err="1">
                <a:solidFill>
                  <a:schemeClr val="bg2"/>
                </a:solidFill>
                <a:latin typeface="Open Sans"/>
                <a:ea typeface="Open Sans"/>
                <a:cs typeface="Open Sans"/>
                <a:sym typeface="Open Sans"/>
              </a:rPr>
              <a:t>zotero</a:t>
            </a:r>
            <a:r>
              <a:rPr lang="en-US"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 كمثال على هذه الأدوات</a:t>
            </a:r>
            <a:r>
              <a:rPr lang="ar-SA" sz="2800" dirty="0">
                <a:solidFill>
                  <a:schemeClr val="bg2"/>
                </a:solidFill>
                <a:latin typeface="Open Sans"/>
                <a:ea typeface="Open Sans"/>
                <a:cs typeface="Open Sans"/>
                <a:sym typeface="Open Sans"/>
              </a:rPr>
              <a:t>.</a:t>
            </a:r>
            <a:endParaRPr lang="en-US" sz="2800" dirty="0">
              <a:solidFill>
                <a:schemeClr val="bg2"/>
              </a:solidFill>
              <a:latin typeface="Open Sans"/>
              <a:ea typeface="Open Sans"/>
              <a:cs typeface="Open Sans"/>
              <a:sym typeface="Open Sans"/>
            </a:endParaRPr>
          </a:p>
          <a:p>
            <a:pPr marL="355600" lvl="0" indent="-342900" algn="r" rtl="1">
              <a:lnSpc>
                <a:spcPct val="130000"/>
              </a:lnSpc>
              <a:spcBef>
                <a:spcPts val="0"/>
              </a:spcBef>
              <a:spcAft>
                <a:spcPts val="0"/>
              </a:spcAft>
              <a:buClr>
                <a:schemeClr val="bg2"/>
              </a:buClr>
              <a:buSzPts val="2200"/>
              <a:buChar char="●"/>
            </a:pPr>
            <a:r>
              <a:rPr lang="ar-SA" sz="2800" dirty="0">
                <a:solidFill>
                  <a:schemeClr val="bg2"/>
                </a:solidFill>
                <a:latin typeface="Open Sans"/>
                <a:ea typeface="Open Sans"/>
                <a:cs typeface="Open Sans"/>
                <a:sym typeface="Open Sans"/>
              </a:rPr>
              <a:t>التعاون مع أقرانهم باستخدام تلك الأدوات</a:t>
            </a:r>
            <a:r>
              <a:rPr lang="ar-SA" sz="2220" dirty="0">
                <a:solidFill>
                  <a:schemeClr val="bg2"/>
                </a:solidFill>
                <a:latin typeface="Open Sans"/>
                <a:ea typeface="Open Sans"/>
                <a:cs typeface="Open Sans"/>
                <a:sym typeface="Open Sans"/>
              </a:rPr>
              <a:t>.</a:t>
            </a:r>
            <a:endParaRPr sz="2220" dirty="0">
              <a:solidFill>
                <a:schemeClr val="bg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378812"/>
            <a:ext cx="7813964"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dirty="0">
                <a:solidFill>
                  <a:schemeClr val="bg2"/>
                </a:solidFill>
                <a:latin typeface="Open Sans"/>
                <a:ea typeface="Open Sans"/>
                <a:cs typeface="Open Sans"/>
                <a:sym typeface="Open Sans"/>
              </a:rPr>
              <a:t>لماذا يجب عليك</a:t>
            </a:r>
            <a:r>
              <a:rPr lang="ar-SA" dirty="0">
                <a:solidFill>
                  <a:schemeClr val="bg2"/>
                </a:solidFill>
                <a:latin typeface="Open Sans"/>
                <a:ea typeface="Open Sans"/>
                <a:cs typeface="Open Sans"/>
                <a:sym typeface="Open Sans"/>
              </a:rPr>
              <a:t> الاستشهاد</a:t>
            </a:r>
            <a:r>
              <a:rPr lang="ar-EG" dirty="0">
                <a:solidFill>
                  <a:schemeClr val="bg2"/>
                </a:solidFill>
                <a:latin typeface="Open Sans"/>
                <a:ea typeface="Open Sans"/>
                <a:cs typeface="Open Sans"/>
                <a:sym typeface="Open Sans"/>
              </a:rPr>
              <a:t> </a:t>
            </a:r>
            <a:r>
              <a:rPr lang="ar-SA" dirty="0">
                <a:solidFill>
                  <a:schemeClr val="bg2"/>
                </a:solidFill>
                <a:latin typeface="Open Sans"/>
                <a:ea typeface="Open Sans"/>
                <a:cs typeface="Open Sans"/>
                <a:sym typeface="Open Sans"/>
              </a:rPr>
              <a:t>و</a:t>
            </a:r>
            <a:r>
              <a:rPr lang="ar-EG" dirty="0">
                <a:solidFill>
                  <a:schemeClr val="bg2"/>
                </a:solidFill>
                <a:latin typeface="Open Sans"/>
                <a:ea typeface="Open Sans"/>
                <a:cs typeface="Open Sans"/>
                <a:sym typeface="Open Sans"/>
              </a:rPr>
              <a:t>استخدام المراجع؟</a:t>
            </a:r>
            <a:endParaRPr dirty="0">
              <a:solidFill>
                <a:schemeClr val="bg2"/>
              </a:solidFill>
              <a:latin typeface="Open Sans"/>
              <a:ea typeface="Open Sans"/>
              <a:cs typeface="Open Sans"/>
              <a:sym typeface="Open Sans"/>
            </a:endParaRPr>
          </a:p>
        </p:txBody>
      </p:sp>
      <p:sp>
        <p:nvSpPr>
          <p:cNvPr id="99" name="Google Shape;99;p3"/>
          <p:cNvSpPr txBox="1">
            <a:spLocks noGrp="1"/>
          </p:cNvSpPr>
          <p:nvPr>
            <p:ph type="body" idx="1"/>
          </p:nvPr>
        </p:nvSpPr>
        <p:spPr>
          <a:xfrm>
            <a:off x="277587" y="2200799"/>
            <a:ext cx="4686300" cy="4069372"/>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a:p>
            <a:pPr marL="76200" lvl="0" indent="0" algn="r" rtl="1">
              <a:lnSpc>
                <a:spcPct val="90000"/>
              </a:lnSpc>
              <a:spcBef>
                <a:spcPts val="1000"/>
              </a:spcBef>
              <a:spcAft>
                <a:spcPts val="0"/>
              </a:spcAft>
              <a:buClr>
                <a:schemeClr val="dk1"/>
              </a:buClr>
              <a:buSzPts val="2400"/>
              <a:buNone/>
            </a:pPr>
            <a:r>
              <a:rPr lang="ar-EG" sz="2800" b="1" dirty="0">
                <a:solidFill>
                  <a:schemeClr val="bg2"/>
                </a:solidFill>
                <a:latin typeface="Open Sans"/>
                <a:ea typeface="Open Sans"/>
                <a:cs typeface="Open Sans"/>
                <a:sym typeface="Open Sans"/>
              </a:rPr>
              <a:t>الجواب بسيط:</a:t>
            </a:r>
          </a:p>
          <a:p>
            <a:pPr marL="76200" lvl="0" indent="0" algn="r" rtl="1">
              <a:lnSpc>
                <a:spcPct val="90000"/>
              </a:lnSpc>
              <a:spcBef>
                <a:spcPts val="1000"/>
              </a:spcBef>
              <a:spcAft>
                <a:spcPts val="0"/>
              </a:spcAft>
              <a:buClr>
                <a:schemeClr val="dk1"/>
              </a:buClr>
              <a:buSzPts val="2400"/>
              <a:buNone/>
            </a:pPr>
            <a:r>
              <a:rPr lang="ar-EG" sz="2800" b="1" dirty="0">
                <a:solidFill>
                  <a:schemeClr val="bg2"/>
                </a:solidFill>
                <a:latin typeface="Open Sans"/>
                <a:ea typeface="Open Sans"/>
                <a:cs typeface="Open Sans"/>
                <a:sym typeface="Open Sans"/>
              </a:rPr>
              <a:t>يجب الاعتراف بأي معلومات ليست من تجربتك وليست "معرفة عامة" من خلال الاستشهاد.</a:t>
            </a:r>
            <a:endParaRPr sz="2800" dirty="0">
              <a:solidFill>
                <a:schemeClr val="bg2"/>
              </a:solidFill>
              <a:latin typeface="Open Sans"/>
              <a:ea typeface="Open Sans"/>
              <a:cs typeface="Open Sans"/>
              <a:sym typeface="Open Sans"/>
            </a:endParaRPr>
          </a:p>
        </p:txBody>
      </p:sp>
      <p:sp>
        <p:nvSpPr>
          <p:cNvPr id="100" name="Google Shape;100;p3"/>
          <p:cNvSpPr/>
          <p:nvPr/>
        </p:nvSpPr>
        <p:spPr>
          <a:xfrm>
            <a:off x="130629" y="1894114"/>
            <a:ext cx="5861957" cy="1567542"/>
          </a:xfrm>
          <a:prstGeom prst="cloudCallout">
            <a:avLst>
              <a:gd name="adj1" fmla="val -20833"/>
              <a:gd name="adj2" fmla="val 62500"/>
            </a:avLst>
          </a:prstGeom>
          <a:solidFill>
            <a:srgbClr val="F898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ar-EG" sz="3200" b="0" i="0" u="none" strike="noStrike" cap="none" dirty="0">
                <a:solidFill>
                  <a:schemeClr val="bg1"/>
                </a:solidFill>
                <a:latin typeface="Open Sans"/>
                <a:ea typeface="Open Sans"/>
                <a:cs typeface="Open Sans"/>
                <a:sym typeface="Open Sans"/>
              </a:rPr>
              <a:t>لماذا يجب عل</a:t>
            </a:r>
            <a:r>
              <a:rPr lang="ar-SA" sz="3200" b="0" i="0" u="none" strike="noStrike" cap="none" dirty="0">
                <a:solidFill>
                  <a:schemeClr val="bg1"/>
                </a:solidFill>
                <a:latin typeface="Open Sans"/>
                <a:ea typeface="Open Sans"/>
                <a:cs typeface="Open Sans"/>
                <a:sym typeface="Open Sans"/>
              </a:rPr>
              <a:t>ى</a:t>
            </a:r>
            <a:r>
              <a:rPr lang="ar-EG" sz="3200" b="0" i="0" u="none" strike="noStrike" cap="none" dirty="0">
                <a:solidFill>
                  <a:schemeClr val="bg1"/>
                </a:solidFill>
                <a:latin typeface="Open Sans"/>
                <a:ea typeface="Open Sans"/>
                <a:cs typeface="Open Sans"/>
                <a:sym typeface="Open Sans"/>
              </a:rPr>
              <a:t> الاستشهاد؟</a:t>
            </a:r>
            <a:endParaRPr sz="3200" b="0" i="0" u="none" strike="noStrike" cap="none" dirty="0">
              <a:solidFill>
                <a:schemeClr val="bg1"/>
              </a:solidFill>
              <a:latin typeface="Open Sans"/>
              <a:ea typeface="Open Sans"/>
              <a:cs typeface="Open Sans"/>
              <a:sym typeface="Open Sans"/>
            </a:endParaRPr>
          </a:p>
        </p:txBody>
      </p:sp>
      <p:sp>
        <p:nvSpPr>
          <p:cNvPr id="101" name="Google Shape;101;p3"/>
          <p:cNvSpPr/>
          <p:nvPr/>
        </p:nvSpPr>
        <p:spPr>
          <a:xfrm>
            <a:off x="6678386" y="2326820"/>
            <a:ext cx="5306786" cy="2269672"/>
          </a:xfrm>
          <a:prstGeom prst="cloudCallout">
            <a:avLst>
              <a:gd name="adj1" fmla="val -20833"/>
              <a:gd name="adj2" fmla="val 62500"/>
            </a:avLst>
          </a:prstGeom>
          <a:solidFill>
            <a:srgbClr val="51B9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ar-EG" sz="3200" b="0" i="0" u="none" strike="noStrike" cap="none" dirty="0">
                <a:solidFill>
                  <a:schemeClr val="bg1"/>
                </a:solidFill>
                <a:latin typeface="Open Sans"/>
                <a:ea typeface="Open Sans"/>
                <a:cs typeface="Open Sans"/>
                <a:sym typeface="Open Sans"/>
              </a:rPr>
              <a:t>هل يجب أن أقوم</a:t>
            </a:r>
            <a:r>
              <a:rPr lang="ar-SA" sz="3200" b="0" i="0" u="none" strike="noStrike" cap="none" dirty="0">
                <a:solidFill>
                  <a:schemeClr val="bg1"/>
                </a:solidFill>
                <a:latin typeface="Open Sans"/>
                <a:ea typeface="Open Sans"/>
                <a:cs typeface="Open Sans"/>
                <a:sym typeface="Open Sans"/>
              </a:rPr>
              <a:t> ب</a:t>
            </a:r>
            <a:r>
              <a:rPr lang="ar-EG" sz="3200" b="0" i="0" u="none" strike="noStrike" cap="none" dirty="0">
                <a:solidFill>
                  <a:schemeClr val="bg1"/>
                </a:solidFill>
                <a:latin typeface="Open Sans"/>
                <a:ea typeface="Open Sans"/>
                <a:cs typeface="Open Sans"/>
                <a:sym typeface="Open Sans"/>
              </a:rPr>
              <a:t>الاستشهاد</a:t>
            </a:r>
            <a:r>
              <a:rPr lang="ar-SA" sz="3200" b="0" i="0" u="none" strike="noStrike" cap="none" dirty="0">
                <a:solidFill>
                  <a:schemeClr val="bg1"/>
                </a:solidFill>
                <a:latin typeface="Open Sans"/>
                <a:ea typeface="Open Sans"/>
                <a:cs typeface="Open Sans"/>
                <a:sym typeface="Open Sans"/>
              </a:rPr>
              <a:t> ل</a:t>
            </a:r>
            <a:r>
              <a:rPr lang="ar-EG" sz="3200" b="0" i="0" u="none" strike="noStrike" cap="none" dirty="0">
                <a:solidFill>
                  <a:schemeClr val="bg1"/>
                </a:solidFill>
                <a:latin typeface="Open Sans"/>
                <a:ea typeface="Open Sans"/>
                <a:cs typeface="Open Sans"/>
                <a:sym typeface="Open Sans"/>
              </a:rPr>
              <a:t>كل شيء؟</a:t>
            </a:r>
            <a:endParaRPr sz="3200" b="0" i="0" u="none" strike="noStrike" cap="none" dirty="0">
              <a:solidFill>
                <a:schemeClr val="bg1"/>
              </a:solidFill>
              <a:latin typeface="Open Sans"/>
              <a:ea typeface="Open Sans"/>
              <a:cs typeface="Open Sans"/>
              <a:sym typeface="Open Sans"/>
            </a:endParaRPr>
          </a:p>
        </p:txBody>
      </p:sp>
      <p:sp>
        <p:nvSpPr>
          <p:cNvPr id="102" name="Google Shape;102;p3"/>
          <p:cNvSpPr txBox="1"/>
          <p:nvPr/>
        </p:nvSpPr>
        <p:spPr>
          <a:xfrm>
            <a:off x="6678386" y="4919008"/>
            <a:ext cx="5388429" cy="1754286"/>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ar-EG" sz="2800" b="1" i="0" u="none" strike="noStrike" cap="none" dirty="0">
                <a:solidFill>
                  <a:schemeClr val="bg2"/>
                </a:solidFill>
                <a:latin typeface="Open Sans"/>
                <a:ea typeface="Open Sans"/>
                <a:cs typeface="Open Sans"/>
                <a:sym typeface="Open Sans"/>
              </a:rPr>
              <a:t>لا! ليست هناك حاجة للاستشهاد بحقائق معروفة على نطاق واسع ، أومعلومات أوأحكام تعتبر "معرفة عامة"</a:t>
            </a:r>
            <a:r>
              <a:rPr lang="ar-EG" sz="2800" b="0" i="0" u="none" strike="noStrike" cap="none" dirty="0">
                <a:solidFill>
                  <a:schemeClr val="bg2"/>
                </a:solidFill>
                <a:latin typeface="Open Sans"/>
                <a:ea typeface="Open Sans"/>
                <a:cs typeface="Open Sans"/>
                <a:sym typeface="Open Sans"/>
              </a:rPr>
              <a:t> </a:t>
            </a:r>
            <a:endParaRPr lang="ar-EG" sz="2800" dirty="0">
              <a:solidFill>
                <a:schemeClr val="bg2"/>
              </a:solidFill>
            </a:endParaRPr>
          </a:p>
          <a:p>
            <a:pPr marL="0" marR="0" lvl="0" indent="0" algn="l" rtl="0">
              <a:lnSpc>
                <a:spcPct val="100000"/>
              </a:lnSpc>
              <a:spcBef>
                <a:spcPts val="0"/>
              </a:spcBef>
              <a:spcAft>
                <a:spcPts val="0"/>
              </a:spcAft>
              <a:buNone/>
            </a:pPr>
            <a:r>
              <a:rPr lang="en-US" sz="2400" b="0" i="0" u="none" strike="noStrike" cap="none" dirty="0">
                <a:solidFill>
                  <a:schemeClr val="bg2"/>
                </a:solidFill>
                <a:latin typeface="Open Sans"/>
                <a:ea typeface="Open Sans"/>
                <a:cs typeface="Open Sans"/>
                <a:sym typeface="Open Sans"/>
              </a:rPr>
              <a:t> </a:t>
            </a:r>
            <a:endParaRPr sz="2400" b="0" i="0" u="none" strike="noStrike" cap="none" dirty="0">
              <a:solidFill>
                <a:schemeClr val="bg2"/>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lvl="0" algn="ctr" rtl="1"/>
            <a:r>
              <a:rPr lang="ar-EG" dirty="0">
                <a:solidFill>
                  <a:schemeClr val="bg2"/>
                </a:solidFill>
                <a:latin typeface="Open Sans"/>
                <a:ea typeface="Open Sans"/>
                <a:cs typeface="Open Sans"/>
                <a:sym typeface="Open Sans"/>
              </a:rPr>
              <a:t>لماذا يعد الاستشهاد واستخدام المراجع</a:t>
            </a:r>
            <a:r>
              <a:rPr lang="ar-SA" dirty="0">
                <a:solidFill>
                  <a:schemeClr val="bg2"/>
                </a:solidFill>
                <a:latin typeface="Open Sans"/>
                <a:ea typeface="Open Sans"/>
                <a:cs typeface="Open Sans"/>
                <a:sym typeface="Open Sans"/>
              </a:rPr>
              <a:t> </a:t>
            </a:r>
            <a:r>
              <a:rPr lang="ar-EG" dirty="0">
                <a:solidFill>
                  <a:schemeClr val="bg2"/>
                </a:solidFill>
                <a:latin typeface="Open Sans"/>
                <a:ea typeface="Open Sans"/>
                <a:sym typeface="Open Sans"/>
              </a:rPr>
              <a:t>ذ</a:t>
            </a:r>
            <a:r>
              <a:rPr lang="ar-SA" dirty="0">
                <a:solidFill>
                  <a:schemeClr val="bg2"/>
                </a:solidFill>
                <a:latin typeface="Open Sans"/>
                <a:ea typeface="Open Sans"/>
                <a:sym typeface="Open Sans"/>
              </a:rPr>
              <a:t>ا</a:t>
            </a:r>
            <a:r>
              <a:rPr lang="ar-EG" dirty="0">
                <a:solidFill>
                  <a:schemeClr val="bg2"/>
                </a:solidFill>
                <a:latin typeface="Open Sans"/>
                <a:ea typeface="Open Sans"/>
                <a:sym typeface="Open Sans"/>
              </a:rPr>
              <a:t> أهمية</a:t>
            </a:r>
            <a:r>
              <a:rPr lang="ar-EG" dirty="0">
                <a:solidFill>
                  <a:schemeClr val="bg2"/>
                </a:solidFill>
                <a:latin typeface="Open Sans"/>
                <a:ea typeface="Open Sans"/>
                <a:cs typeface="Open Sans"/>
                <a:sym typeface="Open Sans"/>
              </a:rPr>
              <a:t>؟</a:t>
            </a:r>
            <a:endParaRPr dirty="0">
              <a:solidFill>
                <a:schemeClr val="bg2"/>
              </a:solidFill>
              <a:latin typeface="Open Sans"/>
              <a:ea typeface="Open Sans"/>
              <a:cs typeface="Open Sans"/>
              <a:sym typeface="Open Sans"/>
            </a:endParaRPr>
          </a:p>
        </p:txBody>
      </p:sp>
      <p:sp>
        <p:nvSpPr>
          <p:cNvPr id="108" name="Google Shape;108;p40"/>
          <p:cNvSpPr txBox="1">
            <a:spLocks noGrp="1"/>
          </p:cNvSpPr>
          <p:nvPr>
            <p:ph type="body" idx="1"/>
          </p:nvPr>
        </p:nvSpPr>
        <p:spPr>
          <a:xfrm>
            <a:off x="0" y="1747954"/>
            <a:ext cx="11495314" cy="4522124"/>
          </a:xfrm>
          <a:prstGeom prst="rect">
            <a:avLst/>
          </a:prstGeom>
          <a:noFill/>
          <a:ln>
            <a:noFill/>
          </a:ln>
        </p:spPr>
        <p:txBody>
          <a:bodyPr spcFirstLastPara="1" wrap="square" lIns="91425" tIns="45700" rIns="91425" bIns="45700" anchor="t" anchorCtr="0">
            <a:noAutofit/>
          </a:bodyPr>
          <a:lstStyle/>
          <a:p>
            <a:pPr marL="12700" lvl="0" indent="0" algn="r" rtl="1">
              <a:lnSpc>
                <a:spcPct val="150000"/>
              </a:lnSpc>
              <a:spcBef>
                <a:spcPts val="0"/>
              </a:spcBef>
              <a:spcAft>
                <a:spcPts val="0"/>
              </a:spcAft>
              <a:buClr>
                <a:schemeClr val="dk2"/>
              </a:buClr>
              <a:buSzPts val="2200"/>
              <a:buNone/>
            </a:pPr>
            <a:r>
              <a:rPr lang="ar-EG" dirty="0">
                <a:solidFill>
                  <a:schemeClr val="bg2"/>
                </a:solidFill>
                <a:latin typeface="Open Sans"/>
                <a:ea typeface="Open Sans"/>
                <a:cs typeface="Open Sans"/>
                <a:sym typeface="Open Sans"/>
              </a:rPr>
              <a:t>وفقًا </a:t>
            </a:r>
            <a:r>
              <a:rPr lang="ar-EG" sz="2800" dirty="0">
                <a:solidFill>
                  <a:schemeClr val="bg2"/>
                </a:solidFill>
                <a:latin typeface="Open Sans"/>
                <a:ea typeface="Open Sans"/>
                <a:cs typeface="Open Sans"/>
                <a:sym typeface="Open Sans"/>
              </a:rPr>
              <a:t>لمكتبة </a:t>
            </a:r>
            <a:r>
              <a:rPr lang="en-US" sz="2800" dirty="0">
                <a:solidFill>
                  <a:schemeClr val="bg2"/>
                </a:solidFill>
                <a:latin typeface="Open Sans"/>
                <a:ea typeface="Open Sans"/>
                <a:cs typeface="Open Sans"/>
                <a:sym typeface="Open Sans"/>
              </a:rPr>
              <a:t>Wageningen University and Research (WUR) ، </a:t>
            </a:r>
            <a:r>
              <a:rPr lang="ar-SA" sz="2800" dirty="0">
                <a:solidFill>
                  <a:schemeClr val="bg2"/>
                </a:solidFill>
                <a:latin typeface="Open Sans"/>
                <a:ea typeface="Open Sans"/>
                <a:cs typeface="Open Sans"/>
                <a:sym typeface="Open Sans"/>
              </a:rPr>
              <a:t> فإنه ل</a:t>
            </a:r>
            <a:r>
              <a:rPr lang="ar-EG" sz="2800" dirty="0">
                <a:solidFill>
                  <a:schemeClr val="bg2"/>
                </a:solidFill>
                <a:latin typeface="Open Sans"/>
                <a:ea typeface="Open Sans"/>
                <a:cs typeface="Open Sans"/>
                <a:sym typeface="Open Sans"/>
              </a:rPr>
              <a:t>من المهم ا</a:t>
            </a:r>
            <a:r>
              <a:rPr lang="ar-SA" sz="2800" dirty="0">
                <a:solidFill>
                  <a:schemeClr val="bg2"/>
                </a:solidFill>
                <a:latin typeface="Open Sans"/>
                <a:ea typeface="Open Sans"/>
                <a:cs typeface="Open Sans"/>
                <a:sym typeface="Open Sans"/>
              </a:rPr>
              <a:t>لاستشهاد و </a:t>
            </a:r>
            <a:r>
              <a:rPr lang="ar-EG" sz="2800" dirty="0">
                <a:solidFill>
                  <a:schemeClr val="bg2"/>
                </a:solidFill>
                <a:latin typeface="Open Sans"/>
                <a:ea typeface="Open Sans"/>
                <a:cs typeface="Open Sans"/>
                <a:sym typeface="Open Sans"/>
              </a:rPr>
              <a:t>استخدام</a:t>
            </a:r>
            <a:r>
              <a:rPr lang="ar-SA"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sym typeface="Open Sans"/>
              </a:rPr>
              <a:t>المراجع </a:t>
            </a:r>
            <a:r>
              <a:rPr lang="ar-EG" sz="2800" dirty="0">
                <a:solidFill>
                  <a:schemeClr val="bg2"/>
                </a:solidFill>
                <a:latin typeface="Open Sans"/>
                <a:ea typeface="Open Sans"/>
                <a:cs typeface="Open Sans"/>
                <a:sym typeface="Open Sans"/>
              </a:rPr>
              <a:t>من أجل:</a:t>
            </a:r>
            <a:endParaRPr lang="en-US" sz="2800" dirty="0">
              <a:solidFill>
                <a:schemeClr val="bg2"/>
              </a:solidFill>
              <a:latin typeface="Open Sans"/>
              <a:ea typeface="Open Sans"/>
              <a:cs typeface="Open Sans"/>
              <a:sym typeface="Open Sans"/>
            </a:endParaRPr>
          </a:p>
          <a:p>
            <a:pPr marL="1270000" lvl="2" algn="r" rtl="1">
              <a:lnSpc>
                <a:spcPct val="150000"/>
              </a:lnSpc>
              <a:spcBef>
                <a:spcPts val="0"/>
              </a:spcBef>
              <a:buClr>
                <a:schemeClr val="dk2"/>
              </a:buClr>
              <a:buSzPts val="2200"/>
              <a:buFont typeface="Courier New" panose="02070309020205020404" pitchFamily="49" charset="0"/>
              <a:buChar char="o"/>
            </a:pPr>
            <a:r>
              <a:rPr lang="ar-EG" sz="2800" dirty="0">
                <a:solidFill>
                  <a:schemeClr val="bg2"/>
                </a:solidFill>
                <a:latin typeface="Open Sans"/>
                <a:ea typeface="Open Sans"/>
                <a:cs typeface="Open Sans"/>
                <a:sym typeface="Open Sans"/>
              </a:rPr>
              <a:t>تمييز أفكارك ونتائجك عن تلك الخاصة بالآخرين ،</a:t>
            </a:r>
          </a:p>
          <a:p>
            <a:pPr marL="1270000" lvl="2" algn="r" rtl="1">
              <a:lnSpc>
                <a:spcPct val="150000"/>
              </a:lnSpc>
              <a:spcBef>
                <a:spcPts val="0"/>
              </a:spcBef>
              <a:buClr>
                <a:schemeClr val="dk2"/>
              </a:buClr>
              <a:buSzPts val="2200"/>
              <a:buFont typeface="Courier New" panose="02070309020205020404" pitchFamily="49" charset="0"/>
              <a:buChar char="o"/>
            </a:pPr>
            <a:r>
              <a:rPr lang="ar-EG" sz="2800" dirty="0">
                <a:solidFill>
                  <a:schemeClr val="bg2"/>
                </a:solidFill>
                <a:latin typeface="Open Sans"/>
                <a:ea typeface="Open Sans"/>
                <a:cs typeface="Open Sans"/>
                <a:sym typeface="Open Sans"/>
              </a:rPr>
              <a:t>دعم الحجج الخاصة بك وانتقاداتك ،</a:t>
            </a:r>
          </a:p>
          <a:p>
            <a:pPr marL="1270000" lvl="2" algn="r" rtl="1">
              <a:lnSpc>
                <a:spcPct val="150000"/>
              </a:lnSpc>
              <a:spcBef>
                <a:spcPts val="0"/>
              </a:spcBef>
              <a:buClr>
                <a:schemeClr val="dk2"/>
              </a:buClr>
              <a:buSzPts val="2200"/>
              <a:buFont typeface="Courier New" panose="02070309020205020404" pitchFamily="49" charset="0"/>
              <a:buChar char="o"/>
            </a:pPr>
            <a:r>
              <a:rPr lang="ar-EG" sz="2800" dirty="0">
                <a:solidFill>
                  <a:schemeClr val="bg2"/>
                </a:solidFill>
                <a:latin typeface="Open Sans"/>
                <a:ea typeface="Open Sans"/>
                <a:cs typeface="Open Sans"/>
                <a:sym typeface="Open Sans"/>
              </a:rPr>
              <a:t>السماح للقراء بتحديد والتحقق من مصادرك،</a:t>
            </a:r>
          </a:p>
          <a:p>
            <a:pPr marL="1270000" lvl="2" algn="r" rtl="1">
              <a:lnSpc>
                <a:spcPct val="150000"/>
              </a:lnSpc>
              <a:spcBef>
                <a:spcPts val="0"/>
              </a:spcBef>
              <a:buClr>
                <a:schemeClr val="dk2"/>
              </a:buClr>
              <a:buSzPts val="2200"/>
              <a:buFont typeface="Courier New" panose="02070309020205020404" pitchFamily="49" charset="0"/>
              <a:buChar char="o"/>
            </a:pPr>
            <a:r>
              <a:rPr lang="ar-EG" sz="2800" dirty="0">
                <a:solidFill>
                  <a:schemeClr val="bg2"/>
                </a:solidFill>
                <a:latin typeface="Open Sans"/>
                <a:ea typeface="Open Sans"/>
                <a:cs typeface="Open Sans"/>
                <a:sym typeface="Open Sans"/>
              </a:rPr>
              <a:t>منح مؤلفي هذه المصادر الفضل في عملهم ،</a:t>
            </a:r>
          </a:p>
          <a:p>
            <a:pPr marL="1270000" lvl="2" algn="r" rtl="1">
              <a:lnSpc>
                <a:spcPct val="150000"/>
              </a:lnSpc>
              <a:spcBef>
                <a:spcPts val="0"/>
              </a:spcBef>
              <a:buClr>
                <a:schemeClr val="dk2"/>
              </a:buClr>
              <a:buSzPts val="2200"/>
              <a:buFont typeface="Courier New" panose="02070309020205020404" pitchFamily="49" charset="0"/>
              <a:buChar char="o"/>
            </a:pPr>
            <a:r>
              <a:rPr lang="ar-EG" sz="2800" dirty="0">
                <a:solidFill>
                  <a:schemeClr val="bg2"/>
                </a:solidFill>
                <a:latin typeface="Open Sans"/>
                <a:ea typeface="Open Sans"/>
                <a:cs typeface="Open Sans"/>
                <a:sym typeface="Open Sans"/>
              </a:rPr>
              <a:t>تجنب</a:t>
            </a:r>
            <a:r>
              <a:rPr lang="ar-SA"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السرق</a:t>
            </a:r>
            <a:r>
              <a:rPr lang="ar-SA" sz="2800" dirty="0">
                <a:solidFill>
                  <a:schemeClr val="bg2"/>
                </a:solidFill>
                <a:latin typeface="Open Sans"/>
                <a:ea typeface="Open Sans"/>
                <a:cs typeface="Open Sans"/>
                <a:sym typeface="Open Sans"/>
              </a:rPr>
              <a:t>ات </a:t>
            </a:r>
            <a:r>
              <a:rPr lang="ar-EG" sz="2800" dirty="0">
                <a:solidFill>
                  <a:schemeClr val="bg2"/>
                </a:solidFill>
                <a:latin typeface="Open Sans"/>
                <a:ea typeface="Open Sans"/>
                <a:sym typeface="Open Sans"/>
              </a:rPr>
              <a:t>ال</a:t>
            </a:r>
            <a:r>
              <a:rPr lang="ar-SA" sz="2800" dirty="0">
                <a:solidFill>
                  <a:schemeClr val="bg2"/>
                </a:solidFill>
                <a:latin typeface="Open Sans"/>
                <a:ea typeface="Open Sans"/>
                <a:sym typeface="Open Sans"/>
              </a:rPr>
              <a:t>علمية</a:t>
            </a:r>
            <a:r>
              <a:rPr lang="ar-EG" sz="2800" dirty="0">
                <a:solidFill>
                  <a:schemeClr val="bg2"/>
                </a:solidFill>
                <a:latin typeface="Open Sans"/>
                <a:ea typeface="Open Sans"/>
                <a:sym typeface="Open Sans"/>
              </a:rPr>
              <a:t>.</a:t>
            </a:r>
            <a:endParaRPr sz="2800" dirty="0">
              <a:solidFill>
                <a:schemeClr val="bg2"/>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SzPts val="3600"/>
              <a:buNone/>
            </a:pPr>
            <a:r>
              <a:rPr lang="ar-EG" sz="4000" dirty="0">
                <a:solidFill>
                  <a:schemeClr val="bg2"/>
                </a:solidFill>
                <a:latin typeface="Open Sans"/>
                <a:ea typeface="Open Sans"/>
                <a:cs typeface="Open Sans"/>
                <a:sym typeface="Open Sans"/>
              </a:rPr>
              <a:t>كيفية الاستشهاد</a:t>
            </a:r>
            <a:r>
              <a:rPr lang="ar-SA" sz="4000" dirty="0">
                <a:solidFill>
                  <a:schemeClr val="bg2"/>
                </a:solidFill>
                <a:latin typeface="Open Sans"/>
                <a:ea typeface="Open Sans"/>
                <a:cs typeface="Open Sans"/>
                <a:sym typeface="Open Sans"/>
              </a:rPr>
              <a:t> </a:t>
            </a:r>
            <a:r>
              <a:rPr lang="ar-EG" sz="4000" dirty="0">
                <a:solidFill>
                  <a:schemeClr val="bg2"/>
                </a:solidFill>
                <a:latin typeface="Open Sans"/>
                <a:ea typeface="Open Sans"/>
                <a:cs typeface="Open Sans"/>
                <a:sym typeface="Open Sans"/>
              </a:rPr>
              <a:t>واستخدام المراجع</a:t>
            </a:r>
            <a:r>
              <a:rPr lang="en-US" sz="4000" dirty="0">
                <a:solidFill>
                  <a:schemeClr val="bg2"/>
                </a:solidFill>
                <a:latin typeface="Open Sans"/>
                <a:ea typeface="Open Sans"/>
                <a:cs typeface="Open Sans"/>
                <a:sym typeface="Open Sans"/>
              </a:rPr>
              <a:t> </a:t>
            </a:r>
            <a:endParaRPr sz="4000" dirty="0">
              <a:solidFill>
                <a:schemeClr val="bg2"/>
              </a:solidFill>
              <a:latin typeface="Open Sans"/>
              <a:ea typeface="Open Sans"/>
              <a:cs typeface="Open Sans"/>
              <a:sym typeface="Open Sans"/>
            </a:endParaRPr>
          </a:p>
        </p:txBody>
      </p:sp>
      <p:grpSp>
        <p:nvGrpSpPr>
          <p:cNvPr id="114" name="Google Shape;114;p4"/>
          <p:cNvGrpSpPr/>
          <p:nvPr/>
        </p:nvGrpSpPr>
        <p:grpSpPr>
          <a:xfrm>
            <a:off x="0" y="1953818"/>
            <a:ext cx="11779988" cy="4118549"/>
            <a:chOff x="-103691" y="-185225"/>
            <a:chExt cx="11779988" cy="4118549"/>
          </a:xfrm>
        </p:grpSpPr>
        <p:sp>
          <p:nvSpPr>
            <p:cNvPr id="115" name="Google Shape;115;p4"/>
            <p:cNvSpPr/>
            <p:nvPr/>
          </p:nvSpPr>
          <p:spPr>
            <a:xfrm rot="5400000">
              <a:off x="2042864" y="-1646373"/>
              <a:ext cx="3304828" cy="7200246"/>
            </a:xfrm>
            <a:prstGeom prst="round2SameRect">
              <a:avLst>
                <a:gd name="adj1" fmla="val 16667"/>
                <a:gd name="adj2" fmla="val 0"/>
              </a:avLst>
            </a:prstGeom>
            <a:solidFill>
              <a:srgbClr val="004890">
                <a:alpha val="89803"/>
              </a:srgbClr>
            </a:solidFill>
            <a:ln w="25400" cap="flat" cmpd="sng">
              <a:solidFill>
                <a:srgbClr val="D5DBDD">
                  <a:alpha val="89803"/>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116" name="Google Shape;116;p4"/>
            <p:cNvSpPr txBox="1"/>
            <p:nvPr/>
          </p:nvSpPr>
          <p:spPr>
            <a:xfrm>
              <a:off x="-103691" y="623992"/>
              <a:ext cx="7038918" cy="2982172"/>
            </a:xfrm>
            <a:prstGeom prst="rect">
              <a:avLst/>
            </a:prstGeom>
            <a:noFill/>
            <a:ln>
              <a:noFill/>
            </a:ln>
          </p:spPr>
          <p:txBody>
            <a:bodyPr spcFirstLastPara="1" wrap="square" lIns="114300" tIns="57150" rIns="114300" bIns="57150" anchor="ctr" anchorCtr="0">
              <a:noAutofit/>
            </a:bodyPr>
            <a:lstStyle/>
            <a:p>
              <a:pPr marL="285750" marR="0" lvl="1" indent="-285750" algn="r" rtl="1">
                <a:lnSpc>
                  <a:spcPct val="90000"/>
                </a:lnSpc>
                <a:spcBef>
                  <a:spcPts val="0"/>
                </a:spcBef>
                <a:spcAft>
                  <a:spcPts val="0"/>
                </a:spcAft>
                <a:buClr>
                  <a:schemeClr val="bg1"/>
                </a:buClr>
                <a:buSzPts val="3000"/>
                <a:buFont typeface="Arial"/>
                <a:buChar char="••"/>
              </a:pPr>
              <a:r>
                <a:rPr lang="ar-EG" sz="3000" b="1" i="0" u="none" strike="noStrike" cap="none" dirty="0">
                  <a:solidFill>
                    <a:schemeClr val="lt1"/>
                  </a:solidFill>
                  <a:latin typeface="Arial"/>
                  <a:ea typeface="Arial"/>
                  <a:cs typeface="Arial"/>
                  <a:sym typeface="Arial"/>
                </a:rPr>
                <a:t>علامة داخل النص </a:t>
              </a:r>
              <a:r>
                <a:rPr lang="ar-EG" sz="3000" b="0" i="0" u="none" strike="noStrike" cap="none" dirty="0">
                  <a:solidFill>
                    <a:schemeClr val="lt1"/>
                  </a:solidFill>
                  <a:latin typeface="Arial"/>
                  <a:ea typeface="Arial"/>
                  <a:cs typeface="Arial"/>
                  <a:sym typeface="Arial"/>
                </a:rPr>
                <a:t>، وهي الاستشهاد الذي يشير للقارئ إلى أن مفهومًا أو عبارة أو فكرة معينة تُنسب إلى شخص آخر؛</a:t>
              </a:r>
              <a:r>
                <a:rPr lang="en-US" sz="3000" b="0" i="0" u="none" strike="noStrike" cap="none" dirty="0">
                  <a:solidFill>
                    <a:schemeClr val="lt1"/>
                  </a:solidFill>
                  <a:latin typeface="Arial"/>
                  <a:ea typeface="Arial"/>
                  <a:cs typeface="Arial"/>
                  <a:sym typeface="Arial"/>
                </a:rPr>
                <a:t> </a:t>
              </a:r>
              <a:endParaRPr sz="3000" b="0" i="0" u="none" strike="noStrike" cap="none" dirty="0">
                <a:solidFill>
                  <a:schemeClr val="lt1"/>
                </a:solidFill>
                <a:latin typeface="Arial"/>
                <a:ea typeface="Arial"/>
                <a:cs typeface="Arial"/>
                <a:sym typeface="Arial"/>
              </a:endParaRPr>
            </a:p>
            <a:p>
              <a:pPr marL="285750" marR="0" lvl="1" indent="-285750" algn="r" rtl="1">
                <a:lnSpc>
                  <a:spcPct val="90000"/>
                </a:lnSpc>
                <a:spcBef>
                  <a:spcPts val="450"/>
                </a:spcBef>
                <a:spcAft>
                  <a:spcPts val="0"/>
                </a:spcAft>
                <a:buClr>
                  <a:schemeClr val="bg1"/>
                </a:buClr>
                <a:buSzPts val="3000"/>
                <a:buFont typeface="Arial"/>
                <a:buChar char="••"/>
              </a:pPr>
              <a:r>
                <a:rPr lang="ar-EG" sz="3000" b="1" i="0" u="none" strike="noStrike" cap="none" dirty="0">
                  <a:solidFill>
                    <a:schemeClr val="lt1"/>
                  </a:solidFill>
                  <a:latin typeface="Arial"/>
                  <a:ea typeface="Arial"/>
                  <a:cs typeface="Arial"/>
                  <a:sym typeface="Arial"/>
                </a:rPr>
                <a:t>قائمة مراجع كاملة - </a:t>
              </a:r>
              <a:r>
                <a:rPr lang="ar-EG" sz="3000" i="0" u="none" strike="noStrike" cap="none" dirty="0">
                  <a:solidFill>
                    <a:schemeClr val="lt1"/>
                  </a:solidFill>
                  <a:latin typeface="Arial"/>
                  <a:ea typeface="Arial"/>
                  <a:cs typeface="Arial"/>
                  <a:sym typeface="Arial"/>
                </a:rPr>
                <a:t>تعطي تفاصيل </a:t>
              </a:r>
              <a:r>
                <a:rPr lang="ar-EG" sz="3000" i="0" u="none" strike="noStrike" cap="none" dirty="0">
                  <a:solidFill>
                    <a:schemeClr val="bg1"/>
                  </a:solidFill>
                  <a:latin typeface="Arial"/>
                  <a:ea typeface="Arial"/>
                  <a:cs typeface="Arial"/>
                  <a:sym typeface="Arial"/>
                </a:rPr>
                <a:t>الاستشهادات</a:t>
              </a:r>
              <a:r>
                <a:rPr lang="ar-EG" sz="3000" i="0" u="none" strike="noStrike" cap="none" dirty="0">
                  <a:solidFill>
                    <a:schemeClr val="lt1"/>
                  </a:solidFill>
                  <a:latin typeface="Arial"/>
                  <a:ea typeface="Arial"/>
                  <a:cs typeface="Arial"/>
                  <a:sym typeface="Arial"/>
                </a:rPr>
                <a:t> لجميع المصادر المشار إليها</a:t>
              </a:r>
              <a:r>
                <a:rPr lang="ar-EG" sz="3000" b="1" i="0" u="none" strike="noStrike" cap="none" dirty="0">
                  <a:solidFill>
                    <a:schemeClr val="lt1"/>
                  </a:solidFill>
                  <a:latin typeface="Arial"/>
                  <a:ea typeface="Arial"/>
                  <a:cs typeface="Arial"/>
                  <a:sym typeface="Arial"/>
                </a:rPr>
                <a:t>.</a:t>
              </a:r>
              <a:endParaRPr sz="3000" b="0" i="0" u="none" strike="noStrike" cap="none" dirty="0">
                <a:solidFill>
                  <a:schemeClr val="lt1"/>
                </a:solidFill>
                <a:latin typeface="Arial"/>
                <a:ea typeface="Arial"/>
                <a:cs typeface="Arial"/>
                <a:sym typeface="Arial"/>
              </a:endParaRPr>
            </a:p>
          </p:txBody>
        </p:sp>
        <p:sp>
          <p:nvSpPr>
            <p:cNvPr id="117" name="Google Shape;117;p4"/>
            <p:cNvSpPr/>
            <p:nvPr/>
          </p:nvSpPr>
          <p:spPr>
            <a:xfrm>
              <a:off x="7626159" y="-185225"/>
              <a:ext cx="4050138" cy="4118549"/>
            </a:xfrm>
            <a:prstGeom prst="roundRect">
              <a:avLst>
                <a:gd name="adj" fmla="val 16667"/>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dirty="0"/>
            </a:p>
          </p:txBody>
        </p:sp>
        <p:sp>
          <p:nvSpPr>
            <p:cNvPr id="118" name="Google Shape;118;p4"/>
            <p:cNvSpPr txBox="1"/>
            <p:nvPr/>
          </p:nvSpPr>
          <p:spPr>
            <a:xfrm>
              <a:off x="7652230" y="6242"/>
              <a:ext cx="3654716" cy="3735613"/>
            </a:xfrm>
            <a:prstGeom prst="rect">
              <a:avLst/>
            </a:prstGeom>
            <a:noFill/>
            <a:ln>
              <a:noFill/>
            </a:ln>
          </p:spPr>
          <p:txBody>
            <a:bodyPr spcFirstLastPara="1" wrap="square" lIns="194300" tIns="97150" rIns="194300" bIns="97150" anchor="ctr" anchorCtr="0">
              <a:noAutofit/>
            </a:bodyPr>
            <a:lstStyle/>
            <a:p>
              <a:pPr marL="0" marR="0" lvl="0" indent="0" algn="ctr" rtl="0">
                <a:lnSpc>
                  <a:spcPct val="90000"/>
                </a:lnSpc>
                <a:spcBef>
                  <a:spcPts val="0"/>
                </a:spcBef>
                <a:spcAft>
                  <a:spcPts val="0"/>
                </a:spcAft>
                <a:buNone/>
              </a:pPr>
              <a:r>
                <a:rPr lang="ar-EG" sz="4000" b="0" i="0" u="none" strike="noStrike" cap="none" dirty="0">
                  <a:solidFill>
                    <a:schemeClr val="lt1"/>
                  </a:solidFill>
                  <a:latin typeface="Arial"/>
                  <a:ea typeface="Arial"/>
                  <a:cs typeface="Arial"/>
                  <a:sym typeface="Arial"/>
                </a:rPr>
                <a:t>يحتوي الاستشهاد المرجعي وتحديدالمراجع على عنصرين رئيسيين:</a:t>
              </a:r>
              <a:endParaRPr sz="4000" b="0" i="0" u="none" strike="noStrike" cap="none" dirty="0">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Google Shape;123;g727b3dbef2_0_5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586F7C"/>
              </a:buClr>
              <a:buSzPts val="3700"/>
              <a:buNone/>
            </a:pPr>
            <a:r>
              <a:rPr lang="ar-EG" sz="4000" dirty="0">
                <a:solidFill>
                  <a:schemeClr val="bg2"/>
                </a:solidFill>
                <a:latin typeface="Open Sans"/>
                <a:ea typeface="Open Sans"/>
                <a:cs typeface="Open Sans"/>
                <a:sym typeface="Open Sans"/>
              </a:rPr>
              <a:t>اثنان من أ</a:t>
            </a:r>
            <a:r>
              <a:rPr lang="ar-SA" sz="4000" dirty="0">
                <a:solidFill>
                  <a:schemeClr val="bg2"/>
                </a:solidFill>
                <a:latin typeface="Open Sans"/>
                <a:ea typeface="Open Sans"/>
                <a:cs typeface="Open Sans"/>
                <a:sym typeface="Open Sans"/>
              </a:rPr>
              <a:t>ساليب</a:t>
            </a:r>
            <a:r>
              <a:rPr lang="ar-EG" sz="4000" dirty="0">
                <a:solidFill>
                  <a:schemeClr val="bg2"/>
                </a:solidFill>
                <a:latin typeface="Open Sans"/>
                <a:ea typeface="Open Sans"/>
                <a:cs typeface="Open Sans"/>
                <a:sym typeface="Open Sans"/>
              </a:rPr>
              <a:t> المراجع الشائعة</a:t>
            </a:r>
            <a:endParaRPr sz="4000" dirty="0">
              <a:solidFill>
                <a:schemeClr val="bg2"/>
              </a:solidFill>
              <a:latin typeface="Open Sans"/>
              <a:ea typeface="Open Sans"/>
              <a:cs typeface="Open Sans"/>
              <a:sym typeface="Open Sans"/>
            </a:endParaRPr>
          </a:p>
        </p:txBody>
      </p:sp>
      <p:sp>
        <p:nvSpPr>
          <p:cNvPr id="124" name="Google Shape;124;g727b3dbef2_0_52"/>
          <p:cNvSpPr txBox="1">
            <a:spLocks noGrp="1"/>
          </p:cNvSpPr>
          <p:nvPr>
            <p:ph type="body" idx="1"/>
          </p:nvPr>
        </p:nvSpPr>
        <p:spPr>
          <a:xfrm>
            <a:off x="393450" y="1924495"/>
            <a:ext cx="10677321" cy="4443647"/>
          </a:xfrm>
          <a:prstGeom prst="rect">
            <a:avLst/>
          </a:prstGeom>
          <a:noFill/>
          <a:ln>
            <a:noFill/>
          </a:ln>
        </p:spPr>
        <p:txBody>
          <a:bodyPr spcFirstLastPara="1" wrap="square" lIns="91425" tIns="45700" rIns="91425" bIns="45700" anchor="t" anchorCtr="0">
            <a:noAutofit/>
          </a:bodyPr>
          <a:lstStyle/>
          <a:p>
            <a:pPr lvl="0" algn="r" rtl="1">
              <a:lnSpc>
                <a:spcPct val="100000"/>
              </a:lnSpc>
              <a:buClr>
                <a:schemeClr val="bg2"/>
              </a:buClr>
              <a:buFont typeface="Arial" panose="020B0604020202020204" pitchFamily="34" charset="0"/>
              <a:buChar char="•"/>
            </a:pPr>
            <a:r>
              <a:rPr lang="ar-SA" sz="2800" dirty="0">
                <a:solidFill>
                  <a:schemeClr val="bg2"/>
                </a:solidFill>
                <a:latin typeface="Open Sans"/>
                <a:ea typeface="Open Sans"/>
                <a:cs typeface="Open Sans"/>
                <a:sym typeface="Open Sans"/>
              </a:rPr>
              <a:t>اسلوب</a:t>
            </a:r>
            <a:r>
              <a:rPr lang="ar-EG" sz="2800" dirty="0">
                <a:solidFill>
                  <a:schemeClr val="bg2"/>
                </a:solidFill>
                <a:latin typeface="Open Sans"/>
                <a:ea typeface="Open Sans"/>
                <a:cs typeface="Open Sans"/>
                <a:sym typeface="Open Sans"/>
              </a:rPr>
              <a:t> الملحوظة</a:t>
            </a:r>
            <a:r>
              <a:rPr lang="en-US"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a:t>
            </a:r>
            <a:r>
              <a:rPr lang="en-US"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الترقيم - يتضمن استخدام الأرقام المتسلسلة كعلامات نصية تشير إلى الهوامش السفلية أو</a:t>
            </a:r>
            <a:r>
              <a:rPr lang="en-US"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الملاحظات الختامية.</a:t>
            </a:r>
            <a:endParaRPr lang="en-US" sz="2800" dirty="0">
              <a:solidFill>
                <a:schemeClr val="bg2"/>
              </a:solidFill>
              <a:latin typeface="Open Sans"/>
              <a:ea typeface="Open Sans"/>
              <a:cs typeface="Open Sans"/>
              <a:sym typeface="Open Sans"/>
            </a:endParaRPr>
          </a:p>
          <a:p>
            <a:pPr marL="1257300" lvl="1" indent="-342900" algn="r" rtl="1">
              <a:lnSpc>
                <a:spcPct val="100000"/>
              </a:lnSpc>
              <a:buClr>
                <a:schemeClr val="bg2"/>
              </a:buClr>
              <a:buFont typeface="Arial" panose="020B0604020202020204" pitchFamily="34" charset="0"/>
              <a:buChar char="•"/>
            </a:pPr>
            <a:r>
              <a:rPr lang="ar-EG" sz="2400" dirty="0">
                <a:solidFill>
                  <a:schemeClr val="bg2"/>
                </a:solidFill>
                <a:latin typeface="Open Sans"/>
                <a:ea typeface="Open Sans"/>
                <a:cs typeface="Open Sans"/>
                <a:sym typeface="Open Sans"/>
              </a:rPr>
              <a:t> توجد الهوامش السفلية في أسفل كل صفحة ؛اما الملاحظات الختامية فهي ملاحظات توجد فى صفحة منفصلة في نهاية البحث.</a:t>
            </a:r>
          </a:p>
          <a:p>
            <a:pPr marL="914400" lvl="0" indent="-457200" algn="r" rtl="1">
              <a:lnSpc>
                <a:spcPct val="100000"/>
              </a:lnSpc>
              <a:spcBef>
                <a:spcPts val="1000"/>
              </a:spcBef>
              <a:spcAft>
                <a:spcPts val="0"/>
              </a:spcAft>
              <a:buClr>
                <a:schemeClr val="bg2"/>
              </a:buClr>
              <a:buSzPts val="2400"/>
              <a:buFont typeface="Arial" panose="020B0604020202020204" pitchFamily="34" charset="0"/>
              <a:buChar char="•"/>
            </a:pPr>
            <a:endParaRPr lang="en-US" sz="2800" dirty="0">
              <a:solidFill>
                <a:schemeClr val="bg2"/>
              </a:solidFill>
              <a:latin typeface="Open Sans"/>
              <a:ea typeface="Open Sans"/>
              <a:cs typeface="Open Sans"/>
              <a:sym typeface="Open Sans"/>
            </a:endParaRPr>
          </a:p>
          <a:p>
            <a:pPr lvl="0" algn="r" rtl="1">
              <a:lnSpc>
                <a:spcPct val="100000"/>
              </a:lnSpc>
              <a:spcBef>
                <a:spcPts val="1000"/>
              </a:spcBef>
              <a:spcAft>
                <a:spcPts val="0"/>
              </a:spcAft>
              <a:buClr>
                <a:schemeClr val="bg2"/>
              </a:buClr>
              <a:buSzPts val="2400"/>
              <a:buFont typeface="Arial" panose="020B0604020202020204" pitchFamily="34" charset="0"/>
              <a:buChar char="•"/>
            </a:pPr>
            <a:r>
              <a:rPr lang="ar-EG" sz="2800" b="1" dirty="0">
                <a:solidFill>
                  <a:schemeClr val="bg2"/>
                </a:solidFill>
                <a:latin typeface="Open Sans"/>
                <a:ea typeface="Open Sans"/>
                <a:cs typeface="Open Sans"/>
                <a:sym typeface="Open Sans"/>
              </a:rPr>
              <a:t>الإشارة ال</a:t>
            </a:r>
            <a:r>
              <a:rPr lang="ar-SA" sz="2800" b="1" dirty="0">
                <a:solidFill>
                  <a:schemeClr val="bg2"/>
                </a:solidFill>
                <a:latin typeface="Open Sans"/>
                <a:ea typeface="Open Sans"/>
                <a:cs typeface="Open Sans"/>
                <a:sym typeface="Open Sans"/>
              </a:rPr>
              <a:t>ا</a:t>
            </a:r>
            <a:r>
              <a:rPr lang="ar-EG" sz="2800" b="1" dirty="0" err="1">
                <a:solidFill>
                  <a:schemeClr val="bg2"/>
                </a:solidFill>
                <a:latin typeface="Open Sans"/>
                <a:ea typeface="Open Sans"/>
                <a:cs typeface="Open Sans"/>
                <a:sym typeface="Open Sans"/>
              </a:rPr>
              <a:t>عتراضي</a:t>
            </a:r>
            <a:r>
              <a:rPr lang="ar-SA" sz="2800" b="1" dirty="0">
                <a:solidFill>
                  <a:schemeClr val="bg2"/>
                </a:solidFill>
                <a:latin typeface="Open Sans"/>
                <a:ea typeface="Open Sans"/>
                <a:cs typeface="Open Sans"/>
                <a:sym typeface="Open Sans"/>
              </a:rPr>
              <a:t>ة</a:t>
            </a:r>
            <a:r>
              <a:rPr lang="ar-EG" sz="2800" b="1" dirty="0">
                <a:solidFill>
                  <a:schemeClr val="bg2"/>
                </a:solidFill>
                <a:latin typeface="Open Sans"/>
                <a:ea typeface="Open Sans"/>
                <a:cs typeface="Open Sans"/>
                <a:sym typeface="Open Sans"/>
              </a:rPr>
              <a:t> - </a:t>
            </a:r>
            <a:r>
              <a:rPr lang="ar-EG" sz="2800" dirty="0">
                <a:solidFill>
                  <a:schemeClr val="bg2"/>
                </a:solidFill>
                <a:latin typeface="Open Sans"/>
                <a:ea typeface="Open Sans"/>
                <a:cs typeface="Open Sans"/>
                <a:sym typeface="Open Sans"/>
              </a:rPr>
              <a:t>وتتضمن استخدام مرجع جزئي موجود بين قوسين مثل الاقتباس داخل النص (مثل المؤلف والتاريخ).</a:t>
            </a:r>
            <a:r>
              <a:rPr lang="en-US" sz="2800" dirty="0">
                <a:solidFill>
                  <a:schemeClr val="bg2"/>
                </a:solidFill>
                <a:latin typeface="Open Sans"/>
                <a:ea typeface="Open Sans"/>
                <a:cs typeface="Open Sans"/>
                <a:sym typeface="Open Sans"/>
              </a:rPr>
              <a:t> </a:t>
            </a:r>
            <a:endParaRPr sz="2800" dirty="0">
              <a:solidFill>
                <a:schemeClr val="bg2"/>
              </a:solidFill>
              <a:latin typeface="Open Sans"/>
              <a:ea typeface="Open Sans"/>
              <a:cs typeface="Open Sans"/>
              <a:sym typeface="Open Sans"/>
            </a:endParaRPr>
          </a:p>
          <a:p>
            <a:pPr marL="1473200" lvl="2" indent="-457200" algn="r" rtl="1">
              <a:lnSpc>
                <a:spcPct val="100000"/>
              </a:lnSpc>
              <a:buClr>
                <a:schemeClr val="bg2"/>
              </a:buClr>
              <a:buSzPts val="2000"/>
              <a:buFont typeface="Arial" panose="020B0604020202020204" pitchFamily="34" charset="0"/>
              <a:buChar char="•"/>
            </a:pPr>
            <a:r>
              <a:rPr lang="ar-EG" sz="2600" dirty="0">
                <a:solidFill>
                  <a:schemeClr val="bg2"/>
                </a:solidFill>
                <a:latin typeface="Open Sans"/>
                <a:ea typeface="Open Sans"/>
                <a:cs typeface="Open Sans"/>
                <a:sym typeface="Open Sans"/>
              </a:rPr>
              <a:t>يتم تضمين المرجع الكامل في قائمة في نهاية المستند </a:t>
            </a:r>
            <a:r>
              <a:rPr lang="ar-SA" sz="2600" dirty="0">
                <a:solidFill>
                  <a:schemeClr val="bg2"/>
                </a:solidFill>
                <a:latin typeface="Open Sans"/>
                <a:ea typeface="Open Sans"/>
                <a:cs typeface="Open Sans"/>
                <a:sym typeface="Open Sans"/>
              </a:rPr>
              <a:t>أ</a:t>
            </a:r>
            <a:r>
              <a:rPr lang="ar-EG" sz="2600" dirty="0">
                <a:solidFill>
                  <a:schemeClr val="bg2"/>
                </a:solidFill>
                <a:latin typeface="Open Sans"/>
                <a:ea typeface="Open Sans"/>
                <a:cs typeface="Open Sans"/>
                <a:sym typeface="Open Sans"/>
              </a:rPr>
              <a:t>و البحث.</a:t>
            </a:r>
            <a:endParaRPr sz="2600" dirty="0">
              <a:solidFill>
                <a:schemeClr val="bg2"/>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0" y="378812"/>
            <a:ext cx="7952509" cy="1080900"/>
          </a:xfrm>
          <a:prstGeom prst="rect">
            <a:avLst/>
          </a:prstGeom>
          <a:noFill/>
          <a:ln>
            <a:noFill/>
          </a:ln>
        </p:spPr>
        <p:txBody>
          <a:bodyPr spcFirstLastPara="1" wrap="square" lIns="91425" tIns="45700" rIns="91425" bIns="45700" anchor="ctr" anchorCtr="0">
            <a:noAutofit/>
          </a:bodyPr>
          <a:lstStyle/>
          <a:p>
            <a:pPr lvl="0" algn="r" rtl="1">
              <a:buClr>
                <a:srgbClr val="586F7C"/>
              </a:buClr>
              <a:buSzPts val="3700"/>
            </a:pPr>
            <a:r>
              <a:rPr lang="ar-EG" sz="4000" dirty="0">
                <a:solidFill>
                  <a:schemeClr val="bg2"/>
                </a:solidFill>
                <a:latin typeface="Open Sans"/>
                <a:ea typeface="Open Sans"/>
                <a:cs typeface="Open Sans"/>
                <a:sym typeface="Open Sans"/>
              </a:rPr>
              <a:t>ما الذي يجب الاستشهاد به</a:t>
            </a:r>
            <a:r>
              <a:rPr lang="ar-SA" sz="4000" dirty="0">
                <a:solidFill>
                  <a:schemeClr val="bg2"/>
                </a:solidFill>
                <a:latin typeface="Open Sans"/>
                <a:ea typeface="Open Sans"/>
                <a:cs typeface="Open Sans"/>
                <a:sym typeface="Open Sans"/>
              </a:rPr>
              <a:t> ؟</a:t>
            </a:r>
            <a:endParaRPr sz="4000" dirty="0">
              <a:solidFill>
                <a:schemeClr val="bg2"/>
              </a:solidFill>
              <a:latin typeface="Open Sans"/>
              <a:ea typeface="Open Sans"/>
              <a:cs typeface="Open Sans"/>
              <a:sym typeface="Open Sans"/>
            </a:endParaRPr>
          </a:p>
        </p:txBody>
      </p:sp>
      <p:sp>
        <p:nvSpPr>
          <p:cNvPr id="130" name="Google Shape;130;p5"/>
          <p:cNvSpPr txBox="1">
            <a:spLocks noGrp="1"/>
          </p:cNvSpPr>
          <p:nvPr>
            <p:ph type="body" idx="1"/>
          </p:nvPr>
        </p:nvSpPr>
        <p:spPr>
          <a:xfrm>
            <a:off x="933450" y="2202082"/>
            <a:ext cx="10677321" cy="4655918"/>
          </a:xfrm>
          <a:prstGeom prst="rect">
            <a:avLst/>
          </a:prstGeom>
          <a:noFill/>
          <a:ln>
            <a:noFill/>
          </a:ln>
        </p:spPr>
        <p:txBody>
          <a:bodyPr spcFirstLastPara="1" wrap="square" lIns="91425" tIns="45700" rIns="91425" bIns="45700" anchor="t" anchorCtr="0">
            <a:noAutofit/>
          </a:bodyPr>
          <a:lstStyle/>
          <a:p>
            <a:pPr lvl="0" algn="r" rtl="1">
              <a:lnSpc>
                <a:spcPct val="100000"/>
              </a:lnSpc>
              <a:buClr>
                <a:schemeClr val="bg2"/>
              </a:buClr>
              <a:buFont typeface="Arial" panose="020B0604020202020204" pitchFamily="34" charset="0"/>
              <a:buChar char="•"/>
            </a:pPr>
            <a:r>
              <a:rPr lang="ar-EG" sz="2800" dirty="0">
                <a:solidFill>
                  <a:schemeClr val="bg2"/>
                </a:solidFill>
                <a:latin typeface="Open Sans"/>
                <a:ea typeface="Open Sans"/>
                <a:cs typeface="Open Sans"/>
                <a:sym typeface="Open Sans"/>
              </a:rPr>
              <a:t>من المهم أن نستشهد بالمصدر الأقرب إلى المصدر الأصلي قدر الإمكان!</a:t>
            </a:r>
            <a:endParaRPr lang="en-US" sz="2800" dirty="0">
              <a:solidFill>
                <a:schemeClr val="bg2"/>
              </a:solidFill>
              <a:latin typeface="Open Sans"/>
              <a:ea typeface="Open Sans"/>
              <a:cs typeface="Open Sans"/>
              <a:sym typeface="Open Sans"/>
            </a:endParaRPr>
          </a:p>
          <a:p>
            <a:pPr lvl="1" algn="r" rtl="1">
              <a:lnSpc>
                <a:spcPct val="100000"/>
              </a:lnSpc>
              <a:spcBef>
                <a:spcPts val="1000"/>
              </a:spcBef>
              <a:buClr>
                <a:schemeClr val="bg2"/>
              </a:buClr>
              <a:buSzPts val="2400"/>
              <a:buFont typeface="Courier New" panose="02070309020205020404" pitchFamily="49" charset="0"/>
              <a:buChar char="o"/>
            </a:pPr>
            <a:r>
              <a:rPr lang="ar-EG" sz="2800" dirty="0">
                <a:solidFill>
                  <a:schemeClr val="bg2"/>
                </a:solidFill>
                <a:latin typeface="Open Sans"/>
                <a:ea typeface="Open Sans"/>
                <a:cs typeface="Open Sans"/>
                <a:sym typeface="Open Sans"/>
              </a:rPr>
              <a:t>يجب الاعتراف بحق المؤلف ومنحه</a:t>
            </a:r>
            <a:r>
              <a:rPr lang="ar-SA" sz="2800" dirty="0">
                <a:solidFill>
                  <a:schemeClr val="bg2"/>
                </a:solidFill>
                <a:latin typeface="Open Sans"/>
                <a:ea typeface="Open Sans"/>
                <a:cs typeface="Open Sans"/>
                <a:sym typeface="Open Sans"/>
              </a:rPr>
              <a:t> إياه.</a:t>
            </a:r>
            <a:endParaRPr lang="en-US" sz="2800" dirty="0">
              <a:solidFill>
                <a:schemeClr val="bg2"/>
              </a:solidFill>
              <a:latin typeface="Open Sans"/>
              <a:ea typeface="Open Sans"/>
              <a:cs typeface="Open Sans"/>
              <a:sym typeface="Open Sans"/>
            </a:endParaRPr>
          </a:p>
          <a:p>
            <a:pPr lvl="0" algn="r" rtl="1">
              <a:lnSpc>
                <a:spcPct val="100000"/>
              </a:lnSpc>
              <a:spcBef>
                <a:spcPts val="1000"/>
              </a:spcBef>
              <a:spcAft>
                <a:spcPts val="0"/>
              </a:spcAft>
              <a:buClr>
                <a:schemeClr val="bg2"/>
              </a:buClr>
              <a:buSzPts val="2400"/>
              <a:buFont typeface="Arial" panose="020B0604020202020204" pitchFamily="34" charset="0"/>
              <a:buChar char="•"/>
            </a:pPr>
            <a:r>
              <a:rPr lang="ar-EG" sz="2800" dirty="0">
                <a:solidFill>
                  <a:schemeClr val="bg2"/>
                </a:solidFill>
                <a:latin typeface="Open Sans"/>
                <a:ea typeface="Open Sans"/>
                <a:cs typeface="Open Sans"/>
                <a:sym typeface="Open Sans"/>
              </a:rPr>
              <a:t>يمكنك استخدام معلومات أو أفكار شخص آخر بكلماتك الخاصة</a:t>
            </a:r>
            <a:r>
              <a:rPr lang="ar-SA" sz="2800" dirty="0">
                <a:solidFill>
                  <a:schemeClr val="bg2"/>
                </a:solidFill>
                <a:latin typeface="Open Sans"/>
                <a:ea typeface="Open Sans"/>
                <a:cs typeface="Open Sans"/>
                <a:sym typeface="Open Sans"/>
              </a:rPr>
              <a:t>.</a:t>
            </a:r>
            <a:endParaRPr lang="en-US" sz="2800" dirty="0">
              <a:solidFill>
                <a:schemeClr val="bg2"/>
              </a:solidFill>
              <a:latin typeface="Open Sans"/>
              <a:ea typeface="Open Sans"/>
              <a:cs typeface="Open Sans"/>
              <a:sym typeface="Open Sans"/>
            </a:endParaRPr>
          </a:p>
          <a:p>
            <a:pPr lvl="1" algn="r" rtl="1">
              <a:lnSpc>
                <a:spcPct val="100000"/>
              </a:lnSpc>
              <a:buClr>
                <a:schemeClr val="bg2"/>
              </a:buClr>
            </a:pPr>
            <a:r>
              <a:rPr lang="ar-EG" sz="2800" b="1" dirty="0">
                <a:solidFill>
                  <a:schemeClr val="bg2"/>
                </a:solidFill>
                <a:latin typeface="Open Sans"/>
                <a:ea typeface="Open Sans"/>
                <a:cs typeface="Open Sans"/>
                <a:sym typeface="Open Sans"/>
              </a:rPr>
              <a:t>إعادة الصياغة أو التلخيص</a:t>
            </a:r>
            <a:endParaRPr lang="en-US" sz="2800" b="1" dirty="0">
              <a:solidFill>
                <a:schemeClr val="bg2"/>
              </a:solidFill>
              <a:latin typeface="Open Sans"/>
              <a:ea typeface="Open Sans"/>
              <a:cs typeface="Open Sans"/>
              <a:sym typeface="Open Sans"/>
            </a:endParaRPr>
          </a:p>
          <a:p>
            <a:pPr lvl="0" algn="r" rtl="1">
              <a:lnSpc>
                <a:spcPct val="100000"/>
              </a:lnSpc>
              <a:spcBef>
                <a:spcPts val="1000"/>
              </a:spcBef>
              <a:spcAft>
                <a:spcPts val="0"/>
              </a:spcAft>
              <a:buClr>
                <a:schemeClr val="bg2"/>
              </a:buClr>
              <a:buSzPts val="2400"/>
              <a:buFont typeface="Arial" panose="020B0604020202020204" pitchFamily="34" charset="0"/>
              <a:buChar char="•"/>
            </a:pPr>
            <a:r>
              <a:rPr lang="en-US"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يمكنك استخدام الكلمات الدقيقة للمصدر الأصلي.</a:t>
            </a:r>
            <a:endParaRPr sz="2800" dirty="0">
              <a:solidFill>
                <a:schemeClr val="bg2"/>
              </a:solidFill>
            </a:endParaRPr>
          </a:p>
          <a:p>
            <a:pPr lvl="1" algn="r" rtl="1">
              <a:lnSpc>
                <a:spcPct val="100000"/>
              </a:lnSpc>
              <a:buClr>
                <a:schemeClr val="bg2"/>
              </a:buClr>
            </a:pPr>
            <a:r>
              <a:rPr lang="ar-EG" sz="2800" b="1" dirty="0">
                <a:solidFill>
                  <a:schemeClr val="bg2"/>
                </a:solidFill>
                <a:latin typeface="Open Sans"/>
                <a:ea typeface="Open Sans"/>
                <a:cs typeface="Open Sans"/>
                <a:sym typeface="Open Sans"/>
              </a:rPr>
              <a:t>مقتبسا </a:t>
            </a:r>
            <a:r>
              <a:rPr lang="ar-SA" sz="2800" b="1" dirty="0">
                <a:solidFill>
                  <a:schemeClr val="bg2"/>
                </a:solidFill>
                <a:latin typeface="Open Sans"/>
                <a:ea typeface="Open Sans"/>
                <a:cs typeface="Open Sans"/>
                <a:sym typeface="Open Sans"/>
              </a:rPr>
              <a:t>أ</a:t>
            </a:r>
            <a:r>
              <a:rPr lang="ar-EG" sz="2800" b="1" dirty="0">
                <a:solidFill>
                  <a:schemeClr val="bg2"/>
                </a:solidFill>
                <a:latin typeface="Open Sans"/>
                <a:ea typeface="Open Sans"/>
                <a:cs typeface="Open Sans"/>
                <a:sym typeface="Open Sans"/>
              </a:rPr>
              <a:t>و منقولا .</a:t>
            </a:r>
            <a:endParaRPr sz="2800" dirty="0">
              <a:solidFill>
                <a:schemeClr val="bg2"/>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endParaRPr sz="2800" dirty="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586F7C"/>
              </a:buClr>
              <a:buSzPts val="3700"/>
              <a:buNone/>
            </a:pPr>
            <a:r>
              <a:rPr lang="ar-EG" dirty="0">
                <a:solidFill>
                  <a:srgbClr val="586F7C"/>
                </a:solidFill>
                <a:latin typeface="Open Sans"/>
                <a:ea typeface="Open Sans"/>
                <a:cs typeface="Open Sans"/>
                <a:sym typeface="Open Sans"/>
              </a:rPr>
              <a:t>إعادة الصياغة، التلخيص والاقتباس</a:t>
            </a:r>
            <a:endParaRPr dirty="0">
              <a:solidFill>
                <a:srgbClr val="586F7C"/>
              </a:solidFill>
              <a:latin typeface="Open Sans"/>
              <a:ea typeface="Open Sans"/>
              <a:cs typeface="Open Sans"/>
              <a:sym typeface="Open Sans"/>
            </a:endParaRPr>
          </a:p>
        </p:txBody>
      </p:sp>
      <p:sp>
        <p:nvSpPr>
          <p:cNvPr id="136" name="Google Shape;136;p6"/>
          <p:cNvSpPr txBox="1">
            <a:spLocks noGrp="1"/>
          </p:cNvSpPr>
          <p:nvPr>
            <p:ph type="body" idx="1"/>
          </p:nvPr>
        </p:nvSpPr>
        <p:spPr>
          <a:xfrm>
            <a:off x="246492" y="1597924"/>
            <a:ext cx="10285435" cy="5260075"/>
          </a:xfrm>
          <a:prstGeom prst="rect">
            <a:avLst/>
          </a:prstGeom>
          <a:noFill/>
          <a:ln>
            <a:noFill/>
          </a:ln>
        </p:spPr>
        <p:txBody>
          <a:bodyPr spcFirstLastPara="1" wrap="square" lIns="91425" tIns="45700" rIns="91425" bIns="45700" anchor="t" anchorCtr="0">
            <a:noAutofit/>
          </a:bodyPr>
          <a:lstStyle/>
          <a:p>
            <a:pPr marL="76200" lvl="0" indent="0" algn="just" rtl="1">
              <a:lnSpc>
                <a:spcPct val="100000"/>
              </a:lnSpc>
              <a:spcBef>
                <a:spcPts val="1000"/>
              </a:spcBef>
              <a:spcAft>
                <a:spcPts val="0"/>
              </a:spcAft>
              <a:buClr>
                <a:schemeClr val="dk1"/>
              </a:buClr>
              <a:buSzPts val="2400"/>
              <a:buNone/>
            </a:pPr>
            <a:r>
              <a:rPr lang="ar-EG" sz="2800" dirty="0">
                <a:solidFill>
                  <a:schemeClr val="bg2"/>
                </a:solidFill>
                <a:latin typeface="Open Sans"/>
                <a:ea typeface="Open Sans"/>
                <a:sym typeface="Open Sans"/>
              </a:rPr>
              <a:t>وفقًا </a:t>
            </a:r>
            <a:r>
              <a:rPr lang="en-US" sz="2800" dirty="0">
                <a:solidFill>
                  <a:schemeClr val="bg2"/>
                </a:solidFill>
                <a:latin typeface="Open Sans"/>
                <a:ea typeface="Open Sans"/>
                <a:cs typeface="Open Sans"/>
                <a:sym typeface="Open Sans"/>
              </a:rPr>
              <a:t>Purdue Online Writing Lab ، </a:t>
            </a:r>
            <a:r>
              <a:rPr lang="ar-EG" sz="2800" dirty="0">
                <a:solidFill>
                  <a:schemeClr val="bg2"/>
                </a:solidFill>
                <a:latin typeface="Open Sans"/>
                <a:ea typeface="Open Sans"/>
                <a:sym typeface="Open Sans"/>
              </a:rPr>
              <a:t>يخدم الاقتباس، إعادة الصياغة أو الملخص</a:t>
            </a:r>
            <a:r>
              <a:rPr lang="ar-EG" dirty="0">
                <a:solidFill>
                  <a:schemeClr val="bg2"/>
                </a:solidFill>
                <a:latin typeface="Open Sans"/>
                <a:ea typeface="Open Sans"/>
                <a:cs typeface="Open Sans"/>
                <a:sym typeface="Open Sans"/>
              </a:rPr>
              <a:t>:</a:t>
            </a:r>
            <a:endParaRPr lang="en-US" dirty="0">
              <a:solidFill>
                <a:schemeClr val="bg2"/>
              </a:solidFill>
              <a:latin typeface="Open Sans"/>
              <a:ea typeface="Open Sans"/>
              <a:cs typeface="Open Sans"/>
              <a:sym typeface="Open Sans"/>
            </a:endParaRPr>
          </a:p>
          <a:p>
            <a:pPr indent="0" algn="just" rtl="1">
              <a:lnSpc>
                <a:spcPct val="100000"/>
              </a:lnSpc>
              <a:buClr>
                <a:schemeClr val="dk1"/>
              </a:buClr>
              <a:buFont typeface="Courier New" panose="02070309020205020404" pitchFamily="49" charset="0"/>
              <a:buChar char="o"/>
            </a:pPr>
            <a:r>
              <a:rPr lang="ar-EG" sz="2800" dirty="0">
                <a:solidFill>
                  <a:schemeClr val="bg2"/>
                </a:solidFill>
                <a:latin typeface="Open Sans"/>
                <a:ea typeface="Open Sans"/>
                <a:cs typeface="Open Sans"/>
                <a:sym typeface="Open Sans"/>
              </a:rPr>
              <a:t> تقديم الدعم </a:t>
            </a:r>
            <a:r>
              <a:rPr lang="ar-SA" sz="2800" dirty="0">
                <a:solidFill>
                  <a:schemeClr val="bg2"/>
                </a:solidFill>
                <a:latin typeface="Open Sans"/>
                <a:ea typeface="Open Sans"/>
                <a:cs typeface="Open Sans"/>
                <a:sym typeface="Open Sans"/>
              </a:rPr>
              <a:t>لادعاءاتك</a:t>
            </a:r>
            <a:r>
              <a:rPr lang="ar-EG" sz="2800" dirty="0">
                <a:solidFill>
                  <a:schemeClr val="bg2"/>
                </a:solidFill>
                <a:latin typeface="Open Sans"/>
                <a:ea typeface="Open Sans"/>
                <a:cs typeface="Open Sans"/>
                <a:sym typeface="Open Sans"/>
              </a:rPr>
              <a:t> أو إضافة مصداقية إلى كتاباتك ،</a:t>
            </a:r>
            <a:endParaRPr lang="en-US" sz="2800" dirty="0">
              <a:solidFill>
                <a:schemeClr val="bg2"/>
              </a:solidFill>
              <a:latin typeface="Open Sans"/>
              <a:ea typeface="Open Sans"/>
              <a:cs typeface="Open Sans"/>
              <a:sym typeface="Open Sans"/>
            </a:endParaRPr>
          </a:p>
          <a:p>
            <a:pPr marL="457200" lvl="1" indent="0" algn="just" rtl="1">
              <a:lnSpc>
                <a:spcPct val="100000"/>
              </a:lnSpc>
              <a:spcBef>
                <a:spcPts val="1000"/>
              </a:spcBef>
              <a:buClr>
                <a:schemeClr val="dk1"/>
              </a:buClr>
              <a:buSzPts val="2400"/>
              <a:buFont typeface="Courier New" panose="02070309020205020404" pitchFamily="49" charset="0"/>
              <a:buChar char="o"/>
            </a:pPr>
            <a:r>
              <a:rPr lang="en-US" sz="2800" dirty="0">
                <a:solidFill>
                  <a:schemeClr val="bg2"/>
                </a:solidFill>
                <a:latin typeface="Open Sans"/>
                <a:ea typeface="Open Sans"/>
                <a:sym typeface="Open Sans"/>
              </a:rPr>
              <a:t> </a:t>
            </a:r>
            <a:r>
              <a:rPr lang="ar-EG" sz="2800" dirty="0">
                <a:solidFill>
                  <a:schemeClr val="bg2"/>
                </a:solidFill>
                <a:latin typeface="Open Sans"/>
                <a:ea typeface="Open Sans"/>
                <a:sym typeface="Open Sans"/>
              </a:rPr>
              <a:t>الاشارة إلى المصدر الذي </a:t>
            </a:r>
            <a:r>
              <a:rPr lang="ar-SA" sz="2800" dirty="0">
                <a:solidFill>
                  <a:schemeClr val="bg2"/>
                </a:solidFill>
                <a:latin typeface="Open Sans"/>
                <a:ea typeface="Open Sans"/>
                <a:sym typeface="Open Sans"/>
              </a:rPr>
              <a:t>يؤدي</a:t>
            </a:r>
            <a:r>
              <a:rPr lang="ar-EG" sz="2800" dirty="0">
                <a:solidFill>
                  <a:schemeClr val="bg2"/>
                </a:solidFill>
                <a:latin typeface="Open Sans"/>
                <a:ea typeface="Open Sans"/>
                <a:sym typeface="Open Sans"/>
              </a:rPr>
              <a:t> إلى العمل الذي تقوم به الآن ،</a:t>
            </a:r>
            <a:endParaRPr lang="en-US" sz="2800" dirty="0">
              <a:solidFill>
                <a:schemeClr val="bg2"/>
              </a:solidFill>
              <a:latin typeface="Open Sans"/>
              <a:ea typeface="Open Sans"/>
              <a:cs typeface="Open Sans"/>
              <a:sym typeface="Open Sans"/>
            </a:endParaRPr>
          </a:p>
          <a:p>
            <a:pPr marL="457200" lvl="1" indent="0" algn="just" rtl="1">
              <a:lnSpc>
                <a:spcPct val="100000"/>
              </a:lnSpc>
              <a:spcBef>
                <a:spcPts val="1000"/>
              </a:spcBef>
              <a:buClr>
                <a:schemeClr val="dk1"/>
              </a:buClr>
              <a:buSzPts val="2400"/>
              <a:buFont typeface="Courier New" panose="02070309020205020404" pitchFamily="49" charset="0"/>
              <a:buChar char="o"/>
            </a:pPr>
            <a:r>
              <a:rPr lang="en-US" sz="2800" dirty="0">
                <a:solidFill>
                  <a:schemeClr val="bg2"/>
                </a:solidFill>
                <a:latin typeface="Open Sans"/>
                <a:ea typeface="Open Sans"/>
                <a:sym typeface="Open Sans"/>
              </a:rPr>
              <a:t> </a:t>
            </a:r>
            <a:r>
              <a:rPr lang="ar-EG" sz="2800" dirty="0">
                <a:solidFill>
                  <a:schemeClr val="bg2"/>
                </a:solidFill>
                <a:latin typeface="Open Sans"/>
                <a:ea typeface="Open Sans"/>
                <a:sym typeface="Open Sans"/>
              </a:rPr>
              <a:t>إعطاء أمثلة على عدة وجهات نظر حول موضوع ما ،</a:t>
            </a:r>
          </a:p>
          <a:p>
            <a:pPr marL="457200" lvl="1" indent="0" algn="just" rtl="1">
              <a:lnSpc>
                <a:spcPct val="100000"/>
              </a:lnSpc>
              <a:spcBef>
                <a:spcPts val="1000"/>
              </a:spcBef>
              <a:buClr>
                <a:schemeClr val="dk1"/>
              </a:buClr>
              <a:buSzPts val="2400"/>
              <a:buFont typeface="Courier New" panose="02070309020205020404" pitchFamily="49" charset="0"/>
              <a:buChar char="o"/>
            </a:pPr>
            <a:r>
              <a:rPr lang="en-US" sz="2800" dirty="0">
                <a:solidFill>
                  <a:schemeClr val="bg2"/>
                </a:solidFill>
                <a:latin typeface="Open Sans"/>
                <a:ea typeface="Open Sans"/>
                <a:sym typeface="Open Sans"/>
              </a:rPr>
              <a:t> </a:t>
            </a:r>
            <a:r>
              <a:rPr lang="ar-EG" sz="2800" dirty="0">
                <a:solidFill>
                  <a:schemeClr val="bg2"/>
                </a:solidFill>
                <a:latin typeface="Open Sans"/>
                <a:ea typeface="Open Sans"/>
                <a:sym typeface="Open Sans"/>
              </a:rPr>
              <a:t>لفت الانتباه إلى موقف ترغب في الموافقة عليه أو عدم الموافقة عليه ،</a:t>
            </a:r>
          </a:p>
          <a:p>
            <a:pPr marL="457200" lvl="1" indent="0" algn="just" rtl="1">
              <a:lnSpc>
                <a:spcPct val="100000"/>
              </a:lnSpc>
              <a:spcBef>
                <a:spcPts val="1000"/>
              </a:spcBef>
              <a:buClr>
                <a:schemeClr val="dk1"/>
              </a:buClr>
              <a:buSzPts val="2400"/>
              <a:buFont typeface="Courier New" panose="02070309020205020404" pitchFamily="49" charset="0"/>
              <a:buChar char="o"/>
            </a:pPr>
            <a:r>
              <a:rPr lang="en-US" sz="2800" dirty="0">
                <a:solidFill>
                  <a:schemeClr val="bg2"/>
                </a:solidFill>
                <a:latin typeface="Open Sans"/>
                <a:ea typeface="Open Sans"/>
                <a:sym typeface="Open Sans"/>
              </a:rPr>
              <a:t> </a:t>
            </a:r>
            <a:r>
              <a:rPr lang="ar-EG" sz="2800" dirty="0">
                <a:solidFill>
                  <a:schemeClr val="bg2"/>
                </a:solidFill>
                <a:latin typeface="Open Sans"/>
                <a:ea typeface="Open Sans"/>
                <a:sym typeface="Open Sans"/>
              </a:rPr>
              <a:t>القاء الضوء على عبارة ملفتة للنظر بشكل خاص أو جملة أو فقرة من خلال الاقتباس من الأصل ،</a:t>
            </a:r>
          </a:p>
          <a:p>
            <a:pPr marL="457200" lvl="1" indent="0" algn="just" rtl="1">
              <a:lnSpc>
                <a:spcPct val="100000"/>
              </a:lnSpc>
              <a:spcBef>
                <a:spcPts val="1000"/>
              </a:spcBef>
              <a:buClr>
                <a:schemeClr val="dk1"/>
              </a:buClr>
              <a:buSzPts val="2400"/>
              <a:buFont typeface="Courier New" panose="02070309020205020404" pitchFamily="49" charset="0"/>
              <a:buChar char="o"/>
            </a:pPr>
            <a:r>
              <a:rPr lang="en-US" sz="2800" dirty="0">
                <a:solidFill>
                  <a:schemeClr val="bg2"/>
                </a:solidFill>
                <a:latin typeface="Open Sans"/>
                <a:ea typeface="Open Sans"/>
                <a:sym typeface="Open Sans"/>
              </a:rPr>
              <a:t> </a:t>
            </a:r>
            <a:r>
              <a:rPr lang="ar-EG" sz="2800" dirty="0">
                <a:solidFill>
                  <a:schemeClr val="bg2"/>
                </a:solidFill>
                <a:latin typeface="Open Sans"/>
                <a:ea typeface="Open Sans"/>
                <a:sym typeface="Open Sans"/>
              </a:rPr>
              <a:t>الابتعاد عن النص الأصلي بالاستشهاد به لتوَضِح للقراء أن الكلمات ليست كلماتك ،</a:t>
            </a:r>
          </a:p>
          <a:p>
            <a:pPr marL="457200" lvl="1" indent="0" algn="just" rtl="1">
              <a:lnSpc>
                <a:spcPct val="100000"/>
              </a:lnSpc>
              <a:spcBef>
                <a:spcPts val="1000"/>
              </a:spcBef>
              <a:buClr>
                <a:schemeClr val="dk1"/>
              </a:buClr>
              <a:buSzPts val="2400"/>
              <a:buFont typeface="Courier New" panose="02070309020205020404" pitchFamily="49" charset="0"/>
              <a:buChar char="o"/>
            </a:pPr>
            <a:r>
              <a:rPr lang="en-US" sz="2800" dirty="0">
                <a:solidFill>
                  <a:schemeClr val="bg2"/>
                </a:solidFill>
                <a:latin typeface="Open Sans"/>
                <a:ea typeface="Open Sans"/>
                <a:sym typeface="Open Sans"/>
              </a:rPr>
              <a:t> </a:t>
            </a:r>
            <a:r>
              <a:rPr lang="ar-EG" sz="2800" dirty="0">
                <a:solidFill>
                  <a:schemeClr val="bg2"/>
                </a:solidFill>
                <a:latin typeface="Open Sans"/>
                <a:ea typeface="Open Sans"/>
                <a:sym typeface="Open Sans"/>
              </a:rPr>
              <a:t>توسيع نطاق أو عمق </a:t>
            </a:r>
            <a:r>
              <a:rPr lang="ar-SA" sz="2800" dirty="0">
                <a:solidFill>
                  <a:schemeClr val="bg2"/>
                </a:solidFill>
                <a:latin typeface="Open Sans"/>
                <a:ea typeface="Open Sans"/>
                <a:sym typeface="Open Sans"/>
              </a:rPr>
              <a:t>ل</a:t>
            </a:r>
            <a:r>
              <a:rPr lang="ar-EG" sz="2800" dirty="0">
                <a:solidFill>
                  <a:schemeClr val="bg2"/>
                </a:solidFill>
                <a:latin typeface="Open Sans"/>
                <a:ea typeface="Open Sans"/>
                <a:sym typeface="Open Sans"/>
              </a:rPr>
              <a:t>كتابتك. </a:t>
            </a:r>
            <a:endParaRPr sz="2800" dirty="0">
              <a:solidFill>
                <a:schemeClr val="bg2"/>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Research4Life">
      <a:dk1>
        <a:srgbClr val="000000"/>
      </a:dk1>
      <a:lt1>
        <a:srgbClr val="FFFFFF"/>
      </a:lt1>
      <a:dk2>
        <a:srgbClr val="44546A"/>
      </a:dk2>
      <a:lt2>
        <a:srgbClr val="E7E6E6"/>
      </a:lt2>
      <a:accent1>
        <a:srgbClr val="004890"/>
      </a:accent1>
      <a:accent2>
        <a:srgbClr val="51B948"/>
      </a:accent2>
      <a:accent3>
        <a:srgbClr val="F8981D"/>
      </a:accent3>
      <a:accent4>
        <a:srgbClr val="3CA16B"/>
      </a:accent4>
      <a:accent5>
        <a:srgbClr val="F15C22"/>
      </a:accent5>
      <a:accent6>
        <a:srgbClr val="7F7F7F"/>
      </a:accent6>
      <a:hlink>
        <a:srgbClr val="004890"/>
      </a:hlink>
      <a:folHlink>
        <a:srgbClr val="0064C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7115</TotalTime>
  <Words>2728</Words>
  <Application>Microsoft Office PowerPoint</Application>
  <PresentationFormat>Widescreen</PresentationFormat>
  <Paragraphs>227</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Trebuchet MS</vt:lpstr>
      <vt:lpstr>Open Sans</vt:lpstr>
      <vt:lpstr>Courier New</vt:lpstr>
      <vt:lpstr>Gill Sans</vt:lpstr>
      <vt:lpstr>Simple Light</vt:lpstr>
      <vt:lpstr>Kantoorthema</vt:lpstr>
      <vt:lpstr>اكتشاف وإعادة استخدام الإنتاج الفكري العلمي</vt:lpstr>
      <vt:lpstr>الخطوط الرئيسية</vt:lpstr>
      <vt:lpstr>أهداف التعلم</vt:lpstr>
      <vt:lpstr>لماذا يجب عليك الاستشهاد واستخدام المراجع؟</vt:lpstr>
      <vt:lpstr>لماذا يعد الاستشهاد واستخدام المراجع ذا أهمية؟</vt:lpstr>
      <vt:lpstr>كيفية الاستشهاد واستخدام المراجع </vt:lpstr>
      <vt:lpstr>اثنان من أساليب المراجع الشائعة</vt:lpstr>
      <vt:lpstr>ما الذي يجب الاستشهاد به ؟</vt:lpstr>
      <vt:lpstr>إعادة الصياغة، التلخيص والاقتباس</vt:lpstr>
      <vt:lpstr>الخطوات التي يجب اتباعها عند الاقتباس والتلخيص وإعادة الصياغة</vt:lpstr>
      <vt:lpstr>إعادة الصياغة Paraphrasing </vt:lpstr>
      <vt:lpstr>مـثـال</vt:lpstr>
      <vt:lpstr>التلخيص Summarizing </vt:lpstr>
      <vt:lpstr>مـثـال</vt:lpstr>
      <vt:lpstr>الاقتباس أوالنقل الحرفيQuoting </vt:lpstr>
      <vt:lpstr>مـثـال</vt:lpstr>
      <vt:lpstr>أساليب الاقتباس Citation Styles </vt:lpstr>
      <vt:lpstr>أدوات إدارة المراجع والاستشهادات   </vt:lpstr>
      <vt:lpstr>زوتيرو Zotero</vt:lpstr>
      <vt:lpstr>تابع زوتيرو Zotero</vt:lpstr>
      <vt:lpstr>مينديلي Mendeley</vt:lpstr>
      <vt:lpstr>تابع مينديلي Mendeley</vt:lpstr>
      <vt:lpstr>الـمـلـخص</vt:lpstr>
      <vt:lpstr>المراجع والمصادر المفيدة</vt:lpstr>
      <vt:lpstr>أنت مدعو إلى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DISCOVERY AND RE-USE OF SCHOLARLY LITERATURE</dc:title>
  <dc:creator>Marcia Mabhula</dc:creator>
  <cp:lastModifiedBy>Marcia Mabhula</cp:lastModifiedBy>
  <cp:revision>115</cp:revision>
  <dcterms:created xsi:type="dcterms:W3CDTF">2020-02-14T15:04:15Z</dcterms:created>
  <dcterms:modified xsi:type="dcterms:W3CDTF">2024-08-20T10:55:02Z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B3AF861D-C15B-4D8B-8B0F-1A51B3CF4AC9</vt:lpwstr>
  </property>
  <property fmtid="{D5CDD505-2E9C-101B-9397-08002B2CF9AE}" pid="6" name="ArticulateProjectFull">
    <vt:lpwstr>D:\R4Life\F2F Materials\20200410_M2_L2.4EN.Citing, reference management and collaboration tools.ppta</vt:lpwstr>
  </property>
</Properties>
</file>