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60" r:id="rId2"/>
  </p:sldMasterIdLst>
  <p:notesMasterIdLst>
    <p:notesMasterId r:id="rId5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7" r:id="rId52"/>
    <p:sldId id="308" r:id="rId53"/>
    <p:sldId id="305" r:id="rId54"/>
    <p:sldId id="306" r:id="rId55"/>
  </p:sldIdLst>
  <p:sldSz cx="12192000" cy="6858000"/>
  <p:notesSz cx="6797675" cy="9926638"/>
  <p:embeddedFontLst>
    <p:embeddedFont>
      <p:font typeface="Open Sans" panose="020B0606030504020204" pitchFamily="34" charset="0"/>
      <p:regular r:id="rId57"/>
      <p:bold r:id="rId58"/>
      <p:italic r:id="rId59"/>
      <p:boldItalic r:id="rId60"/>
    </p:embeddedFont>
    <p:embeddedFont>
      <p:font typeface="Trebuchet MS" panose="020B0603020202020204" pitchFamily="34" charset="0"/>
      <p:regular r:id="rId61"/>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9" roundtripDataSignature="AMtx7miiZMdqBY0GAv9JeUKRceXDA3d3+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48"/>
    <p:restoredTop sz="94249" autoAdjust="0"/>
  </p:normalViewPr>
  <p:slideViewPr>
    <p:cSldViewPr snapToGrid="0">
      <p:cViewPr varScale="1">
        <p:scale>
          <a:sx n="78" d="100"/>
          <a:sy n="78" d="100"/>
        </p:scale>
        <p:origin x="102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7.fntdata"/><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font" Target="fonts/font2.fntdata"/><Relationship Id="rId5" Type="http://schemas.openxmlformats.org/officeDocument/2006/relationships/slide" Target="slides/slide3.xml"/><Relationship Id="rId61" Type="http://schemas.openxmlformats.org/officeDocument/2006/relationships/font" Target="fonts/font5.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64" Type="http://schemas.openxmlformats.org/officeDocument/2006/relationships/font" Target="fonts/font8.fntdata"/><Relationship Id="rId69" Type="http://customschemas.google.com/relationships/presentationmetadata" Target="meta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3.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6.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1.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4.fntdata"/><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05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056"/>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945659" cy="49805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8: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 name="Google Shape;65;p3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9: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b="1" dirty="0"/>
          </a:p>
        </p:txBody>
      </p:sp>
      <p:sp>
        <p:nvSpPr>
          <p:cNvPr id="139" name="Google Shape;139;p9: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7: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1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6: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3" name="Google Shape;163;p1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6: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sz="1100"/>
          </a:p>
        </p:txBody>
      </p:sp>
      <p:sp>
        <p:nvSpPr>
          <p:cNvPr id="169" name="Google Shape;169;p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20: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2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9: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1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2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2" name="Google Shape;202;p2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31: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 name="Google Shape;212;p3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829bd93e03_0_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g829bd93e03_0_0: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21" name="Google Shape;221;g829bd93e03_0_0:notes"/>
          <p:cNvSpPr txBox="1">
            <a:spLocks noGrp="1"/>
          </p:cNvSpPr>
          <p:nvPr>
            <p:ph type="sldNum" idx="12"/>
          </p:nvPr>
        </p:nvSpPr>
        <p:spPr>
          <a:xfrm>
            <a:off x="3850443" y="9428583"/>
            <a:ext cx="2945659" cy="49796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4: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5" name="Google Shape;235;p2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39: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 name="Google Shape;77;p3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1: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8" name="Google Shape;248;p2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3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3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260" name="Google Shape;260;p3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3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3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271" name="Google Shape;271;p33: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3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34: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285" name="Google Shape;285;p34: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3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35: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97" name="Google Shape;297;p35: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7: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314" name="Google Shape;314;p7: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3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36: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327" name="Google Shape;327;p36: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3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p37: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339" name="Google Shape;339;p37: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4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41: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353" name="Google Shape;353;p41: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4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p4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363" name="Google Shape;363;p4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87" name="Google Shape;87;p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4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p4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376" name="Google Shape;376;p43: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4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p44: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387" name="Google Shape;387;p44: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45: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5" name="Google Shape;395;p4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4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p46: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408" name="Google Shape;408;p46: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47: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1" name="Google Shape;421;p4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4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p48: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435" name="Google Shape;435;p48: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1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5" name="Google Shape;445;p18: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dirty="0"/>
          </a:p>
        </p:txBody>
      </p:sp>
      <p:sp>
        <p:nvSpPr>
          <p:cNvPr id="446" name="Google Shape;446;p18: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2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p2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endParaRPr dirty="0"/>
          </a:p>
        </p:txBody>
      </p:sp>
      <p:sp>
        <p:nvSpPr>
          <p:cNvPr id="454" name="Google Shape;454;p23: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e1c627edf3_0_1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4" name="Google Shape;464;ge1c627edf3_0_10: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5" name="Google Shape;465;ge1c627edf3_0_10:notes"/>
          <p:cNvSpPr txBox="1">
            <a:spLocks noGrp="1"/>
          </p:cNvSpPr>
          <p:nvPr>
            <p:ph type="sldNum" idx="12"/>
          </p:nvPr>
        </p:nvSpPr>
        <p:spPr>
          <a:xfrm>
            <a:off x="3850443" y="9428583"/>
            <a:ext cx="2945659" cy="49796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6: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7" name="Google Shape;477;p2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Font typeface="Arial"/>
              <a:buNone/>
            </a:pPr>
            <a:endParaRPr/>
          </a:p>
        </p:txBody>
      </p:sp>
      <p:sp>
        <p:nvSpPr>
          <p:cNvPr id="94" name="Google Shape;94;p3: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27: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9" name="Google Shape;489;p2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1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8" name="Google Shape;498;p10: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499" name="Google Shape;499;p10: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1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0" name="Google Shape;510;p1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1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8" name="Google Shape;518;p1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14: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7" name="Google Shape;527;p1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2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5" name="Google Shape;535;p28: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endParaRPr dirty="0"/>
          </a:p>
        </p:txBody>
      </p:sp>
      <p:sp>
        <p:nvSpPr>
          <p:cNvPr id="536" name="Google Shape;536;p28: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2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2" name="Google Shape;542;p29: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543" name="Google Shape;543;p29: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9" name="Google Shape;549;p8: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550" name="Google Shape;550;p8:notes"/>
          <p:cNvSpPr txBox="1">
            <a:spLocks noGrp="1"/>
          </p:cNvSpPr>
          <p:nvPr>
            <p:ph type="sldNum" idx="12"/>
          </p:nvPr>
        </p:nvSpPr>
        <p:spPr>
          <a:xfrm>
            <a:off x="3850443" y="9428583"/>
            <a:ext cx="2945659" cy="49796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5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3" name="Google Shape;563;p51: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564" name="Google Shape;564;p51:notes"/>
          <p:cNvSpPr txBox="1">
            <a:spLocks noGrp="1"/>
          </p:cNvSpPr>
          <p:nvPr>
            <p:ph type="sldNum" idx="12"/>
          </p:nvPr>
        </p:nvSpPr>
        <p:spPr>
          <a:xfrm>
            <a:off x="3850443" y="9428583"/>
            <a:ext cx="2945659" cy="49796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3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6" name="Google Shape;576;p30: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577" name="Google Shape;577;p30: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4: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Font typeface="Arial"/>
              <a:buNone/>
            </a:pPr>
            <a:endParaRPr/>
          </a:p>
          <a:p>
            <a:pPr marL="171450" lvl="0" indent="-101600" algn="l" rtl="0">
              <a:lnSpc>
                <a:spcPct val="100000"/>
              </a:lnSpc>
              <a:spcBef>
                <a:spcPts val="0"/>
              </a:spcBef>
              <a:spcAft>
                <a:spcPts val="0"/>
              </a:spcAft>
              <a:buSzPts val="1100"/>
              <a:buFont typeface="Arial"/>
              <a:buNone/>
            </a:pPr>
            <a:endParaRPr/>
          </a:p>
          <a:p>
            <a:pPr marL="171450" lvl="0" indent="-101600" algn="l" rtl="0">
              <a:lnSpc>
                <a:spcPct val="100000"/>
              </a:lnSpc>
              <a:spcBef>
                <a:spcPts val="0"/>
              </a:spcBef>
              <a:spcAft>
                <a:spcPts val="0"/>
              </a:spcAft>
              <a:buSzPts val="1100"/>
              <a:buFont typeface="Arial"/>
              <a:buNone/>
            </a:pPr>
            <a:endParaRPr/>
          </a:p>
        </p:txBody>
      </p:sp>
      <p:sp>
        <p:nvSpPr>
          <p:cNvPr id="101" name="Google Shape;101;p4: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nl-NL"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50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nl-NL"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51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727b3dbef2_0_81: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3" name="Google Shape;583;g727b3dbef2_0_8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1: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9" name="Google Shape;589;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0: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a:p>
            <a:pPr marL="0" lvl="0" indent="0" algn="l" rtl="0">
              <a:lnSpc>
                <a:spcPct val="100000"/>
              </a:lnSpc>
              <a:spcBef>
                <a:spcPts val="0"/>
              </a:spcBef>
              <a:spcAft>
                <a:spcPts val="0"/>
              </a:spcAft>
              <a:buSzPts val="1400"/>
              <a:buFont typeface="Arial"/>
              <a:buNone/>
            </a:pPr>
            <a:endParaRPr>
              <a:solidFill>
                <a:srgbClr val="FF0000"/>
              </a:solidFill>
            </a:endParaRPr>
          </a:p>
        </p:txBody>
      </p:sp>
      <p:sp>
        <p:nvSpPr>
          <p:cNvPr id="107" name="Google Shape;107;p4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1: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sz="3200">
              <a:solidFill>
                <a:srgbClr val="FF0000"/>
              </a:solidFill>
            </a:endParaRPr>
          </a:p>
        </p:txBody>
      </p:sp>
      <p:sp>
        <p:nvSpPr>
          <p:cNvPr id="113" name="Google Shape;113;p1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dirty="0"/>
          </a:p>
        </p:txBody>
      </p:sp>
      <p:sp>
        <p:nvSpPr>
          <p:cNvPr id="121" name="Google Shape;121;p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5: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0" name="Google Shape;130;p1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hyperlink" Target="https://twitter.com/R4LPartnership" TargetMode="External"/><Relationship Id="rId3" Type="http://schemas.openxmlformats.org/officeDocument/2006/relationships/image" Target="../media/image5.png"/><Relationship Id="rId7" Type="http://schemas.openxmlformats.org/officeDocument/2006/relationships/hyperlink" Target="http://www.research4life.org/" TargetMode="External"/><Relationship Id="rId12"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3.jpg"/><Relationship Id="rId5" Type="http://schemas.openxmlformats.org/officeDocument/2006/relationships/image" Target="../media/image7.png"/><Relationship Id="rId10" Type="http://schemas.openxmlformats.org/officeDocument/2006/relationships/hyperlink" Target="https://dgroups.org/fao/research4life" TargetMode="External"/><Relationship Id="rId4" Type="http://schemas.openxmlformats.org/officeDocument/2006/relationships/image" Target="../media/image6.png"/><Relationship Id="rId9" Type="http://schemas.openxmlformats.org/officeDocument/2006/relationships/hyperlink" Target="https://www.facebook.com/R4Lpartnership/" TargetMode="Externa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7119cced83_0_5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7119cced83_0_58"/>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7119cced83_0_5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g7119cced83_0_90"/>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58" name="Google Shape;58;g7119cced83_0_9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sp>
        <p:nvSpPr>
          <p:cNvPr id="60" name="Google Shape;60;g7119cced83_0_93"/>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1" name="Google Shape;61;g7119cced83_0_9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62" name="Google Shape;62;g7119cced83_0_9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el en object">
  <p:cSld name="Titel en object">
    <p:spTree>
      <p:nvGrpSpPr>
        <p:cNvPr id="1" name="Shape 16"/>
        <p:cNvGrpSpPr/>
        <p:nvPr/>
      </p:nvGrpSpPr>
      <p:grpSpPr>
        <a:xfrm>
          <a:off x="0" y="0"/>
          <a:ext cx="0" cy="0"/>
          <a:chOff x="0" y="0"/>
          <a:chExt cx="0" cy="0"/>
        </a:xfrm>
      </p:grpSpPr>
      <p:sp>
        <p:nvSpPr>
          <p:cNvPr id="17" name="Google Shape;17;p9"/>
          <p:cNvSpPr txBox="1">
            <a:spLocks noGrp="1"/>
          </p:cNvSpPr>
          <p:nvPr>
            <p:ph type="body" idx="1"/>
          </p:nvPr>
        </p:nvSpPr>
        <p:spPr>
          <a:xfrm>
            <a:off x="838200" y="1554480"/>
            <a:ext cx="10515600" cy="493839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2"/>
              </a:buClr>
              <a:buSzPts val="2800"/>
              <a:buFont typeface="Arial"/>
              <a:buChar char="•"/>
              <a:defRPr sz="2800" b="0" i="0" u="none" strike="noStrike" cap="none">
                <a:solidFill>
                  <a:schemeClr val="dk2"/>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8" name="Google Shape;18;p9"/>
          <p:cNvSpPr txBox="1">
            <a:spLocks noGrp="1"/>
          </p:cNvSpPr>
          <p:nvPr>
            <p:ph type="title"/>
          </p:nvPr>
        </p:nvSpPr>
        <p:spPr>
          <a:xfrm>
            <a:off x="838200" y="307412"/>
            <a:ext cx="10515600" cy="839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4000"/>
              <a:buFont typeface="Open Sans"/>
              <a:buNone/>
              <a:defRPr sz="40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9" name="Google Shape;19;p9"/>
          <p:cNvPicPr preferRelativeResize="0"/>
          <p:nvPr/>
        </p:nvPicPr>
        <p:blipFill rotWithShape="1">
          <a:blip r:embed="rId2">
            <a:alphaModFix/>
          </a:blip>
          <a:srcRect/>
          <a:stretch/>
        </p:blipFill>
        <p:spPr>
          <a:xfrm>
            <a:off x="940463" y="1071505"/>
            <a:ext cx="2268566" cy="75619"/>
          </a:xfrm>
          <a:prstGeom prst="rect">
            <a:avLst/>
          </a:prstGeom>
          <a:noFill/>
          <a:ln>
            <a:noFill/>
          </a:ln>
        </p:spPr>
      </p:pic>
    </p:spTree>
    <p:extLst>
      <p:ext uri="{BB962C8B-B14F-4D97-AF65-F5344CB8AC3E}">
        <p14:creationId xmlns:p14="http://schemas.microsoft.com/office/powerpoint/2010/main" val="761552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el en object">
  <p:cSld name="1_Titel en object">
    <p:spTree>
      <p:nvGrpSpPr>
        <p:cNvPr id="1" name="Shape 25"/>
        <p:cNvGrpSpPr/>
        <p:nvPr/>
      </p:nvGrpSpPr>
      <p:grpSpPr>
        <a:xfrm>
          <a:off x="0" y="0"/>
          <a:ext cx="0" cy="0"/>
          <a:chOff x="0" y="0"/>
          <a:chExt cx="0" cy="0"/>
        </a:xfrm>
      </p:grpSpPr>
      <p:pic>
        <p:nvPicPr>
          <p:cNvPr id="26" name="Google Shape;26;p11"/>
          <p:cNvPicPr preferRelativeResize="0"/>
          <p:nvPr/>
        </p:nvPicPr>
        <p:blipFill rotWithShape="1">
          <a:blip r:embed="rId2">
            <a:alphaModFix/>
          </a:blip>
          <a:srcRect t="24647" b="669"/>
          <a:stretch/>
        </p:blipFill>
        <p:spPr>
          <a:xfrm>
            <a:off x="0" y="0"/>
            <a:ext cx="12192000" cy="3595456"/>
          </a:xfrm>
          <a:prstGeom prst="rect">
            <a:avLst/>
          </a:prstGeom>
          <a:noFill/>
          <a:ln>
            <a:noFill/>
          </a:ln>
        </p:spPr>
      </p:pic>
      <p:grpSp>
        <p:nvGrpSpPr>
          <p:cNvPr id="27" name="Google Shape;27;p11"/>
          <p:cNvGrpSpPr/>
          <p:nvPr/>
        </p:nvGrpSpPr>
        <p:grpSpPr>
          <a:xfrm>
            <a:off x="865917" y="5659640"/>
            <a:ext cx="210465" cy="829373"/>
            <a:chOff x="995850" y="5698383"/>
            <a:chExt cx="230165" cy="907002"/>
          </a:xfrm>
        </p:grpSpPr>
        <p:grpSp>
          <p:nvGrpSpPr>
            <p:cNvPr id="28" name="Google Shape;28;p11"/>
            <p:cNvGrpSpPr/>
            <p:nvPr/>
          </p:nvGrpSpPr>
          <p:grpSpPr>
            <a:xfrm>
              <a:off x="995850" y="5698383"/>
              <a:ext cx="230165" cy="679950"/>
              <a:chOff x="995850" y="5698383"/>
              <a:chExt cx="230165" cy="679950"/>
            </a:xfrm>
          </p:grpSpPr>
          <p:pic>
            <p:nvPicPr>
              <p:cNvPr id="29" name="Google Shape;29;p11"/>
              <p:cNvPicPr preferRelativeResize="0"/>
              <p:nvPr/>
            </p:nvPicPr>
            <p:blipFill rotWithShape="1">
              <a:blip r:embed="rId3">
                <a:alphaModFix/>
              </a:blip>
              <a:srcRect/>
              <a:stretch/>
            </p:blipFill>
            <p:spPr>
              <a:xfrm>
                <a:off x="997415" y="5948349"/>
                <a:ext cx="216000" cy="216000"/>
              </a:xfrm>
              <a:prstGeom prst="rect">
                <a:avLst/>
              </a:prstGeom>
              <a:noFill/>
              <a:ln>
                <a:noFill/>
              </a:ln>
            </p:spPr>
          </p:pic>
          <p:pic>
            <p:nvPicPr>
              <p:cNvPr id="30" name="Google Shape;30;p11"/>
              <p:cNvPicPr preferRelativeResize="0"/>
              <p:nvPr/>
            </p:nvPicPr>
            <p:blipFill rotWithShape="1">
              <a:blip r:embed="rId4">
                <a:alphaModFix/>
              </a:blip>
              <a:srcRect/>
              <a:stretch/>
            </p:blipFill>
            <p:spPr>
              <a:xfrm>
                <a:off x="995850" y="6162333"/>
                <a:ext cx="216000" cy="216000"/>
              </a:xfrm>
              <a:prstGeom prst="rect">
                <a:avLst/>
              </a:prstGeom>
              <a:noFill/>
              <a:ln>
                <a:noFill/>
              </a:ln>
            </p:spPr>
          </p:pic>
          <p:pic>
            <p:nvPicPr>
              <p:cNvPr id="31" name="Google Shape;31;p11"/>
              <p:cNvPicPr preferRelativeResize="0"/>
              <p:nvPr/>
            </p:nvPicPr>
            <p:blipFill rotWithShape="1">
              <a:blip r:embed="rId5">
                <a:alphaModFix/>
              </a:blip>
              <a:srcRect/>
              <a:stretch/>
            </p:blipFill>
            <p:spPr>
              <a:xfrm>
                <a:off x="997415" y="5698383"/>
                <a:ext cx="228600" cy="228600"/>
              </a:xfrm>
              <a:prstGeom prst="rect">
                <a:avLst/>
              </a:prstGeom>
              <a:noFill/>
              <a:ln>
                <a:noFill/>
              </a:ln>
            </p:spPr>
          </p:pic>
        </p:grpSp>
        <p:pic>
          <p:nvPicPr>
            <p:cNvPr id="32" name="Google Shape;32;p11"/>
            <p:cNvPicPr preferRelativeResize="0"/>
            <p:nvPr/>
          </p:nvPicPr>
          <p:blipFill rotWithShape="1">
            <a:blip r:embed="rId6">
              <a:alphaModFix/>
            </a:blip>
            <a:srcRect/>
            <a:stretch/>
          </p:blipFill>
          <p:spPr>
            <a:xfrm>
              <a:off x="998583" y="6389385"/>
              <a:ext cx="216000" cy="216000"/>
            </a:xfrm>
            <a:prstGeom prst="rect">
              <a:avLst/>
            </a:prstGeom>
            <a:noFill/>
            <a:ln>
              <a:noFill/>
            </a:ln>
          </p:spPr>
        </p:pic>
      </p:grpSp>
      <p:sp>
        <p:nvSpPr>
          <p:cNvPr id="33" name="Google Shape;33;p11"/>
          <p:cNvSpPr txBox="1"/>
          <p:nvPr/>
        </p:nvSpPr>
        <p:spPr>
          <a:xfrm>
            <a:off x="1096260" y="5597274"/>
            <a:ext cx="2183653"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nl-NL" sz="1400" b="0" i="0" u="sng" strike="noStrike" cap="none">
                <a:solidFill>
                  <a:schemeClr val="dk2"/>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www.research4life.org</a:t>
            </a:r>
            <a:endParaRPr sz="1400" b="0" i="0" u="none" strike="noStrike" cap="none">
              <a:solidFill>
                <a:schemeClr val="dk2"/>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r>
              <a:rPr lang="nl-NL" sz="1400" b="0" i="0" u="sng" strike="noStrike" cap="none">
                <a:solidFill>
                  <a:schemeClr val="dk2"/>
                </a:solidFill>
                <a:latin typeface="Open Sans"/>
                <a:ea typeface="Open Sans"/>
                <a:cs typeface="Open Sans"/>
                <a:sym typeface="Open Sans"/>
                <a:hlinkClick r:id="rId8">
                  <a:extLst>
                    <a:ext uri="{A12FA001-AC4F-418D-AE19-62706E023703}">
                      <ahyp:hlinkClr xmlns:ahyp="http://schemas.microsoft.com/office/drawing/2018/hyperlinkcolor" val="tx"/>
                    </a:ext>
                  </a:extLst>
                </a:hlinkClick>
              </a:rPr>
              <a:t>R4L_partnership</a:t>
            </a:r>
            <a:endParaRPr sz="1400" b="0" i="0" u="none" strike="noStrike" cap="none">
              <a:solidFill>
                <a:schemeClr val="dk2"/>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r>
              <a:rPr lang="nl-NL" sz="1400" b="0" i="0" u="sng" strike="noStrike" cap="none">
                <a:solidFill>
                  <a:schemeClr val="dk2"/>
                </a:solidFill>
                <a:latin typeface="Open Sans"/>
                <a:ea typeface="Open Sans"/>
                <a:cs typeface="Open Sans"/>
                <a:sym typeface="Open Sans"/>
                <a:hlinkClick r:id="rId9">
                  <a:extLst>
                    <a:ext uri="{A12FA001-AC4F-418D-AE19-62706E023703}">
                      <ahyp:hlinkClr xmlns:ahyp="http://schemas.microsoft.com/office/drawing/2018/hyperlinkcolor" val="tx"/>
                    </a:ext>
                  </a:extLst>
                </a:hlinkClick>
              </a:rPr>
              <a:t>R4Lpartnership</a:t>
            </a:r>
            <a:endParaRPr sz="1400" b="0" i="0" u="none" strike="noStrike" cap="none">
              <a:solidFill>
                <a:schemeClr val="dk2"/>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r>
              <a:rPr lang="nl-NL" sz="1400" b="0" i="0" u="sng" strike="noStrike" cap="none">
                <a:solidFill>
                  <a:schemeClr val="dk2"/>
                </a:solidFill>
                <a:latin typeface="Open Sans"/>
                <a:ea typeface="Open Sans"/>
                <a:cs typeface="Open Sans"/>
                <a:sym typeface="Open Sans"/>
                <a:hlinkClick r:id="rId10">
                  <a:extLst>
                    <a:ext uri="{A12FA001-AC4F-418D-AE19-62706E023703}">
                      <ahyp:hlinkClr xmlns:ahyp="http://schemas.microsoft.com/office/drawing/2018/hyperlinkcolor" val="tx"/>
                    </a:ext>
                  </a:extLst>
                </a:hlinkClick>
              </a:rPr>
              <a:t>Research4Life</a:t>
            </a:r>
            <a:endParaRPr sz="1400" b="0" i="0" u="none" strike="noStrike" cap="none">
              <a:solidFill>
                <a:schemeClr val="dk2"/>
              </a:solidFill>
              <a:latin typeface="Open Sans"/>
              <a:ea typeface="Open Sans"/>
              <a:cs typeface="Open Sans"/>
              <a:sym typeface="Open Sans"/>
            </a:endParaRPr>
          </a:p>
        </p:txBody>
      </p:sp>
      <p:pic>
        <p:nvPicPr>
          <p:cNvPr id="34" name="Google Shape;34;p11"/>
          <p:cNvPicPr preferRelativeResize="0"/>
          <p:nvPr/>
        </p:nvPicPr>
        <p:blipFill rotWithShape="1">
          <a:blip r:embed="rId11">
            <a:alphaModFix/>
          </a:blip>
          <a:srcRect/>
          <a:stretch/>
        </p:blipFill>
        <p:spPr>
          <a:xfrm>
            <a:off x="920585" y="4609287"/>
            <a:ext cx="2268566" cy="75619"/>
          </a:xfrm>
          <a:prstGeom prst="rect">
            <a:avLst/>
          </a:prstGeom>
          <a:noFill/>
          <a:ln>
            <a:noFill/>
          </a:ln>
        </p:spPr>
      </p:pic>
      <p:pic>
        <p:nvPicPr>
          <p:cNvPr id="35" name="Google Shape;35;p11"/>
          <p:cNvPicPr preferRelativeResize="0"/>
          <p:nvPr/>
        </p:nvPicPr>
        <p:blipFill rotWithShape="1">
          <a:blip r:embed="rId12">
            <a:alphaModFix/>
          </a:blip>
          <a:srcRect/>
          <a:stretch/>
        </p:blipFill>
        <p:spPr>
          <a:xfrm>
            <a:off x="10127062" y="6012950"/>
            <a:ext cx="1804486" cy="568413"/>
          </a:xfrm>
          <a:prstGeom prst="rect">
            <a:avLst/>
          </a:prstGeom>
          <a:noFill/>
          <a:ln>
            <a:noFill/>
          </a:ln>
        </p:spPr>
      </p:pic>
      <p:sp>
        <p:nvSpPr>
          <p:cNvPr id="36" name="Google Shape;36;p11"/>
          <p:cNvSpPr txBox="1">
            <a:spLocks noGrp="1"/>
          </p:cNvSpPr>
          <p:nvPr>
            <p:ph type="title"/>
          </p:nvPr>
        </p:nvSpPr>
        <p:spPr>
          <a:xfrm>
            <a:off x="807984" y="3791125"/>
            <a:ext cx="10515600" cy="842006"/>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2"/>
              </a:buClr>
              <a:buSzPts val="4000"/>
              <a:buFont typeface="Open Sans"/>
              <a:buNone/>
              <a:defRPr sz="40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7" name="Google Shape;37;p11"/>
          <p:cNvSpPr txBox="1">
            <a:spLocks noGrp="1"/>
          </p:cNvSpPr>
          <p:nvPr>
            <p:ph type="body" idx="1"/>
          </p:nvPr>
        </p:nvSpPr>
        <p:spPr>
          <a:xfrm>
            <a:off x="807984" y="4873190"/>
            <a:ext cx="10515600" cy="635171"/>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898989"/>
              </a:buClr>
              <a:buSzPts val="2000"/>
              <a:buFont typeface="Arial"/>
              <a:buNone/>
              <a:defRPr sz="2000" b="0" i="0" u="none" strike="noStrike" cap="none">
                <a:solidFill>
                  <a:srgbClr val="898989"/>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436498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_Titel en object">
  <p:cSld name="3_Titel en object">
    <p:spTree>
      <p:nvGrpSpPr>
        <p:cNvPr id="1" name="Shape 38"/>
        <p:cNvGrpSpPr/>
        <p:nvPr/>
      </p:nvGrpSpPr>
      <p:grpSpPr>
        <a:xfrm>
          <a:off x="0" y="0"/>
          <a:ext cx="0" cy="0"/>
          <a:chOff x="0" y="0"/>
          <a:chExt cx="0" cy="0"/>
        </a:xfrm>
      </p:grpSpPr>
      <p:sp>
        <p:nvSpPr>
          <p:cNvPr id="39" name="Google Shape;39;p12"/>
          <p:cNvSpPr txBox="1">
            <a:spLocks noGrp="1"/>
          </p:cNvSpPr>
          <p:nvPr>
            <p:ph type="body" idx="1"/>
          </p:nvPr>
        </p:nvSpPr>
        <p:spPr>
          <a:xfrm>
            <a:off x="838200" y="1554480"/>
            <a:ext cx="6710680" cy="493839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2"/>
              </a:buClr>
              <a:buSzPts val="2800"/>
              <a:buFont typeface="Arial"/>
              <a:buChar char="•"/>
              <a:defRPr sz="2800" b="0" i="0" u="none" strike="noStrike" cap="none">
                <a:solidFill>
                  <a:schemeClr val="dk2"/>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40" name="Google Shape;40;p12"/>
          <p:cNvSpPr txBox="1">
            <a:spLocks noGrp="1"/>
          </p:cNvSpPr>
          <p:nvPr>
            <p:ph type="body" idx="2"/>
          </p:nvPr>
        </p:nvSpPr>
        <p:spPr>
          <a:xfrm>
            <a:off x="7548880" y="1554480"/>
            <a:ext cx="3804920" cy="493839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2"/>
              </a:buClr>
              <a:buSzPts val="2800"/>
              <a:buFont typeface="Arial"/>
              <a:buChar char="•"/>
              <a:defRPr sz="2800" b="0" i="0" u="none" strike="noStrike" cap="none">
                <a:solidFill>
                  <a:schemeClr val="dk2"/>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41" name="Google Shape;41;p12"/>
          <p:cNvSpPr txBox="1">
            <a:spLocks noGrp="1"/>
          </p:cNvSpPr>
          <p:nvPr>
            <p:ph type="title"/>
          </p:nvPr>
        </p:nvSpPr>
        <p:spPr>
          <a:xfrm>
            <a:off x="838200" y="307412"/>
            <a:ext cx="10515600" cy="839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4000"/>
              <a:buFont typeface="Open Sans"/>
              <a:buNone/>
              <a:defRPr sz="40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2" name="Google Shape;42;p12"/>
          <p:cNvPicPr preferRelativeResize="0"/>
          <p:nvPr/>
        </p:nvPicPr>
        <p:blipFill rotWithShape="1">
          <a:blip r:embed="rId2">
            <a:alphaModFix/>
          </a:blip>
          <a:srcRect/>
          <a:stretch/>
        </p:blipFill>
        <p:spPr>
          <a:xfrm>
            <a:off x="940463" y="1071505"/>
            <a:ext cx="2268566" cy="75619"/>
          </a:xfrm>
          <a:prstGeom prst="rect">
            <a:avLst/>
          </a:prstGeom>
          <a:noFill/>
          <a:ln>
            <a:noFill/>
          </a:ln>
        </p:spPr>
      </p:pic>
    </p:spTree>
    <p:extLst>
      <p:ext uri="{BB962C8B-B14F-4D97-AF65-F5344CB8AC3E}">
        <p14:creationId xmlns:p14="http://schemas.microsoft.com/office/powerpoint/2010/main" val="1981712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g7119cced83_0_9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0" name="Google Shape;20;g7119cced83_0_99"/>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lvl1pPr>
            <a:lvl2pPr marL="914400" lvl="1" indent="-355600" algn="l">
              <a:lnSpc>
                <a:spcPct val="90000"/>
              </a:lnSpc>
              <a:spcBef>
                <a:spcPts val="2100"/>
              </a:spcBef>
              <a:spcAft>
                <a:spcPts val="0"/>
              </a:spcAft>
              <a:buClr>
                <a:schemeClr val="lt1"/>
              </a:buClr>
              <a:buSzPts val="2000"/>
              <a:buChar char="○"/>
              <a:defRPr sz="2000"/>
            </a:lvl2pPr>
            <a:lvl3pPr marL="1371600" lvl="2" indent="-342900" algn="l">
              <a:lnSpc>
                <a:spcPct val="90000"/>
              </a:lnSpc>
              <a:spcBef>
                <a:spcPts val="2100"/>
              </a:spcBef>
              <a:spcAft>
                <a:spcPts val="0"/>
              </a:spcAft>
              <a:buClr>
                <a:schemeClr val="lt1"/>
              </a:buClr>
              <a:buSzPts val="1800"/>
              <a:buChar char="■"/>
              <a:defRPr sz="1800"/>
            </a:lvl3pPr>
            <a:lvl4pPr marL="1828800" lvl="3" indent="-330200" algn="l">
              <a:lnSpc>
                <a:spcPct val="90000"/>
              </a:lnSpc>
              <a:spcBef>
                <a:spcPts val="2100"/>
              </a:spcBef>
              <a:spcAft>
                <a:spcPts val="0"/>
              </a:spcAft>
              <a:buClr>
                <a:schemeClr val="lt1"/>
              </a:buClr>
              <a:buSzPts val="1600"/>
              <a:buChar char="●"/>
              <a:defRPr sz="1600"/>
            </a:lvl4pPr>
            <a:lvl5pPr marL="2286000" lvl="4" indent="-330200" algn="l">
              <a:lnSpc>
                <a:spcPct val="90000"/>
              </a:lnSpc>
              <a:spcBef>
                <a:spcPts val="2100"/>
              </a:spcBef>
              <a:spcAft>
                <a:spcPts val="0"/>
              </a:spcAft>
              <a:buClr>
                <a:schemeClr val="lt1"/>
              </a:buClr>
              <a:buSzPts val="1600"/>
              <a:buChar char="○"/>
              <a:defRPr sz="1600"/>
            </a:lvl5pPr>
            <a:lvl6pPr marL="2743200" lvl="5" indent="-342900" algn="l">
              <a:lnSpc>
                <a:spcPct val="90000"/>
              </a:lnSpc>
              <a:spcBef>
                <a:spcPts val="2100"/>
              </a:spcBef>
              <a:spcAft>
                <a:spcPts val="0"/>
              </a:spcAft>
              <a:buClr>
                <a:schemeClr val="lt1"/>
              </a:buClr>
              <a:buSzPts val="1800"/>
              <a:buChar char="■"/>
              <a:defRPr/>
            </a:lvl6pPr>
            <a:lvl7pPr marL="3200400" lvl="6" indent="-342900" algn="l">
              <a:lnSpc>
                <a:spcPct val="90000"/>
              </a:lnSpc>
              <a:spcBef>
                <a:spcPts val="2100"/>
              </a:spcBef>
              <a:spcAft>
                <a:spcPts val="0"/>
              </a:spcAft>
              <a:buClr>
                <a:schemeClr val="lt1"/>
              </a:buClr>
              <a:buSzPts val="1800"/>
              <a:buChar char="●"/>
              <a:defRPr/>
            </a:lvl7pPr>
            <a:lvl8pPr marL="3657600" lvl="7" indent="-342900" algn="l">
              <a:lnSpc>
                <a:spcPct val="90000"/>
              </a:lnSpc>
              <a:spcBef>
                <a:spcPts val="2100"/>
              </a:spcBef>
              <a:spcAft>
                <a:spcPts val="0"/>
              </a:spcAft>
              <a:buClr>
                <a:schemeClr val="lt1"/>
              </a:buClr>
              <a:buSzPts val="1800"/>
              <a:buChar char="○"/>
              <a:defRPr/>
            </a:lvl8pPr>
            <a:lvl9pPr marL="4114800" lvl="8" indent="-342900" algn="l">
              <a:lnSpc>
                <a:spcPct val="90000"/>
              </a:lnSpc>
              <a:spcBef>
                <a:spcPts val="2100"/>
              </a:spcBef>
              <a:spcAft>
                <a:spcPts val="2100"/>
              </a:spcAft>
              <a:buClr>
                <a:schemeClr val="lt1"/>
              </a:buClr>
              <a:buSzPts val="1800"/>
              <a:buChar char="■"/>
              <a:defRPr/>
            </a:lvl9pPr>
          </a:lstStyle>
          <a:p>
            <a:endParaRPr/>
          </a:p>
        </p:txBody>
      </p:sp>
      <p:sp>
        <p:nvSpPr>
          <p:cNvPr id="21" name="Google Shape;21;g7119cced83_0_99"/>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g7119cced83_0_99"/>
          <p:cNvSpPr txBox="1">
            <a:spLocks noGrp="1"/>
          </p:cNvSpPr>
          <p:nvPr>
            <p:ph type="ftr" idx="11"/>
          </p:nvPr>
        </p:nvSpPr>
        <p:spPr>
          <a:xfrm>
            <a:off x="680321" y="5936188"/>
            <a:ext cx="6870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g7119cced83_0_99"/>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 name="Google Shape;26;g7119cced83_0_99"/>
          <p:cNvSpPr/>
          <p:nvPr/>
        </p:nvSpPr>
        <p:spPr>
          <a:xfrm rot="10800000" flipH="1">
            <a:off x="2704011" y="1604187"/>
            <a:ext cx="3028802" cy="69509"/>
          </a:xfrm>
          <a:prstGeom prst="rect">
            <a:avLst/>
          </a:prstGeom>
          <a:solidFill>
            <a:srgbClr val="154A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g7119cced83_0_62"/>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0" name="Google Shape;30;g7119cced83_0_6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g7119cced83_0_6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3" name="Google Shape;33;g7119cced83_0_6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4" name="Google Shape;34;g7119cced83_0_6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g7119cced83_0_6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7" name="Google Shape;37;g7119cced83_0_69"/>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8" name="Google Shape;38;g7119cced83_0_69"/>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9" name="Google Shape;39;g7119cced83_0_6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g7119cced83_0_7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2" name="Google Shape;42;g7119cced83_0_7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g7119cced83_0_77"/>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5" name="Google Shape;45;g7119cced83_0_77"/>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6" name="Google Shape;46;g7119cced83_0_7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sp>
        <p:nvSpPr>
          <p:cNvPr id="48" name="Google Shape;48;g7119cced83_0_81"/>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9" name="Google Shape;49;g7119cced83_0_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sp>
        <p:nvSpPr>
          <p:cNvPr id="51" name="Google Shape;51;g7119cced83_0_8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g7119cced83_0_84"/>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3" name="Google Shape;53;g7119cced83_0_84"/>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4" name="Google Shape;54;g7119cced83_0_84"/>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5" name="Google Shape;55;g7119cced83_0_8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9"/>
        <p:cNvGrpSpPr/>
        <p:nvPr/>
      </p:nvGrpSpPr>
      <p:grpSpPr>
        <a:xfrm>
          <a:off x="0" y="0"/>
          <a:ext cx="0" cy="0"/>
          <a:chOff x="0" y="0"/>
          <a:chExt cx="0" cy="0"/>
        </a:xfrm>
      </p:grpSpPr>
      <p:sp>
        <p:nvSpPr>
          <p:cNvPr id="10" name="Google Shape;10;g7119cced83_0_5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7119cced83_0_5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7119cced83_0_5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7"/>
          <p:cNvPicPr preferRelativeResize="0"/>
          <p:nvPr/>
        </p:nvPicPr>
        <p:blipFill rotWithShape="1">
          <a:blip r:embed="rId5">
            <a:alphaModFix/>
          </a:blip>
          <a:srcRect/>
          <a:stretch/>
        </p:blipFill>
        <p:spPr>
          <a:xfrm>
            <a:off x="10127062" y="6012950"/>
            <a:ext cx="1804486" cy="568413"/>
          </a:xfrm>
          <a:prstGeom prst="rect">
            <a:avLst/>
          </a:prstGeom>
          <a:noFill/>
          <a:ln>
            <a:noFill/>
          </a:ln>
        </p:spPr>
      </p:pic>
    </p:spTree>
    <p:extLst>
      <p:ext uri="{BB962C8B-B14F-4D97-AF65-F5344CB8AC3E}">
        <p14:creationId xmlns:p14="http://schemas.microsoft.com/office/powerpoint/2010/main" val="392580034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8.pn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reativecommons.org/licenses/by-sa/4.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3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3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3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75.png"/></Relationships>
</file>

<file path=ppt/slides/_rels/slide3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3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83.png"/><Relationship Id="rId4" Type="http://schemas.openxmlformats.org/officeDocument/2006/relationships/image" Target="../media/image82.png"/></Relationships>
</file>

<file path=ppt/slides/_rels/slide4.xml.rels><?xml version="1.0" encoding="UTF-8" standalone="yes"?>
<Relationships xmlns="http://schemas.openxmlformats.org/package/2006/relationships"><Relationship Id="rId3" Type="http://schemas.openxmlformats.org/officeDocument/2006/relationships/hyperlink" Target="http://www.research4life.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4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4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92.png"/><Relationship Id="rId4" Type="http://schemas.openxmlformats.org/officeDocument/2006/relationships/image" Target="../media/image91.png"/></Relationships>
</file>

<file path=ppt/slides/_rels/slide4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94.png"/><Relationship Id="rId4" Type="http://schemas.openxmlformats.org/officeDocument/2006/relationships/image" Target="../media/image93.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research4life.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sustainabledevelopment.un.org/sdgs" TargetMode="External"/><Relationship Id="rId2" Type="http://schemas.openxmlformats.org/officeDocument/2006/relationships/notesSlide" Target="../notesSlides/notesSlide50.xml"/><Relationship Id="rId1" Type="http://schemas.openxmlformats.org/officeDocument/2006/relationships/slideLayout" Target="../slideLayouts/slideLayout12.xml"/><Relationship Id="rId5" Type="http://schemas.openxmlformats.org/officeDocument/2006/relationships/image" Target="../media/image3.jpg"/><Relationship Id="rId4" Type="http://schemas.openxmlformats.org/officeDocument/2006/relationships/image" Target="../media/image95.png"/></Relationships>
</file>

<file path=ppt/slides/_rels/slide51.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hyperlink" Target="https://www.un.org/sustainabledevelopment/globalpartnerships/" TargetMode="External"/><Relationship Id="rId7" Type="http://schemas.openxmlformats.org/officeDocument/2006/relationships/image" Target="../media/image3.jpg"/><Relationship Id="rId2" Type="http://schemas.openxmlformats.org/officeDocument/2006/relationships/notesSlide" Target="../notesSlides/notesSlide51.xml"/><Relationship Id="rId1" Type="http://schemas.openxmlformats.org/officeDocument/2006/relationships/slideLayout" Target="../slideLayouts/slideLayout12.xml"/><Relationship Id="rId6" Type="http://schemas.openxmlformats.org/officeDocument/2006/relationships/image" Target="../media/image95.png"/><Relationship Id="rId11" Type="http://schemas.openxmlformats.org/officeDocument/2006/relationships/image" Target="../media/image99.png"/><Relationship Id="rId5" Type="http://schemas.openxmlformats.org/officeDocument/2006/relationships/hyperlink" Target="https://www.un.org/sustainabledevelopment/gender-equality/tnerships/" TargetMode="External"/><Relationship Id="rId10" Type="http://schemas.openxmlformats.org/officeDocument/2006/relationships/image" Target="../media/image98.png"/><Relationship Id="rId4" Type="http://schemas.openxmlformats.org/officeDocument/2006/relationships/hyperlink" Target="https://www.un.org/sustainabledevelopment/inequality/" TargetMode="External"/><Relationship Id="rId9" Type="http://schemas.openxmlformats.org/officeDocument/2006/relationships/image" Target="../media/image97.png"/></Relationships>
</file>

<file path=ppt/slides/_rels/slide52.xml.rels><?xml version="1.0" encoding="UTF-8" standalone="yes"?>
<Relationships xmlns="http://schemas.openxmlformats.org/package/2006/relationships"><Relationship Id="rId3" Type="http://schemas.openxmlformats.org/officeDocument/2006/relationships/hyperlink" Target="http://www.research4life.org/" TargetMode="External"/><Relationship Id="rId7" Type="http://schemas.openxmlformats.org/officeDocument/2006/relationships/hyperlink" Target="https://bit.ly/2w3CU5C"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hyperlink" Target="http://www.research4life.org/newsletter" TargetMode="External"/><Relationship Id="rId5" Type="http://schemas.openxmlformats.org/officeDocument/2006/relationships/hyperlink" Target="http://www.research4life.org/training" TargetMode="External"/><Relationship Id="rId4" Type="http://schemas.openxmlformats.org/officeDocument/2006/relationships/hyperlink" Target="mailto:r4l@research4life.org" TargetMode="External"/></Relationships>
</file>

<file path=ppt/slides/_rels/slide53.xml.rels><?xml version="1.0" encoding="UTF-8" standalone="yes"?>
<Relationships xmlns="http://schemas.openxmlformats.org/package/2006/relationships"><Relationship Id="rId8" Type="http://schemas.openxmlformats.org/officeDocument/2006/relationships/hyperlink" Target="http://www.research4life.org/" TargetMode="External"/><Relationship Id="rId3" Type="http://schemas.openxmlformats.org/officeDocument/2006/relationships/image" Target="../media/image9.png"/><Relationship Id="rId7" Type="http://schemas.openxmlformats.org/officeDocument/2006/relationships/image" Target="../media/image13.jpg"/><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hyperlink" Target="mailto:r4l@research4life.or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portal.research4life.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research4life.org/" TargetMode="External"/><Relationship Id="rId5" Type="http://schemas.openxmlformats.org/officeDocument/2006/relationships/hyperlink" Target="https://ardi.research4life.org/" TargetMode="External"/><Relationship Id="rId4" Type="http://schemas.openxmlformats.org/officeDocument/2006/relationships/hyperlink" Target="https://agora.research4life.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research4life.or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mailto:r4l@research4life.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38"/>
          <p:cNvSpPr txBox="1">
            <a:spLocks noGrp="1"/>
          </p:cNvSpPr>
          <p:nvPr>
            <p:ph type="ctrTitle"/>
          </p:nvPr>
        </p:nvSpPr>
        <p:spPr>
          <a:xfrm>
            <a:off x="-2" y="2036456"/>
            <a:ext cx="12192000" cy="1596900"/>
          </a:xfrm>
          <a:prstGeom prst="rect">
            <a:avLst/>
          </a:prstGeom>
          <a:noFill/>
          <a:ln>
            <a:noFill/>
          </a:ln>
        </p:spPr>
        <p:txBody>
          <a:bodyPr spcFirstLastPara="1" wrap="square" lIns="91425" tIns="45700" rIns="91425" bIns="0" anchor="b" anchorCtr="0">
            <a:noAutofit/>
          </a:bodyPr>
          <a:lstStyle/>
          <a:p>
            <a:pPr marL="0" lvl="0" indent="0" rtl="1">
              <a:lnSpc>
                <a:spcPct val="90000"/>
              </a:lnSpc>
              <a:spcBef>
                <a:spcPts val="0"/>
              </a:spcBef>
              <a:spcAft>
                <a:spcPts val="0"/>
              </a:spcAft>
              <a:buSzPts val="4400"/>
              <a:buNone/>
            </a:pPr>
            <a:r>
              <a:rPr lang="ar-EG" sz="4800" b="1" dirty="0">
                <a:solidFill>
                  <a:srgbClr val="002060"/>
                </a:solidFill>
                <a:latin typeface="Open Sans"/>
                <a:ea typeface="Open Sans"/>
                <a:cs typeface="Open Sans"/>
                <a:sym typeface="Open Sans"/>
              </a:rPr>
              <a:t>التصفح والبحث </a:t>
            </a:r>
            <a:r>
              <a:rPr lang="ar-SA" sz="4800" b="1" dirty="0">
                <a:solidFill>
                  <a:srgbClr val="002060"/>
                </a:solidFill>
                <a:latin typeface="Open Sans"/>
                <a:ea typeface="Open Sans"/>
                <a:cs typeface="Open Sans"/>
                <a:sym typeface="Open Sans"/>
              </a:rPr>
              <a:t>بحسب المجموعة</a:t>
            </a:r>
            <a:endParaRPr sz="9600" dirty="0">
              <a:solidFill>
                <a:srgbClr val="002060"/>
              </a:solidFill>
            </a:endParaRPr>
          </a:p>
        </p:txBody>
      </p:sp>
      <p:sp>
        <p:nvSpPr>
          <p:cNvPr id="68" name="Google Shape;68;p38"/>
          <p:cNvSpPr txBox="1"/>
          <p:nvPr/>
        </p:nvSpPr>
        <p:spPr>
          <a:xfrm>
            <a:off x="-2" y="5606084"/>
            <a:ext cx="12192000" cy="491248"/>
          </a:xfrm>
          <a:prstGeom prst="rect">
            <a:avLst/>
          </a:prstGeom>
          <a:solidFill>
            <a:srgbClr val="586F7C"/>
          </a:solidFill>
          <a:ln>
            <a:noFill/>
          </a:ln>
        </p:spPr>
        <p:txBody>
          <a:bodyPr spcFirstLastPara="1" wrap="square" lIns="91425" tIns="45700" rIns="91425" bIns="45700" anchor="t" anchorCtr="0">
            <a:spAutoFit/>
          </a:bodyPr>
          <a:lstStyle/>
          <a:p>
            <a:pPr marL="0" marR="0" algn="ctr" rtl="1">
              <a:lnSpc>
                <a:spcPct val="107000"/>
              </a:lnSpc>
              <a:spcBef>
                <a:spcPts val="0"/>
              </a:spcBef>
              <a:spcAft>
                <a:spcPts val="800"/>
              </a:spcAft>
            </a:pPr>
            <a:r>
              <a:rPr lang="ar-EG"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مجموعات</a:t>
            </a:r>
            <a:r>
              <a:rPr lang="ar-SA"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 البح</a:t>
            </a:r>
            <a:r>
              <a:rPr lang="ar-EG"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و</a:t>
            </a:r>
            <a:r>
              <a:rPr lang="ar-SA"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ث من أجل الحياة </a:t>
            </a:r>
            <a:r>
              <a:rPr lang="ar-EG"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a:t>
            </a:r>
            <a:r>
              <a:rPr lang="en-US"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Research4Life</a:t>
            </a:r>
            <a:r>
              <a:rPr lang="ar-EG"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a:t>
            </a:r>
            <a:r>
              <a:rPr lang="ar-SA"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 هي </a:t>
            </a:r>
            <a:r>
              <a:rPr lang="ar-EG"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شراكة بين القطاعين ال</a:t>
            </a:r>
            <a:r>
              <a:rPr lang="ar-SA"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عام و</a:t>
            </a:r>
            <a:r>
              <a:rPr lang="ar-EG"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ال</a:t>
            </a:r>
            <a:r>
              <a:rPr lang="ar-SA"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خاص لخمس مجموعات </a:t>
            </a:r>
            <a:r>
              <a:rPr lang="en-US"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 </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69" name="Google Shape;69;p38"/>
          <p:cNvPicPr preferRelativeResize="0"/>
          <p:nvPr/>
        </p:nvPicPr>
        <p:blipFill rotWithShape="1">
          <a:blip r:embed="rId3">
            <a:alphaModFix/>
          </a:blip>
          <a:srcRect/>
          <a:stretch/>
        </p:blipFill>
        <p:spPr>
          <a:xfrm>
            <a:off x="841600" y="6148180"/>
            <a:ext cx="1523874" cy="633932"/>
          </a:xfrm>
          <a:prstGeom prst="rect">
            <a:avLst/>
          </a:prstGeom>
          <a:noFill/>
          <a:ln>
            <a:noFill/>
          </a:ln>
        </p:spPr>
      </p:pic>
      <p:pic>
        <p:nvPicPr>
          <p:cNvPr id="70" name="Google Shape;70;p38"/>
          <p:cNvPicPr preferRelativeResize="0"/>
          <p:nvPr/>
        </p:nvPicPr>
        <p:blipFill rotWithShape="1">
          <a:blip r:embed="rId4">
            <a:alphaModFix/>
          </a:blip>
          <a:srcRect/>
          <a:stretch/>
        </p:blipFill>
        <p:spPr>
          <a:xfrm>
            <a:off x="3026669" y="6207625"/>
            <a:ext cx="1962613" cy="515078"/>
          </a:xfrm>
          <a:prstGeom prst="rect">
            <a:avLst/>
          </a:prstGeom>
          <a:noFill/>
          <a:ln>
            <a:noFill/>
          </a:ln>
        </p:spPr>
      </p:pic>
      <p:pic>
        <p:nvPicPr>
          <p:cNvPr id="71" name="Google Shape;71;p38"/>
          <p:cNvPicPr preferRelativeResize="0"/>
          <p:nvPr/>
        </p:nvPicPr>
        <p:blipFill rotWithShape="1">
          <a:blip r:embed="rId5">
            <a:alphaModFix/>
          </a:blip>
          <a:srcRect/>
          <a:stretch/>
        </p:blipFill>
        <p:spPr>
          <a:xfrm>
            <a:off x="5650478" y="6118184"/>
            <a:ext cx="1612438" cy="693960"/>
          </a:xfrm>
          <a:prstGeom prst="rect">
            <a:avLst/>
          </a:prstGeom>
          <a:noFill/>
          <a:ln>
            <a:noFill/>
          </a:ln>
        </p:spPr>
      </p:pic>
      <p:pic>
        <p:nvPicPr>
          <p:cNvPr id="72" name="Google Shape;72;p38"/>
          <p:cNvPicPr preferRelativeResize="0"/>
          <p:nvPr/>
        </p:nvPicPr>
        <p:blipFill rotWithShape="1">
          <a:blip r:embed="rId6">
            <a:alphaModFix/>
          </a:blip>
          <a:srcRect/>
          <a:stretch/>
        </p:blipFill>
        <p:spPr>
          <a:xfrm>
            <a:off x="7920080" y="6181191"/>
            <a:ext cx="1468376" cy="567894"/>
          </a:xfrm>
          <a:prstGeom prst="rect">
            <a:avLst/>
          </a:prstGeom>
          <a:noFill/>
          <a:ln>
            <a:noFill/>
          </a:ln>
        </p:spPr>
      </p:pic>
      <p:pic>
        <p:nvPicPr>
          <p:cNvPr id="73" name="Google Shape;73;p38"/>
          <p:cNvPicPr preferRelativeResize="0"/>
          <p:nvPr/>
        </p:nvPicPr>
        <p:blipFill rotWithShape="1">
          <a:blip r:embed="rId7">
            <a:alphaModFix/>
          </a:blip>
          <a:srcRect/>
          <a:stretch/>
        </p:blipFill>
        <p:spPr>
          <a:xfrm>
            <a:off x="9938199" y="6141339"/>
            <a:ext cx="1523874" cy="647649"/>
          </a:xfrm>
          <a:prstGeom prst="rect">
            <a:avLst/>
          </a:prstGeom>
          <a:noFill/>
          <a:ln>
            <a:noFill/>
          </a:ln>
        </p:spPr>
      </p:pic>
      <p:sp>
        <p:nvSpPr>
          <p:cNvPr id="74" name="Google Shape;74;p38"/>
          <p:cNvSpPr txBox="1">
            <a:spLocks noGrp="1"/>
          </p:cNvSpPr>
          <p:nvPr>
            <p:ph type="subTitle" idx="1"/>
          </p:nvPr>
        </p:nvSpPr>
        <p:spPr>
          <a:xfrm>
            <a:off x="-2" y="4027938"/>
            <a:ext cx="12192000" cy="72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FFFFFF"/>
              </a:buClr>
              <a:buSzPts val="3600"/>
              <a:buNone/>
            </a:pPr>
            <a:r>
              <a:rPr lang="ar-EG" sz="3400" dirty="0">
                <a:solidFill>
                  <a:srgbClr val="002060"/>
                </a:solidFill>
                <a:latin typeface="Open Sans"/>
                <a:ea typeface="Open Sans"/>
                <a:cs typeface="Open Sans"/>
                <a:sym typeface="Open Sans"/>
              </a:rPr>
              <a:t>بوابة المحتوى الموحد</a:t>
            </a:r>
            <a:r>
              <a:rPr lang="ar-SA" sz="3400" dirty="0">
                <a:solidFill>
                  <a:srgbClr val="002060"/>
                </a:solidFill>
                <a:latin typeface="Open Sans"/>
                <a:ea typeface="Open Sans"/>
                <a:cs typeface="Open Sans"/>
                <a:sym typeface="Open Sans"/>
              </a:rPr>
              <a:t> للبحوث من أجل الحياة</a:t>
            </a:r>
            <a:r>
              <a:rPr lang="ar-EG" sz="3400" dirty="0">
                <a:solidFill>
                  <a:srgbClr val="002060"/>
                </a:solidFill>
                <a:latin typeface="Open Sans"/>
                <a:ea typeface="Open Sans"/>
                <a:cs typeface="Open Sans"/>
                <a:sym typeface="Open Sans"/>
              </a:rPr>
              <a:t> </a:t>
            </a:r>
            <a:endParaRPr lang="en-US" sz="3400" dirty="0">
              <a:solidFill>
                <a:srgbClr val="002060"/>
              </a:solidFill>
              <a:latin typeface="Open Sans"/>
              <a:ea typeface="Open Sans"/>
              <a:cs typeface="Open Sans"/>
              <a:sym typeface="Open Sans"/>
            </a:endParaRPr>
          </a:p>
          <a:p>
            <a:pPr marL="0" lvl="0" indent="0" algn="ctr" rtl="0">
              <a:lnSpc>
                <a:spcPct val="100000"/>
              </a:lnSpc>
              <a:spcBef>
                <a:spcPts val="0"/>
              </a:spcBef>
              <a:spcAft>
                <a:spcPts val="0"/>
              </a:spcAft>
              <a:buClr>
                <a:srgbClr val="FFFFFF"/>
              </a:buClr>
              <a:buSzPts val="3600"/>
              <a:buNone/>
            </a:pPr>
            <a:r>
              <a:rPr lang="en-US" sz="2800" dirty="0">
                <a:solidFill>
                  <a:srgbClr val="FF0000"/>
                </a:solidFill>
                <a:latin typeface="Open Sans"/>
                <a:ea typeface="Open Sans"/>
                <a:cs typeface="Open Sans"/>
                <a:sym typeface="Open Sans"/>
              </a:rPr>
              <a:t> </a:t>
            </a:r>
            <a:endParaRPr sz="2800" dirty="0">
              <a:solidFill>
                <a:srgbClr val="FF0000"/>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9"/>
          <p:cNvPicPr preferRelativeResize="0"/>
          <p:nvPr/>
        </p:nvPicPr>
        <p:blipFill rotWithShape="1">
          <a:blip r:embed="rId3">
            <a:alphaModFix/>
          </a:blip>
          <a:srcRect/>
          <a:stretch/>
        </p:blipFill>
        <p:spPr>
          <a:xfrm>
            <a:off x="115528" y="3594964"/>
            <a:ext cx="6550991" cy="2003118"/>
          </a:xfrm>
          <a:prstGeom prst="rect">
            <a:avLst/>
          </a:prstGeom>
          <a:noFill/>
          <a:ln>
            <a:noFill/>
          </a:ln>
        </p:spPr>
      </p:pic>
      <p:sp>
        <p:nvSpPr>
          <p:cNvPr id="142" name="Google Shape;142;p9"/>
          <p:cNvSpPr txBox="1">
            <a:spLocks noGrp="1"/>
          </p:cNvSpPr>
          <p:nvPr>
            <p:ph type="title"/>
          </p:nvPr>
        </p:nvSpPr>
        <p:spPr>
          <a:xfrm>
            <a:off x="0" y="378812"/>
            <a:ext cx="78994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rebuchet MS"/>
              <a:buNone/>
            </a:pPr>
            <a:r>
              <a:rPr lang="en-US"/>
              <a:t>I]</a:t>
            </a:r>
            <a:endParaRPr/>
          </a:p>
        </p:txBody>
      </p:sp>
      <p:sp>
        <p:nvSpPr>
          <p:cNvPr id="143" name="Google Shape;143;p9"/>
          <p:cNvSpPr txBox="1"/>
          <p:nvPr/>
        </p:nvSpPr>
        <p:spPr>
          <a:xfrm>
            <a:off x="244026" y="643740"/>
            <a:ext cx="7746423" cy="806922"/>
          </a:xfrm>
          <a:prstGeom prst="rect">
            <a:avLst/>
          </a:prstGeom>
          <a:noFill/>
          <a:ln>
            <a:noFill/>
          </a:ln>
        </p:spPr>
        <p:txBody>
          <a:bodyPr spcFirstLastPara="1" wrap="square" lIns="91425" tIns="45700" rIns="91425" bIns="45700" anchor="ctr" anchorCtr="0">
            <a:noAutofit/>
          </a:bodyPr>
          <a:lstStyle/>
          <a:p>
            <a:pPr marL="0" marR="0" lvl="0" indent="0" algn="r" rtl="1">
              <a:lnSpc>
                <a:spcPct val="90000"/>
              </a:lnSpc>
              <a:spcBef>
                <a:spcPts val="0"/>
              </a:spcBef>
              <a:spcAft>
                <a:spcPts val="0"/>
              </a:spcAft>
              <a:buClr>
                <a:srgbClr val="FFFFFF"/>
              </a:buClr>
              <a:buSzPts val="3041"/>
              <a:buFont typeface="Trebuchet MS"/>
              <a:buNone/>
            </a:pPr>
            <a:r>
              <a:rPr lang="ar-EG" sz="2800" b="0" i="0" u="none" strike="noStrike" cap="none" dirty="0">
                <a:solidFill>
                  <a:srgbClr val="586F7C"/>
                </a:solidFill>
                <a:latin typeface="Open Sans"/>
                <a:ea typeface="Open Sans"/>
                <a:cs typeface="Open Sans"/>
                <a:sym typeface="Open Sans"/>
              </a:rPr>
              <a:t>صفحات بوابة المحتوى ال</a:t>
            </a:r>
            <a:r>
              <a:rPr lang="ar-SA" sz="2800" b="0" i="0" u="none" strike="noStrike" cap="none" dirty="0">
                <a:solidFill>
                  <a:srgbClr val="586F7C"/>
                </a:solidFill>
                <a:latin typeface="Open Sans"/>
                <a:ea typeface="Open Sans"/>
                <a:cs typeface="Open Sans"/>
                <a:sym typeface="Open Sans"/>
              </a:rPr>
              <a:t>رئيسية</a:t>
            </a:r>
            <a:r>
              <a:rPr lang="ar-EG" sz="2800" b="0" i="0" u="none" strike="noStrike" cap="none" dirty="0">
                <a:solidFill>
                  <a:srgbClr val="586F7C"/>
                </a:solidFill>
                <a:latin typeface="Open Sans"/>
                <a:ea typeface="Open Sans"/>
                <a:cs typeface="Open Sans"/>
                <a:sym typeface="Open Sans"/>
              </a:rPr>
              <a:t> (لاحظ رمز تسجيل الدخول)</a:t>
            </a:r>
            <a:endParaRPr sz="2800" b="0" i="0" u="none" strike="noStrike" cap="none" dirty="0">
              <a:solidFill>
                <a:srgbClr val="586F7C"/>
              </a:solidFill>
              <a:latin typeface="Open Sans"/>
              <a:ea typeface="Open Sans"/>
              <a:cs typeface="Open Sans"/>
              <a:sym typeface="Open Sans"/>
            </a:endParaRPr>
          </a:p>
        </p:txBody>
      </p:sp>
      <p:pic>
        <p:nvPicPr>
          <p:cNvPr id="144" name="Google Shape;144;p9"/>
          <p:cNvPicPr preferRelativeResize="0"/>
          <p:nvPr/>
        </p:nvPicPr>
        <p:blipFill rotWithShape="1">
          <a:blip r:embed="rId4">
            <a:alphaModFix/>
          </a:blip>
          <a:srcRect/>
          <a:stretch/>
        </p:blipFill>
        <p:spPr>
          <a:xfrm>
            <a:off x="6794048" y="1695335"/>
            <a:ext cx="4958873" cy="2806700"/>
          </a:xfrm>
          <a:prstGeom prst="rect">
            <a:avLst/>
          </a:prstGeom>
          <a:noFill/>
          <a:ln>
            <a:noFill/>
          </a:ln>
        </p:spPr>
      </p:pic>
      <p:pic>
        <p:nvPicPr>
          <p:cNvPr id="145" name="Google Shape;145;p9"/>
          <p:cNvPicPr preferRelativeResize="0"/>
          <p:nvPr/>
        </p:nvPicPr>
        <p:blipFill rotWithShape="1">
          <a:blip r:embed="rId5">
            <a:alphaModFix/>
          </a:blip>
          <a:srcRect/>
          <a:stretch/>
        </p:blipFill>
        <p:spPr>
          <a:xfrm>
            <a:off x="432531" y="857687"/>
            <a:ext cx="470339" cy="389423"/>
          </a:xfrm>
          <a:prstGeom prst="rect">
            <a:avLst/>
          </a:prstGeom>
          <a:noFill/>
          <a:ln>
            <a:noFill/>
          </a:ln>
        </p:spPr>
      </p:pic>
      <p:pic>
        <p:nvPicPr>
          <p:cNvPr id="146" name="Google Shape;146;p9"/>
          <p:cNvPicPr preferRelativeResize="0"/>
          <p:nvPr/>
        </p:nvPicPr>
        <p:blipFill rotWithShape="1">
          <a:blip r:embed="rId6">
            <a:alphaModFix/>
          </a:blip>
          <a:srcRect/>
          <a:stretch/>
        </p:blipFill>
        <p:spPr>
          <a:xfrm>
            <a:off x="6794048" y="4140200"/>
            <a:ext cx="5067752" cy="2717800"/>
          </a:xfrm>
          <a:prstGeom prst="rect">
            <a:avLst/>
          </a:prstGeom>
          <a:noFill/>
          <a:ln>
            <a:noFill/>
          </a:ln>
        </p:spPr>
      </p:pic>
      <p:sp>
        <p:nvSpPr>
          <p:cNvPr id="147" name="Google Shape;147;p9"/>
          <p:cNvSpPr txBox="1">
            <a:spLocks noGrp="1"/>
          </p:cNvSpPr>
          <p:nvPr>
            <p:ph type="body" idx="1"/>
          </p:nvPr>
        </p:nvSpPr>
        <p:spPr>
          <a:xfrm>
            <a:off x="75659" y="1986888"/>
            <a:ext cx="6590860" cy="1442112"/>
          </a:xfrm>
          <a:prstGeom prst="rect">
            <a:avLst/>
          </a:prstGeom>
          <a:noFill/>
          <a:ln>
            <a:noFill/>
          </a:ln>
        </p:spPr>
        <p:txBody>
          <a:bodyPr spcFirstLastPara="1" wrap="square" lIns="91425" tIns="45700" rIns="91425" bIns="45700" anchor="t" anchorCtr="0">
            <a:noAutofit/>
          </a:bodyPr>
          <a:lstStyle/>
          <a:p>
            <a:pPr marL="76200" lvl="0" indent="0" algn="r" rtl="1">
              <a:lnSpc>
                <a:spcPct val="100000"/>
              </a:lnSpc>
              <a:spcBef>
                <a:spcPts val="1000"/>
              </a:spcBef>
              <a:spcAft>
                <a:spcPts val="0"/>
              </a:spcAft>
              <a:buClr>
                <a:schemeClr val="dk1"/>
              </a:buClr>
              <a:buSzPts val="2400"/>
              <a:buNone/>
            </a:pPr>
            <a:r>
              <a:rPr lang="ar-EG" dirty="0">
                <a:solidFill>
                  <a:schemeClr val="bg2"/>
                </a:solidFill>
                <a:latin typeface="Open Sans"/>
                <a:ea typeface="Open Sans"/>
                <a:cs typeface="Open Sans"/>
                <a:sym typeface="Open Sans"/>
              </a:rPr>
              <a:t>يركز هذا العرض التقديمي على بوابة المحتوى الموحد كما يمكن أيضًا استخدامه للتدريب على بوابة محتوى </a:t>
            </a:r>
            <a:r>
              <a:rPr lang="en-US" dirty="0">
                <a:solidFill>
                  <a:schemeClr val="bg2"/>
                </a:solidFill>
                <a:latin typeface="Open Sans"/>
                <a:ea typeface="Open Sans"/>
                <a:cs typeface="Open Sans"/>
                <a:sym typeface="Open Sans"/>
              </a:rPr>
              <a:t> AGORA </a:t>
            </a:r>
            <a:r>
              <a:rPr lang="ar-EG" dirty="0">
                <a:solidFill>
                  <a:schemeClr val="bg2"/>
                </a:solidFill>
                <a:latin typeface="Open Sans"/>
                <a:ea typeface="Open Sans"/>
                <a:cs typeface="Open Sans"/>
                <a:sym typeface="Open Sans"/>
              </a:rPr>
              <a:t>أو </a:t>
            </a:r>
            <a:r>
              <a:rPr lang="en-US" dirty="0">
                <a:solidFill>
                  <a:schemeClr val="bg2"/>
                </a:solidFill>
                <a:latin typeface="Open Sans"/>
                <a:ea typeface="Open Sans"/>
                <a:cs typeface="Open Sans"/>
                <a:sym typeface="Open Sans"/>
              </a:rPr>
              <a:t>ARDI </a:t>
            </a:r>
            <a:r>
              <a:rPr lang="ar-SA" dirty="0">
                <a:solidFill>
                  <a:schemeClr val="bg2"/>
                </a:solidFill>
                <a:latin typeface="Open Sans"/>
                <a:ea typeface="Open Sans"/>
                <a:cs typeface="Open Sans"/>
                <a:sym typeface="Open Sans"/>
              </a:rPr>
              <a:t>  حيث تُ</a:t>
            </a:r>
            <a:r>
              <a:rPr lang="ar-EG" dirty="0">
                <a:solidFill>
                  <a:schemeClr val="bg2"/>
                </a:solidFill>
                <a:latin typeface="Open Sans"/>
                <a:ea typeface="Open Sans"/>
                <a:cs typeface="Open Sans"/>
                <a:sym typeface="Open Sans"/>
              </a:rPr>
              <a:t>عرض جميع بوابات المحتوى.</a:t>
            </a:r>
            <a:endParaRPr dirty="0">
              <a:solidFill>
                <a:schemeClr val="bg2"/>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7"/>
          <p:cNvSpPr txBox="1">
            <a:spLocks noGrp="1"/>
          </p:cNvSpPr>
          <p:nvPr>
            <p:ph type="title"/>
          </p:nvPr>
        </p:nvSpPr>
        <p:spPr>
          <a:xfrm>
            <a:off x="0" y="226412"/>
            <a:ext cx="9613800" cy="10809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rgbClr val="FFFFFF"/>
              </a:buClr>
              <a:buSzPts val="3600"/>
              <a:buFont typeface="Trebuchet MS"/>
              <a:buNone/>
            </a:pPr>
            <a:r>
              <a:rPr lang="ar-EG" sz="3600" dirty="0">
                <a:solidFill>
                  <a:schemeClr val="bg2"/>
                </a:solidFill>
                <a:latin typeface="Open Sans"/>
                <a:ea typeface="Open Sans"/>
                <a:cs typeface="Open Sans"/>
                <a:sym typeface="Open Sans"/>
              </a:rPr>
              <a:t>              التحديث: اعتبارًا من يوليو </a:t>
            </a:r>
            <a:r>
              <a:rPr lang="ar-SA" sz="3600" dirty="0">
                <a:solidFill>
                  <a:schemeClr val="bg2"/>
                </a:solidFill>
                <a:latin typeface="Open Sans"/>
                <a:ea typeface="Open Sans"/>
                <a:cs typeface="Open Sans"/>
                <a:sym typeface="Open Sans"/>
              </a:rPr>
              <a:t>٢٠٢٢ </a:t>
            </a:r>
            <a:endParaRPr sz="3600" dirty="0">
              <a:solidFill>
                <a:schemeClr val="bg2"/>
              </a:solidFill>
            </a:endParaRPr>
          </a:p>
        </p:txBody>
      </p:sp>
      <p:sp>
        <p:nvSpPr>
          <p:cNvPr id="153" name="Google Shape;153;p17"/>
          <p:cNvSpPr txBox="1">
            <a:spLocks noGrp="1"/>
          </p:cNvSpPr>
          <p:nvPr>
            <p:ph type="body" idx="1"/>
          </p:nvPr>
        </p:nvSpPr>
        <p:spPr>
          <a:xfrm>
            <a:off x="0" y="1734208"/>
            <a:ext cx="11909145" cy="5123792"/>
          </a:xfrm>
          <a:prstGeom prst="rect">
            <a:avLst/>
          </a:prstGeom>
          <a:noFill/>
          <a:ln>
            <a:noFill/>
          </a:ln>
        </p:spPr>
        <p:txBody>
          <a:bodyPr spcFirstLastPara="1" wrap="square" lIns="91425" tIns="45700" rIns="91425" bIns="45700" anchor="t" anchorCtr="0">
            <a:noAutofit/>
          </a:bodyPr>
          <a:lstStyle/>
          <a:p>
            <a:pPr lvl="0" algn="r" rtl="1">
              <a:lnSpc>
                <a:spcPct val="90000"/>
              </a:lnSpc>
              <a:spcBef>
                <a:spcPts val="1000"/>
              </a:spcBef>
              <a:spcAft>
                <a:spcPts val="0"/>
              </a:spcAft>
              <a:buClr>
                <a:schemeClr val="bg2"/>
              </a:buClr>
              <a:buSzPct val="154000"/>
              <a:buFont typeface="Arial" panose="020B0604020202020204" pitchFamily="34" charset="0"/>
              <a:buChar char="•"/>
            </a:pPr>
            <a:r>
              <a:rPr lang="ar-EG" dirty="0">
                <a:solidFill>
                  <a:schemeClr val="bg2"/>
                </a:solidFill>
                <a:latin typeface="Open Sans"/>
                <a:ea typeface="Open Sans"/>
                <a:cs typeface="Open Sans"/>
                <a:sym typeface="Open Sans"/>
              </a:rPr>
              <a:t>تحتوي بوابة المحتوى الموحد على قائمة من الألف إلى الياء لصفحات المجلات والكتب وقواعد البيانات والمصادر المرجعية والمجموعات المجانية لمساعدة المستخدمين في العثور على مصدر معين.</a:t>
            </a:r>
          </a:p>
          <a:p>
            <a:pPr lvl="0" algn="r" rtl="1">
              <a:lnSpc>
                <a:spcPct val="90000"/>
              </a:lnSpc>
              <a:spcBef>
                <a:spcPts val="1000"/>
              </a:spcBef>
              <a:spcAft>
                <a:spcPts val="0"/>
              </a:spcAft>
              <a:buClr>
                <a:schemeClr val="bg2"/>
              </a:buClr>
              <a:buSzPct val="154000"/>
              <a:buFont typeface="Arial" panose="020B0604020202020204" pitchFamily="34" charset="0"/>
              <a:buChar char="•"/>
            </a:pPr>
            <a:endParaRPr lang="ar-EG" dirty="0">
              <a:solidFill>
                <a:schemeClr val="bg2"/>
              </a:solidFill>
              <a:latin typeface="Open Sans"/>
              <a:ea typeface="Open Sans"/>
              <a:cs typeface="Open Sans"/>
              <a:sym typeface="Open Sans"/>
            </a:endParaRPr>
          </a:p>
          <a:p>
            <a:pPr lvl="0" algn="r" rtl="1">
              <a:lnSpc>
                <a:spcPct val="90000"/>
              </a:lnSpc>
              <a:spcBef>
                <a:spcPts val="1000"/>
              </a:spcBef>
              <a:spcAft>
                <a:spcPts val="0"/>
              </a:spcAft>
              <a:buClr>
                <a:schemeClr val="bg2"/>
              </a:buClr>
              <a:buSzPct val="154000"/>
              <a:buFont typeface="Arial" panose="020B0604020202020204" pitchFamily="34" charset="0"/>
              <a:buChar char="•"/>
            </a:pPr>
            <a:r>
              <a:rPr lang="ar-EG" dirty="0">
                <a:solidFill>
                  <a:schemeClr val="bg2"/>
                </a:solidFill>
                <a:latin typeface="Open Sans"/>
                <a:ea typeface="Open Sans"/>
                <a:cs typeface="Open Sans"/>
                <a:sym typeface="Open Sans"/>
              </a:rPr>
              <a:t>اعتبارًا من يوليو ٢٠٢٢ ، عند إجراء بحث ، </a:t>
            </a:r>
            <a:r>
              <a:rPr lang="ar-SA" dirty="0">
                <a:solidFill>
                  <a:schemeClr val="bg2"/>
                </a:solidFill>
                <a:latin typeface="Open Sans"/>
                <a:ea typeface="Open Sans"/>
                <a:cs typeface="Open Sans"/>
                <a:sym typeface="Open Sans"/>
              </a:rPr>
              <a:t>تُ</a:t>
            </a:r>
            <a:r>
              <a:rPr lang="ar-EG" dirty="0">
                <a:solidFill>
                  <a:schemeClr val="bg2"/>
                </a:solidFill>
                <a:latin typeface="Open Sans"/>
                <a:ea typeface="Open Sans"/>
                <a:cs typeface="Open Sans"/>
                <a:sym typeface="Open Sans"/>
              </a:rPr>
              <a:t>عرض النتائج المتاح عرضها فقط للمستخدم.</a:t>
            </a:r>
            <a:endParaRPr lang="ar-EG" sz="500" dirty="0">
              <a:solidFill>
                <a:schemeClr val="bg2"/>
              </a:solidFill>
              <a:latin typeface="Open Sans"/>
              <a:ea typeface="Open Sans"/>
              <a:cs typeface="Open Sans"/>
              <a:sym typeface="Open Sans"/>
            </a:endParaRPr>
          </a:p>
          <a:p>
            <a:pPr lvl="0" algn="r" rtl="1">
              <a:lnSpc>
                <a:spcPct val="90000"/>
              </a:lnSpc>
              <a:spcBef>
                <a:spcPts val="1000"/>
              </a:spcBef>
              <a:spcAft>
                <a:spcPts val="0"/>
              </a:spcAft>
              <a:buClr>
                <a:schemeClr val="bg2"/>
              </a:buClr>
              <a:buSzPct val="154000"/>
              <a:buFont typeface="Arial" panose="020B0604020202020204" pitchFamily="34" charset="0"/>
              <a:buChar char="•"/>
            </a:pPr>
            <a:endParaRPr lang="ar-EG" dirty="0">
              <a:solidFill>
                <a:schemeClr val="bg2"/>
              </a:solidFill>
              <a:latin typeface="Open Sans"/>
              <a:ea typeface="Open Sans"/>
              <a:cs typeface="Open Sans"/>
              <a:sym typeface="Open Sans"/>
            </a:endParaRPr>
          </a:p>
          <a:p>
            <a:pPr algn="r" rtl="1">
              <a:buClr>
                <a:schemeClr val="bg2"/>
              </a:buClr>
              <a:buSzPct val="154000"/>
              <a:buFont typeface="Arial" panose="020B0604020202020204" pitchFamily="34" charset="0"/>
              <a:buChar char="•"/>
            </a:pPr>
            <a:r>
              <a:rPr lang="ar-EG" dirty="0">
                <a:solidFill>
                  <a:schemeClr val="bg2"/>
                </a:solidFill>
                <a:latin typeface="Open Sans"/>
                <a:ea typeface="Open Sans"/>
                <a:cs typeface="Open Sans"/>
                <a:sym typeface="Open Sans"/>
              </a:rPr>
              <a:t>إذا رغب المستخدم في عرض قائمة بجميع مصادر "</a:t>
            </a:r>
            <a:r>
              <a:rPr lang="ar-SA" dirty="0">
                <a:solidFill>
                  <a:schemeClr val="bg2"/>
                </a:solidFill>
                <a:latin typeface="Open Sans"/>
                <a:ea typeface="Open Sans"/>
                <a:cs typeface="Open Sans"/>
                <a:sym typeface="Open Sans"/>
              </a:rPr>
              <a:t>البحوث من أجل الحياة</a:t>
            </a:r>
            <a:r>
              <a:rPr lang="ar-EG" dirty="0">
                <a:solidFill>
                  <a:schemeClr val="bg2"/>
                </a:solidFill>
                <a:latin typeface="Open Sans"/>
                <a:ea typeface="Open Sans"/>
                <a:cs typeface="Open Sans"/>
                <a:sym typeface="Open Sans"/>
              </a:rPr>
              <a:t>"</a:t>
            </a:r>
            <a:r>
              <a:rPr lang="ar-SA" dirty="0">
                <a:solidFill>
                  <a:schemeClr val="bg2"/>
                </a:solidFill>
                <a:latin typeface="Open Sans"/>
                <a:ea typeface="Open Sans"/>
                <a:cs typeface="Open Sans"/>
                <a:sym typeface="Open Sans"/>
              </a:rPr>
              <a:t> </a:t>
            </a:r>
            <a:r>
              <a:rPr lang="ar-EG" dirty="0">
                <a:solidFill>
                  <a:schemeClr val="bg2"/>
                </a:solidFill>
                <a:latin typeface="Open Sans"/>
                <a:ea typeface="Open Sans"/>
                <a:cs typeface="Open Sans"/>
                <a:sym typeface="Open Sans"/>
              </a:rPr>
              <a:t> </a:t>
            </a:r>
            <a:r>
              <a:rPr lang="en-US" sz="2400" dirty="0">
                <a:solidFill>
                  <a:schemeClr val="bg2"/>
                </a:solidFill>
                <a:latin typeface="Open Sans"/>
                <a:ea typeface="Open Sans"/>
                <a:cs typeface="Open Sans"/>
                <a:sym typeface="Open Sans"/>
              </a:rPr>
              <a:t>Reaearch4life</a:t>
            </a:r>
            <a:r>
              <a:rPr lang="ar-EG" sz="2400" dirty="0">
                <a:solidFill>
                  <a:schemeClr val="bg2"/>
                </a:solidFill>
                <a:latin typeface="Open Sans"/>
                <a:ea typeface="Open Sans"/>
                <a:cs typeface="Open Sans"/>
                <a:sym typeface="Open Sans"/>
              </a:rPr>
              <a:t> </a:t>
            </a:r>
            <a:r>
              <a:rPr lang="ar-EG" dirty="0">
                <a:solidFill>
                  <a:schemeClr val="bg2"/>
                </a:solidFill>
                <a:latin typeface="Open Sans"/>
                <a:ea typeface="Open Sans"/>
                <a:cs typeface="Open Sans"/>
                <a:sym typeface="Open Sans"/>
              </a:rPr>
              <a:t>بما في ذلك تلك التي لا تتوفر في المؤسسة. لا تقم بتسجيل الدخول، بل انقر فوق الوصول إلى المحتوى </a:t>
            </a:r>
            <a:r>
              <a:rPr lang="en-US" b="1" dirty="0">
                <a:solidFill>
                  <a:schemeClr val="bg2"/>
                </a:solidFill>
                <a:latin typeface="Open Sans" panose="020B0606030504020204" pitchFamily="34" charset="0"/>
                <a:ea typeface="Open Sans" panose="020B0606030504020204" pitchFamily="34" charset="0"/>
                <a:cs typeface="Open Sans" panose="020B0606030504020204" pitchFamily="34" charset="0"/>
                <a:sym typeface="Open Sans"/>
              </a:rPr>
              <a:t> Access Content</a:t>
            </a:r>
            <a:r>
              <a:rPr lang="ar-EG" dirty="0">
                <a:solidFill>
                  <a:schemeClr val="bg2"/>
                </a:solidFill>
                <a:latin typeface="Open Sans"/>
                <a:ea typeface="Open Sans"/>
                <a:cs typeface="Open Sans"/>
                <a:sym typeface="Open Sans"/>
              </a:rPr>
              <a:t> على الشريط الأفقي لصفحة </a:t>
            </a:r>
            <a:r>
              <a:rPr lang="ar-SA" dirty="0">
                <a:solidFill>
                  <a:schemeClr val="bg2"/>
                </a:solidFill>
                <a:latin typeface="Open Sans"/>
                <a:ea typeface="Open Sans"/>
                <a:cs typeface="Open Sans"/>
                <a:sym typeface="Open Sans"/>
              </a:rPr>
              <a:t>البحوث من أجل الحياة </a:t>
            </a:r>
            <a:r>
              <a:rPr lang="ar-EG" dirty="0">
                <a:solidFill>
                  <a:schemeClr val="bg2"/>
                </a:solidFill>
                <a:latin typeface="Open Sans"/>
                <a:ea typeface="Open Sans"/>
                <a:cs typeface="Open Sans"/>
                <a:sym typeface="Open Sans"/>
              </a:rPr>
              <a:t>الرئيسية:</a:t>
            </a:r>
          </a:p>
          <a:p>
            <a:pPr lvl="0" algn="r" rtl="1">
              <a:lnSpc>
                <a:spcPct val="90000"/>
              </a:lnSpc>
              <a:spcBef>
                <a:spcPts val="1000"/>
              </a:spcBef>
              <a:spcAft>
                <a:spcPts val="0"/>
              </a:spcAft>
              <a:buClr>
                <a:schemeClr val="bg2"/>
              </a:buClr>
              <a:buSzPct val="154000"/>
              <a:buFont typeface="Arial" panose="020B0604020202020204" pitchFamily="34" charset="0"/>
              <a:buChar char="•"/>
            </a:pPr>
            <a:endParaRPr dirty="0">
              <a:solidFill>
                <a:schemeClr val="bg2"/>
              </a:solidFill>
              <a:latin typeface="Open Sans"/>
              <a:ea typeface="Open Sans"/>
              <a:cs typeface="Open Sans"/>
              <a:sym typeface="Open Sans"/>
            </a:endParaRPr>
          </a:p>
          <a:p>
            <a:pPr lvl="0" algn="r" rtl="1">
              <a:lnSpc>
                <a:spcPct val="90000"/>
              </a:lnSpc>
              <a:spcBef>
                <a:spcPts val="1000"/>
              </a:spcBef>
              <a:spcAft>
                <a:spcPts val="0"/>
              </a:spcAft>
              <a:buClr>
                <a:schemeClr val="bg2"/>
              </a:buClr>
              <a:buSzPct val="154000"/>
              <a:buFont typeface="Arial" panose="020B0604020202020204" pitchFamily="34" charset="0"/>
              <a:buChar char="•"/>
            </a:pPr>
            <a:r>
              <a:rPr lang="ar-EG" dirty="0">
                <a:solidFill>
                  <a:schemeClr val="bg2"/>
                </a:solidFill>
                <a:latin typeface="Open Sans"/>
                <a:ea typeface="Open Sans"/>
                <a:cs typeface="Open Sans"/>
                <a:sym typeface="Open Sans"/>
              </a:rPr>
              <a:t>من قائمة اله</a:t>
            </a:r>
            <a:r>
              <a:rPr lang="ar-SA" dirty="0" err="1">
                <a:solidFill>
                  <a:schemeClr val="bg2"/>
                </a:solidFill>
                <a:latin typeface="Open Sans"/>
                <a:ea typeface="Open Sans"/>
                <a:cs typeface="Open Sans"/>
                <a:sym typeface="Open Sans"/>
              </a:rPr>
              <a:t>امب</a:t>
            </a:r>
            <a:r>
              <a:rPr lang="ar-EG" dirty="0">
                <a:solidFill>
                  <a:schemeClr val="bg2"/>
                </a:solidFill>
                <a:latin typeface="Open Sans"/>
                <a:ea typeface="Open Sans"/>
                <a:cs typeface="Open Sans"/>
                <a:sym typeface="Open Sans"/>
              </a:rPr>
              <a:t>ر</a:t>
            </a:r>
            <a:r>
              <a:rPr lang="ar-SA" dirty="0">
                <a:solidFill>
                  <a:schemeClr val="bg2"/>
                </a:solidFill>
                <a:latin typeface="Open Sans"/>
                <a:ea typeface="Open Sans"/>
                <a:cs typeface="Open Sans"/>
                <a:sym typeface="Open Sans"/>
              </a:rPr>
              <a:t>جر</a:t>
            </a:r>
            <a:r>
              <a:rPr lang="en-US" dirty="0">
                <a:solidFill>
                  <a:schemeClr val="bg2"/>
                </a:solidFill>
                <a:latin typeface="Open Sans" panose="020B0606030504020204" pitchFamily="34" charset="0"/>
                <a:ea typeface="Open Sans" panose="020B0606030504020204" pitchFamily="34" charset="0"/>
                <a:cs typeface="Open Sans" panose="020B0606030504020204" pitchFamily="34" charset="0"/>
                <a:sym typeface="Open Sans"/>
              </a:rPr>
              <a:t> hamburger menu</a:t>
            </a:r>
            <a:r>
              <a:rPr lang="ar-SA" dirty="0">
                <a:solidFill>
                  <a:schemeClr val="bg2"/>
                </a:solidFill>
                <a:latin typeface="Open Sans"/>
                <a:ea typeface="Open Sans"/>
                <a:cs typeface="Open Sans"/>
                <a:sym typeface="Open Sans"/>
              </a:rPr>
              <a:t> </a:t>
            </a:r>
            <a:r>
              <a:rPr lang="ar-EG" dirty="0">
                <a:solidFill>
                  <a:schemeClr val="bg2"/>
                </a:solidFill>
                <a:latin typeface="Open Sans"/>
                <a:ea typeface="Open Sans"/>
                <a:cs typeface="Open Sans"/>
                <a:sym typeface="Open Sans"/>
              </a:rPr>
              <a:t> ،        انقر على التقارير / قوائم العناوين</a:t>
            </a:r>
            <a:r>
              <a:rPr lang="en-US" b="1" dirty="0">
                <a:solidFill>
                  <a:schemeClr val="bg2"/>
                </a:solidFill>
                <a:latin typeface="Open Sans" panose="020B0606030504020204" pitchFamily="34" charset="0"/>
                <a:ea typeface="Open Sans" panose="020B0606030504020204" pitchFamily="34" charset="0"/>
                <a:cs typeface="Open Sans" panose="020B0606030504020204" pitchFamily="34" charset="0"/>
                <a:sym typeface="Open Sans"/>
              </a:rPr>
              <a:t> Reports/Title Lists</a:t>
            </a:r>
            <a:r>
              <a:rPr lang="ar-EG" dirty="0">
                <a:solidFill>
                  <a:schemeClr val="bg2"/>
                </a:solidFill>
                <a:latin typeface="Open Sans"/>
                <a:ea typeface="Open Sans"/>
                <a:cs typeface="Open Sans"/>
                <a:sym typeface="Open Sans"/>
              </a:rPr>
              <a:t> لتنزيل قوائم المجلات والكتب والمصادر المتاحة في مـؤسستك.</a:t>
            </a:r>
            <a:r>
              <a:rPr lang="en-US" sz="2400" dirty="0">
                <a:solidFill>
                  <a:schemeClr val="bg2"/>
                </a:solidFill>
                <a:latin typeface="Open Sans"/>
                <a:ea typeface="Open Sans"/>
                <a:cs typeface="Open Sans"/>
                <a:sym typeface="Open Sans"/>
              </a:rPr>
              <a:t> </a:t>
            </a:r>
            <a:endParaRPr dirty="0">
              <a:solidFill>
                <a:schemeClr val="bg2"/>
              </a:solidFill>
              <a:latin typeface="Open Sans"/>
              <a:ea typeface="Open Sans"/>
              <a:cs typeface="Open Sans"/>
              <a:sym typeface="Open Sans"/>
            </a:endParaRPr>
          </a:p>
        </p:txBody>
      </p:sp>
      <p:pic>
        <p:nvPicPr>
          <p:cNvPr id="155" name="Google Shape;155;p17"/>
          <p:cNvPicPr preferRelativeResize="0"/>
          <p:nvPr/>
        </p:nvPicPr>
        <p:blipFill rotWithShape="1">
          <a:blip r:embed="rId3">
            <a:alphaModFix/>
          </a:blip>
          <a:srcRect/>
          <a:stretch/>
        </p:blipFill>
        <p:spPr>
          <a:xfrm>
            <a:off x="648263" y="3436561"/>
            <a:ext cx="2552993" cy="476250"/>
          </a:xfrm>
          <a:prstGeom prst="rect">
            <a:avLst/>
          </a:prstGeom>
          <a:noFill/>
          <a:ln>
            <a:noFill/>
          </a:ln>
        </p:spPr>
      </p:pic>
      <p:pic>
        <p:nvPicPr>
          <p:cNvPr id="156" name="Google Shape;156;p17"/>
          <p:cNvPicPr preferRelativeResize="0"/>
          <p:nvPr/>
        </p:nvPicPr>
        <p:blipFill rotWithShape="1">
          <a:blip r:embed="rId4">
            <a:alphaModFix/>
          </a:blip>
          <a:srcRect/>
          <a:stretch/>
        </p:blipFill>
        <p:spPr>
          <a:xfrm>
            <a:off x="381375" y="4716495"/>
            <a:ext cx="1732692" cy="846506"/>
          </a:xfrm>
          <a:prstGeom prst="rect">
            <a:avLst/>
          </a:prstGeom>
          <a:noFill/>
          <a:ln>
            <a:noFill/>
          </a:ln>
        </p:spPr>
      </p:pic>
      <p:pic>
        <p:nvPicPr>
          <p:cNvPr id="157" name="Google Shape;157;p17"/>
          <p:cNvPicPr preferRelativeResize="0"/>
          <p:nvPr/>
        </p:nvPicPr>
        <p:blipFill rotWithShape="1">
          <a:blip r:embed="rId5">
            <a:alphaModFix/>
          </a:blip>
          <a:srcRect/>
          <a:stretch/>
        </p:blipFill>
        <p:spPr>
          <a:xfrm>
            <a:off x="6096000" y="5581141"/>
            <a:ext cx="581025" cy="372391"/>
          </a:xfrm>
          <a:prstGeom prst="rect">
            <a:avLst/>
          </a:prstGeom>
          <a:noFill/>
          <a:ln>
            <a:noFill/>
          </a:ln>
        </p:spPr>
      </p:pic>
      <p:pic>
        <p:nvPicPr>
          <p:cNvPr id="158" name="Google Shape;158;p17"/>
          <p:cNvPicPr preferRelativeResize="0"/>
          <p:nvPr/>
        </p:nvPicPr>
        <p:blipFill rotWithShape="1">
          <a:blip r:embed="rId6">
            <a:alphaModFix/>
          </a:blip>
          <a:srcRect/>
          <a:stretch/>
        </p:blipFill>
        <p:spPr>
          <a:xfrm>
            <a:off x="282855" y="5951882"/>
            <a:ext cx="2165132" cy="829605"/>
          </a:xfrm>
          <a:prstGeom prst="rect">
            <a:avLst/>
          </a:prstGeom>
          <a:noFill/>
          <a:ln>
            <a:noFill/>
          </a:ln>
        </p:spPr>
      </p:pic>
      <p:pic>
        <p:nvPicPr>
          <p:cNvPr id="159" name="Google Shape;159;p17"/>
          <p:cNvPicPr preferRelativeResize="0"/>
          <p:nvPr/>
        </p:nvPicPr>
        <p:blipFill rotWithShape="1">
          <a:blip r:embed="rId7">
            <a:alphaModFix/>
          </a:blip>
          <a:srcRect/>
          <a:stretch/>
        </p:blipFill>
        <p:spPr>
          <a:xfrm>
            <a:off x="3351176" y="3500237"/>
            <a:ext cx="2036749" cy="348835"/>
          </a:xfrm>
          <a:prstGeom prst="rect">
            <a:avLst/>
          </a:prstGeom>
          <a:noFill/>
          <a:ln>
            <a:noFill/>
          </a:ln>
        </p:spPr>
      </p:pic>
      <p:pic>
        <p:nvPicPr>
          <p:cNvPr id="160" name="Google Shape;160;p17"/>
          <p:cNvPicPr preferRelativeResize="0"/>
          <p:nvPr/>
        </p:nvPicPr>
        <p:blipFill rotWithShape="1">
          <a:blip r:embed="rId8">
            <a:alphaModFix/>
          </a:blip>
          <a:srcRect/>
          <a:stretch/>
        </p:blipFill>
        <p:spPr>
          <a:xfrm>
            <a:off x="648263" y="2644390"/>
            <a:ext cx="6581775" cy="4762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6"/>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rgbClr val="FFFFFF"/>
              </a:buClr>
              <a:buSzPts val="3600"/>
              <a:buFont typeface="Trebuchet MS"/>
              <a:buNone/>
            </a:pPr>
            <a:r>
              <a:rPr lang="ar-EG" dirty="0">
                <a:solidFill>
                  <a:srgbClr val="7F7F7F"/>
                </a:solidFill>
              </a:rPr>
              <a:t>تسجيل الدخول المستمر</a:t>
            </a:r>
            <a:endParaRPr dirty="0"/>
          </a:p>
        </p:txBody>
      </p:sp>
      <p:sp>
        <p:nvSpPr>
          <p:cNvPr id="166" name="Google Shape;166;p16"/>
          <p:cNvSpPr txBox="1">
            <a:spLocks noGrp="1"/>
          </p:cNvSpPr>
          <p:nvPr>
            <p:ph type="body" idx="1"/>
          </p:nvPr>
        </p:nvSpPr>
        <p:spPr>
          <a:xfrm>
            <a:off x="586444" y="1706179"/>
            <a:ext cx="10927531" cy="4414703"/>
          </a:xfrm>
          <a:prstGeom prst="rect">
            <a:avLst/>
          </a:prstGeom>
          <a:noFill/>
          <a:ln>
            <a:noFill/>
          </a:ln>
        </p:spPr>
        <p:txBody>
          <a:bodyPr spcFirstLastPara="1" wrap="square" lIns="91425" tIns="45700" rIns="91425" bIns="45700" anchor="t" anchorCtr="0">
            <a:noAutofit/>
          </a:bodyPr>
          <a:lstStyle/>
          <a:p>
            <a:pPr marL="457200" lvl="0" indent="-381000" algn="r" rtl="1">
              <a:lnSpc>
                <a:spcPct val="90000"/>
              </a:lnSpc>
              <a:spcBef>
                <a:spcPts val="1000"/>
              </a:spcBef>
              <a:spcAft>
                <a:spcPts val="0"/>
              </a:spcAft>
              <a:buClr>
                <a:schemeClr val="bg2"/>
              </a:buClr>
              <a:buSzPts val="2400"/>
              <a:buFont typeface="Open Sans"/>
              <a:buChar char="●"/>
            </a:pPr>
            <a:r>
              <a:rPr lang="ar-EG" sz="2600" dirty="0">
                <a:solidFill>
                  <a:schemeClr val="bg2"/>
                </a:solidFill>
                <a:latin typeface="Open Sans"/>
                <a:ea typeface="Open Sans"/>
                <a:cs typeface="Open Sans"/>
                <a:sym typeface="Open Sans"/>
              </a:rPr>
              <a:t>يوفر تسجيل الدخول المستمر ثلاث أشهر من التعرف على الجهاز الذي يتم استخدامه للاتصال بـ </a:t>
            </a:r>
            <a:r>
              <a:rPr lang="en-US" sz="2600" dirty="0">
                <a:solidFill>
                  <a:schemeClr val="bg2"/>
                </a:solidFill>
                <a:latin typeface="Open Sans"/>
                <a:ea typeface="Open Sans"/>
                <a:cs typeface="Open Sans"/>
                <a:sym typeface="Open Sans"/>
              </a:rPr>
              <a:t>“</a:t>
            </a:r>
            <a:r>
              <a:rPr lang="ar-SA" sz="2800" dirty="0">
                <a:solidFill>
                  <a:schemeClr val="bg2"/>
                </a:solidFill>
                <a:latin typeface="Open Sans"/>
                <a:ea typeface="Open Sans"/>
                <a:cs typeface="Open Sans"/>
                <a:sym typeface="Open Sans"/>
              </a:rPr>
              <a:t>البحوث من أجل الحياة</a:t>
            </a:r>
            <a:r>
              <a:rPr lang="en-US" sz="2800" dirty="0">
                <a:solidFill>
                  <a:schemeClr val="bg2"/>
                </a:solidFill>
                <a:latin typeface="Open Sans"/>
                <a:ea typeface="Open Sans"/>
                <a:cs typeface="Open Sans"/>
                <a:sym typeface="Open Sans"/>
              </a:rPr>
              <a:t>”</a:t>
            </a:r>
            <a:r>
              <a:rPr lang="ar-SA" sz="2800" dirty="0">
                <a:solidFill>
                  <a:schemeClr val="bg2"/>
                </a:solidFill>
                <a:latin typeface="Open Sans"/>
                <a:ea typeface="Open Sans"/>
                <a:cs typeface="Open Sans"/>
                <a:sym typeface="Open Sans"/>
              </a:rPr>
              <a:t> </a:t>
            </a:r>
            <a:r>
              <a:rPr lang="en-US" sz="2800" dirty="0">
                <a:solidFill>
                  <a:schemeClr val="bg2"/>
                </a:solidFill>
                <a:latin typeface="Open Sans"/>
                <a:ea typeface="Open Sans"/>
                <a:cs typeface="Open Sans"/>
                <a:sym typeface="Open Sans"/>
              </a:rPr>
              <a:t>Reaearch4life </a:t>
            </a:r>
            <a:r>
              <a:rPr lang="ar-EG" sz="2800" dirty="0">
                <a:solidFill>
                  <a:schemeClr val="bg2"/>
                </a:solidFill>
                <a:latin typeface="Open Sans"/>
                <a:ea typeface="Open Sans"/>
                <a:cs typeface="Open Sans"/>
                <a:sym typeface="Open Sans"/>
              </a:rPr>
              <a:t> </a:t>
            </a:r>
            <a:r>
              <a:rPr lang="ar-EG" sz="2600" dirty="0">
                <a:solidFill>
                  <a:schemeClr val="bg2"/>
                </a:solidFill>
                <a:latin typeface="Open Sans"/>
                <a:ea typeface="Open Sans"/>
                <a:cs typeface="Open Sans"/>
                <a:sym typeface="Open Sans"/>
              </a:rPr>
              <a:t>من عنوان </a:t>
            </a:r>
            <a:r>
              <a:rPr lang="ar-EG" sz="2800" dirty="0">
                <a:solidFill>
                  <a:schemeClr val="bg2"/>
                </a:solidFill>
                <a:latin typeface="Open Sans"/>
                <a:ea typeface="Open Sans"/>
                <a:cs typeface="Open Sans"/>
                <a:sym typeface="Open Sans"/>
              </a:rPr>
              <a:t>بروتوكول الإنترنت </a:t>
            </a:r>
            <a:r>
              <a:rPr lang="ar-SA" sz="2800" dirty="0">
                <a:solidFill>
                  <a:schemeClr val="bg2"/>
                </a:solidFill>
                <a:latin typeface="Open Sans"/>
                <a:ea typeface="Open Sans"/>
                <a:cs typeface="Open Sans"/>
                <a:sym typeface="Open Sans"/>
              </a:rPr>
              <a:t>(</a:t>
            </a:r>
            <a:r>
              <a:rPr lang="en-US" sz="2600" dirty="0">
                <a:solidFill>
                  <a:schemeClr val="bg2"/>
                </a:solidFill>
                <a:latin typeface="Open Sans"/>
                <a:ea typeface="Open Sans"/>
                <a:cs typeface="Open Sans"/>
                <a:sym typeface="Open Sans"/>
              </a:rPr>
              <a:t>IP address</a:t>
            </a:r>
            <a:r>
              <a:rPr lang="ar-SA" sz="2600" dirty="0">
                <a:solidFill>
                  <a:schemeClr val="bg2"/>
                </a:solidFill>
                <a:latin typeface="Open Sans"/>
                <a:ea typeface="Open Sans"/>
                <a:cs typeface="Open Sans"/>
                <a:sym typeface="Open Sans"/>
              </a:rPr>
              <a:t>) الم</a:t>
            </a:r>
            <a:r>
              <a:rPr lang="ar-EG" sz="2600" dirty="0">
                <a:solidFill>
                  <a:schemeClr val="bg2"/>
                </a:solidFill>
                <a:latin typeface="Open Sans"/>
                <a:ea typeface="Open Sans"/>
                <a:cs typeface="Open Sans"/>
                <a:sym typeface="Open Sans"/>
              </a:rPr>
              <a:t>عتمد لإحدى مؤسسات</a:t>
            </a:r>
            <a:r>
              <a:rPr lang="ar-SA" sz="2600" dirty="0">
                <a:solidFill>
                  <a:schemeClr val="bg2"/>
                </a:solidFill>
                <a:latin typeface="Open Sans"/>
                <a:ea typeface="Open Sans"/>
                <a:cs typeface="Open Sans"/>
                <a:sym typeface="Open Sans"/>
              </a:rPr>
              <a:t> </a:t>
            </a:r>
            <a:r>
              <a:rPr lang="ar-SA" sz="2800" dirty="0">
                <a:solidFill>
                  <a:schemeClr val="bg2"/>
                </a:solidFill>
                <a:latin typeface="Open Sans"/>
                <a:ea typeface="Open Sans"/>
                <a:cs typeface="Open Sans"/>
                <a:sym typeface="Open Sans"/>
              </a:rPr>
              <a:t>البحوث من أجل الحياة</a:t>
            </a:r>
            <a:r>
              <a:rPr lang="ar-EG" sz="2800" dirty="0">
                <a:solidFill>
                  <a:schemeClr val="bg2"/>
                </a:solidFill>
                <a:latin typeface="Open Sans"/>
                <a:ea typeface="Open Sans"/>
                <a:cs typeface="Open Sans"/>
                <a:sym typeface="Open Sans"/>
              </a:rPr>
              <a:t> </a:t>
            </a:r>
            <a:r>
              <a:rPr lang="en-US" sz="2800" dirty="0">
                <a:solidFill>
                  <a:schemeClr val="bg2"/>
                </a:solidFill>
                <a:latin typeface="Open Sans"/>
                <a:ea typeface="Open Sans"/>
                <a:cs typeface="Open Sans"/>
                <a:sym typeface="Open Sans"/>
              </a:rPr>
              <a:t>Reaearch4life</a:t>
            </a:r>
            <a:r>
              <a:rPr lang="ar-SA" sz="2800" dirty="0">
                <a:solidFill>
                  <a:schemeClr val="bg2"/>
                </a:solidFill>
                <a:latin typeface="Open Sans"/>
                <a:ea typeface="Open Sans"/>
                <a:cs typeface="Open Sans"/>
                <a:sym typeface="Open Sans"/>
              </a:rPr>
              <a:t>.</a:t>
            </a:r>
            <a:endParaRPr lang="ar-SA" sz="2600" dirty="0">
              <a:solidFill>
                <a:schemeClr val="bg2"/>
              </a:solidFill>
              <a:latin typeface="Open Sans"/>
              <a:ea typeface="Open Sans"/>
              <a:cs typeface="Open Sans"/>
              <a:sym typeface="Open Sans"/>
            </a:endParaRPr>
          </a:p>
          <a:p>
            <a:pPr marL="457200" lvl="0" indent="-381000" algn="r" rtl="1">
              <a:lnSpc>
                <a:spcPct val="90000"/>
              </a:lnSpc>
              <a:spcBef>
                <a:spcPts val="1000"/>
              </a:spcBef>
              <a:spcAft>
                <a:spcPts val="0"/>
              </a:spcAft>
              <a:buClr>
                <a:schemeClr val="bg2"/>
              </a:buClr>
              <a:buSzPts val="2400"/>
              <a:buFont typeface="Open Sans"/>
              <a:buChar char="●"/>
            </a:pPr>
            <a:r>
              <a:rPr lang="ar-EG" sz="2600" dirty="0">
                <a:solidFill>
                  <a:schemeClr val="bg2"/>
                </a:solidFill>
                <a:latin typeface="Open Sans"/>
                <a:ea typeface="Open Sans"/>
                <a:cs typeface="Open Sans"/>
                <a:sym typeface="Open Sans"/>
              </a:rPr>
              <a:t>بمجرد تسجيل الدخول بنجاح من خلال عنوان </a:t>
            </a:r>
            <a:r>
              <a:rPr lang="ar-EG" sz="2400" dirty="0">
                <a:solidFill>
                  <a:schemeClr val="bg2"/>
                </a:solidFill>
                <a:latin typeface="Open Sans"/>
                <a:ea typeface="Open Sans"/>
                <a:cs typeface="Open Sans"/>
                <a:sym typeface="Open Sans"/>
              </a:rPr>
              <a:t>بروتوكول الإنترنت </a:t>
            </a:r>
            <a:r>
              <a:rPr lang="ar-SA" sz="2800" dirty="0">
                <a:solidFill>
                  <a:schemeClr val="bg2"/>
                </a:solidFill>
                <a:latin typeface="Open Sans"/>
                <a:ea typeface="Open Sans"/>
                <a:cs typeface="Open Sans"/>
                <a:sym typeface="Open Sans"/>
              </a:rPr>
              <a:t>(</a:t>
            </a:r>
            <a:r>
              <a:rPr lang="en-US" sz="2600" dirty="0">
                <a:solidFill>
                  <a:schemeClr val="bg2"/>
                </a:solidFill>
                <a:latin typeface="Open Sans"/>
                <a:ea typeface="Open Sans"/>
                <a:cs typeface="Open Sans"/>
                <a:sym typeface="Open Sans"/>
              </a:rPr>
              <a:t>IP address</a:t>
            </a:r>
            <a:r>
              <a:rPr lang="ar-SA" sz="2600" dirty="0">
                <a:solidFill>
                  <a:schemeClr val="bg2"/>
                </a:solidFill>
                <a:latin typeface="Open Sans"/>
                <a:ea typeface="Open Sans"/>
                <a:cs typeface="Open Sans"/>
                <a:sym typeface="Open Sans"/>
              </a:rPr>
              <a:t>) ال</a:t>
            </a:r>
            <a:r>
              <a:rPr lang="ar-EG" sz="2600" dirty="0">
                <a:solidFill>
                  <a:schemeClr val="bg2"/>
                </a:solidFill>
                <a:latin typeface="Open Sans"/>
                <a:ea typeface="Open Sans"/>
                <a:cs typeface="Open Sans"/>
                <a:sym typeface="Open Sans"/>
              </a:rPr>
              <a:t>معتمد ، يمكن للمستخدم إعادة الاتصال لمدة ثلاثة أشهر من نفس الجهاز والمتصفح دون الحاجة إلى إعادة كتابة اسم المستخدم وكلمة المرور ودون الحاجة إلى التواجد في الحرم الجامعي أو دون استخدام</a:t>
            </a:r>
            <a:r>
              <a:rPr lang="ar-SA" sz="2600" dirty="0">
                <a:solidFill>
                  <a:schemeClr val="bg2"/>
                </a:solidFill>
                <a:latin typeface="Open Sans"/>
                <a:ea typeface="Open Sans"/>
                <a:cs typeface="Open Sans"/>
                <a:sym typeface="Open Sans"/>
              </a:rPr>
              <a:t> شبكة خاصة افتراضية (</a:t>
            </a:r>
            <a:r>
              <a:rPr lang="en-US" sz="2600" dirty="0">
                <a:solidFill>
                  <a:schemeClr val="bg2"/>
                </a:solidFill>
                <a:latin typeface="Open Sans"/>
                <a:ea typeface="Open Sans"/>
                <a:cs typeface="Open Sans"/>
                <a:sym typeface="Open Sans"/>
              </a:rPr>
              <a:t>VPN</a:t>
            </a:r>
            <a:r>
              <a:rPr lang="ar-SA" sz="2600" dirty="0">
                <a:solidFill>
                  <a:schemeClr val="bg2"/>
                </a:solidFill>
                <a:latin typeface="Open Sans"/>
                <a:ea typeface="Open Sans"/>
                <a:cs typeface="Open Sans"/>
                <a:sym typeface="Open Sans"/>
              </a:rPr>
              <a:t>).</a:t>
            </a:r>
          </a:p>
          <a:p>
            <a:pPr marL="457200" lvl="0" indent="-381000" algn="r" rtl="1">
              <a:lnSpc>
                <a:spcPct val="90000"/>
              </a:lnSpc>
              <a:spcBef>
                <a:spcPts val="1000"/>
              </a:spcBef>
              <a:spcAft>
                <a:spcPts val="0"/>
              </a:spcAft>
              <a:buClr>
                <a:schemeClr val="bg2"/>
              </a:buClr>
              <a:buSzPts val="2400"/>
              <a:buFont typeface="Open Sans"/>
              <a:buChar char="●"/>
            </a:pPr>
            <a:r>
              <a:rPr lang="ar-EG" sz="2600" dirty="0">
                <a:solidFill>
                  <a:schemeClr val="bg2"/>
                </a:solidFill>
                <a:latin typeface="Open Sans"/>
                <a:ea typeface="Open Sans"/>
                <a:cs typeface="Open Sans"/>
                <a:sym typeface="Open Sans"/>
              </a:rPr>
              <a:t>إذا مسح المستخدم ملفات تعريف الارتباط على هذا الجهاز / المتصفح ، فسيتم فقد</a:t>
            </a:r>
            <a:r>
              <a:rPr lang="ar-SA" sz="2600" dirty="0">
                <a:solidFill>
                  <a:schemeClr val="bg2"/>
                </a:solidFill>
                <a:latin typeface="Open Sans"/>
                <a:ea typeface="Open Sans"/>
                <a:cs typeface="Open Sans"/>
                <a:sym typeface="Open Sans"/>
              </a:rPr>
              <a:t> أو إنهاء</a:t>
            </a:r>
            <a:r>
              <a:rPr lang="ar-EG" sz="2600" dirty="0">
                <a:solidFill>
                  <a:schemeClr val="bg2"/>
                </a:solidFill>
                <a:latin typeface="Open Sans"/>
                <a:ea typeface="Open Sans"/>
                <a:cs typeface="Open Sans"/>
                <a:sym typeface="Open Sans"/>
              </a:rPr>
              <a:t> تسجيل الدخول المستمر.</a:t>
            </a:r>
            <a:endParaRPr sz="2600" dirty="0">
              <a:solidFill>
                <a:schemeClr val="bg2"/>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0"/>
        <p:cNvGrpSpPr/>
        <p:nvPr/>
      </p:nvGrpSpPr>
      <p:grpSpPr>
        <a:xfrm>
          <a:off x="0" y="0"/>
          <a:ext cx="0" cy="0"/>
          <a:chOff x="0" y="0"/>
          <a:chExt cx="0" cy="0"/>
        </a:xfrm>
      </p:grpSpPr>
      <p:pic>
        <p:nvPicPr>
          <p:cNvPr id="171" name="Google Shape;171;p6"/>
          <p:cNvPicPr preferRelativeResize="0"/>
          <p:nvPr/>
        </p:nvPicPr>
        <p:blipFill rotWithShape="1">
          <a:blip r:embed="rId3">
            <a:alphaModFix/>
          </a:blip>
          <a:srcRect/>
          <a:stretch/>
        </p:blipFill>
        <p:spPr>
          <a:xfrm>
            <a:off x="5542384" y="2271205"/>
            <a:ext cx="6362424" cy="3259207"/>
          </a:xfrm>
          <a:prstGeom prst="rect">
            <a:avLst/>
          </a:prstGeom>
          <a:noFill/>
          <a:ln>
            <a:noFill/>
          </a:ln>
        </p:spPr>
      </p:pic>
      <p:sp>
        <p:nvSpPr>
          <p:cNvPr id="172" name="Google Shape;172;p6"/>
          <p:cNvSpPr txBox="1">
            <a:spLocks noGrp="1"/>
          </p:cNvSpPr>
          <p:nvPr>
            <p:ph type="title"/>
          </p:nvPr>
        </p:nvSpPr>
        <p:spPr>
          <a:xfrm>
            <a:off x="0" y="378812"/>
            <a:ext cx="7968343" cy="10809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rgbClr val="586F7C"/>
              </a:buClr>
              <a:buSzPts val="3700"/>
              <a:buNone/>
            </a:pPr>
            <a:r>
              <a:rPr lang="ar-EG" dirty="0">
                <a:solidFill>
                  <a:srgbClr val="586F7C"/>
                </a:solidFill>
                <a:latin typeface="Open Sans"/>
                <a:ea typeface="Open Sans"/>
                <a:cs typeface="Open Sans"/>
                <a:sym typeface="Open Sans"/>
              </a:rPr>
              <a:t>العرض الأولي لبوابة المحتوى الموحد</a:t>
            </a:r>
            <a:endParaRPr dirty="0">
              <a:solidFill>
                <a:srgbClr val="586F7C"/>
              </a:solidFill>
              <a:latin typeface="Open Sans"/>
              <a:ea typeface="Open Sans"/>
              <a:cs typeface="Open Sans"/>
              <a:sym typeface="Open Sans"/>
            </a:endParaRPr>
          </a:p>
        </p:txBody>
      </p:sp>
      <p:sp>
        <p:nvSpPr>
          <p:cNvPr id="173" name="Google Shape;173;p6"/>
          <p:cNvSpPr txBox="1">
            <a:spLocks noGrp="1"/>
          </p:cNvSpPr>
          <p:nvPr>
            <p:ph type="body" idx="1"/>
          </p:nvPr>
        </p:nvSpPr>
        <p:spPr>
          <a:xfrm>
            <a:off x="0" y="1646564"/>
            <a:ext cx="5542384" cy="5211436"/>
          </a:xfrm>
          <a:prstGeom prst="rect">
            <a:avLst/>
          </a:prstGeom>
          <a:noFill/>
          <a:ln>
            <a:noFill/>
          </a:ln>
        </p:spPr>
        <p:txBody>
          <a:bodyPr spcFirstLastPara="1" wrap="square" lIns="91425" tIns="45700" rIns="91425" bIns="45700" anchor="t" anchorCtr="0">
            <a:noAutofit/>
          </a:bodyPr>
          <a:lstStyle/>
          <a:p>
            <a:pPr marL="457200" marR="0" lvl="0" indent="-381000" algn="r" rtl="1">
              <a:lnSpc>
                <a:spcPct val="100000"/>
              </a:lnSpc>
              <a:spcBef>
                <a:spcPts val="0"/>
              </a:spcBef>
              <a:spcAft>
                <a:spcPts val="0"/>
              </a:spcAft>
              <a:buClr>
                <a:schemeClr val="bg2"/>
              </a:buClr>
              <a:buSzPts val="2000"/>
              <a:buChar char="●"/>
            </a:pPr>
            <a:r>
              <a:rPr lang="ar-EG" dirty="0">
                <a:solidFill>
                  <a:schemeClr val="bg2"/>
                </a:solidFill>
                <a:latin typeface="Open Sans"/>
                <a:ea typeface="Open Sans"/>
                <a:cs typeface="Open Sans"/>
                <a:sym typeface="Open Sans"/>
              </a:rPr>
              <a:t>تعرض الصفحة الرئيسية رابط إلى مربع البحث الخاص بمحرك البحث </a:t>
            </a:r>
            <a:r>
              <a:rPr lang="en-US" dirty="0">
                <a:solidFill>
                  <a:schemeClr val="bg2"/>
                </a:solidFill>
                <a:latin typeface="Open Sans"/>
                <a:ea typeface="Open Sans"/>
                <a:cs typeface="Open Sans"/>
                <a:sym typeface="Open Sans"/>
              </a:rPr>
              <a:t>summon</a:t>
            </a:r>
            <a:r>
              <a:rPr lang="ar-SA" dirty="0">
                <a:solidFill>
                  <a:schemeClr val="bg2"/>
                </a:solidFill>
                <a:latin typeface="Open Sans"/>
                <a:ea typeface="Open Sans"/>
                <a:cs typeface="Open Sans"/>
                <a:sym typeface="Open Sans"/>
              </a:rPr>
              <a:t> </a:t>
            </a:r>
            <a:r>
              <a:rPr lang="ar-EG" dirty="0">
                <a:solidFill>
                  <a:schemeClr val="bg2"/>
                </a:solidFill>
                <a:latin typeface="Open Sans"/>
                <a:ea typeface="Open Sans"/>
                <a:cs typeface="Open Sans"/>
                <a:sym typeface="Open Sans"/>
              </a:rPr>
              <a:t>الذي يرتبط بالاقتباسات والنص الكامل المتاح في مؤسستك.</a:t>
            </a:r>
          </a:p>
          <a:p>
            <a:pPr marL="457200" marR="0" lvl="0" indent="-381000" algn="r" rtl="1">
              <a:lnSpc>
                <a:spcPct val="100000"/>
              </a:lnSpc>
              <a:spcBef>
                <a:spcPts val="0"/>
              </a:spcBef>
              <a:spcAft>
                <a:spcPts val="0"/>
              </a:spcAft>
              <a:buClr>
                <a:schemeClr val="bg2"/>
              </a:buClr>
              <a:buSzPts val="2000"/>
              <a:buChar char="●"/>
            </a:pPr>
            <a:endParaRPr b="0" i="0" u="none" strike="noStrike" cap="none" dirty="0">
              <a:solidFill>
                <a:schemeClr val="bg2"/>
              </a:solidFill>
              <a:latin typeface="Open Sans"/>
              <a:ea typeface="Open Sans"/>
              <a:cs typeface="Open Sans"/>
              <a:sym typeface="Open Sans"/>
            </a:endParaRPr>
          </a:p>
          <a:p>
            <a:pPr marL="457200" marR="0" lvl="0" indent="-381000" algn="r" rtl="1">
              <a:lnSpc>
                <a:spcPct val="100000"/>
              </a:lnSpc>
              <a:spcBef>
                <a:spcPts val="0"/>
              </a:spcBef>
              <a:spcAft>
                <a:spcPts val="0"/>
              </a:spcAft>
              <a:buClr>
                <a:schemeClr val="bg2"/>
              </a:buClr>
              <a:buSzPts val="2000"/>
              <a:buChar char="●"/>
            </a:pPr>
            <a:r>
              <a:rPr lang="ar-EG" b="0" i="0" u="none" strike="noStrike" cap="none" dirty="0">
                <a:solidFill>
                  <a:schemeClr val="bg2"/>
                </a:solidFill>
                <a:latin typeface="Open Sans"/>
                <a:ea typeface="Open Sans"/>
                <a:cs typeface="Open Sans"/>
                <a:sym typeface="Open Sans"/>
              </a:rPr>
              <a:t>انقر فوق رمز الشخص الموجود في الزاوية اليمنى العليا من صفحة تسجيل الدخول لفتح معلومات تسجيل الدخول – في حالة الدخول للحصول على مواد تدريب</a:t>
            </a:r>
            <a:r>
              <a:rPr lang="en-US" b="0" i="0" u="none" strike="noStrike" cap="none" dirty="0">
                <a:solidFill>
                  <a:schemeClr val="bg2"/>
                </a:solidFill>
                <a:latin typeface="Open Sans"/>
                <a:ea typeface="Open Sans"/>
                <a:cs typeface="Open Sans"/>
                <a:sym typeface="Open Sans"/>
              </a:rPr>
              <a:t> </a:t>
            </a:r>
            <a:r>
              <a:rPr lang="ar-SA" dirty="0">
                <a:solidFill>
                  <a:schemeClr val="bg2"/>
                </a:solidFill>
                <a:latin typeface="Open Sans"/>
                <a:ea typeface="Open Sans"/>
                <a:cs typeface="Open Sans"/>
                <a:sym typeface="Open Sans"/>
              </a:rPr>
              <a:t> هيناري</a:t>
            </a:r>
            <a:r>
              <a:rPr lang="en-US" b="0" i="0" u="none" strike="noStrike" cap="none" dirty="0">
                <a:solidFill>
                  <a:schemeClr val="bg2"/>
                </a:solidFill>
                <a:latin typeface="Open Sans"/>
                <a:ea typeface="Open Sans"/>
                <a:cs typeface="Open Sans"/>
                <a:sym typeface="Open Sans"/>
              </a:rPr>
              <a:t> Hinari </a:t>
            </a:r>
            <a:r>
              <a:rPr lang="ar-SA" b="0" i="0" u="none" strike="noStrike" cap="none" dirty="0">
                <a:solidFill>
                  <a:schemeClr val="bg2"/>
                </a:solidFill>
                <a:latin typeface="Open Sans"/>
                <a:ea typeface="Open Sans"/>
                <a:cs typeface="Open Sans"/>
                <a:sym typeface="Open Sans"/>
              </a:rPr>
              <a:t>أو </a:t>
            </a:r>
            <a:r>
              <a:rPr lang="ar-EG" b="0" i="0" u="none" strike="noStrike" cap="none" dirty="0">
                <a:solidFill>
                  <a:schemeClr val="bg2"/>
                </a:solidFill>
                <a:latin typeface="Open Sans"/>
                <a:ea typeface="Open Sans"/>
                <a:cs typeface="Open Sans"/>
                <a:sym typeface="Open Sans"/>
              </a:rPr>
              <a:t>تسجيل الدخول غير الحكومي يتم تغيير الرمز.</a:t>
            </a:r>
          </a:p>
          <a:p>
            <a:pPr marL="457200" marR="0" lvl="0" indent="-381000" algn="r" rtl="1">
              <a:lnSpc>
                <a:spcPct val="100000"/>
              </a:lnSpc>
              <a:spcBef>
                <a:spcPts val="0"/>
              </a:spcBef>
              <a:spcAft>
                <a:spcPts val="0"/>
              </a:spcAft>
              <a:buClr>
                <a:schemeClr val="bg2"/>
              </a:buClr>
              <a:buSzPts val="2000"/>
              <a:buChar char="●"/>
            </a:pPr>
            <a:endParaRPr b="0" i="0" u="none" strike="noStrike" cap="none" dirty="0">
              <a:solidFill>
                <a:schemeClr val="bg2"/>
              </a:solidFill>
              <a:latin typeface="Open Sans"/>
              <a:ea typeface="Open Sans"/>
              <a:cs typeface="Open Sans"/>
              <a:sym typeface="Open Sans"/>
            </a:endParaRPr>
          </a:p>
          <a:p>
            <a:pPr marL="457200" marR="0" lvl="0" indent="-381000" algn="r" rtl="1">
              <a:lnSpc>
                <a:spcPct val="100000"/>
              </a:lnSpc>
              <a:spcBef>
                <a:spcPts val="0"/>
              </a:spcBef>
              <a:spcAft>
                <a:spcPts val="0"/>
              </a:spcAft>
              <a:buClr>
                <a:schemeClr val="bg2"/>
              </a:buClr>
              <a:buSzPts val="2000"/>
              <a:buChar char="●"/>
            </a:pPr>
            <a:r>
              <a:rPr lang="ar-EG" dirty="0">
                <a:solidFill>
                  <a:schemeClr val="bg2"/>
                </a:solidFill>
                <a:latin typeface="Open Sans"/>
                <a:ea typeface="Open Sans"/>
                <a:cs typeface="Open Sans"/>
                <a:sym typeface="Open Sans"/>
              </a:rPr>
              <a:t>لاحظ أنه بعد تسجيل الدخول إلى البوابة ، لا يمكنك "تسجيل الدخول كمستخدم شخصي" ؛ انظر الشريحتين ٢٩ و٣٠.</a:t>
            </a:r>
            <a:endParaRPr b="1" i="0" u="none" strike="noStrike" cap="none" dirty="0">
              <a:solidFill>
                <a:schemeClr val="bg2"/>
              </a:solidFill>
              <a:latin typeface="Arial"/>
              <a:ea typeface="Arial"/>
              <a:cs typeface="Arial"/>
              <a:sym typeface="Arial"/>
            </a:endParaRPr>
          </a:p>
        </p:txBody>
      </p:sp>
      <p:sp>
        <p:nvSpPr>
          <p:cNvPr id="174" name="Google Shape;174;p6"/>
          <p:cNvSpPr/>
          <p:nvPr/>
        </p:nvSpPr>
        <p:spPr>
          <a:xfrm>
            <a:off x="6401220" y="4187090"/>
            <a:ext cx="3913388" cy="59406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5" name="Google Shape;175;p6"/>
          <p:cNvSpPr/>
          <p:nvPr/>
        </p:nvSpPr>
        <p:spPr>
          <a:xfrm>
            <a:off x="10237304" y="2991678"/>
            <a:ext cx="1667504" cy="1247247"/>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6" name="Google Shape;176;p6"/>
          <p:cNvSpPr/>
          <p:nvPr/>
        </p:nvSpPr>
        <p:spPr>
          <a:xfrm>
            <a:off x="11242261" y="2688023"/>
            <a:ext cx="279400" cy="30874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0"/>
          <p:cNvSpPr txBox="1">
            <a:spLocks noGrp="1"/>
          </p:cNvSpPr>
          <p:nvPr>
            <p:ph type="title"/>
          </p:nvPr>
        </p:nvSpPr>
        <p:spPr>
          <a:xfrm>
            <a:off x="-1" y="471644"/>
            <a:ext cx="8080215" cy="1080900"/>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rgbClr val="FFFFFF"/>
              </a:buClr>
              <a:buSzPts val="3600"/>
              <a:buFont typeface="Trebuchet MS"/>
              <a:buNone/>
            </a:pPr>
            <a:r>
              <a:rPr lang="ar-EG" sz="3600" dirty="0">
                <a:solidFill>
                  <a:schemeClr val="bg2"/>
                </a:solidFill>
                <a:latin typeface="Open Sans"/>
                <a:ea typeface="Open Sans"/>
                <a:cs typeface="Open Sans"/>
                <a:sym typeface="Open Sans"/>
              </a:rPr>
              <a:t>قائمة بجميع مصادر </a:t>
            </a:r>
            <a:r>
              <a:rPr lang="ar-SA" sz="3600" dirty="0">
                <a:solidFill>
                  <a:schemeClr val="bg2"/>
                </a:solidFill>
              </a:rPr>
              <a:t>البحوث من أجل الحياة</a:t>
            </a:r>
            <a:r>
              <a:rPr lang="ar-EG" sz="3600" dirty="0">
                <a:solidFill>
                  <a:schemeClr val="bg2"/>
                </a:solidFill>
              </a:rPr>
              <a:t> </a:t>
            </a:r>
            <a:r>
              <a:rPr lang="en-US" sz="4000" dirty="0">
                <a:solidFill>
                  <a:schemeClr val="bg2"/>
                </a:solidFill>
                <a:latin typeface="Open Sans"/>
                <a:ea typeface="Open Sans"/>
                <a:cs typeface="Open Sans"/>
                <a:sym typeface="Open Sans"/>
              </a:rPr>
              <a:t>Research4life</a:t>
            </a:r>
            <a:endParaRPr dirty="0">
              <a:solidFill>
                <a:schemeClr val="bg2"/>
              </a:solidFill>
            </a:endParaRPr>
          </a:p>
        </p:txBody>
      </p:sp>
      <p:sp>
        <p:nvSpPr>
          <p:cNvPr id="182" name="Google Shape;182;p20"/>
          <p:cNvSpPr txBox="1">
            <a:spLocks noGrp="1"/>
          </p:cNvSpPr>
          <p:nvPr>
            <p:ph type="body" idx="1"/>
          </p:nvPr>
        </p:nvSpPr>
        <p:spPr>
          <a:xfrm>
            <a:off x="0" y="1881352"/>
            <a:ext cx="5513231" cy="4876800"/>
          </a:xfrm>
          <a:prstGeom prst="rect">
            <a:avLst/>
          </a:prstGeom>
          <a:noFill/>
          <a:ln>
            <a:noFill/>
          </a:ln>
        </p:spPr>
        <p:txBody>
          <a:bodyPr spcFirstLastPara="1" wrap="square" lIns="91425" tIns="45700" rIns="91425" bIns="45700" anchor="t" anchorCtr="0">
            <a:noAutofit/>
          </a:bodyPr>
          <a:lstStyle/>
          <a:p>
            <a:pPr marL="76200" lvl="0" indent="0" algn="r" rtl="1">
              <a:lnSpc>
                <a:spcPct val="90000"/>
              </a:lnSpc>
              <a:spcBef>
                <a:spcPts val="1000"/>
              </a:spcBef>
              <a:spcAft>
                <a:spcPts val="0"/>
              </a:spcAft>
              <a:buSzPts val="2400"/>
              <a:buNone/>
            </a:pPr>
            <a:r>
              <a:rPr lang="ar-EG" sz="2200" dirty="0">
                <a:solidFill>
                  <a:schemeClr val="bg2"/>
                </a:solidFill>
              </a:rPr>
              <a:t>بالنقر فوق الوصول إلى المحتوى </a:t>
            </a:r>
            <a:r>
              <a:rPr lang="en-US" sz="2100" b="1" dirty="0">
                <a:solidFill>
                  <a:schemeClr val="bg2"/>
                </a:solidFill>
                <a:latin typeface="Open Sans" panose="020B0606030504020204" pitchFamily="34" charset="0"/>
                <a:ea typeface="Open Sans" panose="020B0606030504020204" pitchFamily="34" charset="0"/>
                <a:cs typeface="Open Sans" panose="020B0606030504020204" pitchFamily="34" charset="0"/>
              </a:rPr>
              <a:t>ACCESS </a:t>
            </a:r>
            <a:r>
              <a:rPr lang="en-US" sz="2200" b="1" dirty="0">
                <a:solidFill>
                  <a:schemeClr val="bg2"/>
                </a:solidFill>
                <a:latin typeface="Open Sans" panose="020B0606030504020204" pitchFamily="34" charset="0"/>
                <a:ea typeface="Open Sans" panose="020B0606030504020204" pitchFamily="34" charset="0"/>
                <a:cs typeface="Open Sans" panose="020B0606030504020204" pitchFamily="34" charset="0"/>
              </a:rPr>
              <a:t> </a:t>
            </a:r>
            <a:r>
              <a:rPr lang="en-US" sz="2100" b="1" dirty="0">
                <a:solidFill>
                  <a:schemeClr val="bg2"/>
                </a:solidFill>
                <a:latin typeface="Open Sans" panose="020B0606030504020204" pitchFamily="34" charset="0"/>
                <a:ea typeface="Open Sans" panose="020B0606030504020204" pitchFamily="34" charset="0"/>
                <a:cs typeface="Open Sans" panose="020B0606030504020204" pitchFamily="34" charset="0"/>
              </a:rPr>
              <a:t>CONTENT</a:t>
            </a:r>
            <a:r>
              <a:rPr lang="ar-EG" sz="2200" b="1" dirty="0">
                <a:solidFill>
                  <a:schemeClr val="bg2"/>
                </a:solidFill>
                <a:latin typeface="Open Sans" panose="020B0606030504020204" pitchFamily="34" charset="0"/>
                <a:ea typeface="Open Sans" panose="020B0606030504020204" pitchFamily="34" charset="0"/>
                <a:cs typeface="Open Sans" panose="020B0606030504020204" pitchFamily="34" charset="0"/>
              </a:rPr>
              <a:t> </a:t>
            </a:r>
            <a:r>
              <a:rPr lang="en-US" sz="2200" b="1" dirty="0">
                <a:solidFill>
                  <a:schemeClr val="bg2"/>
                </a:solidFill>
                <a:latin typeface="Open Sans" panose="020B0606030504020204" pitchFamily="34" charset="0"/>
                <a:ea typeface="Open Sans" panose="020B0606030504020204" pitchFamily="34" charset="0"/>
                <a:cs typeface="Open Sans" panose="020B0606030504020204" pitchFamily="34" charset="0"/>
              </a:rPr>
              <a:t> </a:t>
            </a:r>
            <a:r>
              <a:rPr lang="ar-EG" sz="2200" dirty="0">
                <a:solidFill>
                  <a:schemeClr val="bg2"/>
                </a:solidFill>
              </a:rPr>
              <a:t>من الشريط الأفقي للصفحة الرئيسية ، سيتم عرض جميع مصادر </a:t>
            </a:r>
            <a:r>
              <a:rPr lang="ar-SA" sz="2200" dirty="0">
                <a:solidFill>
                  <a:schemeClr val="bg2"/>
                </a:solidFill>
              </a:rPr>
              <a:t>البحوث من أجل الحياة </a:t>
            </a:r>
            <a:r>
              <a:rPr lang="en-US" sz="2200" dirty="0">
                <a:solidFill>
                  <a:schemeClr val="bg2"/>
                </a:solidFill>
              </a:rPr>
              <a:t>  </a:t>
            </a:r>
            <a:r>
              <a:rPr lang="ar-EG" sz="2200" dirty="0">
                <a:solidFill>
                  <a:schemeClr val="bg2"/>
                </a:solidFill>
              </a:rPr>
              <a:t>  </a:t>
            </a:r>
            <a:r>
              <a:rPr lang="en-US" sz="2400" dirty="0">
                <a:solidFill>
                  <a:schemeClr val="bg2"/>
                </a:solidFill>
                <a:latin typeface="Open Sans"/>
                <a:ea typeface="Open Sans"/>
                <a:cs typeface="Open Sans"/>
                <a:sym typeface="Open Sans"/>
              </a:rPr>
              <a:t>Reaearch4life</a:t>
            </a:r>
            <a:r>
              <a:rPr lang="ar-EG" sz="2400" dirty="0">
                <a:solidFill>
                  <a:schemeClr val="bg2"/>
                </a:solidFill>
                <a:latin typeface="Open Sans"/>
                <a:ea typeface="Open Sans"/>
                <a:cs typeface="Open Sans"/>
                <a:sym typeface="Open Sans"/>
              </a:rPr>
              <a:t> </a:t>
            </a:r>
            <a:r>
              <a:rPr lang="en-US" sz="2400" dirty="0">
                <a:solidFill>
                  <a:schemeClr val="bg2"/>
                </a:solidFill>
                <a:latin typeface="Open Sans"/>
                <a:ea typeface="Open Sans"/>
                <a:cs typeface="Open Sans"/>
                <a:sym typeface="Open Sans"/>
              </a:rPr>
              <a:t> </a:t>
            </a:r>
            <a:r>
              <a:rPr lang="ar-EG" sz="2200" dirty="0">
                <a:solidFill>
                  <a:schemeClr val="bg2"/>
                </a:solidFill>
              </a:rPr>
              <a:t>بما في ذلك تلك التي لا يمكن الوصول إليها.</a:t>
            </a:r>
            <a:endParaRPr sz="2200" dirty="0">
              <a:solidFill>
                <a:schemeClr val="bg2"/>
              </a:solidFill>
            </a:endParaRPr>
          </a:p>
          <a:p>
            <a:pPr marL="76200" lvl="0" indent="0" algn="l" rtl="0">
              <a:lnSpc>
                <a:spcPct val="90000"/>
              </a:lnSpc>
              <a:spcBef>
                <a:spcPts val="1000"/>
              </a:spcBef>
              <a:spcAft>
                <a:spcPts val="0"/>
              </a:spcAft>
              <a:buSzPts val="2400"/>
              <a:buNone/>
            </a:pPr>
            <a:endParaRPr sz="2200" dirty="0"/>
          </a:p>
          <a:p>
            <a:pPr marL="76200" lvl="0" indent="0" algn="l" rtl="0">
              <a:lnSpc>
                <a:spcPct val="90000"/>
              </a:lnSpc>
              <a:spcBef>
                <a:spcPts val="1000"/>
              </a:spcBef>
              <a:spcAft>
                <a:spcPts val="0"/>
              </a:spcAft>
              <a:buSzPts val="2400"/>
              <a:buNone/>
            </a:pPr>
            <a:endParaRPr sz="2200" dirty="0"/>
          </a:p>
          <a:p>
            <a:pPr marL="76200" indent="0" algn="r" rtl="1">
              <a:buNone/>
            </a:pPr>
            <a:endParaRPr lang="ar-EG" sz="2200" dirty="0">
              <a:solidFill>
                <a:srgbClr val="FF0000"/>
              </a:solidFill>
            </a:endParaRPr>
          </a:p>
          <a:p>
            <a:pPr marL="76200" indent="0" algn="r" rtl="1">
              <a:buNone/>
            </a:pPr>
            <a:r>
              <a:rPr lang="ar-EG" sz="2200" dirty="0">
                <a:solidFill>
                  <a:schemeClr val="bg2"/>
                </a:solidFill>
              </a:rPr>
              <a:t>من القائمة </a:t>
            </a:r>
            <a:r>
              <a:rPr lang="en-US" sz="2200" b="1" dirty="0">
                <a:solidFill>
                  <a:schemeClr val="bg2"/>
                </a:solidFill>
              </a:rPr>
              <a:t>N</a:t>
            </a:r>
            <a:r>
              <a:rPr lang="ar-SA" sz="2200" dirty="0">
                <a:solidFill>
                  <a:schemeClr val="bg2"/>
                </a:solidFill>
              </a:rPr>
              <a:t> </a:t>
            </a:r>
            <a:r>
              <a:rPr lang="en-US" sz="2200" dirty="0">
                <a:solidFill>
                  <a:schemeClr val="bg2"/>
                </a:solidFill>
              </a:rPr>
              <a:t> </a:t>
            </a:r>
            <a:r>
              <a:rPr lang="ar-EG" sz="2200" dirty="0">
                <a:solidFill>
                  <a:schemeClr val="bg2"/>
                </a:solidFill>
              </a:rPr>
              <a:t>في مجموعة المجلات ، لاحظ </a:t>
            </a:r>
            <a:r>
              <a:rPr lang="en-US" sz="2200" b="1" dirty="0">
                <a:solidFill>
                  <a:schemeClr val="bg2"/>
                </a:solidFill>
                <a:latin typeface="Open Sans" panose="020B0606030504020204" pitchFamily="34" charset="0"/>
                <a:ea typeface="Open Sans" panose="020B0606030504020204" pitchFamily="34" charset="0"/>
                <a:cs typeface="Open Sans" panose="020B0606030504020204" pitchFamily="34" charset="0"/>
              </a:rPr>
              <a:t>Titles </a:t>
            </a:r>
            <a:r>
              <a:rPr lang="ar-EG" sz="2200" b="1" dirty="0">
                <a:solidFill>
                  <a:schemeClr val="bg2"/>
                </a:solidFill>
                <a:latin typeface="Open Sans" panose="020B0606030504020204" pitchFamily="34" charset="0"/>
                <a:ea typeface="Open Sans" panose="020B0606030504020204" pitchFamily="34" charset="0"/>
                <a:cs typeface="Open Sans" panose="020B0606030504020204" pitchFamily="34" charset="0"/>
              </a:rPr>
              <a:t> </a:t>
            </a:r>
            <a:r>
              <a:rPr lang="en-US" sz="2200" b="1" dirty="0">
                <a:solidFill>
                  <a:schemeClr val="bg2"/>
                </a:solidFill>
                <a:latin typeface="Open Sans" panose="020B0606030504020204" pitchFamily="34" charset="0"/>
                <a:ea typeface="Open Sans" panose="020B0606030504020204" pitchFamily="34" charset="0"/>
                <a:cs typeface="Open Sans" panose="020B0606030504020204" pitchFamily="34" charset="0"/>
              </a:rPr>
              <a:t>Provided</a:t>
            </a:r>
            <a:r>
              <a:rPr lang="ar-EG" sz="2200" b="1" dirty="0">
                <a:solidFill>
                  <a:schemeClr val="bg2"/>
                </a:solidFill>
                <a:latin typeface="Open Sans" panose="020B0606030504020204" pitchFamily="34" charset="0"/>
                <a:ea typeface="Open Sans" panose="020B0606030504020204" pitchFamily="34" charset="0"/>
                <a:cs typeface="Open Sans" panose="020B0606030504020204" pitchFamily="34" charset="0"/>
              </a:rPr>
              <a:t> </a:t>
            </a:r>
            <a:r>
              <a:rPr lang="en-US" sz="2200" b="1" dirty="0">
                <a:solidFill>
                  <a:schemeClr val="bg2"/>
                </a:solidFill>
                <a:latin typeface="Open Sans" panose="020B0606030504020204" pitchFamily="34" charset="0"/>
                <a:ea typeface="Open Sans" panose="020B0606030504020204" pitchFamily="34" charset="0"/>
                <a:cs typeface="Open Sans" panose="020B0606030504020204" pitchFamily="34" charset="0"/>
              </a:rPr>
              <a:t> “</a:t>
            </a:r>
            <a:r>
              <a:rPr lang="en-US" sz="2200" b="1" dirty="0">
                <a:solidFill>
                  <a:schemeClr val="bg2"/>
                </a:solidFill>
              </a:rPr>
              <a:t>P”</a:t>
            </a:r>
            <a:r>
              <a:rPr lang="en-US" sz="2200" dirty="0">
                <a:solidFill>
                  <a:schemeClr val="bg2"/>
                </a:solidFill>
              </a:rPr>
              <a:t> </a:t>
            </a:r>
            <a:r>
              <a:rPr lang="ar-EG" sz="2200" dirty="0">
                <a:solidFill>
                  <a:schemeClr val="bg2"/>
                </a:solidFill>
              </a:rPr>
              <a:t>مقدمين، واثنين" </a:t>
            </a:r>
            <a:r>
              <a:rPr lang="ar-EG" sz="2200" b="1" dirty="0">
                <a:solidFill>
                  <a:schemeClr val="bg2"/>
                </a:solidFill>
              </a:rPr>
              <a:t>!</a:t>
            </a:r>
            <a:r>
              <a:rPr lang="ar-EG" sz="2200" dirty="0">
                <a:solidFill>
                  <a:schemeClr val="bg2"/>
                </a:solidFill>
              </a:rPr>
              <a:t>" </a:t>
            </a:r>
            <a:r>
              <a:rPr lang="en-US" sz="2200" b="1" dirty="0">
                <a:solidFill>
                  <a:schemeClr val="bg2"/>
                </a:solidFill>
                <a:latin typeface="Open Sans" panose="020B0606030504020204" pitchFamily="34" charset="0"/>
                <a:ea typeface="Open Sans" panose="020B0606030504020204" pitchFamily="34" charset="0"/>
                <a:cs typeface="Open Sans" panose="020B0606030504020204" pitchFamily="34" charset="0"/>
              </a:rPr>
              <a:t>No Access Provided</a:t>
            </a:r>
            <a:r>
              <a:rPr lang="ar-EG" sz="2200" dirty="0">
                <a:solidFill>
                  <a:schemeClr val="bg2"/>
                </a:solidFill>
              </a:rPr>
              <a:t> حيث لا يوجد وصول متوفر للعناوين.</a:t>
            </a:r>
          </a:p>
          <a:p>
            <a:pPr marL="76200" indent="0" algn="r" rtl="1">
              <a:buNone/>
            </a:pPr>
            <a:r>
              <a:rPr lang="ar-EG" sz="2200" dirty="0">
                <a:solidFill>
                  <a:schemeClr val="bg2"/>
                </a:solidFill>
              </a:rPr>
              <a:t>يجب تسجيل الدخول إلى </a:t>
            </a:r>
            <a:r>
              <a:rPr lang="ar-SA" sz="2200" dirty="0">
                <a:solidFill>
                  <a:schemeClr val="bg2"/>
                </a:solidFill>
              </a:rPr>
              <a:t>البحوث من أجل الحياة</a:t>
            </a:r>
            <a:r>
              <a:rPr lang="en-US" sz="2200" dirty="0">
                <a:solidFill>
                  <a:schemeClr val="bg2"/>
                </a:solidFill>
              </a:rPr>
              <a:t> -</a:t>
            </a:r>
            <a:r>
              <a:rPr lang="en-US" sz="2000" dirty="0">
                <a:solidFill>
                  <a:schemeClr val="bg2"/>
                </a:solidFill>
                <a:latin typeface="Open Sans"/>
                <a:ea typeface="Open Sans"/>
                <a:cs typeface="Open Sans"/>
                <a:sym typeface="Open Sans"/>
              </a:rPr>
              <a:t> Reaearch4life</a:t>
            </a:r>
            <a:r>
              <a:rPr lang="ar-EG" sz="2000" dirty="0">
                <a:solidFill>
                  <a:schemeClr val="bg2"/>
                </a:solidFill>
                <a:latin typeface="Open Sans"/>
                <a:ea typeface="Open Sans"/>
                <a:cs typeface="Open Sans"/>
                <a:sym typeface="Open Sans"/>
              </a:rPr>
              <a:t> </a:t>
            </a:r>
            <a:r>
              <a:rPr lang="en-US" sz="2200" dirty="0">
                <a:solidFill>
                  <a:schemeClr val="bg2"/>
                </a:solidFill>
              </a:rPr>
              <a:t> </a:t>
            </a:r>
            <a:r>
              <a:rPr lang="ar-EG" sz="2200" dirty="0">
                <a:solidFill>
                  <a:schemeClr val="bg2"/>
                </a:solidFill>
              </a:rPr>
              <a:t>للوصول إلى ما هو متاح في مؤسستك.</a:t>
            </a:r>
            <a:endParaRPr dirty="0">
              <a:solidFill>
                <a:schemeClr val="bg2"/>
              </a:solidFill>
            </a:endParaRPr>
          </a:p>
        </p:txBody>
      </p:sp>
      <p:pic>
        <p:nvPicPr>
          <p:cNvPr id="183" name="Google Shape;183;p20"/>
          <p:cNvPicPr preferRelativeResize="0"/>
          <p:nvPr/>
        </p:nvPicPr>
        <p:blipFill rotWithShape="1">
          <a:blip r:embed="rId3">
            <a:alphaModFix/>
          </a:blip>
          <a:srcRect/>
          <a:stretch/>
        </p:blipFill>
        <p:spPr>
          <a:xfrm>
            <a:off x="517987" y="3429000"/>
            <a:ext cx="2495550" cy="1219200"/>
          </a:xfrm>
          <a:prstGeom prst="rect">
            <a:avLst/>
          </a:prstGeom>
          <a:noFill/>
          <a:ln>
            <a:noFill/>
          </a:ln>
        </p:spPr>
      </p:pic>
      <p:pic>
        <p:nvPicPr>
          <p:cNvPr id="184" name="Google Shape;184;p20"/>
          <p:cNvPicPr preferRelativeResize="0"/>
          <p:nvPr/>
        </p:nvPicPr>
        <p:blipFill rotWithShape="1">
          <a:blip r:embed="rId4">
            <a:alphaModFix/>
          </a:blip>
          <a:srcRect/>
          <a:stretch/>
        </p:blipFill>
        <p:spPr>
          <a:xfrm>
            <a:off x="5513231" y="1774530"/>
            <a:ext cx="5901004" cy="4983622"/>
          </a:xfrm>
          <a:prstGeom prst="rect">
            <a:avLst/>
          </a:prstGeom>
          <a:noFill/>
          <a:ln>
            <a:noFill/>
          </a:ln>
        </p:spPr>
      </p:pic>
      <p:cxnSp>
        <p:nvCxnSpPr>
          <p:cNvPr id="185" name="Google Shape;185;p20"/>
          <p:cNvCxnSpPr/>
          <p:nvPr/>
        </p:nvCxnSpPr>
        <p:spPr>
          <a:xfrm rot="10800000" flipH="1">
            <a:off x="1849821" y="2470489"/>
            <a:ext cx="7882758" cy="2479883"/>
          </a:xfrm>
          <a:prstGeom prst="straightConnector1">
            <a:avLst/>
          </a:prstGeom>
          <a:noFill/>
          <a:ln w="9525" cap="flat" cmpd="sng">
            <a:solidFill>
              <a:srgbClr val="FF0000"/>
            </a:solidFill>
            <a:prstDash val="solid"/>
            <a:round/>
            <a:headEnd type="none" w="sm" len="sm"/>
            <a:tailEnd type="triangle" w="med" len="med"/>
          </a:ln>
        </p:spPr>
      </p:cxnSp>
      <p:sp>
        <p:nvSpPr>
          <p:cNvPr id="186" name="Google Shape;186;p20"/>
          <p:cNvSpPr/>
          <p:nvPr/>
        </p:nvSpPr>
        <p:spPr>
          <a:xfrm>
            <a:off x="7321669" y="2470489"/>
            <a:ext cx="298331" cy="4024904"/>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87" name="Google Shape;187;p20"/>
          <p:cNvPicPr preferRelativeResize="0"/>
          <p:nvPr/>
        </p:nvPicPr>
        <p:blipFill rotWithShape="1">
          <a:blip r:embed="rId5">
            <a:alphaModFix/>
          </a:blip>
          <a:srcRect/>
          <a:stretch/>
        </p:blipFill>
        <p:spPr>
          <a:xfrm>
            <a:off x="10032679" y="4482941"/>
            <a:ext cx="2009253" cy="159122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9"/>
          <p:cNvSpPr txBox="1">
            <a:spLocks noGrp="1"/>
          </p:cNvSpPr>
          <p:nvPr>
            <p:ph type="title"/>
          </p:nvPr>
        </p:nvSpPr>
        <p:spPr>
          <a:xfrm>
            <a:off x="0" y="378812"/>
            <a:ext cx="8140148" cy="1080900"/>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rgbClr val="FFFFFF"/>
              </a:buClr>
              <a:buSzPts val="3600"/>
              <a:buFont typeface="Trebuchet MS"/>
              <a:buNone/>
            </a:pPr>
            <a:r>
              <a:rPr lang="ar-EG" sz="3600" dirty="0">
                <a:solidFill>
                  <a:schemeClr val="bg2"/>
                </a:solidFill>
                <a:latin typeface="Open Sans"/>
                <a:ea typeface="Open Sans"/>
                <a:cs typeface="Open Sans"/>
                <a:sym typeface="Open Sans"/>
              </a:rPr>
              <a:t>قائمة ه</a:t>
            </a:r>
            <a:r>
              <a:rPr lang="ar-SA" sz="3600" dirty="0">
                <a:solidFill>
                  <a:schemeClr val="bg2"/>
                </a:solidFill>
                <a:latin typeface="Open Sans"/>
                <a:ea typeface="Open Sans"/>
                <a:cs typeface="Open Sans"/>
                <a:sym typeface="Open Sans"/>
              </a:rPr>
              <a:t>ا</a:t>
            </a:r>
            <a:r>
              <a:rPr lang="ar-EG" sz="3600" dirty="0">
                <a:solidFill>
                  <a:schemeClr val="bg2"/>
                </a:solidFill>
                <a:latin typeface="Open Sans"/>
                <a:ea typeface="Open Sans"/>
                <a:cs typeface="Open Sans"/>
                <a:sym typeface="Open Sans"/>
              </a:rPr>
              <a:t>مبر</a:t>
            </a:r>
            <a:r>
              <a:rPr lang="ar-SA" sz="3600" dirty="0">
                <a:solidFill>
                  <a:schemeClr val="bg2"/>
                </a:solidFill>
                <a:latin typeface="Open Sans"/>
                <a:ea typeface="Open Sans"/>
                <a:cs typeface="Open Sans"/>
                <a:sym typeface="Open Sans"/>
              </a:rPr>
              <a:t>ج</a:t>
            </a:r>
            <a:r>
              <a:rPr lang="ar-EG" sz="3600" dirty="0">
                <a:solidFill>
                  <a:schemeClr val="bg2"/>
                </a:solidFill>
                <a:latin typeface="Open Sans"/>
                <a:ea typeface="Open Sans"/>
                <a:cs typeface="Open Sans"/>
                <a:sym typeface="Open Sans"/>
              </a:rPr>
              <a:t>ر</a:t>
            </a:r>
            <a:r>
              <a:rPr lang="en-US" sz="3600" dirty="0" err="1">
                <a:solidFill>
                  <a:schemeClr val="bg2"/>
                </a:solidFill>
                <a:latin typeface="Open Sans"/>
                <a:ea typeface="Open Sans"/>
                <a:cs typeface="Open Sans"/>
                <a:sym typeface="Open Sans"/>
              </a:rPr>
              <a:t>Hambergur</a:t>
            </a:r>
            <a:r>
              <a:rPr lang="en-US" sz="3600" dirty="0">
                <a:solidFill>
                  <a:schemeClr val="bg2"/>
                </a:solidFill>
                <a:latin typeface="Open Sans"/>
                <a:ea typeface="Open Sans"/>
                <a:cs typeface="Open Sans"/>
                <a:sym typeface="Open Sans"/>
              </a:rPr>
              <a:t> Menu </a:t>
            </a:r>
            <a:r>
              <a:rPr lang="ar-EG" sz="3600" dirty="0">
                <a:solidFill>
                  <a:schemeClr val="bg2"/>
                </a:solidFill>
                <a:latin typeface="Open Sans"/>
                <a:ea typeface="Open Sans"/>
                <a:cs typeface="Open Sans"/>
                <a:sym typeface="Open Sans"/>
              </a:rPr>
              <a:t>: </a:t>
            </a:r>
            <a:br>
              <a:rPr lang="en-US" sz="3600" dirty="0">
                <a:solidFill>
                  <a:schemeClr val="bg2"/>
                </a:solidFill>
                <a:latin typeface="Open Sans"/>
                <a:ea typeface="Open Sans"/>
                <a:cs typeface="Open Sans"/>
                <a:sym typeface="Open Sans"/>
              </a:rPr>
            </a:br>
            <a:r>
              <a:rPr lang="ar-EG" sz="3600" dirty="0">
                <a:solidFill>
                  <a:schemeClr val="bg2"/>
                </a:solidFill>
                <a:latin typeface="Open Sans"/>
                <a:ea typeface="Open Sans"/>
                <a:cs typeface="Open Sans"/>
                <a:sym typeface="Open Sans"/>
              </a:rPr>
              <a:t>الوصول من خلال الهاتف المحمول</a:t>
            </a:r>
            <a:endParaRPr sz="3600" dirty="0">
              <a:solidFill>
                <a:schemeClr val="bg2"/>
              </a:solidFill>
            </a:endParaRPr>
          </a:p>
        </p:txBody>
      </p:sp>
      <p:sp>
        <p:nvSpPr>
          <p:cNvPr id="193" name="Google Shape;193;p19"/>
          <p:cNvSpPr txBox="1">
            <a:spLocks noGrp="1"/>
          </p:cNvSpPr>
          <p:nvPr>
            <p:ph type="body" idx="1"/>
          </p:nvPr>
        </p:nvSpPr>
        <p:spPr>
          <a:xfrm>
            <a:off x="0" y="1834894"/>
            <a:ext cx="4441371" cy="4497915"/>
          </a:xfrm>
          <a:prstGeom prst="rect">
            <a:avLst/>
          </a:prstGeom>
          <a:noFill/>
          <a:ln>
            <a:noFill/>
          </a:ln>
        </p:spPr>
        <p:txBody>
          <a:bodyPr spcFirstLastPara="1" wrap="square" lIns="91425" tIns="45700" rIns="91425" bIns="45700" anchor="t" anchorCtr="0">
            <a:noAutofit/>
          </a:bodyPr>
          <a:lstStyle/>
          <a:p>
            <a:pPr marL="457200" marR="0" lvl="0" indent="-381000" algn="r" rtl="1">
              <a:lnSpc>
                <a:spcPct val="100000"/>
              </a:lnSpc>
              <a:spcBef>
                <a:spcPts val="0"/>
              </a:spcBef>
              <a:spcAft>
                <a:spcPts val="0"/>
              </a:spcAft>
              <a:buClr>
                <a:srgbClr val="000000"/>
              </a:buClr>
              <a:buSzPts val="2000"/>
              <a:buChar char="●"/>
            </a:pPr>
            <a:endParaRPr lang="ar-EG" sz="2000" dirty="0">
              <a:solidFill>
                <a:srgbClr val="3F3F3F"/>
              </a:solidFill>
              <a:latin typeface="Open Sans"/>
              <a:ea typeface="Open Sans"/>
              <a:cs typeface="Open Sans"/>
              <a:sym typeface="Open Sans"/>
            </a:endParaRPr>
          </a:p>
          <a:p>
            <a:pPr marL="457200" marR="0" lvl="0" indent="-381000" algn="r" rtl="1">
              <a:lnSpc>
                <a:spcPct val="100000"/>
              </a:lnSpc>
              <a:spcBef>
                <a:spcPts val="0"/>
              </a:spcBef>
              <a:spcAft>
                <a:spcPts val="0"/>
              </a:spcAft>
              <a:buClr>
                <a:srgbClr val="000000"/>
              </a:buClr>
              <a:buSzPts val="2000"/>
              <a:buChar char="●"/>
            </a:pPr>
            <a:r>
              <a:rPr lang="ar-EG" dirty="0">
                <a:solidFill>
                  <a:schemeClr val="bg2"/>
                </a:solidFill>
                <a:latin typeface="Open Sans"/>
                <a:ea typeface="Open Sans"/>
                <a:cs typeface="Open Sans"/>
                <a:sym typeface="Open Sans"/>
              </a:rPr>
              <a:t>الشكل المجاور هو إصدار الهاتف المحمول لبوابة المحتوى الموحد.</a:t>
            </a:r>
          </a:p>
          <a:p>
            <a:pPr marL="457200" marR="0" lvl="0" indent="-381000" algn="r" rtl="1">
              <a:lnSpc>
                <a:spcPct val="100000"/>
              </a:lnSpc>
              <a:spcBef>
                <a:spcPts val="0"/>
              </a:spcBef>
              <a:spcAft>
                <a:spcPts val="0"/>
              </a:spcAft>
              <a:buClr>
                <a:srgbClr val="000000"/>
              </a:buClr>
              <a:buSzPts val="2000"/>
              <a:buChar char="●"/>
            </a:pPr>
            <a:endParaRPr b="0" i="0" u="none" strike="noStrike" cap="none" dirty="0">
              <a:solidFill>
                <a:schemeClr val="bg2"/>
              </a:solidFill>
              <a:latin typeface="Open Sans"/>
              <a:ea typeface="Open Sans"/>
              <a:cs typeface="Open Sans"/>
              <a:sym typeface="Open Sans"/>
            </a:endParaRPr>
          </a:p>
          <a:p>
            <a:pPr marL="457200" marR="0" lvl="0" indent="-381000" algn="r" rtl="1">
              <a:lnSpc>
                <a:spcPct val="100000"/>
              </a:lnSpc>
              <a:spcBef>
                <a:spcPts val="0"/>
              </a:spcBef>
              <a:spcAft>
                <a:spcPts val="0"/>
              </a:spcAft>
              <a:buClr>
                <a:srgbClr val="000000"/>
              </a:buClr>
              <a:buSzPts val="2000"/>
              <a:buChar char="●"/>
            </a:pPr>
            <a:r>
              <a:rPr lang="ar-EG" b="0" i="0" u="none" strike="noStrike" cap="none" dirty="0">
                <a:solidFill>
                  <a:schemeClr val="bg2"/>
                </a:solidFill>
                <a:latin typeface="Open Sans"/>
                <a:ea typeface="Open Sans"/>
                <a:cs typeface="Open Sans"/>
                <a:sym typeface="Open Sans"/>
              </a:rPr>
              <a:t>في الصفحة الرئيسية انقر فوق رمز قائمة </a:t>
            </a:r>
            <a:r>
              <a:rPr lang="en-US" sz="2400" dirty="0" err="1">
                <a:solidFill>
                  <a:schemeClr val="bg2"/>
                </a:solidFill>
                <a:latin typeface="Open Sans"/>
                <a:ea typeface="Open Sans"/>
                <a:cs typeface="Open Sans"/>
                <a:sym typeface="Open Sans"/>
              </a:rPr>
              <a:t>Hambergur</a:t>
            </a:r>
            <a:r>
              <a:rPr lang="en-US" sz="2400" dirty="0">
                <a:solidFill>
                  <a:schemeClr val="bg2"/>
                </a:solidFill>
                <a:latin typeface="Open Sans"/>
                <a:ea typeface="Open Sans"/>
                <a:cs typeface="Open Sans"/>
                <a:sym typeface="Open Sans"/>
              </a:rPr>
              <a:t> Menu </a:t>
            </a:r>
            <a:r>
              <a:rPr lang="ar-EG" sz="2000" b="0" i="0" u="none" strike="noStrike" cap="none" dirty="0">
                <a:solidFill>
                  <a:schemeClr val="bg2"/>
                </a:solidFill>
                <a:latin typeface="Open Sans"/>
                <a:ea typeface="Open Sans"/>
                <a:cs typeface="Open Sans"/>
                <a:sym typeface="Open Sans"/>
              </a:rPr>
              <a:t>.</a:t>
            </a:r>
            <a:r>
              <a:rPr lang="en-US" sz="2000" dirty="0">
                <a:solidFill>
                  <a:schemeClr val="bg2"/>
                </a:solidFill>
                <a:latin typeface="Open Sans"/>
                <a:ea typeface="Open Sans"/>
                <a:cs typeface="Open Sans"/>
                <a:sym typeface="Open Sans"/>
              </a:rPr>
              <a:t>      </a:t>
            </a:r>
            <a:endParaRPr sz="2000" b="0" i="0" u="none" strike="noStrike" cap="none" dirty="0">
              <a:solidFill>
                <a:schemeClr val="bg2"/>
              </a:solidFill>
              <a:latin typeface="Open Sans"/>
              <a:ea typeface="Open Sans"/>
              <a:cs typeface="Open Sans"/>
              <a:sym typeface="Open Sans"/>
            </a:endParaRPr>
          </a:p>
          <a:p>
            <a:pPr marL="76200" marR="0" lvl="0" indent="0" algn="r" rtl="1">
              <a:lnSpc>
                <a:spcPct val="100000"/>
              </a:lnSpc>
              <a:spcBef>
                <a:spcPts val="0"/>
              </a:spcBef>
              <a:spcAft>
                <a:spcPts val="0"/>
              </a:spcAft>
              <a:buClr>
                <a:srgbClr val="000000"/>
              </a:buClr>
              <a:buSzPts val="2000"/>
              <a:buNone/>
            </a:pPr>
            <a:endParaRPr sz="2000" b="0" i="0" u="none" strike="noStrike" cap="none" dirty="0">
              <a:solidFill>
                <a:schemeClr val="bg2"/>
              </a:solidFill>
              <a:latin typeface="Open Sans"/>
              <a:ea typeface="Open Sans"/>
              <a:cs typeface="Open Sans"/>
              <a:sym typeface="Open Sans"/>
            </a:endParaRPr>
          </a:p>
          <a:p>
            <a:pPr marL="76200" marR="0" lvl="0" indent="0" algn="r" rtl="1">
              <a:lnSpc>
                <a:spcPct val="100000"/>
              </a:lnSpc>
              <a:spcBef>
                <a:spcPts val="0"/>
              </a:spcBef>
              <a:spcAft>
                <a:spcPts val="0"/>
              </a:spcAft>
              <a:buClr>
                <a:srgbClr val="000000"/>
              </a:buClr>
              <a:buSzPts val="2000"/>
              <a:buNone/>
            </a:pPr>
            <a:endParaRPr sz="2000" b="0" i="0" u="none" strike="noStrike" cap="none" dirty="0">
              <a:solidFill>
                <a:srgbClr val="3F3F3F"/>
              </a:solidFill>
              <a:latin typeface="Open Sans"/>
              <a:ea typeface="Open Sans"/>
              <a:cs typeface="Open Sans"/>
              <a:sym typeface="Open Sans"/>
            </a:endParaRPr>
          </a:p>
          <a:p>
            <a:pPr marL="457200" marR="0" lvl="0" indent="-381000" algn="r" rtl="1">
              <a:lnSpc>
                <a:spcPct val="100000"/>
              </a:lnSpc>
              <a:spcBef>
                <a:spcPts val="0"/>
              </a:spcBef>
              <a:spcAft>
                <a:spcPts val="0"/>
              </a:spcAft>
              <a:buClr>
                <a:srgbClr val="000000"/>
              </a:buClr>
              <a:buSzPts val="2000"/>
              <a:buChar char="●"/>
            </a:pPr>
            <a:endParaRPr lang="ar-SA" sz="2000" dirty="0">
              <a:solidFill>
                <a:srgbClr val="3F3F3F"/>
              </a:solidFill>
              <a:latin typeface="Open Sans"/>
              <a:ea typeface="Open Sans"/>
              <a:cs typeface="Open Sans"/>
              <a:sym typeface="Open Sans"/>
            </a:endParaRPr>
          </a:p>
          <a:p>
            <a:pPr marL="457200" marR="0" lvl="0" indent="-381000" algn="r" rtl="1">
              <a:lnSpc>
                <a:spcPct val="100000"/>
              </a:lnSpc>
              <a:spcBef>
                <a:spcPts val="0"/>
              </a:spcBef>
              <a:spcAft>
                <a:spcPts val="0"/>
              </a:spcAft>
              <a:buClr>
                <a:srgbClr val="000000"/>
              </a:buClr>
              <a:buSzPts val="2000"/>
              <a:buChar char="●"/>
            </a:pPr>
            <a:r>
              <a:rPr lang="ar-EG" dirty="0">
                <a:solidFill>
                  <a:srgbClr val="3F3F3F"/>
                </a:solidFill>
                <a:latin typeface="Open Sans"/>
                <a:ea typeface="Open Sans"/>
                <a:cs typeface="Open Sans"/>
                <a:sym typeface="Open Sans"/>
              </a:rPr>
              <a:t>يتم سرد خيارات التصفح والبحث المتنوعة وغيرها من خيارات المحتوى وستتم مناقشتها في الشرائح اللاحقة.</a:t>
            </a:r>
            <a:endParaRPr b="1" dirty="0">
              <a:solidFill>
                <a:srgbClr val="3F3F3F"/>
              </a:solidFill>
            </a:endParaRPr>
          </a:p>
        </p:txBody>
      </p:sp>
      <p:pic>
        <p:nvPicPr>
          <p:cNvPr id="194" name="Google Shape;194;p19"/>
          <p:cNvPicPr preferRelativeResize="0"/>
          <p:nvPr/>
        </p:nvPicPr>
        <p:blipFill rotWithShape="1">
          <a:blip r:embed="rId3">
            <a:alphaModFix/>
          </a:blip>
          <a:srcRect/>
          <a:stretch/>
        </p:blipFill>
        <p:spPr>
          <a:xfrm>
            <a:off x="317748" y="4037431"/>
            <a:ext cx="627482" cy="529438"/>
          </a:xfrm>
          <a:prstGeom prst="rect">
            <a:avLst/>
          </a:prstGeom>
          <a:noFill/>
          <a:ln>
            <a:noFill/>
          </a:ln>
        </p:spPr>
      </p:pic>
      <p:pic>
        <p:nvPicPr>
          <p:cNvPr id="195" name="Google Shape;195;p19"/>
          <p:cNvPicPr preferRelativeResize="0"/>
          <p:nvPr/>
        </p:nvPicPr>
        <p:blipFill rotWithShape="1">
          <a:blip r:embed="rId3">
            <a:alphaModFix/>
          </a:blip>
          <a:srcRect/>
          <a:stretch/>
        </p:blipFill>
        <p:spPr>
          <a:xfrm>
            <a:off x="5943600" y="3300412"/>
            <a:ext cx="304800" cy="257175"/>
          </a:xfrm>
          <a:prstGeom prst="rect">
            <a:avLst/>
          </a:prstGeom>
          <a:noFill/>
          <a:ln>
            <a:noFill/>
          </a:ln>
        </p:spPr>
      </p:pic>
      <p:pic>
        <p:nvPicPr>
          <p:cNvPr id="196" name="Google Shape;196;p19"/>
          <p:cNvPicPr preferRelativeResize="0"/>
          <p:nvPr/>
        </p:nvPicPr>
        <p:blipFill rotWithShape="1">
          <a:blip r:embed="rId3">
            <a:alphaModFix/>
          </a:blip>
          <a:srcRect/>
          <a:stretch/>
        </p:blipFill>
        <p:spPr>
          <a:xfrm>
            <a:off x="5943600" y="3300412"/>
            <a:ext cx="304800" cy="257175"/>
          </a:xfrm>
          <a:prstGeom prst="rect">
            <a:avLst/>
          </a:prstGeom>
          <a:noFill/>
          <a:ln>
            <a:noFill/>
          </a:ln>
        </p:spPr>
      </p:pic>
      <p:sp>
        <p:nvSpPr>
          <p:cNvPr id="197" name="Google Shape;197;p19"/>
          <p:cNvSpPr/>
          <p:nvPr/>
        </p:nvSpPr>
        <p:spPr>
          <a:xfrm>
            <a:off x="317748" y="4037431"/>
            <a:ext cx="794598" cy="551806"/>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98" name="Google Shape;198;p19"/>
          <p:cNvPicPr preferRelativeResize="0"/>
          <p:nvPr/>
        </p:nvPicPr>
        <p:blipFill rotWithShape="1">
          <a:blip r:embed="rId4">
            <a:alphaModFix/>
          </a:blip>
          <a:srcRect/>
          <a:stretch/>
        </p:blipFill>
        <p:spPr>
          <a:xfrm>
            <a:off x="4608488" y="1838324"/>
            <a:ext cx="7263402" cy="4640864"/>
          </a:xfrm>
          <a:prstGeom prst="rect">
            <a:avLst/>
          </a:prstGeom>
          <a:noFill/>
          <a:ln>
            <a:noFill/>
          </a:ln>
        </p:spPr>
      </p:pic>
      <p:cxnSp>
        <p:nvCxnSpPr>
          <p:cNvPr id="199" name="Google Shape;199;p19"/>
          <p:cNvCxnSpPr/>
          <p:nvPr/>
        </p:nvCxnSpPr>
        <p:spPr>
          <a:xfrm rot="10800000" flipH="1">
            <a:off x="2940148" y="2633870"/>
            <a:ext cx="5200000" cy="1403560"/>
          </a:xfrm>
          <a:prstGeom prst="straightConnector1">
            <a:avLst/>
          </a:prstGeom>
          <a:noFill/>
          <a:ln w="9525" cap="flat" cmpd="sng">
            <a:solidFill>
              <a:srgbClr val="FF0000"/>
            </a:solidFill>
            <a:prstDash val="solid"/>
            <a:round/>
            <a:headEnd type="none" w="sm" len="sm"/>
            <a:tailEnd type="triangl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22"/>
          <p:cNvPicPr preferRelativeResize="0"/>
          <p:nvPr/>
        </p:nvPicPr>
        <p:blipFill rotWithShape="1">
          <a:blip r:embed="rId3">
            <a:alphaModFix/>
          </a:blip>
          <a:srcRect/>
          <a:stretch/>
        </p:blipFill>
        <p:spPr>
          <a:xfrm>
            <a:off x="4585170" y="1858579"/>
            <a:ext cx="7374609" cy="5023106"/>
          </a:xfrm>
          <a:prstGeom prst="rect">
            <a:avLst/>
          </a:prstGeom>
          <a:noFill/>
          <a:ln>
            <a:noFill/>
          </a:ln>
        </p:spPr>
      </p:pic>
      <p:sp>
        <p:nvSpPr>
          <p:cNvPr id="205" name="Google Shape;205;p22"/>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rebuchet MS"/>
              <a:buNone/>
            </a:pPr>
            <a:r>
              <a:rPr lang="ar-EG" sz="3600" dirty="0">
                <a:solidFill>
                  <a:srgbClr val="586F7C"/>
                </a:solidFill>
                <a:latin typeface="Open Sans"/>
                <a:ea typeface="Open Sans"/>
                <a:cs typeface="Open Sans"/>
                <a:sym typeface="Open Sans"/>
              </a:rPr>
              <a:t>الوصول إلى مجموعات محددة من صفحة البوابة الرئيسية</a:t>
            </a:r>
            <a:endParaRPr sz="3600" dirty="0"/>
          </a:p>
        </p:txBody>
      </p:sp>
      <p:sp>
        <p:nvSpPr>
          <p:cNvPr id="206" name="Google Shape;206;p22"/>
          <p:cNvSpPr txBox="1">
            <a:spLocks noGrp="1"/>
          </p:cNvSpPr>
          <p:nvPr>
            <p:ph type="body" idx="1"/>
          </p:nvPr>
        </p:nvSpPr>
        <p:spPr>
          <a:xfrm>
            <a:off x="131091" y="2030524"/>
            <a:ext cx="4454079" cy="4857014"/>
          </a:xfrm>
          <a:prstGeom prst="rect">
            <a:avLst/>
          </a:prstGeom>
          <a:noFill/>
          <a:ln>
            <a:noFill/>
          </a:ln>
        </p:spPr>
        <p:txBody>
          <a:bodyPr spcFirstLastPara="1" wrap="square" lIns="91425" tIns="45700" rIns="91425" bIns="45700" anchor="t" anchorCtr="0">
            <a:noAutofit/>
          </a:bodyPr>
          <a:lstStyle/>
          <a:p>
            <a:pPr marL="457200" marR="0" lvl="0" indent="-381000" algn="r" rtl="1">
              <a:lnSpc>
                <a:spcPct val="100000"/>
              </a:lnSpc>
              <a:spcBef>
                <a:spcPts val="0"/>
              </a:spcBef>
              <a:spcAft>
                <a:spcPts val="0"/>
              </a:spcAft>
              <a:buClr>
                <a:srgbClr val="666666"/>
              </a:buClr>
              <a:buSzPts val="2000"/>
              <a:buChar char="●"/>
            </a:pPr>
            <a:r>
              <a:rPr lang="ar-EG" dirty="0">
                <a:solidFill>
                  <a:schemeClr val="bg2"/>
                </a:solidFill>
                <a:latin typeface="Open Sans"/>
                <a:ea typeface="Open Sans"/>
                <a:cs typeface="Open Sans"/>
                <a:sym typeface="Open Sans"/>
              </a:rPr>
              <a:t>بمجرد تسجيل الدخول ، قم بالتمرير لأسفل الصفحة الرئيسية حتى يتم عرض قائمة المجموعات</a:t>
            </a:r>
          </a:p>
          <a:p>
            <a:pPr marL="457200" marR="0" lvl="0" indent="-381000" algn="r" rtl="1">
              <a:lnSpc>
                <a:spcPct val="100000"/>
              </a:lnSpc>
              <a:spcBef>
                <a:spcPts val="0"/>
              </a:spcBef>
              <a:spcAft>
                <a:spcPts val="0"/>
              </a:spcAft>
              <a:buClr>
                <a:srgbClr val="666666"/>
              </a:buClr>
              <a:buSzPts val="2000"/>
              <a:buChar char="●"/>
            </a:pPr>
            <a:r>
              <a:rPr lang="ar-EG" b="0" i="0" u="none" strike="noStrike" cap="none" dirty="0">
                <a:solidFill>
                  <a:schemeClr val="bg2"/>
                </a:solidFill>
                <a:latin typeface="Open Sans"/>
                <a:ea typeface="Open Sans"/>
                <a:cs typeface="Open Sans"/>
                <a:sym typeface="Open Sans"/>
              </a:rPr>
              <a:t>لاحظ الروابط إلى المجموعات الخمس.</a:t>
            </a:r>
          </a:p>
          <a:p>
            <a:pPr marL="76200" marR="0" lvl="0" indent="0" algn="r" rtl="1">
              <a:lnSpc>
                <a:spcPct val="100000"/>
              </a:lnSpc>
              <a:spcBef>
                <a:spcPts val="0"/>
              </a:spcBef>
              <a:spcAft>
                <a:spcPts val="0"/>
              </a:spcAft>
              <a:buClr>
                <a:srgbClr val="666666"/>
              </a:buClr>
              <a:buSzPts val="2000"/>
              <a:buNone/>
            </a:pPr>
            <a:r>
              <a:rPr lang="en-US" b="0" i="0" u="none" strike="noStrike" cap="none" dirty="0">
                <a:solidFill>
                  <a:schemeClr val="bg2"/>
                </a:solidFill>
                <a:latin typeface="Open Sans"/>
                <a:ea typeface="Open Sans"/>
                <a:cs typeface="Open Sans"/>
                <a:sym typeface="Open Sans"/>
              </a:rPr>
              <a:t>  </a:t>
            </a:r>
            <a:r>
              <a:rPr lang="ar-EG" dirty="0">
                <a:solidFill>
                  <a:schemeClr val="bg2"/>
                </a:solidFill>
                <a:latin typeface="Open Sans"/>
                <a:ea typeface="Open Sans"/>
                <a:cs typeface="Open Sans"/>
                <a:sym typeface="Open Sans"/>
              </a:rPr>
              <a:t>بالنسبة إلى </a:t>
            </a:r>
            <a:r>
              <a:rPr lang="en-US" b="1" dirty="0">
                <a:solidFill>
                  <a:schemeClr val="bg2"/>
                </a:solidFill>
                <a:latin typeface="Open Sans"/>
                <a:ea typeface="Open Sans"/>
                <a:cs typeface="Open Sans"/>
                <a:sym typeface="Open Sans"/>
              </a:rPr>
              <a:t>Hinari</a:t>
            </a:r>
            <a:r>
              <a:rPr lang="ar-SA" dirty="0">
                <a:solidFill>
                  <a:schemeClr val="bg2"/>
                </a:solidFill>
                <a:latin typeface="Open Sans"/>
                <a:ea typeface="Open Sans"/>
                <a:cs typeface="Open Sans"/>
                <a:sym typeface="Open Sans"/>
              </a:rPr>
              <a:t> </a:t>
            </a:r>
            <a:r>
              <a:rPr lang="ar-EG" dirty="0">
                <a:solidFill>
                  <a:schemeClr val="bg2"/>
                </a:solidFill>
                <a:latin typeface="Open Sans"/>
                <a:ea typeface="Open Sans"/>
                <a:cs typeface="Open Sans"/>
                <a:sym typeface="Open Sans"/>
              </a:rPr>
              <a:t>و</a:t>
            </a:r>
            <a:r>
              <a:rPr lang="en-US" b="1" dirty="0">
                <a:solidFill>
                  <a:schemeClr val="bg2"/>
                </a:solidFill>
                <a:latin typeface="Open Sans"/>
                <a:ea typeface="Open Sans"/>
                <a:cs typeface="Open Sans"/>
                <a:sym typeface="Open Sans"/>
              </a:rPr>
              <a:t>GOALI</a:t>
            </a:r>
            <a:r>
              <a:rPr lang="ar-SA" dirty="0">
                <a:solidFill>
                  <a:schemeClr val="bg2"/>
                </a:solidFill>
                <a:latin typeface="Open Sans"/>
                <a:ea typeface="Open Sans"/>
                <a:cs typeface="Open Sans"/>
                <a:sym typeface="Open Sans"/>
              </a:rPr>
              <a:t> </a:t>
            </a:r>
            <a:r>
              <a:rPr lang="ar-EG" dirty="0">
                <a:solidFill>
                  <a:schemeClr val="bg2"/>
                </a:solidFill>
                <a:latin typeface="Open Sans"/>
                <a:ea typeface="Open Sans"/>
                <a:cs typeface="Open Sans"/>
                <a:sym typeface="Open Sans"/>
              </a:rPr>
              <a:t>و</a:t>
            </a:r>
            <a:r>
              <a:rPr lang="en-US" b="1" dirty="0">
                <a:solidFill>
                  <a:schemeClr val="bg2"/>
                </a:solidFill>
                <a:latin typeface="Open Sans"/>
                <a:ea typeface="Open Sans"/>
                <a:cs typeface="Open Sans"/>
                <a:sym typeface="Open Sans"/>
              </a:rPr>
              <a:t>OARE</a:t>
            </a:r>
            <a:r>
              <a:rPr lang="ar-SA" dirty="0">
                <a:solidFill>
                  <a:schemeClr val="bg2"/>
                </a:solidFill>
                <a:latin typeface="Open Sans"/>
                <a:ea typeface="Open Sans"/>
                <a:cs typeface="Open Sans"/>
                <a:sym typeface="Open Sans"/>
              </a:rPr>
              <a:t> </a:t>
            </a:r>
            <a:r>
              <a:rPr lang="en-US" dirty="0">
                <a:solidFill>
                  <a:schemeClr val="bg2"/>
                </a:solidFill>
                <a:latin typeface="Open Sans"/>
                <a:ea typeface="Open Sans"/>
                <a:cs typeface="Open Sans"/>
                <a:sym typeface="Open Sans"/>
              </a:rPr>
              <a:t> </a:t>
            </a:r>
            <a:r>
              <a:rPr lang="ar-EG" dirty="0">
                <a:solidFill>
                  <a:schemeClr val="bg2"/>
                </a:solidFill>
                <a:latin typeface="Open Sans"/>
                <a:ea typeface="Open Sans"/>
                <a:cs typeface="Open Sans"/>
                <a:sym typeface="Open Sans"/>
              </a:rPr>
              <a:t>سيتم عرض البرامج والمصادر المحددة من بوابة المحتوى الموحد.</a:t>
            </a:r>
          </a:p>
          <a:p>
            <a:pPr marL="457200" marR="0" lvl="0" indent="-381000" algn="r" rtl="1">
              <a:lnSpc>
                <a:spcPct val="100000"/>
              </a:lnSpc>
              <a:spcBef>
                <a:spcPts val="0"/>
              </a:spcBef>
              <a:spcAft>
                <a:spcPts val="0"/>
              </a:spcAft>
              <a:buClr>
                <a:srgbClr val="666666"/>
              </a:buClr>
              <a:buSzPts val="2000"/>
              <a:buChar char="●"/>
            </a:pPr>
            <a:r>
              <a:rPr lang="ar-EG" dirty="0">
                <a:solidFill>
                  <a:schemeClr val="bg2"/>
                </a:solidFill>
                <a:latin typeface="Open Sans"/>
                <a:ea typeface="Open Sans"/>
                <a:cs typeface="Open Sans"/>
                <a:sym typeface="Open Sans"/>
              </a:rPr>
              <a:t>بالنسبة إلى</a:t>
            </a:r>
            <a:r>
              <a:rPr lang="en-US" b="1" dirty="0">
                <a:solidFill>
                  <a:schemeClr val="bg2"/>
                </a:solidFill>
                <a:latin typeface="Open Sans"/>
                <a:ea typeface="Open Sans"/>
                <a:cs typeface="Open Sans"/>
                <a:sym typeface="Open Sans"/>
              </a:rPr>
              <a:t>AGORA</a:t>
            </a:r>
            <a:r>
              <a:rPr lang="en-US" dirty="0">
                <a:solidFill>
                  <a:schemeClr val="bg2"/>
                </a:solidFill>
                <a:latin typeface="Open Sans"/>
                <a:ea typeface="Open Sans"/>
                <a:cs typeface="Open Sans"/>
                <a:sym typeface="Open Sans"/>
              </a:rPr>
              <a:t> </a:t>
            </a:r>
            <a:r>
              <a:rPr lang="ar-SA" dirty="0">
                <a:solidFill>
                  <a:schemeClr val="bg2"/>
                </a:solidFill>
                <a:latin typeface="Open Sans"/>
                <a:ea typeface="Open Sans"/>
                <a:cs typeface="Open Sans"/>
                <a:sym typeface="Open Sans"/>
              </a:rPr>
              <a:t> </a:t>
            </a:r>
            <a:r>
              <a:rPr lang="en-US" dirty="0">
                <a:solidFill>
                  <a:schemeClr val="bg2"/>
                </a:solidFill>
                <a:latin typeface="Open Sans"/>
                <a:ea typeface="Open Sans"/>
                <a:cs typeface="Open Sans"/>
                <a:sym typeface="Open Sans"/>
              </a:rPr>
              <a:t> </a:t>
            </a:r>
            <a:r>
              <a:rPr lang="ar-EG" dirty="0">
                <a:solidFill>
                  <a:schemeClr val="bg2"/>
                </a:solidFill>
                <a:latin typeface="Open Sans"/>
                <a:ea typeface="Open Sans"/>
                <a:cs typeface="Open Sans"/>
                <a:sym typeface="Open Sans"/>
              </a:rPr>
              <a:t>و</a:t>
            </a:r>
            <a:r>
              <a:rPr lang="en-US" b="1" dirty="0">
                <a:solidFill>
                  <a:schemeClr val="bg2"/>
                </a:solidFill>
                <a:latin typeface="Open Sans"/>
                <a:ea typeface="Open Sans"/>
                <a:cs typeface="Open Sans"/>
                <a:sym typeface="Open Sans"/>
              </a:rPr>
              <a:t>ARDI</a:t>
            </a:r>
            <a:r>
              <a:rPr lang="ar-SA" dirty="0">
                <a:solidFill>
                  <a:schemeClr val="bg2"/>
                </a:solidFill>
                <a:latin typeface="Open Sans"/>
                <a:ea typeface="Open Sans"/>
                <a:cs typeface="Open Sans"/>
                <a:sym typeface="Open Sans"/>
              </a:rPr>
              <a:t> </a:t>
            </a:r>
            <a:r>
              <a:rPr lang="en-US" dirty="0">
                <a:solidFill>
                  <a:schemeClr val="bg2"/>
                </a:solidFill>
                <a:latin typeface="Open Sans"/>
                <a:ea typeface="Open Sans"/>
                <a:cs typeface="Open Sans"/>
                <a:sym typeface="Open Sans"/>
              </a:rPr>
              <a:t> </a:t>
            </a:r>
            <a:r>
              <a:rPr lang="ar-EG" dirty="0">
                <a:solidFill>
                  <a:schemeClr val="bg2"/>
                </a:solidFill>
                <a:latin typeface="Open Sans"/>
                <a:ea typeface="Open Sans"/>
                <a:cs typeface="Open Sans"/>
                <a:sym typeface="Open Sans"/>
              </a:rPr>
              <a:t>سيتم عرض بوابات المحتوى المستقلة. (انقر فوق </a:t>
            </a:r>
            <a:r>
              <a:rPr lang="en-US" b="1" dirty="0">
                <a:solidFill>
                  <a:schemeClr val="bg2"/>
                </a:solidFill>
                <a:latin typeface="Open Sans"/>
                <a:ea typeface="Open Sans"/>
                <a:cs typeface="Open Sans"/>
                <a:sym typeface="Open Sans"/>
              </a:rPr>
              <a:t>ARDI</a:t>
            </a:r>
            <a:r>
              <a:rPr lang="ar-SA" dirty="0">
                <a:solidFill>
                  <a:schemeClr val="bg2"/>
                </a:solidFill>
                <a:latin typeface="Open Sans"/>
                <a:ea typeface="Open Sans"/>
                <a:cs typeface="Open Sans"/>
                <a:sym typeface="Open Sans"/>
              </a:rPr>
              <a:t> )</a:t>
            </a:r>
            <a:endParaRPr lang="en-US" dirty="0">
              <a:solidFill>
                <a:schemeClr val="bg2"/>
              </a:solidFill>
            </a:endParaRPr>
          </a:p>
        </p:txBody>
      </p:sp>
      <p:sp>
        <p:nvSpPr>
          <p:cNvPr id="207" name="Google Shape;207;p22"/>
          <p:cNvSpPr/>
          <p:nvPr/>
        </p:nvSpPr>
        <p:spPr>
          <a:xfrm>
            <a:off x="4927600" y="4459031"/>
            <a:ext cx="3149600" cy="2398967"/>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08" name="Google Shape;208;p22"/>
          <p:cNvSpPr/>
          <p:nvPr/>
        </p:nvSpPr>
        <p:spPr>
          <a:xfrm>
            <a:off x="6096000" y="1784754"/>
            <a:ext cx="1454763" cy="316968"/>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209" name="Google Shape;209;p22"/>
          <p:cNvCxnSpPr>
            <a:cxnSpLocks/>
          </p:cNvCxnSpPr>
          <p:nvPr/>
        </p:nvCxnSpPr>
        <p:spPr>
          <a:xfrm flipV="1">
            <a:off x="1609344" y="5429252"/>
            <a:ext cx="3637026" cy="614932"/>
          </a:xfrm>
          <a:prstGeom prst="straightConnector1">
            <a:avLst/>
          </a:prstGeom>
          <a:noFill/>
          <a:ln w="9525" cap="flat" cmpd="sng">
            <a:solidFill>
              <a:srgbClr val="FF0000"/>
            </a:solidFill>
            <a:prstDash val="solid"/>
            <a:round/>
            <a:headEnd type="none" w="sm" len="sm"/>
            <a:tailEnd type="triangle" w="med" len="med"/>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31"/>
          <p:cNvPicPr preferRelativeResize="0"/>
          <p:nvPr/>
        </p:nvPicPr>
        <p:blipFill rotWithShape="1">
          <a:blip r:embed="rId3">
            <a:alphaModFix/>
          </a:blip>
          <a:srcRect/>
          <a:stretch/>
        </p:blipFill>
        <p:spPr>
          <a:xfrm>
            <a:off x="4806899" y="1754787"/>
            <a:ext cx="7152889" cy="4897421"/>
          </a:xfrm>
          <a:prstGeom prst="rect">
            <a:avLst/>
          </a:prstGeom>
          <a:noFill/>
          <a:ln>
            <a:noFill/>
          </a:ln>
        </p:spPr>
      </p:pic>
      <p:sp>
        <p:nvSpPr>
          <p:cNvPr id="215" name="Google Shape;215;p31"/>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rgbClr val="FFFFFF"/>
              </a:buClr>
              <a:buSzPts val="3600"/>
              <a:buFont typeface="Trebuchet MS"/>
              <a:buNone/>
            </a:pPr>
            <a:r>
              <a:rPr lang="ar-EG" dirty="0">
                <a:solidFill>
                  <a:srgbClr val="586F7C"/>
                </a:solidFill>
                <a:latin typeface="Open Sans"/>
                <a:ea typeface="Open Sans"/>
                <a:cs typeface="Open Sans"/>
                <a:sym typeface="Open Sans"/>
              </a:rPr>
              <a:t>بوابة محتوى </a:t>
            </a:r>
            <a:r>
              <a:rPr lang="en-US" b="1" dirty="0">
                <a:solidFill>
                  <a:srgbClr val="586F7C"/>
                </a:solidFill>
                <a:latin typeface="Open Sans"/>
                <a:ea typeface="Open Sans"/>
                <a:cs typeface="Open Sans"/>
                <a:sym typeface="Open Sans"/>
              </a:rPr>
              <a:t>ARDI</a:t>
            </a:r>
            <a:endParaRPr b="1" dirty="0"/>
          </a:p>
        </p:txBody>
      </p:sp>
      <p:sp>
        <p:nvSpPr>
          <p:cNvPr id="216" name="Google Shape;216;p31"/>
          <p:cNvSpPr txBox="1">
            <a:spLocks noGrp="1"/>
          </p:cNvSpPr>
          <p:nvPr>
            <p:ph type="body" idx="1"/>
          </p:nvPr>
        </p:nvSpPr>
        <p:spPr>
          <a:xfrm>
            <a:off x="1" y="1834894"/>
            <a:ext cx="4735318" cy="5023106"/>
          </a:xfrm>
          <a:prstGeom prst="rect">
            <a:avLst/>
          </a:prstGeom>
          <a:noFill/>
          <a:ln>
            <a:noFill/>
          </a:ln>
        </p:spPr>
        <p:txBody>
          <a:bodyPr spcFirstLastPara="1" wrap="square" lIns="91425" tIns="45700" rIns="91425" bIns="45700" anchor="t" anchorCtr="0">
            <a:noAutofit/>
          </a:bodyPr>
          <a:lstStyle/>
          <a:p>
            <a:pPr marL="457200" marR="0" lvl="0" indent="-381000" algn="r" rtl="1">
              <a:lnSpc>
                <a:spcPct val="100000"/>
              </a:lnSpc>
              <a:spcBef>
                <a:spcPts val="0"/>
              </a:spcBef>
              <a:spcAft>
                <a:spcPts val="0"/>
              </a:spcAft>
              <a:buClr>
                <a:srgbClr val="000000"/>
              </a:buClr>
              <a:buSzPts val="2000"/>
              <a:buChar char="●"/>
            </a:pPr>
            <a:endParaRPr lang="ar-EG" sz="2000" dirty="0">
              <a:solidFill>
                <a:srgbClr val="3F3F3F"/>
              </a:solidFill>
              <a:latin typeface="Open Sans"/>
              <a:ea typeface="Open Sans"/>
              <a:cs typeface="Open Sans"/>
              <a:sym typeface="Open Sans"/>
            </a:endParaRPr>
          </a:p>
          <a:p>
            <a:pPr marL="457200" marR="0" lvl="0" indent="-381000" algn="r" rtl="1">
              <a:lnSpc>
                <a:spcPct val="100000"/>
              </a:lnSpc>
              <a:spcBef>
                <a:spcPts val="0"/>
              </a:spcBef>
              <a:spcAft>
                <a:spcPts val="0"/>
              </a:spcAft>
              <a:buClr>
                <a:srgbClr val="000000"/>
              </a:buClr>
              <a:buSzPts val="2000"/>
              <a:buChar char="●"/>
            </a:pPr>
            <a:r>
              <a:rPr lang="ar-EG" sz="2800" dirty="0">
                <a:solidFill>
                  <a:schemeClr val="bg2"/>
                </a:solidFill>
                <a:latin typeface="Open Sans"/>
                <a:ea typeface="Open Sans"/>
                <a:cs typeface="Open Sans"/>
                <a:sym typeface="Open Sans"/>
              </a:rPr>
              <a:t>المعروض هو بوابة محتوى </a:t>
            </a:r>
            <a:r>
              <a:rPr lang="en-US" sz="2800" dirty="0">
                <a:solidFill>
                  <a:schemeClr val="bg2"/>
                </a:solidFill>
                <a:latin typeface="Open Sans"/>
                <a:ea typeface="Open Sans"/>
                <a:cs typeface="Open Sans"/>
                <a:sym typeface="Open Sans"/>
              </a:rPr>
              <a:t>ARDI</a:t>
            </a:r>
            <a:r>
              <a:rPr lang="ar-SA" sz="2800" dirty="0">
                <a:solidFill>
                  <a:schemeClr val="bg2"/>
                </a:solidFill>
                <a:latin typeface="Open Sans"/>
                <a:ea typeface="Open Sans"/>
                <a:cs typeface="Open Sans"/>
                <a:sym typeface="Open Sans"/>
              </a:rPr>
              <a:t>.</a:t>
            </a:r>
          </a:p>
          <a:p>
            <a:pPr marL="76200" marR="0" lvl="0" indent="0" algn="r" rtl="1">
              <a:lnSpc>
                <a:spcPct val="100000"/>
              </a:lnSpc>
              <a:spcBef>
                <a:spcPts val="0"/>
              </a:spcBef>
              <a:spcAft>
                <a:spcPts val="0"/>
              </a:spcAft>
              <a:buClr>
                <a:srgbClr val="000000"/>
              </a:buClr>
              <a:buSzPts val="2000"/>
              <a:buNone/>
            </a:pPr>
            <a:endParaRPr sz="2800" b="0" i="0" u="none" strike="noStrike" cap="none" dirty="0">
              <a:solidFill>
                <a:schemeClr val="bg2"/>
              </a:solidFill>
              <a:latin typeface="Open Sans"/>
              <a:ea typeface="Open Sans"/>
              <a:cs typeface="Open Sans"/>
              <a:sym typeface="Open Sans"/>
            </a:endParaRPr>
          </a:p>
          <a:p>
            <a:pPr marL="457200" marR="0" lvl="0" indent="-381000" algn="r" rtl="1">
              <a:lnSpc>
                <a:spcPct val="100000"/>
              </a:lnSpc>
              <a:spcBef>
                <a:spcPts val="0"/>
              </a:spcBef>
              <a:spcAft>
                <a:spcPts val="0"/>
              </a:spcAft>
              <a:buClr>
                <a:srgbClr val="000000"/>
              </a:buClr>
              <a:buSzPts val="2000"/>
              <a:buChar char="●"/>
            </a:pPr>
            <a:r>
              <a:rPr lang="ar-EG" sz="2800" b="0" i="0" u="none" strike="noStrike" cap="none" dirty="0">
                <a:solidFill>
                  <a:schemeClr val="bg2"/>
                </a:solidFill>
                <a:latin typeface="Open Sans"/>
                <a:ea typeface="Open Sans"/>
                <a:cs typeface="Open Sans"/>
                <a:sym typeface="Open Sans"/>
              </a:rPr>
              <a:t>تتشابه ال</a:t>
            </a:r>
            <a:r>
              <a:rPr lang="ar-SA" sz="2800" dirty="0">
                <a:solidFill>
                  <a:schemeClr val="bg2"/>
                </a:solidFill>
                <a:latin typeface="Open Sans"/>
                <a:ea typeface="Open Sans"/>
                <a:cs typeface="Open Sans"/>
                <a:sym typeface="Open Sans"/>
              </a:rPr>
              <a:t>خصائص</a:t>
            </a:r>
            <a:r>
              <a:rPr lang="ar-EG" sz="2800" b="0" i="0" u="none" strike="noStrike" cap="none" dirty="0">
                <a:solidFill>
                  <a:schemeClr val="bg2"/>
                </a:solidFill>
                <a:latin typeface="Open Sans"/>
                <a:ea typeface="Open Sans"/>
                <a:cs typeface="Open Sans"/>
                <a:sym typeface="Open Sans"/>
              </a:rPr>
              <a:t> وخيارات التصفح والبحث مع تلك الموجودة في بوابة المحتوى الموحد.</a:t>
            </a:r>
          </a:p>
          <a:p>
            <a:pPr marL="76200" marR="0" lvl="0" indent="0" algn="r" rtl="1">
              <a:lnSpc>
                <a:spcPct val="100000"/>
              </a:lnSpc>
              <a:spcBef>
                <a:spcPts val="0"/>
              </a:spcBef>
              <a:spcAft>
                <a:spcPts val="0"/>
              </a:spcAft>
              <a:buClr>
                <a:srgbClr val="000000"/>
              </a:buClr>
              <a:buSzPts val="2000"/>
              <a:buNone/>
            </a:pPr>
            <a:r>
              <a:rPr lang="en-US" sz="2800" dirty="0">
                <a:solidFill>
                  <a:schemeClr val="bg2"/>
                </a:solidFill>
                <a:latin typeface="Open Sans"/>
                <a:ea typeface="Open Sans"/>
                <a:cs typeface="Open Sans"/>
                <a:sym typeface="Open Sans"/>
              </a:rPr>
              <a:t>      </a:t>
            </a:r>
            <a:endParaRPr sz="2800" b="0" i="0" u="none" strike="noStrike" cap="none" dirty="0">
              <a:solidFill>
                <a:schemeClr val="bg2"/>
              </a:solidFill>
              <a:latin typeface="Open Sans"/>
              <a:ea typeface="Open Sans"/>
              <a:cs typeface="Open Sans"/>
              <a:sym typeface="Open Sans"/>
            </a:endParaRPr>
          </a:p>
          <a:p>
            <a:pPr marL="457200" marR="0" lvl="0" indent="-381000" algn="r" rtl="1">
              <a:lnSpc>
                <a:spcPct val="100000"/>
              </a:lnSpc>
              <a:spcBef>
                <a:spcPts val="0"/>
              </a:spcBef>
              <a:spcAft>
                <a:spcPts val="0"/>
              </a:spcAft>
              <a:buClr>
                <a:srgbClr val="000000"/>
              </a:buClr>
              <a:buSzPts val="2000"/>
              <a:buChar char="●"/>
            </a:pPr>
            <a:r>
              <a:rPr lang="ar-EG" sz="2800" dirty="0">
                <a:solidFill>
                  <a:schemeClr val="bg2"/>
                </a:solidFill>
                <a:latin typeface="Open Sans"/>
                <a:ea typeface="Open Sans"/>
                <a:cs typeface="Open Sans"/>
                <a:sym typeface="Open Sans"/>
              </a:rPr>
              <a:t>للعودة إلى بوابة المحتوى الموحد ، انقر فوق شعار </a:t>
            </a:r>
            <a:r>
              <a:rPr lang="en-US" sz="2800" dirty="0">
                <a:solidFill>
                  <a:schemeClr val="bg2"/>
                </a:solidFill>
                <a:latin typeface="Open Sans"/>
                <a:ea typeface="Open Sans"/>
                <a:cs typeface="Open Sans"/>
                <a:sym typeface="Open Sans"/>
              </a:rPr>
              <a:t>“</a:t>
            </a:r>
            <a:r>
              <a:rPr lang="ar-SA" sz="2800" dirty="0">
                <a:solidFill>
                  <a:schemeClr val="bg2"/>
                </a:solidFill>
                <a:latin typeface="Open Sans"/>
                <a:ea typeface="Open Sans"/>
                <a:cs typeface="Open Sans"/>
                <a:sym typeface="Open Sans"/>
              </a:rPr>
              <a:t>البحوث من أجل الحياة</a:t>
            </a:r>
            <a:r>
              <a:rPr lang="en-US" sz="2800" dirty="0">
                <a:solidFill>
                  <a:schemeClr val="bg2"/>
                </a:solidFill>
                <a:latin typeface="Open Sans"/>
                <a:ea typeface="Open Sans"/>
                <a:cs typeface="Open Sans"/>
                <a:sym typeface="Open Sans"/>
              </a:rPr>
              <a:t>”</a:t>
            </a:r>
            <a:r>
              <a:rPr lang="ar-EG" sz="2800" dirty="0">
                <a:solidFill>
                  <a:schemeClr val="bg2"/>
                </a:solidFill>
                <a:latin typeface="Open Sans"/>
                <a:ea typeface="Open Sans"/>
                <a:cs typeface="Open Sans"/>
                <a:sym typeface="Open Sans"/>
              </a:rPr>
              <a:t> </a:t>
            </a:r>
            <a:r>
              <a:rPr lang="en-US" sz="2800" dirty="0">
                <a:solidFill>
                  <a:schemeClr val="bg2"/>
                </a:solidFill>
                <a:latin typeface="Open Sans"/>
                <a:ea typeface="Open Sans"/>
                <a:cs typeface="Open Sans"/>
                <a:sym typeface="Open Sans"/>
              </a:rPr>
              <a:t>Research4life</a:t>
            </a:r>
            <a:r>
              <a:rPr lang="ar-SA" sz="2800" dirty="0">
                <a:solidFill>
                  <a:schemeClr val="bg2"/>
                </a:solidFill>
                <a:latin typeface="Open Sans"/>
                <a:ea typeface="Open Sans"/>
                <a:cs typeface="Open Sans"/>
                <a:sym typeface="Open Sans"/>
              </a:rPr>
              <a:t>.</a:t>
            </a:r>
            <a:endParaRPr sz="2800" b="1" i="0" u="none" strike="noStrike" cap="none" dirty="0">
              <a:solidFill>
                <a:schemeClr val="bg2"/>
              </a:solidFill>
              <a:latin typeface="Open Sans"/>
              <a:ea typeface="Open Sans"/>
              <a:cs typeface="Open Sans"/>
              <a:sym typeface="Open Sans"/>
            </a:endParaRPr>
          </a:p>
          <a:p>
            <a:pPr marL="457200" lvl="0" indent="-228600" algn="l" rtl="0">
              <a:lnSpc>
                <a:spcPct val="90000"/>
              </a:lnSpc>
              <a:spcBef>
                <a:spcPts val="1000"/>
              </a:spcBef>
              <a:spcAft>
                <a:spcPts val="0"/>
              </a:spcAft>
              <a:buClr>
                <a:schemeClr val="lt1"/>
              </a:buClr>
              <a:buSzPts val="2400"/>
              <a:buNone/>
            </a:pPr>
            <a:endParaRPr b="1" dirty="0">
              <a:solidFill>
                <a:srgbClr val="3F3F3F"/>
              </a:solidFill>
            </a:endParaRPr>
          </a:p>
        </p:txBody>
      </p:sp>
      <p:sp>
        <p:nvSpPr>
          <p:cNvPr id="217" name="Google Shape;217;p31"/>
          <p:cNvSpPr/>
          <p:nvPr/>
        </p:nvSpPr>
        <p:spPr>
          <a:xfrm>
            <a:off x="10172699" y="6070213"/>
            <a:ext cx="1799789" cy="581995"/>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3" name="Straight Arrow Connector 2">
            <a:extLst>
              <a:ext uri="{FF2B5EF4-FFF2-40B4-BE49-F238E27FC236}">
                <a16:creationId xmlns:a16="http://schemas.microsoft.com/office/drawing/2014/main" id="{651E1C87-1840-7C68-5FEF-F2A60B7725E4}"/>
              </a:ext>
            </a:extLst>
          </p:cNvPr>
          <p:cNvCxnSpPr/>
          <p:nvPr/>
        </p:nvCxnSpPr>
        <p:spPr>
          <a:xfrm>
            <a:off x="3852472" y="5636302"/>
            <a:ext cx="6100997" cy="63970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g829bd93e03_0_0"/>
          <p:cNvPicPr preferRelativeResize="0"/>
          <p:nvPr/>
        </p:nvPicPr>
        <p:blipFill rotWithShape="1">
          <a:blip r:embed="rId3">
            <a:alphaModFix/>
          </a:blip>
          <a:srcRect/>
          <a:stretch/>
        </p:blipFill>
        <p:spPr>
          <a:xfrm>
            <a:off x="4331040" y="2121378"/>
            <a:ext cx="7796987" cy="3636580"/>
          </a:xfrm>
          <a:prstGeom prst="rect">
            <a:avLst/>
          </a:prstGeom>
          <a:noFill/>
          <a:ln>
            <a:noFill/>
          </a:ln>
        </p:spPr>
      </p:pic>
      <p:sp>
        <p:nvSpPr>
          <p:cNvPr id="224" name="Google Shape;224;g829bd93e03_0_0"/>
          <p:cNvSpPr txBox="1">
            <a:spLocks noGrp="1"/>
          </p:cNvSpPr>
          <p:nvPr>
            <p:ph type="title"/>
          </p:nvPr>
        </p:nvSpPr>
        <p:spPr>
          <a:xfrm>
            <a:off x="0" y="380012"/>
            <a:ext cx="8079698" cy="1079700"/>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SzPts val="3600"/>
              <a:buNone/>
            </a:pPr>
            <a:br>
              <a:rPr lang="en-US" dirty="0">
                <a:solidFill>
                  <a:srgbClr val="586F7C"/>
                </a:solidFill>
                <a:latin typeface="Open Sans"/>
                <a:ea typeface="Open Sans"/>
                <a:cs typeface="Open Sans"/>
                <a:sym typeface="Open Sans"/>
              </a:rPr>
            </a:br>
            <a:r>
              <a:rPr lang="ar-EG" dirty="0">
                <a:solidFill>
                  <a:srgbClr val="586F7C"/>
                </a:solidFill>
                <a:latin typeface="Open Sans"/>
                <a:ea typeface="Open Sans"/>
                <a:cs typeface="Open Sans"/>
                <a:sym typeface="Open Sans"/>
              </a:rPr>
              <a:t>التصفح حسب المجموعات</a:t>
            </a:r>
            <a:br>
              <a:rPr lang="en-US" dirty="0">
                <a:solidFill>
                  <a:srgbClr val="586F7C"/>
                </a:solidFill>
                <a:latin typeface="Open Sans"/>
                <a:ea typeface="Open Sans"/>
                <a:cs typeface="Open Sans"/>
                <a:sym typeface="Open Sans"/>
              </a:rPr>
            </a:br>
            <a:br>
              <a:rPr lang="en-US" dirty="0">
                <a:solidFill>
                  <a:schemeClr val="dk1"/>
                </a:solidFill>
                <a:latin typeface="Calibri"/>
                <a:ea typeface="Calibri"/>
                <a:cs typeface="Calibri"/>
                <a:sym typeface="Calibri"/>
              </a:rPr>
            </a:br>
            <a:endParaRPr dirty="0">
              <a:solidFill>
                <a:schemeClr val="dk1"/>
              </a:solidFill>
              <a:latin typeface="Open Sans"/>
              <a:ea typeface="Open Sans"/>
              <a:cs typeface="Open Sans"/>
              <a:sym typeface="Open Sans"/>
            </a:endParaRPr>
          </a:p>
        </p:txBody>
      </p:sp>
      <p:sp>
        <p:nvSpPr>
          <p:cNvPr id="225" name="Google Shape;225;g829bd93e03_0_0"/>
          <p:cNvSpPr txBox="1">
            <a:spLocks noGrp="1"/>
          </p:cNvSpPr>
          <p:nvPr>
            <p:ph type="body" idx="1"/>
          </p:nvPr>
        </p:nvSpPr>
        <p:spPr>
          <a:xfrm>
            <a:off x="63963" y="1863344"/>
            <a:ext cx="4267077" cy="4766055"/>
          </a:xfrm>
          <a:prstGeom prst="rect">
            <a:avLst/>
          </a:prstGeom>
          <a:noFill/>
          <a:ln>
            <a:noFill/>
          </a:ln>
        </p:spPr>
        <p:txBody>
          <a:bodyPr spcFirstLastPara="1" wrap="square" lIns="91425" tIns="45700" rIns="91425" bIns="45700" anchor="t" anchorCtr="0">
            <a:noAutofit/>
          </a:bodyPr>
          <a:lstStyle/>
          <a:p>
            <a:pPr marL="457200" lvl="0" indent="-381000" algn="r" rtl="1">
              <a:lnSpc>
                <a:spcPct val="100000"/>
              </a:lnSpc>
              <a:spcBef>
                <a:spcPts val="1000"/>
              </a:spcBef>
              <a:spcAft>
                <a:spcPts val="0"/>
              </a:spcAft>
              <a:buClr>
                <a:schemeClr val="bg2"/>
              </a:buClr>
              <a:buSzPts val="2400"/>
              <a:buChar char="●"/>
            </a:pPr>
            <a:r>
              <a:rPr lang="ar-EG" dirty="0">
                <a:solidFill>
                  <a:schemeClr val="bg2"/>
                </a:solidFill>
                <a:latin typeface="Open Sans"/>
                <a:ea typeface="Open Sans"/>
                <a:cs typeface="Open Sans"/>
                <a:sym typeface="Open Sans"/>
              </a:rPr>
              <a:t>في بوابة المحتوى الموحد ، تعرض الصفحة الرئيسية خيار المجموعات الخمس.</a:t>
            </a:r>
            <a:endParaRPr lang="en-US" dirty="0">
              <a:solidFill>
                <a:schemeClr val="bg2"/>
              </a:solidFill>
              <a:latin typeface="Open Sans"/>
              <a:ea typeface="Open Sans"/>
              <a:cs typeface="Open Sans"/>
              <a:sym typeface="Open Sans"/>
            </a:endParaRPr>
          </a:p>
          <a:p>
            <a:pPr marL="457200" lvl="0" indent="-381000" algn="r" rtl="1">
              <a:lnSpc>
                <a:spcPct val="100000"/>
              </a:lnSpc>
              <a:spcBef>
                <a:spcPts val="1000"/>
              </a:spcBef>
              <a:spcAft>
                <a:spcPts val="0"/>
              </a:spcAft>
              <a:buClr>
                <a:schemeClr val="bg2"/>
              </a:buClr>
              <a:buSzPts val="2400"/>
              <a:buChar char="●"/>
            </a:pPr>
            <a:r>
              <a:rPr lang="ar-EG" dirty="0">
                <a:solidFill>
                  <a:schemeClr val="bg2"/>
                </a:solidFill>
                <a:latin typeface="Open Sans"/>
                <a:ea typeface="Open Sans"/>
                <a:cs typeface="Open Sans"/>
                <a:sym typeface="Open Sans"/>
              </a:rPr>
              <a:t>يمكن للمستخدمين الوصول إلى المصادر الخاصة بمجموعة معينة من خلال النقر على عنوان البرنامج.</a:t>
            </a:r>
            <a:r>
              <a:rPr lang="en-US" dirty="0">
                <a:solidFill>
                  <a:schemeClr val="bg2"/>
                </a:solidFill>
                <a:latin typeface="Open Sans"/>
                <a:ea typeface="Open Sans"/>
                <a:cs typeface="Open Sans"/>
                <a:sym typeface="Open Sans"/>
              </a:rPr>
              <a:t> </a:t>
            </a:r>
            <a:r>
              <a:rPr lang="ar-SA" dirty="0">
                <a:solidFill>
                  <a:schemeClr val="bg2"/>
                </a:solidFill>
                <a:latin typeface="Open Sans"/>
                <a:ea typeface="Open Sans"/>
                <a:cs typeface="Open Sans"/>
                <a:sym typeface="Open Sans"/>
              </a:rPr>
              <a:t>ومن ضمن </a:t>
            </a:r>
            <a:r>
              <a:rPr lang="ar-EG" dirty="0">
                <a:solidFill>
                  <a:schemeClr val="bg2"/>
                </a:solidFill>
                <a:latin typeface="Open Sans"/>
                <a:ea typeface="Open Sans"/>
                <a:cs typeface="Open Sans"/>
                <a:sym typeface="Open Sans"/>
              </a:rPr>
              <a:t>الخيارات الرئيسية الأخرى هي المحتوى واللغة.</a:t>
            </a:r>
            <a:endParaRPr lang="en-US" dirty="0">
              <a:solidFill>
                <a:schemeClr val="bg2"/>
              </a:solidFill>
              <a:latin typeface="Open Sans"/>
              <a:ea typeface="Open Sans"/>
              <a:cs typeface="Open Sans"/>
              <a:sym typeface="Open Sans"/>
            </a:endParaRPr>
          </a:p>
          <a:p>
            <a:pPr marL="457200" lvl="0" indent="-381000" algn="r" rtl="1">
              <a:lnSpc>
                <a:spcPct val="100000"/>
              </a:lnSpc>
              <a:spcBef>
                <a:spcPts val="1000"/>
              </a:spcBef>
              <a:spcAft>
                <a:spcPts val="0"/>
              </a:spcAft>
              <a:buClr>
                <a:schemeClr val="bg2"/>
              </a:buClr>
              <a:buSzPts val="2400"/>
              <a:buChar char="●"/>
            </a:pPr>
            <a:r>
              <a:rPr lang="ar-EG" dirty="0">
                <a:solidFill>
                  <a:schemeClr val="bg2"/>
                </a:solidFill>
                <a:latin typeface="Open Sans"/>
                <a:ea typeface="Open Sans"/>
                <a:cs typeface="Open Sans"/>
                <a:sym typeface="Open Sans"/>
              </a:rPr>
              <a:t>لاحظ أيضًا خيارات المحتوى واللغة</a:t>
            </a:r>
            <a:r>
              <a:rPr lang="ar-SA" dirty="0">
                <a:solidFill>
                  <a:schemeClr val="bg2"/>
                </a:solidFill>
                <a:latin typeface="Open Sans"/>
                <a:ea typeface="Open Sans"/>
                <a:cs typeface="Open Sans"/>
                <a:sym typeface="Open Sans"/>
              </a:rPr>
              <a:t>.</a:t>
            </a:r>
            <a:endParaRPr dirty="0">
              <a:solidFill>
                <a:schemeClr val="bg2"/>
              </a:solidFill>
              <a:latin typeface="Open Sans"/>
              <a:ea typeface="Open Sans"/>
              <a:cs typeface="Open Sans"/>
              <a:sym typeface="Open Sans"/>
            </a:endParaRPr>
          </a:p>
        </p:txBody>
      </p:sp>
      <p:sp>
        <p:nvSpPr>
          <p:cNvPr id="226" name="Google Shape;226;g829bd93e03_0_0"/>
          <p:cNvSpPr/>
          <p:nvPr/>
        </p:nvSpPr>
        <p:spPr>
          <a:xfrm>
            <a:off x="9501352" y="2522483"/>
            <a:ext cx="630619" cy="1197806"/>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27" name="Google Shape;227;g829bd93e03_0_0"/>
          <p:cNvPicPr preferRelativeResize="0"/>
          <p:nvPr/>
        </p:nvPicPr>
        <p:blipFill rotWithShape="1">
          <a:blip r:embed="rId4">
            <a:alphaModFix/>
          </a:blip>
          <a:srcRect/>
          <a:stretch/>
        </p:blipFill>
        <p:spPr>
          <a:xfrm>
            <a:off x="8343605" y="2749367"/>
            <a:ext cx="869598" cy="1190301"/>
          </a:xfrm>
          <a:prstGeom prst="rect">
            <a:avLst/>
          </a:prstGeom>
          <a:noFill/>
          <a:ln>
            <a:noFill/>
          </a:ln>
        </p:spPr>
      </p:pic>
      <p:cxnSp>
        <p:nvCxnSpPr>
          <p:cNvPr id="228" name="Google Shape;228;g829bd93e03_0_0"/>
          <p:cNvCxnSpPr>
            <a:cxnSpLocks/>
          </p:cNvCxnSpPr>
          <p:nvPr/>
        </p:nvCxnSpPr>
        <p:spPr>
          <a:xfrm flipV="1">
            <a:off x="4167266" y="2676216"/>
            <a:ext cx="5334086" cy="812873"/>
          </a:xfrm>
          <a:prstGeom prst="straightConnector1">
            <a:avLst/>
          </a:prstGeom>
          <a:noFill/>
          <a:ln w="9525" cap="flat" cmpd="sng">
            <a:solidFill>
              <a:srgbClr val="FF0000"/>
            </a:solidFill>
            <a:prstDash val="solid"/>
            <a:round/>
            <a:headEnd type="none" w="sm" len="sm"/>
            <a:tailEnd type="triangle" w="med" len="med"/>
          </a:ln>
        </p:spPr>
      </p:cxnSp>
      <p:sp>
        <p:nvSpPr>
          <p:cNvPr id="229" name="Google Shape;229;g829bd93e03_0_0"/>
          <p:cNvSpPr/>
          <p:nvPr/>
        </p:nvSpPr>
        <p:spPr>
          <a:xfrm>
            <a:off x="8280507" y="2677400"/>
            <a:ext cx="1021148" cy="1358572"/>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30" name="Google Shape;230;g829bd93e03_0_0"/>
          <p:cNvPicPr preferRelativeResize="0"/>
          <p:nvPr/>
        </p:nvPicPr>
        <p:blipFill rotWithShape="1">
          <a:blip r:embed="rId5">
            <a:alphaModFix/>
          </a:blip>
          <a:srcRect/>
          <a:stretch/>
        </p:blipFill>
        <p:spPr>
          <a:xfrm>
            <a:off x="10984087" y="2486670"/>
            <a:ext cx="705835" cy="1566609"/>
          </a:xfrm>
          <a:prstGeom prst="rect">
            <a:avLst/>
          </a:prstGeom>
          <a:noFill/>
          <a:ln>
            <a:noFill/>
          </a:ln>
        </p:spPr>
      </p:pic>
      <p:sp>
        <p:nvSpPr>
          <p:cNvPr id="231" name="Google Shape;231;g829bd93e03_0_0"/>
          <p:cNvSpPr/>
          <p:nvPr/>
        </p:nvSpPr>
        <p:spPr>
          <a:xfrm>
            <a:off x="11059303" y="2522483"/>
            <a:ext cx="630619" cy="1530796"/>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232" name="Google Shape;232;g829bd93e03_0_0"/>
          <p:cNvCxnSpPr>
            <a:cxnSpLocks/>
          </p:cNvCxnSpPr>
          <p:nvPr/>
        </p:nvCxnSpPr>
        <p:spPr>
          <a:xfrm flipV="1">
            <a:off x="3807502" y="2434695"/>
            <a:ext cx="5693850" cy="483043"/>
          </a:xfrm>
          <a:prstGeom prst="straightConnector1">
            <a:avLst/>
          </a:prstGeom>
          <a:noFill/>
          <a:ln w="19050" cap="flat" cmpd="sng">
            <a:solidFill>
              <a:srgbClr val="FF0000"/>
            </a:solidFill>
            <a:prstDash val="solid"/>
            <a:round/>
            <a:headEnd type="none" w="sm" len="sm"/>
            <a:tailEnd type="triangle"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4"/>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rgbClr val="FFFFFF"/>
              </a:buClr>
              <a:buSzPts val="3600"/>
              <a:buFont typeface="Trebuchet MS"/>
              <a:buNone/>
            </a:pPr>
            <a:r>
              <a:rPr lang="ar-EG" sz="4400" dirty="0">
                <a:solidFill>
                  <a:schemeClr val="bg2"/>
                </a:solidFill>
                <a:latin typeface="Open Sans"/>
                <a:ea typeface="Open Sans"/>
                <a:cs typeface="Open Sans"/>
                <a:sym typeface="Open Sans"/>
              </a:rPr>
              <a:t>نظرة عامة على الترشيحات </a:t>
            </a:r>
            <a:r>
              <a:rPr lang="ar-SA" sz="4400" dirty="0">
                <a:solidFill>
                  <a:schemeClr val="bg2"/>
                </a:solidFill>
                <a:latin typeface="Open Sans"/>
                <a:ea typeface="Open Sans"/>
                <a:cs typeface="Open Sans"/>
                <a:sym typeface="Open Sans"/>
              </a:rPr>
              <a:t>أوالفلاتر</a:t>
            </a:r>
            <a:endParaRPr dirty="0">
              <a:solidFill>
                <a:schemeClr val="bg2"/>
              </a:solidFill>
            </a:endParaRPr>
          </a:p>
        </p:txBody>
      </p:sp>
      <p:pic>
        <p:nvPicPr>
          <p:cNvPr id="238" name="Google Shape;238;p24"/>
          <p:cNvPicPr preferRelativeResize="0"/>
          <p:nvPr/>
        </p:nvPicPr>
        <p:blipFill rotWithShape="1">
          <a:blip r:embed="rId3">
            <a:alphaModFix/>
          </a:blip>
          <a:srcRect/>
          <a:stretch/>
        </p:blipFill>
        <p:spPr>
          <a:xfrm>
            <a:off x="3633932" y="4041247"/>
            <a:ext cx="1983912" cy="2437941"/>
          </a:xfrm>
          <a:prstGeom prst="rect">
            <a:avLst/>
          </a:prstGeom>
          <a:noFill/>
          <a:ln>
            <a:noFill/>
          </a:ln>
        </p:spPr>
      </p:pic>
      <p:pic>
        <p:nvPicPr>
          <p:cNvPr id="239" name="Google Shape;239;p24"/>
          <p:cNvPicPr preferRelativeResize="0"/>
          <p:nvPr/>
        </p:nvPicPr>
        <p:blipFill rotWithShape="1">
          <a:blip r:embed="rId4">
            <a:alphaModFix/>
          </a:blip>
          <a:srcRect/>
          <a:stretch/>
        </p:blipFill>
        <p:spPr>
          <a:xfrm>
            <a:off x="5704736" y="1969007"/>
            <a:ext cx="1942857" cy="2295238"/>
          </a:xfrm>
          <a:prstGeom prst="rect">
            <a:avLst/>
          </a:prstGeom>
          <a:noFill/>
          <a:ln>
            <a:noFill/>
          </a:ln>
        </p:spPr>
      </p:pic>
      <p:pic>
        <p:nvPicPr>
          <p:cNvPr id="240" name="Google Shape;240;p24"/>
          <p:cNvPicPr preferRelativeResize="0"/>
          <p:nvPr/>
        </p:nvPicPr>
        <p:blipFill rotWithShape="1">
          <a:blip r:embed="rId5">
            <a:alphaModFix/>
          </a:blip>
          <a:srcRect/>
          <a:stretch/>
        </p:blipFill>
        <p:spPr>
          <a:xfrm>
            <a:off x="7829374" y="1897578"/>
            <a:ext cx="1942857" cy="2438095"/>
          </a:xfrm>
          <a:prstGeom prst="rect">
            <a:avLst/>
          </a:prstGeom>
          <a:noFill/>
          <a:ln>
            <a:noFill/>
          </a:ln>
        </p:spPr>
      </p:pic>
      <p:pic>
        <p:nvPicPr>
          <p:cNvPr id="241" name="Google Shape;241;p24"/>
          <p:cNvPicPr preferRelativeResize="0"/>
          <p:nvPr/>
        </p:nvPicPr>
        <p:blipFill rotWithShape="1">
          <a:blip r:embed="rId6">
            <a:alphaModFix/>
          </a:blip>
          <a:srcRect/>
          <a:stretch/>
        </p:blipFill>
        <p:spPr>
          <a:xfrm>
            <a:off x="5738074" y="3917889"/>
            <a:ext cx="2019368" cy="2536403"/>
          </a:xfrm>
          <a:prstGeom prst="rect">
            <a:avLst/>
          </a:prstGeom>
          <a:noFill/>
          <a:ln>
            <a:noFill/>
          </a:ln>
        </p:spPr>
      </p:pic>
      <p:pic>
        <p:nvPicPr>
          <p:cNvPr id="242" name="Google Shape;242;p24"/>
          <p:cNvPicPr preferRelativeResize="0"/>
          <p:nvPr/>
        </p:nvPicPr>
        <p:blipFill rotWithShape="1">
          <a:blip r:embed="rId7">
            <a:alphaModFix/>
          </a:blip>
          <a:srcRect/>
          <a:stretch/>
        </p:blipFill>
        <p:spPr>
          <a:xfrm>
            <a:off x="7890925" y="3910281"/>
            <a:ext cx="1999321" cy="2483348"/>
          </a:xfrm>
          <a:prstGeom prst="rect">
            <a:avLst/>
          </a:prstGeom>
          <a:noFill/>
          <a:ln>
            <a:noFill/>
          </a:ln>
        </p:spPr>
      </p:pic>
      <p:pic>
        <p:nvPicPr>
          <p:cNvPr id="243" name="Google Shape;243;p24"/>
          <p:cNvPicPr preferRelativeResize="0"/>
          <p:nvPr/>
        </p:nvPicPr>
        <p:blipFill rotWithShape="1">
          <a:blip r:embed="rId8">
            <a:alphaModFix/>
          </a:blip>
          <a:srcRect/>
          <a:stretch/>
        </p:blipFill>
        <p:spPr>
          <a:xfrm>
            <a:off x="10023729" y="1765738"/>
            <a:ext cx="2085714" cy="3742857"/>
          </a:xfrm>
          <a:prstGeom prst="rect">
            <a:avLst/>
          </a:prstGeom>
          <a:noFill/>
          <a:ln>
            <a:noFill/>
          </a:ln>
        </p:spPr>
      </p:pic>
      <p:sp>
        <p:nvSpPr>
          <p:cNvPr id="244" name="Google Shape;244;p24"/>
          <p:cNvSpPr txBox="1">
            <a:spLocks noGrp="1"/>
          </p:cNvSpPr>
          <p:nvPr>
            <p:ph type="body" idx="1"/>
          </p:nvPr>
        </p:nvSpPr>
        <p:spPr>
          <a:xfrm>
            <a:off x="63981" y="1626037"/>
            <a:ext cx="3451565" cy="4863661"/>
          </a:xfrm>
          <a:prstGeom prst="rect">
            <a:avLst/>
          </a:prstGeom>
          <a:noFill/>
          <a:ln>
            <a:noFill/>
          </a:ln>
        </p:spPr>
        <p:txBody>
          <a:bodyPr spcFirstLastPara="1" wrap="square" lIns="91425" tIns="45700" rIns="91425" bIns="45700" anchor="t" anchorCtr="0">
            <a:noAutofit/>
          </a:bodyPr>
          <a:lstStyle/>
          <a:p>
            <a:pPr marL="457200" lvl="0" indent="-381000" algn="r" rtl="1">
              <a:lnSpc>
                <a:spcPct val="100000"/>
              </a:lnSpc>
              <a:spcBef>
                <a:spcPts val="1000"/>
              </a:spcBef>
              <a:spcAft>
                <a:spcPts val="0"/>
              </a:spcAft>
              <a:buClr>
                <a:schemeClr val="bg2"/>
              </a:buClr>
              <a:buSzPts val="2400"/>
              <a:buChar char="●"/>
            </a:pPr>
            <a:r>
              <a:rPr lang="ar-EG" sz="2200" dirty="0">
                <a:solidFill>
                  <a:schemeClr val="bg2"/>
                </a:solidFill>
                <a:latin typeface="Open Sans"/>
                <a:ea typeface="Open Sans"/>
                <a:cs typeface="Open Sans"/>
                <a:sym typeface="Open Sans"/>
              </a:rPr>
              <a:t>إلى جانب </a:t>
            </a:r>
            <a:r>
              <a:rPr lang="ar-EG" dirty="0">
                <a:solidFill>
                  <a:schemeClr val="bg2"/>
                </a:solidFill>
                <a:latin typeface="Open Sans"/>
                <a:ea typeface="Open Sans"/>
                <a:cs typeface="Open Sans"/>
                <a:sym typeface="Open Sans"/>
              </a:rPr>
              <a:t>القوائم المنسدلة </a:t>
            </a:r>
            <a:r>
              <a:rPr lang="ar-SA" dirty="0">
                <a:solidFill>
                  <a:schemeClr val="bg2"/>
                </a:solidFill>
                <a:latin typeface="Open Sans"/>
                <a:ea typeface="Open Sans"/>
                <a:cs typeface="Open Sans"/>
                <a:sym typeface="Open Sans"/>
              </a:rPr>
              <a:t>للمحتوى</a:t>
            </a:r>
            <a:r>
              <a:rPr lang="en-US" sz="2400" b="1" dirty="0">
                <a:solidFill>
                  <a:schemeClr val="bg2"/>
                </a:solidFill>
                <a:latin typeface="Open Sans" panose="020B0606030504020204" pitchFamily="34" charset="0"/>
                <a:ea typeface="Open Sans" panose="020B0606030504020204" pitchFamily="34" charset="0"/>
                <a:cs typeface="Open Sans" panose="020B0606030504020204" pitchFamily="34" charset="0"/>
                <a:sym typeface="Open Sans"/>
              </a:rPr>
              <a:t> Content</a:t>
            </a:r>
            <a:r>
              <a:rPr lang="ar-SA" dirty="0">
                <a:solidFill>
                  <a:schemeClr val="bg2"/>
                </a:solidFill>
                <a:latin typeface="Open Sans"/>
                <a:ea typeface="Open Sans"/>
                <a:cs typeface="Open Sans"/>
                <a:sym typeface="Open Sans"/>
              </a:rPr>
              <a:t>، المجموعة</a:t>
            </a:r>
            <a:r>
              <a:rPr lang="en-US" sz="2400" b="1" dirty="0">
                <a:solidFill>
                  <a:schemeClr val="bg2"/>
                </a:solidFill>
                <a:latin typeface="Open Sans" panose="020B0606030504020204" pitchFamily="34" charset="0"/>
                <a:ea typeface="Open Sans" panose="020B0606030504020204" pitchFamily="34" charset="0"/>
                <a:cs typeface="Open Sans" panose="020B0606030504020204" pitchFamily="34" charset="0"/>
                <a:sym typeface="Open Sans"/>
              </a:rPr>
              <a:t>Collection </a:t>
            </a:r>
            <a:r>
              <a:rPr lang="ar-SA" dirty="0">
                <a:solidFill>
                  <a:schemeClr val="bg2"/>
                </a:solidFill>
                <a:latin typeface="Open Sans"/>
                <a:ea typeface="Open Sans"/>
                <a:cs typeface="Open Sans"/>
                <a:sym typeface="Open Sans"/>
              </a:rPr>
              <a:t>، واللغة</a:t>
            </a:r>
            <a:r>
              <a:rPr lang="en-US" sz="2400" b="1" dirty="0">
                <a:solidFill>
                  <a:schemeClr val="bg2"/>
                </a:solidFill>
                <a:latin typeface="Open Sans" panose="020B0606030504020204" pitchFamily="34" charset="0"/>
                <a:ea typeface="Open Sans" panose="020B0606030504020204" pitchFamily="34" charset="0"/>
                <a:cs typeface="Open Sans" panose="020B0606030504020204" pitchFamily="34" charset="0"/>
                <a:sym typeface="Open Sans"/>
              </a:rPr>
              <a:t> Language </a:t>
            </a:r>
            <a:r>
              <a:rPr lang="ar-EG" dirty="0">
                <a:solidFill>
                  <a:schemeClr val="bg2"/>
                </a:solidFill>
                <a:latin typeface="Open Sans"/>
                <a:ea typeface="Open Sans"/>
                <a:cs typeface="Open Sans"/>
                <a:sym typeface="Open Sans"/>
              </a:rPr>
              <a:t>، توجد </a:t>
            </a:r>
            <a:r>
              <a:rPr lang="ar-SA" dirty="0">
                <a:solidFill>
                  <a:schemeClr val="bg2"/>
                </a:solidFill>
                <a:latin typeface="Open Sans"/>
                <a:ea typeface="Open Sans"/>
                <a:cs typeface="Open Sans"/>
                <a:sym typeface="Open Sans"/>
              </a:rPr>
              <a:t>معاملات </a:t>
            </a:r>
            <a:r>
              <a:rPr lang="ar-EG" dirty="0">
                <a:solidFill>
                  <a:schemeClr val="bg2"/>
                </a:solidFill>
                <a:latin typeface="Open Sans"/>
                <a:ea typeface="Open Sans"/>
                <a:cs typeface="Open Sans"/>
                <a:sym typeface="Open Sans"/>
              </a:rPr>
              <a:t>تصفية مختلفة في العمود الأيسر للصفحة.</a:t>
            </a:r>
          </a:p>
          <a:p>
            <a:pPr marL="457200" lvl="0" indent="-381000" algn="r" rtl="1">
              <a:lnSpc>
                <a:spcPct val="100000"/>
              </a:lnSpc>
              <a:spcBef>
                <a:spcPts val="1000"/>
              </a:spcBef>
              <a:spcAft>
                <a:spcPts val="0"/>
              </a:spcAft>
              <a:buClr>
                <a:schemeClr val="bg2"/>
              </a:buClr>
              <a:buSzPts val="2400"/>
              <a:buChar char="●"/>
            </a:pPr>
            <a:r>
              <a:rPr lang="ar-EG" dirty="0">
                <a:solidFill>
                  <a:schemeClr val="bg2"/>
                </a:solidFill>
                <a:latin typeface="Open Sans"/>
                <a:ea typeface="Open Sans"/>
                <a:cs typeface="Open Sans"/>
                <a:sym typeface="Open Sans"/>
              </a:rPr>
              <a:t>يمكن لهذه الخيارات تحسين البحث بشكل موسع - على سبيل المثال </a:t>
            </a:r>
            <a:r>
              <a:rPr lang="ar-SA" dirty="0">
                <a:solidFill>
                  <a:schemeClr val="bg2"/>
                </a:solidFill>
                <a:latin typeface="Open Sans"/>
                <a:ea typeface="Open Sans"/>
                <a:cs typeface="Open Sans"/>
                <a:sym typeface="Open Sans"/>
              </a:rPr>
              <a:t>: </a:t>
            </a:r>
            <a:r>
              <a:rPr lang="ar-EG" dirty="0">
                <a:solidFill>
                  <a:schemeClr val="bg2"/>
                </a:solidFill>
                <a:latin typeface="Open Sans"/>
                <a:ea typeface="Open Sans"/>
                <a:cs typeface="Open Sans"/>
                <a:sym typeface="Open Sans"/>
              </a:rPr>
              <a:t>المجلات مع موضوع محدد.</a:t>
            </a:r>
          </a:p>
          <a:p>
            <a:pPr marL="457200" lvl="0" indent="-381000" algn="r" rtl="1">
              <a:lnSpc>
                <a:spcPct val="100000"/>
              </a:lnSpc>
              <a:spcBef>
                <a:spcPts val="1000"/>
              </a:spcBef>
              <a:spcAft>
                <a:spcPts val="0"/>
              </a:spcAft>
              <a:buClr>
                <a:schemeClr val="bg2"/>
              </a:buClr>
              <a:buSzPts val="2400"/>
              <a:buChar char="●"/>
            </a:pPr>
            <a:r>
              <a:rPr lang="ar-EG" dirty="0">
                <a:solidFill>
                  <a:schemeClr val="bg2"/>
                </a:solidFill>
                <a:latin typeface="Open Sans"/>
                <a:ea typeface="Open Sans"/>
                <a:cs typeface="Open Sans"/>
                <a:sym typeface="Open Sans"/>
              </a:rPr>
              <a:t>للحصول على أمثلة ، راجع الشرائح التالية.</a:t>
            </a:r>
            <a:endParaRPr dirty="0">
              <a:solidFill>
                <a:schemeClr val="bg2"/>
              </a:solidFill>
            </a:endParaRPr>
          </a:p>
        </p:txBody>
      </p:sp>
      <p:pic>
        <p:nvPicPr>
          <p:cNvPr id="245" name="Google Shape;245;p24"/>
          <p:cNvPicPr preferRelativeResize="0"/>
          <p:nvPr/>
        </p:nvPicPr>
        <p:blipFill rotWithShape="1">
          <a:blip r:embed="rId9">
            <a:alphaModFix/>
          </a:blip>
          <a:srcRect/>
          <a:stretch/>
        </p:blipFill>
        <p:spPr>
          <a:xfrm>
            <a:off x="3625395" y="2089766"/>
            <a:ext cx="2002811" cy="18340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8"/>
                                        </p:tgtEl>
                                        <p:attrNameLst>
                                          <p:attrName>style.visibility</p:attrName>
                                        </p:attrNameLst>
                                      </p:cBhvr>
                                      <p:to>
                                        <p:strVal val="visible"/>
                                      </p:to>
                                    </p:set>
                                    <p:animEffect transition="in" filter="fade">
                                      <p:cBhvr>
                                        <p:cTn id="7" dur="500"/>
                                        <p:tgtEl>
                                          <p:spTgt spid="2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9"/>
                                        </p:tgtEl>
                                        <p:attrNameLst>
                                          <p:attrName>style.visibility</p:attrName>
                                        </p:attrNameLst>
                                      </p:cBhvr>
                                      <p:to>
                                        <p:strVal val="visible"/>
                                      </p:to>
                                    </p:set>
                                    <p:animEffect transition="in" filter="fade">
                                      <p:cBhvr>
                                        <p:cTn id="12" dur="500"/>
                                        <p:tgtEl>
                                          <p:spTgt spid="2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1"/>
                                        </p:tgtEl>
                                        <p:attrNameLst>
                                          <p:attrName>style.visibility</p:attrName>
                                        </p:attrNameLst>
                                      </p:cBhvr>
                                      <p:to>
                                        <p:strVal val="visible"/>
                                      </p:to>
                                    </p:set>
                                    <p:animEffect transition="in" filter="fade">
                                      <p:cBhvr>
                                        <p:cTn id="17" dur="500"/>
                                        <p:tgtEl>
                                          <p:spTgt spid="24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0"/>
                                        </p:tgtEl>
                                        <p:attrNameLst>
                                          <p:attrName>style.visibility</p:attrName>
                                        </p:attrNameLst>
                                      </p:cBhvr>
                                      <p:to>
                                        <p:strVal val="visible"/>
                                      </p:to>
                                    </p:set>
                                    <p:animEffect transition="in" filter="fade">
                                      <p:cBhvr>
                                        <p:cTn id="22" dur="500"/>
                                        <p:tgtEl>
                                          <p:spTgt spid="24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3"/>
                                        </p:tgtEl>
                                        <p:attrNameLst>
                                          <p:attrName>style.visibility</p:attrName>
                                        </p:attrNameLst>
                                      </p:cBhvr>
                                      <p:to>
                                        <p:strVal val="visible"/>
                                      </p:to>
                                    </p:set>
                                    <p:animEffect transition="in" filter="fade">
                                      <p:cBhvr>
                                        <p:cTn id="27" dur="500"/>
                                        <p:tgtEl>
                                          <p:spTgt spid="24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2"/>
                                        </p:tgtEl>
                                        <p:attrNameLst>
                                          <p:attrName>style.visibility</p:attrName>
                                        </p:attrNameLst>
                                      </p:cBhvr>
                                      <p:to>
                                        <p:strVal val="visible"/>
                                      </p:to>
                                    </p:set>
                                    <p:animEffect transition="in" filter="fade">
                                      <p:cBhvr>
                                        <p:cTn id="32" dur="500"/>
                                        <p:tgtEl>
                                          <p:spTgt spid="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39"/>
          <p:cNvSpPr txBox="1">
            <a:spLocks noGrp="1"/>
          </p:cNvSpPr>
          <p:nvPr>
            <p:ph type="title"/>
          </p:nvPr>
        </p:nvSpPr>
        <p:spPr>
          <a:xfrm>
            <a:off x="0" y="251003"/>
            <a:ext cx="9613800" cy="108090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FFFFFF"/>
              </a:buClr>
              <a:buSzPts val="3600"/>
              <a:buFont typeface="Trebuchet MS"/>
              <a:buNone/>
            </a:pPr>
            <a:r>
              <a:rPr lang="ar-EG" dirty="0">
                <a:solidFill>
                  <a:srgbClr val="586F7C"/>
                </a:solidFill>
                <a:latin typeface="Open Sans"/>
                <a:ea typeface="Open Sans"/>
                <a:cs typeface="Open Sans"/>
                <a:sym typeface="Open Sans"/>
              </a:rPr>
              <a:t>الخطوط الرئيسية</a:t>
            </a:r>
            <a:r>
              <a:rPr lang="en-US" dirty="0">
                <a:solidFill>
                  <a:srgbClr val="586F7C"/>
                </a:solidFill>
                <a:latin typeface="Open Sans"/>
                <a:ea typeface="Open Sans"/>
                <a:cs typeface="Open Sans"/>
                <a:sym typeface="Open Sans"/>
              </a:rPr>
              <a:t>    </a:t>
            </a:r>
            <a:r>
              <a:rPr lang="ar-SA" dirty="0">
                <a:solidFill>
                  <a:srgbClr val="586F7C"/>
                </a:solidFill>
                <a:latin typeface="Open Sans"/>
                <a:ea typeface="Open Sans"/>
                <a:cs typeface="Open Sans"/>
                <a:sym typeface="Open Sans"/>
              </a:rPr>
              <a:t>            </a:t>
            </a:r>
            <a:endParaRPr dirty="0">
              <a:solidFill>
                <a:srgbClr val="586F7C"/>
              </a:solidFill>
              <a:latin typeface="Open Sans"/>
              <a:ea typeface="Open Sans"/>
              <a:cs typeface="Open Sans"/>
              <a:sym typeface="Open Sans"/>
            </a:endParaRPr>
          </a:p>
        </p:txBody>
      </p:sp>
      <p:sp>
        <p:nvSpPr>
          <p:cNvPr id="80" name="Google Shape;80;p39"/>
          <p:cNvSpPr txBox="1">
            <a:spLocks noGrp="1"/>
          </p:cNvSpPr>
          <p:nvPr>
            <p:ph type="body" idx="1"/>
          </p:nvPr>
        </p:nvSpPr>
        <p:spPr>
          <a:xfrm>
            <a:off x="550974" y="2004805"/>
            <a:ext cx="10597200" cy="4513500"/>
          </a:xfrm>
          <a:prstGeom prst="rect">
            <a:avLst/>
          </a:prstGeom>
          <a:noFill/>
          <a:ln>
            <a:noFill/>
          </a:ln>
        </p:spPr>
        <p:txBody>
          <a:bodyPr spcFirstLastPara="1" wrap="square" lIns="91425" tIns="45700" rIns="91425" bIns="45700" anchor="t" anchorCtr="0">
            <a:noAutofit/>
          </a:bodyPr>
          <a:lstStyle/>
          <a:p>
            <a:pPr marL="285750" indent="-285750" algn="r" rtl="1">
              <a:lnSpc>
                <a:spcPct val="100000"/>
              </a:lnSpc>
              <a:spcBef>
                <a:spcPts val="0"/>
              </a:spcBef>
              <a:buClr>
                <a:schemeClr val="dk2"/>
              </a:buClr>
              <a:buSzPts val="1120"/>
            </a:pPr>
            <a:r>
              <a:rPr lang="ar-SA" dirty="0">
                <a:solidFill>
                  <a:schemeClr val="bg2"/>
                </a:solidFill>
                <a:latin typeface="Open Sans"/>
                <a:ea typeface="Open Sans"/>
                <a:cs typeface="Open Sans"/>
                <a:sym typeface="Open Sans"/>
              </a:rPr>
              <a:t>مقدمة.</a:t>
            </a:r>
          </a:p>
          <a:p>
            <a:pPr marL="285750" indent="-285750" algn="r" rtl="1">
              <a:lnSpc>
                <a:spcPct val="100000"/>
              </a:lnSpc>
              <a:spcBef>
                <a:spcPts val="0"/>
              </a:spcBef>
              <a:buClr>
                <a:schemeClr val="dk2"/>
              </a:buClr>
              <a:buSzPts val="1120"/>
            </a:pPr>
            <a:r>
              <a:rPr lang="ar-EG" dirty="0">
                <a:solidFill>
                  <a:schemeClr val="bg2"/>
                </a:solidFill>
                <a:latin typeface="Open Sans"/>
                <a:ea typeface="Open Sans"/>
                <a:cs typeface="Open Sans"/>
                <a:sym typeface="Open Sans"/>
              </a:rPr>
              <a:t>الوصول إلى بوابة المحتوى الموحد.</a:t>
            </a:r>
          </a:p>
          <a:p>
            <a:pPr marL="285750" indent="-285750" algn="r" rtl="1">
              <a:lnSpc>
                <a:spcPct val="100000"/>
              </a:lnSpc>
              <a:spcBef>
                <a:spcPts val="0"/>
              </a:spcBef>
              <a:buClr>
                <a:schemeClr val="dk2"/>
              </a:buClr>
              <a:buSzPts val="1120"/>
            </a:pPr>
            <a:r>
              <a:rPr lang="ar-EG" dirty="0">
                <a:solidFill>
                  <a:schemeClr val="bg2"/>
                </a:solidFill>
                <a:latin typeface="Open Sans"/>
                <a:ea typeface="Open Sans"/>
                <a:cs typeface="Open Sans"/>
                <a:sym typeface="Open Sans"/>
              </a:rPr>
              <a:t>تصفح بوابة المحتوى الموحد.</a:t>
            </a:r>
          </a:p>
          <a:p>
            <a:pPr marL="285750" indent="-285750" algn="r" rtl="1">
              <a:lnSpc>
                <a:spcPct val="100000"/>
              </a:lnSpc>
              <a:spcBef>
                <a:spcPts val="0"/>
              </a:spcBef>
              <a:buClr>
                <a:schemeClr val="dk2"/>
              </a:buClr>
              <a:buSzPts val="1120"/>
            </a:pPr>
            <a:r>
              <a:rPr lang="ar-SA" dirty="0">
                <a:solidFill>
                  <a:schemeClr val="bg2"/>
                </a:solidFill>
                <a:latin typeface="Open Sans"/>
                <a:ea typeface="Open Sans"/>
                <a:cs typeface="Open Sans"/>
                <a:sym typeface="Open Sans"/>
              </a:rPr>
              <a:t>ال</a:t>
            </a:r>
            <a:r>
              <a:rPr lang="ar-EG" dirty="0">
                <a:solidFill>
                  <a:schemeClr val="bg2"/>
                </a:solidFill>
                <a:latin typeface="Open Sans"/>
                <a:ea typeface="Open Sans"/>
                <a:cs typeface="Open Sans"/>
                <a:sym typeface="Open Sans"/>
              </a:rPr>
              <a:t>تصفح حسب المجموعات.</a:t>
            </a:r>
          </a:p>
          <a:p>
            <a:pPr marL="285750" indent="-285750" algn="r" rtl="1">
              <a:lnSpc>
                <a:spcPct val="100000"/>
              </a:lnSpc>
              <a:spcBef>
                <a:spcPts val="0"/>
              </a:spcBef>
              <a:buClr>
                <a:schemeClr val="dk2"/>
              </a:buClr>
              <a:buSzPts val="1120"/>
            </a:pPr>
            <a:r>
              <a:rPr lang="ar-EG" dirty="0">
                <a:solidFill>
                  <a:schemeClr val="bg2"/>
                </a:solidFill>
                <a:latin typeface="Open Sans"/>
                <a:ea typeface="Open Sans"/>
                <a:cs typeface="Open Sans"/>
                <a:sym typeface="Open Sans"/>
              </a:rPr>
              <a:t>البحث في قاعدة البيانات</a:t>
            </a:r>
            <a:r>
              <a:rPr lang="ar-SA" dirty="0">
                <a:solidFill>
                  <a:schemeClr val="bg2"/>
                </a:solidFill>
                <a:latin typeface="Open Sans"/>
                <a:ea typeface="Open Sans"/>
                <a:cs typeface="Open Sans"/>
                <a:sym typeface="Open Sans"/>
              </a:rPr>
              <a:t>.</a:t>
            </a:r>
            <a:endParaRPr dirty="0">
              <a:solidFill>
                <a:schemeClr val="bg2"/>
              </a:solidFill>
            </a:endParaRPr>
          </a:p>
          <a:p>
            <a:pPr marL="285750" indent="-285750" algn="r" rtl="1">
              <a:lnSpc>
                <a:spcPct val="100000"/>
              </a:lnSpc>
              <a:spcBef>
                <a:spcPts val="0"/>
              </a:spcBef>
              <a:buClr>
                <a:schemeClr val="dk2"/>
              </a:buClr>
              <a:buSzPts val="1120"/>
            </a:pPr>
            <a:r>
              <a:rPr lang="ar-EG" dirty="0">
                <a:solidFill>
                  <a:schemeClr val="bg2"/>
                </a:solidFill>
                <a:latin typeface="Open Sans"/>
                <a:ea typeface="Open Sans"/>
                <a:cs typeface="Open Sans"/>
                <a:sym typeface="Open Sans"/>
              </a:rPr>
              <a:t>البحث في المجلات.</a:t>
            </a:r>
          </a:p>
          <a:p>
            <a:pPr marL="285750" indent="-285750" algn="r" rtl="1">
              <a:lnSpc>
                <a:spcPct val="100000"/>
              </a:lnSpc>
              <a:spcBef>
                <a:spcPts val="0"/>
              </a:spcBef>
              <a:buClr>
                <a:schemeClr val="dk2"/>
              </a:buClr>
              <a:buSzPts val="1120"/>
            </a:pPr>
            <a:r>
              <a:rPr lang="ar-EG" dirty="0">
                <a:solidFill>
                  <a:schemeClr val="bg2"/>
                </a:solidFill>
                <a:latin typeface="Open Sans"/>
                <a:ea typeface="Open Sans"/>
                <a:cs typeface="Open Sans"/>
                <a:sym typeface="Open Sans"/>
              </a:rPr>
              <a:t>تصفح قواعد البيانات والمصادر المرجعية والمجموعات البحثية المجانية.</a:t>
            </a:r>
          </a:p>
          <a:p>
            <a:pPr marL="285750" indent="-285750" algn="r" rtl="1">
              <a:lnSpc>
                <a:spcPct val="100000"/>
              </a:lnSpc>
              <a:spcBef>
                <a:spcPts val="0"/>
              </a:spcBef>
              <a:buClr>
                <a:schemeClr val="dk2"/>
              </a:buClr>
              <a:buSzPts val="1120"/>
            </a:pPr>
            <a:r>
              <a:rPr lang="ar-SA" dirty="0">
                <a:solidFill>
                  <a:schemeClr val="bg2"/>
                </a:solidFill>
                <a:latin typeface="Open Sans"/>
                <a:ea typeface="Open Sans"/>
                <a:cs typeface="Open Sans"/>
                <a:sym typeface="Open Sans"/>
              </a:rPr>
              <a:t>ال</a:t>
            </a:r>
            <a:r>
              <a:rPr lang="ar-EG" dirty="0">
                <a:solidFill>
                  <a:schemeClr val="bg2"/>
                </a:solidFill>
                <a:latin typeface="Open Sans"/>
                <a:ea typeface="Open Sans"/>
                <a:cs typeface="Open Sans"/>
                <a:sym typeface="Open Sans"/>
              </a:rPr>
              <a:t>بحث </a:t>
            </a:r>
            <a:r>
              <a:rPr lang="ar-SA" dirty="0">
                <a:solidFill>
                  <a:schemeClr val="bg2"/>
                </a:solidFill>
                <a:latin typeface="Open Sans"/>
                <a:ea typeface="Open Sans"/>
                <a:cs typeface="Open Sans"/>
                <a:sym typeface="Open Sans"/>
              </a:rPr>
              <a:t>عبر البحوث من أجل الحياة باستخدام </a:t>
            </a:r>
            <a:r>
              <a:rPr lang="ar-EG" dirty="0">
                <a:solidFill>
                  <a:schemeClr val="bg2"/>
                </a:solidFill>
                <a:latin typeface="Open Sans"/>
                <a:ea typeface="Open Sans"/>
                <a:cs typeface="Open Sans"/>
                <a:sym typeface="Open Sans"/>
              </a:rPr>
              <a:t>محرك البحث </a:t>
            </a:r>
            <a:r>
              <a:rPr lang="en-US" dirty="0">
                <a:solidFill>
                  <a:schemeClr val="bg2"/>
                </a:solidFill>
                <a:latin typeface="Open Sans"/>
                <a:ea typeface="Open Sans"/>
                <a:cs typeface="Open Sans"/>
                <a:sym typeface="Open Sans"/>
              </a:rPr>
              <a:t>Summon</a:t>
            </a:r>
            <a:endParaRPr lang="ar-EG" dirty="0">
              <a:solidFill>
                <a:schemeClr val="bg2"/>
              </a:solidFill>
              <a:latin typeface="Open Sans"/>
              <a:ea typeface="Open Sans"/>
              <a:cs typeface="Open Sans"/>
              <a:sym typeface="Open Sans"/>
            </a:endParaRPr>
          </a:p>
          <a:p>
            <a:pPr marL="285750" indent="-285750" algn="r" rtl="1">
              <a:lnSpc>
                <a:spcPct val="100000"/>
              </a:lnSpc>
              <a:spcBef>
                <a:spcPts val="0"/>
              </a:spcBef>
              <a:buClr>
                <a:schemeClr val="dk2"/>
              </a:buClr>
              <a:buSzPts val="1120"/>
            </a:pPr>
            <a:r>
              <a:rPr lang="ar-EG" dirty="0">
                <a:solidFill>
                  <a:schemeClr val="bg2"/>
                </a:solidFill>
                <a:latin typeface="Open Sans"/>
                <a:ea typeface="Open Sans"/>
                <a:cs typeface="Open Sans"/>
                <a:sym typeface="Open Sans"/>
              </a:rPr>
              <a:t>العرض المتاح لكل دولة وقوائم عناوين المجلات والكتب والمصادر المتاحة.</a:t>
            </a:r>
          </a:p>
          <a:p>
            <a:pPr marL="285750" indent="-285750" algn="r" rtl="1">
              <a:lnSpc>
                <a:spcPct val="100000"/>
              </a:lnSpc>
              <a:spcBef>
                <a:spcPts val="0"/>
              </a:spcBef>
              <a:buClr>
                <a:schemeClr val="dk2"/>
              </a:buClr>
              <a:buSzPts val="1120"/>
            </a:pPr>
            <a:r>
              <a:rPr lang="ar-EG" dirty="0">
                <a:solidFill>
                  <a:schemeClr val="bg2"/>
                </a:solidFill>
                <a:latin typeface="Open Sans"/>
                <a:ea typeface="Open Sans"/>
                <a:cs typeface="Open Sans"/>
                <a:sym typeface="Open Sans"/>
              </a:rPr>
              <a:t>البحث عن / تنزيل مقال وتصدير اقتباس من مجلة</a:t>
            </a:r>
            <a:r>
              <a:rPr lang="en-US" dirty="0">
                <a:solidFill>
                  <a:schemeClr val="bg2"/>
                </a:solidFill>
                <a:latin typeface="Open Sans"/>
                <a:ea typeface="Open Sans"/>
                <a:cs typeface="Open Sans"/>
                <a:sym typeface="Open Sans"/>
              </a:rPr>
              <a:t> </a:t>
            </a:r>
            <a:r>
              <a:rPr lang="ar-SA" dirty="0">
                <a:solidFill>
                  <a:schemeClr val="bg2"/>
                </a:solidFill>
                <a:latin typeface="Open Sans"/>
                <a:ea typeface="Open Sans"/>
                <a:cs typeface="Open Sans"/>
                <a:sym typeface="Open Sans"/>
              </a:rPr>
              <a:t>/ استشهاد مرجعي لمجلة علمية</a:t>
            </a:r>
            <a:r>
              <a:rPr lang="ar-EG" dirty="0">
                <a:solidFill>
                  <a:schemeClr val="bg2"/>
                </a:solidFill>
                <a:latin typeface="Open Sans"/>
                <a:ea typeface="Open Sans"/>
                <a:cs typeface="Open Sans"/>
                <a:sym typeface="Open Sans"/>
              </a:rPr>
              <a:t>.</a:t>
            </a:r>
          </a:p>
          <a:p>
            <a:pPr marL="285750" indent="-285750" algn="r" rtl="1">
              <a:lnSpc>
                <a:spcPct val="100000"/>
              </a:lnSpc>
              <a:spcBef>
                <a:spcPts val="0"/>
              </a:spcBef>
              <a:buClr>
                <a:schemeClr val="dk2"/>
              </a:buClr>
              <a:buSzPts val="1120"/>
            </a:pPr>
            <a:r>
              <a:rPr lang="ar-EG" dirty="0">
                <a:solidFill>
                  <a:schemeClr val="bg2"/>
                </a:solidFill>
                <a:latin typeface="Open Sans"/>
                <a:ea typeface="Open Sans"/>
                <a:cs typeface="Open Sans"/>
                <a:sym typeface="Open Sans"/>
              </a:rPr>
              <a:t>اكتشاف الأخطاء وإصلاحها والدعم الفني.</a:t>
            </a:r>
            <a:endParaRPr lang="en-US" dirty="0">
              <a:solidFill>
                <a:schemeClr val="bg2"/>
              </a:solidFill>
            </a:endParaRPr>
          </a:p>
        </p:txBody>
      </p:sp>
      <p:sp>
        <p:nvSpPr>
          <p:cNvPr id="81" name="Google Shape;81;p39"/>
          <p:cNvSpPr txBox="1">
            <a:spLocks noGrp="1"/>
          </p:cNvSpPr>
          <p:nvPr>
            <p:ph type="dt" idx="10"/>
          </p:nvPr>
        </p:nvSpPr>
        <p:spPr>
          <a:xfrm>
            <a:off x="9434050" y="6455525"/>
            <a:ext cx="2743200" cy="326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sz="1200" dirty="0"/>
              <a:t>v.1.1 January 2024</a:t>
            </a:r>
          </a:p>
        </p:txBody>
      </p:sp>
      <p:pic>
        <p:nvPicPr>
          <p:cNvPr id="82" name="Google Shape;82;p39"/>
          <p:cNvPicPr preferRelativeResize="0"/>
          <p:nvPr/>
        </p:nvPicPr>
        <p:blipFill rotWithShape="1">
          <a:blip r:embed="rId3">
            <a:alphaModFix/>
          </a:blip>
          <a:srcRect/>
          <a:stretch/>
        </p:blipFill>
        <p:spPr>
          <a:xfrm>
            <a:off x="81466" y="6515076"/>
            <a:ext cx="699175" cy="233648"/>
          </a:xfrm>
          <a:prstGeom prst="rect">
            <a:avLst/>
          </a:prstGeom>
          <a:noFill/>
          <a:ln>
            <a:noFill/>
          </a:ln>
        </p:spPr>
      </p:pic>
      <p:sp>
        <p:nvSpPr>
          <p:cNvPr id="83" name="Google Shape;83;p39"/>
          <p:cNvSpPr txBox="1"/>
          <p:nvPr/>
        </p:nvSpPr>
        <p:spPr>
          <a:xfrm>
            <a:off x="770025" y="6455513"/>
            <a:ext cx="9783900" cy="28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This work is licensed under Creative Commons </a:t>
            </a:r>
            <a:r>
              <a:rPr lang="en-US" sz="1200" b="0" i="0" u="sng" strike="noStrike" cap="none">
                <a:solidFill>
                  <a:schemeClr val="hlink"/>
                </a:solidFill>
                <a:latin typeface="Arial"/>
                <a:ea typeface="Arial"/>
                <a:cs typeface="Arial"/>
                <a:sym typeface="Arial"/>
                <a:hlinkClick r:id="rId4"/>
              </a:rPr>
              <a:t>Attribution-ShareAlike 4.0 International</a:t>
            </a:r>
            <a:r>
              <a:rPr lang="en-US" sz="1200" b="0" i="0" u="none" strike="noStrike" cap="none">
                <a:solidFill>
                  <a:srgbClr val="000000"/>
                </a:solidFill>
                <a:latin typeface="Arial"/>
                <a:ea typeface="Arial"/>
                <a:cs typeface="Arial"/>
                <a:sym typeface="Arial"/>
              </a:rPr>
              <a:t> (CC BY-SA 4.0)</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21"/>
          <p:cNvPicPr preferRelativeResize="0"/>
          <p:nvPr/>
        </p:nvPicPr>
        <p:blipFill rotWithShape="1">
          <a:blip r:embed="rId3">
            <a:alphaModFix/>
          </a:blip>
          <a:srcRect/>
          <a:stretch/>
        </p:blipFill>
        <p:spPr>
          <a:xfrm>
            <a:off x="4556667" y="1874993"/>
            <a:ext cx="7476600" cy="4560935"/>
          </a:xfrm>
          <a:prstGeom prst="rect">
            <a:avLst/>
          </a:prstGeom>
          <a:noFill/>
          <a:ln>
            <a:noFill/>
          </a:ln>
        </p:spPr>
      </p:pic>
      <p:sp>
        <p:nvSpPr>
          <p:cNvPr id="251" name="Google Shape;251;p21"/>
          <p:cNvSpPr txBox="1">
            <a:spLocks noGrp="1"/>
          </p:cNvSpPr>
          <p:nvPr>
            <p:ph type="title"/>
          </p:nvPr>
        </p:nvSpPr>
        <p:spPr>
          <a:xfrm>
            <a:off x="0" y="248400"/>
            <a:ext cx="9613800" cy="1080900"/>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rgbClr val="FFFFFF"/>
              </a:buClr>
              <a:buSzPts val="3600"/>
              <a:buFont typeface="Trebuchet MS"/>
              <a:buNone/>
            </a:pPr>
            <a:r>
              <a:rPr lang="en-US" sz="3600" dirty="0">
                <a:solidFill>
                  <a:srgbClr val="586F7C"/>
                </a:solidFill>
                <a:latin typeface="Open Sans"/>
                <a:ea typeface="Open Sans"/>
                <a:cs typeface="Open Sans"/>
                <a:sym typeface="Open Sans"/>
              </a:rPr>
              <a:t> </a:t>
            </a:r>
            <a:r>
              <a:rPr lang="ar-EG" sz="3600" dirty="0">
                <a:solidFill>
                  <a:srgbClr val="586F7C"/>
                </a:solidFill>
                <a:latin typeface="Open Sans"/>
                <a:ea typeface="Open Sans"/>
                <a:cs typeface="Open Sans"/>
                <a:sym typeface="Open Sans"/>
              </a:rPr>
              <a:t>المجموعات: </a:t>
            </a:r>
            <a:r>
              <a:rPr lang="en-US" sz="3600" b="1" dirty="0">
                <a:solidFill>
                  <a:srgbClr val="586F7C"/>
                </a:solidFill>
                <a:latin typeface="Open Sans"/>
                <a:ea typeface="Open Sans"/>
                <a:cs typeface="Open Sans"/>
                <a:sym typeface="Open Sans"/>
              </a:rPr>
              <a:t>AGORA</a:t>
            </a:r>
            <a:endParaRPr sz="3600" b="1" dirty="0"/>
          </a:p>
        </p:txBody>
      </p:sp>
      <p:sp>
        <p:nvSpPr>
          <p:cNvPr id="252" name="Google Shape;252;p21"/>
          <p:cNvSpPr txBox="1">
            <a:spLocks noGrp="1"/>
          </p:cNvSpPr>
          <p:nvPr>
            <p:ph type="body" idx="1"/>
          </p:nvPr>
        </p:nvSpPr>
        <p:spPr>
          <a:xfrm>
            <a:off x="-1" y="1732800"/>
            <a:ext cx="4556667" cy="5125200"/>
          </a:xfrm>
          <a:prstGeom prst="rect">
            <a:avLst/>
          </a:prstGeom>
          <a:noFill/>
          <a:ln>
            <a:noFill/>
          </a:ln>
        </p:spPr>
        <p:txBody>
          <a:bodyPr spcFirstLastPara="1" wrap="square" lIns="91425" tIns="45700" rIns="91425" bIns="45700" anchor="t" anchorCtr="0">
            <a:noAutofit/>
          </a:bodyPr>
          <a:lstStyle/>
          <a:p>
            <a:pPr marL="457200" lvl="0" indent="-381000" algn="r" rtl="1">
              <a:lnSpc>
                <a:spcPct val="100000"/>
              </a:lnSpc>
              <a:spcBef>
                <a:spcPts val="1000"/>
              </a:spcBef>
              <a:spcAft>
                <a:spcPts val="0"/>
              </a:spcAft>
              <a:buClr>
                <a:schemeClr val="dk1"/>
              </a:buClr>
              <a:buSzPts val="2400"/>
              <a:buChar char="●"/>
            </a:pPr>
            <a:r>
              <a:rPr lang="ar-EG" dirty="0">
                <a:solidFill>
                  <a:schemeClr val="bg2"/>
                </a:solidFill>
                <a:latin typeface="Open Sans"/>
                <a:ea typeface="Open Sans"/>
                <a:sym typeface="Open Sans"/>
              </a:rPr>
              <a:t>بالنسبة</a:t>
            </a:r>
            <a:r>
              <a:rPr lang="ar-EG" sz="2000" dirty="0">
                <a:solidFill>
                  <a:schemeClr val="bg2"/>
                </a:solidFill>
                <a:latin typeface="Open Sans"/>
                <a:ea typeface="Open Sans"/>
                <a:cs typeface="Open Sans"/>
                <a:sym typeface="Open Sans"/>
              </a:rPr>
              <a:t> </a:t>
            </a:r>
            <a:r>
              <a:rPr lang="ar-EG" sz="2200" dirty="0">
                <a:solidFill>
                  <a:schemeClr val="bg2"/>
                </a:solidFill>
                <a:latin typeface="Open Sans"/>
                <a:ea typeface="Open Sans"/>
                <a:cs typeface="Open Sans"/>
                <a:sym typeface="Open Sans"/>
              </a:rPr>
              <a:t>لبرنامج </a:t>
            </a:r>
            <a:r>
              <a:rPr lang="en-US" sz="2200" dirty="0">
                <a:solidFill>
                  <a:schemeClr val="bg2"/>
                </a:solidFill>
                <a:latin typeface="Open Sans"/>
                <a:ea typeface="Open Sans"/>
                <a:cs typeface="Open Sans"/>
                <a:sym typeface="Open Sans"/>
              </a:rPr>
              <a:t> AGORA ، </a:t>
            </a:r>
            <a:r>
              <a:rPr lang="ar-EG" sz="2200" dirty="0">
                <a:solidFill>
                  <a:schemeClr val="bg2"/>
                </a:solidFill>
                <a:latin typeface="Open Sans"/>
                <a:ea typeface="Open Sans"/>
                <a:cs typeface="Open Sans"/>
                <a:sym typeface="Open Sans"/>
              </a:rPr>
              <a:t>تعرض الصفحة الأولية محتوى المجموعات</a:t>
            </a:r>
            <a:r>
              <a:rPr lang="en-US" sz="2200" b="1" dirty="0">
                <a:solidFill>
                  <a:schemeClr val="bg2"/>
                </a:solidFill>
                <a:latin typeface="Open Sans"/>
                <a:ea typeface="Open Sans"/>
                <a:cs typeface="Open Sans"/>
                <a:sym typeface="Open Sans"/>
              </a:rPr>
              <a:t> Collections Content</a:t>
            </a:r>
            <a:r>
              <a:rPr lang="ar-EG" sz="2200" dirty="0">
                <a:solidFill>
                  <a:schemeClr val="bg2"/>
                </a:solidFill>
                <a:latin typeface="Open Sans"/>
                <a:ea typeface="Open Sans"/>
                <a:cs typeface="Open Sans"/>
                <a:sym typeface="Open Sans"/>
              </a:rPr>
              <a:t> ونوعها</a:t>
            </a:r>
            <a:r>
              <a:rPr lang="en-US" sz="2200" b="1" dirty="0">
                <a:solidFill>
                  <a:schemeClr val="bg2"/>
                </a:solidFill>
                <a:latin typeface="Open Sans"/>
                <a:ea typeface="Open Sans"/>
                <a:cs typeface="Open Sans"/>
                <a:sym typeface="Open Sans"/>
              </a:rPr>
              <a:t> Type</a:t>
            </a:r>
            <a:r>
              <a:rPr lang="ar-EG" sz="2200" dirty="0">
                <a:solidFill>
                  <a:schemeClr val="bg2"/>
                </a:solidFill>
                <a:latin typeface="Open Sans"/>
                <a:ea typeface="Open Sans"/>
                <a:cs typeface="Open Sans"/>
                <a:sym typeface="Open Sans"/>
              </a:rPr>
              <a:t> وخيارات أخرى للبحث.</a:t>
            </a:r>
          </a:p>
          <a:p>
            <a:pPr marL="457200" lvl="0" indent="-381000" algn="r" rtl="1">
              <a:lnSpc>
                <a:spcPct val="100000"/>
              </a:lnSpc>
              <a:spcBef>
                <a:spcPts val="1000"/>
              </a:spcBef>
              <a:spcAft>
                <a:spcPts val="0"/>
              </a:spcAft>
              <a:buClr>
                <a:schemeClr val="dk1"/>
              </a:buClr>
              <a:buSzPts val="2400"/>
              <a:buChar char="●"/>
            </a:pPr>
            <a:r>
              <a:rPr lang="ar-EG" sz="2200" dirty="0">
                <a:solidFill>
                  <a:schemeClr val="bg2"/>
                </a:solidFill>
                <a:latin typeface="Open Sans"/>
                <a:ea typeface="Open Sans"/>
                <a:cs typeface="Open Sans"/>
                <a:sym typeface="Open Sans"/>
              </a:rPr>
              <a:t>يعرض الرمز            الموجود في الزاوية اليمنى العليا أداة البحث </a:t>
            </a:r>
            <a:r>
              <a:rPr lang="en-US" sz="2200" b="1" dirty="0">
                <a:solidFill>
                  <a:schemeClr val="bg2"/>
                </a:solidFill>
                <a:latin typeface="Open Sans"/>
                <a:ea typeface="Open Sans"/>
                <a:cs typeface="Open Sans"/>
                <a:sym typeface="Open Sans"/>
              </a:rPr>
              <a:t>Summon</a:t>
            </a:r>
            <a:endParaRPr lang="ar-SA" sz="2200" b="1" dirty="0">
              <a:solidFill>
                <a:schemeClr val="bg2"/>
              </a:solidFill>
              <a:latin typeface="Open Sans"/>
              <a:ea typeface="Open Sans"/>
              <a:cs typeface="Open Sans"/>
              <a:sym typeface="Open Sans"/>
            </a:endParaRPr>
          </a:p>
          <a:p>
            <a:pPr marL="457200" lvl="0" indent="-381000" algn="r" rtl="1">
              <a:lnSpc>
                <a:spcPct val="100000"/>
              </a:lnSpc>
              <a:spcBef>
                <a:spcPts val="1000"/>
              </a:spcBef>
              <a:spcAft>
                <a:spcPts val="0"/>
              </a:spcAft>
              <a:buClr>
                <a:schemeClr val="dk1"/>
              </a:buClr>
              <a:buSzPts val="2400"/>
              <a:buChar char="●"/>
            </a:pPr>
            <a:r>
              <a:rPr lang="ar-EG" sz="2200" dirty="0">
                <a:solidFill>
                  <a:schemeClr val="bg2"/>
                </a:solidFill>
                <a:latin typeface="Open Sans"/>
                <a:ea typeface="Open Sans"/>
                <a:cs typeface="Open Sans"/>
                <a:sym typeface="Open Sans"/>
              </a:rPr>
              <a:t>بيانات مفتاح الوصول</a:t>
            </a:r>
            <a:r>
              <a:rPr lang="en-US" sz="2200" b="1" dirty="0">
                <a:solidFill>
                  <a:schemeClr val="bg2"/>
                </a:solidFill>
                <a:latin typeface="Open Sans"/>
                <a:ea typeface="Open Sans"/>
                <a:cs typeface="Open Sans"/>
                <a:sym typeface="Open Sans"/>
              </a:rPr>
              <a:t> Access Key</a:t>
            </a:r>
            <a:r>
              <a:rPr lang="ar-EG" sz="2200" dirty="0">
                <a:solidFill>
                  <a:schemeClr val="bg2"/>
                </a:solidFill>
                <a:latin typeface="Open Sans"/>
                <a:ea typeface="Open Sans"/>
                <a:cs typeface="Open Sans"/>
                <a:sym typeface="Open Sans"/>
              </a:rPr>
              <a:t> توضح ما إذا كان العنصر المحدد متاحًا أم لا للمستخدم.</a:t>
            </a:r>
          </a:p>
          <a:p>
            <a:pPr marL="457200" lvl="0" indent="-381000" algn="r" rtl="1">
              <a:lnSpc>
                <a:spcPct val="100000"/>
              </a:lnSpc>
              <a:spcBef>
                <a:spcPts val="1000"/>
              </a:spcBef>
              <a:spcAft>
                <a:spcPts val="0"/>
              </a:spcAft>
              <a:buClr>
                <a:schemeClr val="dk1"/>
              </a:buClr>
              <a:buSzPts val="2400"/>
              <a:buChar char="●"/>
            </a:pPr>
            <a:r>
              <a:rPr lang="ar-EG" sz="2200" dirty="0">
                <a:solidFill>
                  <a:schemeClr val="bg2"/>
                </a:solidFill>
                <a:latin typeface="Open Sans"/>
                <a:ea typeface="Open Sans"/>
                <a:cs typeface="Open Sans"/>
                <a:sym typeface="Open Sans"/>
              </a:rPr>
              <a:t>انقر فوق الصفحة الرئيسية</a:t>
            </a:r>
            <a:r>
              <a:rPr lang="en-US" sz="2400" b="1" dirty="0">
                <a:solidFill>
                  <a:schemeClr val="bg2"/>
                </a:solidFill>
                <a:latin typeface="Open Sans"/>
                <a:ea typeface="Open Sans"/>
                <a:cs typeface="Open Sans"/>
                <a:sym typeface="Open Sans"/>
              </a:rPr>
              <a:t> Home </a:t>
            </a:r>
            <a:r>
              <a:rPr lang="ar-EG" sz="2400" b="1" dirty="0">
                <a:solidFill>
                  <a:schemeClr val="bg2"/>
                </a:solidFill>
                <a:latin typeface="Open Sans"/>
                <a:ea typeface="Open Sans"/>
                <a:cs typeface="Open Sans"/>
                <a:sym typeface="Open Sans"/>
              </a:rPr>
              <a:t> </a:t>
            </a:r>
            <a:r>
              <a:rPr lang="ar-EG" sz="2200" dirty="0">
                <a:solidFill>
                  <a:schemeClr val="bg2"/>
                </a:solidFill>
                <a:latin typeface="Open Sans"/>
                <a:ea typeface="Open Sans"/>
                <a:cs typeface="Open Sans"/>
                <a:sym typeface="Open Sans"/>
              </a:rPr>
              <a:t> لمسح البحث.</a:t>
            </a:r>
          </a:p>
          <a:p>
            <a:pPr marL="76200" lvl="0" indent="0" algn="r" rtl="1">
              <a:lnSpc>
                <a:spcPct val="100000"/>
              </a:lnSpc>
              <a:spcBef>
                <a:spcPts val="1000"/>
              </a:spcBef>
              <a:spcAft>
                <a:spcPts val="0"/>
              </a:spcAft>
              <a:buClr>
                <a:schemeClr val="dk1"/>
              </a:buClr>
              <a:buSzPts val="2400"/>
              <a:buNone/>
            </a:pPr>
            <a:r>
              <a:rPr lang="ar-EG" sz="2200" dirty="0">
                <a:solidFill>
                  <a:schemeClr val="bg2"/>
                </a:solidFill>
                <a:latin typeface="Open Sans"/>
                <a:ea typeface="Open Sans"/>
                <a:cs typeface="Open Sans"/>
                <a:sym typeface="Open Sans"/>
              </a:rPr>
              <a:t>* لاحظ أن </a:t>
            </a:r>
            <a:r>
              <a:rPr lang="en-US" sz="2200" dirty="0">
                <a:solidFill>
                  <a:schemeClr val="bg2"/>
                </a:solidFill>
                <a:latin typeface="Open Sans"/>
                <a:ea typeface="Open Sans"/>
                <a:cs typeface="Open Sans"/>
                <a:sym typeface="Open Sans"/>
              </a:rPr>
              <a:t> AGORA </a:t>
            </a:r>
            <a:r>
              <a:rPr lang="ar-EG" sz="2200" dirty="0">
                <a:solidFill>
                  <a:schemeClr val="bg2"/>
                </a:solidFill>
                <a:latin typeface="Open Sans"/>
                <a:ea typeface="Open Sans"/>
                <a:cs typeface="Open Sans"/>
                <a:sym typeface="Open Sans"/>
              </a:rPr>
              <a:t>و </a:t>
            </a:r>
            <a:r>
              <a:rPr lang="en-US" sz="2200" dirty="0">
                <a:solidFill>
                  <a:schemeClr val="bg2"/>
                </a:solidFill>
                <a:latin typeface="Open Sans"/>
                <a:ea typeface="Open Sans"/>
                <a:cs typeface="Open Sans"/>
                <a:sym typeface="Open Sans"/>
              </a:rPr>
              <a:t> ARDI </a:t>
            </a:r>
            <a:r>
              <a:rPr lang="ar-EG" sz="2200" dirty="0">
                <a:solidFill>
                  <a:schemeClr val="bg2"/>
                </a:solidFill>
                <a:latin typeface="Open Sans"/>
                <a:ea typeface="Open Sans"/>
                <a:cs typeface="Open Sans"/>
                <a:sym typeface="Open Sans"/>
              </a:rPr>
              <a:t>لهما بوابات محتويات منفصلة.</a:t>
            </a:r>
            <a:endParaRPr sz="2200" dirty="0">
              <a:solidFill>
                <a:schemeClr val="bg2"/>
              </a:solidFill>
            </a:endParaRPr>
          </a:p>
        </p:txBody>
      </p:sp>
      <p:sp>
        <p:nvSpPr>
          <p:cNvPr id="253" name="Google Shape;253;p21"/>
          <p:cNvSpPr/>
          <p:nvPr/>
        </p:nvSpPr>
        <p:spPr>
          <a:xfrm>
            <a:off x="4556667" y="3173438"/>
            <a:ext cx="4043047" cy="473276"/>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54" name="Google Shape;254;p21"/>
          <p:cNvPicPr preferRelativeResize="0"/>
          <p:nvPr/>
        </p:nvPicPr>
        <p:blipFill rotWithShape="1">
          <a:blip r:embed="rId4">
            <a:alphaModFix/>
          </a:blip>
          <a:srcRect/>
          <a:stretch/>
        </p:blipFill>
        <p:spPr>
          <a:xfrm>
            <a:off x="2090152" y="3294089"/>
            <a:ext cx="498525" cy="490611"/>
          </a:xfrm>
          <a:prstGeom prst="rect">
            <a:avLst/>
          </a:prstGeom>
          <a:noFill/>
          <a:ln>
            <a:noFill/>
          </a:ln>
        </p:spPr>
      </p:pic>
      <p:cxnSp>
        <p:nvCxnSpPr>
          <p:cNvPr id="255" name="Google Shape;255;p21"/>
          <p:cNvCxnSpPr>
            <a:cxnSpLocks/>
          </p:cNvCxnSpPr>
          <p:nvPr/>
        </p:nvCxnSpPr>
        <p:spPr>
          <a:xfrm flipV="1">
            <a:off x="2588677" y="3539394"/>
            <a:ext cx="2792792" cy="2811738"/>
          </a:xfrm>
          <a:prstGeom prst="straightConnector1">
            <a:avLst/>
          </a:prstGeom>
          <a:noFill/>
          <a:ln w="9525" cap="flat" cmpd="sng">
            <a:solidFill>
              <a:srgbClr val="FF0000"/>
            </a:solidFill>
            <a:prstDash val="solid"/>
            <a:round/>
            <a:headEnd type="none" w="sm" len="sm"/>
            <a:tailEnd type="triangle" w="med" len="med"/>
          </a:ln>
        </p:spPr>
      </p:cxnSp>
      <p:sp>
        <p:nvSpPr>
          <p:cNvPr id="256" name="Google Shape;256;p21"/>
          <p:cNvSpPr/>
          <p:nvPr/>
        </p:nvSpPr>
        <p:spPr>
          <a:xfrm>
            <a:off x="4582699" y="2873829"/>
            <a:ext cx="2068472" cy="299609"/>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Google Shape;262;p32"/>
          <p:cNvPicPr preferRelativeResize="0"/>
          <p:nvPr/>
        </p:nvPicPr>
        <p:blipFill rotWithShape="1">
          <a:blip r:embed="rId3">
            <a:alphaModFix/>
          </a:blip>
          <a:srcRect/>
          <a:stretch/>
        </p:blipFill>
        <p:spPr>
          <a:xfrm>
            <a:off x="4549587" y="2272492"/>
            <a:ext cx="7528112" cy="2771621"/>
          </a:xfrm>
          <a:prstGeom prst="rect">
            <a:avLst/>
          </a:prstGeom>
          <a:noFill/>
          <a:ln>
            <a:noFill/>
          </a:ln>
        </p:spPr>
      </p:pic>
      <p:sp>
        <p:nvSpPr>
          <p:cNvPr id="263" name="Google Shape;263;p32"/>
          <p:cNvSpPr txBox="1">
            <a:spLocks noGrp="1"/>
          </p:cNvSpPr>
          <p:nvPr>
            <p:ph type="title"/>
          </p:nvPr>
        </p:nvSpPr>
        <p:spPr>
          <a:xfrm>
            <a:off x="0" y="437222"/>
            <a:ext cx="8004517" cy="108090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dk1"/>
              </a:buClr>
              <a:buSzPts val="3200"/>
              <a:buNone/>
            </a:pPr>
            <a:r>
              <a:rPr lang="ar-EG" sz="2600" dirty="0">
                <a:solidFill>
                  <a:srgbClr val="586F7C"/>
                </a:solidFill>
                <a:latin typeface="Open Sans"/>
                <a:ea typeface="Open Sans"/>
                <a:cs typeface="Open Sans"/>
                <a:sym typeface="Open Sans"/>
              </a:rPr>
              <a:t>البحث في قواعد البيانات: مطابق للمجلات والكتب والمصادر المرجعية والمصادر المجانية</a:t>
            </a:r>
            <a:endParaRPr sz="2600" dirty="0">
              <a:solidFill>
                <a:srgbClr val="586F7C"/>
              </a:solidFill>
              <a:latin typeface="Open Sans"/>
              <a:ea typeface="Open Sans"/>
              <a:cs typeface="Open Sans"/>
              <a:sym typeface="Open Sans"/>
            </a:endParaRPr>
          </a:p>
        </p:txBody>
      </p:sp>
      <p:sp>
        <p:nvSpPr>
          <p:cNvPr id="264" name="Google Shape;264;p32"/>
          <p:cNvSpPr txBox="1">
            <a:spLocks noGrp="1"/>
          </p:cNvSpPr>
          <p:nvPr>
            <p:ph type="body" idx="1"/>
          </p:nvPr>
        </p:nvSpPr>
        <p:spPr>
          <a:xfrm>
            <a:off x="1" y="1645920"/>
            <a:ext cx="4422098" cy="4948863"/>
          </a:xfrm>
          <a:prstGeom prst="rect">
            <a:avLst/>
          </a:prstGeom>
          <a:noFill/>
          <a:ln>
            <a:noFill/>
          </a:ln>
        </p:spPr>
        <p:txBody>
          <a:bodyPr spcFirstLastPara="1" wrap="square" lIns="91425" tIns="45700" rIns="91425" bIns="45700" anchor="t" anchorCtr="0">
            <a:normAutofit/>
          </a:bodyPr>
          <a:lstStyle/>
          <a:p>
            <a:pPr marL="342900" lvl="0" indent="-203200" algn="l" rtl="0">
              <a:lnSpc>
                <a:spcPct val="100000"/>
              </a:lnSpc>
              <a:spcBef>
                <a:spcPts val="0"/>
              </a:spcBef>
              <a:spcAft>
                <a:spcPts val="0"/>
              </a:spcAft>
              <a:buClr>
                <a:schemeClr val="dk1"/>
              </a:buClr>
              <a:buSzPts val="2200"/>
              <a:buNone/>
            </a:pPr>
            <a:endParaRPr dirty="0">
              <a:solidFill>
                <a:srgbClr val="3F3F3F"/>
              </a:solidFill>
              <a:latin typeface="Open Sans"/>
              <a:ea typeface="Open Sans"/>
              <a:cs typeface="Open Sans"/>
              <a:sym typeface="Open Sans"/>
            </a:endParaRPr>
          </a:p>
          <a:p>
            <a:pPr marL="342900" lvl="0" indent="-342900" algn="r" rtl="1">
              <a:lnSpc>
                <a:spcPct val="100000"/>
              </a:lnSpc>
              <a:spcBef>
                <a:spcPts val="0"/>
              </a:spcBef>
              <a:spcAft>
                <a:spcPts val="0"/>
              </a:spcAft>
              <a:buClr>
                <a:schemeClr val="dk1"/>
              </a:buClr>
              <a:buSzPts val="2200"/>
              <a:buChar char="●"/>
            </a:pPr>
            <a:r>
              <a:rPr lang="ar-EG" sz="2200" dirty="0">
                <a:solidFill>
                  <a:schemeClr val="bg2"/>
                </a:solidFill>
                <a:latin typeface="Open Sans"/>
                <a:ea typeface="Open Sans"/>
                <a:cs typeface="Open Sans"/>
                <a:sym typeface="Open Sans"/>
              </a:rPr>
              <a:t>بالعودة </a:t>
            </a:r>
            <a:r>
              <a:rPr lang="ar-EG" dirty="0">
                <a:solidFill>
                  <a:schemeClr val="bg2"/>
                </a:solidFill>
                <a:latin typeface="Open Sans"/>
                <a:ea typeface="Open Sans"/>
                <a:cs typeface="Open Sans"/>
                <a:sym typeface="Open Sans"/>
              </a:rPr>
              <a:t>إلى بوابة المحتوى الموحد، انقر فوق قائمة المحتوى</a:t>
            </a:r>
            <a:r>
              <a:rPr lang="en-US" sz="2400" b="1" dirty="0">
                <a:solidFill>
                  <a:schemeClr val="bg2"/>
                </a:solidFill>
                <a:latin typeface="Open Sans"/>
                <a:ea typeface="Open Sans"/>
                <a:cs typeface="Open Sans"/>
                <a:sym typeface="Open Sans"/>
              </a:rPr>
              <a:t> </a:t>
            </a:r>
            <a:r>
              <a:rPr lang="ar-EG" sz="2400" b="1" dirty="0">
                <a:solidFill>
                  <a:schemeClr val="bg2"/>
                </a:solidFill>
                <a:latin typeface="Open Sans"/>
                <a:ea typeface="Open Sans"/>
                <a:cs typeface="Open Sans"/>
                <a:sym typeface="Open Sans"/>
              </a:rPr>
              <a:t> </a:t>
            </a:r>
            <a:r>
              <a:rPr lang="en-US" sz="2400" b="1" dirty="0">
                <a:solidFill>
                  <a:schemeClr val="bg2"/>
                </a:solidFill>
                <a:latin typeface="Open Sans"/>
                <a:ea typeface="Open Sans"/>
                <a:cs typeface="Open Sans"/>
                <a:sym typeface="Open Sans"/>
              </a:rPr>
              <a:t>Content</a:t>
            </a:r>
            <a:r>
              <a:rPr lang="ar-EG" dirty="0">
                <a:solidFill>
                  <a:schemeClr val="bg2"/>
                </a:solidFill>
                <a:latin typeface="Open Sans"/>
                <a:ea typeface="Open Sans"/>
                <a:cs typeface="Open Sans"/>
                <a:sym typeface="Open Sans"/>
              </a:rPr>
              <a:t>.</a:t>
            </a:r>
            <a:endParaRPr lang="en-US" dirty="0">
              <a:solidFill>
                <a:schemeClr val="bg2"/>
              </a:solidFill>
              <a:latin typeface="Open Sans"/>
              <a:ea typeface="Open Sans"/>
              <a:cs typeface="Open Sans"/>
              <a:sym typeface="Open Sans"/>
            </a:endParaRPr>
          </a:p>
          <a:p>
            <a:pPr marL="342900" lvl="0" indent="-342900" algn="r" rtl="1">
              <a:lnSpc>
                <a:spcPct val="100000"/>
              </a:lnSpc>
              <a:spcBef>
                <a:spcPts val="0"/>
              </a:spcBef>
              <a:spcAft>
                <a:spcPts val="0"/>
              </a:spcAft>
              <a:buClr>
                <a:schemeClr val="dk1"/>
              </a:buClr>
              <a:buSzPts val="2200"/>
              <a:buChar char="●"/>
            </a:pPr>
            <a:endParaRPr dirty="0">
              <a:solidFill>
                <a:schemeClr val="bg2"/>
              </a:solidFill>
            </a:endParaRPr>
          </a:p>
          <a:p>
            <a:pPr marL="342900" lvl="0" indent="-342900" algn="r" rtl="1">
              <a:lnSpc>
                <a:spcPct val="100000"/>
              </a:lnSpc>
              <a:spcBef>
                <a:spcPts val="0"/>
              </a:spcBef>
              <a:spcAft>
                <a:spcPts val="0"/>
              </a:spcAft>
              <a:buClr>
                <a:schemeClr val="dk1"/>
              </a:buClr>
              <a:buSzPts val="2200"/>
              <a:buChar char="●"/>
            </a:pPr>
            <a:r>
              <a:rPr lang="ar-EG" dirty="0">
                <a:solidFill>
                  <a:schemeClr val="bg2"/>
                </a:solidFill>
                <a:latin typeface="Open Sans"/>
                <a:ea typeface="Open Sans"/>
                <a:cs typeface="Open Sans"/>
                <a:sym typeface="Open Sans"/>
              </a:rPr>
              <a:t>لاحظ خيارات المجلات والكتب والمصادر المرجعية وقواعد البيانات والمجموعات المجانية، والناشرين، </a:t>
            </a:r>
            <a:r>
              <a:rPr lang="ar-EG" dirty="0" err="1">
                <a:solidFill>
                  <a:schemeClr val="bg2"/>
                </a:solidFill>
                <a:latin typeface="Open Sans"/>
                <a:ea typeface="Open Sans"/>
                <a:cs typeface="Open Sans"/>
                <a:sym typeface="Open Sans"/>
              </a:rPr>
              <a:t>والمصادرالحديثة</a:t>
            </a:r>
            <a:r>
              <a:rPr lang="ar-EG" dirty="0">
                <a:solidFill>
                  <a:schemeClr val="bg2"/>
                </a:solidFill>
                <a:latin typeface="Open Sans"/>
                <a:ea typeface="Open Sans"/>
                <a:cs typeface="Open Sans"/>
                <a:sym typeface="Open Sans"/>
              </a:rPr>
              <a:t> والم</a:t>
            </a:r>
            <a:r>
              <a:rPr lang="ar-SA" dirty="0" err="1">
                <a:solidFill>
                  <a:schemeClr val="bg2"/>
                </a:solidFill>
                <a:latin typeface="Open Sans"/>
                <a:ea typeface="Open Sans"/>
                <a:cs typeface="Open Sans"/>
                <a:sym typeface="Open Sans"/>
              </a:rPr>
              <a:t>وضوعات</a:t>
            </a:r>
            <a:r>
              <a:rPr lang="ar-EG" dirty="0">
                <a:solidFill>
                  <a:schemeClr val="bg2"/>
                </a:solidFill>
                <a:latin typeface="Open Sans"/>
                <a:ea typeface="Open Sans"/>
                <a:cs typeface="Open Sans"/>
                <a:sym typeface="Open Sans"/>
              </a:rPr>
              <a:t>.</a:t>
            </a:r>
            <a:endParaRPr lang="en-US" dirty="0">
              <a:solidFill>
                <a:schemeClr val="bg2"/>
              </a:solidFill>
              <a:latin typeface="Open Sans"/>
              <a:ea typeface="Open Sans"/>
              <a:cs typeface="Open Sans"/>
              <a:sym typeface="Open Sans"/>
            </a:endParaRPr>
          </a:p>
          <a:p>
            <a:pPr marL="342900" lvl="0" indent="-342900" algn="r" rtl="1">
              <a:lnSpc>
                <a:spcPct val="100000"/>
              </a:lnSpc>
              <a:spcBef>
                <a:spcPts val="0"/>
              </a:spcBef>
              <a:spcAft>
                <a:spcPts val="0"/>
              </a:spcAft>
              <a:buClr>
                <a:schemeClr val="dk1"/>
              </a:buClr>
              <a:buSzPts val="2200"/>
              <a:buChar char="●"/>
            </a:pPr>
            <a:endParaRPr dirty="0">
              <a:solidFill>
                <a:schemeClr val="bg2"/>
              </a:solidFill>
            </a:endParaRPr>
          </a:p>
          <a:p>
            <a:pPr marL="342900" lvl="0" indent="-342900" algn="r" rtl="1">
              <a:lnSpc>
                <a:spcPct val="100000"/>
              </a:lnSpc>
              <a:spcBef>
                <a:spcPts val="0"/>
              </a:spcBef>
              <a:spcAft>
                <a:spcPts val="0"/>
              </a:spcAft>
              <a:buClr>
                <a:schemeClr val="dk1"/>
              </a:buClr>
              <a:buSzPts val="2200"/>
              <a:buChar char="●"/>
            </a:pPr>
            <a:r>
              <a:rPr lang="ar-EG" dirty="0">
                <a:solidFill>
                  <a:schemeClr val="bg2"/>
                </a:solidFill>
                <a:latin typeface="Open Sans"/>
                <a:ea typeface="Open Sans"/>
                <a:cs typeface="Open Sans"/>
                <a:sym typeface="Open Sans"/>
              </a:rPr>
              <a:t>انقر فوق قواعد البيانات - للوصول إلى جميع مصادر </a:t>
            </a:r>
            <a:r>
              <a:rPr lang="en-US" dirty="0">
                <a:solidFill>
                  <a:schemeClr val="bg2"/>
                </a:solidFill>
                <a:latin typeface="Open Sans"/>
                <a:ea typeface="Open Sans"/>
                <a:cs typeface="Open Sans"/>
                <a:sym typeface="Open Sans"/>
              </a:rPr>
              <a:t>“</a:t>
            </a:r>
            <a:r>
              <a:rPr lang="ar-SA" dirty="0">
                <a:solidFill>
                  <a:schemeClr val="bg2"/>
                </a:solidFill>
                <a:latin typeface="Open Sans"/>
                <a:ea typeface="Open Sans"/>
                <a:cs typeface="Open Sans"/>
                <a:sym typeface="Open Sans"/>
              </a:rPr>
              <a:t>البحوث من أجل الحياة</a:t>
            </a:r>
            <a:r>
              <a:rPr lang="en-US" dirty="0">
                <a:solidFill>
                  <a:schemeClr val="bg2"/>
                </a:solidFill>
                <a:latin typeface="Open Sans"/>
                <a:ea typeface="Open Sans"/>
                <a:cs typeface="Open Sans"/>
                <a:sym typeface="Open Sans"/>
              </a:rPr>
              <a:t>” Research4life</a:t>
            </a:r>
            <a:r>
              <a:rPr lang="ar-SA" dirty="0">
                <a:solidFill>
                  <a:schemeClr val="bg2"/>
                </a:solidFill>
                <a:latin typeface="Open Sans"/>
                <a:ea typeface="Open Sans"/>
                <a:cs typeface="Open Sans"/>
                <a:sym typeface="Open Sans"/>
              </a:rPr>
              <a:t> </a:t>
            </a:r>
            <a:r>
              <a:rPr lang="ar-EG" dirty="0">
                <a:solidFill>
                  <a:schemeClr val="bg2"/>
                </a:solidFill>
                <a:latin typeface="Open Sans"/>
                <a:ea typeface="Open Sans"/>
                <a:cs typeface="Open Sans"/>
                <a:sym typeface="Open Sans"/>
              </a:rPr>
              <a:t>في هذه الفئة.</a:t>
            </a:r>
            <a:endParaRPr b="1" dirty="0">
              <a:solidFill>
                <a:schemeClr val="bg2"/>
              </a:solidFill>
              <a:latin typeface="Open Sans"/>
              <a:ea typeface="Open Sans"/>
              <a:cs typeface="Open Sans"/>
              <a:sym typeface="Open Sans"/>
            </a:endParaRPr>
          </a:p>
        </p:txBody>
      </p:sp>
      <p:sp>
        <p:nvSpPr>
          <p:cNvPr id="265" name="Google Shape;265;p32"/>
          <p:cNvSpPr/>
          <p:nvPr/>
        </p:nvSpPr>
        <p:spPr>
          <a:xfrm>
            <a:off x="9024730" y="2453395"/>
            <a:ext cx="1266446" cy="2009275"/>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266" name="Google Shape;266;p32"/>
          <p:cNvCxnSpPr>
            <a:cxnSpLocks/>
          </p:cNvCxnSpPr>
          <p:nvPr/>
        </p:nvCxnSpPr>
        <p:spPr>
          <a:xfrm>
            <a:off x="4288971" y="2567890"/>
            <a:ext cx="4894786" cy="0"/>
          </a:xfrm>
          <a:prstGeom prst="straightConnector1">
            <a:avLst/>
          </a:prstGeom>
          <a:noFill/>
          <a:ln w="9525" cap="flat" cmpd="sng">
            <a:solidFill>
              <a:srgbClr val="FF0000"/>
            </a:solidFill>
            <a:prstDash val="solid"/>
            <a:round/>
            <a:headEnd type="none" w="sm" len="sm"/>
            <a:tailEnd type="triangle" w="med" len="med"/>
          </a:ln>
        </p:spPr>
      </p:cxnSp>
      <p:cxnSp>
        <p:nvCxnSpPr>
          <p:cNvPr id="267" name="Google Shape;267;p32"/>
          <p:cNvCxnSpPr/>
          <p:nvPr/>
        </p:nvCxnSpPr>
        <p:spPr>
          <a:xfrm rot="10800000" flipH="1">
            <a:off x="3474070" y="3162635"/>
            <a:ext cx="6183883" cy="2009276"/>
          </a:xfrm>
          <a:prstGeom prst="straightConnector1">
            <a:avLst/>
          </a:prstGeom>
          <a:noFill/>
          <a:ln w="9525" cap="flat" cmpd="sng">
            <a:solidFill>
              <a:srgbClr val="FF0000"/>
            </a:solidFill>
            <a:prstDash val="solid"/>
            <a:round/>
            <a:headEnd type="none" w="sm" len="sm"/>
            <a:tailEnd type="triangle" w="med" len="med"/>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33"/>
          <p:cNvPicPr preferRelativeResize="0"/>
          <p:nvPr/>
        </p:nvPicPr>
        <p:blipFill rotWithShape="1">
          <a:blip r:embed="rId3">
            <a:alphaModFix/>
          </a:blip>
          <a:srcRect/>
          <a:stretch/>
        </p:blipFill>
        <p:spPr>
          <a:xfrm>
            <a:off x="5252484" y="1869309"/>
            <a:ext cx="6939516" cy="4535425"/>
          </a:xfrm>
          <a:prstGeom prst="rect">
            <a:avLst/>
          </a:prstGeom>
          <a:noFill/>
          <a:ln>
            <a:noFill/>
          </a:ln>
        </p:spPr>
      </p:pic>
      <p:sp>
        <p:nvSpPr>
          <p:cNvPr id="274" name="Google Shape;274;p33"/>
          <p:cNvSpPr txBox="1">
            <a:spLocks noGrp="1"/>
          </p:cNvSpPr>
          <p:nvPr>
            <p:ph type="body" idx="1"/>
          </p:nvPr>
        </p:nvSpPr>
        <p:spPr>
          <a:xfrm>
            <a:off x="233310" y="1518122"/>
            <a:ext cx="4872089" cy="5467294"/>
          </a:xfrm>
          <a:prstGeom prst="rect">
            <a:avLst/>
          </a:prstGeom>
          <a:noFill/>
          <a:ln>
            <a:noFill/>
          </a:ln>
        </p:spPr>
        <p:txBody>
          <a:bodyPr spcFirstLastPara="1" wrap="square" lIns="91425" tIns="45700" rIns="91425" bIns="45700" anchor="t" anchorCtr="0">
            <a:noAutofit/>
          </a:bodyPr>
          <a:lstStyle/>
          <a:p>
            <a:pPr marL="342900" lvl="0" indent="-342900" algn="r" rtl="1">
              <a:lnSpc>
                <a:spcPct val="100000"/>
              </a:lnSpc>
              <a:spcBef>
                <a:spcPts val="0"/>
              </a:spcBef>
              <a:spcAft>
                <a:spcPts val="0"/>
              </a:spcAft>
              <a:buClr>
                <a:schemeClr val="dk1"/>
              </a:buClr>
              <a:buSzPts val="2200"/>
              <a:buChar char="●"/>
            </a:pPr>
            <a:endParaRPr lang="ar-EG" sz="2000" dirty="0">
              <a:solidFill>
                <a:srgbClr val="3F3F3F"/>
              </a:solidFill>
              <a:latin typeface="Open Sans"/>
              <a:ea typeface="Open Sans"/>
              <a:cs typeface="Open Sans"/>
              <a:sym typeface="Open Sans"/>
            </a:endParaRPr>
          </a:p>
          <a:p>
            <a:pPr marL="342900" lvl="0" indent="-342900" algn="r" rtl="1">
              <a:lnSpc>
                <a:spcPct val="100000"/>
              </a:lnSpc>
              <a:spcBef>
                <a:spcPts val="0"/>
              </a:spcBef>
              <a:spcAft>
                <a:spcPts val="0"/>
              </a:spcAft>
              <a:buClr>
                <a:schemeClr val="bg2"/>
              </a:buClr>
              <a:buSzPts val="2200"/>
              <a:buChar char="●"/>
            </a:pPr>
            <a:r>
              <a:rPr lang="ar-EG" sz="2000" dirty="0">
                <a:solidFill>
                  <a:schemeClr val="bg2"/>
                </a:solidFill>
                <a:latin typeface="Open Sans"/>
                <a:ea typeface="Open Sans"/>
                <a:sym typeface="Open Sans"/>
              </a:rPr>
              <a:t>يتم </a:t>
            </a:r>
            <a:r>
              <a:rPr lang="ar-EG" sz="2000" dirty="0">
                <a:solidFill>
                  <a:schemeClr val="bg2"/>
                </a:solidFill>
                <a:latin typeface="Open Sans"/>
                <a:ea typeface="Open Sans"/>
                <a:cs typeface="Open Sans"/>
                <a:sym typeface="Open Sans"/>
              </a:rPr>
              <a:t>سرد جميع قواعد بيانات </a:t>
            </a:r>
            <a:r>
              <a:rPr lang="en-US" sz="2000" dirty="0">
                <a:solidFill>
                  <a:schemeClr val="bg2"/>
                </a:solidFill>
                <a:latin typeface="Open Sans"/>
                <a:ea typeface="Open Sans"/>
                <a:cs typeface="Open Sans"/>
                <a:sym typeface="Open Sans"/>
              </a:rPr>
              <a:t>“</a:t>
            </a:r>
            <a:r>
              <a:rPr lang="ar-SA" sz="2000" dirty="0">
                <a:solidFill>
                  <a:schemeClr val="bg2"/>
                </a:solidFill>
                <a:latin typeface="Open Sans"/>
                <a:ea typeface="Open Sans"/>
                <a:cs typeface="Open Sans"/>
                <a:sym typeface="Open Sans"/>
              </a:rPr>
              <a:t>البحوث من أجل الحياة</a:t>
            </a:r>
            <a:r>
              <a:rPr lang="en-US" sz="2000" dirty="0">
                <a:solidFill>
                  <a:schemeClr val="bg2"/>
                </a:solidFill>
                <a:latin typeface="Open Sans"/>
                <a:ea typeface="Open Sans"/>
                <a:cs typeface="Open Sans"/>
                <a:sym typeface="Open Sans"/>
              </a:rPr>
              <a:t>” Research4life</a:t>
            </a:r>
            <a:r>
              <a:rPr lang="ar-SA" sz="2000" dirty="0">
                <a:solidFill>
                  <a:schemeClr val="bg2"/>
                </a:solidFill>
                <a:latin typeface="Open Sans"/>
                <a:ea typeface="Open Sans"/>
                <a:cs typeface="Open Sans"/>
                <a:sym typeface="Open Sans"/>
              </a:rPr>
              <a:t> </a:t>
            </a:r>
            <a:r>
              <a:rPr lang="ar-EG" sz="2000" dirty="0">
                <a:solidFill>
                  <a:schemeClr val="bg2"/>
                </a:solidFill>
                <a:latin typeface="Open Sans"/>
                <a:ea typeface="Open Sans"/>
                <a:cs typeface="Open Sans"/>
                <a:sym typeface="Open Sans"/>
              </a:rPr>
              <a:t>بالترتيب الأبجدي - مع مجموع</a:t>
            </a:r>
            <a:r>
              <a:rPr lang="en-US" sz="2000" dirty="0">
                <a:solidFill>
                  <a:schemeClr val="bg2"/>
                </a:solidFill>
                <a:latin typeface="Open Sans"/>
                <a:ea typeface="Open Sans"/>
                <a:cs typeface="Open Sans"/>
                <a:sym typeface="Open Sans"/>
              </a:rPr>
              <a:t> </a:t>
            </a:r>
            <a:r>
              <a:rPr lang="ar-SA" sz="2000" dirty="0">
                <a:solidFill>
                  <a:schemeClr val="bg2"/>
                </a:solidFill>
                <a:latin typeface="Open Sans"/>
                <a:ea typeface="Open Sans"/>
                <a:cs typeface="Open Sans"/>
                <a:sym typeface="Open Sans"/>
              </a:rPr>
              <a:t> كلي</a:t>
            </a:r>
            <a:r>
              <a:rPr lang="ar-EG" sz="2000" dirty="0">
                <a:solidFill>
                  <a:schemeClr val="bg2"/>
                </a:solidFill>
                <a:latin typeface="Open Sans"/>
                <a:ea typeface="Open Sans"/>
                <a:cs typeface="Open Sans"/>
                <a:sym typeface="Open Sans"/>
              </a:rPr>
              <a:t> ٤٣ قاعدة بيانات.</a:t>
            </a:r>
          </a:p>
          <a:p>
            <a:pPr marL="342900" lvl="0" indent="-342900" algn="r" rtl="1">
              <a:lnSpc>
                <a:spcPct val="100000"/>
              </a:lnSpc>
              <a:spcBef>
                <a:spcPts val="0"/>
              </a:spcBef>
              <a:spcAft>
                <a:spcPts val="0"/>
              </a:spcAft>
              <a:buClr>
                <a:schemeClr val="bg2"/>
              </a:buClr>
              <a:buSzPts val="2200"/>
              <a:buChar char="●"/>
            </a:pPr>
            <a:r>
              <a:rPr lang="ar-EG" sz="2000" dirty="0">
                <a:solidFill>
                  <a:schemeClr val="bg2"/>
                </a:solidFill>
                <a:latin typeface="Open Sans"/>
                <a:ea typeface="Open Sans"/>
                <a:cs typeface="Open Sans"/>
                <a:sym typeface="Open Sans"/>
              </a:rPr>
              <a:t>لاحظ أنه يمكنك تطبيق </a:t>
            </a:r>
            <a:r>
              <a:rPr lang="ar-SA" sz="2000" dirty="0">
                <a:solidFill>
                  <a:schemeClr val="bg2"/>
                </a:solidFill>
                <a:latin typeface="Open Sans"/>
                <a:ea typeface="Open Sans"/>
                <a:cs typeface="Open Sans"/>
                <a:sym typeface="Open Sans"/>
              </a:rPr>
              <a:t>معاملات </a:t>
            </a:r>
            <a:r>
              <a:rPr lang="ar-EG" sz="2000" dirty="0">
                <a:solidFill>
                  <a:schemeClr val="bg2"/>
                </a:solidFill>
                <a:latin typeface="Open Sans"/>
                <a:ea typeface="Open Sans"/>
                <a:cs typeface="Open Sans"/>
                <a:sym typeface="Open Sans"/>
              </a:rPr>
              <a:t>تصفية حسب المجموعة أوالناشر أواللغة أوالموضوع على قائمة قواعد البيانات.</a:t>
            </a:r>
          </a:p>
          <a:p>
            <a:pPr marL="342900" lvl="0" indent="-342900" algn="r" rtl="1">
              <a:lnSpc>
                <a:spcPct val="100000"/>
              </a:lnSpc>
              <a:spcBef>
                <a:spcPts val="0"/>
              </a:spcBef>
              <a:spcAft>
                <a:spcPts val="0"/>
              </a:spcAft>
              <a:buClr>
                <a:schemeClr val="bg2"/>
              </a:buClr>
              <a:buSzPts val="2200"/>
              <a:buChar char="●"/>
            </a:pPr>
            <a:r>
              <a:rPr lang="ar-EG" sz="2000" dirty="0">
                <a:solidFill>
                  <a:schemeClr val="bg2"/>
                </a:solidFill>
                <a:latin typeface="Open Sans"/>
                <a:ea typeface="Open Sans"/>
                <a:cs typeface="Open Sans"/>
                <a:sym typeface="Open Sans"/>
              </a:rPr>
              <a:t>يتم تنشيط أداة البحث </a:t>
            </a:r>
            <a:r>
              <a:rPr lang="en-US" sz="2000" dirty="0">
                <a:solidFill>
                  <a:schemeClr val="bg2"/>
                </a:solidFill>
                <a:latin typeface="Open Sans"/>
                <a:ea typeface="Open Sans"/>
                <a:cs typeface="Open Sans"/>
                <a:sym typeface="Open Sans"/>
              </a:rPr>
              <a:t>Summon</a:t>
            </a:r>
            <a:r>
              <a:rPr lang="ar-SA" sz="2000" dirty="0">
                <a:solidFill>
                  <a:schemeClr val="bg2"/>
                </a:solidFill>
                <a:latin typeface="Open Sans"/>
                <a:ea typeface="Open Sans"/>
                <a:cs typeface="Open Sans"/>
                <a:sym typeface="Open Sans"/>
              </a:rPr>
              <a:t> </a:t>
            </a:r>
            <a:r>
              <a:rPr lang="ar-EG" sz="2000" dirty="0">
                <a:solidFill>
                  <a:schemeClr val="bg2"/>
                </a:solidFill>
                <a:latin typeface="Open Sans"/>
                <a:ea typeface="Open Sans"/>
                <a:cs typeface="Open Sans"/>
                <a:sym typeface="Open Sans"/>
              </a:rPr>
              <a:t>عن طريق النقر فوق رمزالعدسة المكبرة.</a:t>
            </a:r>
          </a:p>
          <a:p>
            <a:pPr marL="342900" lvl="0" indent="-342900" algn="r" rtl="1">
              <a:lnSpc>
                <a:spcPct val="100000"/>
              </a:lnSpc>
              <a:spcBef>
                <a:spcPts val="0"/>
              </a:spcBef>
              <a:spcAft>
                <a:spcPts val="0"/>
              </a:spcAft>
              <a:buClr>
                <a:schemeClr val="bg2"/>
              </a:buClr>
              <a:buSzPts val="2200"/>
              <a:buChar char="●"/>
            </a:pPr>
            <a:r>
              <a:rPr lang="ar-EG" sz="2000" dirty="0">
                <a:solidFill>
                  <a:schemeClr val="bg2"/>
                </a:solidFill>
                <a:latin typeface="Open Sans"/>
                <a:ea typeface="Open Sans"/>
                <a:cs typeface="Open Sans"/>
                <a:sym typeface="Open Sans"/>
              </a:rPr>
              <a:t>من خلال تسجيل الدخول إلى </a:t>
            </a:r>
            <a:r>
              <a:rPr lang="en-US" sz="2000" dirty="0">
                <a:solidFill>
                  <a:schemeClr val="bg2"/>
                </a:solidFill>
                <a:latin typeface="Open Sans"/>
                <a:ea typeface="Open Sans"/>
                <a:cs typeface="Open Sans"/>
                <a:sym typeface="Open Sans"/>
              </a:rPr>
              <a:t>Summon</a:t>
            </a:r>
            <a:r>
              <a:rPr lang="ar-SA" sz="2000" dirty="0">
                <a:solidFill>
                  <a:schemeClr val="bg2"/>
                </a:solidFill>
                <a:latin typeface="Open Sans"/>
                <a:ea typeface="Open Sans"/>
                <a:cs typeface="Open Sans"/>
                <a:sym typeface="Open Sans"/>
              </a:rPr>
              <a:t> </a:t>
            </a:r>
            <a:r>
              <a:rPr lang="ar-EG" sz="2000" dirty="0">
                <a:solidFill>
                  <a:schemeClr val="bg2"/>
                </a:solidFill>
                <a:latin typeface="Open Sans"/>
                <a:ea typeface="Open Sans"/>
                <a:cs typeface="Open Sans"/>
                <a:sym typeface="Open Sans"/>
              </a:rPr>
              <a:t>عبر بوابة المحتوى الموحدة ، سيكون للمستخدم حق الوصول المباشر إلى جميع المواد المتاحة في المؤسسة.</a:t>
            </a:r>
          </a:p>
          <a:p>
            <a:pPr marL="342900" lvl="0" indent="-342900" algn="r" rtl="1">
              <a:lnSpc>
                <a:spcPct val="100000"/>
              </a:lnSpc>
              <a:spcBef>
                <a:spcPts val="0"/>
              </a:spcBef>
              <a:spcAft>
                <a:spcPts val="0"/>
              </a:spcAft>
              <a:buClr>
                <a:schemeClr val="bg2"/>
              </a:buClr>
              <a:buSzPts val="2200"/>
              <a:buChar char="●"/>
            </a:pPr>
            <a:r>
              <a:rPr lang="ar-EG" sz="2000" dirty="0">
                <a:solidFill>
                  <a:schemeClr val="bg2"/>
                </a:solidFill>
                <a:latin typeface="Open Sans"/>
                <a:ea typeface="Open Sans"/>
                <a:cs typeface="Open Sans"/>
                <a:sym typeface="Open Sans"/>
              </a:rPr>
              <a:t>راجع بيانات مفتاح الوصول</a:t>
            </a:r>
            <a:r>
              <a:rPr lang="en-US" sz="2000" b="1" dirty="0">
                <a:solidFill>
                  <a:schemeClr val="bg2"/>
                </a:solidFill>
                <a:latin typeface="Open Sans"/>
                <a:ea typeface="Open Sans"/>
                <a:cs typeface="Open Sans"/>
                <a:sym typeface="Open Sans"/>
              </a:rPr>
              <a:t> Access Key </a:t>
            </a:r>
            <a:r>
              <a:rPr lang="ar-EG" sz="2000" dirty="0">
                <a:solidFill>
                  <a:schemeClr val="bg2"/>
                </a:solidFill>
                <a:latin typeface="Open Sans"/>
                <a:ea typeface="Open Sans"/>
                <a:cs typeface="Open Sans"/>
                <a:sym typeface="Open Sans"/>
              </a:rPr>
              <a:t> - في هذه الحالة ، تحتوي جميع المصادر على الرمز </a:t>
            </a:r>
            <a:r>
              <a:rPr lang="en-US" sz="2000" b="1" dirty="0">
                <a:solidFill>
                  <a:schemeClr val="bg2"/>
                </a:solidFill>
                <a:latin typeface="Open Sans"/>
                <a:ea typeface="Open Sans"/>
                <a:cs typeface="Open Sans"/>
                <a:sym typeface="Open Sans"/>
              </a:rPr>
              <a:t>P</a:t>
            </a:r>
            <a:r>
              <a:rPr lang="en-US" sz="2000" dirty="0">
                <a:solidFill>
                  <a:schemeClr val="bg2"/>
                </a:solidFill>
                <a:latin typeface="Open Sans"/>
                <a:ea typeface="Open Sans"/>
                <a:cs typeface="Open Sans"/>
                <a:sym typeface="Open Sans"/>
              </a:rPr>
              <a:t> </a:t>
            </a:r>
            <a:r>
              <a:rPr lang="en-US" sz="2000" b="1" dirty="0">
                <a:solidFill>
                  <a:schemeClr val="bg2"/>
                </a:solidFill>
                <a:latin typeface="Open Sans"/>
                <a:ea typeface="Open Sans"/>
                <a:cs typeface="Open Sans"/>
                <a:sym typeface="Open Sans"/>
              </a:rPr>
              <a:t>Title Provided.</a:t>
            </a:r>
            <a:endParaRPr lang="ar-SA" sz="2000" b="1" dirty="0">
              <a:solidFill>
                <a:schemeClr val="bg2"/>
              </a:solidFill>
              <a:latin typeface="Open Sans"/>
              <a:ea typeface="Open Sans"/>
              <a:cs typeface="Open Sans"/>
              <a:sym typeface="Open Sans"/>
            </a:endParaRPr>
          </a:p>
          <a:p>
            <a:pPr marL="342900" lvl="0" indent="-342900" algn="r" rtl="1">
              <a:lnSpc>
                <a:spcPct val="100000"/>
              </a:lnSpc>
              <a:spcBef>
                <a:spcPts val="0"/>
              </a:spcBef>
              <a:spcAft>
                <a:spcPts val="0"/>
              </a:spcAft>
              <a:buClr>
                <a:schemeClr val="bg2"/>
              </a:buClr>
              <a:buSzPts val="2200"/>
              <a:buChar char="●"/>
            </a:pPr>
            <a:r>
              <a:rPr lang="ar-EG" sz="2000" dirty="0">
                <a:solidFill>
                  <a:schemeClr val="bg2"/>
                </a:solidFill>
                <a:latin typeface="Open Sans"/>
                <a:ea typeface="Open Sans"/>
                <a:cs typeface="Open Sans"/>
                <a:sym typeface="Open Sans"/>
              </a:rPr>
              <a:t>لاحظ أن عرض بحث "مصادر المراجع" متطابق.</a:t>
            </a:r>
            <a:endParaRPr sz="2000" dirty="0">
              <a:solidFill>
                <a:schemeClr val="bg2"/>
              </a:solidFill>
            </a:endParaRPr>
          </a:p>
        </p:txBody>
      </p:sp>
      <p:sp>
        <p:nvSpPr>
          <p:cNvPr id="275" name="Google Shape;275;p33"/>
          <p:cNvSpPr txBox="1">
            <a:spLocks noGrp="1"/>
          </p:cNvSpPr>
          <p:nvPr>
            <p:ph type="title"/>
          </p:nvPr>
        </p:nvSpPr>
        <p:spPr>
          <a:xfrm>
            <a:off x="0" y="437222"/>
            <a:ext cx="9613800" cy="1080900"/>
          </a:xfrm>
          <a:prstGeom prst="rect">
            <a:avLst/>
          </a:prstGeom>
          <a:noFill/>
          <a:ln>
            <a:noFill/>
          </a:ln>
        </p:spPr>
        <p:txBody>
          <a:bodyPr spcFirstLastPara="1" wrap="square" lIns="91425" tIns="45700" rIns="91425" bIns="45700" anchor="t" anchorCtr="0">
            <a:normAutofit fontScale="90000"/>
          </a:bodyPr>
          <a:lstStyle/>
          <a:p>
            <a:pPr marL="0" lvl="0" indent="0" algn="ctr" rtl="1">
              <a:lnSpc>
                <a:spcPct val="90000"/>
              </a:lnSpc>
              <a:spcBef>
                <a:spcPts val="0"/>
              </a:spcBef>
              <a:spcAft>
                <a:spcPts val="0"/>
              </a:spcAft>
              <a:buClr>
                <a:schemeClr val="dk1"/>
              </a:buClr>
              <a:buSzPct val="88886"/>
              <a:buNone/>
            </a:pPr>
            <a:r>
              <a:rPr lang="ar-EG" sz="4000" dirty="0">
                <a:solidFill>
                  <a:srgbClr val="586F7C"/>
                </a:solidFill>
                <a:latin typeface="Open Sans"/>
                <a:ea typeface="Open Sans"/>
                <a:cs typeface="Open Sans"/>
                <a:sym typeface="Open Sans"/>
              </a:rPr>
              <a:t>   البحث في قواعد البيانات (</a:t>
            </a:r>
            <a:r>
              <a:rPr lang="ar-EG" sz="3600" dirty="0">
                <a:solidFill>
                  <a:srgbClr val="586F7C"/>
                </a:solidFill>
                <a:latin typeface="Open Sans"/>
                <a:ea typeface="Open Sans"/>
                <a:cs typeface="Open Sans"/>
                <a:sym typeface="Open Sans"/>
              </a:rPr>
              <a:t>تابع)</a:t>
            </a:r>
            <a:br>
              <a:rPr lang="en-US" sz="3330" dirty="0">
                <a:solidFill>
                  <a:srgbClr val="586F7C"/>
                </a:solidFill>
                <a:latin typeface="Open Sans"/>
                <a:ea typeface="Open Sans"/>
                <a:cs typeface="Open Sans"/>
                <a:sym typeface="Open Sans"/>
              </a:rPr>
            </a:br>
            <a:r>
              <a:rPr lang="en-US" sz="3330" dirty="0">
                <a:solidFill>
                  <a:srgbClr val="586F7C"/>
                </a:solidFill>
                <a:latin typeface="Open Sans"/>
                <a:ea typeface="Open Sans"/>
                <a:cs typeface="Open Sans"/>
                <a:sym typeface="Open Sans"/>
              </a:rPr>
              <a:t> </a:t>
            </a:r>
            <a:endParaRPr sz="3330" dirty="0">
              <a:solidFill>
                <a:srgbClr val="586F7C"/>
              </a:solidFill>
              <a:latin typeface="Open Sans"/>
              <a:ea typeface="Open Sans"/>
              <a:cs typeface="Open Sans"/>
              <a:sym typeface="Open Sans"/>
            </a:endParaRPr>
          </a:p>
        </p:txBody>
      </p:sp>
      <p:sp>
        <p:nvSpPr>
          <p:cNvPr id="276" name="Google Shape;276;p33"/>
          <p:cNvSpPr/>
          <p:nvPr/>
        </p:nvSpPr>
        <p:spPr>
          <a:xfrm>
            <a:off x="10413749" y="3562350"/>
            <a:ext cx="1331937" cy="1227364"/>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77" name="Google Shape;277;p33"/>
          <p:cNvPicPr preferRelativeResize="0"/>
          <p:nvPr/>
        </p:nvPicPr>
        <p:blipFill rotWithShape="1">
          <a:blip r:embed="rId4">
            <a:alphaModFix/>
          </a:blip>
          <a:srcRect/>
          <a:stretch/>
        </p:blipFill>
        <p:spPr>
          <a:xfrm>
            <a:off x="5938837" y="3295650"/>
            <a:ext cx="314325" cy="266700"/>
          </a:xfrm>
          <a:prstGeom prst="rect">
            <a:avLst/>
          </a:prstGeom>
          <a:noFill/>
          <a:ln>
            <a:noFill/>
          </a:ln>
        </p:spPr>
      </p:pic>
      <p:pic>
        <p:nvPicPr>
          <p:cNvPr id="278" name="Google Shape;278;p33"/>
          <p:cNvPicPr preferRelativeResize="0"/>
          <p:nvPr/>
        </p:nvPicPr>
        <p:blipFill rotWithShape="1">
          <a:blip r:embed="rId4">
            <a:alphaModFix/>
          </a:blip>
          <a:srcRect/>
          <a:stretch/>
        </p:blipFill>
        <p:spPr>
          <a:xfrm>
            <a:off x="5938837" y="3295650"/>
            <a:ext cx="314325" cy="266700"/>
          </a:xfrm>
          <a:prstGeom prst="rect">
            <a:avLst/>
          </a:prstGeom>
          <a:noFill/>
          <a:ln>
            <a:noFill/>
          </a:ln>
        </p:spPr>
      </p:pic>
      <p:cxnSp>
        <p:nvCxnSpPr>
          <p:cNvPr id="279" name="Google Shape;279;p33"/>
          <p:cNvCxnSpPr>
            <a:cxnSpLocks/>
          </p:cNvCxnSpPr>
          <p:nvPr/>
        </p:nvCxnSpPr>
        <p:spPr>
          <a:xfrm flipV="1">
            <a:off x="5105400" y="2457382"/>
            <a:ext cx="6204857" cy="1104968"/>
          </a:xfrm>
          <a:prstGeom prst="straightConnector1">
            <a:avLst/>
          </a:prstGeom>
          <a:noFill/>
          <a:ln w="9525" cap="flat" cmpd="sng">
            <a:solidFill>
              <a:srgbClr val="FF0000"/>
            </a:solidFill>
            <a:prstDash val="solid"/>
            <a:round/>
            <a:headEnd type="none" w="sm" len="sm"/>
            <a:tailEnd type="triangle" w="med" len="med"/>
          </a:ln>
        </p:spPr>
      </p:cxnSp>
      <p:cxnSp>
        <p:nvCxnSpPr>
          <p:cNvPr id="280" name="Google Shape;280;p33"/>
          <p:cNvCxnSpPr>
            <a:cxnSpLocks/>
          </p:cNvCxnSpPr>
          <p:nvPr/>
        </p:nvCxnSpPr>
        <p:spPr>
          <a:xfrm flipV="1">
            <a:off x="5105400" y="3913537"/>
            <a:ext cx="5431970" cy="1725263"/>
          </a:xfrm>
          <a:prstGeom prst="straightConnector1">
            <a:avLst/>
          </a:prstGeom>
          <a:noFill/>
          <a:ln w="9525" cap="flat" cmpd="sng">
            <a:solidFill>
              <a:srgbClr val="FF0000"/>
            </a:solidFill>
            <a:prstDash val="solid"/>
            <a:round/>
            <a:headEnd type="none" w="sm" len="sm"/>
            <a:tailEnd type="triangle" w="med" len="med"/>
          </a:ln>
        </p:spPr>
      </p:cxnSp>
      <p:sp>
        <p:nvSpPr>
          <p:cNvPr id="281" name="Google Shape;281;p33"/>
          <p:cNvSpPr/>
          <p:nvPr/>
        </p:nvSpPr>
        <p:spPr>
          <a:xfrm>
            <a:off x="10537371" y="4506686"/>
            <a:ext cx="1077686" cy="19594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34"/>
          <p:cNvPicPr preferRelativeResize="0"/>
          <p:nvPr/>
        </p:nvPicPr>
        <p:blipFill rotWithShape="1">
          <a:blip r:embed="rId3">
            <a:alphaModFix/>
          </a:blip>
          <a:srcRect/>
          <a:stretch/>
        </p:blipFill>
        <p:spPr>
          <a:xfrm>
            <a:off x="5289274" y="1713185"/>
            <a:ext cx="6867525" cy="5144815"/>
          </a:xfrm>
          <a:prstGeom prst="rect">
            <a:avLst/>
          </a:prstGeom>
          <a:noFill/>
          <a:ln>
            <a:noFill/>
          </a:ln>
        </p:spPr>
      </p:pic>
      <p:sp>
        <p:nvSpPr>
          <p:cNvPr id="288" name="Google Shape;288;p34"/>
          <p:cNvSpPr txBox="1">
            <a:spLocks noGrp="1"/>
          </p:cNvSpPr>
          <p:nvPr>
            <p:ph type="title"/>
          </p:nvPr>
        </p:nvSpPr>
        <p:spPr>
          <a:xfrm>
            <a:off x="0" y="437222"/>
            <a:ext cx="9613800" cy="1080900"/>
          </a:xfrm>
          <a:prstGeom prst="rect">
            <a:avLst/>
          </a:prstGeom>
          <a:noFill/>
          <a:ln>
            <a:noFill/>
          </a:ln>
        </p:spPr>
        <p:txBody>
          <a:bodyPr spcFirstLastPara="1" wrap="square" lIns="91425" tIns="45700" rIns="91425" bIns="45700" anchor="t" anchorCtr="0">
            <a:normAutofit fontScale="90000"/>
          </a:bodyPr>
          <a:lstStyle/>
          <a:p>
            <a:pPr marL="0" lvl="0" indent="0" algn="ctr" rtl="1">
              <a:lnSpc>
                <a:spcPct val="90000"/>
              </a:lnSpc>
              <a:spcBef>
                <a:spcPts val="0"/>
              </a:spcBef>
              <a:spcAft>
                <a:spcPts val="0"/>
              </a:spcAft>
              <a:buClr>
                <a:schemeClr val="dk1"/>
              </a:buClr>
              <a:buSzPct val="88886"/>
              <a:buNone/>
            </a:pPr>
            <a:r>
              <a:rPr lang="ar-EG" sz="4000" dirty="0">
                <a:solidFill>
                  <a:srgbClr val="586F7C"/>
                </a:solidFill>
                <a:latin typeface="Open Sans"/>
                <a:ea typeface="Open Sans"/>
                <a:cs typeface="Open Sans"/>
                <a:sym typeface="Open Sans"/>
              </a:rPr>
              <a:t> البحث في قواعد البيانات </a:t>
            </a:r>
            <a:r>
              <a:rPr lang="en-US" sz="4000" dirty="0">
                <a:solidFill>
                  <a:srgbClr val="586F7C"/>
                </a:solidFill>
                <a:latin typeface="Open Sans"/>
                <a:ea typeface="Open Sans"/>
                <a:cs typeface="Open Sans"/>
                <a:sym typeface="Open Sans"/>
              </a:rPr>
              <a:t> </a:t>
            </a:r>
            <a:r>
              <a:rPr lang="ar-EG" sz="4000" dirty="0">
                <a:solidFill>
                  <a:srgbClr val="586F7C"/>
                </a:solidFill>
                <a:latin typeface="Open Sans"/>
                <a:ea typeface="Open Sans"/>
                <a:cs typeface="Open Sans"/>
                <a:sym typeface="Open Sans"/>
              </a:rPr>
              <a:t> </a:t>
            </a:r>
            <a:r>
              <a:rPr lang="ar-EG" sz="3600" dirty="0">
                <a:solidFill>
                  <a:srgbClr val="586F7C"/>
                </a:solidFill>
                <a:latin typeface="Open Sans"/>
                <a:ea typeface="Open Sans"/>
                <a:cs typeface="Open Sans"/>
                <a:sym typeface="Open Sans"/>
              </a:rPr>
              <a:t>(تابع)</a:t>
            </a:r>
            <a:br>
              <a:rPr lang="en-US" sz="3330" dirty="0">
                <a:solidFill>
                  <a:srgbClr val="586F7C"/>
                </a:solidFill>
                <a:latin typeface="Open Sans"/>
                <a:ea typeface="Open Sans"/>
                <a:cs typeface="Open Sans"/>
                <a:sym typeface="Open Sans"/>
              </a:rPr>
            </a:br>
            <a:r>
              <a:rPr lang="en-US" sz="3330" dirty="0">
                <a:solidFill>
                  <a:srgbClr val="586F7C"/>
                </a:solidFill>
                <a:latin typeface="Open Sans"/>
                <a:ea typeface="Open Sans"/>
                <a:cs typeface="Open Sans"/>
                <a:sym typeface="Open Sans"/>
              </a:rPr>
              <a:t> </a:t>
            </a:r>
            <a:endParaRPr sz="3330" dirty="0">
              <a:solidFill>
                <a:srgbClr val="586F7C"/>
              </a:solidFill>
              <a:latin typeface="Open Sans"/>
              <a:ea typeface="Open Sans"/>
              <a:cs typeface="Open Sans"/>
              <a:sym typeface="Open Sans"/>
            </a:endParaRPr>
          </a:p>
        </p:txBody>
      </p:sp>
      <p:sp>
        <p:nvSpPr>
          <p:cNvPr id="289" name="Google Shape;289;p34"/>
          <p:cNvSpPr txBox="1">
            <a:spLocks noGrp="1"/>
          </p:cNvSpPr>
          <p:nvPr>
            <p:ph type="body" idx="1"/>
          </p:nvPr>
        </p:nvSpPr>
        <p:spPr>
          <a:xfrm>
            <a:off x="1" y="1634247"/>
            <a:ext cx="5308500" cy="5223753"/>
          </a:xfrm>
          <a:prstGeom prst="rect">
            <a:avLst/>
          </a:prstGeom>
          <a:noFill/>
          <a:ln>
            <a:noFill/>
          </a:ln>
        </p:spPr>
        <p:txBody>
          <a:bodyPr spcFirstLastPara="1" wrap="square" lIns="91425" tIns="45700" rIns="91425" bIns="45700" anchor="t" anchorCtr="0">
            <a:noAutofit/>
          </a:bodyPr>
          <a:lstStyle/>
          <a:p>
            <a:pPr marL="342900" lvl="0" indent="-342900" algn="r" rtl="1">
              <a:lnSpc>
                <a:spcPct val="100000"/>
              </a:lnSpc>
              <a:spcBef>
                <a:spcPts val="0"/>
              </a:spcBef>
              <a:spcAft>
                <a:spcPts val="0"/>
              </a:spcAft>
              <a:buClr>
                <a:schemeClr val="dk1"/>
              </a:buClr>
              <a:buSzPts val="2200"/>
              <a:buChar char="●"/>
            </a:pPr>
            <a:endParaRPr lang="ar-EG" dirty="0">
              <a:solidFill>
                <a:srgbClr val="3F3F3F"/>
              </a:solidFill>
              <a:latin typeface="Open Sans"/>
              <a:ea typeface="Open Sans"/>
              <a:cs typeface="Open Sans"/>
              <a:sym typeface="Open Sans"/>
            </a:endParaRPr>
          </a:p>
          <a:p>
            <a:pPr marL="342900" lvl="0" indent="-342900" algn="r" rtl="1">
              <a:lnSpc>
                <a:spcPct val="100000"/>
              </a:lnSpc>
              <a:spcBef>
                <a:spcPts val="0"/>
              </a:spcBef>
              <a:spcAft>
                <a:spcPts val="0"/>
              </a:spcAft>
              <a:buClr>
                <a:schemeClr val="dk1"/>
              </a:buClr>
              <a:buSzPts val="2200"/>
              <a:buChar char="●"/>
            </a:pPr>
            <a:endParaRPr lang="ar-EG" dirty="0">
              <a:solidFill>
                <a:srgbClr val="3F3F3F"/>
              </a:solidFill>
              <a:latin typeface="Open Sans"/>
              <a:ea typeface="Open Sans"/>
              <a:cs typeface="Open Sans"/>
              <a:sym typeface="Open Sans"/>
            </a:endParaRPr>
          </a:p>
          <a:p>
            <a:pPr marL="342900" lvl="0" indent="-342900" algn="r" rtl="1">
              <a:lnSpc>
                <a:spcPct val="100000"/>
              </a:lnSpc>
              <a:spcBef>
                <a:spcPts val="0"/>
              </a:spcBef>
              <a:spcAft>
                <a:spcPts val="0"/>
              </a:spcAft>
              <a:buClr>
                <a:schemeClr val="bg2"/>
              </a:buClr>
              <a:buSzPts val="2200"/>
              <a:buChar char="●"/>
            </a:pPr>
            <a:r>
              <a:rPr lang="ar-EG" dirty="0">
                <a:solidFill>
                  <a:schemeClr val="bg2"/>
                </a:solidFill>
                <a:latin typeface="Open Sans"/>
                <a:ea typeface="Open Sans"/>
                <a:cs typeface="Open Sans"/>
                <a:sym typeface="Open Sans"/>
              </a:rPr>
              <a:t>عند تطبيق </a:t>
            </a:r>
            <a:r>
              <a:rPr lang="en-US" dirty="0">
                <a:solidFill>
                  <a:schemeClr val="bg2"/>
                </a:solidFill>
                <a:latin typeface="Open Sans"/>
                <a:ea typeface="Open Sans"/>
                <a:cs typeface="Open Sans"/>
                <a:sym typeface="Open Sans"/>
              </a:rPr>
              <a:t> </a:t>
            </a:r>
            <a:r>
              <a:rPr lang="ar-SA" dirty="0">
                <a:solidFill>
                  <a:schemeClr val="bg2"/>
                </a:solidFill>
                <a:latin typeface="Open Sans"/>
                <a:ea typeface="Open Sans"/>
                <a:cs typeface="Open Sans"/>
                <a:sym typeface="Open Sans"/>
              </a:rPr>
              <a:t>فلتر</a:t>
            </a:r>
            <a:r>
              <a:rPr lang="en-US" dirty="0">
                <a:solidFill>
                  <a:schemeClr val="bg2"/>
                </a:solidFill>
                <a:latin typeface="Open Sans"/>
                <a:ea typeface="Open Sans"/>
                <a:cs typeface="Open Sans"/>
                <a:sym typeface="Open Sans"/>
              </a:rPr>
              <a:t>Hinari </a:t>
            </a:r>
            <a:r>
              <a:rPr lang="ar-EG" dirty="0">
                <a:solidFill>
                  <a:schemeClr val="bg2"/>
                </a:solidFill>
                <a:latin typeface="Open Sans"/>
                <a:ea typeface="Open Sans"/>
                <a:cs typeface="Open Sans"/>
                <a:sym typeface="Open Sans"/>
              </a:rPr>
              <a:t> واللغة</a:t>
            </a:r>
            <a:r>
              <a:rPr lang="ar-SA" dirty="0">
                <a:solidFill>
                  <a:schemeClr val="bg2"/>
                </a:solidFill>
                <a:latin typeface="Open Sans"/>
                <a:ea typeface="Open Sans"/>
                <a:cs typeface="Open Sans"/>
                <a:sym typeface="Open Sans"/>
              </a:rPr>
              <a:t> الإنجليزية</a:t>
            </a:r>
            <a:r>
              <a:rPr lang="en-US" dirty="0">
                <a:solidFill>
                  <a:schemeClr val="bg2"/>
                </a:solidFill>
                <a:latin typeface="Open Sans"/>
                <a:ea typeface="Open Sans"/>
                <a:cs typeface="Open Sans"/>
                <a:sym typeface="Open Sans"/>
              </a:rPr>
              <a:t>English </a:t>
            </a:r>
            <a:r>
              <a:rPr lang="ar-SA" dirty="0">
                <a:solidFill>
                  <a:schemeClr val="bg2"/>
                </a:solidFill>
                <a:latin typeface="Open Sans"/>
                <a:ea typeface="Open Sans"/>
                <a:cs typeface="Open Sans"/>
                <a:sym typeface="Open Sans"/>
              </a:rPr>
              <a:t> </a:t>
            </a:r>
            <a:r>
              <a:rPr lang="ar-EG" dirty="0">
                <a:solidFill>
                  <a:schemeClr val="bg2"/>
                </a:solidFill>
                <a:latin typeface="Open Sans"/>
                <a:ea typeface="Open Sans"/>
                <a:cs typeface="Open Sans"/>
                <a:sym typeface="Open Sans"/>
              </a:rPr>
              <a:t>على صفحة قواعد البيانات. تصبح نتائج البحث 26 م</a:t>
            </a:r>
            <a:r>
              <a:rPr lang="ar-SA" dirty="0">
                <a:solidFill>
                  <a:schemeClr val="bg2"/>
                </a:solidFill>
                <a:latin typeface="Open Sans"/>
                <a:ea typeface="Open Sans"/>
                <a:cs typeface="Open Sans"/>
                <a:sym typeface="Open Sans"/>
              </a:rPr>
              <a:t>صدر معلومات</a:t>
            </a:r>
            <a:r>
              <a:rPr lang="ar-EG" dirty="0">
                <a:solidFill>
                  <a:schemeClr val="bg2"/>
                </a:solidFill>
                <a:latin typeface="Open Sans"/>
                <a:ea typeface="Open Sans"/>
                <a:cs typeface="Open Sans"/>
                <a:sym typeface="Open Sans"/>
              </a:rPr>
              <a:t>.</a:t>
            </a:r>
          </a:p>
          <a:p>
            <a:pPr marL="342900" lvl="0" indent="-342900" algn="r" rtl="1">
              <a:lnSpc>
                <a:spcPct val="100000"/>
              </a:lnSpc>
              <a:spcBef>
                <a:spcPts val="0"/>
              </a:spcBef>
              <a:spcAft>
                <a:spcPts val="0"/>
              </a:spcAft>
              <a:buClr>
                <a:schemeClr val="bg2"/>
              </a:buClr>
              <a:buSzPts val="2200"/>
              <a:buChar char="●"/>
            </a:pPr>
            <a:r>
              <a:rPr lang="ar-EG" dirty="0">
                <a:solidFill>
                  <a:schemeClr val="bg2"/>
                </a:solidFill>
                <a:latin typeface="Open Sans"/>
                <a:ea typeface="Open Sans"/>
                <a:cs typeface="Open Sans"/>
                <a:sym typeface="Open Sans"/>
              </a:rPr>
              <a:t>قم بالتمرير لأسفل القائمة إلى رابط </a:t>
            </a:r>
            <a:r>
              <a:rPr lang="en-US" b="1" dirty="0">
                <a:solidFill>
                  <a:schemeClr val="bg2"/>
                </a:solidFill>
                <a:latin typeface="Open Sans"/>
                <a:ea typeface="Open Sans"/>
                <a:cs typeface="Open Sans"/>
                <a:sym typeface="Open Sans"/>
              </a:rPr>
              <a:t>PubMed</a:t>
            </a:r>
            <a:r>
              <a:rPr lang="ar-SA" dirty="0">
                <a:solidFill>
                  <a:schemeClr val="bg2"/>
                </a:solidFill>
                <a:latin typeface="Open Sans"/>
                <a:ea typeface="Open Sans"/>
                <a:cs typeface="Open Sans"/>
                <a:sym typeface="Open Sans"/>
              </a:rPr>
              <a:t> </a:t>
            </a:r>
            <a:r>
              <a:rPr lang="en-US" dirty="0">
                <a:solidFill>
                  <a:schemeClr val="bg2"/>
                </a:solidFill>
                <a:latin typeface="Open Sans"/>
                <a:ea typeface="Open Sans"/>
                <a:cs typeface="Open Sans"/>
                <a:sym typeface="Open Sans"/>
              </a:rPr>
              <a:t>)</a:t>
            </a:r>
            <a:r>
              <a:rPr lang="ar-EG" dirty="0">
                <a:solidFill>
                  <a:schemeClr val="bg2"/>
                </a:solidFill>
                <a:latin typeface="Open Sans"/>
                <a:ea typeface="Open Sans"/>
                <a:cs typeface="Open Sans"/>
                <a:sym typeface="Open Sans"/>
              </a:rPr>
              <a:t>قاعدة البيانات الطبية الحيوية </a:t>
            </a:r>
            <a:r>
              <a:rPr lang="ar-EG" dirty="0">
                <a:solidFill>
                  <a:schemeClr val="bg2"/>
                </a:solidFill>
                <a:latin typeface="Open Sans"/>
                <a:ea typeface="Open Sans"/>
                <a:sym typeface="Open Sans"/>
              </a:rPr>
              <a:t>الرئيسية</a:t>
            </a:r>
            <a:r>
              <a:rPr lang="ar-EG" dirty="0">
                <a:solidFill>
                  <a:schemeClr val="bg2"/>
                </a:solidFill>
                <a:latin typeface="Open Sans"/>
                <a:ea typeface="Open Sans"/>
                <a:cs typeface="Open Sans"/>
                <a:sym typeface="Open Sans"/>
              </a:rPr>
              <a:t>) أو انقر فوق</a:t>
            </a:r>
            <a:r>
              <a:rPr lang="ar-EG" b="1" dirty="0">
                <a:solidFill>
                  <a:schemeClr val="bg2"/>
                </a:solidFill>
                <a:latin typeface="Open Sans"/>
                <a:ea typeface="Open Sans"/>
                <a:cs typeface="Open Sans"/>
                <a:sym typeface="Open Sans"/>
              </a:rPr>
              <a:t> </a:t>
            </a:r>
            <a:r>
              <a:rPr lang="en-US" b="1" dirty="0">
                <a:solidFill>
                  <a:schemeClr val="bg2"/>
                </a:solidFill>
                <a:latin typeface="Open Sans"/>
                <a:ea typeface="Open Sans"/>
                <a:cs typeface="Open Sans"/>
                <a:sym typeface="Open Sans"/>
              </a:rPr>
              <a:t>P</a:t>
            </a:r>
            <a:endParaRPr lang="ar-SA" b="1" dirty="0">
              <a:solidFill>
                <a:schemeClr val="bg2"/>
              </a:solidFill>
              <a:latin typeface="Open Sans"/>
              <a:ea typeface="Open Sans"/>
              <a:cs typeface="Open Sans"/>
              <a:sym typeface="Open Sans"/>
            </a:endParaRPr>
          </a:p>
          <a:p>
            <a:pPr marL="342900" lvl="0" indent="-342900" algn="r" rtl="1">
              <a:lnSpc>
                <a:spcPct val="100000"/>
              </a:lnSpc>
              <a:spcBef>
                <a:spcPts val="0"/>
              </a:spcBef>
              <a:spcAft>
                <a:spcPts val="0"/>
              </a:spcAft>
              <a:buClr>
                <a:schemeClr val="bg2"/>
              </a:buClr>
              <a:buSzPts val="2200"/>
              <a:buFont typeface="Open Sans"/>
              <a:buChar char="●"/>
            </a:pPr>
            <a:r>
              <a:rPr lang="ar-EG" dirty="0">
                <a:solidFill>
                  <a:schemeClr val="bg2"/>
                </a:solidFill>
                <a:latin typeface="Open Sans"/>
                <a:ea typeface="Open Sans"/>
                <a:cs typeface="Open Sans"/>
                <a:sym typeface="Open Sans"/>
              </a:rPr>
              <a:t>في أعلى الصفحة ، تمت الإشارة إلى </a:t>
            </a:r>
            <a:r>
              <a:rPr lang="ar-SA" dirty="0">
                <a:solidFill>
                  <a:schemeClr val="bg2"/>
                </a:solidFill>
                <a:latin typeface="Open Sans"/>
                <a:ea typeface="Open Sans"/>
                <a:cs typeface="Open Sans"/>
                <a:sym typeface="Open Sans"/>
              </a:rPr>
              <a:t>معاملات تصفية </a:t>
            </a:r>
            <a:r>
              <a:rPr lang="en-US" dirty="0">
                <a:solidFill>
                  <a:schemeClr val="bg2"/>
                </a:solidFill>
                <a:latin typeface="Open Sans"/>
                <a:ea typeface="Open Sans"/>
                <a:cs typeface="Open Sans"/>
                <a:sym typeface="Open Sans"/>
              </a:rPr>
              <a:t>Hinari</a:t>
            </a:r>
            <a:r>
              <a:rPr lang="ar-EG" dirty="0">
                <a:solidFill>
                  <a:schemeClr val="bg2"/>
                </a:solidFill>
                <a:latin typeface="Open Sans"/>
                <a:ea typeface="Open Sans"/>
                <a:cs typeface="Open Sans"/>
                <a:sym typeface="Open Sans"/>
              </a:rPr>
              <a:t> والإنجليزية باللون الأحمر. لإزالة </a:t>
            </a:r>
            <a:r>
              <a:rPr lang="ar-SA" dirty="0">
                <a:solidFill>
                  <a:schemeClr val="bg2"/>
                </a:solidFill>
                <a:latin typeface="Open Sans"/>
                <a:ea typeface="Open Sans"/>
                <a:cs typeface="Open Sans"/>
                <a:sym typeface="Open Sans"/>
              </a:rPr>
              <a:t>معاملات تصفية</a:t>
            </a:r>
            <a:r>
              <a:rPr lang="ar-EG" dirty="0">
                <a:solidFill>
                  <a:schemeClr val="bg2"/>
                </a:solidFill>
                <a:latin typeface="Open Sans"/>
                <a:ea typeface="Open Sans"/>
                <a:cs typeface="Open Sans"/>
                <a:sym typeface="Open Sans"/>
              </a:rPr>
              <a:t>، انقر فوق </a:t>
            </a:r>
            <a:r>
              <a:rPr lang="en-US" b="1" dirty="0">
                <a:solidFill>
                  <a:schemeClr val="bg2"/>
                </a:solidFill>
                <a:latin typeface="Open Sans"/>
                <a:ea typeface="Open Sans"/>
                <a:cs typeface="Open Sans"/>
                <a:sym typeface="Open Sans"/>
              </a:rPr>
              <a:t>X</a:t>
            </a:r>
            <a:r>
              <a:rPr lang="en-US" dirty="0">
                <a:solidFill>
                  <a:schemeClr val="bg2"/>
                </a:solidFill>
                <a:latin typeface="Open Sans"/>
                <a:ea typeface="Open Sans"/>
                <a:cs typeface="Open Sans"/>
                <a:sym typeface="Open Sans"/>
              </a:rPr>
              <a:t> ؛ </a:t>
            </a:r>
            <a:r>
              <a:rPr lang="ar-EG" dirty="0">
                <a:solidFill>
                  <a:schemeClr val="bg2"/>
                </a:solidFill>
                <a:latin typeface="Open Sans"/>
                <a:ea typeface="Open Sans"/>
                <a:cs typeface="Open Sans"/>
                <a:sym typeface="Open Sans"/>
              </a:rPr>
              <a:t>خلاف ذلك، تظل نشطة.</a:t>
            </a:r>
            <a:endParaRPr dirty="0">
              <a:solidFill>
                <a:schemeClr val="bg2"/>
              </a:solidFill>
              <a:latin typeface="Open Sans"/>
              <a:ea typeface="Open Sans"/>
              <a:cs typeface="Open Sans"/>
              <a:sym typeface="Open Sans"/>
            </a:endParaRPr>
          </a:p>
        </p:txBody>
      </p:sp>
      <p:sp>
        <p:nvSpPr>
          <p:cNvPr id="290" name="Google Shape;290;p34"/>
          <p:cNvSpPr/>
          <p:nvPr/>
        </p:nvSpPr>
        <p:spPr>
          <a:xfrm>
            <a:off x="5289274" y="2725613"/>
            <a:ext cx="2265412" cy="2303587"/>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291" name="Google Shape;291;p34"/>
          <p:cNvCxnSpPr>
            <a:cxnSpLocks/>
          </p:cNvCxnSpPr>
          <p:nvPr/>
        </p:nvCxnSpPr>
        <p:spPr>
          <a:xfrm>
            <a:off x="4942114" y="2725613"/>
            <a:ext cx="455414" cy="975530"/>
          </a:xfrm>
          <a:prstGeom prst="straightConnector1">
            <a:avLst/>
          </a:prstGeom>
          <a:noFill/>
          <a:ln w="9525" cap="flat" cmpd="sng">
            <a:solidFill>
              <a:srgbClr val="FF0000"/>
            </a:solidFill>
            <a:prstDash val="solid"/>
            <a:round/>
            <a:headEnd type="none" w="sm" len="sm"/>
            <a:tailEnd type="triangle" w="med" len="med"/>
          </a:ln>
        </p:spPr>
      </p:cxnSp>
      <p:sp>
        <p:nvSpPr>
          <p:cNvPr id="292" name="Google Shape;292;p34"/>
          <p:cNvSpPr/>
          <p:nvPr/>
        </p:nvSpPr>
        <p:spPr>
          <a:xfrm>
            <a:off x="5397528" y="1775123"/>
            <a:ext cx="2157158" cy="619734"/>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93" name="Google Shape;293;p34"/>
          <p:cNvSpPr/>
          <p:nvPr/>
        </p:nvSpPr>
        <p:spPr>
          <a:xfrm flipH="1">
            <a:off x="11077730" y="2729797"/>
            <a:ext cx="188983" cy="268236"/>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2" name="Google Shape;291;p34">
            <a:extLst>
              <a:ext uri="{FF2B5EF4-FFF2-40B4-BE49-F238E27FC236}">
                <a16:creationId xmlns:a16="http://schemas.microsoft.com/office/drawing/2014/main" id="{A0F7F73A-641F-1238-D94A-465008067C19}"/>
              </a:ext>
            </a:extLst>
          </p:cNvPr>
          <p:cNvCxnSpPr>
            <a:cxnSpLocks/>
          </p:cNvCxnSpPr>
          <p:nvPr/>
        </p:nvCxnSpPr>
        <p:spPr>
          <a:xfrm flipV="1">
            <a:off x="4392118" y="2863915"/>
            <a:ext cx="6565692" cy="1421677"/>
          </a:xfrm>
          <a:prstGeom prst="straightConnector1">
            <a:avLst/>
          </a:prstGeom>
          <a:noFill/>
          <a:ln w="9525" cap="flat" cmpd="sng">
            <a:solidFill>
              <a:srgbClr val="FF0000"/>
            </a:solidFill>
            <a:prstDash val="solid"/>
            <a:round/>
            <a:headEnd type="none" w="sm" len="sm"/>
            <a:tailEnd type="triangle" w="med" len="med"/>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5"/>
          <p:cNvSpPr txBox="1">
            <a:spLocks noGrp="1"/>
          </p:cNvSpPr>
          <p:nvPr>
            <p:ph type="title"/>
          </p:nvPr>
        </p:nvSpPr>
        <p:spPr>
          <a:xfrm>
            <a:off x="0" y="280664"/>
            <a:ext cx="9613800" cy="1080900"/>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rgbClr val="FFFFFF"/>
              </a:buClr>
              <a:buSzPts val="3600"/>
              <a:buFont typeface="Trebuchet MS"/>
              <a:buNone/>
            </a:pPr>
            <a:r>
              <a:rPr lang="ar-EG" sz="4000" dirty="0">
                <a:solidFill>
                  <a:srgbClr val="586F7C"/>
                </a:solidFill>
                <a:latin typeface="Open Sans"/>
                <a:ea typeface="Open Sans"/>
                <a:cs typeface="Open Sans"/>
                <a:sym typeface="Open Sans"/>
              </a:rPr>
              <a:t>البحث في المجلات</a:t>
            </a:r>
            <a:endParaRPr dirty="0"/>
          </a:p>
        </p:txBody>
      </p:sp>
      <p:sp>
        <p:nvSpPr>
          <p:cNvPr id="300" name="Google Shape;300;p35"/>
          <p:cNvSpPr txBox="1">
            <a:spLocks noGrp="1"/>
          </p:cNvSpPr>
          <p:nvPr>
            <p:ph type="body" idx="1"/>
          </p:nvPr>
        </p:nvSpPr>
        <p:spPr>
          <a:xfrm>
            <a:off x="75801" y="1695512"/>
            <a:ext cx="4811885" cy="4762427"/>
          </a:xfrm>
          <a:prstGeom prst="rect">
            <a:avLst/>
          </a:prstGeom>
          <a:noFill/>
          <a:ln>
            <a:noFill/>
          </a:ln>
        </p:spPr>
        <p:txBody>
          <a:bodyPr spcFirstLastPara="1" wrap="square" lIns="91425" tIns="45700" rIns="91425" bIns="45700" anchor="t" anchorCtr="0">
            <a:noAutofit/>
          </a:bodyPr>
          <a:lstStyle/>
          <a:p>
            <a:pPr marL="342900" lvl="0" indent="-342900" algn="r" rtl="1">
              <a:lnSpc>
                <a:spcPct val="100000"/>
              </a:lnSpc>
              <a:spcBef>
                <a:spcPts val="0"/>
              </a:spcBef>
              <a:spcAft>
                <a:spcPts val="0"/>
              </a:spcAft>
              <a:buClr>
                <a:schemeClr val="bg2"/>
              </a:buClr>
              <a:buSzPts val="2200"/>
              <a:buChar char="●"/>
            </a:pPr>
            <a:r>
              <a:rPr lang="ar-EG" sz="2200" dirty="0">
                <a:solidFill>
                  <a:schemeClr val="bg2"/>
                </a:solidFill>
                <a:latin typeface="Open Sans"/>
                <a:ea typeface="Open Sans"/>
                <a:cs typeface="Open Sans"/>
                <a:sym typeface="Open Sans"/>
              </a:rPr>
              <a:t>من قائمة المحتوى</a:t>
            </a:r>
            <a:r>
              <a:rPr lang="en-US" sz="2200" dirty="0">
                <a:solidFill>
                  <a:schemeClr val="bg2"/>
                </a:solidFill>
                <a:latin typeface="Open Sans"/>
                <a:ea typeface="Open Sans"/>
                <a:cs typeface="Open Sans"/>
                <a:sym typeface="Open Sans"/>
              </a:rPr>
              <a:t> Content </a:t>
            </a:r>
            <a:r>
              <a:rPr lang="ar-EG" sz="2200" dirty="0">
                <a:solidFill>
                  <a:schemeClr val="bg2"/>
                </a:solidFill>
                <a:latin typeface="Open Sans"/>
                <a:ea typeface="Open Sans"/>
                <a:cs typeface="Open Sans"/>
                <a:sym typeface="Open Sans"/>
              </a:rPr>
              <a:t> ، تم فتح مجموعة المجلات. من </a:t>
            </a:r>
            <a:r>
              <a:rPr lang="ar-SA" sz="2200" dirty="0">
                <a:solidFill>
                  <a:schemeClr val="bg2"/>
                </a:solidFill>
                <a:latin typeface="Open Sans"/>
                <a:ea typeface="Open Sans"/>
                <a:cs typeface="Open Sans"/>
                <a:sym typeface="Open Sans"/>
              </a:rPr>
              <a:t>فلاتر </a:t>
            </a:r>
            <a:r>
              <a:rPr lang="en-US" sz="2200" dirty="0">
                <a:solidFill>
                  <a:schemeClr val="bg2"/>
                </a:solidFill>
                <a:latin typeface="Open Sans"/>
                <a:ea typeface="Open Sans"/>
                <a:cs typeface="Open Sans"/>
                <a:sym typeface="Open Sans"/>
              </a:rPr>
              <a:t>  </a:t>
            </a:r>
            <a:r>
              <a:rPr lang="ar-EG" sz="2200" dirty="0">
                <a:solidFill>
                  <a:schemeClr val="bg2"/>
                </a:solidFill>
                <a:latin typeface="Open Sans"/>
                <a:ea typeface="Open Sans"/>
                <a:cs typeface="Open Sans"/>
                <a:sym typeface="Open Sans"/>
              </a:rPr>
              <a:t> العمود الأيسر ، تم تنشيط العلوم البيئية (الموضوع) و </a:t>
            </a:r>
            <a:r>
              <a:rPr lang="en-US" sz="2200" dirty="0">
                <a:solidFill>
                  <a:schemeClr val="bg2"/>
                </a:solidFill>
                <a:latin typeface="Open Sans"/>
                <a:ea typeface="Open Sans"/>
                <a:cs typeface="Open Sans"/>
                <a:sym typeface="Open Sans"/>
              </a:rPr>
              <a:t>John Wiley &amp; Sons )</a:t>
            </a:r>
            <a:r>
              <a:rPr lang="ar-EG" sz="2200" dirty="0">
                <a:solidFill>
                  <a:schemeClr val="bg2"/>
                </a:solidFill>
                <a:latin typeface="Open Sans"/>
                <a:ea typeface="Open Sans"/>
                <a:cs typeface="Open Sans"/>
                <a:sym typeface="Open Sans"/>
              </a:rPr>
              <a:t>الناشر) -  المجموع عشر عناوين.</a:t>
            </a:r>
            <a:endParaRPr lang="en-US" sz="2200" dirty="0">
              <a:solidFill>
                <a:schemeClr val="bg2"/>
              </a:solidFill>
              <a:latin typeface="Open Sans"/>
              <a:ea typeface="Open Sans"/>
              <a:cs typeface="Open Sans"/>
              <a:sym typeface="Open Sans"/>
            </a:endParaRPr>
          </a:p>
          <a:p>
            <a:pPr marL="342900" lvl="0" indent="-342900" algn="r" rtl="1">
              <a:lnSpc>
                <a:spcPct val="100000"/>
              </a:lnSpc>
              <a:spcBef>
                <a:spcPts val="0"/>
              </a:spcBef>
              <a:spcAft>
                <a:spcPts val="0"/>
              </a:spcAft>
              <a:buClr>
                <a:schemeClr val="bg2"/>
              </a:buClr>
              <a:buSzPts val="2200"/>
              <a:buChar char="●"/>
            </a:pPr>
            <a:r>
              <a:rPr lang="ar-EG" sz="2200" dirty="0">
                <a:solidFill>
                  <a:schemeClr val="bg2"/>
                </a:solidFill>
                <a:latin typeface="Open Sans"/>
                <a:ea typeface="Open Sans"/>
                <a:cs typeface="Open Sans"/>
                <a:sym typeface="Open Sans"/>
              </a:rPr>
              <a:t>انقر على العنوان </a:t>
            </a:r>
            <a:r>
              <a:rPr lang="en-US" sz="2200" dirty="0">
                <a:solidFill>
                  <a:schemeClr val="bg2"/>
                </a:solidFill>
                <a:latin typeface="Open Sans"/>
                <a:ea typeface="Open Sans"/>
                <a:cs typeface="Open Sans"/>
                <a:sym typeface="Open Sans"/>
              </a:rPr>
              <a:t>African Journal of </a:t>
            </a:r>
            <a:r>
              <a:rPr lang="ar-SA" sz="2200" dirty="0">
                <a:solidFill>
                  <a:schemeClr val="bg2"/>
                </a:solidFill>
                <a:latin typeface="Open Sans"/>
                <a:ea typeface="Open Sans"/>
                <a:cs typeface="Open Sans"/>
                <a:sym typeface="Open Sans"/>
              </a:rPr>
              <a:t>                      </a:t>
            </a:r>
            <a:r>
              <a:rPr lang="en-US" sz="2200" dirty="0">
                <a:solidFill>
                  <a:schemeClr val="bg2"/>
                </a:solidFill>
                <a:latin typeface="Open Sans"/>
                <a:ea typeface="Open Sans"/>
                <a:cs typeface="Open Sans"/>
                <a:sym typeface="Open Sans"/>
              </a:rPr>
              <a:t>Ecology</a:t>
            </a:r>
            <a:r>
              <a:rPr lang="ar-SA" sz="2200" dirty="0">
                <a:solidFill>
                  <a:schemeClr val="bg2"/>
                </a:solidFill>
                <a:latin typeface="Open Sans"/>
                <a:ea typeface="Open Sans"/>
                <a:cs typeface="Open Sans"/>
                <a:sym typeface="Open Sans"/>
              </a:rPr>
              <a:t> </a:t>
            </a:r>
            <a:r>
              <a:rPr lang="ar-EG" sz="2200" dirty="0">
                <a:solidFill>
                  <a:schemeClr val="bg2"/>
                </a:solidFill>
                <a:latin typeface="Open Sans"/>
                <a:ea typeface="Open Sans"/>
                <a:cs typeface="Open Sans"/>
                <a:sym typeface="Open Sans"/>
              </a:rPr>
              <a:t>للاتصال بمكتبة </a:t>
            </a:r>
            <a:r>
              <a:rPr lang="en-US" sz="2200" dirty="0">
                <a:solidFill>
                  <a:schemeClr val="bg2"/>
                </a:solidFill>
                <a:latin typeface="Open Sans"/>
                <a:ea typeface="Open Sans"/>
                <a:cs typeface="Open Sans"/>
                <a:sym typeface="Open Sans"/>
              </a:rPr>
              <a:t>Wiley Online Library.</a:t>
            </a:r>
          </a:p>
          <a:p>
            <a:pPr marL="342900" lvl="0" indent="-342900" algn="r" rtl="1">
              <a:lnSpc>
                <a:spcPct val="100000"/>
              </a:lnSpc>
              <a:spcBef>
                <a:spcPts val="0"/>
              </a:spcBef>
              <a:spcAft>
                <a:spcPts val="0"/>
              </a:spcAft>
              <a:buClr>
                <a:schemeClr val="bg2"/>
              </a:buClr>
              <a:buSzPts val="2200"/>
              <a:buChar char="●"/>
            </a:pPr>
            <a:r>
              <a:rPr lang="ar-EG" sz="2200" dirty="0">
                <a:solidFill>
                  <a:schemeClr val="bg2"/>
                </a:solidFill>
                <a:latin typeface="Open Sans"/>
                <a:ea typeface="Open Sans"/>
                <a:cs typeface="Open Sans"/>
                <a:sym typeface="Open Sans"/>
              </a:rPr>
              <a:t>لاحظ مربع البحث عن المجلات حسب العنوان</a:t>
            </a:r>
            <a:r>
              <a:rPr lang="en-US" sz="2200" b="1" dirty="0">
                <a:solidFill>
                  <a:schemeClr val="bg2"/>
                </a:solidFill>
                <a:latin typeface="Open Sans"/>
                <a:ea typeface="Open Sans"/>
                <a:cs typeface="Open Sans"/>
                <a:sym typeface="Open Sans"/>
              </a:rPr>
              <a:t> Find Journals</a:t>
            </a:r>
            <a:r>
              <a:rPr lang="ar-EG" sz="2200" dirty="0">
                <a:solidFill>
                  <a:schemeClr val="bg2"/>
                </a:solidFill>
                <a:latin typeface="Open Sans"/>
                <a:ea typeface="Open Sans"/>
                <a:cs typeface="Open Sans"/>
                <a:sym typeface="Open Sans"/>
              </a:rPr>
              <a:t> وقائمة العناوين من الألف إلى الياء</a:t>
            </a:r>
            <a:r>
              <a:rPr lang="en-US" sz="2200" dirty="0">
                <a:solidFill>
                  <a:schemeClr val="bg2"/>
                </a:solidFill>
                <a:latin typeface="Open Sans"/>
                <a:ea typeface="Open Sans"/>
                <a:cs typeface="Open Sans"/>
                <a:sym typeface="Open Sans"/>
              </a:rPr>
              <a:t> </a:t>
            </a:r>
            <a:r>
              <a:rPr lang="en-US" sz="2200" b="1" dirty="0">
                <a:solidFill>
                  <a:schemeClr val="bg2"/>
                </a:solidFill>
                <a:latin typeface="Open Sans"/>
                <a:ea typeface="Open Sans"/>
                <a:cs typeface="Open Sans"/>
                <a:sym typeface="Open Sans"/>
              </a:rPr>
              <a:t>A-Z title list</a:t>
            </a:r>
            <a:r>
              <a:rPr lang="ar-EG" sz="2200" dirty="0">
                <a:solidFill>
                  <a:schemeClr val="bg2"/>
                </a:solidFill>
                <a:latin typeface="Open Sans"/>
                <a:ea typeface="Open Sans"/>
                <a:cs typeface="Open Sans"/>
                <a:sym typeface="Open Sans"/>
              </a:rPr>
              <a:t>.</a:t>
            </a:r>
            <a:endParaRPr lang="en-US" sz="2200" dirty="0">
              <a:solidFill>
                <a:schemeClr val="bg2"/>
              </a:solidFill>
              <a:latin typeface="Open Sans"/>
              <a:ea typeface="Open Sans"/>
              <a:cs typeface="Open Sans"/>
              <a:sym typeface="Open Sans"/>
            </a:endParaRPr>
          </a:p>
          <a:p>
            <a:pPr marL="342900" lvl="0" indent="-342900" algn="r" rtl="1">
              <a:lnSpc>
                <a:spcPct val="100000"/>
              </a:lnSpc>
              <a:spcBef>
                <a:spcPts val="0"/>
              </a:spcBef>
              <a:spcAft>
                <a:spcPts val="0"/>
              </a:spcAft>
              <a:buClr>
                <a:schemeClr val="bg2"/>
              </a:buClr>
              <a:buSzPts val="2200"/>
              <a:buChar char="●"/>
            </a:pPr>
            <a:r>
              <a:rPr lang="ar-EG" sz="2400" dirty="0">
                <a:solidFill>
                  <a:schemeClr val="bg2"/>
                </a:solidFill>
                <a:latin typeface="Open Sans"/>
                <a:ea typeface="Open Sans"/>
                <a:cs typeface="Open Sans"/>
                <a:sym typeface="Open Sans"/>
              </a:rPr>
              <a:t>تذكر إلغاء تنشيط </a:t>
            </a:r>
            <a:r>
              <a:rPr lang="ar-SA" dirty="0">
                <a:solidFill>
                  <a:schemeClr val="bg2"/>
                </a:solidFill>
                <a:latin typeface="Open Sans"/>
                <a:ea typeface="Open Sans"/>
                <a:cs typeface="Open Sans"/>
                <a:sym typeface="Open Sans"/>
              </a:rPr>
              <a:t>معاملات التصفية</a:t>
            </a:r>
            <a:r>
              <a:rPr lang="ar-EG" sz="2400" dirty="0">
                <a:solidFill>
                  <a:schemeClr val="bg2"/>
                </a:solidFill>
                <a:latin typeface="Open Sans"/>
                <a:ea typeface="Open Sans"/>
                <a:cs typeface="Open Sans"/>
                <a:sym typeface="Open Sans"/>
              </a:rPr>
              <a:t> بالنقر فوق </a:t>
            </a:r>
            <a:r>
              <a:rPr lang="en-US" sz="2400" b="1" dirty="0">
                <a:solidFill>
                  <a:schemeClr val="bg2"/>
                </a:solidFill>
                <a:latin typeface="Open Sans"/>
                <a:ea typeface="Open Sans"/>
                <a:cs typeface="Open Sans"/>
                <a:sym typeface="Open Sans"/>
              </a:rPr>
              <a:t>X.</a:t>
            </a:r>
            <a:endParaRPr sz="2400" b="1" dirty="0">
              <a:solidFill>
                <a:schemeClr val="bg2"/>
              </a:solidFill>
              <a:latin typeface="Open Sans"/>
              <a:ea typeface="Open Sans"/>
              <a:cs typeface="Open Sans"/>
              <a:sym typeface="Open Sans"/>
            </a:endParaRPr>
          </a:p>
        </p:txBody>
      </p:sp>
      <p:cxnSp>
        <p:nvCxnSpPr>
          <p:cNvPr id="301" name="Google Shape;301;p35"/>
          <p:cNvCxnSpPr/>
          <p:nvPr/>
        </p:nvCxnSpPr>
        <p:spPr>
          <a:xfrm rot="10800000" flipH="1">
            <a:off x="3272014" y="4603254"/>
            <a:ext cx="2145353" cy="634470"/>
          </a:xfrm>
          <a:prstGeom prst="straightConnector1">
            <a:avLst/>
          </a:prstGeom>
          <a:noFill/>
          <a:ln w="9525" cap="flat" cmpd="sng">
            <a:solidFill>
              <a:srgbClr val="FF0000"/>
            </a:solidFill>
            <a:prstDash val="solid"/>
            <a:round/>
            <a:headEnd type="none" w="sm" len="sm"/>
            <a:tailEnd type="triangle" w="med" len="med"/>
          </a:ln>
        </p:spPr>
      </p:cxnSp>
      <p:cxnSp>
        <p:nvCxnSpPr>
          <p:cNvPr id="302" name="Google Shape;302;p35"/>
          <p:cNvCxnSpPr/>
          <p:nvPr/>
        </p:nvCxnSpPr>
        <p:spPr>
          <a:xfrm rot="10800000" flipH="1">
            <a:off x="6003200" y="2035629"/>
            <a:ext cx="292828" cy="220662"/>
          </a:xfrm>
          <a:prstGeom prst="straightConnector1">
            <a:avLst/>
          </a:prstGeom>
          <a:noFill/>
          <a:ln w="9525" cap="flat" cmpd="sng">
            <a:solidFill>
              <a:srgbClr val="FF0000"/>
            </a:solidFill>
            <a:prstDash val="solid"/>
            <a:round/>
            <a:headEnd type="none" w="sm" len="sm"/>
            <a:tailEnd type="triangle" w="med" len="med"/>
          </a:ln>
        </p:spPr>
      </p:cxnSp>
      <p:pic>
        <p:nvPicPr>
          <p:cNvPr id="303" name="Google Shape;303;p35"/>
          <p:cNvPicPr preferRelativeResize="0"/>
          <p:nvPr/>
        </p:nvPicPr>
        <p:blipFill rotWithShape="1">
          <a:blip r:embed="rId3">
            <a:alphaModFix/>
          </a:blip>
          <a:srcRect/>
          <a:stretch/>
        </p:blipFill>
        <p:spPr>
          <a:xfrm>
            <a:off x="5236029" y="3084581"/>
            <a:ext cx="6865565" cy="3582918"/>
          </a:xfrm>
          <a:prstGeom prst="rect">
            <a:avLst/>
          </a:prstGeom>
          <a:noFill/>
          <a:ln>
            <a:noFill/>
          </a:ln>
        </p:spPr>
      </p:pic>
      <p:pic>
        <p:nvPicPr>
          <p:cNvPr id="304" name="Google Shape;304;p35"/>
          <p:cNvPicPr preferRelativeResize="0"/>
          <p:nvPr/>
        </p:nvPicPr>
        <p:blipFill rotWithShape="1">
          <a:blip r:embed="rId4">
            <a:alphaModFix/>
          </a:blip>
          <a:srcRect/>
          <a:stretch/>
        </p:blipFill>
        <p:spPr>
          <a:xfrm>
            <a:off x="6003200" y="1809926"/>
            <a:ext cx="2105025" cy="990600"/>
          </a:xfrm>
          <a:prstGeom prst="rect">
            <a:avLst/>
          </a:prstGeom>
          <a:noFill/>
          <a:ln>
            <a:noFill/>
          </a:ln>
        </p:spPr>
      </p:pic>
      <p:sp>
        <p:nvSpPr>
          <p:cNvPr id="305" name="Google Shape;305;p35"/>
          <p:cNvSpPr/>
          <p:nvPr/>
        </p:nvSpPr>
        <p:spPr>
          <a:xfrm>
            <a:off x="6068785" y="1814001"/>
            <a:ext cx="2187896" cy="1070253"/>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06" name="Google Shape;306;p35"/>
          <p:cNvSpPr/>
          <p:nvPr/>
        </p:nvSpPr>
        <p:spPr>
          <a:xfrm>
            <a:off x="5236029" y="4398912"/>
            <a:ext cx="6865565" cy="408685"/>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07" name="Google Shape;307;p35"/>
          <p:cNvSpPr/>
          <p:nvPr/>
        </p:nvSpPr>
        <p:spPr>
          <a:xfrm>
            <a:off x="5417367" y="3545870"/>
            <a:ext cx="4553947" cy="433437"/>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308" name="Google Shape;308;p35"/>
          <p:cNvCxnSpPr/>
          <p:nvPr/>
        </p:nvCxnSpPr>
        <p:spPr>
          <a:xfrm>
            <a:off x="4165646" y="4341896"/>
            <a:ext cx="3071722" cy="632051"/>
          </a:xfrm>
          <a:prstGeom prst="straightConnector1">
            <a:avLst/>
          </a:prstGeom>
          <a:noFill/>
          <a:ln w="9525" cap="flat" cmpd="sng">
            <a:solidFill>
              <a:srgbClr val="FF0000"/>
            </a:solidFill>
            <a:prstDash val="solid"/>
            <a:round/>
            <a:headEnd type="none" w="sm" len="sm"/>
            <a:tailEnd type="triangle" w="med" len="med"/>
          </a:ln>
        </p:spPr>
      </p:cxnSp>
      <p:cxnSp>
        <p:nvCxnSpPr>
          <p:cNvPr id="309" name="Google Shape;309;p35"/>
          <p:cNvCxnSpPr/>
          <p:nvPr/>
        </p:nvCxnSpPr>
        <p:spPr>
          <a:xfrm>
            <a:off x="4697186" y="3453695"/>
            <a:ext cx="653185" cy="268177"/>
          </a:xfrm>
          <a:prstGeom prst="straightConnector1">
            <a:avLst/>
          </a:prstGeom>
          <a:noFill/>
          <a:ln w="9525" cap="flat" cmpd="sng">
            <a:solidFill>
              <a:srgbClr val="FF0000"/>
            </a:solidFill>
            <a:prstDash val="solid"/>
            <a:round/>
            <a:headEnd type="none" w="sm" len="sm"/>
            <a:tailEnd type="triangle" w="med" len="med"/>
          </a:ln>
        </p:spPr>
      </p:cxnSp>
      <p:sp>
        <p:nvSpPr>
          <p:cNvPr id="310" name="Google Shape;310;p35"/>
          <p:cNvSpPr/>
          <p:nvPr/>
        </p:nvSpPr>
        <p:spPr>
          <a:xfrm>
            <a:off x="7237368" y="4831491"/>
            <a:ext cx="2187896" cy="284913"/>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Google Shape;316;p7"/>
          <p:cNvPicPr preferRelativeResize="0"/>
          <p:nvPr/>
        </p:nvPicPr>
        <p:blipFill rotWithShape="1">
          <a:blip r:embed="rId3">
            <a:alphaModFix/>
          </a:blip>
          <a:srcRect/>
          <a:stretch/>
        </p:blipFill>
        <p:spPr>
          <a:xfrm>
            <a:off x="4411981" y="1856932"/>
            <a:ext cx="7023718" cy="3391749"/>
          </a:xfrm>
          <a:prstGeom prst="rect">
            <a:avLst/>
          </a:prstGeom>
          <a:noFill/>
          <a:ln>
            <a:noFill/>
          </a:ln>
        </p:spPr>
      </p:pic>
      <p:sp>
        <p:nvSpPr>
          <p:cNvPr id="317" name="Google Shape;317;p7"/>
          <p:cNvSpPr txBox="1">
            <a:spLocks noGrp="1"/>
          </p:cNvSpPr>
          <p:nvPr>
            <p:ph type="title"/>
          </p:nvPr>
        </p:nvSpPr>
        <p:spPr>
          <a:xfrm>
            <a:off x="0" y="280664"/>
            <a:ext cx="9613800" cy="1080900"/>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rgbClr val="FFFFFF"/>
              </a:buClr>
              <a:buSzPts val="3600"/>
              <a:buFont typeface="Trebuchet MS"/>
              <a:buNone/>
            </a:pPr>
            <a:r>
              <a:rPr lang="ar-EG" sz="4000" dirty="0">
                <a:solidFill>
                  <a:srgbClr val="586F7C"/>
                </a:solidFill>
                <a:latin typeface="Open Sans"/>
                <a:ea typeface="Open Sans"/>
                <a:cs typeface="Open Sans"/>
                <a:sym typeface="Open Sans"/>
              </a:rPr>
              <a:t>تابع البحث في المجلات</a:t>
            </a:r>
            <a:endParaRPr dirty="0"/>
          </a:p>
        </p:txBody>
      </p:sp>
      <p:sp>
        <p:nvSpPr>
          <p:cNvPr id="318" name="Google Shape;318;p7"/>
          <p:cNvSpPr txBox="1">
            <a:spLocks noGrp="1"/>
          </p:cNvSpPr>
          <p:nvPr>
            <p:ph type="body" idx="1"/>
          </p:nvPr>
        </p:nvSpPr>
        <p:spPr>
          <a:xfrm>
            <a:off x="1" y="1905072"/>
            <a:ext cx="4411980" cy="4762427"/>
          </a:xfrm>
          <a:prstGeom prst="rect">
            <a:avLst/>
          </a:prstGeom>
          <a:noFill/>
          <a:ln>
            <a:noFill/>
          </a:ln>
        </p:spPr>
        <p:txBody>
          <a:bodyPr spcFirstLastPara="1" wrap="square" lIns="91425" tIns="45700" rIns="91425" bIns="45700" anchor="t" anchorCtr="0">
            <a:noAutofit/>
          </a:bodyPr>
          <a:lstStyle/>
          <a:p>
            <a:pPr marL="342900" lvl="0" indent="-342900" algn="r" rtl="1">
              <a:lnSpc>
                <a:spcPct val="100000"/>
              </a:lnSpc>
              <a:spcBef>
                <a:spcPts val="0"/>
              </a:spcBef>
              <a:spcAft>
                <a:spcPts val="0"/>
              </a:spcAft>
              <a:buClr>
                <a:schemeClr val="dk1"/>
              </a:buClr>
              <a:buSzPts val="2200"/>
              <a:buChar char="●"/>
            </a:pPr>
            <a:endParaRPr lang="ar-EG" sz="2200" dirty="0">
              <a:solidFill>
                <a:srgbClr val="3F3F3F"/>
              </a:solidFill>
              <a:latin typeface="Open Sans"/>
              <a:ea typeface="Open Sans"/>
              <a:cs typeface="Open Sans"/>
              <a:sym typeface="Open Sans"/>
            </a:endParaRPr>
          </a:p>
          <a:p>
            <a:pPr marL="342900" lvl="0" indent="-342900" algn="r" rtl="1">
              <a:lnSpc>
                <a:spcPct val="100000"/>
              </a:lnSpc>
              <a:spcBef>
                <a:spcPts val="0"/>
              </a:spcBef>
              <a:spcAft>
                <a:spcPts val="0"/>
              </a:spcAft>
              <a:buClr>
                <a:schemeClr val="bg2"/>
              </a:buClr>
              <a:buSzPct val="156000"/>
              <a:buFont typeface="Arial" panose="020B0604020202020204" pitchFamily="34" charset="0"/>
              <a:buChar char="•"/>
            </a:pPr>
            <a:r>
              <a:rPr lang="ar-EG" sz="2200" dirty="0">
                <a:solidFill>
                  <a:schemeClr val="bg2"/>
                </a:solidFill>
                <a:latin typeface="Open Sans"/>
                <a:ea typeface="Open Sans"/>
                <a:cs typeface="Open Sans"/>
                <a:sym typeface="Open Sans"/>
              </a:rPr>
              <a:t>تم عرض </a:t>
            </a:r>
            <a:r>
              <a:rPr lang="ar-EG" dirty="0">
                <a:solidFill>
                  <a:schemeClr val="bg2"/>
                </a:solidFill>
                <a:latin typeface="Open Sans"/>
                <a:ea typeface="Open Sans"/>
                <a:cs typeface="Open Sans"/>
                <a:sym typeface="Open Sans"/>
              </a:rPr>
              <a:t>مجلدات وأعداد مجلة  </a:t>
            </a:r>
            <a:r>
              <a:rPr lang="en-US" sz="2400" dirty="0">
                <a:solidFill>
                  <a:schemeClr val="bg2"/>
                </a:solidFill>
                <a:latin typeface="Open Sans"/>
                <a:ea typeface="Open Sans"/>
                <a:cs typeface="Open Sans"/>
                <a:sym typeface="Open Sans"/>
              </a:rPr>
              <a:t>African Journal of Ecology</a:t>
            </a:r>
            <a:r>
              <a:rPr lang="ar-EG" sz="2400" dirty="0">
                <a:solidFill>
                  <a:schemeClr val="bg2"/>
                </a:solidFill>
                <a:latin typeface="Open Sans"/>
                <a:ea typeface="Open Sans"/>
                <a:cs typeface="Open Sans"/>
                <a:sym typeface="Open Sans"/>
              </a:rPr>
              <a:t> </a:t>
            </a:r>
            <a:r>
              <a:rPr lang="en-US" sz="2400" dirty="0">
                <a:solidFill>
                  <a:schemeClr val="bg2"/>
                </a:solidFill>
                <a:latin typeface="Open Sans"/>
                <a:ea typeface="Open Sans"/>
                <a:cs typeface="Open Sans"/>
                <a:sym typeface="Open Sans"/>
              </a:rPr>
              <a:t> </a:t>
            </a:r>
            <a:r>
              <a:rPr lang="ar-EG" dirty="0">
                <a:solidFill>
                  <a:schemeClr val="bg2"/>
                </a:solidFill>
                <a:latin typeface="Open Sans"/>
                <a:ea typeface="Open Sans"/>
                <a:cs typeface="Open Sans"/>
                <a:sym typeface="Open Sans"/>
              </a:rPr>
              <a:t>في مكتبة </a:t>
            </a:r>
            <a:r>
              <a:rPr lang="en-US" dirty="0">
                <a:solidFill>
                  <a:schemeClr val="bg2"/>
                </a:solidFill>
                <a:latin typeface="Open Sans"/>
                <a:ea typeface="Open Sans"/>
                <a:cs typeface="Open Sans"/>
                <a:sym typeface="Open Sans"/>
              </a:rPr>
              <a:t>Wiley Online Library.</a:t>
            </a:r>
            <a:endParaRPr lang="ar-SA" dirty="0">
              <a:solidFill>
                <a:schemeClr val="bg2"/>
              </a:solidFill>
              <a:latin typeface="Open Sans"/>
              <a:ea typeface="Open Sans"/>
              <a:cs typeface="Open Sans"/>
              <a:sym typeface="Open Sans"/>
            </a:endParaRPr>
          </a:p>
          <a:p>
            <a:pPr marL="342900" lvl="0" indent="-342900" algn="r" rtl="1">
              <a:lnSpc>
                <a:spcPct val="100000"/>
              </a:lnSpc>
              <a:spcBef>
                <a:spcPts val="0"/>
              </a:spcBef>
              <a:spcAft>
                <a:spcPts val="0"/>
              </a:spcAft>
              <a:buClr>
                <a:schemeClr val="bg2"/>
              </a:buClr>
              <a:buSzPct val="156000"/>
              <a:buFont typeface="Arial" panose="020B0604020202020204" pitchFamily="34" charset="0"/>
              <a:buChar char="•"/>
            </a:pPr>
            <a:endParaRPr lang="ar-EG" dirty="0">
              <a:solidFill>
                <a:schemeClr val="bg2"/>
              </a:solidFill>
              <a:latin typeface="Open Sans"/>
              <a:ea typeface="Open Sans"/>
              <a:cs typeface="Open Sans"/>
              <a:sym typeface="Open Sans"/>
            </a:endParaRPr>
          </a:p>
          <a:p>
            <a:pPr marL="342900" lvl="0" indent="-342900" algn="r" rtl="1">
              <a:lnSpc>
                <a:spcPct val="100000"/>
              </a:lnSpc>
              <a:spcBef>
                <a:spcPts val="0"/>
              </a:spcBef>
              <a:spcAft>
                <a:spcPts val="0"/>
              </a:spcAft>
              <a:buClr>
                <a:schemeClr val="bg2"/>
              </a:buClr>
              <a:buSzPct val="156000"/>
              <a:buFont typeface="Arial" panose="020B0604020202020204" pitchFamily="34" charset="0"/>
              <a:buChar char="•"/>
            </a:pPr>
            <a:r>
              <a:rPr lang="ar-EG" dirty="0">
                <a:solidFill>
                  <a:schemeClr val="bg2"/>
                </a:solidFill>
                <a:latin typeface="Open Sans"/>
                <a:ea typeface="Open Sans"/>
                <a:cs typeface="Open Sans"/>
                <a:sym typeface="Open Sans"/>
              </a:rPr>
              <a:t>المجلد 50 الحالي ، الإصدار 2 ، </a:t>
            </a:r>
            <a:r>
              <a:rPr lang="ar-SA" dirty="0">
                <a:solidFill>
                  <a:schemeClr val="bg2"/>
                </a:solidFill>
                <a:latin typeface="Open Sans"/>
                <a:ea typeface="Open Sans"/>
                <a:cs typeface="Open Sans"/>
                <a:sym typeface="Open Sans"/>
              </a:rPr>
              <a:t>أ</a:t>
            </a:r>
            <a:r>
              <a:rPr lang="ar-EG" dirty="0">
                <a:solidFill>
                  <a:schemeClr val="bg2"/>
                </a:solidFill>
                <a:latin typeface="Open Sans"/>
                <a:ea typeface="Open Sans"/>
                <a:cs typeface="Open Sans"/>
                <a:sym typeface="Open Sans"/>
              </a:rPr>
              <a:t>نقر فوق الرابط.</a:t>
            </a:r>
          </a:p>
          <a:p>
            <a:pPr marL="342900" lvl="0" indent="-342900" algn="r" rtl="1">
              <a:lnSpc>
                <a:spcPct val="100000"/>
              </a:lnSpc>
              <a:spcBef>
                <a:spcPts val="0"/>
              </a:spcBef>
              <a:spcAft>
                <a:spcPts val="0"/>
              </a:spcAft>
              <a:buClr>
                <a:schemeClr val="bg2"/>
              </a:buClr>
              <a:buSzPct val="156000"/>
              <a:buFont typeface="Arial" panose="020B0604020202020204" pitchFamily="34" charset="0"/>
              <a:buChar char="•"/>
            </a:pPr>
            <a:endParaRPr lang="ar-EG" dirty="0">
              <a:solidFill>
                <a:schemeClr val="bg2"/>
              </a:solidFill>
              <a:latin typeface="Open Sans"/>
              <a:ea typeface="Open Sans"/>
              <a:cs typeface="Open Sans"/>
              <a:sym typeface="Open Sans"/>
            </a:endParaRPr>
          </a:p>
          <a:p>
            <a:pPr marL="342900" lvl="0" indent="-342900" algn="r" rtl="1">
              <a:lnSpc>
                <a:spcPct val="100000"/>
              </a:lnSpc>
              <a:spcBef>
                <a:spcPts val="0"/>
              </a:spcBef>
              <a:spcAft>
                <a:spcPts val="0"/>
              </a:spcAft>
              <a:buClr>
                <a:schemeClr val="bg2"/>
              </a:buClr>
              <a:buSzPct val="156000"/>
              <a:buFont typeface="Arial" panose="020B0604020202020204" pitchFamily="34" charset="0"/>
              <a:buChar char="•"/>
            </a:pPr>
            <a:endParaRPr lang="ar-EG" dirty="0">
              <a:solidFill>
                <a:schemeClr val="bg2"/>
              </a:solidFill>
              <a:latin typeface="Open Sans"/>
              <a:ea typeface="Open Sans"/>
              <a:cs typeface="Open Sans"/>
              <a:sym typeface="Open Sans"/>
            </a:endParaRPr>
          </a:p>
          <a:p>
            <a:pPr marL="342900" lvl="0" indent="-342900" algn="r" rtl="1">
              <a:lnSpc>
                <a:spcPct val="100000"/>
              </a:lnSpc>
              <a:spcBef>
                <a:spcPts val="0"/>
              </a:spcBef>
              <a:spcAft>
                <a:spcPts val="0"/>
              </a:spcAft>
              <a:buClr>
                <a:schemeClr val="bg2"/>
              </a:buClr>
              <a:buSzPct val="156000"/>
              <a:buFont typeface="Arial" panose="020B0604020202020204" pitchFamily="34" charset="0"/>
              <a:buChar char="•"/>
            </a:pPr>
            <a:r>
              <a:rPr lang="ar-EG" dirty="0">
                <a:solidFill>
                  <a:schemeClr val="bg2"/>
                </a:solidFill>
                <a:latin typeface="Open Sans"/>
                <a:ea typeface="Open Sans"/>
                <a:cs typeface="Open Sans"/>
                <a:sym typeface="Open Sans"/>
              </a:rPr>
              <a:t>يتم عرض ال</a:t>
            </a:r>
            <a:r>
              <a:rPr lang="ar-SA" dirty="0">
                <a:solidFill>
                  <a:schemeClr val="bg2"/>
                </a:solidFill>
                <a:latin typeface="Open Sans"/>
                <a:ea typeface="Open Sans"/>
                <a:cs typeface="Open Sans"/>
                <a:sym typeface="Open Sans"/>
              </a:rPr>
              <a:t>إ</a:t>
            </a:r>
            <a:r>
              <a:rPr lang="ar-EG" dirty="0">
                <a:solidFill>
                  <a:schemeClr val="bg2"/>
                </a:solidFill>
                <a:latin typeface="Open Sans"/>
                <a:ea typeface="Open Sans"/>
                <a:cs typeface="Open Sans"/>
                <a:sym typeface="Open Sans"/>
              </a:rPr>
              <a:t>صدار / العدد المحدد الآن.</a:t>
            </a:r>
          </a:p>
          <a:p>
            <a:pPr marL="342900" lvl="0" indent="-342900" algn="r" rtl="1">
              <a:lnSpc>
                <a:spcPct val="100000"/>
              </a:lnSpc>
              <a:spcBef>
                <a:spcPts val="0"/>
              </a:spcBef>
              <a:spcAft>
                <a:spcPts val="0"/>
              </a:spcAft>
              <a:buClr>
                <a:schemeClr val="bg2"/>
              </a:buClr>
              <a:buSzPct val="156000"/>
              <a:buFont typeface="Arial" panose="020B0604020202020204" pitchFamily="34" charset="0"/>
              <a:buChar char="•"/>
            </a:pPr>
            <a:endParaRPr dirty="0">
              <a:solidFill>
                <a:schemeClr val="bg2"/>
              </a:solidFill>
              <a:latin typeface="Open Sans"/>
              <a:ea typeface="Open Sans"/>
              <a:cs typeface="Open Sans"/>
              <a:sym typeface="Open Sans"/>
            </a:endParaRPr>
          </a:p>
          <a:p>
            <a:pPr marL="342900" lvl="0" indent="-342900" algn="r" rtl="1">
              <a:lnSpc>
                <a:spcPct val="100000"/>
              </a:lnSpc>
              <a:spcBef>
                <a:spcPts val="0"/>
              </a:spcBef>
              <a:spcAft>
                <a:spcPts val="0"/>
              </a:spcAft>
              <a:buClr>
                <a:schemeClr val="bg2"/>
              </a:buClr>
              <a:buSzPct val="156000"/>
              <a:buFont typeface="Arial" panose="020B0604020202020204" pitchFamily="34" charset="0"/>
              <a:buChar char="•"/>
            </a:pPr>
            <a:r>
              <a:rPr lang="ar-EG" dirty="0">
                <a:solidFill>
                  <a:schemeClr val="bg2"/>
                </a:solidFill>
              </a:rPr>
              <a:t>يرجى ملاحظة أن عملية فتح الكتب متطابقة</a:t>
            </a:r>
            <a:r>
              <a:rPr lang="ar-EG" dirty="0">
                <a:solidFill>
                  <a:srgbClr val="3F3F3F"/>
                </a:solidFill>
              </a:rPr>
              <a:t>.</a:t>
            </a:r>
            <a:endParaRPr dirty="0">
              <a:solidFill>
                <a:srgbClr val="3F3F3F"/>
              </a:solidFill>
            </a:endParaRPr>
          </a:p>
        </p:txBody>
      </p:sp>
      <p:sp>
        <p:nvSpPr>
          <p:cNvPr id="319" name="Google Shape;319;p7"/>
          <p:cNvSpPr/>
          <p:nvPr/>
        </p:nvSpPr>
        <p:spPr>
          <a:xfrm>
            <a:off x="4537710" y="3703320"/>
            <a:ext cx="914400" cy="169164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20" name="Google Shape;320;p7"/>
          <p:cNvSpPr/>
          <p:nvPr/>
        </p:nvSpPr>
        <p:spPr>
          <a:xfrm>
            <a:off x="4537710" y="2577493"/>
            <a:ext cx="3326130" cy="577188"/>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21" name="Google Shape;321;p7"/>
          <p:cNvPicPr preferRelativeResize="0"/>
          <p:nvPr/>
        </p:nvPicPr>
        <p:blipFill rotWithShape="1">
          <a:blip r:embed="rId4">
            <a:alphaModFix/>
          </a:blip>
          <a:srcRect/>
          <a:stretch/>
        </p:blipFill>
        <p:spPr>
          <a:xfrm>
            <a:off x="4511439" y="5496370"/>
            <a:ext cx="6115146" cy="1155416"/>
          </a:xfrm>
          <a:prstGeom prst="rect">
            <a:avLst/>
          </a:prstGeom>
          <a:noFill/>
          <a:ln>
            <a:noFill/>
          </a:ln>
        </p:spPr>
      </p:pic>
      <p:cxnSp>
        <p:nvCxnSpPr>
          <p:cNvPr id="322" name="Google Shape;322;p7"/>
          <p:cNvCxnSpPr>
            <a:cxnSpLocks/>
          </p:cNvCxnSpPr>
          <p:nvPr/>
        </p:nvCxnSpPr>
        <p:spPr>
          <a:xfrm>
            <a:off x="3727174" y="5428823"/>
            <a:ext cx="1079726" cy="509645"/>
          </a:xfrm>
          <a:prstGeom prst="straightConnector1">
            <a:avLst/>
          </a:prstGeom>
          <a:noFill/>
          <a:ln w="9525" cap="flat" cmpd="sng">
            <a:solidFill>
              <a:srgbClr val="FF0000"/>
            </a:solidFill>
            <a:prstDash val="solid"/>
            <a:round/>
            <a:headEnd type="none" w="sm" len="sm"/>
            <a:tailEnd type="triangle" w="med" len="med"/>
          </a:ln>
        </p:spPr>
      </p:cxnSp>
      <p:cxnSp>
        <p:nvCxnSpPr>
          <p:cNvPr id="323" name="Google Shape;323;p7"/>
          <p:cNvCxnSpPr/>
          <p:nvPr/>
        </p:nvCxnSpPr>
        <p:spPr>
          <a:xfrm>
            <a:off x="3727174" y="3945834"/>
            <a:ext cx="2862469" cy="526774"/>
          </a:xfrm>
          <a:prstGeom prst="straightConnector1">
            <a:avLst/>
          </a:prstGeom>
          <a:noFill/>
          <a:ln w="9525" cap="flat" cmpd="sng">
            <a:solidFill>
              <a:srgbClr val="FF0000"/>
            </a:solidFill>
            <a:prstDash val="solid"/>
            <a:round/>
            <a:headEnd type="none" w="sm" len="sm"/>
            <a:tailEnd type="triangle" w="med" len="med"/>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29" name="Google Shape;329;p36"/>
          <p:cNvPicPr preferRelativeResize="0"/>
          <p:nvPr/>
        </p:nvPicPr>
        <p:blipFill rotWithShape="1">
          <a:blip r:embed="rId3">
            <a:alphaModFix/>
          </a:blip>
          <a:srcRect/>
          <a:stretch/>
        </p:blipFill>
        <p:spPr>
          <a:xfrm>
            <a:off x="5025120" y="1933418"/>
            <a:ext cx="7104249" cy="2767791"/>
          </a:xfrm>
          <a:prstGeom prst="rect">
            <a:avLst/>
          </a:prstGeom>
          <a:noFill/>
          <a:ln>
            <a:noFill/>
          </a:ln>
        </p:spPr>
      </p:pic>
      <p:sp>
        <p:nvSpPr>
          <p:cNvPr id="330" name="Google Shape;330;p36"/>
          <p:cNvSpPr txBox="1">
            <a:spLocks noGrp="1"/>
          </p:cNvSpPr>
          <p:nvPr>
            <p:ph type="title"/>
          </p:nvPr>
        </p:nvSpPr>
        <p:spPr>
          <a:xfrm>
            <a:off x="526473" y="644073"/>
            <a:ext cx="7506190" cy="770261"/>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ct val="88886"/>
              <a:buNone/>
            </a:pPr>
            <a:r>
              <a:rPr lang="ar-EG" sz="3200" dirty="0">
                <a:solidFill>
                  <a:srgbClr val="586F7C"/>
                </a:solidFill>
                <a:latin typeface="Open Sans"/>
                <a:ea typeface="Open Sans"/>
                <a:cs typeface="Open Sans"/>
                <a:sym typeface="Open Sans"/>
              </a:rPr>
              <a:t>قواعد البيانات والمصادر المرجعية والمجموعات المجانية</a:t>
            </a:r>
            <a:endParaRPr sz="3200" dirty="0">
              <a:solidFill>
                <a:srgbClr val="586F7C"/>
              </a:solidFill>
              <a:latin typeface="Open Sans"/>
              <a:ea typeface="Open Sans"/>
              <a:cs typeface="Open Sans"/>
              <a:sym typeface="Open Sans"/>
            </a:endParaRPr>
          </a:p>
        </p:txBody>
      </p:sp>
      <p:sp>
        <p:nvSpPr>
          <p:cNvPr id="331" name="Google Shape;331;p36"/>
          <p:cNvSpPr txBox="1">
            <a:spLocks noGrp="1"/>
          </p:cNvSpPr>
          <p:nvPr>
            <p:ph type="body" idx="1"/>
          </p:nvPr>
        </p:nvSpPr>
        <p:spPr>
          <a:xfrm>
            <a:off x="0" y="1581223"/>
            <a:ext cx="5098181" cy="5222075"/>
          </a:xfrm>
          <a:prstGeom prst="rect">
            <a:avLst/>
          </a:prstGeom>
          <a:noFill/>
          <a:ln>
            <a:noFill/>
          </a:ln>
        </p:spPr>
        <p:txBody>
          <a:bodyPr spcFirstLastPara="1" wrap="square" lIns="91425" tIns="45700" rIns="91425" bIns="45700" anchor="t" anchorCtr="0">
            <a:noAutofit/>
          </a:bodyPr>
          <a:lstStyle/>
          <a:p>
            <a:pPr marL="342900" lvl="0" indent="-342900" algn="r" rtl="1">
              <a:lnSpc>
                <a:spcPct val="100000"/>
              </a:lnSpc>
              <a:spcBef>
                <a:spcPts val="0"/>
              </a:spcBef>
              <a:spcAft>
                <a:spcPts val="0"/>
              </a:spcAft>
              <a:buClr>
                <a:schemeClr val="dk1"/>
              </a:buClr>
              <a:buSzPts val="2200"/>
              <a:buChar char="●"/>
            </a:pPr>
            <a:endParaRPr lang="ar-EG" sz="2200" dirty="0">
              <a:solidFill>
                <a:srgbClr val="3F3F3F"/>
              </a:solidFill>
              <a:latin typeface="Open Sans"/>
              <a:ea typeface="Open Sans"/>
              <a:cs typeface="Open Sans"/>
              <a:sym typeface="Open Sans"/>
            </a:endParaRPr>
          </a:p>
          <a:p>
            <a:pPr marL="342900" lvl="0" indent="-342900" algn="r" rtl="1">
              <a:lnSpc>
                <a:spcPct val="100000"/>
              </a:lnSpc>
              <a:spcBef>
                <a:spcPts val="0"/>
              </a:spcBef>
              <a:spcAft>
                <a:spcPts val="0"/>
              </a:spcAft>
              <a:buClr>
                <a:schemeClr val="bg2"/>
              </a:buClr>
              <a:buSzPts val="2200"/>
              <a:buChar char="●"/>
            </a:pPr>
            <a:r>
              <a:rPr lang="ar-EG" sz="2200" dirty="0">
                <a:solidFill>
                  <a:schemeClr val="bg2"/>
                </a:solidFill>
                <a:latin typeface="Open Sans"/>
                <a:ea typeface="Open Sans"/>
                <a:cs typeface="Open Sans"/>
                <a:sym typeface="Open Sans"/>
              </a:rPr>
              <a:t>في القائمة المنسدلة للمحتوى </a:t>
            </a:r>
            <a:r>
              <a:rPr lang="en-US" sz="2200" dirty="0">
                <a:solidFill>
                  <a:schemeClr val="bg2"/>
                </a:solidFill>
                <a:latin typeface="Open Sans"/>
                <a:ea typeface="Open Sans"/>
                <a:cs typeface="Open Sans"/>
                <a:sym typeface="Open Sans"/>
              </a:rPr>
              <a:t>Content</a:t>
            </a:r>
            <a:r>
              <a:rPr lang="ar-EG" sz="2200" dirty="0">
                <a:solidFill>
                  <a:schemeClr val="bg2"/>
                </a:solidFill>
                <a:latin typeface="Open Sans"/>
                <a:ea typeface="Open Sans"/>
                <a:cs typeface="Open Sans"/>
                <a:sym typeface="Open Sans"/>
              </a:rPr>
              <a:t>، لاحظ قوائم المصادر المرجعية</a:t>
            </a:r>
            <a:r>
              <a:rPr lang="en-US" sz="2200" dirty="0">
                <a:solidFill>
                  <a:schemeClr val="bg2"/>
                </a:solidFill>
                <a:latin typeface="Open Sans"/>
                <a:ea typeface="Open Sans"/>
                <a:cs typeface="Open Sans"/>
                <a:sym typeface="Open Sans"/>
              </a:rPr>
              <a:t> </a:t>
            </a:r>
          </a:p>
          <a:p>
            <a:pPr marL="342900" lvl="0" indent="-342900" algn="r" rtl="1">
              <a:lnSpc>
                <a:spcPct val="100000"/>
              </a:lnSpc>
              <a:spcBef>
                <a:spcPts val="0"/>
              </a:spcBef>
              <a:spcAft>
                <a:spcPts val="0"/>
              </a:spcAft>
              <a:buClr>
                <a:schemeClr val="bg2"/>
              </a:buClr>
              <a:buSzPts val="2200"/>
              <a:buChar char="●"/>
            </a:pPr>
            <a:r>
              <a:rPr lang="en-US" sz="2200" dirty="0">
                <a:solidFill>
                  <a:schemeClr val="bg2"/>
                </a:solidFill>
                <a:latin typeface="Open Sans"/>
                <a:ea typeface="Open Sans"/>
                <a:cs typeface="Open Sans"/>
                <a:sym typeface="Open Sans"/>
              </a:rPr>
              <a:t>Reference Sources</a:t>
            </a:r>
            <a:r>
              <a:rPr lang="ar-EG" sz="2200" dirty="0">
                <a:solidFill>
                  <a:schemeClr val="bg2"/>
                </a:solidFill>
                <a:latin typeface="Open Sans"/>
                <a:ea typeface="Open Sans"/>
                <a:cs typeface="Open Sans"/>
                <a:sym typeface="Open Sans"/>
              </a:rPr>
              <a:t> وقواعد البيانات</a:t>
            </a:r>
            <a:r>
              <a:rPr lang="en-US" sz="2200" dirty="0">
                <a:solidFill>
                  <a:schemeClr val="bg2"/>
                </a:solidFill>
                <a:latin typeface="Open Sans"/>
                <a:ea typeface="Open Sans"/>
                <a:cs typeface="Open Sans"/>
                <a:sym typeface="Open Sans"/>
              </a:rPr>
              <a:t>Data Bases </a:t>
            </a:r>
            <a:r>
              <a:rPr lang="ar-EG" sz="2200" dirty="0">
                <a:solidFill>
                  <a:schemeClr val="bg2"/>
                </a:solidFill>
                <a:latin typeface="Open Sans"/>
                <a:ea typeface="Open Sans"/>
                <a:cs typeface="Open Sans"/>
                <a:sym typeface="Open Sans"/>
              </a:rPr>
              <a:t> والمجموعات المجانية</a:t>
            </a:r>
            <a:r>
              <a:rPr lang="en-US" sz="2200" dirty="0">
                <a:solidFill>
                  <a:schemeClr val="bg2"/>
                </a:solidFill>
                <a:latin typeface="Open Sans"/>
                <a:ea typeface="Open Sans"/>
                <a:cs typeface="Open Sans"/>
                <a:sym typeface="Open Sans"/>
              </a:rPr>
              <a:t> Free Collections</a:t>
            </a:r>
            <a:r>
              <a:rPr lang="ar-EG" sz="2200" dirty="0">
                <a:solidFill>
                  <a:schemeClr val="bg2"/>
                </a:solidFill>
                <a:latin typeface="Open Sans"/>
                <a:ea typeface="Open Sans"/>
                <a:cs typeface="Open Sans"/>
                <a:sym typeface="Open Sans"/>
              </a:rPr>
              <a:t>.</a:t>
            </a:r>
            <a:endParaRPr sz="2200" dirty="0">
              <a:solidFill>
                <a:schemeClr val="bg2"/>
              </a:solidFill>
              <a:latin typeface="Open Sans"/>
              <a:ea typeface="Open Sans"/>
              <a:cs typeface="Open Sans"/>
              <a:sym typeface="Open Sans"/>
            </a:endParaRPr>
          </a:p>
          <a:p>
            <a:pPr marL="342900" lvl="0" indent="-342900" algn="r" rtl="1">
              <a:lnSpc>
                <a:spcPct val="100000"/>
              </a:lnSpc>
              <a:spcBef>
                <a:spcPts val="0"/>
              </a:spcBef>
              <a:spcAft>
                <a:spcPts val="0"/>
              </a:spcAft>
              <a:buClr>
                <a:schemeClr val="bg2"/>
              </a:buClr>
              <a:buSzPts val="2200"/>
              <a:buChar char="●"/>
            </a:pPr>
            <a:r>
              <a:rPr lang="ar-EG" sz="2200" dirty="0">
                <a:solidFill>
                  <a:schemeClr val="bg2"/>
                </a:solidFill>
                <a:latin typeface="Open Sans"/>
                <a:ea typeface="Open Sans"/>
                <a:cs typeface="Open Sans"/>
                <a:sym typeface="Open Sans"/>
              </a:rPr>
              <a:t>كما أيضا يشتمل على مصادر تخصصية محددة (على سبيل المثال، مؤشر البيئة، إحصاءات الزراعة والبيئة من أجل البيئة ؛</a:t>
            </a:r>
            <a:r>
              <a:rPr lang="ar-SA" sz="2200" dirty="0">
                <a:solidFill>
                  <a:schemeClr val="bg2"/>
                </a:solidFill>
                <a:latin typeface="Open Sans"/>
                <a:ea typeface="Open Sans"/>
                <a:cs typeface="Open Sans"/>
                <a:sym typeface="Open Sans"/>
              </a:rPr>
              <a:t> </a:t>
            </a:r>
            <a:r>
              <a:rPr lang="en-US" sz="2200" dirty="0">
                <a:solidFill>
                  <a:schemeClr val="bg2"/>
                </a:solidFill>
                <a:latin typeface="Open Sans"/>
                <a:ea typeface="Open Sans"/>
                <a:cs typeface="Open Sans"/>
                <a:sym typeface="Open Sans"/>
              </a:rPr>
              <a:t>PubMed</a:t>
            </a:r>
            <a:r>
              <a:rPr lang="ar-SA" sz="2200" dirty="0">
                <a:solidFill>
                  <a:schemeClr val="bg2"/>
                </a:solidFill>
                <a:latin typeface="Open Sans"/>
                <a:ea typeface="Open Sans"/>
                <a:cs typeface="Open Sans"/>
                <a:sym typeface="Open Sans"/>
              </a:rPr>
              <a:t> </a:t>
            </a:r>
            <a:r>
              <a:rPr lang="en-US" sz="2200" dirty="0">
                <a:solidFill>
                  <a:schemeClr val="bg2"/>
                </a:solidFill>
                <a:latin typeface="Open Sans"/>
                <a:ea typeface="Open Sans"/>
                <a:cs typeface="Open Sans"/>
                <a:sym typeface="Open Sans"/>
              </a:rPr>
              <a:t> </a:t>
            </a:r>
            <a:r>
              <a:rPr lang="ar-EG" sz="2200" dirty="0">
                <a:solidFill>
                  <a:schemeClr val="bg2"/>
                </a:solidFill>
                <a:latin typeface="Open Sans"/>
                <a:ea typeface="Open Sans"/>
                <a:cs typeface="Open Sans"/>
                <a:sym typeface="Open Sans"/>
              </a:rPr>
              <a:t>للصحة).</a:t>
            </a:r>
            <a:endParaRPr sz="2200" dirty="0">
              <a:solidFill>
                <a:schemeClr val="bg2"/>
              </a:solidFill>
              <a:latin typeface="Open Sans"/>
              <a:ea typeface="Open Sans"/>
              <a:cs typeface="Open Sans"/>
              <a:sym typeface="Open Sans"/>
            </a:endParaRPr>
          </a:p>
          <a:p>
            <a:pPr marL="342900" lvl="0" indent="-342900" algn="r" rtl="1">
              <a:lnSpc>
                <a:spcPct val="100000"/>
              </a:lnSpc>
              <a:spcBef>
                <a:spcPts val="0"/>
              </a:spcBef>
              <a:buClr>
                <a:schemeClr val="bg2"/>
              </a:buClr>
              <a:buSzPts val="2200"/>
            </a:pPr>
            <a:r>
              <a:rPr lang="ar-EG" sz="2200" dirty="0">
                <a:solidFill>
                  <a:schemeClr val="bg2"/>
                </a:solidFill>
                <a:latin typeface="Open Sans"/>
                <a:ea typeface="Open Sans"/>
                <a:cs typeface="Open Sans"/>
                <a:sym typeface="Open Sans"/>
              </a:rPr>
              <a:t>تتوفر أيضًا مصادر متعددة التخصصات مثل </a:t>
            </a:r>
            <a:r>
              <a:rPr lang="ar-SA" sz="2200" dirty="0">
                <a:solidFill>
                  <a:schemeClr val="bg2"/>
                </a:solidFill>
                <a:latin typeface="Open Sans"/>
                <a:ea typeface="Open Sans"/>
                <a:cs typeface="Open Sans"/>
                <a:sym typeface="Open Sans"/>
              </a:rPr>
              <a:t>البحوث من أجل الحياة</a:t>
            </a:r>
            <a:r>
              <a:rPr lang="en-US" sz="2200" dirty="0">
                <a:solidFill>
                  <a:schemeClr val="bg2"/>
                </a:solidFill>
                <a:latin typeface="Open Sans"/>
                <a:ea typeface="Open Sans"/>
                <a:cs typeface="Open Sans"/>
                <a:sym typeface="Open Sans"/>
              </a:rPr>
              <a:t> /</a:t>
            </a:r>
            <a:r>
              <a:rPr lang="en-US" sz="2400" dirty="0">
                <a:solidFill>
                  <a:schemeClr val="bg2"/>
                </a:solidFill>
                <a:latin typeface="Open Sans"/>
                <a:ea typeface="Open Sans"/>
                <a:cs typeface="Open Sans"/>
                <a:sym typeface="Open Sans"/>
              </a:rPr>
              <a:t> Research4Life</a:t>
            </a:r>
            <a:r>
              <a:rPr lang="en-US" sz="2200" dirty="0">
                <a:solidFill>
                  <a:schemeClr val="bg2"/>
                </a:solidFill>
                <a:latin typeface="Open Sans"/>
                <a:ea typeface="Open Sans"/>
                <a:cs typeface="Open Sans"/>
                <a:sym typeface="Open Sans"/>
              </a:rPr>
              <a:t> </a:t>
            </a:r>
            <a:r>
              <a:rPr lang="ar-SA" sz="2200" dirty="0">
                <a:solidFill>
                  <a:schemeClr val="bg2"/>
                </a:solidFill>
                <a:latin typeface="Open Sans"/>
                <a:ea typeface="Open Sans"/>
                <a:cs typeface="Open Sans"/>
                <a:sym typeface="Open Sans"/>
              </a:rPr>
              <a:t>باحث جوجل</a:t>
            </a:r>
            <a:r>
              <a:rPr lang="en-US" sz="2200" dirty="0">
                <a:solidFill>
                  <a:schemeClr val="bg2"/>
                </a:solidFill>
                <a:latin typeface="Open Sans"/>
                <a:ea typeface="Open Sans"/>
                <a:cs typeface="Open Sans"/>
                <a:sym typeface="Open Sans"/>
              </a:rPr>
              <a:t>Google Scholar</a:t>
            </a:r>
            <a:r>
              <a:rPr lang="ar-SA" sz="2200" dirty="0">
                <a:solidFill>
                  <a:schemeClr val="bg2"/>
                </a:solidFill>
                <a:latin typeface="Open Sans"/>
                <a:ea typeface="Open Sans"/>
                <a:cs typeface="Open Sans"/>
                <a:sym typeface="Open Sans"/>
              </a:rPr>
              <a:t> </a:t>
            </a:r>
            <a:r>
              <a:rPr lang="ar-EG" sz="2200" dirty="0">
                <a:solidFill>
                  <a:schemeClr val="bg2"/>
                </a:solidFill>
                <a:latin typeface="Open Sans"/>
                <a:ea typeface="Open Sans"/>
                <a:cs typeface="Open Sans"/>
                <a:sym typeface="Open Sans"/>
              </a:rPr>
              <a:t>و</a:t>
            </a:r>
            <a:r>
              <a:rPr lang="ar-SA" sz="2200" dirty="0">
                <a:solidFill>
                  <a:schemeClr val="bg2"/>
                </a:solidFill>
                <a:latin typeface="Open Sans"/>
                <a:ea typeface="Open Sans"/>
                <a:cs typeface="Open Sans"/>
                <a:sym typeface="Open Sans"/>
              </a:rPr>
              <a:t>دايمنشينز</a:t>
            </a:r>
            <a:r>
              <a:rPr lang="en-US" sz="2200" dirty="0">
                <a:solidFill>
                  <a:schemeClr val="bg2"/>
                </a:solidFill>
                <a:latin typeface="Open Sans"/>
                <a:ea typeface="Open Sans"/>
                <a:cs typeface="Open Sans"/>
                <a:sym typeface="Open Sans"/>
              </a:rPr>
              <a:t>Dimensions</a:t>
            </a:r>
            <a:r>
              <a:rPr lang="ar-SA" sz="2200" dirty="0">
                <a:solidFill>
                  <a:schemeClr val="bg2"/>
                </a:solidFill>
                <a:latin typeface="Open Sans"/>
                <a:ea typeface="Open Sans"/>
                <a:cs typeface="Open Sans"/>
                <a:sym typeface="Open Sans"/>
              </a:rPr>
              <a:t> </a:t>
            </a:r>
            <a:r>
              <a:rPr lang="ar-EG" sz="2200" dirty="0">
                <a:solidFill>
                  <a:schemeClr val="bg2"/>
                </a:solidFill>
                <a:latin typeface="Open Sans"/>
                <a:ea typeface="Open Sans"/>
                <a:cs typeface="Open Sans"/>
                <a:sym typeface="Open Sans"/>
              </a:rPr>
              <a:t>و</a:t>
            </a:r>
            <a:r>
              <a:rPr lang="ar-SA" sz="2200" dirty="0">
                <a:solidFill>
                  <a:schemeClr val="bg2"/>
                </a:solidFill>
                <a:latin typeface="Open Sans"/>
                <a:ea typeface="Open Sans"/>
                <a:cs typeface="Open Sans"/>
                <a:sym typeface="Open Sans"/>
              </a:rPr>
              <a:t>ذا لينس</a:t>
            </a:r>
            <a:r>
              <a:rPr lang="en-US" sz="2200" dirty="0">
                <a:solidFill>
                  <a:schemeClr val="bg2"/>
                </a:solidFill>
                <a:latin typeface="Open Sans"/>
                <a:ea typeface="Open Sans"/>
                <a:cs typeface="Open Sans"/>
                <a:sym typeface="Open Sans"/>
              </a:rPr>
              <a:t>The Lens </a:t>
            </a:r>
          </a:p>
          <a:p>
            <a:pPr marL="0" lvl="0" indent="0" rtl="1">
              <a:lnSpc>
                <a:spcPct val="100000"/>
              </a:lnSpc>
              <a:spcBef>
                <a:spcPts val="0"/>
              </a:spcBef>
              <a:spcAft>
                <a:spcPts val="0"/>
              </a:spcAft>
              <a:buClr>
                <a:schemeClr val="dk1"/>
              </a:buClr>
              <a:buSzPts val="2200"/>
              <a:buNone/>
            </a:pPr>
            <a:r>
              <a:rPr lang="en-US" sz="2200" dirty="0">
                <a:solidFill>
                  <a:srgbClr val="00B050"/>
                </a:solidFill>
                <a:latin typeface="Open Sans"/>
                <a:ea typeface="Open Sans"/>
                <a:cs typeface="Open Sans"/>
                <a:sym typeface="Open Sans"/>
              </a:rPr>
              <a:t> </a:t>
            </a:r>
            <a:endParaRPr sz="2200" dirty="0">
              <a:solidFill>
                <a:srgbClr val="00B050"/>
              </a:solidFill>
            </a:endParaRPr>
          </a:p>
        </p:txBody>
      </p:sp>
      <p:sp>
        <p:nvSpPr>
          <p:cNvPr id="332" name="Google Shape;332;p36"/>
          <p:cNvSpPr/>
          <p:nvPr/>
        </p:nvSpPr>
        <p:spPr>
          <a:xfrm>
            <a:off x="9461199" y="2885266"/>
            <a:ext cx="1292939" cy="613308"/>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33" name="Google Shape;333;p36"/>
          <p:cNvPicPr preferRelativeResize="0"/>
          <p:nvPr/>
        </p:nvPicPr>
        <p:blipFill rotWithShape="1">
          <a:blip r:embed="rId4">
            <a:alphaModFix/>
          </a:blip>
          <a:srcRect/>
          <a:stretch/>
        </p:blipFill>
        <p:spPr>
          <a:xfrm>
            <a:off x="6165980" y="4906453"/>
            <a:ext cx="3295220" cy="483299"/>
          </a:xfrm>
          <a:prstGeom prst="rect">
            <a:avLst/>
          </a:prstGeom>
          <a:noFill/>
          <a:ln>
            <a:noFill/>
          </a:ln>
        </p:spPr>
      </p:pic>
      <p:pic>
        <p:nvPicPr>
          <p:cNvPr id="334" name="Google Shape;334;p36"/>
          <p:cNvPicPr preferRelativeResize="0"/>
          <p:nvPr/>
        </p:nvPicPr>
        <p:blipFill rotWithShape="1">
          <a:blip r:embed="rId5">
            <a:alphaModFix/>
          </a:blip>
          <a:srcRect/>
          <a:stretch/>
        </p:blipFill>
        <p:spPr>
          <a:xfrm>
            <a:off x="6212745" y="5346150"/>
            <a:ext cx="3201689" cy="555544"/>
          </a:xfrm>
          <a:prstGeom prst="rect">
            <a:avLst/>
          </a:prstGeom>
          <a:noFill/>
          <a:ln>
            <a:noFill/>
          </a:ln>
        </p:spPr>
      </p:pic>
      <p:pic>
        <p:nvPicPr>
          <p:cNvPr id="335" name="Google Shape;335;p36"/>
          <p:cNvPicPr preferRelativeResize="0"/>
          <p:nvPr/>
        </p:nvPicPr>
        <p:blipFill rotWithShape="1">
          <a:blip r:embed="rId6">
            <a:alphaModFix/>
          </a:blip>
          <a:srcRect/>
          <a:stretch/>
        </p:blipFill>
        <p:spPr>
          <a:xfrm>
            <a:off x="6096000" y="5787635"/>
            <a:ext cx="3352800" cy="63314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341" name="Google Shape;341;p37"/>
          <p:cNvPicPr preferRelativeResize="0"/>
          <p:nvPr/>
        </p:nvPicPr>
        <p:blipFill rotWithShape="1">
          <a:blip r:embed="rId3">
            <a:alphaModFix/>
          </a:blip>
          <a:srcRect/>
          <a:stretch/>
        </p:blipFill>
        <p:spPr>
          <a:xfrm>
            <a:off x="4109670" y="1933610"/>
            <a:ext cx="1571625" cy="2352675"/>
          </a:xfrm>
          <a:prstGeom prst="rect">
            <a:avLst/>
          </a:prstGeom>
          <a:noFill/>
          <a:ln>
            <a:noFill/>
          </a:ln>
        </p:spPr>
      </p:pic>
      <p:sp>
        <p:nvSpPr>
          <p:cNvPr id="342" name="Google Shape;342;p37"/>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rgbClr val="FFFFFF"/>
              </a:buClr>
              <a:buSzPts val="3600"/>
              <a:buFont typeface="Trebuchet MS"/>
              <a:buNone/>
            </a:pPr>
            <a:r>
              <a:rPr lang="ar-EG" sz="3600" dirty="0">
                <a:solidFill>
                  <a:srgbClr val="586F7C"/>
                </a:solidFill>
                <a:latin typeface="Open Sans"/>
                <a:ea typeface="Open Sans"/>
                <a:cs typeface="Open Sans"/>
                <a:sym typeface="Open Sans"/>
              </a:rPr>
              <a:t>البحث عن الناشرين</a:t>
            </a:r>
            <a:endParaRPr sz="3600" dirty="0"/>
          </a:p>
        </p:txBody>
      </p:sp>
      <p:sp>
        <p:nvSpPr>
          <p:cNvPr id="343" name="Google Shape;343;p37"/>
          <p:cNvSpPr txBox="1">
            <a:spLocks noGrp="1"/>
          </p:cNvSpPr>
          <p:nvPr>
            <p:ph type="body" idx="1"/>
          </p:nvPr>
        </p:nvSpPr>
        <p:spPr>
          <a:xfrm>
            <a:off x="80010" y="1905072"/>
            <a:ext cx="4160520" cy="4762427"/>
          </a:xfrm>
          <a:prstGeom prst="rect">
            <a:avLst/>
          </a:prstGeom>
          <a:noFill/>
          <a:ln>
            <a:noFill/>
          </a:ln>
        </p:spPr>
        <p:txBody>
          <a:bodyPr spcFirstLastPara="1" wrap="square" lIns="91425" tIns="45700" rIns="91425" bIns="45700" anchor="t" anchorCtr="0">
            <a:noAutofit/>
          </a:bodyPr>
          <a:lstStyle/>
          <a:p>
            <a:pPr marL="342900" lvl="0" indent="-342900" algn="r" rtl="1">
              <a:lnSpc>
                <a:spcPct val="100000"/>
              </a:lnSpc>
              <a:spcBef>
                <a:spcPts val="0"/>
              </a:spcBef>
              <a:spcAft>
                <a:spcPts val="0"/>
              </a:spcAft>
              <a:buClr>
                <a:schemeClr val="bg2"/>
              </a:buClr>
              <a:buSzPts val="2200"/>
              <a:buChar char="●"/>
            </a:pPr>
            <a:r>
              <a:rPr lang="ar-EG" sz="2000" dirty="0">
                <a:solidFill>
                  <a:srgbClr val="3F3F3F"/>
                </a:solidFill>
                <a:latin typeface="Open Sans"/>
                <a:ea typeface="Open Sans"/>
                <a:cs typeface="Open Sans"/>
                <a:sym typeface="Open Sans"/>
              </a:rPr>
              <a:t>من قائمة المحتوى </a:t>
            </a:r>
            <a:r>
              <a:rPr lang="en-US" sz="2000" dirty="0">
                <a:solidFill>
                  <a:srgbClr val="3F3F3F"/>
                </a:solidFill>
                <a:latin typeface="Open Sans"/>
                <a:ea typeface="Open Sans"/>
                <a:cs typeface="Open Sans"/>
                <a:sym typeface="Open Sans"/>
              </a:rPr>
              <a:t>Content</a:t>
            </a:r>
            <a:r>
              <a:rPr lang="ar-EG" sz="2000" dirty="0">
                <a:solidFill>
                  <a:srgbClr val="3F3F3F"/>
                </a:solidFill>
                <a:latin typeface="Open Sans"/>
                <a:ea typeface="Open Sans"/>
                <a:cs typeface="Open Sans"/>
                <a:sym typeface="Open Sans"/>
              </a:rPr>
              <a:t>، انقر على </a:t>
            </a:r>
            <a:r>
              <a:rPr lang="ar-EG" sz="2000" dirty="0">
                <a:solidFill>
                  <a:srgbClr val="00B050"/>
                </a:solidFill>
                <a:latin typeface="Open Sans"/>
                <a:ea typeface="Open Sans"/>
                <a:cs typeface="Open Sans"/>
                <a:sym typeface="Open Sans"/>
              </a:rPr>
              <a:t>الناشر</a:t>
            </a:r>
            <a:r>
              <a:rPr lang="ar-SA" sz="2000" dirty="0">
                <a:solidFill>
                  <a:srgbClr val="00B050"/>
                </a:solidFill>
                <a:latin typeface="Open Sans"/>
                <a:ea typeface="Open Sans"/>
                <a:cs typeface="Open Sans"/>
                <a:sym typeface="Open Sans"/>
              </a:rPr>
              <a:t>ي</a:t>
            </a:r>
            <a:r>
              <a:rPr lang="ar-EG" sz="2000" dirty="0">
                <a:solidFill>
                  <a:srgbClr val="00B050"/>
                </a:solidFill>
                <a:latin typeface="Open Sans"/>
                <a:ea typeface="Open Sans"/>
                <a:cs typeface="Open Sans"/>
                <a:sym typeface="Open Sans"/>
              </a:rPr>
              <a:t>ن</a:t>
            </a:r>
            <a:r>
              <a:rPr lang="en-US" sz="2000" dirty="0">
                <a:solidFill>
                  <a:srgbClr val="00B050"/>
                </a:solidFill>
                <a:latin typeface="Open Sans"/>
                <a:ea typeface="Open Sans"/>
                <a:cs typeface="Open Sans"/>
                <a:sym typeface="Open Sans"/>
              </a:rPr>
              <a:t> </a:t>
            </a:r>
            <a:r>
              <a:rPr lang="en-US" sz="2000" dirty="0" err="1">
                <a:solidFill>
                  <a:srgbClr val="00B050"/>
                </a:solidFill>
                <a:latin typeface="Open Sans"/>
                <a:ea typeface="Open Sans"/>
                <a:cs typeface="Open Sans"/>
                <a:sym typeface="Open Sans"/>
              </a:rPr>
              <a:t>Pblishers</a:t>
            </a:r>
            <a:r>
              <a:rPr lang="ar-EG" sz="2000" dirty="0">
                <a:solidFill>
                  <a:srgbClr val="3F3F3F"/>
                </a:solidFill>
                <a:latin typeface="Open Sans"/>
                <a:ea typeface="Open Sans"/>
                <a:cs typeface="Open Sans"/>
                <a:sym typeface="Open Sans"/>
              </a:rPr>
              <a:t>.</a:t>
            </a:r>
          </a:p>
          <a:p>
            <a:pPr marL="342900" lvl="0" indent="-342900" algn="r" rtl="1">
              <a:lnSpc>
                <a:spcPct val="100000"/>
              </a:lnSpc>
              <a:spcBef>
                <a:spcPts val="0"/>
              </a:spcBef>
              <a:spcAft>
                <a:spcPts val="0"/>
              </a:spcAft>
              <a:buClr>
                <a:schemeClr val="bg2"/>
              </a:buClr>
              <a:buSzPts val="2200"/>
              <a:buChar char="●"/>
            </a:pPr>
            <a:r>
              <a:rPr lang="ar-EG" sz="2000" dirty="0">
                <a:solidFill>
                  <a:srgbClr val="3F3F3F"/>
                </a:solidFill>
                <a:latin typeface="Open Sans"/>
                <a:ea typeface="Open Sans"/>
                <a:cs typeface="Open Sans"/>
                <a:sym typeface="Open Sans"/>
              </a:rPr>
              <a:t>تحتوي صفحة الناشرين على قائمة العناوين من الألف إلى الياء</a:t>
            </a:r>
            <a:r>
              <a:rPr lang="en-US" sz="2000" dirty="0">
                <a:solidFill>
                  <a:srgbClr val="3F3F3F"/>
                </a:solidFill>
                <a:latin typeface="Open Sans"/>
                <a:ea typeface="Open Sans"/>
                <a:cs typeface="Open Sans"/>
                <a:sym typeface="Open Sans"/>
              </a:rPr>
              <a:t>A – Z List</a:t>
            </a:r>
            <a:r>
              <a:rPr lang="ar-EG" sz="2000" dirty="0">
                <a:solidFill>
                  <a:srgbClr val="3F3F3F"/>
                </a:solidFill>
                <a:latin typeface="Open Sans"/>
                <a:ea typeface="Open Sans"/>
                <a:cs typeface="Open Sans"/>
                <a:sym typeface="Open Sans"/>
              </a:rPr>
              <a:t>.</a:t>
            </a:r>
          </a:p>
          <a:p>
            <a:pPr marL="342900" lvl="0" indent="-342900" algn="r" rtl="1">
              <a:lnSpc>
                <a:spcPct val="100000"/>
              </a:lnSpc>
              <a:spcBef>
                <a:spcPts val="0"/>
              </a:spcBef>
              <a:spcAft>
                <a:spcPts val="0"/>
              </a:spcAft>
              <a:buClr>
                <a:schemeClr val="bg2"/>
              </a:buClr>
              <a:buSzPts val="2200"/>
              <a:buChar char="●"/>
            </a:pPr>
            <a:r>
              <a:rPr lang="ar-EG" sz="2000" dirty="0">
                <a:solidFill>
                  <a:srgbClr val="3F3F3F"/>
                </a:solidFill>
                <a:latin typeface="Open Sans"/>
                <a:ea typeface="Open Sans"/>
                <a:cs typeface="Open Sans"/>
                <a:sym typeface="Open Sans"/>
              </a:rPr>
              <a:t>انقر فوق </a:t>
            </a:r>
            <a:r>
              <a:rPr lang="en-US" sz="2000" dirty="0">
                <a:solidFill>
                  <a:srgbClr val="3F3F3F"/>
                </a:solidFill>
                <a:latin typeface="Open Sans"/>
                <a:ea typeface="Open Sans"/>
                <a:cs typeface="Open Sans"/>
                <a:sym typeface="Open Sans"/>
              </a:rPr>
              <a:t>John Wiley and Sons</a:t>
            </a:r>
            <a:endParaRPr lang="ar-SA" sz="2000" dirty="0">
              <a:solidFill>
                <a:srgbClr val="3F3F3F"/>
              </a:solidFill>
              <a:latin typeface="Open Sans"/>
              <a:ea typeface="Open Sans"/>
              <a:cs typeface="Open Sans"/>
              <a:sym typeface="Open Sans"/>
            </a:endParaRPr>
          </a:p>
          <a:p>
            <a:pPr marL="342900" lvl="0" indent="-342900" algn="r" rtl="1">
              <a:lnSpc>
                <a:spcPct val="100000"/>
              </a:lnSpc>
              <a:spcBef>
                <a:spcPts val="0"/>
              </a:spcBef>
              <a:spcAft>
                <a:spcPts val="0"/>
              </a:spcAft>
              <a:buClr>
                <a:schemeClr val="bg2"/>
              </a:buClr>
              <a:buSzPts val="2200"/>
              <a:buChar char="●"/>
            </a:pPr>
            <a:r>
              <a:rPr lang="ar-EG" sz="2000" dirty="0">
                <a:solidFill>
                  <a:srgbClr val="3F3F3F"/>
                </a:solidFill>
                <a:latin typeface="Open Sans"/>
                <a:ea typeface="Open Sans"/>
                <a:cs typeface="Open Sans"/>
                <a:sym typeface="Open Sans"/>
              </a:rPr>
              <a:t>يقوم بعض الناشرين ذوي </a:t>
            </a:r>
            <a:r>
              <a:rPr lang="ar-EG" sz="2000" dirty="0">
                <a:solidFill>
                  <a:srgbClr val="00B050"/>
                </a:solidFill>
                <a:latin typeface="Open Sans"/>
                <a:ea typeface="Open Sans"/>
                <a:cs typeface="Open Sans"/>
                <a:sym typeface="Open Sans"/>
              </a:rPr>
              <a:t>النماذج </a:t>
            </a:r>
            <a:r>
              <a:rPr lang="ar-EG" sz="2000" dirty="0">
                <a:solidFill>
                  <a:srgbClr val="3F3F3F"/>
                </a:solidFill>
                <a:latin typeface="Open Sans"/>
                <a:ea typeface="Open Sans"/>
                <a:cs typeface="Open Sans"/>
                <a:sym typeface="Open Sans"/>
              </a:rPr>
              <a:t>المتعددة بتجميع جميع العناوين معًا بينما يفضل البعض الآخر القوائم المنفصلة.</a:t>
            </a:r>
            <a:endParaRPr sz="2000" dirty="0">
              <a:solidFill>
                <a:srgbClr val="3F3F3F"/>
              </a:solidFill>
              <a:latin typeface="Open Sans"/>
              <a:ea typeface="Open Sans"/>
              <a:cs typeface="Open Sans"/>
              <a:sym typeface="Open Sans"/>
            </a:endParaRPr>
          </a:p>
        </p:txBody>
      </p:sp>
      <p:pic>
        <p:nvPicPr>
          <p:cNvPr id="344" name="Google Shape;344;p37"/>
          <p:cNvPicPr preferRelativeResize="0"/>
          <p:nvPr/>
        </p:nvPicPr>
        <p:blipFill rotWithShape="1">
          <a:blip r:embed="rId4">
            <a:alphaModFix/>
          </a:blip>
          <a:srcRect/>
          <a:stretch/>
        </p:blipFill>
        <p:spPr>
          <a:xfrm>
            <a:off x="624523" y="4539651"/>
            <a:ext cx="2663006" cy="1583339"/>
          </a:xfrm>
          <a:prstGeom prst="rect">
            <a:avLst/>
          </a:prstGeom>
          <a:noFill/>
          <a:ln>
            <a:noFill/>
          </a:ln>
        </p:spPr>
      </p:pic>
      <p:pic>
        <p:nvPicPr>
          <p:cNvPr id="345" name="Google Shape;345;p37"/>
          <p:cNvPicPr preferRelativeResize="0"/>
          <p:nvPr/>
        </p:nvPicPr>
        <p:blipFill rotWithShape="1">
          <a:blip r:embed="rId5">
            <a:alphaModFix/>
          </a:blip>
          <a:srcRect/>
          <a:stretch/>
        </p:blipFill>
        <p:spPr>
          <a:xfrm>
            <a:off x="5592712" y="2000920"/>
            <a:ext cx="6599288" cy="3988401"/>
          </a:xfrm>
          <a:prstGeom prst="rect">
            <a:avLst/>
          </a:prstGeom>
          <a:noFill/>
          <a:ln>
            <a:noFill/>
          </a:ln>
        </p:spPr>
      </p:pic>
      <p:sp>
        <p:nvSpPr>
          <p:cNvPr id="346" name="Google Shape;346;p37"/>
          <p:cNvSpPr/>
          <p:nvPr/>
        </p:nvSpPr>
        <p:spPr>
          <a:xfrm>
            <a:off x="7554860" y="3188687"/>
            <a:ext cx="1676403" cy="3175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347" name="Google Shape;347;p37"/>
          <p:cNvCxnSpPr/>
          <p:nvPr/>
        </p:nvCxnSpPr>
        <p:spPr>
          <a:xfrm rot="10800000" flipH="1">
            <a:off x="5592712" y="3429000"/>
            <a:ext cx="1962148" cy="200802"/>
          </a:xfrm>
          <a:prstGeom prst="straightConnector1">
            <a:avLst/>
          </a:prstGeom>
          <a:noFill/>
          <a:ln w="9525" cap="flat" cmpd="sng">
            <a:solidFill>
              <a:srgbClr val="FF0000"/>
            </a:solidFill>
            <a:prstDash val="solid"/>
            <a:round/>
            <a:headEnd type="none" w="sm" len="sm"/>
            <a:tailEnd type="triangle" w="med" len="med"/>
          </a:ln>
        </p:spPr>
      </p:cxnSp>
      <p:sp>
        <p:nvSpPr>
          <p:cNvPr id="348" name="Google Shape;348;p37"/>
          <p:cNvSpPr/>
          <p:nvPr/>
        </p:nvSpPr>
        <p:spPr>
          <a:xfrm>
            <a:off x="4176342" y="1981235"/>
            <a:ext cx="1504953" cy="230505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49" name="Google Shape;349;p37"/>
          <p:cNvSpPr/>
          <p:nvPr/>
        </p:nvSpPr>
        <p:spPr>
          <a:xfrm>
            <a:off x="4176341" y="3513224"/>
            <a:ext cx="1598783" cy="356889"/>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41"/>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rgbClr val="FFFFFF"/>
              </a:buClr>
              <a:buSzPts val="3600"/>
              <a:buFont typeface="Trebuchet MS"/>
              <a:buNone/>
            </a:pPr>
            <a:r>
              <a:rPr lang="ar-EG" sz="3600" dirty="0">
                <a:solidFill>
                  <a:srgbClr val="586F7C"/>
                </a:solidFill>
                <a:latin typeface="Open Sans"/>
                <a:ea typeface="Open Sans"/>
                <a:cs typeface="Open Sans"/>
                <a:sym typeface="Open Sans"/>
              </a:rPr>
              <a:t>البحث عن الناشرين (تابع)</a:t>
            </a:r>
            <a:endParaRPr sz="3600" dirty="0"/>
          </a:p>
        </p:txBody>
      </p:sp>
      <p:sp>
        <p:nvSpPr>
          <p:cNvPr id="356" name="Google Shape;356;p41"/>
          <p:cNvSpPr txBox="1">
            <a:spLocks noGrp="1"/>
          </p:cNvSpPr>
          <p:nvPr>
            <p:ph type="body" idx="1"/>
          </p:nvPr>
        </p:nvSpPr>
        <p:spPr>
          <a:xfrm>
            <a:off x="168311" y="2278586"/>
            <a:ext cx="4209178" cy="3822412"/>
          </a:xfrm>
          <a:prstGeom prst="rect">
            <a:avLst/>
          </a:prstGeom>
          <a:noFill/>
          <a:ln>
            <a:noFill/>
          </a:ln>
        </p:spPr>
        <p:txBody>
          <a:bodyPr spcFirstLastPara="1" wrap="square" lIns="91425" tIns="45700" rIns="91425" bIns="45700" anchor="t" anchorCtr="0">
            <a:noAutofit/>
          </a:bodyPr>
          <a:lstStyle/>
          <a:p>
            <a:pPr marL="342900" lvl="0" indent="-342900" algn="r" rtl="1">
              <a:lnSpc>
                <a:spcPct val="100000"/>
              </a:lnSpc>
              <a:spcBef>
                <a:spcPts val="0"/>
              </a:spcBef>
              <a:spcAft>
                <a:spcPts val="0"/>
              </a:spcAft>
              <a:buClr>
                <a:schemeClr val="bg2"/>
              </a:buClr>
              <a:buSzPts val="2200"/>
              <a:buChar char="●"/>
            </a:pPr>
            <a:r>
              <a:rPr lang="ar-EG" dirty="0">
                <a:solidFill>
                  <a:schemeClr val="bg2"/>
                </a:solidFill>
                <a:latin typeface="Open Sans"/>
                <a:ea typeface="Open Sans"/>
                <a:cs typeface="Open Sans"/>
                <a:sym typeface="Open Sans"/>
              </a:rPr>
              <a:t>من قائمة الناشرين ، يتم عرض العناوين لـ </a:t>
            </a:r>
            <a:r>
              <a:rPr lang="en-US" dirty="0">
                <a:solidFill>
                  <a:schemeClr val="bg2"/>
                </a:solidFill>
                <a:latin typeface="Open Sans"/>
                <a:ea typeface="Open Sans"/>
                <a:cs typeface="Open Sans"/>
                <a:sym typeface="Open Sans"/>
              </a:rPr>
              <a:t>John Wiley &amp; Sons </a:t>
            </a:r>
            <a:r>
              <a:rPr lang="ar-SA" dirty="0">
                <a:solidFill>
                  <a:schemeClr val="bg2"/>
                </a:solidFill>
                <a:latin typeface="Open Sans"/>
                <a:ea typeface="Open Sans"/>
                <a:cs typeface="Open Sans"/>
                <a:sym typeface="Open Sans"/>
              </a:rPr>
              <a:t>(</a:t>
            </a:r>
            <a:r>
              <a:rPr lang="ar-EG" dirty="0">
                <a:solidFill>
                  <a:schemeClr val="bg2"/>
                </a:solidFill>
                <a:latin typeface="Open Sans"/>
                <a:ea typeface="Open Sans"/>
                <a:cs typeface="Open Sans"/>
                <a:sym typeface="Open Sans"/>
              </a:rPr>
              <a:t>المجلات).</a:t>
            </a:r>
          </a:p>
          <a:p>
            <a:pPr marL="342900" lvl="0" indent="-342900" algn="r" rtl="1">
              <a:lnSpc>
                <a:spcPct val="100000"/>
              </a:lnSpc>
              <a:spcBef>
                <a:spcPts val="0"/>
              </a:spcBef>
              <a:spcAft>
                <a:spcPts val="0"/>
              </a:spcAft>
              <a:buClr>
                <a:schemeClr val="bg2"/>
              </a:buClr>
              <a:buSzPts val="2200"/>
              <a:buChar char="●"/>
            </a:pPr>
            <a:r>
              <a:rPr lang="ar-EG" dirty="0">
                <a:solidFill>
                  <a:schemeClr val="bg2"/>
                </a:solidFill>
                <a:latin typeface="Open Sans"/>
                <a:ea typeface="Open Sans"/>
                <a:cs typeface="Open Sans"/>
                <a:sym typeface="Open Sans"/>
              </a:rPr>
              <a:t>من خلال النقر على العنوان ، يمكن للمستخدمين الوصول إلى محتويات المجلة.</a:t>
            </a:r>
          </a:p>
          <a:p>
            <a:pPr marL="342900" lvl="0" indent="-342900" algn="r" rtl="1">
              <a:lnSpc>
                <a:spcPct val="100000"/>
              </a:lnSpc>
              <a:spcBef>
                <a:spcPts val="0"/>
              </a:spcBef>
              <a:spcAft>
                <a:spcPts val="0"/>
              </a:spcAft>
              <a:buClr>
                <a:schemeClr val="bg2"/>
              </a:buClr>
              <a:buSzPts val="2200"/>
              <a:buChar char="●"/>
            </a:pPr>
            <a:r>
              <a:rPr lang="ar-EG" dirty="0">
                <a:solidFill>
                  <a:schemeClr val="bg2"/>
                </a:solidFill>
                <a:latin typeface="Open Sans"/>
                <a:ea typeface="Open Sans"/>
                <a:cs typeface="Open Sans"/>
                <a:sym typeface="Open Sans"/>
              </a:rPr>
              <a:t>يشير نوع المحتوى</a:t>
            </a:r>
            <a:r>
              <a:rPr lang="en-US" b="1" dirty="0">
                <a:solidFill>
                  <a:schemeClr val="bg2"/>
                </a:solidFill>
                <a:latin typeface="Open Sans"/>
                <a:ea typeface="Open Sans"/>
                <a:cs typeface="Open Sans"/>
                <a:sym typeface="Open Sans"/>
              </a:rPr>
              <a:t>Content</a:t>
            </a:r>
            <a:r>
              <a:rPr lang="en-US" dirty="0">
                <a:solidFill>
                  <a:schemeClr val="bg2"/>
                </a:solidFill>
                <a:latin typeface="Open Sans"/>
                <a:ea typeface="Open Sans"/>
                <a:cs typeface="Open Sans"/>
                <a:sym typeface="Open Sans"/>
              </a:rPr>
              <a:t> </a:t>
            </a:r>
            <a:r>
              <a:rPr lang="en-US" b="1" dirty="0">
                <a:solidFill>
                  <a:schemeClr val="bg2"/>
                </a:solidFill>
                <a:latin typeface="Open Sans"/>
                <a:ea typeface="Open Sans"/>
                <a:cs typeface="Open Sans"/>
                <a:sym typeface="Open Sans"/>
              </a:rPr>
              <a:t>type</a:t>
            </a:r>
            <a:r>
              <a:rPr lang="en-US" dirty="0">
                <a:solidFill>
                  <a:schemeClr val="bg2"/>
                </a:solidFill>
                <a:latin typeface="Open Sans"/>
                <a:ea typeface="Open Sans"/>
                <a:cs typeface="Open Sans"/>
                <a:sym typeface="Open Sans"/>
              </a:rPr>
              <a:t> </a:t>
            </a:r>
            <a:r>
              <a:rPr lang="ar-EG" dirty="0">
                <a:solidFill>
                  <a:schemeClr val="bg2"/>
                </a:solidFill>
                <a:latin typeface="Open Sans"/>
                <a:ea typeface="Open Sans"/>
                <a:cs typeface="Open Sans"/>
                <a:sym typeface="Open Sans"/>
              </a:rPr>
              <a:t> إلى عدد المجلات والكتب والمصادر المرجعية وما إلى ذلك - من الناشر.</a:t>
            </a:r>
            <a:endParaRPr dirty="0">
              <a:solidFill>
                <a:schemeClr val="bg2"/>
              </a:solidFill>
            </a:endParaRPr>
          </a:p>
        </p:txBody>
      </p:sp>
      <p:pic>
        <p:nvPicPr>
          <p:cNvPr id="357" name="Google Shape;357;p41"/>
          <p:cNvPicPr preferRelativeResize="0"/>
          <p:nvPr/>
        </p:nvPicPr>
        <p:blipFill rotWithShape="1">
          <a:blip r:embed="rId3">
            <a:alphaModFix/>
          </a:blip>
          <a:srcRect/>
          <a:stretch/>
        </p:blipFill>
        <p:spPr>
          <a:xfrm>
            <a:off x="4457700" y="1664541"/>
            <a:ext cx="7658100" cy="5016662"/>
          </a:xfrm>
          <a:prstGeom prst="rect">
            <a:avLst/>
          </a:prstGeom>
          <a:noFill/>
          <a:ln>
            <a:noFill/>
          </a:ln>
        </p:spPr>
      </p:pic>
      <p:sp>
        <p:nvSpPr>
          <p:cNvPr id="358" name="Google Shape;358;p41"/>
          <p:cNvSpPr/>
          <p:nvPr/>
        </p:nvSpPr>
        <p:spPr>
          <a:xfrm>
            <a:off x="4457700" y="3684232"/>
            <a:ext cx="1536700" cy="2794955"/>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359" name="Google Shape;359;p41"/>
          <p:cNvCxnSpPr>
            <a:cxnSpLocks/>
          </p:cNvCxnSpPr>
          <p:nvPr/>
        </p:nvCxnSpPr>
        <p:spPr>
          <a:xfrm>
            <a:off x="3995057" y="4180114"/>
            <a:ext cx="974508" cy="1346043"/>
          </a:xfrm>
          <a:prstGeom prst="straightConnector1">
            <a:avLst/>
          </a:prstGeom>
          <a:noFill/>
          <a:ln w="9525" cap="flat" cmpd="sng">
            <a:solidFill>
              <a:srgbClr val="FF0000"/>
            </a:solidFill>
            <a:prstDash val="solid"/>
            <a:round/>
            <a:headEnd type="none" w="sm" len="sm"/>
            <a:tailEnd type="triangle" w="med" len="med"/>
          </a:ln>
        </p:spPr>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42"/>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rgbClr val="FFFFFF"/>
              </a:buClr>
              <a:buSzPts val="3600"/>
              <a:buFont typeface="Trebuchet MS"/>
              <a:buNone/>
            </a:pPr>
            <a:r>
              <a:rPr lang="ar-EG" sz="3600" dirty="0">
                <a:solidFill>
                  <a:srgbClr val="586F7C"/>
                </a:solidFill>
                <a:latin typeface="Open Sans"/>
                <a:ea typeface="Open Sans"/>
                <a:cs typeface="Open Sans"/>
                <a:sym typeface="Open Sans"/>
              </a:rPr>
              <a:t>تصفح حسب الموضوعات</a:t>
            </a:r>
            <a:endParaRPr sz="3600" dirty="0"/>
          </a:p>
        </p:txBody>
      </p:sp>
      <p:sp>
        <p:nvSpPr>
          <p:cNvPr id="366" name="Google Shape;366;p42"/>
          <p:cNvSpPr txBox="1">
            <a:spLocks noGrp="1"/>
          </p:cNvSpPr>
          <p:nvPr>
            <p:ph type="body" idx="1"/>
          </p:nvPr>
        </p:nvSpPr>
        <p:spPr>
          <a:xfrm>
            <a:off x="0" y="1905072"/>
            <a:ext cx="4114800" cy="4762427"/>
          </a:xfrm>
          <a:prstGeom prst="rect">
            <a:avLst/>
          </a:prstGeom>
          <a:noFill/>
          <a:ln>
            <a:noFill/>
          </a:ln>
        </p:spPr>
        <p:txBody>
          <a:bodyPr spcFirstLastPara="1" wrap="square" lIns="91425" tIns="45700" rIns="91425" bIns="45700" anchor="t" anchorCtr="0">
            <a:noAutofit/>
          </a:bodyPr>
          <a:lstStyle/>
          <a:p>
            <a:pPr marL="342900" lvl="0" indent="-342900" algn="r" rtl="1">
              <a:lnSpc>
                <a:spcPct val="100000"/>
              </a:lnSpc>
              <a:spcBef>
                <a:spcPts val="0"/>
              </a:spcBef>
              <a:spcAft>
                <a:spcPts val="0"/>
              </a:spcAft>
              <a:buClr>
                <a:schemeClr val="bg2"/>
              </a:buClr>
              <a:buSzPts val="2200"/>
              <a:buChar char="●"/>
            </a:pPr>
            <a:r>
              <a:rPr lang="ar-EG" dirty="0">
                <a:solidFill>
                  <a:schemeClr val="bg2"/>
                </a:solidFill>
                <a:latin typeface="Open Sans"/>
                <a:ea typeface="Open Sans"/>
                <a:sym typeface="Open Sans"/>
              </a:rPr>
              <a:t>من قائمة </a:t>
            </a:r>
            <a:r>
              <a:rPr lang="ar-EG" dirty="0">
                <a:solidFill>
                  <a:schemeClr val="bg2"/>
                </a:solidFill>
                <a:latin typeface="Open Sans"/>
                <a:ea typeface="Open Sans"/>
                <a:cs typeface="Open Sans"/>
                <a:sym typeface="Open Sans"/>
              </a:rPr>
              <a:t>المحتوى</a:t>
            </a:r>
            <a:r>
              <a:rPr lang="en-US" dirty="0">
                <a:solidFill>
                  <a:schemeClr val="bg2"/>
                </a:solidFill>
                <a:latin typeface="Open Sans"/>
                <a:ea typeface="Open Sans"/>
                <a:cs typeface="Open Sans"/>
                <a:sym typeface="Open Sans"/>
              </a:rPr>
              <a:t> Content</a:t>
            </a:r>
            <a:r>
              <a:rPr lang="ar-EG" dirty="0">
                <a:solidFill>
                  <a:schemeClr val="bg2"/>
                </a:solidFill>
                <a:latin typeface="Open Sans"/>
                <a:ea typeface="Open Sans"/>
                <a:cs typeface="Open Sans"/>
                <a:sym typeface="Open Sans"/>
              </a:rPr>
              <a:t> ، انقر  قائمة فوق الموضوعات</a:t>
            </a:r>
            <a:r>
              <a:rPr lang="en-US" dirty="0">
                <a:solidFill>
                  <a:schemeClr val="bg2"/>
                </a:solidFill>
                <a:latin typeface="Open Sans"/>
                <a:ea typeface="Open Sans"/>
                <a:cs typeface="Open Sans"/>
                <a:sym typeface="Open Sans"/>
              </a:rPr>
              <a:t> Subject </a:t>
            </a:r>
            <a:r>
              <a:rPr lang="ar-EG" dirty="0">
                <a:solidFill>
                  <a:schemeClr val="bg2"/>
                </a:solidFill>
                <a:latin typeface="Open Sans"/>
                <a:ea typeface="Open Sans"/>
                <a:cs typeface="Open Sans"/>
                <a:sym typeface="Open Sans"/>
              </a:rPr>
              <a:t>.</a:t>
            </a:r>
          </a:p>
          <a:p>
            <a:pPr marL="342900" lvl="0" indent="-342900" algn="r" rtl="1">
              <a:lnSpc>
                <a:spcPct val="100000"/>
              </a:lnSpc>
              <a:spcBef>
                <a:spcPts val="0"/>
              </a:spcBef>
              <a:spcAft>
                <a:spcPts val="0"/>
              </a:spcAft>
              <a:buClr>
                <a:schemeClr val="bg2"/>
              </a:buClr>
              <a:buSzPts val="2200"/>
              <a:buChar char="●"/>
            </a:pPr>
            <a:r>
              <a:rPr lang="ar-EG" dirty="0">
                <a:solidFill>
                  <a:schemeClr val="bg2"/>
                </a:solidFill>
                <a:latin typeface="Open Sans"/>
                <a:ea typeface="Open Sans"/>
                <a:cs typeface="Open Sans"/>
                <a:sym typeface="Open Sans"/>
              </a:rPr>
              <a:t>المعروض هو عشرون موضوعًا من أصل ١٩٣ موضوعآ.</a:t>
            </a:r>
          </a:p>
          <a:p>
            <a:pPr marL="342900" lvl="0" indent="-342900" algn="r" rtl="1">
              <a:lnSpc>
                <a:spcPct val="100000"/>
              </a:lnSpc>
              <a:spcBef>
                <a:spcPts val="0"/>
              </a:spcBef>
              <a:spcAft>
                <a:spcPts val="0"/>
              </a:spcAft>
              <a:buClr>
                <a:schemeClr val="bg2"/>
              </a:buClr>
              <a:buSzPts val="2200"/>
              <a:buChar char="●"/>
            </a:pPr>
            <a:r>
              <a:rPr lang="ar-EG" dirty="0">
                <a:solidFill>
                  <a:schemeClr val="bg2"/>
                </a:solidFill>
                <a:latin typeface="Open Sans"/>
                <a:ea typeface="Open Sans"/>
                <a:cs typeface="Open Sans"/>
                <a:sym typeface="Open Sans"/>
              </a:rPr>
              <a:t>الموضوعات المدرجة هي التخصصات الموضوعية لجميع تخصصات البرامج.</a:t>
            </a:r>
          </a:p>
          <a:p>
            <a:pPr marL="342900" lvl="0" indent="-342900" algn="r" rtl="1">
              <a:lnSpc>
                <a:spcPct val="100000"/>
              </a:lnSpc>
              <a:spcBef>
                <a:spcPts val="0"/>
              </a:spcBef>
              <a:spcAft>
                <a:spcPts val="0"/>
              </a:spcAft>
              <a:buClr>
                <a:schemeClr val="bg2"/>
              </a:buClr>
              <a:buSzPts val="2200"/>
              <a:buChar char="●"/>
            </a:pPr>
            <a:r>
              <a:rPr lang="ar-EG" dirty="0">
                <a:solidFill>
                  <a:schemeClr val="bg2"/>
                </a:solidFill>
                <a:latin typeface="Open Sans"/>
                <a:ea typeface="Open Sans"/>
                <a:cs typeface="Open Sans"/>
                <a:sym typeface="Open Sans"/>
              </a:rPr>
              <a:t>يحتوي كل موضوع على قائمة </a:t>
            </a:r>
            <a:r>
              <a:rPr lang="en-US" dirty="0">
                <a:solidFill>
                  <a:schemeClr val="bg2"/>
                </a:solidFill>
                <a:latin typeface="Open Sans"/>
                <a:ea typeface="Open Sans"/>
                <a:cs typeface="Open Sans"/>
                <a:sym typeface="Open Sans"/>
              </a:rPr>
              <a:t>“</a:t>
            </a:r>
            <a:r>
              <a:rPr lang="ar-SA" dirty="0">
                <a:solidFill>
                  <a:schemeClr val="bg2"/>
                </a:solidFill>
                <a:latin typeface="Open Sans"/>
                <a:ea typeface="Open Sans"/>
                <a:cs typeface="Open Sans"/>
                <a:sym typeface="Open Sans"/>
              </a:rPr>
              <a:t>البحوث من أجل الحياة</a:t>
            </a:r>
            <a:r>
              <a:rPr lang="en-US" dirty="0">
                <a:solidFill>
                  <a:schemeClr val="bg2"/>
                </a:solidFill>
                <a:latin typeface="Open Sans"/>
                <a:ea typeface="Open Sans"/>
                <a:cs typeface="Open Sans"/>
                <a:sym typeface="Open Sans"/>
              </a:rPr>
              <a:t>”</a:t>
            </a:r>
            <a:r>
              <a:rPr lang="ar-EG" dirty="0">
                <a:solidFill>
                  <a:schemeClr val="bg2"/>
                </a:solidFill>
                <a:latin typeface="Open Sans"/>
                <a:ea typeface="Open Sans"/>
                <a:cs typeface="Open Sans"/>
                <a:sym typeface="Open Sans"/>
              </a:rPr>
              <a:t> </a:t>
            </a:r>
            <a:r>
              <a:rPr lang="en-US" dirty="0">
                <a:solidFill>
                  <a:schemeClr val="bg2"/>
                </a:solidFill>
                <a:latin typeface="Open Sans"/>
                <a:ea typeface="Open Sans"/>
                <a:cs typeface="Open Sans"/>
                <a:sym typeface="Open Sans"/>
              </a:rPr>
              <a:t>Research4Life</a:t>
            </a:r>
            <a:r>
              <a:rPr lang="ar-SA" dirty="0">
                <a:solidFill>
                  <a:schemeClr val="bg2"/>
                </a:solidFill>
                <a:latin typeface="Open Sans"/>
                <a:ea typeface="Open Sans"/>
                <a:cs typeface="Open Sans"/>
                <a:sym typeface="Open Sans"/>
              </a:rPr>
              <a:t> </a:t>
            </a:r>
            <a:r>
              <a:rPr lang="ar-EG" dirty="0">
                <a:solidFill>
                  <a:schemeClr val="bg2"/>
                </a:solidFill>
                <a:latin typeface="Open Sans"/>
                <a:ea typeface="Open Sans"/>
                <a:cs typeface="Open Sans"/>
                <a:sym typeface="Open Sans"/>
              </a:rPr>
              <a:t>للكتب والمجلات التي تندرج تحت هذا الموضوع.</a:t>
            </a:r>
            <a:endParaRPr dirty="0">
              <a:solidFill>
                <a:schemeClr val="bg2"/>
              </a:solidFill>
            </a:endParaRPr>
          </a:p>
        </p:txBody>
      </p:sp>
      <p:pic>
        <p:nvPicPr>
          <p:cNvPr id="367" name="Google Shape;367;p42"/>
          <p:cNvPicPr preferRelativeResize="0"/>
          <p:nvPr/>
        </p:nvPicPr>
        <p:blipFill rotWithShape="1">
          <a:blip r:embed="rId3">
            <a:alphaModFix/>
          </a:blip>
          <a:srcRect/>
          <a:stretch/>
        </p:blipFill>
        <p:spPr>
          <a:xfrm>
            <a:off x="5749289" y="1713754"/>
            <a:ext cx="6134122" cy="5145061"/>
          </a:xfrm>
          <a:prstGeom prst="rect">
            <a:avLst/>
          </a:prstGeom>
          <a:noFill/>
          <a:ln>
            <a:noFill/>
          </a:ln>
        </p:spPr>
      </p:pic>
      <p:sp>
        <p:nvSpPr>
          <p:cNvPr id="368" name="Google Shape;368;p42"/>
          <p:cNvSpPr/>
          <p:nvPr/>
        </p:nvSpPr>
        <p:spPr>
          <a:xfrm>
            <a:off x="5840730" y="2731732"/>
            <a:ext cx="1536700" cy="4126268"/>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369" name="Google Shape;369;p42"/>
          <p:cNvCxnSpPr/>
          <p:nvPr/>
        </p:nvCxnSpPr>
        <p:spPr>
          <a:xfrm rot="10800000" flipH="1">
            <a:off x="5728334" y="3074672"/>
            <a:ext cx="1163956" cy="1280158"/>
          </a:xfrm>
          <a:prstGeom prst="straightConnector1">
            <a:avLst/>
          </a:prstGeom>
          <a:noFill/>
          <a:ln w="9525" cap="flat" cmpd="sng">
            <a:solidFill>
              <a:srgbClr val="FF0000"/>
            </a:solidFill>
            <a:prstDash val="solid"/>
            <a:round/>
            <a:headEnd type="none" w="sm" len="sm"/>
            <a:tailEnd type="triangle" w="med" len="med"/>
          </a:ln>
        </p:spPr>
      </p:cxnSp>
      <p:pic>
        <p:nvPicPr>
          <p:cNvPr id="370" name="Google Shape;370;p42"/>
          <p:cNvPicPr preferRelativeResize="0"/>
          <p:nvPr/>
        </p:nvPicPr>
        <p:blipFill rotWithShape="1">
          <a:blip r:embed="rId4">
            <a:alphaModFix/>
          </a:blip>
          <a:srcRect/>
          <a:stretch/>
        </p:blipFill>
        <p:spPr>
          <a:xfrm>
            <a:off x="4135755" y="2119312"/>
            <a:ext cx="1592579" cy="2517302"/>
          </a:xfrm>
          <a:prstGeom prst="rect">
            <a:avLst/>
          </a:prstGeom>
          <a:noFill/>
          <a:ln>
            <a:noFill/>
          </a:ln>
        </p:spPr>
      </p:pic>
      <p:sp>
        <p:nvSpPr>
          <p:cNvPr id="371" name="Google Shape;371;p42"/>
          <p:cNvSpPr/>
          <p:nvPr/>
        </p:nvSpPr>
        <p:spPr>
          <a:xfrm>
            <a:off x="4135755" y="2097406"/>
            <a:ext cx="1634489" cy="2539208"/>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72" name="Google Shape;372;p42"/>
          <p:cNvSpPr/>
          <p:nvPr/>
        </p:nvSpPr>
        <p:spPr>
          <a:xfrm>
            <a:off x="4114800" y="4251158"/>
            <a:ext cx="1708484" cy="529389"/>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2"/>
          <p:cNvSpPr txBox="1">
            <a:spLocks noGrp="1"/>
          </p:cNvSpPr>
          <p:nvPr>
            <p:ph type="title"/>
          </p:nvPr>
        </p:nvSpPr>
        <p:spPr>
          <a:xfrm>
            <a:off x="0" y="533400"/>
            <a:ext cx="7707086" cy="968334"/>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3200"/>
              <a:buFont typeface="Gill Sans"/>
              <a:buNone/>
            </a:pPr>
            <a:r>
              <a:rPr lang="ar-EG" dirty="0">
                <a:solidFill>
                  <a:srgbClr val="586F7C"/>
                </a:solidFill>
                <a:latin typeface="Open Sans"/>
                <a:ea typeface="Open Sans"/>
                <a:cs typeface="Open Sans"/>
                <a:sym typeface="Open Sans"/>
              </a:rPr>
              <a:t>     أهداف التعلم</a:t>
            </a:r>
            <a:endParaRPr dirty="0">
              <a:solidFill>
                <a:srgbClr val="586F7C"/>
              </a:solidFill>
              <a:latin typeface="Open Sans"/>
              <a:ea typeface="Open Sans"/>
              <a:cs typeface="Open Sans"/>
              <a:sym typeface="Open Sans"/>
            </a:endParaRPr>
          </a:p>
        </p:txBody>
      </p:sp>
      <p:sp>
        <p:nvSpPr>
          <p:cNvPr id="90" name="Google Shape;90;p2"/>
          <p:cNvSpPr txBox="1">
            <a:spLocks noGrp="1"/>
          </p:cNvSpPr>
          <p:nvPr>
            <p:ph type="body" idx="1"/>
          </p:nvPr>
        </p:nvSpPr>
        <p:spPr>
          <a:xfrm>
            <a:off x="554815" y="2014143"/>
            <a:ext cx="9613800" cy="4521567"/>
          </a:xfrm>
          <a:prstGeom prst="rect">
            <a:avLst/>
          </a:prstGeom>
          <a:noFill/>
          <a:ln>
            <a:noFill/>
          </a:ln>
        </p:spPr>
        <p:txBody>
          <a:bodyPr spcFirstLastPara="1" wrap="square" lIns="91425" tIns="45700" rIns="91425" bIns="45700" anchor="t" anchorCtr="0">
            <a:normAutofit fontScale="92500"/>
          </a:bodyPr>
          <a:lstStyle/>
          <a:p>
            <a:pPr marL="355430" indent="-342900" algn="r" rtl="1">
              <a:lnSpc>
                <a:spcPct val="140000"/>
              </a:lnSpc>
              <a:spcBef>
                <a:spcPts val="0"/>
              </a:spcBef>
              <a:buClr>
                <a:schemeClr val="dk2"/>
              </a:buClr>
              <a:buSzPct val="107134"/>
            </a:pPr>
            <a:r>
              <a:rPr lang="ar-EG" sz="2220" dirty="0">
                <a:solidFill>
                  <a:schemeClr val="bg2"/>
                </a:solidFill>
                <a:latin typeface="Open Sans"/>
                <a:ea typeface="Open Sans"/>
                <a:cs typeface="Open Sans"/>
                <a:sym typeface="Open Sans"/>
              </a:rPr>
              <a:t>فهم </a:t>
            </a:r>
            <a:r>
              <a:rPr lang="ar-EG" sz="2600" dirty="0">
                <a:solidFill>
                  <a:schemeClr val="bg2"/>
                </a:solidFill>
                <a:latin typeface="Open Sans"/>
                <a:ea typeface="Open Sans"/>
                <a:cs typeface="Open Sans"/>
                <a:sym typeface="Open Sans"/>
              </a:rPr>
              <a:t>كيفية الوصول إلى المصادر من بوابة المحتوى الموحد وبوابات</a:t>
            </a:r>
            <a:r>
              <a:rPr lang="en-US" sz="2600" dirty="0">
                <a:solidFill>
                  <a:schemeClr val="bg2"/>
                </a:solidFill>
                <a:latin typeface="Open Sans"/>
                <a:ea typeface="Open Sans"/>
                <a:cs typeface="Open Sans"/>
                <a:sym typeface="Open Sans"/>
              </a:rPr>
              <a:t>AGORA</a:t>
            </a:r>
            <a:r>
              <a:rPr lang="ar-SA" sz="2600" dirty="0">
                <a:solidFill>
                  <a:schemeClr val="bg2"/>
                </a:solidFill>
                <a:latin typeface="Open Sans"/>
                <a:ea typeface="Open Sans"/>
                <a:cs typeface="Open Sans"/>
                <a:sym typeface="Open Sans"/>
              </a:rPr>
              <a:t> </a:t>
            </a:r>
            <a:r>
              <a:rPr lang="en-US" sz="2600" dirty="0">
                <a:solidFill>
                  <a:schemeClr val="bg2"/>
                </a:solidFill>
                <a:latin typeface="Open Sans"/>
                <a:ea typeface="Open Sans"/>
                <a:cs typeface="Open Sans"/>
                <a:sym typeface="Open Sans"/>
              </a:rPr>
              <a:t> </a:t>
            </a:r>
            <a:r>
              <a:rPr lang="ar-EG" sz="2600" dirty="0">
                <a:solidFill>
                  <a:schemeClr val="bg2"/>
                </a:solidFill>
                <a:latin typeface="Open Sans"/>
                <a:ea typeface="Open Sans"/>
                <a:cs typeface="Open Sans"/>
                <a:sym typeface="Open Sans"/>
              </a:rPr>
              <a:t>و </a:t>
            </a:r>
            <a:r>
              <a:rPr lang="en-US" sz="2600" dirty="0">
                <a:solidFill>
                  <a:schemeClr val="bg2"/>
                </a:solidFill>
                <a:latin typeface="Open Sans"/>
                <a:ea typeface="Open Sans"/>
                <a:cs typeface="Open Sans"/>
                <a:sym typeface="Open Sans"/>
              </a:rPr>
              <a:t>ARDI</a:t>
            </a:r>
            <a:endParaRPr lang="ar-SA" sz="2600" dirty="0">
              <a:solidFill>
                <a:schemeClr val="bg2"/>
              </a:solidFill>
              <a:latin typeface="Open Sans"/>
              <a:ea typeface="Open Sans"/>
              <a:cs typeface="Open Sans"/>
              <a:sym typeface="Open Sans"/>
            </a:endParaRPr>
          </a:p>
          <a:p>
            <a:pPr marL="355430" indent="-342900" algn="r" rtl="1">
              <a:lnSpc>
                <a:spcPct val="140000"/>
              </a:lnSpc>
              <a:spcBef>
                <a:spcPts val="0"/>
              </a:spcBef>
              <a:buClr>
                <a:schemeClr val="dk2"/>
              </a:buClr>
              <a:buSzPct val="107134"/>
            </a:pPr>
            <a:r>
              <a:rPr lang="ar-EG" sz="2600" dirty="0">
                <a:solidFill>
                  <a:schemeClr val="bg2"/>
                </a:solidFill>
                <a:latin typeface="Open Sans"/>
                <a:ea typeface="Open Sans"/>
                <a:cs typeface="Open Sans"/>
                <a:sym typeface="Open Sans"/>
              </a:rPr>
              <a:t>فهم تغطية البرامج الخمس لبوابة </a:t>
            </a:r>
            <a:r>
              <a:rPr lang="ar-SA" sz="2600" dirty="0">
                <a:solidFill>
                  <a:schemeClr val="bg2"/>
                </a:solidFill>
                <a:latin typeface="Open Sans"/>
                <a:ea typeface="Open Sans"/>
                <a:cs typeface="Open Sans"/>
                <a:sym typeface="Open Sans"/>
              </a:rPr>
              <a:t>البحوث من أجل الحياة.</a:t>
            </a:r>
            <a:endParaRPr lang="ar-EG" sz="2600" dirty="0">
              <a:solidFill>
                <a:schemeClr val="bg2"/>
              </a:solidFill>
              <a:latin typeface="Open Sans"/>
              <a:ea typeface="Open Sans"/>
              <a:cs typeface="Open Sans"/>
              <a:sym typeface="Open Sans"/>
            </a:endParaRPr>
          </a:p>
          <a:p>
            <a:pPr marL="355430" indent="-342900" algn="r" rtl="1">
              <a:lnSpc>
                <a:spcPct val="140000"/>
              </a:lnSpc>
              <a:spcBef>
                <a:spcPts val="0"/>
              </a:spcBef>
              <a:buClr>
                <a:schemeClr val="dk2"/>
              </a:buClr>
              <a:buSzPct val="107134"/>
            </a:pPr>
            <a:r>
              <a:rPr lang="ar-EG" sz="2600" dirty="0">
                <a:solidFill>
                  <a:schemeClr val="bg2"/>
                </a:solidFill>
                <a:latin typeface="Open Sans"/>
                <a:ea typeface="Open Sans"/>
                <a:cs typeface="Open Sans"/>
                <a:sym typeface="Open Sans"/>
              </a:rPr>
              <a:t>تصفح محتوى </a:t>
            </a:r>
            <a:r>
              <a:rPr lang="ar-SA" sz="2600" dirty="0">
                <a:solidFill>
                  <a:schemeClr val="bg2"/>
                </a:solidFill>
                <a:latin typeface="Open Sans"/>
                <a:ea typeface="Open Sans"/>
                <a:cs typeface="Open Sans"/>
                <a:sym typeface="Open Sans"/>
              </a:rPr>
              <a:t>البحوث من أجل الحياة </a:t>
            </a:r>
            <a:r>
              <a:rPr lang="en-US" sz="2600" dirty="0">
                <a:solidFill>
                  <a:schemeClr val="bg2"/>
                </a:solidFill>
                <a:latin typeface="Open Sans"/>
                <a:ea typeface="Open Sans"/>
                <a:cs typeface="Open Sans"/>
                <a:sym typeface="Open Sans"/>
              </a:rPr>
              <a:t> </a:t>
            </a:r>
            <a:r>
              <a:rPr lang="ar-EG" sz="2600" dirty="0">
                <a:solidFill>
                  <a:schemeClr val="bg2"/>
                </a:solidFill>
                <a:latin typeface="Open Sans"/>
                <a:ea typeface="Open Sans"/>
                <a:cs typeface="Open Sans"/>
                <a:sym typeface="Open Sans"/>
              </a:rPr>
              <a:t>بكفاءة ومهارة.</a:t>
            </a:r>
          </a:p>
          <a:p>
            <a:pPr marL="355430" indent="-342900" algn="r" rtl="1">
              <a:lnSpc>
                <a:spcPct val="140000"/>
              </a:lnSpc>
              <a:spcBef>
                <a:spcPts val="0"/>
              </a:spcBef>
              <a:buClr>
                <a:schemeClr val="dk2"/>
              </a:buClr>
              <a:buSzPct val="107134"/>
            </a:pPr>
            <a:r>
              <a:rPr lang="ar-EG" sz="2600" dirty="0">
                <a:solidFill>
                  <a:schemeClr val="bg2"/>
                </a:solidFill>
                <a:latin typeface="Open Sans"/>
                <a:ea typeface="Open Sans"/>
                <a:cs typeface="Open Sans"/>
                <a:sym typeface="Open Sans"/>
              </a:rPr>
              <a:t>البحث في محتوى </a:t>
            </a:r>
            <a:r>
              <a:rPr lang="ar-SA" sz="2600" dirty="0">
                <a:solidFill>
                  <a:schemeClr val="bg2"/>
                </a:solidFill>
                <a:latin typeface="Open Sans"/>
                <a:ea typeface="Open Sans"/>
                <a:cs typeface="Open Sans"/>
                <a:sym typeface="Open Sans"/>
              </a:rPr>
              <a:t>البحوث من أجل الحياة </a:t>
            </a:r>
            <a:r>
              <a:rPr lang="en-US" sz="2600" dirty="0">
                <a:solidFill>
                  <a:schemeClr val="bg2"/>
                </a:solidFill>
                <a:latin typeface="Open Sans"/>
                <a:ea typeface="Open Sans"/>
                <a:cs typeface="Open Sans"/>
                <a:sym typeface="Open Sans"/>
              </a:rPr>
              <a:t> </a:t>
            </a:r>
            <a:r>
              <a:rPr lang="ar-EG" sz="2600" dirty="0">
                <a:solidFill>
                  <a:schemeClr val="bg2"/>
                </a:solidFill>
                <a:latin typeface="Open Sans"/>
                <a:ea typeface="Open Sans"/>
                <a:cs typeface="Open Sans"/>
                <a:sym typeface="Open Sans"/>
              </a:rPr>
              <a:t>بشكل فعال.</a:t>
            </a:r>
          </a:p>
          <a:p>
            <a:pPr marL="355430" indent="-342900" algn="r" rtl="1">
              <a:lnSpc>
                <a:spcPct val="140000"/>
              </a:lnSpc>
              <a:spcBef>
                <a:spcPts val="0"/>
              </a:spcBef>
              <a:buClr>
                <a:schemeClr val="dk2"/>
              </a:buClr>
              <a:buSzPct val="107134"/>
            </a:pPr>
            <a:r>
              <a:rPr lang="ar-EG" sz="2600" dirty="0">
                <a:solidFill>
                  <a:schemeClr val="bg2"/>
                </a:solidFill>
                <a:latin typeface="Open Sans"/>
                <a:ea typeface="Open Sans"/>
                <a:cs typeface="Open Sans"/>
                <a:sym typeface="Open Sans"/>
              </a:rPr>
              <a:t>استخدام الأدوات الإضافية لقائمة ه</a:t>
            </a:r>
            <a:r>
              <a:rPr lang="ar-SA" sz="2600" dirty="0">
                <a:solidFill>
                  <a:schemeClr val="bg2"/>
                </a:solidFill>
                <a:latin typeface="Open Sans"/>
                <a:ea typeface="Open Sans"/>
                <a:cs typeface="Open Sans"/>
                <a:sym typeface="Open Sans"/>
              </a:rPr>
              <a:t>امبرجر</a:t>
            </a:r>
            <a:r>
              <a:rPr lang="en-US" sz="2800" dirty="0">
                <a:solidFill>
                  <a:schemeClr val="bg2"/>
                </a:solidFill>
                <a:latin typeface="Open Sans"/>
                <a:ea typeface="Open Sans"/>
                <a:cs typeface="Open Sans"/>
                <a:sym typeface="Open Sans"/>
              </a:rPr>
              <a:t>Hamburger menu</a:t>
            </a:r>
            <a:r>
              <a:rPr lang="ar-EG" sz="2600" dirty="0">
                <a:solidFill>
                  <a:schemeClr val="bg2"/>
                </a:solidFill>
                <a:latin typeface="Open Sans"/>
                <a:ea typeface="Open Sans"/>
                <a:cs typeface="Open Sans"/>
                <a:sym typeface="Open Sans"/>
              </a:rPr>
              <a:t>.</a:t>
            </a:r>
          </a:p>
          <a:p>
            <a:pPr marL="355430" indent="-342900" algn="r" rtl="1">
              <a:lnSpc>
                <a:spcPct val="140000"/>
              </a:lnSpc>
              <a:spcBef>
                <a:spcPts val="0"/>
              </a:spcBef>
              <a:buClr>
                <a:schemeClr val="dk2"/>
              </a:buClr>
              <a:buSzPct val="107134"/>
            </a:pPr>
            <a:r>
              <a:rPr lang="ar-EG" sz="2600" dirty="0">
                <a:solidFill>
                  <a:schemeClr val="bg2"/>
                </a:solidFill>
                <a:latin typeface="Open Sans"/>
                <a:ea typeface="Open Sans"/>
                <a:cs typeface="Open Sans"/>
                <a:sym typeface="Open Sans"/>
              </a:rPr>
              <a:t>فهم مجموعات المحتوى للبلد.</a:t>
            </a:r>
          </a:p>
          <a:p>
            <a:pPr marL="355430" indent="-342900" algn="r" rtl="1">
              <a:lnSpc>
                <a:spcPct val="140000"/>
              </a:lnSpc>
              <a:spcBef>
                <a:spcPts val="0"/>
              </a:spcBef>
              <a:buClr>
                <a:schemeClr val="dk2"/>
              </a:buClr>
              <a:buSzPct val="107134"/>
            </a:pPr>
            <a:r>
              <a:rPr lang="ar-EG" sz="2600" dirty="0">
                <a:solidFill>
                  <a:schemeClr val="bg2"/>
                </a:solidFill>
                <a:latin typeface="Open Sans"/>
                <a:ea typeface="Open Sans"/>
                <a:cs typeface="Open Sans"/>
                <a:sym typeface="Open Sans"/>
              </a:rPr>
              <a:t>المشكلات المعروفة وإصلاحها واطلب المساعدة من مكتب المساعد</a:t>
            </a:r>
            <a:r>
              <a:rPr lang="ar-SA" sz="2600" dirty="0">
                <a:solidFill>
                  <a:schemeClr val="bg2"/>
                </a:solidFill>
                <a:latin typeface="Open Sans"/>
                <a:ea typeface="Open Sans"/>
                <a:cs typeface="Open Sans"/>
                <a:sym typeface="Open Sans"/>
              </a:rPr>
              <a:t>ة الخاص بالبحوث من أجل الحياة.</a:t>
            </a:r>
            <a:r>
              <a:rPr lang="en-US" sz="2800" dirty="0">
                <a:solidFill>
                  <a:schemeClr val="bg2"/>
                </a:solidFill>
                <a:latin typeface="Open Sans"/>
                <a:ea typeface="Open Sans"/>
                <a:cs typeface="Open Sans"/>
                <a:sym typeface="Open Sans"/>
              </a:rPr>
              <a:t> Research4Life help desk</a:t>
            </a:r>
            <a:endParaRPr sz="2600" dirty="0">
              <a:solidFill>
                <a:schemeClr val="bg2"/>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43"/>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rgbClr val="FFFFFF"/>
              </a:buClr>
              <a:buSzPts val="3600"/>
              <a:buFont typeface="Trebuchet MS"/>
              <a:buNone/>
            </a:pPr>
            <a:r>
              <a:rPr lang="ar-EG" sz="3600" dirty="0">
                <a:solidFill>
                  <a:srgbClr val="586F7C"/>
                </a:solidFill>
                <a:latin typeface="Open Sans"/>
                <a:ea typeface="Open Sans"/>
                <a:cs typeface="Open Sans"/>
                <a:sym typeface="Open Sans"/>
              </a:rPr>
              <a:t>تابع التصفح حسب الموضوعات</a:t>
            </a:r>
            <a:endParaRPr sz="3600" dirty="0"/>
          </a:p>
        </p:txBody>
      </p:sp>
      <p:sp>
        <p:nvSpPr>
          <p:cNvPr id="379" name="Google Shape;379;p43"/>
          <p:cNvSpPr txBox="1">
            <a:spLocks noGrp="1"/>
          </p:cNvSpPr>
          <p:nvPr>
            <p:ph type="body" idx="1"/>
          </p:nvPr>
        </p:nvSpPr>
        <p:spPr>
          <a:xfrm>
            <a:off x="159622" y="1905072"/>
            <a:ext cx="4513978" cy="4762427"/>
          </a:xfrm>
          <a:prstGeom prst="rect">
            <a:avLst/>
          </a:prstGeom>
          <a:noFill/>
          <a:ln>
            <a:noFill/>
          </a:ln>
        </p:spPr>
        <p:txBody>
          <a:bodyPr spcFirstLastPara="1" wrap="square" lIns="91425" tIns="45700" rIns="91425" bIns="45700" anchor="t" anchorCtr="0">
            <a:noAutofit/>
          </a:bodyPr>
          <a:lstStyle/>
          <a:p>
            <a:pPr marL="342900" lvl="0" indent="-342900" algn="r" rtl="1">
              <a:lnSpc>
                <a:spcPct val="100000"/>
              </a:lnSpc>
              <a:spcBef>
                <a:spcPts val="0"/>
              </a:spcBef>
              <a:spcAft>
                <a:spcPts val="0"/>
              </a:spcAft>
              <a:buClr>
                <a:schemeClr val="dk1"/>
              </a:buClr>
              <a:buSzPts val="2200"/>
              <a:buChar char="●"/>
            </a:pPr>
            <a:endParaRPr lang="ar-EG" sz="2800" dirty="0">
              <a:solidFill>
                <a:srgbClr val="3F3F3F"/>
              </a:solidFill>
              <a:latin typeface="Open Sans"/>
              <a:ea typeface="Open Sans"/>
              <a:cs typeface="Open Sans"/>
              <a:sym typeface="Open Sans"/>
            </a:endParaRPr>
          </a:p>
          <a:p>
            <a:pPr lvl="0" indent="-457200" algn="r" rtl="1">
              <a:lnSpc>
                <a:spcPct val="100000"/>
              </a:lnSpc>
              <a:spcBef>
                <a:spcPts val="0"/>
              </a:spcBef>
              <a:spcAft>
                <a:spcPts val="0"/>
              </a:spcAft>
              <a:buClr>
                <a:schemeClr val="bg2"/>
              </a:buClr>
              <a:buSzPct val="156000"/>
              <a:buFont typeface="Arial" panose="020B0604020202020204" pitchFamily="34" charset="0"/>
              <a:buChar char="•"/>
            </a:pPr>
            <a:r>
              <a:rPr lang="ar-EG" sz="2800" dirty="0">
                <a:solidFill>
                  <a:schemeClr val="bg2"/>
                </a:solidFill>
                <a:latin typeface="Open Sans"/>
                <a:ea typeface="Open Sans"/>
                <a:cs typeface="Open Sans"/>
                <a:sym typeface="Open Sans"/>
              </a:rPr>
              <a:t>تم فتح قائمة موضوع التنوع البيولوجي</a:t>
            </a:r>
            <a:r>
              <a:rPr lang="en-US" sz="2800" dirty="0">
                <a:solidFill>
                  <a:schemeClr val="bg2"/>
                </a:solidFill>
                <a:latin typeface="Open Sans"/>
                <a:ea typeface="Open Sans"/>
                <a:cs typeface="Open Sans"/>
                <a:sym typeface="Open Sans"/>
              </a:rPr>
              <a:t> </a:t>
            </a:r>
            <a:r>
              <a:rPr lang="en-US" sz="2800" b="1" dirty="0">
                <a:solidFill>
                  <a:schemeClr val="bg2"/>
                </a:solidFill>
                <a:latin typeface="Open Sans"/>
                <a:ea typeface="Open Sans"/>
                <a:cs typeface="Open Sans"/>
                <a:sym typeface="Open Sans"/>
              </a:rPr>
              <a:t>Biodiversity</a:t>
            </a:r>
            <a:r>
              <a:rPr lang="ar-EG" sz="2800" dirty="0">
                <a:solidFill>
                  <a:schemeClr val="bg2"/>
                </a:solidFill>
                <a:latin typeface="Open Sans"/>
                <a:ea typeface="Open Sans"/>
                <a:cs typeface="Open Sans"/>
                <a:sym typeface="Open Sans"/>
              </a:rPr>
              <a:t>.</a:t>
            </a:r>
          </a:p>
          <a:p>
            <a:pPr lvl="0" indent="-457200" algn="r" rtl="1">
              <a:lnSpc>
                <a:spcPct val="100000"/>
              </a:lnSpc>
              <a:spcBef>
                <a:spcPts val="0"/>
              </a:spcBef>
              <a:spcAft>
                <a:spcPts val="0"/>
              </a:spcAft>
              <a:buClr>
                <a:schemeClr val="bg2"/>
              </a:buClr>
              <a:buSzPct val="156000"/>
              <a:buFont typeface="Arial" panose="020B0604020202020204" pitchFamily="34" charset="0"/>
              <a:buChar char="•"/>
            </a:pPr>
            <a:endParaRPr lang="ar-SA" sz="2800" dirty="0">
              <a:solidFill>
                <a:schemeClr val="bg2"/>
              </a:solidFill>
              <a:latin typeface="Open Sans"/>
              <a:ea typeface="Open Sans"/>
              <a:cs typeface="Open Sans"/>
              <a:sym typeface="Open Sans"/>
            </a:endParaRPr>
          </a:p>
          <a:p>
            <a:pPr lvl="0" indent="-457200" algn="r" rtl="1">
              <a:lnSpc>
                <a:spcPct val="100000"/>
              </a:lnSpc>
              <a:spcBef>
                <a:spcPts val="0"/>
              </a:spcBef>
              <a:spcAft>
                <a:spcPts val="0"/>
              </a:spcAft>
              <a:buClr>
                <a:schemeClr val="bg2"/>
              </a:buClr>
              <a:buSzPct val="156000"/>
              <a:buFont typeface="Arial" panose="020B0604020202020204" pitchFamily="34" charset="0"/>
              <a:buChar char="•"/>
            </a:pPr>
            <a:r>
              <a:rPr lang="ar-EG" sz="2800" dirty="0">
                <a:solidFill>
                  <a:schemeClr val="bg2"/>
                </a:solidFill>
                <a:latin typeface="Open Sans"/>
                <a:ea typeface="Open Sans"/>
                <a:cs typeface="Open Sans"/>
                <a:sym typeface="Open Sans"/>
              </a:rPr>
              <a:t>لاحظ أنه يمكن تطبيق </a:t>
            </a:r>
            <a:r>
              <a:rPr lang="ar-SA" sz="2800" dirty="0">
                <a:solidFill>
                  <a:schemeClr val="bg2"/>
                </a:solidFill>
                <a:latin typeface="Open Sans"/>
                <a:ea typeface="Open Sans"/>
                <a:cs typeface="Open Sans"/>
                <a:sym typeface="Open Sans"/>
              </a:rPr>
              <a:t>الفلترة</a:t>
            </a:r>
            <a:r>
              <a:rPr lang="ar-EG" sz="2800" dirty="0">
                <a:solidFill>
                  <a:schemeClr val="bg2"/>
                </a:solidFill>
                <a:latin typeface="Open Sans"/>
                <a:ea typeface="Open Sans"/>
                <a:cs typeface="Open Sans"/>
                <a:sym typeface="Open Sans"/>
              </a:rPr>
              <a:t> (المجموعة</a:t>
            </a:r>
            <a:r>
              <a:rPr lang="en-US" sz="2800" dirty="0">
                <a:solidFill>
                  <a:schemeClr val="bg2"/>
                </a:solidFill>
                <a:latin typeface="Open Sans"/>
                <a:ea typeface="Open Sans"/>
                <a:cs typeface="Open Sans"/>
                <a:sym typeface="Open Sans"/>
              </a:rPr>
              <a:t> Collection </a:t>
            </a:r>
            <a:r>
              <a:rPr lang="ar-EG" sz="2800" dirty="0">
                <a:solidFill>
                  <a:schemeClr val="bg2"/>
                </a:solidFill>
                <a:latin typeface="Open Sans"/>
                <a:ea typeface="Open Sans"/>
                <a:cs typeface="Open Sans"/>
                <a:sym typeface="Open Sans"/>
              </a:rPr>
              <a:t> ، نوع المحتوى</a:t>
            </a:r>
            <a:r>
              <a:rPr lang="en-US" sz="2800" dirty="0">
                <a:solidFill>
                  <a:schemeClr val="bg2"/>
                </a:solidFill>
                <a:latin typeface="Open Sans"/>
                <a:ea typeface="Open Sans"/>
                <a:cs typeface="Open Sans"/>
                <a:sym typeface="Open Sans"/>
              </a:rPr>
              <a:t> Content Type </a:t>
            </a:r>
            <a:r>
              <a:rPr lang="ar-EG" sz="2800" dirty="0">
                <a:solidFill>
                  <a:schemeClr val="bg2"/>
                </a:solidFill>
                <a:latin typeface="Open Sans"/>
                <a:ea typeface="Open Sans"/>
                <a:cs typeface="Open Sans"/>
                <a:sym typeface="Open Sans"/>
              </a:rPr>
              <a:t> ، إلخ).</a:t>
            </a:r>
          </a:p>
          <a:p>
            <a:pPr lvl="0" indent="-457200" algn="r" rtl="1">
              <a:lnSpc>
                <a:spcPct val="100000"/>
              </a:lnSpc>
              <a:spcBef>
                <a:spcPts val="0"/>
              </a:spcBef>
              <a:spcAft>
                <a:spcPts val="0"/>
              </a:spcAft>
              <a:buClr>
                <a:schemeClr val="bg2"/>
              </a:buClr>
              <a:buSzPct val="156000"/>
              <a:buFont typeface="Arial" panose="020B0604020202020204" pitchFamily="34" charset="0"/>
              <a:buChar char="•"/>
            </a:pPr>
            <a:r>
              <a:rPr lang="ar-EG" sz="2800" dirty="0">
                <a:solidFill>
                  <a:schemeClr val="bg2"/>
                </a:solidFill>
                <a:latin typeface="Open Sans"/>
                <a:ea typeface="Open Sans"/>
                <a:cs typeface="Open Sans"/>
                <a:sym typeface="Open Sans"/>
              </a:rPr>
              <a:t>مفتاح الوصول</a:t>
            </a:r>
            <a:r>
              <a:rPr lang="en-US" sz="2800" b="1" dirty="0">
                <a:solidFill>
                  <a:schemeClr val="bg2"/>
                </a:solidFill>
                <a:latin typeface="Open Sans"/>
                <a:ea typeface="Open Sans"/>
                <a:cs typeface="Open Sans"/>
                <a:sym typeface="Open Sans"/>
              </a:rPr>
              <a:t> Access Key </a:t>
            </a:r>
            <a:r>
              <a:rPr lang="ar-EG" sz="2800" dirty="0">
                <a:solidFill>
                  <a:schemeClr val="bg2"/>
                </a:solidFill>
                <a:latin typeface="Open Sans"/>
                <a:ea typeface="Open Sans"/>
                <a:cs typeface="Open Sans"/>
                <a:sym typeface="Open Sans"/>
              </a:rPr>
              <a:t> سوف </a:t>
            </a:r>
            <a:r>
              <a:rPr lang="ar-SA" sz="2800" dirty="0">
                <a:solidFill>
                  <a:schemeClr val="bg2"/>
                </a:solidFill>
                <a:latin typeface="Open Sans"/>
                <a:ea typeface="Open Sans"/>
                <a:cs typeface="Open Sans"/>
                <a:sym typeface="Open Sans"/>
              </a:rPr>
              <a:t>ي</a:t>
            </a:r>
            <a:r>
              <a:rPr lang="ar-EG" sz="2800" dirty="0">
                <a:solidFill>
                  <a:schemeClr val="bg2"/>
                </a:solidFill>
                <a:latin typeface="Open Sans"/>
                <a:ea typeface="Open Sans"/>
                <a:cs typeface="Open Sans"/>
                <a:sym typeface="Open Sans"/>
              </a:rPr>
              <a:t>وضح ما إذا كانت المادة متوفرة في مؤسستك.</a:t>
            </a:r>
            <a:endParaRPr sz="2800" dirty="0">
              <a:solidFill>
                <a:schemeClr val="bg2"/>
              </a:solidFill>
            </a:endParaRPr>
          </a:p>
        </p:txBody>
      </p:sp>
      <p:sp>
        <p:nvSpPr>
          <p:cNvPr id="380" name="Google Shape;380;p43"/>
          <p:cNvSpPr/>
          <p:nvPr/>
        </p:nvSpPr>
        <p:spPr>
          <a:xfrm>
            <a:off x="9829800" y="3022600"/>
            <a:ext cx="1003300" cy="9271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81" name="Google Shape;381;p43"/>
          <p:cNvPicPr preferRelativeResize="0"/>
          <p:nvPr/>
        </p:nvPicPr>
        <p:blipFill rotWithShape="1">
          <a:blip r:embed="rId3">
            <a:alphaModFix/>
          </a:blip>
          <a:srcRect/>
          <a:stretch/>
        </p:blipFill>
        <p:spPr>
          <a:xfrm>
            <a:off x="4673600" y="1905072"/>
            <a:ext cx="7437134" cy="4411645"/>
          </a:xfrm>
          <a:prstGeom prst="rect">
            <a:avLst/>
          </a:prstGeom>
          <a:noFill/>
          <a:ln>
            <a:noFill/>
          </a:ln>
        </p:spPr>
      </p:pic>
      <p:sp>
        <p:nvSpPr>
          <p:cNvPr id="382" name="Google Shape;382;p43"/>
          <p:cNvSpPr/>
          <p:nvPr/>
        </p:nvSpPr>
        <p:spPr>
          <a:xfrm>
            <a:off x="4584700" y="2543421"/>
            <a:ext cx="1624714" cy="3935767"/>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383" name="Google Shape;383;p43"/>
          <p:cNvCxnSpPr>
            <a:cxnSpLocks/>
          </p:cNvCxnSpPr>
          <p:nvPr/>
        </p:nvCxnSpPr>
        <p:spPr>
          <a:xfrm>
            <a:off x="3581400" y="3744686"/>
            <a:ext cx="1263869" cy="669659"/>
          </a:xfrm>
          <a:prstGeom prst="straightConnector1">
            <a:avLst/>
          </a:prstGeom>
          <a:noFill/>
          <a:ln w="9525" cap="flat" cmpd="sng">
            <a:solidFill>
              <a:srgbClr val="FF0000"/>
            </a:solidFill>
            <a:prstDash val="solid"/>
            <a:round/>
            <a:headEnd type="none" w="sm" len="sm"/>
            <a:tailEnd type="triangle" w="med" len="med"/>
          </a:ln>
        </p:spPr>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pic>
        <p:nvPicPr>
          <p:cNvPr id="389" name="Google Shape;389;p44"/>
          <p:cNvPicPr preferRelativeResize="0"/>
          <p:nvPr/>
        </p:nvPicPr>
        <p:blipFill rotWithShape="1">
          <a:blip r:embed="rId3">
            <a:alphaModFix/>
          </a:blip>
          <a:srcRect/>
          <a:stretch/>
        </p:blipFill>
        <p:spPr>
          <a:xfrm>
            <a:off x="5190382" y="1923702"/>
            <a:ext cx="6975099" cy="3771420"/>
          </a:xfrm>
          <a:prstGeom prst="rect">
            <a:avLst/>
          </a:prstGeom>
          <a:noFill/>
          <a:ln>
            <a:noFill/>
          </a:ln>
        </p:spPr>
      </p:pic>
      <p:sp>
        <p:nvSpPr>
          <p:cNvPr id="390" name="Google Shape;390;p44"/>
          <p:cNvSpPr txBox="1">
            <a:spLocks noGrp="1"/>
          </p:cNvSpPr>
          <p:nvPr>
            <p:ph type="title"/>
          </p:nvPr>
        </p:nvSpPr>
        <p:spPr>
          <a:xfrm>
            <a:off x="0" y="353412"/>
            <a:ext cx="9613800" cy="1080900"/>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rgbClr val="FFFFFF"/>
              </a:buClr>
              <a:buSzPts val="3600"/>
              <a:buFont typeface="Trebuchet MS"/>
              <a:buNone/>
            </a:pPr>
            <a:r>
              <a:rPr lang="ar-EG" sz="3600" dirty="0">
                <a:solidFill>
                  <a:srgbClr val="586F7C"/>
                </a:solidFill>
                <a:latin typeface="Open Sans"/>
                <a:ea typeface="Open Sans"/>
                <a:cs typeface="Open Sans"/>
                <a:sym typeface="Open Sans"/>
              </a:rPr>
              <a:t>قائمة </a:t>
            </a:r>
            <a:r>
              <a:rPr lang="ar-EG" sz="3600" dirty="0">
                <a:solidFill>
                  <a:srgbClr val="00B050"/>
                </a:solidFill>
                <a:latin typeface="Open Sans"/>
                <a:ea typeface="Open Sans"/>
                <a:cs typeface="Open Sans"/>
                <a:sym typeface="Open Sans"/>
              </a:rPr>
              <a:t>ه</a:t>
            </a:r>
            <a:r>
              <a:rPr lang="ar-SA" sz="3600" dirty="0">
                <a:solidFill>
                  <a:srgbClr val="00B050"/>
                </a:solidFill>
                <a:latin typeface="Open Sans"/>
                <a:ea typeface="Open Sans"/>
                <a:cs typeface="Open Sans"/>
                <a:sym typeface="Open Sans"/>
              </a:rPr>
              <a:t>ا</a:t>
            </a:r>
            <a:r>
              <a:rPr lang="ar-EG" sz="3600" dirty="0">
                <a:solidFill>
                  <a:srgbClr val="00B050"/>
                </a:solidFill>
                <a:latin typeface="Open Sans"/>
                <a:ea typeface="Open Sans"/>
                <a:cs typeface="Open Sans"/>
                <a:sym typeface="Open Sans"/>
              </a:rPr>
              <a:t>مبر</a:t>
            </a:r>
            <a:r>
              <a:rPr lang="ar-SA" sz="3600" dirty="0">
                <a:solidFill>
                  <a:srgbClr val="00B050"/>
                </a:solidFill>
                <a:latin typeface="Open Sans"/>
                <a:ea typeface="Open Sans"/>
                <a:cs typeface="Open Sans"/>
                <a:sym typeface="Open Sans"/>
              </a:rPr>
              <a:t>ج</a:t>
            </a:r>
            <a:r>
              <a:rPr lang="ar-EG" sz="3600" dirty="0">
                <a:solidFill>
                  <a:srgbClr val="00B050"/>
                </a:solidFill>
                <a:latin typeface="Open Sans"/>
                <a:ea typeface="Open Sans"/>
                <a:cs typeface="Open Sans"/>
                <a:sym typeface="Open Sans"/>
              </a:rPr>
              <a:t>ر</a:t>
            </a:r>
            <a:r>
              <a:rPr lang="en-US" sz="3600" dirty="0">
                <a:solidFill>
                  <a:srgbClr val="00B050"/>
                </a:solidFill>
                <a:latin typeface="Open Sans"/>
                <a:ea typeface="Open Sans"/>
                <a:cs typeface="Open Sans"/>
                <a:sym typeface="Open Sans"/>
              </a:rPr>
              <a:t>Hamburger Menu </a:t>
            </a:r>
            <a:br>
              <a:rPr lang="en-US" sz="3600" dirty="0">
                <a:solidFill>
                  <a:srgbClr val="00B050"/>
                </a:solidFill>
                <a:latin typeface="Open Sans"/>
                <a:ea typeface="Open Sans"/>
                <a:cs typeface="Open Sans"/>
                <a:sym typeface="Open Sans"/>
              </a:rPr>
            </a:br>
            <a:r>
              <a:rPr lang="ar-EG" sz="3600" dirty="0">
                <a:solidFill>
                  <a:srgbClr val="586F7C"/>
                </a:solidFill>
                <a:latin typeface="Open Sans"/>
                <a:ea typeface="Open Sans"/>
                <a:cs typeface="Open Sans"/>
                <a:sym typeface="Open Sans"/>
              </a:rPr>
              <a:t> أدوات إضافية</a:t>
            </a:r>
            <a:endParaRPr sz="3600" dirty="0"/>
          </a:p>
        </p:txBody>
      </p:sp>
      <p:sp>
        <p:nvSpPr>
          <p:cNvPr id="391" name="Google Shape;391;p44"/>
          <p:cNvSpPr txBox="1">
            <a:spLocks noGrp="1"/>
          </p:cNvSpPr>
          <p:nvPr>
            <p:ph type="body" idx="1"/>
          </p:nvPr>
        </p:nvSpPr>
        <p:spPr>
          <a:xfrm>
            <a:off x="-149902" y="1789190"/>
            <a:ext cx="5340284" cy="5068810"/>
          </a:xfrm>
          <a:prstGeom prst="rect">
            <a:avLst/>
          </a:prstGeom>
          <a:noFill/>
          <a:ln>
            <a:noFill/>
          </a:ln>
        </p:spPr>
        <p:txBody>
          <a:bodyPr spcFirstLastPara="1" wrap="square" lIns="91425" tIns="45700" rIns="91425" bIns="45700" anchor="t" anchorCtr="0">
            <a:noAutofit/>
          </a:bodyPr>
          <a:lstStyle/>
          <a:p>
            <a:pPr marL="342900" lvl="0" indent="-342900" algn="r" rtl="1">
              <a:lnSpc>
                <a:spcPct val="100000"/>
              </a:lnSpc>
              <a:spcBef>
                <a:spcPts val="0"/>
              </a:spcBef>
              <a:spcAft>
                <a:spcPts val="0"/>
              </a:spcAft>
              <a:buClr>
                <a:schemeClr val="bg2"/>
              </a:buClr>
              <a:buSzPct val="121000"/>
              <a:buFont typeface="Arial" panose="020B0604020202020204" pitchFamily="34" charset="0"/>
              <a:buChar char="•"/>
            </a:pPr>
            <a:r>
              <a:rPr lang="ar-EG" sz="2200" dirty="0">
                <a:solidFill>
                  <a:schemeClr val="bg2"/>
                </a:solidFill>
                <a:latin typeface="Open Sans"/>
                <a:ea typeface="Open Sans"/>
                <a:cs typeface="Open Sans"/>
                <a:sym typeface="Open Sans"/>
              </a:rPr>
              <a:t>المعروض </a:t>
            </a:r>
            <a:r>
              <a:rPr lang="ar-EG" dirty="0">
                <a:solidFill>
                  <a:schemeClr val="bg2"/>
                </a:solidFill>
                <a:latin typeface="Open Sans"/>
                <a:ea typeface="Open Sans"/>
                <a:cs typeface="Open Sans"/>
                <a:sym typeface="Open Sans"/>
              </a:rPr>
              <a:t>هو قائمة ه</a:t>
            </a:r>
            <a:r>
              <a:rPr lang="ar-SA" dirty="0">
                <a:solidFill>
                  <a:schemeClr val="bg2"/>
                </a:solidFill>
                <a:latin typeface="Open Sans"/>
                <a:ea typeface="Open Sans"/>
                <a:cs typeface="Open Sans"/>
                <a:sym typeface="Open Sans"/>
              </a:rPr>
              <a:t>ا</a:t>
            </a:r>
            <a:r>
              <a:rPr lang="ar-EG" dirty="0">
                <a:solidFill>
                  <a:schemeClr val="bg2"/>
                </a:solidFill>
                <a:latin typeface="Open Sans"/>
                <a:ea typeface="Open Sans"/>
                <a:cs typeface="Open Sans"/>
                <a:sym typeface="Open Sans"/>
              </a:rPr>
              <a:t>مبر</a:t>
            </a:r>
            <a:r>
              <a:rPr lang="ar-SA" dirty="0">
                <a:solidFill>
                  <a:schemeClr val="bg2"/>
                </a:solidFill>
                <a:latin typeface="Open Sans"/>
                <a:ea typeface="Open Sans"/>
                <a:cs typeface="Open Sans"/>
                <a:sym typeface="Open Sans"/>
              </a:rPr>
              <a:t>ج</a:t>
            </a:r>
            <a:r>
              <a:rPr lang="ar-EG" dirty="0">
                <a:solidFill>
                  <a:schemeClr val="bg2"/>
                </a:solidFill>
                <a:latin typeface="Open Sans"/>
                <a:ea typeface="Open Sans"/>
                <a:cs typeface="Open Sans"/>
                <a:sym typeface="Open Sans"/>
              </a:rPr>
              <a:t>ر</a:t>
            </a:r>
            <a:r>
              <a:rPr lang="en-US" sz="2400" dirty="0">
                <a:solidFill>
                  <a:schemeClr val="bg2"/>
                </a:solidFill>
                <a:latin typeface="Open Sans"/>
                <a:ea typeface="Open Sans"/>
                <a:cs typeface="Open Sans"/>
                <a:sym typeface="Open Sans"/>
              </a:rPr>
              <a:t> Hamburger Menu</a:t>
            </a:r>
            <a:r>
              <a:rPr lang="ar-EG" dirty="0">
                <a:solidFill>
                  <a:schemeClr val="bg2"/>
                </a:solidFill>
                <a:latin typeface="Open Sans"/>
                <a:ea typeface="Open Sans"/>
                <a:cs typeface="Open Sans"/>
                <a:sym typeface="Open Sans"/>
              </a:rPr>
              <a:t> - يتم الوصول إليها من صفحة بوابة المحتوى الموحد ال</a:t>
            </a:r>
            <a:r>
              <a:rPr lang="ar-SA" dirty="0">
                <a:solidFill>
                  <a:schemeClr val="bg2"/>
                </a:solidFill>
                <a:latin typeface="Open Sans"/>
                <a:ea typeface="Open Sans"/>
                <a:cs typeface="Open Sans"/>
                <a:sym typeface="Open Sans"/>
              </a:rPr>
              <a:t>رئيس</a:t>
            </a:r>
            <a:r>
              <a:rPr lang="ar-EG" dirty="0">
                <a:solidFill>
                  <a:schemeClr val="bg2"/>
                </a:solidFill>
                <a:latin typeface="Open Sans"/>
                <a:ea typeface="Open Sans"/>
                <a:cs typeface="Open Sans"/>
                <a:sym typeface="Open Sans"/>
              </a:rPr>
              <a:t>ية.</a:t>
            </a:r>
          </a:p>
          <a:p>
            <a:pPr marL="342900" lvl="0" indent="-342900" algn="r" rtl="1">
              <a:lnSpc>
                <a:spcPct val="100000"/>
              </a:lnSpc>
              <a:spcBef>
                <a:spcPts val="0"/>
              </a:spcBef>
              <a:spcAft>
                <a:spcPts val="0"/>
              </a:spcAft>
              <a:buClr>
                <a:schemeClr val="bg2"/>
              </a:buClr>
              <a:buSzPct val="121000"/>
              <a:buFont typeface="Arial" panose="020B0604020202020204" pitchFamily="34" charset="0"/>
              <a:buChar char="•"/>
            </a:pPr>
            <a:r>
              <a:rPr lang="ar-EG" dirty="0">
                <a:solidFill>
                  <a:schemeClr val="bg2"/>
                </a:solidFill>
                <a:latin typeface="Open Sans"/>
                <a:ea typeface="Open Sans"/>
                <a:cs typeface="Open Sans"/>
                <a:sym typeface="Open Sans"/>
              </a:rPr>
              <a:t>الأدوات الإضافية الرئيسية هي:</a:t>
            </a:r>
            <a:endParaRPr lang="ar-SA" dirty="0">
              <a:solidFill>
                <a:schemeClr val="bg2"/>
              </a:solidFill>
              <a:latin typeface="Open Sans"/>
              <a:ea typeface="Open Sans"/>
              <a:cs typeface="Open Sans"/>
              <a:sym typeface="Open Sans"/>
            </a:endParaRPr>
          </a:p>
          <a:p>
            <a:pPr marL="800100" lvl="1" indent="-342900" algn="r" rtl="1">
              <a:lnSpc>
                <a:spcPct val="100000"/>
              </a:lnSpc>
              <a:spcBef>
                <a:spcPts val="0"/>
              </a:spcBef>
              <a:buClr>
                <a:schemeClr val="bg2"/>
              </a:buClr>
              <a:buSzPct val="121000"/>
              <a:buFont typeface="Courier New" panose="02070309020205020404" pitchFamily="49" charset="0"/>
              <a:buChar char="o"/>
            </a:pPr>
            <a:r>
              <a:rPr lang="ar-EG" dirty="0">
                <a:solidFill>
                  <a:schemeClr val="bg2"/>
                </a:solidFill>
                <a:latin typeface="Open Sans"/>
                <a:ea typeface="Open Sans"/>
                <a:cs typeface="Open Sans"/>
                <a:sym typeface="Open Sans"/>
              </a:rPr>
              <a:t> محتوى البحث</a:t>
            </a:r>
            <a:r>
              <a:rPr lang="en-US" dirty="0">
                <a:solidFill>
                  <a:schemeClr val="bg2"/>
                </a:solidFill>
                <a:latin typeface="Open Sans"/>
                <a:ea typeface="Open Sans"/>
                <a:cs typeface="Open Sans"/>
                <a:sym typeface="Open Sans"/>
              </a:rPr>
              <a:t> Search Content</a:t>
            </a:r>
            <a:endParaRPr lang="ar-EG" dirty="0">
              <a:solidFill>
                <a:schemeClr val="bg2"/>
              </a:solidFill>
              <a:latin typeface="Open Sans"/>
              <a:ea typeface="Open Sans"/>
              <a:cs typeface="Open Sans"/>
              <a:sym typeface="Open Sans"/>
            </a:endParaRPr>
          </a:p>
          <a:p>
            <a:pPr marL="800100" lvl="1" indent="-342900" algn="r" rtl="1">
              <a:lnSpc>
                <a:spcPct val="100000"/>
              </a:lnSpc>
              <a:spcBef>
                <a:spcPts val="0"/>
              </a:spcBef>
              <a:buClr>
                <a:schemeClr val="bg2"/>
              </a:buClr>
              <a:buSzPct val="121000"/>
              <a:buFont typeface="Courier New" panose="02070309020205020404" pitchFamily="49" charset="0"/>
              <a:buChar char="o"/>
            </a:pPr>
            <a:r>
              <a:rPr lang="ar-EG" dirty="0">
                <a:solidFill>
                  <a:schemeClr val="bg2"/>
                </a:solidFill>
                <a:latin typeface="Open Sans"/>
                <a:ea typeface="Open Sans"/>
                <a:cs typeface="Open Sans"/>
                <a:sym typeface="Open Sans"/>
              </a:rPr>
              <a:t> تسجيل الدخول الشخصي</a:t>
            </a:r>
            <a:r>
              <a:rPr lang="en-US" dirty="0">
                <a:solidFill>
                  <a:schemeClr val="bg2"/>
                </a:solidFill>
                <a:latin typeface="Open Sans"/>
                <a:ea typeface="Open Sans"/>
                <a:cs typeface="Open Sans"/>
                <a:sym typeface="Open Sans"/>
              </a:rPr>
              <a:t> Personal Sign-in</a:t>
            </a:r>
            <a:endParaRPr lang="ar-EG" dirty="0">
              <a:solidFill>
                <a:schemeClr val="bg2"/>
              </a:solidFill>
              <a:latin typeface="Open Sans"/>
              <a:ea typeface="Open Sans"/>
              <a:cs typeface="Open Sans"/>
              <a:sym typeface="Open Sans"/>
            </a:endParaRPr>
          </a:p>
          <a:p>
            <a:pPr marL="342900" lvl="0" indent="-342900" algn="r" rtl="1">
              <a:lnSpc>
                <a:spcPct val="100000"/>
              </a:lnSpc>
              <a:spcBef>
                <a:spcPts val="0"/>
              </a:spcBef>
              <a:spcAft>
                <a:spcPts val="0"/>
              </a:spcAft>
              <a:buClr>
                <a:schemeClr val="bg2"/>
              </a:buClr>
              <a:buSzPct val="121000"/>
              <a:buFont typeface="Arial" panose="020B0604020202020204" pitchFamily="34" charset="0"/>
              <a:buChar char="•"/>
            </a:pPr>
            <a:r>
              <a:rPr lang="ar-EG" dirty="0">
                <a:solidFill>
                  <a:schemeClr val="bg2"/>
                </a:solidFill>
                <a:latin typeface="Open Sans"/>
                <a:ea typeface="Open Sans"/>
                <a:cs typeface="Open Sans"/>
                <a:sym typeface="Open Sans"/>
              </a:rPr>
              <a:t>الشرائح اللاحقة هي نظرة عامة على هاتين الميزتين.</a:t>
            </a:r>
          </a:p>
          <a:p>
            <a:pPr marL="342900" lvl="0" indent="-342900" algn="r" rtl="1">
              <a:lnSpc>
                <a:spcPct val="100000"/>
              </a:lnSpc>
              <a:spcBef>
                <a:spcPts val="0"/>
              </a:spcBef>
              <a:spcAft>
                <a:spcPts val="0"/>
              </a:spcAft>
              <a:buClr>
                <a:schemeClr val="bg2"/>
              </a:buClr>
              <a:buSzPct val="121000"/>
              <a:buFont typeface="Arial" panose="020B0604020202020204" pitchFamily="34" charset="0"/>
              <a:buChar char="•"/>
            </a:pPr>
            <a:r>
              <a:rPr lang="ar-EG" dirty="0">
                <a:solidFill>
                  <a:schemeClr val="bg2"/>
                </a:solidFill>
                <a:latin typeface="Open Sans"/>
                <a:ea typeface="Open Sans"/>
                <a:cs typeface="Open Sans"/>
                <a:sym typeface="Open Sans"/>
              </a:rPr>
              <a:t>تبحث أداة محتوى البحث </a:t>
            </a:r>
            <a:r>
              <a:rPr lang="en-US" sz="2400" b="1" dirty="0">
                <a:solidFill>
                  <a:schemeClr val="bg2"/>
                </a:solidFill>
                <a:latin typeface="Open Sans"/>
                <a:ea typeface="Open Sans"/>
                <a:cs typeface="Open Sans"/>
                <a:sym typeface="Open Sans"/>
              </a:rPr>
              <a:t>Search </a:t>
            </a:r>
            <a:r>
              <a:rPr lang="ar-EG" sz="2400" b="1" dirty="0">
                <a:solidFill>
                  <a:schemeClr val="bg2"/>
                </a:solidFill>
                <a:latin typeface="Open Sans"/>
                <a:ea typeface="Open Sans"/>
                <a:cs typeface="Open Sans"/>
                <a:sym typeface="Open Sans"/>
              </a:rPr>
              <a:t> </a:t>
            </a:r>
            <a:r>
              <a:rPr lang="en-US" sz="2400" b="1" dirty="0">
                <a:solidFill>
                  <a:schemeClr val="bg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3"/>
                  </a:ext>
                </a:extLst>
              </a:rPr>
              <a:t>Content</a:t>
            </a:r>
            <a:r>
              <a:rPr lang="ar-EG" sz="2400" b="1" dirty="0">
                <a:solidFill>
                  <a:schemeClr val="bg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3"/>
                  </a:ext>
                </a:extLst>
              </a:rPr>
              <a:t> </a:t>
            </a:r>
            <a:r>
              <a:rPr lang="en-US" sz="2400" dirty="0">
                <a:solidFill>
                  <a:schemeClr val="bg2"/>
                </a:solidFill>
                <a:latin typeface="Open Sans"/>
                <a:ea typeface="Open Sans"/>
                <a:cs typeface="Open Sans"/>
                <a:sym typeface="Open Sans"/>
              </a:rPr>
              <a:t> </a:t>
            </a:r>
            <a:r>
              <a:rPr lang="ar-EG" dirty="0">
                <a:solidFill>
                  <a:schemeClr val="bg2"/>
                </a:solidFill>
                <a:latin typeface="Open Sans"/>
                <a:ea typeface="Open Sans"/>
                <a:cs typeface="Open Sans"/>
                <a:sym typeface="Open Sans"/>
              </a:rPr>
              <a:t>في </a:t>
            </a:r>
            <a:r>
              <a:rPr lang="ar-SA" dirty="0">
                <a:solidFill>
                  <a:schemeClr val="bg2"/>
                </a:solidFill>
                <a:latin typeface="Open Sans"/>
                <a:ea typeface="Open Sans"/>
                <a:cs typeface="Open Sans"/>
                <a:sym typeface="Open Sans"/>
              </a:rPr>
              <a:t>عناوين المجلات والكتب في</a:t>
            </a:r>
            <a:r>
              <a:rPr lang="ar-EG" dirty="0">
                <a:solidFill>
                  <a:schemeClr val="bg2"/>
                </a:solidFill>
                <a:latin typeface="Open Sans"/>
                <a:ea typeface="Open Sans"/>
                <a:cs typeface="Open Sans"/>
                <a:sym typeface="Open Sans"/>
              </a:rPr>
              <a:t> </a:t>
            </a:r>
            <a:r>
              <a:rPr lang="ar-SA" dirty="0">
                <a:solidFill>
                  <a:schemeClr val="bg2"/>
                </a:solidFill>
                <a:latin typeface="Open Sans"/>
                <a:ea typeface="Open Sans"/>
                <a:cs typeface="Open Sans"/>
                <a:sym typeface="Open Sans"/>
              </a:rPr>
              <a:t>البحوث من أجل الحياة </a:t>
            </a:r>
            <a:r>
              <a:rPr lang="en-US" dirty="0">
                <a:solidFill>
                  <a:schemeClr val="bg2"/>
                </a:solidFill>
                <a:latin typeface="Open Sans"/>
                <a:ea typeface="Open Sans"/>
                <a:cs typeface="Open Sans"/>
                <a:sym typeface="Open Sans"/>
              </a:rPr>
              <a:t>Research4Life </a:t>
            </a:r>
            <a:r>
              <a:rPr lang="ar-EG" dirty="0">
                <a:solidFill>
                  <a:schemeClr val="bg2"/>
                </a:solidFill>
                <a:latin typeface="Open Sans"/>
                <a:ea typeface="Open Sans"/>
                <a:cs typeface="Open Sans"/>
                <a:sym typeface="Open Sans"/>
              </a:rPr>
              <a:t>بالإضافة إلى المؤلفين وليس النص ؛ انتقل إلى اداة البحث</a:t>
            </a:r>
            <a:r>
              <a:rPr lang="en-US" dirty="0" err="1">
                <a:solidFill>
                  <a:schemeClr val="bg2"/>
                </a:solidFill>
                <a:latin typeface="Open Sans"/>
                <a:ea typeface="Open Sans"/>
                <a:cs typeface="Open Sans"/>
                <a:sym typeface="Open Sans"/>
              </a:rPr>
              <a:t>ummon</a:t>
            </a:r>
            <a:r>
              <a:rPr lang="en-US" dirty="0">
                <a:solidFill>
                  <a:schemeClr val="bg2"/>
                </a:solidFill>
                <a:latin typeface="Open Sans"/>
                <a:ea typeface="Open Sans"/>
                <a:cs typeface="Open Sans"/>
                <a:sym typeface="Open Sans"/>
              </a:rPr>
              <a:t> </a:t>
            </a:r>
            <a:r>
              <a:rPr lang="ar-SA" dirty="0">
                <a:solidFill>
                  <a:schemeClr val="bg2"/>
                </a:solidFill>
                <a:latin typeface="Open Sans"/>
                <a:ea typeface="Open Sans"/>
                <a:cs typeface="Open Sans"/>
                <a:sym typeface="Open Sans"/>
              </a:rPr>
              <a:t> </a:t>
            </a:r>
            <a:r>
              <a:rPr lang="ar-EG" dirty="0">
                <a:solidFill>
                  <a:schemeClr val="bg2"/>
                </a:solidFill>
                <a:latin typeface="Open Sans"/>
                <a:ea typeface="Open Sans"/>
                <a:cs typeface="Open Sans"/>
                <a:sym typeface="Open Sans"/>
              </a:rPr>
              <a:t>للبحث بالكلمات المفتاحية.</a:t>
            </a:r>
            <a:endParaRPr dirty="0">
              <a:solidFill>
                <a:schemeClr val="bg2"/>
              </a:solidFill>
              <a:latin typeface="Open Sans"/>
              <a:ea typeface="Open Sans"/>
              <a:cs typeface="Open Sans"/>
              <a:sym typeface="Open Sans"/>
            </a:endParaRPr>
          </a:p>
        </p:txBody>
      </p:sp>
      <p:sp>
        <p:nvSpPr>
          <p:cNvPr id="392" name="Google Shape;392;p44"/>
          <p:cNvSpPr/>
          <p:nvPr/>
        </p:nvSpPr>
        <p:spPr>
          <a:xfrm>
            <a:off x="9086229" y="3255473"/>
            <a:ext cx="1055141" cy="809469"/>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45"/>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rgbClr val="FFFFFF"/>
              </a:buClr>
              <a:buSzPts val="3600"/>
              <a:buFont typeface="Trebuchet MS"/>
              <a:buNone/>
            </a:pPr>
            <a:r>
              <a:rPr lang="ar-SA" sz="3600" dirty="0">
                <a:solidFill>
                  <a:schemeClr val="bg2"/>
                </a:solidFill>
                <a:latin typeface="Open Sans"/>
                <a:ea typeface="Open Sans"/>
                <a:cs typeface="Open Sans"/>
                <a:sym typeface="Open Sans"/>
              </a:rPr>
              <a:t>بحث المحتوى</a:t>
            </a:r>
            <a:r>
              <a:rPr lang="ar-EG" sz="3600" dirty="0">
                <a:solidFill>
                  <a:schemeClr val="bg2"/>
                </a:solidFill>
                <a:latin typeface="Open Sans"/>
                <a:ea typeface="Open Sans"/>
                <a:cs typeface="Open Sans"/>
                <a:sym typeface="Open Sans"/>
              </a:rPr>
              <a:t>- ميزات الصفحة الأولية</a:t>
            </a:r>
            <a:endParaRPr sz="3600" dirty="0">
              <a:solidFill>
                <a:schemeClr val="bg2"/>
              </a:solidFill>
            </a:endParaRPr>
          </a:p>
        </p:txBody>
      </p:sp>
      <p:sp>
        <p:nvSpPr>
          <p:cNvPr id="398" name="Google Shape;398;p45"/>
          <p:cNvSpPr txBox="1">
            <a:spLocks noGrp="1"/>
          </p:cNvSpPr>
          <p:nvPr>
            <p:ph type="body" idx="1"/>
          </p:nvPr>
        </p:nvSpPr>
        <p:spPr>
          <a:xfrm>
            <a:off x="185764" y="1654195"/>
            <a:ext cx="4855341" cy="5203805"/>
          </a:xfrm>
          <a:prstGeom prst="rect">
            <a:avLst/>
          </a:prstGeom>
          <a:noFill/>
          <a:ln>
            <a:noFill/>
          </a:ln>
        </p:spPr>
        <p:txBody>
          <a:bodyPr spcFirstLastPara="1" wrap="square" lIns="91425" tIns="45700" rIns="91425" bIns="45700" anchor="t" anchorCtr="0">
            <a:noAutofit/>
          </a:bodyPr>
          <a:lstStyle/>
          <a:p>
            <a:pPr marL="342900" lvl="0" indent="-342900" algn="r" rtl="1">
              <a:lnSpc>
                <a:spcPct val="100000"/>
              </a:lnSpc>
              <a:spcBef>
                <a:spcPts val="0"/>
              </a:spcBef>
              <a:spcAft>
                <a:spcPts val="0"/>
              </a:spcAft>
              <a:buClr>
                <a:schemeClr val="bg2"/>
              </a:buClr>
              <a:buSzPts val="2200"/>
              <a:buChar char="●"/>
            </a:pPr>
            <a:r>
              <a:rPr lang="ar-EG" sz="2200" dirty="0">
                <a:solidFill>
                  <a:schemeClr val="bg2"/>
                </a:solidFill>
              </a:rPr>
              <a:t>من </a:t>
            </a:r>
            <a:r>
              <a:rPr lang="ar-EG" dirty="0">
                <a:solidFill>
                  <a:schemeClr val="bg2"/>
                </a:solidFill>
              </a:rPr>
              <a:t>قائمة </a:t>
            </a:r>
            <a:r>
              <a:rPr kumimoji="0" lang="ar-EG" b="0" i="0" u="none" strike="noStrike" kern="0" cap="none" spc="0" normalizeH="0" baseline="0" noProof="0" dirty="0">
                <a:ln>
                  <a:noFill/>
                </a:ln>
                <a:solidFill>
                  <a:schemeClr val="bg2"/>
                </a:solidFill>
                <a:effectLst/>
                <a:uLnTx/>
                <a:uFillTx/>
                <a:latin typeface="Open Sans"/>
                <a:ea typeface="Open Sans"/>
                <a:cs typeface="Open Sans"/>
                <a:sym typeface="Open Sans"/>
              </a:rPr>
              <a:t>ه</a:t>
            </a:r>
            <a:r>
              <a:rPr kumimoji="0" lang="ar-SA" b="0" i="0" u="none" strike="noStrike" kern="0" cap="none" spc="0" normalizeH="0" baseline="0" noProof="0" dirty="0">
                <a:ln>
                  <a:noFill/>
                </a:ln>
                <a:solidFill>
                  <a:schemeClr val="bg2"/>
                </a:solidFill>
                <a:effectLst/>
                <a:uLnTx/>
                <a:uFillTx/>
                <a:latin typeface="Open Sans"/>
                <a:ea typeface="Open Sans"/>
                <a:cs typeface="Open Sans"/>
                <a:sym typeface="Open Sans"/>
              </a:rPr>
              <a:t>ا</a:t>
            </a:r>
            <a:r>
              <a:rPr kumimoji="0" lang="ar-EG" b="0" i="0" u="none" strike="noStrike" kern="0" cap="none" spc="0" normalizeH="0" baseline="0" noProof="0" dirty="0">
                <a:ln>
                  <a:noFill/>
                </a:ln>
                <a:solidFill>
                  <a:schemeClr val="bg2"/>
                </a:solidFill>
                <a:effectLst/>
                <a:uLnTx/>
                <a:uFillTx/>
                <a:latin typeface="Open Sans"/>
                <a:ea typeface="Open Sans"/>
                <a:cs typeface="Open Sans"/>
                <a:sym typeface="Open Sans"/>
              </a:rPr>
              <a:t>مبر</a:t>
            </a:r>
            <a:r>
              <a:rPr kumimoji="0" lang="ar-SA" b="0" i="0" u="none" strike="noStrike" kern="0" cap="none" spc="0" normalizeH="0" baseline="0" noProof="0" dirty="0">
                <a:ln>
                  <a:noFill/>
                </a:ln>
                <a:solidFill>
                  <a:schemeClr val="bg2"/>
                </a:solidFill>
                <a:effectLst/>
                <a:uLnTx/>
                <a:uFillTx/>
                <a:latin typeface="Open Sans"/>
                <a:ea typeface="Open Sans"/>
                <a:cs typeface="Open Sans"/>
                <a:sym typeface="Open Sans"/>
              </a:rPr>
              <a:t>ج</a:t>
            </a:r>
            <a:r>
              <a:rPr kumimoji="0" lang="ar-EG" b="0" i="0" u="none" strike="noStrike" kern="0" cap="none" spc="0" normalizeH="0" baseline="0" noProof="0" dirty="0">
                <a:ln>
                  <a:noFill/>
                </a:ln>
                <a:solidFill>
                  <a:schemeClr val="bg2"/>
                </a:solidFill>
                <a:effectLst/>
                <a:uLnTx/>
                <a:uFillTx/>
                <a:latin typeface="Open Sans"/>
                <a:ea typeface="Open Sans"/>
                <a:cs typeface="Open Sans"/>
                <a:sym typeface="Open Sans"/>
              </a:rPr>
              <a:t>ر</a:t>
            </a:r>
            <a:r>
              <a:rPr lang="en-US" dirty="0">
                <a:solidFill>
                  <a:schemeClr val="bg2"/>
                </a:solidFill>
              </a:rPr>
              <a:t> ، </a:t>
            </a:r>
            <a:r>
              <a:rPr lang="ar-EG" dirty="0">
                <a:solidFill>
                  <a:schemeClr val="bg2"/>
                </a:solidFill>
              </a:rPr>
              <a:t>يتم عرض صفحة </a:t>
            </a:r>
            <a:r>
              <a:rPr lang="ar-SA" dirty="0">
                <a:solidFill>
                  <a:schemeClr val="bg2"/>
                </a:solidFill>
              </a:rPr>
              <a:t>بحث المحتوى</a:t>
            </a:r>
            <a:r>
              <a:rPr lang="en-US" sz="2400" b="1" dirty="0">
                <a:solidFill>
                  <a:schemeClr val="bg2"/>
                </a:solidFill>
              </a:rPr>
              <a:t> Search Content </a:t>
            </a:r>
            <a:endParaRPr lang="ar-EG" dirty="0">
              <a:solidFill>
                <a:schemeClr val="bg2"/>
              </a:solidFill>
            </a:endParaRPr>
          </a:p>
          <a:p>
            <a:pPr marL="342900" lvl="0" indent="-342900" algn="r" rtl="1">
              <a:lnSpc>
                <a:spcPct val="100000"/>
              </a:lnSpc>
              <a:spcBef>
                <a:spcPts val="0"/>
              </a:spcBef>
              <a:spcAft>
                <a:spcPts val="0"/>
              </a:spcAft>
              <a:buClr>
                <a:schemeClr val="bg2"/>
              </a:buClr>
              <a:buSzPts val="2200"/>
              <a:buChar char="●"/>
            </a:pPr>
            <a:r>
              <a:rPr lang="ar-EG" b="1" dirty="0">
                <a:solidFill>
                  <a:schemeClr val="bg2"/>
                </a:solidFill>
                <a:latin typeface="Open Sans"/>
                <a:ea typeface="Open Sans"/>
                <a:cs typeface="Open Sans"/>
                <a:sym typeface="Open Sans"/>
              </a:rPr>
              <a:t>معاملات البحث المنطقية</a:t>
            </a:r>
            <a:r>
              <a:rPr lang="en-US" sz="2400" b="1" dirty="0">
                <a:solidFill>
                  <a:schemeClr val="bg2"/>
                </a:solidFill>
                <a:latin typeface="Open Sans"/>
                <a:ea typeface="Open Sans"/>
                <a:cs typeface="Open Sans"/>
                <a:sym typeface="Open Sans"/>
              </a:rPr>
              <a:t> Boolean logic</a:t>
            </a:r>
            <a:r>
              <a:rPr lang="ar-EG" b="1" dirty="0">
                <a:solidFill>
                  <a:schemeClr val="bg2"/>
                </a:solidFill>
                <a:latin typeface="Open Sans"/>
                <a:ea typeface="Open Sans"/>
                <a:cs typeface="Open Sans"/>
                <a:sym typeface="Open Sans"/>
              </a:rPr>
              <a:t> والحقول</a:t>
            </a:r>
            <a:r>
              <a:rPr lang="en-US" sz="2400" b="1" dirty="0">
                <a:solidFill>
                  <a:schemeClr val="bg2"/>
                </a:solidFill>
                <a:latin typeface="Open Sans"/>
                <a:ea typeface="Open Sans"/>
                <a:cs typeface="Open Sans"/>
                <a:sym typeface="Open Sans"/>
              </a:rPr>
              <a:t> fields</a:t>
            </a:r>
            <a:r>
              <a:rPr lang="ar-EG" b="1" dirty="0">
                <a:solidFill>
                  <a:schemeClr val="bg2"/>
                </a:solidFill>
                <a:latin typeface="Open Sans"/>
                <a:ea typeface="Open Sans"/>
                <a:cs typeface="Open Sans"/>
                <a:sym typeface="Open Sans"/>
              </a:rPr>
              <a:t> وخيارات الفرز متوفرة</a:t>
            </a:r>
            <a:r>
              <a:rPr lang="en-US" sz="2400" b="1" dirty="0">
                <a:solidFill>
                  <a:schemeClr val="bg2"/>
                </a:solidFill>
                <a:latin typeface="Open Sans"/>
                <a:ea typeface="Open Sans"/>
                <a:cs typeface="Open Sans"/>
                <a:sym typeface="Open Sans"/>
              </a:rPr>
              <a:t> Sort by options</a:t>
            </a:r>
            <a:r>
              <a:rPr lang="ar-EG" b="1" dirty="0">
                <a:solidFill>
                  <a:schemeClr val="bg2"/>
                </a:solidFill>
                <a:latin typeface="Open Sans"/>
                <a:ea typeface="Open Sans"/>
                <a:cs typeface="Open Sans"/>
                <a:sym typeface="Open Sans"/>
              </a:rPr>
              <a:t>.</a:t>
            </a:r>
          </a:p>
          <a:p>
            <a:pPr marL="342900" lvl="0" indent="-342900" algn="r" rtl="1">
              <a:lnSpc>
                <a:spcPct val="100000"/>
              </a:lnSpc>
              <a:spcBef>
                <a:spcPts val="0"/>
              </a:spcBef>
              <a:spcAft>
                <a:spcPts val="0"/>
              </a:spcAft>
              <a:buClr>
                <a:schemeClr val="bg2"/>
              </a:buClr>
              <a:buSzPts val="2200"/>
              <a:buChar char="●"/>
            </a:pPr>
            <a:r>
              <a:rPr lang="ar-EG" dirty="0">
                <a:solidFill>
                  <a:schemeClr val="bg2"/>
                </a:solidFill>
                <a:latin typeface="Open Sans"/>
                <a:ea typeface="Open Sans"/>
                <a:cs typeface="Open Sans"/>
                <a:sym typeface="Open Sans"/>
              </a:rPr>
              <a:t>لاحظ الحقول # المحدودة - نوع المنشور، اسم المؤلف و</a:t>
            </a:r>
            <a:r>
              <a:rPr lang="ar-SA" dirty="0">
                <a:solidFill>
                  <a:schemeClr val="bg2"/>
                </a:solidFill>
                <a:latin typeface="Open Sans"/>
                <a:ea typeface="Open Sans"/>
                <a:cs typeface="Open Sans"/>
                <a:sym typeface="Open Sans"/>
              </a:rPr>
              <a:t> محدد الكيان الرقمي</a:t>
            </a:r>
            <a:r>
              <a:rPr lang="ar-EG" dirty="0">
                <a:solidFill>
                  <a:schemeClr val="bg2"/>
                </a:solidFill>
                <a:latin typeface="Open Sans"/>
                <a:ea typeface="Open Sans"/>
                <a:cs typeface="Open Sans"/>
                <a:sym typeface="Open Sans"/>
              </a:rPr>
              <a:t> </a:t>
            </a:r>
            <a:r>
              <a:rPr lang="en-US" dirty="0">
                <a:solidFill>
                  <a:schemeClr val="bg2"/>
                </a:solidFill>
                <a:latin typeface="Open Sans"/>
                <a:ea typeface="Open Sans"/>
                <a:cs typeface="Open Sans"/>
                <a:sym typeface="Open Sans"/>
              </a:rPr>
              <a:t>DOI</a:t>
            </a:r>
            <a:r>
              <a:rPr lang="ar-SA" dirty="0">
                <a:solidFill>
                  <a:schemeClr val="bg2"/>
                </a:solidFill>
                <a:latin typeface="Open Sans"/>
                <a:ea typeface="Open Sans"/>
                <a:cs typeface="Open Sans"/>
                <a:sym typeface="Open Sans"/>
              </a:rPr>
              <a:t> </a:t>
            </a:r>
            <a:r>
              <a:rPr lang="en-US" dirty="0">
                <a:solidFill>
                  <a:schemeClr val="bg2"/>
                </a:solidFill>
                <a:latin typeface="Open Sans"/>
                <a:ea typeface="Open Sans"/>
                <a:cs typeface="Open Sans"/>
                <a:sym typeface="Open Sans"/>
              </a:rPr>
              <a:t> </a:t>
            </a:r>
            <a:r>
              <a:rPr lang="ar-EG" dirty="0">
                <a:solidFill>
                  <a:schemeClr val="bg2"/>
                </a:solidFill>
                <a:latin typeface="Open Sans"/>
                <a:ea typeface="Open Sans"/>
                <a:cs typeface="Open Sans"/>
                <a:sym typeface="Open Sans"/>
              </a:rPr>
              <a:t>أو</a:t>
            </a:r>
            <a:r>
              <a:rPr lang="ar-SA" dirty="0">
                <a:solidFill>
                  <a:schemeClr val="bg2"/>
                </a:solidFill>
                <a:latin typeface="Open Sans"/>
                <a:ea typeface="Open Sans"/>
                <a:cs typeface="Open Sans"/>
                <a:sym typeface="Open Sans"/>
              </a:rPr>
              <a:t> الترقيم الدولي الموحد للدوريات</a:t>
            </a:r>
            <a:r>
              <a:rPr lang="ar-EG" dirty="0">
                <a:solidFill>
                  <a:schemeClr val="bg2"/>
                </a:solidFill>
                <a:latin typeface="Open Sans"/>
                <a:ea typeface="Open Sans"/>
                <a:cs typeface="Open Sans"/>
                <a:sym typeface="Open Sans"/>
              </a:rPr>
              <a:t> </a:t>
            </a:r>
            <a:r>
              <a:rPr lang="en-US" dirty="0">
                <a:solidFill>
                  <a:schemeClr val="bg2"/>
                </a:solidFill>
                <a:latin typeface="Open Sans"/>
                <a:ea typeface="Open Sans"/>
                <a:cs typeface="Open Sans"/>
                <a:sym typeface="Open Sans"/>
              </a:rPr>
              <a:t>ISSN</a:t>
            </a:r>
            <a:r>
              <a:rPr lang="ar-SA" dirty="0">
                <a:solidFill>
                  <a:schemeClr val="bg2"/>
                </a:solidFill>
                <a:latin typeface="Open Sans"/>
                <a:ea typeface="Open Sans"/>
                <a:cs typeface="Open Sans"/>
                <a:sym typeface="Open Sans"/>
              </a:rPr>
              <a:t> </a:t>
            </a:r>
            <a:r>
              <a:rPr lang="en-US" dirty="0">
                <a:solidFill>
                  <a:schemeClr val="bg2"/>
                </a:solidFill>
                <a:latin typeface="Open Sans"/>
                <a:ea typeface="Open Sans"/>
                <a:cs typeface="Open Sans"/>
                <a:sym typeface="Open Sans"/>
              </a:rPr>
              <a:t> </a:t>
            </a:r>
            <a:r>
              <a:rPr lang="ar-EG" dirty="0">
                <a:solidFill>
                  <a:schemeClr val="bg2"/>
                </a:solidFill>
                <a:latin typeface="Open Sans"/>
                <a:ea typeface="Open Sans"/>
                <a:cs typeface="Open Sans"/>
                <a:sym typeface="Open Sans"/>
              </a:rPr>
              <a:t>أو </a:t>
            </a:r>
            <a:r>
              <a:rPr lang="ar-EG" dirty="0">
                <a:solidFill>
                  <a:schemeClr val="bg2"/>
                </a:solidFill>
                <a:latin typeface="Open Sans"/>
                <a:ea typeface="Open Sans"/>
              </a:rPr>
              <a:t>الترقيم الدولى الموحد للكتب</a:t>
            </a:r>
            <a:r>
              <a:rPr lang="en-US" dirty="0">
                <a:solidFill>
                  <a:schemeClr val="bg2"/>
                </a:solidFill>
                <a:latin typeface="Open Sans"/>
                <a:ea typeface="Open Sans"/>
                <a:cs typeface="Open Sans"/>
                <a:sym typeface="Open Sans"/>
              </a:rPr>
              <a:t>ISBM </a:t>
            </a:r>
            <a:r>
              <a:rPr lang="ar-EG" dirty="0">
                <a:solidFill>
                  <a:schemeClr val="bg2"/>
                </a:solidFill>
                <a:latin typeface="Open Sans"/>
                <a:ea typeface="Open Sans"/>
                <a:cs typeface="Open Sans"/>
                <a:sym typeface="Open Sans"/>
              </a:rPr>
              <a:t> </a:t>
            </a:r>
            <a:r>
              <a:rPr lang="en-US" dirty="0">
                <a:solidFill>
                  <a:schemeClr val="bg2"/>
                </a:solidFill>
                <a:latin typeface="Open Sans"/>
                <a:ea typeface="Open Sans"/>
                <a:cs typeface="Open Sans"/>
                <a:sym typeface="Open Sans"/>
              </a:rPr>
              <a:t> </a:t>
            </a:r>
            <a:r>
              <a:rPr lang="ar-SA" dirty="0">
                <a:solidFill>
                  <a:schemeClr val="bg2"/>
                </a:solidFill>
                <a:latin typeface="Open Sans"/>
                <a:ea typeface="Open Sans"/>
                <a:cs typeface="Open Sans"/>
                <a:sym typeface="Open Sans"/>
              </a:rPr>
              <a:t> </a:t>
            </a:r>
            <a:r>
              <a:rPr lang="ar-EG" dirty="0">
                <a:solidFill>
                  <a:schemeClr val="bg2"/>
                </a:solidFill>
                <a:latin typeface="Open Sans"/>
                <a:ea typeface="Open Sans"/>
                <a:cs typeface="Open Sans"/>
                <a:sym typeface="Open Sans"/>
              </a:rPr>
              <a:t>بالإضافة إلى جميع الحقول.</a:t>
            </a:r>
          </a:p>
          <a:p>
            <a:pPr marL="342900" lvl="0" indent="-342900" algn="r" rtl="1">
              <a:lnSpc>
                <a:spcPct val="100000"/>
              </a:lnSpc>
              <a:spcBef>
                <a:spcPts val="0"/>
              </a:spcBef>
              <a:spcAft>
                <a:spcPts val="0"/>
              </a:spcAft>
              <a:buClr>
                <a:schemeClr val="bg2"/>
              </a:buClr>
              <a:buSzPts val="2200"/>
              <a:buChar char="●"/>
            </a:pPr>
            <a:r>
              <a:rPr lang="ar-EG" dirty="0">
                <a:solidFill>
                  <a:schemeClr val="bg2"/>
                </a:solidFill>
                <a:latin typeface="Open Sans"/>
                <a:ea typeface="Open Sans"/>
                <a:cs typeface="Open Sans"/>
                <a:sym typeface="Open Sans"/>
              </a:rPr>
              <a:t>تبحث أداة </a:t>
            </a:r>
            <a:r>
              <a:rPr lang="ar-SA" dirty="0">
                <a:solidFill>
                  <a:schemeClr val="bg2"/>
                </a:solidFill>
                <a:latin typeface="Open Sans"/>
                <a:ea typeface="Open Sans"/>
                <a:cs typeface="Open Sans"/>
                <a:sym typeface="Open Sans"/>
              </a:rPr>
              <a:t>بحث المحتوى</a:t>
            </a:r>
            <a:r>
              <a:rPr lang="en-US" sz="2400" b="1" dirty="0">
                <a:solidFill>
                  <a:schemeClr val="bg2"/>
                </a:solidFill>
                <a:latin typeface="Open Sans"/>
                <a:ea typeface="Open Sans"/>
                <a:cs typeface="Open Sans"/>
                <a:sym typeface="Open Sans"/>
              </a:rPr>
              <a:t> Search Content</a:t>
            </a:r>
            <a:r>
              <a:rPr lang="ar-SA" dirty="0">
                <a:solidFill>
                  <a:schemeClr val="bg2"/>
                </a:solidFill>
                <a:latin typeface="Open Sans"/>
                <a:ea typeface="Open Sans"/>
                <a:cs typeface="Open Sans"/>
                <a:sym typeface="Open Sans"/>
              </a:rPr>
              <a:t> </a:t>
            </a:r>
            <a:r>
              <a:rPr lang="ar-EG" dirty="0">
                <a:solidFill>
                  <a:schemeClr val="bg2"/>
                </a:solidFill>
                <a:latin typeface="Open Sans"/>
                <a:ea typeface="Open Sans"/>
                <a:cs typeface="Open Sans"/>
                <a:sym typeface="Open Sans"/>
              </a:rPr>
              <a:t>في المجلة أو عناوين الكتب المتوفرة في "</a:t>
            </a:r>
            <a:r>
              <a:rPr lang="ar-SA" dirty="0">
                <a:solidFill>
                  <a:schemeClr val="bg2"/>
                </a:solidFill>
                <a:latin typeface="Open Sans"/>
                <a:ea typeface="Open Sans"/>
                <a:cs typeface="Open Sans"/>
                <a:sym typeface="Open Sans"/>
              </a:rPr>
              <a:t>البحوث من أجل الحياة</a:t>
            </a:r>
            <a:r>
              <a:rPr lang="ar-EG" dirty="0">
                <a:solidFill>
                  <a:schemeClr val="bg2"/>
                </a:solidFill>
                <a:latin typeface="Open Sans"/>
                <a:ea typeface="Open Sans"/>
                <a:cs typeface="Open Sans"/>
                <a:sym typeface="Open Sans"/>
              </a:rPr>
              <a:t>" </a:t>
            </a:r>
            <a:r>
              <a:rPr lang="en-US" sz="2400" dirty="0">
                <a:solidFill>
                  <a:schemeClr val="bg2"/>
                </a:solidFill>
                <a:latin typeface="Open Sans"/>
                <a:ea typeface="Open Sans"/>
                <a:cs typeface="Open Sans"/>
                <a:sym typeface="Open Sans"/>
              </a:rPr>
              <a:t>Research4Life</a:t>
            </a:r>
            <a:r>
              <a:rPr lang="ar-SA" dirty="0">
                <a:solidFill>
                  <a:schemeClr val="bg2"/>
                </a:solidFill>
                <a:latin typeface="Open Sans"/>
                <a:ea typeface="Open Sans"/>
                <a:cs typeface="Open Sans"/>
                <a:sym typeface="Open Sans"/>
              </a:rPr>
              <a:t>.</a:t>
            </a:r>
            <a:endParaRPr dirty="0">
              <a:solidFill>
                <a:schemeClr val="bg2"/>
              </a:solidFill>
            </a:endParaRPr>
          </a:p>
        </p:txBody>
      </p:sp>
      <p:pic>
        <p:nvPicPr>
          <p:cNvPr id="399" name="Google Shape;399;p45"/>
          <p:cNvPicPr preferRelativeResize="0"/>
          <p:nvPr/>
        </p:nvPicPr>
        <p:blipFill rotWithShape="1">
          <a:blip r:embed="rId3">
            <a:alphaModFix/>
          </a:blip>
          <a:srcRect/>
          <a:stretch/>
        </p:blipFill>
        <p:spPr>
          <a:xfrm>
            <a:off x="5097462" y="1841572"/>
            <a:ext cx="7133966" cy="4637616"/>
          </a:xfrm>
          <a:prstGeom prst="rect">
            <a:avLst/>
          </a:prstGeom>
          <a:noFill/>
          <a:ln>
            <a:noFill/>
          </a:ln>
        </p:spPr>
      </p:pic>
      <p:pic>
        <p:nvPicPr>
          <p:cNvPr id="400" name="Google Shape;400;p45"/>
          <p:cNvPicPr preferRelativeResize="0"/>
          <p:nvPr/>
        </p:nvPicPr>
        <p:blipFill rotWithShape="1">
          <a:blip r:embed="rId4">
            <a:alphaModFix/>
          </a:blip>
          <a:srcRect/>
          <a:stretch/>
        </p:blipFill>
        <p:spPr>
          <a:xfrm>
            <a:off x="5210175" y="3957637"/>
            <a:ext cx="1050926" cy="1005725"/>
          </a:xfrm>
          <a:prstGeom prst="rect">
            <a:avLst/>
          </a:prstGeom>
          <a:noFill/>
          <a:ln>
            <a:noFill/>
          </a:ln>
        </p:spPr>
      </p:pic>
      <p:pic>
        <p:nvPicPr>
          <p:cNvPr id="401" name="Google Shape;401;p45"/>
          <p:cNvPicPr preferRelativeResize="0"/>
          <p:nvPr/>
        </p:nvPicPr>
        <p:blipFill rotWithShape="1">
          <a:blip r:embed="rId5">
            <a:alphaModFix/>
          </a:blip>
          <a:srcRect/>
          <a:stretch/>
        </p:blipFill>
        <p:spPr>
          <a:xfrm>
            <a:off x="7570686" y="5448301"/>
            <a:ext cx="4621313" cy="1128670"/>
          </a:xfrm>
          <a:prstGeom prst="rect">
            <a:avLst/>
          </a:prstGeom>
          <a:noFill/>
          <a:ln>
            <a:noFill/>
          </a:ln>
        </p:spPr>
      </p:pic>
      <p:sp>
        <p:nvSpPr>
          <p:cNvPr id="402" name="Google Shape;402;p45"/>
          <p:cNvSpPr/>
          <p:nvPr/>
        </p:nvSpPr>
        <p:spPr>
          <a:xfrm>
            <a:off x="10464800" y="3582986"/>
            <a:ext cx="1727198" cy="112867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03" name="Google Shape;403;p45"/>
          <p:cNvSpPr/>
          <p:nvPr/>
        </p:nvSpPr>
        <p:spPr>
          <a:xfrm>
            <a:off x="7570686" y="5501911"/>
            <a:ext cx="4621314" cy="107506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04" name="Google Shape;404;p45"/>
          <p:cNvSpPr/>
          <p:nvPr/>
        </p:nvSpPr>
        <p:spPr>
          <a:xfrm>
            <a:off x="5170488" y="3921016"/>
            <a:ext cx="1090614" cy="1005725"/>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pic>
        <p:nvPicPr>
          <p:cNvPr id="410" name="Google Shape;410;p46"/>
          <p:cNvPicPr preferRelativeResize="0"/>
          <p:nvPr/>
        </p:nvPicPr>
        <p:blipFill rotWithShape="1">
          <a:blip r:embed="rId3">
            <a:alphaModFix/>
          </a:blip>
          <a:srcRect/>
          <a:stretch/>
        </p:blipFill>
        <p:spPr>
          <a:xfrm>
            <a:off x="0" y="4168600"/>
            <a:ext cx="5709425" cy="2689400"/>
          </a:xfrm>
          <a:prstGeom prst="rect">
            <a:avLst/>
          </a:prstGeom>
          <a:noFill/>
          <a:ln>
            <a:noFill/>
          </a:ln>
        </p:spPr>
      </p:pic>
      <p:sp>
        <p:nvSpPr>
          <p:cNvPr id="411" name="Google Shape;411;p46"/>
          <p:cNvSpPr txBox="1">
            <a:spLocks noGrp="1"/>
          </p:cNvSpPr>
          <p:nvPr>
            <p:ph type="title"/>
          </p:nvPr>
        </p:nvSpPr>
        <p:spPr>
          <a:xfrm>
            <a:off x="0" y="353412"/>
            <a:ext cx="7878618" cy="1080900"/>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rgbClr val="FFFFFF"/>
              </a:buClr>
              <a:buSzPts val="3600"/>
              <a:buFont typeface="Trebuchet MS"/>
              <a:buNone/>
            </a:pPr>
            <a:r>
              <a:rPr lang="ar-EG" sz="3600" dirty="0">
                <a:solidFill>
                  <a:srgbClr val="586F7C"/>
                </a:solidFill>
                <a:latin typeface="Open Sans"/>
                <a:ea typeface="Open Sans"/>
                <a:cs typeface="Open Sans"/>
                <a:sym typeface="Open Sans"/>
              </a:rPr>
              <a:t>البحث عن الموضوع والنتائج (على سبيل المثال ، الجمهور والصحة)</a:t>
            </a:r>
            <a:endParaRPr sz="3600" dirty="0">
              <a:solidFill>
                <a:srgbClr val="586F7C"/>
              </a:solidFill>
            </a:endParaRPr>
          </a:p>
        </p:txBody>
      </p:sp>
      <p:sp>
        <p:nvSpPr>
          <p:cNvPr id="412" name="Google Shape;412;p46"/>
          <p:cNvSpPr txBox="1">
            <a:spLocks noGrp="1"/>
          </p:cNvSpPr>
          <p:nvPr>
            <p:ph type="body" idx="1"/>
          </p:nvPr>
        </p:nvSpPr>
        <p:spPr>
          <a:xfrm>
            <a:off x="0" y="1810350"/>
            <a:ext cx="5870300" cy="4070400"/>
          </a:xfrm>
          <a:prstGeom prst="rect">
            <a:avLst/>
          </a:prstGeom>
          <a:noFill/>
          <a:ln>
            <a:noFill/>
          </a:ln>
        </p:spPr>
        <p:txBody>
          <a:bodyPr spcFirstLastPara="1" wrap="square" lIns="91425" tIns="45700" rIns="91425" bIns="45700" anchor="t" anchorCtr="0">
            <a:noAutofit/>
          </a:bodyPr>
          <a:lstStyle/>
          <a:p>
            <a:pPr marL="342900" lvl="0" indent="-342900" algn="r" rtl="1">
              <a:lnSpc>
                <a:spcPct val="100000"/>
              </a:lnSpc>
              <a:spcBef>
                <a:spcPts val="0"/>
              </a:spcBef>
              <a:spcAft>
                <a:spcPts val="0"/>
              </a:spcAft>
              <a:buClr>
                <a:schemeClr val="bg2"/>
              </a:buClr>
              <a:buSzPts val="2200"/>
              <a:buChar char="●"/>
            </a:pPr>
            <a:r>
              <a:rPr lang="ar-EG" sz="2000" dirty="0">
                <a:solidFill>
                  <a:schemeClr val="bg2"/>
                </a:solidFill>
                <a:latin typeface="Open Sans"/>
                <a:ea typeface="Open Sans"/>
                <a:cs typeface="Open Sans"/>
                <a:sym typeface="Open Sans"/>
              </a:rPr>
              <a:t>اكتب </a:t>
            </a:r>
            <a:r>
              <a:rPr lang="en-US" sz="2000" dirty="0">
                <a:solidFill>
                  <a:schemeClr val="bg2"/>
                </a:solidFill>
                <a:latin typeface="Open Sans"/>
                <a:ea typeface="Open Sans"/>
                <a:cs typeface="Open Sans"/>
                <a:sym typeface="Open Sans"/>
              </a:rPr>
              <a:t> </a:t>
            </a:r>
            <a:r>
              <a:rPr lang="en-US" sz="2000" b="1" dirty="0">
                <a:solidFill>
                  <a:schemeClr val="bg2"/>
                </a:solidFill>
                <a:latin typeface="Open Sans"/>
                <a:ea typeface="Open Sans"/>
                <a:cs typeface="Open Sans"/>
                <a:sym typeface="Open Sans"/>
              </a:rPr>
              <a:t>public and health </a:t>
            </a:r>
            <a:r>
              <a:rPr lang="ar-EG" sz="2000" dirty="0">
                <a:solidFill>
                  <a:schemeClr val="bg2"/>
                </a:solidFill>
                <a:latin typeface="Open Sans"/>
                <a:ea typeface="Open Sans"/>
                <a:cs typeface="Open Sans"/>
                <a:sym typeface="Open Sans"/>
              </a:rPr>
              <a:t>باستخدام </a:t>
            </a:r>
            <a:r>
              <a:rPr lang="en-US" sz="2000" dirty="0">
                <a:solidFill>
                  <a:schemeClr val="bg2"/>
                </a:solidFill>
                <a:latin typeface="Open Sans"/>
                <a:ea typeface="Open Sans"/>
                <a:cs typeface="Open Sans"/>
                <a:sym typeface="Open Sans"/>
              </a:rPr>
              <a:t> All Fields </a:t>
            </a:r>
            <a:r>
              <a:rPr lang="ar-SA" sz="2000" dirty="0">
                <a:solidFill>
                  <a:schemeClr val="bg2"/>
                </a:solidFill>
                <a:latin typeface="Open Sans"/>
                <a:ea typeface="Open Sans"/>
                <a:cs typeface="Open Sans"/>
                <a:sym typeface="Open Sans"/>
              </a:rPr>
              <a:t>كل الحقول </a:t>
            </a:r>
            <a:r>
              <a:rPr lang="ar-EG" sz="2000" dirty="0">
                <a:solidFill>
                  <a:schemeClr val="bg2"/>
                </a:solidFill>
                <a:latin typeface="Open Sans"/>
                <a:ea typeface="Open Sans"/>
                <a:cs typeface="Open Sans"/>
                <a:sym typeface="Open Sans"/>
              </a:rPr>
              <a:t>وفرز النتائج حسب الصلة</a:t>
            </a:r>
            <a:r>
              <a:rPr lang="en-US" sz="2000" b="1" dirty="0">
                <a:solidFill>
                  <a:schemeClr val="bg2"/>
                </a:solidFill>
                <a:latin typeface="Open Sans"/>
                <a:ea typeface="Open Sans"/>
                <a:cs typeface="Open Sans"/>
                <a:sym typeface="Open Sans"/>
              </a:rPr>
              <a:t> </a:t>
            </a:r>
            <a:r>
              <a:rPr lang="ar-EG" sz="2000" b="1" dirty="0">
                <a:solidFill>
                  <a:schemeClr val="bg2"/>
                </a:solidFill>
                <a:latin typeface="Open Sans"/>
                <a:ea typeface="Open Sans"/>
                <a:cs typeface="Open Sans"/>
                <a:sym typeface="Open Sans"/>
              </a:rPr>
              <a:t> </a:t>
            </a:r>
            <a:r>
              <a:rPr lang="en-US" sz="2000" b="1" dirty="0">
                <a:solidFill>
                  <a:schemeClr val="bg2"/>
                </a:solidFill>
                <a:latin typeface="Open Sans"/>
                <a:ea typeface="Open Sans"/>
                <a:cs typeface="Open Sans"/>
                <a:sym typeface="Open Sans"/>
              </a:rPr>
              <a:t>Relevance</a:t>
            </a:r>
            <a:r>
              <a:rPr lang="ar-EG" sz="2000" b="1" dirty="0">
                <a:solidFill>
                  <a:schemeClr val="bg2"/>
                </a:solidFill>
                <a:latin typeface="Open Sans"/>
                <a:ea typeface="Open Sans"/>
                <a:cs typeface="Open Sans"/>
                <a:sym typeface="Open Sans"/>
              </a:rPr>
              <a:t>  </a:t>
            </a:r>
            <a:endParaRPr lang="en-US" sz="2000" dirty="0">
              <a:solidFill>
                <a:schemeClr val="bg2"/>
              </a:solidFill>
              <a:latin typeface="Open Sans"/>
              <a:ea typeface="Open Sans"/>
              <a:cs typeface="Open Sans"/>
              <a:sym typeface="Open Sans"/>
            </a:endParaRPr>
          </a:p>
          <a:p>
            <a:pPr marL="342900" lvl="0" indent="-342900" algn="r" rtl="1">
              <a:lnSpc>
                <a:spcPct val="100000"/>
              </a:lnSpc>
              <a:spcBef>
                <a:spcPts val="0"/>
              </a:spcBef>
              <a:spcAft>
                <a:spcPts val="0"/>
              </a:spcAft>
              <a:buClr>
                <a:schemeClr val="bg2"/>
              </a:buClr>
              <a:buSzPts val="2200"/>
              <a:buChar char="●"/>
            </a:pPr>
            <a:r>
              <a:rPr lang="ar-EG" sz="2000" dirty="0">
                <a:solidFill>
                  <a:schemeClr val="bg2"/>
                </a:solidFill>
                <a:latin typeface="Open Sans"/>
                <a:ea typeface="Open Sans"/>
                <a:cs typeface="Open Sans"/>
                <a:sym typeface="Open Sans"/>
              </a:rPr>
              <a:t>يوضح الشكل الموجود على اليمين </a:t>
            </a:r>
            <a:r>
              <a:rPr lang="ar-EG" sz="2000" b="1" dirty="0">
                <a:solidFill>
                  <a:schemeClr val="bg2"/>
                </a:solidFill>
                <a:latin typeface="Open Sans"/>
                <a:ea typeface="Open Sans"/>
                <a:cs typeface="Open Sans"/>
                <a:sym typeface="Open Sans"/>
              </a:rPr>
              <a:t>٣٦٤</a:t>
            </a:r>
            <a:r>
              <a:rPr lang="ar-EG" sz="2000" dirty="0">
                <a:solidFill>
                  <a:schemeClr val="bg2"/>
                </a:solidFill>
                <a:latin typeface="Open Sans"/>
                <a:ea typeface="Open Sans"/>
                <a:cs typeface="Open Sans"/>
                <a:sym typeface="Open Sans"/>
              </a:rPr>
              <a:t> نتيجة - الأربعة الأولى منها عبارة عن مجلات ؛ على الرغم من توافر الكتب</a:t>
            </a:r>
            <a:endParaRPr lang="en-US" sz="2000" dirty="0">
              <a:solidFill>
                <a:schemeClr val="bg2"/>
              </a:solidFill>
              <a:latin typeface="Open Sans"/>
              <a:ea typeface="Open Sans"/>
              <a:cs typeface="Open Sans"/>
              <a:sym typeface="Open Sans"/>
            </a:endParaRPr>
          </a:p>
          <a:p>
            <a:pPr marL="342900" lvl="0" indent="-342900" algn="r" rtl="1">
              <a:lnSpc>
                <a:spcPct val="100000"/>
              </a:lnSpc>
              <a:spcBef>
                <a:spcPts val="0"/>
              </a:spcBef>
              <a:spcAft>
                <a:spcPts val="0"/>
              </a:spcAft>
              <a:buClr>
                <a:schemeClr val="bg2"/>
              </a:buClr>
              <a:buSzPts val="2200"/>
              <a:buChar char="●"/>
            </a:pPr>
            <a:r>
              <a:rPr lang="ar-EG" sz="2000" dirty="0">
                <a:solidFill>
                  <a:schemeClr val="bg2"/>
                </a:solidFill>
                <a:latin typeface="Open Sans"/>
                <a:ea typeface="Open Sans"/>
                <a:cs typeface="Open Sans"/>
                <a:sym typeface="Open Sans"/>
              </a:rPr>
              <a:t>لاحظ أن اثنين من عناوين </a:t>
            </a:r>
            <a:r>
              <a:rPr lang="en-US" sz="2000" b="1" dirty="0">
                <a:solidFill>
                  <a:schemeClr val="bg2"/>
                </a:solidFill>
                <a:latin typeface="Open Sans"/>
                <a:ea typeface="Open Sans"/>
                <a:cs typeface="Open Sans"/>
                <a:sym typeface="Open Sans"/>
              </a:rPr>
              <a:t>P</a:t>
            </a:r>
            <a:r>
              <a:rPr lang="ar-SA" sz="2000" dirty="0">
                <a:solidFill>
                  <a:schemeClr val="bg2"/>
                </a:solidFill>
                <a:latin typeface="Open Sans"/>
                <a:ea typeface="Open Sans"/>
                <a:cs typeface="Open Sans"/>
                <a:sym typeface="Open Sans"/>
              </a:rPr>
              <a:t> </a:t>
            </a:r>
            <a:r>
              <a:rPr lang="en-US" sz="2000" b="1" dirty="0">
                <a:solidFill>
                  <a:schemeClr val="bg2"/>
                </a:solidFill>
                <a:latin typeface="Open Sans"/>
                <a:ea typeface="Open Sans"/>
                <a:cs typeface="Open Sans"/>
                <a:sym typeface="Open Sans"/>
              </a:rPr>
              <a:t>Titles Provided</a:t>
            </a:r>
            <a:r>
              <a:rPr lang="ar-EG" sz="2000" b="1" dirty="0">
                <a:solidFill>
                  <a:schemeClr val="bg2"/>
                </a:solidFill>
                <a:latin typeface="Open Sans"/>
                <a:ea typeface="Open Sans"/>
                <a:cs typeface="Open Sans"/>
                <a:sym typeface="Open Sans"/>
              </a:rPr>
              <a:t> </a:t>
            </a:r>
            <a:r>
              <a:rPr lang="ar-EG" sz="2000" dirty="0">
                <a:solidFill>
                  <a:schemeClr val="bg2"/>
                </a:solidFill>
                <a:latin typeface="Open Sans"/>
                <a:ea typeface="Open Sans"/>
                <a:cs typeface="Open Sans"/>
                <a:sym typeface="Open Sans"/>
              </a:rPr>
              <a:t>- واثنان من </a:t>
            </a:r>
            <a:r>
              <a:rPr lang="en-US" sz="2000" b="1" dirty="0">
                <a:solidFill>
                  <a:schemeClr val="bg2"/>
                </a:solidFill>
                <a:latin typeface="Open Sans"/>
                <a:ea typeface="Open Sans"/>
                <a:cs typeface="Open Sans"/>
                <a:sym typeface="Open Sans"/>
              </a:rPr>
              <a:t>F </a:t>
            </a:r>
            <a:r>
              <a:rPr lang="ar-SA" sz="2000" b="1" dirty="0">
                <a:solidFill>
                  <a:schemeClr val="bg2"/>
                </a:solidFill>
                <a:latin typeface="Open Sans"/>
                <a:ea typeface="Open Sans"/>
                <a:cs typeface="Open Sans"/>
                <a:sym typeface="Open Sans"/>
              </a:rPr>
              <a:t> </a:t>
            </a:r>
            <a:r>
              <a:rPr lang="en-US" sz="2000" dirty="0">
                <a:solidFill>
                  <a:schemeClr val="bg2"/>
                </a:solidFill>
                <a:latin typeface="Open Sans"/>
                <a:ea typeface="Open Sans"/>
                <a:cs typeface="Open Sans"/>
                <a:sym typeface="Open Sans"/>
              </a:rPr>
              <a:t>- </a:t>
            </a:r>
            <a:r>
              <a:rPr lang="ar-EG" sz="2000" dirty="0">
                <a:solidFill>
                  <a:schemeClr val="bg2"/>
                </a:solidFill>
                <a:latin typeface="Open Sans"/>
                <a:ea typeface="Open Sans"/>
                <a:cs typeface="Open Sans"/>
                <a:sym typeface="Open Sans"/>
              </a:rPr>
              <a:t>محتوى مجاني </a:t>
            </a:r>
            <a:r>
              <a:rPr lang="en-US" sz="2400" dirty="0">
                <a:solidFill>
                  <a:schemeClr val="bg2"/>
                </a:solidFill>
                <a:latin typeface="Open Sans"/>
                <a:ea typeface="Open Sans"/>
                <a:cs typeface="Open Sans"/>
                <a:sym typeface="Open Sans"/>
              </a:rPr>
              <a:t> </a:t>
            </a:r>
            <a:r>
              <a:rPr lang="en-US" sz="2400" b="1" dirty="0">
                <a:solidFill>
                  <a:schemeClr val="bg2"/>
                </a:solidFill>
                <a:latin typeface="Open Sans"/>
                <a:ea typeface="Open Sans"/>
                <a:cs typeface="Open Sans"/>
                <a:sym typeface="Open Sans"/>
              </a:rPr>
              <a:t>Free Content</a:t>
            </a:r>
            <a:r>
              <a:rPr lang="ar-EG" sz="2400" b="1" dirty="0">
                <a:solidFill>
                  <a:schemeClr val="bg2"/>
                </a:solidFill>
                <a:latin typeface="Open Sans"/>
                <a:ea typeface="Open Sans"/>
                <a:cs typeface="Open Sans"/>
                <a:sym typeface="Open Sans"/>
              </a:rPr>
              <a:t> </a:t>
            </a:r>
            <a:endParaRPr b="1" dirty="0">
              <a:solidFill>
                <a:schemeClr val="bg2"/>
              </a:solidFill>
              <a:latin typeface="Open Sans"/>
              <a:ea typeface="Open Sans"/>
              <a:cs typeface="Open Sans"/>
              <a:sym typeface="Open Sans"/>
            </a:endParaRPr>
          </a:p>
          <a:p>
            <a:pPr marL="0" lvl="0" indent="0" algn="l" rtl="0">
              <a:lnSpc>
                <a:spcPct val="100000"/>
              </a:lnSpc>
              <a:spcBef>
                <a:spcPts val="0"/>
              </a:spcBef>
              <a:spcAft>
                <a:spcPts val="0"/>
              </a:spcAft>
              <a:buClr>
                <a:schemeClr val="dk1"/>
              </a:buClr>
              <a:buSzPts val="2200"/>
              <a:buNone/>
            </a:pPr>
            <a:endParaRPr dirty="0">
              <a:solidFill>
                <a:srgbClr val="3F3F3F"/>
              </a:solidFill>
              <a:latin typeface="Open Sans"/>
              <a:ea typeface="Open Sans"/>
              <a:cs typeface="Open Sans"/>
              <a:sym typeface="Open Sans"/>
            </a:endParaRPr>
          </a:p>
        </p:txBody>
      </p:sp>
      <p:sp>
        <p:nvSpPr>
          <p:cNvPr id="413" name="Google Shape;413;p46"/>
          <p:cNvSpPr/>
          <p:nvPr/>
        </p:nvSpPr>
        <p:spPr>
          <a:xfrm>
            <a:off x="0" y="4916774"/>
            <a:ext cx="5709300" cy="662076"/>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14" name="Google Shape;414;p46"/>
          <p:cNvSpPr/>
          <p:nvPr/>
        </p:nvSpPr>
        <p:spPr>
          <a:xfrm>
            <a:off x="1943100" y="6552025"/>
            <a:ext cx="681000" cy="3060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15" name="Google Shape;415;p46"/>
          <p:cNvSpPr/>
          <p:nvPr/>
        </p:nvSpPr>
        <p:spPr>
          <a:xfrm>
            <a:off x="5902136" y="1712025"/>
            <a:ext cx="5692339" cy="512765"/>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416" name="Google Shape;416;p46"/>
          <p:cNvCxnSpPr/>
          <p:nvPr/>
        </p:nvCxnSpPr>
        <p:spPr>
          <a:xfrm rot="10800000" flipH="1">
            <a:off x="5121925" y="2224875"/>
            <a:ext cx="748500" cy="3445200"/>
          </a:xfrm>
          <a:prstGeom prst="straightConnector1">
            <a:avLst/>
          </a:prstGeom>
          <a:noFill/>
          <a:ln w="9525" cap="flat" cmpd="sng">
            <a:solidFill>
              <a:srgbClr val="FF0000"/>
            </a:solidFill>
            <a:prstDash val="solid"/>
            <a:round/>
            <a:headEnd type="none" w="sm" len="sm"/>
            <a:tailEnd type="triangle" w="med" len="med"/>
          </a:ln>
        </p:spPr>
      </p:cxnSp>
      <p:pic>
        <p:nvPicPr>
          <p:cNvPr id="417" name="Google Shape;417;p46"/>
          <p:cNvPicPr preferRelativeResize="0"/>
          <p:nvPr/>
        </p:nvPicPr>
        <p:blipFill rotWithShape="1">
          <a:blip r:embed="rId4">
            <a:alphaModFix/>
          </a:blip>
          <a:srcRect/>
          <a:stretch/>
        </p:blipFill>
        <p:spPr>
          <a:xfrm>
            <a:off x="5902125" y="1712025"/>
            <a:ext cx="5873500" cy="4696900"/>
          </a:xfrm>
          <a:prstGeom prst="rect">
            <a:avLst/>
          </a:prstGeom>
          <a:noFill/>
          <a:ln>
            <a:noFill/>
          </a:ln>
        </p:spPr>
      </p:pic>
      <p:sp>
        <p:nvSpPr>
          <p:cNvPr id="418" name="Google Shape;418;p46"/>
          <p:cNvSpPr/>
          <p:nvPr/>
        </p:nvSpPr>
        <p:spPr>
          <a:xfrm>
            <a:off x="5902125" y="1712025"/>
            <a:ext cx="5581800" cy="5127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47"/>
          <p:cNvSpPr txBox="1">
            <a:spLocks noGrp="1"/>
          </p:cNvSpPr>
          <p:nvPr>
            <p:ph type="title"/>
          </p:nvPr>
        </p:nvSpPr>
        <p:spPr>
          <a:xfrm>
            <a:off x="1" y="37243"/>
            <a:ext cx="8064708" cy="1566405"/>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rgbClr val="FFFFFF"/>
              </a:buClr>
              <a:buSzPts val="3600"/>
              <a:buFont typeface="Trebuchet MS"/>
              <a:buNone/>
            </a:pPr>
            <a:br>
              <a:rPr lang="ar-EG" sz="4000" dirty="0">
                <a:solidFill>
                  <a:srgbClr val="586F7C"/>
                </a:solidFill>
                <a:latin typeface="Open Sans"/>
                <a:ea typeface="Open Sans"/>
                <a:cs typeface="Open Sans"/>
                <a:sym typeface="Open Sans"/>
              </a:rPr>
            </a:br>
            <a:r>
              <a:rPr lang="ar-EG" sz="4000" dirty="0">
                <a:solidFill>
                  <a:srgbClr val="586F7C"/>
                </a:solidFill>
                <a:latin typeface="Open Sans"/>
                <a:ea typeface="Open Sans"/>
                <a:cs typeface="Open Sans"/>
                <a:sym typeface="Open Sans"/>
              </a:rPr>
              <a:t>تسجيل الدخول الشخصي </a:t>
            </a:r>
            <a:br>
              <a:rPr lang="ar-EG" sz="4000" dirty="0">
                <a:solidFill>
                  <a:srgbClr val="586F7C"/>
                </a:solidFill>
                <a:latin typeface="Open Sans"/>
                <a:ea typeface="Open Sans"/>
                <a:cs typeface="Open Sans"/>
                <a:sym typeface="Open Sans"/>
              </a:rPr>
            </a:br>
            <a:r>
              <a:rPr lang="en-US" sz="4000" dirty="0">
                <a:solidFill>
                  <a:srgbClr val="586F7C"/>
                </a:solidFill>
                <a:latin typeface="Open Sans"/>
                <a:ea typeface="Open Sans"/>
                <a:cs typeface="Open Sans"/>
                <a:sym typeface="Open Sans"/>
              </a:rPr>
              <a:t>Personal Sign-in</a:t>
            </a:r>
            <a:br>
              <a:rPr lang="en-US" sz="4000" dirty="0">
                <a:solidFill>
                  <a:srgbClr val="586F7C"/>
                </a:solidFill>
              </a:rPr>
            </a:br>
            <a:endParaRPr dirty="0">
              <a:solidFill>
                <a:srgbClr val="586F7C"/>
              </a:solidFill>
            </a:endParaRPr>
          </a:p>
        </p:txBody>
      </p:sp>
      <p:sp>
        <p:nvSpPr>
          <p:cNvPr id="424" name="Google Shape;424;p47"/>
          <p:cNvSpPr txBox="1">
            <a:spLocks noGrp="1"/>
          </p:cNvSpPr>
          <p:nvPr>
            <p:ph type="body" idx="1"/>
          </p:nvPr>
        </p:nvSpPr>
        <p:spPr>
          <a:xfrm>
            <a:off x="48258" y="1735664"/>
            <a:ext cx="4775100" cy="5122336"/>
          </a:xfrm>
          <a:prstGeom prst="rect">
            <a:avLst/>
          </a:prstGeom>
          <a:noFill/>
          <a:ln>
            <a:noFill/>
          </a:ln>
        </p:spPr>
        <p:txBody>
          <a:bodyPr spcFirstLastPara="1" wrap="square" lIns="91425" tIns="45700" rIns="91425" bIns="45700" anchor="t" anchorCtr="0">
            <a:noAutofit/>
          </a:bodyPr>
          <a:lstStyle/>
          <a:p>
            <a:pPr marL="342900" lvl="0" indent="-330200" algn="r" rtl="1">
              <a:lnSpc>
                <a:spcPct val="100000"/>
              </a:lnSpc>
              <a:spcBef>
                <a:spcPts val="0"/>
              </a:spcBef>
              <a:spcAft>
                <a:spcPts val="0"/>
              </a:spcAft>
              <a:buClr>
                <a:schemeClr val="dk1"/>
              </a:buClr>
              <a:buSzPts val="2000"/>
              <a:buChar char="●"/>
            </a:pPr>
            <a:r>
              <a:rPr lang="ar-EG" sz="2200" dirty="0">
                <a:solidFill>
                  <a:schemeClr val="bg2"/>
                </a:solidFill>
                <a:latin typeface="Open Sans"/>
                <a:ea typeface="Open Sans"/>
                <a:sym typeface="Open Sans"/>
              </a:rPr>
              <a:t>بعد إكمال </a:t>
            </a:r>
            <a:r>
              <a:rPr lang="ar-EG" sz="2200" dirty="0">
                <a:solidFill>
                  <a:schemeClr val="bg2"/>
                </a:solidFill>
                <a:latin typeface="Open Sans"/>
                <a:ea typeface="Open Sans"/>
                <a:cs typeface="Open Sans"/>
                <a:sym typeface="Open Sans"/>
              </a:rPr>
              <a:t>تسجيل الدخول المؤسسي ، افتح قائمة الهامبر</a:t>
            </a:r>
            <a:r>
              <a:rPr lang="ar-SA" sz="2200" dirty="0">
                <a:solidFill>
                  <a:schemeClr val="bg2"/>
                </a:solidFill>
                <a:latin typeface="Open Sans"/>
                <a:ea typeface="Open Sans"/>
                <a:cs typeface="Open Sans"/>
                <a:sym typeface="Open Sans"/>
              </a:rPr>
              <a:t>ج</a:t>
            </a:r>
            <a:r>
              <a:rPr lang="ar-EG" sz="2200" dirty="0">
                <a:solidFill>
                  <a:schemeClr val="bg2"/>
                </a:solidFill>
                <a:latin typeface="Open Sans"/>
                <a:ea typeface="Open Sans"/>
                <a:cs typeface="Open Sans"/>
                <a:sym typeface="Open Sans"/>
              </a:rPr>
              <a:t>ر</a:t>
            </a:r>
            <a:r>
              <a:rPr lang="en-US" sz="2400" dirty="0">
                <a:solidFill>
                  <a:schemeClr val="bg2"/>
                </a:solidFill>
                <a:latin typeface="Open Sans"/>
                <a:ea typeface="Open Sans"/>
                <a:cs typeface="Open Sans"/>
                <a:sym typeface="Open Sans"/>
              </a:rPr>
              <a:t> hamburger menu</a:t>
            </a:r>
            <a:r>
              <a:rPr lang="ar-EG" sz="2200" dirty="0">
                <a:solidFill>
                  <a:schemeClr val="bg2"/>
                </a:solidFill>
                <a:latin typeface="Open Sans"/>
                <a:ea typeface="Open Sans"/>
                <a:cs typeface="Open Sans"/>
                <a:sym typeface="Open Sans"/>
              </a:rPr>
              <a:t> وانقر على تسجيل الدخول الشخصي </a:t>
            </a:r>
            <a:r>
              <a:rPr lang="en-US" sz="2400" b="1" dirty="0">
                <a:solidFill>
                  <a:schemeClr val="bg2"/>
                </a:solidFill>
                <a:latin typeface="Open Sans"/>
                <a:ea typeface="Open Sans"/>
                <a:cs typeface="Open Sans"/>
                <a:sym typeface="Open Sans"/>
              </a:rPr>
              <a:t>Personal Sign-in</a:t>
            </a:r>
            <a:r>
              <a:rPr lang="ar-EG" sz="2200" dirty="0">
                <a:solidFill>
                  <a:schemeClr val="bg2"/>
                </a:solidFill>
                <a:latin typeface="Open Sans"/>
                <a:ea typeface="Open Sans"/>
                <a:cs typeface="Open Sans"/>
                <a:sym typeface="Open Sans"/>
              </a:rPr>
              <a:t>.</a:t>
            </a:r>
          </a:p>
          <a:p>
            <a:pPr marL="342900" lvl="0" indent="-330200" algn="r" rtl="1">
              <a:lnSpc>
                <a:spcPct val="100000"/>
              </a:lnSpc>
              <a:spcBef>
                <a:spcPts val="0"/>
              </a:spcBef>
              <a:spcAft>
                <a:spcPts val="0"/>
              </a:spcAft>
              <a:buClr>
                <a:schemeClr val="dk1"/>
              </a:buClr>
              <a:buSzPts val="2000"/>
              <a:buChar char="●"/>
            </a:pPr>
            <a:r>
              <a:rPr lang="ar-EG" sz="2200" dirty="0">
                <a:solidFill>
                  <a:schemeClr val="bg2"/>
                </a:solidFill>
                <a:latin typeface="Open Sans"/>
                <a:ea typeface="Open Sans"/>
                <a:cs typeface="Open Sans"/>
                <a:sym typeface="Open Sans"/>
              </a:rPr>
              <a:t>سيتم عرض خيارات المستخدمين الحاليين والمستخدمين الجدد.</a:t>
            </a:r>
          </a:p>
          <a:p>
            <a:pPr marL="342900" lvl="0" indent="-330200" algn="r" rtl="1">
              <a:lnSpc>
                <a:spcPct val="100000"/>
              </a:lnSpc>
              <a:spcBef>
                <a:spcPts val="0"/>
              </a:spcBef>
              <a:spcAft>
                <a:spcPts val="0"/>
              </a:spcAft>
              <a:buClr>
                <a:schemeClr val="dk1"/>
              </a:buClr>
              <a:buSzPts val="2000"/>
              <a:buFont typeface="Open Sans"/>
              <a:buChar char="●"/>
            </a:pPr>
            <a:r>
              <a:rPr lang="ar-EG" sz="2200" dirty="0">
                <a:solidFill>
                  <a:schemeClr val="bg2"/>
                </a:solidFill>
                <a:latin typeface="Open Sans"/>
                <a:ea typeface="Open Sans"/>
                <a:cs typeface="Open Sans"/>
                <a:sym typeface="Open Sans"/>
              </a:rPr>
              <a:t>بمجرد التسجيل وتسجيل الدخول ، سيتم عرض تسجيل الدخول الشخصي من خلال النقر على رمز الشخص.</a:t>
            </a:r>
          </a:p>
          <a:p>
            <a:pPr marL="342900" lvl="0" indent="-330200" algn="r" rtl="1">
              <a:lnSpc>
                <a:spcPct val="100000"/>
              </a:lnSpc>
              <a:spcBef>
                <a:spcPts val="0"/>
              </a:spcBef>
              <a:spcAft>
                <a:spcPts val="0"/>
              </a:spcAft>
              <a:buClr>
                <a:schemeClr val="dk1"/>
              </a:buClr>
              <a:buSzPts val="2000"/>
              <a:buChar char="●"/>
            </a:pPr>
            <a:r>
              <a:rPr lang="ar-EG" sz="2200" b="1" dirty="0">
                <a:solidFill>
                  <a:schemeClr val="bg2"/>
                </a:solidFill>
                <a:latin typeface="Open Sans"/>
                <a:ea typeface="Open Sans"/>
                <a:cs typeface="Open Sans"/>
                <a:sym typeface="Open Sans"/>
              </a:rPr>
              <a:t>تحتاج مساعدة تسجيل الدخول؟ استخدم هذا الرابط لاسم المستخدم أو كلمة المرور المنسية. الرابط متاح أسفل حقل تسجيل الدخول.</a:t>
            </a:r>
            <a:endParaRPr sz="2200" dirty="0">
              <a:solidFill>
                <a:schemeClr val="bg2"/>
              </a:solidFill>
              <a:latin typeface="Open Sans"/>
              <a:ea typeface="Open Sans"/>
              <a:cs typeface="Open Sans"/>
              <a:sym typeface="Open Sans"/>
            </a:endParaRPr>
          </a:p>
        </p:txBody>
      </p:sp>
      <p:pic>
        <p:nvPicPr>
          <p:cNvPr id="425" name="Google Shape;425;p47"/>
          <p:cNvPicPr preferRelativeResize="0"/>
          <p:nvPr/>
        </p:nvPicPr>
        <p:blipFill rotWithShape="1">
          <a:blip r:embed="rId3">
            <a:alphaModFix/>
          </a:blip>
          <a:srcRect/>
          <a:stretch/>
        </p:blipFill>
        <p:spPr>
          <a:xfrm>
            <a:off x="4728879" y="1778000"/>
            <a:ext cx="5431121" cy="4611745"/>
          </a:xfrm>
          <a:prstGeom prst="rect">
            <a:avLst/>
          </a:prstGeom>
          <a:noFill/>
          <a:ln>
            <a:noFill/>
          </a:ln>
        </p:spPr>
      </p:pic>
      <p:pic>
        <p:nvPicPr>
          <p:cNvPr id="426" name="Google Shape;426;p47"/>
          <p:cNvPicPr preferRelativeResize="0"/>
          <p:nvPr/>
        </p:nvPicPr>
        <p:blipFill rotWithShape="1">
          <a:blip r:embed="rId4">
            <a:alphaModFix/>
          </a:blip>
          <a:srcRect/>
          <a:stretch/>
        </p:blipFill>
        <p:spPr>
          <a:xfrm>
            <a:off x="10495276" y="1789414"/>
            <a:ext cx="1365703" cy="4779959"/>
          </a:xfrm>
          <a:prstGeom prst="rect">
            <a:avLst/>
          </a:prstGeom>
          <a:noFill/>
          <a:ln>
            <a:noFill/>
          </a:ln>
        </p:spPr>
      </p:pic>
      <p:cxnSp>
        <p:nvCxnSpPr>
          <p:cNvPr id="427" name="Google Shape;427;p47"/>
          <p:cNvCxnSpPr/>
          <p:nvPr/>
        </p:nvCxnSpPr>
        <p:spPr>
          <a:xfrm rot="10800000" flipH="1">
            <a:off x="4838700" y="2059359"/>
            <a:ext cx="1816102" cy="2271341"/>
          </a:xfrm>
          <a:prstGeom prst="straightConnector1">
            <a:avLst/>
          </a:prstGeom>
          <a:noFill/>
          <a:ln w="9525" cap="flat" cmpd="sng">
            <a:solidFill>
              <a:srgbClr val="FF0000"/>
            </a:solidFill>
            <a:prstDash val="solid"/>
            <a:round/>
            <a:headEnd type="none" w="sm" len="sm"/>
            <a:tailEnd type="triangle" w="med" len="med"/>
          </a:ln>
        </p:spPr>
      </p:cxnSp>
      <p:pic>
        <p:nvPicPr>
          <p:cNvPr id="428" name="Google Shape;428;p47"/>
          <p:cNvPicPr preferRelativeResize="0"/>
          <p:nvPr/>
        </p:nvPicPr>
        <p:blipFill rotWithShape="1">
          <a:blip r:embed="rId3">
            <a:alphaModFix/>
          </a:blip>
          <a:srcRect/>
          <a:stretch/>
        </p:blipFill>
        <p:spPr>
          <a:xfrm>
            <a:off x="4728879" y="1789414"/>
            <a:ext cx="5431121" cy="4611745"/>
          </a:xfrm>
          <a:prstGeom prst="rect">
            <a:avLst/>
          </a:prstGeom>
          <a:noFill/>
          <a:ln>
            <a:noFill/>
          </a:ln>
        </p:spPr>
      </p:pic>
      <p:sp>
        <p:nvSpPr>
          <p:cNvPr id="429" name="Google Shape;429;p47"/>
          <p:cNvSpPr/>
          <p:nvPr/>
        </p:nvSpPr>
        <p:spPr>
          <a:xfrm>
            <a:off x="10591800" y="5943567"/>
            <a:ext cx="952500" cy="63722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30" name="Google Shape;430;p47"/>
          <p:cNvSpPr/>
          <p:nvPr/>
        </p:nvSpPr>
        <p:spPr>
          <a:xfrm>
            <a:off x="10496926" y="1778000"/>
            <a:ext cx="564774" cy="5334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31" name="Google Shape;431;p47"/>
          <p:cNvSpPr/>
          <p:nvPr/>
        </p:nvSpPr>
        <p:spPr>
          <a:xfrm>
            <a:off x="4838700" y="2820378"/>
            <a:ext cx="4775100" cy="182861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3" name="Straight Arrow Connector 2">
            <a:extLst>
              <a:ext uri="{FF2B5EF4-FFF2-40B4-BE49-F238E27FC236}">
                <a16:creationId xmlns:a16="http://schemas.microsoft.com/office/drawing/2014/main" id="{18EC1BF7-9ECC-2888-8532-5120B2627C0F}"/>
              </a:ext>
            </a:extLst>
          </p:cNvPr>
          <p:cNvCxnSpPr/>
          <p:nvPr/>
        </p:nvCxnSpPr>
        <p:spPr>
          <a:xfrm flipV="1">
            <a:off x="4250724" y="4648988"/>
            <a:ext cx="1845276" cy="6840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pic>
        <p:nvPicPr>
          <p:cNvPr id="437" name="Google Shape;437;p48"/>
          <p:cNvPicPr preferRelativeResize="0"/>
          <p:nvPr/>
        </p:nvPicPr>
        <p:blipFill rotWithShape="1">
          <a:blip r:embed="rId3">
            <a:alphaModFix/>
          </a:blip>
          <a:srcRect/>
          <a:stretch/>
        </p:blipFill>
        <p:spPr>
          <a:xfrm>
            <a:off x="5270500" y="1892373"/>
            <a:ext cx="6933636" cy="4586815"/>
          </a:xfrm>
          <a:prstGeom prst="rect">
            <a:avLst/>
          </a:prstGeom>
          <a:noFill/>
          <a:ln>
            <a:noFill/>
          </a:ln>
        </p:spPr>
      </p:pic>
      <p:sp>
        <p:nvSpPr>
          <p:cNvPr id="438" name="Google Shape;438;p48"/>
          <p:cNvSpPr txBox="1">
            <a:spLocks noGrp="1"/>
          </p:cNvSpPr>
          <p:nvPr>
            <p:ph type="title"/>
          </p:nvPr>
        </p:nvSpPr>
        <p:spPr>
          <a:xfrm>
            <a:off x="0" y="378812"/>
            <a:ext cx="7823200" cy="1080900"/>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rgbClr val="FFFFFF"/>
              </a:buClr>
              <a:buSzPts val="3600"/>
              <a:buFont typeface="Trebuchet MS"/>
              <a:buNone/>
            </a:pPr>
            <a:r>
              <a:rPr lang="ar-EG" sz="3600" dirty="0">
                <a:solidFill>
                  <a:srgbClr val="586F7C"/>
                </a:solidFill>
                <a:latin typeface="Open Sans"/>
                <a:ea typeface="Open Sans"/>
                <a:cs typeface="Open Sans"/>
                <a:sym typeface="Open Sans"/>
              </a:rPr>
              <a:t>خيارات تسجيل الدخول الشخصي - بحث في المحتوى (ميزات الصفحة الأولية)</a:t>
            </a:r>
            <a:endParaRPr sz="3200" dirty="0"/>
          </a:p>
        </p:txBody>
      </p:sp>
      <p:sp>
        <p:nvSpPr>
          <p:cNvPr id="439" name="Google Shape;439;p48"/>
          <p:cNvSpPr txBox="1">
            <a:spLocks noGrp="1"/>
          </p:cNvSpPr>
          <p:nvPr>
            <p:ph type="body" idx="1"/>
          </p:nvPr>
        </p:nvSpPr>
        <p:spPr>
          <a:xfrm>
            <a:off x="1" y="1892373"/>
            <a:ext cx="5410200" cy="4381427"/>
          </a:xfrm>
          <a:prstGeom prst="rect">
            <a:avLst/>
          </a:prstGeom>
          <a:noFill/>
          <a:ln>
            <a:noFill/>
          </a:ln>
        </p:spPr>
        <p:txBody>
          <a:bodyPr spcFirstLastPara="1" wrap="square" lIns="91425" tIns="45700" rIns="91425" bIns="45700" anchor="t" anchorCtr="0">
            <a:noAutofit/>
          </a:bodyPr>
          <a:lstStyle/>
          <a:p>
            <a:pPr marL="342900" lvl="0" indent="-342900" algn="r" rtl="1">
              <a:lnSpc>
                <a:spcPct val="100000"/>
              </a:lnSpc>
              <a:spcBef>
                <a:spcPts val="0"/>
              </a:spcBef>
              <a:spcAft>
                <a:spcPts val="0"/>
              </a:spcAft>
              <a:buClr>
                <a:schemeClr val="bg2"/>
              </a:buClr>
              <a:buSzPts val="2200"/>
              <a:buChar char="●"/>
            </a:pPr>
            <a:r>
              <a:rPr lang="ar-EG" sz="2000" dirty="0">
                <a:solidFill>
                  <a:schemeClr val="bg2"/>
                </a:solidFill>
                <a:latin typeface="Open Sans"/>
                <a:ea typeface="Open Sans"/>
                <a:cs typeface="Open Sans"/>
                <a:sym typeface="Open Sans"/>
              </a:rPr>
              <a:t>استخدم أداة </a:t>
            </a:r>
            <a:r>
              <a:rPr lang="ar-SA" sz="2000" b="1" dirty="0">
                <a:solidFill>
                  <a:schemeClr val="bg2"/>
                </a:solidFill>
                <a:latin typeface="Open Sans"/>
                <a:ea typeface="Open Sans"/>
                <a:cs typeface="Open Sans"/>
                <a:sym typeface="Open Sans"/>
              </a:rPr>
              <a:t>بحث المحتوى</a:t>
            </a:r>
            <a:r>
              <a:rPr lang="en-US" sz="2000" b="1" dirty="0">
                <a:solidFill>
                  <a:schemeClr val="bg2"/>
                </a:solidFill>
                <a:latin typeface="Open Sans"/>
                <a:ea typeface="Open Sans"/>
                <a:cs typeface="Open Sans"/>
                <a:sym typeface="Open Sans"/>
              </a:rPr>
              <a:t> </a:t>
            </a:r>
            <a:r>
              <a:rPr lang="ar-EG" sz="2000" b="1" dirty="0">
                <a:solidFill>
                  <a:schemeClr val="bg2"/>
                </a:solidFill>
                <a:latin typeface="Open Sans"/>
                <a:ea typeface="Open Sans"/>
                <a:cs typeface="Open Sans"/>
                <a:sym typeface="Open Sans"/>
              </a:rPr>
              <a:t> </a:t>
            </a:r>
            <a:r>
              <a:rPr lang="en-US" sz="2000" b="1" dirty="0">
                <a:solidFill>
                  <a:schemeClr val="bg2"/>
                </a:solidFill>
                <a:latin typeface="Open Sans"/>
                <a:ea typeface="Open Sans"/>
                <a:cs typeface="Open Sans"/>
                <a:sym typeface="Open Sans"/>
              </a:rPr>
              <a:t>Search Content</a:t>
            </a:r>
            <a:r>
              <a:rPr lang="ar-EG" sz="2000" b="1" dirty="0">
                <a:solidFill>
                  <a:schemeClr val="bg2"/>
                </a:solidFill>
                <a:latin typeface="Open Sans"/>
                <a:ea typeface="Open Sans"/>
                <a:cs typeface="Open Sans"/>
                <a:sym typeface="Open Sans"/>
              </a:rPr>
              <a:t> </a:t>
            </a:r>
            <a:r>
              <a:rPr lang="ar-SA" sz="2000" b="1" dirty="0">
                <a:solidFill>
                  <a:schemeClr val="bg2"/>
                </a:solidFill>
                <a:latin typeface="Open Sans"/>
                <a:ea typeface="Open Sans"/>
                <a:cs typeface="Open Sans"/>
                <a:sym typeface="Open Sans"/>
              </a:rPr>
              <a:t> </a:t>
            </a:r>
            <a:r>
              <a:rPr lang="ar-EG" sz="2000" dirty="0">
                <a:solidFill>
                  <a:schemeClr val="bg2"/>
                </a:solidFill>
                <a:latin typeface="Open Sans"/>
                <a:ea typeface="Open Sans"/>
                <a:cs typeface="Open Sans"/>
                <a:sym typeface="Open Sans"/>
              </a:rPr>
              <a:t>من قائمة </a:t>
            </a:r>
            <a:r>
              <a:rPr lang="ar-EG" sz="2000" dirty="0" err="1">
                <a:solidFill>
                  <a:schemeClr val="bg2"/>
                </a:solidFill>
                <a:latin typeface="Open Sans"/>
                <a:ea typeface="Open Sans"/>
                <a:cs typeface="Open Sans"/>
                <a:sym typeface="Open Sans"/>
              </a:rPr>
              <a:t>هامبر</a:t>
            </a:r>
            <a:r>
              <a:rPr lang="ar-SA" sz="2000" dirty="0">
                <a:solidFill>
                  <a:schemeClr val="bg2"/>
                </a:solidFill>
                <a:latin typeface="Open Sans"/>
                <a:ea typeface="Open Sans"/>
                <a:cs typeface="Open Sans"/>
                <a:sym typeface="Open Sans"/>
              </a:rPr>
              <a:t>ج</a:t>
            </a:r>
            <a:r>
              <a:rPr lang="ar-EG" sz="2000" dirty="0">
                <a:solidFill>
                  <a:schemeClr val="bg2"/>
                </a:solidFill>
                <a:latin typeface="Open Sans"/>
                <a:ea typeface="Open Sans"/>
                <a:cs typeface="Open Sans"/>
                <a:sym typeface="Open Sans"/>
              </a:rPr>
              <a:t>ر</a:t>
            </a:r>
            <a:r>
              <a:rPr lang="en-US" sz="2000" dirty="0">
                <a:solidFill>
                  <a:schemeClr val="bg2"/>
                </a:solidFill>
                <a:latin typeface="Open Sans"/>
                <a:ea typeface="Open Sans"/>
                <a:cs typeface="Open Sans"/>
                <a:sym typeface="Open Sans"/>
              </a:rPr>
              <a:t> Hamburger Menu</a:t>
            </a:r>
            <a:r>
              <a:rPr lang="ar-EG" sz="2000" dirty="0">
                <a:solidFill>
                  <a:schemeClr val="bg2"/>
                </a:solidFill>
                <a:latin typeface="Open Sans"/>
                <a:ea typeface="Open Sans"/>
                <a:cs typeface="Open Sans"/>
                <a:sym typeface="Open Sans"/>
              </a:rPr>
              <a:t> .</a:t>
            </a:r>
          </a:p>
          <a:p>
            <a:pPr marL="342900" lvl="0" indent="-342900" algn="r" rtl="1">
              <a:lnSpc>
                <a:spcPct val="100000"/>
              </a:lnSpc>
              <a:spcBef>
                <a:spcPts val="0"/>
              </a:spcBef>
              <a:spcAft>
                <a:spcPts val="0"/>
              </a:spcAft>
              <a:buClr>
                <a:schemeClr val="bg2"/>
              </a:buClr>
              <a:buSzPts val="2200"/>
              <a:buChar char="●"/>
            </a:pPr>
            <a:r>
              <a:rPr lang="ar-EG" sz="2000" dirty="0">
                <a:solidFill>
                  <a:schemeClr val="bg2"/>
                </a:solidFill>
                <a:latin typeface="Open Sans"/>
                <a:ea typeface="Open Sans"/>
                <a:cs typeface="Open Sans"/>
                <a:sym typeface="Open Sans"/>
              </a:rPr>
              <a:t>المعروض هو بحث تحت عنوان الحمل</a:t>
            </a:r>
            <a:r>
              <a:rPr lang="en-US" sz="2000" dirty="0">
                <a:solidFill>
                  <a:schemeClr val="bg2"/>
                </a:solidFill>
                <a:latin typeface="Open Sans"/>
                <a:ea typeface="Open Sans"/>
                <a:cs typeface="Open Sans"/>
                <a:sym typeface="Open Sans"/>
              </a:rPr>
              <a:t>  Pregnancy </a:t>
            </a:r>
            <a:endParaRPr lang="ar-EG" sz="2000" dirty="0">
              <a:solidFill>
                <a:schemeClr val="bg2"/>
              </a:solidFill>
              <a:latin typeface="Open Sans"/>
              <a:ea typeface="Open Sans"/>
              <a:cs typeface="Open Sans"/>
              <a:sym typeface="Open Sans"/>
            </a:endParaRPr>
          </a:p>
          <a:p>
            <a:pPr marL="342900" lvl="0" indent="-342900" algn="r" rtl="1">
              <a:lnSpc>
                <a:spcPct val="100000"/>
              </a:lnSpc>
              <a:spcBef>
                <a:spcPts val="0"/>
              </a:spcBef>
              <a:spcAft>
                <a:spcPts val="0"/>
              </a:spcAft>
              <a:buClr>
                <a:schemeClr val="bg2"/>
              </a:buClr>
              <a:buSzPts val="2200"/>
              <a:buChar char="●"/>
            </a:pPr>
            <a:r>
              <a:rPr lang="ar-EG" sz="2000" dirty="0">
                <a:solidFill>
                  <a:schemeClr val="bg2"/>
                </a:solidFill>
                <a:latin typeface="Open Sans"/>
                <a:ea typeface="Open Sans"/>
                <a:cs typeface="Open Sans"/>
                <a:sym typeface="Open Sans"/>
              </a:rPr>
              <a:t>من صفحة </a:t>
            </a:r>
            <a:r>
              <a:rPr lang="ar-EG" sz="2000" b="1" dirty="0">
                <a:solidFill>
                  <a:schemeClr val="bg2"/>
                </a:solidFill>
                <a:latin typeface="Open Sans"/>
                <a:ea typeface="Open Sans"/>
                <a:cs typeface="Open Sans"/>
                <a:sym typeface="Open Sans"/>
              </a:rPr>
              <a:t>نتائج البحث</a:t>
            </a:r>
            <a:r>
              <a:rPr lang="ar-EG" sz="2000" dirty="0">
                <a:solidFill>
                  <a:schemeClr val="bg2"/>
                </a:solidFill>
                <a:latin typeface="Open Sans"/>
                <a:ea typeface="Open Sans"/>
                <a:cs typeface="Open Sans"/>
                <a:sym typeface="Open Sans"/>
              </a:rPr>
              <a:t> </a:t>
            </a:r>
            <a:r>
              <a:rPr lang="en-US" sz="2000" b="1" dirty="0">
                <a:solidFill>
                  <a:schemeClr val="bg2"/>
                </a:solidFill>
                <a:latin typeface="Open Sans"/>
                <a:ea typeface="Open Sans"/>
                <a:cs typeface="Open Sans"/>
                <a:sym typeface="Open Sans"/>
              </a:rPr>
              <a:t>Search Results </a:t>
            </a:r>
            <a:r>
              <a:rPr lang="ar-EG" sz="2000" dirty="0">
                <a:solidFill>
                  <a:schemeClr val="bg2"/>
                </a:solidFill>
                <a:latin typeface="Open Sans"/>
                <a:ea typeface="Open Sans"/>
                <a:cs typeface="Open Sans"/>
                <a:sym typeface="Open Sans"/>
              </a:rPr>
              <a:t>، انقر على القائمة المنسدلة </a:t>
            </a:r>
            <a:r>
              <a:rPr lang="ar-EG" sz="2000" b="1" dirty="0">
                <a:solidFill>
                  <a:schemeClr val="bg2"/>
                </a:solidFill>
                <a:latin typeface="Open Sans"/>
                <a:ea typeface="Open Sans"/>
                <a:cs typeface="Open Sans"/>
                <a:sym typeface="Open Sans"/>
              </a:rPr>
              <a:t>الإجراء التالي </a:t>
            </a:r>
            <a:r>
              <a:rPr lang="en-US" sz="2000" b="1" dirty="0">
                <a:solidFill>
                  <a:schemeClr val="bg2"/>
                </a:solidFill>
                <a:latin typeface="Open Sans"/>
                <a:ea typeface="Open Sans"/>
                <a:cs typeface="Open Sans"/>
                <a:sym typeface="Open Sans"/>
              </a:rPr>
              <a:t>Next Action </a:t>
            </a:r>
            <a:r>
              <a:rPr lang="ar-EG" sz="2000" dirty="0">
                <a:solidFill>
                  <a:schemeClr val="bg2"/>
                </a:solidFill>
                <a:latin typeface="Open Sans"/>
                <a:ea typeface="Open Sans"/>
                <a:cs typeface="Open Sans"/>
                <a:sym typeface="Open Sans"/>
              </a:rPr>
              <a:t>لحفظ البحث ، يتم عرض محفوظات البحث </a:t>
            </a:r>
            <a:r>
              <a:rPr lang="en-US" sz="2000" dirty="0">
                <a:solidFill>
                  <a:schemeClr val="bg2"/>
                </a:solidFill>
                <a:latin typeface="Open Sans"/>
                <a:ea typeface="Open Sans"/>
                <a:cs typeface="Open Sans"/>
                <a:sym typeface="Open Sans"/>
              </a:rPr>
              <a:t>View Search History </a:t>
            </a:r>
            <a:r>
              <a:rPr lang="ar-EG" sz="2000" dirty="0">
                <a:solidFill>
                  <a:schemeClr val="bg2"/>
                </a:solidFill>
                <a:latin typeface="Open Sans"/>
                <a:ea typeface="Open Sans"/>
                <a:cs typeface="Open Sans"/>
                <a:sym typeface="Open Sans"/>
              </a:rPr>
              <a:t>أو إنشاء تنبيه للبحث</a:t>
            </a:r>
            <a:r>
              <a:rPr lang="en-US" sz="2000" dirty="0">
                <a:solidFill>
                  <a:schemeClr val="bg2"/>
                </a:solidFill>
                <a:latin typeface="Open Sans"/>
                <a:ea typeface="Open Sans"/>
                <a:cs typeface="Open Sans"/>
                <a:sym typeface="Open Sans"/>
              </a:rPr>
              <a:t> Create Search Alert</a:t>
            </a:r>
            <a:r>
              <a:rPr lang="ar-EG" sz="2000" dirty="0">
                <a:solidFill>
                  <a:schemeClr val="bg2"/>
                </a:solidFill>
                <a:latin typeface="Open Sans"/>
                <a:ea typeface="Open Sans"/>
                <a:cs typeface="Open Sans"/>
                <a:sym typeface="Open Sans"/>
              </a:rPr>
              <a:t>.</a:t>
            </a:r>
          </a:p>
          <a:p>
            <a:pPr marL="342900" lvl="0" indent="-342900" algn="r" rtl="1">
              <a:lnSpc>
                <a:spcPct val="100000"/>
              </a:lnSpc>
              <a:spcBef>
                <a:spcPts val="0"/>
              </a:spcBef>
              <a:spcAft>
                <a:spcPts val="0"/>
              </a:spcAft>
              <a:buClr>
                <a:schemeClr val="bg2"/>
              </a:buClr>
              <a:buSzPts val="2200"/>
              <a:buChar char="●"/>
            </a:pPr>
            <a:r>
              <a:rPr lang="ar-EG" sz="2000" dirty="0">
                <a:solidFill>
                  <a:schemeClr val="bg2"/>
                </a:solidFill>
                <a:latin typeface="Open Sans"/>
                <a:ea typeface="Open Sans"/>
                <a:cs typeface="Open Sans"/>
                <a:sym typeface="Open Sans"/>
              </a:rPr>
              <a:t>يمكن الاطلاع على عمليات البحث المحفوظة وما إلى ذلك ضمن </a:t>
            </a:r>
            <a:r>
              <a:rPr lang="ar-EG" sz="2000" b="1" dirty="0">
                <a:solidFill>
                  <a:schemeClr val="bg2"/>
                </a:solidFill>
                <a:latin typeface="Open Sans"/>
                <a:ea typeface="Open Sans"/>
                <a:cs typeface="Open Sans"/>
                <a:sym typeface="Open Sans"/>
              </a:rPr>
              <a:t>ملفي الشخصي</a:t>
            </a:r>
            <a:r>
              <a:rPr lang="en-US" sz="2000" b="1" dirty="0">
                <a:solidFill>
                  <a:schemeClr val="bg2"/>
                </a:solidFill>
                <a:latin typeface="Open Sans"/>
                <a:ea typeface="Open Sans"/>
                <a:cs typeface="Open Sans"/>
                <a:sym typeface="Open Sans"/>
              </a:rPr>
              <a:t> My profile</a:t>
            </a:r>
            <a:r>
              <a:rPr lang="ar-EG" sz="2000" b="1" dirty="0">
                <a:solidFill>
                  <a:schemeClr val="bg2"/>
                </a:solidFill>
                <a:latin typeface="Open Sans"/>
                <a:ea typeface="Open Sans"/>
                <a:cs typeface="Open Sans"/>
                <a:sym typeface="Open Sans"/>
              </a:rPr>
              <a:t> </a:t>
            </a:r>
            <a:r>
              <a:rPr lang="ar-EG" sz="2000" dirty="0">
                <a:solidFill>
                  <a:schemeClr val="bg2"/>
                </a:solidFill>
                <a:latin typeface="Open Sans"/>
                <a:ea typeface="Open Sans"/>
                <a:cs typeface="Open Sans"/>
                <a:sym typeface="Open Sans"/>
              </a:rPr>
              <a:t>من خلال النقر فوق</a:t>
            </a:r>
          </a:p>
          <a:p>
            <a:pPr marL="342900" lvl="0" indent="-342900" algn="r" rtl="1">
              <a:lnSpc>
                <a:spcPct val="100000"/>
              </a:lnSpc>
              <a:spcBef>
                <a:spcPts val="0"/>
              </a:spcBef>
              <a:spcAft>
                <a:spcPts val="0"/>
              </a:spcAft>
              <a:buClr>
                <a:schemeClr val="bg2"/>
              </a:buClr>
              <a:buSzPts val="2200"/>
              <a:buChar char="●"/>
            </a:pPr>
            <a:endParaRPr sz="2000" b="1" dirty="0">
              <a:solidFill>
                <a:schemeClr val="bg2"/>
              </a:solidFill>
              <a:latin typeface="Open Sans"/>
              <a:ea typeface="Open Sans"/>
              <a:cs typeface="Open Sans"/>
              <a:sym typeface="Open Sans"/>
            </a:endParaRPr>
          </a:p>
          <a:p>
            <a:pPr marL="342900" lvl="0" indent="-342900" algn="r" rtl="1">
              <a:lnSpc>
                <a:spcPct val="100000"/>
              </a:lnSpc>
              <a:spcBef>
                <a:spcPts val="0"/>
              </a:spcBef>
              <a:spcAft>
                <a:spcPts val="0"/>
              </a:spcAft>
              <a:buClr>
                <a:schemeClr val="bg2"/>
              </a:buClr>
              <a:buSzPts val="2200"/>
              <a:buChar char="●"/>
            </a:pPr>
            <a:r>
              <a:rPr lang="ar-EG" sz="2000" dirty="0">
                <a:solidFill>
                  <a:schemeClr val="bg2"/>
                </a:solidFill>
                <a:latin typeface="Open Sans"/>
                <a:ea typeface="Open Sans"/>
                <a:cs typeface="Open Sans"/>
                <a:sym typeface="Open Sans"/>
              </a:rPr>
              <a:t>تذكر استخدام </a:t>
            </a:r>
            <a:r>
              <a:rPr lang="en-US" sz="2000" b="1" dirty="0">
                <a:solidFill>
                  <a:schemeClr val="bg2"/>
                </a:solidFill>
                <a:latin typeface="Open Sans"/>
                <a:ea typeface="Open Sans"/>
                <a:cs typeface="Open Sans"/>
                <a:sym typeface="Open Sans"/>
              </a:rPr>
              <a:t>Summon</a:t>
            </a:r>
            <a:r>
              <a:rPr lang="ar-EG" sz="2000" dirty="0">
                <a:solidFill>
                  <a:schemeClr val="bg2"/>
                </a:solidFill>
                <a:latin typeface="Open Sans"/>
                <a:ea typeface="Open Sans"/>
                <a:cs typeface="Open Sans"/>
                <a:sym typeface="Open Sans"/>
              </a:rPr>
              <a:t> للبحث عن الكلمات المفتاحية للمقالات وفصول الكتب وما إلى ذلك  من المتاح في مؤسسات معينة.</a:t>
            </a:r>
            <a:endParaRPr sz="2000" dirty="0">
              <a:solidFill>
                <a:schemeClr val="bg2"/>
              </a:solidFill>
            </a:endParaRPr>
          </a:p>
        </p:txBody>
      </p:sp>
      <p:sp>
        <p:nvSpPr>
          <p:cNvPr id="440" name="Google Shape;440;p48"/>
          <p:cNvSpPr/>
          <p:nvPr/>
        </p:nvSpPr>
        <p:spPr>
          <a:xfrm>
            <a:off x="8140700" y="2997200"/>
            <a:ext cx="1358900" cy="13843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41" name="Google Shape;441;p48"/>
          <p:cNvPicPr preferRelativeResize="0"/>
          <p:nvPr/>
        </p:nvPicPr>
        <p:blipFill rotWithShape="1">
          <a:blip r:embed="rId4">
            <a:alphaModFix/>
          </a:blip>
          <a:srcRect/>
          <a:stretch/>
        </p:blipFill>
        <p:spPr>
          <a:xfrm>
            <a:off x="485124" y="5937982"/>
            <a:ext cx="2949575" cy="541206"/>
          </a:xfrm>
          <a:prstGeom prst="rect">
            <a:avLst/>
          </a:prstGeom>
          <a:noFill/>
          <a:ln>
            <a:noFill/>
          </a:ln>
        </p:spPr>
      </p:pic>
      <p:pic>
        <p:nvPicPr>
          <p:cNvPr id="442" name="Google Shape;442;p48"/>
          <p:cNvPicPr preferRelativeResize="0"/>
          <p:nvPr/>
        </p:nvPicPr>
        <p:blipFill rotWithShape="1">
          <a:blip r:embed="rId5">
            <a:alphaModFix/>
          </a:blip>
          <a:srcRect l="6362" t="14113"/>
          <a:stretch/>
        </p:blipFill>
        <p:spPr>
          <a:xfrm>
            <a:off x="4410959" y="5019733"/>
            <a:ext cx="441199" cy="273672"/>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18"/>
          <p:cNvSpPr txBox="1">
            <a:spLocks noGrp="1"/>
          </p:cNvSpPr>
          <p:nvPr>
            <p:ph type="title"/>
          </p:nvPr>
        </p:nvSpPr>
        <p:spPr>
          <a:xfrm>
            <a:off x="-134910" y="332489"/>
            <a:ext cx="8381792" cy="1094596"/>
          </a:xfrm>
          <a:prstGeom prst="rect">
            <a:avLst/>
          </a:prstGeom>
          <a:noFill/>
          <a:ln>
            <a:noFill/>
          </a:ln>
        </p:spPr>
        <p:txBody>
          <a:bodyPr spcFirstLastPara="1" wrap="square" lIns="91425" tIns="45700" rIns="91425" bIns="45700" anchor="t" anchorCtr="0">
            <a:normAutofit fontScale="90000"/>
          </a:bodyPr>
          <a:lstStyle/>
          <a:p>
            <a:pPr marL="0" lvl="0" indent="0" algn="ctr" rtl="1">
              <a:lnSpc>
                <a:spcPct val="90000"/>
              </a:lnSpc>
              <a:spcBef>
                <a:spcPts val="0"/>
              </a:spcBef>
              <a:spcAft>
                <a:spcPts val="0"/>
              </a:spcAft>
              <a:buClr>
                <a:schemeClr val="dk1"/>
              </a:buClr>
              <a:buSzPct val="96096"/>
              <a:buNone/>
            </a:pPr>
            <a:r>
              <a:rPr lang="en-US" sz="2800" dirty="0">
                <a:solidFill>
                  <a:schemeClr val="bg2"/>
                </a:solidFill>
                <a:latin typeface="Open Sans"/>
                <a:ea typeface="Open Sans"/>
                <a:cs typeface="Open Sans"/>
                <a:sym typeface="Open Sans"/>
              </a:rPr>
              <a:t> </a:t>
            </a:r>
            <a:r>
              <a:rPr lang="ar-EG" sz="2800" dirty="0">
                <a:solidFill>
                  <a:schemeClr val="bg2"/>
                </a:solidFill>
                <a:latin typeface="Open Sans"/>
                <a:ea typeface="Open Sans"/>
                <a:cs typeface="Open Sans"/>
                <a:sym typeface="Open Sans"/>
              </a:rPr>
              <a:t>البحث عبر</a:t>
            </a:r>
            <a:r>
              <a:rPr lang="en-US" sz="2800" dirty="0">
                <a:solidFill>
                  <a:schemeClr val="bg2"/>
                </a:solidFill>
                <a:latin typeface="Open Sans"/>
                <a:ea typeface="Open Sans"/>
                <a:cs typeface="Open Sans"/>
                <a:sym typeface="Open Sans"/>
              </a:rPr>
              <a:t>”</a:t>
            </a:r>
            <a:r>
              <a:rPr lang="ar-SA" sz="3900" dirty="0">
                <a:solidFill>
                  <a:schemeClr val="bg2"/>
                </a:solidFill>
                <a:latin typeface="Open Sans"/>
                <a:ea typeface="Open Sans"/>
                <a:cs typeface="Open Sans"/>
                <a:sym typeface="Open Sans"/>
              </a:rPr>
              <a:t>البحوث من أجل الحياة</a:t>
            </a:r>
            <a:r>
              <a:rPr lang="en-US" sz="3900" dirty="0">
                <a:solidFill>
                  <a:schemeClr val="bg2"/>
                </a:solidFill>
                <a:latin typeface="Open Sans"/>
                <a:ea typeface="Open Sans"/>
                <a:cs typeface="Open Sans"/>
                <a:sym typeface="Open Sans"/>
              </a:rPr>
              <a:t>”</a:t>
            </a:r>
            <a:r>
              <a:rPr lang="ar-SA" sz="3900" dirty="0">
                <a:solidFill>
                  <a:schemeClr val="bg2"/>
                </a:solidFill>
                <a:latin typeface="Open Sans"/>
                <a:ea typeface="Open Sans"/>
                <a:cs typeface="Open Sans"/>
                <a:sym typeface="Open Sans"/>
              </a:rPr>
              <a:t> </a:t>
            </a:r>
            <a:r>
              <a:rPr lang="en-US" sz="3900" dirty="0">
                <a:solidFill>
                  <a:schemeClr val="bg2"/>
                </a:solidFill>
                <a:latin typeface="Open Sans"/>
                <a:ea typeface="Open Sans"/>
                <a:cs typeface="Open Sans"/>
                <a:sym typeface="Open Sans"/>
              </a:rPr>
              <a:t> Research4Life</a:t>
            </a:r>
            <a:br>
              <a:rPr lang="en-US" sz="3900" dirty="0">
                <a:solidFill>
                  <a:schemeClr val="bg2"/>
                </a:solidFill>
                <a:latin typeface="Open Sans"/>
                <a:ea typeface="Open Sans"/>
                <a:cs typeface="Open Sans"/>
                <a:sym typeface="Open Sans"/>
              </a:rPr>
            </a:br>
            <a:r>
              <a:rPr lang="en-US" sz="3900" dirty="0">
                <a:solidFill>
                  <a:schemeClr val="bg2"/>
                </a:solidFill>
                <a:latin typeface="Open Sans"/>
                <a:ea typeface="Open Sans"/>
                <a:cs typeface="Open Sans"/>
                <a:sym typeface="Open Sans"/>
              </a:rPr>
              <a:t> </a:t>
            </a:r>
            <a:r>
              <a:rPr lang="ar-EG" sz="3900" dirty="0">
                <a:solidFill>
                  <a:schemeClr val="bg2"/>
                </a:solidFill>
                <a:latin typeface="Open Sans"/>
                <a:ea typeface="Open Sans"/>
                <a:sym typeface="Open Sans"/>
              </a:rPr>
              <a:t>باستخدام</a:t>
            </a:r>
            <a:r>
              <a:rPr lang="en-US" sz="3900" dirty="0">
                <a:solidFill>
                  <a:schemeClr val="bg2"/>
                </a:solidFill>
                <a:latin typeface="Open Sans"/>
                <a:ea typeface="Open Sans"/>
                <a:cs typeface="Open Sans"/>
                <a:sym typeface="Open Sans"/>
              </a:rPr>
              <a:t> </a:t>
            </a:r>
            <a:r>
              <a:rPr lang="ar-SA" sz="3900" dirty="0">
                <a:solidFill>
                  <a:schemeClr val="bg2"/>
                </a:solidFill>
                <a:latin typeface="Open Sans"/>
                <a:ea typeface="Open Sans"/>
                <a:sym typeface="Open Sans"/>
              </a:rPr>
              <a:t> أداة البحث</a:t>
            </a:r>
            <a:r>
              <a:rPr lang="en-US" sz="3900" dirty="0">
                <a:solidFill>
                  <a:schemeClr val="bg2"/>
                </a:solidFill>
                <a:latin typeface="Open Sans"/>
                <a:ea typeface="Open Sans"/>
                <a:cs typeface="Open Sans"/>
                <a:sym typeface="Open Sans"/>
              </a:rPr>
              <a:t> </a:t>
            </a:r>
            <a:r>
              <a:rPr lang="ar-EG" sz="3900" dirty="0">
                <a:solidFill>
                  <a:schemeClr val="bg2"/>
                </a:solidFill>
                <a:latin typeface="Open Sans"/>
                <a:ea typeface="Open Sans"/>
                <a:cs typeface="Open Sans"/>
                <a:sym typeface="Open Sans"/>
              </a:rPr>
              <a:t> </a:t>
            </a:r>
            <a:r>
              <a:rPr lang="en-US" sz="3900" dirty="0">
                <a:solidFill>
                  <a:schemeClr val="bg2"/>
                </a:solidFill>
                <a:latin typeface="Open Sans"/>
                <a:ea typeface="Open Sans"/>
                <a:cs typeface="Open Sans"/>
                <a:sym typeface="Open Sans"/>
              </a:rPr>
              <a:t>Summon</a:t>
            </a:r>
            <a:r>
              <a:rPr lang="ar-EG" sz="3900" dirty="0">
                <a:solidFill>
                  <a:schemeClr val="bg2"/>
                </a:solidFill>
                <a:latin typeface="Open Sans"/>
                <a:ea typeface="Open Sans"/>
                <a:cs typeface="Open Sans"/>
                <a:sym typeface="Open Sans"/>
              </a:rPr>
              <a:t> </a:t>
            </a:r>
            <a:br>
              <a:rPr lang="en-US" sz="2800" dirty="0">
                <a:solidFill>
                  <a:schemeClr val="bg2"/>
                </a:solidFill>
                <a:latin typeface="Open Sans"/>
                <a:ea typeface="Open Sans"/>
                <a:cs typeface="Open Sans"/>
                <a:sym typeface="Open Sans"/>
              </a:rPr>
            </a:br>
            <a:endParaRPr sz="2800" dirty="0">
              <a:solidFill>
                <a:schemeClr val="bg2"/>
              </a:solidFill>
              <a:latin typeface="Open Sans"/>
              <a:ea typeface="Open Sans"/>
              <a:cs typeface="Open Sans"/>
              <a:sym typeface="Open Sans"/>
            </a:endParaRPr>
          </a:p>
        </p:txBody>
      </p:sp>
      <p:sp>
        <p:nvSpPr>
          <p:cNvPr id="449" name="Google Shape;449;p18"/>
          <p:cNvSpPr txBox="1">
            <a:spLocks noGrp="1"/>
          </p:cNvSpPr>
          <p:nvPr>
            <p:ph type="body" idx="1"/>
          </p:nvPr>
        </p:nvSpPr>
        <p:spPr>
          <a:xfrm>
            <a:off x="660365" y="1787625"/>
            <a:ext cx="10033035" cy="4895887"/>
          </a:xfrm>
          <a:prstGeom prst="rect">
            <a:avLst/>
          </a:prstGeom>
          <a:noFill/>
          <a:ln>
            <a:noFill/>
          </a:ln>
        </p:spPr>
        <p:txBody>
          <a:bodyPr spcFirstLastPara="1" wrap="square" lIns="91425" tIns="45700" rIns="91425" bIns="45700" anchor="t" anchorCtr="0">
            <a:noAutofit/>
          </a:bodyPr>
          <a:lstStyle/>
          <a:p>
            <a:pPr marL="457200" lvl="0" indent="-368300" algn="r" rtl="1">
              <a:lnSpc>
                <a:spcPct val="100000"/>
              </a:lnSpc>
              <a:spcBef>
                <a:spcPts val="1000"/>
              </a:spcBef>
              <a:spcAft>
                <a:spcPts val="0"/>
              </a:spcAft>
              <a:buClr>
                <a:schemeClr val="bg2"/>
              </a:buClr>
              <a:buSzPts val="2200"/>
              <a:buChar char="●"/>
            </a:pPr>
            <a:r>
              <a:rPr lang="ar-EG" sz="2200" dirty="0">
                <a:solidFill>
                  <a:schemeClr val="bg2"/>
                </a:solidFill>
                <a:latin typeface="Open Sans"/>
                <a:ea typeface="Open Sans"/>
                <a:cs typeface="Open Sans"/>
                <a:sym typeface="Open Sans"/>
              </a:rPr>
              <a:t>تعرف </a:t>
            </a:r>
            <a:r>
              <a:rPr lang="ar-EG" dirty="0">
                <a:solidFill>
                  <a:schemeClr val="bg2"/>
                </a:solidFill>
                <a:latin typeface="Open Sans"/>
                <a:ea typeface="Open Sans"/>
                <a:cs typeface="Open Sans"/>
                <a:sym typeface="Open Sans"/>
              </a:rPr>
              <a:t>أداة البحث </a:t>
            </a:r>
            <a:r>
              <a:rPr lang="en-US" dirty="0">
                <a:solidFill>
                  <a:schemeClr val="bg2"/>
                </a:solidFill>
                <a:latin typeface="Open Sans"/>
                <a:ea typeface="Open Sans"/>
                <a:cs typeface="Open Sans"/>
                <a:sym typeface="Open Sans"/>
              </a:rPr>
              <a:t>Summon</a:t>
            </a:r>
            <a:r>
              <a:rPr lang="ar-EG" dirty="0">
                <a:solidFill>
                  <a:schemeClr val="bg2"/>
                </a:solidFill>
                <a:latin typeface="Open Sans"/>
                <a:ea typeface="Open Sans"/>
                <a:cs typeface="Open Sans"/>
                <a:sym typeface="Open Sans"/>
              </a:rPr>
              <a:t> بمحرك بحث شبيه </a:t>
            </a:r>
            <a:r>
              <a:rPr lang="en-US" dirty="0">
                <a:solidFill>
                  <a:schemeClr val="bg2"/>
                </a:solidFill>
                <a:latin typeface="Open Sans"/>
                <a:ea typeface="Open Sans"/>
                <a:cs typeface="Open Sans"/>
                <a:sym typeface="Open Sans"/>
              </a:rPr>
              <a:t>Google</a:t>
            </a:r>
            <a:endParaRPr lang="ar-SA" dirty="0">
              <a:solidFill>
                <a:schemeClr val="bg2"/>
              </a:solidFill>
              <a:latin typeface="Open Sans"/>
              <a:ea typeface="Open Sans"/>
              <a:cs typeface="Open Sans"/>
              <a:sym typeface="Open Sans"/>
            </a:endParaRPr>
          </a:p>
          <a:p>
            <a:pPr marL="457200" lvl="0" indent="-368300" algn="just" rtl="1">
              <a:lnSpc>
                <a:spcPct val="100000"/>
              </a:lnSpc>
              <a:spcBef>
                <a:spcPts val="1000"/>
              </a:spcBef>
              <a:spcAft>
                <a:spcPts val="0"/>
              </a:spcAft>
              <a:buClr>
                <a:schemeClr val="bg2"/>
              </a:buClr>
              <a:buSzPts val="2200"/>
              <a:buChar char="●"/>
            </a:pPr>
            <a:r>
              <a:rPr lang="ar-EG" dirty="0">
                <a:solidFill>
                  <a:schemeClr val="bg2"/>
                </a:solidFill>
                <a:latin typeface="Open Sans"/>
                <a:ea typeface="Open Sans"/>
                <a:cs typeface="Open Sans"/>
                <a:sym typeface="Open Sans"/>
              </a:rPr>
              <a:t>يسمح للمستخدمين بتدقيق عمليات البحث للكلمات المفتاحية حسب نوع المحتوى وتاريخ النشر</a:t>
            </a:r>
            <a:r>
              <a:rPr lang="ar-SA" dirty="0">
                <a:solidFill>
                  <a:schemeClr val="bg2"/>
                </a:solidFill>
                <a:latin typeface="Open Sans"/>
                <a:ea typeface="Open Sans"/>
                <a:cs typeface="Open Sans"/>
                <a:sym typeface="Open Sans"/>
              </a:rPr>
              <a:t>،</a:t>
            </a:r>
            <a:r>
              <a:rPr lang="ar-EG" dirty="0">
                <a:solidFill>
                  <a:schemeClr val="bg2"/>
                </a:solidFill>
                <a:latin typeface="Open Sans"/>
                <a:ea typeface="Open Sans"/>
                <a:cs typeface="Open Sans"/>
                <a:sym typeface="Open Sans"/>
              </a:rPr>
              <a:t> وال</a:t>
            </a:r>
            <a:r>
              <a:rPr lang="ar-SA" dirty="0">
                <a:solidFill>
                  <a:schemeClr val="bg2"/>
                </a:solidFill>
                <a:latin typeface="Open Sans"/>
                <a:ea typeface="Open Sans"/>
                <a:cs typeface="Open Sans"/>
                <a:sym typeface="Open Sans"/>
              </a:rPr>
              <a:t>مجال</a:t>
            </a:r>
            <a:r>
              <a:rPr lang="ar-EG" dirty="0">
                <a:solidFill>
                  <a:schemeClr val="bg2"/>
                </a:solidFill>
                <a:latin typeface="Open Sans"/>
                <a:ea typeface="Open Sans"/>
                <a:cs typeface="Open Sans"/>
                <a:sym typeface="Open Sans"/>
              </a:rPr>
              <a:t> و</a:t>
            </a:r>
            <a:r>
              <a:rPr lang="ar-SA" dirty="0">
                <a:solidFill>
                  <a:schemeClr val="bg2"/>
                </a:solidFill>
                <a:latin typeface="Open Sans"/>
                <a:ea typeface="Open Sans"/>
                <a:cs typeface="Open Sans"/>
                <a:sym typeface="Open Sans"/>
              </a:rPr>
              <a:t>مصطلحات </a:t>
            </a:r>
            <a:r>
              <a:rPr lang="ar-EG" dirty="0">
                <a:solidFill>
                  <a:schemeClr val="bg2"/>
                </a:solidFill>
                <a:latin typeface="Open Sans"/>
                <a:ea typeface="Open Sans"/>
                <a:cs typeface="Open Sans"/>
                <a:sym typeface="Open Sans"/>
              </a:rPr>
              <a:t>الموضوع واللغة.</a:t>
            </a:r>
          </a:p>
          <a:p>
            <a:pPr marL="457200" lvl="0" indent="-368300" algn="just" rtl="1">
              <a:lnSpc>
                <a:spcPct val="100000"/>
              </a:lnSpc>
              <a:spcBef>
                <a:spcPts val="1000"/>
              </a:spcBef>
              <a:spcAft>
                <a:spcPts val="0"/>
              </a:spcAft>
              <a:buClr>
                <a:schemeClr val="bg2"/>
              </a:buClr>
              <a:buSzPts val="2200"/>
              <a:buChar char="●"/>
            </a:pPr>
            <a:r>
              <a:rPr lang="ar-EG" dirty="0">
                <a:solidFill>
                  <a:schemeClr val="bg2"/>
                </a:solidFill>
                <a:latin typeface="Open Sans"/>
                <a:ea typeface="Open Sans"/>
                <a:cs typeface="Open Sans"/>
                <a:sym typeface="Open Sans"/>
              </a:rPr>
              <a:t>يتم </a:t>
            </a:r>
            <a:r>
              <a:rPr lang="ar-SA" dirty="0">
                <a:solidFill>
                  <a:schemeClr val="bg2"/>
                </a:solidFill>
                <a:latin typeface="Open Sans"/>
                <a:ea typeface="Open Sans"/>
                <a:cs typeface="Open Sans"/>
                <a:sym typeface="Open Sans"/>
              </a:rPr>
              <a:t>تخصيص</a:t>
            </a:r>
            <a:r>
              <a:rPr lang="ar-EG" dirty="0">
                <a:solidFill>
                  <a:schemeClr val="bg2"/>
                </a:solidFill>
                <a:latin typeface="Open Sans"/>
                <a:ea typeface="Open Sans"/>
                <a:cs typeface="Open Sans"/>
                <a:sym typeface="Open Sans"/>
              </a:rPr>
              <a:t> نتائج بحث </a:t>
            </a:r>
            <a:r>
              <a:rPr lang="en-US" dirty="0">
                <a:solidFill>
                  <a:schemeClr val="bg2"/>
                </a:solidFill>
                <a:latin typeface="Open Sans"/>
                <a:ea typeface="Open Sans"/>
                <a:cs typeface="Open Sans"/>
                <a:sym typeface="Open Sans"/>
              </a:rPr>
              <a:t>Summon</a:t>
            </a:r>
            <a:r>
              <a:rPr lang="ar-EG" dirty="0">
                <a:solidFill>
                  <a:schemeClr val="bg2"/>
                </a:solidFill>
                <a:latin typeface="Open Sans"/>
                <a:ea typeface="Open Sans"/>
                <a:cs typeface="Open Sans"/>
                <a:sym typeface="Open Sans"/>
              </a:rPr>
              <a:t> إلى المادة التي يمنح الناشرون حق الوصول إليها في بلد معين ويتم ربطها بالنص الكامل.</a:t>
            </a:r>
          </a:p>
          <a:p>
            <a:pPr marL="76200" lvl="0" indent="0" algn="just" rtl="1">
              <a:lnSpc>
                <a:spcPct val="100000"/>
              </a:lnSpc>
              <a:spcBef>
                <a:spcPts val="1000"/>
              </a:spcBef>
              <a:spcAft>
                <a:spcPts val="0"/>
              </a:spcAft>
              <a:buClr>
                <a:schemeClr val="dk1"/>
              </a:buClr>
              <a:buSzPts val="2400"/>
              <a:buNone/>
            </a:pPr>
            <a:endParaRPr dirty="0">
              <a:solidFill>
                <a:srgbClr val="3F3F3F"/>
              </a:solidFill>
              <a:latin typeface="Open Sans"/>
              <a:ea typeface="Open Sans"/>
              <a:cs typeface="Open Sans"/>
              <a:sym typeface="Open Sans"/>
            </a:endParaRPr>
          </a:p>
          <a:p>
            <a:pPr marL="457200" lvl="0" indent="-368300" algn="just" rtl="1">
              <a:lnSpc>
                <a:spcPct val="100000"/>
              </a:lnSpc>
              <a:spcBef>
                <a:spcPts val="1000"/>
              </a:spcBef>
              <a:spcAft>
                <a:spcPts val="0"/>
              </a:spcAft>
              <a:buClr>
                <a:schemeClr val="bg2"/>
              </a:buClr>
              <a:buSzPts val="2200"/>
              <a:buFont typeface="Open Sans"/>
              <a:buChar char="●"/>
            </a:pPr>
            <a:r>
              <a:rPr lang="ar-EG" dirty="0">
                <a:solidFill>
                  <a:schemeClr val="bg2"/>
                </a:solidFill>
                <a:latin typeface="Open Sans"/>
                <a:ea typeface="Open Sans"/>
                <a:cs typeface="Open Sans"/>
                <a:sym typeface="Open Sans"/>
              </a:rPr>
              <a:t>راجع المعلومات التفصيلية في الدرس التدريبي 3.2 "</a:t>
            </a:r>
            <a:r>
              <a:rPr lang="en-US" dirty="0">
                <a:solidFill>
                  <a:schemeClr val="bg2"/>
                </a:solidFill>
                <a:latin typeface="Open Sans"/>
                <a:ea typeface="Open Sans"/>
                <a:cs typeface="Open Sans"/>
                <a:sym typeface="Open Sans"/>
              </a:rPr>
              <a:t>Searching Across Research4Life Using Summon"</a:t>
            </a:r>
            <a:endParaRPr lang="ar-SA" dirty="0">
              <a:solidFill>
                <a:schemeClr val="bg2"/>
              </a:solidFill>
              <a:latin typeface="Open Sans"/>
              <a:ea typeface="Open Sans"/>
              <a:cs typeface="Open Sans"/>
              <a:sym typeface="Open Sans"/>
            </a:endParaRPr>
          </a:p>
          <a:p>
            <a:pPr marL="88900" lvl="0" indent="0" algn="just" rtl="0">
              <a:lnSpc>
                <a:spcPct val="100000"/>
              </a:lnSpc>
              <a:spcBef>
                <a:spcPts val="1000"/>
              </a:spcBef>
              <a:spcAft>
                <a:spcPts val="0"/>
              </a:spcAft>
              <a:buClr>
                <a:schemeClr val="dk1"/>
              </a:buClr>
              <a:buSzPts val="2200"/>
              <a:buNone/>
            </a:pPr>
            <a:r>
              <a:rPr lang="en-US" dirty="0">
                <a:solidFill>
                  <a:schemeClr val="accent5"/>
                </a:solidFill>
                <a:latin typeface="Open Sans"/>
                <a:ea typeface="Open Sans"/>
                <a:cs typeface="Open Sans"/>
                <a:sym typeface="Open Sans"/>
              </a:rPr>
              <a:t>	https://www.research4life.org/training/librarians-hub/</a:t>
            </a:r>
            <a:endParaRPr dirty="0">
              <a:solidFill>
                <a:schemeClr val="accent5"/>
              </a:solidFill>
              <a:latin typeface="Open Sans"/>
              <a:ea typeface="Open Sans"/>
              <a:cs typeface="Open Sans"/>
              <a:sym typeface="Open Sans"/>
            </a:endParaRPr>
          </a:p>
        </p:txBody>
      </p:sp>
      <p:pic>
        <p:nvPicPr>
          <p:cNvPr id="450" name="Google Shape;450;p18"/>
          <p:cNvPicPr preferRelativeResize="0"/>
          <p:nvPr/>
        </p:nvPicPr>
        <p:blipFill rotWithShape="1">
          <a:blip r:embed="rId3">
            <a:alphaModFix/>
          </a:blip>
          <a:srcRect/>
          <a:stretch/>
        </p:blipFill>
        <p:spPr>
          <a:xfrm>
            <a:off x="1872149" y="3863007"/>
            <a:ext cx="4800764" cy="745122"/>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pic>
        <p:nvPicPr>
          <p:cNvPr id="456" name="Google Shape;456;p23"/>
          <p:cNvPicPr preferRelativeResize="0"/>
          <p:nvPr/>
        </p:nvPicPr>
        <p:blipFill rotWithShape="1">
          <a:blip r:embed="rId3">
            <a:alphaModFix/>
          </a:blip>
          <a:srcRect/>
          <a:stretch/>
        </p:blipFill>
        <p:spPr>
          <a:xfrm>
            <a:off x="5556306" y="1752922"/>
            <a:ext cx="4187552" cy="4748081"/>
          </a:xfrm>
          <a:prstGeom prst="rect">
            <a:avLst/>
          </a:prstGeom>
          <a:noFill/>
          <a:ln>
            <a:noFill/>
          </a:ln>
        </p:spPr>
      </p:pic>
      <p:sp>
        <p:nvSpPr>
          <p:cNvPr id="457" name="Google Shape;457;p23"/>
          <p:cNvSpPr txBox="1">
            <a:spLocks noGrp="1"/>
          </p:cNvSpPr>
          <p:nvPr>
            <p:ph type="title"/>
          </p:nvPr>
        </p:nvSpPr>
        <p:spPr>
          <a:xfrm>
            <a:off x="0" y="356997"/>
            <a:ext cx="9613800" cy="1263080"/>
          </a:xfrm>
          <a:prstGeom prst="rect">
            <a:avLst/>
          </a:prstGeom>
          <a:noFill/>
          <a:ln>
            <a:noFill/>
          </a:ln>
        </p:spPr>
        <p:txBody>
          <a:bodyPr spcFirstLastPara="1" wrap="square" lIns="91425" tIns="45700" rIns="91425" bIns="45700" anchor="t" anchorCtr="0">
            <a:normAutofit fontScale="90000"/>
          </a:bodyPr>
          <a:lstStyle/>
          <a:p>
            <a:pPr marL="0" lvl="0" indent="0" algn="ctr" rtl="1">
              <a:lnSpc>
                <a:spcPct val="90000"/>
              </a:lnSpc>
              <a:spcBef>
                <a:spcPts val="0"/>
              </a:spcBef>
              <a:spcAft>
                <a:spcPts val="0"/>
              </a:spcAft>
              <a:buClr>
                <a:schemeClr val="dk1"/>
              </a:buClr>
              <a:buSzPts val="3200"/>
              <a:buNone/>
            </a:pPr>
            <a:r>
              <a:rPr lang="ar-EG" dirty="0">
                <a:solidFill>
                  <a:srgbClr val="586F7C"/>
                </a:solidFill>
                <a:latin typeface="Open Sans"/>
                <a:ea typeface="Open Sans"/>
                <a:cs typeface="Open Sans"/>
                <a:sym typeface="Open Sans"/>
              </a:rPr>
              <a:t>عرض </a:t>
            </a:r>
            <a:r>
              <a:rPr lang="ar-EG" dirty="0">
                <a:solidFill>
                  <a:srgbClr val="00B050"/>
                </a:solidFill>
                <a:latin typeface="Open Sans"/>
                <a:ea typeface="Open Sans"/>
                <a:cs typeface="Open Sans"/>
                <a:sym typeface="Open Sans"/>
              </a:rPr>
              <a:t>ال</a:t>
            </a:r>
            <a:r>
              <a:rPr lang="ar-SA" dirty="0">
                <a:solidFill>
                  <a:srgbClr val="00B050"/>
                </a:solidFill>
                <a:latin typeface="Open Sans"/>
                <a:ea typeface="Open Sans"/>
                <a:cs typeface="Open Sans"/>
                <a:sym typeface="Open Sans"/>
              </a:rPr>
              <a:t>دولة</a:t>
            </a:r>
            <a:r>
              <a:rPr lang="en-US" dirty="0">
                <a:solidFill>
                  <a:srgbClr val="00B050"/>
                </a:solidFill>
                <a:latin typeface="Open Sans"/>
                <a:ea typeface="Open Sans"/>
                <a:cs typeface="Open Sans"/>
                <a:sym typeface="Open Sans"/>
              </a:rPr>
              <a:t> </a:t>
            </a:r>
            <a:br>
              <a:rPr lang="en-US" dirty="0">
                <a:solidFill>
                  <a:srgbClr val="00B050"/>
                </a:solidFill>
                <a:latin typeface="Open Sans"/>
                <a:ea typeface="Open Sans"/>
                <a:cs typeface="Open Sans"/>
                <a:sym typeface="Open Sans"/>
              </a:rPr>
            </a:br>
            <a:r>
              <a:rPr lang="en-US" dirty="0">
                <a:solidFill>
                  <a:srgbClr val="00B050"/>
                </a:solidFill>
                <a:latin typeface="Open Sans"/>
                <a:ea typeface="Open Sans"/>
                <a:cs typeface="Open Sans"/>
                <a:sym typeface="Open Sans"/>
              </a:rPr>
              <a:t>Country Offer</a:t>
            </a:r>
            <a:br>
              <a:rPr lang="en-US" dirty="0">
                <a:solidFill>
                  <a:srgbClr val="00B050"/>
                </a:solidFill>
                <a:latin typeface="Open Sans"/>
                <a:ea typeface="Open Sans"/>
                <a:cs typeface="Open Sans"/>
                <a:sym typeface="Open Sans"/>
              </a:rPr>
            </a:br>
            <a:endParaRPr dirty="0">
              <a:solidFill>
                <a:srgbClr val="00B050"/>
              </a:solidFill>
            </a:endParaRPr>
          </a:p>
        </p:txBody>
      </p:sp>
      <p:sp>
        <p:nvSpPr>
          <p:cNvPr id="458" name="Google Shape;458;p23"/>
          <p:cNvSpPr txBox="1">
            <a:spLocks noGrp="1"/>
          </p:cNvSpPr>
          <p:nvPr>
            <p:ph type="body" idx="1"/>
          </p:nvPr>
        </p:nvSpPr>
        <p:spPr>
          <a:xfrm>
            <a:off x="0" y="1992000"/>
            <a:ext cx="5366479" cy="4866000"/>
          </a:xfrm>
          <a:prstGeom prst="rect">
            <a:avLst/>
          </a:prstGeom>
          <a:noFill/>
          <a:ln>
            <a:noFill/>
          </a:ln>
        </p:spPr>
        <p:txBody>
          <a:bodyPr spcFirstLastPara="1" wrap="square" lIns="91425" tIns="45700" rIns="91425" bIns="45700" anchor="t" anchorCtr="0">
            <a:noAutofit/>
          </a:bodyPr>
          <a:lstStyle/>
          <a:p>
            <a:pPr marL="76200" lvl="0" indent="0" algn="l" rtl="0">
              <a:lnSpc>
                <a:spcPct val="90000"/>
              </a:lnSpc>
              <a:spcBef>
                <a:spcPts val="1000"/>
              </a:spcBef>
              <a:spcAft>
                <a:spcPts val="0"/>
              </a:spcAft>
              <a:buClr>
                <a:schemeClr val="dk1"/>
              </a:buClr>
              <a:buSzPts val="2400"/>
              <a:buNone/>
            </a:pPr>
            <a:endParaRPr lang="ar-EG" dirty="0">
              <a:solidFill>
                <a:schemeClr val="dk1"/>
              </a:solidFill>
              <a:latin typeface="Open Sans"/>
              <a:ea typeface="Open Sans"/>
              <a:cs typeface="Open Sans"/>
              <a:sym typeface="Open Sans"/>
            </a:endParaRPr>
          </a:p>
          <a:p>
            <a:pPr marL="76200" lvl="0" indent="0" algn="r" rtl="0">
              <a:lnSpc>
                <a:spcPct val="90000"/>
              </a:lnSpc>
              <a:spcBef>
                <a:spcPts val="1000"/>
              </a:spcBef>
              <a:spcAft>
                <a:spcPts val="0"/>
              </a:spcAft>
              <a:buClr>
                <a:schemeClr val="dk1"/>
              </a:buClr>
              <a:buSzPts val="2400"/>
              <a:buNone/>
            </a:pPr>
            <a:r>
              <a:rPr lang="ar-EG" sz="2800" dirty="0">
                <a:solidFill>
                  <a:schemeClr val="bg2"/>
                </a:solidFill>
                <a:latin typeface="Open Sans"/>
                <a:ea typeface="Open Sans"/>
                <a:cs typeface="Open Sans"/>
                <a:sym typeface="Open Sans"/>
              </a:rPr>
              <a:t>للتحقق من المحتوى الذي منح الناشرون حق الوصول إليه في بلد معين وحسب نوع المؤسسة ،</a:t>
            </a:r>
          </a:p>
          <a:p>
            <a:pPr marL="50800" lvl="0" indent="0" algn="r" rtl="1">
              <a:lnSpc>
                <a:spcPct val="90000"/>
              </a:lnSpc>
              <a:spcBef>
                <a:spcPts val="1000"/>
              </a:spcBef>
              <a:spcAft>
                <a:spcPts val="0"/>
              </a:spcAft>
              <a:buClr>
                <a:schemeClr val="dk1"/>
              </a:buClr>
              <a:buSzPts val="2800"/>
              <a:buNone/>
            </a:pPr>
            <a:endParaRPr lang="ar-EG" sz="2800" dirty="0">
              <a:solidFill>
                <a:schemeClr val="bg2"/>
              </a:solidFill>
              <a:latin typeface="Open Sans"/>
              <a:ea typeface="Open Sans"/>
              <a:cs typeface="Open Sans"/>
              <a:sym typeface="Open Sans"/>
            </a:endParaRPr>
          </a:p>
          <a:p>
            <a:pPr marL="457200" lvl="0" indent="-406400" algn="r" rtl="1">
              <a:lnSpc>
                <a:spcPct val="90000"/>
              </a:lnSpc>
              <a:spcBef>
                <a:spcPts val="1000"/>
              </a:spcBef>
              <a:spcAft>
                <a:spcPts val="0"/>
              </a:spcAft>
              <a:buClr>
                <a:schemeClr val="bg2"/>
              </a:buClr>
              <a:buSzPts val="2800"/>
              <a:buChar char="●"/>
            </a:pPr>
            <a:r>
              <a:rPr lang="ar-EG" sz="2800" dirty="0">
                <a:solidFill>
                  <a:schemeClr val="bg2"/>
                </a:solidFill>
                <a:latin typeface="Open Sans"/>
                <a:ea typeface="Open Sans"/>
                <a:cs typeface="Open Sans"/>
                <a:sym typeface="Open Sans"/>
              </a:rPr>
              <a:t>افتح قائمة </a:t>
            </a:r>
            <a:r>
              <a:rPr lang="ar-EG" sz="2800" dirty="0" err="1">
                <a:solidFill>
                  <a:schemeClr val="bg2"/>
                </a:solidFill>
                <a:latin typeface="Open Sans"/>
                <a:ea typeface="Open Sans"/>
                <a:cs typeface="Open Sans"/>
                <a:sym typeface="Open Sans"/>
              </a:rPr>
              <a:t>هامبر</a:t>
            </a:r>
            <a:r>
              <a:rPr lang="ar-SA" sz="2800" dirty="0">
                <a:solidFill>
                  <a:schemeClr val="bg2"/>
                </a:solidFill>
                <a:latin typeface="Open Sans"/>
                <a:ea typeface="Open Sans"/>
                <a:cs typeface="Open Sans"/>
                <a:sym typeface="Open Sans"/>
              </a:rPr>
              <a:t>ج</a:t>
            </a:r>
            <a:r>
              <a:rPr lang="ar-EG" sz="2800" dirty="0">
                <a:solidFill>
                  <a:schemeClr val="bg2"/>
                </a:solidFill>
                <a:latin typeface="Open Sans"/>
                <a:ea typeface="Open Sans"/>
                <a:cs typeface="Open Sans"/>
                <a:sym typeface="Open Sans"/>
              </a:rPr>
              <a:t>ر</a:t>
            </a:r>
            <a:r>
              <a:rPr lang="en-US" sz="2800" b="1" dirty="0">
                <a:solidFill>
                  <a:schemeClr val="bg2"/>
                </a:solidFill>
                <a:latin typeface="Open Sans"/>
                <a:ea typeface="Open Sans"/>
                <a:cs typeface="Open Sans"/>
                <a:sym typeface="Open Sans"/>
              </a:rPr>
              <a:t> </a:t>
            </a:r>
            <a:r>
              <a:rPr lang="en-US" sz="2800" b="1" dirty="0" err="1">
                <a:solidFill>
                  <a:schemeClr val="bg2"/>
                </a:solidFill>
                <a:latin typeface="Open Sans"/>
                <a:ea typeface="Open Sans"/>
                <a:cs typeface="Open Sans"/>
                <a:sym typeface="Open Sans"/>
              </a:rPr>
              <a:t>Hamberger</a:t>
            </a:r>
            <a:r>
              <a:rPr lang="en-US" b="1" dirty="0">
                <a:solidFill>
                  <a:schemeClr val="bg2"/>
                </a:solidFill>
                <a:latin typeface="Open Sans"/>
                <a:ea typeface="Open Sans"/>
                <a:cs typeface="Open Sans"/>
                <a:sym typeface="Open Sans"/>
              </a:rPr>
              <a:t> </a:t>
            </a:r>
            <a:r>
              <a:rPr lang="ar-EG" b="1" dirty="0">
                <a:solidFill>
                  <a:schemeClr val="bg2"/>
                </a:solidFill>
                <a:latin typeface="Open Sans"/>
                <a:ea typeface="Open Sans"/>
                <a:cs typeface="Open Sans"/>
                <a:sym typeface="Open Sans"/>
              </a:rPr>
              <a:t> </a:t>
            </a:r>
            <a:r>
              <a:rPr lang="en-US" b="1" dirty="0">
                <a:solidFill>
                  <a:schemeClr val="bg2"/>
                </a:solidFill>
                <a:latin typeface="Open Sans"/>
                <a:ea typeface="Open Sans"/>
                <a:cs typeface="Open Sans"/>
                <a:sym typeface="Open Sans"/>
              </a:rPr>
              <a:t> </a:t>
            </a:r>
            <a:r>
              <a:rPr lang="en-US" sz="2800" b="1" dirty="0">
                <a:solidFill>
                  <a:schemeClr val="bg2"/>
                </a:solidFill>
                <a:latin typeface="Open Sans"/>
                <a:ea typeface="Open Sans"/>
                <a:cs typeface="Open Sans"/>
                <a:sym typeface="Open Sans"/>
              </a:rPr>
              <a:t>Menu</a:t>
            </a:r>
            <a:r>
              <a:rPr lang="en-US" dirty="0">
                <a:solidFill>
                  <a:schemeClr val="bg2"/>
                </a:solidFill>
                <a:latin typeface="Open Sans"/>
                <a:ea typeface="Open Sans"/>
                <a:cs typeface="Open Sans"/>
                <a:sym typeface="Open Sans"/>
              </a:rPr>
              <a:t>.</a:t>
            </a:r>
            <a:r>
              <a:rPr lang="ar-EG" sz="2800" dirty="0">
                <a:solidFill>
                  <a:schemeClr val="bg2"/>
                </a:solidFill>
                <a:latin typeface="Open Sans"/>
                <a:ea typeface="Open Sans"/>
                <a:cs typeface="Open Sans"/>
                <a:sym typeface="Open Sans"/>
              </a:rPr>
              <a:t>.</a:t>
            </a:r>
          </a:p>
          <a:p>
            <a:pPr marL="457200" lvl="0" indent="-406400" algn="r" rtl="1">
              <a:lnSpc>
                <a:spcPct val="90000"/>
              </a:lnSpc>
              <a:spcBef>
                <a:spcPts val="1000"/>
              </a:spcBef>
              <a:spcAft>
                <a:spcPts val="0"/>
              </a:spcAft>
              <a:buClr>
                <a:schemeClr val="bg2"/>
              </a:buClr>
              <a:buSzPts val="2800"/>
              <a:buChar char="●"/>
            </a:pPr>
            <a:r>
              <a:rPr lang="ar-EG" sz="2800" dirty="0">
                <a:solidFill>
                  <a:schemeClr val="bg2"/>
                </a:solidFill>
                <a:latin typeface="Open Sans"/>
                <a:ea typeface="Open Sans"/>
                <a:cs typeface="Open Sans"/>
                <a:sym typeface="Open Sans"/>
              </a:rPr>
              <a:t>انقر فوق التقارير</a:t>
            </a:r>
            <a:r>
              <a:rPr lang="en-US" sz="2800" b="1" dirty="0">
                <a:solidFill>
                  <a:schemeClr val="bg2"/>
                </a:solidFill>
                <a:latin typeface="Open Sans"/>
                <a:ea typeface="Open Sans"/>
                <a:cs typeface="Open Sans"/>
                <a:sym typeface="Open Sans"/>
              </a:rPr>
              <a:t>Reports</a:t>
            </a:r>
            <a:r>
              <a:rPr lang="ar-EG" sz="2800" dirty="0">
                <a:solidFill>
                  <a:schemeClr val="bg2"/>
                </a:solidFill>
                <a:latin typeface="Open Sans"/>
                <a:ea typeface="Open Sans"/>
                <a:cs typeface="Open Sans"/>
                <a:sym typeface="Open Sans"/>
              </a:rPr>
              <a:t>.</a:t>
            </a:r>
          </a:p>
          <a:p>
            <a:pPr marL="457200" lvl="0" indent="-406400" algn="r" rtl="1">
              <a:lnSpc>
                <a:spcPct val="90000"/>
              </a:lnSpc>
              <a:spcBef>
                <a:spcPts val="1000"/>
              </a:spcBef>
              <a:spcAft>
                <a:spcPts val="0"/>
              </a:spcAft>
              <a:buClr>
                <a:schemeClr val="bg2"/>
              </a:buClr>
              <a:buSzPts val="2800"/>
              <a:buChar char="●"/>
            </a:pPr>
            <a:r>
              <a:rPr lang="ar-EG" sz="2800" dirty="0">
                <a:solidFill>
                  <a:schemeClr val="bg2"/>
                </a:solidFill>
                <a:latin typeface="Open Sans"/>
                <a:ea typeface="Open Sans"/>
                <a:cs typeface="Open Sans"/>
                <a:sym typeface="Open Sans"/>
              </a:rPr>
              <a:t>ثم انقر فوق عرض البلد</a:t>
            </a:r>
            <a:r>
              <a:rPr lang="en-US" sz="2800" dirty="0">
                <a:solidFill>
                  <a:schemeClr val="bg2"/>
                </a:solidFill>
                <a:latin typeface="Open Sans"/>
                <a:ea typeface="Open Sans"/>
                <a:cs typeface="Open Sans"/>
                <a:sym typeface="Open Sans"/>
              </a:rPr>
              <a:t> </a:t>
            </a:r>
            <a:r>
              <a:rPr lang="en-US" sz="2800" b="1" dirty="0">
                <a:solidFill>
                  <a:schemeClr val="bg2"/>
                </a:solidFill>
                <a:latin typeface="Open Sans"/>
                <a:ea typeface="Open Sans"/>
                <a:cs typeface="Open Sans"/>
                <a:sym typeface="Open Sans"/>
              </a:rPr>
              <a:t>Country</a:t>
            </a:r>
            <a:r>
              <a:rPr lang="en-US" sz="2800" dirty="0">
                <a:solidFill>
                  <a:schemeClr val="bg2"/>
                </a:solidFill>
                <a:latin typeface="Open Sans"/>
                <a:ea typeface="Open Sans"/>
                <a:cs typeface="Open Sans"/>
                <a:sym typeface="Open Sans"/>
              </a:rPr>
              <a:t> </a:t>
            </a:r>
            <a:r>
              <a:rPr lang="en-US" sz="2800" b="1" dirty="0">
                <a:solidFill>
                  <a:schemeClr val="bg2"/>
                </a:solidFill>
                <a:latin typeface="Open Sans"/>
                <a:ea typeface="Open Sans"/>
                <a:cs typeface="Open Sans"/>
                <a:sym typeface="Open Sans"/>
              </a:rPr>
              <a:t>Offer</a:t>
            </a:r>
            <a:r>
              <a:rPr lang="ar-EG" sz="2800" dirty="0">
                <a:solidFill>
                  <a:schemeClr val="bg2"/>
                </a:solidFill>
                <a:latin typeface="Open Sans"/>
                <a:ea typeface="Open Sans"/>
                <a:cs typeface="Open Sans"/>
                <a:sym typeface="Open Sans"/>
              </a:rPr>
              <a:t>.</a:t>
            </a:r>
            <a:endParaRPr sz="2800" dirty="0">
              <a:solidFill>
                <a:schemeClr val="bg2"/>
              </a:solidFill>
              <a:latin typeface="Open Sans"/>
              <a:ea typeface="Open Sans"/>
              <a:cs typeface="Open Sans"/>
              <a:sym typeface="Open Sans"/>
            </a:endParaRPr>
          </a:p>
        </p:txBody>
      </p:sp>
      <p:pic>
        <p:nvPicPr>
          <p:cNvPr id="459" name="Google Shape;459;p23"/>
          <p:cNvPicPr preferRelativeResize="0"/>
          <p:nvPr/>
        </p:nvPicPr>
        <p:blipFill rotWithShape="1">
          <a:blip r:embed="rId4">
            <a:alphaModFix/>
          </a:blip>
          <a:srcRect/>
          <a:stretch/>
        </p:blipFill>
        <p:spPr>
          <a:xfrm>
            <a:off x="5588329" y="5527760"/>
            <a:ext cx="2231368" cy="1359249"/>
          </a:xfrm>
          <a:prstGeom prst="rect">
            <a:avLst/>
          </a:prstGeom>
          <a:noFill/>
          <a:ln>
            <a:noFill/>
          </a:ln>
        </p:spPr>
      </p:pic>
      <p:sp>
        <p:nvSpPr>
          <p:cNvPr id="460" name="Google Shape;460;p23"/>
          <p:cNvSpPr/>
          <p:nvPr/>
        </p:nvSpPr>
        <p:spPr>
          <a:xfrm>
            <a:off x="5653505" y="5527760"/>
            <a:ext cx="2166192" cy="1240902"/>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461" name="Google Shape;461;p23"/>
          <p:cNvCxnSpPr>
            <a:cxnSpLocks/>
          </p:cNvCxnSpPr>
          <p:nvPr/>
        </p:nvCxnSpPr>
        <p:spPr>
          <a:xfrm>
            <a:off x="4750676" y="5527760"/>
            <a:ext cx="1065924" cy="174540"/>
          </a:xfrm>
          <a:prstGeom prst="straightConnector1">
            <a:avLst/>
          </a:prstGeom>
          <a:noFill/>
          <a:ln w="9525" cap="flat" cmpd="sng">
            <a:solidFill>
              <a:srgbClr val="FF0000"/>
            </a:solidFill>
            <a:prstDash val="solid"/>
            <a:round/>
            <a:headEnd type="none" w="sm" len="sm"/>
            <a:tailEnd type="triangle" w="med" len="med"/>
          </a:ln>
        </p:spPr>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ge1c627edf3_0_10"/>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chemeClr val="dk1"/>
              </a:buClr>
              <a:buSzPts val="3200"/>
              <a:buFont typeface="Arial"/>
              <a:buNone/>
            </a:pPr>
            <a:r>
              <a:rPr lang="en-US" dirty="0">
                <a:solidFill>
                  <a:srgbClr val="586F7C"/>
                </a:solidFill>
                <a:latin typeface="Open Sans"/>
                <a:ea typeface="Open Sans"/>
                <a:cs typeface="Open Sans"/>
                <a:sym typeface="Open Sans"/>
              </a:rPr>
              <a:t>                           </a:t>
            </a:r>
            <a:r>
              <a:rPr lang="ar-EG" dirty="0">
                <a:solidFill>
                  <a:srgbClr val="586F7C"/>
                </a:solidFill>
                <a:latin typeface="Open Sans"/>
                <a:ea typeface="Open Sans"/>
                <a:cs typeface="Open Sans"/>
                <a:sym typeface="Open Sans"/>
              </a:rPr>
              <a:t>تابع عرض الدولة</a:t>
            </a:r>
            <a:endParaRPr dirty="0"/>
          </a:p>
        </p:txBody>
      </p:sp>
      <p:sp>
        <p:nvSpPr>
          <p:cNvPr id="468" name="Google Shape;468;ge1c627edf3_0_10"/>
          <p:cNvSpPr txBox="1">
            <a:spLocks noGrp="1"/>
          </p:cNvSpPr>
          <p:nvPr>
            <p:ph type="body" idx="1"/>
          </p:nvPr>
        </p:nvSpPr>
        <p:spPr>
          <a:xfrm>
            <a:off x="212275" y="1812475"/>
            <a:ext cx="5265000" cy="4866000"/>
          </a:xfrm>
          <a:prstGeom prst="rect">
            <a:avLst/>
          </a:prstGeom>
          <a:noFill/>
          <a:ln>
            <a:noFill/>
          </a:ln>
        </p:spPr>
        <p:txBody>
          <a:bodyPr spcFirstLastPara="1" wrap="square" lIns="91425" tIns="45700" rIns="91425" bIns="45700" anchor="t" anchorCtr="0">
            <a:noAutofit/>
          </a:bodyPr>
          <a:lstStyle/>
          <a:p>
            <a:pPr marL="76200" lvl="0" indent="0" algn="r" rtl="1">
              <a:lnSpc>
                <a:spcPct val="90000"/>
              </a:lnSpc>
              <a:spcBef>
                <a:spcPts val="1000"/>
              </a:spcBef>
              <a:spcAft>
                <a:spcPts val="0"/>
              </a:spcAft>
              <a:buClr>
                <a:schemeClr val="dk1"/>
              </a:buClr>
              <a:buSzPts val="2400"/>
              <a:buNone/>
            </a:pPr>
            <a:r>
              <a:rPr lang="ar-EG" dirty="0">
                <a:solidFill>
                  <a:schemeClr val="bg2"/>
                </a:solidFill>
                <a:latin typeface="Open Sans"/>
                <a:ea typeface="Open Sans"/>
                <a:cs typeface="Open Sans"/>
                <a:sym typeface="Open Sans"/>
              </a:rPr>
              <a:t>المعروض هو صفحة عرض الدولة. من القائمة المنسدلة.</a:t>
            </a:r>
            <a:endParaRPr lang="ar-SA" dirty="0">
              <a:solidFill>
                <a:schemeClr val="bg2"/>
              </a:solidFill>
              <a:latin typeface="Open Sans"/>
              <a:ea typeface="Open Sans"/>
              <a:cs typeface="Open Sans"/>
              <a:sym typeface="Open Sans"/>
            </a:endParaRPr>
          </a:p>
          <a:p>
            <a:pPr marL="457200" lvl="0" indent="-381000" algn="r" rtl="1">
              <a:lnSpc>
                <a:spcPct val="90000"/>
              </a:lnSpc>
              <a:spcBef>
                <a:spcPts val="1000"/>
              </a:spcBef>
              <a:spcAft>
                <a:spcPts val="0"/>
              </a:spcAft>
              <a:buClr>
                <a:schemeClr val="bg2"/>
              </a:buClr>
              <a:buSzPts val="2400"/>
              <a:buFont typeface="Open Sans"/>
              <a:buChar char="●"/>
            </a:pPr>
            <a:r>
              <a:rPr lang="ar-EG" dirty="0">
                <a:solidFill>
                  <a:schemeClr val="bg2"/>
                </a:solidFill>
                <a:latin typeface="Open Sans"/>
                <a:ea typeface="Open Sans"/>
                <a:cs typeface="Open Sans"/>
                <a:sym typeface="Open Sans"/>
              </a:rPr>
              <a:t>حدد دولة على سبيل المثال : بوتان</a:t>
            </a:r>
            <a:r>
              <a:rPr lang="en-US" dirty="0">
                <a:solidFill>
                  <a:schemeClr val="bg2"/>
                </a:solidFill>
                <a:latin typeface="Open Sans"/>
                <a:ea typeface="Open Sans"/>
                <a:cs typeface="Open Sans"/>
                <a:sym typeface="Open Sans"/>
              </a:rPr>
              <a:t> Bhutan </a:t>
            </a:r>
            <a:endParaRPr lang="ar-EG" dirty="0">
              <a:solidFill>
                <a:schemeClr val="bg2"/>
              </a:solidFill>
              <a:latin typeface="Open Sans"/>
              <a:ea typeface="Open Sans"/>
              <a:cs typeface="Open Sans"/>
              <a:sym typeface="Open Sans"/>
            </a:endParaRPr>
          </a:p>
          <a:p>
            <a:pPr marL="457200" lvl="0" indent="-381000" algn="r" rtl="1">
              <a:lnSpc>
                <a:spcPct val="90000"/>
              </a:lnSpc>
              <a:spcBef>
                <a:spcPts val="1000"/>
              </a:spcBef>
              <a:spcAft>
                <a:spcPts val="0"/>
              </a:spcAft>
              <a:buClr>
                <a:schemeClr val="bg2"/>
              </a:buClr>
              <a:buSzPts val="2400"/>
              <a:buFont typeface="Open Sans"/>
              <a:buChar char="●"/>
            </a:pPr>
            <a:r>
              <a:rPr lang="ar-EG" dirty="0">
                <a:solidFill>
                  <a:schemeClr val="bg2"/>
                </a:solidFill>
                <a:latin typeface="Open Sans"/>
                <a:ea typeface="Open Sans"/>
                <a:cs typeface="Open Sans"/>
                <a:sym typeface="Open Sans"/>
              </a:rPr>
              <a:t>حدد فئة مؤسسية على سبيل المثال :جامعة / كلية</a:t>
            </a:r>
          </a:p>
          <a:p>
            <a:pPr marL="457200" lvl="0" indent="-381000" algn="r" rtl="1">
              <a:lnSpc>
                <a:spcPct val="90000"/>
              </a:lnSpc>
              <a:spcBef>
                <a:spcPts val="1000"/>
              </a:spcBef>
              <a:spcAft>
                <a:spcPts val="0"/>
              </a:spcAft>
              <a:buClr>
                <a:schemeClr val="bg2"/>
              </a:buClr>
              <a:buSzPts val="2400"/>
              <a:buFont typeface="Open Sans"/>
              <a:buChar char="●"/>
            </a:pPr>
            <a:r>
              <a:rPr lang="ar-EG" dirty="0">
                <a:solidFill>
                  <a:schemeClr val="bg2"/>
                </a:solidFill>
                <a:latin typeface="Open Sans"/>
                <a:ea typeface="Open Sans"/>
                <a:cs typeface="Open Sans"/>
                <a:sym typeface="Open Sans"/>
              </a:rPr>
              <a:t>انقر فوق بحث</a:t>
            </a:r>
          </a:p>
          <a:p>
            <a:pPr marL="76200" lvl="0" indent="0" algn="r" rtl="1">
              <a:lnSpc>
                <a:spcPct val="90000"/>
              </a:lnSpc>
              <a:spcBef>
                <a:spcPts val="1000"/>
              </a:spcBef>
              <a:spcAft>
                <a:spcPts val="0"/>
              </a:spcAft>
              <a:buClr>
                <a:schemeClr val="dk1"/>
              </a:buClr>
              <a:buSzPts val="2400"/>
              <a:buNone/>
            </a:pPr>
            <a:r>
              <a:rPr lang="ar-EG" dirty="0">
                <a:solidFill>
                  <a:schemeClr val="bg2"/>
                </a:solidFill>
                <a:latin typeface="Open Sans"/>
                <a:ea typeface="Open Sans"/>
                <a:cs typeface="Open Sans"/>
                <a:sym typeface="Open Sans"/>
              </a:rPr>
              <a:t>لاحظ الكود المستخدم في القائمة الأبجدية التالية لناشري</a:t>
            </a:r>
            <a:r>
              <a:rPr lang="ar-SA" dirty="0">
                <a:solidFill>
                  <a:schemeClr val="bg2"/>
                </a:solidFill>
                <a:latin typeface="Open Sans"/>
                <a:ea typeface="Open Sans"/>
                <a:cs typeface="Open Sans"/>
                <a:sym typeface="Open Sans"/>
              </a:rPr>
              <a:t> البحوث من أجل الحياة </a:t>
            </a:r>
            <a:r>
              <a:rPr lang="ar-EG" dirty="0">
                <a:solidFill>
                  <a:schemeClr val="bg2"/>
                </a:solidFill>
                <a:latin typeface="Open Sans"/>
                <a:ea typeface="Open Sans"/>
                <a:cs typeface="Open Sans"/>
                <a:sym typeface="Open Sans"/>
              </a:rPr>
              <a:t>الذين يمنحون حق الوصول.</a:t>
            </a:r>
          </a:p>
          <a:p>
            <a:pPr marL="76200" lvl="0" indent="0" algn="r" rtl="1">
              <a:lnSpc>
                <a:spcPct val="90000"/>
              </a:lnSpc>
              <a:spcBef>
                <a:spcPts val="1000"/>
              </a:spcBef>
              <a:spcAft>
                <a:spcPts val="0"/>
              </a:spcAft>
              <a:buClr>
                <a:schemeClr val="dk1"/>
              </a:buClr>
              <a:buSzPts val="2400"/>
              <a:buNone/>
            </a:pPr>
            <a:r>
              <a:rPr lang="ar-EG" dirty="0">
                <a:solidFill>
                  <a:schemeClr val="bg2"/>
                </a:solidFill>
                <a:latin typeface="Open Sans"/>
                <a:ea typeface="Open Sans"/>
                <a:cs typeface="Open Sans"/>
                <a:sym typeface="Open Sans"/>
              </a:rPr>
              <a:t>بالنسبة لبوتان ، إجمالي الوصول #</a:t>
            </a:r>
            <a:r>
              <a:rPr lang="en-US" dirty="0">
                <a:solidFill>
                  <a:schemeClr val="bg2"/>
                </a:solidFill>
                <a:latin typeface="Open Sans"/>
                <a:ea typeface="Open Sans"/>
                <a:cs typeface="Open Sans"/>
                <a:sym typeface="Open Sans"/>
              </a:rPr>
              <a:t>s </a:t>
            </a:r>
            <a:r>
              <a:rPr lang="ar-EG" dirty="0">
                <a:solidFill>
                  <a:schemeClr val="bg2"/>
                </a:solidFill>
                <a:latin typeface="Open Sans"/>
                <a:ea typeface="Open Sans"/>
                <a:cs typeface="Open Sans"/>
                <a:sym typeface="Open Sans"/>
              </a:rPr>
              <a:t>هو 88575 كتابًا و 15651 مجلة و 62 مصدرًا مرجعيًا و 16 قاعدة بيانات</a:t>
            </a:r>
          </a:p>
          <a:p>
            <a:pPr marL="76200" lvl="0" indent="0" algn="l" rtl="0">
              <a:lnSpc>
                <a:spcPct val="90000"/>
              </a:lnSpc>
              <a:spcBef>
                <a:spcPts val="1000"/>
              </a:spcBef>
              <a:spcAft>
                <a:spcPts val="0"/>
              </a:spcAft>
              <a:buClr>
                <a:schemeClr val="dk1"/>
              </a:buClr>
              <a:buSzPts val="2400"/>
              <a:buNone/>
            </a:pPr>
            <a:endParaRPr sz="2200" dirty="0">
              <a:solidFill>
                <a:srgbClr val="3F3F3F"/>
              </a:solidFill>
              <a:latin typeface="Open Sans"/>
              <a:ea typeface="Open Sans"/>
              <a:cs typeface="Open Sans"/>
              <a:sym typeface="Open Sans"/>
            </a:endParaRPr>
          </a:p>
        </p:txBody>
      </p:sp>
      <p:sp>
        <p:nvSpPr>
          <p:cNvPr id="469" name="Google Shape;469;ge1c627edf3_0_10"/>
          <p:cNvSpPr/>
          <p:nvPr/>
        </p:nvSpPr>
        <p:spPr>
          <a:xfrm>
            <a:off x="6368716" y="2847220"/>
            <a:ext cx="3360155" cy="9855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470" name="Google Shape;470;ge1c627edf3_0_10"/>
          <p:cNvCxnSpPr>
            <a:cxnSpLocks/>
          </p:cNvCxnSpPr>
          <p:nvPr/>
        </p:nvCxnSpPr>
        <p:spPr>
          <a:xfrm>
            <a:off x="5245100" y="5321300"/>
            <a:ext cx="954826" cy="509958"/>
          </a:xfrm>
          <a:prstGeom prst="straightConnector1">
            <a:avLst/>
          </a:prstGeom>
          <a:noFill/>
          <a:ln w="9525" cap="flat" cmpd="sng">
            <a:solidFill>
              <a:srgbClr val="FF0000"/>
            </a:solidFill>
            <a:prstDash val="solid"/>
            <a:round/>
            <a:headEnd type="none" w="sm" len="sm"/>
            <a:tailEnd type="triangle" w="med" len="med"/>
          </a:ln>
        </p:spPr>
      </p:cxnSp>
      <p:cxnSp>
        <p:nvCxnSpPr>
          <p:cNvPr id="471" name="Google Shape;471;ge1c627edf3_0_10"/>
          <p:cNvCxnSpPr>
            <a:cxnSpLocks/>
            <a:stCxn id="468" idx="3"/>
          </p:cNvCxnSpPr>
          <p:nvPr/>
        </p:nvCxnSpPr>
        <p:spPr>
          <a:xfrm>
            <a:off x="5477275" y="4245475"/>
            <a:ext cx="763500" cy="491625"/>
          </a:xfrm>
          <a:prstGeom prst="straightConnector1">
            <a:avLst/>
          </a:prstGeom>
          <a:noFill/>
          <a:ln w="9525" cap="flat" cmpd="sng">
            <a:solidFill>
              <a:srgbClr val="FF0000"/>
            </a:solidFill>
            <a:prstDash val="solid"/>
            <a:round/>
            <a:headEnd type="none" w="sm" len="sm"/>
            <a:tailEnd type="triangle" w="med" len="med"/>
          </a:ln>
        </p:spPr>
      </p:cxnSp>
      <p:sp>
        <p:nvSpPr>
          <p:cNvPr id="472" name="Google Shape;472;ge1c627edf3_0_10"/>
          <p:cNvSpPr/>
          <p:nvPr/>
        </p:nvSpPr>
        <p:spPr>
          <a:xfrm>
            <a:off x="6368716" y="2857159"/>
            <a:ext cx="3360155" cy="9855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73" name="Google Shape;473;ge1c627edf3_0_10"/>
          <p:cNvPicPr preferRelativeResize="0"/>
          <p:nvPr/>
        </p:nvPicPr>
        <p:blipFill rotWithShape="1">
          <a:blip r:embed="rId3">
            <a:alphaModFix/>
          </a:blip>
          <a:srcRect/>
          <a:stretch/>
        </p:blipFill>
        <p:spPr>
          <a:xfrm>
            <a:off x="6240775" y="1812475"/>
            <a:ext cx="5589950" cy="4866000"/>
          </a:xfrm>
          <a:prstGeom prst="rect">
            <a:avLst/>
          </a:prstGeom>
          <a:noFill/>
          <a:ln>
            <a:noFill/>
          </a:ln>
        </p:spPr>
      </p:pic>
      <p:sp>
        <p:nvSpPr>
          <p:cNvPr id="474" name="Google Shape;474;ge1c627edf3_0_10"/>
          <p:cNvSpPr/>
          <p:nvPr/>
        </p:nvSpPr>
        <p:spPr>
          <a:xfrm>
            <a:off x="6199931" y="2477373"/>
            <a:ext cx="4308173" cy="1190859"/>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26"/>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rgbClr val="FFFFFF"/>
              </a:buClr>
              <a:buSzPts val="3600"/>
              <a:buFont typeface="Trebuchet MS"/>
              <a:buNone/>
            </a:pPr>
            <a:r>
              <a:rPr lang="ar-EG" sz="3600" dirty="0">
                <a:solidFill>
                  <a:schemeClr val="bg2"/>
                </a:solidFill>
                <a:latin typeface="Open Sans"/>
                <a:ea typeface="Open Sans"/>
                <a:cs typeface="Open Sans"/>
                <a:sym typeface="Open Sans"/>
              </a:rPr>
              <a:t>قوائم العناوين</a:t>
            </a:r>
            <a:endParaRPr dirty="0">
              <a:solidFill>
                <a:schemeClr val="bg2"/>
              </a:solidFill>
            </a:endParaRPr>
          </a:p>
        </p:txBody>
      </p:sp>
      <p:sp>
        <p:nvSpPr>
          <p:cNvPr id="480" name="Google Shape;480;p26"/>
          <p:cNvSpPr txBox="1">
            <a:spLocks noGrp="1"/>
          </p:cNvSpPr>
          <p:nvPr>
            <p:ph type="body" idx="1"/>
          </p:nvPr>
        </p:nvSpPr>
        <p:spPr>
          <a:xfrm>
            <a:off x="139700" y="2007253"/>
            <a:ext cx="4646746" cy="4633390"/>
          </a:xfrm>
          <a:prstGeom prst="rect">
            <a:avLst/>
          </a:prstGeom>
          <a:noFill/>
          <a:ln>
            <a:noFill/>
          </a:ln>
        </p:spPr>
        <p:txBody>
          <a:bodyPr spcFirstLastPara="1" wrap="square" lIns="91425" tIns="45700" rIns="91425" bIns="45700" anchor="t" anchorCtr="0">
            <a:noAutofit/>
          </a:bodyPr>
          <a:lstStyle/>
          <a:p>
            <a:pPr marL="457200" lvl="0" indent="-381000" algn="r" rtl="1">
              <a:lnSpc>
                <a:spcPct val="90000"/>
              </a:lnSpc>
              <a:spcBef>
                <a:spcPts val="1000"/>
              </a:spcBef>
              <a:spcAft>
                <a:spcPts val="0"/>
              </a:spcAft>
              <a:buClr>
                <a:schemeClr val="bg2"/>
              </a:buClr>
              <a:buSzPts val="2400"/>
              <a:buFont typeface="Open Sans"/>
              <a:buChar char="●"/>
            </a:pPr>
            <a:r>
              <a:rPr lang="ar-EG" sz="2800" dirty="0">
                <a:solidFill>
                  <a:schemeClr val="bg2"/>
                </a:solidFill>
                <a:latin typeface="Open Sans"/>
                <a:ea typeface="Open Sans"/>
                <a:cs typeface="Open Sans"/>
                <a:sym typeface="Open Sans"/>
              </a:rPr>
              <a:t>لإنشاء قوائم العناوين ، انقر فوق قائمة </a:t>
            </a:r>
            <a:r>
              <a:rPr lang="ar-EG" sz="2800" dirty="0" err="1">
                <a:solidFill>
                  <a:schemeClr val="bg2"/>
                </a:solidFill>
                <a:latin typeface="Open Sans"/>
                <a:ea typeface="Open Sans"/>
                <a:cs typeface="Open Sans"/>
                <a:sym typeface="Open Sans"/>
              </a:rPr>
              <a:t>هامبر</a:t>
            </a:r>
            <a:r>
              <a:rPr lang="ar-SA" sz="2800" dirty="0">
                <a:solidFill>
                  <a:schemeClr val="bg2"/>
                </a:solidFill>
                <a:latin typeface="Open Sans"/>
                <a:ea typeface="Open Sans"/>
                <a:cs typeface="Open Sans"/>
                <a:sym typeface="Open Sans"/>
              </a:rPr>
              <a:t>ج</a:t>
            </a:r>
            <a:r>
              <a:rPr lang="ar-EG" sz="2800" dirty="0">
                <a:solidFill>
                  <a:schemeClr val="bg2"/>
                </a:solidFill>
                <a:latin typeface="Open Sans"/>
                <a:ea typeface="Open Sans"/>
                <a:cs typeface="Open Sans"/>
                <a:sym typeface="Open Sans"/>
              </a:rPr>
              <a:t>ر</a:t>
            </a:r>
            <a:r>
              <a:rPr lang="en-US" sz="2800" dirty="0">
                <a:solidFill>
                  <a:schemeClr val="bg2"/>
                </a:solidFill>
                <a:latin typeface="Open Sans"/>
                <a:ea typeface="Open Sans"/>
                <a:cs typeface="Open Sans"/>
                <a:sym typeface="Open Sans"/>
              </a:rPr>
              <a:t>Hamburger Menu</a:t>
            </a:r>
          </a:p>
          <a:p>
            <a:pPr marL="457200" lvl="0" indent="-381000" algn="r" rtl="1">
              <a:lnSpc>
                <a:spcPct val="90000"/>
              </a:lnSpc>
              <a:spcBef>
                <a:spcPts val="1000"/>
              </a:spcBef>
              <a:spcAft>
                <a:spcPts val="0"/>
              </a:spcAft>
              <a:buClr>
                <a:schemeClr val="bg2"/>
              </a:buClr>
              <a:buSzPts val="2400"/>
              <a:buFont typeface="Open Sans"/>
              <a:buChar char="●"/>
            </a:pPr>
            <a:r>
              <a:rPr lang="ar-EG" sz="2800" dirty="0">
                <a:solidFill>
                  <a:schemeClr val="bg2"/>
                </a:solidFill>
                <a:latin typeface="Open Sans"/>
                <a:ea typeface="Open Sans"/>
                <a:cs typeface="Open Sans"/>
                <a:sym typeface="Open Sans"/>
              </a:rPr>
              <a:t>انتقل لأسفل الصفحة</a:t>
            </a:r>
            <a:endParaRPr lang="en-US" sz="2800" dirty="0">
              <a:solidFill>
                <a:schemeClr val="bg2"/>
              </a:solidFill>
              <a:latin typeface="Open Sans"/>
              <a:ea typeface="Open Sans"/>
              <a:cs typeface="Open Sans"/>
              <a:sym typeface="Open Sans"/>
            </a:endParaRPr>
          </a:p>
          <a:p>
            <a:pPr marL="457200" lvl="0" indent="-381000" algn="r" rtl="1">
              <a:lnSpc>
                <a:spcPct val="90000"/>
              </a:lnSpc>
              <a:spcBef>
                <a:spcPts val="1000"/>
              </a:spcBef>
              <a:spcAft>
                <a:spcPts val="0"/>
              </a:spcAft>
              <a:buClr>
                <a:schemeClr val="bg2"/>
              </a:buClr>
              <a:buSzPts val="2400"/>
              <a:buFont typeface="Open Sans"/>
              <a:buChar char="●"/>
            </a:pPr>
            <a:r>
              <a:rPr lang="ar-EG" sz="2800" dirty="0">
                <a:solidFill>
                  <a:schemeClr val="bg2"/>
                </a:solidFill>
                <a:latin typeface="Open Sans"/>
                <a:ea typeface="Open Sans"/>
                <a:cs typeface="Open Sans"/>
                <a:sym typeface="Open Sans"/>
              </a:rPr>
              <a:t>انقر فوق التقارير</a:t>
            </a:r>
            <a:r>
              <a:rPr lang="en-US" sz="2800" dirty="0">
                <a:solidFill>
                  <a:schemeClr val="bg2"/>
                </a:solidFill>
                <a:latin typeface="Open Sans"/>
                <a:ea typeface="Open Sans"/>
                <a:cs typeface="Open Sans"/>
                <a:sym typeface="Open Sans"/>
              </a:rPr>
              <a:t>Reports</a:t>
            </a:r>
            <a:r>
              <a:rPr lang="ar-EG" sz="2800" dirty="0">
                <a:solidFill>
                  <a:schemeClr val="bg2"/>
                </a:solidFill>
                <a:latin typeface="Open Sans"/>
                <a:ea typeface="Open Sans"/>
                <a:cs typeface="Open Sans"/>
                <a:sym typeface="Open Sans"/>
              </a:rPr>
              <a:t> وقوائم العناوين</a:t>
            </a:r>
            <a:r>
              <a:rPr lang="en-US" sz="2800" dirty="0">
                <a:solidFill>
                  <a:schemeClr val="bg2"/>
                </a:solidFill>
                <a:latin typeface="Open Sans"/>
                <a:ea typeface="Open Sans"/>
                <a:cs typeface="Open Sans"/>
                <a:sym typeface="Open Sans"/>
              </a:rPr>
              <a:t> Title Lists</a:t>
            </a:r>
          </a:p>
          <a:p>
            <a:pPr marL="457200" lvl="0" indent="-381000" algn="r" rtl="1">
              <a:lnSpc>
                <a:spcPct val="90000"/>
              </a:lnSpc>
              <a:spcBef>
                <a:spcPts val="1000"/>
              </a:spcBef>
              <a:spcAft>
                <a:spcPts val="0"/>
              </a:spcAft>
              <a:buClr>
                <a:schemeClr val="bg2"/>
              </a:buClr>
              <a:buSzPts val="2400"/>
              <a:buFont typeface="Open Sans"/>
              <a:buChar char="●"/>
            </a:pPr>
            <a:r>
              <a:rPr lang="ar-EG" sz="2800" dirty="0">
                <a:solidFill>
                  <a:schemeClr val="bg2"/>
                </a:solidFill>
                <a:latin typeface="Open Sans"/>
                <a:ea typeface="Open Sans"/>
                <a:cs typeface="Open Sans"/>
                <a:sym typeface="Open Sans"/>
              </a:rPr>
              <a:t>عند وصف مصادر</a:t>
            </a:r>
            <a:r>
              <a:rPr lang="ar-SA" sz="2800" dirty="0">
                <a:solidFill>
                  <a:schemeClr val="bg2"/>
                </a:solidFill>
                <a:latin typeface="Open Sans"/>
                <a:ea typeface="Open Sans"/>
                <a:cs typeface="Open Sans"/>
                <a:sym typeface="Open Sans"/>
              </a:rPr>
              <a:t> البحوث من أجل الحياة </a:t>
            </a:r>
            <a:r>
              <a:rPr lang="en-US" sz="2800" dirty="0">
                <a:solidFill>
                  <a:schemeClr val="bg2"/>
                </a:solidFill>
                <a:latin typeface="Open Sans"/>
                <a:ea typeface="Open Sans"/>
                <a:cs typeface="Open Sans"/>
                <a:sym typeface="Open Sans"/>
              </a:rPr>
              <a:t>Reserach4Life </a:t>
            </a:r>
            <a:r>
              <a:rPr lang="ar-EG" sz="2800" dirty="0">
                <a:solidFill>
                  <a:schemeClr val="bg2"/>
                </a:solidFill>
                <a:latin typeface="Open Sans"/>
                <a:ea typeface="Open Sans"/>
                <a:cs typeface="Open Sans"/>
                <a:sym typeface="Open Sans"/>
              </a:rPr>
              <a:t>ستكون هذه القوائم مفيدة.</a:t>
            </a:r>
            <a:endParaRPr sz="2800" dirty="0">
              <a:solidFill>
                <a:schemeClr val="bg2"/>
              </a:solidFill>
              <a:latin typeface="Open Sans"/>
              <a:ea typeface="Open Sans"/>
              <a:cs typeface="Open Sans"/>
              <a:sym typeface="Open Sans"/>
            </a:endParaRPr>
          </a:p>
        </p:txBody>
      </p:sp>
      <p:pic>
        <p:nvPicPr>
          <p:cNvPr id="481" name="Google Shape;481;p26"/>
          <p:cNvPicPr preferRelativeResize="0"/>
          <p:nvPr/>
        </p:nvPicPr>
        <p:blipFill rotWithShape="1">
          <a:blip r:embed="rId3">
            <a:alphaModFix/>
          </a:blip>
          <a:srcRect/>
          <a:stretch/>
        </p:blipFill>
        <p:spPr>
          <a:xfrm>
            <a:off x="8004654" y="1671157"/>
            <a:ext cx="1952625" cy="571500"/>
          </a:xfrm>
          <a:prstGeom prst="rect">
            <a:avLst/>
          </a:prstGeom>
          <a:noFill/>
          <a:ln>
            <a:noFill/>
          </a:ln>
        </p:spPr>
      </p:pic>
      <p:pic>
        <p:nvPicPr>
          <p:cNvPr id="482" name="Google Shape;482;p26"/>
          <p:cNvPicPr preferRelativeResize="0"/>
          <p:nvPr/>
        </p:nvPicPr>
        <p:blipFill rotWithShape="1">
          <a:blip r:embed="rId4">
            <a:alphaModFix/>
          </a:blip>
          <a:srcRect/>
          <a:stretch/>
        </p:blipFill>
        <p:spPr>
          <a:xfrm>
            <a:off x="5943600" y="2311909"/>
            <a:ext cx="3249175" cy="4167279"/>
          </a:xfrm>
          <a:prstGeom prst="rect">
            <a:avLst/>
          </a:prstGeom>
          <a:noFill/>
          <a:ln>
            <a:noFill/>
          </a:ln>
        </p:spPr>
      </p:pic>
      <p:pic>
        <p:nvPicPr>
          <p:cNvPr id="483" name="Google Shape;483;p26"/>
          <p:cNvPicPr preferRelativeResize="0"/>
          <p:nvPr/>
        </p:nvPicPr>
        <p:blipFill rotWithShape="1">
          <a:blip r:embed="rId5">
            <a:alphaModFix/>
          </a:blip>
          <a:srcRect/>
          <a:stretch/>
        </p:blipFill>
        <p:spPr>
          <a:xfrm>
            <a:off x="2463073" y="2927379"/>
            <a:ext cx="588860" cy="501621"/>
          </a:xfrm>
          <a:prstGeom prst="rect">
            <a:avLst/>
          </a:prstGeom>
          <a:noFill/>
          <a:ln>
            <a:noFill/>
          </a:ln>
        </p:spPr>
      </p:pic>
      <p:sp>
        <p:nvSpPr>
          <p:cNvPr id="484" name="Google Shape;484;p26"/>
          <p:cNvSpPr/>
          <p:nvPr/>
        </p:nvSpPr>
        <p:spPr>
          <a:xfrm>
            <a:off x="5943600" y="5384738"/>
            <a:ext cx="1796902" cy="1114499"/>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485" name="Google Shape;485;p26"/>
          <p:cNvCxnSpPr>
            <a:cxnSpLocks/>
          </p:cNvCxnSpPr>
          <p:nvPr/>
        </p:nvCxnSpPr>
        <p:spPr>
          <a:xfrm flipV="1">
            <a:off x="4521200" y="2007250"/>
            <a:ext cx="4740872" cy="304659"/>
          </a:xfrm>
          <a:prstGeom prst="straightConnector1">
            <a:avLst/>
          </a:prstGeom>
          <a:noFill/>
          <a:ln w="9525" cap="flat" cmpd="sng">
            <a:solidFill>
              <a:srgbClr val="FF0000"/>
            </a:solidFill>
            <a:prstDash val="solid"/>
            <a:round/>
            <a:headEnd type="none" w="sm" len="sm"/>
            <a:tailEnd type="triangle" w="med" len="med"/>
          </a:ln>
        </p:spPr>
      </p:cxnSp>
      <p:cxnSp>
        <p:nvCxnSpPr>
          <p:cNvPr id="486" name="Google Shape;486;p26"/>
          <p:cNvCxnSpPr>
            <a:cxnSpLocks/>
          </p:cNvCxnSpPr>
          <p:nvPr/>
        </p:nvCxnSpPr>
        <p:spPr>
          <a:xfrm>
            <a:off x="4521200" y="4025900"/>
            <a:ext cx="1481395" cy="2340920"/>
          </a:xfrm>
          <a:prstGeom prst="straightConnector1">
            <a:avLst/>
          </a:prstGeom>
          <a:noFill/>
          <a:ln w="9525" cap="flat" cmpd="sng">
            <a:solidFill>
              <a:srgbClr val="FF0000"/>
            </a:solidFill>
            <a:prstDash val="solid"/>
            <a:round/>
            <a:headEnd type="none" w="sm" len="sm"/>
            <a:tailEnd type="triangl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3"/>
          <p:cNvSpPr txBox="1">
            <a:spLocks noGrp="1"/>
          </p:cNvSpPr>
          <p:nvPr>
            <p:ph type="title"/>
          </p:nvPr>
        </p:nvSpPr>
        <p:spPr>
          <a:xfrm>
            <a:off x="0" y="378812"/>
            <a:ext cx="7869382" cy="1080900"/>
          </a:xfrm>
          <a:prstGeom prst="rect">
            <a:avLst/>
          </a:prstGeom>
          <a:noFill/>
          <a:ln>
            <a:noFill/>
          </a:ln>
        </p:spPr>
        <p:txBody>
          <a:bodyPr spcFirstLastPara="1" wrap="square" lIns="91425" tIns="45700" rIns="91425" bIns="45700" anchor="t" anchorCtr="0">
            <a:normAutofit fontScale="90000"/>
          </a:bodyPr>
          <a:lstStyle/>
          <a:p>
            <a:pPr marL="0" lvl="0" indent="0" algn="r" rtl="1">
              <a:lnSpc>
                <a:spcPct val="90000"/>
              </a:lnSpc>
              <a:spcBef>
                <a:spcPts val="0"/>
              </a:spcBef>
              <a:spcAft>
                <a:spcPts val="0"/>
              </a:spcAft>
              <a:buClr>
                <a:schemeClr val="dk1"/>
              </a:buClr>
              <a:buSzPct val="96096"/>
              <a:buNone/>
            </a:pPr>
            <a:r>
              <a:rPr lang="ar-EG" dirty="0">
                <a:solidFill>
                  <a:srgbClr val="00B050"/>
                </a:solidFill>
                <a:latin typeface="Open Sans"/>
                <a:ea typeface="Open Sans"/>
                <a:cs typeface="Open Sans"/>
                <a:sym typeface="Open Sans"/>
              </a:rPr>
              <a:t>مجموعات</a:t>
            </a:r>
            <a:r>
              <a:rPr lang="ar-SA" dirty="0">
                <a:solidFill>
                  <a:srgbClr val="00B050"/>
                </a:solidFill>
                <a:latin typeface="Open Sans"/>
                <a:ea typeface="Open Sans"/>
                <a:cs typeface="Open Sans"/>
                <a:sym typeface="Open Sans"/>
              </a:rPr>
              <a:t> البحوث من أجل الحياة</a:t>
            </a:r>
            <a:br>
              <a:rPr lang="en-US" dirty="0">
                <a:solidFill>
                  <a:srgbClr val="586F7C"/>
                </a:solidFill>
                <a:latin typeface="Open Sans"/>
                <a:ea typeface="Open Sans"/>
                <a:cs typeface="Open Sans"/>
                <a:sym typeface="Open Sans"/>
              </a:rPr>
            </a:br>
            <a:r>
              <a:rPr lang="ar-SA" dirty="0">
                <a:solidFill>
                  <a:srgbClr val="586F7C"/>
                </a:solidFill>
                <a:latin typeface="Open Sans"/>
                <a:ea typeface="Open Sans"/>
                <a:cs typeface="Open Sans"/>
                <a:sym typeface="Open Sans"/>
              </a:rPr>
              <a:t>                  </a:t>
            </a:r>
            <a:r>
              <a:rPr lang="en-US" dirty="0">
                <a:solidFill>
                  <a:srgbClr val="586F7C"/>
                </a:solidFill>
                <a:latin typeface="Open Sans"/>
                <a:ea typeface="Open Sans"/>
                <a:cs typeface="Open Sans"/>
                <a:sym typeface="Open Sans"/>
              </a:rPr>
              <a:t>(</a:t>
            </a:r>
            <a:r>
              <a:rPr lang="en-US" u="sng" dirty="0">
                <a:solidFill>
                  <a:srgbClr val="586F7C"/>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www.research4life.org</a:t>
            </a:r>
            <a:r>
              <a:rPr lang="en-US" dirty="0">
                <a:solidFill>
                  <a:srgbClr val="586F7C"/>
                </a:solidFill>
                <a:latin typeface="Open Sans"/>
                <a:ea typeface="Open Sans"/>
                <a:cs typeface="Open Sans"/>
                <a:sym typeface="Open Sans"/>
              </a:rPr>
              <a:t>) </a:t>
            </a:r>
            <a:endParaRPr dirty="0">
              <a:solidFill>
                <a:srgbClr val="586F7C"/>
              </a:solidFill>
              <a:latin typeface="Open Sans"/>
              <a:ea typeface="Open Sans"/>
              <a:cs typeface="Open Sans"/>
              <a:sym typeface="Open Sans"/>
            </a:endParaRPr>
          </a:p>
        </p:txBody>
      </p:sp>
      <p:sp>
        <p:nvSpPr>
          <p:cNvPr id="97" name="Google Shape;97;p3"/>
          <p:cNvSpPr txBox="1">
            <a:spLocks noGrp="1"/>
          </p:cNvSpPr>
          <p:nvPr>
            <p:ph type="body" idx="1"/>
          </p:nvPr>
        </p:nvSpPr>
        <p:spPr>
          <a:xfrm>
            <a:off x="216329" y="1718308"/>
            <a:ext cx="11188500" cy="5139692"/>
          </a:xfrm>
          <a:prstGeom prst="rect">
            <a:avLst/>
          </a:prstGeom>
          <a:noFill/>
          <a:ln>
            <a:noFill/>
          </a:ln>
        </p:spPr>
        <p:txBody>
          <a:bodyPr spcFirstLastPara="1" wrap="square" lIns="91425" tIns="45700" rIns="91425" bIns="45700" anchor="t" anchorCtr="0">
            <a:noAutofit/>
          </a:bodyPr>
          <a:lstStyle/>
          <a:p>
            <a:pPr marL="457200" lvl="0" indent="-381000" algn="r" rtl="1">
              <a:lnSpc>
                <a:spcPct val="150000"/>
              </a:lnSpc>
              <a:spcBef>
                <a:spcPts val="1000"/>
              </a:spcBef>
              <a:spcAft>
                <a:spcPts val="0"/>
              </a:spcAft>
              <a:buClr>
                <a:schemeClr val="bg2"/>
              </a:buClr>
              <a:buSzPts val="2400"/>
              <a:buChar char="●"/>
            </a:pPr>
            <a:r>
              <a:rPr lang="ar-EG" sz="2000" b="0" i="0" dirty="0">
                <a:solidFill>
                  <a:schemeClr val="bg2"/>
                </a:solidFill>
                <a:latin typeface="Open Sans"/>
                <a:ea typeface="Open Sans"/>
                <a:cs typeface="Open Sans"/>
                <a:sym typeface="Open Sans"/>
              </a:rPr>
              <a:t>منذ عام </a:t>
            </a:r>
            <a:r>
              <a:rPr lang="ar-EG" b="0" i="0" dirty="0">
                <a:solidFill>
                  <a:schemeClr val="bg2"/>
                </a:solidFill>
                <a:latin typeface="Open Sans"/>
                <a:ea typeface="Open Sans"/>
                <a:cs typeface="Open Sans"/>
                <a:sym typeface="Open Sans"/>
              </a:rPr>
              <a:t>٢٠٠٢ ، قدمت</a:t>
            </a:r>
            <a:r>
              <a:rPr lang="en-US" b="0" i="0" dirty="0">
                <a:solidFill>
                  <a:schemeClr val="bg2"/>
                </a:solidFill>
                <a:latin typeface="Open Sans"/>
                <a:ea typeface="Open Sans"/>
                <a:cs typeface="Open Sans"/>
                <a:sym typeface="Open Sans"/>
              </a:rPr>
              <a:t> </a:t>
            </a:r>
            <a:r>
              <a:rPr lang="ar-EG" b="0" i="0" dirty="0">
                <a:solidFill>
                  <a:schemeClr val="bg2"/>
                </a:solidFill>
                <a:latin typeface="Open Sans"/>
                <a:ea typeface="Open Sans"/>
                <a:cs typeface="Open Sans"/>
                <a:sym typeface="Open Sans"/>
              </a:rPr>
              <a:t>"</a:t>
            </a:r>
            <a:r>
              <a:rPr lang="ar-SA" b="0" i="0" dirty="0">
                <a:solidFill>
                  <a:schemeClr val="bg2"/>
                </a:solidFill>
                <a:latin typeface="Open Sans"/>
                <a:ea typeface="Open Sans"/>
                <a:cs typeface="Open Sans"/>
                <a:sym typeface="Open Sans"/>
              </a:rPr>
              <a:t>البحوث من أجل الحياة</a:t>
            </a:r>
            <a:r>
              <a:rPr lang="ar-EG" b="0" i="0" dirty="0">
                <a:solidFill>
                  <a:schemeClr val="bg2"/>
                </a:solidFill>
                <a:latin typeface="Open Sans"/>
                <a:ea typeface="Open Sans"/>
                <a:cs typeface="Open Sans"/>
                <a:sym typeface="Open Sans"/>
              </a:rPr>
              <a:t>"</a:t>
            </a:r>
            <a:r>
              <a:rPr lang="ar-SA" dirty="0">
                <a:solidFill>
                  <a:schemeClr val="bg2"/>
                </a:solidFill>
                <a:latin typeface="Open Sans"/>
                <a:ea typeface="Open Sans"/>
                <a:cs typeface="Open Sans"/>
                <a:sym typeface="Open Sans"/>
              </a:rPr>
              <a:t> </a:t>
            </a:r>
            <a:r>
              <a:rPr lang="en-US" sz="2400" dirty="0">
                <a:solidFill>
                  <a:schemeClr val="bg2"/>
                </a:solidFill>
                <a:latin typeface="Open Sans"/>
                <a:ea typeface="Open Sans"/>
                <a:cs typeface="Open Sans"/>
                <a:sym typeface="Open Sans"/>
              </a:rPr>
              <a:t>Research4Life </a:t>
            </a:r>
            <a:r>
              <a:rPr lang="ar-EG" sz="2400" dirty="0">
                <a:solidFill>
                  <a:schemeClr val="bg2"/>
                </a:solidFill>
                <a:latin typeface="Open Sans"/>
                <a:ea typeface="Open Sans"/>
                <a:cs typeface="Open Sans"/>
                <a:sym typeface="Open Sans"/>
              </a:rPr>
              <a:t> </a:t>
            </a:r>
            <a:r>
              <a:rPr lang="ar-EG" b="0" i="0" dirty="0">
                <a:solidFill>
                  <a:schemeClr val="bg2"/>
                </a:solidFill>
                <a:latin typeface="Open Sans"/>
                <a:ea typeface="Open Sans"/>
                <a:cs typeface="Open Sans"/>
                <a:sym typeface="Open Sans"/>
              </a:rPr>
              <a:t>للباحثين في أكثر من ١٠,٠٠٠ مؤسسة لأكثر من ١٢٥ دولة منخفضة ومتوسطة الدخل إمكانية الوصول المجاني أو منخفض التكلفة عبر الإنترنت إلى ما يصل إلى ١٥١,٠٠٠ مجلة وكتب إلكترونية ومصادر معلومات أخرى في مجالات الصحة والزراعة</a:t>
            </a:r>
            <a:r>
              <a:rPr lang="ar-SA" b="0" i="0" dirty="0">
                <a:solidFill>
                  <a:schemeClr val="bg2"/>
                </a:solidFill>
                <a:latin typeface="Open Sans"/>
                <a:ea typeface="Open Sans"/>
                <a:cs typeface="Open Sans"/>
                <a:sym typeface="Open Sans"/>
              </a:rPr>
              <a:t> </a:t>
            </a:r>
            <a:r>
              <a:rPr lang="ar-EG" b="0" i="0" dirty="0">
                <a:solidFill>
                  <a:schemeClr val="bg2"/>
                </a:solidFill>
                <a:latin typeface="Open Sans"/>
                <a:ea typeface="Open Sans"/>
                <a:cs typeface="Open Sans"/>
                <a:sym typeface="Open Sans"/>
              </a:rPr>
              <a:t>والبيئة والعلوم التطبيقية والعلوم الاجتماعية والمعلومات القانونية.</a:t>
            </a:r>
          </a:p>
          <a:p>
            <a:pPr marL="457200" lvl="0" indent="-381000" algn="r" rtl="1">
              <a:lnSpc>
                <a:spcPct val="150000"/>
              </a:lnSpc>
              <a:spcBef>
                <a:spcPts val="1000"/>
              </a:spcBef>
              <a:spcAft>
                <a:spcPts val="0"/>
              </a:spcAft>
              <a:buClr>
                <a:schemeClr val="bg2"/>
              </a:buClr>
              <a:buSzPts val="2400"/>
              <a:buChar char="●"/>
            </a:pPr>
            <a:r>
              <a:rPr lang="ar-EG" dirty="0">
                <a:solidFill>
                  <a:schemeClr val="bg2"/>
                </a:solidFill>
                <a:latin typeface="Open Sans"/>
                <a:ea typeface="Open Sans"/>
                <a:cs typeface="Open Sans"/>
                <a:sym typeface="Open Sans"/>
              </a:rPr>
              <a:t>تقوم "</a:t>
            </a:r>
            <a:r>
              <a:rPr lang="ar-SA" b="0" i="0" dirty="0">
                <a:solidFill>
                  <a:schemeClr val="bg2"/>
                </a:solidFill>
                <a:latin typeface="Open Sans"/>
                <a:ea typeface="Open Sans"/>
                <a:cs typeface="Open Sans"/>
                <a:sym typeface="Open Sans"/>
              </a:rPr>
              <a:t>البحوث من أجل الحياة</a:t>
            </a:r>
            <a:r>
              <a:rPr lang="ar-EG" b="0" i="0" dirty="0">
                <a:solidFill>
                  <a:schemeClr val="bg2"/>
                </a:solidFill>
                <a:latin typeface="Open Sans"/>
                <a:ea typeface="Open Sans"/>
                <a:cs typeface="Open Sans"/>
                <a:sym typeface="Open Sans"/>
              </a:rPr>
              <a:t>"</a:t>
            </a:r>
            <a:r>
              <a:rPr lang="en-US" dirty="0">
                <a:solidFill>
                  <a:schemeClr val="bg2"/>
                </a:solidFill>
                <a:latin typeface="Open Sans"/>
                <a:ea typeface="Open Sans"/>
                <a:cs typeface="Open Sans"/>
                <a:sym typeface="Open Sans"/>
              </a:rPr>
              <a:t> </a:t>
            </a:r>
            <a:r>
              <a:rPr lang="en-US" sz="2400" dirty="0">
                <a:solidFill>
                  <a:schemeClr val="bg2"/>
                </a:solidFill>
                <a:latin typeface="Open Sans"/>
                <a:ea typeface="Open Sans"/>
                <a:cs typeface="Open Sans"/>
                <a:sym typeface="Open Sans"/>
              </a:rPr>
              <a:t>Research4Life </a:t>
            </a:r>
            <a:r>
              <a:rPr lang="ar-EG" dirty="0">
                <a:solidFill>
                  <a:schemeClr val="bg2"/>
                </a:solidFill>
                <a:latin typeface="Open Sans"/>
                <a:ea typeface="Open Sans"/>
                <a:cs typeface="Open Sans"/>
                <a:sym typeface="Open Sans"/>
              </a:rPr>
              <a:t>بالشراكة مع المنظمات في مجالات الاتصالات العلمية والتكنولوجيا والتنمية الدولية: منظمة الصحة العالمية ، منظمة الأغذية والزراعة ، برنامج الأمم المتحدة للبيئة ، المنظمة العالمية للملكية الفكرية ، منظمة العمل الدولية ؛ جامعات كورنيل وييل</a:t>
            </a:r>
            <a:r>
              <a:rPr lang="ar-SA" dirty="0">
                <a:solidFill>
                  <a:schemeClr val="bg2"/>
                </a:solidFill>
                <a:latin typeface="Open Sans"/>
                <a:ea typeface="Open Sans"/>
                <a:cs typeface="Open Sans"/>
                <a:sym typeface="Open Sans"/>
              </a:rPr>
              <a:t> </a:t>
            </a:r>
            <a:r>
              <a:rPr lang="en-US" b="0" i="0" dirty="0">
                <a:solidFill>
                  <a:schemeClr val="bg2"/>
                </a:solidFill>
                <a:latin typeface="Open Sans"/>
                <a:ea typeface="Open Sans"/>
                <a:cs typeface="Open Sans"/>
                <a:sym typeface="Open Sans"/>
              </a:rPr>
              <a:t>WHO, FAO, UNEP, WIPO, ILO; Cornell and Yale</a:t>
            </a:r>
            <a:r>
              <a:rPr lang="ar-EG" dirty="0">
                <a:solidFill>
                  <a:schemeClr val="bg2"/>
                </a:solidFill>
                <a:latin typeface="Open Sans"/>
                <a:ea typeface="Open Sans"/>
                <a:cs typeface="Open Sans"/>
                <a:sym typeface="Open Sans"/>
              </a:rPr>
              <a:t>. الرابطة الدولية للناشرين العلميين والتقنيين والطبيين وأكثر من ٢٠٠ ناشر دولي.</a:t>
            </a:r>
          </a:p>
          <a:p>
            <a:pPr marL="76200" lvl="0" indent="0" algn="l" rtl="0">
              <a:lnSpc>
                <a:spcPct val="150000"/>
              </a:lnSpc>
              <a:spcBef>
                <a:spcPts val="1000"/>
              </a:spcBef>
              <a:spcAft>
                <a:spcPts val="0"/>
              </a:spcAft>
              <a:buClr>
                <a:schemeClr val="dk1"/>
              </a:buClr>
              <a:buSzPts val="2400"/>
              <a:buNone/>
            </a:pPr>
            <a:endParaRPr sz="2000" dirty="0">
              <a:solidFill>
                <a:srgbClr val="3F3F3F"/>
              </a:solidFill>
              <a:latin typeface="Open Sans"/>
              <a:ea typeface="Open Sans"/>
              <a:cs typeface="Open Sans"/>
              <a:sym typeface="Open Sans"/>
            </a:endParaRPr>
          </a:p>
          <a:p>
            <a:pPr marL="457200" lvl="0" indent="-228600" algn="l" rtl="0">
              <a:lnSpc>
                <a:spcPct val="150000"/>
              </a:lnSpc>
              <a:spcBef>
                <a:spcPts val="1000"/>
              </a:spcBef>
              <a:spcAft>
                <a:spcPts val="0"/>
              </a:spcAft>
              <a:buClr>
                <a:schemeClr val="dk1"/>
              </a:buClr>
              <a:buSzPts val="2400"/>
              <a:buNone/>
            </a:pPr>
            <a:endParaRPr sz="2000" dirty="0">
              <a:solidFill>
                <a:srgbClr val="3F3F3F"/>
              </a:solidFill>
              <a:latin typeface="Open Sans"/>
              <a:ea typeface="Open Sans"/>
              <a:cs typeface="Open Sans"/>
              <a:sym typeface="Open San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27"/>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rgbClr val="FFFFFF"/>
              </a:buClr>
              <a:buSzPts val="3600"/>
              <a:buFont typeface="Trebuchet MS"/>
              <a:buNone/>
            </a:pPr>
            <a:r>
              <a:rPr lang="ar-EG" dirty="0">
                <a:solidFill>
                  <a:schemeClr val="bg2"/>
                </a:solidFill>
              </a:rPr>
              <a:t>خيارات قوائم العن</a:t>
            </a:r>
            <a:r>
              <a:rPr lang="ar-SA" dirty="0">
                <a:solidFill>
                  <a:schemeClr val="bg2"/>
                </a:solidFill>
              </a:rPr>
              <a:t>اوين</a:t>
            </a:r>
            <a:endParaRPr dirty="0">
              <a:solidFill>
                <a:schemeClr val="bg2"/>
              </a:solidFill>
            </a:endParaRPr>
          </a:p>
        </p:txBody>
      </p:sp>
      <p:sp>
        <p:nvSpPr>
          <p:cNvPr id="492" name="Google Shape;492;p27"/>
          <p:cNvSpPr txBox="1">
            <a:spLocks noGrp="1"/>
          </p:cNvSpPr>
          <p:nvPr>
            <p:ph type="body" idx="1"/>
          </p:nvPr>
        </p:nvSpPr>
        <p:spPr>
          <a:xfrm>
            <a:off x="215900" y="1837143"/>
            <a:ext cx="4515588" cy="4457332"/>
          </a:xfrm>
          <a:prstGeom prst="rect">
            <a:avLst/>
          </a:prstGeom>
          <a:noFill/>
          <a:ln>
            <a:noFill/>
          </a:ln>
        </p:spPr>
        <p:txBody>
          <a:bodyPr spcFirstLastPara="1" wrap="square" lIns="91425" tIns="45700" rIns="91425" bIns="45700" anchor="t" anchorCtr="0">
            <a:noAutofit/>
          </a:bodyPr>
          <a:lstStyle/>
          <a:p>
            <a:pPr marL="76200" lvl="0" indent="0" algn="r" rtl="1">
              <a:lnSpc>
                <a:spcPct val="90000"/>
              </a:lnSpc>
              <a:spcBef>
                <a:spcPts val="1000"/>
              </a:spcBef>
              <a:spcAft>
                <a:spcPts val="0"/>
              </a:spcAft>
              <a:buClr>
                <a:srgbClr val="FF0000"/>
              </a:buClr>
              <a:buSzPts val="2400"/>
              <a:buNone/>
            </a:pPr>
            <a:r>
              <a:rPr lang="ar-EG" sz="2200" dirty="0">
                <a:solidFill>
                  <a:schemeClr val="bg2"/>
                </a:solidFill>
              </a:rPr>
              <a:t>يمكن تنزيل قوائم عناوين المجلات والكتب والمصادر من هذه الصفحة.</a:t>
            </a:r>
            <a:endParaRPr lang="en-US" sz="2200" dirty="0">
              <a:solidFill>
                <a:schemeClr val="bg2"/>
              </a:solidFill>
            </a:endParaRPr>
          </a:p>
          <a:p>
            <a:pPr marL="76200" lvl="0" indent="0" algn="r" rtl="1">
              <a:lnSpc>
                <a:spcPct val="90000"/>
              </a:lnSpc>
              <a:spcBef>
                <a:spcPts val="1000"/>
              </a:spcBef>
              <a:spcAft>
                <a:spcPts val="0"/>
              </a:spcAft>
              <a:buClr>
                <a:srgbClr val="FF0000"/>
              </a:buClr>
              <a:buSzPts val="2400"/>
              <a:buNone/>
            </a:pPr>
            <a:endParaRPr lang="en-US" sz="2200" dirty="0">
              <a:solidFill>
                <a:schemeClr val="bg2"/>
              </a:solidFill>
            </a:endParaRPr>
          </a:p>
          <a:p>
            <a:pPr marL="76200" lvl="0" indent="0" algn="r" rtl="1">
              <a:buClr>
                <a:srgbClr val="FF0000"/>
              </a:buClr>
              <a:buNone/>
            </a:pPr>
            <a:r>
              <a:rPr lang="ar-EG" sz="2200" dirty="0">
                <a:solidFill>
                  <a:schemeClr val="bg2"/>
                </a:solidFill>
              </a:rPr>
              <a:t>يمكن أن تكون القوائم إما للمحتوى المتاح في مؤسستك أو كل المحتوى المقدم من خلال برنامج </a:t>
            </a:r>
            <a:r>
              <a:rPr kumimoji="0" lang="ar-SA" sz="2400" b="0" i="0" u="none" strike="noStrike" kern="0" cap="none" spc="0" normalizeH="0" baseline="0" noProof="0" dirty="0">
                <a:ln>
                  <a:noFill/>
                </a:ln>
                <a:solidFill>
                  <a:schemeClr val="bg2"/>
                </a:solidFill>
                <a:effectLst/>
                <a:uLnTx/>
                <a:uFillTx/>
                <a:latin typeface="Open Sans"/>
                <a:ea typeface="Open Sans"/>
                <a:cs typeface="Open Sans"/>
                <a:sym typeface="Open Sans"/>
              </a:rPr>
              <a:t>البحوث من أجل الحياة</a:t>
            </a:r>
            <a:r>
              <a:rPr lang="ar-SA" dirty="0">
                <a:solidFill>
                  <a:schemeClr val="bg2"/>
                </a:solidFill>
                <a:latin typeface="Open Sans"/>
                <a:ea typeface="Open Sans"/>
                <a:cs typeface="Open Sans"/>
                <a:sym typeface="Open Sans"/>
              </a:rPr>
              <a:t>.</a:t>
            </a:r>
            <a:endParaRPr lang="en-US" sz="2200" dirty="0">
              <a:solidFill>
                <a:schemeClr val="bg2"/>
              </a:solidFill>
            </a:endParaRPr>
          </a:p>
          <a:p>
            <a:pPr marL="76200" lvl="0" indent="0" algn="r" rtl="1">
              <a:lnSpc>
                <a:spcPct val="90000"/>
              </a:lnSpc>
              <a:spcBef>
                <a:spcPts val="1000"/>
              </a:spcBef>
              <a:spcAft>
                <a:spcPts val="0"/>
              </a:spcAft>
              <a:buClr>
                <a:srgbClr val="FF0000"/>
              </a:buClr>
              <a:buSzPts val="2400"/>
              <a:buNone/>
            </a:pPr>
            <a:r>
              <a:rPr lang="ar-EG" sz="2200" dirty="0">
                <a:solidFill>
                  <a:schemeClr val="bg2"/>
                </a:solidFill>
              </a:rPr>
              <a:t>خيارات التنسيق هي </a:t>
            </a:r>
            <a:r>
              <a:rPr lang="en-US" sz="2200" dirty="0">
                <a:solidFill>
                  <a:schemeClr val="bg2"/>
                </a:solidFill>
              </a:rPr>
              <a:t> XLSX (Microsoft Excel Open  </a:t>
            </a:r>
            <a:r>
              <a:rPr lang="ar-SA" sz="2200" dirty="0">
                <a:solidFill>
                  <a:schemeClr val="bg2"/>
                </a:solidFill>
              </a:rPr>
              <a:t>       </a:t>
            </a:r>
            <a:r>
              <a:rPr lang="en-US" sz="2200" dirty="0">
                <a:solidFill>
                  <a:schemeClr val="bg2"/>
                </a:solidFill>
              </a:rPr>
              <a:t>XML) </a:t>
            </a:r>
            <a:r>
              <a:rPr lang="ar-SA" sz="2200" dirty="0">
                <a:solidFill>
                  <a:schemeClr val="bg2"/>
                </a:solidFill>
              </a:rPr>
              <a:t>  و</a:t>
            </a:r>
            <a:r>
              <a:rPr lang="en-US" sz="2200" dirty="0">
                <a:solidFill>
                  <a:schemeClr val="bg2"/>
                </a:solidFill>
              </a:rPr>
              <a:t>)  CSV </a:t>
            </a:r>
            <a:r>
              <a:rPr lang="ar-EG" sz="2200" dirty="0">
                <a:solidFill>
                  <a:schemeClr val="bg2"/>
                </a:solidFill>
              </a:rPr>
              <a:t>قيم مفصولة بفواصل / ملف </a:t>
            </a:r>
            <a:r>
              <a:rPr lang="en-US" sz="2200" dirty="0">
                <a:solidFill>
                  <a:schemeClr val="bg2"/>
                </a:solidFill>
              </a:rPr>
              <a:t> </a:t>
            </a:r>
            <a:r>
              <a:rPr lang="ar-EG" sz="2200" dirty="0">
                <a:solidFill>
                  <a:schemeClr val="bg2"/>
                </a:solidFill>
              </a:rPr>
              <a:t>نصي </a:t>
            </a:r>
            <a:r>
              <a:rPr lang="ar-SA" sz="2200" dirty="0">
                <a:solidFill>
                  <a:schemeClr val="bg2"/>
                </a:solidFill>
              </a:rPr>
              <a:t>يُ</a:t>
            </a:r>
            <a:r>
              <a:rPr lang="ar-EG" sz="2200" dirty="0">
                <a:solidFill>
                  <a:schemeClr val="bg2"/>
                </a:solidFill>
              </a:rPr>
              <a:t>حفظ بتنسيق جدول م</a:t>
            </a:r>
            <a:r>
              <a:rPr lang="ar-SA" sz="2200" dirty="0">
                <a:solidFill>
                  <a:schemeClr val="bg2"/>
                </a:solidFill>
              </a:rPr>
              <a:t>هيكل</a:t>
            </a:r>
            <a:r>
              <a:rPr lang="ar-EG" sz="2200" dirty="0">
                <a:solidFill>
                  <a:schemeClr val="bg2"/>
                </a:solidFill>
              </a:rPr>
              <a:t>)</a:t>
            </a:r>
            <a:endParaRPr sz="2200" dirty="0">
              <a:solidFill>
                <a:schemeClr val="bg2"/>
              </a:solidFill>
            </a:endParaRPr>
          </a:p>
        </p:txBody>
      </p:sp>
      <p:pic>
        <p:nvPicPr>
          <p:cNvPr id="493" name="Google Shape;493;p27"/>
          <p:cNvPicPr preferRelativeResize="0"/>
          <p:nvPr/>
        </p:nvPicPr>
        <p:blipFill rotWithShape="1">
          <a:blip r:embed="rId3">
            <a:alphaModFix/>
          </a:blip>
          <a:srcRect/>
          <a:stretch/>
        </p:blipFill>
        <p:spPr>
          <a:xfrm>
            <a:off x="5071730" y="1674369"/>
            <a:ext cx="7011395" cy="4953000"/>
          </a:xfrm>
          <a:prstGeom prst="rect">
            <a:avLst/>
          </a:prstGeom>
          <a:noFill/>
          <a:ln>
            <a:noFill/>
          </a:ln>
        </p:spPr>
      </p:pic>
      <p:sp>
        <p:nvSpPr>
          <p:cNvPr id="494" name="Google Shape;494;p27"/>
          <p:cNvSpPr/>
          <p:nvPr/>
        </p:nvSpPr>
        <p:spPr>
          <a:xfrm>
            <a:off x="5071730" y="3694162"/>
            <a:ext cx="1959691" cy="856574"/>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495" name="Google Shape;495;p27"/>
          <p:cNvCxnSpPr/>
          <p:nvPr/>
        </p:nvCxnSpPr>
        <p:spPr>
          <a:xfrm>
            <a:off x="4137016" y="3901093"/>
            <a:ext cx="837300" cy="56700"/>
          </a:xfrm>
          <a:prstGeom prst="straightConnector1">
            <a:avLst/>
          </a:prstGeom>
          <a:noFill/>
          <a:ln w="9525" cap="flat" cmpd="sng">
            <a:solidFill>
              <a:srgbClr val="FF0000"/>
            </a:solidFill>
            <a:prstDash val="solid"/>
            <a:round/>
            <a:headEnd type="none" w="sm" len="sm"/>
            <a:tailEnd type="triangle" w="med" len="med"/>
          </a:ln>
        </p:spPr>
      </p:cxn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pic>
        <p:nvPicPr>
          <p:cNvPr id="501" name="Google Shape;501;p10"/>
          <p:cNvPicPr preferRelativeResize="0"/>
          <p:nvPr/>
        </p:nvPicPr>
        <p:blipFill rotWithShape="1">
          <a:blip r:embed="rId3">
            <a:alphaModFix/>
          </a:blip>
          <a:srcRect/>
          <a:stretch/>
        </p:blipFill>
        <p:spPr>
          <a:xfrm>
            <a:off x="1" y="4010025"/>
            <a:ext cx="5740400" cy="2714625"/>
          </a:xfrm>
          <a:prstGeom prst="rect">
            <a:avLst/>
          </a:prstGeom>
          <a:noFill/>
          <a:ln>
            <a:noFill/>
          </a:ln>
        </p:spPr>
      </p:pic>
      <p:sp>
        <p:nvSpPr>
          <p:cNvPr id="502" name="Google Shape;502;p10"/>
          <p:cNvSpPr/>
          <p:nvPr/>
        </p:nvSpPr>
        <p:spPr>
          <a:xfrm>
            <a:off x="6096000" y="2497135"/>
            <a:ext cx="4206440" cy="398465"/>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03" name="Google Shape;503;p10"/>
          <p:cNvSpPr/>
          <p:nvPr/>
        </p:nvSpPr>
        <p:spPr>
          <a:xfrm>
            <a:off x="101600" y="5570535"/>
            <a:ext cx="5638798" cy="284165"/>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04" name="Google Shape;504;p10"/>
          <p:cNvSpPr txBox="1">
            <a:spLocks noGrp="1"/>
          </p:cNvSpPr>
          <p:nvPr>
            <p:ph type="body" idx="1"/>
          </p:nvPr>
        </p:nvSpPr>
        <p:spPr>
          <a:xfrm>
            <a:off x="124260" y="1816100"/>
            <a:ext cx="5593477" cy="1879600"/>
          </a:xfrm>
          <a:prstGeom prst="rect">
            <a:avLst/>
          </a:prstGeom>
          <a:noFill/>
          <a:ln>
            <a:noFill/>
          </a:ln>
        </p:spPr>
        <p:txBody>
          <a:bodyPr spcFirstLastPara="1" wrap="square" lIns="91425" tIns="45700" rIns="91425" bIns="45700" anchor="t" anchorCtr="0">
            <a:noAutofit/>
          </a:bodyPr>
          <a:lstStyle/>
          <a:p>
            <a:pPr marL="342900" lvl="0" indent="-342900" algn="r" rtl="1">
              <a:lnSpc>
                <a:spcPct val="100000"/>
              </a:lnSpc>
              <a:spcBef>
                <a:spcPts val="0"/>
              </a:spcBef>
              <a:spcAft>
                <a:spcPts val="0"/>
              </a:spcAft>
              <a:buClr>
                <a:schemeClr val="bg2"/>
              </a:buClr>
              <a:buSzPts val="2200"/>
              <a:buChar char="●"/>
            </a:pPr>
            <a:r>
              <a:rPr lang="en-US" sz="2200" dirty="0">
                <a:solidFill>
                  <a:schemeClr val="bg2"/>
                </a:solidFill>
                <a:latin typeface="Open Sans"/>
                <a:ea typeface="Open Sans"/>
                <a:cs typeface="Open Sans"/>
                <a:sym typeface="Open Sans"/>
              </a:rPr>
              <a:t>LANCET</a:t>
            </a:r>
            <a:r>
              <a:rPr lang="ar-EG" sz="2200" dirty="0">
                <a:solidFill>
                  <a:schemeClr val="bg2"/>
                </a:solidFill>
                <a:latin typeface="Open Sans"/>
                <a:ea typeface="Open Sans"/>
                <a:cs typeface="Open Sans"/>
                <a:sym typeface="Open Sans"/>
              </a:rPr>
              <a:t> </a:t>
            </a:r>
            <a:r>
              <a:rPr lang="ar-SA" sz="2200" dirty="0">
                <a:solidFill>
                  <a:schemeClr val="bg2"/>
                </a:solidFill>
                <a:latin typeface="Open Sans"/>
                <a:ea typeface="Open Sans"/>
                <a:cs typeface="Open Sans"/>
                <a:sym typeface="Open Sans"/>
              </a:rPr>
              <a:t>من تصنيف حسب</a:t>
            </a:r>
            <a:r>
              <a:rPr lang="ar-EG" sz="2200" dirty="0">
                <a:solidFill>
                  <a:schemeClr val="bg2"/>
                </a:solidFill>
                <a:latin typeface="Open Sans"/>
                <a:ea typeface="Open Sans"/>
                <a:cs typeface="Open Sans"/>
                <a:sym typeface="Open Sans"/>
              </a:rPr>
              <a:t> نوع المنشور / نتائج البحث</a:t>
            </a:r>
            <a:endParaRPr sz="2200" dirty="0">
              <a:solidFill>
                <a:schemeClr val="bg2"/>
              </a:solidFill>
              <a:latin typeface="Open Sans"/>
              <a:ea typeface="Open Sans"/>
              <a:cs typeface="Open Sans"/>
              <a:sym typeface="Open Sans"/>
            </a:endParaRPr>
          </a:p>
          <a:p>
            <a:pPr marL="342900" lvl="0" indent="-342900" algn="r" rtl="1">
              <a:lnSpc>
                <a:spcPct val="100000"/>
              </a:lnSpc>
              <a:spcBef>
                <a:spcPts val="0"/>
              </a:spcBef>
              <a:spcAft>
                <a:spcPts val="0"/>
              </a:spcAft>
              <a:buClr>
                <a:schemeClr val="bg2"/>
              </a:buClr>
              <a:buSzPts val="2200"/>
              <a:buChar char="●"/>
            </a:pPr>
            <a:r>
              <a:rPr lang="ar-EG" sz="2200" dirty="0">
                <a:solidFill>
                  <a:schemeClr val="bg2"/>
                </a:solidFill>
                <a:latin typeface="Open Sans"/>
                <a:ea typeface="Open Sans"/>
                <a:cs typeface="Open Sans"/>
                <a:sym typeface="Open Sans"/>
              </a:rPr>
              <a:t>نتائج البحث - بخط عريض باللون الأصفر</a:t>
            </a:r>
            <a:endParaRPr lang="en-US" sz="2200" dirty="0">
              <a:solidFill>
                <a:schemeClr val="bg2"/>
              </a:solidFill>
              <a:latin typeface="Open Sans"/>
              <a:ea typeface="Open Sans"/>
              <a:cs typeface="Open Sans"/>
              <a:sym typeface="Open Sans"/>
            </a:endParaRPr>
          </a:p>
          <a:p>
            <a:pPr marL="342900" lvl="0" indent="-342900" algn="r" rtl="1">
              <a:lnSpc>
                <a:spcPct val="100000"/>
              </a:lnSpc>
              <a:spcBef>
                <a:spcPts val="0"/>
              </a:spcBef>
              <a:spcAft>
                <a:spcPts val="0"/>
              </a:spcAft>
              <a:buClr>
                <a:schemeClr val="bg2"/>
              </a:buClr>
              <a:buSzPts val="2200"/>
              <a:buChar char="●"/>
            </a:pPr>
            <a:endParaRPr sz="2200" b="1" dirty="0">
              <a:solidFill>
                <a:schemeClr val="bg2"/>
              </a:solidFill>
              <a:latin typeface="Open Sans"/>
              <a:ea typeface="Open Sans"/>
              <a:cs typeface="Open Sans"/>
              <a:sym typeface="Open Sans"/>
            </a:endParaRPr>
          </a:p>
          <a:p>
            <a:pPr marL="342900" lvl="0" indent="-342900" algn="r" rtl="1">
              <a:lnSpc>
                <a:spcPct val="100000"/>
              </a:lnSpc>
              <a:spcBef>
                <a:spcPts val="0"/>
              </a:spcBef>
              <a:spcAft>
                <a:spcPts val="0"/>
              </a:spcAft>
              <a:buClr>
                <a:schemeClr val="bg2"/>
              </a:buClr>
              <a:buSzPts val="2200"/>
              <a:buChar char="●"/>
            </a:pPr>
            <a:r>
              <a:rPr lang="ar-EG" sz="2200" b="1" dirty="0">
                <a:solidFill>
                  <a:schemeClr val="bg2"/>
                </a:solidFill>
                <a:latin typeface="Open Sans"/>
                <a:ea typeface="Open Sans"/>
                <a:cs typeface="Open Sans"/>
                <a:sym typeface="Open Sans"/>
              </a:rPr>
              <a:t>12 نتيجة </a:t>
            </a:r>
            <a:r>
              <a:rPr lang="ar-EG" sz="2200" dirty="0">
                <a:solidFill>
                  <a:schemeClr val="bg2"/>
                </a:solidFill>
                <a:latin typeface="Open Sans"/>
                <a:ea typeface="Open Sans"/>
                <a:cs typeface="Open Sans"/>
                <a:sym typeface="Open Sans"/>
              </a:rPr>
              <a:t>- انقر على القائمة الأولى</a:t>
            </a:r>
            <a:endParaRPr sz="2200" dirty="0">
              <a:solidFill>
                <a:schemeClr val="bg2"/>
              </a:solidFill>
              <a:latin typeface="Open Sans"/>
              <a:ea typeface="Open Sans"/>
              <a:cs typeface="Open Sans"/>
              <a:sym typeface="Open Sans"/>
            </a:endParaRPr>
          </a:p>
        </p:txBody>
      </p:sp>
      <p:sp>
        <p:nvSpPr>
          <p:cNvPr id="505" name="Google Shape;505;p10"/>
          <p:cNvSpPr txBox="1">
            <a:spLocks noGrp="1"/>
          </p:cNvSpPr>
          <p:nvPr>
            <p:ph type="title"/>
          </p:nvPr>
        </p:nvSpPr>
        <p:spPr>
          <a:xfrm>
            <a:off x="0" y="378812"/>
            <a:ext cx="8037095" cy="1080900"/>
          </a:xfrm>
          <a:prstGeom prst="rect">
            <a:avLst/>
          </a:prstGeom>
          <a:noFill/>
          <a:ln>
            <a:noFill/>
          </a:ln>
        </p:spPr>
        <p:txBody>
          <a:bodyPr spcFirstLastPara="1" wrap="square" lIns="91425" tIns="45700" rIns="91425" bIns="45700" anchor="ctr" anchorCtr="0">
            <a:noAutofit/>
          </a:bodyPr>
          <a:lstStyle/>
          <a:p>
            <a:pPr lvl="0" algn="r" rtl="1"/>
            <a:r>
              <a:rPr lang="ar-EG" sz="2800" dirty="0">
                <a:solidFill>
                  <a:srgbClr val="586F7C"/>
                </a:solidFill>
                <a:latin typeface="Open Sans"/>
                <a:ea typeface="Open Sans"/>
                <a:cs typeface="Open Sans"/>
                <a:sym typeface="Open Sans"/>
              </a:rPr>
              <a:t>فتح وتنزيل ملف</a:t>
            </a:r>
            <a:r>
              <a:rPr lang="ar-SA" sz="2800" dirty="0">
                <a:solidFill>
                  <a:srgbClr val="586F7C"/>
                </a:solidFill>
                <a:latin typeface="Open Sans"/>
                <a:ea typeface="Open Sans"/>
                <a:cs typeface="Open Sans"/>
                <a:sym typeface="Open Sans"/>
              </a:rPr>
              <a:t> </a:t>
            </a:r>
            <a:r>
              <a:rPr lang="ar-SA" sz="2800" dirty="0">
                <a:solidFill>
                  <a:srgbClr val="00B050"/>
                </a:solidFill>
                <a:latin typeface="Open Sans"/>
                <a:ea typeface="Open Sans"/>
                <a:cs typeface="Open Sans"/>
                <a:sym typeface="Open Sans"/>
              </a:rPr>
              <a:t>صيغة الملفات المنقولة</a:t>
            </a:r>
            <a:r>
              <a:rPr lang="en-US" sz="2800" dirty="0">
                <a:solidFill>
                  <a:srgbClr val="586F7C"/>
                </a:solidFill>
                <a:latin typeface="Open Sans"/>
                <a:ea typeface="Open Sans"/>
                <a:cs typeface="Open Sans"/>
                <a:sym typeface="Open Sans"/>
              </a:rPr>
              <a:t>pdf </a:t>
            </a:r>
            <a:r>
              <a:rPr lang="ar-SA" sz="2800" dirty="0">
                <a:solidFill>
                  <a:srgbClr val="586F7C"/>
                </a:solidFill>
                <a:latin typeface="Open Sans"/>
                <a:ea typeface="Open Sans"/>
                <a:cs typeface="Open Sans"/>
                <a:sym typeface="Open Sans"/>
              </a:rPr>
              <a:t> </a:t>
            </a:r>
            <a:r>
              <a:rPr lang="ar-EG" sz="2800" dirty="0">
                <a:solidFill>
                  <a:srgbClr val="586F7C"/>
                </a:solidFill>
                <a:latin typeface="Open Sans"/>
                <a:ea typeface="Open Sans"/>
                <a:cs typeface="Open Sans"/>
                <a:sym typeface="Open Sans"/>
              </a:rPr>
              <a:t>وتصدير الاقتباس - الوصول إلى</a:t>
            </a:r>
            <a:r>
              <a:rPr lang="en-US" sz="2800" dirty="0">
                <a:solidFill>
                  <a:srgbClr val="586F7C"/>
                </a:solidFill>
                <a:latin typeface="Open Sans"/>
                <a:ea typeface="Open Sans"/>
                <a:cs typeface="Open Sans"/>
                <a:sym typeface="Open Sans"/>
              </a:rPr>
              <a:t>The Lancet </a:t>
            </a:r>
            <a:r>
              <a:rPr lang="ar-EG" sz="2800" dirty="0">
                <a:solidFill>
                  <a:srgbClr val="586F7C"/>
                </a:solidFill>
                <a:latin typeface="Open Sans"/>
                <a:ea typeface="Open Sans"/>
                <a:cs typeface="Open Sans"/>
                <a:sym typeface="Open Sans"/>
              </a:rPr>
              <a:t>عبر قائمة </a:t>
            </a:r>
            <a:r>
              <a:rPr lang="ar-EG" sz="2800" dirty="0">
                <a:solidFill>
                  <a:srgbClr val="00B050"/>
                </a:solidFill>
                <a:latin typeface="Open Sans"/>
                <a:ea typeface="Open Sans"/>
                <a:cs typeface="Open Sans"/>
                <a:sym typeface="Open Sans"/>
              </a:rPr>
              <a:t>ه</a:t>
            </a:r>
            <a:r>
              <a:rPr lang="ar-SA" sz="2800" dirty="0">
                <a:solidFill>
                  <a:srgbClr val="00B050"/>
                </a:solidFill>
                <a:latin typeface="Open Sans"/>
                <a:ea typeface="Open Sans"/>
                <a:cs typeface="Open Sans"/>
                <a:sym typeface="Open Sans"/>
              </a:rPr>
              <a:t>ا</a:t>
            </a:r>
            <a:r>
              <a:rPr lang="ar-EG" sz="2800" dirty="0">
                <a:solidFill>
                  <a:srgbClr val="00B050"/>
                </a:solidFill>
                <a:latin typeface="Open Sans"/>
                <a:ea typeface="Open Sans"/>
                <a:cs typeface="Open Sans"/>
                <a:sym typeface="Open Sans"/>
              </a:rPr>
              <a:t>مبر</a:t>
            </a:r>
            <a:r>
              <a:rPr lang="ar-SA" sz="2800" dirty="0">
                <a:solidFill>
                  <a:srgbClr val="00B050"/>
                </a:solidFill>
                <a:latin typeface="Open Sans"/>
                <a:ea typeface="Open Sans"/>
                <a:cs typeface="Open Sans"/>
                <a:sym typeface="Open Sans"/>
              </a:rPr>
              <a:t>ج</a:t>
            </a:r>
            <a:r>
              <a:rPr lang="ar-EG" sz="2800" dirty="0">
                <a:solidFill>
                  <a:srgbClr val="00B050"/>
                </a:solidFill>
                <a:latin typeface="Open Sans"/>
                <a:ea typeface="Open Sans"/>
                <a:cs typeface="Open Sans"/>
                <a:sym typeface="Open Sans"/>
              </a:rPr>
              <a:t>ر</a:t>
            </a:r>
            <a:r>
              <a:rPr lang="ar-SA" sz="2800" dirty="0">
                <a:solidFill>
                  <a:srgbClr val="00B050"/>
                </a:solidFill>
                <a:latin typeface="Open Sans"/>
                <a:ea typeface="Open Sans"/>
                <a:cs typeface="Open Sans"/>
                <a:sym typeface="Open Sans"/>
              </a:rPr>
              <a:t> </a:t>
            </a:r>
            <a:r>
              <a:rPr lang="ar-SA" sz="2800" dirty="0">
                <a:solidFill>
                  <a:srgbClr val="586F7C"/>
                </a:solidFill>
                <a:latin typeface="Open Sans"/>
                <a:ea typeface="Open Sans"/>
                <a:cs typeface="Open Sans"/>
                <a:sym typeface="Open Sans"/>
              </a:rPr>
              <a:t>/ </a:t>
            </a:r>
            <a:r>
              <a:rPr lang="ar-SA" sz="2800" dirty="0">
                <a:solidFill>
                  <a:srgbClr val="00B050"/>
                </a:solidFill>
                <a:latin typeface="Open Sans"/>
                <a:ea typeface="Open Sans"/>
                <a:cs typeface="Open Sans"/>
                <a:sym typeface="Open Sans"/>
              </a:rPr>
              <a:t>بحث المحتوى</a:t>
            </a:r>
            <a:r>
              <a:rPr lang="ar-EG" sz="2800" dirty="0">
                <a:solidFill>
                  <a:srgbClr val="586F7C"/>
                </a:solidFill>
                <a:latin typeface="Open Sans"/>
                <a:ea typeface="Open Sans"/>
                <a:cs typeface="Open Sans"/>
                <a:sym typeface="Open Sans"/>
              </a:rPr>
              <a:t>)</a:t>
            </a:r>
            <a:endParaRPr sz="3600" dirty="0">
              <a:latin typeface="Open Sans"/>
              <a:ea typeface="Open Sans"/>
              <a:cs typeface="Open Sans"/>
              <a:sym typeface="Open Sans"/>
            </a:endParaRPr>
          </a:p>
        </p:txBody>
      </p:sp>
      <p:pic>
        <p:nvPicPr>
          <p:cNvPr id="506" name="Google Shape;506;p10"/>
          <p:cNvPicPr preferRelativeResize="0"/>
          <p:nvPr/>
        </p:nvPicPr>
        <p:blipFill rotWithShape="1">
          <a:blip r:embed="rId4">
            <a:alphaModFix/>
          </a:blip>
          <a:srcRect/>
          <a:stretch/>
        </p:blipFill>
        <p:spPr>
          <a:xfrm>
            <a:off x="5927833" y="1723137"/>
            <a:ext cx="5852931" cy="5134863"/>
          </a:xfrm>
          <a:prstGeom prst="rect">
            <a:avLst/>
          </a:prstGeom>
          <a:noFill/>
          <a:ln>
            <a:noFill/>
          </a:ln>
        </p:spPr>
      </p:pic>
      <p:cxnSp>
        <p:nvCxnSpPr>
          <p:cNvPr id="507" name="Google Shape;507;p10"/>
          <p:cNvCxnSpPr/>
          <p:nvPr/>
        </p:nvCxnSpPr>
        <p:spPr>
          <a:xfrm rot="10800000" flipH="1">
            <a:off x="5355771" y="3316538"/>
            <a:ext cx="740229" cy="2333148"/>
          </a:xfrm>
          <a:prstGeom prst="straightConnector1">
            <a:avLst/>
          </a:prstGeom>
          <a:noFill/>
          <a:ln w="9525" cap="flat" cmpd="sng">
            <a:solidFill>
              <a:srgbClr val="FF0000"/>
            </a:solidFill>
            <a:prstDash val="solid"/>
            <a:round/>
            <a:headEnd type="none" w="sm" len="sm"/>
            <a:tailEnd type="triangle" w="med" len="med"/>
          </a:ln>
        </p:spPr>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12"/>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rgbClr val="FFFFFF"/>
              </a:buClr>
              <a:buSzPts val="3600"/>
              <a:buFont typeface="Trebuchet MS"/>
              <a:buNone/>
            </a:pPr>
            <a:r>
              <a:rPr lang="ar-EG" sz="4000" b="0" i="0" u="none" strike="noStrike" dirty="0">
                <a:solidFill>
                  <a:schemeClr val="bg2"/>
                </a:solidFill>
                <a:latin typeface="Open Sans"/>
                <a:ea typeface="Open Sans"/>
                <a:cs typeface="Open Sans"/>
                <a:sym typeface="Open Sans"/>
              </a:rPr>
              <a:t>فتح ، تنزيل</a:t>
            </a:r>
            <a:r>
              <a:rPr lang="ar-SA" sz="4000" b="0" i="0" u="none" strike="noStrike" dirty="0">
                <a:solidFill>
                  <a:schemeClr val="bg2"/>
                </a:solidFill>
                <a:latin typeface="Open Sans"/>
                <a:ea typeface="Open Sans"/>
                <a:cs typeface="Open Sans"/>
                <a:sym typeface="Open Sans"/>
              </a:rPr>
              <a:t> (تابع)</a:t>
            </a:r>
            <a:endParaRPr dirty="0">
              <a:solidFill>
                <a:schemeClr val="bg2"/>
              </a:solidFill>
            </a:endParaRPr>
          </a:p>
        </p:txBody>
      </p:sp>
      <p:sp>
        <p:nvSpPr>
          <p:cNvPr id="513" name="Google Shape;513;p12"/>
          <p:cNvSpPr txBox="1">
            <a:spLocks noGrp="1"/>
          </p:cNvSpPr>
          <p:nvPr>
            <p:ph type="body" idx="1"/>
          </p:nvPr>
        </p:nvSpPr>
        <p:spPr>
          <a:xfrm>
            <a:off x="156031" y="2177847"/>
            <a:ext cx="4863229" cy="3599400"/>
          </a:xfrm>
          <a:prstGeom prst="rect">
            <a:avLst/>
          </a:prstGeom>
          <a:noFill/>
          <a:ln>
            <a:noFill/>
          </a:ln>
        </p:spPr>
        <p:txBody>
          <a:bodyPr spcFirstLastPara="1" wrap="square" lIns="91425" tIns="45700" rIns="91425" bIns="45700" anchor="t" anchorCtr="0">
            <a:noAutofit/>
          </a:bodyPr>
          <a:lstStyle/>
          <a:p>
            <a:pPr marL="55563" indent="20638" algn="r" rtl="1">
              <a:spcBef>
                <a:spcPts val="0"/>
              </a:spcBef>
              <a:buFont typeface="Arial"/>
              <a:buChar char="•"/>
            </a:pPr>
            <a:endParaRPr lang="en-US" sz="2600" b="0" i="0" u="none" strike="noStrike" dirty="0">
              <a:solidFill>
                <a:schemeClr val="bg2"/>
              </a:solidFill>
              <a:latin typeface="Open Sans"/>
              <a:ea typeface="Open Sans"/>
              <a:cs typeface="Open Sans"/>
              <a:sym typeface="Open Sans"/>
            </a:endParaRPr>
          </a:p>
          <a:p>
            <a:pPr marL="55563" indent="20638" algn="r" rtl="1">
              <a:spcBef>
                <a:spcPts val="0"/>
              </a:spcBef>
              <a:buFont typeface="Arial"/>
              <a:buChar char="•"/>
            </a:pPr>
            <a:endParaRPr lang="en-US" sz="2600" dirty="0">
              <a:solidFill>
                <a:schemeClr val="bg2"/>
              </a:solidFill>
              <a:latin typeface="Open Sans"/>
              <a:ea typeface="Open Sans"/>
              <a:cs typeface="Open Sans"/>
              <a:sym typeface="Open Sans"/>
            </a:endParaRPr>
          </a:p>
          <a:p>
            <a:pPr marL="55563" indent="20638" algn="r" rtl="1">
              <a:spcBef>
                <a:spcPts val="0"/>
              </a:spcBef>
              <a:buFont typeface="Arial"/>
              <a:buChar char="•"/>
            </a:pPr>
            <a:r>
              <a:rPr lang="ar-EG" sz="2600" b="0" i="0" u="none" strike="noStrike" dirty="0">
                <a:solidFill>
                  <a:schemeClr val="bg2"/>
                </a:solidFill>
                <a:latin typeface="Open Sans"/>
                <a:ea typeface="Open Sans"/>
                <a:cs typeface="Open Sans"/>
                <a:sym typeface="Open Sans"/>
              </a:rPr>
              <a:t>تم فتح المجلد الحالي من </a:t>
            </a:r>
            <a:r>
              <a:rPr lang="en-US" sz="2600" b="0" i="0" u="none" strike="noStrike" dirty="0">
                <a:solidFill>
                  <a:schemeClr val="bg2"/>
                </a:solidFill>
                <a:latin typeface="Open Sans"/>
                <a:ea typeface="Open Sans"/>
                <a:cs typeface="Open Sans"/>
                <a:sym typeface="Open Sans"/>
              </a:rPr>
              <a:t>The Lancet </a:t>
            </a:r>
            <a:r>
              <a:rPr lang="ar-SA" sz="2600" b="0" i="0" u="none" strike="noStrike" dirty="0">
                <a:solidFill>
                  <a:schemeClr val="bg2"/>
                </a:solidFill>
                <a:latin typeface="Open Sans"/>
                <a:ea typeface="Open Sans"/>
                <a:cs typeface="Open Sans"/>
                <a:sym typeface="Open Sans"/>
              </a:rPr>
              <a:t> </a:t>
            </a:r>
            <a:r>
              <a:rPr lang="ar-EG" sz="2600" b="0" i="0" u="none" strike="noStrike" dirty="0">
                <a:solidFill>
                  <a:schemeClr val="bg2"/>
                </a:solidFill>
                <a:latin typeface="Open Sans"/>
                <a:ea typeface="Open Sans"/>
                <a:cs typeface="Open Sans"/>
                <a:sym typeface="Open Sans"/>
              </a:rPr>
              <a:t>عبر </a:t>
            </a:r>
            <a:r>
              <a:rPr lang="en-US" sz="2600" b="0" i="0" u="none" strike="noStrike" dirty="0">
                <a:solidFill>
                  <a:schemeClr val="bg2"/>
                </a:solidFill>
                <a:latin typeface="Open Sans"/>
                <a:ea typeface="Open Sans"/>
                <a:cs typeface="Open Sans"/>
                <a:sym typeface="Open Sans"/>
              </a:rPr>
              <a:t>Science Direct </a:t>
            </a:r>
            <a:r>
              <a:rPr lang="ar-EG" sz="2600" b="0" i="0" u="none" strike="noStrike" dirty="0">
                <a:solidFill>
                  <a:schemeClr val="bg2"/>
                </a:solidFill>
                <a:latin typeface="Open Sans"/>
                <a:ea typeface="Open Sans"/>
                <a:cs typeface="Open Sans"/>
                <a:sym typeface="Open Sans"/>
              </a:rPr>
              <a:t>من </a:t>
            </a:r>
            <a:r>
              <a:rPr lang="en-US" sz="2600" b="0" i="0" u="none" strike="noStrike" dirty="0">
                <a:solidFill>
                  <a:schemeClr val="bg2"/>
                </a:solidFill>
                <a:latin typeface="Open Sans"/>
                <a:ea typeface="Open Sans"/>
                <a:cs typeface="Open Sans"/>
                <a:sym typeface="Open Sans"/>
              </a:rPr>
              <a:t>Elsevier</a:t>
            </a:r>
            <a:r>
              <a:rPr lang="ar-SA" sz="2600" b="0" i="0" u="none" strike="noStrike" dirty="0">
                <a:solidFill>
                  <a:schemeClr val="bg2"/>
                </a:solidFill>
                <a:latin typeface="Open Sans"/>
                <a:ea typeface="Open Sans"/>
                <a:cs typeface="Open Sans"/>
                <a:sym typeface="Open Sans"/>
              </a:rPr>
              <a:t>.</a:t>
            </a:r>
          </a:p>
          <a:p>
            <a:pPr marL="55563" indent="20638" algn="r" rtl="1">
              <a:spcBef>
                <a:spcPts val="0"/>
              </a:spcBef>
              <a:buFont typeface="Arial"/>
              <a:buChar char="•"/>
            </a:pPr>
            <a:br>
              <a:rPr lang="en-US" sz="2600" b="0" dirty="0">
                <a:solidFill>
                  <a:schemeClr val="bg2"/>
                </a:solidFill>
                <a:latin typeface="Open Sans"/>
                <a:ea typeface="Open Sans"/>
                <a:cs typeface="Open Sans"/>
                <a:sym typeface="Open Sans"/>
              </a:rPr>
            </a:br>
            <a:r>
              <a:rPr lang="ar-EG" sz="2600" b="0" i="0" u="none" strike="noStrike" dirty="0">
                <a:solidFill>
                  <a:schemeClr val="bg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اتبع التعليمات في الشرائح اللاحقة.</a:t>
            </a:r>
            <a:endParaRPr sz="2600" b="0" i="0" u="none" strike="noStrike" dirty="0">
              <a:solidFill>
                <a:schemeClr val="bg2"/>
              </a:solidFill>
              <a:latin typeface="Open Sans"/>
              <a:ea typeface="Open Sans"/>
              <a:cs typeface="Open Sans"/>
              <a:sym typeface="Open Sans"/>
            </a:endParaRPr>
          </a:p>
        </p:txBody>
      </p:sp>
      <p:pic>
        <p:nvPicPr>
          <p:cNvPr id="514" name="Google Shape;514;p12"/>
          <p:cNvPicPr preferRelativeResize="0"/>
          <p:nvPr/>
        </p:nvPicPr>
        <p:blipFill rotWithShape="1">
          <a:blip r:embed="rId3">
            <a:alphaModFix/>
          </a:blip>
          <a:srcRect/>
          <a:stretch/>
        </p:blipFill>
        <p:spPr>
          <a:xfrm>
            <a:off x="5396948" y="2008882"/>
            <a:ext cx="6639020" cy="4186869"/>
          </a:xfrm>
          <a:prstGeom prst="rect">
            <a:avLst/>
          </a:prstGeom>
          <a:noFill/>
          <a:ln>
            <a:noFill/>
          </a:ln>
        </p:spPr>
      </p:pic>
      <p:pic>
        <p:nvPicPr>
          <p:cNvPr id="515" name="Google Shape;515;p12"/>
          <p:cNvPicPr preferRelativeResize="0"/>
          <p:nvPr/>
        </p:nvPicPr>
        <p:blipFill rotWithShape="1">
          <a:blip r:embed="rId4">
            <a:alphaModFix/>
          </a:blip>
          <a:srcRect/>
          <a:stretch/>
        </p:blipFill>
        <p:spPr>
          <a:xfrm>
            <a:off x="5396950" y="3714325"/>
            <a:ext cx="2704825" cy="77597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13"/>
          <p:cNvSpPr txBox="1">
            <a:spLocks noGrp="1"/>
          </p:cNvSpPr>
          <p:nvPr>
            <p:ph type="title"/>
          </p:nvPr>
        </p:nvSpPr>
        <p:spPr>
          <a:xfrm>
            <a:off x="0" y="379413"/>
            <a:ext cx="9613900" cy="1081087"/>
          </a:xfrm>
          <a:prstGeom prst="rect">
            <a:avLst/>
          </a:prstGeom>
          <a:noFill/>
          <a:ln>
            <a:noFill/>
          </a:ln>
        </p:spPr>
        <p:txBody>
          <a:bodyPr spcFirstLastPara="1" wrap="square" lIns="91425" tIns="45700" rIns="91425" bIns="45700" anchor="ctr" anchorCtr="0">
            <a:normAutofit/>
          </a:bodyPr>
          <a:lstStyle/>
          <a:p>
            <a:pPr marL="0" lvl="0" indent="0" algn="ctr" rtl="1">
              <a:lnSpc>
                <a:spcPct val="90000"/>
              </a:lnSpc>
              <a:spcBef>
                <a:spcPts val="0"/>
              </a:spcBef>
              <a:spcAft>
                <a:spcPts val="0"/>
              </a:spcAft>
              <a:buClr>
                <a:srgbClr val="FFFFFF"/>
              </a:buClr>
              <a:buSzPts val="3600"/>
              <a:buFont typeface="Trebuchet MS"/>
              <a:buNone/>
            </a:pPr>
            <a:r>
              <a:rPr lang="ar-EG" sz="3200" b="0" i="0" u="none" strike="noStrike" dirty="0">
                <a:solidFill>
                  <a:srgbClr val="586F7C"/>
                </a:solidFill>
                <a:latin typeface="Open Sans"/>
                <a:ea typeface="Open Sans"/>
                <a:cs typeface="Open Sans"/>
                <a:sym typeface="Open Sans"/>
              </a:rPr>
              <a:t>تنزيل مقال في مجلة من </a:t>
            </a:r>
            <a:r>
              <a:rPr lang="en-US" sz="3200" b="0" i="0" u="none" strike="noStrike" dirty="0">
                <a:solidFill>
                  <a:srgbClr val="586F7C"/>
                </a:solidFill>
                <a:latin typeface="Open Sans"/>
                <a:ea typeface="Open Sans"/>
                <a:cs typeface="Open Sans"/>
                <a:sym typeface="Open Sans"/>
              </a:rPr>
              <a:t>The Lancet</a:t>
            </a:r>
            <a:endParaRPr sz="3200" dirty="0"/>
          </a:p>
        </p:txBody>
      </p:sp>
      <p:pic>
        <p:nvPicPr>
          <p:cNvPr id="521" name="Google Shape;521;p13"/>
          <p:cNvPicPr preferRelativeResize="0"/>
          <p:nvPr/>
        </p:nvPicPr>
        <p:blipFill rotWithShape="1">
          <a:blip r:embed="rId3">
            <a:alphaModFix/>
          </a:blip>
          <a:srcRect/>
          <a:stretch/>
        </p:blipFill>
        <p:spPr>
          <a:xfrm>
            <a:off x="6096000" y="2403770"/>
            <a:ext cx="5874707" cy="3450920"/>
          </a:xfrm>
          <a:prstGeom prst="rect">
            <a:avLst/>
          </a:prstGeom>
          <a:noFill/>
          <a:ln>
            <a:noFill/>
          </a:ln>
        </p:spPr>
      </p:pic>
      <p:cxnSp>
        <p:nvCxnSpPr>
          <p:cNvPr id="522" name="Google Shape;522;p13"/>
          <p:cNvCxnSpPr/>
          <p:nvPr/>
        </p:nvCxnSpPr>
        <p:spPr>
          <a:xfrm>
            <a:off x="3816626" y="4084983"/>
            <a:ext cx="2279374" cy="1152939"/>
          </a:xfrm>
          <a:prstGeom prst="straightConnector1">
            <a:avLst/>
          </a:prstGeom>
          <a:noFill/>
          <a:ln w="28575" cap="flat" cmpd="sng">
            <a:solidFill>
              <a:srgbClr val="FF0000"/>
            </a:solidFill>
            <a:prstDash val="solid"/>
            <a:round/>
            <a:headEnd type="none" w="sm" len="sm"/>
            <a:tailEnd type="triangle" w="med" len="med"/>
          </a:ln>
        </p:spPr>
      </p:cxnSp>
      <p:sp>
        <p:nvSpPr>
          <p:cNvPr id="523" name="Google Shape;523;p13"/>
          <p:cNvSpPr/>
          <p:nvPr/>
        </p:nvSpPr>
        <p:spPr>
          <a:xfrm>
            <a:off x="6096000" y="4621016"/>
            <a:ext cx="1390389" cy="1233811"/>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24" name="Google Shape;524;p13"/>
          <p:cNvSpPr txBox="1"/>
          <p:nvPr/>
        </p:nvSpPr>
        <p:spPr>
          <a:xfrm>
            <a:off x="109920" y="2024818"/>
            <a:ext cx="4800010" cy="4351338"/>
          </a:xfrm>
          <a:prstGeom prst="rect">
            <a:avLst/>
          </a:prstGeom>
          <a:noFill/>
          <a:ln>
            <a:noFill/>
          </a:ln>
        </p:spPr>
        <p:txBody>
          <a:bodyPr spcFirstLastPara="1" wrap="square" lIns="91425" tIns="45700" rIns="91425" bIns="45700" anchor="t" anchorCtr="0">
            <a:noAutofit/>
          </a:bodyPr>
          <a:lstStyle/>
          <a:p>
            <a:pPr marL="228600" marR="0" lvl="0" indent="-228600" algn="r" rtl="1">
              <a:lnSpc>
                <a:spcPct val="90000"/>
              </a:lnSpc>
              <a:spcBef>
                <a:spcPts val="0"/>
              </a:spcBef>
              <a:spcAft>
                <a:spcPts val="0"/>
              </a:spcAft>
              <a:buClr>
                <a:srgbClr val="424242"/>
              </a:buClr>
              <a:buSzPts val="2600"/>
              <a:buFont typeface="Arial"/>
              <a:buChar char="•"/>
            </a:pPr>
            <a:endParaRPr lang="ar-EG" sz="2600" b="0" i="0" u="none" strike="noStrike" cap="none" dirty="0">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endParaRPr>
          </a:p>
          <a:p>
            <a:pPr marL="228600" marR="0" lvl="0" indent="-228600" algn="r" rtl="1">
              <a:lnSpc>
                <a:spcPct val="90000"/>
              </a:lnSpc>
              <a:spcBef>
                <a:spcPts val="0"/>
              </a:spcBef>
              <a:spcAft>
                <a:spcPts val="0"/>
              </a:spcAft>
              <a:buClr>
                <a:srgbClr val="424242"/>
              </a:buClr>
              <a:buSzPts val="2600"/>
              <a:buFont typeface="Arial"/>
              <a:buChar char="•"/>
            </a:pPr>
            <a:endParaRPr lang="ar-EG" sz="2600" dirty="0">
              <a:solidFill>
                <a:srgbClr val="42424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endParaRPr>
          </a:p>
          <a:p>
            <a:pPr marL="228600" marR="0" lvl="0" indent="-228600" algn="r" rtl="1">
              <a:lnSpc>
                <a:spcPct val="90000"/>
              </a:lnSpc>
              <a:spcBef>
                <a:spcPts val="0"/>
              </a:spcBef>
              <a:spcAft>
                <a:spcPts val="0"/>
              </a:spcAft>
              <a:buClr>
                <a:srgbClr val="424242"/>
              </a:buClr>
              <a:buSzPts val="2600"/>
              <a:buFont typeface="Arial"/>
              <a:buChar char="•"/>
            </a:pPr>
            <a:r>
              <a:rPr lang="ar-EG" sz="2600" b="0" i="0" u="none" strike="noStrike" cap="none" dirty="0">
                <a:solidFill>
                  <a:schemeClr val="bg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هناك خيارات لتنزيل ملف</a:t>
            </a:r>
            <a:r>
              <a:rPr lang="ar-SA" sz="2600" b="0" i="0" u="none" strike="noStrike" cap="none" dirty="0">
                <a:solidFill>
                  <a:schemeClr val="bg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 </a:t>
            </a:r>
            <a:r>
              <a:rPr lang="ar-SA" sz="2600" b="0" i="0" u="none" strike="noStrike" cap="none" dirty="0">
                <a:solidFill>
                  <a:schemeClr val="bg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صيغة الملفات المنقولة</a:t>
            </a:r>
            <a:r>
              <a:rPr lang="ar-EG" sz="2600" b="0" i="0" u="none" strike="noStrike" cap="none" dirty="0">
                <a:solidFill>
                  <a:schemeClr val="bg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 </a:t>
            </a:r>
            <a:r>
              <a:rPr lang="en-US" sz="2600" b="0" i="0" u="none" strike="noStrike" cap="none" dirty="0">
                <a:solidFill>
                  <a:schemeClr val="bg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 PDF </a:t>
            </a:r>
            <a:r>
              <a:rPr lang="ar-EG" sz="2600" b="0" i="0" u="none" strike="noStrike" cap="none" dirty="0">
                <a:solidFill>
                  <a:schemeClr val="bg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وحفظ المقال</a:t>
            </a:r>
            <a:r>
              <a:rPr lang="ar-SA" sz="2600" b="0" i="0" u="none" strike="noStrike" cap="none" dirty="0">
                <a:solidFill>
                  <a:schemeClr val="bg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a:t>
            </a:r>
            <a:endParaRPr lang="ar-EG" sz="2600" b="0" i="0" u="none" strike="noStrike" cap="none" dirty="0">
              <a:solidFill>
                <a:schemeClr val="bg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endParaRPr>
          </a:p>
          <a:p>
            <a:pPr marL="228600" marR="0" lvl="0" indent="-228600" algn="r" rtl="1">
              <a:lnSpc>
                <a:spcPct val="90000"/>
              </a:lnSpc>
              <a:spcBef>
                <a:spcPts val="0"/>
              </a:spcBef>
              <a:spcAft>
                <a:spcPts val="0"/>
              </a:spcAft>
              <a:buClr>
                <a:srgbClr val="424242"/>
              </a:buClr>
              <a:buSzPts val="2600"/>
              <a:buFont typeface="Arial"/>
              <a:buChar char="•"/>
            </a:pPr>
            <a:endParaRPr lang="ar-EG" sz="2600" b="0" i="0" u="none" strike="noStrike" cap="none" dirty="0">
              <a:solidFill>
                <a:schemeClr val="bg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endParaRPr>
          </a:p>
          <a:p>
            <a:pPr marL="228600" marR="0" lvl="0" indent="-228600" algn="r" rtl="1">
              <a:lnSpc>
                <a:spcPct val="90000"/>
              </a:lnSpc>
              <a:spcBef>
                <a:spcPts val="0"/>
              </a:spcBef>
              <a:spcAft>
                <a:spcPts val="0"/>
              </a:spcAft>
              <a:buClr>
                <a:srgbClr val="424242"/>
              </a:buClr>
              <a:buSzPts val="2600"/>
              <a:buFont typeface="Arial"/>
              <a:buChar char="•"/>
            </a:pPr>
            <a:r>
              <a:rPr lang="ar-EG" sz="2600" b="0" i="0" u="none" strike="noStrike" cap="none" dirty="0">
                <a:solidFill>
                  <a:schemeClr val="bg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انقر فوق </a:t>
            </a:r>
            <a:r>
              <a:rPr lang="en-US" sz="2600" b="0" i="0" u="none" strike="noStrike" cap="none" dirty="0">
                <a:solidFill>
                  <a:schemeClr val="bg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 PDF </a:t>
            </a:r>
            <a:r>
              <a:rPr lang="ar-EG" sz="2600" b="0" i="0" u="none" strike="noStrike" cap="none" dirty="0">
                <a:solidFill>
                  <a:schemeClr val="bg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لحفظ المقال على جهازك</a:t>
            </a:r>
          </a:p>
          <a:p>
            <a:pPr marL="228600" marR="0" lvl="0" indent="-228600" algn="r" rtl="1">
              <a:lnSpc>
                <a:spcPct val="90000"/>
              </a:lnSpc>
              <a:spcBef>
                <a:spcPts val="0"/>
              </a:spcBef>
              <a:spcAft>
                <a:spcPts val="0"/>
              </a:spcAft>
              <a:buClr>
                <a:srgbClr val="424242"/>
              </a:buClr>
              <a:buSzPts val="2600"/>
              <a:buFont typeface="Arial"/>
              <a:buChar char="•"/>
            </a:pPr>
            <a:endParaRPr lang="ar-EG" sz="2600" b="0" i="0" u="none" strike="noStrike" cap="none" dirty="0">
              <a:solidFill>
                <a:schemeClr val="bg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endParaRPr>
          </a:p>
          <a:p>
            <a:pPr marL="228600" marR="0" lvl="0" indent="-228600" algn="r" rtl="1">
              <a:lnSpc>
                <a:spcPct val="90000"/>
              </a:lnSpc>
              <a:spcBef>
                <a:spcPts val="0"/>
              </a:spcBef>
              <a:spcAft>
                <a:spcPts val="0"/>
              </a:spcAft>
              <a:buClr>
                <a:srgbClr val="424242"/>
              </a:buClr>
              <a:buSzPts val="2600"/>
              <a:buFont typeface="Arial"/>
              <a:buChar char="•"/>
            </a:pPr>
            <a:r>
              <a:rPr lang="ar-EG" sz="2600" b="0" i="0" u="none" strike="noStrike" cap="none" dirty="0">
                <a:solidFill>
                  <a:schemeClr val="bg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انقر فوق خيار تصدير الاقتباسات - انظر الشريحة التالية</a:t>
            </a:r>
            <a:br>
              <a:rPr lang="en-US" sz="2800" b="0" i="0" u="none" strike="noStrike" cap="none" dirty="0">
                <a:solidFill>
                  <a:schemeClr val="bg2"/>
                </a:solidFill>
                <a:latin typeface="Open Sans"/>
                <a:ea typeface="Open Sans"/>
                <a:cs typeface="Open Sans"/>
                <a:sym typeface="Open Sans"/>
              </a:rPr>
            </a:br>
            <a:endParaRPr sz="2800" b="0" i="0" u="none" strike="noStrike" cap="none" dirty="0">
              <a:solidFill>
                <a:schemeClr val="bg2"/>
              </a:solidFill>
              <a:latin typeface="Open Sans"/>
              <a:ea typeface="Open Sans"/>
              <a:cs typeface="Open Sans"/>
              <a:sym typeface="Open San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14"/>
          <p:cNvSpPr txBox="1">
            <a:spLocks noGrp="1"/>
          </p:cNvSpPr>
          <p:nvPr>
            <p:ph type="title"/>
          </p:nvPr>
        </p:nvSpPr>
        <p:spPr>
          <a:xfrm>
            <a:off x="0" y="379413"/>
            <a:ext cx="9613900" cy="1081087"/>
          </a:xfrm>
          <a:prstGeom prst="rect">
            <a:avLst/>
          </a:prstGeom>
          <a:noFill/>
          <a:ln>
            <a:noFill/>
          </a:ln>
        </p:spPr>
        <p:txBody>
          <a:bodyPr spcFirstLastPara="1" wrap="square" lIns="91425" tIns="45700" rIns="91425" bIns="45700" anchor="ctr" anchorCtr="0">
            <a:normAutofit/>
          </a:bodyPr>
          <a:lstStyle/>
          <a:p>
            <a:pPr marL="0" lvl="0" indent="0" algn="ctr" rtl="1">
              <a:lnSpc>
                <a:spcPct val="90000"/>
              </a:lnSpc>
              <a:spcBef>
                <a:spcPts val="0"/>
              </a:spcBef>
              <a:spcAft>
                <a:spcPts val="0"/>
              </a:spcAft>
              <a:buSzPts val="3600"/>
              <a:buNone/>
            </a:pPr>
            <a:r>
              <a:rPr lang="ar-EG" sz="3200" b="0" i="0" u="none" strike="noStrike" cap="none" dirty="0">
                <a:solidFill>
                  <a:srgbClr val="586F7C"/>
                </a:solidFill>
                <a:latin typeface="Open Sans"/>
                <a:ea typeface="Open Sans"/>
                <a:cs typeface="Open Sans"/>
                <a:sym typeface="Open Sans"/>
              </a:rPr>
              <a:t>تصدير اقتباس من مجلة </a:t>
            </a:r>
            <a:r>
              <a:rPr lang="en-US" sz="3200" b="0" i="0" u="none" strike="noStrike" cap="none" dirty="0">
                <a:solidFill>
                  <a:srgbClr val="586F7C"/>
                </a:solidFill>
                <a:latin typeface="Open Sans"/>
                <a:ea typeface="Open Sans"/>
                <a:cs typeface="Open Sans"/>
                <a:sym typeface="Open Sans"/>
              </a:rPr>
              <a:t>The Lancet</a:t>
            </a:r>
            <a:endParaRPr sz="3200" b="0" i="0" u="none" strike="noStrike" cap="none" dirty="0">
              <a:solidFill>
                <a:schemeClr val="dk1"/>
              </a:solidFill>
              <a:latin typeface="Arial"/>
              <a:ea typeface="Arial"/>
              <a:cs typeface="Arial"/>
              <a:sym typeface="Arial"/>
            </a:endParaRPr>
          </a:p>
        </p:txBody>
      </p:sp>
      <p:sp>
        <p:nvSpPr>
          <p:cNvPr id="530" name="Google Shape;530;p14"/>
          <p:cNvSpPr txBox="1"/>
          <p:nvPr/>
        </p:nvSpPr>
        <p:spPr>
          <a:xfrm>
            <a:off x="109920" y="2024818"/>
            <a:ext cx="4442202" cy="4351338"/>
          </a:xfrm>
          <a:prstGeom prst="rect">
            <a:avLst/>
          </a:prstGeom>
          <a:noFill/>
          <a:ln>
            <a:noFill/>
          </a:ln>
        </p:spPr>
        <p:txBody>
          <a:bodyPr spcFirstLastPara="1" wrap="square" lIns="91425" tIns="45700" rIns="91425" bIns="45700" anchor="t" anchorCtr="0">
            <a:noAutofit/>
          </a:bodyPr>
          <a:lstStyle/>
          <a:p>
            <a:pPr marL="457200" marR="0" lvl="0" indent="-457200" algn="r" rtl="1">
              <a:lnSpc>
                <a:spcPct val="90000"/>
              </a:lnSpc>
              <a:spcBef>
                <a:spcPts val="0"/>
              </a:spcBef>
              <a:spcAft>
                <a:spcPts val="0"/>
              </a:spcAft>
              <a:buClr>
                <a:schemeClr val="bg2"/>
              </a:buClr>
              <a:buSzPts val="2600"/>
              <a:buFont typeface="Arial"/>
              <a:buChar char="•"/>
            </a:pPr>
            <a:r>
              <a:rPr lang="ar-EG" sz="2600" b="0" i="0" u="none" strike="noStrike" cap="none" dirty="0">
                <a:solidFill>
                  <a:schemeClr val="bg2"/>
                </a:solidFill>
                <a:latin typeface="Open Sans"/>
                <a:ea typeface="Open Sans"/>
                <a:cs typeface="Open Sans"/>
                <a:sym typeface="Open Sans"/>
              </a:rPr>
              <a:t>يتم عرض خيارات التصدير.</a:t>
            </a:r>
            <a:endParaRPr lang="en-US" sz="2600" b="0" i="0" u="none" strike="noStrike" cap="none" dirty="0">
              <a:solidFill>
                <a:schemeClr val="bg2"/>
              </a:solidFill>
              <a:latin typeface="Open Sans"/>
              <a:ea typeface="Open Sans"/>
              <a:cs typeface="Open Sans"/>
              <a:sym typeface="Open Sans"/>
            </a:endParaRPr>
          </a:p>
          <a:p>
            <a:pPr marL="457200" marR="0" lvl="0" indent="-457200" algn="r" rtl="1">
              <a:lnSpc>
                <a:spcPct val="90000"/>
              </a:lnSpc>
              <a:spcBef>
                <a:spcPts val="0"/>
              </a:spcBef>
              <a:spcAft>
                <a:spcPts val="0"/>
              </a:spcAft>
              <a:buClr>
                <a:schemeClr val="bg2"/>
              </a:buClr>
              <a:buSzPts val="2600"/>
              <a:buFont typeface="Arial"/>
              <a:buChar char="•"/>
            </a:pPr>
            <a:r>
              <a:rPr lang="ar-EG" sz="2600" b="0" i="0" u="none" strike="noStrike" cap="none" dirty="0">
                <a:solidFill>
                  <a:schemeClr val="bg2"/>
                </a:solidFill>
                <a:latin typeface="Open Sans"/>
                <a:ea typeface="Open Sans"/>
                <a:cs typeface="Open Sans"/>
                <a:sym typeface="Open Sans"/>
              </a:rPr>
              <a:t>لاحظ الخيارات التالية:</a:t>
            </a:r>
          </a:p>
          <a:p>
            <a:pPr marL="457200" marR="0" lvl="0" indent="-457200" algn="ctr" rtl="1">
              <a:lnSpc>
                <a:spcPct val="90000"/>
              </a:lnSpc>
              <a:spcBef>
                <a:spcPts val="0"/>
              </a:spcBef>
              <a:spcAft>
                <a:spcPts val="0"/>
              </a:spcAft>
              <a:buClr>
                <a:schemeClr val="bg2"/>
              </a:buClr>
              <a:buSzPts val="2600"/>
              <a:buFont typeface="Arial"/>
              <a:buChar char="•"/>
            </a:pPr>
            <a:r>
              <a:rPr lang="ar-EG" sz="2600" b="0" i="0" u="none" strike="noStrike" cap="none" dirty="0">
                <a:solidFill>
                  <a:schemeClr val="bg2"/>
                </a:solidFill>
                <a:latin typeface="Open Sans"/>
                <a:ea typeface="Open Sans"/>
                <a:cs typeface="Open Sans"/>
                <a:sym typeface="Open Sans"/>
              </a:rPr>
              <a:t>حفظ في </a:t>
            </a:r>
            <a:r>
              <a:rPr lang="en-US" sz="2600" b="0" i="0" u="none" strike="noStrike" cap="none" dirty="0">
                <a:solidFill>
                  <a:schemeClr val="bg2"/>
                </a:solidFill>
                <a:latin typeface="Open Sans"/>
                <a:ea typeface="Open Sans"/>
                <a:cs typeface="Open Sans"/>
                <a:sym typeface="Open Sans"/>
              </a:rPr>
              <a:t>RefWorks</a:t>
            </a:r>
          </a:p>
          <a:p>
            <a:pPr marL="457200" marR="0" lvl="0" indent="-457200" algn="ctr" rtl="1">
              <a:lnSpc>
                <a:spcPct val="90000"/>
              </a:lnSpc>
              <a:spcBef>
                <a:spcPts val="0"/>
              </a:spcBef>
              <a:spcAft>
                <a:spcPts val="0"/>
              </a:spcAft>
              <a:buClr>
                <a:schemeClr val="bg2"/>
              </a:buClr>
              <a:buSzPts val="2600"/>
              <a:buFont typeface="Arial"/>
              <a:buChar char="•"/>
            </a:pPr>
            <a:r>
              <a:rPr lang="ar-EG" sz="2600" b="0" i="0" u="none" strike="noStrike" cap="none" dirty="0">
                <a:solidFill>
                  <a:schemeClr val="bg2"/>
                </a:solidFill>
                <a:latin typeface="Open Sans"/>
                <a:ea typeface="Open Sans"/>
                <a:cs typeface="Open Sans"/>
                <a:sym typeface="Open Sans"/>
              </a:rPr>
              <a:t>تصدير إلى </a:t>
            </a:r>
            <a:r>
              <a:rPr lang="en-US" sz="2600" b="0" i="0" u="none" strike="noStrike" cap="none" dirty="0">
                <a:solidFill>
                  <a:schemeClr val="bg2"/>
                </a:solidFill>
                <a:latin typeface="Open Sans"/>
                <a:ea typeface="Open Sans"/>
                <a:cs typeface="Open Sans"/>
                <a:sym typeface="Open Sans"/>
              </a:rPr>
              <a:t>RIS</a:t>
            </a:r>
          </a:p>
          <a:p>
            <a:pPr marL="457200" marR="0" lvl="0" indent="-457200" algn="ctr" rtl="1">
              <a:lnSpc>
                <a:spcPct val="90000"/>
              </a:lnSpc>
              <a:spcBef>
                <a:spcPts val="0"/>
              </a:spcBef>
              <a:spcAft>
                <a:spcPts val="0"/>
              </a:spcAft>
              <a:buClr>
                <a:schemeClr val="bg2"/>
              </a:buClr>
              <a:buSzPts val="2600"/>
              <a:buFont typeface="Arial"/>
              <a:buChar char="•"/>
            </a:pPr>
            <a:r>
              <a:rPr lang="ar-EG" sz="2600" b="0" i="0" u="none" strike="noStrike" cap="none" dirty="0">
                <a:solidFill>
                  <a:schemeClr val="bg2"/>
                </a:solidFill>
                <a:latin typeface="Open Sans"/>
                <a:ea typeface="Open Sans"/>
                <a:cs typeface="Open Sans"/>
                <a:sym typeface="Open Sans"/>
              </a:rPr>
              <a:t>تصدير إلى </a:t>
            </a:r>
            <a:r>
              <a:rPr lang="en-US" sz="2600" b="0" i="0" u="none" strike="noStrike" cap="none" dirty="0" err="1">
                <a:solidFill>
                  <a:schemeClr val="bg2"/>
                </a:solidFill>
                <a:latin typeface="Open Sans"/>
                <a:ea typeface="Open Sans"/>
                <a:cs typeface="Open Sans"/>
                <a:sym typeface="Open Sans"/>
              </a:rPr>
              <a:t>BibTeX</a:t>
            </a:r>
            <a:endParaRPr lang="en-US" sz="2600" b="0" i="0" u="none" strike="noStrike" cap="none" dirty="0">
              <a:solidFill>
                <a:schemeClr val="bg2"/>
              </a:solidFill>
              <a:latin typeface="Open Sans"/>
              <a:ea typeface="Open Sans"/>
              <a:cs typeface="Open Sans"/>
              <a:sym typeface="Open Sans"/>
            </a:endParaRPr>
          </a:p>
          <a:p>
            <a:pPr marL="457200" marR="0" lvl="0" indent="-457200" algn="ctr" rtl="1">
              <a:lnSpc>
                <a:spcPct val="90000"/>
              </a:lnSpc>
              <a:spcBef>
                <a:spcPts val="0"/>
              </a:spcBef>
              <a:spcAft>
                <a:spcPts val="0"/>
              </a:spcAft>
              <a:buClr>
                <a:schemeClr val="bg2"/>
              </a:buClr>
              <a:buSzPts val="2600"/>
              <a:buFont typeface="Arial"/>
              <a:buChar char="•"/>
            </a:pPr>
            <a:r>
              <a:rPr lang="ar-EG" sz="2600" b="0" i="0" u="none" strike="noStrike" cap="none" dirty="0">
                <a:solidFill>
                  <a:schemeClr val="bg2"/>
                </a:solidFill>
                <a:latin typeface="Open Sans"/>
                <a:ea typeface="Open Sans"/>
                <a:cs typeface="Open Sans"/>
                <a:sym typeface="Open Sans"/>
              </a:rPr>
              <a:t>تصدير إلى نص</a:t>
            </a:r>
            <a:r>
              <a:rPr lang="ar-SA" sz="2600" b="0" i="0" u="none" strike="noStrike" cap="none" dirty="0">
                <a:solidFill>
                  <a:schemeClr val="bg2"/>
                </a:solidFill>
                <a:latin typeface="Open Sans"/>
                <a:ea typeface="Open Sans"/>
                <a:cs typeface="Open Sans"/>
                <a:sym typeface="Open Sans"/>
              </a:rPr>
              <a:t> </a:t>
            </a:r>
            <a:r>
              <a:rPr lang="en-US" sz="2600" b="0" i="0" u="none" strike="noStrike" cap="none" dirty="0">
                <a:solidFill>
                  <a:schemeClr val="bg2"/>
                </a:solidFill>
                <a:latin typeface="Open Sans"/>
                <a:ea typeface="Open Sans"/>
                <a:cs typeface="Open Sans"/>
                <a:sym typeface="Open Sans"/>
              </a:rPr>
              <a:t>Text</a:t>
            </a:r>
          </a:p>
          <a:p>
            <a:pPr marL="457200" marR="0" lvl="0" indent="-457200" algn="r" rtl="1">
              <a:lnSpc>
                <a:spcPct val="90000"/>
              </a:lnSpc>
              <a:spcBef>
                <a:spcPts val="0"/>
              </a:spcBef>
              <a:spcAft>
                <a:spcPts val="0"/>
              </a:spcAft>
              <a:buClr>
                <a:schemeClr val="bg2"/>
              </a:buClr>
              <a:buSzPts val="2600"/>
              <a:buFont typeface="Arial"/>
              <a:buChar char="•"/>
            </a:pPr>
            <a:r>
              <a:rPr lang="ar-EG" sz="2600" b="0" i="0" u="none" strike="noStrike" cap="none" dirty="0">
                <a:solidFill>
                  <a:schemeClr val="bg2"/>
                </a:solidFill>
                <a:latin typeface="Open Sans"/>
                <a:ea typeface="Open Sans"/>
                <a:cs typeface="Open Sans"/>
                <a:sym typeface="Open Sans"/>
              </a:rPr>
              <a:t>تحقق من البرنامج الببليو</a:t>
            </a:r>
            <a:r>
              <a:rPr lang="ar-SA" sz="2600" b="0" i="0" u="none" strike="noStrike" cap="none" dirty="0">
                <a:solidFill>
                  <a:schemeClr val="bg2"/>
                </a:solidFill>
                <a:latin typeface="Open Sans"/>
                <a:ea typeface="Open Sans"/>
                <a:cs typeface="Open Sans"/>
                <a:sym typeface="Open Sans"/>
              </a:rPr>
              <a:t>ج</a:t>
            </a:r>
            <a:r>
              <a:rPr lang="ar-EG" sz="2600" b="0" i="0" u="none" strike="noStrike" cap="none" dirty="0">
                <a:solidFill>
                  <a:schemeClr val="bg2"/>
                </a:solidFill>
                <a:latin typeface="Open Sans"/>
                <a:ea typeface="Open Sans"/>
                <a:cs typeface="Open Sans"/>
                <a:sym typeface="Open Sans"/>
              </a:rPr>
              <a:t>رافي الخاص بك لتحديد ال</a:t>
            </a:r>
            <a:r>
              <a:rPr lang="ar-SA" sz="2600" b="0" i="0" u="none" strike="noStrike" cap="none" dirty="0">
                <a:solidFill>
                  <a:schemeClr val="bg2"/>
                </a:solidFill>
                <a:latin typeface="Open Sans"/>
                <a:ea typeface="Open Sans"/>
                <a:cs typeface="Open Sans"/>
                <a:sym typeface="Open Sans"/>
              </a:rPr>
              <a:t>شكل</a:t>
            </a:r>
            <a:r>
              <a:rPr lang="ar-EG" sz="2600" b="0" i="0" u="none" strike="noStrike" cap="none" dirty="0">
                <a:solidFill>
                  <a:schemeClr val="bg2"/>
                </a:solidFill>
                <a:latin typeface="Open Sans"/>
                <a:ea typeface="Open Sans"/>
                <a:cs typeface="Open Sans"/>
                <a:sym typeface="Open Sans"/>
              </a:rPr>
              <a:t> المطلوب</a:t>
            </a:r>
            <a:r>
              <a:rPr lang="ar-SA" sz="2600" b="0" i="0" u="none" strike="noStrike" cap="none" dirty="0">
                <a:solidFill>
                  <a:schemeClr val="bg2"/>
                </a:solidFill>
                <a:latin typeface="Open Sans"/>
                <a:ea typeface="Open Sans"/>
                <a:cs typeface="Open Sans"/>
                <a:sym typeface="Open Sans"/>
              </a:rPr>
              <a:t>.</a:t>
            </a:r>
            <a:endParaRPr sz="2800" b="0" i="0" u="none" strike="noStrike" cap="none" dirty="0">
              <a:solidFill>
                <a:schemeClr val="bg2"/>
              </a:solidFill>
              <a:latin typeface="Open Sans"/>
              <a:ea typeface="Open Sans"/>
              <a:cs typeface="Open Sans"/>
              <a:sym typeface="Open Sans"/>
            </a:endParaRPr>
          </a:p>
        </p:txBody>
      </p:sp>
      <p:pic>
        <p:nvPicPr>
          <p:cNvPr id="531" name="Google Shape;531;p14"/>
          <p:cNvPicPr preferRelativeResize="0"/>
          <p:nvPr/>
        </p:nvPicPr>
        <p:blipFill rotWithShape="1">
          <a:blip r:embed="rId3">
            <a:alphaModFix/>
          </a:blip>
          <a:srcRect/>
          <a:stretch/>
        </p:blipFill>
        <p:spPr>
          <a:xfrm>
            <a:off x="4810539" y="1796609"/>
            <a:ext cx="6847303" cy="4681978"/>
          </a:xfrm>
          <a:prstGeom prst="rect">
            <a:avLst/>
          </a:prstGeom>
          <a:noFill/>
          <a:ln>
            <a:noFill/>
          </a:ln>
        </p:spPr>
      </p:pic>
      <p:sp>
        <p:nvSpPr>
          <p:cNvPr id="532" name="Google Shape;532;p14"/>
          <p:cNvSpPr/>
          <p:nvPr/>
        </p:nvSpPr>
        <p:spPr>
          <a:xfrm>
            <a:off x="7244219" y="3247465"/>
            <a:ext cx="3142172" cy="3231122"/>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28"/>
          <p:cNvSpPr txBox="1">
            <a:spLocks noGrp="1"/>
          </p:cNvSpPr>
          <p:nvPr>
            <p:ph type="title"/>
          </p:nvPr>
        </p:nvSpPr>
        <p:spPr>
          <a:xfrm>
            <a:off x="0" y="496956"/>
            <a:ext cx="8131629" cy="962755"/>
          </a:xfrm>
          <a:prstGeom prst="rect">
            <a:avLst/>
          </a:prstGeom>
          <a:noFill/>
          <a:ln>
            <a:noFill/>
          </a:ln>
        </p:spPr>
        <p:txBody>
          <a:bodyPr spcFirstLastPara="1" wrap="square" lIns="91425" tIns="45700" rIns="91425" bIns="45700" anchor="t" anchorCtr="0">
            <a:normAutofit/>
          </a:bodyPr>
          <a:lstStyle/>
          <a:p>
            <a:pPr marL="0" lvl="0" indent="0" algn="ctr" rtl="1">
              <a:lnSpc>
                <a:spcPct val="90000"/>
              </a:lnSpc>
              <a:spcBef>
                <a:spcPts val="0"/>
              </a:spcBef>
              <a:spcAft>
                <a:spcPts val="0"/>
              </a:spcAft>
              <a:buClr>
                <a:schemeClr val="dk1"/>
              </a:buClr>
              <a:buSzPts val="3200"/>
              <a:buNone/>
            </a:pPr>
            <a:r>
              <a:rPr lang="ar-EG" dirty="0">
                <a:solidFill>
                  <a:srgbClr val="00B050"/>
                </a:solidFill>
                <a:latin typeface="Open Sans"/>
                <a:ea typeface="Open Sans"/>
                <a:cs typeface="Open Sans"/>
                <a:sym typeface="Open Sans"/>
              </a:rPr>
              <a:t>اك</a:t>
            </a:r>
            <a:r>
              <a:rPr lang="ar-SA" dirty="0">
                <a:solidFill>
                  <a:srgbClr val="00B050"/>
                </a:solidFill>
                <a:latin typeface="Open Sans"/>
                <a:ea typeface="Open Sans"/>
                <a:cs typeface="Open Sans"/>
                <a:sym typeface="Open Sans"/>
              </a:rPr>
              <a:t>ت</a:t>
            </a:r>
            <a:r>
              <a:rPr lang="ar-EG" dirty="0">
                <a:solidFill>
                  <a:srgbClr val="00B050"/>
                </a:solidFill>
                <a:latin typeface="Open Sans"/>
                <a:ea typeface="Open Sans"/>
                <a:cs typeface="Open Sans"/>
                <a:sym typeface="Open Sans"/>
              </a:rPr>
              <a:t>شاف </a:t>
            </a:r>
            <a:r>
              <a:rPr lang="ar-EG" dirty="0">
                <a:solidFill>
                  <a:srgbClr val="586F7C"/>
                </a:solidFill>
                <a:latin typeface="Open Sans"/>
                <a:ea typeface="Open Sans"/>
                <a:cs typeface="Open Sans"/>
                <a:sym typeface="Open Sans"/>
              </a:rPr>
              <a:t>الأخطاء وإصلاحها والدعم</a:t>
            </a:r>
            <a:endParaRPr dirty="0"/>
          </a:p>
        </p:txBody>
      </p:sp>
      <p:sp>
        <p:nvSpPr>
          <p:cNvPr id="539" name="Google Shape;539;p28"/>
          <p:cNvSpPr txBox="1">
            <a:spLocks noGrp="1"/>
          </p:cNvSpPr>
          <p:nvPr>
            <p:ph type="body" idx="1"/>
          </p:nvPr>
        </p:nvSpPr>
        <p:spPr>
          <a:xfrm>
            <a:off x="212270" y="1796144"/>
            <a:ext cx="11462659" cy="4882242"/>
          </a:xfrm>
          <a:prstGeom prst="rect">
            <a:avLst/>
          </a:prstGeom>
          <a:noFill/>
          <a:ln>
            <a:noFill/>
          </a:ln>
        </p:spPr>
        <p:txBody>
          <a:bodyPr spcFirstLastPara="1" wrap="square" lIns="91425" tIns="45700" rIns="91425" bIns="45700" anchor="t" anchorCtr="0">
            <a:noAutofit/>
          </a:bodyPr>
          <a:lstStyle/>
          <a:p>
            <a:pPr marL="76200" lvl="0" indent="0" algn="r" rtl="1">
              <a:lnSpc>
                <a:spcPct val="90000"/>
              </a:lnSpc>
              <a:spcBef>
                <a:spcPts val="1000"/>
              </a:spcBef>
              <a:spcAft>
                <a:spcPts val="0"/>
              </a:spcAft>
              <a:buClr>
                <a:schemeClr val="dk1"/>
              </a:buClr>
              <a:buSzPts val="2400"/>
              <a:buNone/>
            </a:pPr>
            <a:r>
              <a:rPr lang="ar-EG" b="1" dirty="0">
                <a:solidFill>
                  <a:schemeClr val="bg2"/>
                </a:solidFill>
                <a:latin typeface="Open Sans"/>
                <a:ea typeface="Open Sans"/>
                <a:sym typeface="Open Sans"/>
              </a:rPr>
              <a:t>مشاكل</a:t>
            </a:r>
            <a:r>
              <a:rPr lang="ar-EG" b="1" dirty="0">
                <a:solidFill>
                  <a:srgbClr val="3F3F3F"/>
                </a:solidFill>
                <a:latin typeface="Open Sans"/>
                <a:ea typeface="Open Sans"/>
                <a:cs typeface="Open Sans"/>
                <a:sym typeface="Open Sans"/>
              </a:rPr>
              <a:t> </a:t>
            </a:r>
            <a:r>
              <a:rPr lang="ar-EG" b="1" dirty="0">
                <a:solidFill>
                  <a:schemeClr val="bg2"/>
                </a:solidFill>
                <a:latin typeface="Open Sans"/>
                <a:ea typeface="Open Sans"/>
                <a:cs typeface="Open Sans"/>
                <a:sym typeface="Open Sans"/>
              </a:rPr>
              <a:t>شائعة؛</a:t>
            </a:r>
            <a:endParaRPr lang="en-US" dirty="0">
              <a:solidFill>
                <a:schemeClr val="bg2"/>
              </a:solidFill>
            </a:endParaRPr>
          </a:p>
          <a:p>
            <a:pPr marL="457200" lvl="0" indent="-381000" algn="r" rtl="1">
              <a:lnSpc>
                <a:spcPct val="90000"/>
              </a:lnSpc>
              <a:spcBef>
                <a:spcPts val="1000"/>
              </a:spcBef>
              <a:spcAft>
                <a:spcPts val="0"/>
              </a:spcAft>
              <a:buClr>
                <a:schemeClr val="bg2"/>
              </a:buClr>
              <a:buSzPts val="2400"/>
              <a:buChar char="●"/>
            </a:pPr>
            <a:r>
              <a:rPr lang="ar-EG" dirty="0">
                <a:solidFill>
                  <a:schemeClr val="bg2"/>
                </a:solidFill>
                <a:latin typeface="Open Sans"/>
                <a:ea typeface="Open Sans"/>
                <a:cs typeface="Open Sans"/>
                <a:sym typeface="Open Sans"/>
              </a:rPr>
              <a:t>الوصول إلى المجلة يحتوي على رسالة منبثقة محظورة.</a:t>
            </a:r>
          </a:p>
          <a:p>
            <a:pPr marL="457200" lvl="0" indent="-381000" algn="r" rtl="1">
              <a:lnSpc>
                <a:spcPct val="90000"/>
              </a:lnSpc>
              <a:spcBef>
                <a:spcPts val="1000"/>
              </a:spcBef>
              <a:spcAft>
                <a:spcPts val="0"/>
              </a:spcAft>
              <a:buClr>
                <a:schemeClr val="bg2"/>
              </a:buClr>
              <a:buSzPts val="2400"/>
              <a:buChar char="●"/>
            </a:pPr>
            <a:r>
              <a:rPr lang="ar-EG" dirty="0">
                <a:solidFill>
                  <a:schemeClr val="bg2"/>
                </a:solidFill>
                <a:latin typeface="Open Sans"/>
                <a:ea typeface="Open Sans"/>
                <a:cs typeface="Open Sans"/>
                <a:sym typeface="Open Sans"/>
              </a:rPr>
              <a:t>عدم تسجيل الدخول بشكل صحيح باستخدام اسم المستخدم / كلمة المرور الخاصين بالمؤسسة.</a:t>
            </a:r>
            <a:endParaRPr lang="en-US" dirty="0">
              <a:solidFill>
                <a:schemeClr val="bg2"/>
              </a:solidFill>
              <a:latin typeface="Open Sans"/>
              <a:ea typeface="Open Sans"/>
              <a:cs typeface="Open Sans"/>
              <a:sym typeface="Open Sans"/>
            </a:endParaRPr>
          </a:p>
          <a:p>
            <a:pPr marL="457200" lvl="0" indent="-381000" algn="r" rtl="1">
              <a:lnSpc>
                <a:spcPct val="90000"/>
              </a:lnSpc>
              <a:spcBef>
                <a:spcPts val="1000"/>
              </a:spcBef>
              <a:spcAft>
                <a:spcPts val="0"/>
              </a:spcAft>
              <a:buClr>
                <a:schemeClr val="bg2"/>
              </a:buClr>
              <a:buSzPts val="2400"/>
              <a:buChar char="●"/>
            </a:pPr>
            <a:r>
              <a:rPr lang="ar-EG" dirty="0">
                <a:solidFill>
                  <a:schemeClr val="bg2"/>
                </a:solidFill>
                <a:latin typeface="Open Sans"/>
                <a:ea typeface="Open Sans"/>
                <a:cs typeface="Open Sans"/>
                <a:sym typeface="Open Sans"/>
              </a:rPr>
              <a:t>المجلات أو عناوين الكتب غير المدرجة في عرض الناشر.</a:t>
            </a:r>
            <a:endParaRPr lang="en-US" dirty="0">
              <a:solidFill>
                <a:schemeClr val="bg2"/>
              </a:solidFill>
              <a:latin typeface="Open Sans"/>
              <a:ea typeface="Open Sans"/>
              <a:cs typeface="Open Sans"/>
              <a:sym typeface="Open Sans"/>
            </a:endParaRPr>
          </a:p>
          <a:p>
            <a:pPr marL="457200" lvl="0" indent="-381000" algn="r" rtl="1">
              <a:lnSpc>
                <a:spcPct val="90000"/>
              </a:lnSpc>
              <a:spcBef>
                <a:spcPts val="1000"/>
              </a:spcBef>
              <a:spcAft>
                <a:spcPts val="0"/>
              </a:spcAft>
              <a:buClr>
                <a:schemeClr val="bg2"/>
              </a:buClr>
              <a:buSzPts val="2400"/>
              <a:buChar char="●"/>
            </a:pPr>
            <a:r>
              <a:rPr lang="ar-EG" dirty="0">
                <a:solidFill>
                  <a:schemeClr val="bg2"/>
                </a:solidFill>
                <a:latin typeface="Open Sans"/>
                <a:ea typeface="Open Sans"/>
                <a:cs typeface="Open Sans"/>
                <a:sym typeface="Open Sans"/>
              </a:rPr>
              <a:t>مشاكل فنية في موقع الناشر.</a:t>
            </a:r>
            <a:endParaRPr dirty="0">
              <a:solidFill>
                <a:schemeClr val="bg2"/>
              </a:solidFill>
              <a:latin typeface="Open Sans"/>
              <a:ea typeface="Open Sans"/>
              <a:cs typeface="Open Sans"/>
              <a:sym typeface="Open Sans"/>
            </a:endParaRPr>
          </a:p>
          <a:p>
            <a:pPr marL="76200" lvl="0" indent="0" algn="r" rtl="1">
              <a:lnSpc>
                <a:spcPct val="90000"/>
              </a:lnSpc>
              <a:spcBef>
                <a:spcPts val="1000"/>
              </a:spcBef>
              <a:spcAft>
                <a:spcPts val="0"/>
              </a:spcAft>
              <a:buClr>
                <a:schemeClr val="dk1"/>
              </a:buClr>
              <a:buSzPts val="2400"/>
              <a:buNone/>
            </a:pPr>
            <a:endParaRPr lang="en-US" b="1" dirty="0">
              <a:solidFill>
                <a:schemeClr val="bg2"/>
              </a:solidFill>
              <a:latin typeface="Open Sans"/>
              <a:ea typeface="Open Sans"/>
              <a:cs typeface="Open Sans"/>
              <a:sym typeface="Open Sans"/>
            </a:endParaRPr>
          </a:p>
          <a:p>
            <a:pPr marL="76200" lvl="0" indent="0" algn="r" rtl="1">
              <a:lnSpc>
                <a:spcPct val="90000"/>
              </a:lnSpc>
              <a:spcBef>
                <a:spcPts val="1000"/>
              </a:spcBef>
              <a:spcAft>
                <a:spcPts val="0"/>
              </a:spcAft>
              <a:buClr>
                <a:schemeClr val="dk1"/>
              </a:buClr>
              <a:buSzPts val="2400"/>
              <a:buNone/>
            </a:pPr>
            <a:r>
              <a:rPr lang="ar-EG" b="1" dirty="0">
                <a:solidFill>
                  <a:schemeClr val="bg2"/>
                </a:solidFill>
                <a:latin typeface="Open Sans"/>
                <a:ea typeface="Open Sans"/>
                <a:cs typeface="Open Sans"/>
                <a:sym typeface="Open Sans"/>
              </a:rPr>
              <a:t>ما يجب القيام به.</a:t>
            </a:r>
            <a:endParaRPr dirty="0">
              <a:solidFill>
                <a:schemeClr val="bg2"/>
              </a:solidFill>
            </a:endParaRPr>
          </a:p>
          <a:p>
            <a:pPr marL="457200" lvl="0" indent="-381000" algn="r" rtl="1">
              <a:lnSpc>
                <a:spcPct val="90000"/>
              </a:lnSpc>
              <a:spcBef>
                <a:spcPts val="1000"/>
              </a:spcBef>
              <a:spcAft>
                <a:spcPts val="0"/>
              </a:spcAft>
              <a:buClr>
                <a:schemeClr val="bg2"/>
              </a:buClr>
              <a:buSzPts val="2400"/>
              <a:buChar char="●"/>
            </a:pPr>
            <a:r>
              <a:rPr lang="ar-EG" dirty="0">
                <a:solidFill>
                  <a:schemeClr val="bg2"/>
                </a:solidFill>
                <a:latin typeface="Open Sans"/>
                <a:ea typeface="Open Sans"/>
                <a:cs typeface="Open Sans"/>
                <a:sym typeface="Open Sans"/>
              </a:rPr>
              <a:t>إذا تم تسجيل دخول المستخدم وكان لدى المؤسسة حق الوصول إلى العنوان المحدد ، فهذا يؤكد وجود مشكلة فنية في موقع الويب الخاص بالناشر. أبلغ عن هذه المشكلة إلى مكتب مساعدة "</a:t>
            </a:r>
            <a:r>
              <a:rPr lang="ar-SA" sz="2400" dirty="0">
                <a:solidFill>
                  <a:schemeClr val="bg2"/>
                </a:solidFill>
                <a:latin typeface="Open Sans"/>
                <a:ea typeface="Open Sans"/>
                <a:cs typeface="Open Sans"/>
                <a:sym typeface="Open Sans"/>
              </a:rPr>
              <a:t>البحوث من أجل الحياة</a:t>
            </a:r>
            <a:r>
              <a:rPr lang="ar-EG" sz="2400" dirty="0">
                <a:solidFill>
                  <a:schemeClr val="bg2"/>
                </a:solidFill>
                <a:latin typeface="Open Sans"/>
                <a:ea typeface="Open Sans"/>
                <a:cs typeface="Open Sans"/>
                <a:sym typeface="Open Sans"/>
              </a:rPr>
              <a:t>"</a:t>
            </a:r>
            <a:r>
              <a:rPr lang="ar-SA" sz="2400" dirty="0">
                <a:solidFill>
                  <a:schemeClr val="bg2"/>
                </a:solidFill>
                <a:latin typeface="Open Sans"/>
                <a:ea typeface="Open Sans"/>
                <a:cs typeface="Open Sans"/>
                <a:sym typeface="Open Sans"/>
              </a:rPr>
              <a:t> </a:t>
            </a:r>
            <a:r>
              <a:rPr lang="en-US" sz="2400" dirty="0">
                <a:solidFill>
                  <a:schemeClr val="bg2"/>
                </a:solidFill>
                <a:latin typeface="Open Sans"/>
                <a:ea typeface="Open Sans"/>
                <a:cs typeface="Open Sans"/>
                <a:sym typeface="Open Sans"/>
              </a:rPr>
              <a:t>Reserach4Life</a:t>
            </a:r>
            <a:r>
              <a:rPr lang="en-US" dirty="0">
                <a:solidFill>
                  <a:schemeClr val="bg2"/>
                </a:solidFill>
                <a:latin typeface="Open Sans"/>
                <a:ea typeface="Open Sans"/>
                <a:cs typeface="Open Sans"/>
                <a:sym typeface="Open Sans"/>
              </a:rPr>
              <a:t> </a:t>
            </a:r>
            <a:r>
              <a:rPr lang="ar-SA" dirty="0">
                <a:solidFill>
                  <a:schemeClr val="bg2"/>
                </a:solidFill>
                <a:latin typeface="Open Sans"/>
                <a:ea typeface="Open Sans"/>
                <a:cs typeface="Open Sans"/>
                <a:sym typeface="Open Sans"/>
              </a:rPr>
              <a:t> </a:t>
            </a:r>
            <a:r>
              <a:rPr lang="ar-EG" dirty="0">
                <a:solidFill>
                  <a:schemeClr val="bg2"/>
                </a:solidFill>
                <a:latin typeface="Open Sans"/>
                <a:ea typeface="Open Sans"/>
                <a:cs typeface="Open Sans"/>
                <a:sym typeface="Open Sans"/>
              </a:rPr>
              <a:t>على </a:t>
            </a:r>
            <a:r>
              <a:rPr lang="en-US" dirty="0">
                <a:solidFill>
                  <a:schemeClr val="bg2"/>
                </a:solidFill>
                <a:latin typeface="Open Sans"/>
                <a:ea typeface="Open Sans"/>
                <a:cs typeface="Open Sans"/>
                <a:sym typeface="Open Sans"/>
              </a:rPr>
              <a:t>r4l@research4life.org</a:t>
            </a:r>
            <a:endParaRPr dirty="0">
              <a:solidFill>
                <a:schemeClr val="bg2"/>
              </a:solidFill>
              <a:latin typeface="Open Sans"/>
              <a:ea typeface="Open Sans"/>
              <a:cs typeface="Open Sans"/>
              <a:sym typeface="Open San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29"/>
          <p:cNvSpPr txBox="1">
            <a:spLocks noGrp="1"/>
          </p:cNvSpPr>
          <p:nvPr>
            <p:ph type="title"/>
          </p:nvPr>
        </p:nvSpPr>
        <p:spPr>
          <a:xfrm>
            <a:off x="0" y="516834"/>
            <a:ext cx="8131629" cy="942877"/>
          </a:xfrm>
          <a:prstGeom prst="rect">
            <a:avLst/>
          </a:prstGeom>
          <a:noFill/>
          <a:ln>
            <a:noFill/>
          </a:ln>
        </p:spPr>
        <p:txBody>
          <a:bodyPr spcFirstLastPara="1" wrap="square" lIns="91425" tIns="45700" rIns="91425" bIns="45700" anchor="t" anchorCtr="0">
            <a:normAutofit/>
          </a:bodyPr>
          <a:lstStyle/>
          <a:p>
            <a:pPr marL="0" lvl="0" indent="0" algn="ctr" rtl="1">
              <a:lnSpc>
                <a:spcPct val="90000"/>
              </a:lnSpc>
              <a:spcBef>
                <a:spcPts val="0"/>
              </a:spcBef>
              <a:spcAft>
                <a:spcPts val="0"/>
              </a:spcAft>
              <a:buClr>
                <a:schemeClr val="dk1"/>
              </a:buClr>
              <a:buSzPts val="3200"/>
              <a:buNone/>
            </a:pPr>
            <a:r>
              <a:rPr lang="ar-EG" sz="4000" dirty="0">
                <a:solidFill>
                  <a:srgbClr val="586F7C"/>
                </a:solidFill>
                <a:latin typeface="Open Sans"/>
                <a:ea typeface="Open Sans"/>
                <a:cs typeface="Open Sans"/>
                <a:sym typeface="Open Sans"/>
              </a:rPr>
              <a:t>اتصل بمكتب المساعدة</a:t>
            </a:r>
            <a:endParaRPr dirty="0">
              <a:solidFill>
                <a:srgbClr val="586F7C"/>
              </a:solidFill>
              <a:latin typeface="Open Sans"/>
              <a:ea typeface="Open Sans"/>
              <a:cs typeface="Open Sans"/>
              <a:sym typeface="Open Sans"/>
            </a:endParaRPr>
          </a:p>
        </p:txBody>
      </p:sp>
      <p:sp>
        <p:nvSpPr>
          <p:cNvPr id="546" name="Google Shape;546;p29"/>
          <p:cNvSpPr txBox="1">
            <a:spLocks noGrp="1"/>
          </p:cNvSpPr>
          <p:nvPr>
            <p:ph type="body" idx="1"/>
          </p:nvPr>
        </p:nvSpPr>
        <p:spPr>
          <a:xfrm>
            <a:off x="212270" y="1796144"/>
            <a:ext cx="11462659" cy="4882242"/>
          </a:xfrm>
          <a:prstGeom prst="rect">
            <a:avLst/>
          </a:prstGeom>
          <a:noFill/>
          <a:ln>
            <a:noFill/>
          </a:ln>
        </p:spPr>
        <p:txBody>
          <a:bodyPr spcFirstLastPara="1" wrap="square" lIns="91425" tIns="45700" rIns="91425" bIns="45700" anchor="t" anchorCtr="0">
            <a:noAutofit/>
          </a:bodyPr>
          <a:lstStyle/>
          <a:p>
            <a:pPr marL="76200" lvl="0" indent="0" algn="r" rtl="1">
              <a:lnSpc>
                <a:spcPct val="90000"/>
              </a:lnSpc>
              <a:spcBef>
                <a:spcPts val="1000"/>
              </a:spcBef>
              <a:spcAft>
                <a:spcPts val="0"/>
              </a:spcAft>
              <a:buClr>
                <a:schemeClr val="dk1"/>
              </a:buClr>
              <a:buSzPts val="2400"/>
              <a:buNone/>
            </a:pPr>
            <a:r>
              <a:rPr lang="ar-EG" sz="2800" dirty="0">
                <a:solidFill>
                  <a:srgbClr val="3F3F3F"/>
                </a:solidFill>
                <a:latin typeface="Open Sans"/>
                <a:ea typeface="Open Sans"/>
                <a:cs typeface="Open Sans"/>
                <a:sym typeface="Open Sans"/>
              </a:rPr>
              <a:t>عند </a:t>
            </a:r>
            <a:r>
              <a:rPr lang="ar-EG" sz="2800" dirty="0">
                <a:solidFill>
                  <a:schemeClr val="bg2"/>
                </a:solidFill>
                <a:latin typeface="Open Sans"/>
                <a:ea typeface="Open Sans"/>
                <a:cs typeface="Open Sans"/>
                <a:sym typeface="Open Sans"/>
              </a:rPr>
              <a:t>الاتصال بمكتب المساعدة ، يرجى استخدام قائمة التحقق التالية:</a:t>
            </a:r>
            <a:endParaRPr lang="en-US" sz="2800" dirty="0">
              <a:solidFill>
                <a:schemeClr val="bg2"/>
              </a:solidFill>
              <a:latin typeface="Open Sans"/>
              <a:ea typeface="Open Sans"/>
              <a:cs typeface="Open Sans"/>
              <a:sym typeface="Open Sans"/>
            </a:endParaRPr>
          </a:p>
          <a:p>
            <a:pPr marL="76200" lvl="0" indent="0" algn="r" rtl="1">
              <a:lnSpc>
                <a:spcPct val="90000"/>
              </a:lnSpc>
              <a:spcBef>
                <a:spcPts val="1000"/>
              </a:spcBef>
              <a:spcAft>
                <a:spcPts val="0"/>
              </a:spcAft>
              <a:buClr>
                <a:schemeClr val="dk1"/>
              </a:buClr>
              <a:buSzPts val="2400"/>
              <a:buNone/>
            </a:pPr>
            <a:endParaRPr sz="2200" dirty="0">
              <a:solidFill>
                <a:schemeClr val="bg2"/>
              </a:solidFill>
              <a:latin typeface="Open Sans"/>
              <a:ea typeface="Open Sans"/>
              <a:cs typeface="Open Sans"/>
              <a:sym typeface="Open Sans"/>
            </a:endParaRPr>
          </a:p>
          <a:p>
            <a:pPr marL="457200" lvl="0" indent="-381000" algn="r" rtl="1">
              <a:lnSpc>
                <a:spcPct val="90000"/>
              </a:lnSpc>
              <a:spcBef>
                <a:spcPts val="1000"/>
              </a:spcBef>
              <a:spcAft>
                <a:spcPts val="0"/>
              </a:spcAft>
              <a:buClr>
                <a:schemeClr val="bg2"/>
              </a:buClr>
              <a:buSzPts val="2400"/>
              <a:buFont typeface="Arial"/>
              <a:buChar char="•"/>
            </a:pPr>
            <a:r>
              <a:rPr lang="ar-EG" sz="2200" dirty="0">
                <a:solidFill>
                  <a:schemeClr val="bg2"/>
                </a:solidFill>
                <a:latin typeface="Open Sans"/>
                <a:ea typeface="Open Sans"/>
                <a:cs typeface="Open Sans"/>
                <a:sym typeface="Open Sans"/>
              </a:rPr>
              <a:t>ما هو اسم مؤسستك وبلدك؟</a:t>
            </a:r>
            <a:endParaRPr lang="en-US" sz="2200" dirty="0">
              <a:solidFill>
                <a:schemeClr val="bg2"/>
              </a:solidFill>
              <a:latin typeface="Open Sans"/>
              <a:ea typeface="Open Sans"/>
              <a:cs typeface="Open Sans"/>
              <a:sym typeface="Open Sans"/>
            </a:endParaRPr>
          </a:p>
          <a:p>
            <a:pPr marL="457200" lvl="0" indent="-381000" algn="r" rtl="1">
              <a:lnSpc>
                <a:spcPct val="90000"/>
              </a:lnSpc>
              <a:spcBef>
                <a:spcPts val="1000"/>
              </a:spcBef>
              <a:spcAft>
                <a:spcPts val="0"/>
              </a:spcAft>
              <a:buClr>
                <a:schemeClr val="bg2"/>
              </a:buClr>
              <a:buSzPts val="2400"/>
              <a:buFont typeface="Arial"/>
              <a:buChar char="•"/>
            </a:pPr>
            <a:r>
              <a:rPr lang="ar-EG" sz="2200" dirty="0">
                <a:solidFill>
                  <a:schemeClr val="bg2"/>
                </a:solidFill>
                <a:latin typeface="Open Sans"/>
                <a:ea typeface="Open Sans"/>
                <a:cs typeface="Open Sans"/>
                <a:sym typeface="Open Sans"/>
              </a:rPr>
              <a:t>ما هو اسم المستخدم وكلمة المرور اللذين تستخدمهما؟ (إذا أمكن)</a:t>
            </a:r>
            <a:endParaRPr lang="en-US" sz="2200" dirty="0">
              <a:solidFill>
                <a:schemeClr val="bg2"/>
              </a:solidFill>
              <a:latin typeface="Open Sans"/>
              <a:ea typeface="Open Sans"/>
              <a:cs typeface="Open Sans"/>
              <a:sym typeface="Open Sans"/>
            </a:endParaRPr>
          </a:p>
          <a:p>
            <a:pPr marL="457200" lvl="0" indent="-381000" algn="r" rtl="1">
              <a:lnSpc>
                <a:spcPct val="90000"/>
              </a:lnSpc>
              <a:spcBef>
                <a:spcPts val="1000"/>
              </a:spcBef>
              <a:spcAft>
                <a:spcPts val="0"/>
              </a:spcAft>
              <a:buClr>
                <a:schemeClr val="bg2"/>
              </a:buClr>
              <a:buSzPts val="2400"/>
              <a:buFont typeface="Arial"/>
              <a:buChar char="•"/>
            </a:pPr>
            <a:r>
              <a:rPr lang="ar-EG" sz="2200" dirty="0">
                <a:solidFill>
                  <a:schemeClr val="bg2"/>
                </a:solidFill>
                <a:latin typeface="Open Sans"/>
                <a:ea typeface="Open Sans"/>
                <a:cs typeface="Open Sans"/>
                <a:sym typeface="Open Sans"/>
              </a:rPr>
              <a:t>هل تستخدم مؤسستك الوصول المستند إلى</a:t>
            </a:r>
            <a:r>
              <a:rPr lang="ar-SA" sz="2200" dirty="0">
                <a:solidFill>
                  <a:schemeClr val="bg2"/>
                </a:solidFill>
                <a:latin typeface="Open Sans"/>
                <a:ea typeface="Open Sans"/>
                <a:cs typeface="Open Sans"/>
                <a:sym typeface="Open Sans"/>
              </a:rPr>
              <a:t> بروتوكولات الإنترنت</a:t>
            </a:r>
            <a:r>
              <a:rPr lang="en-US" sz="2200" dirty="0">
                <a:solidFill>
                  <a:schemeClr val="bg2"/>
                </a:solidFill>
                <a:latin typeface="Open Sans"/>
                <a:ea typeface="Open Sans"/>
                <a:cs typeface="Open Sans"/>
                <a:sym typeface="Open Sans"/>
              </a:rPr>
              <a:t> IP </a:t>
            </a:r>
            <a:r>
              <a:rPr lang="ar-SA" sz="2200" dirty="0">
                <a:solidFill>
                  <a:schemeClr val="bg2"/>
                </a:solidFill>
                <a:latin typeface="Open Sans"/>
                <a:ea typeface="Open Sans"/>
                <a:cs typeface="Open Sans"/>
                <a:sym typeface="Open Sans"/>
              </a:rPr>
              <a:t> </a:t>
            </a:r>
            <a:r>
              <a:rPr lang="ar-EG" sz="2200" dirty="0">
                <a:solidFill>
                  <a:schemeClr val="bg2"/>
                </a:solidFill>
                <a:latin typeface="Open Sans"/>
                <a:ea typeface="Open Sans"/>
                <a:cs typeface="Open Sans"/>
                <a:sym typeface="Open Sans"/>
              </a:rPr>
              <a:t>إ</a:t>
            </a:r>
            <a:r>
              <a:rPr lang="ar-SA" sz="2200" dirty="0">
                <a:solidFill>
                  <a:schemeClr val="bg2"/>
                </a:solidFill>
                <a:latin typeface="Open Sans"/>
                <a:ea typeface="Open Sans"/>
                <a:cs typeface="Open Sans"/>
                <a:sym typeface="Open Sans"/>
              </a:rPr>
              <a:t>لى </a:t>
            </a:r>
            <a:r>
              <a:rPr lang="ar-EG" sz="2200" dirty="0">
                <a:solidFill>
                  <a:schemeClr val="bg2"/>
                </a:solidFill>
                <a:latin typeface="Open Sans"/>
                <a:ea typeface="Open Sans"/>
                <a:cs typeface="Open Sans"/>
                <a:sym typeface="Open Sans"/>
              </a:rPr>
              <a:t>"</a:t>
            </a:r>
            <a:r>
              <a:rPr lang="ar-SA" sz="2200" dirty="0">
                <a:solidFill>
                  <a:schemeClr val="bg2"/>
                </a:solidFill>
                <a:latin typeface="Open Sans"/>
                <a:ea typeface="Open Sans"/>
                <a:cs typeface="Open Sans"/>
                <a:sym typeface="Open Sans"/>
              </a:rPr>
              <a:t>هيناري</a:t>
            </a:r>
            <a:r>
              <a:rPr lang="ar-EG" sz="2200" dirty="0">
                <a:solidFill>
                  <a:schemeClr val="bg2"/>
                </a:solidFill>
                <a:latin typeface="Open Sans"/>
                <a:ea typeface="Open Sans"/>
                <a:cs typeface="Open Sans"/>
                <a:sym typeface="Open Sans"/>
              </a:rPr>
              <a:t>"</a:t>
            </a:r>
            <a:r>
              <a:rPr lang="en-US" sz="2200" dirty="0">
                <a:solidFill>
                  <a:schemeClr val="bg2"/>
                </a:solidFill>
                <a:latin typeface="Open Sans"/>
                <a:ea typeface="Open Sans"/>
                <a:cs typeface="Open Sans"/>
                <a:sym typeface="Open Sans"/>
              </a:rPr>
              <a:t> Hinari </a:t>
            </a:r>
            <a:r>
              <a:rPr lang="ar-EG" sz="2200" dirty="0">
                <a:solidFill>
                  <a:schemeClr val="bg2"/>
                </a:solidFill>
                <a:latin typeface="Open Sans"/>
                <a:ea typeface="Open Sans"/>
                <a:cs typeface="Open Sans"/>
                <a:sym typeface="Open Sans"/>
              </a:rPr>
              <a:t>و"</a:t>
            </a:r>
            <a:r>
              <a:rPr lang="ar-SA" sz="2200" dirty="0">
                <a:solidFill>
                  <a:schemeClr val="bg2"/>
                </a:solidFill>
                <a:latin typeface="Open Sans"/>
                <a:ea typeface="Open Sans"/>
                <a:cs typeface="Open Sans"/>
                <a:sym typeface="Open Sans"/>
              </a:rPr>
              <a:t>البحوث من أجل الحياة</a:t>
            </a:r>
            <a:r>
              <a:rPr lang="ar-EG" sz="2200" dirty="0">
                <a:solidFill>
                  <a:schemeClr val="bg2"/>
                </a:solidFill>
                <a:latin typeface="Open Sans"/>
                <a:ea typeface="Open Sans"/>
                <a:cs typeface="Open Sans"/>
                <a:sym typeface="Open Sans"/>
              </a:rPr>
              <a:t>"</a:t>
            </a:r>
            <a:r>
              <a:rPr lang="en-US" sz="2000" dirty="0">
                <a:solidFill>
                  <a:schemeClr val="bg2"/>
                </a:solidFill>
                <a:latin typeface="Open Sans"/>
                <a:ea typeface="Open Sans"/>
                <a:cs typeface="Open Sans"/>
                <a:sym typeface="Open Sans"/>
              </a:rPr>
              <a:t> Reserach4Life</a:t>
            </a:r>
            <a:r>
              <a:rPr lang="ar-SA" sz="2200" dirty="0">
                <a:solidFill>
                  <a:schemeClr val="bg2"/>
                </a:solidFill>
                <a:latin typeface="Open Sans"/>
                <a:ea typeface="Open Sans"/>
                <a:cs typeface="Open Sans"/>
                <a:sym typeface="Open Sans"/>
              </a:rPr>
              <a:t> </a:t>
            </a:r>
            <a:r>
              <a:rPr lang="en-US" sz="2200" dirty="0">
                <a:solidFill>
                  <a:schemeClr val="bg2"/>
                </a:solidFill>
                <a:latin typeface="Open Sans"/>
                <a:ea typeface="Open Sans"/>
                <a:cs typeface="Open Sans"/>
                <a:sym typeface="Open Sans"/>
              </a:rPr>
              <a:t>؟ </a:t>
            </a:r>
          </a:p>
          <a:p>
            <a:pPr marL="457200" lvl="0" indent="-381000" algn="r" rtl="1">
              <a:lnSpc>
                <a:spcPct val="90000"/>
              </a:lnSpc>
              <a:spcBef>
                <a:spcPts val="1000"/>
              </a:spcBef>
              <a:spcAft>
                <a:spcPts val="0"/>
              </a:spcAft>
              <a:buClr>
                <a:schemeClr val="bg2"/>
              </a:buClr>
              <a:buSzPts val="2400"/>
              <a:buFont typeface="Arial"/>
              <a:buChar char="•"/>
            </a:pPr>
            <a:r>
              <a:rPr lang="ar-EG" sz="2200" dirty="0">
                <a:solidFill>
                  <a:schemeClr val="bg2"/>
                </a:solidFill>
                <a:latin typeface="Open Sans"/>
                <a:ea typeface="Open Sans"/>
                <a:cs typeface="Open Sans"/>
                <a:sym typeface="Open Sans"/>
              </a:rPr>
              <a:t>هل يمكنك تسجيل الدخول أو هل تلقيت رسالة "فشل في المصادقة"؟</a:t>
            </a:r>
            <a:endParaRPr lang="en-US" sz="2200" dirty="0">
              <a:solidFill>
                <a:schemeClr val="bg2"/>
              </a:solidFill>
              <a:latin typeface="Open Sans"/>
              <a:ea typeface="Open Sans"/>
              <a:cs typeface="Open Sans"/>
              <a:sym typeface="Open Sans"/>
            </a:endParaRPr>
          </a:p>
          <a:p>
            <a:pPr marL="457200" lvl="0" indent="-381000" algn="r" rtl="1">
              <a:lnSpc>
                <a:spcPct val="90000"/>
              </a:lnSpc>
              <a:spcBef>
                <a:spcPts val="1000"/>
              </a:spcBef>
              <a:spcAft>
                <a:spcPts val="0"/>
              </a:spcAft>
              <a:buClr>
                <a:schemeClr val="bg2"/>
              </a:buClr>
              <a:buSzPts val="2400"/>
              <a:buFont typeface="Arial"/>
              <a:buChar char="•"/>
            </a:pPr>
            <a:r>
              <a:rPr lang="ar-EG" sz="2200" dirty="0">
                <a:solidFill>
                  <a:schemeClr val="bg2"/>
                </a:solidFill>
                <a:latin typeface="Open Sans"/>
                <a:ea typeface="Open Sans"/>
                <a:cs typeface="Open Sans"/>
                <a:sym typeface="Open Sans"/>
              </a:rPr>
              <a:t>هل تواجه مشاكل في الوصول إلى المحتوى الكامل أو مجلة أو كتاب معين؟</a:t>
            </a:r>
            <a:endParaRPr lang="en-US" sz="2200" dirty="0">
              <a:solidFill>
                <a:schemeClr val="bg2"/>
              </a:solidFill>
              <a:latin typeface="Open Sans"/>
              <a:ea typeface="Open Sans"/>
              <a:cs typeface="Open Sans"/>
              <a:sym typeface="Open Sans"/>
            </a:endParaRPr>
          </a:p>
          <a:p>
            <a:pPr marL="457200" lvl="0" indent="-381000" algn="r" rtl="1">
              <a:lnSpc>
                <a:spcPct val="90000"/>
              </a:lnSpc>
              <a:spcBef>
                <a:spcPts val="1000"/>
              </a:spcBef>
              <a:spcAft>
                <a:spcPts val="0"/>
              </a:spcAft>
              <a:buClr>
                <a:schemeClr val="bg2"/>
              </a:buClr>
              <a:buSzPts val="2400"/>
              <a:buFont typeface="Arial"/>
              <a:buChar char="•"/>
            </a:pPr>
            <a:r>
              <a:rPr lang="ar-EG" sz="2200" dirty="0">
                <a:solidFill>
                  <a:schemeClr val="bg2"/>
                </a:solidFill>
                <a:latin typeface="Open Sans"/>
                <a:ea typeface="Open Sans"/>
                <a:cs typeface="Open Sans"/>
                <a:sym typeface="Open Sans"/>
              </a:rPr>
              <a:t>إذا كانت لديك مشكلة في الوصول إلى عنوان معين ، فيرجى كتابة اسم المجلة أو الكتاب.</a:t>
            </a:r>
            <a:endParaRPr lang="en-US" sz="2200" dirty="0">
              <a:solidFill>
                <a:schemeClr val="bg2"/>
              </a:solidFill>
              <a:latin typeface="Open Sans"/>
              <a:ea typeface="Open Sans"/>
              <a:cs typeface="Open Sans"/>
              <a:sym typeface="Open Sans"/>
            </a:endParaRPr>
          </a:p>
          <a:p>
            <a:pPr marL="457200" lvl="0" indent="-381000" algn="r" rtl="1">
              <a:lnSpc>
                <a:spcPct val="90000"/>
              </a:lnSpc>
              <a:spcBef>
                <a:spcPts val="1000"/>
              </a:spcBef>
              <a:spcAft>
                <a:spcPts val="0"/>
              </a:spcAft>
              <a:buClr>
                <a:schemeClr val="bg2"/>
              </a:buClr>
              <a:buSzPts val="2400"/>
              <a:buFont typeface="Arial"/>
              <a:buChar char="•"/>
            </a:pPr>
            <a:r>
              <a:rPr lang="ar-EG" sz="2200" dirty="0">
                <a:solidFill>
                  <a:schemeClr val="bg2"/>
                </a:solidFill>
                <a:latin typeface="Open Sans"/>
                <a:ea typeface="Open Sans"/>
                <a:cs typeface="Open Sans"/>
                <a:sym typeface="Open Sans"/>
              </a:rPr>
              <a:t>يرجى تضمين لقطة شاشة (بما في ذلك عنوان </a:t>
            </a:r>
            <a:r>
              <a:rPr lang="en-US" sz="2200" dirty="0">
                <a:solidFill>
                  <a:schemeClr val="bg2"/>
                </a:solidFill>
                <a:latin typeface="Open Sans"/>
                <a:ea typeface="Open Sans"/>
                <a:cs typeface="Open Sans"/>
                <a:sym typeface="Open Sans"/>
              </a:rPr>
              <a:t> (URL </a:t>
            </a:r>
            <a:r>
              <a:rPr lang="ar-EG" sz="2200" dirty="0">
                <a:solidFill>
                  <a:schemeClr val="bg2"/>
                </a:solidFill>
                <a:latin typeface="Open Sans"/>
                <a:ea typeface="Open Sans"/>
                <a:cs typeface="Open Sans"/>
                <a:sym typeface="Open Sans"/>
              </a:rPr>
              <a:t>للخطأ الذي واجهته.</a:t>
            </a:r>
            <a:endParaRPr dirty="0">
              <a:solidFill>
                <a:schemeClr val="bg2"/>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pic>
        <p:nvPicPr>
          <p:cNvPr id="552" name="Google Shape;552;p8"/>
          <p:cNvPicPr preferRelativeResize="0"/>
          <p:nvPr/>
        </p:nvPicPr>
        <p:blipFill rotWithShape="1">
          <a:blip r:embed="rId3">
            <a:alphaModFix/>
          </a:blip>
          <a:srcRect/>
          <a:stretch/>
        </p:blipFill>
        <p:spPr>
          <a:xfrm>
            <a:off x="0" y="1714500"/>
            <a:ext cx="5989637" cy="4995862"/>
          </a:xfrm>
          <a:prstGeom prst="rect">
            <a:avLst/>
          </a:prstGeom>
          <a:noFill/>
          <a:ln>
            <a:noFill/>
          </a:ln>
        </p:spPr>
      </p:pic>
      <p:sp>
        <p:nvSpPr>
          <p:cNvPr id="553" name="Google Shape;553;p8"/>
          <p:cNvSpPr txBox="1">
            <a:spLocks noGrp="1"/>
          </p:cNvSpPr>
          <p:nvPr>
            <p:ph type="title"/>
          </p:nvPr>
        </p:nvSpPr>
        <p:spPr>
          <a:xfrm>
            <a:off x="17753" y="78112"/>
            <a:ext cx="8131500" cy="1505425"/>
          </a:xfrm>
          <a:prstGeom prst="rect">
            <a:avLst/>
          </a:prstGeom>
          <a:noFill/>
          <a:ln>
            <a:noFill/>
          </a:ln>
        </p:spPr>
        <p:txBody>
          <a:bodyPr spcFirstLastPara="1" wrap="square" lIns="91425" tIns="45700" rIns="91425" bIns="45700" anchor="t" anchorCtr="0">
            <a:noAutofit/>
          </a:bodyPr>
          <a:lstStyle/>
          <a:p>
            <a:pPr marL="0" lvl="0" indent="0" algn="ctr" rtl="1">
              <a:lnSpc>
                <a:spcPct val="90000"/>
              </a:lnSpc>
              <a:spcBef>
                <a:spcPts val="0"/>
              </a:spcBef>
              <a:spcAft>
                <a:spcPts val="0"/>
              </a:spcAft>
              <a:buClr>
                <a:schemeClr val="dk1"/>
              </a:buClr>
              <a:buSzPts val="3200"/>
              <a:buNone/>
            </a:pPr>
            <a:r>
              <a:rPr lang="ar-EG" sz="3600" dirty="0">
                <a:solidFill>
                  <a:schemeClr val="bg2"/>
                </a:solidFill>
                <a:latin typeface="Open Sans"/>
                <a:ea typeface="Open Sans"/>
                <a:cs typeface="Open Sans"/>
                <a:sym typeface="Open Sans"/>
              </a:rPr>
              <a:t>مصادر إضافية  </a:t>
            </a:r>
            <a:br>
              <a:rPr lang="ar-EG" sz="3600" dirty="0">
                <a:solidFill>
                  <a:schemeClr val="bg2"/>
                </a:solidFill>
                <a:latin typeface="Open Sans"/>
                <a:ea typeface="Open Sans"/>
                <a:cs typeface="Open Sans"/>
                <a:sym typeface="Open Sans"/>
              </a:rPr>
            </a:br>
            <a:r>
              <a:rPr lang="ar-EG" sz="3600" dirty="0">
                <a:solidFill>
                  <a:schemeClr val="bg2"/>
                </a:solidFill>
                <a:latin typeface="Open Sans"/>
                <a:ea typeface="Open Sans"/>
                <a:cs typeface="Open Sans"/>
                <a:sym typeface="Open Sans"/>
              </a:rPr>
              <a:t> صفحة مساعدة</a:t>
            </a:r>
            <a:r>
              <a:rPr lang="ar-SA" sz="3600" dirty="0">
                <a:solidFill>
                  <a:schemeClr val="bg2"/>
                </a:solidFill>
                <a:latin typeface="Open Sans"/>
                <a:ea typeface="Open Sans"/>
                <a:cs typeface="Open Sans"/>
                <a:sym typeface="Open Sans"/>
              </a:rPr>
              <a:t> </a:t>
            </a:r>
            <a:r>
              <a:rPr lang="en-US" sz="3600" dirty="0">
                <a:solidFill>
                  <a:schemeClr val="bg2"/>
                </a:solidFill>
                <a:latin typeface="Open Sans"/>
                <a:ea typeface="Open Sans"/>
                <a:cs typeface="Open Sans"/>
                <a:sym typeface="Open Sans"/>
              </a:rPr>
              <a:t> </a:t>
            </a:r>
            <a:r>
              <a:rPr lang="ar-SA" sz="3600" dirty="0">
                <a:solidFill>
                  <a:schemeClr val="bg2"/>
                </a:solidFill>
                <a:latin typeface="Open Sans"/>
                <a:ea typeface="Open Sans"/>
                <a:cs typeface="Open Sans"/>
                <a:sym typeface="Open Sans"/>
              </a:rPr>
              <a:t>بوابة</a:t>
            </a:r>
            <a:r>
              <a:rPr lang="ar-EG" sz="3600" dirty="0">
                <a:solidFill>
                  <a:schemeClr val="bg2"/>
                </a:solidFill>
                <a:latin typeface="Open Sans"/>
                <a:ea typeface="Open Sans"/>
                <a:cs typeface="Open Sans"/>
                <a:sym typeface="Open Sans"/>
              </a:rPr>
              <a:t> </a:t>
            </a:r>
            <a:r>
              <a:rPr lang="en-US" sz="3600" dirty="0">
                <a:solidFill>
                  <a:schemeClr val="bg2"/>
                </a:solidFill>
                <a:latin typeface="Open Sans"/>
                <a:ea typeface="Open Sans"/>
                <a:cs typeface="Open Sans"/>
                <a:sym typeface="Open Sans"/>
              </a:rPr>
              <a:t>“</a:t>
            </a:r>
            <a:r>
              <a:rPr lang="ar-EG" sz="3600" dirty="0">
                <a:solidFill>
                  <a:schemeClr val="bg2"/>
                </a:solidFill>
                <a:latin typeface="Open Sans"/>
                <a:ea typeface="Open Sans"/>
                <a:cs typeface="Open Sans"/>
                <a:sym typeface="Open Sans"/>
              </a:rPr>
              <a:t>البحوث من أجل الحياة</a:t>
            </a:r>
            <a:r>
              <a:rPr lang="en-US" sz="3600" dirty="0">
                <a:solidFill>
                  <a:schemeClr val="bg2"/>
                </a:solidFill>
                <a:latin typeface="Open Sans"/>
                <a:ea typeface="Open Sans"/>
                <a:cs typeface="Open Sans"/>
                <a:sym typeface="Open Sans"/>
              </a:rPr>
              <a:t>” Reserach4Life</a:t>
            </a:r>
            <a:endParaRPr sz="3600" b="1" dirty="0">
              <a:solidFill>
                <a:schemeClr val="bg2"/>
              </a:solidFill>
              <a:latin typeface="Open Sans"/>
              <a:ea typeface="Open Sans"/>
              <a:cs typeface="Open Sans"/>
              <a:sym typeface="Open Sans"/>
            </a:endParaRPr>
          </a:p>
        </p:txBody>
      </p:sp>
      <p:pic>
        <p:nvPicPr>
          <p:cNvPr id="554" name="Google Shape;554;p8"/>
          <p:cNvPicPr preferRelativeResize="0"/>
          <p:nvPr/>
        </p:nvPicPr>
        <p:blipFill rotWithShape="1">
          <a:blip r:embed="rId4">
            <a:alphaModFix/>
          </a:blip>
          <a:srcRect/>
          <a:stretch/>
        </p:blipFill>
        <p:spPr>
          <a:xfrm>
            <a:off x="6213619" y="1714500"/>
            <a:ext cx="5552642" cy="5143500"/>
          </a:xfrm>
          <a:prstGeom prst="rect">
            <a:avLst/>
          </a:prstGeom>
          <a:noFill/>
          <a:ln>
            <a:noFill/>
          </a:ln>
        </p:spPr>
      </p:pic>
      <p:pic>
        <p:nvPicPr>
          <p:cNvPr id="555" name="Google Shape;555;p8"/>
          <p:cNvPicPr preferRelativeResize="0"/>
          <p:nvPr/>
        </p:nvPicPr>
        <p:blipFill rotWithShape="1">
          <a:blip r:embed="rId5">
            <a:alphaModFix/>
          </a:blip>
          <a:srcRect/>
          <a:stretch/>
        </p:blipFill>
        <p:spPr>
          <a:xfrm>
            <a:off x="5857875" y="1804987"/>
            <a:ext cx="476250" cy="3248025"/>
          </a:xfrm>
          <a:prstGeom prst="rect">
            <a:avLst/>
          </a:prstGeom>
          <a:noFill/>
          <a:ln>
            <a:noFill/>
          </a:ln>
        </p:spPr>
      </p:pic>
      <p:pic>
        <p:nvPicPr>
          <p:cNvPr id="556" name="Google Shape;556;p8"/>
          <p:cNvPicPr preferRelativeResize="0"/>
          <p:nvPr/>
        </p:nvPicPr>
        <p:blipFill rotWithShape="1">
          <a:blip r:embed="rId5">
            <a:alphaModFix/>
          </a:blip>
          <a:srcRect/>
          <a:stretch/>
        </p:blipFill>
        <p:spPr>
          <a:xfrm>
            <a:off x="5511800" y="2150262"/>
            <a:ext cx="673102" cy="4590556"/>
          </a:xfrm>
          <a:prstGeom prst="rect">
            <a:avLst/>
          </a:prstGeom>
          <a:noFill/>
          <a:ln>
            <a:noFill/>
          </a:ln>
        </p:spPr>
      </p:pic>
      <p:sp>
        <p:nvSpPr>
          <p:cNvPr id="557" name="Google Shape;557;p8"/>
          <p:cNvSpPr/>
          <p:nvPr/>
        </p:nvSpPr>
        <p:spPr>
          <a:xfrm>
            <a:off x="5459703" y="1804987"/>
            <a:ext cx="636297" cy="214313"/>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58" name="Google Shape;558;p8"/>
          <p:cNvSpPr/>
          <p:nvPr/>
        </p:nvSpPr>
        <p:spPr>
          <a:xfrm>
            <a:off x="17753" y="3087687"/>
            <a:ext cx="1861847" cy="239713"/>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559" name="Google Shape;559;p8"/>
          <p:cNvCxnSpPr/>
          <p:nvPr/>
        </p:nvCxnSpPr>
        <p:spPr>
          <a:xfrm flipH="1">
            <a:off x="1902327" y="2053389"/>
            <a:ext cx="3535947" cy="1015437"/>
          </a:xfrm>
          <a:prstGeom prst="straightConnector1">
            <a:avLst/>
          </a:prstGeom>
          <a:noFill/>
          <a:ln w="9525" cap="flat" cmpd="sng">
            <a:solidFill>
              <a:srgbClr val="FF0000"/>
            </a:solidFill>
            <a:prstDash val="solid"/>
            <a:round/>
            <a:headEnd type="none" w="sm" len="sm"/>
            <a:tailEnd type="triangle" w="med" len="med"/>
          </a:ln>
        </p:spPr>
      </p:cxnSp>
      <p:cxnSp>
        <p:nvCxnSpPr>
          <p:cNvPr id="560" name="Google Shape;560;p8"/>
          <p:cNvCxnSpPr/>
          <p:nvPr/>
        </p:nvCxnSpPr>
        <p:spPr>
          <a:xfrm rot="10800000" flipH="1">
            <a:off x="1941095" y="2727153"/>
            <a:ext cx="4369216" cy="481268"/>
          </a:xfrm>
          <a:prstGeom prst="straightConnector1">
            <a:avLst/>
          </a:prstGeom>
          <a:noFill/>
          <a:ln w="9525" cap="flat" cmpd="sng">
            <a:solidFill>
              <a:srgbClr val="FF0000"/>
            </a:solidFill>
            <a:prstDash val="solid"/>
            <a:round/>
            <a:headEnd type="none" w="sm" len="sm"/>
            <a:tailEnd type="triangle" w="med" len="med"/>
          </a:ln>
        </p:spPr>
      </p:cxn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51"/>
          <p:cNvSpPr txBox="1">
            <a:spLocks noGrp="1"/>
          </p:cNvSpPr>
          <p:nvPr>
            <p:ph type="title"/>
          </p:nvPr>
        </p:nvSpPr>
        <p:spPr>
          <a:xfrm>
            <a:off x="-105510" y="466737"/>
            <a:ext cx="8131500" cy="740797"/>
          </a:xfrm>
          <a:prstGeom prst="rect">
            <a:avLst/>
          </a:prstGeom>
          <a:noFill/>
          <a:ln>
            <a:noFill/>
          </a:ln>
        </p:spPr>
        <p:txBody>
          <a:bodyPr spcFirstLastPara="1" wrap="square" lIns="91425" tIns="45700" rIns="91425" bIns="45700" anchor="t" anchorCtr="0">
            <a:noAutofit/>
          </a:bodyPr>
          <a:lstStyle/>
          <a:p>
            <a:pPr marL="0" lvl="0" indent="0" algn="r" rtl="1">
              <a:lnSpc>
                <a:spcPct val="90000"/>
              </a:lnSpc>
              <a:spcBef>
                <a:spcPts val="0"/>
              </a:spcBef>
              <a:spcAft>
                <a:spcPts val="0"/>
              </a:spcAft>
              <a:buClr>
                <a:schemeClr val="dk1"/>
              </a:buClr>
              <a:buSzPts val="3200"/>
              <a:buNone/>
            </a:pPr>
            <a:r>
              <a:rPr lang="ar-EG" sz="3200" dirty="0">
                <a:solidFill>
                  <a:schemeClr val="bg2"/>
                </a:solidFill>
                <a:latin typeface="Open Sans"/>
                <a:ea typeface="Open Sans"/>
                <a:cs typeface="Open Sans"/>
                <a:sym typeface="Open Sans"/>
              </a:rPr>
              <a:t>مصادر إضافية - بوابة </a:t>
            </a:r>
            <a:r>
              <a:rPr lang="ar-SA" sz="3200" dirty="0">
                <a:solidFill>
                  <a:schemeClr val="bg2"/>
                </a:solidFill>
                <a:latin typeface="Open Sans"/>
                <a:ea typeface="Open Sans"/>
                <a:cs typeface="Open Sans"/>
                <a:sym typeface="Open Sans"/>
              </a:rPr>
              <a:t>تدريب البحوث من أجل الحياة </a:t>
            </a:r>
            <a:endParaRPr sz="3200" b="1" dirty="0">
              <a:solidFill>
                <a:schemeClr val="bg2"/>
              </a:solidFill>
              <a:latin typeface="Open Sans"/>
              <a:ea typeface="Open Sans"/>
              <a:cs typeface="Open Sans"/>
              <a:sym typeface="Open Sans"/>
            </a:endParaRPr>
          </a:p>
        </p:txBody>
      </p:sp>
      <p:pic>
        <p:nvPicPr>
          <p:cNvPr id="567" name="Google Shape;567;p51"/>
          <p:cNvPicPr preferRelativeResize="0"/>
          <p:nvPr/>
        </p:nvPicPr>
        <p:blipFill rotWithShape="1">
          <a:blip r:embed="rId3">
            <a:alphaModFix/>
          </a:blip>
          <a:srcRect/>
          <a:stretch/>
        </p:blipFill>
        <p:spPr>
          <a:xfrm>
            <a:off x="5857875" y="1804987"/>
            <a:ext cx="476250" cy="3248025"/>
          </a:xfrm>
          <a:prstGeom prst="rect">
            <a:avLst/>
          </a:prstGeom>
          <a:noFill/>
          <a:ln>
            <a:noFill/>
          </a:ln>
        </p:spPr>
      </p:pic>
      <p:pic>
        <p:nvPicPr>
          <p:cNvPr id="568" name="Google Shape;568;p51"/>
          <p:cNvPicPr preferRelativeResize="0"/>
          <p:nvPr/>
        </p:nvPicPr>
        <p:blipFill rotWithShape="1">
          <a:blip r:embed="rId3">
            <a:alphaModFix/>
          </a:blip>
          <a:srcRect/>
          <a:stretch/>
        </p:blipFill>
        <p:spPr>
          <a:xfrm>
            <a:off x="5511800" y="2150262"/>
            <a:ext cx="673102" cy="4590556"/>
          </a:xfrm>
          <a:prstGeom prst="rect">
            <a:avLst/>
          </a:prstGeom>
          <a:noFill/>
          <a:ln>
            <a:noFill/>
          </a:ln>
        </p:spPr>
      </p:pic>
      <p:pic>
        <p:nvPicPr>
          <p:cNvPr id="569" name="Google Shape;569;p51"/>
          <p:cNvPicPr preferRelativeResize="0"/>
          <p:nvPr/>
        </p:nvPicPr>
        <p:blipFill rotWithShape="1">
          <a:blip r:embed="rId4">
            <a:alphaModFix/>
          </a:blip>
          <a:srcRect/>
          <a:stretch/>
        </p:blipFill>
        <p:spPr>
          <a:xfrm>
            <a:off x="4305300" y="1775272"/>
            <a:ext cx="7599652" cy="3898013"/>
          </a:xfrm>
          <a:prstGeom prst="rect">
            <a:avLst/>
          </a:prstGeom>
          <a:noFill/>
          <a:ln>
            <a:noFill/>
          </a:ln>
        </p:spPr>
      </p:pic>
      <p:sp>
        <p:nvSpPr>
          <p:cNvPr id="570" name="Google Shape;570;p51"/>
          <p:cNvSpPr txBox="1">
            <a:spLocks noGrp="1"/>
          </p:cNvSpPr>
          <p:nvPr>
            <p:ph type="body" idx="1"/>
          </p:nvPr>
        </p:nvSpPr>
        <p:spPr>
          <a:xfrm>
            <a:off x="287048" y="5656342"/>
            <a:ext cx="10313327" cy="956853"/>
          </a:xfrm>
          <a:prstGeom prst="rect">
            <a:avLst/>
          </a:prstGeom>
          <a:noFill/>
          <a:ln>
            <a:noFill/>
          </a:ln>
        </p:spPr>
        <p:txBody>
          <a:bodyPr spcFirstLastPara="1" wrap="square" lIns="91425" tIns="45700" rIns="91425" bIns="45700" anchor="t" anchorCtr="0">
            <a:noAutofit/>
          </a:bodyPr>
          <a:lstStyle/>
          <a:p>
            <a:pPr marL="139700" lvl="0" indent="0" algn="r" rtl="1">
              <a:lnSpc>
                <a:spcPct val="150000"/>
              </a:lnSpc>
              <a:spcBef>
                <a:spcPts val="0"/>
              </a:spcBef>
              <a:buClr>
                <a:srgbClr val="586F7C"/>
              </a:buClr>
              <a:buSzPts val="1400"/>
              <a:buNone/>
            </a:pPr>
            <a:r>
              <a:rPr lang="ar-EG" sz="2000" dirty="0">
                <a:solidFill>
                  <a:schemeClr val="bg2"/>
                </a:solidFill>
                <a:latin typeface="Open Sans"/>
                <a:ea typeface="Open Sans"/>
                <a:cs typeface="Open Sans"/>
                <a:sym typeface="Open Sans"/>
              </a:rPr>
              <a:t>من قائمة ه</a:t>
            </a:r>
            <a:r>
              <a:rPr lang="ar-SA" sz="2000" dirty="0">
                <a:solidFill>
                  <a:schemeClr val="bg2"/>
                </a:solidFill>
                <a:latin typeface="Open Sans"/>
                <a:ea typeface="Open Sans"/>
                <a:cs typeface="Open Sans"/>
                <a:sym typeface="Open Sans"/>
              </a:rPr>
              <a:t>ا</a:t>
            </a:r>
            <a:r>
              <a:rPr lang="ar-EG" sz="2000" dirty="0">
                <a:solidFill>
                  <a:schemeClr val="bg2"/>
                </a:solidFill>
                <a:latin typeface="Open Sans"/>
                <a:ea typeface="Open Sans"/>
                <a:cs typeface="Open Sans"/>
                <a:sym typeface="Open Sans"/>
              </a:rPr>
              <a:t>مبر</a:t>
            </a:r>
            <a:r>
              <a:rPr lang="ar-SA" sz="2000" dirty="0">
                <a:solidFill>
                  <a:schemeClr val="bg2"/>
                </a:solidFill>
                <a:latin typeface="Open Sans"/>
                <a:ea typeface="Open Sans"/>
                <a:cs typeface="Open Sans"/>
                <a:sym typeface="Open Sans"/>
              </a:rPr>
              <a:t>ج</a:t>
            </a:r>
            <a:r>
              <a:rPr lang="ar-EG" sz="2000" dirty="0">
                <a:solidFill>
                  <a:schemeClr val="bg2"/>
                </a:solidFill>
                <a:latin typeface="Open Sans"/>
                <a:ea typeface="Open Sans"/>
                <a:cs typeface="Open Sans"/>
                <a:sym typeface="Open Sans"/>
              </a:rPr>
              <a:t>ر</a:t>
            </a:r>
            <a:r>
              <a:rPr lang="en-US" sz="2000" dirty="0">
                <a:solidFill>
                  <a:schemeClr val="bg2"/>
                </a:solidFill>
                <a:latin typeface="Open Sans"/>
                <a:ea typeface="Open Sans"/>
                <a:cs typeface="Open Sans"/>
                <a:sym typeface="Open Sans"/>
              </a:rPr>
              <a:t> Hamburger Menu ، </a:t>
            </a:r>
            <a:r>
              <a:rPr lang="ar-EG" sz="2000" dirty="0">
                <a:solidFill>
                  <a:schemeClr val="bg2"/>
                </a:solidFill>
                <a:latin typeface="Open Sans"/>
                <a:ea typeface="Open Sans"/>
                <a:cs typeface="Open Sans"/>
                <a:sym typeface="Open Sans"/>
              </a:rPr>
              <a:t>يمكن للمستخدمين الوصول إلى </a:t>
            </a:r>
            <a:r>
              <a:rPr lang="en-US" sz="2000" dirty="0">
                <a:solidFill>
                  <a:schemeClr val="bg2"/>
                </a:solidFill>
                <a:latin typeface="Open Sans"/>
                <a:ea typeface="Open Sans"/>
                <a:cs typeface="Open Sans"/>
                <a:sym typeface="Open Sans"/>
              </a:rPr>
              <a:t> </a:t>
            </a:r>
            <a:r>
              <a:rPr lang="ar-SA" sz="2000" dirty="0">
                <a:solidFill>
                  <a:schemeClr val="bg2"/>
                </a:solidFill>
                <a:latin typeface="Open Sans"/>
                <a:ea typeface="Open Sans"/>
                <a:cs typeface="Open Sans"/>
                <a:sym typeface="Open Sans"/>
              </a:rPr>
              <a:t>بوابة تدريب </a:t>
            </a:r>
            <a:r>
              <a:rPr lang="ar-EG" sz="2000" dirty="0">
                <a:solidFill>
                  <a:schemeClr val="bg2"/>
                </a:solidFill>
                <a:latin typeface="Open Sans"/>
                <a:ea typeface="Open Sans"/>
                <a:cs typeface="Open Sans"/>
                <a:sym typeface="Open Sans"/>
              </a:rPr>
              <a:t>"</a:t>
            </a:r>
            <a:r>
              <a:rPr lang="ar-SA" sz="2000" dirty="0">
                <a:solidFill>
                  <a:schemeClr val="bg2"/>
                </a:solidFill>
                <a:latin typeface="Open Sans"/>
                <a:ea typeface="Open Sans"/>
                <a:cs typeface="Open Sans"/>
                <a:sym typeface="Open Sans"/>
              </a:rPr>
              <a:t>البحوث من أجل الحياة</a:t>
            </a:r>
            <a:r>
              <a:rPr lang="ar-EG" sz="2000" dirty="0">
                <a:solidFill>
                  <a:schemeClr val="bg2"/>
                </a:solidFill>
                <a:latin typeface="Open Sans"/>
                <a:ea typeface="Open Sans"/>
                <a:cs typeface="Open Sans"/>
                <a:sym typeface="Open Sans"/>
              </a:rPr>
              <a:t>"</a:t>
            </a:r>
            <a:r>
              <a:rPr lang="en-US" sz="2000" dirty="0">
                <a:solidFill>
                  <a:schemeClr val="bg2"/>
                </a:solidFill>
                <a:latin typeface="Open Sans"/>
                <a:ea typeface="Open Sans"/>
                <a:cs typeface="Open Sans"/>
                <a:sym typeface="Open Sans"/>
              </a:rPr>
              <a:t> Reserach4Life</a:t>
            </a:r>
            <a:r>
              <a:rPr lang="ar-SA" sz="2000" dirty="0">
                <a:solidFill>
                  <a:schemeClr val="bg2"/>
                </a:solidFill>
                <a:latin typeface="Open Sans"/>
                <a:ea typeface="Open Sans"/>
                <a:cs typeface="Open Sans"/>
                <a:sym typeface="Open Sans"/>
              </a:rPr>
              <a:t> و</a:t>
            </a:r>
            <a:r>
              <a:rPr lang="ar-EG" sz="2000" dirty="0">
                <a:solidFill>
                  <a:schemeClr val="bg2"/>
                </a:solidFill>
                <a:latin typeface="Open Sans"/>
                <a:ea typeface="Open Sans"/>
                <a:cs typeface="Open Sans"/>
                <a:sym typeface="Open Sans"/>
              </a:rPr>
              <a:t>العديد من الصفحات الأخرى بما في ذلك عروض التدريب التوضيحية.</a:t>
            </a:r>
            <a:endParaRPr sz="2000" b="1" dirty="0">
              <a:solidFill>
                <a:schemeClr val="bg2"/>
              </a:solidFill>
              <a:latin typeface="Open Sans"/>
              <a:ea typeface="Open Sans"/>
              <a:cs typeface="Open Sans"/>
              <a:sym typeface="Open Sans"/>
            </a:endParaRPr>
          </a:p>
        </p:txBody>
      </p:sp>
      <p:pic>
        <p:nvPicPr>
          <p:cNvPr id="571" name="Google Shape;571;p51"/>
          <p:cNvPicPr preferRelativeResize="0"/>
          <p:nvPr/>
        </p:nvPicPr>
        <p:blipFill rotWithShape="1">
          <a:blip r:embed="rId5">
            <a:alphaModFix/>
          </a:blip>
          <a:srcRect/>
          <a:stretch/>
        </p:blipFill>
        <p:spPr>
          <a:xfrm>
            <a:off x="287048" y="1722939"/>
            <a:ext cx="3759200" cy="3950346"/>
          </a:xfrm>
          <a:prstGeom prst="rect">
            <a:avLst/>
          </a:prstGeom>
          <a:noFill/>
          <a:ln>
            <a:noFill/>
          </a:ln>
        </p:spPr>
      </p:pic>
      <p:sp>
        <p:nvSpPr>
          <p:cNvPr id="572" name="Google Shape;572;p51"/>
          <p:cNvSpPr/>
          <p:nvPr/>
        </p:nvSpPr>
        <p:spPr>
          <a:xfrm>
            <a:off x="4392323" y="2275240"/>
            <a:ext cx="1316329" cy="3810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73" name="Google Shape;573;p51"/>
          <p:cNvSpPr/>
          <p:nvPr/>
        </p:nvSpPr>
        <p:spPr>
          <a:xfrm>
            <a:off x="377457" y="4181489"/>
            <a:ext cx="1316329" cy="3810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30"/>
          <p:cNvSpPr txBox="1">
            <a:spLocks noGrp="1"/>
          </p:cNvSpPr>
          <p:nvPr>
            <p:ph type="title"/>
          </p:nvPr>
        </p:nvSpPr>
        <p:spPr>
          <a:xfrm>
            <a:off x="0" y="378812"/>
            <a:ext cx="8131629" cy="108090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dk1"/>
              </a:buClr>
              <a:buSzPts val="3200"/>
              <a:buNone/>
            </a:pPr>
            <a:r>
              <a:rPr lang="ar-EG" sz="3600" dirty="0">
                <a:solidFill>
                  <a:srgbClr val="586F7C"/>
                </a:solidFill>
                <a:latin typeface="Open Sans"/>
                <a:ea typeface="Open Sans"/>
                <a:cs typeface="Open Sans"/>
                <a:sym typeface="Open Sans"/>
              </a:rPr>
              <a:t>       الملخص</a:t>
            </a:r>
            <a:endParaRPr sz="3600" dirty="0">
              <a:solidFill>
                <a:srgbClr val="586F7C"/>
              </a:solidFill>
              <a:latin typeface="Open Sans"/>
              <a:ea typeface="Open Sans"/>
              <a:cs typeface="Open Sans"/>
              <a:sym typeface="Open Sans"/>
            </a:endParaRPr>
          </a:p>
        </p:txBody>
      </p:sp>
      <p:sp>
        <p:nvSpPr>
          <p:cNvPr id="580" name="Google Shape;580;p30"/>
          <p:cNvSpPr txBox="1">
            <a:spLocks noGrp="1"/>
          </p:cNvSpPr>
          <p:nvPr>
            <p:ph type="body" idx="1"/>
          </p:nvPr>
        </p:nvSpPr>
        <p:spPr>
          <a:xfrm>
            <a:off x="212270" y="1975758"/>
            <a:ext cx="11462659" cy="4882242"/>
          </a:xfrm>
          <a:prstGeom prst="rect">
            <a:avLst/>
          </a:prstGeom>
          <a:noFill/>
          <a:ln>
            <a:noFill/>
          </a:ln>
        </p:spPr>
        <p:txBody>
          <a:bodyPr spcFirstLastPara="1" wrap="square" lIns="91425" tIns="45700" rIns="91425" bIns="45700" anchor="t" anchorCtr="0">
            <a:noAutofit/>
          </a:bodyPr>
          <a:lstStyle/>
          <a:p>
            <a:pPr marL="457200" lvl="0" indent="-381000" algn="r" rtl="1">
              <a:lnSpc>
                <a:spcPct val="90000"/>
              </a:lnSpc>
              <a:spcBef>
                <a:spcPts val="1000"/>
              </a:spcBef>
              <a:spcAft>
                <a:spcPts val="0"/>
              </a:spcAft>
              <a:buClr>
                <a:schemeClr val="bg2"/>
              </a:buClr>
              <a:buSzPts val="2400"/>
              <a:buChar char="●"/>
            </a:pPr>
            <a:r>
              <a:rPr lang="ar-EG" sz="2200" dirty="0">
                <a:solidFill>
                  <a:schemeClr val="bg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ركز هذا الدرس على الوصول إلى م</a:t>
            </a:r>
            <a:r>
              <a:rPr lang="ar-SA" sz="2200" dirty="0">
                <a:solidFill>
                  <a:schemeClr val="bg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صادر</a:t>
            </a:r>
            <a:r>
              <a:rPr lang="ar-EG" sz="2200" dirty="0">
                <a:solidFill>
                  <a:schemeClr val="bg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 مجموعات</a:t>
            </a:r>
            <a:r>
              <a:rPr lang="ar-SA" sz="2200" dirty="0">
                <a:solidFill>
                  <a:schemeClr val="bg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 </a:t>
            </a:r>
            <a:r>
              <a:rPr lang="ar-EG" sz="2200" dirty="0">
                <a:solidFill>
                  <a:schemeClr val="bg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a:t>
            </a:r>
            <a:r>
              <a:rPr lang="ar-SA" sz="2200" dirty="0">
                <a:solidFill>
                  <a:schemeClr val="bg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البحوث من أجل الحياة</a:t>
            </a:r>
            <a:r>
              <a:rPr lang="ar-EG" sz="2200" dirty="0">
                <a:solidFill>
                  <a:schemeClr val="bg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a:t>
            </a:r>
            <a:r>
              <a:rPr lang="ar-SA" sz="2200" dirty="0">
                <a:solidFill>
                  <a:schemeClr val="bg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 </a:t>
            </a:r>
            <a:r>
              <a:rPr lang="en-US" sz="2400" dirty="0">
                <a:solidFill>
                  <a:schemeClr val="bg2"/>
                </a:solidFill>
                <a:latin typeface="Open Sans"/>
                <a:ea typeface="Open Sans"/>
                <a:cs typeface="Open Sans"/>
                <a:sym typeface="Open Sans"/>
              </a:rPr>
              <a:t>Reserach4Life </a:t>
            </a:r>
            <a:r>
              <a:rPr lang="ar-EG" sz="2400" dirty="0">
                <a:solidFill>
                  <a:schemeClr val="bg2"/>
                </a:solidFill>
                <a:latin typeface="Open Sans"/>
                <a:ea typeface="Open Sans"/>
                <a:cs typeface="Open Sans"/>
                <a:sym typeface="Open Sans"/>
              </a:rPr>
              <a:t> </a:t>
            </a:r>
            <a:r>
              <a:rPr lang="ar-EG" sz="2200" dirty="0">
                <a:solidFill>
                  <a:schemeClr val="bg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بواسطة بوابة المحتوى الموحد أو </a:t>
            </a:r>
            <a:r>
              <a:rPr lang="en-US" sz="2200" dirty="0">
                <a:solidFill>
                  <a:schemeClr val="bg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AGORA </a:t>
            </a:r>
            <a:r>
              <a:rPr lang="ar-EG" sz="2200" dirty="0">
                <a:solidFill>
                  <a:schemeClr val="bg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 </a:t>
            </a:r>
            <a:r>
              <a:rPr lang="ar-EG" sz="2200" dirty="0">
                <a:solidFill>
                  <a:schemeClr val="bg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أو </a:t>
            </a:r>
            <a:r>
              <a:rPr lang="en-US" sz="2200" dirty="0">
                <a:solidFill>
                  <a:schemeClr val="bg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ARDI</a:t>
            </a:r>
            <a:r>
              <a:rPr lang="ar-SA" sz="2200" dirty="0">
                <a:solidFill>
                  <a:schemeClr val="bg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a:t>
            </a:r>
          </a:p>
          <a:p>
            <a:pPr marL="457200" lvl="0" indent="-381000" algn="r" rtl="1">
              <a:lnSpc>
                <a:spcPct val="90000"/>
              </a:lnSpc>
              <a:spcBef>
                <a:spcPts val="1000"/>
              </a:spcBef>
              <a:spcAft>
                <a:spcPts val="0"/>
              </a:spcAft>
              <a:buClr>
                <a:schemeClr val="bg2"/>
              </a:buClr>
              <a:buSzPts val="2400"/>
              <a:buChar char="●"/>
            </a:pPr>
            <a:r>
              <a:rPr lang="ar-EG" sz="2200" dirty="0">
                <a:solidFill>
                  <a:schemeClr val="bg2"/>
                </a:solidFill>
                <a:latin typeface="Open Sans"/>
                <a:ea typeface="Open Sans"/>
                <a:cs typeface="Open Sans"/>
                <a:sym typeface="Open Sans"/>
              </a:rPr>
              <a:t>وضح</a:t>
            </a:r>
            <a:r>
              <a:rPr lang="ar-EG" sz="2200" dirty="0">
                <a:solidFill>
                  <a:schemeClr val="bg2"/>
                </a:solidFill>
                <a:latin typeface="Open Sans"/>
                <a:ea typeface="Open Sans"/>
                <a:cs typeface="Open Sans"/>
                <a:sym typeface="Open Sans"/>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 هذا الدرس</a:t>
            </a:r>
            <a:r>
              <a:rPr lang="en-US" sz="2200" dirty="0">
                <a:solidFill>
                  <a:schemeClr val="bg2"/>
                </a:solidFill>
                <a:latin typeface="Open Sans"/>
                <a:ea typeface="Open Sans"/>
                <a:cs typeface="Open Sans"/>
                <a:sym typeface="Open Sans"/>
              </a:rPr>
              <a:t> </a:t>
            </a:r>
            <a:r>
              <a:rPr lang="ar-EG" sz="2200" dirty="0">
                <a:solidFill>
                  <a:schemeClr val="bg2"/>
                </a:solidFill>
                <a:latin typeface="Open Sans"/>
                <a:ea typeface="Open Sans"/>
                <a:cs typeface="Open Sans"/>
                <a:sym typeface="Open Sans"/>
              </a:rPr>
              <a:t> كيفية التصفح / البحث حسب المحتوى والمجموعات وقواعد البيانات والمجلات أو البحث عن المحتوى عبر جميع المجموعات.</a:t>
            </a:r>
          </a:p>
          <a:p>
            <a:pPr marL="457200" lvl="0" indent="-381000" algn="r" rtl="1">
              <a:lnSpc>
                <a:spcPct val="90000"/>
              </a:lnSpc>
              <a:spcBef>
                <a:spcPts val="1000"/>
              </a:spcBef>
              <a:spcAft>
                <a:spcPts val="0"/>
              </a:spcAft>
              <a:buClr>
                <a:schemeClr val="bg2"/>
              </a:buClr>
              <a:buSzPts val="2400"/>
              <a:buChar char="●"/>
            </a:pPr>
            <a:r>
              <a:rPr lang="ar-EG" sz="2200" dirty="0">
                <a:solidFill>
                  <a:schemeClr val="bg2"/>
                </a:solidFill>
                <a:latin typeface="Open Sans"/>
                <a:ea typeface="Open Sans"/>
                <a:cs typeface="Open Sans"/>
                <a:sym typeface="Open Sans"/>
              </a:rPr>
              <a:t>غطى الدرس أيضًا مصادر إضافية متاحة عبر قواعد البيانات والمصادر المرجعية وقوائم المجموعات المجانية.</a:t>
            </a:r>
          </a:p>
          <a:p>
            <a:pPr marL="457200" lvl="0" indent="-381000" algn="r" rtl="1">
              <a:lnSpc>
                <a:spcPct val="90000"/>
              </a:lnSpc>
              <a:spcBef>
                <a:spcPts val="1000"/>
              </a:spcBef>
              <a:spcAft>
                <a:spcPts val="0"/>
              </a:spcAft>
              <a:buClr>
                <a:schemeClr val="bg2"/>
              </a:buClr>
              <a:buSzPts val="2400"/>
              <a:buChar char="●"/>
            </a:pPr>
            <a:r>
              <a:rPr lang="ar-EG" sz="2200" dirty="0">
                <a:solidFill>
                  <a:schemeClr val="bg2"/>
                </a:solidFill>
                <a:latin typeface="Open Sans"/>
                <a:ea typeface="Open Sans"/>
                <a:cs typeface="Open Sans"/>
                <a:sym typeface="Open Sans"/>
              </a:rPr>
              <a:t>تمت أيضًا مراجعة كيفية تحديد ما منحه الناشرون حق الوصول في بلد معين / نوع مؤسسة عبر المحتوى الذي يقدمه الناشرون للمؤسسات داخل صفحة البلدان والمناطق والأقاليم.</a:t>
            </a:r>
          </a:p>
          <a:p>
            <a:pPr marL="457200" lvl="0" indent="-381000" algn="r" rtl="1">
              <a:lnSpc>
                <a:spcPct val="90000"/>
              </a:lnSpc>
              <a:spcBef>
                <a:spcPts val="1000"/>
              </a:spcBef>
              <a:spcAft>
                <a:spcPts val="0"/>
              </a:spcAft>
              <a:buClr>
                <a:schemeClr val="bg2"/>
              </a:buClr>
              <a:buSzPts val="2400"/>
              <a:buChar char="●"/>
            </a:pPr>
            <a:r>
              <a:rPr lang="ar-EG" sz="2200" dirty="0">
                <a:solidFill>
                  <a:schemeClr val="bg2"/>
                </a:solidFill>
                <a:latin typeface="Open Sans"/>
                <a:ea typeface="Open Sans"/>
                <a:cs typeface="Open Sans"/>
                <a:sym typeface="Open Sans"/>
              </a:rPr>
              <a:t>تم تلخيص العديد من المصادر الإضافية من صفحة المساعدة ببوابة المحتوى وبوابة تدريب "</a:t>
            </a:r>
            <a:r>
              <a:rPr lang="ar-SA" sz="2200" dirty="0">
                <a:solidFill>
                  <a:schemeClr val="bg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21"/>
                  </a:ext>
                </a:extLst>
              </a:rPr>
              <a:t>البحوث </a:t>
            </a:r>
            <a:r>
              <a:rPr lang="ar-SA" sz="2200" dirty="0">
                <a:solidFill>
                  <a:schemeClr val="bg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21"/>
                  </a:ext>
                </a:extLst>
              </a:rPr>
              <a:t>من أجل الحياة</a:t>
            </a:r>
            <a:r>
              <a:rPr lang="ar-EG" sz="2200" dirty="0">
                <a:solidFill>
                  <a:schemeClr val="bg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21"/>
                  </a:ext>
                </a:extLst>
              </a:rPr>
              <a:t>" </a:t>
            </a:r>
            <a:r>
              <a:rPr lang="en-US" sz="2400" dirty="0">
                <a:solidFill>
                  <a:schemeClr val="bg2"/>
                </a:solidFill>
                <a:latin typeface="Open Sans"/>
                <a:ea typeface="Open Sans"/>
                <a:cs typeface="Open Sans"/>
                <a:sym typeface="Open Sans"/>
              </a:rPr>
              <a:t>Reserach4Life</a:t>
            </a:r>
            <a:r>
              <a:rPr lang="ar-SA" sz="2200" dirty="0">
                <a:solidFill>
                  <a:schemeClr val="bg2"/>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21"/>
                  </a:ext>
                </a:extLst>
              </a:rPr>
              <a:t>.</a:t>
            </a:r>
            <a:endParaRPr sz="2200" dirty="0">
              <a:solidFill>
                <a:schemeClr val="bg2"/>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4"/>
          <p:cNvSpPr txBox="1">
            <a:spLocks noGrp="1"/>
          </p:cNvSpPr>
          <p:nvPr>
            <p:ph type="title"/>
          </p:nvPr>
        </p:nvSpPr>
        <p:spPr>
          <a:xfrm>
            <a:off x="-209862" y="378812"/>
            <a:ext cx="8484432" cy="1080900"/>
          </a:xfrm>
          <a:prstGeom prst="rect">
            <a:avLst/>
          </a:prstGeom>
          <a:noFill/>
          <a:ln>
            <a:noFill/>
          </a:ln>
        </p:spPr>
        <p:txBody>
          <a:bodyPr spcFirstLastPara="1" wrap="square" lIns="91425" tIns="45700" rIns="91425" bIns="45700" anchor="t" anchorCtr="0">
            <a:normAutofit fontScale="90000"/>
          </a:bodyPr>
          <a:lstStyle/>
          <a:p>
            <a:pPr marL="0" lvl="0" indent="0" algn="ctr" rtl="1">
              <a:lnSpc>
                <a:spcPct val="90000"/>
              </a:lnSpc>
              <a:spcBef>
                <a:spcPts val="0"/>
              </a:spcBef>
              <a:spcAft>
                <a:spcPts val="0"/>
              </a:spcAft>
              <a:buClr>
                <a:schemeClr val="dk1"/>
              </a:buClr>
              <a:buSzPct val="96096"/>
              <a:buNone/>
            </a:pPr>
            <a:r>
              <a:rPr lang="ar-SA" dirty="0">
                <a:solidFill>
                  <a:schemeClr val="bg2"/>
                </a:solidFill>
                <a:latin typeface="Open Sans"/>
                <a:ea typeface="Open Sans"/>
                <a:cs typeface="Open Sans"/>
                <a:sym typeface="Open Sans"/>
              </a:rPr>
              <a:t>تابع </a:t>
            </a:r>
            <a:r>
              <a:rPr lang="ar-EG" dirty="0">
                <a:solidFill>
                  <a:schemeClr val="bg2"/>
                </a:solidFill>
                <a:latin typeface="Open Sans"/>
                <a:ea typeface="Open Sans"/>
                <a:cs typeface="Open Sans"/>
                <a:sym typeface="Open Sans"/>
              </a:rPr>
              <a:t>مجموعات</a:t>
            </a:r>
            <a:r>
              <a:rPr lang="ar-SA" dirty="0">
                <a:solidFill>
                  <a:schemeClr val="bg2"/>
                </a:solidFill>
                <a:latin typeface="Open Sans"/>
                <a:ea typeface="Open Sans"/>
                <a:cs typeface="Open Sans"/>
                <a:sym typeface="Open Sans"/>
              </a:rPr>
              <a:t> </a:t>
            </a:r>
            <a:r>
              <a:rPr lang="ar-EG" dirty="0">
                <a:solidFill>
                  <a:schemeClr val="bg2"/>
                </a:solidFill>
                <a:latin typeface="Open Sans"/>
                <a:ea typeface="Open Sans"/>
                <a:cs typeface="Open Sans"/>
                <a:sym typeface="Open Sans"/>
              </a:rPr>
              <a:t>"</a:t>
            </a:r>
            <a:r>
              <a:rPr lang="ar-SA" dirty="0">
                <a:solidFill>
                  <a:schemeClr val="bg2"/>
                </a:solidFill>
                <a:latin typeface="Open Sans"/>
                <a:ea typeface="Open Sans"/>
                <a:cs typeface="Open Sans"/>
                <a:sym typeface="Open Sans"/>
              </a:rPr>
              <a:t>البحوث من أجل الحياة</a:t>
            </a:r>
            <a:r>
              <a:rPr lang="ar-EG" dirty="0">
                <a:solidFill>
                  <a:schemeClr val="bg2"/>
                </a:solidFill>
                <a:latin typeface="Open Sans"/>
                <a:ea typeface="Open Sans"/>
                <a:cs typeface="Open Sans"/>
                <a:sym typeface="Open Sans"/>
              </a:rPr>
              <a:t>" </a:t>
            </a:r>
            <a:r>
              <a:rPr lang="en-US" sz="3600" dirty="0">
                <a:solidFill>
                  <a:schemeClr val="bg2"/>
                </a:solidFill>
                <a:latin typeface="Open Sans"/>
                <a:ea typeface="Open Sans"/>
                <a:cs typeface="Open Sans"/>
                <a:sym typeface="Open Sans"/>
              </a:rPr>
              <a:t>Research4Life</a:t>
            </a:r>
            <a:br>
              <a:rPr lang="en-US" dirty="0">
                <a:solidFill>
                  <a:schemeClr val="bg2"/>
                </a:solidFill>
                <a:latin typeface="Open Sans"/>
                <a:ea typeface="Open Sans"/>
                <a:cs typeface="Open Sans"/>
                <a:sym typeface="Open Sans"/>
              </a:rPr>
            </a:br>
            <a:r>
              <a:rPr lang="ar-SA" dirty="0">
                <a:solidFill>
                  <a:schemeClr val="bg2"/>
                </a:solidFill>
                <a:latin typeface="Open Sans"/>
                <a:ea typeface="Open Sans"/>
                <a:cs typeface="Open Sans"/>
                <a:sym typeface="Open Sans"/>
              </a:rPr>
              <a:t>.</a:t>
            </a:r>
            <a:r>
              <a:rPr lang="en-US" dirty="0">
                <a:solidFill>
                  <a:schemeClr val="bg2"/>
                </a:solidFill>
                <a:latin typeface="Open Sans"/>
                <a:ea typeface="Open Sans"/>
                <a:cs typeface="Open Sans"/>
                <a:sym typeface="Open Sans"/>
              </a:rPr>
              <a:t>(</a:t>
            </a:r>
            <a:r>
              <a:rPr lang="en-US" u="sng" dirty="0">
                <a:solidFill>
                  <a:schemeClr val="bg2"/>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www.research4life.org</a:t>
            </a:r>
            <a:r>
              <a:rPr lang="en-US" dirty="0">
                <a:solidFill>
                  <a:schemeClr val="bg2"/>
                </a:solidFill>
                <a:latin typeface="Open Sans"/>
                <a:ea typeface="Open Sans"/>
                <a:cs typeface="Open Sans"/>
                <a:sym typeface="Open Sans"/>
              </a:rPr>
              <a:t>)</a:t>
            </a:r>
            <a:r>
              <a:rPr lang="ar-SA" dirty="0">
                <a:solidFill>
                  <a:schemeClr val="bg2"/>
                </a:solidFill>
                <a:latin typeface="Open Sans"/>
                <a:ea typeface="Open Sans"/>
                <a:cs typeface="Open Sans"/>
                <a:sym typeface="Open Sans"/>
              </a:rPr>
              <a:t>                 </a:t>
            </a:r>
            <a:endParaRPr dirty="0">
              <a:solidFill>
                <a:schemeClr val="bg2"/>
              </a:solidFill>
              <a:latin typeface="Open Sans"/>
              <a:ea typeface="Open Sans"/>
              <a:cs typeface="Open Sans"/>
              <a:sym typeface="Open Sans"/>
            </a:endParaRPr>
          </a:p>
        </p:txBody>
      </p:sp>
      <p:sp>
        <p:nvSpPr>
          <p:cNvPr id="104" name="Google Shape;104;p4"/>
          <p:cNvSpPr txBox="1">
            <a:spLocks noGrp="1"/>
          </p:cNvSpPr>
          <p:nvPr>
            <p:ph type="body" idx="1"/>
          </p:nvPr>
        </p:nvSpPr>
        <p:spPr>
          <a:xfrm>
            <a:off x="258965" y="1689334"/>
            <a:ext cx="11188500" cy="5168666"/>
          </a:xfrm>
          <a:prstGeom prst="rect">
            <a:avLst/>
          </a:prstGeom>
          <a:noFill/>
          <a:ln>
            <a:noFill/>
          </a:ln>
        </p:spPr>
        <p:txBody>
          <a:bodyPr spcFirstLastPara="1" wrap="square" lIns="91425" tIns="45700" rIns="91425" bIns="45700" anchor="t" anchorCtr="0">
            <a:noAutofit/>
          </a:bodyPr>
          <a:lstStyle/>
          <a:p>
            <a:pPr marL="457200" lvl="0" indent="-381000" algn="r" rtl="1">
              <a:lnSpc>
                <a:spcPct val="150000"/>
              </a:lnSpc>
              <a:spcBef>
                <a:spcPts val="1000"/>
              </a:spcBef>
              <a:spcAft>
                <a:spcPts val="0"/>
              </a:spcAft>
              <a:buClr>
                <a:schemeClr val="bg2"/>
              </a:buClr>
              <a:buSzPts val="2400"/>
              <a:buChar char="●"/>
            </a:pPr>
            <a:r>
              <a:rPr lang="ar-EG" sz="2200" dirty="0">
                <a:solidFill>
                  <a:schemeClr val="bg2"/>
                </a:solidFill>
                <a:latin typeface="Open Sans"/>
                <a:ea typeface="Open Sans"/>
                <a:sym typeface="Open Sans"/>
              </a:rPr>
              <a:t>من خلال  </a:t>
            </a:r>
            <a:r>
              <a:rPr lang="ar-EG" sz="2200" b="0" i="0" dirty="0">
                <a:solidFill>
                  <a:schemeClr val="bg2"/>
                </a:solidFill>
                <a:latin typeface="Open Sans"/>
                <a:ea typeface="Open Sans"/>
                <a:cs typeface="Open Sans"/>
                <a:sym typeface="Open Sans"/>
              </a:rPr>
              <a:t>بوابة المحتوى الموحد ، هناك خمس مجموعات أو برامج يمكن للمستخدمين من خلالها الوصول إلى المحتوى: البحث من أجل الصحة </a:t>
            </a:r>
            <a:r>
              <a:rPr lang="en-US" sz="2200" b="0" i="0" dirty="0">
                <a:solidFill>
                  <a:schemeClr val="bg2"/>
                </a:solidFill>
                <a:latin typeface="Open Sans"/>
                <a:ea typeface="Open Sans"/>
                <a:cs typeface="Open Sans"/>
                <a:sym typeface="Open Sans"/>
              </a:rPr>
              <a:t> </a:t>
            </a:r>
            <a:r>
              <a:rPr lang="en-US" sz="2200" b="1" i="0" dirty="0">
                <a:solidFill>
                  <a:schemeClr val="bg2"/>
                </a:solidFill>
                <a:latin typeface="Open Sans"/>
                <a:ea typeface="Open Sans"/>
                <a:cs typeface="Open Sans"/>
                <a:sym typeface="Open Sans"/>
              </a:rPr>
              <a:t>(Hinari) </a:t>
            </a:r>
            <a:r>
              <a:rPr lang="en-US" sz="2200" b="0" i="0" dirty="0">
                <a:solidFill>
                  <a:schemeClr val="bg2"/>
                </a:solidFill>
                <a:latin typeface="Open Sans"/>
                <a:ea typeface="Open Sans"/>
                <a:cs typeface="Open Sans"/>
                <a:sym typeface="Open Sans"/>
              </a:rPr>
              <a:t>، </a:t>
            </a:r>
            <a:r>
              <a:rPr lang="ar-EG" sz="2200" b="0" i="0" dirty="0">
                <a:solidFill>
                  <a:schemeClr val="bg2"/>
                </a:solidFill>
                <a:latin typeface="Open Sans"/>
                <a:ea typeface="Open Sans"/>
                <a:cs typeface="Open Sans"/>
                <a:sym typeface="Open Sans"/>
              </a:rPr>
              <a:t>والبحوث في الزراعة </a:t>
            </a:r>
            <a:r>
              <a:rPr lang="en-US" sz="2200" b="0" i="0" dirty="0">
                <a:solidFill>
                  <a:schemeClr val="bg2"/>
                </a:solidFill>
                <a:latin typeface="Open Sans"/>
                <a:ea typeface="Open Sans"/>
                <a:cs typeface="Open Sans"/>
                <a:sym typeface="Open Sans"/>
              </a:rPr>
              <a:t> </a:t>
            </a:r>
            <a:r>
              <a:rPr lang="en-US" sz="2200" b="1" i="0" dirty="0">
                <a:solidFill>
                  <a:schemeClr val="bg2"/>
                </a:solidFill>
                <a:latin typeface="Open Sans"/>
                <a:ea typeface="Open Sans"/>
                <a:cs typeface="Open Sans"/>
                <a:sym typeface="Open Sans"/>
              </a:rPr>
              <a:t>(AGORA) </a:t>
            </a:r>
            <a:r>
              <a:rPr lang="en-US" sz="2200" b="0" i="0" dirty="0">
                <a:solidFill>
                  <a:schemeClr val="bg2"/>
                </a:solidFill>
                <a:latin typeface="Open Sans"/>
                <a:ea typeface="Open Sans"/>
                <a:cs typeface="Open Sans"/>
                <a:sym typeface="Open Sans"/>
              </a:rPr>
              <a:t>، </a:t>
            </a:r>
            <a:r>
              <a:rPr lang="ar-EG" sz="2200" b="0" i="0" dirty="0">
                <a:solidFill>
                  <a:schemeClr val="bg2"/>
                </a:solidFill>
                <a:latin typeface="Open Sans"/>
                <a:ea typeface="Open Sans"/>
                <a:cs typeface="Open Sans"/>
                <a:sym typeface="Open Sans"/>
              </a:rPr>
              <a:t>والبحوث في البيئة </a:t>
            </a:r>
            <a:r>
              <a:rPr lang="en-US" sz="2200" b="1" i="0" dirty="0">
                <a:solidFill>
                  <a:schemeClr val="bg2"/>
                </a:solidFill>
                <a:latin typeface="Open Sans"/>
                <a:ea typeface="Open Sans"/>
                <a:cs typeface="Open Sans"/>
                <a:sym typeface="Open Sans"/>
              </a:rPr>
              <a:t>(OARE) </a:t>
            </a:r>
            <a:r>
              <a:rPr lang="en-US" sz="2200" b="0" i="0" dirty="0">
                <a:solidFill>
                  <a:schemeClr val="bg2"/>
                </a:solidFill>
                <a:latin typeface="Open Sans"/>
                <a:ea typeface="Open Sans"/>
                <a:cs typeface="Open Sans"/>
                <a:sym typeface="Open Sans"/>
              </a:rPr>
              <a:t>، </a:t>
            </a:r>
            <a:r>
              <a:rPr lang="ar-SA" sz="2200" b="0" i="0" dirty="0">
                <a:solidFill>
                  <a:schemeClr val="bg2"/>
                </a:solidFill>
                <a:latin typeface="Open Sans"/>
                <a:ea typeface="Open Sans"/>
                <a:cs typeface="Open Sans"/>
                <a:sym typeface="Open Sans"/>
              </a:rPr>
              <a:t>  </a:t>
            </a:r>
            <a:r>
              <a:rPr lang="ar-EG" sz="2200" b="0" i="0" dirty="0">
                <a:solidFill>
                  <a:schemeClr val="bg2"/>
                </a:solidFill>
                <a:latin typeface="Open Sans"/>
                <a:ea typeface="Open Sans"/>
                <a:cs typeface="Open Sans"/>
                <a:sym typeface="Open Sans"/>
              </a:rPr>
              <a:t>والبحث من أجل التنمية والابتكار </a:t>
            </a:r>
            <a:r>
              <a:rPr lang="en-US" sz="2200" b="1" i="0" dirty="0">
                <a:solidFill>
                  <a:schemeClr val="bg2"/>
                </a:solidFill>
                <a:latin typeface="Open Sans"/>
                <a:ea typeface="Open Sans"/>
                <a:cs typeface="Open Sans"/>
                <a:sym typeface="Open Sans"/>
              </a:rPr>
              <a:t>(ARDI) </a:t>
            </a:r>
            <a:r>
              <a:rPr lang="ar-SA" sz="2200" b="1" i="0" dirty="0">
                <a:solidFill>
                  <a:schemeClr val="bg2"/>
                </a:solidFill>
                <a:latin typeface="Open Sans"/>
                <a:ea typeface="Open Sans"/>
                <a:cs typeface="Open Sans"/>
                <a:sym typeface="Open Sans"/>
              </a:rPr>
              <a:t> </a:t>
            </a:r>
            <a:r>
              <a:rPr lang="ar-EG" sz="2200" b="0" i="0" dirty="0">
                <a:solidFill>
                  <a:schemeClr val="bg2"/>
                </a:solidFill>
                <a:latin typeface="Open Sans"/>
                <a:ea typeface="Open Sans"/>
                <a:cs typeface="Open Sans"/>
                <a:sym typeface="Open Sans"/>
              </a:rPr>
              <a:t>والبحث من أجل العدالة العالمية </a:t>
            </a:r>
            <a:r>
              <a:rPr lang="en-US" sz="2200" b="0" i="0" dirty="0">
                <a:solidFill>
                  <a:schemeClr val="bg2"/>
                </a:solidFill>
                <a:latin typeface="Open Sans"/>
                <a:ea typeface="Open Sans"/>
                <a:cs typeface="Open Sans"/>
                <a:sym typeface="Open Sans"/>
              </a:rPr>
              <a:t>  . </a:t>
            </a:r>
            <a:r>
              <a:rPr lang="en-US" sz="2200" b="1" i="0" dirty="0">
                <a:solidFill>
                  <a:schemeClr val="bg2"/>
                </a:solidFill>
                <a:latin typeface="Open Sans"/>
                <a:ea typeface="Open Sans"/>
                <a:cs typeface="Open Sans"/>
                <a:sym typeface="Open Sans"/>
              </a:rPr>
              <a:t>(GOALI) </a:t>
            </a:r>
            <a:r>
              <a:rPr lang="ar-SA" sz="2200" b="0" i="0" dirty="0">
                <a:solidFill>
                  <a:schemeClr val="bg2"/>
                </a:solidFill>
                <a:latin typeface="Open Sans"/>
                <a:ea typeface="Open Sans"/>
                <a:cs typeface="Open Sans"/>
                <a:sym typeface="Open Sans"/>
              </a:rPr>
              <a:t>يوجد</a:t>
            </a:r>
            <a:r>
              <a:rPr lang="ar-EG" sz="2200" b="0" i="0" dirty="0">
                <a:solidFill>
                  <a:schemeClr val="bg2"/>
                </a:solidFill>
                <a:latin typeface="Open Sans"/>
                <a:ea typeface="Open Sans"/>
                <a:cs typeface="Open Sans"/>
                <a:sym typeface="Open Sans"/>
              </a:rPr>
              <a:t> بوابات محتوى منفصلة أيضًا</a:t>
            </a:r>
            <a:r>
              <a:rPr lang="ar-SA" sz="2200" b="0" i="0" dirty="0">
                <a:solidFill>
                  <a:schemeClr val="bg2"/>
                </a:solidFill>
                <a:latin typeface="Open Sans"/>
                <a:ea typeface="Open Sans"/>
                <a:cs typeface="Open Sans"/>
                <a:sym typeface="Open Sans"/>
              </a:rPr>
              <a:t> </a:t>
            </a:r>
            <a:r>
              <a:rPr lang="ar-EG" sz="2200" b="0" i="0" dirty="0">
                <a:solidFill>
                  <a:schemeClr val="bg2"/>
                </a:solidFill>
                <a:latin typeface="Open Sans"/>
                <a:ea typeface="Open Sans"/>
                <a:cs typeface="Open Sans"/>
                <a:sym typeface="Open Sans"/>
              </a:rPr>
              <a:t>لدى </a:t>
            </a:r>
            <a:r>
              <a:rPr lang="en-US" sz="2200" b="0" i="0" dirty="0">
                <a:solidFill>
                  <a:schemeClr val="bg2"/>
                </a:solidFill>
                <a:latin typeface="Open Sans"/>
                <a:ea typeface="Open Sans"/>
                <a:cs typeface="Open Sans"/>
                <a:sym typeface="Open Sans"/>
              </a:rPr>
              <a:t>AGORA</a:t>
            </a:r>
            <a:r>
              <a:rPr lang="ar-SA" sz="2200" b="0" i="0" dirty="0">
                <a:solidFill>
                  <a:schemeClr val="bg2"/>
                </a:solidFill>
                <a:latin typeface="Open Sans"/>
                <a:ea typeface="Open Sans"/>
                <a:cs typeface="Open Sans"/>
                <a:sym typeface="Open Sans"/>
              </a:rPr>
              <a:t> </a:t>
            </a:r>
            <a:r>
              <a:rPr lang="en-US" sz="2200" b="0" i="0" dirty="0">
                <a:solidFill>
                  <a:schemeClr val="bg2"/>
                </a:solidFill>
                <a:latin typeface="Open Sans"/>
                <a:ea typeface="Open Sans"/>
                <a:cs typeface="Open Sans"/>
                <a:sym typeface="Open Sans"/>
              </a:rPr>
              <a:t> </a:t>
            </a:r>
            <a:r>
              <a:rPr lang="ar-EG" sz="2200" b="0" i="0" dirty="0">
                <a:solidFill>
                  <a:schemeClr val="bg2"/>
                </a:solidFill>
                <a:latin typeface="Open Sans"/>
                <a:ea typeface="Open Sans"/>
                <a:cs typeface="Open Sans"/>
                <a:sym typeface="Open Sans"/>
              </a:rPr>
              <a:t>و </a:t>
            </a:r>
            <a:r>
              <a:rPr lang="en-US" sz="2200" b="0" i="0" dirty="0">
                <a:solidFill>
                  <a:schemeClr val="bg2"/>
                </a:solidFill>
                <a:latin typeface="Open Sans"/>
                <a:ea typeface="Open Sans"/>
                <a:cs typeface="Open Sans"/>
                <a:sym typeface="Open Sans"/>
              </a:rPr>
              <a:t>ARDA</a:t>
            </a:r>
            <a:r>
              <a:rPr lang="ar-EG" sz="2200" b="0" i="0" dirty="0">
                <a:solidFill>
                  <a:schemeClr val="bg2"/>
                </a:solidFill>
                <a:latin typeface="Open Sans"/>
                <a:ea typeface="Open Sans"/>
                <a:cs typeface="Open Sans"/>
                <a:sym typeface="Open Sans"/>
              </a:rPr>
              <a:t>.</a:t>
            </a:r>
          </a:p>
          <a:p>
            <a:pPr marL="457200" lvl="0" indent="-381000" algn="r" rtl="1">
              <a:lnSpc>
                <a:spcPct val="150000"/>
              </a:lnSpc>
              <a:spcBef>
                <a:spcPts val="1000"/>
              </a:spcBef>
              <a:spcAft>
                <a:spcPts val="0"/>
              </a:spcAft>
              <a:buClr>
                <a:schemeClr val="bg2"/>
              </a:buClr>
              <a:buSzPts val="2400"/>
              <a:buChar char="●"/>
            </a:pPr>
            <a:r>
              <a:rPr lang="ar-EG" sz="2200" dirty="0">
                <a:solidFill>
                  <a:schemeClr val="bg2"/>
                </a:solidFill>
                <a:latin typeface="Open Sans"/>
                <a:ea typeface="Open Sans"/>
                <a:cs typeface="Open Sans"/>
                <a:sym typeface="Open Sans"/>
              </a:rPr>
              <a:t>يوفر "</a:t>
            </a:r>
            <a:r>
              <a:rPr lang="ar-SA" sz="2200" dirty="0">
                <a:solidFill>
                  <a:schemeClr val="bg2"/>
                </a:solidFill>
                <a:latin typeface="Open Sans"/>
                <a:ea typeface="Open Sans"/>
                <a:cs typeface="Open Sans"/>
                <a:sym typeface="Open Sans"/>
              </a:rPr>
              <a:t>البحوث من أجل الحياة</a:t>
            </a:r>
            <a:r>
              <a:rPr lang="ar-EG" sz="2200" dirty="0">
                <a:solidFill>
                  <a:schemeClr val="bg2"/>
                </a:solidFill>
                <a:latin typeface="Open Sans"/>
                <a:ea typeface="Open Sans"/>
                <a:cs typeface="Open Sans"/>
                <a:sym typeface="Open Sans"/>
              </a:rPr>
              <a:t>"</a:t>
            </a:r>
            <a:r>
              <a:rPr lang="en-US" sz="2400" dirty="0">
                <a:solidFill>
                  <a:schemeClr val="bg2"/>
                </a:solidFill>
                <a:latin typeface="Open Sans"/>
                <a:ea typeface="Open Sans"/>
                <a:cs typeface="Open Sans"/>
                <a:sym typeface="Open Sans"/>
              </a:rPr>
              <a:t> Research4Life </a:t>
            </a:r>
            <a:r>
              <a:rPr lang="ar-SA" sz="2200" dirty="0">
                <a:solidFill>
                  <a:schemeClr val="bg2"/>
                </a:solidFill>
                <a:latin typeface="Open Sans"/>
                <a:ea typeface="Open Sans"/>
                <a:cs typeface="Open Sans"/>
                <a:sym typeface="Open Sans"/>
              </a:rPr>
              <a:t> </a:t>
            </a:r>
            <a:r>
              <a:rPr lang="ar-EG" sz="2200" dirty="0">
                <a:solidFill>
                  <a:schemeClr val="bg2"/>
                </a:solidFill>
                <a:latin typeface="Open Sans"/>
                <a:ea typeface="Open Sans"/>
                <a:sym typeface="Open Sans"/>
              </a:rPr>
              <a:t>الوصول</a:t>
            </a:r>
            <a:r>
              <a:rPr lang="ar-EG" sz="2200" dirty="0">
                <a:solidFill>
                  <a:schemeClr val="bg2"/>
                </a:solidFill>
                <a:latin typeface="Open Sans"/>
                <a:ea typeface="Open Sans"/>
                <a:cs typeface="Open Sans"/>
                <a:sym typeface="Open Sans"/>
              </a:rPr>
              <a:t> إلى ما يصل إلى ٤٠,٠٠٠ مجلة و ١٦٩,٠٠٠ كتاب و ١٥٥ مصدر معلومات آخر (سبتمبر ٢٠٢٢).</a:t>
            </a:r>
          </a:p>
          <a:p>
            <a:pPr lvl="0" algn="r" rtl="1">
              <a:lnSpc>
                <a:spcPct val="150000"/>
              </a:lnSpc>
              <a:buClr>
                <a:schemeClr val="bg2"/>
              </a:buClr>
            </a:pPr>
            <a:r>
              <a:rPr lang="ar-EG" sz="2200" dirty="0">
                <a:solidFill>
                  <a:schemeClr val="bg2"/>
                </a:solidFill>
                <a:latin typeface="Open Sans"/>
                <a:ea typeface="Open Sans"/>
                <a:cs typeface="Open Sans"/>
                <a:sym typeface="Open Sans"/>
              </a:rPr>
              <a:t>الهدف من </a:t>
            </a:r>
            <a:r>
              <a:rPr lang="ar-SA" sz="2200" dirty="0">
                <a:solidFill>
                  <a:schemeClr val="bg2"/>
                </a:solidFill>
                <a:latin typeface="Open Sans"/>
                <a:ea typeface="Open Sans"/>
                <a:cs typeface="Open Sans"/>
                <a:sym typeface="Open Sans"/>
              </a:rPr>
              <a:t>مجموعات </a:t>
            </a:r>
            <a:r>
              <a:rPr lang="en-US" sz="2200" dirty="0">
                <a:solidFill>
                  <a:schemeClr val="bg2"/>
                </a:solidFill>
                <a:latin typeface="Open Sans"/>
                <a:ea typeface="Open Sans"/>
                <a:cs typeface="Open Sans"/>
                <a:sym typeface="Open Sans"/>
              </a:rPr>
              <a:t>“</a:t>
            </a:r>
            <a:r>
              <a:rPr lang="ar-SA" sz="2200" dirty="0">
                <a:solidFill>
                  <a:schemeClr val="bg2"/>
                </a:solidFill>
                <a:latin typeface="Open Sans"/>
                <a:ea typeface="Open Sans"/>
                <a:cs typeface="Open Sans"/>
                <a:sym typeface="Open Sans"/>
              </a:rPr>
              <a:t>البحوث من أجل الحياة</a:t>
            </a:r>
            <a:r>
              <a:rPr lang="en-US" sz="2200" dirty="0">
                <a:solidFill>
                  <a:schemeClr val="bg2"/>
                </a:solidFill>
                <a:latin typeface="Open Sans"/>
                <a:ea typeface="Open Sans"/>
                <a:cs typeface="Open Sans"/>
                <a:sym typeface="Open Sans"/>
              </a:rPr>
              <a:t> </a:t>
            </a:r>
            <a:r>
              <a:rPr lang="en-US" sz="2400" dirty="0">
                <a:solidFill>
                  <a:schemeClr val="bg2"/>
                </a:solidFill>
                <a:latin typeface="Open Sans"/>
                <a:ea typeface="Open Sans"/>
                <a:cs typeface="Open Sans"/>
                <a:sym typeface="Open Sans"/>
              </a:rPr>
              <a:t>Research4Life “</a:t>
            </a:r>
            <a:r>
              <a:rPr lang="ar-EG" sz="2200" dirty="0">
                <a:solidFill>
                  <a:schemeClr val="bg2"/>
                </a:solidFill>
                <a:latin typeface="Open Sans"/>
                <a:ea typeface="Open Sans"/>
                <a:cs typeface="Open Sans"/>
                <a:sym typeface="Open Sans"/>
              </a:rPr>
              <a:t>هو "تقليل فجوة المعرفة بين البلدان ذات الدخل المرتفع والبلدان ذات الدخل المنخفض والمتوسط ​​من خلال توفير وصول ميسور التكلفة إلى المعلومات العلمية والمهنية والبحثية".</a:t>
            </a:r>
          </a:p>
          <a:p>
            <a:pPr marL="76200" lvl="0" indent="0" algn="r" rtl="1">
              <a:lnSpc>
                <a:spcPct val="150000"/>
              </a:lnSpc>
              <a:spcBef>
                <a:spcPts val="1000"/>
              </a:spcBef>
              <a:spcAft>
                <a:spcPts val="0"/>
              </a:spcAft>
              <a:buClr>
                <a:schemeClr val="dk1"/>
              </a:buClr>
              <a:buSzPts val="2400"/>
              <a:buNone/>
            </a:pPr>
            <a:endParaRPr lang="ar-EG" sz="2000" dirty="0">
              <a:solidFill>
                <a:srgbClr val="3F3F3F"/>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body" idx="1"/>
          </p:nvPr>
        </p:nvSpPr>
        <p:spPr>
          <a:xfrm>
            <a:off x="838200" y="1878570"/>
            <a:ext cx="10515600" cy="4266850"/>
          </a:xfrm>
          <a:prstGeom prst="rect">
            <a:avLst/>
          </a:prstGeom>
          <a:noFill/>
          <a:ln>
            <a:noFill/>
          </a:ln>
        </p:spPr>
        <p:txBody>
          <a:bodyPr spcFirstLastPara="1" wrap="square" lIns="91425" tIns="45700" rIns="91425" bIns="45700" anchor="t" anchorCtr="0">
            <a:noAutofit/>
          </a:bodyPr>
          <a:lstStyle/>
          <a:p>
            <a:pPr marL="419100" lvl="0" indent="-342900" algn="just" rtl="1">
              <a:lnSpc>
                <a:spcPct val="90000"/>
              </a:lnSpc>
              <a:spcBef>
                <a:spcPts val="1000"/>
              </a:spcBef>
              <a:spcAft>
                <a:spcPts val="0"/>
              </a:spcAft>
              <a:buSzPts val="2400"/>
              <a:buFont typeface="Arial" panose="020B0604020202020204" pitchFamily="34" charset="0"/>
              <a:buChar char="•"/>
            </a:pPr>
            <a:r>
              <a:rPr lang="ar-EG" sz="2400" dirty="0">
                <a:solidFill>
                  <a:schemeClr val="bg2"/>
                </a:solidFill>
                <a:latin typeface="+mn-lt"/>
              </a:rPr>
              <a:t>تلتزم "البحوث من أجل الحياة" </a:t>
            </a:r>
            <a:r>
              <a:rPr lang="nl-NL" sz="2400" dirty="0">
                <a:solidFill>
                  <a:schemeClr val="bg2"/>
                </a:solidFill>
                <a:latin typeface="+mn-lt"/>
              </a:rPr>
              <a:t>Research4Life </a:t>
            </a:r>
            <a:r>
              <a:rPr lang="ar-EG" sz="2400" dirty="0">
                <a:solidFill>
                  <a:schemeClr val="tx1"/>
                </a:solidFill>
                <a:latin typeface="+mn-lt"/>
              </a:rPr>
              <a:t> </a:t>
            </a:r>
            <a:r>
              <a:rPr lang="ar-EG" sz="2400" dirty="0">
                <a:solidFill>
                  <a:srgbClr val="F49925"/>
                </a:solidFill>
                <a:latin typeface="+mn-lt"/>
                <a:hlinkClick r:id="rId3">
                  <a:extLst>
                    <a:ext uri="{A12FA001-AC4F-418D-AE19-62706E023703}">
                      <ahyp:hlinkClr xmlns:ahyp="http://schemas.microsoft.com/office/drawing/2018/hyperlinkcolor" val="tx"/>
                    </a:ext>
                  </a:extLst>
                </a:hlinkClick>
              </a:rPr>
              <a:t>بأهداف الأمم المتحدة للتنمية المستدامة</a:t>
            </a:r>
            <a:r>
              <a:rPr lang="ar-EG" sz="2400" dirty="0">
                <a:solidFill>
                  <a:schemeClr val="tx1"/>
                </a:solidFill>
                <a:latin typeface="+mn-lt"/>
              </a:rPr>
              <a:t>.</a:t>
            </a:r>
          </a:p>
          <a:p>
            <a:pPr marL="419100" lvl="0" indent="-342900" algn="just" rtl="1">
              <a:lnSpc>
                <a:spcPct val="90000"/>
              </a:lnSpc>
              <a:spcBef>
                <a:spcPts val="1000"/>
              </a:spcBef>
              <a:spcAft>
                <a:spcPts val="0"/>
              </a:spcAft>
              <a:buSzPts val="2400"/>
              <a:buFont typeface="Arial" panose="020B0604020202020204" pitchFamily="34" charset="0"/>
              <a:buChar char="•"/>
            </a:pPr>
            <a:endParaRPr lang="ar-EG" sz="2400" dirty="0">
              <a:solidFill>
                <a:schemeClr val="bg2"/>
              </a:solidFill>
              <a:latin typeface="+mn-lt"/>
            </a:endParaRPr>
          </a:p>
          <a:p>
            <a:pPr marL="419100" lvl="0" indent="-342900" algn="just" rtl="1">
              <a:lnSpc>
                <a:spcPct val="90000"/>
              </a:lnSpc>
              <a:spcBef>
                <a:spcPts val="1000"/>
              </a:spcBef>
              <a:spcAft>
                <a:spcPts val="0"/>
              </a:spcAft>
              <a:buSzPts val="2400"/>
              <a:buFont typeface="Arial" panose="020B0604020202020204" pitchFamily="34" charset="0"/>
              <a:buChar char="•"/>
            </a:pPr>
            <a:r>
              <a:rPr lang="ar-EG" sz="2400" dirty="0">
                <a:solidFill>
                  <a:schemeClr val="bg2"/>
                </a:solidFill>
                <a:latin typeface="+mn-lt"/>
              </a:rPr>
              <a:t>تساهم "البحوث من أجل الحياة" </a:t>
            </a:r>
            <a:r>
              <a:rPr lang="nl-NL" sz="2400" dirty="0">
                <a:solidFill>
                  <a:schemeClr val="bg2"/>
                </a:solidFill>
                <a:latin typeface="+mn-lt"/>
              </a:rPr>
              <a:t>Research4Life </a:t>
            </a:r>
            <a:r>
              <a:rPr lang="ar-EG" sz="2400" dirty="0">
                <a:solidFill>
                  <a:schemeClr val="bg2"/>
                </a:solidFill>
                <a:latin typeface="+mn-lt"/>
              </a:rPr>
              <a:t> في عِقد الأمم المتحدة للعمل من خلال زيادة المشاركة البحثية من جنوب الكرة الأرضية.</a:t>
            </a:r>
          </a:p>
          <a:p>
            <a:pPr marL="419100" lvl="0" indent="-342900" algn="just" rtl="1">
              <a:lnSpc>
                <a:spcPct val="90000"/>
              </a:lnSpc>
              <a:spcBef>
                <a:spcPts val="1000"/>
              </a:spcBef>
              <a:spcAft>
                <a:spcPts val="0"/>
              </a:spcAft>
              <a:buSzPts val="2400"/>
              <a:buFont typeface="Arial" panose="020B0604020202020204" pitchFamily="34" charset="0"/>
              <a:buChar char="•"/>
            </a:pPr>
            <a:endParaRPr lang="ar-EG" sz="2400" dirty="0">
              <a:solidFill>
                <a:schemeClr val="bg2"/>
              </a:solidFill>
              <a:latin typeface="+mn-lt"/>
            </a:endParaRPr>
          </a:p>
          <a:p>
            <a:pPr marL="419100" lvl="0" indent="-342900" algn="just" rtl="1">
              <a:lnSpc>
                <a:spcPct val="90000"/>
              </a:lnSpc>
              <a:spcBef>
                <a:spcPts val="1000"/>
              </a:spcBef>
              <a:spcAft>
                <a:spcPts val="0"/>
              </a:spcAft>
              <a:buSzPts val="2400"/>
              <a:buFont typeface="Arial" panose="020B0604020202020204" pitchFamily="34" charset="0"/>
              <a:buChar char="•"/>
            </a:pPr>
            <a:r>
              <a:rPr lang="ar-EG" sz="2400" dirty="0">
                <a:solidFill>
                  <a:schemeClr val="bg2"/>
                </a:solidFill>
                <a:latin typeface="+mn-lt"/>
              </a:rPr>
              <a:t>تركز الخطة الإستراتيجية الأخيرة حتى عام 2030 على الإدماج والعدالة في مجتمع البحث العالمي، ودعم إنشاء كيان أكثر ثراءً من الأبحاث التي ستساعد على النهوض بأهداف التنمية المستدامة.</a:t>
            </a:r>
          </a:p>
          <a:p>
            <a:pPr marL="419100" lvl="0" indent="-342900" algn="just" rtl="1">
              <a:lnSpc>
                <a:spcPct val="90000"/>
              </a:lnSpc>
              <a:spcBef>
                <a:spcPts val="1000"/>
              </a:spcBef>
              <a:spcAft>
                <a:spcPts val="0"/>
              </a:spcAft>
              <a:buSzPts val="2400"/>
              <a:buFont typeface="Arial" panose="020B0604020202020204" pitchFamily="34" charset="0"/>
              <a:buChar char="•"/>
            </a:pPr>
            <a:endParaRPr lang="ar-EG" sz="2400" dirty="0">
              <a:solidFill>
                <a:schemeClr val="bg2"/>
              </a:solidFill>
              <a:latin typeface="+mn-lt"/>
            </a:endParaRPr>
          </a:p>
          <a:p>
            <a:pPr marL="419100" lvl="0" indent="-342900" algn="just" rtl="1">
              <a:lnSpc>
                <a:spcPct val="90000"/>
              </a:lnSpc>
              <a:spcBef>
                <a:spcPts val="1000"/>
              </a:spcBef>
              <a:spcAft>
                <a:spcPts val="0"/>
              </a:spcAft>
              <a:buSzPts val="2400"/>
              <a:buFont typeface="Arial" panose="020B0604020202020204" pitchFamily="34" charset="0"/>
              <a:buChar char="•"/>
            </a:pPr>
            <a:r>
              <a:rPr lang="ar-EG" sz="2400" dirty="0">
                <a:solidFill>
                  <a:schemeClr val="bg2"/>
                </a:solidFill>
                <a:latin typeface="+mn-lt"/>
              </a:rPr>
              <a:t>تقدم "البحوث من أجل الحياة" </a:t>
            </a:r>
            <a:r>
              <a:rPr lang="nl-NL" sz="2400" dirty="0">
                <a:solidFill>
                  <a:schemeClr val="bg2"/>
                </a:solidFill>
                <a:latin typeface="+mn-lt"/>
              </a:rPr>
              <a:t>Research4Life </a:t>
            </a:r>
            <a:r>
              <a:rPr lang="ar-EG" sz="2400" dirty="0">
                <a:solidFill>
                  <a:schemeClr val="bg2"/>
                </a:solidFill>
                <a:latin typeface="+mn-lt"/>
              </a:rPr>
              <a:t> لشركائنا ومستخدمينا وداعمينا الفرصة للمساهمة في إنشاء التنوع، وبيئة بحثية شاملة وعادلة للجميع.</a:t>
            </a:r>
            <a:endParaRPr sz="2400" dirty="0">
              <a:solidFill>
                <a:schemeClr val="bg2"/>
              </a:solidFill>
              <a:latin typeface="+mn-lt"/>
              <a:sym typeface="Quattrocento Sans"/>
            </a:endParaRPr>
          </a:p>
        </p:txBody>
      </p:sp>
      <p:pic>
        <p:nvPicPr>
          <p:cNvPr id="110" name="Google Shape;110;p16"/>
          <p:cNvPicPr preferRelativeResize="0"/>
          <p:nvPr/>
        </p:nvPicPr>
        <p:blipFill rotWithShape="1">
          <a:blip r:embed="rId4">
            <a:alphaModFix/>
          </a:blip>
          <a:srcRect/>
          <a:stretch/>
        </p:blipFill>
        <p:spPr>
          <a:xfrm>
            <a:off x="705415" y="202431"/>
            <a:ext cx="4498687" cy="1232994"/>
          </a:xfrm>
          <a:prstGeom prst="rect">
            <a:avLst/>
          </a:prstGeom>
          <a:noFill/>
          <a:ln>
            <a:noFill/>
          </a:ln>
        </p:spPr>
      </p:pic>
      <p:pic>
        <p:nvPicPr>
          <p:cNvPr id="111" name="Google Shape;111;p16"/>
          <p:cNvPicPr preferRelativeResize="0"/>
          <p:nvPr/>
        </p:nvPicPr>
        <p:blipFill rotWithShape="1">
          <a:blip r:embed="rId5">
            <a:alphaModFix/>
          </a:blip>
          <a:srcRect/>
          <a:stretch/>
        </p:blipFill>
        <p:spPr>
          <a:xfrm rot="10800000" flipH="1">
            <a:off x="989098" y="1731702"/>
            <a:ext cx="2276669" cy="75889"/>
          </a:xfrm>
          <a:prstGeom prst="rect">
            <a:avLst/>
          </a:prstGeom>
          <a:noFill/>
          <a:ln>
            <a:noFill/>
          </a:ln>
        </p:spPr>
      </p:pic>
      <p:sp>
        <p:nvSpPr>
          <p:cNvPr id="3" name="TextBox 2">
            <a:extLst>
              <a:ext uri="{FF2B5EF4-FFF2-40B4-BE49-F238E27FC236}">
                <a16:creationId xmlns:a16="http://schemas.microsoft.com/office/drawing/2014/main" id="{36B54071-2C20-0F56-96D4-A47D6DD3F9DC}"/>
              </a:ext>
            </a:extLst>
          </p:cNvPr>
          <p:cNvSpPr txBox="1"/>
          <p:nvPr/>
        </p:nvSpPr>
        <p:spPr>
          <a:xfrm>
            <a:off x="6278062" y="374352"/>
            <a:ext cx="4903393" cy="584775"/>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ar-EG" sz="3200" b="1" i="0" u="none" strike="noStrike" kern="0" cap="none" spc="0" normalizeH="0" baseline="0" noProof="0" dirty="0">
                <a:ln>
                  <a:noFill/>
                </a:ln>
                <a:solidFill>
                  <a:srgbClr val="44546A"/>
                </a:solidFill>
                <a:effectLst/>
                <a:uLnTx/>
                <a:uFillTx/>
                <a:latin typeface="Arial"/>
                <a:cs typeface="Arial"/>
                <a:sym typeface="Arial"/>
              </a:rPr>
              <a:t>أهداف التنمية المستدامة</a:t>
            </a:r>
            <a:endParaRPr kumimoji="0" lang="en-US" sz="3200" b="1" i="0" u="none" strike="noStrike" kern="0" cap="none" spc="0" normalizeH="0" baseline="0" noProof="0" dirty="0">
              <a:ln>
                <a:noFill/>
              </a:ln>
              <a:solidFill>
                <a:srgbClr val="44546A"/>
              </a:solidFill>
              <a:effectLst/>
              <a:uLnTx/>
              <a:uFillTx/>
              <a:latin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txBox="1">
            <a:spLocks noGrp="1"/>
          </p:cNvSpPr>
          <p:nvPr>
            <p:ph type="body" idx="1"/>
          </p:nvPr>
        </p:nvSpPr>
        <p:spPr>
          <a:xfrm>
            <a:off x="838200" y="1503110"/>
            <a:ext cx="10515600" cy="4938395"/>
          </a:xfrm>
          <a:prstGeom prst="rect">
            <a:avLst/>
          </a:prstGeom>
          <a:noFill/>
          <a:ln>
            <a:noFill/>
          </a:ln>
        </p:spPr>
        <p:txBody>
          <a:bodyPr spcFirstLastPara="1" wrap="square" lIns="91425" tIns="45700" rIns="91425" bIns="45700" anchor="t" anchorCtr="0">
            <a:noAutofit/>
          </a:bodyPr>
          <a:lstStyle/>
          <a:p>
            <a:pPr marL="76200" lvl="0" indent="0" algn="just" rtl="1">
              <a:lnSpc>
                <a:spcPct val="90000"/>
              </a:lnSpc>
              <a:spcBef>
                <a:spcPts val="1000"/>
              </a:spcBef>
              <a:spcAft>
                <a:spcPts val="0"/>
              </a:spcAft>
              <a:buClr>
                <a:schemeClr val="dk1"/>
              </a:buClr>
              <a:buSzPts val="2400"/>
              <a:buFont typeface="Arial"/>
              <a:buNone/>
            </a:pPr>
            <a:br>
              <a:rPr lang="nl-NL" sz="1800" dirty="0">
                <a:latin typeface="Open Sans"/>
                <a:ea typeface="Open Sans"/>
                <a:cs typeface="Open Sans"/>
                <a:sym typeface="Open Sans"/>
              </a:rPr>
            </a:br>
            <a:br>
              <a:rPr lang="nl-NL" sz="1800" dirty="0">
                <a:latin typeface="Open Sans"/>
                <a:ea typeface="Open Sans"/>
                <a:cs typeface="Open Sans"/>
                <a:sym typeface="Open Sans"/>
              </a:rPr>
            </a:br>
            <a:r>
              <a:rPr lang="ar-EG" sz="2400" dirty="0">
                <a:solidFill>
                  <a:schemeClr val="bg2"/>
                </a:solidFill>
                <a:latin typeface="+mn-lt"/>
                <a:ea typeface="Open Sans"/>
                <a:cs typeface="Open Sans"/>
                <a:sym typeface="Open Sans"/>
              </a:rPr>
              <a:t>يسمح هيكلنا الفريد بين القطاعين العام والخاص بالعمل بشكل فعال بما يتماشى مع </a:t>
            </a:r>
            <a:r>
              <a:rPr lang="ar-EG" sz="2400" dirty="0">
                <a:solidFill>
                  <a:srgbClr val="F49925"/>
                </a:solidFill>
                <a:latin typeface="+mn-lt"/>
                <a:ea typeface="Open Sans"/>
                <a:cs typeface="Open Sans"/>
                <a:sym typeface="Open Sans"/>
                <a:hlinkClick r:id="rId3">
                  <a:extLst>
                    <a:ext uri="{A12FA001-AC4F-418D-AE19-62706E023703}">
                      <ahyp:hlinkClr xmlns:ahyp="http://schemas.microsoft.com/office/drawing/2018/hyperlinkcolor" val="tx"/>
                    </a:ext>
                  </a:extLst>
                </a:hlinkClick>
              </a:rPr>
              <a:t>الهدف رقم 17 من أهداف التنمية المستدامة</a:t>
            </a:r>
            <a:r>
              <a:rPr lang="ar-EG" sz="2400" dirty="0">
                <a:solidFill>
                  <a:schemeClr val="bg2"/>
                </a:solidFill>
                <a:latin typeface="+mn-lt"/>
                <a:ea typeface="Open Sans"/>
                <a:cs typeface="Open Sans"/>
                <a:sym typeface="Open Sans"/>
              </a:rPr>
              <a:t>: </a:t>
            </a:r>
            <a:r>
              <a:rPr lang="ar-EG" sz="2400" b="1" dirty="0">
                <a:solidFill>
                  <a:schemeClr val="bg2"/>
                </a:solidFill>
                <a:latin typeface="+mn-lt"/>
                <a:ea typeface="Open Sans"/>
                <a:cs typeface="Open Sans"/>
                <a:sym typeface="Open Sans"/>
              </a:rPr>
              <a:t>الشراكة من أجل أهداف التنمية المستدامة </a:t>
            </a:r>
            <a:r>
              <a:rPr lang="ar-EG" sz="2400" dirty="0">
                <a:solidFill>
                  <a:schemeClr val="bg2"/>
                </a:solidFill>
                <a:latin typeface="+mn-lt"/>
                <a:ea typeface="Open Sans"/>
                <a:cs typeface="Open Sans"/>
                <a:sym typeface="Open Sans"/>
              </a:rPr>
              <a:t>ودعم مجتمع المستفيدين لدينا كمستهلكين ومنتجين للبحوث الهامة والنهوض </a:t>
            </a:r>
            <a:r>
              <a:rPr lang="ar-EG" sz="2400" dirty="0">
                <a:solidFill>
                  <a:srgbClr val="F49925"/>
                </a:solidFill>
                <a:latin typeface="+mn-lt"/>
                <a:ea typeface="Open Sans"/>
                <a:cs typeface="Open Sans"/>
                <a:sym typeface="Open Sans"/>
                <a:hlinkClick r:id="rId4">
                  <a:extLst>
                    <a:ext uri="{A12FA001-AC4F-418D-AE19-62706E023703}">
                      <ahyp:hlinkClr xmlns:ahyp="http://schemas.microsoft.com/office/drawing/2018/hyperlinkcolor" val="tx"/>
                    </a:ext>
                  </a:extLst>
                </a:hlinkClick>
              </a:rPr>
              <a:t>بهدف رقم 10 من أهداف التنمية المستدامة </a:t>
            </a:r>
            <a:r>
              <a:rPr lang="ar-EG" sz="2400" dirty="0">
                <a:solidFill>
                  <a:schemeClr val="bg2"/>
                </a:solidFill>
                <a:latin typeface="+mn-lt"/>
                <a:ea typeface="Open Sans"/>
                <a:cs typeface="Open Sans"/>
                <a:sym typeface="Open Sans"/>
              </a:rPr>
              <a:t>: </a:t>
            </a:r>
            <a:r>
              <a:rPr lang="ar-EG" sz="2400" b="1" dirty="0">
                <a:solidFill>
                  <a:schemeClr val="bg2"/>
                </a:solidFill>
                <a:latin typeface="+mn-lt"/>
                <a:ea typeface="Open Sans"/>
                <a:cs typeface="Open Sans"/>
                <a:sym typeface="Open Sans"/>
              </a:rPr>
              <a:t>تقليل أوجه عدم المساواة </a:t>
            </a:r>
            <a:r>
              <a:rPr lang="ar-EG" sz="2400" dirty="0">
                <a:solidFill>
                  <a:schemeClr val="bg2"/>
                </a:solidFill>
                <a:latin typeface="+mn-lt"/>
                <a:ea typeface="Open Sans"/>
                <a:cs typeface="Open Sans"/>
                <a:sym typeface="Open Sans"/>
              </a:rPr>
              <a:t>داخل البلدان وفيما بينها.</a:t>
            </a:r>
          </a:p>
          <a:p>
            <a:pPr marL="76200" lvl="0" indent="0" algn="just" rtl="1">
              <a:lnSpc>
                <a:spcPct val="90000"/>
              </a:lnSpc>
              <a:spcBef>
                <a:spcPts val="1000"/>
              </a:spcBef>
              <a:spcAft>
                <a:spcPts val="0"/>
              </a:spcAft>
              <a:buClr>
                <a:schemeClr val="dk1"/>
              </a:buClr>
              <a:buSzPts val="2400"/>
              <a:buFont typeface="Arial"/>
              <a:buNone/>
            </a:pPr>
            <a:r>
              <a:rPr lang="ar-EG" sz="2400" dirty="0">
                <a:solidFill>
                  <a:schemeClr val="bg2"/>
                </a:solidFill>
                <a:latin typeface="+mn-lt"/>
                <a:ea typeface="Open Sans"/>
                <a:cs typeface="Open Sans"/>
                <a:sym typeface="Open Sans"/>
              </a:rPr>
              <a:t>في حين أن أنشطة البحوث من أجل الحياة تدعم بشكل مباشر وغير مباشر جميع أهداف التنمية المستدامة مثل </a:t>
            </a:r>
            <a:r>
              <a:rPr lang="ar-EG" sz="2400" b="1" dirty="0">
                <a:solidFill>
                  <a:schemeClr val="bg2"/>
                </a:solidFill>
                <a:latin typeface="+mn-lt"/>
                <a:ea typeface="Open Sans"/>
                <a:cs typeface="Open Sans"/>
                <a:sym typeface="Open Sans"/>
              </a:rPr>
              <a:t>الصحة الجيدة والرفاهية ، والقضاء على الجوع ، والمياه النظيفة والصرف الصحي ، والصناعة ، والابتكار والبنية التحتية ، والسلام والعدالة </a:t>
            </a:r>
            <a:r>
              <a:rPr lang="ar-EG" sz="2400" dirty="0">
                <a:solidFill>
                  <a:schemeClr val="bg2"/>
                </a:solidFill>
                <a:latin typeface="+mn-lt"/>
                <a:ea typeface="Open Sans"/>
                <a:cs typeface="Open Sans"/>
                <a:sym typeface="Open Sans"/>
              </a:rPr>
              <a:t>، فإن "البحوث من أجل الحياة" </a:t>
            </a:r>
            <a:r>
              <a:rPr lang="nl-NL" sz="2400" dirty="0">
                <a:solidFill>
                  <a:schemeClr val="bg2"/>
                </a:solidFill>
                <a:latin typeface="+mn-lt"/>
                <a:ea typeface="Open Sans"/>
                <a:cs typeface="Open Sans"/>
                <a:sym typeface="Open Sans"/>
              </a:rPr>
              <a:t>Research4Life </a:t>
            </a:r>
            <a:r>
              <a:rPr lang="ar-EG" sz="2400" dirty="0">
                <a:solidFill>
                  <a:schemeClr val="bg2"/>
                </a:solidFill>
                <a:latin typeface="+mn-lt"/>
                <a:ea typeface="Open Sans"/>
                <a:cs typeface="Open Sans"/>
                <a:sym typeface="Open Sans"/>
              </a:rPr>
              <a:t> يتماشى بشكل وثيق مع </a:t>
            </a:r>
            <a:r>
              <a:rPr lang="ar-EG" sz="2400" dirty="0">
                <a:solidFill>
                  <a:srgbClr val="F49925"/>
                </a:solidFill>
                <a:latin typeface="+mn-lt"/>
                <a:ea typeface="Open Sans"/>
                <a:cs typeface="Open Sans"/>
                <a:sym typeface="Open Sans"/>
                <a:hlinkClick r:id="rId3">
                  <a:extLst>
                    <a:ext uri="{A12FA001-AC4F-418D-AE19-62706E023703}">
                      <ahyp:hlinkClr xmlns:ahyp="http://schemas.microsoft.com/office/drawing/2018/hyperlinkcolor" val="tx"/>
                    </a:ext>
                  </a:extLst>
                </a:hlinkClick>
              </a:rPr>
              <a:t>الهدف رقم 4 من أهداف التنمية المستدامة</a:t>
            </a:r>
            <a:r>
              <a:rPr lang="ar-EG" sz="2400" dirty="0">
                <a:solidFill>
                  <a:schemeClr val="bg2"/>
                </a:solidFill>
                <a:latin typeface="+mn-lt"/>
                <a:ea typeface="Open Sans"/>
                <a:cs typeface="Open Sans"/>
                <a:sym typeface="Open Sans"/>
              </a:rPr>
              <a:t>: </a:t>
            </a:r>
            <a:r>
              <a:rPr lang="ar-EG" sz="2400" b="1" dirty="0">
                <a:solidFill>
                  <a:schemeClr val="bg2"/>
                </a:solidFill>
                <a:latin typeface="+mn-lt"/>
                <a:ea typeface="Open Sans"/>
                <a:cs typeface="Open Sans"/>
                <a:sym typeface="Open Sans"/>
              </a:rPr>
              <a:t>التعليم الجيد</a:t>
            </a:r>
            <a:r>
              <a:rPr lang="ar-EG" sz="2400" dirty="0">
                <a:solidFill>
                  <a:schemeClr val="bg2"/>
                </a:solidFill>
                <a:latin typeface="+mn-lt"/>
                <a:ea typeface="Open Sans"/>
                <a:cs typeface="Open Sans"/>
                <a:sym typeface="Open Sans"/>
              </a:rPr>
              <a:t>؛ وهو أمر أساسي لإنشاء عالم يسوده السلام والازدهار و</a:t>
            </a:r>
            <a:r>
              <a:rPr lang="ar-EG" sz="2400" dirty="0">
                <a:solidFill>
                  <a:srgbClr val="F49925"/>
                </a:solidFill>
                <a:latin typeface="+mn-lt"/>
                <a:ea typeface="Open Sans"/>
                <a:cs typeface="Open Sans"/>
                <a:sym typeface="Open Sans"/>
                <a:hlinkClick r:id="rId5">
                  <a:extLst>
                    <a:ext uri="{A12FA001-AC4F-418D-AE19-62706E023703}">
                      <ahyp:hlinkClr xmlns:ahyp="http://schemas.microsoft.com/office/drawing/2018/hyperlinkcolor" val="tx"/>
                    </a:ext>
                  </a:extLst>
                </a:hlinkClick>
              </a:rPr>
              <a:t>الهدف رقم 5 من أهداف التنمية المستدامة</a:t>
            </a:r>
            <a:r>
              <a:rPr lang="ar-EG" sz="2400" dirty="0">
                <a:solidFill>
                  <a:schemeClr val="bg2"/>
                </a:solidFill>
                <a:latin typeface="+mn-lt"/>
                <a:ea typeface="Open Sans"/>
                <a:cs typeface="Open Sans"/>
                <a:sym typeface="Open Sans"/>
              </a:rPr>
              <a:t>: </a:t>
            </a:r>
            <a:r>
              <a:rPr lang="ar-EG" sz="2400" b="1" dirty="0">
                <a:solidFill>
                  <a:schemeClr val="bg2"/>
                </a:solidFill>
                <a:latin typeface="+mn-lt"/>
                <a:ea typeface="Open Sans"/>
                <a:cs typeface="Open Sans"/>
                <a:sym typeface="Open Sans"/>
              </a:rPr>
              <a:t>المساواة بين الجنسين </a:t>
            </a:r>
            <a:r>
              <a:rPr lang="ar-EG" sz="2400" dirty="0">
                <a:solidFill>
                  <a:schemeClr val="bg2"/>
                </a:solidFill>
                <a:latin typeface="+mn-lt"/>
                <a:ea typeface="Open Sans"/>
                <a:cs typeface="Open Sans"/>
                <a:sym typeface="Open Sans"/>
              </a:rPr>
              <a:t>لتحقيق تمكين جميع النساء والأطفال.</a:t>
            </a:r>
            <a:endParaRPr sz="2400" dirty="0">
              <a:solidFill>
                <a:schemeClr val="bg2"/>
              </a:solidFill>
              <a:highlight>
                <a:srgbClr val="FFFFFF"/>
              </a:highlight>
              <a:latin typeface="+mn-lt"/>
              <a:ea typeface="Open Sans"/>
              <a:cs typeface="Open Sans"/>
              <a:sym typeface="Open Sans"/>
            </a:endParaRPr>
          </a:p>
        </p:txBody>
      </p:sp>
      <p:pic>
        <p:nvPicPr>
          <p:cNvPr id="118" name="Google Shape;118;p17"/>
          <p:cNvPicPr preferRelativeResize="0"/>
          <p:nvPr/>
        </p:nvPicPr>
        <p:blipFill rotWithShape="1">
          <a:blip r:embed="rId6">
            <a:alphaModFix/>
          </a:blip>
          <a:srcRect/>
          <a:stretch/>
        </p:blipFill>
        <p:spPr>
          <a:xfrm>
            <a:off x="705415" y="202431"/>
            <a:ext cx="4873039" cy="1232994"/>
          </a:xfrm>
          <a:prstGeom prst="rect">
            <a:avLst/>
          </a:prstGeom>
          <a:noFill/>
          <a:ln>
            <a:noFill/>
          </a:ln>
        </p:spPr>
      </p:pic>
      <p:pic>
        <p:nvPicPr>
          <p:cNvPr id="119" name="Google Shape;119;p17"/>
          <p:cNvPicPr preferRelativeResize="0"/>
          <p:nvPr/>
        </p:nvPicPr>
        <p:blipFill rotWithShape="1">
          <a:blip r:embed="rId7">
            <a:alphaModFix/>
          </a:blip>
          <a:srcRect/>
          <a:stretch/>
        </p:blipFill>
        <p:spPr>
          <a:xfrm rot="10800000" flipH="1">
            <a:off x="989098" y="1731702"/>
            <a:ext cx="2276669" cy="75889"/>
          </a:xfrm>
          <a:prstGeom prst="rect">
            <a:avLst/>
          </a:prstGeom>
          <a:noFill/>
          <a:ln>
            <a:noFill/>
          </a:ln>
        </p:spPr>
      </p:pic>
      <p:grpSp>
        <p:nvGrpSpPr>
          <p:cNvPr id="120" name="Google Shape;120;p17"/>
          <p:cNvGrpSpPr/>
          <p:nvPr/>
        </p:nvGrpSpPr>
        <p:grpSpPr>
          <a:xfrm>
            <a:off x="989098" y="5430727"/>
            <a:ext cx="5106902" cy="1188000"/>
            <a:chOff x="1064320" y="4654442"/>
            <a:chExt cx="8471089" cy="2004383"/>
          </a:xfrm>
        </p:grpSpPr>
        <p:pic>
          <p:nvPicPr>
            <p:cNvPr id="121" name="Google Shape;121;p17" descr="A red background with a book and a pencil&#10;&#10;Description automatically generated with low confidence"/>
            <p:cNvPicPr preferRelativeResize="0"/>
            <p:nvPr/>
          </p:nvPicPr>
          <p:blipFill rotWithShape="1">
            <a:blip r:embed="rId8">
              <a:alphaModFix/>
            </a:blip>
            <a:srcRect/>
            <a:stretch/>
          </p:blipFill>
          <p:spPr>
            <a:xfrm>
              <a:off x="1064320" y="4654442"/>
              <a:ext cx="1997467" cy="1997467"/>
            </a:xfrm>
            <a:prstGeom prst="rect">
              <a:avLst/>
            </a:prstGeom>
            <a:noFill/>
            <a:ln>
              <a:noFill/>
            </a:ln>
          </p:spPr>
        </p:pic>
        <p:pic>
          <p:nvPicPr>
            <p:cNvPr id="122" name="Google Shape;122;p17" descr="A picture containing text, font, logo, graphics&#10;&#10;Description automatically generated"/>
            <p:cNvPicPr preferRelativeResize="0"/>
            <p:nvPr/>
          </p:nvPicPr>
          <p:blipFill rotWithShape="1">
            <a:blip r:embed="rId9">
              <a:alphaModFix/>
            </a:blip>
            <a:srcRect/>
            <a:stretch/>
          </p:blipFill>
          <p:spPr>
            <a:xfrm>
              <a:off x="3222194" y="4654443"/>
              <a:ext cx="1997467" cy="1997467"/>
            </a:xfrm>
            <a:prstGeom prst="rect">
              <a:avLst/>
            </a:prstGeom>
            <a:noFill/>
            <a:ln>
              <a:noFill/>
            </a:ln>
          </p:spPr>
        </p:pic>
        <p:pic>
          <p:nvPicPr>
            <p:cNvPr id="123" name="Google Shape;123;p17" descr="A picture containing text, graphics, font, logo&#10;&#10;Description automatically generated"/>
            <p:cNvPicPr preferRelativeResize="0"/>
            <p:nvPr/>
          </p:nvPicPr>
          <p:blipFill rotWithShape="1">
            <a:blip r:embed="rId10">
              <a:alphaModFix/>
            </a:blip>
            <a:srcRect/>
            <a:stretch/>
          </p:blipFill>
          <p:spPr>
            <a:xfrm>
              <a:off x="5380068" y="4654443"/>
              <a:ext cx="1997467" cy="1997467"/>
            </a:xfrm>
            <a:prstGeom prst="rect">
              <a:avLst/>
            </a:prstGeom>
            <a:noFill/>
            <a:ln>
              <a:noFill/>
            </a:ln>
          </p:spPr>
        </p:pic>
        <p:pic>
          <p:nvPicPr>
            <p:cNvPr id="124" name="Google Shape;124;p17" descr="A picture containing text, logo, font, screenshot&#10;&#10;Description automatically generated"/>
            <p:cNvPicPr preferRelativeResize="0"/>
            <p:nvPr/>
          </p:nvPicPr>
          <p:blipFill rotWithShape="1">
            <a:blip r:embed="rId11">
              <a:alphaModFix/>
            </a:blip>
            <a:srcRect/>
            <a:stretch/>
          </p:blipFill>
          <p:spPr>
            <a:xfrm>
              <a:off x="7537942" y="4661358"/>
              <a:ext cx="1997467" cy="1997467"/>
            </a:xfrm>
            <a:prstGeom prst="rect">
              <a:avLst/>
            </a:prstGeom>
            <a:noFill/>
            <a:ln>
              <a:noFill/>
            </a:ln>
          </p:spPr>
        </p:pic>
      </p:grpSp>
      <p:sp>
        <p:nvSpPr>
          <p:cNvPr id="2" name="TextBox 1">
            <a:extLst>
              <a:ext uri="{FF2B5EF4-FFF2-40B4-BE49-F238E27FC236}">
                <a16:creationId xmlns:a16="http://schemas.microsoft.com/office/drawing/2014/main" id="{70C8B561-9403-E0A0-9282-FAFC1F3F27B1}"/>
              </a:ext>
            </a:extLst>
          </p:cNvPr>
          <p:cNvSpPr txBox="1"/>
          <p:nvPr/>
        </p:nvSpPr>
        <p:spPr>
          <a:xfrm>
            <a:off x="6235104" y="526540"/>
            <a:ext cx="4903393" cy="584775"/>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ar-EG" sz="3200" b="1" i="0" u="none" strike="noStrike" kern="0" cap="none" spc="0" normalizeH="0" baseline="0" noProof="0" dirty="0">
                <a:ln>
                  <a:noFill/>
                </a:ln>
                <a:solidFill>
                  <a:srgbClr val="44546A"/>
                </a:solidFill>
                <a:effectLst/>
                <a:uLnTx/>
                <a:uFillTx/>
                <a:latin typeface="Arial"/>
                <a:cs typeface="Arial"/>
                <a:sym typeface="Arial"/>
              </a:rPr>
              <a:t>أهداف التنمية المستدامة (تابع)</a:t>
            </a:r>
            <a:endParaRPr kumimoji="0" lang="en-US" sz="3200" b="1" i="0" u="none" strike="noStrike" kern="0" cap="none" spc="0" normalizeH="0" baseline="0" noProof="0" dirty="0">
              <a:ln>
                <a:noFill/>
              </a:ln>
              <a:solidFill>
                <a:srgbClr val="44546A"/>
              </a:solidFill>
              <a:effectLst/>
              <a:uLnTx/>
              <a:uFillTx/>
              <a:latin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g727b3dbef2_0_81"/>
          <p:cNvSpPr txBox="1">
            <a:spLocks noGrp="1"/>
          </p:cNvSpPr>
          <p:nvPr>
            <p:ph type="title"/>
          </p:nvPr>
        </p:nvSpPr>
        <p:spPr>
          <a:xfrm>
            <a:off x="0" y="437222"/>
            <a:ext cx="8203500" cy="1080900"/>
          </a:xfrm>
          <a:prstGeom prst="rect">
            <a:avLst/>
          </a:prstGeom>
          <a:noFill/>
          <a:ln>
            <a:noFill/>
          </a:ln>
        </p:spPr>
        <p:txBody>
          <a:bodyPr spcFirstLastPara="1" wrap="square" lIns="91425" tIns="45700" rIns="91425" bIns="45700" anchor="t" anchorCtr="0">
            <a:noAutofit/>
          </a:bodyPr>
          <a:lstStyle/>
          <a:p>
            <a:pPr marL="0" lvl="0" indent="0" algn="ctr" rtl="1">
              <a:lnSpc>
                <a:spcPct val="90000"/>
              </a:lnSpc>
              <a:spcBef>
                <a:spcPts val="0"/>
              </a:spcBef>
              <a:spcAft>
                <a:spcPts val="0"/>
              </a:spcAft>
              <a:buClr>
                <a:schemeClr val="dk1"/>
              </a:buClr>
              <a:buSzPts val="3200"/>
              <a:buFont typeface="Gill Sans"/>
              <a:buNone/>
            </a:pPr>
            <a:r>
              <a:rPr lang="ar-EG" dirty="0">
                <a:solidFill>
                  <a:srgbClr val="586F7C"/>
                </a:solidFill>
                <a:latin typeface="Open Sans"/>
                <a:ea typeface="Open Sans"/>
                <a:cs typeface="Open Sans"/>
                <a:sym typeface="Open Sans"/>
              </a:rPr>
              <a:t>أنت مدعو إلى ...</a:t>
            </a:r>
            <a:endParaRPr dirty="0">
              <a:solidFill>
                <a:srgbClr val="586F7C"/>
              </a:solidFill>
              <a:latin typeface="Open Sans"/>
              <a:ea typeface="Open Sans"/>
              <a:cs typeface="Open Sans"/>
              <a:sym typeface="Open Sans"/>
            </a:endParaRPr>
          </a:p>
        </p:txBody>
      </p:sp>
      <p:sp>
        <p:nvSpPr>
          <p:cNvPr id="586" name="Google Shape;586;g727b3dbef2_0_81"/>
          <p:cNvSpPr txBox="1">
            <a:spLocks noGrp="1"/>
          </p:cNvSpPr>
          <p:nvPr>
            <p:ph type="body" idx="1"/>
          </p:nvPr>
        </p:nvSpPr>
        <p:spPr>
          <a:xfrm>
            <a:off x="656075" y="2094525"/>
            <a:ext cx="9916800" cy="3599400"/>
          </a:xfrm>
          <a:prstGeom prst="rect">
            <a:avLst/>
          </a:prstGeom>
          <a:noFill/>
          <a:ln>
            <a:noFill/>
          </a:ln>
        </p:spPr>
        <p:txBody>
          <a:bodyPr spcFirstLastPara="1" wrap="square" lIns="91425" tIns="45700" rIns="91425" bIns="45700" anchor="t" anchorCtr="0">
            <a:noAutofit/>
          </a:bodyPr>
          <a:lstStyle/>
          <a:p>
            <a:pPr marL="457200" lvl="0" indent="-317500" algn="r" rtl="1">
              <a:lnSpc>
                <a:spcPct val="150000"/>
              </a:lnSpc>
              <a:spcBef>
                <a:spcPts val="0"/>
              </a:spcBef>
              <a:spcAft>
                <a:spcPts val="0"/>
              </a:spcAft>
              <a:buClr>
                <a:srgbClr val="586F7C"/>
              </a:buClr>
              <a:buSzPts val="1400"/>
              <a:buFont typeface="Open Sans"/>
              <a:buChar char="●"/>
            </a:pPr>
            <a:r>
              <a:rPr lang="ar-EG" sz="2000" dirty="0">
                <a:solidFill>
                  <a:srgbClr val="586F7C"/>
                </a:solidFill>
                <a:latin typeface="Open Sans"/>
                <a:ea typeface="Open Sans"/>
                <a:cs typeface="Open Sans"/>
                <a:sym typeface="Open Sans"/>
              </a:rPr>
              <a:t>قم بزيارتنا على </a:t>
            </a:r>
            <a:r>
              <a:rPr lang="en-US" sz="2000" dirty="0">
                <a:solidFill>
                  <a:srgbClr val="586F7C"/>
                </a:solidFill>
                <a:latin typeface="Open Sans"/>
                <a:ea typeface="Open Sans"/>
                <a:cs typeface="Open Sans"/>
                <a:sym typeface="Open Sans"/>
                <a:hlinkClick r:id="rId3"/>
              </a:rPr>
              <a:t>www.research4life.org</a:t>
            </a:r>
            <a:endParaRPr lang="en-US" sz="2000" dirty="0">
              <a:solidFill>
                <a:srgbClr val="586F7C"/>
              </a:solidFill>
              <a:latin typeface="Open Sans"/>
              <a:ea typeface="Open Sans"/>
              <a:cs typeface="Open Sans"/>
              <a:sym typeface="Open Sans"/>
            </a:endParaRPr>
          </a:p>
          <a:p>
            <a:pPr marL="457200" lvl="0" indent="-317500" algn="r" rtl="1">
              <a:lnSpc>
                <a:spcPct val="150000"/>
              </a:lnSpc>
              <a:spcBef>
                <a:spcPts val="0"/>
              </a:spcBef>
              <a:spcAft>
                <a:spcPts val="0"/>
              </a:spcAft>
              <a:buClr>
                <a:srgbClr val="586F7C"/>
              </a:buClr>
              <a:buSzPts val="1400"/>
              <a:buFont typeface="Open Sans"/>
              <a:buChar char="●"/>
            </a:pPr>
            <a:r>
              <a:rPr lang="ar-EG" sz="2000" dirty="0">
                <a:solidFill>
                  <a:srgbClr val="586F7C"/>
                </a:solidFill>
                <a:latin typeface="Open Sans"/>
                <a:ea typeface="Open Sans"/>
                <a:cs typeface="Open Sans"/>
                <a:sym typeface="Open Sans"/>
              </a:rPr>
              <a:t>اتصل بنا على </a:t>
            </a:r>
            <a:r>
              <a:rPr lang="en-US" sz="2000" dirty="0">
                <a:solidFill>
                  <a:srgbClr val="586F7C"/>
                </a:solidFill>
                <a:latin typeface="Open Sans"/>
                <a:ea typeface="Open Sans"/>
                <a:cs typeface="Open Sans"/>
                <a:sym typeface="Open Sans"/>
                <a:hlinkClick r:id="rId4"/>
              </a:rPr>
              <a:t>r4l@research4life.org</a:t>
            </a:r>
            <a:endParaRPr lang="en-US" sz="2000" dirty="0">
              <a:solidFill>
                <a:srgbClr val="586F7C"/>
              </a:solidFill>
              <a:latin typeface="Open Sans"/>
              <a:ea typeface="Open Sans"/>
              <a:cs typeface="Open Sans"/>
              <a:sym typeface="Open Sans"/>
            </a:endParaRPr>
          </a:p>
          <a:p>
            <a:pPr indent="-317500" algn="r" rtl="1">
              <a:lnSpc>
                <a:spcPct val="150000"/>
              </a:lnSpc>
              <a:spcBef>
                <a:spcPts val="0"/>
              </a:spcBef>
              <a:buClr>
                <a:srgbClr val="586F7C"/>
              </a:buClr>
              <a:buSzPts val="1400"/>
              <a:buFont typeface="Open Sans"/>
              <a:buChar char="●"/>
            </a:pPr>
            <a:r>
              <a:rPr lang="ar-EG" sz="2000" dirty="0">
                <a:solidFill>
                  <a:srgbClr val="586F7C"/>
                </a:solidFill>
                <a:latin typeface="Open Sans"/>
                <a:ea typeface="Open Sans"/>
                <a:cs typeface="Open Sans"/>
                <a:sym typeface="Open Sans"/>
              </a:rPr>
              <a:t>تعرف على مواد التدريب الأخرى </a:t>
            </a:r>
            <a:r>
              <a:rPr lang="en-US" sz="2000" dirty="0">
                <a:solidFill>
                  <a:srgbClr val="586F7C"/>
                </a:solidFill>
                <a:latin typeface="Open Sans"/>
                <a:ea typeface="Open Sans"/>
                <a:cs typeface="Open Sans"/>
                <a:sym typeface="Open Sans"/>
              </a:rPr>
              <a:t>[</a:t>
            </a:r>
            <a:r>
              <a:rPr lang="en-US" sz="2000" u="sng" dirty="0">
                <a:solidFill>
                  <a:schemeClr val="hlink"/>
                </a:solidFill>
                <a:latin typeface="Open Sans"/>
                <a:ea typeface="Open Sans"/>
                <a:cs typeface="Open Sans"/>
                <a:sym typeface="Open Sans"/>
                <a:hlinkClick r:id="rId5"/>
              </a:rPr>
              <a:t>www.research4life.org/training</a:t>
            </a:r>
            <a:r>
              <a:rPr lang="en-US" sz="2000" dirty="0">
                <a:solidFill>
                  <a:srgbClr val="586F7C"/>
                </a:solidFill>
                <a:latin typeface="Open Sans"/>
                <a:ea typeface="Open Sans"/>
                <a:cs typeface="Open Sans"/>
                <a:sym typeface="Open Sans"/>
              </a:rPr>
              <a:t>]</a:t>
            </a:r>
          </a:p>
          <a:p>
            <a:pPr marL="457200" lvl="0" indent="-317500" algn="r" rtl="1">
              <a:lnSpc>
                <a:spcPct val="150000"/>
              </a:lnSpc>
              <a:spcBef>
                <a:spcPts val="0"/>
              </a:spcBef>
              <a:spcAft>
                <a:spcPts val="0"/>
              </a:spcAft>
              <a:buClr>
                <a:srgbClr val="586F7C"/>
              </a:buClr>
              <a:buSzPts val="1400"/>
              <a:buFont typeface="Open Sans"/>
              <a:buChar char="●"/>
            </a:pPr>
            <a:r>
              <a:rPr lang="ar-EG" sz="2000" dirty="0">
                <a:solidFill>
                  <a:srgbClr val="586F7C"/>
                </a:solidFill>
                <a:latin typeface="Open Sans"/>
                <a:ea typeface="Open Sans"/>
                <a:cs typeface="Open Sans"/>
                <a:sym typeface="Open Sans"/>
              </a:rPr>
              <a:t>اشترك في النشرة الإخبارية. </a:t>
            </a:r>
            <a:r>
              <a:rPr lang="en-US" sz="2000" dirty="0">
                <a:solidFill>
                  <a:srgbClr val="586F7C"/>
                </a:solidFill>
                <a:latin typeface="Open Sans"/>
                <a:ea typeface="Open Sans"/>
                <a:cs typeface="Open Sans"/>
                <a:sym typeface="Open Sans"/>
              </a:rPr>
              <a:t>Research4L</a:t>
            </a:r>
            <a:r>
              <a:rPr lang="ar-EG" sz="2000" dirty="0">
                <a:solidFill>
                  <a:srgbClr val="586F7C"/>
                </a:solidFill>
                <a:latin typeface="Open Sans"/>
                <a:ea typeface="Open Sans"/>
                <a:cs typeface="Open Sans"/>
                <a:sym typeface="Open Sans"/>
              </a:rPr>
              <a:t> </a:t>
            </a:r>
            <a:r>
              <a:rPr lang="en-US" sz="2000" dirty="0">
                <a:solidFill>
                  <a:srgbClr val="586F7C"/>
                </a:solidFill>
                <a:latin typeface="Open Sans"/>
                <a:ea typeface="Open Sans"/>
                <a:cs typeface="Open Sans"/>
                <a:sym typeface="Open Sans"/>
              </a:rPr>
              <a:t>[</a:t>
            </a:r>
            <a:r>
              <a:rPr lang="en-US" sz="2000" u="sng" dirty="0">
                <a:solidFill>
                  <a:schemeClr val="hlink"/>
                </a:solidFill>
                <a:latin typeface="Open Sans"/>
                <a:ea typeface="Open Sans"/>
                <a:cs typeface="Open Sans"/>
                <a:sym typeface="Open Sans"/>
                <a:hlinkClick r:id="rId6"/>
              </a:rPr>
              <a:t>www.research4life.org/newsletter</a:t>
            </a:r>
            <a:r>
              <a:rPr lang="en-US" sz="2000" dirty="0">
                <a:solidFill>
                  <a:srgbClr val="586F7C"/>
                </a:solidFill>
                <a:latin typeface="Open Sans"/>
                <a:ea typeface="Open Sans"/>
                <a:cs typeface="Open Sans"/>
                <a:sym typeface="Open Sans"/>
              </a:rPr>
              <a:t>]</a:t>
            </a:r>
          </a:p>
          <a:p>
            <a:pPr marL="457200" lvl="0" indent="-317500" algn="r" rtl="1">
              <a:lnSpc>
                <a:spcPct val="150000"/>
              </a:lnSpc>
              <a:spcBef>
                <a:spcPts val="0"/>
              </a:spcBef>
              <a:spcAft>
                <a:spcPts val="0"/>
              </a:spcAft>
              <a:buClr>
                <a:srgbClr val="586F7C"/>
              </a:buClr>
              <a:buSzPts val="1400"/>
              <a:buFont typeface="Open Sans"/>
              <a:buChar char="●"/>
            </a:pPr>
            <a:r>
              <a:rPr lang="ar-EG" sz="2000" dirty="0">
                <a:solidFill>
                  <a:srgbClr val="586F7C"/>
                </a:solidFill>
                <a:latin typeface="Open Sans"/>
                <a:ea typeface="Open Sans"/>
                <a:cs typeface="Open Sans"/>
                <a:sym typeface="Open Sans"/>
              </a:rPr>
              <a:t>تحقق من مقاطع فيديو </a:t>
            </a:r>
            <a:r>
              <a:rPr lang="en-US" sz="2000" dirty="0">
                <a:solidFill>
                  <a:srgbClr val="586F7C"/>
                </a:solidFill>
                <a:latin typeface="Open Sans"/>
                <a:ea typeface="Open Sans"/>
                <a:cs typeface="Open Sans"/>
                <a:sym typeface="Open Sans"/>
              </a:rPr>
              <a:t>Research4Life </a:t>
            </a:r>
            <a:r>
              <a:rPr lang="ar-SA" sz="2000" dirty="0">
                <a:solidFill>
                  <a:srgbClr val="586F7C"/>
                </a:solidFill>
                <a:latin typeface="Open Sans"/>
                <a:ea typeface="Open Sans"/>
                <a:cs typeface="Open Sans"/>
                <a:sym typeface="Open Sans"/>
              </a:rPr>
              <a:t>           </a:t>
            </a:r>
            <a:r>
              <a:rPr lang="en-US" sz="2000" dirty="0">
                <a:solidFill>
                  <a:srgbClr val="586F7C"/>
                </a:solidFill>
                <a:latin typeface="Open Sans"/>
                <a:ea typeface="Open Sans"/>
                <a:cs typeface="Open Sans"/>
                <a:sym typeface="Open Sans"/>
              </a:rPr>
              <a:t>[</a:t>
            </a:r>
            <a:r>
              <a:rPr lang="en-US" sz="2000" u="sng" dirty="0">
                <a:solidFill>
                  <a:schemeClr val="hlink"/>
                </a:solidFill>
                <a:latin typeface="Open Sans"/>
                <a:ea typeface="Open Sans"/>
                <a:cs typeface="Open Sans"/>
                <a:sym typeface="Open Sans"/>
                <a:hlinkClick r:id="rId7"/>
              </a:rPr>
              <a:t>https://bit.ly/2w3CU5C</a:t>
            </a:r>
            <a:r>
              <a:rPr lang="en-US" sz="2000" dirty="0">
                <a:solidFill>
                  <a:srgbClr val="586F7C"/>
                </a:solidFill>
                <a:latin typeface="Open Sans"/>
                <a:ea typeface="Open Sans"/>
                <a:cs typeface="Open Sans"/>
                <a:sym typeface="Open Sans"/>
              </a:rPr>
              <a:t>]</a:t>
            </a:r>
          </a:p>
          <a:p>
            <a:pPr marL="457200" lvl="0" indent="-317500" algn="r" rtl="1">
              <a:lnSpc>
                <a:spcPct val="150000"/>
              </a:lnSpc>
              <a:spcBef>
                <a:spcPts val="0"/>
              </a:spcBef>
              <a:spcAft>
                <a:spcPts val="0"/>
              </a:spcAft>
              <a:buClr>
                <a:srgbClr val="586F7C"/>
              </a:buClr>
              <a:buSzPts val="1400"/>
              <a:buFont typeface="Open Sans"/>
              <a:buChar char="●"/>
            </a:pPr>
            <a:r>
              <a:rPr lang="ar-EG" sz="2000" dirty="0">
                <a:solidFill>
                  <a:srgbClr val="586F7C"/>
                </a:solidFill>
                <a:latin typeface="Open Sans"/>
                <a:ea typeface="Open Sans"/>
                <a:cs typeface="Open Sans"/>
                <a:sym typeface="Open Sans"/>
              </a:rPr>
              <a:t>تابعنا على </a:t>
            </a:r>
            <a:r>
              <a:rPr lang="en-US" sz="2000" dirty="0">
                <a:solidFill>
                  <a:srgbClr val="586F7C"/>
                </a:solidFill>
                <a:latin typeface="Open Sans"/>
                <a:ea typeface="Open Sans"/>
                <a:cs typeface="Open Sans"/>
                <a:sym typeface="Open Sans"/>
              </a:rPr>
              <a:t>Twitter @ r4lpartnership </a:t>
            </a:r>
            <a:r>
              <a:rPr lang="ar-EG" sz="2000" dirty="0">
                <a:solidFill>
                  <a:srgbClr val="586F7C"/>
                </a:solidFill>
                <a:latin typeface="Open Sans"/>
                <a:ea typeface="Open Sans"/>
                <a:cs typeface="Open Sans"/>
                <a:sym typeface="Open Sans"/>
              </a:rPr>
              <a:t>و </a:t>
            </a:r>
            <a:r>
              <a:rPr lang="en-US" sz="2000" dirty="0">
                <a:solidFill>
                  <a:srgbClr val="586F7C"/>
                </a:solidFill>
                <a:latin typeface="Open Sans"/>
                <a:ea typeface="Open Sans"/>
                <a:cs typeface="Open Sans"/>
                <a:sym typeface="Open Sans"/>
              </a:rPr>
              <a:t>Facebook @ R4Lpartnership</a:t>
            </a:r>
            <a:endParaRPr sz="2000" dirty="0">
              <a:solidFill>
                <a:schemeClr val="dk1"/>
              </a:solidFill>
              <a:latin typeface="Open Sans"/>
              <a:ea typeface="Open Sans"/>
              <a:cs typeface="Open Sans"/>
              <a:sym typeface="Open San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pic>
        <p:nvPicPr>
          <p:cNvPr id="591" name="Google Shape;591;p1"/>
          <p:cNvPicPr preferRelativeResize="0"/>
          <p:nvPr/>
        </p:nvPicPr>
        <p:blipFill rotWithShape="1">
          <a:blip r:embed="rId3">
            <a:alphaModFix/>
          </a:blip>
          <a:srcRect/>
          <a:stretch/>
        </p:blipFill>
        <p:spPr>
          <a:xfrm>
            <a:off x="1325050" y="6158249"/>
            <a:ext cx="1523874" cy="633932"/>
          </a:xfrm>
          <a:prstGeom prst="rect">
            <a:avLst/>
          </a:prstGeom>
          <a:noFill/>
          <a:ln>
            <a:noFill/>
          </a:ln>
        </p:spPr>
      </p:pic>
      <p:pic>
        <p:nvPicPr>
          <p:cNvPr id="592" name="Google Shape;592;p1"/>
          <p:cNvPicPr preferRelativeResize="0"/>
          <p:nvPr/>
        </p:nvPicPr>
        <p:blipFill rotWithShape="1">
          <a:blip r:embed="rId4">
            <a:alphaModFix/>
          </a:blip>
          <a:srcRect/>
          <a:stretch/>
        </p:blipFill>
        <p:spPr>
          <a:xfrm>
            <a:off x="3280294" y="6217682"/>
            <a:ext cx="1962613" cy="515078"/>
          </a:xfrm>
          <a:prstGeom prst="rect">
            <a:avLst/>
          </a:prstGeom>
          <a:noFill/>
          <a:ln>
            <a:noFill/>
          </a:ln>
        </p:spPr>
      </p:pic>
      <p:pic>
        <p:nvPicPr>
          <p:cNvPr id="593" name="Google Shape;593;p1"/>
          <p:cNvPicPr preferRelativeResize="0"/>
          <p:nvPr/>
        </p:nvPicPr>
        <p:blipFill rotWithShape="1">
          <a:blip r:embed="rId5">
            <a:alphaModFix/>
          </a:blip>
          <a:srcRect/>
          <a:stretch/>
        </p:blipFill>
        <p:spPr>
          <a:xfrm>
            <a:off x="5987741" y="6128240"/>
            <a:ext cx="1612438" cy="693960"/>
          </a:xfrm>
          <a:prstGeom prst="rect">
            <a:avLst/>
          </a:prstGeom>
          <a:noFill/>
          <a:ln>
            <a:noFill/>
          </a:ln>
        </p:spPr>
      </p:pic>
      <p:pic>
        <p:nvPicPr>
          <p:cNvPr id="594" name="Google Shape;594;p1"/>
          <p:cNvPicPr preferRelativeResize="0"/>
          <p:nvPr/>
        </p:nvPicPr>
        <p:blipFill rotWithShape="1">
          <a:blip r:embed="rId6">
            <a:alphaModFix/>
          </a:blip>
          <a:srcRect/>
          <a:stretch/>
        </p:blipFill>
        <p:spPr>
          <a:xfrm>
            <a:off x="8080643" y="6191271"/>
            <a:ext cx="1468376" cy="567894"/>
          </a:xfrm>
          <a:prstGeom prst="rect">
            <a:avLst/>
          </a:prstGeom>
          <a:noFill/>
          <a:ln>
            <a:noFill/>
          </a:ln>
        </p:spPr>
      </p:pic>
      <p:pic>
        <p:nvPicPr>
          <p:cNvPr id="595" name="Google Shape;595;p1"/>
          <p:cNvPicPr preferRelativeResize="0"/>
          <p:nvPr/>
        </p:nvPicPr>
        <p:blipFill rotWithShape="1">
          <a:blip r:embed="rId7">
            <a:alphaModFix/>
          </a:blip>
          <a:srcRect/>
          <a:stretch/>
        </p:blipFill>
        <p:spPr>
          <a:xfrm>
            <a:off x="10029499" y="6163201"/>
            <a:ext cx="1468374" cy="624061"/>
          </a:xfrm>
          <a:prstGeom prst="rect">
            <a:avLst/>
          </a:prstGeom>
          <a:noFill/>
          <a:ln>
            <a:noFill/>
          </a:ln>
        </p:spPr>
      </p:pic>
      <p:sp>
        <p:nvSpPr>
          <p:cNvPr id="596" name="Google Shape;596;p1"/>
          <p:cNvSpPr/>
          <p:nvPr/>
        </p:nvSpPr>
        <p:spPr>
          <a:xfrm>
            <a:off x="1591800" y="2814175"/>
            <a:ext cx="9298800" cy="2985392"/>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000000"/>
              </a:buClr>
              <a:buSzPts val="3000"/>
              <a:buFont typeface="Arial"/>
              <a:buNone/>
            </a:pPr>
            <a:r>
              <a:rPr lang="ar-EG" sz="3000" b="0" i="0" u="none" strike="noStrike" cap="none" dirty="0">
                <a:solidFill>
                  <a:srgbClr val="F8981D"/>
                </a:solidFill>
                <a:latin typeface="Open Sans"/>
                <a:ea typeface="Open Sans"/>
                <a:cs typeface="Open Sans"/>
                <a:sym typeface="Open Sans"/>
              </a:rPr>
              <a:t>لمزيد من المعلومات حول </a:t>
            </a:r>
            <a:r>
              <a:rPr lang="en-US" sz="3000" b="0" i="0" u="none" strike="noStrike" cap="none" dirty="0">
                <a:solidFill>
                  <a:srgbClr val="F8981D"/>
                </a:solidFill>
                <a:latin typeface="Open Sans"/>
                <a:ea typeface="Open Sans"/>
                <a:cs typeface="Open Sans"/>
                <a:sym typeface="Open Sans"/>
              </a:rPr>
              <a:t>Research4Life</a:t>
            </a:r>
            <a:endParaRPr sz="3000" b="0" i="0" u="none" strike="noStrike" cap="none" dirty="0">
              <a:solidFill>
                <a:srgbClr val="F8981D"/>
              </a:solidFill>
              <a:latin typeface="Open Sans"/>
              <a:ea typeface="Open Sans"/>
              <a:cs typeface="Open Sans"/>
              <a:sym typeface="Open Sans"/>
            </a:endParaRPr>
          </a:p>
          <a:p>
            <a:pPr marL="0" marR="0" lvl="0" indent="0" algn="ctr" rtl="1">
              <a:lnSpc>
                <a:spcPct val="100000"/>
              </a:lnSpc>
              <a:spcBef>
                <a:spcPts val="0"/>
              </a:spcBef>
              <a:spcAft>
                <a:spcPts val="0"/>
              </a:spcAft>
              <a:buClr>
                <a:srgbClr val="000000"/>
              </a:buClr>
              <a:buSzPts val="3000"/>
              <a:buFont typeface="Arial"/>
              <a:buNone/>
            </a:pPr>
            <a:r>
              <a:rPr lang="en-US" sz="3000" b="0" i="0" u="sng" strike="noStrike" cap="none" dirty="0">
                <a:solidFill>
                  <a:schemeClr val="hlink"/>
                </a:solidFill>
                <a:latin typeface="Open Sans"/>
                <a:ea typeface="Open Sans"/>
                <a:cs typeface="Open Sans"/>
                <a:sym typeface="Open Sans"/>
                <a:hlinkClick r:id="rId8"/>
              </a:rPr>
              <a:t>www.research4life.org</a:t>
            </a:r>
            <a:endParaRPr sz="3000" b="0" i="0" u="none" strike="noStrike" cap="none" dirty="0">
              <a:solidFill>
                <a:srgbClr val="00489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br>
              <a:rPr lang="en-US" sz="3000" b="0" i="0" u="none" strike="noStrike" cap="none" dirty="0">
                <a:solidFill>
                  <a:srgbClr val="F8981D"/>
                </a:solidFill>
                <a:latin typeface="Open Sans"/>
                <a:ea typeface="Open Sans"/>
                <a:cs typeface="Open Sans"/>
                <a:sym typeface="Open Sans"/>
              </a:rPr>
            </a:br>
            <a:r>
              <a:rPr lang="en-US" sz="3000" b="0" i="0" u="sng" strike="noStrike" cap="none" dirty="0">
                <a:solidFill>
                  <a:schemeClr val="hlink"/>
                </a:solidFill>
                <a:latin typeface="Open Sans"/>
                <a:ea typeface="Open Sans"/>
                <a:cs typeface="Open Sans"/>
                <a:sym typeface="Open Sans"/>
                <a:hlinkClick r:id="rId9"/>
              </a:rPr>
              <a:t>r4l@research4life.org</a:t>
            </a:r>
            <a:r>
              <a:rPr lang="en-US" sz="3000" b="0" i="0" u="none" strike="noStrike" cap="none" dirty="0">
                <a:solidFill>
                  <a:srgbClr val="004890"/>
                </a:solidFill>
                <a:latin typeface="Open Sans"/>
                <a:ea typeface="Open Sans"/>
                <a:cs typeface="Open Sans"/>
                <a:sym typeface="Open Sans"/>
              </a:rPr>
              <a:t>  </a:t>
            </a:r>
            <a:endParaRPr sz="3000" b="0" i="0" u="none" strike="noStrike" cap="none" dirty="0">
              <a:solidFill>
                <a:srgbClr val="00489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br>
              <a:rPr lang="en-US" sz="2000" b="0" i="0" u="none" strike="noStrike" cap="none" dirty="0">
                <a:solidFill>
                  <a:srgbClr val="F8981D"/>
                </a:solidFill>
                <a:latin typeface="Open Sans"/>
                <a:ea typeface="Open Sans"/>
                <a:cs typeface="Open Sans"/>
                <a:sym typeface="Open Sans"/>
              </a:rPr>
            </a:br>
            <a:br>
              <a:rPr lang="en-US" sz="2000" b="0" i="0" u="none" strike="noStrike" cap="none" dirty="0">
                <a:solidFill>
                  <a:srgbClr val="586F7C"/>
                </a:solidFill>
                <a:latin typeface="Open Sans"/>
                <a:ea typeface="Open Sans"/>
                <a:cs typeface="Open Sans"/>
                <a:sym typeface="Open Sans"/>
              </a:rPr>
            </a:br>
            <a:br>
              <a:rPr lang="en-US" sz="1400" b="0" i="0" u="none" strike="noStrike" cap="none" dirty="0">
                <a:solidFill>
                  <a:srgbClr val="F8981D"/>
                </a:solidFill>
                <a:latin typeface="Open Sans"/>
                <a:ea typeface="Open Sans"/>
                <a:cs typeface="Open Sans"/>
                <a:sym typeface="Open Sans"/>
              </a:rPr>
            </a:br>
            <a:endParaRPr sz="1400" b="0" i="0" u="none" strike="noStrike" cap="none" dirty="0">
              <a:solidFill>
                <a:srgbClr val="F8981D"/>
              </a:solidFill>
              <a:latin typeface="Open Sans"/>
              <a:ea typeface="Open Sans"/>
              <a:cs typeface="Open Sans"/>
              <a:sym typeface="Open Sans"/>
            </a:endParaRPr>
          </a:p>
        </p:txBody>
      </p:sp>
      <p:sp>
        <p:nvSpPr>
          <p:cNvPr id="597" name="Google Shape;597;p1"/>
          <p:cNvSpPr txBox="1"/>
          <p:nvPr/>
        </p:nvSpPr>
        <p:spPr>
          <a:xfrm>
            <a:off x="-2" y="5674296"/>
            <a:ext cx="12192000" cy="369300"/>
          </a:xfrm>
          <a:prstGeom prst="rect">
            <a:avLst/>
          </a:prstGeom>
          <a:solidFill>
            <a:srgbClr val="586F7C"/>
          </a:solidFill>
          <a:ln>
            <a:noFill/>
          </a:ln>
        </p:spPr>
        <p:txBody>
          <a:bodyPr spcFirstLastPara="1" wrap="square" lIns="91425" tIns="45700" rIns="91425" bIns="45700" anchor="t" anchorCtr="0">
            <a:noAutofit/>
          </a:bodyPr>
          <a:lstStyle/>
          <a:p>
            <a:pPr lvl="0" algn="ctr" rtl="1">
              <a:buSzPts val="1800"/>
            </a:pPr>
            <a:r>
              <a:rPr lang="ar-SA" sz="1800" b="1" i="0" u="none" strike="noStrike" cap="none">
                <a:solidFill>
                  <a:srgbClr val="00B050"/>
                </a:solidFill>
                <a:latin typeface="Open Sans"/>
                <a:ea typeface="Open Sans"/>
                <a:cs typeface="Open Sans"/>
                <a:sym typeface="Open Sans"/>
              </a:rPr>
              <a:t>"البحوث من أجل الحياة" هو شراكة بين خمس برامج عامة وخاصة: </a:t>
            </a:r>
            <a:endParaRPr lang="ar-SA" sz="1800" b="1" i="0" u="none" strike="noStrike" cap="none" dirty="0">
              <a:solidFill>
                <a:srgbClr val="00B050"/>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40"/>
          <p:cNvSpPr txBox="1">
            <a:spLocks noGrp="1"/>
          </p:cNvSpPr>
          <p:nvPr>
            <p:ph type="title"/>
          </p:nvPr>
        </p:nvSpPr>
        <p:spPr>
          <a:xfrm>
            <a:off x="0" y="437222"/>
            <a:ext cx="8216400" cy="108090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SzPts val="3600"/>
              <a:buNone/>
            </a:pPr>
            <a:r>
              <a:rPr lang="ar-EG" dirty="0">
                <a:solidFill>
                  <a:srgbClr val="586F7C"/>
                </a:solidFill>
                <a:latin typeface="Open Sans"/>
                <a:ea typeface="Open Sans"/>
                <a:cs typeface="Open Sans"/>
                <a:sym typeface="Open Sans"/>
              </a:rPr>
              <a:t>      الوصول إلى بوابة المحتوى الموحد </a:t>
            </a:r>
            <a:endParaRPr dirty="0">
              <a:solidFill>
                <a:srgbClr val="586F7C"/>
              </a:solidFill>
              <a:latin typeface="Open Sans"/>
              <a:ea typeface="Open Sans"/>
              <a:cs typeface="Open Sans"/>
              <a:sym typeface="Open Sans"/>
            </a:endParaRPr>
          </a:p>
        </p:txBody>
      </p:sp>
      <p:sp>
        <p:nvSpPr>
          <p:cNvPr id="110" name="Google Shape;110;p40"/>
          <p:cNvSpPr txBox="1">
            <a:spLocks noGrp="1"/>
          </p:cNvSpPr>
          <p:nvPr>
            <p:ph type="body" idx="1"/>
          </p:nvPr>
        </p:nvSpPr>
        <p:spPr>
          <a:xfrm>
            <a:off x="296205" y="1912016"/>
            <a:ext cx="11394048" cy="4945983"/>
          </a:xfrm>
          <a:prstGeom prst="rect">
            <a:avLst/>
          </a:prstGeom>
          <a:noFill/>
          <a:ln>
            <a:noFill/>
          </a:ln>
        </p:spPr>
        <p:txBody>
          <a:bodyPr spcFirstLastPara="1" wrap="square" lIns="91425" tIns="45700" rIns="91425" bIns="45700" anchor="t" anchorCtr="0">
            <a:noAutofit/>
          </a:bodyPr>
          <a:lstStyle/>
          <a:p>
            <a:pPr marL="355600" lvl="0" indent="-342900" algn="r" rtl="1">
              <a:lnSpc>
                <a:spcPct val="150000"/>
              </a:lnSpc>
              <a:spcBef>
                <a:spcPts val="0"/>
              </a:spcBef>
              <a:spcAft>
                <a:spcPts val="0"/>
              </a:spcAft>
              <a:buClr>
                <a:schemeClr val="dk2"/>
              </a:buClr>
              <a:buSzPts val="2200"/>
              <a:buChar char="●"/>
            </a:pPr>
            <a:r>
              <a:rPr lang="ar-EG" sz="2100" dirty="0">
                <a:solidFill>
                  <a:srgbClr val="3F3F3F"/>
                </a:solidFill>
                <a:latin typeface="Open Sans"/>
                <a:ea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يمكن </a:t>
            </a:r>
            <a:r>
              <a:rPr lang="ar-EG" dirty="0">
                <a:solidFill>
                  <a:srgbClr val="3F3F3F"/>
                </a:solidFill>
                <a:latin typeface="Open Sans"/>
                <a:ea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الوصول إلى بوابة المحتوى الموحد والبوابات الأخرى من خلال الروابط المباشرة:</a:t>
            </a:r>
          </a:p>
          <a:p>
            <a:pPr marL="355600" lvl="0" indent="-342900" algn="r" rtl="1">
              <a:lnSpc>
                <a:spcPct val="150000"/>
              </a:lnSpc>
              <a:spcBef>
                <a:spcPts val="0"/>
              </a:spcBef>
              <a:spcAft>
                <a:spcPts val="0"/>
              </a:spcAft>
              <a:buClr>
                <a:schemeClr val="dk2"/>
              </a:buClr>
              <a:buSzPts val="2200"/>
              <a:buChar char="●"/>
            </a:pPr>
            <a:r>
              <a:rPr lang="ar-EG" dirty="0">
                <a:solidFill>
                  <a:srgbClr val="3F3F3F"/>
                </a:solidFill>
                <a:latin typeface="Open Sans"/>
                <a:ea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البوابة الموحدة</a:t>
            </a:r>
            <a:r>
              <a:rPr lang="ar-EG" dirty="0">
                <a:solidFill>
                  <a:srgbClr val="3F3F3F"/>
                </a:solidFill>
                <a:latin typeface="Open Sans"/>
                <a:ea typeface="Open Sans"/>
                <a:cs typeface="Open Sans"/>
                <a:sym typeface="Open Sans"/>
              </a:rPr>
              <a:t>- </a:t>
            </a:r>
            <a:r>
              <a:rPr lang="en-US" u="sng" dirty="0">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https://portal.research4life.org/</a:t>
            </a:r>
            <a:endParaRPr lang="en-US" dirty="0">
              <a:solidFill>
                <a:schemeClr val="accent5"/>
              </a:solidFill>
              <a:latin typeface="Open Sans"/>
              <a:ea typeface="Open Sans"/>
              <a:cs typeface="Open Sans"/>
              <a:sym typeface="Open Sans"/>
            </a:endParaRPr>
          </a:p>
          <a:p>
            <a:pPr marL="812800" lvl="1" indent="-342900" algn="r" rtl="1">
              <a:lnSpc>
                <a:spcPct val="150000"/>
              </a:lnSpc>
              <a:spcBef>
                <a:spcPts val="0"/>
              </a:spcBef>
              <a:spcAft>
                <a:spcPts val="0"/>
              </a:spcAft>
              <a:buClr>
                <a:schemeClr val="dk2"/>
              </a:buClr>
              <a:buSzPts val="2200"/>
              <a:buChar char="●"/>
            </a:pPr>
            <a:r>
              <a:rPr lang="en-US" sz="2400" u="sng" dirty="0">
                <a:solidFill>
                  <a:schemeClr val="accent5"/>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 </a:t>
            </a:r>
            <a:r>
              <a:rPr lang="en-US" sz="2400" dirty="0">
                <a:solidFill>
                  <a:srgbClr val="3F3F3F"/>
                </a:solidFill>
                <a:latin typeface="Open Sans"/>
                <a:ea typeface="Open Sans"/>
                <a:cs typeface="Open Sans"/>
                <a:sym typeface="Open Sans"/>
              </a:rPr>
              <a:t>AGORA</a:t>
            </a:r>
            <a:r>
              <a:rPr lang="ar-SA" sz="2400" u="sng" dirty="0">
                <a:solidFill>
                  <a:schemeClr val="accent5"/>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 </a:t>
            </a:r>
            <a:r>
              <a:rPr lang="en-US" sz="2400" u="sng" dirty="0">
                <a:solidFill>
                  <a:schemeClr val="accent5"/>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https://agora.research4life.org/</a:t>
            </a:r>
            <a:r>
              <a:rPr lang="ar-SA" sz="2400" u="sng" dirty="0">
                <a:solidFill>
                  <a:schemeClr val="accent5"/>
                </a:solidFill>
                <a:latin typeface="Open Sans"/>
                <a:ea typeface="Open Sans"/>
                <a:cs typeface="Open Sans"/>
                <a:sym typeface="Open Sans"/>
              </a:rPr>
              <a:t> </a:t>
            </a:r>
            <a:endParaRPr sz="2400" u="sng" dirty="0">
              <a:solidFill>
                <a:schemeClr val="accent5"/>
              </a:solidFill>
              <a:latin typeface="Open Sans"/>
              <a:ea typeface="Open Sans"/>
              <a:cs typeface="Open Sans"/>
              <a:sym typeface="Open Sans"/>
            </a:endParaRPr>
          </a:p>
          <a:p>
            <a:pPr marL="812800" lvl="1" indent="-342900" algn="r" rtl="1">
              <a:lnSpc>
                <a:spcPct val="150000"/>
              </a:lnSpc>
              <a:spcBef>
                <a:spcPts val="0"/>
              </a:spcBef>
              <a:spcAft>
                <a:spcPts val="0"/>
              </a:spcAft>
              <a:buClr>
                <a:schemeClr val="dk2"/>
              </a:buClr>
              <a:buSzPts val="2200"/>
              <a:buChar char="●"/>
            </a:pPr>
            <a:r>
              <a:rPr lang="en-US" sz="2400" u="sng" dirty="0">
                <a:solidFill>
                  <a:schemeClr val="accent5"/>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https://ardi.research4life.org/</a:t>
            </a:r>
            <a:r>
              <a:rPr lang="en-US" sz="2400" u="sng" dirty="0">
                <a:solidFill>
                  <a:schemeClr val="accent5"/>
                </a:solidFill>
                <a:latin typeface="Open Sans"/>
                <a:ea typeface="Open Sans"/>
                <a:cs typeface="Open Sans"/>
                <a:sym typeface="Open Sans"/>
              </a:rPr>
              <a:t>- </a:t>
            </a:r>
            <a:r>
              <a:rPr lang="en-US" sz="2400" dirty="0">
                <a:solidFill>
                  <a:srgbClr val="3F3F3F"/>
                </a:solidFill>
                <a:latin typeface="Open Sans"/>
                <a:ea typeface="Open Sans"/>
                <a:cs typeface="Open Sans"/>
                <a:sym typeface="Open Sans"/>
              </a:rPr>
              <a:t>ARDI</a:t>
            </a:r>
            <a:endParaRPr sz="2400" dirty="0">
              <a:solidFill>
                <a:schemeClr val="accent5"/>
              </a:solidFill>
            </a:endParaRPr>
          </a:p>
          <a:p>
            <a:pPr marL="812800" lvl="1" indent="-342900" algn="r" rtl="1">
              <a:lnSpc>
                <a:spcPct val="150000"/>
              </a:lnSpc>
              <a:spcBef>
                <a:spcPts val="0"/>
              </a:spcBef>
              <a:spcAft>
                <a:spcPts val="0"/>
              </a:spcAft>
              <a:buClr>
                <a:schemeClr val="dk2"/>
              </a:buClr>
              <a:buSzPts val="2200"/>
              <a:buFont typeface="Arial"/>
              <a:buChar char="●"/>
            </a:pPr>
            <a:r>
              <a:rPr lang="ar-EG" sz="2400" dirty="0">
                <a:solidFill>
                  <a:srgbClr val="3F3F3F"/>
                </a:solidFill>
                <a:latin typeface="Open Sans"/>
                <a:ea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علامة التبويب</a:t>
            </a:r>
            <a:r>
              <a:rPr lang="ar-SA" sz="2400" dirty="0">
                <a:solidFill>
                  <a:srgbClr val="3F3F3F"/>
                </a:solidFill>
                <a:latin typeface="Open Sans"/>
                <a:ea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و</a:t>
            </a:r>
            <a:r>
              <a:rPr lang="ar-EG" sz="2400" dirty="0">
                <a:solidFill>
                  <a:srgbClr val="3F3F3F"/>
                </a:solidFill>
                <a:latin typeface="Open Sans"/>
                <a:ea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تسجيل الدخول من صفحة </a:t>
            </a:r>
            <a:r>
              <a:rPr lang="ar-SA" sz="2400" dirty="0">
                <a:solidFill>
                  <a:srgbClr val="00B050"/>
                </a:solidFill>
                <a:latin typeface="Open Sans"/>
                <a:ea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البحوث من أجل الحياة </a:t>
            </a:r>
            <a:r>
              <a:rPr lang="en-US" sz="2400" dirty="0">
                <a:solidFill>
                  <a:srgbClr val="3F3F3F"/>
                </a:solidFill>
                <a:latin typeface="Open Sans"/>
                <a:ea typeface="Open Sans"/>
                <a:cs typeface="Open Sans"/>
                <a:sym typeface="Open Sans"/>
              </a:rPr>
              <a:t>Research4Life </a:t>
            </a:r>
            <a:r>
              <a:rPr lang="ar-EG" sz="2400" dirty="0">
                <a:solidFill>
                  <a:srgbClr val="3F3F3F"/>
                </a:solidFill>
                <a:latin typeface="Open Sans"/>
                <a:ea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الأولي.</a:t>
            </a:r>
            <a:r>
              <a:rPr lang="ar-EG" sz="2400" dirty="0"/>
              <a:t> </a:t>
            </a:r>
            <a:r>
              <a:rPr lang="en-US" sz="2400" u="sng" dirty="0">
                <a:solidFill>
                  <a:schemeClr val="accent5"/>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https://www.research4life.org/</a:t>
            </a:r>
            <a:endParaRPr sz="2400" dirty="0">
              <a:solidFill>
                <a:schemeClr val="accent5"/>
              </a:solidFill>
              <a:latin typeface="Open Sans"/>
              <a:ea typeface="Open Sans"/>
              <a:cs typeface="Open Sans"/>
              <a:sym typeface="Open Sans"/>
            </a:endParaRPr>
          </a:p>
          <a:p>
            <a:pPr marL="355600" lvl="0" indent="-342900" algn="r" rtl="1">
              <a:lnSpc>
                <a:spcPct val="150000"/>
              </a:lnSpc>
              <a:spcBef>
                <a:spcPts val="0"/>
              </a:spcBef>
              <a:spcAft>
                <a:spcPts val="0"/>
              </a:spcAft>
              <a:buClr>
                <a:schemeClr val="dk2"/>
              </a:buClr>
              <a:buSzPts val="2200"/>
              <a:buChar char="●"/>
            </a:pPr>
            <a:r>
              <a:rPr lang="ar-EG" dirty="0">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يمكن لأي عضو في مؤسسة </a:t>
            </a:r>
            <a:r>
              <a:rPr lang="ar-EG" dirty="0">
                <a:solidFill>
                  <a:srgbClr val="00B050"/>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م</a:t>
            </a:r>
            <a:r>
              <a:rPr lang="ar-SA" dirty="0" err="1">
                <a:solidFill>
                  <a:srgbClr val="00B050"/>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شتركة</a:t>
            </a:r>
            <a:r>
              <a:rPr lang="ar-EG" dirty="0">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الدخول إلى البوابة باستخدام اسم المستخدم وكلمة المرور. تتوفر تفاصيل تسجيل الدخول عادةً من خلال مكتبة المؤسسة المشتركة.</a:t>
            </a:r>
          </a:p>
          <a:p>
            <a:pPr marL="355600" lvl="0" indent="-342900" algn="r" rtl="1">
              <a:lnSpc>
                <a:spcPct val="150000"/>
              </a:lnSpc>
              <a:spcBef>
                <a:spcPts val="0"/>
              </a:spcBef>
              <a:spcAft>
                <a:spcPts val="0"/>
              </a:spcAft>
              <a:buClr>
                <a:schemeClr val="dk2"/>
              </a:buClr>
              <a:buSzPts val="2200"/>
              <a:buChar char="●"/>
            </a:pPr>
            <a:r>
              <a:rPr lang="ar-EG" dirty="0">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الوصول متاح </a:t>
            </a:r>
            <a:r>
              <a:rPr lang="ar-EG" dirty="0">
                <a:solidFill>
                  <a:srgbClr val="00B050"/>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من </a:t>
            </a:r>
            <a:r>
              <a:rPr lang="ar-SA" dirty="0">
                <a:solidFill>
                  <a:srgbClr val="00B050"/>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خلال </a:t>
            </a:r>
            <a:r>
              <a:rPr lang="ar-EG" dirty="0">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أجهزة الكمبيوتر المكتبية / المحمولة والهواتف المحمولة.</a:t>
            </a:r>
            <a:endParaRPr dirty="0">
              <a:solidFill>
                <a:srgbClr val="3F3F3F"/>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1"/>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rgbClr val="586F7C"/>
              </a:buClr>
              <a:buSzPts val="3700"/>
              <a:buNone/>
            </a:pPr>
            <a:r>
              <a:rPr lang="en-US" dirty="0">
                <a:solidFill>
                  <a:srgbClr val="586F7C"/>
                </a:solidFill>
                <a:latin typeface="Open Sans"/>
                <a:ea typeface="Open Sans"/>
                <a:cs typeface="Open Sans"/>
                <a:sym typeface="Open Sans"/>
              </a:rPr>
              <a:t>      </a:t>
            </a:r>
            <a:r>
              <a:rPr lang="ar-SA" dirty="0">
                <a:solidFill>
                  <a:srgbClr val="586F7C"/>
                </a:solidFill>
                <a:latin typeface="Open Sans"/>
                <a:ea typeface="Open Sans"/>
                <a:cs typeface="Open Sans"/>
                <a:sym typeface="Open Sans"/>
              </a:rPr>
              <a:t>                  </a:t>
            </a:r>
            <a:r>
              <a:rPr lang="ar-EG" dirty="0">
                <a:solidFill>
                  <a:srgbClr val="586F7C"/>
                </a:solidFill>
                <a:latin typeface="Open Sans"/>
                <a:ea typeface="Open Sans"/>
                <a:cs typeface="Open Sans"/>
                <a:sym typeface="Open Sans"/>
              </a:rPr>
              <a:t>تسجيل الدخول إلى بوابة المحتوى الموحد</a:t>
            </a:r>
            <a:r>
              <a:rPr lang="en-US" dirty="0">
                <a:solidFill>
                  <a:srgbClr val="586F7C"/>
                </a:solidFill>
                <a:latin typeface="Open Sans"/>
                <a:ea typeface="Open Sans"/>
                <a:cs typeface="Open Sans"/>
                <a:sym typeface="Open Sans"/>
              </a:rPr>
              <a:t>     </a:t>
            </a:r>
            <a:endParaRPr dirty="0">
              <a:solidFill>
                <a:srgbClr val="586F7C"/>
              </a:solidFill>
              <a:latin typeface="Open Sans"/>
              <a:ea typeface="Open Sans"/>
              <a:cs typeface="Open Sans"/>
              <a:sym typeface="Open Sans"/>
            </a:endParaRPr>
          </a:p>
        </p:txBody>
      </p:sp>
      <p:pic>
        <p:nvPicPr>
          <p:cNvPr id="116" name="Google Shape;116;p11"/>
          <p:cNvPicPr preferRelativeResize="0"/>
          <p:nvPr/>
        </p:nvPicPr>
        <p:blipFill rotWithShape="1">
          <a:blip r:embed="rId3">
            <a:alphaModFix/>
          </a:blip>
          <a:srcRect/>
          <a:stretch/>
        </p:blipFill>
        <p:spPr>
          <a:xfrm>
            <a:off x="707610" y="2769570"/>
            <a:ext cx="10575236" cy="2249690"/>
          </a:xfrm>
          <a:prstGeom prst="rect">
            <a:avLst/>
          </a:prstGeom>
          <a:noFill/>
          <a:ln>
            <a:noFill/>
          </a:ln>
        </p:spPr>
      </p:pic>
      <p:sp>
        <p:nvSpPr>
          <p:cNvPr id="117" name="Google Shape;117;p11"/>
          <p:cNvSpPr txBox="1">
            <a:spLocks noGrp="1"/>
          </p:cNvSpPr>
          <p:nvPr>
            <p:ph type="body" idx="1"/>
          </p:nvPr>
        </p:nvSpPr>
        <p:spPr>
          <a:xfrm>
            <a:off x="0" y="1609272"/>
            <a:ext cx="11990457" cy="5248727"/>
          </a:xfrm>
          <a:prstGeom prst="rect">
            <a:avLst/>
          </a:prstGeom>
          <a:noFill/>
          <a:ln>
            <a:noFill/>
          </a:ln>
        </p:spPr>
        <p:txBody>
          <a:bodyPr spcFirstLastPara="1" wrap="square" lIns="91425" tIns="45700" rIns="91425" bIns="45700" anchor="t" anchorCtr="0">
            <a:noAutofit/>
          </a:bodyPr>
          <a:lstStyle/>
          <a:p>
            <a:pPr marL="457200" lvl="0" indent="-381000" algn="r" rtl="1">
              <a:lnSpc>
                <a:spcPct val="100000"/>
              </a:lnSpc>
              <a:spcBef>
                <a:spcPts val="1000"/>
              </a:spcBef>
              <a:spcAft>
                <a:spcPts val="0"/>
              </a:spcAft>
              <a:buClr>
                <a:schemeClr val="dk1"/>
              </a:buClr>
              <a:buSzPts val="2400"/>
              <a:buFont typeface="Open Sans"/>
              <a:buChar char="●"/>
            </a:pPr>
            <a:r>
              <a:rPr lang="ar-EG" dirty="0"/>
              <a:t>يمكنك تسجيل الدخول إلى البوابة من خلال موقع </a:t>
            </a:r>
            <a:r>
              <a:rPr lang="ar-EG"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a:t>
            </a:r>
            <a:r>
              <a:rPr lang="ar-EG" dirty="0">
                <a:solidFill>
                  <a:srgbClr val="3F3F3F"/>
                </a:solidFill>
                <a:latin typeface="Open Sans"/>
                <a:ea typeface="Open Sans"/>
                <a:cs typeface="Open Sans"/>
                <a:sym typeface="Open Sans"/>
              </a:rPr>
              <a:t> </a:t>
            </a:r>
            <a:r>
              <a:rPr lang="en-US" u="sng" dirty="0">
                <a:solidFill>
                  <a:schemeClr val="accent5"/>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https://www.research4life.org/</a:t>
            </a:r>
            <a:endParaRPr lang="en-US" dirty="0">
              <a:solidFill>
                <a:schemeClr val="accent5"/>
              </a:solidFill>
              <a:latin typeface="Open Sans"/>
              <a:ea typeface="Open Sans"/>
              <a:cs typeface="Open Sans"/>
              <a:sym typeface="Open Sans"/>
            </a:endParaRPr>
          </a:p>
          <a:p>
            <a:pPr marL="457200" lvl="0" indent="-228600" algn="l" rtl="0">
              <a:lnSpc>
                <a:spcPct val="100000"/>
              </a:lnSpc>
              <a:spcBef>
                <a:spcPts val="1000"/>
              </a:spcBef>
              <a:spcAft>
                <a:spcPts val="0"/>
              </a:spcAft>
              <a:buClr>
                <a:schemeClr val="dk1"/>
              </a:buClr>
              <a:buSzPts val="2400"/>
              <a:buFont typeface="Open Sans"/>
              <a:buNone/>
            </a:pPr>
            <a:endParaRPr lang="en-US" dirty="0">
              <a:solidFill>
                <a:srgbClr val="3F3F3F"/>
              </a:solidFill>
              <a:latin typeface="Open Sans"/>
              <a:ea typeface="Open Sans"/>
              <a:cs typeface="Open Sans"/>
              <a:sym typeface="Open Sans"/>
            </a:endParaRPr>
          </a:p>
          <a:p>
            <a:pPr marL="457200" lvl="0" indent="-228600" algn="l" rtl="0">
              <a:lnSpc>
                <a:spcPct val="100000"/>
              </a:lnSpc>
              <a:spcBef>
                <a:spcPts val="1000"/>
              </a:spcBef>
              <a:spcAft>
                <a:spcPts val="0"/>
              </a:spcAft>
              <a:buClr>
                <a:schemeClr val="dk1"/>
              </a:buClr>
              <a:buSzPts val="2400"/>
              <a:buFont typeface="Open Sans"/>
              <a:buNone/>
            </a:pPr>
            <a:endParaRPr lang="en-US" dirty="0">
              <a:solidFill>
                <a:srgbClr val="3F3F3F"/>
              </a:solidFill>
              <a:latin typeface="Open Sans"/>
              <a:ea typeface="Open Sans"/>
              <a:cs typeface="Open Sans"/>
              <a:sym typeface="Open Sans"/>
            </a:endParaRPr>
          </a:p>
          <a:p>
            <a:pPr marL="457200" lvl="0" indent="-228600" algn="l" rtl="0">
              <a:lnSpc>
                <a:spcPct val="100000"/>
              </a:lnSpc>
              <a:spcBef>
                <a:spcPts val="1000"/>
              </a:spcBef>
              <a:spcAft>
                <a:spcPts val="0"/>
              </a:spcAft>
              <a:buClr>
                <a:schemeClr val="dk1"/>
              </a:buClr>
              <a:buSzPts val="2400"/>
              <a:buFont typeface="Open Sans"/>
              <a:buNone/>
            </a:pPr>
            <a:endParaRPr lang="en-US" dirty="0">
              <a:solidFill>
                <a:srgbClr val="3F3F3F"/>
              </a:solidFill>
              <a:latin typeface="Open Sans"/>
              <a:ea typeface="Open Sans"/>
              <a:cs typeface="Open Sans"/>
              <a:sym typeface="Open Sans"/>
            </a:endParaRPr>
          </a:p>
          <a:p>
            <a:pPr marL="457200" lvl="0" indent="-228600" algn="l" rtl="0">
              <a:lnSpc>
                <a:spcPct val="100000"/>
              </a:lnSpc>
              <a:spcBef>
                <a:spcPts val="1000"/>
              </a:spcBef>
              <a:spcAft>
                <a:spcPts val="0"/>
              </a:spcAft>
              <a:buClr>
                <a:schemeClr val="dk1"/>
              </a:buClr>
              <a:buSzPts val="2400"/>
              <a:buFont typeface="Open Sans"/>
              <a:buNone/>
            </a:pPr>
            <a:endParaRPr lang="en-US" dirty="0">
              <a:solidFill>
                <a:srgbClr val="3F3F3F"/>
              </a:solidFill>
              <a:latin typeface="Open Sans"/>
              <a:ea typeface="Open Sans"/>
              <a:cs typeface="Open Sans"/>
              <a:sym typeface="Open Sans"/>
            </a:endParaRPr>
          </a:p>
          <a:p>
            <a:pPr marL="457200" lvl="0" indent="-228600" algn="l" rtl="0">
              <a:lnSpc>
                <a:spcPct val="100000"/>
              </a:lnSpc>
              <a:spcBef>
                <a:spcPts val="1000"/>
              </a:spcBef>
              <a:spcAft>
                <a:spcPts val="0"/>
              </a:spcAft>
              <a:buClr>
                <a:schemeClr val="dk1"/>
              </a:buClr>
              <a:buSzPts val="2400"/>
              <a:buFont typeface="Open Sans"/>
              <a:buNone/>
            </a:pPr>
            <a:endParaRPr lang="en-US" dirty="0">
              <a:solidFill>
                <a:srgbClr val="3F3F3F"/>
              </a:solidFill>
              <a:latin typeface="Open Sans"/>
              <a:ea typeface="Open Sans"/>
              <a:cs typeface="Open Sans"/>
              <a:sym typeface="Open Sans"/>
            </a:endParaRPr>
          </a:p>
          <a:p>
            <a:pPr marL="457200" lvl="0" indent="-381000" algn="r" rtl="1">
              <a:lnSpc>
                <a:spcPct val="100000"/>
              </a:lnSpc>
              <a:spcBef>
                <a:spcPts val="1000"/>
              </a:spcBef>
              <a:spcAft>
                <a:spcPts val="0"/>
              </a:spcAft>
              <a:buClr>
                <a:schemeClr val="dk1"/>
              </a:buClr>
              <a:buSzPts val="2400"/>
              <a:buFont typeface="Open Sans"/>
              <a:buChar char="●"/>
            </a:pPr>
            <a:endParaRPr lang="ar-EG" sz="2200" dirty="0">
              <a:solidFill>
                <a:srgbClr val="3F3F3F"/>
              </a:solidFill>
              <a:latin typeface="Open Sans"/>
              <a:ea typeface="Open Sans"/>
              <a:cs typeface="Open Sans"/>
              <a:sym typeface="Open Sans"/>
            </a:endParaRPr>
          </a:p>
          <a:p>
            <a:pPr marL="457200" lvl="0" indent="-381000" algn="r" rtl="1">
              <a:lnSpc>
                <a:spcPct val="100000"/>
              </a:lnSpc>
              <a:spcBef>
                <a:spcPts val="1000"/>
              </a:spcBef>
              <a:spcAft>
                <a:spcPts val="0"/>
              </a:spcAft>
              <a:buClr>
                <a:schemeClr val="dk1"/>
              </a:buClr>
              <a:buSzPts val="2400"/>
              <a:buFont typeface="Open Sans"/>
              <a:buChar char="●"/>
            </a:pPr>
            <a:r>
              <a:rPr lang="ar-EG" sz="2200" dirty="0">
                <a:solidFill>
                  <a:srgbClr val="3F3F3F"/>
                </a:solidFill>
                <a:latin typeface="Open Sans"/>
                <a:ea typeface="Open Sans"/>
                <a:cs typeface="Open Sans"/>
                <a:sym typeface="Open Sans"/>
              </a:rPr>
              <a:t>لتسجيل الدخول ، قم بالوصول إلى صفحة الويب الرئيسية ؛ انقر فوق تسجيل الدخول</a:t>
            </a:r>
            <a:r>
              <a:rPr lang="en-US" sz="2200" dirty="0">
                <a:solidFill>
                  <a:srgbClr val="3F3F3F"/>
                </a:solidFill>
                <a:latin typeface="Open Sans"/>
                <a:ea typeface="Open Sans"/>
                <a:cs typeface="Open Sans"/>
                <a:sym typeface="Open Sans"/>
              </a:rPr>
              <a:t> LOG IN</a:t>
            </a:r>
            <a:r>
              <a:rPr lang="ar-EG" sz="2200" dirty="0">
                <a:solidFill>
                  <a:srgbClr val="3F3F3F"/>
                </a:solidFill>
                <a:latin typeface="Open Sans"/>
                <a:ea typeface="Open Sans"/>
                <a:cs typeface="Open Sans"/>
                <a:sym typeface="Open Sans"/>
              </a:rPr>
              <a:t> من الشريط الأفقي</a:t>
            </a:r>
          </a:p>
          <a:p>
            <a:pPr marL="457200" lvl="0" indent="-381000" algn="r" rtl="1">
              <a:lnSpc>
                <a:spcPct val="100000"/>
              </a:lnSpc>
              <a:spcBef>
                <a:spcPts val="1000"/>
              </a:spcBef>
              <a:spcAft>
                <a:spcPts val="0"/>
              </a:spcAft>
              <a:buClr>
                <a:schemeClr val="dk1"/>
              </a:buClr>
              <a:buSzPts val="2400"/>
              <a:buFont typeface="Open Sans"/>
              <a:buChar char="●"/>
            </a:pPr>
            <a:r>
              <a:rPr lang="ar-EG" sz="2200" dirty="0">
                <a:solidFill>
                  <a:srgbClr val="3F3F3F"/>
                </a:solidFill>
                <a:latin typeface="Open Sans"/>
                <a:ea typeface="Open Sans"/>
                <a:cs typeface="Open Sans"/>
                <a:sym typeface="Open Sans"/>
              </a:rPr>
              <a:t>يمكنك الوصول إلى صفحة تسجيل الدخول أيضًا من خلال صفحات الويب الرئيسية للمجموعات الخمس.</a:t>
            </a:r>
          </a:p>
          <a:p>
            <a:pPr marL="457200" lvl="0" indent="-381000" algn="r" rtl="1">
              <a:lnSpc>
                <a:spcPct val="100000"/>
              </a:lnSpc>
              <a:spcBef>
                <a:spcPts val="1000"/>
              </a:spcBef>
              <a:spcAft>
                <a:spcPts val="0"/>
              </a:spcAft>
              <a:buClr>
                <a:schemeClr val="dk1"/>
              </a:buClr>
              <a:buSzPts val="2400"/>
              <a:buFont typeface="Open Sans"/>
              <a:buChar char="●"/>
            </a:pPr>
            <a:r>
              <a:rPr lang="ar-EG" sz="2200" dirty="0">
                <a:solidFill>
                  <a:srgbClr val="3F3F3F"/>
                </a:solidFill>
                <a:latin typeface="Open Sans"/>
                <a:ea typeface="Open Sans"/>
                <a:cs typeface="Open Sans"/>
                <a:sym typeface="Open Sans"/>
              </a:rPr>
              <a:t>في كلتا الحالتين ، سيُطلب من المستخدمين إدخال بيانات اعتماد تسجيل الدخول.</a:t>
            </a:r>
          </a:p>
          <a:p>
            <a:pPr marL="76200" lvl="0" indent="0" algn="r" rtl="1">
              <a:lnSpc>
                <a:spcPct val="100000"/>
              </a:lnSpc>
              <a:spcBef>
                <a:spcPts val="1000"/>
              </a:spcBef>
              <a:spcAft>
                <a:spcPts val="0"/>
              </a:spcAft>
              <a:buClr>
                <a:schemeClr val="dk1"/>
              </a:buClr>
              <a:buSzPts val="2400"/>
              <a:buNone/>
            </a:pPr>
            <a:endParaRPr lang="en-US" sz="2200" dirty="0">
              <a:solidFill>
                <a:srgbClr val="3F3F3F"/>
              </a:solidFill>
              <a:latin typeface="Open Sans"/>
              <a:ea typeface="Open Sans"/>
              <a:cs typeface="Open Sans"/>
              <a:sym typeface="Open Sans"/>
            </a:endParaRPr>
          </a:p>
        </p:txBody>
      </p:sp>
      <p:cxnSp>
        <p:nvCxnSpPr>
          <p:cNvPr id="118" name="Google Shape;118;p11"/>
          <p:cNvCxnSpPr/>
          <p:nvPr/>
        </p:nvCxnSpPr>
        <p:spPr>
          <a:xfrm rot="10800000" flipH="1">
            <a:off x="7126014" y="4645572"/>
            <a:ext cx="1702676" cy="653876"/>
          </a:xfrm>
          <a:prstGeom prst="straightConnector1">
            <a:avLst/>
          </a:prstGeom>
          <a:noFill/>
          <a:ln w="9525" cap="flat" cmpd="sng">
            <a:solidFill>
              <a:srgbClr val="FF0000"/>
            </a:solidFill>
            <a:prstDash val="solid"/>
            <a:round/>
            <a:headEnd type="none" w="sm" len="sm"/>
            <a:tailEnd type="triangl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2"/>
        <p:cNvGrpSpPr/>
        <p:nvPr/>
      </p:nvGrpSpPr>
      <p:grpSpPr>
        <a:xfrm>
          <a:off x="0" y="0"/>
          <a:ext cx="0" cy="0"/>
          <a:chOff x="0" y="0"/>
          <a:chExt cx="0" cy="0"/>
        </a:xfrm>
      </p:grpSpPr>
      <p:sp>
        <p:nvSpPr>
          <p:cNvPr id="123" name="Google Shape;123;p5"/>
          <p:cNvSpPr txBox="1">
            <a:spLocks noGrp="1"/>
          </p:cNvSpPr>
          <p:nvPr>
            <p:ph type="title"/>
          </p:nvPr>
        </p:nvSpPr>
        <p:spPr>
          <a:xfrm>
            <a:off x="0" y="135101"/>
            <a:ext cx="9613800" cy="942935"/>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rgbClr val="586F7C"/>
              </a:buClr>
              <a:buSzPts val="3700"/>
              <a:buNone/>
            </a:pPr>
            <a:r>
              <a:rPr lang="ar-EG" dirty="0">
                <a:solidFill>
                  <a:srgbClr val="586F7C"/>
                </a:solidFill>
                <a:latin typeface="Open Sans"/>
                <a:ea typeface="Open Sans"/>
                <a:cs typeface="Open Sans"/>
                <a:sym typeface="Open Sans"/>
              </a:rPr>
              <a:t>                 تعليمات تسجيل الدخول   </a:t>
            </a:r>
            <a:endParaRPr dirty="0">
              <a:solidFill>
                <a:srgbClr val="586F7C"/>
              </a:solidFill>
              <a:latin typeface="Open Sans"/>
              <a:ea typeface="Open Sans"/>
              <a:cs typeface="Open Sans"/>
              <a:sym typeface="Open Sans"/>
            </a:endParaRPr>
          </a:p>
        </p:txBody>
      </p:sp>
      <p:sp>
        <p:nvSpPr>
          <p:cNvPr id="124" name="Google Shape;124;p5"/>
          <p:cNvSpPr txBox="1">
            <a:spLocks noGrp="1"/>
          </p:cNvSpPr>
          <p:nvPr>
            <p:ph type="body" idx="1"/>
          </p:nvPr>
        </p:nvSpPr>
        <p:spPr>
          <a:xfrm>
            <a:off x="0" y="3975100"/>
            <a:ext cx="11842229" cy="2747799"/>
          </a:xfrm>
          <a:prstGeom prst="rect">
            <a:avLst/>
          </a:prstGeom>
          <a:noFill/>
          <a:ln>
            <a:noFill/>
          </a:ln>
        </p:spPr>
        <p:txBody>
          <a:bodyPr spcFirstLastPara="1" wrap="square" lIns="91425" tIns="45700" rIns="91425" bIns="45700" anchor="t" anchorCtr="0">
            <a:noAutofit/>
          </a:bodyPr>
          <a:lstStyle/>
          <a:p>
            <a:pPr marL="457200" lvl="0" indent="-381000" algn="r" rtl="1">
              <a:lnSpc>
                <a:spcPct val="100000"/>
              </a:lnSpc>
              <a:spcBef>
                <a:spcPts val="1000"/>
              </a:spcBef>
              <a:spcAft>
                <a:spcPts val="0"/>
              </a:spcAft>
              <a:buClr>
                <a:schemeClr val="dk1"/>
              </a:buClr>
              <a:buSzPts val="2400"/>
              <a:buChar char="●"/>
            </a:pPr>
            <a:r>
              <a:rPr lang="ar-EG" sz="2200" dirty="0">
                <a:solidFill>
                  <a:schemeClr val="bg2"/>
                </a:solidFill>
                <a:latin typeface="Open Sans"/>
                <a:ea typeface="Open Sans"/>
                <a:cs typeface="Open Sans"/>
                <a:sym typeface="Open Sans"/>
              </a:rPr>
              <a:t>يجب على المستخدمين استخدام بيانات اعتماد تسجيل الدخول الخاصة بمؤسستهم - كل من اسم المستخدم وكلمة المرور  </a:t>
            </a:r>
            <a:r>
              <a:rPr lang="en-US" sz="2200" dirty="0">
                <a:solidFill>
                  <a:schemeClr val="bg2"/>
                </a:solidFill>
                <a:latin typeface="Open Sans"/>
                <a:ea typeface="Open Sans"/>
                <a:cs typeface="Open Sans"/>
                <a:sym typeface="Open Sans"/>
              </a:rPr>
              <a:t>     </a:t>
            </a:r>
            <a:r>
              <a:rPr lang="ar-EG" sz="2200" dirty="0">
                <a:solidFill>
                  <a:schemeClr val="bg2"/>
                </a:solidFill>
                <a:latin typeface="Open Sans"/>
                <a:ea typeface="Open Sans"/>
                <a:cs typeface="Open Sans"/>
                <a:sym typeface="Open Sans"/>
              </a:rPr>
              <a:t>  </a:t>
            </a:r>
            <a:r>
              <a:rPr lang="en-US" sz="2200" dirty="0">
                <a:solidFill>
                  <a:schemeClr val="bg2"/>
                </a:solidFill>
                <a:latin typeface="Open Sans"/>
                <a:ea typeface="Open Sans"/>
                <a:cs typeface="Open Sans"/>
                <a:sym typeface="Open Sans"/>
              </a:rPr>
              <a:t>case-sensitive </a:t>
            </a:r>
            <a:r>
              <a:rPr lang="ar-EG" sz="2200" dirty="0">
                <a:solidFill>
                  <a:schemeClr val="bg2"/>
                </a:solidFill>
                <a:latin typeface="Open Sans"/>
                <a:ea typeface="Open Sans"/>
                <a:cs typeface="Open Sans"/>
                <a:sym typeface="Open Sans"/>
              </a:rPr>
              <a:t>ولا يُسمح باستخدام مسافات. مع ملاحظة أن أي تسجيل دخول من البرامج الخمسة السابقة سيمنح حق الوصول إلى بوابة المحتوى الموحد.</a:t>
            </a:r>
          </a:p>
          <a:p>
            <a:pPr marL="457200" lvl="0" indent="-381000" algn="r" rtl="1">
              <a:lnSpc>
                <a:spcPct val="100000"/>
              </a:lnSpc>
              <a:spcBef>
                <a:spcPts val="1000"/>
              </a:spcBef>
              <a:spcAft>
                <a:spcPts val="0"/>
              </a:spcAft>
              <a:buClr>
                <a:schemeClr val="dk1"/>
              </a:buClr>
              <a:buSzPts val="2400"/>
              <a:buChar char="●"/>
            </a:pPr>
            <a:r>
              <a:rPr lang="ar-EG" sz="2200" dirty="0">
                <a:solidFill>
                  <a:schemeClr val="bg2"/>
                </a:solidFill>
                <a:latin typeface="Open Sans"/>
                <a:ea typeface="Open Sans"/>
                <a:cs typeface="Open Sans"/>
                <a:sym typeface="Open Sans"/>
              </a:rPr>
              <a:t>لن يُطلب من المستخدمين من المؤسسات التي لديها وصول قائم على </a:t>
            </a:r>
            <a:r>
              <a:rPr lang="ar-SA" sz="2200" dirty="0">
                <a:solidFill>
                  <a:schemeClr val="bg2"/>
                </a:solidFill>
                <a:latin typeface="Open Sans"/>
                <a:ea typeface="Open Sans"/>
                <a:cs typeface="Open Sans"/>
                <a:sym typeface="Open Sans"/>
              </a:rPr>
              <a:t>عنوان </a:t>
            </a:r>
            <a:r>
              <a:rPr lang="ar-EG" sz="2200" dirty="0">
                <a:solidFill>
                  <a:schemeClr val="bg2"/>
                </a:solidFill>
                <a:latin typeface="Open Sans"/>
                <a:ea typeface="Open Sans"/>
                <a:cs typeface="Open Sans"/>
                <a:sym typeface="Open Sans"/>
              </a:rPr>
              <a:t>بروتوكول الإنترنت </a:t>
            </a:r>
            <a:r>
              <a:rPr lang="en-US" sz="2200" dirty="0">
                <a:solidFill>
                  <a:schemeClr val="bg2"/>
                </a:solidFill>
                <a:latin typeface="Open Sans"/>
                <a:ea typeface="Open Sans"/>
                <a:cs typeface="Open Sans"/>
                <a:sym typeface="Open Sans"/>
              </a:rPr>
              <a:t>(IP Address)</a:t>
            </a:r>
            <a:r>
              <a:rPr lang="ar-EG" sz="2200" dirty="0">
                <a:solidFill>
                  <a:schemeClr val="bg2"/>
                </a:solidFill>
                <a:latin typeface="Open Sans"/>
                <a:ea typeface="Open Sans"/>
                <a:cs typeface="Open Sans"/>
                <a:sym typeface="Open Sans"/>
              </a:rPr>
              <a:t> إلى </a:t>
            </a:r>
            <a:r>
              <a:rPr lang="en-US" sz="2200" dirty="0">
                <a:solidFill>
                  <a:schemeClr val="bg2"/>
                </a:solidFill>
                <a:latin typeface="Open Sans"/>
                <a:ea typeface="Open Sans"/>
                <a:cs typeface="Open Sans"/>
                <a:sym typeface="Open Sans"/>
              </a:rPr>
              <a:t>“</a:t>
            </a:r>
            <a:r>
              <a:rPr lang="ar-SA" sz="2200" dirty="0">
                <a:solidFill>
                  <a:schemeClr val="bg2"/>
                </a:solidFill>
                <a:latin typeface="Open Sans"/>
                <a:ea typeface="Open Sans"/>
                <a:cs typeface="Open Sans"/>
                <a:sym typeface="Open Sans"/>
              </a:rPr>
              <a:t>البحوث من أجل الحياة</a:t>
            </a:r>
            <a:r>
              <a:rPr lang="en-US" sz="2200" dirty="0">
                <a:solidFill>
                  <a:schemeClr val="bg2"/>
                </a:solidFill>
                <a:latin typeface="Open Sans"/>
                <a:ea typeface="Open Sans"/>
                <a:cs typeface="Open Sans"/>
                <a:sym typeface="Open Sans"/>
              </a:rPr>
              <a:t>” Reaearch4life </a:t>
            </a:r>
            <a:r>
              <a:rPr lang="ar-SA" sz="2200" dirty="0">
                <a:solidFill>
                  <a:schemeClr val="bg2"/>
                </a:solidFill>
                <a:latin typeface="Open Sans"/>
                <a:ea typeface="Open Sans"/>
                <a:cs typeface="Open Sans"/>
                <a:sym typeface="Open Sans"/>
              </a:rPr>
              <a:t>, </a:t>
            </a:r>
            <a:r>
              <a:rPr lang="ar-EG" sz="2200" dirty="0">
                <a:solidFill>
                  <a:schemeClr val="bg2"/>
                </a:solidFill>
                <a:latin typeface="Open Sans"/>
                <a:ea typeface="Open Sans"/>
                <a:cs typeface="Open Sans"/>
                <a:sym typeface="Open Sans"/>
              </a:rPr>
              <a:t>بيانات اعتماد داخل مقر المؤسسة وسيتم تسجيل الدخول تلقائيًا.</a:t>
            </a:r>
          </a:p>
          <a:p>
            <a:pPr marL="457200" lvl="0" indent="-381000" algn="r" rtl="1">
              <a:lnSpc>
                <a:spcPct val="100000"/>
              </a:lnSpc>
              <a:spcBef>
                <a:spcPts val="1000"/>
              </a:spcBef>
              <a:spcAft>
                <a:spcPts val="0"/>
              </a:spcAft>
              <a:buClr>
                <a:schemeClr val="dk1"/>
              </a:buClr>
              <a:buSzPts val="2400"/>
              <a:buChar char="●"/>
            </a:pPr>
            <a:r>
              <a:rPr lang="ar-EG" sz="2200" dirty="0">
                <a:solidFill>
                  <a:schemeClr val="bg2"/>
                </a:solidFill>
                <a:latin typeface="Open Sans"/>
                <a:ea typeface="Open Sans"/>
                <a:cs typeface="Open Sans"/>
                <a:sym typeface="Open Sans"/>
              </a:rPr>
              <a:t>اتصل بأمين مكتبة المؤسسة </a:t>
            </a:r>
            <a:r>
              <a:rPr lang="ar-SA" sz="2200" dirty="0">
                <a:solidFill>
                  <a:schemeClr val="bg2"/>
                </a:solidFill>
                <a:latin typeface="Open Sans"/>
                <a:ea typeface="Open Sans"/>
                <a:cs typeface="Open Sans"/>
                <a:sym typeface="Open Sans"/>
              </a:rPr>
              <a:t>الخاصة بك </a:t>
            </a:r>
            <a:r>
              <a:rPr lang="ar-EG" sz="2200" dirty="0">
                <a:solidFill>
                  <a:schemeClr val="bg2"/>
                </a:solidFill>
                <a:latin typeface="Open Sans"/>
                <a:ea typeface="Open Sans"/>
                <a:cs typeface="Open Sans"/>
                <a:sym typeface="Open Sans"/>
              </a:rPr>
              <a:t>للحصول على معلومات تسجيل الدخول. إذا لم يكن متوفرًا ، فاتصل بمكتب المساعدة - </a:t>
            </a:r>
            <a:r>
              <a:rPr lang="en-US" sz="2200" dirty="0">
                <a:solidFill>
                  <a:schemeClr val="bg2"/>
                </a:solidFill>
                <a:latin typeface="Open Sans"/>
                <a:ea typeface="Open Sans"/>
                <a:cs typeface="Open Sans"/>
                <a:sym typeface="Open Sans"/>
                <a:hlinkClick r:id="rId3"/>
              </a:rPr>
              <a:t>r4l@research4life.org</a:t>
            </a:r>
            <a:r>
              <a:rPr lang="en-US" sz="2200" dirty="0">
                <a:solidFill>
                  <a:schemeClr val="bg2"/>
                </a:solidFill>
                <a:latin typeface="Open Sans"/>
                <a:ea typeface="Open Sans"/>
                <a:cs typeface="Open Sans"/>
                <a:sym typeface="Open Sans"/>
              </a:rPr>
              <a:t> </a:t>
            </a:r>
            <a:r>
              <a:rPr lang="en-US" sz="2200" dirty="0">
                <a:solidFill>
                  <a:schemeClr val="accent5"/>
                </a:solidFill>
                <a:latin typeface="Open Sans"/>
                <a:ea typeface="Open Sans"/>
                <a:cs typeface="Open Sans"/>
                <a:sym typeface="Open Sans"/>
              </a:rPr>
              <a:t>.</a:t>
            </a:r>
            <a:endParaRPr sz="2200" dirty="0">
              <a:solidFill>
                <a:schemeClr val="accent5"/>
              </a:solidFill>
              <a:latin typeface="Open Sans"/>
              <a:ea typeface="Open Sans"/>
              <a:cs typeface="Open Sans"/>
              <a:sym typeface="Open Sans"/>
            </a:endParaRPr>
          </a:p>
        </p:txBody>
      </p:sp>
      <p:pic>
        <p:nvPicPr>
          <p:cNvPr id="125" name="Google Shape;125;p5"/>
          <p:cNvPicPr preferRelativeResize="0"/>
          <p:nvPr/>
        </p:nvPicPr>
        <p:blipFill rotWithShape="1">
          <a:blip r:embed="rId4">
            <a:alphaModFix/>
          </a:blip>
          <a:srcRect/>
          <a:stretch/>
        </p:blipFill>
        <p:spPr>
          <a:xfrm>
            <a:off x="115613" y="1017173"/>
            <a:ext cx="7872687" cy="2957927"/>
          </a:xfrm>
          <a:prstGeom prst="rect">
            <a:avLst/>
          </a:prstGeom>
          <a:noFill/>
          <a:ln>
            <a:noFill/>
          </a:ln>
        </p:spPr>
      </p:pic>
      <p:sp>
        <p:nvSpPr>
          <p:cNvPr id="126" name="Google Shape;126;p5"/>
          <p:cNvSpPr/>
          <p:nvPr/>
        </p:nvSpPr>
        <p:spPr>
          <a:xfrm>
            <a:off x="5513615" y="2137754"/>
            <a:ext cx="2169447" cy="164816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7" name="Google Shape;127;p5"/>
          <p:cNvSpPr/>
          <p:nvPr/>
        </p:nvSpPr>
        <p:spPr>
          <a:xfrm>
            <a:off x="1429407" y="923829"/>
            <a:ext cx="2816772" cy="426469"/>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5"/>
          <p:cNvSpPr txBox="1">
            <a:spLocks noGrp="1"/>
          </p:cNvSpPr>
          <p:nvPr>
            <p:ph type="title"/>
          </p:nvPr>
        </p:nvSpPr>
        <p:spPr>
          <a:xfrm>
            <a:off x="74643" y="640066"/>
            <a:ext cx="9890449" cy="1080900"/>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rgbClr val="FFFFFF"/>
              </a:buClr>
              <a:buSzPts val="3600"/>
              <a:buFont typeface="Trebuchet MS"/>
              <a:buNone/>
            </a:pPr>
            <a:r>
              <a:rPr lang="ar-EG" dirty="0">
                <a:solidFill>
                  <a:schemeClr val="bg2"/>
                </a:solidFill>
                <a:latin typeface="Open Sans"/>
                <a:ea typeface="Open Sans"/>
                <a:cs typeface="Open Sans"/>
                <a:sym typeface="Open Sans"/>
              </a:rPr>
              <a:t>           بوابة المحتوى الموحدة وخيارات </a:t>
            </a:r>
            <a:r>
              <a:rPr lang="en-US" dirty="0">
                <a:solidFill>
                  <a:schemeClr val="bg2"/>
                </a:solidFill>
                <a:latin typeface="Open Sans"/>
                <a:ea typeface="Open Sans"/>
                <a:cs typeface="Open Sans"/>
                <a:sym typeface="Open Sans"/>
              </a:rPr>
              <a:t>AGORA</a:t>
            </a:r>
            <a:r>
              <a:rPr lang="ar-SA" dirty="0">
                <a:solidFill>
                  <a:schemeClr val="bg2"/>
                </a:solidFill>
                <a:latin typeface="Open Sans"/>
                <a:ea typeface="Open Sans"/>
                <a:cs typeface="Open Sans"/>
                <a:sym typeface="Open Sans"/>
              </a:rPr>
              <a:t> </a:t>
            </a:r>
            <a:r>
              <a:rPr lang="en-US" dirty="0">
                <a:solidFill>
                  <a:schemeClr val="bg2"/>
                </a:solidFill>
                <a:latin typeface="Open Sans"/>
                <a:ea typeface="Open Sans"/>
                <a:cs typeface="Open Sans"/>
                <a:sym typeface="Open Sans"/>
              </a:rPr>
              <a:t> </a:t>
            </a:r>
            <a:r>
              <a:rPr lang="ar-EG" dirty="0">
                <a:solidFill>
                  <a:schemeClr val="bg2"/>
                </a:solidFill>
                <a:latin typeface="Open Sans"/>
                <a:ea typeface="Open Sans"/>
                <a:cs typeface="Open Sans"/>
                <a:sym typeface="Open Sans"/>
              </a:rPr>
              <a:t>و </a:t>
            </a:r>
            <a:r>
              <a:rPr lang="en-US" dirty="0">
                <a:solidFill>
                  <a:schemeClr val="bg2"/>
                </a:solidFill>
                <a:latin typeface="Open Sans"/>
                <a:ea typeface="Open Sans"/>
                <a:cs typeface="Open Sans"/>
                <a:sym typeface="Open Sans"/>
              </a:rPr>
              <a:t>ARDI</a:t>
            </a:r>
            <a:endParaRPr dirty="0">
              <a:solidFill>
                <a:schemeClr val="bg2"/>
              </a:solidFill>
            </a:endParaRPr>
          </a:p>
        </p:txBody>
      </p:sp>
      <p:sp>
        <p:nvSpPr>
          <p:cNvPr id="133" name="Google Shape;133;p15"/>
          <p:cNvSpPr txBox="1">
            <a:spLocks noGrp="1"/>
          </p:cNvSpPr>
          <p:nvPr>
            <p:ph type="body" idx="1"/>
          </p:nvPr>
        </p:nvSpPr>
        <p:spPr>
          <a:xfrm>
            <a:off x="535698" y="1629300"/>
            <a:ext cx="10374039" cy="3599400"/>
          </a:xfrm>
          <a:prstGeom prst="rect">
            <a:avLst/>
          </a:prstGeom>
          <a:noFill/>
          <a:ln>
            <a:noFill/>
          </a:ln>
        </p:spPr>
        <p:txBody>
          <a:bodyPr spcFirstLastPara="1" wrap="square" lIns="91425" tIns="45700" rIns="91425" bIns="45700" anchor="t" anchorCtr="0">
            <a:noAutofit/>
          </a:bodyPr>
          <a:lstStyle/>
          <a:p>
            <a:pPr marL="76200" lvl="0" indent="0" algn="r" rtl="1">
              <a:lnSpc>
                <a:spcPct val="90000"/>
              </a:lnSpc>
              <a:spcBef>
                <a:spcPts val="1000"/>
              </a:spcBef>
              <a:spcAft>
                <a:spcPts val="0"/>
              </a:spcAft>
              <a:buSzPts val="2400"/>
              <a:buNone/>
            </a:pPr>
            <a:r>
              <a:rPr lang="ar-SA" dirty="0">
                <a:solidFill>
                  <a:schemeClr val="bg2"/>
                </a:solidFill>
              </a:rPr>
              <a:t>تُ</a:t>
            </a:r>
            <a:r>
              <a:rPr lang="ar-EG" dirty="0">
                <a:solidFill>
                  <a:schemeClr val="bg2"/>
                </a:solidFill>
              </a:rPr>
              <a:t>عرض ثلاث خيارات.</a:t>
            </a:r>
          </a:p>
          <a:p>
            <a:pPr marL="76200" lvl="0" indent="0" algn="r" rtl="1">
              <a:lnSpc>
                <a:spcPct val="90000"/>
              </a:lnSpc>
              <a:spcBef>
                <a:spcPts val="1000"/>
              </a:spcBef>
              <a:spcAft>
                <a:spcPts val="0"/>
              </a:spcAft>
              <a:buSzPts val="2400"/>
              <a:buNone/>
            </a:pPr>
            <a:r>
              <a:rPr lang="ar-EG" dirty="0">
                <a:solidFill>
                  <a:schemeClr val="bg2"/>
                </a:solidFill>
              </a:rPr>
              <a:t> تحتوي بوابة المحتوى الموحد على مصادر لخمس مجموعات بينما تركز </a:t>
            </a:r>
            <a:r>
              <a:rPr lang="en-US" dirty="0">
                <a:solidFill>
                  <a:schemeClr val="bg2"/>
                </a:solidFill>
              </a:rPr>
              <a:t>AGORA</a:t>
            </a:r>
            <a:r>
              <a:rPr lang="ar-SA" dirty="0">
                <a:solidFill>
                  <a:schemeClr val="bg2"/>
                </a:solidFill>
              </a:rPr>
              <a:t> (</a:t>
            </a:r>
            <a:r>
              <a:rPr lang="ar-EG" dirty="0">
                <a:solidFill>
                  <a:schemeClr val="bg2"/>
                </a:solidFill>
              </a:rPr>
              <a:t>الزراعة ، والغابات ، ومصايد الأسماك ، وأمن المناخ والأعلاف) أو </a:t>
            </a:r>
            <a:r>
              <a:rPr lang="en-US" dirty="0">
                <a:solidFill>
                  <a:schemeClr val="bg2"/>
                </a:solidFill>
              </a:rPr>
              <a:t>ARDI</a:t>
            </a:r>
            <a:r>
              <a:rPr lang="ar-SA" dirty="0">
                <a:solidFill>
                  <a:schemeClr val="bg2"/>
                </a:solidFill>
              </a:rPr>
              <a:t> (</a:t>
            </a:r>
            <a:r>
              <a:rPr lang="ar-EG" dirty="0">
                <a:solidFill>
                  <a:schemeClr val="bg2"/>
                </a:solidFill>
              </a:rPr>
              <a:t>الابتكار والتكنولوجيا) على تخصصات محددة.</a:t>
            </a:r>
            <a:r>
              <a:rPr lang="en-US" dirty="0">
                <a:solidFill>
                  <a:schemeClr val="bg2"/>
                </a:solidFill>
              </a:rPr>
              <a:t> </a:t>
            </a:r>
            <a:endParaRPr dirty="0">
              <a:solidFill>
                <a:schemeClr val="bg2"/>
              </a:solidFill>
            </a:endParaRPr>
          </a:p>
          <a:p>
            <a:pPr marL="76200" lvl="0" indent="0" algn="l" rtl="0">
              <a:lnSpc>
                <a:spcPct val="90000"/>
              </a:lnSpc>
              <a:spcBef>
                <a:spcPts val="1000"/>
              </a:spcBef>
              <a:spcAft>
                <a:spcPts val="0"/>
              </a:spcAft>
              <a:buSzPts val="2400"/>
              <a:buNone/>
            </a:pPr>
            <a:endParaRPr dirty="0"/>
          </a:p>
          <a:p>
            <a:pPr marL="76200" lvl="0" indent="0" algn="l" rtl="0">
              <a:lnSpc>
                <a:spcPct val="90000"/>
              </a:lnSpc>
              <a:spcBef>
                <a:spcPts val="1000"/>
              </a:spcBef>
              <a:spcAft>
                <a:spcPts val="0"/>
              </a:spcAft>
              <a:buSzPts val="2400"/>
              <a:buNone/>
            </a:pPr>
            <a:endParaRPr dirty="0"/>
          </a:p>
          <a:p>
            <a:pPr marL="76200" lvl="0" indent="0" algn="l" rtl="0">
              <a:lnSpc>
                <a:spcPct val="90000"/>
              </a:lnSpc>
              <a:spcBef>
                <a:spcPts val="1000"/>
              </a:spcBef>
              <a:spcAft>
                <a:spcPts val="0"/>
              </a:spcAft>
              <a:buSzPts val="2400"/>
              <a:buNone/>
            </a:pPr>
            <a:endParaRPr dirty="0"/>
          </a:p>
          <a:p>
            <a:pPr marL="76200" lvl="0" indent="0" algn="l" rtl="0">
              <a:lnSpc>
                <a:spcPct val="90000"/>
              </a:lnSpc>
              <a:spcBef>
                <a:spcPts val="1000"/>
              </a:spcBef>
              <a:spcAft>
                <a:spcPts val="0"/>
              </a:spcAft>
              <a:buSzPts val="2400"/>
              <a:buNone/>
            </a:pPr>
            <a:endParaRPr dirty="0"/>
          </a:p>
          <a:p>
            <a:pPr marL="76200" lvl="0" indent="0" algn="l" rtl="0">
              <a:lnSpc>
                <a:spcPct val="90000"/>
              </a:lnSpc>
              <a:spcBef>
                <a:spcPts val="1000"/>
              </a:spcBef>
              <a:spcAft>
                <a:spcPts val="0"/>
              </a:spcAft>
              <a:buSzPts val="2400"/>
              <a:buNone/>
            </a:pPr>
            <a:endParaRPr dirty="0"/>
          </a:p>
          <a:p>
            <a:pPr marL="76200" lvl="0" indent="0" algn="r" rtl="1">
              <a:lnSpc>
                <a:spcPct val="90000"/>
              </a:lnSpc>
              <a:spcBef>
                <a:spcPts val="1000"/>
              </a:spcBef>
              <a:spcAft>
                <a:spcPts val="0"/>
              </a:spcAft>
              <a:buSzPts val="2400"/>
              <a:buNone/>
            </a:pPr>
            <a:r>
              <a:rPr lang="ar-EG" dirty="0">
                <a:solidFill>
                  <a:schemeClr val="bg2"/>
                </a:solidFill>
              </a:rPr>
              <a:t>بتسجيل الدخول باستخدام اسم المستخدم وكلمة المرور الخاصين بالمؤسسة ، تقتصر نتائج البحث على ما هو متاح في المؤسسة</a:t>
            </a:r>
            <a:r>
              <a:rPr lang="en-US" dirty="0">
                <a:solidFill>
                  <a:schemeClr val="bg2"/>
                </a:solidFill>
              </a:rPr>
              <a:t>: </a:t>
            </a:r>
            <a:endParaRPr dirty="0">
              <a:solidFill>
                <a:schemeClr val="bg2"/>
              </a:solidFill>
            </a:endParaRPr>
          </a:p>
        </p:txBody>
      </p:sp>
      <p:pic>
        <p:nvPicPr>
          <p:cNvPr id="134" name="Google Shape;134;p15"/>
          <p:cNvPicPr preferRelativeResize="0"/>
          <p:nvPr/>
        </p:nvPicPr>
        <p:blipFill rotWithShape="1">
          <a:blip r:embed="rId3">
            <a:alphaModFix/>
          </a:blip>
          <a:srcRect/>
          <a:stretch/>
        </p:blipFill>
        <p:spPr>
          <a:xfrm>
            <a:off x="269569" y="3298373"/>
            <a:ext cx="11237445" cy="1988213"/>
          </a:xfrm>
          <a:prstGeom prst="rect">
            <a:avLst/>
          </a:prstGeom>
          <a:noFill/>
          <a:ln>
            <a:noFill/>
          </a:ln>
        </p:spPr>
      </p:pic>
      <p:pic>
        <p:nvPicPr>
          <p:cNvPr id="2" name="Google Shape;135;p15">
            <a:extLst>
              <a:ext uri="{FF2B5EF4-FFF2-40B4-BE49-F238E27FC236}">
                <a16:creationId xmlns:a16="http://schemas.microsoft.com/office/drawing/2014/main" id="{8419F923-4155-F984-2604-7F16AE9BDE5F}"/>
              </a:ext>
            </a:extLst>
          </p:cNvPr>
          <p:cNvPicPr preferRelativeResize="0"/>
          <p:nvPr/>
        </p:nvPicPr>
        <p:blipFill rotWithShape="1">
          <a:blip r:embed="rId4">
            <a:alphaModFix/>
          </a:blip>
          <a:srcRect/>
          <a:stretch/>
        </p:blipFill>
        <p:spPr>
          <a:xfrm>
            <a:off x="5827617" y="5993280"/>
            <a:ext cx="2059005" cy="443077"/>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Research4Life">
      <a:dk1>
        <a:srgbClr val="000000"/>
      </a:dk1>
      <a:lt1>
        <a:srgbClr val="FFFFFF"/>
      </a:lt1>
      <a:dk2>
        <a:srgbClr val="44546A"/>
      </a:dk2>
      <a:lt2>
        <a:srgbClr val="E7E6E6"/>
      </a:lt2>
      <a:accent1>
        <a:srgbClr val="004890"/>
      </a:accent1>
      <a:accent2>
        <a:srgbClr val="51B948"/>
      </a:accent2>
      <a:accent3>
        <a:srgbClr val="F8981D"/>
      </a:accent3>
      <a:accent4>
        <a:srgbClr val="3CA16B"/>
      </a:accent4>
      <a:accent5>
        <a:srgbClr val="F15C22"/>
      </a:accent5>
      <a:accent6>
        <a:srgbClr val="7F7F7F"/>
      </a:accent6>
      <a:hlink>
        <a:srgbClr val="004890"/>
      </a:hlink>
      <a:folHlink>
        <a:srgbClr val="0064C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10902</TotalTime>
  <Words>3926</Words>
  <Application>Microsoft Office PowerPoint</Application>
  <PresentationFormat>Widescreen</PresentationFormat>
  <Paragraphs>357</Paragraphs>
  <Slides>53</Slides>
  <Notes>53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53</vt:i4>
      </vt:variant>
    </vt:vector>
  </HeadingPairs>
  <TitlesOfParts>
    <vt:vector size="61" baseType="lpstr">
      <vt:lpstr>Calibri</vt:lpstr>
      <vt:lpstr>Arial</vt:lpstr>
      <vt:lpstr>Open Sans</vt:lpstr>
      <vt:lpstr>Trebuchet MS</vt:lpstr>
      <vt:lpstr>Gill Sans</vt:lpstr>
      <vt:lpstr>Courier New</vt:lpstr>
      <vt:lpstr>Simple Light</vt:lpstr>
      <vt:lpstr>Kantoorthema</vt:lpstr>
      <vt:lpstr>التصفح والبحث بحسب المجموعة</vt:lpstr>
      <vt:lpstr>الخطوط الرئيسية                </vt:lpstr>
      <vt:lpstr>     أهداف التعلم</vt:lpstr>
      <vt:lpstr>مجموعات البحوث من أجل الحياة                   (www.research4life.org) </vt:lpstr>
      <vt:lpstr>تابع مجموعات "البحوث من أجل الحياة" Research4Life .(www.research4life.org)                 </vt:lpstr>
      <vt:lpstr>      الوصول إلى بوابة المحتوى الموحد </vt:lpstr>
      <vt:lpstr>                        تسجيل الدخول إلى بوابة المحتوى الموحد     </vt:lpstr>
      <vt:lpstr>                 تعليمات تسجيل الدخول   </vt:lpstr>
      <vt:lpstr>           بوابة المحتوى الموحدة وخيارات AGORA  و ARDI</vt:lpstr>
      <vt:lpstr>I]</vt:lpstr>
      <vt:lpstr>              التحديث: اعتبارًا من يوليو ٢٠٢٢ </vt:lpstr>
      <vt:lpstr>تسجيل الدخول المستمر</vt:lpstr>
      <vt:lpstr>العرض الأولي لبوابة المحتوى الموحد</vt:lpstr>
      <vt:lpstr>قائمة بجميع مصادر البحوث من أجل الحياة Research4life</vt:lpstr>
      <vt:lpstr>قائمة هامبرجرHambergur Menu :  الوصول من خلال الهاتف المحمول</vt:lpstr>
      <vt:lpstr>الوصول إلى مجموعات محددة من صفحة البوابة الرئيسية</vt:lpstr>
      <vt:lpstr>بوابة محتوى ARDI</vt:lpstr>
      <vt:lpstr> التصفح حسب المجموعات  </vt:lpstr>
      <vt:lpstr>نظرة عامة على الترشيحات أوالفلاتر</vt:lpstr>
      <vt:lpstr> المجموعات: AGORA</vt:lpstr>
      <vt:lpstr>البحث في قواعد البيانات: مطابق للمجلات والكتب والمصادر المرجعية والمصادر المجانية</vt:lpstr>
      <vt:lpstr>   البحث في قواعد البيانات (تابع)  </vt:lpstr>
      <vt:lpstr> البحث في قواعد البيانات   (تابع)  </vt:lpstr>
      <vt:lpstr>البحث في المجلات</vt:lpstr>
      <vt:lpstr>تابع البحث في المجلات</vt:lpstr>
      <vt:lpstr>قواعد البيانات والمصادر المرجعية والمجموعات المجانية</vt:lpstr>
      <vt:lpstr>البحث عن الناشرين</vt:lpstr>
      <vt:lpstr>البحث عن الناشرين (تابع)</vt:lpstr>
      <vt:lpstr>تصفح حسب الموضوعات</vt:lpstr>
      <vt:lpstr>تابع التصفح حسب الموضوعات</vt:lpstr>
      <vt:lpstr>قائمة هامبرجرHamburger Menu   أدوات إضافية</vt:lpstr>
      <vt:lpstr>بحث المحتوى- ميزات الصفحة الأولية</vt:lpstr>
      <vt:lpstr>البحث عن الموضوع والنتائج (على سبيل المثال ، الجمهور والصحة)</vt:lpstr>
      <vt:lpstr> تسجيل الدخول الشخصي  Personal Sign-in </vt:lpstr>
      <vt:lpstr>خيارات تسجيل الدخول الشخصي - بحث في المحتوى (ميزات الصفحة الأولية)</vt:lpstr>
      <vt:lpstr> البحث عبر”البحوث من أجل الحياة”  Research4Life  باستخدام  أداة البحث  Summon  </vt:lpstr>
      <vt:lpstr>عرض الدولة  Country Offer </vt:lpstr>
      <vt:lpstr>                           تابع عرض الدولة</vt:lpstr>
      <vt:lpstr>قوائم العناوين</vt:lpstr>
      <vt:lpstr>خيارات قوائم العناوين</vt:lpstr>
      <vt:lpstr>فتح وتنزيل ملف صيغة الملفات المنقولةpdf  وتصدير الاقتباس - الوصول إلىThe Lancet عبر قائمة هامبرجر / بحث المحتوى)</vt:lpstr>
      <vt:lpstr>فتح ، تنزيل (تابع)</vt:lpstr>
      <vt:lpstr>تنزيل مقال في مجلة من The Lancet</vt:lpstr>
      <vt:lpstr>تصدير اقتباس من مجلة The Lancet</vt:lpstr>
      <vt:lpstr>اكتشاف الأخطاء وإصلاحها والدعم</vt:lpstr>
      <vt:lpstr>اتصل بمكتب المساعدة</vt:lpstr>
      <vt:lpstr>مصادر إضافية    صفحة مساعدة  بوابة “البحوث من أجل الحياة” Reserach4Life</vt:lpstr>
      <vt:lpstr>مصادر إضافية - بوابة تدريب البحوث من أجل الحياة </vt:lpstr>
      <vt:lpstr>       الملخص</vt:lpstr>
      <vt:lpstr>PowerPoint Presentation</vt:lpstr>
      <vt:lpstr>PowerPoint Presentation</vt:lpstr>
      <vt:lpstr>أنت مدعو إلى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Collection-specific browsing and searching</dc:title>
  <dc:subject/>
  <dc:creator>Marcia Mabhula</dc:creator>
  <cp:keywords/>
  <dc:description/>
  <cp:lastModifiedBy>Marcia Mabhula</cp:lastModifiedBy>
  <cp:revision>171</cp:revision>
  <cp:lastPrinted>2023-10-10T07:59:45Z</cp:lastPrinted>
  <dcterms:created xsi:type="dcterms:W3CDTF">2020-02-14T15:04:15Z</dcterms:created>
  <dcterms:modified xsi:type="dcterms:W3CDTF">2024-08-20T10:55:56Z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AD4F1997-0959-46B9-9F01-B3AF217E6F99</vt:lpwstr>
  </property>
  <property fmtid="{D5CDD505-2E9C-101B-9397-08002B2CF9AE}" pid="6" name="ArticulateProjectFull">
    <vt:lpwstr>D:\R4Life\F2F Materials\20200416_M2_L3.1EN.Hinari_Research in Health.ppta</vt:lpwstr>
  </property>
</Properties>
</file>