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01" r:id="rId40"/>
    <p:sldId id="294" r:id="rId41"/>
    <p:sldId id="295" r:id="rId42"/>
    <p:sldId id="296" r:id="rId43"/>
    <p:sldId id="297" r:id="rId44"/>
    <p:sldId id="298" r:id="rId45"/>
    <p:sldId id="307" r:id="rId46"/>
    <p:sldId id="308" r:id="rId47"/>
    <p:sldId id="305" r:id="rId48"/>
    <p:sldId id="306" r:id="rId49"/>
  </p:sldIdLst>
  <p:sldSz cx="12192000" cy="6858000"/>
  <p:notesSz cx="6858000" cy="9144000"/>
  <p:embeddedFontLs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Trebuchet MS" panose="020B0603020202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ijkQwuK2xUfEWk3XGF7VDY4qOa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/>
    <p:restoredTop sz="94650"/>
  </p:normalViewPr>
  <p:slideViewPr>
    <p:cSldViewPr snapToGrid="0">
      <p:cViewPr varScale="1">
        <p:scale>
          <a:sx n="78" d="100"/>
          <a:sy n="78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كما هو مذكور في الشريحة السابقة ، يمكن الوصول إلى </a:t>
            </a:r>
            <a:r>
              <a:rPr lang="en-US" dirty="0"/>
              <a:t>Scopus </a:t>
            </a:r>
            <a:r>
              <a:rPr lang="ar-SA" dirty="0"/>
              <a:t>من خلال قائمة قواعد البيانات لاكتشافها من صفحة المحتوى لأي من برامج البحوث من أجل الحياة.</a:t>
            </a:r>
            <a:endParaRPr dirty="0"/>
          </a:p>
        </p:txBody>
      </p:sp>
      <p:sp>
        <p:nvSpPr>
          <p:cNvPr id="237" name="Google Shape;23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كما هو مذكور في الشريحة السابقة ، يمكن الوصول إلى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Scopus 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من خلال قائمة قواعد البيانات لاكتشافها من صفحة المحتوى لأي من برامج البحوث من أجل الحياة.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43" name="Google Shape;24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50" name="Google Shape;25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57" name="Google Shape;2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كما هو مذكور في الشريحة السابقة ، يمكن الوصول إلى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Scopus 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من خلال قائمة قواعد البيانات لاكتشافها من صفحة المحتوى لأي من برامج البحوث من أجل الحياة.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64" name="Google Shape;26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كما هو مذكور في الشريحة السابقة ، يمكن الوصول إلى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Scopus 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من خلال قائمة قواعد البيانات لاكتشافها من صفحة المحتوى لأي من برامج البحوث من أجل الحياة.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71" name="Google Shape;27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78" name="Google Shape;27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كما هو مذكور في الشريحة السابقة ، يمكن الوصول إلى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Scopus 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من خلال قائمة قواعد البيانات لاكتشافها من صفحة المحتوى لأي من برامج البحوث من أجل الحياة.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85" name="Google Shape;28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Space issues on that point </a:t>
            </a: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91" name="Google Shape;2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27b3dbef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b="1" dirty="0"/>
              <a:t>يرجى ملاحظة أن جميع العناصر المعروضة في نتائج بحث </a:t>
            </a:r>
            <a:r>
              <a:rPr lang="en-US" b="1" dirty="0"/>
              <a:t>Scopus </a:t>
            </a:r>
            <a:r>
              <a:rPr lang="ar-SA" b="1" dirty="0"/>
              <a:t>متاحة لجميع المؤسسات الأعضاء في البحوث من أجل الحياة.</a:t>
            </a:r>
          </a:p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b="1" dirty="0"/>
              <a:t>ومع ذلك ، ستساعد خيارات البحث هذه في إجراء بحث شامل عن الانتاج الفكري </a:t>
            </a:r>
            <a:r>
              <a:rPr lang="ar-SA" b="1" dirty="0" err="1"/>
              <a:t>الببليوجرافي</a:t>
            </a:r>
            <a:r>
              <a:rPr lang="ar-SA" b="1" dirty="0"/>
              <a:t> حول موضوع ما.</a:t>
            </a:r>
          </a:p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b="1" dirty="0"/>
              <a:t>بمجرد استرجاع قائمة النتائج ، يمكن الوصول إلى النص الكامل للمقالات من خلال تصفح المجلات المدرجة في الصفحة الرئيسية للمحتوى لبرنامج  البحوث من أجل الحياة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01" name="Google Shape;301;g727b3dbef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11" name="Google Shape;3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18" name="Google Shape;3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25" name="Google Shape;3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29bd93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829bd93e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40" name="Google Shape;340;g829bd93e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غالبًا ما يكون هناك أكثر من مدخل للمؤلف الواحد. </a:t>
            </a:r>
            <a:r>
              <a:rPr lang="en-US" dirty="0"/>
              <a:t>Scopus - </a:t>
            </a:r>
            <a:r>
              <a:rPr lang="ar-SA" dirty="0"/>
              <a:t>بمساعدة المؤلف وأحيانًا المؤسسة التابع لها المؤلف - يدمج هذه المداخل تحت اسم مؤلف فريد. معرفات المؤلف الثابتة ، مثل </a:t>
            </a:r>
            <a:r>
              <a:rPr lang="en-US" dirty="0"/>
              <a:t>ORCID (https://orcid.org/) ، </a:t>
            </a:r>
            <a:r>
              <a:rPr lang="ar-SA" dirty="0"/>
              <a:t>تميز المؤلف عن الآخرين وتساعد المؤلفين في تجميع مخرجاتهم تحت رقم فريد.</a:t>
            </a:r>
            <a:endParaRPr dirty="0"/>
          </a:p>
        </p:txBody>
      </p:sp>
      <p:sp>
        <p:nvSpPr>
          <p:cNvPr id="349" name="Google Shape;34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غالبًا ما يكون هناك أكثر من مدخل للمؤلف الواحد. </a:t>
            </a:r>
            <a:r>
              <a:rPr lang="en-US" dirty="0"/>
              <a:t>Scopus - </a:t>
            </a:r>
            <a:r>
              <a:rPr lang="ar-SA" dirty="0"/>
              <a:t>بمساعدة المؤلف وأحيانًا المؤسسة التابع لها المؤلف - يدمج هذه المداخل تحت اسم مؤلف فريد. معرفات المؤلف الثابتة ، مثل </a:t>
            </a:r>
            <a:r>
              <a:rPr lang="en-US" dirty="0"/>
              <a:t>ORCID (https://orcid.org/) ، </a:t>
            </a:r>
            <a:r>
              <a:rPr lang="ar-SA" dirty="0"/>
              <a:t>تميز المؤلف عن الآخرين وتساعد المؤلفين في تجميع مخرجاتهم تحت رقم فريد.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359" name="Google Shape;35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67" name="Google Shape;36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ar-EG" dirty="0"/>
              <a:t>يمكن للمؤسسات التي ليس لديها وصول إلى </a:t>
            </a:r>
            <a:r>
              <a:rPr lang="en-US" dirty="0"/>
              <a:t>Scopus </a:t>
            </a:r>
            <a:r>
              <a:rPr lang="ar-EG" dirty="0"/>
              <a:t>من خلال البحوث من أجل الحياة أو بعض العضوية المدفوعة الأخرى ، يمكن تخطي القسم الخاص بـ </a:t>
            </a:r>
            <a:r>
              <a:rPr lang="en-US" dirty="0"/>
              <a:t>Scopus.</a:t>
            </a:r>
          </a:p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ar-EG" dirty="0"/>
              <a:t>لأية أسئلة حول الوصول إلى قواعد البيانات هذه ، يرجى الاتصال بأمين المكتبة في المؤسسة أو إرسال بريد إلكتروني إلى البحوث من أجل الحياة على </a:t>
            </a:r>
            <a:r>
              <a:rPr lang="en-US" dirty="0"/>
              <a:t>r4l@research4life.org.</a:t>
            </a: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77" name="Google Shape;37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86" name="Google Shape;3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95" name="Google Shape;39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9" name="Google Shape;5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  <p:sp>
        <p:nvSpPr>
          <p:cNvPr id="103" name="Google Shape;10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  <p:sp>
        <p:nvSpPr>
          <p:cNvPr id="110" name="Google Shape;1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Developed in collaboration with over 100 leading research organizations around the world.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As mentioned earlier in the lesson,  access to the basic version of Dimensions is free for personal non-commercial use, including publications and citations, while advanced levels of access require a subscription.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Research4Life member organizations have access to Dimensions Plus, which provides users with an extensive, interlinked database with publications, grants, patents, clinical trials, and policy documents.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To get access, login through the Research4Life. Go to the Database for discovery page from the Content Home of a Research4Life programme and click on Dimensions.</a:t>
            </a:r>
            <a:endParaRPr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20" name="Google Shape;12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>
                <a:solidFill>
                  <a:srgbClr val="00B050"/>
                </a:solidFill>
              </a:rPr>
              <a:t>يمكن للمرء أيضًا استخدام المعامل </a:t>
            </a:r>
            <a:r>
              <a:rPr lang="ar-SA" dirty="0" err="1">
                <a:solidFill>
                  <a:srgbClr val="00B050"/>
                </a:solidFill>
              </a:rPr>
              <a:t>البوليني</a:t>
            </a:r>
            <a:r>
              <a:rPr lang="ar-SA" dirty="0">
                <a:solidFill>
                  <a:srgbClr val="00B050"/>
                </a:solidFill>
              </a:rPr>
              <a:t> في سلسلة البحث ، على سبيل المثال "إنتاج الذرة وزيمبابوي". بشكل افتراضي ، يتم تطبيق البحث على البيانات الكاملة في قاعدة بيانات </a:t>
            </a:r>
            <a:r>
              <a:rPr lang="en-US" dirty="0">
                <a:solidFill>
                  <a:srgbClr val="00B050"/>
                </a:solidFill>
              </a:rPr>
              <a:t>Dimensions.</a:t>
            </a:r>
          </a:p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>
                <a:solidFill>
                  <a:srgbClr val="00B050"/>
                </a:solidFill>
              </a:rPr>
              <a:t>يوضح المثال التقييد حسب سنة النشر (هنا تحديد 2015 إلى 2020) ويظهر </a:t>
            </a:r>
            <a:r>
              <a:rPr lang="en-US" dirty="0">
                <a:solidFill>
                  <a:srgbClr val="00B050"/>
                </a:solidFill>
              </a:rPr>
              <a:t>C </a:t>
            </a:r>
            <a:r>
              <a:rPr lang="ar-SA" dirty="0">
                <a:solidFill>
                  <a:srgbClr val="00B050"/>
                </a:solidFill>
              </a:rPr>
              <a:t>الحد حسب نوع النشر: تم تحديد "مقالة" في المثال المحدد.</a:t>
            </a:r>
            <a:endParaRPr dirty="0"/>
          </a:p>
        </p:txBody>
      </p:sp>
      <p:sp>
        <p:nvSpPr>
          <p:cNvPr id="127" name="Google Shape;12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/>
          </a:p>
        </p:txBody>
      </p:sp>
      <p:sp>
        <p:nvSpPr>
          <p:cNvPr id="135" name="Google Shape;13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R4LPartnership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research4life.org/" TargetMode="External"/><Relationship Id="rId12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3.jpg"/><Relationship Id="rId5" Type="http://schemas.openxmlformats.org/officeDocument/2006/relationships/image" Target="../media/image7.png"/><Relationship Id="rId10" Type="http://schemas.openxmlformats.org/officeDocument/2006/relationships/hyperlink" Target="https://dgroups.org/fao/research4life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facebook.com/R4Lpartnership/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07412"/>
            <a:ext cx="105156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463" y="1071505"/>
            <a:ext cx="2268566" cy="7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71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en object">
  <p:cSld name="1_Titel en 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 t="24647" b="669"/>
          <a:stretch/>
        </p:blipFill>
        <p:spPr>
          <a:xfrm>
            <a:off x="0" y="0"/>
            <a:ext cx="12192000" cy="35954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1"/>
          <p:cNvGrpSpPr/>
          <p:nvPr/>
        </p:nvGrpSpPr>
        <p:grpSpPr>
          <a:xfrm>
            <a:off x="865917" y="5659640"/>
            <a:ext cx="210465" cy="829373"/>
            <a:chOff x="995850" y="5698383"/>
            <a:chExt cx="230165" cy="907002"/>
          </a:xfrm>
        </p:grpSpPr>
        <p:grpSp>
          <p:nvGrpSpPr>
            <p:cNvPr id="28" name="Google Shape;28;p11"/>
            <p:cNvGrpSpPr/>
            <p:nvPr/>
          </p:nvGrpSpPr>
          <p:grpSpPr>
            <a:xfrm>
              <a:off x="995850" y="5698383"/>
              <a:ext cx="230165" cy="679950"/>
              <a:chOff x="995850" y="5698383"/>
              <a:chExt cx="230165" cy="679950"/>
            </a:xfrm>
          </p:grpSpPr>
          <p:pic>
            <p:nvPicPr>
              <p:cNvPr id="29" name="Google Shape;29;p1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97415" y="5948349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95850" y="6162333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31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97415" y="5698383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" name="Google Shape;32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98583" y="6389385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33;p11"/>
          <p:cNvSpPr txBox="1"/>
          <p:nvPr/>
        </p:nvSpPr>
        <p:spPr>
          <a:xfrm>
            <a:off x="1096260" y="5597274"/>
            <a:ext cx="21836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www.research4life.org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R4L_partnership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R4Lpartnership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Research4Life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0585" y="4609287"/>
            <a:ext cx="2268566" cy="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27062" y="6012950"/>
            <a:ext cx="1804486" cy="5684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07984" y="3791125"/>
            <a:ext cx="10515600" cy="84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807984" y="4873190"/>
            <a:ext cx="10515600" cy="63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538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 en object">
  <p:cSld name="3_Titel en 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671068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7548880" y="1554480"/>
            <a:ext cx="380492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8200" y="307412"/>
            <a:ext cx="105156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463" y="1071505"/>
            <a:ext cx="2268566" cy="7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8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7062" y="6012950"/>
            <a:ext cx="1804486" cy="56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1969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ns.org/lens/search/patent/structured" TargetMode="External"/><Relationship Id="rId3" Type="http://schemas.openxmlformats.org/officeDocument/2006/relationships/hyperlink" Target="https://www.youtube.com/watch?v=2IKbRm5cgTw&amp;feature=youtu.be" TargetMode="External"/><Relationship Id="rId7" Type="http://schemas.openxmlformats.org/officeDocument/2006/relationships/hyperlink" Target="https://www.lens.org/lens/search/scholar/structured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mFEGsa7e9nG8nvIpVld6xc6-G9gH9Uxb" TargetMode="External"/><Relationship Id="rId5" Type="http://schemas.openxmlformats.org/officeDocument/2006/relationships/hyperlink" Target="https://www.elsevier.com/solutions/scopus/how-scopus-works/content" TargetMode="External"/><Relationship Id="rId4" Type="http://schemas.openxmlformats.org/officeDocument/2006/relationships/hyperlink" Target="https://www.dimensions.ai/resource-type/videos/" TargetMode="External"/><Relationship Id="rId9" Type="http://schemas.openxmlformats.org/officeDocument/2006/relationships/hyperlink" Target="https://youtu.be/c5LsUIn6Rw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sdg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un.org/sustainabledevelopment/globalpartnerships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hyperlink" Target="https://www.un.org/sustainabledevelopment/gender-equality/tnerships/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www.un.org/sustainabledevelopment/inequality/" TargetMode="External"/><Relationship Id="rId9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4life.org/" TargetMode="External"/><Relationship Id="rId7" Type="http://schemas.openxmlformats.org/officeDocument/2006/relationships/hyperlink" Target="https://bit.ly/2w3CU5C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earch4life.org/newsletter" TargetMode="External"/><Relationship Id="rId5" Type="http://schemas.openxmlformats.org/officeDocument/2006/relationships/hyperlink" Target="http://www.research4life.org/training" TargetMode="External"/><Relationship Id="rId4" Type="http://schemas.openxmlformats.org/officeDocument/2006/relationships/hyperlink" Target="mailto:r4l@research4life.org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mailto:r4l@research4life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ar-EG" sz="34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أدوات تقييم البحث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24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ar-EG" sz="4000" b="1" dirty="0">
                <a:solidFill>
                  <a:srgbClr val="004890"/>
                </a:solidFill>
                <a:latin typeface="Open Sans"/>
                <a:ea typeface="Open Sans"/>
                <a:sym typeface="Open Sans"/>
              </a:rPr>
              <a:t>التصفح والبحث </a:t>
            </a:r>
            <a:r>
              <a:rPr lang="ar-SA" sz="4000" b="1" dirty="0">
                <a:solidFill>
                  <a:srgbClr val="004890"/>
                </a:solidFill>
                <a:latin typeface="Open Sans"/>
                <a:ea typeface="Open Sans"/>
                <a:sym typeface="Open Sans"/>
              </a:rPr>
              <a:t>بحسب المجموعة</a:t>
            </a:r>
            <a:endParaRPr sz="4000" b="1" dirty="0">
              <a:solidFill>
                <a:srgbClr val="00489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"البحوث من أجل الحياة" هو شراكة بين خمس برامج عامة وخاصة: </a:t>
            </a: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986982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الروابط /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الأيقونات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الموجودة أسفل نتيجة البحث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30629" y="1828798"/>
            <a:ext cx="11364685" cy="502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31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/>
              <a:buAutoNum type="arabicParenR"/>
            </a:pP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يعرض </a:t>
            </a:r>
            <a:r>
              <a:rPr lang="ar-SA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الاقتباسات </a:t>
            </a:r>
            <a:r>
              <a:rPr lang="en-US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Citations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عدد الاقتباسات ونسب الاقتباسات النسبية التي تلقتها المقالة.</a:t>
            </a:r>
          </a:p>
          <a:p>
            <a:pPr marL="533400" lvl="0" indent="-431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/>
              <a:buAutoNum type="arabicParenR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يعرض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800" i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Altmetric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بيانات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القياسات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البديلة التي يقدمها </a:t>
            </a:r>
            <a:r>
              <a:rPr lang="en-US" sz="18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Altmetric.com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SA"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33400" lvl="0" indent="-431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/>
              <a:buAutoNum type="arabicParenR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اعرض روابط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PDF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"</a:t>
            </a:r>
            <a:r>
              <a:rPr lang="en-US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View PDF</a:t>
            </a:r>
            <a:r>
              <a:rPr lang="ar-EG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لمقال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وصول حر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موقع الناشر.</a:t>
            </a:r>
          </a:p>
          <a:p>
            <a:pPr marL="533400" lvl="0" indent="-431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/>
              <a:buAutoNum type="arabicParenR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تؤدي إضافة إلى المكتبة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Add to Library</a:t>
            </a:r>
            <a:r>
              <a:rPr lang="ar-EG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إلى حفظ نتيجة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البحث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مكتبة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الأبحاث السحابية </a:t>
            </a:r>
            <a:r>
              <a:rPr lang="en-US" sz="1800" u="sng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ReadCube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33400" lvl="0" indent="-431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/>
              <a:buAutoNum type="arabicParenR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تحقق من رابط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360 "</a:t>
            </a:r>
            <a:r>
              <a:rPr lang="en-US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Check 360 Link for Full Text</a:t>
            </a:r>
            <a:r>
              <a:rPr lang="ar-EG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للحصول على روابط النص الكامل لبوابة محتوى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للوصول إلى النص الكامل من شركاء ناش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6440" y="4419600"/>
            <a:ext cx="6507480" cy="2148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26571" y="451384"/>
            <a:ext cx="766354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عرض كامل للمقال - تفاصيل 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مقال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7651008" y="2500250"/>
            <a:ext cx="4082143" cy="148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عنوان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نتيجة البحث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للوصول إلى عرض المقالة الكامل للوصول إلى النص الكامل وتصدير الاقتباس.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749" y="1827397"/>
            <a:ext cx="7100022" cy="476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تحليلات البحث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حسب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المؤلف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7577778" y="2001488"/>
            <a:ext cx="4093027" cy="465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r" rtl="1">
              <a:lnSpc>
                <a:spcPct val="100000"/>
              </a:lnSpc>
              <a:buClr>
                <a:schemeClr val="bg2"/>
              </a:buClr>
              <a:buSzPts val="2000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ضع "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20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Peter Robert Mason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فلتر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الباحث على اليسار. طبيق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الفلتر</a:t>
            </a:r>
            <a:r>
              <a:rPr lang="en-US" sz="20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Limit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للوصول إلى الملف الشخصي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لـ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Dr. Mason</a:t>
            </a:r>
            <a:endParaRPr lang="ar-SA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indent="-342900" algn="r" rtl="1">
              <a:lnSpc>
                <a:spcPct val="100000"/>
              </a:lnSpc>
              <a:buClr>
                <a:schemeClr val="bg2"/>
              </a:buClr>
              <a:buSzPts val="2000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عرض الملف الشخصي (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 تحت اسم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Dr. Mason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للحصول على ملف تعريف موجز قابل للطباعة</a:t>
            </a:r>
          </a:p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تظهر المشاهدات التحليلية (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 إلى اليمين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لعرض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المؤشرات ذات الصلة.</a:t>
            </a:r>
            <a:endParaRPr sz="20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30" descr="https://lh3.googleusercontent.com/1I019Z7Ck9Fijhjhrd6I54Uo9pFgcnrlf89bseFnAiI-FSC15TgqXMXZtxDYrYpTvWuKriJAJtmgpHyDDeyz3t_4JjrGc6GyRtbKmgVkdTbi-FP_H1seJ8Tlna4yh2GChqqlHa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41" y="1803728"/>
            <a:ext cx="6599464" cy="4546601"/>
          </a:xfrm>
          <a:prstGeom prst="rect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096"/>
              <a:buNone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عروض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تحليلية - نظرة عامة على مخرجات النشر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" name="Google Shape;170;p36" descr="https://lh5.googleusercontent.com/kiXPyw_t5OnX469k4WYS8TbagSRYux1URYZL0WgAU4sK-wAkUfUU5_11zkFfaBm0B7TrkG1a0FOZdaBUwryisAI0HewTVJLUDge7HGMnV0mc0PZlu5sostHnrYHcTUgX4WqRV_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846943"/>
            <a:ext cx="6880226" cy="4780516"/>
          </a:xfrm>
          <a:prstGeom prst="rect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096"/>
              <a:buNone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عروض تحليلية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–إصدارات الباحث واستشهاداته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7935686" y="2780372"/>
            <a:ext cx="4031586" cy="195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علامة التبويب الباحثون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Researchers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العمود الأيمن لمشاهدة إصدارات الباحث واقتباساته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8" name="Google Shape;178;p37" descr="https://lh3.googleusercontent.com/JH9S9p0MD-sHvugiAEMrEamHu62FRuTpZsxlCbH2VmSkCi8LpSCAnpmSyZY6sJt2NwxGsJOGqqJKuChpc5u9eNG4zPd97SvPE5VPhimHQc15TDlXMIplhQHgOrh856ZcN6Pmsa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57" y="2197986"/>
            <a:ext cx="7526972" cy="312420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عروض تحليلية </a:t>
            </a:r>
            <a:r>
              <a:rPr lang="ar-E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- عناوين المصادر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41"/>
          <p:cNvSpPr txBox="1">
            <a:spLocks noGrp="1"/>
          </p:cNvSpPr>
          <p:nvPr>
            <p:ph type="body" idx="1"/>
          </p:nvPr>
        </p:nvSpPr>
        <p:spPr>
          <a:xfrm>
            <a:off x="7090316" y="2737077"/>
            <a:ext cx="4523013" cy="195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نفس العمود ، تعرض علامة التبويب "عناوين المصدر"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Source Titles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إصدارات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Dr Mason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واستشهاداتها حسب المصدر.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41" descr="https://lh4.googleusercontent.com/NNOqdRJguANIJdV-AatNl9iQ4_uzht_ssosxFs4H6-Ji4jQOmyQ_YT0prBy2OnsNxpsN67iIhw81P7AF-LXuvqMYJsSHVI9_tVhOEtI5Dxf1QypN-nemlPUIX09SOP_YSLlivD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55" y="2050473"/>
            <a:ext cx="6332161" cy="3570514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تحليلات البحث حسب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المؤسسة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93" name="Google Shape;193;p42"/>
          <p:cNvSpPr txBox="1">
            <a:spLocks noGrp="1"/>
          </p:cNvSpPr>
          <p:nvPr>
            <p:ph type="body" idx="1"/>
          </p:nvPr>
        </p:nvSpPr>
        <p:spPr>
          <a:xfrm>
            <a:off x="0" y="1665514"/>
            <a:ext cx="4244419" cy="432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أيضًا استخدام 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لتحليل تأثير البحث على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المؤسسة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انتقل إلى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 Organization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قائمة التصفية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/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الفلترة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الشريط الجانبي الأيسر.</a:t>
            </a:r>
          </a:p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ابحث عن </a:t>
            </a:r>
            <a:r>
              <a:rPr lang="en-US" sz="18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University of Zimbabwe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واختر واضغط على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Limit to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lang="ar-SA" sz="18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سيظهرالملف التعريفي للجامعة.</a:t>
            </a:r>
          </a:p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يُظهِر الملف التعريفي عدد الإصدارات المُنتَجة والمنح وبراءات الاختراع الممنوحة والتجارب السريرية المنسوبة إلى الجامعة.</a:t>
            </a:r>
            <a:endParaRPr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4419" y="1889760"/>
            <a:ext cx="7382534" cy="470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096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تحليلات البحث حسب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المؤسسة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(تابع)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1" name="Google Shape;201;p43"/>
          <p:cNvSpPr txBox="1">
            <a:spLocks noGrp="1"/>
          </p:cNvSpPr>
          <p:nvPr>
            <p:ph type="body" idx="1"/>
          </p:nvPr>
        </p:nvSpPr>
        <p:spPr>
          <a:xfrm>
            <a:off x="7693892" y="2634672"/>
            <a:ext cx="4405744" cy="211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تُظهر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العروض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التحليلية </a:t>
            </a:r>
            <a:r>
              <a:rPr lang="en-US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Analytical Views</a:t>
            </a:r>
            <a:r>
              <a:rPr lang="ar-EG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على الشريط الجانبي الأيمن عددًا من المشاهدات مع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قياسات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لجامعة، باستخدام إصدارات الباحثين المنتسبين ك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وكيل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02" name="Google Shape;20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82" y="1945179"/>
            <a:ext cx="7382534" cy="4354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>
            <a:spLocks noGrp="1"/>
          </p:cNvSpPr>
          <p:nvPr>
            <p:ph type="title"/>
          </p:nvPr>
        </p:nvSpPr>
        <p:spPr>
          <a:xfrm>
            <a:off x="146958" y="5515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عروض تحليلية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نظرة عامة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>
            <a:off x="0" y="1711737"/>
            <a:ext cx="11458888" cy="89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 algn="r" rtl="1">
              <a:lnSpc>
                <a:spcPct val="150000"/>
              </a:lnSpc>
              <a:buClr>
                <a:schemeClr val="bg2"/>
              </a:buClr>
              <a:buSzPct val="108504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علامة التبويب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نظرة عامة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"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Overview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لمشاهدة تمثيل رسومي لمخرجات الجامعة ومؤشراتها.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5080" y="2337341"/>
            <a:ext cx="6502154" cy="454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>
            <a:off x="2761673" y="674115"/>
            <a:ext cx="5174012" cy="77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عروض تحليلية 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فئات البحث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1"/>
          </p:nvPr>
        </p:nvSpPr>
        <p:spPr>
          <a:xfrm>
            <a:off x="7139710" y="2466258"/>
            <a:ext cx="4858990" cy="340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 algn="r" rtl="1">
              <a:lnSpc>
                <a:spcPct val="150000"/>
              </a:lnSpc>
              <a:buClr>
                <a:schemeClr val="bg2"/>
              </a:buClr>
              <a:buSzPts val="1850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علامة التبويب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فئات البحث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Research Categories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ثم حدد مجالات البحث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Fields of Research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القائمة المنسدلة لمعرفة توزيع الأنشطة البحثية التي أجريت في الجامعة.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8" name="Google Shape;218;p45" descr="figure 20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00" y="2088677"/>
            <a:ext cx="6803708" cy="415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1130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الخطوط ال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رئيسية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473530" y="1740212"/>
            <a:ext cx="10597241" cy="45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المقدمة</a:t>
            </a:r>
          </a:p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ملف البحث الخاص بالأفراد والمؤسسات</a:t>
            </a:r>
          </a:p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قواعد بيانات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lang="ar-SA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هي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وفي ماذا تستخدم؟</a:t>
            </a:r>
          </a:p>
          <a:p>
            <a:pPr marL="800100" lvl="1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 الإنتاج الفكري من خلال </a:t>
            </a:r>
            <a:r>
              <a:rPr lang="en-US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endParaRPr lang="ar-EG" sz="16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0100" lvl="1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 البحث حسب المؤلف.</a:t>
            </a:r>
          </a:p>
          <a:p>
            <a:pPr marL="800100" lvl="1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 البحث حسب المؤسسة.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0"/>
              <a:buFont typeface="Arial"/>
              <a:buChar char="●"/>
              <a:tabLst/>
              <a:defRPr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هي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ar-EG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وفي ماذا تستخدم؟</a:t>
            </a:r>
          </a:p>
          <a:p>
            <a:pPr marL="8001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بحث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الإنتاج الفكري </a:t>
            </a:r>
            <a:r>
              <a:rPr lang="ar-SA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ar-SA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الانتاج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العلمي</a:t>
            </a:r>
            <a:endParaRPr lang="ar-EG" sz="16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01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 البحث حسب المؤلف.</a:t>
            </a:r>
          </a:p>
          <a:p>
            <a:pPr marL="8001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 البحث حسب المؤسسة.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0"/>
              <a:buFont typeface="Arial"/>
              <a:buChar char="●"/>
              <a:tabLst/>
              <a:defRPr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ar-EG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وفي ماذا تستخدم؟</a:t>
            </a:r>
          </a:p>
          <a:p>
            <a:pPr marL="8001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بحث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الإنتاج الفكري على </a:t>
            </a:r>
            <a:r>
              <a:rPr lang="en-US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</a:p>
          <a:p>
            <a:pPr marL="8001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 الاستشهادات المرجعية </a:t>
            </a:r>
            <a:r>
              <a:rPr lang="ar-SA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حسب ا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لمؤلف</a:t>
            </a:r>
          </a:p>
          <a:p>
            <a:pPr marL="8001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680"/>
              <a:buFont typeface="Courier New" panose="02070309020205020404" pitchFamily="49" charset="0"/>
              <a:buChar char="o"/>
            </a:pP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 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الاستشهادات المرجعية </a:t>
            </a:r>
            <a:r>
              <a:rPr lang="ar-SA" sz="16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حسب ال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مؤسسة</a:t>
            </a:r>
          </a:p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الملخص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v1 November 2023</a:t>
            </a:r>
            <a:endParaRPr sz="1200" dirty="0"/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Creative Commons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Attribution-ShareAlike 4.0 International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0" y="522493"/>
            <a:ext cx="80118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عروض تحليلية 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المؤسسات البحثية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8283770" y="2214252"/>
            <a:ext cx="3908229" cy="310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 algn="r" rtl="1">
              <a:lnSpc>
                <a:spcPct val="150000"/>
              </a:lnSpc>
              <a:buClr>
                <a:schemeClr val="bg2"/>
              </a:buClr>
              <a:buSzPts val="1850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علامة التبويب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المؤسسات البحثية</a:t>
            </a:r>
            <a:endParaRPr lang="ar-SA" sz="2200" dirty="0">
              <a:solidFill>
                <a:schemeClr val="bg2"/>
              </a:solidFill>
              <a:latin typeface="Open Sans"/>
              <a:ea typeface="Open Sans"/>
              <a:sym typeface="Open Sans"/>
            </a:endParaRPr>
          </a:p>
          <a:p>
            <a:pPr marL="117475" lvl="0" indent="0" algn="r" rtl="1">
              <a:lnSpc>
                <a:spcPct val="150000"/>
              </a:lnSpc>
              <a:buClr>
                <a:schemeClr val="dk1"/>
              </a:buClr>
              <a:buSzPts val="1850"/>
              <a:buNone/>
            </a:pP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16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Research Organizations</a:t>
            </a:r>
            <a:r>
              <a:rPr lang="en-US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6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لإظهار الإصدارات والاستشهادات المتعلقة بالجامعة</a:t>
            </a:r>
            <a:r>
              <a:rPr lang="ar-EG" sz="2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6" name="Google Shape;22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897" y="1845941"/>
            <a:ext cx="8070873" cy="384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4784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عروض تحليلية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المِنَح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4"/>
          <p:cNvSpPr txBox="1">
            <a:spLocks noGrp="1"/>
          </p:cNvSpPr>
          <p:nvPr>
            <p:ph type="body" idx="1"/>
          </p:nvPr>
        </p:nvSpPr>
        <p:spPr>
          <a:xfrm>
            <a:off x="8017163" y="1924162"/>
            <a:ext cx="3258600" cy="405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55627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50"/>
              <a:buChar char="●"/>
            </a:pPr>
            <a:r>
              <a:rPr lang="ar-EG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توفر </a:t>
            </a:r>
            <a:r>
              <a:rPr lang="ar-SA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</a:t>
            </a:r>
            <a:r>
              <a:rPr lang="ar-EG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الوصول إلى معلومات التمويل المتعلقة بالبحث الذي تم إجراؤه في الجامعة.</a:t>
            </a:r>
          </a:p>
          <a:p>
            <a:pPr marL="460375" lvl="0" indent="-355627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50"/>
              <a:buChar char="●"/>
            </a:pPr>
            <a:r>
              <a:rPr lang="ar-EG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المنح </a:t>
            </a:r>
            <a:r>
              <a:rPr lang="ar-SA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1777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Grants</a:t>
            </a:r>
            <a:r>
              <a:rPr lang="ar-SA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" </a:t>
            </a:r>
            <a:r>
              <a:rPr lang="ar-EG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الملف التعريفي للمؤسسة للاطلاع على نظرة عامة على أنشطة البحث ومصادر تمويلها.</a:t>
            </a:r>
          </a:p>
          <a:p>
            <a:pPr marL="460375" lvl="0" indent="-355627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50"/>
              <a:buChar char="●"/>
            </a:pPr>
            <a:r>
              <a:rPr lang="ar-EG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تصفية</a:t>
            </a:r>
            <a:r>
              <a:rPr lang="ar-SA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/ فلترة</a:t>
            </a:r>
            <a:r>
              <a:rPr lang="ar-EG" sz="1777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النتيجة حسب أهداف الأمم المتحدة للتنمية المستدامة ذات الصلة.</a:t>
            </a:r>
            <a:endParaRPr sz="1777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91" y="1804334"/>
            <a:ext cx="7513320" cy="477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0632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0"/>
              <a:tabLst/>
              <a:defRPr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هي </a:t>
            </a:r>
            <a:r>
              <a:rPr lang="en-US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the Lens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ar-EG" sz="3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وفي ماذا تستخدم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206829" y="1878581"/>
            <a:ext cx="11092543" cy="475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منصة معرفة مجانية ومفتوحة</a:t>
            </a:r>
            <a:endParaRPr lang="ar-SA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28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تحتوي على أكثر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249 مليون </a:t>
            </a:r>
            <a:r>
              <a:rPr lang="ar-SA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تسجيلة</a:t>
            </a:r>
            <a:r>
              <a:rPr lang="ar-SA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ميتاداتا /أو/ البيانات الوصفية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للأعمال العلمية من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Microsoft Academic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CrossRef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PubMed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 CORE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OpenAlex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وأكثر من 142 مليون </a:t>
            </a:r>
            <a:r>
              <a:rPr lang="ar-SA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تسجيلة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براءات اختراع من 106 </a:t>
            </a:r>
            <a:r>
              <a:rPr lang="ar-SA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هيئة مختصة.</a:t>
            </a:r>
            <a:endParaRPr lang="ar-EG" sz="18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28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توفر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مجموعة كاملة من الأدوات التحليلية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لتسهيل تقييمات البحث للباحثين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بشكل فردي والمؤسسات.</a:t>
            </a:r>
            <a:endParaRPr lang="ar-EG"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28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متاح مجانًا لجميع المستخدمين</a:t>
            </a:r>
          </a:p>
          <a:p>
            <a:pPr marL="8128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عند الوصول من خلال بوابة محتوى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،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سيتم ربط مستخدمي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بالنص الكامل المقدم من شركاء </a:t>
            </a: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ar-EG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812800" lvl="1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قواعد البيانات </a:t>
            </a:r>
            <a:r>
              <a:rPr lang="en-US" sz="18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Databases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القائمة المنسدلة </a:t>
            </a:r>
            <a:r>
              <a:rPr lang="ar-EG" b="1" dirty="0">
                <a:solidFill>
                  <a:schemeClr val="bg2"/>
                </a:solidFill>
                <a:sym typeface="Open Sans"/>
              </a:rPr>
              <a:t>للمحتوى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وحدد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قائمة قواعد البيانات في الأعلى ، ثم قم بالتمرير لأسفل إلى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"الأعمال البحثية"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Lens.org - Scholarly Works </a:t>
            </a:r>
            <a:r>
              <a:rPr lang="ar-SA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للوصول إلى قاعدة البيانات</a:t>
            </a:r>
            <a:endParaRPr sz="18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 الإنتاج الفكري في </a:t>
            </a:r>
            <a:r>
              <a:rPr lang="en-US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the Lens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الإنتاج العلمي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7429665" y="2792982"/>
            <a:ext cx="4278085" cy="40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indent="-342900" algn="just" rtl="1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مثال - ابحث في الموضوع: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"إنتاج الذرة في زيمبابوي"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“maize production in Zimbabwe”</a:t>
            </a:r>
          </a:p>
          <a:p>
            <a:pPr marL="35560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استخدم واجهة البحث المنظم، أدخل مفهومًا واحدًا في مربع بحث واحد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47" name="Google Shape;24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11" y="1803962"/>
            <a:ext cx="6860144" cy="472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نتيجة البحث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6926942" y="1906835"/>
            <a:ext cx="4713513" cy="479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تَظهَر مصطلحات البحث في الجزء العلوي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(A)</a:t>
            </a:r>
            <a:endParaRPr lang="ar-EG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حدد المرشحات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/ الفلاتر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العمود الأيسر</a:t>
            </a:r>
          </a:p>
          <a:p>
            <a:pPr marL="812800" lvl="1" indent="-342900" algn="just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النطاق الزمني: 2017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وما بعدها</a:t>
            </a: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2800" lvl="1" indent="-342900" algn="just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نوع النشر: مقالات المجلات العلمية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lang="en-US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تحت عنوان النتيجة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812800" lvl="1" indent="-342900" algn="just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الاقتباس والمؤشرات الببليومترية للمقال</a:t>
            </a:r>
          </a:p>
          <a:p>
            <a:pPr marL="812800" lvl="1" indent="-342900" algn="just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معرفات المقالات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IDs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وحالة الوصول ال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وتو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فر النص الكامل ، ودعم التمويل ، وما إلى</a:t>
            </a:r>
            <a:endParaRPr lang="en-US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1" indent="0" algn="just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ذلك</a:t>
            </a:r>
            <a:endParaRPr lang="en-US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algn="just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4000"/>
              <a:buFont typeface="Wingdings" pitchFamily="2" charset="2"/>
              <a:buChar char="§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يظهر تحليل المقال على اللوحة اليمنى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(D)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4" name="Google Shape;254;p49" descr="https://lh3.googleusercontent.com/mHtXoVioY8c45YpZXkqTCZ9rO9KViGNoVxlasxRtP-sUTS46IcELNFXZ-FxLCZiu1LL7gjfGNEmY-Em_GVxgW-9YHVxRo50rLTKomPDEZs0vykyHJNb5E7V3DRILQVML7rJSJn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145" y="1906835"/>
            <a:ext cx="6507003" cy="451394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نتيجة البحث - 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مستخلص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المقال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60" name="Google Shape;260;p50"/>
          <p:cNvSpPr txBox="1">
            <a:spLocks noGrp="1"/>
          </p:cNvSpPr>
          <p:nvPr>
            <p:ph type="body" idx="1"/>
          </p:nvPr>
        </p:nvSpPr>
        <p:spPr>
          <a:xfrm>
            <a:off x="6810828" y="2358385"/>
            <a:ext cx="5122554" cy="277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عنوان 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ضمن 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نتيجة البحث للوصول إلى الملخص لرؤية التفاصيل</a:t>
            </a:r>
          </a:p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"نص كامل"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“Full-Text”  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"معرف الكيان الرقمي"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DOI 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المصادر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Sources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للوصول إلى النص الكامل</a:t>
            </a:r>
            <a:endParaRPr sz="28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1" name="Google Shape;261;p50" descr="https://lh5.googleusercontent.com/eI98z7CuKE-RpnKFuOiyG30BqHLtg7o3CM9sMRl4rcMANI_QYkJxJ79GwTsOwNb0KhTagWxDkjADfOviFsmYHN2hqxaQZFjSgCmqnWIyNI0-4fffjRO6lfn8u0g8AdaDk5Ehbn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506" y="1822525"/>
            <a:ext cx="5965371" cy="44309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تحليلات البحث 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حسب 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المؤلف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67" name="Google Shape;267;p51"/>
          <p:cNvSpPr txBox="1">
            <a:spLocks noGrp="1"/>
          </p:cNvSpPr>
          <p:nvPr>
            <p:ph type="body" idx="1"/>
          </p:nvPr>
        </p:nvSpPr>
        <p:spPr>
          <a:xfrm>
            <a:off x="5998028" y="2135396"/>
            <a:ext cx="5898864" cy="39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ts val="2200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تحت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المؤلف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Author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الشريط الجانبي الأيسر لعامل التصفية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/الفلترة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أدخل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“  Peter R   Mason“ 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مربع بحث عرض اسم المؤلف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Author Display Name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لعرض قائمة بالمقالات والقياسات الببليومترية المقابلة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( A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لـ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Dr. Mason</a:t>
            </a: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تظهر طريقة </a:t>
            </a:r>
            <a:r>
              <a:rPr lang="ar-EG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عرض التحليل للنتيجة</a:t>
            </a:r>
            <a:r>
              <a:rPr lang="en-US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Analysis view</a:t>
            </a:r>
            <a:r>
              <a:rPr lang="ar-EG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ar-EG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مخططات رقمية لبناء ملف تعريف الباحث</a:t>
            </a:r>
          </a:p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تكوين مخطط عن طريق إختيار السهم الموجود بجوار مخطط العنوان الخاص به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. (C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إختر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إضافة مخطط جديد </a:t>
            </a:r>
            <a:r>
              <a:rPr lang="en-US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Add New Chart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لتخصيص التحليل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" name="Google Shape;268;p51" descr="https://lh4.googleusercontent.com/41tToGoT_ACjOcsoBsLR4SoJroD-ZH6MqWJl3TyC6kITCwQjQDtpv5B-0gkZazhB5zF3WgIbB887YOTpdP8hwwdqXY5lIkl7e8eOxrYXpeWP8f3m9qJW5JeWn9migP7Q5a5d7D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108" y="1948960"/>
            <a:ext cx="5573942" cy="4350146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ملفات التعريف ل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74" name="Google Shape;274;p52"/>
          <p:cNvSpPr txBox="1">
            <a:spLocks noGrp="1"/>
          </p:cNvSpPr>
          <p:nvPr>
            <p:ph type="body" idx="1"/>
          </p:nvPr>
        </p:nvSpPr>
        <p:spPr>
          <a:xfrm>
            <a:off x="6096000" y="1924764"/>
            <a:ext cx="6096000" cy="454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ملفات التعريف المركبة على أساس أوركيد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/أو/ معرف هوية الباحث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ORCID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ومجموعات البيانات الأخرى.</a:t>
            </a:r>
          </a:p>
          <a:p>
            <a:pPr marL="35560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للباحثين الذين لديهم أوركيد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ORCID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استخدام هذه الخدمة لبناء ملفات تعريف بحثية.</a:t>
            </a: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عرض الملف الشخصي لـ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Richard Jefferson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الرئيس التنفيذي لشركة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Lens.org 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هنا كمثال</a:t>
            </a:r>
            <a:r>
              <a:rPr lang="ar-EG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52" descr="https://lh6.googleusercontent.com/3BxK4StfwV0D3E9Ln2HbCxlSNMlghOpAQSF98mbIBNyWRrYXGyPDhmo8xY7WfOeNcG-BfIlIM39ToBlbrGazxuuh0nz1nuPcpBkxG2dNwjo5d9p-F60yMGHjDhg8XugXo6gsU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372" y="1924764"/>
            <a:ext cx="5457371" cy="431901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تحليلات البحث حسب 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المؤسسة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81" name="Google Shape;281;p53"/>
          <p:cNvSpPr txBox="1">
            <a:spLocks noGrp="1"/>
          </p:cNvSpPr>
          <p:nvPr>
            <p:ph type="body" idx="1"/>
          </p:nvPr>
        </p:nvSpPr>
        <p:spPr>
          <a:xfrm>
            <a:off x="6385534" y="2025763"/>
            <a:ext cx="5555342" cy="372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أنشئ ملفًا شخصيًا للمؤسسة باستخدام المطبوعات من قبل مؤلفيها ك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وكيل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ضمن المؤسسة </a:t>
            </a:r>
            <a:r>
              <a:rPr lang="en-US" sz="20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Institution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شريط التصفية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/الفلترة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على الجانب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الأيسر ، أدخل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“University of Zimbabwe"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مربع اسم المؤسسة للبحث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Institution Name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لمشاهدة قائمة بالمقالات والقياسات الببليومترية المقابلة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lang="ar-SA" sz="20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ي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ُ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ظه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ِ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العرض التحليلي </a:t>
            </a:r>
            <a:r>
              <a:rPr lang="en-US" sz="24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Analysis view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للنتيجة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(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)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مخططًا رقميًا لبناء ملف تعريف بحثي للجامعة.</a:t>
            </a:r>
            <a:endParaRPr lang="en-US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تكوين المخطط عن طريق تحديد السهم الموجود بجوار مخطط العنوان الخاص به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(C ) 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حدد إضافة مخطط جديد </a:t>
            </a:r>
            <a:r>
              <a:rPr lang="en-US" sz="20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Add New Chart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لتخصيص التحليل.  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2" name="Google Shape;28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68" y="1719582"/>
            <a:ext cx="6204766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>
            <a:spLocks noGrp="1"/>
          </p:cNvSpPr>
          <p:nvPr>
            <p:ph type="title"/>
          </p:nvPr>
        </p:nvSpPr>
        <p:spPr>
          <a:xfrm>
            <a:off x="2798617" y="354095"/>
            <a:ext cx="508527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80"/>
              <a:tabLst/>
              <a:defRPr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</a:t>
            </a: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ar-EG" sz="3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وفي ماذا تستخدم</a:t>
            </a:r>
            <a:br>
              <a:rPr kumimoji="0" lang="ar-EG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solidFill>
                <a:schemeClr val="bg2"/>
              </a:solidFill>
            </a:endParaRPr>
          </a:p>
        </p:txBody>
      </p:sp>
      <p:sp>
        <p:nvSpPr>
          <p:cNvPr id="288" name="Google Shape;288;p54"/>
          <p:cNvSpPr txBox="1">
            <a:spLocks noGrp="1"/>
          </p:cNvSpPr>
          <p:nvPr>
            <p:ph type="body" idx="1"/>
          </p:nvPr>
        </p:nvSpPr>
        <p:spPr>
          <a:xfrm>
            <a:off x="206829" y="1878582"/>
            <a:ext cx="11092543" cy="452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هي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 </a:t>
            </a:r>
            <a:r>
              <a:rPr lang="ar-SA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مستخلصات واستشهادات مرجعية للإنتاج الفكري المحكم، مثال: ا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لمجلات العلمية والكتب </a:t>
            </a:r>
            <a:r>
              <a:rPr lang="ar-SA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وأعمال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المؤتمرات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توفيره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قبل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Elsevier ،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وهو متاح عبر الإنترنت عن طريق الاشتراك.</a:t>
            </a:r>
            <a:endParaRPr lang="en-US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</a:t>
            </a:r>
            <a:r>
              <a:rPr lang="ar-EG" sz="22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حتوي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على أكثر من 87 مليون عنصر مع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43,600+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عنوان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تسلسلي وأكثر من 261000 عنوان كتاب وأكثر من 7000 ناشر.</a:t>
            </a:r>
            <a:endParaRPr lang="en-US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غطي المجالات العلمية والتقنية والطبية والاجتماعية ، وكذلك الفنون والحضارات.</a:t>
            </a:r>
            <a:endParaRPr lang="en-US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تسمح قاعدة البيانات أيضًا للمستخدمين بإجراء تحليل </a:t>
            </a:r>
            <a:r>
              <a:rPr lang="ar-EG" sz="22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ببليومتري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وتاريخي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للاتجاهات.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020290" y="420834"/>
            <a:ext cx="468679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أهداف التعلم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5" y="2733964"/>
            <a:ext cx="10898276" cy="2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استخدم  قواعد بيانات 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Scopus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للبحث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والتحليل في مجال بحثي.</a:t>
            </a: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استخدم قواعد بيانات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Dimensions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Lens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Scopus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لتحليل تأثير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الفردي للباحث.</a:t>
            </a: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استخدم قواعد بيانات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Dimensions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Lens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Scopus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لتحليل تأثير البحث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لمؤسسة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بحثية.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"/>
          <p:cNvSpPr txBox="1">
            <a:spLocks noGrp="1"/>
          </p:cNvSpPr>
          <p:nvPr>
            <p:ph type="title"/>
          </p:nvPr>
        </p:nvSpPr>
        <p:spPr>
          <a:xfrm>
            <a:off x="125186" y="437222"/>
            <a:ext cx="80912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الإنتاج الفكري على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94" name="Google Shape;294;p4"/>
          <p:cNvSpPr txBox="1">
            <a:spLocks noGrp="1"/>
          </p:cNvSpPr>
          <p:nvPr>
            <p:ph type="body" idx="1"/>
          </p:nvPr>
        </p:nvSpPr>
        <p:spPr>
          <a:xfrm>
            <a:off x="125186" y="1731625"/>
            <a:ext cx="11802275" cy="155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استخدام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Scopus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لإجراء بحث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الإنتاج الفكري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حول موضوع البحث.</a:t>
            </a:r>
            <a:endParaRPr lang="en-US"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على سبيل المثال ، يوضح الشكل أدناه بحثًا عن "إنتاج الذرة" تحديدًا في "زيمبابوي" ، جنبًا إلى جنب مع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معامل البحث </a:t>
            </a:r>
            <a:r>
              <a:rPr lang="ar-SA" sz="18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البوليني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/أو/ المنطقي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(AND)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للتأكد من أن نتائج البحث تتضمن كلا المصطلحين.</a:t>
            </a:r>
            <a:endParaRPr sz="1800" dirty="0">
              <a:solidFill>
                <a:schemeClr val="bg2"/>
              </a:solidFill>
            </a:endParaRPr>
          </a:p>
        </p:txBody>
      </p:sp>
      <p:pic>
        <p:nvPicPr>
          <p:cNvPr id="295" name="Google Shape;2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608" y="3151164"/>
            <a:ext cx="8800135" cy="355945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"/>
          <p:cNvSpPr/>
          <p:nvPr/>
        </p:nvSpPr>
        <p:spPr>
          <a:xfrm>
            <a:off x="1913206" y="5444197"/>
            <a:ext cx="1209822" cy="37982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4569655" y="5779477"/>
            <a:ext cx="1209822" cy="37982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513384" y="5104228"/>
            <a:ext cx="1209822" cy="37982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27b3dbef2_0_52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تقييد نتائج البحث على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g727b3dbef2_0_52"/>
          <p:cNvSpPr txBox="1">
            <a:spLocks noGrp="1"/>
          </p:cNvSpPr>
          <p:nvPr>
            <p:ph type="body" idx="1"/>
          </p:nvPr>
        </p:nvSpPr>
        <p:spPr>
          <a:xfrm>
            <a:off x="0" y="1924495"/>
            <a:ext cx="11919857" cy="473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أيضًا تقييد البحث حسب النطاق الزمني ، على سبيل المثال ، "من 2015 إلى الوقت الحاضر"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تعمل خيارات الت</a:t>
            </a:r>
            <a:r>
              <a:rPr lang="ar-SA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قييد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هذه على تضييق نطاق البحث للوصول إلى أفضل نتيجة مطابقة.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05" name="Google Shape;305;g727b3dbef2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50" y="3719413"/>
            <a:ext cx="11822175" cy="245779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727b3dbef2_0_52"/>
          <p:cNvSpPr/>
          <p:nvPr/>
        </p:nvSpPr>
        <p:spPr>
          <a:xfrm>
            <a:off x="351692" y="3910818"/>
            <a:ext cx="1125416" cy="52050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727b3dbef2_0_52"/>
          <p:cNvSpPr/>
          <p:nvPr/>
        </p:nvSpPr>
        <p:spPr>
          <a:xfrm>
            <a:off x="321212" y="4752535"/>
            <a:ext cx="1125416" cy="52050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727b3dbef2_0_52"/>
          <p:cNvSpPr/>
          <p:nvPr/>
        </p:nvSpPr>
        <p:spPr>
          <a:xfrm>
            <a:off x="6156959" y="3882685"/>
            <a:ext cx="919090" cy="59084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8377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التصدير والبريد الإلكتروني وحفظ الاستشهادات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5"/>
          <p:cNvSpPr txBox="1">
            <a:spLocks noGrp="1"/>
          </p:cNvSpPr>
          <p:nvPr>
            <p:ph type="body" idx="1"/>
          </p:nvPr>
        </p:nvSpPr>
        <p:spPr>
          <a:xfrm>
            <a:off x="6970788" y="1690226"/>
            <a:ext cx="4996542" cy="46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يظهر الرسم على اليمين نتيجة البحث أعلاه.</a:t>
            </a:r>
          </a:p>
          <a:p>
            <a:pPr marL="762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bg2"/>
              </a:solidFill>
            </a:endParaRPr>
          </a:p>
          <a:p>
            <a:pPr marL="533400" lvl="0" indent="-4572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AutoNum type="alphaUcPeriod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إذا تم تحديد المربع المجاور لعنوان أي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مادة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فيمكن اتخاذ إجراءات أخرى ، مثل تصدير النتائج.</a:t>
            </a:r>
          </a:p>
          <a:p>
            <a:pPr lvl="1" algn="r" rtl="1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ar-EG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الروابط ذات الصلة أعلى قائمة النتائج لطباعة </a:t>
            </a: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الوثائق</a:t>
            </a:r>
            <a:r>
              <a:rPr lang="ar-EG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المحددة أو حفظها </a:t>
            </a: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</a:t>
            </a:r>
            <a:r>
              <a:rPr lang="ar-EG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تنزيلها أو إرسالها بالبريد الإلكتروني.</a:t>
            </a:r>
          </a:p>
          <a:p>
            <a:pPr marL="533400" lvl="0" indent="-4572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AutoNum type="alphaUcPeriod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يسمح التصدير بتصدير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المواد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المحددة إلى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برمجيات إدارة </a:t>
            </a:r>
            <a:r>
              <a:rPr lang="ar-EG" sz="18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الببليو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</a:t>
            </a:r>
            <a:r>
              <a:rPr lang="ar-EG" sz="18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رافيا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مثل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Mendeley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RefWorks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      EndNote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18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BibTeX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1" algn="r" rtl="1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ar-EG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يساعد </a:t>
            </a: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تحديد</a:t>
            </a:r>
            <a:r>
              <a:rPr lang="ar-EG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التنبيهات و</a:t>
            </a:r>
            <a:r>
              <a: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تحديد</a:t>
            </a:r>
            <a:r>
              <a:rPr lang="ar-EG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التغذية</a:t>
            </a:r>
            <a:r>
              <a:rPr lang="ar-EG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البقاء على اطلاع دائم بموضوع البحث.</a:t>
            </a:r>
          </a:p>
        </p:txBody>
      </p:sp>
      <p:pic>
        <p:nvPicPr>
          <p:cNvPr id="315" name="Google Shape;315;p5" descr="https://lh5.googleusercontent.com/QerzO7mhhN3CYBjo_cxJ73x_nQWV0Hg8EF7hkQ6BK93dRPU44EIWP4V_ueJsfX4m_bfqoAh8M1r1P1NjKbcI7p9f2s4PJ80zvv-edsUDXoG6prvCg8hJeyKLbX8CjYrpqKl6sd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5" y="1819431"/>
            <a:ext cx="6745542" cy="4851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8377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تنقية</a:t>
            </a: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وتحليل النتائج</a:t>
            </a:r>
            <a:endParaRPr dirty="0"/>
          </a:p>
        </p:txBody>
      </p:sp>
      <p:sp>
        <p:nvSpPr>
          <p:cNvPr id="321" name="Google Shape;321;p6"/>
          <p:cNvSpPr txBox="1">
            <a:spLocks noGrp="1"/>
          </p:cNvSpPr>
          <p:nvPr>
            <p:ph type="body" idx="1"/>
          </p:nvPr>
        </p:nvSpPr>
        <p:spPr>
          <a:xfrm>
            <a:off x="7056583" y="2451487"/>
            <a:ext cx="4996542" cy="38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572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AutoNum type="alphaUcPeriod" startAt="3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تتو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فر المزيد من خيارات التحديد ضمن تحسين النتائج على الجانب الأيسر من صفحة النتائج.</a:t>
            </a:r>
            <a:endParaRPr lang="en-US" dirty="0">
              <a:solidFill>
                <a:schemeClr val="bg2"/>
              </a:solidFill>
            </a:endParaRPr>
          </a:p>
          <a:p>
            <a:pPr marL="876300" lvl="1" indent="-34290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تتضمن الخيارات اسم المؤلف والموضوع وعنوان المصدر والمؤسسة وراعي التمويل والبلد / الإقليم والمزيد</a:t>
            </a:r>
            <a:endParaRPr lang="ar-SA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.D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تحليل نتائج البحث للحصول على تحليل عميق لنتيجة البحث لتحديد أي اتجاهات في الموضوع الذي يتم البحث عنه.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22" name="Google Shape;322;p6" descr="https://lh5.googleusercontent.com/QerzO7mhhN3CYBjo_cxJ73x_nQWV0Hg8EF7hkQ6BK93dRPU44EIWP4V_ueJsfX4m_bfqoAh8M1r1P1NjKbcI7p9f2s4PJ80zvv-edsUDXoG6prvCg8hJeyKLbX8CjYrpqKl6sd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49" y="1841521"/>
            <a:ext cx="6745542" cy="4851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تحليل الاقتباس حسب المؤلف</a:t>
            </a:r>
            <a:endParaRPr dirty="0"/>
          </a:p>
        </p:txBody>
      </p:sp>
      <p:sp>
        <p:nvSpPr>
          <p:cNvPr id="328" name="Google Shape;328;p7"/>
          <p:cNvSpPr txBox="1">
            <a:spLocks noGrp="1"/>
          </p:cNvSpPr>
          <p:nvPr>
            <p:ph type="body" idx="1"/>
          </p:nvPr>
        </p:nvSpPr>
        <p:spPr>
          <a:xfrm>
            <a:off x="153182" y="1799946"/>
            <a:ext cx="10019518" cy="2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توفر قاعدة بيانات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عددًا من المؤشرات الببليومترية للباحثين والمؤسسات البحثية.</a:t>
            </a:r>
            <a:endParaRPr lang="en-US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تُستخدم المؤشرات </a:t>
            </a:r>
            <a:r>
              <a:rPr lang="ar-EG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الببليو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رافية لإجراء تحليل الاقتباس لأغراض تقييم البحث للباحثين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الرئيسيين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ومؤسسات البحث.</a:t>
            </a:r>
            <a:endParaRPr lang="en-US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باستخدام  اسم الباحث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Peter Mason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جامعة زيمبابوي كمثال ، أدخل اسمه ومؤسسته في بحث المؤلف كما هو موضح في الشريحة التالية.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مثال على البحث عن المؤلف في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dirty="0"/>
          </a:p>
        </p:txBody>
      </p:sp>
      <p:sp>
        <p:nvSpPr>
          <p:cNvPr id="334" name="Google Shape;334;p11"/>
          <p:cNvSpPr txBox="1">
            <a:spLocks noGrp="1"/>
          </p:cNvSpPr>
          <p:nvPr>
            <p:ph type="body" idx="1"/>
          </p:nvPr>
        </p:nvSpPr>
        <p:spPr>
          <a:xfrm>
            <a:off x="0" y="1701975"/>
            <a:ext cx="12192000" cy="437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سيتم عرض المؤشرات الببليومترية لمخرجات بحثه خلال فترة عمله في الجامعة ، بما في ذلك:</a:t>
            </a:r>
            <a:endParaRPr dirty="0">
              <a:solidFill>
                <a:srgbClr val="3F3F3F"/>
              </a:solidFill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عدد الوثائق التي قدمها ،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المجالات التي عمل فيها ،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المؤلفين المشاركين الذين عمل معهم ، و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الاقتباسات من عمله.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35" name="Google Shape;3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0997" y="4212491"/>
            <a:ext cx="8297575" cy="2645509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6" name="Google Shape;336;p11"/>
          <p:cNvSpPr/>
          <p:nvPr/>
        </p:nvSpPr>
        <p:spPr>
          <a:xfrm>
            <a:off x="4179084" y="4766007"/>
            <a:ext cx="806549" cy="52050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29bd93e03_0_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مثال على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مداخل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متعددة لنفس المؤلف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g829bd93e03_0_0"/>
          <p:cNvSpPr txBox="1">
            <a:spLocks noGrp="1"/>
          </p:cNvSpPr>
          <p:nvPr>
            <p:ph type="body" idx="1"/>
          </p:nvPr>
        </p:nvSpPr>
        <p:spPr>
          <a:xfrm>
            <a:off x="337420" y="1863345"/>
            <a:ext cx="10798666" cy="213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البحث عن المؤلف ، يستر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جع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اسم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”Peter Mason" 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بعض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مداخل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الأسماء مع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”Mason، Peter R."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كصيغة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الاسم المفضل.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تظهر النتيجة أيضًا عدد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الوثائق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المفهرسة في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لهذا المؤلف.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44" name="Google Shape;344;g829bd93e0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9055" y="3466301"/>
            <a:ext cx="9088118" cy="30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829bd93e03_0_0"/>
          <p:cNvSpPr/>
          <p:nvPr/>
        </p:nvSpPr>
        <p:spPr>
          <a:xfrm>
            <a:off x="2625968" y="4529797"/>
            <a:ext cx="1073835" cy="90033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معلومات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تفصيلية عن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المؤلف في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12"/>
          <p:cNvSpPr txBox="1">
            <a:spLocks noGrp="1"/>
          </p:cNvSpPr>
          <p:nvPr>
            <p:ph type="body" idx="1"/>
          </p:nvPr>
        </p:nvSpPr>
        <p:spPr>
          <a:xfrm>
            <a:off x="8865057" y="1806285"/>
            <a:ext cx="3263705" cy="474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اسم المؤلف المفضل،      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Mason ، Peter R. ،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لإظهار صفحة تفاصيل المؤلف.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تعرض هذه الصفحة جميع المؤشرات الببليومترية المتوفرة في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عن المؤلف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Peter R. Mason</a:t>
            </a:r>
            <a:endParaRPr lang="ar-SA"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ar-SA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معرف هوية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المؤلف </a:t>
            </a:r>
            <a:r>
              <a:rPr lang="ar-SA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المحددة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قبل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،</a:t>
            </a:r>
            <a:r>
              <a:rPr lang="ar-SA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هو ال</a:t>
            </a:r>
            <a:r>
              <a:rPr lang="ar-SA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عرف الممنوح لكل مؤلف تتم </a:t>
            </a:r>
            <a:r>
              <a:rPr lang="ar-SA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تكشيف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أعماله في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sz="1800" dirty="0">
              <a:solidFill>
                <a:schemeClr val="bg2"/>
              </a:solidFill>
            </a:endParaRPr>
          </a:p>
        </p:txBody>
      </p:sp>
      <p:pic>
        <p:nvPicPr>
          <p:cNvPr id="353" name="Google Shape;3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91604"/>
            <a:ext cx="8914229" cy="4170719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12"/>
          <p:cNvSpPr/>
          <p:nvPr/>
        </p:nvSpPr>
        <p:spPr>
          <a:xfrm>
            <a:off x="5655212" y="2686929"/>
            <a:ext cx="900333" cy="25321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497" y="5903688"/>
            <a:ext cx="8164064" cy="38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kumimoji="0" lang="ar-EG" sz="37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معلومات</a:t>
            </a:r>
            <a:r>
              <a:rPr kumimoji="0" lang="ar-SA" sz="37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تفصيلية عن</a:t>
            </a:r>
            <a:r>
              <a:rPr kumimoji="0" lang="ar-EG" sz="37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المؤلف في </a:t>
            </a: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10"/>
          <p:cNvSpPr txBox="1">
            <a:spLocks noGrp="1"/>
          </p:cNvSpPr>
          <p:nvPr>
            <p:ph type="body" idx="1"/>
          </p:nvPr>
        </p:nvSpPr>
        <p:spPr>
          <a:xfrm>
            <a:off x="8460509" y="2013115"/>
            <a:ext cx="3713871" cy="3909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191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/>
              <a:buAutoNum type="alphaUcPeriod"/>
            </a:pP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إدراج بحوث المؤلف وإجمالي الاقتباسات التي حصلت عليها ومعامل تأثير المؤلف </a:t>
            </a:r>
            <a:r>
              <a:rPr lang="en-US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H-Index </a:t>
            </a: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بشكل بارز في صفحة تفاصيل المؤلف.</a:t>
            </a:r>
          </a:p>
          <a:p>
            <a:pPr marL="533400" lvl="0" indent="-4191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/>
              <a:buAutoNum type="alphaUcPeriod"/>
            </a:pP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رسم بياني يوضح البحث واتجاهات الاقتباس.</a:t>
            </a:r>
          </a:p>
          <a:p>
            <a:pPr marL="533400" lvl="0" indent="-4191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/>
              <a:buAutoNum type="alphaUcPeriod"/>
            </a:pP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إظهار الروابط إلى تفاصيل البحوث، والبحوث التي استشهدت بها ، ومسودات المقالات، وقائمة المؤلفين المشاركين ، والموضوعات ، والمنح التي تم الحصول عليها.</a:t>
            </a:r>
          </a:p>
          <a:p>
            <a:pPr marL="533400" lvl="0" indent="-4191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/>
              <a:buAutoNum type="alphaUcPeriod"/>
            </a:pP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تحليل مخرجات المؤلف للوصول إلى المزيد من الرسوم البيانية وتفاصيل المؤشرات </a:t>
            </a:r>
            <a:r>
              <a:rPr lang="ar-SA" sz="14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الببليومترية</a:t>
            </a: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المختلفة للمؤلف.</a:t>
            </a:r>
          </a:p>
          <a:p>
            <a:pPr marL="533400" lvl="0" indent="-4191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Arial"/>
              <a:buAutoNum type="alphaUcPeriod"/>
            </a:pP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عرض الاقتباسات </a:t>
            </a:r>
            <a:r>
              <a:rPr lang="en-US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View citation </a:t>
            </a:r>
            <a:r>
              <a:rPr lang="ar-SA" sz="1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يعرض نظرة عامة على العدد الإجمالي للأعمال المنشورة على مدى السنوات الخمس الماضية.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63" name="Google Shape;3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37" y="1857470"/>
            <a:ext cx="8154572" cy="406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تحليل مخرجات المؤلف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195490" y="1812471"/>
            <a:ext cx="5849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يوضح الشكل أدناه الرسوم البيانية وتفاصيل المؤشرات </a:t>
            </a:r>
            <a:r>
              <a:rPr lang="ar-SA" sz="1800" b="0" i="0" u="none" strike="noStrike" cap="none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الببليومترية</a:t>
            </a:r>
            <a:r>
              <a:rPr lang="ar-SA" sz="18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المختلفة للمؤلف.</a:t>
            </a:r>
            <a:endParaRPr sz="1800" b="0" i="0" u="none" strike="noStrike" cap="none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6306292" y="1812470"/>
            <a:ext cx="58495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</a:rPr>
              <a:t>يوضح الشكل أدناه نظرة عامة على العدد الإجمالي للأعمال المنشورة.</a:t>
            </a:r>
            <a:endParaRPr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2" name="Google Shape;37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8477"/>
            <a:ext cx="5987071" cy="3430292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3" name="Google Shape;37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462" y="2489496"/>
            <a:ext cx="5622388" cy="4158061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مقدمة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537028" y="1917700"/>
            <a:ext cx="10784114" cy="45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lang="en-US" dirty="0">
              <a:solidFill>
                <a:schemeClr val="bg2"/>
              </a:solidFill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تُستخدم قواعد البيانات هذه عادةً في تحليل أثر البحوث وتقييم الباحثين و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المؤسسات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البحثية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EG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العرض التقديمي: "تقييم البحث والقياسات الببليومترية" يوفر نظرة عامة على تقييم البحث ، وهو شرط أساسي لهذا الدرس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منصة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Lens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مجاني لجميع مستخدمي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Research4Life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المحتوى الأساسي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لقاعدة بيانات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متاح مجانًا للجميع للاستخدام الشخصي غير التجاري ، بينما يلزم الاشتراك للحصول على مستويات متقدمة من الوصول.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يتوفر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 Plus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عبر جميع 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المؤسسات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الأعضاء في 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r" rtl="1">
              <a:lnSpc>
                <a:spcPct val="100000"/>
              </a:lnSpc>
              <a:buClr>
                <a:schemeClr val="bg2"/>
              </a:buClr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يتطلب الوصول إلى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Scopus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اشتراكًا ، وهو متاح لبعض البلدان والمؤسسات التابعة 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للبحوث من أجل الحياة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sz="20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1948873" y="378812"/>
            <a:ext cx="590203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تحليل الاستشهادات بحسب المؤسسة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23"/>
          <p:cNvSpPr txBox="1">
            <a:spLocks noGrp="1"/>
          </p:cNvSpPr>
          <p:nvPr>
            <p:ph type="body" idx="1"/>
          </p:nvPr>
        </p:nvSpPr>
        <p:spPr>
          <a:xfrm>
            <a:off x="8010192" y="1900989"/>
            <a:ext cx="4192172" cy="355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يعطي البحث بالانتماء المؤسسي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Affiliation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نظرة عامة على مخرجات النشر للمؤسسة البحثية، بما في ذلك المجالات الموضوعية لعملها ، والانتماءات المتعاونة ، والمنشورات التي ظهرت مخرجاتها فيها.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endParaRPr lang="ar-SA"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يُظهر الرسم الموجود على اليمين نتيجة البحث عن "جامعة زمبابوي" في بحث الانتماء المؤسسي. ثم تقييد النتيجة على مدينة "هراري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Harare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 للوصول إلى المؤسسة المحددة ذات الاهتمام.</a:t>
            </a:r>
            <a:endParaRPr sz="1800" dirty="0">
              <a:solidFill>
                <a:schemeClr val="bg2"/>
              </a:solidFill>
            </a:endParaRPr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062" y="1900989"/>
            <a:ext cx="7736130" cy="3445443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3"/>
          <p:cNvSpPr/>
          <p:nvPr/>
        </p:nvSpPr>
        <p:spPr>
          <a:xfrm>
            <a:off x="2725722" y="4821240"/>
            <a:ext cx="1781623" cy="52519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"/>
          <p:cNvSpPr txBox="1">
            <a:spLocks noGrp="1"/>
          </p:cNvSpPr>
          <p:nvPr>
            <p:ph type="title"/>
          </p:nvPr>
        </p:nvSpPr>
        <p:spPr>
          <a:xfrm>
            <a:off x="2364508" y="437222"/>
            <a:ext cx="4950691" cy="6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الانتماء المؤسسي في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endParaRPr dirty="0"/>
          </a:p>
        </p:txBody>
      </p:sp>
      <p:sp>
        <p:nvSpPr>
          <p:cNvPr id="389" name="Google Shape;389;p13"/>
          <p:cNvSpPr txBox="1">
            <a:spLocks noGrp="1"/>
          </p:cNvSpPr>
          <p:nvPr>
            <p:ph type="body" idx="1"/>
          </p:nvPr>
        </p:nvSpPr>
        <p:spPr>
          <a:xfrm>
            <a:off x="7148945" y="2332152"/>
            <a:ext cx="4290646" cy="36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00"/>
              <a:buChar char="●"/>
            </a:pP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يُظهر المدخل الأول في النتائج جامعة زيمبابوي "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University of Zimbabwe".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ويحتوي على 8992 وثيقة منشورة مكشفة في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بواسطة 3016 مؤلفًا في مجالات موضوعية مختلفة كما هو موضح في الرسم البياني على يمين الشاشة.</a:t>
            </a:r>
          </a:p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00"/>
              <a:buChar char="●"/>
            </a:pP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الانتماءات التعاونية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Collaborating affiliations 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لعرض الانتماءات المتعاونة والبحوث المنتجة بشكل تعاوني.</a:t>
            </a:r>
          </a:p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00"/>
              <a:buChar char="●"/>
            </a:pP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البحوث حسب المصدر للاطلاع على عناوين النشر الخاصة بمخرجات جامعة زيمبابوي.</a:t>
            </a:r>
            <a:endParaRPr sz="1800" b="1" i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0" name="Google Shape;3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72" y="1801517"/>
            <a:ext cx="6184897" cy="495856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3"/>
          <p:cNvSpPr/>
          <p:nvPr/>
        </p:nvSpPr>
        <p:spPr>
          <a:xfrm>
            <a:off x="5430130" y="3896750"/>
            <a:ext cx="1153551" cy="21101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5"/>
          <p:cNvSpPr txBox="1">
            <a:spLocks noGrp="1"/>
          </p:cNvSpPr>
          <p:nvPr>
            <p:ph type="title"/>
          </p:nvPr>
        </p:nvSpPr>
        <p:spPr>
          <a:xfrm>
            <a:off x="2806985" y="589730"/>
            <a:ext cx="4544291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الملخص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35"/>
          <p:cNvSpPr txBox="1">
            <a:spLocks noGrp="1"/>
          </p:cNvSpPr>
          <p:nvPr>
            <p:ph type="body" idx="1"/>
          </p:nvPr>
        </p:nvSpPr>
        <p:spPr>
          <a:xfrm>
            <a:off x="119203" y="1956175"/>
            <a:ext cx="11462700" cy="4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تقدم قواعد بيانات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ملف تعريفي عام عن مخرجات الباحث والمؤسسة البحثية ، بناءً على مجموعة من المؤشرات </a:t>
            </a:r>
            <a:r>
              <a:rPr lang="ar-SA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الببليومترية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تقديم المؤشرات في شكل مرئي للغاية ، مع العديد من الرسوم والجداول البيانية ، ويسهل فهمها.</a:t>
            </a:r>
          </a:p>
          <a:p>
            <a:pPr marL="457200" lvl="0" indent="-3810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بالإضافة إلى بيانات النشر ، توفر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سهولة الوصول إلى المعلومات المتعلقة بالمنح وبراءات الاختراع والتجارب السريرية ووثائق السياسات ذات الصلة ، بينما توفر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وصولاً خاصًا إلى معلومات براءات الاختراع. علاوة على ذلك عمق تحليل أثر البحث المنجز.</a:t>
            </a:r>
          </a:p>
          <a:p>
            <a:pPr marL="457200" lvl="0" indent="-3810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قد تساعد النتائج التي تم الحصول عليها من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 ،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المستخدمين على:</a:t>
            </a:r>
          </a:p>
          <a:p>
            <a:pPr marL="684213" lvl="0" indent="341313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العثور على متعاونين في البحث ، أي من يتعاون معهم وفي أي موضوع ،</a:t>
            </a:r>
          </a:p>
          <a:p>
            <a:pPr marL="684213" indent="341313" algn="just" rtl="1">
              <a:buClr>
                <a:schemeClr val="dk1"/>
              </a:buClr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الإعداد لتقييم البحث العلمي لباحث أو لمؤسسة بحثية ،</a:t>
            </a:r>
          </a:p>
          <a:p>
            <a:pPr marL="684213" lvl="0" indent="341313" algn="just" rtl="1">
              <a:buClr>
                <a:schemeClr val="dk1"/>
              </a:buClr>
              <a:buFont typeface="Arial" panose="020B0604020202020204" pitchFamily="34" charset="0"/>
              <a:buChar char="•"/>
              <a:tabLst>
                <a:tab pos="341313" algn="l"/>
              </a:tabLst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تطوير سياسة بناء على البيانات المقدمة.</a:t>
            </a:r>
          </a:p>
          <a:p>
            <a:pPr marL="457200" lvl="0" indent="-3810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الرجوع إلى العرض التقديمي "تقييم البحث والقياسات </a:t>
            </a:r>
            <a:r>
              <a:rPr lang="ar-SA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الببليومترية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لمعرفة المزيد عن تحليل أثر البحث.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160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27b3dbef2_0_81"/>
          <p:cNvSpPr txBox="1">
            <a:spLocks noGrp="1"/>
          </p:cNvSpPr>
          <p:nvPr>
            <p:ph type="title"/>
          </p:nvPr>
        </p:nvSpPr>
        <p:spPr>
          <a:xfrm>
            <a:off x="2074277" y="394264"/>
            <a:ext cx="530074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مصادر إضافية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g727b3dbef2_0_81"/>
          <p:cNvSpPr txBox="1">
            <a:spLocks noGrp="1"/>
          </p:cNvSpPr>
          <p:nvPr>
            <p:ph type="body" idx="1"/>
          </p:nvPr>
        </p:nvSpPr>
        <p:spPr>
          <a:xfrm>
            <a:off x="0" y="1707625"/>
            <a:ext cx="11059800" cy="496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Dimensions. 2018. Dimensions Free| 2-minute introduction. [Cited 21 September 2022]. </a:t>
            </a:r>
            <a:r>
              <a:rPr lang="en-US" sz="1600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https://www.youtube.com/watch?v=2IKbRm5cgTw&amp;feature=youtu.be</a:t>
            </a:r>
            <a:r>
              <a:rPr lang="en-US" sz="1600" u="sng" dirty="0">
                <a:solidFill>
                  <a:schemeClr val="bg2"/>
                </a:solidFill>
              </a:rPr>
              <a:t> </a:t>
            </a:r>
            <a:endParaRPr sz="1600" dirty="0">
              <a:solidFill>
                <a:schemeClr val="bg2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Dimensions. 2022. Resources. In: Dimensions [online]. [Cited 21 August 2022]. </a:t>
            </a:r>
            <a:r>
              <a:rPr lang="en-US" sz="1600" u="sng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https://www.dimensions.ai/resource-type/videos/</a:t>
            </a:r>
            <a:endParaRPr sz="1600" u="sng" dirty="0">
              <a:solidFill>
                <a:schemeClr val="bg2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Elsevier. 2022a. Scopus content. In: Elsevier [online]. [Cited 26 September 2022]. </a:t>
            </a:r>
            <a:r>
              <a:rPr lang="en-US" sz="1600" u="sng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https://www.elsevier.com/solutions/scopus/how-scopus-works/content</a:t>
            </a:r>
            <a:endParaRPr sz="1600" dirty="0">
              <a:solidFill>
                <a:schemeClr val="bg2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Elsevier. 2020b. Scopus Training Videos [online]. [Cited 26 September 2022]. </a:t>
            </a:r>
            <a:r>
              <a:rPr lang="en-US" sz="1600" u="sng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https://www.youtube.com/playlist?list=PLmFEGsa7e9nG8nvIpVld6xc6-G9gH9Uxb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sz="1600" dirty="0">
              <a:solidFill>
                <a:schemeClr val="bg2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Lens.org. 2022a. Scholarly Data Set.  In: Scholarly Works: Search &amp; Analysis [online]. [Cited 26 September 2022]. </a:t>
            </a:r>
            <a:r>
              <a:rPr lang="en-US" sz="1600" u="sng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https://www.lens.org/lens/search/scholar/structured</a:t>
            </a:r>
            <a:endParaRPr sz="1600" dirty="0">
              <a:solidFill>
                <a:schemeClr val="bg2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Lens.org. 2022b. Patent Data Set.  In: Patents: Search &amp; Analysis [online].  [Cited 26 September 2022]. </a:t>
            </a:r>
            <a:r>
              <a:rPr lang="en-US" sz="1600" u="sng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https://www.lens.org/lens/search/patent/structured</a:t>
            </a:r>
            <a:endParaRPr sz="1600" dirty="0">
              <a:solidFill>
                <a:schemeClr val="bg2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Research4Life. 2019. Dimensions, now available via Research4Life. [Cited 26 September 2022].  </a:t>
            </a:r>
            <a:r>
              <a:rPr lang="en-US" sz="1600" u="sng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https://youtu.be/c5LsUIn6RwM</a:t>
            </a:r>
            <a:endParaRPr sz="1600" dirty="0">
              <a:solidFill>
                <a:schemeClr val="bg2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Research4Life. 2021.  The Lens webinar. In Research4Life [online]. [Cited 26 September 2022].  </a:t>
            </a:r>
            <a:r>
              <a:rPr lang="en-US" sz="1600" u="sng" dirty="0">
                <a:solidFill>
                  <a:schemeClr val="bg2"/>
                </a:solidFill>
              </a:rPr>
              <a:t>https://youtu.be/O0Q_cPv_0iA</a:t>
            </a:r>
            <a:endParaRPr sz="1600" dirty="0">
              <a:solidFill>
                <a:schemeClr val="bg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18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878570"/>
            <a:ext cx="10515600" cy="42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تلتزم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ar-EG" sz="2400" dirty="0">
                <a:solidFill>
                  <a:srgbClr val="F4992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بأهداف الأمم المتحدة للتنمية المستدامة</a:t>
            </a:r>
            <a:r>
              <a:rPr lang="ar-EG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تساهم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</a:rPr>
              <a:t> في عِقد الأمم المتحدة للعمل من خلال زيادة المشاركة البحثية من جنوب الكرة الأرضية.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تركز الخطة الإستراتيجية الأخيرة حتى عام 2030 على الإدماج والعدالة في مجتمع البحث العالمي، ودعم إنشاء كيان أكثر ثراءً من الأبحاث التي ستساعد على النهوض بأهداف التنمية المستدامة.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تقدم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</a:rPr>
              <a:t> لشركائنا ومستخدمينا وداعمينا الفرصة للمساهمة في إنشاء التنوع، وبيئة بحثية شاملة وعادلة للجميع.</a:t>
            </a:r>
            <a:endParaRPr sz="2400" dirty="0">
              <a:solidFill>
                <a:schemeClr val="bg2"/>
              </a:solidFill>
              <a:latin typeface="+mn-lt"/>
              <a:sym typeface="Quattrocento Sans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15" y="202431"/>
            <a:ext cx="4498687" cy="1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989098" y="1731702"/>
            <a:ext cx="2276669" cy="758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B54071-2C20-0F56-96D4-A47D6DD3F9DC}"/>
              </a:ext>
            </a:extLst>
          </p:cNvPr>
          <p:cNvSpPr txBox="1"/>
          <p:nvPr/>
        </p:nvSpPr>
        <p:spPr>
          <a:xfrm>
            <a:off x="6278062" y="374352"/>
            <a:ext cx="49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أهداف التنمية المستدامة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503110"/>
            <a:ext cx="1051560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nl-NL" sz="1800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nl-NL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يسمح هيكلنا الفريد بين القطاعين العام والخاص بالعمل بشكل فعال بما يتماشى مع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17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الشراكة من أجل أهداف التنمية المستدامة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ودعم مجتمع المستفيدين لدينا كمستهلكين ومنتجين للبحوث الهامة والنهوض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بهدف رقم 10 من أهداف التنمية المستدامة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تقليل أوجه عدم المساواة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داخل البلدان وفيما بينها.</a:t>
            </a:r>
          </a:p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في حين أن أنشطة البحوث من أجل الحياة تدعم بشكل مباشر وغير مباشر جميع أهداف التنمية المستدامة مثل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الصحة الجيدة والرفاهية ، والقضاء على الجوع ، والمياه النظيفة والصرف الصحي ، والصناعة ، والابتكار والبنية التحتية ، والسلام والعدالة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، فإن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 يتماشى بشكل وثيق مع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4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التعليم الجيد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؛ وهو أمر أساسي لإنشاء عالم يسوده السلام والازدهار و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5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المساواة بين الجنسين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لتحقيق تمكين جميع النساء والأطفال.</a:t>
            </a:r>
            <a:endParaRPr sz="2400" dirty="0">
              <a:solidFill>
                <a:schemeClr val="bg2"/>
              </a:solidFill>
              <a:highlight>
                <a:srgbClr val="FFFFFF"/>
              </a:highlight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415" y="202431"/>
            <a:ext cx="4873039" cy="1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989098" y="1731702"/>
            <a:ext cx="2276669" cy="758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7"/>
          <p:cNvGrpSpPr/>
          <p:nvPr/>
        </p:nvGrpSpPr>
        <p:grpSpPr>
          <a:xfrm>
            <a:off x="989098" y="5430727"/>
            <a:ext cx="5106902" cy="1188000"/>
            <a:chOff x="1064320" y="4654442"/>
            <a:chExt cx="8471089" cy="2004383"/>
          </a:xfrm>
        </p:grpSpPr>
        <p:pic>
          <p:nvPicPr>
            <p:cNvPr id="121" name="Google Shape;121;p17" descr="A red background with a book and a pencil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64320" y="4654442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 descr="A picture containing text, font, logo, graphics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22194" y="4654443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 descr="A picture containing text, graphics, font, logo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80068" y="4654443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 descr="A picture containing text, logo, font, screenshot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537942" y="4661358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C8B561-9403-E0A0-9282-FAFC1F3F27B1}"/>
              </a:ext>
            </a:extLst>
          </p:cNvPr>
          <p:cNvSpPr txBox="1"/>
          <p:nvPr/>
        </p:nvSpPr>
        <p:spPr>
          <a:xfrm>
            <a:off x="6235104" y="526540"/>
            <a:ext cx="49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أهداف التنمية المستدامة (تابع)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أنت مدعو إلى ...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g727b3dbef2_0_81"/>
          <p:cNvSpPr txBox="1">
            <a:spLocks noGrp="1"/>
          </p:cNvSpPr>
          <p:nvPr>
            <p:ph type="body" idx="1"/>
          </p:nvPr>
        </p:nvSpPr>
        <p:spPr>
          <a:xfrm>
            <a:off x="656075" y="2094525"/>
            <a:ext cx="9916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قم بزيارتنا على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www.research4life.org</a:t>
            </a:r>
            <a:endParaRPr lang="en-US" sz="2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اتصل بنا على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r4l@research4life.org</a:t>
            </a:r>
            <a:endParaRPr lang="en-US" sz="2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algn="r" rtl="1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تعرف على مواد التدريب الأخرى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www.research4life.org/training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اشترك في النشرة الإخبارية.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Research4L</a:t>
            </a: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www.research4life.org/newsletter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تحقق من مقاطع فيديو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       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https://bit.ly/2w3CU5C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تابعنا على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Twitter @ r4lpartnership </a:t>
            </a: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Facebook @ R4Lpartnership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"/>
          <p:cNvSpPr/>
          <p:nvPr/>
        </p:nvSpPr>
        <p:spPr>
          <a:xfrm>
            <a:off x="1591800" y="2814175"/>
            <a:ext cx="929880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ar-EG" sz="3000" b="0" i="0" u="none" strike="noStrike" kern="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لمزيد من المعلومات حول </a:t>
            </a: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8981D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0" i="0" u="sng" strike="noStrike" kern="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489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b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en-US" sz="3000" b="0" i="0" u="sng" strike="noStrike" kern="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489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489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6F7C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</a:b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8981D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"البحوث من أجل الحياة" هو شراكة بين خمس برامج عامة وخاصة: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096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ملف البحث للأفراد والمؤسسات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537028" y="1917700"/>
            <a:ext cx="10784114" cy="45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مهم في عرض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عمل وتأثير الباحث أو المؤسسة.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وضع الأعمال والإنجازات وأوجه التعاون في مكان واحد ، وبالتالي يسهل تقييم الكيان الذي يتم تقييمه.</a:t>
            </a:r>
          </a:p>
          <a:p>
            <a:pPr lvl="0" algn="r" rtl="1">
              <a:lnSpc>
                <a:spcPct val="100000"/>
              </a:lnSpc>
              <a:buClr>
                <a:schemeClr val="bg2"/>
              </a:buClr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يجب أن يعرض الملف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الشخصي الجيد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للباحث مخرجات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بحثية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طوال حياته المهنية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بأسلوب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متوازن، 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باستخدام كل من الأساليب النوعية ، مثل السرد ، وكذلك المؤشرات الكمية.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وبالمثل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يجب أن يعرض ملف تعريف المؤسسة الجيد عمل وتأثير المنظمة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بأسلوب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متوازن.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بالإضافة إلى الأدوات الثلاثة التي تم إبرازها في هذا العرض التقديمي ، فإن ملف تعريف الباحث العلمي من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وضح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"تقييم البحث والقياسات الببليومترية" مفيد في بناء ملف تعريف بحثي.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0" y="107327"/>
            <a:ext cx="8098971" cy="13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منصة </a:t>
            </a:r>
            <a:r>
              <a:rPr lang="en-US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the Lens</a:t>
            </a: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lang="en-US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بوابة محتوى </a:t>
            </a:r>
            <a:r>
              <a:rPr lang="en-US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ar-SA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” Research4Life</a:t>
            </a:r>
            <a:endParaRPr sz="3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xfrm>
            <a:off x="692727" y="1645920"/>
            <a:ext cx="10945091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الوصول إلى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the  Lens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أو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Scopus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قائمة قواعد البيانات من الصفحة الأولية لبوابة المحتوى. </a:t>
            </a:r>
            <a:endParaRPr lang="en-US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بمجرد العرض ، حدد الأبجدية الأولى لقاعدة البيانات التي تختارها: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“D” </a:t>
            </a:r>
            <a:r>
              <a:rPr lang="en-US" sz="20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“L” the </a:t>
            </a:r>
            <a:r>
              <a:rPr lang="en-US" sz="20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Lens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“S” Scopus.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إذا لزم الأمر ، قم بالتمرير لأسفل إلى قاعدة البيانات ال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محددة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انقر لفتح قاعدة البيانات.</a:t>
            </a:r>
            <a:endParaRPr sz="2000" dirty="0">
              <a:solidFill>
                <a:schemeClr val="bg2"/>
              </a:solidFill>
            </a:endParaRPr>
          </a:p>
        </p:txBody>
      </p:sp>
      <p:pic>
        <p:nvPicPr>
          <p:cNvPr id="114" name="Google Shape;11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07" y="4231005"/>
            <a:ext cx="8286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 descr="https://lh6.googleusercontent.com/_FJZ592qzTZN6AEbbE0ndqGFtgHyVyEirxKOBnv8mBaQHE92cX6NmdrMRjsvdQzBS7h1RSk1zJ3F4Y2tjPnxjwZKuz2Ue_nWjAG0Baz6PMJcTgtLujbVa98zVQLmom9U995GfvFaj7WU8kokjQD_SOC2MD8915j0E0pfNr0j1iQgXaV2fU2OkyzDWBdUCHZ_JDNrUg"/>
          <p:cNvSpPr/>
          <p:nvPr/>
        </p:nvSpPr>
        <p:spPr>
          <a:xfrm>
            <a:off x="1948687" y="2707004"/>
            <a:ext cx="5743575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075" y="2897579"/>
            <a:ext cx="7076131" cy="3752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هي </a:t>
            </a:r>
            <a:r>
              <a:rPr lang="en-US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وفي ماذا تستخدم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0" y="1942664"/>
            <a:ext cx="10254343" cy="4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en-US" sz="2000" u="sn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 ، </a:t>
            </a:r>
            <a:r>
              <a:rPr lang="ar-EG" sz="2000" u="sn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هي قاعدة بيانات للعلوم الرقمية تتجاوز الاستشهادات وتعرّف نفسها على أنها </a:t>
            </a:r>
            <a:r>
              <a:rPr lang="ar-EG" sz="2000" b="1" u="sn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منصة بيانات بحثية ديناميكية مرتبطة.</a:t>
            </a:r>
            <a:endParaRPr lang="en-US" sz="2000" b="1" u="sn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تسمح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للمستخدمين باستكشاف الروابط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بين المطبوعات والمنح والتجارب السريرية وبراءات الاختراع ووثائق السياسات لتقديم صورة أوسع للتأثير.</a:t>
            </a:r>
            <a:endParaRPr lang="en-US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تجمع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مئات الملايين من المنشورات والمنح والسياسات والبيانات وبراءات الاختراع و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القياسات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مما يمكّن المستخدمين من استكشاف أكثر من 4 مليارات اتصال فيما بينهم.</a:t>
            </a:r>
            <a:endParaRPr lang="en-US" sz="20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يقدم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مؤشرات ببليومترية لتقييم أثر الباحثين والمؤسسات البحثية.</a:t>
            </a:r>
            <a:endParaRPr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-1" y="43722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 الإنتاج الفكري بقاعدة بيانات </a:t>
            </a:r>
            <a:r>
              <a:rPr lang="en-US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ar-SA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6756725" y="1753194"/>
            <a:ext cx="4816929" cy="427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لبدء البحث عن موضوع ، أدخل عبارة أو كلمات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مفتاحية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على سبيل المثال </a:t>
            </a:r>
            <a:r>
              <a:rPr lang="ar-EG" sz="22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"إنتاج الذرة في زيمبابوي"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22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maize production in Zimbabwe</a:t>
            </a:r>
            <a:r>
              <a:rPr lang="ar-EG" sz="22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مربع البحث في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SA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تحديد نتيجة البحث بواسطة عوامل التصفية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(الفلترة)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الموضحة في 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SA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قم بتطبيق عامل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الفلترة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بالنقر فوق الزر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Limit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بعد تحديد المربعات المناسبة.</a:t>
            </a:r>
          </a:p>
          <a:p>
            <a:pPr marL="927100" lvl="1" indent="-342900" algn="r" rtl="1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تطبيق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محدد أو فلتر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واحد فقط في كل مرة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45" y="1657763"/>
            <a:ext cx="6411149" cy="486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34785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</a:pPr>
            <a:r>
              <a:rPr lang="ar-EG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نتيجة البحث بعد تطبيق المرشحات</a:t>
            </a:r>
            <a:r>
              <a:rPr lang="ar-SA" sz="333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الفلاتر</a:t>
            </a:r>
            <a:endParaRPr sz="333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6253681" y="1890859"/>
            <a:ext cx="4718954" cy="458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سرد جميع مصطلحات البحث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الفلاتر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المطبقة على سلسلة البحث في مربع البحث في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SA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 rtl="1">
              <a:lnSpc>
                <a:spcPct val="100000"/>
              </a:lnSpc>
              <a:buClr>
                <a:schemeClr val="bg2"/>
              </a:buClr>
            </a:pP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الروابط /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والأيقونات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الموجودة أسفل عنوان نتيجة البحث تسهل الوصول إلى النص الكامل والمؤشرات الببليومترية ، كما هو موضح في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ar-EG" sz="2200" dirty="0">
                <a:solidFill>
                  <a:srgbClr val="3B3B3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ar-SA" sz="2200" dirty="0">
                <a:solidFill>
                  <a:srgbClr val="3B3B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dirty="0">
              <a:solidFill>
                <a:srgbClr val="3B3B3B"/>
              </a:solidFill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32" y="1738580"/>
            <a:ext cx="5148594" cy="483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Research4Lif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890"/>
      </a:accent1>
      <a:accent2>
        <a:srgbClr val="51B948"/>
      </a:accent2>
      <a:accent3>
        <a:srgbClr val="F8981D"/>
      </a:accent3>
      <a:accent4>
        <a:srgbClr val="3CA16B"/>
      </a:accent4>
      <a:accent5>
        <a:srgbClr val="F15C22"/>
      </a:accent5>
      <a:accent6>
        <a:srgbClr val="7F7F7F"/>
      </a:accent6>
      <a:hlink>
        <a:srgbClr val="004890"/>
      </a:hlink>
      <a:folHlink>
        <a:srgbClr val="0064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11642</TotalTime>
  <Words>3805</Words>
  <Application>Microsoft Office PowerPoint</Application>
  <PresentationFormat>Widescreen</PresentationFormat>
  <Paragraphs>277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Gill Sans</vt:lpstr>
      <vt:lpstr>Arial</vt:lpstr>
      <vt:lpstr>Calibri</vt:lpstr>
      <vt:lpstr>Trebuchet MS</vt:lpstr>
      <vt:lpstr>Open Sans</vt:lpstr>
      <vt:lpstr>Wingdings</vt:lpstr>
      <vt:lpstr>Courier New</vt:lpstr>
      <vt:lpstr>Simple Light</vt:lpstr>
      <vt:lpstr>Kantoorthema</vt:lpstr>
      <vt:lpstr>التصفح والبحث بحسب المجموعة</vt:lpstr>
      <vt:lpstr>الخطوط الرئيسية</vt:lpstr>
      <vt:lpstr>أهداف التعلم</vt:lpstr>
      <vt:lpstr>المقدمة </vt:lpstr>
      <vt:lpstr>ملف البحث للأفراد والمؤسسات</vt:lpstr>
      <vt:lpstr>الوصول إلى منصة Dimensions و the Lens و Scopus من بوابة محتوى “البحوث من أجل الحياة” Research4Life</vt:lpstr>
      <vt:lpstr>ما هي Dimensions وفي ماذا تستخدم</vt:lpstr>
      <vt:lpstr>بحث الإنتاج الفكري بقاعدة بيانات Dimensions </vt:lpstr>
      <vt:lpstr>نتيجة البحث بعد تطبيق المرشحات الفلاتر</vt:lpstr>
      <vt:lpstr> الروابط / الأيقونات الموجودة أسفل نتيجة البحث</vt:lpstr>
      <vt:lpstr>عرض كامل للمقال - تفاصيل لمقال</vt:lpstr>
      <vt:lpstr>تحليلات البحث حسب المؤلف</vt:lpstr>
      <vt:lpstr>عروض تحليلية - نظرة عامة على مخرجات النشر</vt:lpstr>
      <vt:lpstr>عروض تحليلية –إصدارات الباحث واستشهاداته</vt:lpstr>
      <vt:lpstr>عروض تحليلية - عناوين المصادر</vt:lpstr>
      <vt:lpstr>تحليلات البحث حسب المؤسسة</vt:lpstr>
      <vt:lpstr>تحليلات البحث حسب المؤسسة (تابع)</vt:lpstr>
      <vt:lpstr>عروض تحليلية - نظرة عامة</vt:lpstr>
      <vt:lpstr>عروض تحليلية - فئات البحث</vt:lpstr>
      <vt:lpstr>عروض تحليلية - المؤسسات البحثية</vt:lpstr>
      <vt:lpstr>عروض تحليلية - المِنَح</vt:lpstr>
      <vt:lpstr>ما هي the Lens وفي ماذا تستخدم</vt:lpstr>
      <vt:lpstr>بحث الإنتاج الفكري في the Lens – الإنتاج العلمي</vt:lpstr>
      <vt:lpstr>نتيجة البحث</vt:lpstr>
      <vt:lpstr>نتيجة البحث - مستخلص المقال</vt:lpstr>
      <vt:lpstr>تحليلات البحث حسب المؤلف</vt:lpstr>
      <vt:lpstr>ملفات التعريف لقاعدة بيانات Lens</vt:lpstr>
      <vt:lpstr>تحليلات البحث حسب المؤسسة</vt:lpstr>
      <vt:lpstr>ما هي Scopus  وفي ماذا تستخدم </vt:lpstr>
      <vt:lpstr>بحث الإنتاج الفكري على Scopus</vt:lpstr>
      <vt:lpstr>تقييد نتائج البحث على Scopus</vt:lpstr>
      <vt:lpstr>التصدير والبريد الإلكتروني وحفظ الاستشهادات</vt:lpstr>
      <vt:lpstr>تنقية وتحليل النتائج</vt:lpstr>
      <vt:lpstr>تحليل الاقتباس حسب المؤلف</vt:lpstr>
      <vt:lpstr>مثال على البحث عن المؤلف في Scopus</vt:lpstr>
      <vt:lpstr>مثال على مداخل متعددة لنفس المؤلف</vt:lpstr>
      <vt:lpstr>معلومات تفصيلية عن المؤلف في Scopus</vt:lpstr>
      <vt:lpstr>معلومات تفصيلية عن المؤلف في Scopus</vt:lpstr>
      <vt:lpstr>تحليل مخرجات المؤلف </vt:lpstr>
      <vt:lpstr>تحليل الاستشهادات بحسب المؤسسة</vt:lpstr>
      <vt:lpstr>الانتماء المؤسسي في Scopus</vt:lpstr>
      <vt:lpstr>الملخص</vt:lpstr>
      <vt:lpstr>مصادر إضافية</vt:lpstr>
      <vt:lpstr>PowerPoint Presentation</vt:lpstr>
      <vt:lpstr>PowerPoint Presentation</vt:lpstr>
      <vt:lpstr>أنت مدعو إلى ...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Collection-specific browsing and searching</dc:title>
  <dc:subject/>
  <dc:creator>Marcia Mabhula</dc:creator>
  <cp:keywords/>
  <dc:description/>
  <cp:lastModifiedBy>Marcia Mabhula</cp:lastModifiedBy>
  <cp:revision>63</cp:revision>
  <dcterms:created xsi:type="dcterms:W3CDTF">2020-02-14T15:04:15Z</dcterms:created>
  <dcterms:modified xsi:type="dcterms:W3CDTF">2024-08-20T10:55:25Z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27A879D7-636B-46C0-8BBC-F616356EFAB9</vt:lpwstr>
  </property>
  <property fmtid="{D5CDD505-2E9C-101B-9397-08002B2CF9AE}" pid="6" name="ArticulateProjectFull">
    <vt:lpwstr>D:\R4Life\F2F Materials\20200420_M3_L3.7EN.Citation databases.ppta</vt:lpwstr>
  </property>
</Properties>
</file>