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1"/>
  </p:sldMasterIdLst>
  <p:notesMasterIdLst>
    <p:notesMasterId r:id="rId85"/>
  </p:notesMasterIdLst>
  <p:sldIdLst>
    <p:sldId id="256" r:id="rId2"/>
    <p:sldId id="257" r:id="rId3"/>
    <p:sldId id="258" r:id="rId4"/>
    <p:sldId id="259" r:id="rId5"/>
    <p:sldId id="260" r:id="rId6"/>
    <p:sldId id="306"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29" r:id="rId42"/>
    <p:sldId id="297" r:id="rId43"/>
    <p:sldId id="298" r:id="rId44"/>
    <p:sldId id="299" r:id="rId45"/>
    <p:sldId id="300" r:id="rId46"/>
    <p:sldId id="301" r:id="rId47"/>
    <p:sldId id="302" r:id="rId48"/>
    <p:sldId id="303" r:id="rId49"/>
    <p:sldId id="330" r:id="rId50"/>
    <p:sldId id="331" r:id="rId51"/>
    <p:sldId id="332" r:id="rId52"/>
    <p:sldId id="333" r:id="rId53"/>
    <p:sldId id="276" r:id="rId54"/>
    <p:sldId id="334" r:id="rId55"/>
    <p:sldId id="278" r:id="rId56"/>
    <p:sldId id="279" r:id="rId57"/>
    <p:sldId id="281" r:id="rId58"/>
    <p:sldId id="282" r:id="rId59"/>
    <p:sldId id="283" r:id="rId60"/>
    <p:sldId id="284" r:id="rId61"/>
    <p:sldId id="335" r:id="rId62"/>
    <p:sldId id="285" r:id="rId63"/>
    <p:sldId id="286" r:id="rId64"/>
    <p:sldId id="336" r:id="rId65"/>
    <p:sldId id="337" r:id="rId66"/>
    <p:sldId id="287" r:id="rId67"/>
    <p:sldId id="288" r:id="rId68"/>
    <p:sldId id="338" r:id="rId69"/>
    <p:sldId id="339" r:id="rId70"/>
    <p:sldId id="340" r:id="rId71"/>
    <p:sldId id="289" r:id="rId72"/>
    <p:sldId id="290" r:id="rId73"/>
    <p:sldId id="291" r:id="rId74"/>
    <p:sldId id="292" r:id="rId75"/>
    <p:sldId id="293" r:id="rId76"/>
    <p:sldId id="294" r:id="rId77"/>
    <p:sldId id="295" r:id="rId78"/>
    <p:sldId id="296" r:id="rId79"/>
    <p:sldId id="341" r:id="rId80"/>
    <p:sldId id="342" r:id="rId81"/>
    <p:sldId id="343" r:id="rId82"/>
    <p:sldId id="344" r:id="rId83"/>
    <p:sldId id="305" r:id="rId84"/>
  </p:sldIdLst>
  <p:sldSz cx="12192000" cy="6858000"/>
  <p:notesSz cx="6858000" cy="9144000"/>
  <p:embeddedFontLst>
    <p:embeddedFont>
      <p:font typeface="Calibri" panose="020F0502020204030204" pitchFamily="34" charset="0"/>
      <p:regular r:id="rId86"/>
      <p:bold r:id="rId87"/>
      <p:italic r:id="rId88"/>
      <p:boldItalic r:id="rId89"/>
    </p:embeddedFont>
    <p:embeddedFont>
      <p:font typeface="Open Sans" panose="020B0606030504020204" pitchFamily="34" charset="0"/>
      <p:regular r:id="rId90"/>
      <p:bold r:id="rId91"/>
      <p:italic r:id="rId92"/>
      <p:boldItalic r:id="rId93"/>
    </p:embeddedFont>
    <p:embeddedFont>
      <p:font typeface="Simplified Arabic" panose="02020603050405020304" pitchFamily="18" charset="-78"/>
      <p:regular r:id="rId94"/>
      <p:bold r:id="rId95"/>
    </p:embeddedFont>
    <p:embeddedFont>
      <p:font typeface="Trebuchet MS" panose="020B0603020202020204" pitchFamily="34"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00" roundtripDataSignature="AMtx7mgsVb49McSOVj5oJ4UlQ51sl0+z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AEBC2D-4D34-4B06-BD34-2BFB24EF029C}" v="35" dt="2024-07-24T08:09:05.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748" autoAdjust="0"/>
  </p:normalViewPr>
  <p:slideViewPr>
    <p:cSldViewPr snapToGrid="0" snapToObjects="1">
      <p:cViewPr varScale="1">
        <p:scale>
          <a:sx n="78" d="100"/>
          <a:sy n="78" d="100"/>
        </p:scale>
        <p:origin x="8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2.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customschemas.google.com/relationships/presentationmetadata" Target="metadata"/><Relationship Id="rId105"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 GARRAYA, Gehane Omar" userId="f23954c5-e144-4092-9610-5359c58a19a4" providerId="ADAL" clId="{4AAEBC2D-4D34-4B06-BD34-2BFB24EF029C}"/>
    <pc:docChg chg="undo redo custSel addSld delSld modSld">
      <pc:chgData name="AL GARRAYA, Gehane Omar" userId="f23954c5-e144-4092-9610-5359c58a19a4" providerId="ADAL" clId="{4AAEBC2D-4D34-4B06-BD34-2BFB24EF029C}" dt="2024-07-24T08:09:38.581" v="1269" actId="20577"/>
      <pc:docMkLst>
        <pc:docMk/>
      </pc:docMkLst>
      <pc:sldChg chg="modSp mod">
        <pc:chgData name="AL GARRAYA, Gehane Omar" userId="f23954c5-e144-4092-9610-5359c58a19a4" providerId="ADAL" clId="{4AAEBC2D-4D34-4B06-BD34-2BFB24EF029C}" dt="2024-07-22T08:24:26.287" v="0" actId="108"/>
        <pc:sldMkLst>
          <pc:docMk/>
          <pc:sldMk cId="0" sldId="256"/>
        </pc:sldMkLst>
        <pc:spChg chg="mod">
          <ac:chgData name="AL GARRAYA, Gehane Omar" userId="f23954c5-e144-4092-9610-5359c58a19a4" providerId="ADAL" clId="{4AAEBC2D-4D34-4B06-BD34-2BFB24EF029C}" dt="2024-07-22T08:24:26.287" v="0" actId="108"/>
          <ac:spMkLst>
            <pc:docMk/>
            <pc:sldMk cId="0" sldId="256"/>
            <ac:spMk id="70" creationId="{00000000-0000-0000-0000-000000000000}"/>
          </ac:spMkLst>
        </pc:spChg>
      </pc:sldChg>
      <pc:sldChg chg="modSp mod">
        <pc:chgData name="AL GARRAYA, Gehane Omar" userId="f23954c5-e144-4092-9610-5359c58a19a4" providerId="ADAL" clId="{4AAEBC2D-4D34-4B06-BD34-2BFB24EF029C}" dt="2024-07-24T08:09:38.581" v="1269" actId="20577"/>
        <pc:sldMkLst>
          <pc:docMk/>
          <pc:sldMk cId="0" sldId="257"/>
        </pc:sldMkLst>
        <pc:spChg chg="mod">
          <ac:chgData name="AL GARRAYA, Gehane Omar" userId="f23954c5-e144-4092-9610-5359c58a19a4" providerId="ADAL" clId="{4AAEBC2D-4D34-4B06-BD34-2BFB24EF029C}" dt="2024-07-22T08:24:36.091" v="1" actId="6549"/>
          <ac:spMkLst>
            <pc:docMk/>
            <pc:sldMk cId="0" sldId="257"/>
            <ac:spMk id="82" creationId="{00000000-0000-0000-0000-000000000000}"/>
          </ac:spMkLst>
        </pc:spChg>
        <pc:spChg chg="mod">
          <ac:chgData name="AL GARRAYA, Gehane Omar" userId="f23954c5-e144-4092-9610-5359c58a19a4" providerId="ADAL" clId="{4AAEBC2D-4D34-4B06-BD34-2BFB24EF029C}" dt="2024-07-24T08:09:38.581" v="1269" actId="20577"/>
          <ac:spMkLst>
            <pc:docMk/>
            <pc:sldMk cId="0" sldId="257"/>
            <ac:spMk id="83" creationId="{00000000-0000-0000-0000-000000000000}"/>
          </ac:spMkLst>
        </pc:spChg>
      </pc:sldChg>
      <pc:sldChg chg="modSp mod">
        <pc:chgData name="AL GARRAYA, Gehane Omar" userId="f23954c5-e144-4092-9610-5359c58a19a4" providerId="ADAL" clId="{4AAEBC2D-4D34-4B06-BD34-2BFB24EF029C}" dt="2024-07-22T08:24:48.592" v="2" actId="6549"/>
        <pc:sldMkLst>
          <pc:docMk/>
          <pc:sldMk cId="0" sldId="259"/>
        </pc:sldMkLst>
        <pc:spChg chg="mod">
          <ac:chgData name="AL GARRAYA, Gehane Omar" userId="f23954c5-e144-4092-9610-5359c58a19a4" providerId="ADAL" clId="{4AAEBC2D-4D34-4B06-BD34-2BFB24EF029C}" dt="2024-07-22T08:24:48.592" v="2" actId="6549"/>
          <ac:spMkLst>
            <pc:docMk/>
            <pc:sldMk cId="0" sldId="259"/>
            <ac:spMk id="103" creationId="{00000000-0000-0000-0000-000000000000}"/>
          </ac:spMkLst>
        </pc:spChg>
      </pc:sldChg>
      <pc:sldChg chg="addSp modSp mod">
        <pc:chgData name="AL GARRAYA, Gehane Omar" userId="f23954c5-e144-4092-9610-5359c58a19a4" providerId="ADAL" clId="{4AAEBC2D-4D34-4B06-BD34-2BFB24EF029C}" dt="2024-07-22T08:54:01.917" v="81" actId="108"/>
        <pc:sldMkLst>
          <pc:docMk/>
          <pc:sldMk cId="0" sldId="260"/>
        </pc:sldMkLst>
        <pc:spChg chg="add mod">
          <ac:chgData name="AL GARRAYA, Gehane Omar" userId="f23954c5-e144-4092-9610-5359c58a19a4" providerId="ADAL" clId="{4AAEBC2D-4D34-4B06-BD34-2BFB24EF029C}" dt="2024-07-22T08:53:38.682" v="78" actId="1076"/>
          <ac:spMkLst>
            <pc:docMk/>
            <pc:sldMk cId="0" sldId="260"/>
            <ac:spMk id="3" creationId="{12DBC1EE-1391-0AD0-68DB-D578BF1DB085}"/>
          </ac:spMkLst>
        </pc:spChg>
        <pc:spChg chg="mod">
          <ac:chgData name="AL GARRAYA, Gehane Omar" userId="f23954c5-e144-4092-9610-5359c58a19a4" providerId="ADAL" clId="{4AAEBC2D-4D34-4B06-BD34-2BFB24EF029C}" dt="2024-07-22T08:53:51.983" v="80" actId="14100"/>
          <ac:spMkLst>
            <pc:docMk/>
            <pc:sldMk cId="0" sldId="260"/>
            <ac:spMk id="110" creationId="{00000000-0000-0000-0000-000000000000}"/>
          </ac:spMkLst>
        </pc:spChg>
        <pc:spChg chg="mod">
          <ac:chgData name="AL GARRAYA, Gehane Omar" userId="f23954c5-e144-4092-9610-5359c58a19a4" providerId="ADAL" clId="{4AAEBC2D-4D34-4B06-BD34-2BFB24EF029C}" dt="2024-07-22T08:54:01.917" v="81" actId="108"/>
          <ac:spMkLst>
            <pc:docMk/>
            <pc:sldMk cId="0" sldId="260"/>
            <ac:spMk id="111" creationId="{00000000-0000-0000-0000-000000000000}"/>
          </ac:spMkLst>
        </pc:spChg>
      </pc:sldChg>
      <pc:sldChg chg="modSp mod">
        <pc:chgData name="AL GARRAYA, Gehane Omar" userId="f23954c5-e144-4092-9610-5359c58a19a4" providerId="ADAL" clId="{4AAEBC2D-4D34-4B06-BD34-2BFB24EF029C}" dt="2024-07-22T08:54:46.180" v="83" actId="108"/>
        <pc:sldMkLst>
          <pc:docMk/>
          <pc:sldMk cId="0" sldId="261"/>
        </pc:sldMkLst>
        <pc:spChg chg="mod">
          <ac:chgData name="AL GARRAYA, Gehane Omar" userId="f23954c5-e144-4092-9610-5359c58a19a4" providerId="ADAL" clId="{4AAEBC2D-4D34-4B06-BD34-2BFB24EF029C}" dt="2024-07-22T08:54:46.180" v="83" actId="108"/>
          <ac:spMkLst>
            <pc:docMk/>
            <pc:sldMk cId="0" sldId="261"/>
            <ac:spMk id="118" creationId="{00000000-0000-0000-0000-000000000000}"/>
          </ac:spMkLst>
        </pc:spChg>
      </pc:sldChg>
      <pc:sldChg chg="modSp mod">
        <pc:chgData name="AL GARRAYA, Gehane Omar" userId="f23954c5-e144-4092-9610-5359c58a19a4" providerId="ADAL" clId="{4AAEBC2D-4D34-4B06-BD34-2BFB24EF029C}" dt="2024-07-22T08:57:53.512" v="115" actId="108"/>
        <pc:sldMkLst>
          <pc:docMk/>
          <pc:sldMk cId="0" sldId="262"/>
        </pc:sldMkLst>
        <pc:spChg chg="mod">
          <ac:chgData name="AL GARRAYA, Gehane Omar" userId="f23954c5-e144-4092-9610-5359c58a19a4" providerId="ADAL" clId="{4AAEBC2D-4D34-4B06-BD34-2BFB24EF029C}" dt="2024-07-22T08:57:53.512" v="115" actId="108"/>
          <ac:spMkLst>
            <pc:docMk/>
            <pc:sldMk cId="0" sldId="262"/>
            <ac:spMk id="126" creationId="{00000000-0000-0000-0000-000000000000}"/>
          </ac:spMkLst>
        </pc:spChg>
      </pc:sldChg>
      <pc:sldChg chg="modSp mod">
        <pc:chgData name="AL GARRAYA, Gehane Omar" userId="f23954c5-e144-4092-9610-5359c58a19a4" providerId="ADAL" clId="{4AAEBC2D-4D34-4B06-BD34-2BFB24EF029C}" dt="2024-07-22T08:58:43.505" v="118" actId="108"/>
        <pc:sldMkLst>
          <pc:docMk/>
          <pc:sldMk cId="0" sldId="264"/>
        </pc:sldMkLst>
        <pc:spChg chg="mod">
          <ac:chgData name="AL GARRAYA, Gehane Omar" userId="f23954c5-e144-4092-9610-5359c58a19a4" providerId="ADAL" clId="{4AAEBC2D-4D34-4B06-BD34-2BFB24EF029C}" dt="2024-07-22T08:58:24.170" v="116" actId="108"/>
          <ac:spMkLst>
            <pc:docMk/>
            <pc:sldMk cId="0" sldId="264"/>
            <ac:spMk id="144" creationId="{00000000-0000-0000-0000-000000000000}"/>
          </ac:spMkLst>
        </pc:spChg>
        <pc:spChg chg="mod">
          <ac:chgData name="AL GARRAYA, Gehane Omar" userId="f23954c5-e144-4092-9610-5359c58a19a4" providerId="ADAL" clId="{4AAEBC2D-4D34-4B06-BD34-2BFB24EF029C}" dt="2024-07-22T08:58:43.505" v="118" actId="108"/>
          <ac:spMkLst>
            <pc:docMk/>
            <pc:sldMk cId="0" sldId="264"/>
            <ac:spMk id="145" creationId="{00000000-0000-0000-0000-000000000000}"/>
          </ac:spMkLst>
        </pc:spChg>
      </pc:sldChg>
      <pc:sldChg chg="addSp modSp mod">
        <pc:chgData name="AL GARRAYA, Gehane Omar" userId="f23954c5-e144-4092-9610-5359c58a19a4" providerId="ADAL" clId="{4AAEBC2D-4D34-4B06-BD34-2BFB24EF029C}" dt="2024-07-22T09:00:08.570" v="133" actId="108"/>
        <pc:sldMkLst>
          <pc:docMk/>
          <pc:sldMk cId="0" sldId="266"/>
        </pc:sldMkLst>
        <pc:spChg chg="add mod">
          <ac:chgData name="AL GARRAYA, Gehane Omar" userId="f23954c5-e144-4092-9610-5359c58a19a4" providerId="ADAL" clId="{4AAEBC2D-4D34-4B06-BD34-2BFB24EF029C}" dt="2024-07-22T08:59:52.491" v="132" actId="120"/>
          <ac:spMkLst>
            <pc:docMk/>
            <pc:sldMk cId="0" sldId="266"/>
            <ac:spMk id="2" creationId="{3EDF2996-59D3-2BAF-D634-82D06B06B451}"/>
          </ac:spMkLst>
        </pc:spChg>
        <pc:spChg chg="mod">
          <ac:chgData name="AL GARRAYA, Gehane Omar" userId="f23954c5-e144-4092-9610-5359c58a19a4" providerId="ADAL" clId="{4AAEBC2D-4D34-4B06-BD34-2BFB24EF029C}" dt="2024-07-22T08:59:37.695" v="127" actId="14100"/>
          <ac:spMkLst>
            <pc:docMk/>
            <pc:sldMk cId="0" sldId="266"/>
            <ac:spMk id="3" creationId="{E0EE85E5-D1FB-B74B-A9CD-BD868D79703F}"/>
          </ac:spMkLst>
        </pc:spChg>
        <pc:spChg chg="mod">
          <ac:chgData name="AL GARRAYA, Gehane Omar" userId="f23954c5-e144-4092-9610-5359c58a19a4" providerId="ADAL" clId="{4AAEBC2D-4D34-4B06-BD34-2BFB24EF029C}" dt="2024-07-22T09:00:08.570" v="133" actId="108"/>
          <ac:spMkLst>
            <pc:docMk/>
            <pc:sldMk cId="0" sldId="266"/>
            <ac:spMk id="163" creationId="{00000000-0000-0000-0000-000000000000}"/>
          </ac:spMkLst>
        </pc:spChg>
      </pc:sldChg>
      <pc:sldChg chg="modSp mod">
        <pc:chgData name="AL GARRAYA, Gehane Omar" userId="f23954c5-e144-4092-9610-5359c58a19a4" providerId="ADAL" clId="{4AAEBC2D-4D34-4B06-BD34-2BFB24EF029C}" dt="2024-07-22T09:00:31.364" v="134" actId="108"/>
        <pc:sldMkLst>
          <pc:docMk/>
          <pc:sldMk cId="0" sldId="268"/>
        </pc:sldMkLst>
        <pc:spChg chg="mod">
          <ac:chgData name="AL GARRAYA, Gehane Omar" userId="f23954c5-e144-4092-9610-5359c58a19a4" providerId="ADAL" clId="{4AAEBC2D-4D34-4B06-BD34-2BFB24EF029C}" dt="2024-07-22T09:00:31.364" v="134" actId="108"/>
          <ac:spMkLst>
            <pc:docMk/>
            <pc:sldMk cId="0" sldId="268"/>
            <ac:spMk id="175" creationId="{00000000-0000-0000-0000-000000000000}"/>
          </ac:spMkLst>
        </pc:spChg>
      </pc:sldChg>
      <pc:sldChg chg="modSp mod">
        <pc:chgData name="AL GARRAYA, Gehane Omar" userId="f23954c5-e144-4092-9610-5359c58a19a4" providerId="ADAL" clId="{4AAEBC2D-4D34-4B06-BD34-2BFB24EF029C}" dt="2024-07-23T08:17:04.630" v="290" actId="108"/>
        <pc:sldMkLst>
          <pc:docMk/>
          <pc:sldMk cId="0" sldId="269"/>
        </pc:sldMkLst>
        <pc:spChg chg="mod">
          <ac:chgData name="AL GARRAYA, Gehane Omar" userId="f23954c5-e144-4092-9610-5359c58a19a4" providerId="ADAL" clId="{4AAEBC2D-4D34-4B06-BD34-2BFB24EF029C}" dt="2024-07-23T08:17:04.630" v="290" actId="108"/>
          <ac:spMkLst>
            <pc:docMk/>
            <pc:sldMk cId="0" sldId="269"/>
            <ac:spMk id="184" creationId="{00000000-0000-0000-0000-000000000000}"/>
          </ac:spMkLst>
        </pc:spChg>
      </pc:sldChg>
      <pc:sldChg chg="modSp mod">
        <pc:chgData name="AL GARRAYA, Gehane Omar" userId="f23954c5-e144-4092-9610-5359c58a19a4" providerId="ADAL" clId="{4AAEBC2D-4D34-4B06-BD34-2BFB24EF029C}" dt="2024-07-22T13:44:10.925" v="165" actId="20577"/>
        <pc:sldMkLst>
          <pc:docMk/>
          <pc:sldMk cId="0" sldId="270"/>
        </pc:sldMkLst>
        <pc:spChg chg="mod">
          <ac:chgData name="AL GARRAYA, Gehane Omar" userId="f23954c5-e144-4092-9610-5359c58a19a4" providerId="ADAL" clId="{4AAEBC2D-4D34-4B06-BD34-2BFB24EF029C}" dt="2024-07-22T13:44:10.925" v="165" actId="20577"/>
          <ac:spMkLst>
            <pc:docMk/>
            <pc:sldMk cId="0" sldId="270"/>
            <ac:spMk id="191" creationId="{00000000-0000-0000-0000-000000000000}"/>
          </ac:spMkLst>
        </pc:spChg>
        <pc:spChg chg="mod">
          <ac:chgData name="AL GARRAYA, Gehane Omar" userId="f23954c5-e144-4092-9610-5359c58a19a4" providerId="ADAL" clId="{4AAEBC2D-4D34-4B06-BD34-2BFB24EF029C}" dt="2024-07-22T13:44:01.217" v="152" actId="313"/>
          <ac:spMkLst>
            <pc:docMk/>
            <pc:sldMk cId="0" sldId="270"/>
            <ac:spMk id="192" creationId="{00000000-0000-0000-0000-000000000000}"/>
          </ac:spMkLst>
        </pc:spChg>
      </pc:sldChg>
      <pc:sldChg chg="modSp mod">
        <pc:chgData name="AL GARRAYA, Gehane Omar" userId="f23954c5-e144-4092-9610-5359c58a19a4" providerId="ADAL" clId="{4AAEBC2D-4D34-4B06-BD34-2BFB24EF029C}" dt="2024-07-23T08:17:59.596" v="291" actId="114"/>
        <pc:sldMkLst>
          <pc:docMk/>
          <pc:sldMk cId="0" sldId="271"/>
        </pc:sldMkLst>
        <pc:spChg chg="mod">
          <ac:chgData name="AL GARRAYA, Gehane Omar" userId="f23954c5-e144-4092-9610-5359c58a19a4" providerId="ADAL" clId="{4AAEBC2D-4D34-4B06-BD34-2BFB24EF029C}" dt="2024-07-23T08:17:59.596" v="291" actId="114"/>
          <ac:spMkLst>
            <pc:docMk/>
            <pc:sldMk cId="0" sldId="271"/>
            <ac:spMk id="200" creationId="{00000000-0000-0000-0000-000000000000}"/>
          </ac:spMkLst>
        </pc:spChg>
      </pc:sldChg>
      <pc:sldChg chg="modSp mod">
        <pc:chgData name="AL GARRAYA, Gehane Omar" userId="f23954c5-e144-4092-9610-5359c58a19a4" providerId="ADAL" clId="{4AAEBC2D-4D34-4B06-BD34-2BFB24EF029C}" dt="2024-07-22T13:45:03.316" v="167" actId="6549"/>
        <pc:sldMkLst>
          <pc:docMk/>
          <pc:sldMk cId="0" sldId="272"/>
        </pc:sldMkLst>
        <pc:spChg chg="mod">
          <ac:chgData name="AL GARRAYA, Gehane Omar" userId="f23954c5-e144-4092-9610-5359c58a19a4" providerId="ADAL" clId="{4AAEBC2D-4D34-4B06-BD34-2BFB24EF029C}" dt="2024-07-22T13:45:03.316" v="167" actId="6549"/>
          <ac:spMkLst>
            <pc:docMk/>
            <pc:sldMk cId="0" sldId="272"/>
            <ac:spMk id="215" creationId="{00000000-0000-0000-0000-000000000000}"/>
          </ac:spMkLst>
        </pc:spChg>
      </pc:sldChg>
      <pc:sldChg chg="modSp mod">
        <pc:chgData name="AL GARRAYA, Gehane Omar" userId="f23954c5-e144-4092-9610-5359c58a19a4" providerId="ADAL" clId="{4AAEBC2D-4D34-4B06-BD34-2BFB24EF029C}" dt="2024-07-24T07:33:08.458" v="859" actId="14100"/>
        <pc:sldMkLst>
          <pc:docMk/>
          <pc:sldMk cId="0" sldId="276"/>
        </pc:sldMkLst>
        <pc:spChg chg="mod">
          <ac:chgData name="AL GARRAYA, Gehane Omar" userId="f23954c5-e144-4092-9610-5359c58a19a4" providerId="ADAL" clId="{4AAEBC2D-4D34-4B06-BD34-2BFB24EF029C}" dt="2024-07-24T07:32:28.907" v="856" actId="14100"/>
          <ac:spMkLst>
            <pc:docMk/>
            <pc:sldMk cId="0" sldId="276"/>
            <ac:spMk id="249" creationId="{00000000-0000-0000-0000-000000000000}"/>
          </ac:spMkLst>
        </pc:spChg>
        <pc:spChg chg="mod">
          <ac:chgData name="AL GARRAYA, Gehane Omar" userId="f23954c5-e144-4092-9610-5359c58a19a4" providerId="ADAL" clId="{4AAEBC2D-4D34-4B06-BD34-2BFB24EF029C}" dt="2024-07-24T07:33:08.458" v="859" actId="14100"/>
          <ac:spMkLst>
            <pc:docMk/>
            <pc:sldMk cId="0" sldId="276"/>
            <ac:spMk id="250" creationId="{00000000-0000-0000-0000-000000000000}"/>
          </ac:spMkLst>
        </pc:spChg>
      </pc:sldChg>
      <pc:sldChg chg="modSp mod">
        <pc:chgData name="AL GARRAYA, Gehane Omar" userId="f23954c5-e144-4092-9610-5359c58a19a4" providerId="ADAL" clId="{4AAEBC2D-4D34-4B06-BD34-2BFB24EF029C}" dt="2024-07-24T07:38:30.144" v="889" actId="20577"/>
        <pc:sldMkLst>
          <pc:docMk/>
          <pc:sldMk cId="0" sldId="278"/>
        </pc:sldMkLst>
        <pc:spChg chg="mod">
          <ac:chgData name="AL GARRAYA, Gehane Omar" userId="f23954c5-e144-4092-9610-5359c58a19a4" providerId="ADAL" clId="{4AAEBC2D-4D34-4B06-BD34-2BFB24EF029C}" dt="2024-07-24T07:38:30.144" v="889" actId="20577"/>
          <ac:spMkLst>
            <pc:docMk/>
            <pc:sldMk cId="0" sldId="278"/>
            <ac:spMk id="264" creationId="{00000000-0000-0000-0000-000000000000}"/>
          </ac:spMkLst>
        </pc:spChg>
        <pc:spChg chg="mod">
          <ac:chgData name="AL GARRAYA, Gehane Omar" userId="f23954c5-e144-4092-9610-5359c58a19a4" providerId="ADAL" clId="{4AAEBC2D-4D34-4B06-BD34-2BFB24EF029C}" dt="2024-07-24T07:36:08.325" v="876" actId="108"/>
          <ac:spMkLst>
            <pc:docMk/>
            <pc:sldMk cId="0" sldId="278"/>
            <ac:spMk id="267" creationId="{00000000-0000-0000-0000-000000000000}"/>
          </ac:spMkLst>
        </pc:spChg>
      </pc:sldChg>
      <pc:sldChg chg="modSp mod">
        <pc:chgData name="AL GARRAYA, Gehane Omar" userId="f23954c5-e144-4092-9610-5359c58a19a4" providerId="ADAL" clId="{4AAEBC2D-4D34-4B06-BD34-2BFB24EF029C}" dt="2024-07-24T07:38:50.557" v="903" actId="108"/>
        <pc:sldMkLst>
          <pc:docMk/>
          <pc:sldMk cId="0" sldId="279"/>
        </pc:sldMkLst>
        <pc:spChg chg="mod">
          <ac:chgData name="AL GARRAYA, Gehane Omar" userId="f23954c5-e144-4092-9610-5359c58a19a4" providerId="ADAL" clId="{4AAEBC2D-4D34-4B06-BD34-2BFB24EF029C}" dt="2024-07-24T07:38:50.557" v="903" actId="108"/>
          <ac:spMkLst>
            <pc:docMk/>
            <pc:sldMk cId="0" sldId="279"/>
            <ac:spMk id="273" creationId="{00000000-0000-0000-0000-000000000000}"/>
          </ac:spMkLst>
        </pc:spChg>
      </pc:sldChg>
      <pc:sldChg chg="modSp mod">
        <pc:chgData name="AL GARRAYA, Gehane Omar" userId="f23954c5-e144-4092-9610-5359c58a19a4" providerId="ADAL" clId="{4AAEBC2D-4D34-4B06-BD34-2BFB24EF029C}" dt="2024-07-24T07:40:09.839" v="909" actId="108"/>
        <pc:sldMkLst>
          <pc:docMk/>
          <pc:sldMk cId="0" sldId="281"/>
        </pc:sldMkLst>
        <pc:spChg chg="mod">
          <ac:chgData name="AL GARRAYA, Gehane Omar" userId="f23954c5-e144-4092-9610-5359c58a19a4" providerId="ADAL" clId="{4AAEBC2D-4D34-4B06-BD34-2BFB24EF029C}" dt="2024-07-24T07:40:09.839" v="909" actId="108"/>
          <ac:spMkLst>
            <pc:docMk/>
            <pc:sldMk cId="0" sldId="281"/>
            <ac:spMk id="2" creationId="{1DD2BAAF-606F-8D44-A780-88125111F7CD}"/>
          </ac:spMkLst>
        </pc:spChg>
        <pc:spChg chg="mod">
          <ac:chgData name="AL GARRAYA, Gehane Omar" userId="f23954c5-e144-4092-9610-5359c58a19a4" providerId="ADAL" clId="{4AAEBC2D-4D34-4B06-BD34-2BFB24EF029C}" dt="2024-07-24T07:39:26.270" v="905" actId="108"/>
          <ac:spMkLst>
            <pc:docMk/>
            <pc:sldMk cId="0" sldId="281"/>
            <ac:spMk id="291" creationId="{00000000-0000-0000-0000-000000000000}"/>
          </ac:spMkLst>
        </pc:spChg>
      </pc:sldChg>
      <pc:sldChg chg="modSp mod">
        <pc:chgData name="AL GARRAYA, Gehane Omar" userId="f23954c5-e144-4092-9610-5359c58a19a4" providerId="ADAL" clId="{4AAEBC2D-4D34-4B06-BD34-2BFB24EF029C}" dt="2024-07-24T07:41:10.979" v="916" actId="14100"/>
        <pc:sldMkLst>
          <pc:docMk/>
          <pc:sldMk cId="0" sldId="282"/>
        </pc:sldMkLst>
        <pc:spChg chg="mod">
          <ac:chgData name="AL GARRAYA, Gehane Omar" userId="f23954c5-e144-4092-9610-5359c58a19a4" providerId="ADAL" clId="{4AAEBC2D-4D34-4B06-BD34-2BFB24EF029C}" dt="2024-07-24T07:40:23.837" v="910" actId="108"/>
          <ac:spMkLst>
            <pc:docMk/>
            <pc:sldMk cId="0" sldId="282"/>
            <ac:spMk id="300" creationId="{00000000-0000-0000-0000-000000000000}"/>
          </ac:spMkLst>
        </pc:spChg>
        <pc:spChg chg="mod">
          <ac:chgData name="AL GARRAYA, Gehane Omar" userId="f23954c5-e144-4092-9610-5359c58a19a4" providerId="ADAL" clId="{4AAEBC2D-4D34-4B06-BD34-2BFB24EF029C}" dt="2024-07-24T07:41:10.979" v="916" actId="14100"/>
          <ac:spMkLst>
            <pc:docMk/>
            <pc:sldMk cId="0" sldId="282"/>
            <ac:spMk id="301" creationId="{00000000-0000-0000-0000-000000000000}"/>
          </ac:spMkLst>
        </pc:spChg>
      </pc:sldChg>
      <pc:sldChg chg="modSp mod">
        <pc:chgData name="AL GARRAYA, Gehane Omar" userId="f23954c5-e144-4092-9610-5359c58a19a4" providerId="ADAL" clId="{4AAEBC2D-4D34-4B06-BD34-2BFB24EF029C}" dt="2024-07-24T07:42:50.038" v="945" actId="14100"/>
        <pc:sldMkLst>
          <pc:docMk/>
          <pc:sldMk cId="0" sldId="283"/>
        </pc:sldMkLst>
        <pc:spChg chg="mod">
          <ac:chgData name="AL GARRAYA, Gehane Omar" userId="f23954c5-e144-4092-9610-5359c58a19a4" providerId="ADAL" clId="{4AAEBC2D-4D34-4B06-BD34-2BFB24EF029C}" dt="2024-07-24T07:42:50.038" v="945" actId="14100"/>
          <ac:spMkLst>
            <pc:docMk/>
            <pc:sldMk cId="0" sldId="283"/>
            <ac:spMk id="308" creationId="{00000000-0000-0000-0000-000000000000}"/>
          </ac:spMkLst>
        </pc:spChg>
        <pc:spChg chg="mod">
          <ac:chgData name="AL GARRAYA, Gehane Omar" userId="f23954c5-e144-4092-9610-5359c58a19a4" providerId="ADAL" clId="{4AAEBC2D-4D34-4B06-BD34-2BFB24EF029C}" dt="2024-07-24T07:42:37.450" v="943" actId="20577"/>
          <ac:spMkLst>
            <pc:docMk/>
            <pc:sldMk cId="0" sldId="283"/>
            <ac:spMk id="309" creationId="{00000000-0000-0000-0000-000000000000}"/>
          </ac:spMkLst>
        </pc:spChg>
      </pc:sldChg>
      <pc:sldChg chg="modSp mod">
        <pc:chgData name="AL GARRAYA, Gehane Omar" userId="f23954c5-e144-4092-9610-5359c58a19a4" providerId="ADAL" clId="{4AAEBC2D-4D34-4B06-BD34-2BFB24EF029C}" dt="2024-07-24T07:44:10.354" v="957" actId="14100"/>
        <pc:sldMkLst>
          <pc:docMk/>
          <pc:sldMk cId="0" sldId="284"/>
        </pc:sldMkLst>
        <pc:spChg chg="mod">
          <ac:chgData name="AL GARRAYA, Gehane Omar" userId="f23954c5-e144-4092-9610-5359c58a19a4" providerId="ADAL" clId="{4AAEBC2D-4D34-4B06-BD34-2BFB24EF029C}" dt="2024-07-24T07:43:26.054" v="948" actId="14100"/>
          <ac:spMkLst>
            <pc:docMk/>
            <pc:sldMk cId="0" sldId="284"/>
            <ac:spMk id="317" creationId="{00000000-0000-0000-0000-000000000000}"/>
          </ac:spMkLst>
        </pc:spChg>
        <pc:spChg chg="mod">
          <ac:chgData name="AL GARRAYA, Gehane Omar" userId="f23954c5-e144-4092-9610-5359c58a19a4" providerId="ADAL" clId="{4AAEBC2D-4D34-4B06-BD34-2BFB24EF029C}" dt="2024-07-24T07:44:10.354" v="957" actId="14100"/>
          <ac:spMkLst>
            <pc:docMk/>
            <pc:sldMk cId="0" sldId="284"/>
            <ac:spMk id="318" creationId="{00000000-0000-0000-0000-000000000000}"/>
          </ac:spMkLst>
        </pc:spChg>
      </pc:sldChg>
      <pc:sldChg chg="modSp mod">
        <pc:chgData name="AL GARRAYA, Gehane Omar" userId="f23954c5-e144-4092-9610-5359c58a19a4" providerId="ADAL" clId="{4AAEBC2D-4D34-4B06-BD34-2BFB24EF029C}" dt="2024-07-24T07:46:57.369" v="972" actId="14100"/>
        <pc:sldMkLst>
          <pc:docMk/>
          <pc:sldMk cId="0" sldId="285"/>
        </pc:sldMkLst>
        <pc:spChg chg="mod">
          <ac:chgData name="AL GARRAYA, Gehane Omar" userId="f23954c5-e144-4092-9610-5359c58a19a4" providerId="ADAL" clId="{4AAEBC2D-4D34-4B06-BD34-2BFB24EF029C}" dt="2024-07-24T07:46:46.301" v="969" actId="108"/>
          <ac:spMkLst>
            <pc:docMk/>
            <pc:sldMk cId="0" sldId="285"/>
            <ac:spMk id="326" creationId="{00000000-0000-0000-0000-000000000000}"/>
          </ac:spMkLst>
        </pc:spChg>
        <pc:spChg chg="mod">
          <ac:chgData name="AL GARRAYA, Gehane Omar" userId="f23954c5-e144-4092-9610-5359c58a19a4" providerId="ADAL" clId="{4AAEBC2D-4D34-4B06-BD34-2BFB24EF029C}" dt="2024-07-24T07:46:57.369" v="972" actId="14100"/>
          <ac:spMkLst>
            <pc:docMk/>
            <pc:sldMk cId="0" sldId="285"/>
            <ac:spMk id="327" creationId="{00000000-0000-0000-0000-000000000000}"/>
          </ac:spMkLst>
        </pc:spChg>
      </pc:sldChg>
      <pc:sldChg chg="modSp mod">
        <pc:chgData name="AL GARRAYA, Gehane Omar" userId="f23954c5-e144-4092-9610-5359c58a19a4" providerId="ADAL" clId="{4AAEBC2D-4D34-4B06-BD34-2BFB24EF029C}" dt="2024-07-24T07:48:24.915" v="992" actId="255"/>
        <pc:sldMkLst>
          <pc:docMk/>
          <pc:sldMk cId="0" sldId="286"/>
        </pc:sldMkLst>
        <pc:spChg chg="mod">
          <ac:chgData name="AL GARRAYA, Gehane Omar" userId="f23954c5-e144-4092-9610-5359c58a19a4" providerId="ADAL" clId="{4AAEBC2D-4D34-4B06-BD34-2BFB24EF029C}" dt="2024-07-24T07:47:37.749" v="977" actId="255"/>
          <ac:spMkLst>
            <pc:docMk/>
            <pc:sldMk cId="0" sldId="286"/>
            <ac:spMk id="335" creationId="{00000000-0000-0000-0000-000000000000}"/>
          </ac:spMkLst>
        </pc:spChg>
        <pc:spChg chg="mod">
          <ac:chgData name="AL GARRAYA, Gehane Omar" userId="f23954c5-e144-4092-9610-5359c58a19a4" providerId="ADAL" clId="{4AAEBC2D-4D34-4B06-BD34-2BFB24EF029C}" dt="2024-07-24T07:48:24.915" v="992" actId="255"/>
          <ac:spMkLst>
            <pc:docMk/>
            <pc:sldMk cId="0" sldId="286"/>
            <ac:spMk id="336" creationId="{00000000-0000-0000-0000-000000000000}"/>
          </ac:spMkLst>
        </pc:spChg>
      </pc:sldChg>
      <pc:sldChg chg="modSp mod">
        <pc:chgData name="AL GARRAYA, Gehane Omar" userId="f23954c5-e144-4092-9610-5359c58a19a4" providerId="ADAL" clId="{4AAEBC2D-4D34-4B06-BD34-2BFB24EF029C}" dt="2024-07-24T07:51:09.377" v="1067" actId="207"/>
        <pc:sldMkLst>
          <pc:docMk/>
          <pc:sldMk cId="0" sldId="287"/>
        </pc:sldMkLst>
        <pc:spChg chg="mod">
          <ac:chgData name="AL GARRAYA, Gehane Omar" userId="f23954c5-e144-4092-9610-5359c58a19a4" providerId="ADAL" clId="{4AAEBC2D-4D34-4B06-BD34-2BFB24EF029C}" dt="2024-07-24T07:51:01.276" v="1066" actId="108"/>
          <ac:spMkLst>
            <pc:docMk/>
            <pc:sldMk cId="0" sldId="287"/>
            <ac:spMk id="344" creationId="{00000000-0000-0000-0000-000000000000}"/>
          </ac:spMkLst>
        </pc:spChg>
        <pc:spChg chg="mod">
          <ac:chgData name="AL GARRAYA, Gehane Omar" userId="f23954c5-e144-4092-9610-5359c58a19a4" providerId="ADAL" clId="{4AAEBC2D-4D34-4B06-BD34-2BFB24EF029C}" dt="2024-07-24T07:51:09.377" v="1067" actId="207"/>
          <ac:spMkLst>
            <pc:docMk/>
            <pc:sldMk cId="0" sldId="287"/>
            <ac:spMk id="345" creationId="{00000000-0000-0000-0000-000000000000}"/>
          </ac:spMkLst>
        </pc:spChg>
      </pc:sldChg>
      <pc:sldChg chg="modSp mod">
        <pc:chgData name="AL GARRAYA, Gehane Omar" userId="f23954c5-e144-4092-9610-5359c58a19a4" providerId="ADAL" clId="{4AAEBC2D-4D34-4B06-BD34-2BFB24EF029C}" dt="2024-07-24T07:52:46.764" v="1094" actId="20577"/>
        <pc:sldMkLst>
          <pc:docMk/>
          <pc:sldMk cId="0" sldId="288"/>
        </pc:sldMkLst>
        <pc:spChg chg="mod">
          <ac:chgData name="AL GARRAYA, Gehane Omar" userId="f23954c5-e144-4092-9610-5359c58a19a4" providerId="ADAL" clId="{4AAEBC2D-4D34-4B06-BD34-2BFB24EF029C}" dt="2024-07-24T07:52:46.764" v="1094" actId="20577"/>
          <ac:spMkLst>
            <pc:docMk/>
            <pc:sldMk cId="0" sldId="288"/>
            <ac:spMk id="351" creationId="{00000000-0000-0000-0000-000000000000}"/>
          </ac:spMkLst>
        </pc:spChg>
      </pc:sldChg>
      <pc:sldChg chg="modSp mod">
        <pc:chgData name="AL GARRAYA, Gehane Omar" userId="f23954c5-e144-4092-9610-5359c58a19a4" providerId="ADAL" clId="{4AAEBC2D-4D34-4B06-BD34-2BFB24EF029C}" dt="2024-07-24T07:58:48.957" v="1185" actId="108"/>
        <pc:sldMkLst>
          <pc:docMk/>
          <pc:sldMk cId="0" sldId="289"/>
        </pc:sldMkLst>
        <pc:spChg chg="mod">
          <ac:chgData name="AL GARRAYA, Gehane Omar" userId="f23954c5-e144-4092-9610-5359c58a19a4" providerId="ADAL" clId="{4AAEBC2D-4D34-4B06-BD34-2BFB24EF029C}" dt="2024-07-24T07:58:48.957" v="1185" actId="108"/>
          <ac:spMkLst>
            <pc:docMk/>
            <pc:sldMk cId="0" sldId="289"/>
            <ac:spMk id="360" creationId="{00000000-0000-0000-0000-000000000000}"/>
          </ac:spMkLst>
        </pc:spChg>
      </pc:sldChg>
      <pc:sldChg chg="modSp mod">
        <pc:chgData name="AL GARRAYA, Gehane Omar" userId="f23954c5-e144-4092-9610-5359c58a19a4" providerId="ADAL" clId="{4AAEBC2D-4D34-4B06-BD34-2BFB24EF029C}" dt="2024-07-24T08:00:11.309" v="1190" actId="207"/>
        <pc:sldMkLst>
          <pc:docMk/>
          <pc:sldMk cId="0" sldId="290"/>
        </pc:sldMkLst>
        <pc:spChg chg="mod">
          <ac:chgData name="AL GARRAYA, Gehane Omar" userId="f23954c5-e144-4092-9610-5359c58a19a4" providerId="ADAL" clId="{4AAEBC2D-4D34-4B06-BD34-2BFB24EF029C}" dt="2024-07-24T07:59:54.855" v="1189" actId="108"/>
          <ac:spMkLst>
            <pc:docMk/>
            <pc:sldMk cId="0" sldId="290"/>
            <ac:spMk id="369" creationId="{00000000-0000-0000-0000-000000000000}"/>
          </ac:spMkLst>
        </pc:spChg>
        <pc:spChg chg="mod">
          <ac:chgData name="AL GARRAYA, Gehane Omar" userId="f23954c5-e144-4092-9610-5359c58a19a4" providerId="ADAL" clId="{4AAEBC2D-4D34-4B06-BD34-2BFB24EF029C}" dt="2024-07-24T08:00:11.309" v="1190" actId="207"/>
          <ac:spMkLst>
            <pc:docMk/>
            <pc:sldMk cId="0" sldId="290"/>
            <ac:spMk id="370" creationId="{00000000-0000-0000-0000-000000000000}"/>
          </ac:spMkLst>
        </pc:spChg>
      </pc:sldChg>
      <pc:sldChg chg="modSp mod">
        <pc:chgData name="AL GARRAYA, Gehane Omar" userId="f23954c5-e144-4092-9610-5359c58a19a4" providerId="ADAL" clId="{4AAEBC2D-4D34-4B06-BD34-2BFB24EF029C}" dt="2024-07-24T08:02:22.269" v="1204" actId="108"/>
        <pc:sldMkLst>
          <pc:docMk/>
          <pc:sldMk cId="0" sldId="291"/>
        </pc:sldMkLst>
        <pc:spChg chg="mod">
          <ac:chgData name="AL GARRAYA, Gehane Omar" userId="f23954c5-e144-4092-9610-5359c58a19a4" providerId="ADAL" clId="{4AAEBC2D-4D34-4B06-BD34-2BFB24EF029C}" dt="2024-07-24T08:02:22.269" v="1204" actId="108"/>
          <ac:spMkLst>
            <pc:docMk/>
            <pc:sldMk cId="0" sldId="291"/>
            <ac:spMk id="379" creationId="{00000000-0000-0000-0000-000000000000}"/>
          </ac:spMkLst>
        </pc:spChg>
      </pc:sldChg>
      <pc:sldChg chg="modSp mod">
        <pc:chgData name="AL GARRAYA, Gehane Omar" userId="f23954c5-e144-4092-9610-5359c58a19a4" providerId="ADAL" clId="{4AAEBC2D-4D34-4B06-BD34-2BFB24EF029C}" dt="2024-07-24T08:02:31.760" v="1205" actId="108"/>
        <pc:sldMkLst>
          <pc:docMk/>
          <pc:sldMk cId="0" sldId="292"/>
        </pc:sldMkLst>
        <pc:spChg chg="mod">
          <ac:chgData name="AL GARRAYA, Gehane Omar" userId="f23954c5-e144-4092-9610-5359c58a19a4" providerId="ADAL" clId="{4AAEBC2D-4D34-4B06-BD34-2BFB24EF029C}" dt="2024-07-24T08:02:31.760" v="1205" actId="108"/>
          <ac:spMkLst>
            <pc:docMk/>
            <pc:sldMk cId="0" sldId="292"/>
            <ac:spMk id="386" creationId="{00000000-0000-0000-0000-000000000000}"/>
          </ac:spMkLst>
        </pc:spChg>
      </pc:sldChg>
      <pc:sldChg chg="modSp mod">
        <pc:chgData name="AL GARRAYA, Gehane Omar" userId="f23954c5-e144-4092-9610-5359c58a19a4" providerId="ADAL" clId="{4AAEBC2D-4D34-4B06-BD34-2BFB24EF029C}" dt="2024-07-24T08:04:04.528" v="1212" actId="108"/>
        <pc:sldMkLst>
          <pc:docMk/>
          <pc:sldMk cId="0" sldId="293"/>
        </pc:sldMkLst>
        <pc:spChg chg="mod">
          <ac:chgData name="AL GARRAYA, Gehane Omar" userId="f23954c5-e144-4092-9610-5359c58a19a4" providerId="ADAL" clId="{4AAEBC2D-4D34-4B06-BD34-2BFB24EF029C}" dt="2024-07-24T08:04:04.528" v="1212" actId="108"/>
          <ac:spMkLst>
            <pc:docMk/>
            <pc:sldMk cId="0" sldId="293"/>
            <ac:spMk id="395" creationId="{00000000-0000-0000-0000-000000000000}"/>
          </ac:spMkLst>
        </pc:spChg>
      </pc:sldChg>
      <pc:sldChg chg="addSp modSp mod">
        <pc:chgData name="AL GARRAYA, Gehane Omar" userId="f23954c5-e144-4092-9610-5359c58a19a4" providerId="ADAL" clId="{4AAEBC2D-4D34-4B06-BD34-2BFB24EF029C}" dt="2024-07-24T08:05:40.795" v="1228" actId="1076"/>
        <pc:sldMkLst>
          <pc:docMk/>
          <pc:sldMk cId="0" sldId="294"/>
        </pc:sldMkLst>
        <pc:spChg chg="add mod">
          <ac:chgData name="AL GARRAYA, Gehane Omar" userId="f23954c5-e144-4092-9610-5359c58a19a4" providerId="ADAL" clId="{4AAEBC2D-4D34-4B06-BD34-2BFB24EF029C}" dt="2024-07-24T08:05:40.795" v="1228" actId="1076"/>
          <ac:spMkLst>
            <pc:docMk/>
            <pc:sldMk cId="0" sldId="294"/>
            <ac:spMk id="3" creationId="{081BA6DA-1E0D-833F-ED62-1457081475E1}"/>
          </ac:spMkLst>
        </pc:spChg>
        <pc:spChg chg="mod">
          <ac:chgData name="AL GARRAYA, Gehane Omar" userId="f23954c5-e144-4092-9610-5359c58a19a4" providerId="ADAL" clId="{4AAEBC2D-4D34-4B06-BD34-2BFB24EF029C}" dt="2024-07-24T08:05:03.644" v="1222" actId="1076"/>
          <ac:spMkLst>
            <pc:docMk/>
            <pc:sldMk cId="0" sldId="294"/>
            <ac:spMk id="404" creationId="{00000000-0000-0000-0000-000000000000}"/>
          </ac:spMkLst>
        </pc:spChg>
      </pc:sldChg>
      <pc:sldChg chg="addSp modSp mod">
        <pc:chgData name="AL GARRAYA, Gehane Omar" userId="f23954c5-e144-4092-9610-5359c58a19a4" providerId="ADAL" clId="{4AAEBC2D-4D34-4B06-BD34-2BFB24EF029C}" dt="2024-07-24T08:06:29.434" v="1242" actId="255"/>
        <pc:sldMkLst>
          <pc:docMk/>
          <pc:sldMk cId="0" sldId="295"/>
        </pc:sldMkLst>
        <pc:spChg chg="add mod">
          <ac:chgData name="AL GARRAYA, Gehane Omar" userId="f23954c5-e144-4092-9610-5359c58a19a4" providerId="ADAL" clId="{4AAEBC2D-4D34-4B06-BD34-2BFB24EF029C}" dt="2024-07-24T08:06:29.434" v="1242" actId="255"/>
          <ac:spMkLst>
            <pc:docMk/>
            <pc:sldMk cId="0" sldId="295"/>
            <ac:spMk id="3" creationId="{FA92F387-37F4-571A-91BF-DE5E37C6724C}"/>
          </ac:spMkLst>
        </pc:spChg>
        <pc:spChg chg="mod">
          <ac:chgData name="AL GARRAYA, Gehane Omar" userId="f23954c5-e144-4092-9610-5359c58a19a4" providerId="ADAL" clId="{4AAEBC2D-4D34-4B06-BD34-2BFB24EF029C}" dt="2024-07-24T08:06:11.549" v="1238"/>
          <ac:spMkLst>
            <pc:docMk/>
            <pc:sldMk cId="0" sldId="295"/>
            <ac:spMk id="413" creationId="{00000000-0000-0000-0000-000000000000}"/>
          </ac:spMkLst>
        </pc:spChg>
      </pc:sldChg>
      <pc:sldChg chg="modSp mod">
        <pc:chgData name="AL GARRAYA, Gehane Omar" userId="f23954c5-e144-4092-9610-5359c58a19a4" providerId="ADAL" clId="{4AAEBC2D-4D34-4B06-BD34-2BFB24EF029C}" dt="2024-07-24T08:07:20.676" v="1251" actId="108"/>
        <pc:sldMkLst>
          <pc:docMk/>
          <pc:sldMk cId="0" sldId="296"/>
        </pc:sldMkLst>
        <pc:spChg chg="mod">
          <ac:chgData name="AL GARRAYA, Gehane Omar" userId="f23954c5-e144-4092-9610-5359c58a19a4" providerId="ADAL" clId="{4AAEBC2D-4D34-4B06-BD34-2BFB24EF029C}" dt="2024-07-24T08:07:20.676" v="1251" actId="108"/>
          <ac:spMkLst>
            <pc:docMk/>
            <pc:sldMk cId="0" sldId="296"/>
            <ac:spMk id="422" creationId="{00000000-0000-0000-0000-000000000000}"/>
          </ac:spMkLst>
        </pc:spChg>
        <pc:spChg chg="mod">
          <ac:chgData name="AL GARRAYA, Gehane Omar" userId="f23954c5-e144-4092-9610-5359c58a19a4" providerId="ADAL" clId="{4AAEBC2D-4D34-4B06-BD34-2BFB24EF029C}" dt="2024-07-24T08:07:01.908" v="1250" actId="20577"/>
          <ac:spMkLst>
            <pc:docMk/>
            <pc:sldMk cId="0" sldId="296"/>
            <ac:spMk id="423" creationId="{00000000-0000-0000-0000-000000000000}"/>
          </ac:spMkLst>
        </pc:spChg>
      </pc:sldChg>
      <pc:sldChg chg="addSp delSp modSp mod">
        <pc:chgData name="AL GARRAYA, Gehane Omar" userId="f23954c5-e144-4092-9610-5359c58a19a4" providerId="ADAL" clId="{4AAEBC2D-4D34-4B06-BD34-2BFB24EF029C}" dt="2024-07-23T13:07:48.798" v="615" actId="20577"/>
        <pc:sldMkLst>
          <pc:docMk/>
          <pc:sldMk cId="0" sldId="298"/>
        </pc:sldMkLst>
        <pc:spChg chg="add del mod">
          <ac:chgData name="AL GARRAYA, Gehane Omar" userId="f23954c5-e144-4092-9610-5359c58a19a4" providerId="ADAL" clId="{4AAEBC2D-4D34-4B06-BD34-2BFB24EF029C}" dt="2024-07-23T13:06:36.714" v="597" actId="478"/>
          <ac:spMkLst>
            <pc:docMk/>
            <pc:sldMk cId="0" sldId="298"/>
            <ac:spMk id="3" creationId="{CBD79416-73BA-4398-3CDA-ED2D4C520045}"/>
          </ac:spMkLst>
        </pc:spChg>
        <pc:spChg chg="add mod">
          <ac:chgData name="AL GARRAYA, Gehane Omar" userId="f23954c5-e144-4092-9610-5359c58a19a4" providerId="ADAL" clId="{4AAEBC2D-4D34-4B06-BD34-2BFB24EF029C}" dt="2024-07-23T13:07:48.798" v="615" actId="20577"/>
          <ac:spMkLst>
            <pc:docMk/>
            <pc:sldMk cId="0" sldId="298"/>
            <ac:spMk id="4" creationId="{5514F054-C805-BBF7-6CCD-9BB2A34786A5}"/>
          </ac:spMkLst>
        </pc:spChg>
        <pc:spChg chg="del">
          <ac:chgData name="AL GARRAYA, Gehane Omar" userId="f23954c5-e144-4092-9610-5359c58a19a4" providerId="ADAL" clId="{4AAEBC2D-4D34-4B06-BD34-2BFB24EF029C}" dt="2024-07-23T13:06:32.436" v="595" actId="478"/>
          <ac:spMkLst>
            <pc:docMk/>
            <pc:sldMk cId="0" sldId="298"/>
            <ac:spMk id="468" creationId="{00000000-0000-0000-0000-000000000000}"/>
          </ac:spMkLst>
        </pc:spChg>
        <pc:spChg chg="mod">
          <ac:chgData name="AL GARRAYA, Gehane Omar" userId="f23954c5-e144-4092-9610-5359c58a19a4" providerId="ADAL" clId="{4AAEBC2D-4D34-4B06-BD34-2BFB24EF029C}" dt="2024-07-23T13:07:44.178" v="613" actId="108"/>
          <ac:spMkLst>
            <pc:docMk/>
            <pc:sldMk cId="0" sldId="298"/>
            <ac:spMk id="477" creationId="{00000000-0000-0000-0000-000000000000}"/>
          </ac:spMkLst>
        </pc:spChg>
      </pc:sldChg>
      <pc:sldChg chg="modSp mod">
        <pc:chgData name="AL GARRAYA, Gehane Omar" userId="f23954c5-e144-4092-9610-5359c58a19a4" providerId="ADAL" clId="{4AAEBC2D-4D34-4B06-BD34-2BFB24EF029C}" dt="2024-07-24T07:02:49.653" v="652" actId="207"/>
        <pc:sldMkLst>
          <pc:docMk/>
          <pc:sldMk cId="0" sldId="299"/>
        </pc:sldMkLst>
        <pc:spChg chg="mod">
          <ac:chgData name="AL GARRAYA, Gehane Omar" userId="f23954c5-e144-4092-9610-5359c58a19a4" providerId="ADAL" clId="{4AAEBC2D-4D34-4B06-BD34-2BFB24EF029C}" dt="2024-07-23T13:08:08.818" v="617" actId="108"/>
          <ac:spMkLst>
            <pc:docMk/>
            <pc:sldMk cId="0" sldId="299"/>
            <ac:spMk id="482" creationId="{00000000-0000-0000-0000-000000000000}"/>
          </ac:spMkLst>
        </pc:spChg>
        <pc:spChg chg="mod">
          <ac:chgData name="AL GARRAYA, Gehane Omar" userId="f23954c5-e144-4092-9610-5359c58a19a4" providerId="ADAL" clId="{4AAEBC2D-4D34-4B06-BD34-2BFB24EF029C}" dt="2024-07-24T07:02:49.653" v="652" actId="207"/>
          <ac:spMkLst>
            <pc:docMk/>
            <pc:sldMk cId="0" sldId="299"/>
            <ac:spMk id="485" creationId="{00000000-0000-0000-0000-000000000000}"/>
          </ac:spMkLst>
        </pc:spChg>
        <pc:graphicFrameChg chg="mod modGraphic">
          <ac:chgData name="AL GARRAYA, Gehane Omar" userId="f23954c5-e144-4092-9610-5359c58a19a4" providerId="ADAL" clId="{4AAEBC2D-4D34-4B06-BD34-2BFB24EF029C}" dt="2024-07-23T13:10:14.114" v="622" actId="207"/>
          <ac:graphicFrameMkLst>
            <pc:docMk/>
            <pc:sldMk cId="0" sldId="299"/>
            <ac:graphicFrameMk id="483" creationId="{00000000-0000-0000-0000-000000000000}"/>
          </ac:graphicFrameMkLst>
        </pc:graphicFrameChg>
      </pc:sldChg>
      <pc:sldChg chg="modSp mod">
        <pc:chgData name="AL GARRAYA, Gehane Omar" userId="f23954c5-e144-4092-9610-5359c58a19a4" providerId="ADAL" clId="{4AAEBC2D-4D34-4B06-BD34-2BFB24EF029C}" dt="2024-07-23T13:11:23.173" v="631" actId="207"/>
        <pc:sldMkLst>
          <pc:docMk/>
          <pc:sldMk cId="0" sldId="300"/>
        </pc:sldMkLst>
        <pc:spChg chg="mod">
          <ac:chgData name="AL GARRAYA, Gehane Omar" userId="f23954c5-e144-4092-9610-5359c58a19a4" providerId="ADAL" clId="{4AAEBC2D-4D34-4B06-BD34-2BFB24EF029C}" dt="2024-07-23T13:10:48.222" v="624" actId="113"/>
          <ac:spMkLst>
            <pc:docMk/>
            <pc:sldMk cId="0" sldId="300"/>
            <ac:spMk id="491" creationId="{00000000-0000-0000-0000-000000000000}"/>
          </ac:spMkLst>
        </pc:spChg>
        <pc:spChg chg="mod">
          <ac:chgData name="AL GARRAYA, Gehane Omar" userId="f23954c5-e144-4092-9610-5359c58a19a4" providerId="ADAL" clId="{4AAEBC2D-4D34-4B06-BD34-2BFB24EF029C}" dt="2024-07-23T13:11:10.513" v="628" actId="6549"/>
          <ac:spMkLst>
            <pc:docMk/>
            <pc:sldMk cId="0" sldId="300"/>
            <ac:spMk id="494" creationId="{00000000-0000-0000-0000-000000000000}"/>
          </ac:spMkLst>
        </pc:spChg>
        <pc:graphicFrameChg chg="modGraphic">
          <ac:chgData name="AL GARRAYA, Gehane Omar" userId="f23954c5-e144-4092-9610-5359c58a19a4" providerId="ADAL" clId="{4AAEBC2D-4D34-4B06-BD34-2BFB24EF029C}" dt="2024-07-23T13:11:23.173" v="631" actId="207"/>
          <ac:graphicFrameMkLst>
            <pc:docMk/>
            <pc:sldMk cId="0" sldId="300"/>
            <ac:graphicFrameMk id="492" creationId="{00000000-0000-0000-0000-000000000000}"/>
          </ac:graphicFrameMkLst>
        </pc:graphicFrameChg>
      </pc:sldChg>
      <pc:sldChg chg="modSp mod">
        <pc:chgData name="AL GARRAYA, Gehane Omar" userId="f23954c5-e144-4092-9610-5359c58a19a4" providerId="ADAL" clId="{4AAEBC2D-4D34-4B06-BD34-2BFB24EF029C}" dt="2024-07-23T13:27:49.910" v="650"/>
        <pc:sldMkLst>
          <pc:docMk/>
          <pc:sldMk cId="0" sldId="301"/>
        </pc:sldMkLst>
        <pc:spChg chg="mod">
          <ac:chgData name="AL GARRAYA, Gehane Omar" userId="f23954c5-e144-4092-9610-5359c58a19a4" providerId="ADAL" clId="{4AAEBC2D-4D34-4B06-BD34-2BFB24EF029C}" dt="2024-07-23T13:11:52.635" v="636" actId="113"/>
          <ac:spMkLst>
            <pc:docMk/>
            <pc:sldMk cId="0" sldId="301"/>
            <ac:spMk id="500" creationId="{00000000-0000-0000-0000-000000000000}"/>
          </ac:spMkLst>
        </pc:spChg>
        <pc:spChg chg="mod">
          <ac:chgData name="AL GARRAYA, Gehane Omar" userId="f23954c5-e144-4092-9610-5359c58a19a4" providerId="ADAL" clId="{4AAEBC2D-4D34-4B06-BD34-2BFB24EF029C}" dt="2024-07-23T13:27:49.910" v="650"/>
          <ac:spMkLst>
            <pc:docMk/>
            <pc:sldMk cId="0" sldId="301"/>
            <ac:spMk id="503" creationId="{00000000-0000-0000-0000-000000000000}"/>
          </ac:spMkLst>
        </pc:spChg>
        <pc:graphicFrameChg chg="modGraphic">
          <ac:chgData name="AL GARRAYA, Gehane Omar" userId="f23954c5-e144-4092-9610-5359c58a19a4" providerId="ADAL" clId="{4AAEBC2D-4D34-4B06-BD34-2BFB24EF029C}" dt="2024-07-23T13:26:51.541" v="639" actId="207"/>
          <ac:graphicFrameMkLst>
            <pc:docMk/>
            <pc:sldMk cId="0" sldId="301"/>
            <ac:graphicFrameMk id="501" creationId="{00000000-0000-0000-0000-000000000000}"/>
          </ac:graphicFrameMkLst>
        </pc:graphicFrameChg>
      </pc:sldChg>
      <pc:sldChg chg="modSp mod">
        <pc:chgData name="AL GARRAYA, Gehane Omar" userId="f23954c5-e144-4092-9610-5359c58a19a4" providerId="ADAL" clId="{4AAEBC2D-4D34-4B06-BD34-2BFB24EF029C}" dt="2024-07-24T07:18:55.324" v="667" actId="108"/>
        <pc:sldMkLst>
          <pc:docMk/>
          <pc:sldMk cId="0" sldId="302"/>
        </pc:sldMkLst>
        <pc:spChg chg="mod">
          <ac:chgData name="AL GARRAYA, Gehane Omar" userId="f23954c5-e144-4092-9610-5359c58a19a4" providerId="ADAL" clId="{4AAEBC2D-4D34-4B06-BD34-2BFB24EF029C}" dt="2024-07-24T07:18:55.324" v="667" actId="108"/>
          <ac:spMkLst>
            <pc:docMk/>
            <pc:sldMk cId="0" sldId="302"/>
            <ac:spMk id="510" creationId="{00000000-0000-0000-0000-000000000000}"/>
          </ac:spMkLst>
        </pc:spChg>
        <pc:spChg chg="mod">
          <ac:chgData name="AL GARRAYA, Gehane Omar" userId="f23954c5-e144-4092-9610-5359c58a19a4" providerId="ADAL" clId="{4AAEBC2D-4D34-4B06-BD34-2BFB24EF029C}" dt="2024-07-24T07:04:33.807" v="666" actId="6549"/>
          <ac:spMkLst>
            <pc:docMk/>
            <pc:sldMk cId="0" sldId="302"/>
            <ac:spMk id="511" creationId="{00000000-0000-0000-0000-000000000000}"/>
          </ac:spMkLst>
        </pc:spChg>
      </pc:sldChg>
      <pc:sldChg chg="addSp modSp mod">
        <pc:chgData name="AL GARRAYA, Gehane Omar" userId="f23954c5-e144-4092-9610-5359c58a19a4" providerId="ADAL" clId="{4AAEBC2D-4D34-4B06-BD34-2BFB24EF029C}" dt="2024-07-24T07:25:01.110" v="755" actId="20577"/>
        <pc:sldMkLst>
          <pc:docMk/>
          <pc:sldMk cId="0" sldId="303"/>
        </pc:sldMkLst>
        <pc:spChg chg="add mod">
          <ac:chgData name="AL GARRAYA, Gehane Omar" userId="f23954c5-e144-4092-9610-5359c58a19a4" providerId="ADAL" clId="{4AAEBC2D-4D34-4B06-BD34-2BFB24EF029C}" dt="2024-07-24T07:23:57.903" v="728" actId="6549"/>
          <ac:spMkLst>
            <pc:docMk/>
            <pc:sldMk cId="0" sldId="303"/>
            <ac:spMk id="2" creationId="{2CC38444-C676-3076-84B8-4132C5B041B8}"/>
          </ac:spMkLst>
        </pc:spChg>
        <pc:spChg chg="add mod">
          <ac:chgData name="AL GARRAYA, Gehane Omar" userId="f23954c5-e144-4092-9610-5359c58a19a4" providerId="ADAL" clId="{4AAEBC2D-4D34-4B06-BD34-2BFB24EF029C}" dt="2024-07-24T07:25:01.110" v="755" actId="20577"/>
          <ac:spMkLst>
            <pc:docMk/>
            <pc:sldMk cId="0" sldId="303"/>
            <ac:spMk id="3" creationId="{A3CEEB39-B559-B8AD-0657-7DFDC0A5651A}"/>
          </ac:spMkLst>
        </pc:spChg>
        <pc:spChg chg="mod">
          <ac:chgData name="AL GARRAYA, Gehane Omar" userId="f23954c5-e144-4092-9610-5359c58a19a4" providerId="ADAL" clId="{4AAEBC2D-4D34-4B06-BD34-2BFB24EF029C}" dt="2024-07-24T07:19:03.252" v="668" actId="1076"/>
          <ac:spMkLst>
            <pc:docMk/>
            <pc:sldMk cId="0" sldId="303"/>
            <ac:spMk id="518" creationId="{00000000-0000-0000-0000-000000000000}"/>
          </ac:spMkLst>
        </pc:spChg>
        <pc:spChg chg="mod">
          <ac:chgData name="AL GARRAYA, Gehane Omar" userId="f23954c5-e144-4092-9610-5359c58a19a4" providerId="ADAL" clId="{4AAEBC2D-4D34-4B06-BD34-2BFB24EF029C}" dt="2024-07-24T07:24:48.896" v="750" actId="1076"/>
          <ac:spMkLst>
            <pc:docMk/>
            <pc:sldMk cId="0" sldId="303"/>
            <ac:spMk id="521" creationId="{00000000-0000-0000-0000-000000000000}"/>
          </ac:spMkLst>
        </pc:spChg>
        <pc:picChg chg="mod">
          <ac:chgData name="AL GARRAYA, Gehane Omar" userId="f23954c5-e144-4092-9610-5359c58a19a4" providerId="ADAL" clId="{4AAEBC2D-4D34-4B06-BD34-2BFB24EF029C}" dt="2024-07-24T07:21:42.738" v="714" actId="1076"/>
          <ac:picMkLst>
            <pc:docMk/>
            <pc:sldMk cId="0" sldId="303"/>
            <ac:picMk id="519" creationId="{00000000-0000-0000-0000-000000000000}"/>
          </ac:picMkLst>
        </pc:picChg>
      </pc:sldChg>
      <pc:sldChg chg="modSp del mod">
        <pc:chgData name="AL GARRAYA, Gehane Omar" userId="f23954c5-e144-4092-9610-5359c58a19a4" providerId="ADAL" clId="{4AAEBC2D-4D34-4B06-BD34-2BFB24EF029C}" dt="2024-07-24T08:08:57.357" v="1254" actId="47"/>
        <pc:sldMkLst>
          <pc:docMk/>
          <pc:sldMk cId="4117774456" sldId="304"/>
        </pc:sldMkLst>
        <pc:spChg chg="mod">
          <ac:chgData name="AL GARRAYA, Gehane Omar" userId="f23954c5-e144-4092-9610-5359c58a19a4" providerId="ADAL" clId="{4AAEBC2D-4D34-4B06-BD34-2BFB24EF029C}" dt="2024-07-24T08:07:51.128" v="1253" actId="108"/>
          <ac:spMkLst>
            <pc:docMk/>
            <pc:sldMk cId="4117774456" sldId="304"/>
            <ac:spMk id="3" creationId="{5615B600-5976-0C4F-B720-4FCA12993FC7}"/>
          </ac:spMkLst>
        </pc:spChg>
      </pc:sldChg>
      <pc:sldChg chg="modSp mod">
        <pc:chgData name="AL GARRAYA, Gehane Omar" userId="f23954c5-e144-4092-9610-5359c58a19a4" providerId="ADAL" clId="{4AAEBC2D-4D34-4B06-BD34-2BFB24EF029C}" dt="2024-07-22T13:45:35.213" v="172" actId="20577"/>
        <pc:sldMkLst>
          <pc:docMk/>
          <pc:sldMk cId="4028146826" sldId="307"/>
        </pc:sldMkLst>
        <pc:spChg chg="mod">
          <ac:chgData name="AL GARRAYA, Gehane Omar" userId="f23954c5-e144-4092-9610-5359c58a19a4" providerId="ADAL" clId="{4AAEBC2D-4D34-4B06-BD34-2BFB24EF029C}" dt="2024-07-22T13:45:35.213" v="172" actId="20577"/>
          <ac:spMkLst>
            <pc:docMk/>
            <pc:sldMk cId="4028146826" sldId="307"/>
            <ac:spMk id="215" creationId="{00000000-0000-0000-0000-000000000000}"/>
          </ac:spMkLst>
        </pc:spChg>
      </pc:sldChg>
      <pc:sldChg chg="modSp mod">
        <pc:chgData name="AL GARRAYA, Gehane Omar" userId="f23954c5-e144-4092-9610-5359c58a19a4" providerId="ADAL" clId="{4AAEBC2D-4D34-4B06-BD34-2BFB24EF029C}" dt="2024-07-22T13:46:00.835" v="173" actId="108"/>
        <pc:sldMkLst>
          <pc:docMk/>
          <pc:sldMk cId="3093764662" sldId="308"/>
        </pc:sldMkLst>
        <pc:spChg chg="mod">
          <ac:chgData name="AL GARRAYA, Gehane Omar" userId="f23954c5-e144-4092-9610-5359c58a19a4" providerId="ADAL" clId="{4AAEBC2D-4D34-4B06-BD34-2BFB24EF029C}" dt="2024-07-22T13:46:00.835" v="173" actId="108"/>
          <ac:spMkLst>
            <pc:docMk/>
            <pc:sldMk cId="3093764662" sldId="308"/>
            <ac:spMk id="215" creationId="{00000000-0000-0000-0000-000000000000}"/>
          </ac:spMkLst>
        </pc:spChg>
      </pc:sldChg>
      <pc:sldChg chg="modSp mod">
        <pc:chgData name="AL GARRAYA, Gehane Omar" userId="f23954c5-e144-4092-9610-5359c58a19a4" providerId="ADAL" clId="{4AAEBC2D-4D34-4B06-BD34-2BFB24EF029C}" dt="2024-07-22T13:46:27.769" v="178" actId="108"/>
        <pc:sldMkLst>
          <pc:docMk/>
          <pc:sldMk cId="861219025" sldId="309"/>
        </pc:sldMkLst>
        <pc:spChg chg="mod">
          <ac:chgData name="AL GARRAYA, Gehane Omar" userId="f23954c5-e144-4092-9610-5359c58a19a4" providerId="ADAL" clId="{4AAEBC2D-4D34-4B06-BD34-2BFB24EF029C}" dt="2024-07-22T13:46:27.769" v="178" actId="108"/>
          <ac:spMkLst>
            <pc:docMk/>
            <pc:sldMk cId="861219025" sldId="309"/>
            <ac:spMk id="5" creationId="{F1D420AC-C282-1685-7E34-703F3D94CE41}"/>
          </ac:spMkLst>
        </pc:spChg>
      </pc:sldChg>
      <pc:sldChg chg="modSp mod">
        <pc:chgData name="AL GARRAYA, Gehane Omar" userId="f23954c5-e144-4092-9610-5359c58a19a4" providerId="ADAL" clId="{4AAEBC2D-4D34-4B06-BD34-2BFB24EF029C}" dt="2024-07-22T13:48:06.942" v="187" actId="108"/>
        <pc:sldMkLst>
          <pc:docMk/>
          <pc:sldMk cId="839651337" sldId="310"/>
        </pc:sldMkLst>
        <pc:spChg chg="mod">
          <ac:chgData name="AL GARRAYA, Gehane Omar" userId="f23954c5-e144-4092-9610-5359c58a19a4" providerId="ADAL" clId="{4AAEBC2D-4D34-4B06-BD34-2BFB24EF029C}" dt="2024-07-22T13:46:48.474" v="183" actId="14100"/>
          <ac:spMkLst>
            <pc:docMk/>
            <pc:sldMk cId="839651337" sldId="310"/>
            <ac:spMk id="214" creationId="{00000000-0000-0000-0000-000000000000}"/>
          </ac:spMkLst>
        </pc:spChg>
        <pc:spChg chg="mod">
          <ac:chgData name="AL GARRAYA, Gehane Omar" userId="f23954c5-e144-4092-9610-5359c58a19a4" providerId="ADAL" clId="{4AAEBC2D-4D34-4B06-BD34-2BFB24EF029C}" dt="2024-07-22T13:48:06.942" v="187" actId="108"/>
          <ac:spMkLst>
            <pc:docMk/>
            <pc:sldMk cId="839651337" sldId="310"/>
            <ac:spMk id="215" creationId="{00000000-0000-0000-0000-000000000000}"/>
          </ac:spMkLst>
        </pc:spChg>
      </pc:sldChg>
      <pc:sldChg chg="modSp mod">
        <pc:chgData name="AL GARRAYA, Gehane Omar" userId="f23954c5-e144-4092-9610-5359c58a19a4" providerId="ADAL" clId="{4AAEBC2D-4D34-4B06-BD34-2BFB24EF029C}" dt="2024-07-22T13:49:01.985" v="192" actId="113"/>
        <pc:sldMkLst>
          <pc:docMk/>
          <pc:sldMk cId="3841703427" sldId="312"/>
        </pc:sldMkLst>
        <pc:spChg chg="mod">
          <ac:chgData name="AL GARRAYA, Gehane Omar" userId="f23954c5-e144-4092-9610-5359c58a19a4" providerId="ADAL" clId="{4AAEBC2D-4D34-4B06-BD34-2BFB24EF029C}" dt="2024-07-22T13:49:01.985" v="192" actId="113"/>
          <ac:spMkLst>
            <pc:docMk/>
            <pc:sldMk cId="3841703427" sldId="312"/>
            <ac:spMk id="4" creationId="{2DDB2468-7E1B-DBB8-6802-9397BC35C81D}"/>
          </ac:spMkLst>
        </pc:spChg>
      </pc:sldChg>
      <pc:sldChg chg="modSp mod">
        <pc:chgData name="AL GARRAYA, Gehane Omar" userId="f23954c5-e144-4092-9610-5359c58a19a4" providerId="ADAL" clId="{4AAEBC2D-4D34-4B06-BD34-2BFB24EF029C}" dt="2024-07-22T13:56:29.577" v="287" actId="1076"/>
        <pc:sldMkLst>
          <pc:docMk/>
          <pc:sldMk cId="0" sldId="313"/>
        </pc:sldMkLst>
        <pc:spChg chg="mod">
          <ac:chgData name="AL GARRAYA, Gehane Omar" userId="f23954c5-e144-4092-9610-5359c58a19a4" providerId="ADAL" clId="{4AAEBC2D-4D34-4B06-BD34-2BFB24EF029C}" dt="2024-07-22T13:51:37.039" v="220" actId="1076"/>
          <ac:spMkLst>
            <pc:docMk/>
            <pc:sldMk cId="0" sldId="313"/>
            <ac:spMk id="285" creationId="{00000000-0000-0000-0000-000000000000}"/>
          </ac:spMkLst>
        </pc:spChg>
        <pc:spChg chg="mod">
          <ac:chgData name="AL GARRAYA, Gehane Omar" userId="f23954c5-e144-4092-9610-5359c58a19a4" providerId="ADAL" clId="{4AAEBC2D-4D34-4B06-BD34-2BFB24EF029C}" dt="2024-07-22T13:49:17.412" v="194" actId="113"/>
          <ac:spMkLst>
            <pc:docMk/>
            <pc:sldMk cId="0" sldId="313"/>
            <ac:spMk id="289" creationId="{00000000-0000-0000-0000-000000000000}"/>
          </ac:spMkLst>
        </pc:spChg>
        <pc:graphicFrameChg chg="mod modGraphic">
          <ac:chgData name="AL GARRAYA, Gehane Omar" userId="f23954c5-e144-4092-9610-5359c58a19a4" providerId="ADAL" clId="{4AAEBC2D-4D34-4B06-BD34-2BFB24EF029C}" dt="2024-07-22T13:56:29.577" v="287" actId="1076"/>
          <ac:graphicFrameMkLst>
            <pc:docMk/>
            <pc:sldMk cId="0" sldId="313"/>
            <ac:graphicFrameMk id="283" creationId="{00000000-0000-0000-0000-000000000000}"/>
          </ac:graphicFrameMkLst>
        </pc:graphicFrameChg>
      </pc:sldChg>
      <pc:sldChg chg="modSp mod">
        <pc:chgData name="AL GARRAYA, Gehane Omar" userId="f23954c5-e144-4092-9610-5359c58a19a4" providerId="ADAL" clId="{4AAEBC2D-4D34-4B06-BD34-2BFB24EF029C}" dt="2024-07-23T08:20:35.485" v="293" actId="113"/>
        <pc:sldMkLst>
          <pc:docMk/>
          <pc:sldMk cId="0" sldId="314"/>
        </pc:sldMkLst>
        <pc:spChg chg="mod">
          <ac:chgData name="AL GARRAYA, Gehane Omar" userId="f23954c5-e144-4092-9610-5359c58a19a4" providerId="ADAL" clId="{4AAEBC2D-4D34-4B06-BD34-2BFB24EF029C}" dt="2024-07-23T08:20:35.485" v="293" actId="113"/>
          <ac:spMkLst>
            <pc:docMk/>
            <pc:sldMk cId="0" sldId="314"/>
            <ac:spMk id="294" creationId="{00000000-0000-0000-0000-000000000000}"/>
          </ac:spMkLst>
        </pc:spChg>
      </pc:sldChg>
      <pc:sldChg chg="modSp mod">
        <pc:chgData name="AL GARRAYA, Gehane Omar" userId="f23954c5-e144-4092-9610-5359c58a19a4" providerId="ADAL" clId="{4AAEBC2D-4D34-4B06-BD34-2BFB24EF029C}" dt="2024-07-23T08:22:34.192" v="331" actId="113"/>
        <pc:sldMkLst>
          <pc:docMk/>
          <pc:sldMk cId="0" sldId="315"/>
        </pc:sldMkLst>
        <pc:spChg chg="mod">
          <ac:chgData name="AL GARRAYA, Gehane Omar" userId="f23954c5-e144-4092-9610-5359c58a19a4" providerId="ADAL" clId="{4AAEBC2D-4D34-4B06-BD34-2BFB24EF029C}" dt="2024-07-23T08:22:34.192" v="331" actId="113"/>
          <ac:spMkLst>
            <pc:docMk/>
            <pc:sldMk cId="0" sldId="315"/>
            <ac:spMk id="303" creationId="{00000000-0000-0000-0000-000000000000}"/>
          </ac:spMkLst>
        </pc:spChg>
        <pc:spChg chg="mod">
          <ac:chgData name="AL GARRAYA, Gehane Omar" userId="f23954c5-e144-4092-9610-5359c58a19a4" providerId="ADAL" clId="{4AAEBC2D-4D34-4B06-BD34-2BFB24EF029C}" dt="2024-07-23T08:21:51.027" v="317" actId="1076"/>
          <ac:spMkLst>
            <pc:docMk/>
            <pc:sldMk cId="0" sldId="315"/>
            <ac:spMk id="304" creationId="{00000000-0000-0000-0000-000000000000}"/>
          </ac:spMkLst>
        </pc:spChg>
        <pc:spChg chg="mod">
          <ac:chgData name="AL GARRAYA, Gehane Omar" userId="f23954c5-e144-4092-9610-5359c58a19a4" providerId="ADAL" clId="{4AAEBC2D-4D34-4B06-BD34-2BFB24EF029C}" dt="2024-07-23T08:22:22.639" v="330" actId="20577"/>
          <ac:spMkLst>
            <pc:docMk/>
            <pc:sldMk cId="0" sldId="315"/>
            <ac:spMk id="308" creationId="{00000000-0000-0000-0000-000000000000}"/>
          </ac:spMkLst>
        </pc:spChg>
      </pc:sldChg>
      <pc:sldChg chg="modSp mod setBg">
        <pc:chgData name="AL GARRAYA, Gehane Omar" userId="f23954c5-e144-4092-9610-5359c58a19a4" providerId="ADAL" clId="{4AAEBC2D-4D34-4B06-BD34-2BFB24EF029C}" dt="2024-07-23T09:14:33.628" v="344" actId="207"/>
        <pc:sldMkLst>
          <pc:docMk/>
          <pc:sldMk cId="0" sldId="316"/>
        </pc:sldMkLst>
        <pc:spChg chg="mod">
          <ac:chgData name="AL GARRAYA, Gehane Omar" userId="f23954c5-e144-4092-9610-5359c58a19a4" providerId="ADAL" clId="{4AAEBC2D-4D34-4B06-BD34-2BFB24EF029C}" dt="2024-07-23T09:14:02.327" v="336" actId="113"/>
          <ac:spMkLst>
            <pc:docMk/>
            <pc:sldMk cId="0" sldId="316"/>
            <ac:spMk id="314" creationId="{00000000-0000-0000-0000-000000000000}"/>
          </ac:spMkLst>
        </pc:spChg>
        <pc:spChg chg="mod">
          <ac:chgData name="AL GARRAYA, Gehane Omar" userId="f23954c5-e144-4092-9610-5359c58a19a4" providerId="ADAL" clId="{4AAEBC2D-4D34-4B06-BD34-2BFB24EF029C}" dt="2024-07-23T09:14:33.628" v="344" actId="207"/>
          <ac:spMkLst>
            <pc:docMk/>
            <pc:sldMk cId="0" sldId="316"/>
            <ac:spMk id="319" creationId="{00000000-0000-0000-0000-000000000000}"/>
          </ac:spMkLst>
        </pc:spChg>
      </pc:sldChg>
      <pc:sldChg chg="modSp mod">
        <pc:chgData name="AL GARRAYA, Gehane Omar" userId="f23954c5-e144-4092-9610-5359c58a19a4" providerId="ADAL" clId="{4AAEBC2D-4D34-4B06-BD34-2BFB24EF029C}" dt="2024-07-23T09:16:02.572" v="368" actId="108"/>
        <pc:sldMkLst>
          <pc:docMk/>
          <pc:sldMk cId="0" sldId="317"/>
        </pc:sldMkLst>
        <pc:spChg chg="mod">
          <ac:chgData name="AL GARRAYA, Gehane Omar" userId="f23954c5-e144-4092-9610-5359c58a19a4" providerId="ADAL" clId="{4AAEBC2D-4D34-4B06-BD34-2BFB24EF029C}" dt="2024-07-23T09:16:02.572" v="368" actId="108"/>
          <ac:spMkLst>
            <pc:docMk/>
            <pc:sldMk cId="0" sldId="317"/>
            <ac:spMk id="326" creationId="{00000000-0000-0000-0000-000000000000}"/>
          </ac:spMkLst>
        </pc:spChg>
        <pc:spChg chg="mod">
          <ac:chgData name="AL GARRAYA, Gehane Omar" userId="f23954c5-e144-4092-9610-5359c58a19a4" providerId="ADAL" clId="{4AAEBC2D-4D34-4B06-BD34-2BFB24EF029C}" dt="2024-07-23T09:15:36.506" v="366" actId="108"/>
          <ac:spMkLst>
            <pc:docMk/>
            <pc:sldMk cId="0" sldId="317"/>
            <ac:spMk id="327" creationId="{00000000-0000-0000-0000-000000000000}"/>
          </ac:spMkLst>
        </pc:spChg>
      </pc:sldChg>
      <pc:sldChg chg="addSp delSp modSp mod setBg">
        <pc:chgData name="AL GARRAYA, Gehane Omar" userId="f23954c5-e144-4092-9610-5359c58a19a4" providerId="ADAL" clId="{4AAEBC2D-4D34-4B06-BD34-2BFB24EF029C}" dt="2024-07-23T09:16:51.207" v="373" actId="207"/>
        <pc:sldMkLst>
          <pc:docMk/>
          <pc:sldMk cId="0" sldId="318"/>
        </pc:sldMkLst>
        <pc:spChg chg="add mod">
          <ac:chgData name="AL GARRAYA, Gehane Omar" userId="f23954c5-e144-4092-9610-5359c58a19a4" providerId="ADAL" clId="{4AAEBC2D-4D34-4B06-BD34-2BFB24EF029C}" dt="2024-07-23T09:16:15.691" v="370"/>
          <ac:spMkLst>
            <pc:docMk/>
            <pc:sldMk cId="0" sldId="318"/>
            <ac:spMk id="2" creationId="{D17DFA90-BF6F-8515-F9A6-25A8CC3FABAC}"/>
          </ac:spMkLst>
        </pc:spChg>
        <pc:spChg chg="add mod">
          <ac:chgData name="AL GARRAYA, Gehane Omar" userId="f23954c5-e144-4092-9610-5359c58a19a4" providerId="ADAL" clId="{4AAEBC2D-4D34-4B06-BD34-2BFB24EF029C}" dt="2024-07-23T09:16:29.764" v="372"/>
          <ac:spMkLst>
            <pc:docMk/>
            <pc:sldMk cId="0" sldId="318"/>
            <ac:spMk id="3" creationId="{8B795C48-4A12-229D-56FE-97C028CF02A8}"/>
          </ac:spMkLst>
        </pc:spChg>
        <pc:spChg chg="del">
          <ac:chgData name="AL GARRAYA, Gehane Omar" userId="f23954c5-e144-4092-9610-5359c58a19a4" providerId="ADAL" clId="{4AAEBC2D-4D34-4B06-BD34-2BFB24EF029C}" dt="2024-07-23T09:16:13.948" v="369" actId="478"/>
          <ac:spMkLst>
            <pc:docMk/>
            <pc:sldMk cId="0" sldId="318"/>
            <ac:spMk id="336" creationId="{00000000-0000-0000-0000-000000000000}"/>
          </ac:spMkLst>
        </pc:spChg>
        <pc:spChg chg="del">
          <ac:chgData name="AL GARRAYA, Gehane Omar" userId="f23954c5-e144-4092-9610-5359c58a19a4" providerId="ADAL" clId="{4AAEBC2D-4D34-4B06-BD34-2BFB24EF029C}" dt="2024-07-23T09:16:28.792" v="371" actId="478"/>
          <ac:spMkLst>
            <pc:docMk/>
            <pc:sldMk cId="0" sldId="318"/>
            <ac:spMk id="337" creationId="{00000000-0000-0000-0000-000000000000}"/>
          </ac:spMkLst>
        </pc:spChg>
        <pc:spChg chg="mod">
          <ac:chgData name="AL GARRAYA, Gehane Omar" userId="f23954c5-e144-4092-9610-5359c58a19a4" providerId="ADAL" clId="{4AAEBC2D-4D34-4B06-BD34-2BFB24EF029C}" dt="2024-07-23T09:16:51.207" v="373" actId="207"/>
          <ac:spMkLst>
            <pc:docMk/>
            <pc:sldMk cId="0" sldId="318"/>
            <ac:spMk id="339" creationId="{00000000-0000-0000-0000-000000000000}"/>
          </ac:spMkLst>
        </pc:spChg>
      </pc:sldChg>
      <pc:sldChg chg="addSp delSp modSp mod">
        <pc:chgData name="AL GARRAYA, Gehane Omar" userId="f23954c5-e144-4092-9610-5359c58a19a4" providerId="ADAL" clId="{4AAEBC2D-4D34-4B06-BD34-2BFB24EF029C}" dt="2024-07-23T09:19:22.083" v="417" actId="14100"/>
        <pc:sldMkLst>
          <pc:docMk/>
          <pc:sldMk cId="0" sldId="319"/>
        </pc:sldMkLst>
        <pc:spChg chg="add mod">
          <ac:chgData name="AL GARRAYA, Gehane Omar" userId="f23954c5-e144-4092-9610-5359c58a19a4" providerId="ADAL" clId="{4AAEBC2D-4D34-4B06-BD34-2BFB24EF029C}" dt="2024-07-23T09:18:23.358" v="378" actId="14100"/>
          <ac:spMkLst>
            <pc:docMk/>
            <pc:sldMk cId="0" sldId="319"/>
            <ac:spMk id="2" creationId="{890BECAC-CA4E-77C8-3F25-C6413BF3C5BA}"/>
          </ac:spMkLst>
        </pc:spChg>
        <pc:spChg chg="mod">
          <ac:chgData name="AL GARRAYA, Gehane Omar" userId="f23954c5-e144-4092-9610-5359c58a19a4" providerId="ADAL" clId="{4AAEBC2D-4D34-4B06-BD34-2BFB24EF029C}" dt="2024-07-23T09:19:22.083" v="417" actId="14100"/>
          <ac:spMkLst>
            <pc:docMk/>
            <pc:sldMk cId="0" sldId="319"/>
            <ac:spMk id="348" creationId="{00000000-0000-0000-0000-000000000000}"/>
          </ac:spMkLst>
        </pc:spChg>
        <pc:spChg chg="del">
          <ac:chgData name="AL GARRAYA, Gehane Omar" userId="f23954c5-e144-4092-9610-5359c58a19a4" providerId="ADAL" clId="{4AAEBC2D-4D34-4B06-BD34-2BFB24EF029C}" dt="2024-07-23T09:17:23.620" v="374" actId="478"/>
          <ac:spMkLst>
            <pc:docMk/>
            <pc:sldMk cId="0" sldId="319"/>
            <ac:spMk id="350" creationId="{00000000-0000-0000-0000-000000000000}"/>
          </ac:spMkLst>
        </pc:spChg>
      </pc:sldChg>
      <pc:sldChg chg="addSp delSp modSp mod">
        <pc:chgData name="AL GARRAYA, Gehane Omar" userId="f23954c5-e144-4092-9610-5359c58a19a4" providerId="ADAL" clId="{4AAEBC2D-4D34-4B06-BD34-2BFB24EF029C}" dt="2024-07-23T11:35:58.259" v="445" actId="207"/>
        <pc:sldMkLst>
          <pc:docMk/>
          <pc:sldMk cId="0" sldId="321"/>
        </pc:sldMkLst>
        <pc:spChg chg="add mod">
          <ac:chgData name="AL GARRAYA, Gehane Omar" userId="f23954c5-e144-4092-9610-5359c58a19a4" providerId="ADAL" clId="{4AAEBC2D-4D34-4B06-BD34-2BFB24EF029C}" dt="2024-07-23T11:35:43.929" v="443" actId="20577"/>
          <ac:spMkLst>
            <pc:docMk/>
            <pc:sldMk cId="0" sldId="321"/>
            <ac:spMk id="2" creationId="{F65E5DD1-8AB8-7F1C-9889-2E8FADA6CEA2}"/>
          </ac:spMkLst>
        </pc:spChg>
        <pc:spChg chg="add mod">
          <ac:chgData name="AL GARRAYA, Gehane Omar" userId="f23954c5-e144-4092-9610-5359c58a19a4" providerId="ADAL" clId="{4AAEBC2D-4D34-4B06-BD34-2BFB24EF029C}" dt="2024-07-23T11:35:58.259" v="445" actId="207"/>
          <ac:spMkLst>
            <pc:docMk/>
            <pc:sldMk cId="0" sldId="321"/>
            <ac:spMk id="3" creationId="{E41BA684-7AFE-5063-EB74-1549D16DE2C7}"/>
          </ac:spMkLst>
        </pc:spChg>
        <pc:spChg chg="mod">
          <ac:chgData name="AL GARRAYA, Gehane Omar" userId="f23954c5-e144-4092-9610-5359c58a19a4" providerId="ADAL" clId="{4AAEBC2D-4D34-4B06-BD34-2BFB24EF029C}" dt="2024-07-23T11:35:51.684" v="444" actId="207"/>
          <ac:spMkLst>
            <pc:docMk/>
            <pc:sldMk cId="0" sldId="321"/>
            <ac:spMk id="368" creationId="{00000000-0000-0000-0000-000000000000}"/>
          </ac:spMkLst>
        </pc:spChg>
        <pc:spChg chg="del">
          <ac:chgData name="AL GARRAYA, Gehane Omar" userId="f23954c5-e144-4092-9610-5359c58a19a4" providerId="ADAL" clId="{4AAEBC2D-4D34-4B06-BD34-2BFB24EF029C}" dt="2024-07-23T09:20:19.035" v="418" actId="478"/>
          <ac:spMkLst>
            <pc:docMk/>
            <pc:sldMk cId="0" sldId="321"/>
            <ac:spMk id="369" creationId="{00000000-0000-0000-0000-000000000000}"/>
          </ac:spMkLst>
        </pc:spChg>
      </pc:sldChg>
      <pc:sldChg chg="addSp delSp modSp mod">
        <pc:chgData name="AL GARRAYA, Gehane Omar" userId="f23954c5-e144-4092-9610-5359c58a19a4" providerId="ADAL" clId="{4AAEBC2D-4D34-4B06-BD34-2BFB24EF029C}" dt="2024-07-23T11:39:29.426" v="483" actId="20577"/>
        <pc:sldMkLst>
          <pc:docMk/>
          <pc:sldMk cId="0" sldId="322"/>
        </pc:sldMkLst>
        <pc:spChg chg="add mod">
          <ac:chgData name="AL GARRAYA, Gehane Omar" userId="f23954c5-e144-4092-9610-5359c58a19a4" providerId="ADAL" clId="{4AAEBC2D-4D34-4B06-BD34-2BFB24EF029C}" dt="2024-07-23T11:36:21.422" v="448" actId="14100"/>
          <ac:spMkLst>
            <pc:docMk/>
            <pc:sldMk cId="0" sldId="322"/>
            <ac:spMk id="2" creationId="{914C429C-2E18-4BB1-4DF9-01591DC5C4B7}"/>
          </ac:spMkLst>
        </pc:spChg>
        <pc:spChg chg="mod">
          <ac:chgData name="AL GARRAYA, Gehane Omar" userId="f23954c5-e144-4092-9610-5359c58a19a4" providerId="ADAL" clId="{4AAEBC2D-4D34-4B06-BD34-2BFB24EF029C}" dt="2024-07-23T11:37:18.228" v="457" actId="255"/>
          <ac:spMkLst>
            <pc:docMk/>
            <pc:sldMk cId="0" sldId="322"/>
            <ac:spMk id="376" creationId="{00000000-0000-0000-0000-000000000000}"/>
          </ac:spMkLst>
        </pc:spChg>
        <pc:spChg chg="mod">
          <ac:chgData name="AL GARRAYA, Gehane Omar" userId="f23954c5-e144-4092-9610-5359c58a19a4" providerId="ADAL" clId="{4AAEBC2D-4D34-4B06-BD34-2BFB24EF029C}" dt="2024-07-23T11:39:23.235" v="480" actId="20577"/>
          <ac:spMkLst>
            <pc:docMk/>
            <pc:sldMk cId="0" sldId="322"/>
            <ac:spMk id="378" creationId="{00000000-0000-0000-0000-000000000000}"/>
          </ac:spMkLst>
        </pc:spChg>
        <pc:spChg chg="mod">
          <ac:chgData name="AL GARRAYA, Gehane Omar" userId="f23954c5-e144-4092-9610-5359c58a19a4" providerId="ADAL" clId="{4AAEBC2D-4D34-4B06-BD34-2BFB24EF029C}" dt="2024-07-23T11:38:01.501" v="466" actId="255"/>
          <ac:spMkLst>
            <pc:docMk/>
            <pc:sldMk cId="0" sldId="322"/>
            <ac:spMk id="380" creationId="{00000000-0000-0000-0000-000000000000}"/>
          </ac:spMkLst>
        </pc:spChg>
        <pc:spChg chg="mod">
          <ac:chgData name="AL GARRAYA, Gehane Omar" userId="f23954c5-e144-4092-9610-5359c58a19a4" providerId="ADAL" clId="{4AAEBC2D-4D34-4B06-BD34-2BFB24EF029C}" dt="2024-07-23T11:39:29.426" v="483" actId="20577"/>
          <ac:spMkLst>
            <pc:docMk/>
            <pc:sldMk cId="0" sldId="322"/>
            <ac:spMk id="382" creationId="{00000000-0000-0000-0000-000000000000}"/>
          </ac:spMkLst>
        </pc:spChg>
        <pc:spChg chg="mod">
          <ac:chgData name="AL GARRAYA, Gehane Omar" userId="f23954c5-e144-4092-9610-5359c58a19a4" providerId="ADAL" clId="{4AAEBC2D-4D34-4B06-BD34-2BFB24EF029C}" dt="2024-07-23T11:38:56.626" v="475" actId="20577"/>
          <ac:spMkLst>
            <pc:docMk/>
            <pc:sldMk cId="0" sldId="322"/>
            <ac:spMk id="384" creationId="{00000000-0000-0000-0000-000000000000}"/>
          </ac:spMkLst>
        </pc:spChg>
        <pc:spChg chg="mod">
          <ac:chgData name="AL GARRAYA, Gehane Omar" userId="f23954c5-e144-4092-9610-5359c58a19a4" providerId="ADAL" clId="{4AAEBC2D-4D34-4B06-BD34-2BFB24EF029C}" dt="2024-07-23T11:39:15.522" v="479" actId="255"/>
          <ac:spMkLst>
            <pc:docMk/>
            <pc:sldMk cId="0" sldId="322"/>
            <ac:spMk id="386" creationId="{00000000-0000-0000-0000-000000000000}"/>
          </ac:spMkLst>
        </pc:spChg>
        <pc:spChg chg="mod">
          <ac:chgData name="AL GARRAYA, Gehane Omar" userId="f23954c5-e144-4092-9610-5359c58a19a4" providerId="ADAL" clId="{4AAEBC2D-4D34-4B06-BD34-2BFB24EF029C}" dt="2024-07-23T11:36:28.755" v="449" actId="207"/>
          <ac:spMkLst>
            <pc:docMk/>
            <pc:sldMk cId="0" sldId="322"/>
            <ac:spMk id="387" creationId="{00000000-0000-0000-0000-000000000000}"/>
          </ac:spMkLst>
        </pc:spChg>
        <pc:spChg chg="del">
          <ac:chgData name="AL GARRAYA, Gehane Omar" userId="f23954c5-e144-4092-9610-5359c58a19a4" providerId="ADAL" clId="{4AAEBC2D-4D34-4B06-BD34-2BFB24EF029C}" dt="2024-07-23T11:36:16.921" v="446" actId="478"/>
          <ac:spMkLst>
            <pc:docMk/>
            <pc:sldMk cId="0" sldId="322"/>
            <ac:spMk id="388" creationId="{00000000-0000-0000-0000-000000000000}"/>
          </ac:spMkLst>
        </pc:spChg>
      </pc:sldChg>
      <pc:sldChg chg="modSp mod">
        <pc:chgData name="AL GARRAYA, Gehane Omar" userId="f23954c5-e144-4092-9610-5359c58a19a4" providerId="ADAL" clId="{4AAEBC2D-4D34-4B06-BD34-2BFB24EF029C}" dt="2024-07-23T11:43:02.971" v="499" actId="113"/>
        <pc:sldMkLst>
          <pc:docMk/>
          <pc:sldMk cId="0" sldId="323"/>
        </pc:sldMkLst>
        <pc:spChg chg="mod">
          <ac:chgData name="AL GARRAYA, Gehane Omar" userId="f23954c5-e144-4092-9610-5359c58a19a4" providerId="ADAL" clId="{4AAEBC2D-4D34-4B06-BD34-2BFB24EF029C}" dt="2024-07-23T11:43:02.971" v="499" actId="113"/>
          <ac:spMkLst>
            <pc:docMk/>
            <pc:sldMk cId="0" sldId="323"/>
            <ac:spMk id="393" creationId="{00000000-0000-0000-0000-000000000000}"/>
          </ac:spMkLst>
        </pc:spChg>
        <pc:spChg chg="mod">
          <ac:chgData name="AL GARRAYA, Gehane Omar" userId="f23954c5-e144-4092-9610-5359c58a19a4" providerId="ADAL" clId="{4AAEBC2D-4D34-4B06-BD34-2BFB24EF029C}" dt="2024-07-23T11:40:00.893" v="485" actId="207"/>
          <ac:spMkLst>
            <pc:docMk/>
            <pc:sldMk cId="0" sldId="323"/>
            <ac:spMk id="396" creationId="{00000000-0000-0000-0000-000000000000}"/>
          </ac:spMkLst>
        </pc:spChg>
        <pc:graphicFrameChg chg="modGraphic">
          <ac:chgData name="AL GARRAYA, Gehane Omar" userId="f23954c5-e144-4092-9610-5359c58a19a4" providerId="ADAL" clId="{4AAEBC2D-4D34-4B06-BD34-2BFB24EF029C}" dt="2024-07-23T11:41:58.036" v="496" actId="20577"/>
          <ac:graphicFrameMkLst>
            <pc:docMk/>
            <pc:sldMk cId="0" sldId="323"/>
            <ac:graphicFrameMk id="394" creationId="{00000000-0000-0000-0000-000000000000}"/>
          </ac:graphicFrameMkLst>
        </pc:graphicFrameChg>
      </pc:sldChg>
      <pc:sldChg chg="delSp modSp mod">
        <pc:chgData name="AL GARRAYA, Gehane Omar" userId="f23954c5-e144-4092-9610-5359c58a19a4" providerId="ADAL" clId="{4AAEBC2D-4D34-4B06-BD34-2BFB24EF029C}" dt="2024-07-23T13:01:10.910" v="524" actId="6549"/>
        <pc:sldMkLst>
          <pc:docMk/>
          <pc:sldMk cId="0" sldId="324"/>
        </pc:sldMkLst>
        <pc:spChg chg="mod">
          <ac:chgData name="AL GARRAYA, Gehane Omar" userId="f23954c5-e144-4092-9610-5359c58a19a4" providerId="ADAL" clId="{4AAEBC2D-4D34-4B06-BD34-2BFB24EF029C}" dt="2024-07-23T12:59:48.286" v="511" actId="207"/>
          <ac:spMkLst>
            <pc:docMk/>
            <pc:sldMk cId="0" sldId="324"/>
            <ac:spMk id="407" creationId="{00000000-0000-0000-0000-000000000000}"/>
          </ac:spMkLst>
        </pc:spChg>
        <pc:spChg chg="del">
          <ac:chgData name="AL GARRAYA, Gehane Omar" userId="f23954c5-e144-4092-9610-5359c58a19a4" providerId="ADAL" clId="{4AAEBC2D-4D34-4B06-BD34-2BFB24EF029C}" dt="2024-07-23T11:43:27.722" v="502" actId="478"/>
          <ac:spMkLst>
            <pc:docMk/>
            <pc:sldMk cId="0" sldId="324"/>
            <ac:spMk id="411" creationId="{00000000-0000-0000-0000-000000000000}"/>
          </ac:spMkLst>
        </pc:spChg>
        <pc:spChg chg="mod">
          <ac:chgData name="AL GARRAYA, Gehane Omar" userId="f23954c5-e144-4092-9610-5359c58a19a4" providerId="ADAL" clId="{4AAEBC2D-4D34-4B06-BD34-2BFB24EF029C}" dt="2024-07-23T11:43:58.334" v="509" actId="14100"/>
          <ac:spMkLst>
            <pc:docMk/>
            <pc:sldMk cId="0" sldId="324"/>
            <ac:spMk id="412" creationId="{00000000-0000-0000-0000-000000000000}"/>
          </ac:spMkLst>
        </pc:spChg>
        <pc:graphicFrameChg chg="modGraphic">
          <ac:chgData name="AL GARRAYA, Gehane Omar" userId="f23954c5-e144-4092-9610-5359c58a19a4" providerId="ADAL" clId="{4AAEBC2D-4D34-4B06-BD34-2BFB24EF029C}" dt="2024-07-23T13:01:10.910" v="524" actId="6549"/>
          <ac:graphicFrameMkLst>
            <pc:docMk/>
            <pc:sldMk cId="0" sldId="324"/>
            <ac:graphicFrameMk id="405" creationId="{00000000-0000-0000-0000-000000000000}"/>
          </ac:graphicFrameMkLst>
        </pc:graphicFrameChg>
      </pc:sldChg>
      <pc:sldChg chg="modSp mod">
        <pc:chgData name="AL GARRAYA, Gehane Omar" userId="f23954c5-e144-4092-9610-5359c58a19a4" providerId="ADAL" clId="{4AAEBC2D-4D34-4B06-BD34-2BFB24EF029C}" dt="2024-07-23T13:02:33.384" v="535" actId="113"/>
        <pc:sldMkLst>
          <pc:docMk/>
          <pc:sldMk cId="0" sldId="325"/>
        </pc:sldMkLst>
        <pc:spChg chg="mod">
          <ac:chgData name="AL GARRAYA, Gehane Omar" userId="f23954c5-e144-4092-9610-5359c58a19a4" providerId="ADAL" clId="{4AAEBC2D-4D34-4B06-BD34-2BFB24EF029C}" dt="2024-07-23T13:02:33.384" v="535" actId="113"/>
          <ac:spMkLst>
            <pc:docMk/>
            <pc:sldMk cId="0" sldId="325"/>
            <ac:spMk id="417" creationId="{00000000-0000-0000-0000-000000000000}"/>
          </ac:spMkLst>
        </pc:spChg>
        <pc:spChg chg="mod">
          <ac:chgData name="AL GARRAYA, Gehane Omar" userId="f23954c5-e144-4092-9610-5359c58a19a4" providerId="ADAL" clId="{4AAEBC2D-4D34-4B06-BD34-2BFB24EF029C}" dt="2024-07-23T13:01:29.171" v="527" actId="207"/>
          <ac:spMkLst>
            <pc:docMk/>
            <pc:sldMk cId="0" sldId="325"/>
            <ac:spMk id="420" creationId="{00000000-0000-0000-0000-000000000000}"/>
          </ac:spMkLst>
        </pc:spChg>
        <pc:graphicFrameChg chg="modGraphic">
          <ac:chgData name="AL GARRAYA, Gehane Omar" userId="f23954c5-e144-4092-9610-5359c58a19a4" providerId="ADAL" clId="{4AAEBC2D-4D34-4B06-BD34-2BFB24EF029C}" dt="2024-07-23T13:01:42.124" v="530" actId="207"/>
          <ac:graphicFrameMkLst>
            <pc:docMk/>
            <pc:sldMk cId="0" sldId="325"/>
            <ac:graphicFrameMk id="418" creationId="{00000000-0000-0000-0000-000000000000}"/>
          </ac:graphicFrameMkLst>
        </pc:graphicFrameChg>
      </pc:sldChg>
      <pc:sldChg chg="modSp mod">
        <pc:chgData name="AL GARRAYA, Gehane Omar" userId="f23954c5-e144-4092-9610-5359c58a19a4" providerId="ADAL" clId="{4AAEBC2D-4D34-4B06-BD34-2BFB24EF029C}" dt="2024-07-23T13:03:16.589" v="556" actId="1076"/>
        <pc:sldMkLst>
          <pc:docMk/>
          <pc:sldMk cId="0" sldId="326"/>
        </pc:sldMkLst>
        <pc:spChg chg="mod">
          <ac:chgData name="AL GARRAYA, Gehane Omar" userId="f23954c5-e144-4092-9610-5359c58a19a4" providerId="ADAL" clId="{4AAEBC2D-4D34-4B06-BD34-2BFB24EF029C}" dt="2024-07-23T13:02:26.952" v="534" actId="113"/>
          <ac:spMkLst>
            <pc:docMk/>
            <pc:sldMk cId="0" sldId="326"/>
            <ac:spMk id="426" creationId="{00000000-0000-0000-0000-000000000000}"/>
          </ac:spMkLst>
        </pc:spChg>
        <pc:spChg chg="mod">
          <ac:chgData name="AL GARRAYA, Gehane Omar" userId="f23954c5-e144-4092-9610-5359c58a19a4" providerId="ADAL" clId="{4AAEBC2D-4D34-4B06-BD34-2BFB24EF029C}" dt="2024-07-23T13:03:16.589" v="556" actId="1076"/>
          <ac:spMkLst>
            <pc:docMk/>
            <pc:sldMk cId="0" sldId="326"/>
            <ac:spMk id="429" creationId="{00000000-0000-0000-0000-000000000000}"/>
          </ac:spMkLst>
        </pc:spChg>
      </pc:sldChg>
      <pc:sldChg chg="addSp delSp modSp mod">
        <pc:chgData name="AL GARRAYA, Gehane Omar" userId="f23954c5-e144-4092-9610-5359c58a19a4" providerId="ADAL" clId="{4AAEBC2D-4D34-4B06-BD34-2BFB24EF029C}" dt="2024-07-23T13:04:18.767" v="580" actId="20577"/>
        <pc:sldMkLst>
          <pc:docMk/>
          <pc:sldMk cId="0" sldId="328"/>
        </pc:sldMkLst>
        <pc:spChg chg="add del mod">
          <ac:chgData name="AL GARRAYA, Gehane Omar" userId="f23954c5-e144-4092-9610-5359c58a19a4" providerId="ADAL" clId="{4AAEBC2D-4D34-4B06-BD34-2BFB24EF029C}" dt="2024-07-23T13:03:48.472" v="559" actId="478"/>
          <ac:spMkLst>
            <pc:docMk/>
            <pc:sldMk cId="0" sldId="328"/>
            <ac:spMk id="3" creationId="{FB2B9411-0A03-D166-1C1B-0F9EAD0958CF}"/>
          </ac:spMkLst>
        </pc:spChg>
        <pc:spChg chg="add mod">
          <ac:chgData name="AL GARRAYA, Gehane Omar" userId="f23954c5-e144-4092-9610-5359c58a19a4" providerId="ADAL" clId="{4AAEBC2D-4D34-4B06-BD34-2BFB24EF029C}" dt="2024-07-23T13:03:43.185" v="558"/>
          <ac:spMkLst>
            <pc:docMk/>
            <pc:sldMk cId="0" sldId="328"/>
            <ac:spMk id="4" creationId="{840ECECF-9BD1-0B24-9529-B9647A4C0351}"/>
          </ac:spMkLst>
        </pc:spChg>
        <pc:spChg chg="del">
          <ac:chgData name="AL GARRAYA, Gehane Omar" userId="f23954c5-e144-4092-9610-5359c58a19a4" providerId="ADAL" clId="{4AAEBC2D-4D34-4B06-BD34-2BFB24EF029C}" dt="2024-07-23T13:03:42.520" v="557" actId="478"/>
          <ac:spMkLst>
            <pc:docMk/>
            <pc:sldMk cId="0" sldId="328"/>
            <ac:spMk id="445" creationId="{00000000-0000-0000-0000-000000000000}"/>
          </ac:spMkLst>
        </pc:spChg>
        <pc:spChg chg="mod">
          <ac:chgData name="AL GARRAYA, Gehane Omar" userId="f23954c5-e144-4092-9610-5359c58a19a4" providerId="ADAL" clId="{4AAEBC2D-4D34-4B06-BD34-2BFB24EF029C}" dt="2024-07-23T13:04:18.767" v="580" actId="20577"/>
          <ac:spMkLst>
            <pc:docMk/>
            <pc:sldMk cId="0" sldId="328"/>
            <ac:spMk id="448" creationId="{00000000-0000-0000-0000-000000000000}"/>
          </ac:spMkLst>
        </pc:spChg>
      </pc:sldChg>
      <pc:sldChg chg="modSp mod">
        <pc:chgData name="AL GARRAYA, Gehane Omar" userId="f23954c5-e144-4092-9610-5359c58a19a4" providerId="ADAL" clId="{4AAEBC2D-4D34-4B06-BD34-2BFB24EF029C}" dt="2024-07-23T13:06:13.578" v="594" actId="113"/>
        <pc:sldMkLst>
          <pc:docMk/>
          <pc:sldMk cId="0" sldId="329"/>
        </pc:sldMkLst>
        <pc:spChg chg="mod">
          <ac:chgData name="AL GARRAYA, Gehane Omar" userId="f23954c5-e144-4092-9610-5359c58a19a4" providerId="ADAL" clId="{4AAEBC2D-4D34-4B06-BD34-2BFB24EF029C}" dt="2024-07-23T13:06:13.578" v="594" actId="113"/>
          <ac:spMkLst>
            <pc:docMk/>
            <pc:sldMk cId="0" sldId="329"/>
            <ac:spMk id="453" creationId="{00000000-0000-0000-0000-000000000000}"/>
          </ac:spMkLst>
        </pc:spChg>
        <pc:spChg chg="mod">
          <ac:chgData name="AL GARRAYA, Gehane Omar" userId="f23954c5-e144-4092-9610-5359c58a19a4" providerId="ADAL" clId="{4AAEBC2D-4D34-4B06-BD34-2BFB24EF029C}" dt="2024-07-23T13:05:29.735" v="586" actId="207"/>
          <ac:spMkLst>
            <pc:docMk/>
            <pc:sldMk cId="0" sldId="329"/>
            <ac:spMk id="456" creationId="{00000000-0000-0000-0000-000000000000}"/>
          </ac:spMkLst>
        </pc:spChg>
        <pc:graphicFrameChg chg="mod modGraphic">
          <ac:chgData name="AL GARRAYA, Gehane Omar" userId="f23954c5-e144-4092-9610-5359c58a19a4" providerId="ADAL" clId="{4AAEBC2D-4D34-4B06-BD34-2BFB24EF029C}" dt="2024-07-23T13:05:45.728" v="591" actId="207"/>
          <ac:graphicFrameMkLst>
            <pc:docMk/>
            <pc:sldMk cId="0" sldId="329"/>
            <ac:graphicFrameMk id="454" creationId="{00000000-0000-0000-0000-000000000000}"/>
          </ac:graphicFrameMkLst>
        </pc:graphicFrameChg>
      </pc:sldChg>
      <pc:sldChg chg="addSp delSp modSp mod">
        <pc:chgData name="AL GARRAYA, Gehane Omar" userId="f23954c5-e144-4092-9610-5359c58a19a4" providerId="ADAL" clId="{4AAEBC2D-4D34-4B06-BD34-2BFB24EF029C}" dt="2024-07-24T07:25:54.087" v="781" actId="14100"/>
        <pc:sldMkLst>
          <pc:docMk/>
          <pc:sldMk cId="0" sldId="330"/>
        </pc:sldMkLst>
        <pc:spChg chg="add del mod">
          <ac:chgData name="AL GARRAYA, Gehane Omar" userId="f23954c5-e144-4092-9610-5359c58a19a4" providerId="ADAL" clId="{4AAEBC2D-4D34-4B06-BD34-2BFB24EF029C}" dt="2024-07-24T07:25:19.352" v="757" actId="478"/>
          <ac:spMkLst>
            <pc:docMk/>
            <pc:sldMk cId="0" sldId="330"/>
            <ac:spMk id="3" creationId="{6C6FB245-DE74-256F-DBEE-A5631F63E452}"/>
          </ac:spMkLst>
        </pc:spChg>
        <pc:spChg chg="add mod">
          <ac:chgData name="AL GARRAYA, Gehane Omar" userId="f23954c5-e144-4092-9610-5359c58a19a4" providerId="ADAL" clId="{4AAEBC2D-4D34-4B06-BD34-2BFB24EF029C}" dt="2024-07-24T07:25:20.284" v="758"/>
          <ac:spMkLst>
            <pc:docMk/>
            <pc:sldMk cId="0" sldId="330"/>
            <ac:spMk id="4" creationId="{0A7A222D-76DE-7F30-00F1-0C4DC12E614A}"/>
          </ac:spMkLst>
        </pc:spChg>
        <pc:spChg chg="del">
          <ac:chgData name="AL GARRAYA, Gehane Omar" userId="f23954c5-e144-4092-9610-5359c58a19a4" providerId="ADAL" clId="{4AAEBC2D-4D34-4B06-BD34-2BFB24EF029C}" dt="2024-07-24T07:25:16.338" v="756" actId="478"/>
          <ac:spMkLst>
            <pc:docMk/>
            <pc:sldMk cId="0" sldId="330"/>
            <ac:spMk id="526" creationId="{00000000-0000-0000-0000-000000000000}"/>
          </ac:spMkLst>
        </pc:spChg>
        <pc:spChg chg="mod">
          <ac:chgData name="AL GARRAYA, Gehane Omar" userId="f23954c5-e144-4092-9610-5359c58a19a4" providerId="ADAL" clId="{4AAEBC2D-4D34-4B06-BD34-2BFB24EF029C}" dt="2024-07-24T07:25:54.087" v="781" actId="14100"/>
          <ac:spMkLst>
            <pc:docMk/>
            <pc:sldMk cId="0" sldId="330"/>
            <ac:spMk id="529" creationId="{00000000-0000-0000-0000-000000000000}"/>
          </ac:spMkLst>
        </pc:spChg>
      </pc:sldChg>
      <pc:sldChg chg="addSp modSp mod">
        <pc:chgData name="AL GARRAYA, Gehane Omar" userId="f23954c5-e144-4092-9610-5359c58a19a4" providerId="ADAL" clId="{4AAEBC2D-4D34-4B06-BD34-2BFB24EF029C}" dt="2024-07-24T07:28:55.391" v="817" actId="255"/>
        <pc:sldMkLst>
          <pc:docMk/>
          <pc:sldMk cId="0" sldId="331"/>
        </pc:sldMkLst>
        <pc:spChg chg="add mod">
          <ac:chgData name="AL GARRAYA, Gehane Omar" userId="f23954c5-e144-4092-9610-5359c58a19a4" providerId="ADAL" clId="{4AAEBC2D-4D34-4B06-BD34-2BFB24EF029C}" dt="2024-07-24T07:28:28.582" v="812"/>
          <ac:spMkLst>
            <pc:docMk/>
            <pc:sldMk cId="0" sldId="331"/>
            <ac:spMk id="3" creationId="{41A46E25-513D-F9D7-E9D5-16C2A86A5827}"/>
          </ac:spMkLst>
        </pc:spChg>
        <pc:spChg chg="mod">
          <ac:chgData name="AL GARRAYA, Gehane Omar" userId="f23954c5-e144-4092-9610-5359c58a19a4" providerId="ADAL" clId="{4AAEBC2D-4D34-4B06-BD34-2BFB24EF029C}" dt="2024-07-24T07:28:55.391" v="817" actId="255"/>
          <ac:spMkLst>
            <pc:docMk/>
            <pc:sldMk cId="0" sldId="331"/>
            <ac:spMk id="539" creationId="{00000000-0000-0000-0000-000000000000}"/>
          </ac:spMkLst>
        </pc:spChg>
      </pc:sldChg>
      <pc:sldChg chg="addSp delSp modSp mod">
        <pc:chgData name="AL GARRAYA, Gehane Omar" userId="f23954c5-e144-4092-9610-5359c58a19a4" providerId="ADAL" clId="{4AAEBC2D-4D34-4B06-BD34-2BFB24EF029C}" dt="2024-07-24T07:29:23.424" v="827" actId="20577"/>
        <pc:sldMkLst>
          <pc:docMk/>
          <pc:sldMk cId="0" sldId="332"/>
        </pc:sldMkLst>
        <pc:spChg chg="add del mod">
          <ac:chgData name="AL GARRAYA, Gehane Omar" userId="f23954c5-e144-4092-9610-5359c58a19a4" providerId="ADAL" clId="{4AAEBC2D-4D34-4B06-BD34-2BFB24EF029C}" dt="2024-07-24T07:29:15.594" v="820" actId="478"/>
          <ac:spMkLst>
            <pc:docMk/>
            <pc:sldMk cId="0" sldId="332"/>
            <ac:spMk id="3" creationId="{1AB5D7D5-49F1-57EA-8DA7-29CAEFB858D0}"/>
          </ac:spMkLst>
        </pc:spChg>
        <pc:spChg chg="add mod">
          <ac:chgData name="AL GARRAYA, Gehane Omar" userId="f23954c5-e144-4092-9610-5359c58a19a4" providerId="ADAL" clId="{4AAEBC2D-4D34-4B06-BD34-2BFB24EF029C}" dt="2024-07-24T07:29:23.424" v="827" actId="20577"/>
          <ac:spMkLst>
            <pc:docMk/>
            <pc:sldMk cId="0" sldId="332"/>
            <ac:spMk id="4" creationId="{26B621E1-4F68-D8AA-A29F-745546EEF02F}"/>
          </ac:spMkLst>
        </pc:spChg>
        <pc:spChg chg="del">
          <ac:chgData name="AL GARRAYA, Gehane Omar" userId="f23954c5-e144-4092-9610-5359c58a19a4" providerId="ADAL" clId="{4AAEBC2D-4D34-4B06-BD34-2BFB24EF029C}" dt="2024-07-24T07:29:10.569" v="818" actId="478"/>
          <ac:spMkLst>
            <pc:docMk/>
            <pc:sldMk cId="0" sldId="332"/>
            <ac:spMk id="547" creationId="{00000000-0000-0000-0000-000000000000}"/>
          </ac:spMkLst>
        </pc:spChg>
      </pc:sldChg>
      <pc:sldChg chg="addSp delSp modSp mod">
        <pc:chgData name="AL GARRAYA, Gehane Omar" userId="f23954c5-e144-4092-9610-5359c58a19a4" providerId="ADAL" clId="{4AAEBC2D-4D34-4B06-BD34-2BFB24EF029C}" dt="2024-07-24T07:30:52.845" v="854" actId="255"/>
        <pc:sldMkLst>
          <pc:docMk/>
          <pc:sldMk cId="0" sldId="333"/>
        </pc:sldMkLst>
        <pc:spChg chg="add del mod">
          <ac:chgData name="AL GARRAYA, Gehane Omar" userId="f23954c5-e144-4092-9610-5359c58a19a4" providerId="ADAL" clId="{4AAEBC2D-4D34-4B06-BD34-2BFB24EF029C}" dt="2024-07-24T07:29:53.177" v="829" actId="478"/>
          <ac:spMkLst>
            <pc:docMk/>
            <pc:sldMk cId="0" sldId="333"/>
            <ac:spMk id="3" creationId="{5F6442CE-4DAA-8D38-6D5C-C4736537F977}"/>
          </ac:spMkLst>
        </pc:spChg>
        <pc:spChg chg="add mod">
          <ac:chgData name="AL GARRAYA, Gehane Omar" userId="f23954c5-e144-4092-9610-5359c58a19a4" providerId="ADAL" clId="{4AAEBC2D-4D34-4B06-BD34-2BFB24EF029C}" dt="2024-07-24T07:30:52.845" v="854" actId="255"/>
          <ac:spMkLst>
            <pc:docMk/>
            <pc:sldMk cId="0" sldId="333"/>
            <ac:spMk id="4" creationId="{188C0F53-FD9B-475C-CD4A-D67C62ECA386}"/>
          </ac:spMkLst>
        </pc:spChg>
        <pc:spChg chg="del">
          <ac:chgData name="AL GARRAYA, Gehane Omar" userId="f23954c5-e144-4092-9610-5359c58a19a4" providerId="ADAL" clId="{4AAEBC2D-4D34-4B06-BD34-2BFB24EF029C}" dt="2024-07-24T07:29:48.367" v="828" actId="478"/>
          <ac:spMkLst>
            <pc:docMk/>
            <pc:sldMk cId="0" sldId="333"/>
            <ac:spMk id="554" creationId="{00000000-0000-0000-0000-000000000000}"/>
          </ac:spMkLst>
        </pc:spChg>
      </pc:sldChg>
      <pc:sldChg chg="modSp mod">
        <pc:chgData name="AL GARRAYA, Gehane Omar" userId="f23954c5-e144-4092-9610-5359c58a19a4" providerId="ADAL" clId="{4AAEBC2D-4D34-4B06-BD34-2BFB24EF029C}" dt="2024-07-24T07:34:49.598" v="873" actId="207"/>
        <pc:sldMkLst>
          <pc:docMk/>
          <pc:sldMk cId="0" sldId="334"/>
        </pc:sldMkLst>
        <pc:spChg chg="mod">
          <ac:chgData name="AL GARRAYA, Gehane Omar" userId="f23954c5-e144-4092-9610-5359c58a19a4" providerId="ADAL" clId="{4AAEBC2D-4D34-4B06-BD34-2BFB24EF029C}" dt="2024-07-24T07:34:07.377" v="861" actId="255"/>
          <ac:spMkLst>
            <pc:docMk/>
            <pc:sldMk cId="0" sldId="334"/>
            <ac:spMk id="569" creationId="{00000000-0000-0000-0000-000000000000}"/>
          </ac:spMkLst>
        </pc:spChg>
        <pc:spChg chg="mod">
          <ac:chgData name="AL GARRAYA, Gehane Omar" userId="f23954c5-e144-4092-9610-5359c58a19a4" providerId="ADAL" clId="{4AAEBC2D-4D34-4B06-BD34-2BFB24EF029C}" dt="2024-07-24T07:34:49.598" v="873" actId="207"/>
          <ac:spMkLst>
            <pc:docMk/>
            <pc:sldMk cId="0" sldId="334"/>
            <ac:spMk id="570" creationId="{00000000-0000-0000-0000-000000000000}"/>
          </ac:spMkLst>
        </pc:spChg>
      </pc:sldChg>
      <pc:sldChg chg="modSp mod">
        <pc:chgData name="AL GARRAYA, Gehane Omar" userId="f23954c5-e144-4092-9610-5359c58a19a4" providerId="ADAL" clId="{4AAEBC2D-4D34-4B06-BD34-2BFB24EF029C}" dt="2024-07-24T07:46:23.509" v="968" actId="20577"/>
        <pc:sldMkLst>
          <pc:docMk/>
          <pc:sldMk cId="0" sldId="335"/>
        </pc:sldMkLst>
        <pc:spChg chg="mod">
          <ac:chgData name="AL GARRAYA, Gehane Omar" userId="f23954c5-e144-4092-9610-5359c58a19a4" providerId="ADAL" clId="{4AAEBC2D-4D34-4B06-BD34-2BFB24EF029C}" dt="2024-07-24T07:45:49.803" v="961" actId="108"/>
          <ac:spMkLst>
            <pc:docMk/>
            <pc:sldMk cId="0" sldId="335"/>
            <ac:spMk id="633" creationId="{00000000-0000-0000-0000-000000000000}"/>
          </ac:spMkLst>
        </pc:spChg>
        <pc:spChg chg="mod">
          <ac:chgData name="AL GARRAYA, Gehane Omar" userId="f23954c5-e144-4092-9610-5359c58a19a4" providerId="ADAL" clId="{4AAEBC2D-4D34-4B06-BD34-2BFB24EF029C}" dt="2024-07-24T07:46:23.509" v="968" actId="20577"/>
          <ac:spMkLst>
            <pc:docMk/>
            <pc:sldMk cId="0" sldId="335"/>
            <ac:spMk id="634" creationId="{00000000-0000-0000-0000-000000000000}"/>
          </ac:spMkLst>
        </pc:spChg>
      </pc:sldChg>
      <pc:sldChg chg="modSp mod">
        <pc:chgData name="AL GARRAYA, Gehane Omar" userId="f23954c5-e144-4092-9610-5359c58a19a4" providerId="ADAL" clId="{4AAEBC2D-4D34-4B06-BD34-2BFB24EF029C}" dt="2024-07-24T07:49:41.875" v="1017" actId="108"/>
        <pc:sldMkLst>
          <pc:docMk/>
          <pc:sldMk cId="0" sldId="336"/>
        </pc:sldMkLst>
        <pc:spChg chg="mod">
          <ac:chgData name="AL GARRAYA, Gehane Omar" userId="f23954c5-e144-4092-9610-5359c58a19a4" providerId="ADAL" clId="{4AAEBC2D-4D34-4B06-BD34-2BFB24EF029C}" dt="2024-07-24T07:49:41.875" v="1017" actId="108"/>
          <ac:spMkLst>
            <pc:docMk/>
            <pc:sldMk cId="0" sldId="336"/>
            <ac:spMk id="660" creationId="{00000000-0000-0000-0000-000000000000}"/>
          </ac:spMkLst>
        </pc:spChg>
        <pc:spChg chg="mod">
          <ac:chgData name="AL GARRAYA, Gehane Omar" userId="f23954c5-e144-4092-9610-5359c58a19a4" providerId="ADAL" clId="{4AAEBC2D-4D34-4B06-BD34-2BFB24EF029C}" dt="2024-07-24T07:48:44.531" v="993" actId="108"/>
          <ac:spMkLst>
            <pc:docMk/>
            <pc:sldMk cId="0" sldId="336"/>
            <ac:spMk id="661" creationId="{00000000-0000-0000-0000-000000000000}"/>
          </ac:spMkLst>
        </pc:spChg>
      </pc:sldChg>
      <pc:sldChg chg="modSp mod">
        <pc:chgData name="AL GARRAYA, Gehane Omar" userId="f23954c5-e144-4092-9610-5359c58a19a4" providerId="ADAL" clId="{4AAEBC2D-4D34-4B06-BD34-2BFB24EF029C}" dt="2024-07-24T07:50:43.394" v="1064" actId="20577"/>
        <pc:sldMkLst>
          <pc:docMk/>
          <pc:sldMk cId="0" sldId="337"/>
        </pc:sldMkLst>
        <pc:spChg chg="mod">
          <ac:chgData name="AL GARRAYA, Gehane Omar" userId="f23954c5-e144-4092-9610-5359c58a19a4" providerId="ADAL" clId="{4AAEBC2D-4D34-4B06-BD34-2BFB24EF029C}" dt="2024-07-24T07:50:43.394" v="1064" actId="20577"/>
          <ac:spMkLst>
            <pc:docMk/>
            <pc:sldMk cId="0" sldId="337"/>
            <ac:spMk id="669" creationId="{00000000-0000-0000-0000-000000000000}"/>
          </ac:spMkLst>
        </pc:spChg>
      </pc:sldChg>
      <pc:sldChg chg="modSp mod">
        <pc:chgData name="AL GARRAYA, Gehane Omar" userId="f23954c5-e144-4092-9610-5359c58a19a4" providerId="ADAL" clId="{4AAEBC2D-4D34-4B06-BD34-2BFB24EF029C}" dt="2024-07-24T07:57:39.269" v="1179" actId="207"/>
        <pc:sldMkLst>
          <pc:docMk/>
          <pc:sldMk cId="0" sldId="338"/>
        </pc:sldMkLst>
        <pc:spChg chg="mod">
          <ac:chgData name="AL GARRAYA, Gehane Omar" userId="f23954c5-e144-4092-9610-5359c58a19a4" providerId="ADAL" clId="{4AAEBC2D-4D34-4B06-BD34-2BFB24EF029C}" dt="2024-07-24T07:57:39.269" v="1179" actId="207"/>
          <ac:spMkLst>
            <pc:docMk/>
            <pc:sldMk cId="0" sldId="338"/>
            <ac:spMk id="696" creationId="{00000000-0000-0000-0000-000000000000}"/>
          </ac:spMkLst>
        </pc:spChg>
        <pc:spChg chg="mod">
          <ac:chgData name="AL GARRAYA, Gehane Omar" userId="f23954c5-e144-4092-9610-5359c58a19a4" providerId="ADAL" clId="{4AAEBC2D-4D34-4B06-BD34-2BFB24EF029C}" dt="2024-07-24T07:56:56.347" v="1175" actId="5793"/>
          <ac:spMkLst>
            <pc:docMk/>
            <pc:sldMk cId="0" sldId="338"/>
            <ac:spMk id="697" creationId="{00000000-0000-0000-0000-000000000000}"/>
          </ac:spMkLst>
        </pc:spChg>
      </pc:sldChg>
      <pc:sldChg chg="modSp mod">
        <pc:chgData name="AL GARRAYA, Gehane Omar" userId="f23954c5-e144-4092-9610-5359c58a19a4" providerId="ADAL" clId="{4AAEBC2D-4D34-4B06-BD34-2BFB24EF029C}" dt="2024-07-24T07:57:46.869" v="1180" actId="108"/>
        <pc:sldMkLst>
          <pc:docMk/>
          <pc:sldMk cId="0" sldId="339"/>
        </pc:sldMkLst>
        <pc:spChg chg="mod">
          <ac:chgData name="AL GARRAYA, Gehane Omar" userId="f23954c5-e144-4092-9610-5359c58a19a4" providerId="ADAL" clId="{4AAEBC2D-4D34-4B06-BD34-2BFB24EF029C}" dt="2024-07-24T07:57:46.869" v="1180" actId="108"/>
          <ac:spMkLst>
            <pc:docMk/>
            <pc:sldMk cId="0" sldId="339"/>
            <ac:spMk id="707" creationId="{00000000-0000-0000-0000-000000000000}"/>
          </ac:spMkLst>
        </pc:spChg>
      </pc:sldChg>
      <pc:sldChg chg="modSp mod">
        <pc:chgData name="AL GARRAYA, Gehane Omar" userId="f23954c5-e144-4092-9610-5359c58a19a4" providerId="ADAL" clId="{4AAEBC2D-4D34-4B06-BD34-2BFB24EF029C}" dt="2024-07-24T07:59:22.736" v="1188" actId="14100"/>
        <pc:sldMkLst>
          <pc:docMk/>
          <pc:sldMk cId="0" sldId="340"/>
        </pc:sldMkLst>
        <pc:spChg chg="mod">
          <ac:chgData name="AL GARRAYA, Gehane Omar" userId="f23954c5-e144-4092-9610-5359c58a19a4" providerId="ADAL" clId="{4AAEBC2D-4D34-4B06-BD34-2BFB24EF029C}" dt="2024-07-24T07:59:22.736" v="1188" actId="14100"/>
          <ac:spMkLst>
            <pc:docMk/>
            <pc:sldMk cId="0" sldId="340"/>
            <ac:spMk id="714" creationId="{00000000-0000-0000-0000-000000000000}"/>
          </ac:spMkLst>
        </pc:spChg>
      </pc:sldChg>
      <pc:sldChg chg="modSp mod">
        <pc:chgData name="AL GARRAYA, Gehane Omar" userId="f23954c5-e144-4092-9610-5359c58a19a4" providerId="ADAL" clId="{4AAEBC2D-4D34-4B06-BD34-2BFB24EF029C}" dt="2024-07-24T08:07:34.198" v="1252" actId="108"/>
        <pc:sldMkLst>
          <pc:docMk/>
          <pc:sldMk cId="0" sldId="341"/>
        </pc:sldMkLst>
        <pc:spChg chg="mod">
          <ac:chgData name="AL GARRAYA, Gehane Omar" userId="f23954c5-e144-4092-9610-5359c58a19a4" providerId="ADAL" clId="{4AAEBC2D-4D34-4B06-BD34-2BFB24EF029C}" dt="2024-07-24T08:07:34.198" v="1252" actId="108"/>
          <ac:spMkLst>
            <pc:docMk/>
            <pc:sldMk cId="0" sldId="341"/>
            <ac:spMk id="797" creationId="{00000000-0000-0000-0000-000000000000}"/>
          </ac:spMkLst>
        </pc:spChg>
      </pc:sldChg>
      <pc:sldChg chg="new del">
        <pc:chgData name="AL GARRAYA, Gehane Omar" userId="f23954c5-e144-4092-9610-5359c58a19a4" providerId="ADAL" clId="{4AAEBC2D-4D34-4B06-BD34-2BFB24EF029C}" dt="2024-07-22T08:54:21.189" v="82" actId="47"/>
        <pc:sldMkLst>
          <pc:docMk/>
          <pc:sldMk cId="2394812436" sldId="3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r" rtl="1">
              <a:lnSpc>
                <a:spcPct val="100000"/>
              </a:lnSpc>
              <a:spcBef>
                <a:spcPts val="0"/>
              </a:spcBef>
              <a:spcAft>
                <a:spcPts val="0"/>
              </a:spcAft>
              <a:buSzPts val="1400"/>
              <a:buFont typeface="Arial"/>
              <a:buNone/>
            </a:pPr>
            <a:r>
              <a:rPr lang="ar-SA" dirty="0"/>
              <a:t>تذكر ان لحذف </a:t>
            </a:r>
            <a:r>
              <a:rPr lang="ar-EG" dirty="0"/>
              <a:t>خيارات التصفية</a:t>
            </a:r>
            <a:r>
              <a:rPr lang="ar-SA" dirty="0"/>
              <a:t> إما أن تضغط على </a:t>
            </a:r>
            <a:r>
              <a:rPr lang="ar-EG" dirty="0"/>
              <a:t>خيارات التصفية</a:t>
            </a:r>
            <a:r>
              <a:rPr lang="ar-SA" dirty="0"/>
              <a:t> المظللة أو تفتح خيار إعادة  جميع </a:t>
            </a:r>
            <a:r>
              <a:rPr lang="ar-EG" dirty="0"/>
              <a:t>خيارات التصفية</a:t>
            </a:r>
            <a:r>
              <a:rPr lang="ar-SA" dirty="0"/>
              <a:t> أو بالضغط علي أمسح الكل والمتاح من أيقونة </a:t>
            </a:r>
            <a:r>
              <a:rPr lang="ar-EG" dirty="0"/>
              <a:t>خيارات التصفية</a:t>
            </a:r>
            <a:r>
              <a:rPr lang="ar-SA" dirty="0"/>
              <a:t>. في المربع أسفل نتائج البحث . وإلا سوف تستمر تلك </a:t>
            </a:r>
            <a:r>
              <a:rPr lang="ar-EG" dirty="0"/>
              <a:t>الخيارات</a:t>
            </a:r>
            <a:r>
              <a:rPr lang="ar-SA" dirty="0"/>
              <a:t> في عملها في البحث الجديد . كل </a:t>
            </a:r>
            <a:r>
              <a:rPr lang="ar-EG" dirty="0"/>
              <a:t>خيارات التصفية</a:t>
            </a:r>
            <a:r>
              <a:rPr lang="ar-SA" dirty="0"/>
              <a:t> هي أدوات قيمة لتحديد بحث معين.</a:t>
            </a:r>
            <a:endParaRPr dirty="0"/>
          </a:p>
        </p:txBody>
      </p:sp>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8765038b9c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8765038b9c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8765038b9c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765038b9c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765038b9c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8765038b9c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66" name="Google Shape;1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73" name="Google Shape;17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29bd93e0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829bd93e0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r" rtl="1">
              <a:lnSpc>
                <a:spcPct val="100000"/>
              </a:lnSpc>
              <a:spcBef>
                <a:spcPts val="0"/>
              </a:spcBef>
              <a:spcAft>
                <a:spcPts val="0"/>
              </a:spcAft>
              <a:buSzPts val="1400"/>
              <a:buFont typeface="Arial"/>
              <a:buChar char="•"/>
            </a:pPr>
            <a:r>
              <a:rPr lang="ar-SA" dirty="0"/>
              <a:t>الأدوات المفيدة الأخرى ضمن عرض صفحة النتائج هي خيارات الحفظ ، أو الإرسال إلى الحافظة ، أو الببليوجرافيا الخاصة بي ، أو المجموعات ، أو مدير الاقتباس. لاستخدام هذه الخيارات ، حدد أولاً مربعات ال</a:t>
            </a:r>
            <a:r>
              <a:rPr lang="ar-EG" dirty="0"/>
              <a:t>استشهادات المرجعية</a:t>
            </a:r>
            <a:r>
              <a:rPr lang="ar-SA" dirty="0"/>
              <a:t> المتعددة في صفحة نتائج البحث. بعد فتح ميزة الحفظ ، يمكن للمستخدمين اختيار التحديد أو كل النتائج في الصفحة أو كل النتائج من خيار التحديد. في الشكل  </a:t>
            </a:r>
            <a:r>
              <a:rPr lang="en-US" dirty="0"/>
              <a:t>FORMAT ، </a:t>
            </a:r>
            <a:r>
              <a:rPr lang="ar-SA" dirty="0"/>
              <a:t>تكون الاختيارات هي الملخص</a:t>
            </a:r>
            <a:r>
              <a:rPr lang="ar-EG" dirty="0"/>
              <a:t> (نص) </a:t>
            </a:r>
            <a:r>
              <a:rPr lang="ar-SA" dirty="0"/>
              <a:t>أو ببميد </a:t>
            </a:r>
            <a:r>
              <a:rPr lang="en-US" dirty="0"/>
              <a:t>PubMed </a:t>
            </a:r>
            <a:r>
              <a:rPr lang="ar-SA" dirty="0"/>
              <a:t>أو </a:t>
            </a:r>
            <a:r>
              <a:rPr lang="en-US" dirty="0"/>
              <a:t>PMID </a:t>
            </a:r>
            <a:r>
              <a:rPr lang="ar-SA" dirty="0"/>
              <a:t>أو </a:t>
            </a:r>
            <a:r>
              <a:rPr lang="en-US" dirty="0"/>
              <a:t>CSV </a:t>
            </a:r>
            <a:r>
              <a:rPr lang="ar-SA" dirty="0"/>
              <a:t>أو مستخلص </a:t>
            </a:r>
            <a:r>
              <a:rPr lang="ar-EG" dirty="0"/>
              <a:t>(نص) </a:t>
            </a:r>
            <a:r>
              <a:rPr lang="ar-SA" dirty="0"/>
              <a:t>في هذا المثال ، تم تحديد الخيارات (4) والمستخلص. انقر فوق إنشاء ملف لملف نوعه </a:t>
            </a:r>
            <a:r>
              <a:rPr lang="ar-EG" dirty="0"/>
              <a:t>نص (</a:t>
            </a:r>
            <a:r>
              <a:rPr lang="en-US" dirty="0"/>
              <a:t>txt</a:t>
            </a:r>
            <a:r>
              <a:rPr lang="ar-EG" dirty="0"/>
              <a:t>)</a:t>
            </a:r>
            <a:endParaRPr dirty="0"/>
          </a:p>
        </p:txBody>
      </p:sp>
      <p:sp>
        <p:nvSpPr>
          <p:cNvPr id="181" name="Google Shape;181;g829bd93e0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89" name="Google Shape;189;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78e0c40a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78e0c40ae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878e0c40ae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78e0c40a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78e0c40a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878e0c40a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78e0c40a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78e0c40a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878e0c40a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19</a:t>
            </a:fld>
            <a:endParaRPr/>
          </a:p>
        </p:txBody>
      </p:sp>
    </p:spTree>
    <p:extLst>
      <p:ext uri="{BB962C8B-B14F-4D97-AF65-F5344CB8AC3E}">
        <p14:creationId xmlns:p14="http://schemas.microsoft.com/office/powerpoint/2010/main" val="409144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78e0c40a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78e0c40a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878e0c40a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20</a:t>
            </a:fld>
            <a:endParaRPr/>
          </a:p>
        </p:txBody>
      </p:sp>
    </p:spTree>
    <p:extLst>
      <p:ext uri="{BB962C8B-B14F-4D97-AF65-F5344CB8AC3E}">
        <p14:creationId xmlns:p14="http://schemas.microsoft.com/office/powerpoint/2010/main" val="2368546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78e0c40a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78e0c40a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878e0c40a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21</a:t>
            </a:fld>
            <a:endParaRPr/>
          </a:p>
        </p:txBody>
      </p:sp>
    </p:spTree>
    <p:extLst>
      <p:ext uri="{BB962C8B-B14F-4D97-AF65-F5344CB8AC3E}">
        <p14:creationId xmlns:p14="http://schemas.microsoft.com/office/powerpoint/2010/main" val="3656974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78e0c40a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78e0c40a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878e0c40a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22</a:t>
            </a:fld>
            <a:endParaRPr/>
          </a:p>
        </p:txBody>
      </p:sp>
    </p:spTree>
    <p:extLst>
      <p:ext uri="{BB962C8B-B14F-4D97-AF65-F5344CB8AC3E}">
        <p14:creationId xmlns:p14="http://schemas.microsoft.com/office/powerpoint/2010/main" val="78330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7610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89" name="Google Shape;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01600" algn="l" rtl="0">
              <a:lnSpc>
                <a:spcPct val="100000"/>
              </a:lnSpc>
              <a:spcBef>
                <a:spcPts val="0"/>
              </a:spcBef>
              <a:spcAft>
                <a:spcPts val="0"/>
              </a:spcAft>
              <a:buSzPts val="1100"/>
              <a:buFont typeface="Arial"/>
              <a:buNone/>
            </a:pPr>
            <a:endParaRPr/>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43" name="Google Shape;443;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0" name="Google Shape;48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endParaRPr/>
          </a:p>
        </p:txBody>
      </p:sp>
      <p:sp>
        <p:nvSpPr>
          <p:cNvPr id="508" name="Google Shape;508;p2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00000"/>
              </a:lnSpc>
              <a:spcBef>
                <a:spcPts val="0"/>
              </a:spcBef>
              <a:spcAft>
                <a:spcPts val="0"/>
              </a:spcAft>
              <a:buSzPts val="1400"/>
              <a:buFont typeface="Arial"/>
              <a:buChar char="•"/>
            </a:pPr>
            <a:endParaRPr dirty="0"/>
          </a:p>
        </p:txBody>
      </p:sp>
      <p:sp>
        <p:nvSpPr>
          <p:cNvPr id="108" name="Google Shape;10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p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p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247" name="Google Shape;24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66" name="Google Shape;5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62" name="Google Shape;26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endParaRPr/>
          </a:p>
        </p:txBody>
      </p:sp>
      <p:sp>
        <p:nvSpPr>
          <p:cNvPr id="271" name="Google Shape;27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r" rtl="1">
              <a:lnSpc>
                <a:spcPct val="100000"/>
              </a:lnSpc>
              <a:spcBef>
                <a:spcPts val="0"/>
              </a:spcBef>
              <a:spcAft>
                <a:spcPts val="0"/>
              </a:spcAft>
              <a:buClr>
                <a:srgbClr val="000000"/>
              </a:buClr>
              <a:buSzPts val="1200"/>
              <a:buFont typeface="Arial" panose="020B0604020202020204" pitchFamily="34" charset="0"/>
              <a:buChar char="•"/>
            </a:pPr>
            <a:endParaRPr dirty="0"/>
          </a:p>
        </p:txBody>
      </p:sp>
      <p:sp>
        <p:nvSpPr>
          <p:cNvPr id="289" name="Google Shape;28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SA" dirty="0"/>
              <a:t>ملحوظة: قاعده بيانات الاستكشاف ، </a:t>
            </a:r>
            <a:r>
              <a:rPr lang="ar-EG" dirty="0"/>
              <a:t>المصادر المرجعية </a:t>
            </a:r>
            <a:r>
              <a:rPr lang="ar-SA" dirty="0"/>
              <a:t>والمجموعات المجانية تحتوي عل</a:t>
            </a:r>
            <a:r>
              <a:rPr lang="ar-EG" dirty="0"/>
              <a:t>ى</a:t>
            </a:r>
            <a:r>
              <a:rPr lang="ar-SA" dirty="0"/>
              <a:t> مصادر لم يتم مناقشتها في هذا الدرس. اكتشف المصادر الأخر</a:t>
            </a:r>
            <a:r>
              <a:rPr lang="ar-EG" dirty="0"/>
              <a:t>ى</a:t>
            </a:r>
            <a:r>
              <a:rPr lang="ar-SA" dirty="0"/>
              <a:t> والتي تلبي الاحتياجات المعرفية.</a:t>
            </a:r>
            <a:r>
              <a:rPr lang="en-US" dirty="0"/>
              <a:t>  </a:t>
            </a:r>
            <a:endParaRPr dirty="0"/>
          </a:p>
        </p:txBody>
      </p:sp>
      <p:sp>
        <p:nvSpPr>
          <p:cNvPr id="298" name="Google Shape;29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00000"/>
              </a:lnSpc>
              <a:spcBef>
                <a:spcPts val="0"/>
              </a:spcBef>
              <a:spcAft>
                <a:spcPts val="0"/>
              </a:spcAft>
              <a:buSzPts val="1400"/>
              <a:buFont typeface="Arial"/>
              <a:buChar char="•"/>
            </a:pPr>
            <a:r>
              <a:rPr lang="ar-SA" dirty="0">
                <a:solidFill>
                  <a:srgbClr val="FF0000"/>
                </a:solidFill>
              </a:rPr>
              <a:t>تم إطلاق التصميم الجديد والمبسط </a:t>
            </a:r>
            <a:r>
              <a:rPr lang="ar-SA" dirty="0" err="1">
                <a:solidFill>
                  <a:srgbClr val="FF0000"/>
                </a:solidFill>
              </a:rPr>
              <a:t>لـببميد</a:t>
            </a:r>
            <a:r>
              <a:rPr lang="ar-SA" dirty="0">
                <a:solidFill>
                  <a:srgbClr val="FF0000"/>
                </a:solidFill>
              </a:rPr>
              <a:t> في أكتوبر 2019 ، أما الإصدار الافتراضي فهو الإصدار اعتبارًا من 19 مايو 2020 - أنظر الواجهة الجديدة في موقع ببميد. هذا هو الإصدار المتاح من خلال البوابة الموحدة للمحتوى/ قائمة قواعد البيانات ويتضمن روابط لمقالات ناشري </a:t>
            </a:r>
            <a:r>
              <a:rPr lang="ar-EG" sz="1200" dirty="0">
                <a:solidFill>
                  <a:schemeClr val="tx1"/>
                </a:solidFill>
                <a:latin typeface="Open Sans"/>
                <a:ea typeface="Open Sans"/>
                <a:sym typeface="Open Sans"/>
              </a:rPr>
              <a:t>"البحوث من أجل الحياة"</a:t>
            </a:r>
            <a:r>
              <a:rPr lang="ar-SA" sz="1200" dirty="0">
                <a:solidFill>
                  <a:schemeClr val="tx1"/>
                </a:solidFill>
                <a:latin typeface="Open Sans"/>
                <a:ea typeface="Open Sans"/>
                <a:sym typeface="Open Sans"/>
              </a:rPr>
              <a:t> </a:t>
            </a:r>
            <a:r>
              <a:rPr lang="en-US" sz="1200" dirty="0">
                <a:solidFill>
                  <a:schemeClr val="tx1"/>
                </a:solidFill>
                <a:latin typeface="Open Sans"/>
                <a:ea typeface="Open Sans"/>
                <a:sym typeface="Open Sans"/>
              </a:rPr>
              <a:t>Research4Life</a:t>
            </a:r>
            <a:r>
              <a:rPr lang="ar-EG" sz="1200" dirty="0">
                <a:solidFill>
                  <a:schemeClr val="tx1"/>
                </a:solidFill>
                <a:latin typeface="Open Sans"/>
                <a:ea typeface="Open Sans"/>
                <a:sym typeface="Open Sans"/>
              </a:rPr>
              <a:t> </a:t>
            </a:r>
            <a:r>
              <a:rPr lang="ar-SA" dirty="0">
                <a:solidFill>
                  <a:srgbClr val="FF0000"/>
                </a:solidFill>
              </a:rPr>
              <a:t>المتاحة ومقالات النص الكامل المجاني.</a:t>
            </a:r>
            <a:endParaRPr dirty="0">
              <a:solidFill>
                <a:srgbClr val="FF0000"/>
              </a:solidFill>
            </a:endParaRPr>
          </a:p>
        </p:txBody>
      </p:sp>
      <p:sp>
        <p:nvSpPr>
          <p:cNvPr id="108" name="Google Shape;10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07590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SA" dirty="0"/>
              <a:t>العديد من المجموعات المجانية والموجودة بصفحة المحتوي </a:t>
            </a:r>
            <a:r>
              <a:rPr lang="ar-SA" dirty="0" err="1"/>
              <a:t>لهيناري</a:t>
            </a:r>
            <a:r>
              <a:rPr lang="ar-SA" dirty="0"/>
              <a:t> سوف يتم ذكرها في جزء لاحق.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42" name="Google Shape;34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01" name="Google Shape;701;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r" rtl="1">
              <a:lnSpc>
                <a:spcPct val="100000"/>
              </a:lnSpc>
              <a:spcBef>
                <a:spcPts val="0"/>
              </a:spcBef>
              <a:spcAft>
                <a:spcPts val="0"/>
              </a:spcAft>
              <a:buClr>
                <a:srgbClr val="000000"/>
              </a:buClr>
              <a:buSzPts val="1200"/>
              <a:buFont typeface="Arial" panose="020B0604020202020204" pitchFamily="34" charset="0"/>
              <a:buChar char="•"/>
            </a:pPr>
            <a:r>
              <a:rPr lang="ar-SA" dirty="0">
                <a:highlight>
                  <a:srgbClr val="FFFF00"/>
                </a:highlight>
              </a:rPr>
              <a:t>تعتمد خوارزمية "أفضل تطابق" على عدة "إشارات تصنيف الصلة" (عوامل) ، وأهمها الاستخدام السابق للمقالة وتاريخ النشر ودرجة الصلة ونوع المقالة.</a:t>
            </a:r>
          </a:p>
          <a:p>
            <a:pPr marL="171450" marR="0" lvl="0" indent="-171450" algn="r" rtl="1">
              <a:lnSpc>
                <a:spcPct val="100000"/>
              </a:lnSpc>
              <a:spcBef>
                <a:spcPts val="0"/>
              </a:spcBef>
              <a:spcAft>
                <a:spcPts val="0"/>
              </a:spcAft>
              <a:buClr>
                <a:srgbClr val="000000"/>
              </a:buClr>
              <a:buSzPts val="1200"/>
              <a:buFont typeface="Arial" panose="020B0604020202020204" pitchFamily="34" charset="0"/>
              <a:buChar char="•"/>
            </a:pPr>
            <a:r>
              <a:rPr lang="ar-SA" dirty="0">
                <a:highlight>
                  <a:srgbClr val="FFFF00"/>
                </a:highlight>
              </a:rPr>
              <a:t>يحتوي العمود الأيسر على الرسم البياني للنتائج حسب السنة وقائمة التصفية ، بما في ذلك مدى اتاحة النص الكامل ونوع المقال. بجوار خيار الفرز ، انقر فوق مربع الاقواس () لكي تفتح خيارات العرض.. يتم تمييز مصطلحات البحث في الملخص.</a:t>
            </a:r>
            <a:endParaRPr dirty="0">
              <a:highlight>
                <a:srgbClr val="FFFF00"/>
              </a:highlight>
            </a:endParaRPr>
          </a:p>
        </p:txBody>
      </p:sp>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2" name="Google Shape;712;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20" name="Google Shape;420;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a117d51ba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a117d51ba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795" name="Google Shape;795;ga117d51baf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27b3dbef2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23" name="Google Shape;123;g727b3dbef2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27b3dbef2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g727b3dbef2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7355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35" name="Google Shape;1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7119cced83_0_5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7119cced83_0_5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7119cced83_0_5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g7119cced83_0_58"/>
          <p:cNvPicPr preferRelativeResize="0"/>
          <p:nvPr/>
        </p:nvPicPr>
        <p:blipFill rotWithShape="1">
          <a:blip r:embed="rId2">
            <a:alphaModFix/>
          </a:blip>
          <a:srcRect/>
          <a:stretch/>
        </p:blipFill>
        <p:spPr>
          <a:xfrm>
            <a:off x="4647435" y="0"/>
            <a:ext cx="7544565" cy="24404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g7119cced83_0_9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58" name="Google Shape;58;g7119cced83_0_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g7119cced83_0_93"/>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1" name="Google Shape;61;g7119cced83_0_93"/>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62" name="Google Shape;62;g7119cced83_0_9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g7119cced83_0_9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16"/>
        <p:cNvGrpSpPr/>
        <p:nvPr/>
      </p:nvGrpSpPr>
      <p:grpSpPr>
        <a:xfrm>
          <a:off x="0" y="0"/>
          <a:ext cx="0" cy="0"/>
          <a:chOff x="0" y="0"/>
          <a:chExt cx="0" cy="0"/>
        </a:xfrm>
      </p:grpSpPr>
      <p:sp>
        <p:nvSpPr>
          <p:cNvPr id="17" name="Google Shape;17;p9"/>
          <p:cNvSpPr txBox="1">
            <a:spLocks noGrp="1"/>
          </p:cNvSpPr>
          <p:nvPr>
            <p:ph type="body" idx="1"/>
          </p:nvPr>
        </p:nvSpPr>
        <p:spPr>
          <a:xfrm>
            <a:off x="838200" y="1554480"/>
            <a:ext cx="10515600" cy="493839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8" name="Google Shape;18;p9"/>
          <p:cNvSpPr txBox="1">
            <a:spLocks noGrp="1"/>
          </p:cNvSpPr>
          <p:nvPr>
            <p:ph type="title"/>
          </p:nvPr>
        </p:nvSpPr>
        <p:spPr>
          <a:xfrm>
            <a:off x="838200" y="307412"/>
            <a:ext cx="10515600" cy="839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4000"/>
              <a:buFont typeface="Open Sans"/>
              <a:buNone/>
              <a:defRPr sz="4000" b="1"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9" name="Google Shape;19;p9"/>
          <p:cNvPicPr preferRelativeResize="0"/>
          <p:nvPr/>
        </p:nvPicPr>
        <p:blipFill rotWithShape="1">
          <a:blip r:embed="rId2">
            <a:alphaModFix/>
          </a:blip>
          <a:srcRect/>
          <a:stretch/>
        </p:blipFill>
        <p:spPr>
          <a:xfrm>
            <a:off x="940463" y="1071505"/>
            <a:ext cx="2268566" cy="75619"/>
          </a:xfrm>
          <a:prstGeom prst="rect">
            <a:avLst/>
          </a:prstGeom>
          <a:noFill/>
          <a:ln>
            <a:noFill/>
          </a:ln>
        </p:spPr>
      </p:pic>
    </p:spTree>
    <p:extLst>
      <p:ext uri="{BB962C8B-B14F-4D97-AF65-F5344CB8AC3E}">
        <p14:creationId xmlns:p14="http://schemas.microsoft.com/office/powerpoint/2010/main" val="342269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g7119cced83_0_9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 name="Google Shape;20;g7119cced83_0_99"/>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21" name="Google Shape;21;g7119cced83_0_99"/>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g7119cced83_0_99"/>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g7119cced83_0_99"/>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g7119cced83_0_99"/>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g7119cced83_0_99"/>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26;g7119cced83_0_99"/>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7" name="Google Shape;27;g7119cced83_0_99"/>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g7119cced83_0_62"/>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0" name="Google Shape;30;g7119cced83_0_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g7119cced83_0_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3" name="Google Shape;33;g7119cced83_0_6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4" name="Google Shape;34;g7119cced83_0_6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g7119cced83_0_6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7" name="Google Shape;37;g7119cced83_0_6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8" name="Google Shape;38;g7119cced83_0_6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9" name="Google Shape;39;g7119cced83_0_6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7119cced83_0_7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2" name="Google Shape;42;g7119cced83_0_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g7119cced83_0_77"/>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5" name="Google Shape;45;g7119cced83_0_77"/>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46" name="Google Shape;46;g7119cced83_0_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g7119cced83_0_81"/>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9" name="Google Shape;49;g7119cced83_0_8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g7119cced83_0_8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7119cced83_0_8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3" name="Google Shape;53;g7119cced83_0_8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4" name="Google Shape;54;g7119cced83_0_84"/>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5" name="Google Shape;55;g7119cced83_0_8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9"/>
        <p:cNvGrpSpPr/>
        <p:nvPr/>
      </p:nvGrpSpPr>
      <p:grpSpPr>
        <a:xfrm>
          <a:off x="0" y="0"/>
          <a:ext cx="0" cy="0"/>
          <a:chOff x="0" y="0"/>
          <a:chExt cx="0" cy="0"/>
        </a:xfrm>
      </p:grpSpPr>
      <p:sp>
        <p:nvSpPr>
          <p:cNvPr id="10" name="Google Shape;10;g7119cced83_0_5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7119cced83_0_5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7119cced83_0_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reativecommons.org/licenses/by-sa/4.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earn.nlm.nih.gov/documentation/training-packets/T0042010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learn.nlm.nih.gov/documentation/training-packets/T0022014P/"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vlibrary.emro.who.in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https://vlibrary.emro.who.in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vlibrary.emro.who.int/imem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vlibrary.emro.who.int/imemr-journals-directory-imj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www.globalindexmedicus.net/biblioteca/lilac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www.globalindexmedicus.net/biblioteca/wpri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apps.who.int/iri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search.bvsalud.org/global-literature-on-novel-coronavirus-2019-ncov/" TargetMode="Externa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hyperlink" Target="https://training.cochrane.org/interactivelearnin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openi.nlm.nih.gov/"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hyperlink" Target="https://openi.nlm.nih.gov/faq"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hyperlink" Target="https://medlineplus.gov/"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highwire.stanford.edu/lists/devecon.dtl"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hyperlink" Target="https://guides.lib.umich.edu/ghana-health"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hyperlink" Target="https://libguides.usc.edu/healthsciences/grey_literature"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hyperlink" Target="https://libguides.tcu.edu/GreyLiterature"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research4life.org/training/librarians-hub/"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research4life.org/"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s://bit.ly/2w3CU5C" TargetMode="External"/><Relationship Id="rId5" Type="http://schemas.openxmlformats.org/officeDocument/2006/relationships/hyperlink" Target="http://www.research4life.org/newsletter" TargetMode="External"/><Relationship Id="rId4" Type="http://schemas.openxmlformats.org/officeDocument/2006/relationships/hyperlink" Target="http://www.research4life.org/training"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sustainabledevelopment.un.org/sdgs" TargetMode="External"/><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2.jpg"/><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s://www.un.org/sustainabledevelopment/globalpartnerships/" TargetMode="External"/><Relationship Id="rId7" Type="http://schemas.openxmlformats.org/officeDocument/2006/relationships/image" Target="../media/image2.jpg"/><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image" Target="../media/image107.png"/><Relationship Id="rId11" Type="http://schemas.openxmlformats.org/officeDocument/2006/relationships/image" Target="../media/image111.png"/><Relationship Id="rId5" Type="http://schemas.openxmlformats.org/officeDocument/2006/relationships/hyperlink" Target="https://www.un.org/sustainabledevelopment/gender-equality/tnerships/" TargetMode="External"/><Relationship Id="rId10" Type="http://schemas.openxmlformats.org/officeDocument/2006/relationships/image" Target="../media/image110.png"/><Relationship Id="rId4" Type="http://schemas.openxmlformats.org/officeDocument/2006/relationships/hyperlink" Target="https://www.un.org/sustainabledevelopment/inequality/" TargetMode="External"/><Relationship Id="rId9" Type="http://schemas.openxmlformats.org/officeDocument/2006/relationships/image" Target="../media/image109.png"/></Relationships>
</file>

<file path=ppt/slides/_rels/slide83.xml.rels><?xml version="1.0" encoding="UTF-8" standalone="yes"?>
<Relationships xmlns="http://schemas.openxmlformats.org/package/2006/relationships"><Relationship Id="rId8" Type="http://schemas.openxmlformats.org/officeDocument/2006/relationships/hyperlink" Target="http://www.research4life.org/" TargetMode="External"/><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mailto:r4l@research4life.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8"/>
          <p:cNvSpPr txBox="1">
            <a:spLocks noGrp="1"/>
          </p:cNvSpPr>
          <p:nvPr>
            <p:ph type="subTitle" idx="1"/>
          </p:nvPr>
        </p:nvSpPr>
        <p:spPr>
          <a:xfrm>
            <a:off x="0" y="4029770"/>
            <a:ext cx="12192000" cy="72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FFFFFF"/>
              </a:buClr>
              <a:buSzPts val="3600"/>
              <a:buNone/>
            </a:pPr>
            <a:r>
              <a:rPr lang="ar-SA" sz="4000" dirty="0">
                <a:solidFill>
                  <a:srgbClr val="004890"/>
                </a:solidFill>
                <a:latin typeface="Open Sans"/>
                <a:ea typeface="Open Sans"/>
                <a:cs typeface="Open Sans"/>
                <a:sym typeface="Open Sans"/>
              </a:rPr>
              <a:t>العلوم الصحية</a:t>
            </a:r>
          </a:p>
        </p:txBody>
      </p:sp>
      <p:sp>
        <p:nvSpPr>
          <p:cNvPr id="70" name="Google Shape;70;p38"/>
          <p:cNvSpPr txBox="1">
            <a:spLocks noGrp="1"/>
          </p:cNvSpPr>
          <p:nvPr>
            <p:ph type="ctrTitle"/>
          </p:nvPr>
        </p:nvSpPr>
        <p:spPr>
          <a:xfrm>
            <a:off x="-2" y="2036456"/>
            <a:ext cx="12192000" cy="1596900"/>
          </a:xfrm>
          <a:prstGeom prst="rect">
            <a:avLst/>
          </a:prstGeom>
          <a:noFill/>
          <a:ln>
            <a:noFill/>
          </a:ln>
        </p:spPr>
        <p:txBody>
          <a:bodyPr spcFirstLastPara="1" wrap="square" lIns="91425" tIns="45700" rIns="91425" bIns="0" anchor="b" anchorCtr="0">
            <a:noAutofit/>
          </a:bodyPr>
          <a:lstStyle/>
          <a:p>
            <a:pPr lvl="0">
              <a:lnSpc>
                <a:spcPct val="90000"/>
              </a:lnSpc>
              <a:buSzPts val="4400"/>
            </a:pPr>
            <a:r>
              <a:rPr lang="ar-SA" sz="3563" b="1" dirty="0">
                <a:solidFill>
                  <a:srgbClr val="004890"/>
                </a:solidFill>
                <a:latin typeface="Open Sans"/>
                <a:ea typeface="Open Sans"/>
                <a:cs typeface="Open Sans"/>
                <a:sym typeface="Open Sans"/>
              </a:rPr>
              <a:t>مصادر إضافية محددة </a:t>
            </a:r>
            <a:r>
              <a:rPr lang="ar-SA" sz="3563" b="1" dirty="0">
                <a:solidFill>
                  <a:srgbClr val="004890"/>
                </a:solidFill>
                <a:latin typeface="Open Sans"/>
                <a:ea typeface="Open Sans"/>
                <a:sym typeface="Open Sans"/>
              </a:rPr>
              <a:t>بحسب</a:t>
            </a:r>
            <a:r>
              <a:rPr lang="ar-SA" sz="3563" b="1" dirty="0">
                <a:solidFill>
                  <a:srgbClr val="004890"/>
                </a:solidFill>
                <a:latin typeface="Open Sans"/>
                <a:ea typeface="Open Sans"/>
                <a:cs typeface="Open Sans"/>
                <a:sym typeface="Open Sans"/>
              </a:rPr>
              <a:t> التخصص</a:t>
            </a:r>
            <a:endParaRPr sz="3888" b="1" dirty="0">
              <a:solidFill>
                <a:srgbClr val="004890"/>
              </a:solidFill>
              <a:latin typeface="Open Sans"/>
              <a:ea typeface="Open Sans"/>
              <a:cs typeface="Open Sans"/>
              <a:sym typeface="Open Sans"/>
            </a:endParaRPr>
          </a:p>
        </p:txBody>
      </p:sp>
      <p:sp>
        <p:nvSpPr>
          <p:cNvPr id="71" name="Google Shape;71;p38"/>
          <p:cNvSpPr txBox="1"/>
          <p:nvPr/>
        </p:nvSpPr>
        <p:spPr>
          <a:xfrm>
            <a:off x="-2" y="5606084"/>
            <a:ext cx="12192000" cy="491248"/>
          </a:xfrm>
          <a:prstGeom prst="rect">
            <a:avLst/>
          </a:prstGeom>
          <a:solidFill>
            <a:srgbClr val="586F7C"/>
          </a:solidFill>
          <a:ln>
            <a:noFill/>
          </a:ln>
        </p:spPr>
        <p:txBody>
          <a:bodyPr spcFirstLastPara="1" wrap="square" lIns="91425" tIns="45700" rIns="91425" bIns="45700" anchor="t" anchorCtr="0">
            <a:spAutoFit/>
          </a:bodyPr>
          <a:lstStyle/>
          <a:p>
            <a:pPr marL="0" marR="0" algn="ctr" rtl="1">
              <a:lnSpc>
                <a:spcPct val="107000"/>
              </a:lnSpc>
              <a:spcBef>
                <a:spcPts val="0"/>
              </a:spcBef>
              <a:spcAft>
                <a:spcPts val="800"/>
              </a:spcAft>
            </a:pP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مجموعات</a:t>
            </a:r>
            <a:r>
              <a:rPr lang="ar-SA"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البح</a:t>
            </a: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و</a:t>
            </a:r>
            <a:r>
              <a:rPr lang="ar-SA"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ث من أجل الحياة </a:t>
            </a: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r>
              <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Research4Life</a:t>
            </a: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r>
              <a:rPr lang="ar-SA"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هي </a:t>
            </a: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شراكة بين القطاعين ال</a:t>
            </a:r>
            <a:r>
              <a:rPr lang="ar-SA"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عام و</a:t>
            </a: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ال</a:t>
            </a:r>
            <a:r>
              <a:rPr lang="ar-SA"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خاص لخمس مجموعات  </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72" name="Google Shape;72;p38"/>
          <p:cNvPicPr preferRelativeResize="0"/>
          <p:nvPr/>
        </p:nvPicPr>
        <p:blipFill rotWithShape="1">
          <a:blip r:embed="rId3">
            <a:alphaModFix/>
          </a:blip>
          <a:srcRect/>
          <a:stretch/>
        </p:blipFill>
        <p:spPr>
          <a:xfrm>
            <a:off x="841600" y="6148180"/>
            <a:ext cx="1523874" cy="633932"/>
          </a:xfrm>
          <a:prstGeom prst="rect">
            <a:avLst/>
          </a:prstGeom>
          <a:noFill/>
          <a:ln>
            <a:noFill/>
          </a:ln>
        </p:spPr>
      </p:pic>
      <p:pic>
        <p:nvPicPr>
          <p:cNvPr id="73" name="Google Shape;73;p38"/>
          <p:cNvPicPr preferRelativeResize="0"/>
          <p:nvPr/>
        </p:nvPicPr>
        <p:blipFill rotWithShape="1">
          <a:blip r:embed="rId4">
            <a:alphaModFix/>
          </a:blip>
          <a:srcRect/>
          <a:stretch/>
        </p:blipFill>
        <p:spPr>
          <a:xfrm>
            <a:off x="3026669" y="6207625"/>
            <a:ext cx="1962613" cy="515078"/>
          </a:xfrm>
          <a:prstGeom prst="rect">
            <a:avLst/>
          </a:prstGeom>
          <a:noFill/>
          <a:ln>
            <a:noFill/>
          </a:ln>
        </p:spPr>
      </p:pic>
      <p:pic>
        <p:nvPicPr>
          <p:cNvPr id="74" name="Google Shape;74;p38"/>
          <p:cNvPicPr preferRelativeResize="0"/>
          <p:nvPr/>
        </p:nvPicPr>
        <p:blipFill rotWithShape="1">
          <a:blip r:embed="rId5">
            <a:alphaModFix/>
          </a:blip>
          <a:srcRect/>
          <a:stretch/>
        </p:blipFill>
        <p:spPr>
          <a:xfrm>
            <a:off x="5650478" y="6118184"/>
            <a:ext cx="1612438" cy="693960"/>
          </a:xfrm>
          <a:prstGeom prst="rect">
            <a:avLst/>
          </a:prstGeom>
          <a:noFill/>
          <a:ln>
            <a:noFill/>
          </a:ln>
        </p:spPr>
      </p:pic>
      <p:pic>
        <p:nvPicPr>
          <p:cNvPr id="75" name="Google Shape;75;p38"/>
          <p:cNvPicPr preferRelativeResize="0"/>
          <p:nvPr/>
        </p:nvPicPr>
        <p:blipFill rotWithShape="1">
          <a:blip r:embed="rId6">
            <a:alphaModFix/>
          </a:blip>
          <a:srcRect/>
          <a:stretch/>
        </p:blipFill>
        <p:spPr>
          <a:xfrm>
            <a:off x="7920080" y="6181191"/>
            <a:ext cx="1468376" cy="567894"/>
          </a:xfrm>
          <a:prstGeom prst="rect">
            <a:avLst/>
          </a:prstGeom>
          <a:noFill/>
          <a:ln>
            <a:noFill/>
          </a:ln>
        </p:spPr>
      </p:pic>
      <p:pic>
        <p:nvPicPr>
          <p:cNvPr id="76" name="Google Shape;76;p38"/>
          <p:cNvPicPr preferRelativeResize="0"/>
          <p:nvPr/>
        </p:nvPicPr>
        <p:blipFill rotWithShape="1">
          <a:blip r:embed="rId7">
            <a:alphaModFix/>
          </a:blip>
          <a:srcRect/>
          <a:stretch/>
        </p:blipFill>
        <p:spPr>
          <a:xfrm>
            <a:off x="9938199" y="6141339"/>
            <a:ext cx="1523874" cy="647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128016" y="209830"/>
            <a:ext cx="7715085"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700"/>
              <a:buNone/>
            </a:pPr>
            <a:r>
              <a:rPr lang="ar-EG" dirty="0">
                <a:solidFill>
                  <a:srgbClr val="586F7C"/>
                </a:solidFill>
                <a:latin typeface="Open Sans"/>
                <a:ea typeface="Open Sans"/>
                <a:sym typeface="Open Sans"/>
              </a:rPr>
              <a:t>خيارات التصفية الإضافية للسن </a:t>
            </a:r>
            <a:r>
              <a:rPr lang="ar-SA" dirty="0">
                <a:solidFill>
                  <a:srgbClr val="586F7C"/>
                </a:solidFill>
                <a:latin typeface="Open Sans"/>
                <a:ea typeface="Open Sans"/>
                <a:sym typeface="Open Sans"/>
              </a:rPr>
              <a:t>ونتائج</a:t>
            </a:r>
            <a:r>
              <a:rPr lang="ar-EG" dirty="0">
                <a:solidFill>
                  <a:srgbClr val="586F7C"/>
                </a:solidFill>
                <a:latin typeface="Open Sans"/>
                <a:ea typeface="Open Sans"/>
                <a:sym typeface="Open Sans"/>
              </a:rPr>
              <a:t> </a:t>
            </a:r>
            <a:r>
              <a:rPr lang="ar-SA" dirty="0">
                <a:solidFill>
                  <a:srgbClr val="586F7C"/>
                </a:solidFill>
                <a:latin typeface="Open Sans"/>
                <a:ea typeface="Open Sans"/>
                <a:sym typeface="Open Sans"/>
              </a:rPr>
              <a:t>البحث المُراجعة</a:t>
            </a:r>
            <a:endParaRPr dirty="0">
              <a:solidFill>
                <a:srgbClr val="586F7C"/>
              </a:solidFill>
              <a:latin typeface="Open Sans"/>
              <a:ea typeface="Open Sans"/>
              <a:cs typeface="Open Sans"/>
              <a:sym typeface="Open Sans"/>
            </a:endParaRPr>
          </a:p>
        </p:txBody>
      </p:sp>
      <p:sp>
        <p:nvSpPr>
          <p:cNvPr id="145" name="Google Shape;145;p6"/>
          <p:cNvSpPr txBox="1">
            <a:spLocks noGrp="1"/>
          </p:cNvSpPr>
          <p:nvPr>
            <p:ph type="body" idx="1"/>
          </p:nvPr>
        </p:nvSpPr>
        <p:spPr>
          <a:xfrm>
            <a:off x="0" y="1757225"/>
            <a:ext cx="11054400" cy="4970100"/>
          </a:xfrm>
          <a:prstGeom prst="rect">
            <a:avLst/>
          </a:prstGeom>
          <a:noFill/>
          <a:ln>
            <a:noFill/>
          </a:ln>
        </p:spPr>
        <p:txBody>
          <a:bodyPr spcFirstLastPara="1" wrap="square" lIns="91425" tIns="45700" rIns="91425" bIns="45700" anchor="t" anchorCtr="0">
            <a:noAutofit/>
          </a:bodyPr>
          <a:lstStyle/>
          <a:p>
            <a:pPr marL="361950" lvl="0" indent="-285750" algn="just" rtl="1">
              <a:lnSpc>
                <a:spcPct val="100000"/>
              </a:lnSpc>
              <a:spcBef>
                <a:spcPts val="1000"/>
              </a:spcBef>
              <a:spcAft>
                <a:spcPts val="0"/>
              </a:spcAft>
              <a:buClr>
                <a:schemeClr val="dk1"/>
              </a:buClr>
              <a:buSzPts val="2400"/>
              <a:buChar char="●"/>
            </a:pPr>
            <a:r>
              <a:rPr lang="ar-SA" sz="2200" dirty="0">
                <a:solidFill>
                  <a:schemeClr val="tx1"/>
                </a:solidFill>
                <a:latin typeface="Open Sans"/>
                <a:ea typeface="Open Sans"/>
                <a:cs typeface="Open Sans"/>
                <a:sym typeface="Open Sans"/>
              </a:rPr>
              <a:t>تم </a:t>
            </a:r>
            <a:r>
              <a:rPr lang="ar-EG" sz="2200" dirty="0">
                <a:solidFill>
                  <a:schemeClr val="tx1"/>
                </a:solidFill>
                <a:latin typeface="Open Sans"/>
                <a:ea typeface="Open Sans"/>
                <a:cs typeface="Open Sans"/>
                <a:sym typeface="Open Sans"/>
              </a:rPr>
              <a:t>إضافة خيارات التصفية بالسن</a:t>
            </a:r>
            <a:r>
              <a:rPr lang="en-US" sz="2400" b="1" dirty="0">
                <a:solidFill>
                  <a:schemeClr val="tx1"/>
                </a:solidFill>
                <a:latin typeface="Open Sans"/>
                <a:ea typeface="Open Sans"/>
                <a:cs typeface="Open Sans"/>
                <a:sym typeface="Open Sans"/>
              </a:rPr>
              <a:t>AGE filters </a:t>
            </a:r>
            <a:r>
              <a:rPr lang="ar-EG" sz="2400" b="1" dirty="0">
                <a:solidFill>
                  <a:schemeClr val="tx1"/>
                </a:solidFill>
                <a:latin typeface="Open Sans"/>
                <a:ea typeface="Open Sans"/>
                <a:cs typeface="Open Sans"/>
                <a:sym typeface="Open Sans"/>
              </a:rPr>
              <a:t> </a:t>
            </a:r>
            <a:r>
              <a:rPr lang="ar-EG" sz="2200" dirty="0">
                <a:solidFill>
                  <a:schemeClr val="tx1"/>
                </a:solidFill>
                <a:latin typeface="Open Sans"/>
                <a:ea typeface="Open Sans"/>
                <a:cs typeface="Open Sans"/>
                <a:sym typeface="Open Sans"/>
              </a:rPr>
              <a:t>إلى</a:t>
            </a:r>
            <a:r>
              <a:rPr lang="ar-SA" sz="2200" dirty="0">
                <a:solidFill>
                  <a:schemeClr val="tx1"/>
                </a:solidFill>
                <a:latin typeface="Open Sans"/>
                <a:ea typeface="Open Sans"/>
                <a:cs typeface="Open Sans"/>
                <a:sym typeface="Open Sans"/>
              </a:rPr>
              <a:t> </a:t>
            </a:r>
            <a:r>
              <a:rPr lang="ar-SA" sz="2200" dirty="0">
                <a:solidFill>
                  <a:schemeClr val="tx1"/>
                </a:solidFill>
                <a:latin typeface="Open Sans"/>
                <a:ea typeface="Open Sans"/>
                <a:sym typeface="Open Sans"/>
              </a:rPr>
              <a:t>قائمة </a:t>
            </a:r>
            <a:r>
              <a:rPr lang="ar-EG" sz="2200" dirty="0">
                <a:solidFill>
                  <a:schemeClr val="tx1"/>
                </a:solidFill>
                <a:latin typeface="Open Sans"/>
                <a:ea typeface="Open Sans"/>
                <a:sym typeface="Open Sans"/>
              </a:rPr>
              <a:t>خيارات التصفية</a:t>
            </a:r>
            <a:r>
              <a:rPr lang="ar-SA" sz="2200" dirty="0">
                <a:solidFill>
                  <a:schemeClr val="tx1"/>
                </a:solidFill>
                <a:latin typeface="Open Sans"/>
                <a:ea typeface="Open Sans"/>
                <a:sym typeface="Open Sans"/>
              </a:rPr>
              <a:t> </a:t>
            </a:r>
            <a:r>
              <a:rPr lang="ar-SA" sz="2200" dirty="0">
                <a:solidFill>
                  <a:schemeClr val="tx1"/>
                </a:solidFill>
                <a:latin typeface="Open Sans"/>
                <a:ea typeface="Open Sans"/>
                <a:cs typeface="Open Sans"/>
                <a:sym typeface="Open Sans"/>
              </a:rPr>
              <a:t>الموجودة </a:t>
            </a:r>
            <a:r>
              <a:rPr lang="ar-SA" sz="2200" dirty="0">
                <a:solidFill>
                  <a:schemeClr val="tx1"/>
                </a:solidFill>
                <a:latin typeface="Open Sans"/>
                <a:ea typeface="Open Sans"/>
                <a:sym typeface="Open Sans"/>
              </a:rPr>
              <a:t>في </a:t>
            </a:r>
            <a:r>
              <a:rPr lang="ar-EG" sz="2200" dirty="0">
                <a:solidFill>
                  <a:schemeClr val="tx1"/>
                </a:solidFill>
                <a:latin typeface="Open Sans"/>
                <a:ea typeface="Open Sans"/>
              </a:rPr>
              <a:t>العمود الأيسر</a:t>
            </a:r>
            <a:r>
              <a:rPr lang="ar-SA" sz="2200" dirty="0">
                <a:solidFill>
                  <a:schemeClr val="tx1"/>
                </a:solidFill>
                <a:latin typeface="Open Sans"/>
                <a:ea typeface="Open Sans"/>
                <a:cs typeface="Open Sans"/>
                <a:sym typeface="Open Sans"/>
              </a:rPr>
              <a:t>.</a:t>
            </a:r>
          </a:p>
          <a:p>
            <a:pPr marL="361950" lvl="0" indent="-285750" algn="just" rtl="1">
              <a:lnSpc>
                <a:spcPct val="100000"/>
              </a:lnSpc>
              <a:spcBef>
                <a:spcPts val="1000"/>
              </a:spcBef>
              <a:spcAft>
                <a:spcPts val="0"/>
              </a:spcAft>
              <a:buClr>
                <a:schemeClr val="dk1"/>
              </a:buClr>
              <a:buSzPts val="2400"/>
              <a:buChar char="●"/>
            </a:pPr>
            <a:r>
              <a:rPr lang="ar-EG" sz="2200" dirty="0">
                <a:solidFill>
                  <a:schemeClr val="tx1"/>
                </a:solidFill>
                <a:latin typeface="Open Sans"/>
                <a:ea typeface="Open Sans"/>
              </a:rPr>
              <a:t>انقر فوق المربعات لتفعيلها</a:t>
            </a:r>
            <a:r>
              <a:rPr lang="ar-SA" sz="2200" dirty="0">
                <a:solidFill>
                  <a:schemeClr val="tx1"/>
                </a:solidFill>
                <a:latin typeface="Open Sans"/>
                <a:ea typeface="Open Sans"/>
                <a:cs typeface="Open Sans"/>
                <a:sym typeface="Open Sans"/>
              </a:rPr>
              <a:t>. البحث الجديد </a:t>
            </a:r>
            <a:r>
              <a:rPr lang="ar-EG" sz="2200" dirty="0">
                <a:solidFill>
                  <a:schemeClr val="tx1"/>
                </a:solidFill>
                <a:latin typeface="Open Sans"/>
                <a:ea typeface="Open Sans"/>
              </a:rPr>
              <a:t>يحتوي على</a:t>
            </a:r>
            <a:r>
              <a:rPr lang="ar-SA" sz="2200" dirty="0">
                <a:solidFill>
                  <a:schemeClr val="tx1"/>
                </a:solidFill>
                <a:latin typeface="Open Sans"/>
                <a:ea typeface="Open Sans"/>
                <a:sym typeface="Open Sans"/>
              </a:rPr>
              <a:t> </a:t>
            </a:r>
            <a:r>
              <a:rPr lang="ar-SA" sz="2200" dirty="0">
                <a:solidFill>
                  <a:schemeClr val="tx1"/>
                </a:solidFill>
                <a:latin typeface="Open Sans"/>
                <a:ea typeface="Open Sans"/>
                <a:cs typeface="Open Sans"/>
                <a:sym typeface="Open Sans"/>
              </a:rPr>
              <a:t>214 نتيجة وليس 1300.</a:t>
            </a:r>
          </a:p>
          <a:p>
            <a:pPr marL="361950" lvl="0" indent="-285750" algn="just" rtl="1">
              <a:lnSpc>
                <a:spcPct val="100000"/>
              </a:lnSpc>
              <a:spcBef>
                <a:spcPts val="1000"/>
              </a:spcBef>
              <a:spcAft>
                <a:spcPts val="0"/>
              </a:spcAft>
              <a:buClr>
                <a:schemeClr val="dk1"/>
              </a:buClr>
              <a:buSzPts val="2400"/>
              <a:buChar char="●"/>
            </a:pPr>
            <a:r>
              <a:rPr lang="ar-SA" sz="2200" dirty="0">
                <a:solidFill>
                  <a:schemeClr val="tx1"/>
                </a:solidFill>
                <a:latin typeface="Open Sans"/>
                <a:ea typeface="Open Sans"/>
                <a:cs typeface="Open Sans"/>
                <a:sym typeface="Open Sans"/>
              </a:rPr>
              <a:t>لاحظ خيار إعادة تعيين جميع </a:t>
            </a:r>
            <a:r>
              <a:rPr lang="ar-EG" sz="2200" dirty="0">
                <a:solidFill>
                  <a:schemeClr val="tx1"/>
                </a:solidFill>
                <a:latin typeface="Open Sans"/>
                <a:ea typeface="Open Sans"/>
                <a:cs typeface="Open Sans"/>
                <a:sym typeface="Open Sans"/>
              </a:rPr>
              <a:t>خيارات التصفية </a:t>
            </a:r>
            <a:r>
              <a:rPr lang="en-US" sz="2400" b="1" dirty="0">
                <a:solidFill>
                  <a:schemeClr val="tx1"/>
                </a:solidFill>
                <a:latin typeface="Open Sans"/>
                <a:ea typeface="Open Sans"/>
                <a:cs typeface="Open Sans"/>
                <a:sym typeface="Open Sans"/>
              </a:rPr>
              <a:t>Reset all filters</a:t>
            </a:r>
            <a:r>
              <a:rPr lang="ar-SA" sz="2200" dirty="0">
                <a:solidFill>
                  <a:schemeClr val="tx1"/>
                </a:solidFill>
                <a:latin typeface="Open Sans"/>
                <a:ea typeface="Open Sans"/>
                <a:cs typeface="Open Sans"/>
                <a:sym typeface="Open Sans"/>
              </a:rPr>
              <a:t> - لحذف جميع </a:t>
            </a:r>
            <a:r>
              <a:rPr lang="ar-EG" sz="2200" dirty="0">
                <a:solidFill>
                  <a:schemeClr val="tx1"/>
                </a:solidFill>
                <a:latin typeface="Open Sans"/>
                <a:ea typeface="Open Sans"/>
                <a:sym typeface="Open Sans"/>
              </a:rPr>
              <a:t>خيارات التصفية</a:t>
            </a:r>
            <a:r>
              <a:rPr lang="ar-SA" sz="2200" dirty="0">
                <a:solidFill>
                  <a:schemeClr val="tx1"/>
                </a:solidFill>
                <a:latin typeface="Open Sans"/>
                <a:ea typeface="Open Sans"/>
                <a:sym typeface="Open Sans"/>
              </a:rPr>
              <a:t>.</a:t>
            </a:r>
            <a:endParaRPr sz="2200" dirty="0">
              <a:solidFill>
                <a:schemeClr val="tx1"/>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F81EB715-CADC-C681-9FEC-632E3AEA712D}"/>
              </a:ext>
            </a:extLst>
          </p:cNvPr>
          <p:cNvPicPr>
            <a:picLocks noChangeAspect="1"/>
          </p:cNvPicPr>
          <p:nvPr/>
        </p:nvPicPr>
        <p:blipFill>
          <a:blip r:embed="rId3"/>
          <a:stretch>
            <a:fillRect/>
          </a:stretch>
        </p:blipFill>
        <p:spPr>
          <a:xfrm>
            <a:off x="1928230" y="3255210"/>
            <a:ext cx="8486368" cy="340186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8765038b9c_0_8"/>
          <p:cNvSpPr txBox="1">
            <a:spLocks noGrp="1"/>
          </p:cNvSpPr>
          <p:nvPr>
            <p:ph type="title"/>
          </p:nvPr>
        </p:nvSpPr>
        <p:spPr>
          <a:xfrm>
            <a:off x="0" y="378812"/>
            <a:ext cx="9613800" cy="1080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PuPuvbb</a:t>
            </a:r>
            <a:endParaRPr/>
          </a:p>
        </p:txBody>
      </p:sp>
      <p:sp>
        <p:nvSpPr>
          <p:cNvPr id="153" name="Google Shape;153;g8765038b9c_0_8"/>
          <p:cNvSpPr txBox="1">
            <a:spLocks noGrp="1"/>
          </p:cNvSpPr>
          <p:nvPr>
            <p:ph type="title"/>
          </p:nvPr>
        </p:nvSpPr>
        <p:spPr>
          <a:xfrm>
            <a:off x="0" y="437222"/>
            <a:ext cx="7663543" cy="102249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3600"/>
              <a:buNone/>
            </a:pPr>
            <a:r>
              <a:rPr lang="ar-SA" dirty="0">
                <a:solidFill>
                  <a:srgbClr val="586F7C"/>
                </a:solidFill>
                <a:latin typeface="Open Sans"/>
                <a:ea typeface="Open Sans"/>
                <a:sym typeface="Open Sans"/>
              </a:rPr>
              <a:t>عرض المستخلص والوصول للنص الكامل</a:t>
            </a:r>
            <a:endParaRPr dirty="0">
              <a:solidFill>
                <a:srgbClr val="586F7C"/>
              </a:solidFill>
              <a:latin typeface="Open Sans"/>
              <a:ea typeface="Open Sans"/>
              <a:cs typeface="Open Sans"/>
              <a:sym typeface="Open Sans"/>
            </a:endParaRPr>
          </a:p>
        </p:txBody>
      </p:sp>
      <p:sp>
        <p:nvSpPr>
          <p:cNvPr id="154" name="Google Shape;154;g8765038b9c_0_8"/>
          <p:cNvSpPr txBox="1">
            <a:spLocks noGrp="1"/>
          </p:cNvSpPr>
          <p:nvPr>
            <p:ph type="body" idx="1"/>
          </p:nvPr>
        </p:nvSpPr>
        <p:spPr>
          <a:xfrm>
            <a:off x="6096000" y="1748748"/>
            <a:ext cx="6003300" cy="4970833"/>
          </a:xfrm>
          <a:prstGeom prst="rect">
            <a:avLst/>
          </a:prstGeom>
          <a:noFill/>
          <a:ln>
            <a:noFill/>
          </a:ln>
        </p:spPr>
        <p:txBody>
          <a:bodyPr spcFirstLastPara="1" wrap="square" lIns="91425" tIns="45700" rIns="91425" bIns="45700" anchor="t" anchorCtr="0">
            <a:noAutofit/>
          </a:bodyPr>
          <a:lstStyle/>
          <a:p>
            <a:pPr marL="495300" indent="-342900" algn="just" rtl="1">
              <a:lnSpc>
                <a:spcPct val="100000"/>
              </a:lnSpc>
              <a:spcBef>
                <a:spcPts val="0"/>
              </a:spcBef>
              <a:buClr>
                <a:schemeClr val="dk2"/>
              </a:buClr>
              <a:buSzPts val="2200"/>
            </a:pPr>
            <a:r>
              <a:rPr lang="ar-SA" sz="2000" dirty="0">
                <a:solidFill>
                  <a:schemeClr val="tx1"/>
                </a:solidFill>
                <a:latin typeface="Open Sans"/>
                <a:ea typeface="Open Sans"/>
                <a:cs typeface="Open Sans"/>
                <a:sym typeface="Open Sans"/>
              </a:rPr>
              <a:t>في عرض</a:t>
            </a:r>
            <a:r>
              <a:rPr lang="ar-SA" sz="2000" b="1" dirty="0">
                <a:solidFill>
                  <a:schemeClr val="tx1"/>
                </a:solidFill>
                <a:latin typeface="Open Sans"/>
                <a:ea typeface="Open Sans"/>
                <a:cs typeface="Open Sans"/>
                <a:sym typeface="Open Sans"/>
              </a:rPr>
              <a:t> المستخلص</a:t>
            </a:r>
            <a:r>
              <a:rPr lang="ar-EG" sz="2000" b="1" dirty="0">
                <a:solidFill>
                  <a:schemeClr val="tx1"/>
                </a:solidFill>
                <a:latin typeface="Open Sans"/>
                <a:ea typeface="Open Sans"/>
                <a:cs typeface="Open Sans"/>
                <a:sym typeface="Open Sans"/>
              </a:rPr>
              <a:t> </a:t>
            </a:r>
            <a:r>
              <a:rPr kumimoji="0" lang="en-US" sz="2000" b="1" i="0" u="none" strike="noStrike" kern="0" cap="none" spc="0" normalizeH="0" baseline="0" noProof="0" dirty="0">
                <a:ln>
                  <a:noFill/>
                </a:ln>
                <a:solidFill>
                  <a:schemeClr val="tx1"/>
                </a:solidFill>
                <a:effectLst/>
                <a:uLnTx/>
                <a:uFillTx/>
                <a:latin typeface="Open Sans"/>
                <a:ea typeface="Open Sans"/>
                <a:cs typeface="Open Sans"/>
                <a:sym typeface="Open Sans"/>
              </a:rPr>
              <a:t>Summary</a:t>
            </a:r>
            <a:r>
              <a:rPr lang="ar-SA" sz="2000" dirty="0">
                <a:solidFill>
                  <a:schemeClr val="tx1"/>
                </a:solidFill>
                <a:latin typeface="Open Sans"/>
                <a:ea typeface="Open Sans"/>
                <a:cs typeface="Open Sans"/>
                <a:sym typeface="Open Sans"/>
              </a:rPr>
              <a:t>، اضغط على عنوان أي مقال لعرض </a:t>
            </a:r>
            <a:r>
              <a:rPr lang="ar-SA" sz="2000" b="1" dirty="0">
                <a:solidFill>
                  <a:schemeClr val="tx1"/>
                </a:solidFill>
                <a:latin typeface="Open Sans"/>
                <a:ea typeface="Open Sans"/>
                <a:cs typeface="Open Sans"/>
                <a:sym typeface="Open Sans"/>
              </a:rPr>
              <a:t>المستخلص</a:t>
            </a:r>
            <a:r>
              <a:rPr lang="ar-EG" sz="2000" b="1" dirty="0">
                <a:solidFill>
                  <a:schemeClr val="tx1"/>
                </a:solidFill>
                <a:latin typeface="Open Sans"/>
                <a:ea typeface="Open Sans"/>
                <a:cs typeface="Open Sans"/>
                <a:sym typeface="Open Sans"/>
              </a:rPr>
              <a:t> </a:t>
            </a:r>
            <a:r>
              <a:rPr lang="en-US" sz="2000" b="1" dirty="0">
                <a:solidFill>
                  <a:schemeClr val="tx1"/>
                </a:solidFill>
                <a:latin typeface="Open Sans"/>
                <a:ea typeface="Open Sans"/>
                <a:cs typeface="Open Sans"/>
                <a:sym typeface="Open Sans"/>
              </a:rPr>
              <a:t>Abstract</a:t>
            </a:r>
            <a:r>
              <a:rPr lang="ar-SA" sz="2000" b="1" dirty="0">
                <a:solidFill>
                  <a:schemeClr val="tx1"/>
                </a:solidFill>
                <a:latin typeface="Open Sans"/>
                <a:ea typeface="Open Sans"/>
                <a:cs typeface="Open Sans"/>
                <a:sym typeface="Open Sans"/>
              </a:rPr>
              <a:t>.</a:t>
            </a:r>
          </a:p>
          <a:p>
            <a:pPr marL="495300" indent="-342900" algn="just" rtl="1">
              <a:lnSpc>
                <a:spcPct val="100000"/>
              </a:lnSpc>
              <a:spcBef>
                <a:spcPts val="0"/>
              </a:spcBef>
              <a:buClr>
                <a:schemeClr val="dk2"/>
              </a:buClr>
              <a:buSzPts val="2200"/>
            </a:pPr>
            <a:r>
              <a:rPr lang="ar-EG" sz="2000" dirty="0">
                <a:solidFill>
                  <a:schemeClr val="tx1"/>
                </a:solidFill>
                <a:latin typeface="Open Sans"/>
                <a:ea typeface="Open Sans"/>
                <a:cs typeface="Open Sans"/>
                <a:sym typeface="Open Sans"/>
              </a:rPr>
              <a:t>صيغة</a:t>
            </a:r>
            <a:r>
              <a:rPr lang="ar-SA" sz="2000" dirty="0">
                <a:solidFill>
                  <a:schemeClr val="tx1"/>
                </a:solidFill>
                <a:latin typeface="Open Sans"/>
                <a:ea typeface="Open Sans"/>
                <a:cs typeface="Open Sans"/>
                <a:sym typeface="Open Sans"/>
              </a:rPr>
              <a:t> </a:t>
            </a:r>
            <a:r>
              <a:rPr lang="ar-SA" sz="2000" b="1" dirty="0">
                <a:solidFill>
                  <a:schemeClr val="tx1"/>
                </a:solidFill>
                <a:latin typeface="Open Sans"/>
                <a:ea typeface="Open Sans"/>
                <a:sym typeface="Open Sans"/>
              </a:rPr>
              <a:t>المستخلص</a:t>
            </a:r>
            <a:r>
              <a:rPr lang="ar-SA" sz="2000" dirty="0">
                <a:solidFill>
                  <a:schemeClr val="tx1"/>
                </a:solidFill>
                <a:latin typeface="Open Sans"/>
                <a:ea typeface="Open Sans"/>
                <a:cs typeface="Open Sans"/>
                <a:sym typeface="Open Sans"/>
              </a:rPr>
              <a:t> له</a:t>
            </a:r>
            <a:r>
              <a:rPr lang="ar-EG" sz="2000" dirty="0">
                <a:solidFill>
                  <a:schemeClr val="tx1"/>
                </a:solidFill>
                <a:latin typeface="Open Sans"/>
                <a:ea typeface="Open Sans"/>
                <a:cs typeface="Open Sans"/>
                <a:sym typeface="Open Sans"/>
              </a:rPr>
              <a:t>ا</a:t>
            </a:r>
            <a:r>
              <a:rPr lang="ar-SA" sz="2000" dirty="0">
                <a:solidFill>
                  <a:schemeClr val="tx1"/>
                </a:solidFill>
                <a:latin typeface="Open Sans"/>
                <a:ea typeface="Open Sans"/>
                <a:cs typeface="Open Sans"/>
                <a:sym typeface="Open Sans"/>
              </a:rPr>
              <a:t> خصائص إضافية موجودة في العمود الأيمن وهي : الاستشهاد</a:t>
            </a:r>
            <a:r>
              <a:rPr lang="ar-EG" sz="2000" dirty="0">
                <a:solidFill>
                  <a:schemeClr val="tx1"/>
                </a:solidFill>
                <a:latin typeface="Open Sans"/>
                <a:ea typeface="Open Sans"/>
                <a:cs typeface="Open Sans"/>
                <a:sym typeface="Open Sans"/>
              </a:rPr>
              <a:t> المرجعي </a:t>
            </a:r>
            <a:r>
              <a:rPr lang="en-US" sz="2000" dirty="0">
                <a:solidFill>
                  <a:schemeClr val="tx1"/>
                </a:solidFill>
                <a:latin typeface="Open Sans"/>
                <a:ea typeface="Open Sans"/>
                <a:cs typeface="Open Sans"/>
                <a:sym typeface="Open Sans"/>
              </a:rPr>
              <a:t>Cite</a:t>
            </a:r>
            <a:r>
              <a:rPr lang="ar-SA" sz="2000" dirty="0">
                <a:solidFill>
                  <a:schemeClr val="tx1"/>
                </a:solidFill>
                <a:latin typeface="Open Sans"/>
                <a:ea typeface="Open Sans"/>
                <a:cs typeface="Open Sans"/>
                <a:sym typeface="Open Sans"/>
              </a:rPr>
              <a:t>، </a:t>
            </a:r>
            <a:r>
              <a:rPr lang="ar-EG" sz="2000" b="1" dirty="0">
                <a:solidFill>
                  <a:schemeClr val="tx1"/>
                </a:solidFill>
                <a:latin typeface="Open Sans"/>
                <a:ea typeface="Open Sans"/>
                <a:sym typeface="Open Sans"/>
              </a:rPr>
              <a:t>القوائم المفضلة </a:t>
            </a:r>
            <a:r>
              <a:rPr lang="en-US" sz="2000" b="1" dirty="0">
                <a:solidFill>
                  <a:schemeClr val="tx1"/>
                </a:solidFill>
                <a:latin typeface="Open Sans"/>
                <a:ea typeface="Open Sans"/>
                <a:sym typeface="Open Sans"/>
              </a:rPr>
              <a:t>Favorites</a:t>
            </a:r>
            <a:r>
              <a:rPr lang="ar-SA" sz="2000" dirty="0">
                <a:solidFill>
                  <a:schemeClr val="tx1"/>
                </a:solidFill>
                <a:latin typeface="Open Sans"/>
                <a:ea typeface="Open Sans"/>
                <a:cs typeface="Open Sans"/>
                <a:sym typeface="Open Sans"/>
              </a:rPr>
              <a:t>، والمشاركة</a:t>
            </a:r>
            <a:r>
              <a:rPr lang="ar-EG" sz="2000" dirty="0">
                <a:solidFill>
                  <a:schemeClr val="tx1"/>
                </a:solidFill>
                <a:latin typeface="Open Sans"/>
                <a:ea typeface="Open Sans"/>
                <a:cs typeface="Open Sans"/>
                <a:sym typeface="Open Sans"/>
              </a:rPr>
              <a:t> </a:t>
            </a:r>
            <a:r>
              <a:rPr lang="en-US" sz="2000" b="1" dirty="0">
                <a:solidFill>
                  <a:schemeClr val="tx1"/>
                </a:solidFill>
                <a:latin typeface="Open Sans"/>
                <a:ea typeface="Open Sans"/>
                <a:cs typeface="Open Sans"/>
                <a:sym typeface="Open Sans"/>
              </a:rPr>
              <a:t>Share</a:t>
            </a:r>
            <a:r>
              <a:rPr lang="ar-SA" sz="2000" dirty="0">
                <a:solidFill>
                  <a:schemeClr val="tx1"/>
                </a:solidFill>
                <a:latin typeface="Open Sans"/>
                <a:ea typeface="Open Sans"/>
                <a:cs typeface="Open Sans"/>
                <a:sym typeface="Open Sans"/>
              </a:rPr>
              <a:t>، والت</a:t>
            </a:r>
            <a:r>
              <a:rPr lang="ar-EG" sz="2000" dirty="0">
                <a:solidFill>
                  <a:schemeClr val="tx1"/>
                </a:solidFill>
                <a:latin typeface="Open Sans"/>
                <a:ea typeface="Open Sans"/>
                <a:cs typeface="Open Sans"/>
                <a:sym typeface="Open Sans"/>
              </a:rPr>
              <a:t>جول</a:t>
            </a:r>
            <a:r>
              <a:rPr lang="ar-SA" sz="2000" dirty="0">
                <a:solidFill>
                  <a:schemeClr val="tx1"/>
                </a:solidFill>
                <a:latin typeface="Open Sans"/>
                <a:ea typeface="Open Sans"/>
                <a:cs typeface="Open Sans"/>
                <a:sym typeface="Open Sans"/>
              </a:rPr>
              <a:t> في</a:t>
            </a:r>
            <a:r>
              <a:rPr lang="ar-SA" sz="2000" b="1" dirty="0">
                <a:solidFill>
                  <a:schemeClr val="tx1"/>
                </a:solidFill>
                <a:latin typeface="Open Sans"/>
                <a:ea typeface="Open Sans"/>
                <a:cs typeface="Open Sans"/>
                <a:sym typeface="Open Sans"/>
              </a:rPr>
              <a:t> الصفحة </a:t>
            </a:r>
            <a:r>
              <a:rPr lang="en-US" sz="2000" b="1" dirty="0">
                <a:solidFill>
                  <a:schemeClr val="tx1"/>
                </a:solidFill>
                <a:latin typeface="Open Sans"/>
                <a:ea typeface="Open Sans"/>
                <a:cs typeface="Open Sans"/>
                <a:sym typeface="Open Sans"/>
              </a:rPr>
              <a:t>Page Navigation</a:t>
            </a:r>
            <a:r>
              <a:rPr lang="ar-SA" sz="2000" dirty="0">
                <a:solidFill>
                  <a:schemeClr val="tx1"/>
                </a:solidFill>
                <a:latin typeface="Open Sans"/>
                <a:ea typeface="Open Sans"/>
                <a:cs typeface="Open Sans"/>
                <a:sym typeface="Open Sans"/>
              </a:rPr>
              <a:t>، بالإضافة إلى </a:t>
            </a:r>
            <a:r>
              <a:rPr lang="ar-SA" sz="2000" b="1" dirty="0">
                <a:solidFill>
                  <a:schemeClr val="tx1"/>
                </a:solidFill>
                <a:latin typeface="Open Sans"/>
                <a:ea typeface="Open Sans"/>
                <a:cs typeface="Open Sans"/>
                <a:sym typeface="Open Sans"/>
              </a:rPr>
              <a:t>روابط لمقالات مشابهه</a:t>
            </a:r>
            <a:r>
              <a:rPr lang="ar-EG" sz="2000" b="1" dirty="0">
                <a:solidFill>
                  <a:schemeClr val="tx1"/>
                </a:solidFill>
                <a:latin typeface="Open Sans"/>
                <a:ea typeface="Open Sans"/>
                <a:cs typeface="Open Sans"/>
                <a:sym typeface="Open Sans"/>
              </a:rPr>
              <a:t> </a:t>
            </a:r>
            <a:r>
              <a:rPr lang="en-US" sz="2000" b="1" dirty="0">
                <a:solidFill>
                  <a:schemeClr val="tx1"/>
                </a:solidFill>
                <a:latin typeface="Open Sans"/>
                <a:ea typeface="Open Sans"/>
                <a:cs typeface="Open Sans"/>
                <a:sym typeface="Open Sans"/>
              </a:rPr>
              <a:t>Similar Articles</a:t>
            </a:r>
            <a:r>
              <a:rPr lang="ar-SA" sz="2000" dirty="0">
                <a:solidFill>
                  <a:schemeClr val="tx1"/>
                </a:solidFill>
                <a:latin typeface="Open Sans"/>
                <a:ea typeface="Open Sans"/>
                <a:cs typeface="Open Sans"/>
                <a:sym typeface="Open Sans"/>
              </a:rPr>
              <a:t>، تم الاستشهاد بها من قبل</a:t>
            </a:r>
            <a:r>
              <a:rPr lang="en-US" sz="2000" dirty="0">
                <a:solidFill>
                  <a:schemeClr val="tx1"/>
                </a:solidFill>
                <a:latin typeface="Open Sans"/>
                <a:ea typeface="Open Sans"/>
                <a:cs typeface="Open Sans"/>
                <a:sym typeface="Open Sans"/>
              </a:rPr>
              <a:t> </a:t>
            </a:r>
            <a:r>
              <a:rPr lang="ar-EG" sz="2000" dirty="0">
                <a:solidFill>
                  <a:schemeClr val="tx1"/>
                </a:solidFill>
                <a:latin typeface="Open Sans"/>
                <a:ea typeface="Open Sans"/>
                <a:cs typeface="Open Sans"/>
                <a:sym typeface="Open Sans"/>
              </a:rPr>
              <a:t> </a:t>
            </a:r>
            <a:r>
              <a:rPr lang="en-US" sz="2000" b="1" dirty="0">
                <a:solidFill>
                  <a:schemeClr val="tx1"/>
                </a:solidFill>
                <a:latin typeface="Open Sans"/>
                <a:ea typeface="Open Sans"/>
                <a:cs typeface="Open Sans"/>
                <a:sym typeface="Open Sans"/>
              </a:rPr>
              <a:t>Cited by</a:t>
            </a:r>
            <a:r>
              <a:rPr lang="ar-SA" sz="2000" dirty="0">
                <a:solidFill>
                  <a:schemeClr val="tx1"/>
                </a:solidFill>
                <a:latin typeface="Open Sans"/>
                <a:ea typeface="Open Sans"/>
                <a:cs typeface="Open Sans"/>
                <a:sym typeface="Open Sans"/>
              </a:rPr>
              <a:t> ومصطلحات</a:t>
            </a:r>
            <a:r>
              <a:rPr lang="ar-SA" sz="2000" b="1" dirty="0">
                <a:solidFill>
                  <a:schemeClr val="tx1"/>
                </a:solidFill>
                <a:latin typeface="Open Sans"/>
                <a:ea typeface="Open Sans"/>
                <a:cs typeface="Open Sans"/>
                <a:sym typeface="Open Sans"/>
              </a:rPr>
              <a:t> قائمة رؤوس الموضوعات الطبية </a:t>
            </a:r>
            <a:r>
              <a:rPr lang="en-US" sz="2000" b="1" dirty="0">
                <a:solidFill>
                  <a:schemeClr val="tx1"/>
                </a:solidFill>
                <a:latin typeface="Open Sans"/>
                <a:ea typeface="Open Sans"/>
                <a:cs typeface="Open Sans"/>
                <a:sym typeface="Open Sans"/>
              </a:rPr>
              <a:t>MeSH</a:t>
            </a:r>
            <a:r>
              <a:rPr lang="ar-SA" sz="2000" b="1"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a:t>
            </a:r>
            <a:r>
              <a:rPr lang="ar-EG" sz="2000"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 </a:t>
            </a:r>
          </a:p>
          <a:p>
            <a:pPr marL="495300" indent="-342900" algn="just" rtl="1">
              <a:lnSpc>
                <a:spcPct val="100000"/>
              </a:lnSpc>
              <a:spcBef>
                <a:spcPts val="0"/>
              </a:spcBef>
              <a:buClr>
                <a:schemeClr val="dk2"/>
              </a:buClr>
              <a:buSzPts val="2200"/>
            </a:pPr>
            <a:r>
              <a:rPr lang="ar-SA" sz="2000" dirty="0">
                <a:solidFill>
                  <a:schemeClr val="tx1"/>
                </a:solidFill>
                <a:latin typeface="Open Sans"/>
                <a:ea typeface="Open Sans"/>
                <a:cs typeface="Open Sans"/>
                <a:sym typeface="Open Sans"/>
              </a:rPr>
              <a:t>تحتوي </a:t>
            </a:r>
            <a:r>
              <a:rPr lang="ar-SA" sz="2000" b="1" dirty="0">
                <a:solidFill>
                  <a:schemeClr val="tx1"/>
                </a:solidFill>
                <a:latin typeface="Open Sans"/>
                <a:ea typeface="Open Sans"/>
                <a:cs typeface="Open Sans"/>
                <a:sym typeface="Open Sans"/>
              </a:rPr>
              <a:t>روابط النص الكامل  </a:t>
            </a:r>
            <a:r>
              <a:rPr lang="ar-SA" sz="2000" dirty="0">
                <a:solidFill>
                  <a:schemeClr val="tx1"/>
                </a:solidFill>
                <a:latin typeface="Open Sans"/>
                <a:ea typeface="Open Sans"/>
                <a:cs typeface="Open Sans"/>
                <a:sym typeface="Open Sans"/>
              </a:rPr>
              <a:t>في العمود الأيمن على ايقونة </a:t>
            </a:r>
            <a:r>
              <a:rPr lang="ar-EG" sz="2000" dirty="0">
                <a:solidFill>
                  <a:schemeClr val="tx1"/>
                </a:solidFill>
                <a:latin typeface="Open Sans"/>
                <a:ea typeface="Open Sans"/>
                <a:cs typeface="Open Sans"/>
                <a:sym typeface="Open Sans"/>
              </a:rPr>
              <a:t>"البحوث من أجل الحياة" </a:t>
            </a:r>
            <a:r>
              <a:rPr lang="en-US" sz="2000" dirty="0">
                <a:solidFill>
                  <a:schemeClr val="tx1"/>
                </a:solidFill>
                <a:latin typeface="Open Sans"/>
                <a:ea typeface="Open Sans"/>
                <a:cs typeface="Open Sans"/>
                <a:sym typeface="Open Sans"/>
              </a:rPr>
              <a:t>Research4Life</a:t>
            </a:r>
            <a:r>
              <a:rPr lang="ar-SA" sz="2000" dirty="0">
                <a:solidFill>
                  <a:schemeClr val="tx1"/>
                </a:solidFill>
                <a:latin typeface="Open Sans"/>
                <a:ea typeface="Open Sans"/>
                <a:cs typeface="Open Sans"/>
                <a:sym typeface="Open Sans"/>
              </a:rPr>
              <a:t> للمواد المتاحة لمستخدمي </a:t>
            </a:r>
            <a:r>
              <a:rPr lang="ar-EG" sz="2000" dirty="0">
                <a:solidFill>
                  <a:schemeClr val="tx1"/>
                </a:solidFill>
                <a:latin typeface="Open Sans"/>
                <a:ea typeface="Open Sans"/>
                <a:cs typeface="Open Sans"/>
                <a:sym typeface="Open Sans"/>
              </a:rPr>
              <a:t>هيناري</a:t>
            </a:r>
            <a:r>
              <a:rPr lang="ar-SA" sz="2000" dirty="0">
                <a:solidFill>
                  <a:schemeClr val="tx1"/>
                </a:solidFill>
                <a:latin typeface="Open Sans"/>
                <a:ea typeface="Open Sans"/>
                <a:cs typeface="Open Sans"/>
                <a:sym typeface="Open Sans"/>
              </a:rPr>
              <a:t> </a:t>
            </a:r>
            <a:r>
              <a:rPr lang="en-US" sz="2000" dirty="0">
                <a:solidFill>
                  <a:schemeClr val="tx1"/>
                </a:solidFill>
                <a:latin typeface="Open Sans"/>
                <a:ea typeface="Open Sans"/>
                <a:cs typeface="Open Sans"/>
                <a:sym typeface="Open Sans"/>
              </a:rPr>
              <a:t>Hinari </a:t>
            </a:r>
            <a:r>
              <a:rPr lang="ar-EG" sz="2000"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الوصول إليها. بالإضافة الي إتاحة خيارات النص الكامل الأخرى للمقالة. </a:t>
            </a:r>
          </a:p>
          <a:p>
            <a:pPr marL="495300" indent="-342900" algn="just" rtl="1">
              <a:lnSpc>
                <a:spcPct val="100000"/>
              </a:lnSpc>
              <a:spcBef>
                <a:spcPts val="0"/>
              </a:spcBef>
              <a:buClr>
                <a:schemeClr val="dk2"/>
              </a:buClr>
              <a:buSzPts val="2200"/>
            </a:pPr>
            <a:r>
              <a:rPr lang="ar-SA" sz="2000" dirty="0">
                <a:solidFill>
                  <a:schemeClr val="tx1"/>
                </a:solidFill>
                <a:latin typeface="Open Sans"/>
                <a:ea typeface="Open Sans"/>
                <a:cs typeface="Open Sans"/>
                <a:sym typeface="Open Sans"/>
              </a:rPr>
              <a:t>اختر</a:t>
            </a:r>
            <a:r>
              <a:rPr lang="ar-EG" sz="2000"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ايقونة </a:t>
            </a:r>
            <a:r>
              <a:rPr lang="ar-SA" sz="2000" b="1" dirty="0">
                <a:solidFill>
                  <a:schemeClr val="tx1"/>
                </a:solidFill>
                <a:latin typeface="Open Sans"/>
                <a:ea typeface="Open Sans"/>
                <a:cs typeface="Open Sans"/>
                <a:sym typeface="Open Sans"/>
              </a:rPr>
              <a:t>المقال الكامل من </a:t>
            </a:r>
            <a:r>
              <a:rPr lang="ar-EG" sz="2000" dirty="0">
                <a:solidFill>
                  <a:schemeClr val="tx1"/>
                </a:solidFill>
                <a:latin typeface="Open Sans"/>
                <a:ea typeface="Open Sans"/>
                <a:cs typeface="Open Sans"/>
                <a:sym typeface="Open Sans"/>
              </a:rPr>
              <a:t>"البحوث من أجل الحياة" </a:t>
            </a:r>
            <a:r>
              <a:rPr lang="en-US" sz="2000" b="1" dirty="0">
                <a:solidFill>
                  <a:schemeClr val="tx1"/>
                </a:solidFill>
                <a:latin typeface="Open Sans"/>
                <a:ea typeface="Open Sans"/>
                <a:cs typeface="Open Sans"/>
                <a:sym typeface="Open Sans"/>
              </a:rPr>
              <a:t>Research4Life</a:t>
            </a:r>
            <a:r>
              <a:rPr lang="en-US" sz="2000" dirty="0">
                <a:solidFill>
                  <a:schemeClr val="tx1"/>
                </a:solidFill>
                <a:latin typeface="Open Sans"/>
                <a:ea typeface="Open Sans"/>
                <a:cs typeface="Open Sans"/>
                <a:sym typeface="Open Sans"/>
              </a:rPr>
              <a:t> </a:t>
            </a:r>
            <a:r>
              <a:rPr lang="en-US" sz="2000" b="1" i="1" dirty="0">
                <a:solidFill>
                  <a:schemeClr val="tx1"/>
                </a:solidFill>
                <a:latin typeface="Open Sans"/>
                <a:ea typeface="Open Sans"/>
                <a:cs typeface="Open Sans"/>
                <a:sym typeface="Open Sans"/>
              </a:rPr>
              <a:t>full text</a:t>
            </a:r>
            <a:r>
              <a:rPr lang="en-US" sz="2000"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والمتاح من خلال قسم </a:t>
            </a:r>
            <a:r>
              <a:rPr lang="ar-SA" sz="2000" b="1" dirty="0">
                <a:solidFill>
                  <a:schemeClr val="tx1"/>
                </a:solidFill>
                <a:latin typeface="Open Sans"/>
                <a:ea typeface="Open Sans"/>
                <a:cs typeface="Open Sans"/>
                <a:sym typeface="Open Sans"/>
              </a:rPr>
              <a:t>روابط النص الكامل</a:t>
            </a:r>
            <a:r>
              <a:rPr lang="ar-SA" sz="2000" dirty="0">
                <a:solidFill>
                  <a:schemeClr val="tx1"/>
                </a:solidFill>
                <a:latin typeface="Open Sans"/>
                <a:ea typeface="Open Sans"/>
                <a:cs typeface="Open Sans"/>
                <a:sym typeface="Open Sans"/>
              </a:rPr>
              <a:t>. سوف تظهر صفحة </a:t>
            </a:r>
            <a:r>
              <a:rPr lang="en-US" sz="2000" dirty="0">
                <a:solidFill>
                  <a:schemeClr val="tx1"/>
                </a:solidFill>
                <a:latin typeface="Open Sans"/>
                <a:ea typeface="Open Sans"/>
                <a:cs typeface="Open Sans"/>
                <a:sym typeface="Open Sans"/>
              </a:rPr>
              <a:t>Research4Life 360</a:t>
            </a:r>
            <a:r>
              <a:rPr lang="ar-SA" sz="2300" dirty="0">
                <a:solidFill>
                  <a:schemeClr val="dk1"/>
                </a:solidFill>
                <a:latin typeface="Open Sans"/>
                <a:ea typeface="Open Sans"/>
                <a:cs typeface="Open Sans"/>
                <a:sym typeface="Open Sans"/>
              </a:rPr>
              <a:t>. </a:t>
            </a:r>
          </a:p>
          <a:p>
            <a:pPr marL="495300" indent="-342900" algn="r" rtl="1">
              <a:lnSpc>
                <a:spcPct val="100000"/>
              </a:lnSpc>
              <a:spcBef>
                <a:spcPts val="0"/>
              </a:spcBef>
              <a:buClr>
                <a:schemeClr val="dk2"/>
              </a:buClr>
              <a:buSzPts val="2200"/>
            </a:pPr>
            <a:endParaRPr lang="ar-SA" sz="2300" dirty="0">
              <a:solidFill>
                <a:schemeClr val="dk1"/>
              </a:solidFill>
              <a:latin typeface="Open Sans"/>
              <a:ea typeface="Open Sans"/>
              <a:cs typeface="Open Sans"/>
              <a:sym typeface="Open Sans"/>
            </a:endParaRPr>
          </a:p>
        </p:txBody>
      </p:sp>
      <p:pic>
        <p:nvPicPr>
          <p:cNvPr id="155" name="Google Shape;155;g8765038b9c_0_8"/>
          <p:cNvPicPr preferRelativeResize="0"/>
          <p:nvPr/>
        </p:nvPicPr>
        <p:blipFill>
          <a:blip r:embed="rId3">
            <a:alphaModFix/>
          </a:blip>
          <a:stretch>
            <a:fillRect/>
          </a:stretch>
        </p:blipFill>
        <p:spPr>
          <a:xfrm>
            <a:off x="92700" y="2047327"/>
            <a:ext cx="5818703" cy="3901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2" name="Google Shape;162;g8765038b9c_0_15"/>
          <p:cNvPicPr preferRelativeResize="0"/>
          <p:nvPr/>
        </p:nvPicPr>
        <p:blipFill>
          <a:blip r:embed="rId3">
            <a:alphaModFix/>
          </a:blip>
          <a:stretch>
            <a:fillRect/>
          </a:stretch>
        </p:blipFill>
        <p:spPr>
          <a:xfrm>
            <a:off x="517825" y="1869311"/>
            <a:ext cx="5084275" cy="4851000"/>
          </a:xfrm>
          <a:prstGeom prst="rect">
            <a:avLst/>
          </a:prstGeom>
          <a:noFill/>
          <a:ln>
            <a:noFill/>
          </a:ln>
        </p:spPr>
      </p:pic>
      <p:sp>
        <p:nvSpPr>
          <p:cNvPr id="163" name="Google Shape;163;g8765038b9c_0_15"/>
          <p:cNvSpPr txBox="1">
            <a:spLocks noGrp="1"/>
          </p:cNvSpPr>
          <p:nvPr>
            <p:ph type="body" idx="1"/>
          </p:nvPr>
        </p:nvSpPr>
        <p:spPr>
          <a:xfrm>
            <a:off x="5504688" y="1869311"/>
            <a:ext cx="6687312" cy="4609877"/>
          </a:xfrm>
          <a:prstGeom prst="rect">
            <a:avLst/>
          </a:prstGeom>
          <a:noFill/>
          <a:ln>
            <a:noFill/>
          </a:ln>
        </p:spPr>
        <p:txBody>
          <a:bodyPr spcFirstLastPara="1" wrap="square" lIns="91425" tIns="45700" rIns="91425" bIns="45700" anchor="t" anchorCtr="0">
            <a:noAutofit/>
          </a:bodyPr>
          <a:lstStyle/>
          <a:p>
            <a:pPr marL="355600" lvl="0" indent="-342900" algn="r" rtl="1">
              <a:lnSpc>
                <a:spcPct val="100000"/>
              </a:lnSpc>
              <a:spcBef>
                <a:spcPts val="0"/>
              </a:spcBef>
              <a:spcAft>
                <a:spcPts val="0"/>
              </a:spcAft>
              <a:buClr>
                <a:schemeClr val="dk2"/>
              </a:buClr>
              <a:buSzPts val="2200"/>
              <a:buFont typeface="Open Sans"/>
              <a:buChar char="●"/>
            </a:pPr>
            <a:r>
              <a:rPr lang="ar-SA" dirty="0">
                <a:solidFill>
                  <a:schemeClr val="tx1"/>
                </a:solidFill>
                <a:latin typeface="Open Sans"/>
                <a:ea typeface="Open Sans"/>
                <a:cs typeface="Open Sans"/>
                <a:sym typeface="Open Sans"/>
              </a:rPr>
              <a:t>الأن يتم عرض صفحة </a:t>
            </a:r>
            <a:r>
              <a:rPr lang="ar-SA" b="1" dirty="0">
                <a:solidFill>
                  <a:schemeClr val="tx1"/>
                </a:solidFill>
                <a:latin typeface="Open Sans"/>
                <a:ea typeface="Open Sans"/>
                <a:cs typeface="Open Sans"/>
                <a:sym typeface="Open Sans"/>
              </a:rPr>
              <a:t>رابط </a:t>
            </a:r>
            <a:r>
              <a:rPr lang="ar-SA" dirty="0">
                <a:solidFill>
                  <a:schemeClr val="tx1"/>
                </a:solidFill>
                <a:latin typeface="Open Sans"/>
                <a:ea typeface="Open Sans"/>
              </a:rPr>
              <a:t>"البحوث من أجل الحياة</a:t>
            </a:r>
            <a:r>
              <a:rPr lang="ar-EG" dirty="0">
                <a:solidFill>
                  <a:schemeClr val="tx1"/>
                </a:solidFill>
                <a:latin typeface="Open Sans"/>
                <a:ea typeface="Open Sans"/>
              </a:rPr>
              <a:t> 360</a:t>
            </a:r>
            <a:r>
              <a:rPr lang="ar-SA" dirty="0">
                <a:solidFill>
                  <a:schemeClr val="tx1"/>
                </a:solidFill>
                <a:latin typeface="Open Sans"/>
                <a:ea typeface="Open Sans"/>
              </a:rPr>
              <a:t> " </a:t>
            </a:r>
            <a:r>
              <a:rPr lang="en-US" dirty="0">
                <a:solidFill>
                  <a:schemeClr val="tx1"/>
                </a:solidFill>
                <a:latin typeface="Open Sans"/>
                <a:ea typeface="Open Sans"/>
              </a:rPr>
              <a:t>Research4Life 360</a:t>
            </a:r>
            <a:r>
              <a:rPr lang="ar-SA" b="1" dirty="0">
                <a:solidFill>
                  <a:schemeClr val="tx1"/>
                </a:solidFill>
                <a:latin typeface="Open Sans"/>
                <a:ea typeface="Open Sans"/>
                <a:cs typeface="Open Sans"/>
                <a:sym typeface="Open Sans"/>
              </a:rPr>
              <a:t>. </a:t>
            </a:r>
          </a:p>
          <a:p>
            <a:pPr marL="355600" lvl="0" indent="-342900" algn="r" rtl="1">
              <a:lnSpc>
                <a:spcPct val="100000"/>
              </a:lnSpc>
              <a:spcBef>
                <a:spcPts val="0"/>
              </a:spcBef>
              <a:spcAft>
                <a:spcPts val="0"/>
              </a:spcAft>
              <a:buClr>
                <a:schemeClr val="dk2"/>
              </a:buClr>
              <a:buSzPts val="2200"/>
              <a:buFont typeface="Open Sans"/>
              <a:buChar char="●"/>
            </a:pPr>
            <a:r>
              <a:rPr lang="ar-SA" dirty="0">
                <a:solidFill>
                  <a:schemeClr val="tx1"/>
                </a:solidFill>
                <a:latin typeface="Open Sans"/>
                <a:ea typeface="Open Sans"/>
                <a:cs typeface="Open Sans"/>
                <a:sym typeface="Open Sans"/>
              </a:rPr>
              <a:t>اضغط على الرابط الخاص </a:t>
            </a:r>
            <a:r>
              <a:rPr lang="ar-SA" b="1" dirty="0">
                <a:solidFill>
                  <a:schemeClr val="tx1"/>
                </a:solidFill>
                <a:latin typeface="Open Sans"/>
                <a:ea typeface="Open Sans"/>
                <a:cs typeface="Open Sans"/>
                <a:sym typeface="Open Sans"/>
              </a:rPr>
              <a:t>بالنص الكامل للمقال</a:t>
            </a:r>
            <a:r>
              <a:rPr lang="ar-SA" dirty="0">
                <a:solidFill>
                  <a:schemeClr val="tx1"/>
                </a:solidFill>
                <a:latin typeface="Open Sans"/>
                <a:ea typeface="Open Sans"/>
                <a:cs typeface="Open Sans"/>
                <a:sym typeface="Open Sans"/>
              </a:rPr>
              <a:t>.</a:t>
            </a:r>
          </a:p>
          <a:p>
            <a:pPr marL="355600" lvl="0" indent="-342900" algn="r" rtl="1">
              <a:lnSpc>
                <a:spcPct val="100000"/>
              </a:lnSpc>
              <a:spcBef>
                <a:spcPts val="0"/>
              </a:spcBef>
              <a:spcAft>
                <a:spcPts val="0"/>
              </a:spcAft>
              <a:buClr>
                <a:schemeClr val="dk2"/>
              </a:buClr>
              <a:buSzPts val="2200"/>
              <a:buFont typeface="Open Sans"/>
              <a:buChar char="●"/>
            </a:pPr>
            <a:endParaRPr lang="ar-SA" dirty="0">
              <a:solidFill>
                <a:schemeClr val="tx1"/>
              </a:solidFill>
              <a:latin typeface="Open Sans"/>
              <a:ea typeface="Open Sans"/>
              <a:cs typeface="Open Sans"/>
              <a:sym typeface="Open Sans"/>
            </a:endParaRPr>
          </a:p>
          <a:p>
            <a:pPr marL="355600" lvl="0" indent="-342900" algn="r" rtl="1">
              <a:lnSpc>
                <a:spcPct val="100000"/>
              </a:lnSpc>
              <a:spcBef>
                <a:spcPts val="0"/>
              </a:spcBef>
              <a:spcAft>
                <a:spcPts val="0"/>
              </a:spcAft>
              <a:buClr>
                <a:schemeClr val="dk2"/>
              </a:buClr>
              <a:buSzPts val="2200"/>
              <a:buFont typeface="Open Sans"/>
              <a:buChar char="●"/>
            </a:pPr>
            <a:r>
              <a:rPr lang="ar-SA" dirty="0">
                <a:solidFill>
                  <a:schemeClr val="tx1"/>
                </a:solidFill>
                <a:latin typeface="Open Sans"/>
                <a:ea typeface="Open Sans"/>
                <a:cs typeface="Open Sans"/>
                <a:sym typeface="Open Sans"/>
              </a:rPr>
              <a:t>لاحظ أن ايقونة </a:t>
            </a:r>
            <a:r>
              <a:rPr lang="ar-EG" sz="2400" b="1" dirty="0">
                <a:solidFill>
                  <a:schemeClr val="tx1"/>
                </a:solidFill>
                <a:latin typeface="Open Sans"/>
                <a:ea typeface="Open Sans"/>
                <a:cs typeface="Open Sans"/>
                <a:sym typeface="Open Sans"/>
              </a:rPr>
              <a:t>"البحوث من أجل الحياة"</a:t>
            </a:r>
            <a:r>
              <a:rPr lang="en-US" dirty="0">
                <a:solidFill>
                  <a:schemeClr val="tx1"/>
                </a:solidFill>
                <a:latin typeface="Open Sans"/>
                <a:ea typeface="Open Sans"/>
                <a:cs typeface="Open Sans"/>
                <a:sym typeface="Open Sans"/>
              </a:rPr>
              <a:t>Research4Life</a:t>
            </a:r>
            <a:r>
              <a:rPr lang="ar-SA" b="1" dirty="0">
                <a:solidFill>
                  <a:schemeClr val="tx1"/>
                </a:solidFill>
                <a:latin typeface="Open Sans"/>
                <a:ea typeface="Open Sans"/>
                <a:cs typeface="Open Sans"/>
                <a:sym typeface="Open Sans"/>
              </a:rPr>
              <a:t> الخاصة بالنصوص الكاملة</a:t>
            </a:r>
            <a:r>
              <a:rPr lang="ar-SA" dirty="0">
                <a:solidFill>
                  <a:schemeClr val="tx1"/>
                </a:solidFill>
                <a:latin typeface="Open Sans"/>
                <a:ea typeface="Open Sans"/>
                <a:cs typeface="Open Sans"/>
                <a:sym typeface="Open Sans"/>
              </a:rPr>
              <a:t> سوف تظهر في كل الإستشهادات الخاصة بنتائج البحث.</a:t>
            </a:r>
          </a:p>
          <a:p>
            <a:pPr marL="12700" lvl="0" indent="0" algn="r" rtl="1">
              <a:lnSpc>
                <a:spcPct val="100000"/>
              </a:lnSpc>
              <a:spcBef>
                <a:spcPts val="0"/>
              </a:spcBef>
              <a:spcAft>
                <a:spcPts val="0"/>
              </a:spcAft>
              <a:buClr>
                <a:schemeClr val="dk2"/>
              </a:buClr>
              <a:buSzPts val="2200"/>
              <a:buNone/>
            </a:pPr>
            <a:endParaRPr lang="ar-SA" dirty="0">
              <a:solidFill>
                <a:schemeClr val="tx1"/>
              </a:solidFill>
              <a:latin typeface="Open Sans"/>
              <a:ea typeface="Open Sans"/>
              <a:cs typeface="Open Sans"/>
              <a:sym typeface="Open Sans"/>
            </a:endParaRPr>
          </a:p>
          <a:p>
            <a:pPr marL="355600" lvl="0" indent="-342900" algn="r" rtl="1">
              <a:lnSpc>
                <a:spcPct val="100000"/>
              </a:lnSpc>
              <a:spcBef>
                <a:spcPts val="0"/>
              </a:spcBef>
              <a:spcAft>
                <a:spcPts val="0"/>
              </a:spcAft>
              <a:buClr>
                <a:schemeClr val="dk2"/>
              </a:buClr>
              <a:buSzPts val="2200"/>
              <a:buFont typeface="Open Sans"/>
              <a:buChar char="●"/>
            </a:pPr>
            <a:r>
              <a:rPr lang="ar-SA" dirty="0">
                <a:solidFill>
                  <a:schemeClr val="tx1"/>
                </a:solidFill>
                <a:latin typeface="Open Sans"/>
                <a:ea typeface="Open Sans"/>
                <a:cs typeface="Open Sans"/>
                <a:sym typeface="Open Sans"/>
              </a:rPr>
              <a:t>أحيانا قد لا تحتوي </a:t>
            </a:r>
            <a:r>
              <a:rPr lang="ar-EG" dirty="0">
                <a:solidFill>
                  <a:schemeClr val="tx1"/>
                </a:solidFill>
                <a:latin typeface="Open Sans"/>
                <a:ea typeface="Open Sans"/>
                <a:cs typeface="Open Sans"/>
                <a:sym typeface="Open Sans"/>
              </a:rPr>
              <a:t>"البحوث من أجل الحياة" </a:t>
            </a:r>
            <a:r>
              <a:rPr lang="en-US" dirty="0">
                <a:solidFill>
                  <a:schemeClr val="tx1"/>
                </a:solidFill>
                <a:latin typeface="Open Sans"/>
                <a:ea typeface="Open Sans"/>
                <a:cs typeface="Open Sans"/>
                <a:sym typeface="Open Sans"/>
              </a:rPr>
              <a:t>Research4Life </a:t>
            </a:r>
            <a:r>
              <a:rPr lang="ar-EG" dirty="0">
                <a:solidFill>
                  <a:schemeClr val="tx1"/>
                </a:solidFill>
                <a:latin typeface="Open Sans"/>
                <a:ea typeface="Open Sans"/>
                <a:cs typeface="Open Sans"/>
                <a:sym typeface="Open Sans"/>
              </a:rPr>
              <a:t> </a:t>
            </a:r>
            <a:r>
              <a:rPr lang="ar-SA" dirty="0">
                <a:solidFill>
                  <a:schemeClr val="tx1"/>
                </a:solidFill>
                <a:latin typeface="Open Sans"/>
                <a:ea typeface="Open Sans"/>
                <a:cs typeface="Open Sans"/>
                <a:sym typeface="Open Sans"/>
              </a:rPr>
              <a:t>على </a:t>
            </a:r>
            <a:r>
              <a:rPr lang="ar-EG" dirty="0">
                <a:solidFill>
                  <a:schemeClr val="tx1"/>
                </a:solidFill>
                <a:latin typeface="Open Sans"/>
                <a:ea typeface="Open Sans"/>
                <a:cs typeface="Open Sans"/>
                <a:sym typeface="Open Sans"/>
              </a:rPr>
              <a:t>النص الكامل للاستشهاد</a:t>
            </a:r>
            <a:r>
              <a:rPr lang="ar-SA" dirty="0">
                <a:solidFill>
                  <a:schemeClr val="tx1"/>
                </a:solidFill>
                <a:latin typeface="Open Sans"/>
                <a:ea typeface="Open Sans"/>
                <a:cs typeface="Open Sans"/>
                <a:sym typeface="Open Sans"/>
              </a:rPr>
              <a:t> </a:t>
            </a:r>
            <a:r>
              <a:rPr lang="ar-EG" dirty="0">
                <a:solidFill>
                  <a:schemeClr val="tx1"/>
                </a:solidFill>
                <a:latin typeface="Open Sans"/>
                <a:ea typeface="Open Sans"/>
                <a:cs typeface="Open Sans"/>
                <a:sym typeface="Open Sans"/>
              </a:rPr>
              <a:t>وسيتم عرض الرسالة التالية</a:t>
            </a:r>
            <a:r>
              <a:rPr lang="ar-SA" dirty="0">
                <a:solidFill>
                  <a:schemeClr val="tx1"/>
                </a:solidFill>
                <a:latin typeface="Open Sans"/>
                <a:ea typeface="Open Sans"/>
                <a:cs typeface="Open Sans"/>
                <a:sym typeface="Open Sans"/>
              </a:rPr>
              <a:t>: </a:t>
            </a:r>
            <a:r>
              <a:rPr lang="ar-EG" dirty="0">
                <a:solidFill>
                  <a:schemeClr val="tx1"/>
                </a:solidFill>
                <a:latin typeface="Open Sans"/>
                <a:ea typeface="Open Sans"/>
                <a:cs typeface="Open Sans"/>
                <a:sym typeface="Open Sans"/>
              </a:rPr>
              <a:t> </a:t>
            </a:r>
            <a:r>
              <a:rPr lang="ar-SA" b="1" i="1" dirty="0">
                <a:solidFill>
                  <a:schemeClr val="tx1"/>
                </a:solidFill>
                <a:latin typeface="Open Sans"/>
                <a:ea typeface="Open Sans"/>
                <a:cs typeface="Open Sans"/>
                <a:sym typeface="Open Sans"/>
              </a:rPr>
              <a:t>لم يتم العثور على أي مقتنيات </a:t>
            </a:r>
            <a:r>
              <a:rPr lang="ar-EG" b="1" i="1" dirty="0">
                <a:solidFill>
                  <a:schemeClr val="tx1"/>
                </a:solidFill>
                <a:latin typeface="Open Sans"/>
                <a:ea typeface="Open Sans"/>
                <a:cs typeface="Open Sans"/>
                <a:sym typeface="Open Sans"/>
              </a:rPr>
              <a:t>لهذه </a:t>
            </a:r>
            <a:r>
              <a:rPr lang="ar-SA" b="1" i="1" dirty="0">
                <a:solidFill>
                  <a:schemeClr val="tx1"/>
                </a:solidFill>
                <a:latin typeface="Open Sans"/>
                <a:ea typeface="Open Sans"/>
                <a:cs typeface="Open Sans"/>
                <a:sym typeface="Open Sans"/>
              </a:rPr>
              <a:t>المجلة في الصفحة الخاصة برابط ٣٦٠</a:t>
            </a:r>
            <a:r>
              <a:rPr lang="ar-SA" dirty="0">
                <a:solidFill>
                  <a:schemeClr val="tx1"/>
                </a:solidFill>
                <a:latin typeface="Open Sans"/>
                <a:ea typeface="Open Sans"/>
                <a:cs typeface="Open Sans"/>
                <a:sym typeface="Open Sans"/>
              </a:rPr>
              <a:t>. </a:t>
            </a:r>
          </a:p>
          <a:p>
            <a:pPr marL="355600" lvl="0" indent="-342900" algn="r" rtl="1">
              <a:lnSpc>
                <a:spcPct val="100000"/>
              </a:lnSpc>
              <a:spcBef>
                <a:spcPts val="0"/>
              </a:spcBef>
              <a:spcAft>
                <a:spcPts val="0"/>
              </a:spcAft>
              <a:buClr>
                <a:schemeClr val="dk2"/>
              </a:buClr>
              <a:buSzPts val="2200"/>
              <a:buFont typeface="Open Sans"/>
              <a:buChar char="●"/>
            </a:pPr>
            <a:endParaRPr lang="ar-SA" dirty="0">
              <a:solidFill>
                <a:schemeClr val="tx1"/>
              </a:solidFill>
              <a:latin typeface="Open Sans"/>
              <a:ea typeface="Open Sans"/>
              <a:cs typeface="Open Sans"/>
              <a:sym typeface="Open Sans"/>
            </a:endParaRPr>
          </a:p>
          <a:p>
            <a:pPr marL="355600" lvl="0" indent="-342900" algn="r" rtl="1">
              <a:lnSpc>
                <a:spcPct val="100000"/>
              </a:lnSpc>
              <a:spcBef>
                <a:spcPts val="0"/>
              </a:spcBef>
              <a:spcAft>
                <a:spcPts val="0"/>
              </a:spcAft>
              <a:buClr>
                <a:schemeClr val="dk2"/>
              </a:buClr>
              <a:buSzPts val="2200"/>
              <a:buFont typeface="Open Sans"/>
              <a:buChar char="●"/>
            </a:pPr>
            <a:endParaRPr dirty="0">
              <a:solidFill>
                <a:schemeClr val="dk1"/>
              </a:solidFill>
              <a:latin typeface="Open Sans"/>
              <a:ea typeface="Open Sans"/>
              <a:cs typeface="Open Sans"/>
              <a:sym typeface="Open Sans"/>
            </a:endParaRPr>
          </a:p>
          <a:p>
            <a:pPr marL="457200" lvl="0" indent="0" algn="r" rtl="1">
              <a:lnSpc>
                <a:spcPct val="100000"/>
              </a:lnSpc>
              <a:spcBef>
                <a:spcPts val="0"/>
              </a:spcBef>
              <a:spcAft>
                <a:spcPts val="0"/>
              </a:spcAft>
              <a:buNone/>
            </a:pPr>
            <a:endParaRPr dirty="0">
              <a:latin typeface="Open Sans"/>
              <a:ea typeface="Open Sans"/>
              <a:cs typeface="Open Sans"/>
              <a:sym typeface="Open Sans"/>
            </a:endParaRPr>
          </a:p>
          <a:p>
            <a:pPr marL="355600" lvl="0" indent="-203200" algn="r" rtl="1">
              <a:lnSpc>
                <a:spcPct val="100000"/>
              </a:lnSpc>
              <a:spcBef>
                <a:spcPts val="0"/>
              </a:spcBef>
              <a:spcAft>
                <a:spcPts val="0"/>
              </a:spcAft>
              <a:buClr>
                <a:schemeClr val="dk2"/>
              </a:buClr>
              <a:buSzPts val="2200"/>
              <a:buNone/>
            </a:pPr>
            <a:endParaRPr dirty="0">
              <a:solidFill>
                <a:schemeClr val="dk1"/>
              </a:solidFill>
              <a:latin typeface="Open Sans"/>
              <a:ea typeface="Open Sans"/>
              <a:cs typeface="Open Sans"/>
              <a:sym typeface="Open Sans"/>
            </a:endParaRPr>
          </a:p>
          <a:p>
            <a:pPr marL="457200" lvl="0" indent="0" algn="r" rtl="1">
              <a:lnSpc>
                <a:spcPct val="100000"/>
              </a:lnSpc>
              <a:spcBef>
                <a:spcPts val="0"/>
              </a:spcBef>
              <a:spcAft>
                <a:spcPts val="0"/>
              </a:spcAft>
              <a:buNone/>
            </a:pPr>
            <a:endParaRPr sz="2800" dirty="0"/>
          </a:p>
          <a:p>
            <a:pPr marL="355600" lvl="0" indent="-203200" algn="r" rtl="1">
              <a:lnSpc>
                <a:spcPct val="100000"/>
              </a:lnSpc>
              <a:spcBef>
                <a:spcPts val="0"/>
              </a:spcBef>
              <a:spcAft>
                <a:spcPts val="0"/>
              </a:spcAft>
              <a:buClr>
                <a:schemeClr val="dk2"/>
              </a:buClr>
              <a:buSzPts val="2200"/>
              <a:buNone/>
            </a:pPr>
            <a:endParaRPr sz="2000" dirty="0">
              <a:solidFill>
                <a:schemeClr val="dk1"/>
              </a:solidFill>
              <a:latin typeface="Open Sans"/>
              <a:ea typeface="Open Sans"/>
              <a:cs typeface="Open Sans"/>
              <a:sym typeface="Open Sans"/>
            </a:endParaRPr>
          </a:p>
        </p:txBody>
      </p:sp>
      <p:sp>
        <p:nvSpPr>
          <p:cNvPr id="3" name="Title 2">
            <a:extLst>
              <a:ext uri="{FF2B5EF4-FFF2-40B4-BE49-F238E27FC236}">
                <a16:creationId xmlns:a16="http://schemas.microsoft.com/office/drawing/2014/main" id="{E0EE85E5-D1FB-B74B-A9CD-BD868D79703F}"/>
              </a:ext>
            </a:extLst>
          </p:cNvPr>
          <p:cNvSpPr>
            <a:spLocks noGrp="1"/>
          </p:cNvSpPr>
          <p:nvPr>
            <p:ph type="title"/>
          </p:nvPr>
        </p:nvSpPr>
        <p:spPr>
          <a:xfrm>
            <a:off x="0" y="378812"/>
            <a:ext cx="7772400" cy="525756"/>
          </a:xfrm>
        </p:spPr>
        <p:txBody>
          <a:bodyPr/>
          <a:lstStyle/>
          <a:p>
            <a:pPr marR="0" algn="r" rtl="1">
              <a:lnSpc>
                <a:spcPct val="90000"/>
              </a:lnSpc>
              <a:spcBef>
                <a:spcPts val="0"/>
              </a:spcBef>
              <a:spcAft>
                <a:spcPts val="0"/>
              </a:spcAft>
              <a:buClr>
                <a:srgbClr val="FFFFFF"/>
              </a:buClr>
              <a:buSzPts val="3600"/>
              <a:buFont typeface="Trebuchet MS"/>
              <a:buNone/>
            </a:pPr>
            <a:r>
              <a:rPr lang="ar-SA" dirty="0">
                <a:solidFill>
                  <a:srgbClr val="586F7C"/>
                </a:solidFill>
                <a:latin typeface="Open Sans"/>
                <a:ea typeface="Open Sans"/>
              </a:rPr>
              <a:t>رابط "البحوث من أجل الحياة</a:t>
            </a:r>
            <a:r>
              <a:rPr lang="ar-EG" dirty="0">
                <a:solidFill>
                  <a:srgbClr val="586F7C"/>
                </a:solidFill>
                <a:latin typeface="Open Sans"/>
                <a:ea typeface="Open Sans"/>
              </a:rPr>
              <a:t> 360</a:t>
            </a:r>
            <a:r>
              <a:rPr lang="ar-SA" dirty="0">
                <a:solidFill>
                  <a:srgbClr val="586F7C"/>
                </a:solidFill>
                <a:latin typeface="Open Sans"/>
                <a:ea typeface="Open Sans"/>
              </a:rPr>
              <a:t> "</a:t>
            </a:r>
            <a:endParaRPr lang="en-US" dirty="0">
              <a:solidFill>
                <a:schemeClr val="tx1"/>
              </a:solidFill>
            </a:endParaRPr>
          </a:p>
        </p:txBody>
      </p:sp>
      <p:sp>
        <p:nvSpPr>
          <p:cNvPr id="2" name="Title 2">
            <a:extLst>
              <a:ext uri="{FF2B5EF4-FFF2-40B4-BE49-F238E27FC236}">
                <a16:creationId xmlns:a16="http://schemas.microsoft.com/office/drawing/2014/main" id="{3EDF2996-59D3-2BAF-D634-82D06B06B451}"/>
              </a:ext>
            </a:extLst>
          </p:cNvPr>
          <p:cNvSpPr txBox="1">
            <a:spLocks/>
          </p:cNvSpPr>
          <p:nvPr/>
        </p:nvSpPr>
        <p:spPr>
          <a:xfrm>
            <a:off x="98323" y="930252"/>
            <a:ext cx="7315200" cy="52575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rtl="1"/>
            <a:r>
              <a:rPr lang="ar-EG" dirty="0">
                <a:solidFill>
                  <a:srgbClr val="586F7C"/>
                </a:solidFill>
                <a:latin typeface="Open Sans"/>
                <a:ea typeface="Open Sans"/>
              </a:rPr>
              <a:t> </a:t>
            </a:r>
            <a:r>
              <a:rPr lang="en-US" dirty="0">
                <a:solidFill>
                  <a:srgbClr val="586F7C"/>
                </a:solidFill>
                <a:latin typeface="Open Sans"/>
                <a:ea typeface="Open Sans"/>
              </a:rPr>
              <a:t>Research4Life 360</a:t>
            </a:r>
            <a:r>
              <a:rPr lang="ar-SA" dirty="0">
                <a:solidFill>
                  <a:schemeClr val="tx1"/>
                </a:solidFill>
              </a:rPr>
              <a:t> </a:t>
            </a:r>
            <a:endParaRPr lang="en-US"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
        <p:cNvGrpSpPr/>
        <p:nvPr/>
      </p:nvGrpSpPr>
      <p:grpSpPr>
        <a:xfrm>
          <a:off x="0" y="0"/>
          <a:ext cx="0" cy="0"/>
          <a:chOff x="0" y="0"/>
          <a:chExt cx="0" cy="0"/>
        </a:xfrm>
      </p:grpSpPr>
      <p:sp>
        <p:nvSpPr>
          <p:cNvPr id="168" name="Google Shape;168;p7"/>
          <p:cNvSpPr txBox="1">
            <a:spLocks noGrp="1"/>
          </p:cNvSpPr>
          <p:nvPr>
            <p:ph type="title"/>
          </p:nvPr>
        </p:nvSpPr>
        <p:spPr>
          <a:xfrm>
            <a:off x="0" y="378812"/>
            <a:ext cx="7777113"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700"/>
              <a:buNone/>
            </a:pPr>
            <a:r>
              <a:rPr lang="ar-SA" dirty="0">
                <a:solidFill>
                  <a:srgbClr val="586F7C"/>
                </a:solidFill>
                <a:latin typeface="Open Sans"/>
                <a:ea typeface="Open Sans"/>
                <a:sym typeface="Open Sans"/>
              </a:rPr>
              <a:t>خيارات إضافية</a:t>
            </a:r>
            <a:endParaRPr dirty="0">
              <a:solidFill>
                <a:srgbClr val="586F7C"/>
              </a:solidFill>
              <a:latin typeface="Open Sans"/>
              <a:ea typeface="Open Sans"/>
              <a:sym typeface="Open Sans"/>
            </a:endParaRPr>
          </a:p>
        </p:txBody>
      </p:sp>
      <p:sp>
        <p:nvSpPr>
          <p:cNvPr id="169" name="Google Shape;169;p7"/>
          <p:cNvSpPr txBox="1">
            <a:spLocks noGrp="1"/>
          </p:cNvSpPr>
          <p:nvPr>
            <p:ph type="body" idx="1"/>
          </p:nvPr>
        </p:nvSpPr>
        <p:spPr>
          <a:xfrm>
            <a:off x="6096000" y="1754923"/>
            <a:ext cx="5901900" cy="4868240"/>
          </a:xfrm>
          <a:prstGeom prst="rect">
            <a:avLst/>
          </a:prstGeom>
          <a:noFill/>
          <a:ln>
            <a:noFill/>
          </a:ln>
        </p:spPr>
        <p:txBody>
          <a:bodyPr spcFirstLastPara="1" wrap="square" lIns="91425" tIns="45700" rIns="91425" bIns="45700" anchor="t" anchorCtr="0">
            <a:noAutofit/>
          </a:bodyPr>
          <a:lstStyle/>
          <a:p>
            <a:pPr marL="457200" lvl="0" indent="-374650" algn="just" rtl="1">
              <a:lnSpc>
                <a:spcPct val="100000"/>
              </a:lnSpc>
              <a:spcBef>
                <a:spcPts val="1000"/>
              </a:spcBef>
              <a:spcAft>
                <a:spcPts val="0"/>
              </a:spcAft>
              <a:buClr>
                <a:schemeClr val="dk1"/>
              </a:buClr>
              <a:buSzPts val="2300"/>
              <a:buChar char="●"/>
            </a:pPr>
            <a:r>
              <a:rPr lang="ar-SA" dirty="0">
                <a:solidFill>
                  <a:schemeClr val="tx1"/>
                </a:solidFill>
                <a:latin typeface="Open Sans"/>
                <a:ea typeface="Open Sans"/>
                <a:cs typeface="Open Sans"/>
                <a:sym typeface="Open Sans"/>
              </a:rPr>
              <a:t>في</a:t>
            </a:r>
            <a:r>
              <a:rPr lang="ar-EG" dirty="0">
                <a:solidFill>
                  <a:schemeClr val="tx1"/>
                </a:solidFill>
                <a:latin typeface="Open Sans"/>
                <a:ea typeface="Open Sans"/>
                <a:cs typeface="Open Sans"/>
                <a:sym typeface="Open Sans"/>
              </a:rPr>
              <a:t> صيغة</a:t>
            </a:r>
            <a:r>
              <a:rPr lang="ar-SA" dirty="0">
                <a:solidFill>
                  <a:schemeClr val="tx1"/>
                </a:solidFill>
                <a:latin typeface="Open Sans"/>
                <a:ea typeface="Open Sans"/>
                <a:cs typeface="Open Sans"/>
                <a:sym typeface="Open Sans"/>
              </a:rPr>
              <a:t> </a:t>
            </a:r>
            <a:r>
              <a:rPr lang="ar-SA" b="1" dirty="0">
                <a:solidFill>
                  <a:schemeClr val="tx1"/>
                </a:solidFill>
                <a:latin typeface="Open Sans"/>
                <a:ea typeface="Open Sans"/>
                <a:cs typeface="Open Sans"/>
                <a:sym typeface="Open Sans"/>
              </a:rPr>
              <a:t>المستخلص</a:t>
            </a:r>
            <a:r>
              <a:rPr lang="ar-EG" b="1" dirty="0">
                <a:solidFill>
                  <a:schemeClr val="tx1"/>
                </a:solidFill>
                <a:latin typeface="Open Sans"/>
                <a:ea typeface="Open Sans"/>
                <a:cs typeface="Open Sans"/>
                <a:sym typeface="Open Sans"/>
              </a:rPr>
              <a:t> </a:t>
            </a:r>
            <a:r>
              <a:rPr lang="en-US" b="1" dirty="0">
                <a:solidFill>
                  <a:schemeClr val="tx1"/>
                </a:solidFill>
                <a:latin typeface="Open Sans"/>
                <a:ea typeface="Open Sans"/>
                <a:cs typeface="Open Sans"/>
                <a:sym typeface="Open Sans"/>
              </a:rPr>
              <a:t>Abstract</a:t>
            </a:r>
            <a:r>
              <a:rPr lang="ar-SA" dirty="0">
                <a:solidFill>
                  <a:schemeClr val="tx1"/>
                </a:solidFill>
                <a:latin typeface="Open Sans"/>
                <a:ea typeface="Open Sans"/>
                <a:cs typeface="Open Sans"/>
                <a:sym typeface="Open Sans"/>
              </a:rPr>
              <a:t>، يتم عرض ميزات أخرى في العمود الأيمن كما تمت إضافة خيار </a:t>
            </a:r>
            <a:r>
              <a:rPr lang="ar-SA" b="1" dirty="0">
                <a:solidFill>
                  <a:schemeClr val="tx1"/>
                </a:solidFill>
                <a:latin typeface="Open Sans"/>
                <a:ea typeface="Open Sans"/>
                <a:cs typeface="Open Sans"/>
                <a:sym typeface="Open Sans"/>
              </a:rPr>
              <a:t>لمقالات مشابهه</a:t>
            </a:r>
            <a:r>
              <a:rPr lang="ar-EG" b="1"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Similar</a:t>
            </a:r>
            <a:r>
              <a:rPr lang="ar-EG" sz="2400" b="1"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articles</a:t>
            </a:r>
            <a:r>
              <a:rPr lang="ar-EG" b="1" dirty="0">
                <a:solidFill>
                  <a:schemeClr val="tx1"/>
                </a:solidFill>
                <a:latin typeface="Open Sans"/>
                <a:ea typeface="Open Sans"/>
                <a:cs typeface="Open Sans"/>
                <a:sym typeface="Open Sans"/>
              </a:rPr>
              <a:t> </a:t>
            </a:r>
            <a:r>
              <a:rPr lang="ar-SA" dirty="0">
                <a:solidFill>
                  <a:schemeClr val="tx1"/>
                </a:solidFill>
                <a:latin typeface="Open Sans"/>
                <a:ea typeface="Open Sans"/>
                <a:cs typeface="Open Sans"/>
                <a:sym typeface="Open Sans"/>
              </a:rPr>
              <a:t>أسفل </a:t>
            </a:r>
            <a:r>
              <a:rPr lang="ar-SA" b="1" dirty="0">
                <a:solidFill>
                  <a:schemeClr val="tx1"/>
                </a:solidFill>
                <a:latin typeface="Open Sans"/>
                <a:ea typeface="Open Sans"/>
                <a:sym typeface="Open Sans"/>
              </a:rPr>
              <a:t>المستخلص</a:t>
            </a:r>
            <a:r>
              <a:rPr lang="ar-SA" dirty="0">
                <a:solidFill>
                  <a:schemeClr val="tx1"/>
                </a:solidFill>
                <a:latin typeface="Open Sans"/>
                <a:ea typeface="Open Sans"/>
                <a:cs typeface="Open Sans"/>
                <a:sym typeface="Open Sans"/>
              </a:rPr>
              <a:t>.</a:t>
            </a:r>
          </a:p>
          <a:p>
            <a:pPr marL="457200" lvl="0" indent="-374650" algn="just" rtl="1">
              <a:lnSpc>
                <a:spcPct val="100000"/>
              </a:lnSpc>
              <a:spcBef>
                <a:spcPts val="1000"/>
              </a:spcBef>
              <a:spcAft>
                <a:spcPts val="0"/>
              </a:spcAft>
              <a:buClr>
                <a:schemeClr val="dk1"/>
              </a:buClr>
              <a:buSzPts val="2300"/>
              <a:buChar char="●"/>
            </a:pPr>
            <a:r>
              <a:rPr lang="ar-SA" dirty="0">
                <a:solidFill>
                  <a:schemeClr val="tx1"/>
                </a:solidFill>
                <a:latin typeface="Open Sans"/>
                <a:ea typeface="Open Sans"/>
                <a:cs typeface="Open Sans"/>
                <a:sym typeface="Open Sans"/>
              </a:rPr>
              <a:t>قم بالتمرير لأسفل في</a:t>
            </a:r>
            <a:r>
              <a:rPr lang="ar-SA" b="1" dirty="0">
                <a:solidFill>
                  <a:schemeClr val="tx1"/>
                </a:solidFill>
                <a:latin typeface="Open Sans"/>
                <a:ea typeface="Open Sans"/>
                <a:cs typeface="Open Sans"/>
                <a:sym typeface="Open Sans"/>
              </a:rPr>
              <a:t> </a:t>
            </a:r>
            <a:r>
              <a:rPr lang="ar-SA" b="1" dirty="0">
                <a:solidFill>
                  <a:schemeClr val="tx1"/>
                </a:solidFill>
                <a:latin typeface="Open Sans"/>
                <a:ea typeface="Open Sans"/>
                <a:sym typeface="Open Sans"/>
              </a:rPr>
              <a:t>المستخلص</a:t>
            </a:r>
            <a:r>
              <a:rPr lang="ar-SA" b="1" dirty="0">
                <a:solidFill>
                  <a:schemeClr val="tx1"/>
                </a:solidFill>
                <a:latin typeface="Open Sans"/>
                <a:ea typeface="Open Sans"/>
                <a:cs typeface="Open Sans"/>
                <a:sym typeface="Open Sans"/>
              </a:rPr>
              <a:t> </a:t>
            </a:r>
            <a:r>
              <a:rPr lang="ar-SA" dirty="0">
                <a:solidFill>
                  <a:schemeClr val="tx1"/>
                </a:solidFill>
                <a:latin typeface="Open Sans"/>
                <a:ea typeface="Open Sans"/>
                <a:cs typeface="Open Sans"/>
                <a:sym typeface="Open Sans"/>
              </a:rPr>
              <a:t>لتجد أدوات إضافية تم الاستشهاد بها بواسطة</a:t>
            </a:r>
            <a:r>
              <a:rPr lang="ar-EG"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Cited by</a:t>
            </a:r>
            <a:r>
              <a:rPr lang="ar-SA" dirty="0">
                <a:solidFill>
                  <a:schemeClr val="tx1"/>
                </a:solidFill>
                <a:latin typeface="Open Sans"/>
                <a:ea typeface="Open Sans"/>
                <a:cs typeface="Open Sans"/>
                <a:sym typeface="Open Sans"/>
              </a:rPr>
              <a:t> </a:t>
            </a:r>
            <a:r>
              <a:rPr lang="ar-SA" b="1" dirty="0">
                <a:solidFill>
                  <a:schemeClr val="tx1"/>
                </a:solidFill>
                <a:latin typeface="Open Sans"/>
                <a:ea typeface="Open Sans"/>
                <a:cs typeface="Open Sans"/>
                <a:sym typeface="Open Sans"/>
              </a:rPr>
              <a:t>ومصطلحات</a:t>
            </a:r>
            <a:r>
              <a:rPr lang="ar-EG" b="1" dirty="0">
                <a:solidFill>
                  <a:schemeClr val="tx1"/>
                </a:solidFill>
                <a:latin typeface="Open Sans"/>
                <a:ea typeface="Open Sans"/>
                <a:cs typeface="Open Sans"/>
                <a:sym typeface="Open Sans"/>
              </a:rPr>
              <a:t> قائمة </a:t>
            </a:r>
            <a:r>
              <a:rPr lang="ar-SA" b="1" dirty="0">
                <a:solidFill>
                  <a:schemeClr val="tx1"/>
                </a:solidFill>
                <a:latin typeface="Open Sans"/>
                <a:ea typeface="Open Sans"/>
                <a:sym typeface="Open Sans"/>
              </a:rPr>
              <a:t>رؤوس الموضوعات الطبية</a:t>
            </a:r>
            <a:r>
              <a:rPr lang="ar-SA" b="1" dirty="0">
                <a:solidFill>
                  <a:schemeClr val="tx1"/>
                </a:solidFill>
                <a:latin typeface="Open Sans"/>
                <a:ea typeface="Open Sans"/>
                <a:cs typeface="Open Sans"/>
                <a:sym typeface="Open Sans"/>
              </a:rPr>
              <a:t> </a:t>
            </a:r>
            <a:r>
              <a:rPr lang="en-US" b="1" dirty="0">
                <a:solidFill>
                  <a:schemeClr val="tx1"/>
                </a:solidFill>
                <a:latin typeface="Open Sans"/>
                <a:ea typeface="Open Sans"/>
                <a:cs typeface="Open Sans"/>
                <a:sym typeface="Open Sans"/>
              </a:rPr>
              <a:t>MeSH</a:t>
            </a:r>
            <a:r>
              <a:rPr lang="ar-EG" b="1"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Terms</a:t>
            </a:r>
            <a:r>
              <a:rPr lang="ar-SA" dirty="0">
                <a:solidFill>
                  <a:schemeClr val="tx1"/>
                </a:solidFill>
                <a:latin typeface="Open Sans"/>
                <a:ea typeface="Open Sans"/>
                <a:cs typeface="Open Sans"/>
                <a:sym typeface="Open Sans"/>
              </a:rPr>
              <a:t>. </a:t>
            </a:r>
          </a:p>
          <a:p>
            <a:pPr marL="457200" lvl="0" indent="-374650" algn="just" rtl="1">
              <a:lnSpc>
                <a:spcPct val="100000"/>
              </a:lnSpc>
              <a:spcBef>
                <a:spcPts val="1000"/>
              </a:spcBef>
              <a:spcAft>
                <a:spcPts val="0"/>
              </a:spcAft>
              <a:buClr>
                <a:schemeClr val="dk1"/>
              </a:buClr>
              <a:buSzPts val="2300"/>
              <a:buChar char="●"/>
            </a:pPr>
            <a:r>
              <a:rPr lang="ar-SA" dirty="0">
                <a:solidFill>
                  <a:schemeClr val="tx1"/>
                </a:solidFill>
                <a:latin typeface="Open Sans"/>
                <a:ea typeface="Open Sans"/>
                <a:cs typeface="Open Sans"/>
                <a:sym typeface="Open Sans"/>
              </a:rPr>
              <a:t>انظر الشريحة التالية لخيارات </a:t>
            </a:r>
            <a:r>
              <a:rPr lang="ar-SA" b="1" dirty="0">
                <a:solidFill>
                  <a:schemeClr val="tx1"/>
                </a:solidFill>
                <a:latin typeface="Open Sans"/>
                <a:ea typeface="Open Sans"/>
                <a:cs typeface="Open Sans"/>
                <a:sym typeface="Open Sans"/>
              </a:rPr>
              <a:t>الاستشهاد</a:t>
            </a:r>
            <a:r>
              <a:rPr lang="ar-EG" b="1" dirty="0">
                <a:solidFill>
                  <a:schemeClr val="tx1"/>
                </a:solidFill>
                <a:latin typeface="Open Sans"/>
                <a:ea typeface="Open Sans"/>
                <a:cs typeface="Open Sans"/>
                <a:sym typeface="Open Sans"/>
              </a:rPr>
              <a:t> المرجعي</a:t>
            </a:r>
            <a:r>
              <a:rPr lang="ar-SA" dirty="0">
                <a:solidFill>
                  <a:schemeClr val="tx1"/>
                </a:solidFill>
                <a:latin typeface="Open Sans"/>
                <a:ea typeface="Open Sans"/>
                <a:cs typeface="Open Sans"/>
                <a:sym typeface="Open Sans"/>
              </a:rPr>
              <a:t> و</a:t>
            </a:r>
            <a:r>
              <a:rPr lang="ar-SA" b="1" dirty="0">
                <a:solidFill>
                  <a:schemeClr val="tx1"/>
                </a:solidFill>
                <a:latin typeface="Open Sans"/>
                <a:ea typeface="Open Sans"/>
                <a:cs typeface="Open Sans"/>
                <a:sym typeface="Open Sans"/>
              </a:rPr>
              <a:t>المشاركة</a:t>
            </a:r>
            <a:r>
              <a:rPr lang="ar-SA" dirty="0">
                <a:solidFill>
                  <a:schemeClr val="tx1"/>
                </a:solidFill>
                <a:latin typeface="Open Sans"/>
                <a:ea typeface="Open Sans"/>
                <a:cs typeface="Open Sans"/>
                <a:sym typeface="Open Sans"/>
              </a:rPr>
              <a:t> في الشريحة التالية (العمود الأيمن).</a:t>
            </a:r>
          </a:p>
          <a:p>
            <a:pPr marL="457200" lvl="0" indent="-374650" algn="just" rtl="1">
              <a:lnSpc>
                <a:spcPct val="100000"/>
              </a:lnSpc>
              <a:spcBef>
                <a:spcPts val="1000"/>
              </a:spcBef>
              <a:spcAft>
                <a:spcPts val="0"/>
              </a:spcAft>
              <a:buClr>
                <a:schemeClr val="dk1"/>
              </a:buClr>
              <a:buSzPts val="2300"/>
              <a:buChar char="●"/>
            </a:pPr>
            <a:r>
              <a:rPr lang="ar-SA" dirty="0">
                <a:solidFill>
                  <a:schemeClr val="tx1"/>
                </a:solidFill>
                <a:latin typeface="Open Sans"/>
                <a:ea typeface="Open Sans"/>
                <a:cs typeface="Open Sans"/>
                <a:sym typeface="Open Sans"/>
              </a:rPr>
              <a:t>لاحظ أن هذه الخيارات متاحة أيضًا في عرض </a:t>
            </a:r>
            <a:r>
              <a:rPr lang="ar-SA" b="1" dirty="0">
                <a:solidFill>
                  <a:schemeClr val="tx1"/>
                </a:solidFill>
                <a:latin typeface="Open Sans"/>
                <a:ea typeface="Open Sans"/>
                <a:cs typeface="Open Sans"/>
                <a:sym typeface="Open Sans"/>
              </a:rPr>
              <a:t>الملخص</a:t>
            </a:r>
            <a:r>
              <a:rPr lang="ar-SA" dirty="0">
                <a:solidFill>
                  <a:schemeClr val="tx1"/>
                </a:solidFill>
                <a:latin typeface="Open Sans"/>
                <a:ea typeface="Open Sans"/>
                <a:cs typeface="Open Sans"/>
                <a:sym typeface="Open Sans"/>
              </a:rPr>
              <a:t> في مربع أفقي أسفل مربع البحث.</a:t>
            </a:r>
          </a:p>
          <a:p>
            <a:pPr marL="82550" lvl="0" indent="0" algn="r" rtl="1">
              <a:lnSpc>
                <a:spcPct val="100000"/>
              </a:lnSpc>
              <a:spcBef>
                <a:spcPts val="1000"/>
              </a:spcBef>
              <a:spcAft>
                <a:spcPts val="0"/>
              </a:spcAft>
              <a:buClr>
                <a:schemeClr val="dk1"/>
              </a:buClr>
              <a:buSzPts val="2300"/>
              <a:buNone/>
            </a:pPr>
            <a:endParaRPr lang="ar-SA" dirty="0">
              <a:solidFill>
                <a:schemeClr val="dk1"/>
              </a:solidFill>
              <a:latin typeface="Open Sans"/>
              <a:ea typeface="Open Sans"/>
              <a:cs typeface="Open Sans"/>
              <a:sym typeface="Open Sans"/>
            </a:endParaRPr>
          </a:p>
        </p:txBody>
      </p:sp>
      <p:pic>
        <p:nvPicPr>
          <p:cNvPr id="170" name="Google Shape;170;p7" descr="https://lh6.googleusercontent.com/zskBG7kLvs5_5JSCU89bjDohCvmgZclKElX8v32QmqzUAbe_aLl7lpDb4vOQcA5ieqEukRlmY867-K3L5Vqv1_ja2cXzNoVNsdH3ck3iG5WvW6WJ1MTdquF_2QgiWGRJZs8-X6w"/>
          <p:cNvPicPr preferRelativeResize="0"/>
          <p:nvPr/>
        </p:nvPicPr>
        <p:blipFill rotWithShape="1">
          <a:blip r:embed="rId3">
            <a:alphaModFix/>
          </a:blip>
          <a:srcRect/>
          <a:stretch/>
        </p:blipFill>
        <p:spPr>
          <a:xfrm>
            <a:off x="121558" y="1720424"/>
            <a:ext cx="5974442" cy="49027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4"/>
        <p:cNvGrpSpPr/>
        <p:nvPr/>
      </p:nvGrpSpPr>
      <p:grpSpPr>
        <a:xfrm>
          <a:off x="0" y="0"/>
          <a:ext cx="0" cy="0"/>
          <a:chOff x="0" y="0"/>
          <a:chExt cx="0" cy="0"/>
        </a:xfrm>
      </p:grpSpPr>
      <p:sp>
        <p:nvSpPr>
          <p:cNvPr id="175" name="Google Shape;175;p11"/>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700"/>
              <a:buNone/>
            </a:pPr>
            <a:r>
              <a:rPr lang="ar-SA" dirty="0">
                <a:solidFill>
                  <a:srgbClr val="586F7C"/>
                </a:solidFill>
                <a:latin typeface="Open Sans"/>
                <a:ea typeface="Open Sans"/>
                <a:sym typeface="Open Sans"/>
              </a:rPr>
              <a:t>الا</a:t>
            </a:r>
            <a:r>
              <a:rPr lang="ar-EG" dirty="0">
                <a:solidFill>
                  <a:srgbClr val="586F7C"/>
                </a:solidFill>
                <a:latin typeface="Open Sans"/>
                <a:ea typeface="Open Sans"/>
                <a:sym typeface="Open Sans"/>
              </a:rPr>
              <a:t>ستشهاد المرجعي</a:t>
            </a:r>
            <a:r>
              <a:rPr lang="ar-SA" dirty="0">
                <a:solidFill>
                  <a:srgbClr val="586F7C"/>
                </a:solidFill>
                <a:latin typeface="Open Sans"/>
                <a:ea typeface="Open Sans"/>
                <a:sym typeface="Open Sans"/>
              </a:rPr>
              <a:t> والمشاركة (العمود الأيمن)</a:t>
            </a:r>
            <a:endParaRPr dirty="0">
              <a:solidFill>
                <a:srgbClr val="586F7C"/>
              </a:solidFill>
              <a:latin typeface="Open Sans"/>
              <a:ea typeface="Open Sans"/>
              <a:sym typeface="Open Sans"/>
            </a:endParaRPr>
          </a:p>
        </p:txBody>
      </p:sp>
      <p:sp>
        <p:nvSpPr>
          <p:cNvPr id="176" name="Google Shape;176;p11"/>
          <p:cNvSpPr txBox="1">
            <a:spLocks noGrp="1"/>
          </p:cNvSpPr>
          <p:nvPr>
            <p:ph type="body" idx="1"/>
          </p:nvPr>
        </p:nvSpPr>
        <p:spPr>
          <a:xfrm>
            <a:off x="7606379" y="2082184"/>
            <a:ext cx="4572000" cy="4775816"/>
          </a:xfrm>
          <a:prstGeom prst="rect">
            <a:avLst/>
          </a:prstGeom>
          <a:noFill/>
          <a:ln>
            <a:noFill/>
          </a:ln>
        </p:spPr>
        <p:txBody>
          <a:bodyPr spcFirstLastPara="1" wrap="square" lIns="91425" tIns="45700" rIns="91425" bIns="45700" anchor="t" anchorCtr="0">
            <a:noAutofit/>
          </a:bodyPr>
          <a:lstStyle/>
          <a:p>
            <a:pPr marL="457200" lvl="0" indent="-361950" algn="r" rtl="1">
              <a:lnSpc>
                <a:spcPct val="100000"/>
              </a:lnSpc>
              <a:spcBef>
                <a:spcPts val="1000"/>
              </a:spcBef>
              <a:spcAft>
                <a:spcPts val="0"/>
              </a:spcAft>
              <a:buClr>
                <a:schemeClr val="dk1"/>
              </a:buClr>
              <a:buSzPts val="2100"/>
              <a:buChar char="●"/>
            </a:pPr>
            <a:r>
              <a:rPr lang="ar-SA" dirty="0">
                <a:solidFill>
                  <a:schemeClr val="tx1"/>
                </a:solidFill>
                <a:latin typeface="Open Sans"/>
                <a:ea typeface="Open Sans"/>
                <a:cs typeface="Open Sans"/>
                <a:sym typeface="Open Sans"/>
              </a:rPr>
              <a:t>متاح أربعة أشكال </a:t>
            </a:r>
            <a:r>
              <a:rPr lang="ar-EG" dirty="0">
                <a:solidFill>
                  <a:schemeClr val="tx1"/>
                </a:solidFill>
                <a:latin typeface="Open Sans"/>
                <a:ea typeface="Open Sans"/>
                <a:cs typeface="Open Sans"/>
                <a:sym typeface="Open Sans"/>
              </a:rPr>
              <a:t>للاستشهاد المرجعي</a:t>
            </a:r>
            <a:r>
              <a:rPr lang="ar-SA" dirty="0">
                <a:solidFill>
                  <a:schemeClr val="tx1"/>
                </a:solidFill>
                <a:latin typeface="Open Sans"/>
                <a:ea typeface="Open Sans"/>
                <a:cs typeface="Open Sans"/>
                <a:sym typeface="Open Sans"/>
              </a:rPr>
              <a:t>، وهي – </a:t>
            </a:r>
            <a:r>
              <a:rPr lang="en-US" dirty="0">
                <a:solidFill>
                  <a:schemeClr val="tx1"/>
                </a:solidFill>
                <a:latin typeface="Open Sans"/>
                <a:ea typeface="Open Sans"/>
                <a:cs typeface="Open Sans"/>
                <a:sym typeface="Open Sans"/>
              </a:rPr>
              <a:t>AMA, MLA, APA , NLM</a:t>
            </a:r>
            <a:r>
              <a:rPr lang="ar-SA" dirty="0">
                <a:solidFill>
                  <a:schemeClr val="tx1"/>
                </a:solidFill>
                <a:latin typeface="Open Sans"/>
                <a:ea typeface="Open Sans"/>
                <a:cs typeface="Open Sans"/>
                <a:sym typeface="Open Sans"/>
              </a:rPr>
              <a:t> يتم إنشاء ملفات</a:t>
            </a:r>
            <a:r>
              <a:rPr lang="ar-EG" dirty="0">
                <a:solidFill>
                  <a:schemeClr val="tx1"/>
                </a:solidFill>
                <a:latin typeface="Open Sans"/>
                <a:ea typeface="Open Sans"/>
                <a:cs typeface="Open Sans"/>
                <a:sym typeface="Open Sans"/>
              </a:rPr>
              <a:t> نصية</a:t>
            </a:r>
            <a:r>
              <a:rPr lang="ar-SA" dirty="0">
                <a:solidFill>
                  <a:schemeClr val="tx1"/>
                </a:solidFill>
                <a:latin typeface="Open Sans"/>
                <a:ea typeface="Open Sans"/>
                <a:cs typeface="Open Sans"/>
                <a:sym typeface="Open Sans"/>
              </a:rPr>
              <a:t> </a:t>
            </a:r>
            <a:r>
              <a:rPr lang="en-US" dirty="0">
                <a:solidFill>
                  <a:schemeClr val="tx1"/>
                </a:solidFill>
                <a:latin typeface="Open Sans"/>
                <a:ea typeface="Open Sans"/>
                <a:cs typeface="Open Sans"/>
                <a:sym typeface="Open Sans"/>
              </a:rPr>
              <a:t>txt </a:t>
            </a:r>
            <a:r>
              <a:rPr lang="ar-SA" b="1" dirty="0">
                <a:solidFill>
                  <a:schemeClr val="tx1"/>
                </a:solidFill>
                <a:latin typeface="Open Sans"/>
                <a:ea typeface="Open Sans"/>
                <a:cs typeface="Open Sans"/>
                <a:sym typeface="Open Sans"/>
              </a:rPr>
              <a:t> للنسخ </a:t>
            </a:r>
            <a:r>
              <a:rPr lang="en-US" b="1"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Copy </a:t>
            </a:r>
            <a:r>
              <a:rPr lang="ar-SA" b="1" dirty="0">
                <a:solidFill>
                  <a:schemeClr val="tx1"/>
                </a:solidFill>
                <a:latin typeface="Open Sans"/>
                <a:ea typeface="Open Sans"/>
                <a:cs typeface="Open Sans"/>
                <a:sym typeface="Open Sans"/>
              </a:rPr>
              <a:t>أ</a:t>
            </a:r>
            <a:r>
              <a:rPr lang="ar-SA" dirty="0">
                <a:solidFill>
                  <a:schemeClr val="tx1"/>
                </a:solidFill>
                <a:latin typeface="Open Sans"/>
                <a:ea typeface="Open Sans"/>
                <a:cs typeface="Open Sans"/>
                <a:sym typeface="Open Sans"/>
              </a:rPr>
              <a:t>و ملفات </a:t>
            </a:r>
            <a:r>
              <a:rPr lang="en-US" dirty="0" err="1">
                <a:solidFill>
                  <a:schemeClr val="tx1"/>
                </a:solidFill>
                <a:latin typeface="Open Sans"/>
                <a:ea typeface="Open Sans"/>
                <a:cs typeface="Open Sans"/>
                <a:sym typeface="Open Sans"/>
              </a:rPr>
              <a:t>nbib</a:t>
            </a:r>
            <a:r>
              <a:rPr lang="en-US" dirty="0">
                <a:solidFill>
                  <a:schemeClr val="tx1"/>
                </a:solidFill>
                <a:latin typeface="Open Sans"/>
                <a:ea typeface="Open Sans"/>
                <a:cs typeface="Open Sans"/>
                <a:sym typeface="Open Sans"/>
              </a:rPr>
              <a:t> </a:t>
            </a:r>
            <a:r>
              <a:rPr lang="ar-SA" dirty="0">
                <a:solidFill>
                  <a:schemeClr val="tx1"/>
                </a:solidFill>
                <a:latin typeface="Open Sans"/>
                <a:ea typeface="Open Sans"/>
                <a:cs typeface="Open Sans"/>
                <a:sym typeface="Open Sans"/>
              </a:rPr>
              <a:t> </a:t>
            </a:r>
            <a:r>
              <a:rPr lang="ar-SA" b="1" dirty="0">
                <a:solidFill>
                  <a:schemeClr val="tx1"/>
                </a:solidFill>
                <a:latin typeface="Open Sans"/>
                <a:ea typeface="Open Sans"/>
                <a:cs typeface="Open Sans"/>
                <a:sym typeface="Open Sans"/>
              </a:rPr>
              <a:t>للتحميل</a:t>
            </a:r>
            <a:r>
              <a:rPr lang="ar-EG" b="1" dirty="0">
                <a:solidFill>
                  <a:schemeClr val="tx1"/>
                </a:solidFill>
                <a:latin typeface="Open Sans"/>
                <a:ea typeface="Open Sans"/>
                <a:cs typeface="Open Sans"/>
                <a:sym typeface="Open Sans"/>
              </a:rPr>
              <a:t> الهابط </a:t>
            </a:r>
            <a:r>
              <a:rPr lang="en-US" b="1"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Download</a:t>
            </a:r>
            <a:r>
              <a:rPr lang="ar-SA" dirty="0">
                <a:solidFill>
                  <a:schemeClr val="tx1"/>
                </a:solidFill>
                <a:latin typeface="Open Sans"/>
                <a:ea typeface="Open Sans"/>
                <a:cs typeface="Open Sans"/>
                <a:sym typeface="Open Sans"/>
              </a:rPr>
              <a:t>.</a:t>
            </a:r>
          </a:p>
          <a:p>
            <a:pPr marL="457200" lvl="0" indent="-361950" algn="r" rtl="1">
              <a:lnSpc>
                <a:spcPct val="100000"/>
              </a:lnSpc>
              <a:spcBef>
                <a:spcPts val="1000"/>
              </a:spcBef>
              <a:spcAft>
                <a:spcPts val="0"/>
              </a:spcAft>
              <a:buClr>
                <a:schemeClr val="dk1"/>
              </a:buClr>
              <a:buSzPts val="2100"/>
              <a:buChar char="●"/>
            </a:pPr>
            <a:r>
              <a:rPr lang="ar-EG" dirty="0">
                <a:solidFill>
                  <a:schemeClr val="tx1"/>
                </a:solidFill>
                <a:latin typeface="Open Sans"/>
                <a:ea typeface="Open Sans"/>
                <a:cs typeface="Open Sans"/>
                <a:sym typeface="Open Sans"/>
              </a:rPr>
              <a:t>يمكن استخدام تنسيق الملف هذا في العديد من برامج إدارة الاستشهادات المرجعية.</a:t>
            </a:r>
          </a:p>
          <a:p>
            <a:pPr marL="457200" lvl="0" indent="-361950" algn="r" rtl="1">
              <a:lnSpc>
                <a:spcPct val="100000"/>
              </a:lnSpc>
              <a:spcBef>
                <a:spcPts val="1000"/>
              </a:spcBef>
              <a:spcAft>
                <a:spcPts val="0"/>
              </a:spcAft>
              <a:buClr>
                <a:schemeClr val="dk1"/>
              </a:buClr>
              <a:buSzPts val="2100"/>
              <a:buChar char="●"/>
            </a:pPr>
            <a:r>
              <a:rPr lang="ar-SA" dirty="0">
                <a:solidFill>
                  <a:schemeClr val="tx1"/>
                </a:solidFill>
                <a:latin typeface="Open Sans"/>
                <a:ea typeface="Open Sans"/>
                <a:cs typeface="Open Sans"/>
                <a:sym typeface="Open Sans"/>
              </a:rPr>
              <a:t>عن طريق خيار </a:t>
            </a:r>
            <a:r>
              <a:rPr lang="en-US" b="1" dirty="0">
                <a:solidFill>
                  <a:schemeClr val="tx1"/>
                </a:solidFill>
                <a:latin typeface="Open Sans"/>
                <a:ea typeface="Open Sans"/>
                <a:cs typeface="Open Sans"/>
                <a:sym typeface="Open Sans"/>
              </a:rPr>
              <a:t> </a:t>
            </a:r>
            <a:r>
              <a:rPr lang="ar-SA" b="1" dirty="0">
                <a:solidFill>
                  <a:schemeClr val="tx1"/>
                </a:solidFill>
                <a:latin typeface="Open Sans"/>
                <a:ea typeface="Open Sans"/>
                <a:cs typeface="Open Sans"/>
                <a:sym typeface="Open Sans"/>
              </a:rPr>
              <a:t>مشاركة</a:t>
            </a:r>
            <a:r>
              <a:rPr lang="en-US" b="1"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Share </a:t>
            </a:r>
            <a:r>
              <a:rPr lang="ar-SA" dirty="0">
                <a:solidFill>
                  <a:schemeClr val="tx1"/>
                </a:solidFill>
                <a:latin typeface="Open Sans"/>
                <a:ea typeface="Open Sans"/>
                <a:cs typeface="Open Sans"/>
                <a:sym typeface="Open Sans"/>
              </a:rPr>
              <a:t>، يمكن للمستخدم أن يشارك الاستشهاد</a:t>
            </a:r>
            <a:r>
              <a:rPr lang="ar-EG" dirty="0">
                <a:solidFill>
                  <a:schemeClr val="tx1"/>
                </a:solidFill>
                <a:latin typeface="Open Sans"/>
                <a:ea typeface="Open Sans"/>
                <a:cs typeface="Open Sans"/>
                <a:sym typeface="Open Sans"/>
              </a:rPr>
              <a:t>المرجعي</a:t>
            </a:r>
            <a:r>
              <a:rPr lang="ar-SA" dirty="0">
                <a:solidFill>
                  <a:schemeClr val="tx1"/>
                </a:solidFill>
                <a:latin typeface="Open Sans"/>
                <a:ea typeface="Open Sans"/>
                <a:cs typeface="Open Sans"/>
                <a:sym typeface="Open Sans"/>
              </a:rPr>
              <a:t> عن طريق تويتر أو الفيسبوك أو عن طريق</a:t>
            </a:r>
            <a:r>
              <a:rPr lang="ar-SA" b="1" dirty="0">
                <a:solidFill>
                  <a:schemeClr val="tx1"/>
                </a:solidFill>
                <a:latin typeface="Open Sans"/>
                <a:ea typeface="Open Sans"/>
                <a:cs typeface="Open Sans"/>
                <a:sym typeface="Open Sans"/>
              </a:rPr>
              <a:t> بيرمالينك </a:t>
            </a:r>
            <a:r>
              <a:rPr lang="en-US" sz="2400" b="1" dirty="0">
                <a:solidFill>
                  <a:schemeClr val="tx1"/>
                </a:solidFill>
                <a:latin typeface="Open Sans"/>
                <a:ea typeface="Open Sans"/>
                <a:cs typeface="Open Sans"/>
                <a:sym typeface="Open Sans"/>
              </a:rPr>
              <a:t>PERMALINK</a:t>
            </a:r>
            <a:r>
              <a:rPr lang="ar-SA" dirty="0">
                <a:solidFill>
                  <a:schemeClr val="tx1"/>
                </a:solidFill>
                <a:latin typeface="Open Sans"/>
                <a:ea typeface="Open Sans"/>
                <a:cs typeface="Open Sans"/>
                <a:sym typeface="Open Sans"/>
              </a:rPr>
              <a:t>. </a:t>
            </a:r>
          </a:p>
          <a:p>
            <a:pPr marL="95250" lvl="0" indent="0" algn="r" rtl="1">
              <a:lnSpc>
                <a:spcPct val="100000"/>
              </a:lnSpc>
              <a:spcBef>
                <a:spcPts val="1000"/>
              </a:spcBef>
              <a:spcAft>
                <a:spcPts val="0"/>
              </a:spcAft>
              <a:buClr>
                <a:schemeClr val="dk1"/>
              </a:buClr>
              <a:buSzPts val="2100"/>
              <a:buNone/>
            </a:pPr>
            <a:endParaRPr lang="ar-SA" dirty="0">
              <a:solidFill>
                <a:schemeClr val="dk1"/>
              </a:solidFill>
              <a:latin typeface="Open Sans"/>
              <a:ea typeface="Open Sans"/>
              <a:cs typeface="Open Sans"/>
              <a:sym typeface="Open Sans"/>
            </a:endParaRPr>
          </a:p>
        </p:txBody>
      </p:sp>
      <p:pic>
        <p:nvPicPr>
          <p:cNvPr id="2" name="Google Shape;187;p41">
            <a:extLst>
              <a:ext uri="{FF2B5EF4-FFF2-40B4-BE49-F238E27FC236}">
                <a16:creationId xmlns:a16="http://schemas.microsoft.com/office/drawing/2014/main" id="{85F79C3D-58CA-74ED-4129-3800AB325980}"/>
              </a:ext>
            </a:extLst>
          </p:cNvPr>
          <p:cNvPicPr preferRelativeResize="0"/>
          <p:nvPr/>
        </p:nvPicPr>
        <p:blipFill rotWithShape="1">
          <a:blip r:embed="rId3">
            <a:alphaModFix/>
          </a:blip>
          <a:srcRect/>
          <a:stretch/>
        </p:blipFill>
        <p:spPr>
          <a:xfrm>
            <a:off x="4509753" y="2507946"/>
            <a:ext cx="2848373" cy="3009600"/>
          </a:xfrm>
          <a:prstGeom prst="rect">
            <a:avLst/>
          </a:prstGeom>
          <a:noFill/>
          <a:ln w="9525" cap="flat" cmpd="sng">
            <a:solidFill>
              <a:srgbClr val="C7C7C7"/>
            </a:solidFill>
            <a:prstDash val="solid"/>
            <a:round/>
            <a:headEnd type="none" w="sm" len="sm"/>
            <a:tailEnd type="none" w="sm" len="sm"/>
          </a:ln>
        </p:spPr>
      </p:pic>
      <p:pic>
        <p:nvPicPr>
          <p:cNvPr id="3" name="Google Shape;186;p41">
            <a:extLst>
              <a:ext uri="{FF2B5EF4-FFF2-40B4-BE49-F238E27FC236}">
                <a16:creationId xmlns:a16="http://schemas.microsoft.com/office/drawing/2014/main" id="{DABCC4E4-3C7E-5A6B-BF24-7013CBFACC9A}"/>
              </a:ext>
            </a:extLst>
          </p:cNvPr>
          <p:cNvPicPr preferRelativeResize="0"/>
          <p:nvPr/>
        </p:nvPicPr>
        <p:blipFill rotWithShape="1">
          <a:blip r:embed="rId4">
            <a:alphaModFix/>
          </a:blip>
          <a:srcRect/>
          <a:stretch/>
        </p:blipFill>
        <p:spPr>
          <a:xfrm>
            <a:off x="1544153" y="1952010"/>
            <a:ext cx="2239066" cy="2592000"/>
          </a:xfrm>
          <a:prstGeom prst="rect">
            <a:avLst/>
          </a:prstGeom>
          <a:noFill/>
          <a:ln w="9525" cap="flat" cmpd="sng">
            <a:solidFill>
              <a:srgbClr val="C7C7C7"/>
            </a:solidFill>
            <a:prstDash val="solid"/>
            <a:round/>
            <a:headEnd type="none" w="sm" len="sm"/>
            <a:tailEnd type="none" w="sm" len="sm"/>
          </a:ln>
        </p:spPr>
      </p:pic>
      <p:pic>
        <p:nvPicPr>
          <p:cNvPr id="4" name="Google Shape;188;p41">
            <a:extLst>
              <a:ext uri="{FF2B5EF4-FFF2-40B4-BE49-F238E27FC236}">
                <a16:creationId xmlns:a16="http://schemas.microsoft.com/office/drawing/2014/main" id="{38848E87-CA74-2B22-DD05-7483C27CCCB4}"/>
              </a:ext>
            </a:extLst>
          </p:cNvPr>
          <p:cNvPicPr preferRelativeResize="0"/>
          <p:nvPr/>
        </p:nvPicPr>
        <p:blipFill rotWithShape="1">
          <a:blip r:embed="rId5">
            <a:alphaModFix/>
          </a:blip>
          <a:srcRect/>
          <a:stretch/>
        </p:blipFill>
        <p:spPr>
          <a:xfrm>
            <a:off x="1308623" y="4940777"/>
            <a:ext cx="3077004" cy="724001"/>
          </a:xfrm>
          <a:prstGeom prst="rect">
            <a:avLst/>
          </a:prstGeom>
          <a:noFill/>
          <a:ln w="9525" cap="flat" cmpd="sng">
            <a:solidFill>
              <a:srgbClr val="C7C7C7"/>
            </a:solidFill>
            <a:prstDash val="solid"/>
            <a:round/>
            <a:headEnd type="none" w="sm" len="sm"/>
            <a:tailEnd type="none" w="sm" len="sm"/>
          </a:ln>
        </p:spPr>
      </p:pic>
      <p:sp>
        <p:nvSpPr>
          <p:cNvPr id="5" name="Google Shape;189;p41">
            <a:extLst>
              <a:ext uri="{FF2B5EF4-FFF2-40B4-BE49-F238E27FC236}">
                <a16:creationId xmlns:a16="http://schemas.microsoft.com/office/drawing/2014/main" id="{E0A9948B-B680-7641-FD8E-CBBDDDC66525}"/>
              </a:ext>
            </a:extLst>
          </p:cNvPr>
          <p:cNvSpPr/>
          <p:nvPr/>
        </p:nvSpPr>
        <p:spPr>
          <a:xfrm>
            <a:off x="3398405" y="2729925"/>
            <a:ext cx="1111348" cy="84406"/>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 name="Google Shape;190;p41">
            <a:extLst>
              <a:ext uri="{FF2B5EF4-FFF2-40B4-BE49-F238E27FC236}">
                <a16:creationId xmlns:a16="http://schemas.microsoft.com/office/drawing/2014/main" id="{2D8841C0-8B64-87C9-D396-AD141EDD95CB}"/>
              </a:ext>
            </a:extLst>
          </p:cNvPr>
          <p:cNvSpPr/>
          <p:nvPr/>
        </p:nvSpPr>
        <p:spPr>
          <a:xfrm flipH="1">
            <a:off x="2975019" y="4420272"/>
            <a:ext cx="141667" cy="520505"/>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Rectangle 6">
            <a:extLst>
              <a:ext uri="{FF2B5EF4-FFF2-40B4-BE49-F238E27FC236}">
                <a16:creationId xmlns:a16="http://schemas.microsoft.com/office/drawing/2014/main" id="{47873A2E-E222-B55F-C10C-9B090BE90E0D}"/>
              </a:ext>
            </a:extLst>
          </p:cNvPr>
          <p:cNvSpPr/>
          <p:nvPr/>
        </p:nvSpPr>
        <p:spPr>
          <a:xfrm>
            <a:off x="2511380" y="2507946"/>
            <a:ext cx="463639" cy="306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en-EG"/>
          </a:p>
        </p:txBody>
      </p:sp>
      <p:sp>
        <p:nvSpPr>
          <p:cNvPr id="8" name="Rectangle 7">
            <a:extLst>
              <a:ext uri="{FF2B5EF4-FFF2-40B4-BE49-F238E27FC236}">
                <a16:creationId xmlns:a16="http://schemas.microsoft.com/office/drawing/2014/main" id="{47EDEEE4-BD80-B2B8-6FC0-763CFB801A4B}"/>
              </a:ext>
            </a:extLst>
          </p:cNvPr>
          <p:cNvSpPr/>
          <p:nvPr/>
        </p:nvSpPr>
        <p:spPr>
          <a:xfrm>
            <a:off x="1902715" y="3586158"/>
            <a:ext cx="608665" cy="306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en-EG"/>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829bd93e03_0_0"/>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3600"/>
              <a:buNone/>
            </a:pPr>
            <a:r>
              <a:rPr lang="ar-SA" dirty="0">
                <a:solidFill>
                  <a:srgbClr val="586F7C"/>
                </a:solidFill>
                <a:latin typeface="Open Sans"/>
                <a:ea typeface="Open Sans"/>
                <a:cs typeface="Open Sans"/>
                <a:sym typeface="Open Sans"/>
              </a:rPr>
              <a:t>حفظ ، البريد الإلكتروني </a:t>
            </a:r>
            <a:r>
              <a:rPr lang="ar-SA" dirty="0">
                <a:solidFill>
                  <a:srgbClr val="586F7C"/>
                </a:solidFill>
                <a:latin typeface="Open Sans"/>
                <a:ea typeface="Open Sans"/>
                <a:sym typeface="Open Sans"/>
              </a:rPr>
              <a:t>، </a:t>
            </a:r>
            <a:r>
              <a:rPr lang="ar-EG" dirty="0">
                <a:solidFill>
                  <a:srgbClr val="586F7C"/>
                </a:solidFill>
                <a:latin typeface="Open Sans"/>
                <a:ea typeface="Open Sans"/>
                <a:sym typeface="Open Sans"/>
              </a:rPr>
              <a:t>خيارات ال</a:t>
            </a:r>
            <a:r>
              <a:rPr lang="ar-SA" dirty="0">
                <a:solidFill>
                  <a:srgbClr val="586F7C"/>
                </a:solidFill>
                <a:latin typeface="Open Sans"/>
                <a:ea typeface="Open Sans"/>
                <a:sym typeface="Open Sans"/>
              </a:rPr>
              <a:t>إرسال إلى</a:t>
            </a:r>
            <a:br>
              <a:rPr lang="ar-SA" dirty="0">
                <a:solidFill>
                  <a:srgbClr val="586F7C"/>
                </a:solidFill>
                <a:latin typeface="Open Sans"/>
                <a:ea typeface="Open Sans"/>
                <a:cs typeface="Open Sans"/>
                <a:sym typeface="Open Sans"/>
              </a:rPr>
            </a:br>
            <a:r>
              <a:rPr lang="ar-SA" dirty="0">
                <a:solidFill>
                  <a:srgbClr val="586F7C"/>
                </a:solidFill>
                <a:latin typeface="Open Sans"/>
                <a:ea typeface="Open Sans"/>
                <a:cs typeface="Open Sans"/>
                <a:sym typeface="Open Sans"/>
              </a:rPr>
              <a:t>(أسفل مربع البحث)</a:t>
            </a:r>
            <a:endParaRPr sz="3000" dirty="0">
              <a:solidFill>
                <a:srgbClr val="586F7C"/>
              </a:solidFill>
              <a:latin typeface="Open Sans"/>
              <a:ea typeface="Open Sans"/>
              <a:cs typeface="Open Sans"/>
              <a:sym typeface="Open Sans"/>
            </a:endParaRPr>
          </a:p>
        </p:txBody>
      </p:sp>
      <p:sp>
        <p:nvSpPr>
          <p:cNvPr id="184" name="Google Shape;184;g829bd93e03_0_0"/>
          <p:cNvSpPr txBox="1">
            <a:spLocks noGrp="1"/>
          </p:cNvSpPr>
          <p:nvPr>
            <p:ph type="body" idx="1"/>
          </p:nvPr>
        </p:nvSpPr>
        <p:spPr>
          <a:xfrm>
            <a:off x="6784848" y="1748550"/>
            <a:ext cx="5226920" cy="4863900"/>
          </a:xfrm>
          <a:prstGeom prst="rect">
            <a:avLst/>
          </a:prstGeom>
          <a:noFill/>
          <a:ln>
            <a:noFill/>
          </a:ln>
        </p:spPr>
        <p:txBody>
          <a:bodyPr spcFirstLastPara="1" wrap="square" lIns="91425" tIns="45700" rIns="91425" bIns="45700" anchor="t" anchorCtr="0">
            <a:noAutofit/>
          </a:bodyPr>
          <a:lstStyle/>
          <a:p>
            <a:pPr marL="457200" lvl="0" indent="-381000" algn="just" rtl="1">
              <a:lnSpc>
                <a:spcPct val="100000"/>
              </a:lnSpc>
              <a:spcBef>
                <a:spcPts val="1000"/>
              </a:spcBef>
              <a:spcAft>
                <a:spcPts val="0"/>
              </a:spcAft>
              <a:buClr>
                <a:schemeClr val="dk1"/>
              </a:buClr>
              <a:buSzPts val="2400"/>
              <a:buChar char="●"/>
            </a:pP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خيار </a:t>
            </a:r>
            <a:r>
              <a:rPr lang="ar-SA" b="1"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حفظ</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a:t>
            </a:r>
            <a:r>
              <a:rPr lang="en-US"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a:t>
            </a:r>
            <a:r>
              <a:rPr lang="en-US" sz="2400" b="1" dirty="0">
                <a:solidFill>
                  <a:schemeClr val="tx1"/>
                </a:solidFill>
                <a:latin typeface="Open Sans"/>
                <a:ea typeface="Open Sans"/>
                <a:cs typeface="Open Sans"/>
                <a:sym typeface="Open Sans"/>
              </a:rPr>
              <a:t>Save   </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يقوم بحفظ </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الاستشهادات</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التي سبق تحديدها في ملف</a:t>
            </a:r>
            <a:r>
              <a:rPr lang="ar-EG"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نصي</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a:t>
            </a:r>
            <a:r>
              <a:rPr lang="en-US"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txt</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a:t>
            </a:r>
          </a:p>
          <a:p>
            <a:pPr marL="457200" lvl="0" indent="-381000" algn="just" rtl="1">
              <a:lnSpc>
                <a:spcPct val="100000"/>
              </a:lnSpc>
              <a:spcBef>
                <a:spcPts val="1000"/>
              </a:spcBef>
              <a:spcAft>
                <a:spcPts val="0"/>
              </a:spcAft>
              <a:buClr>
                <a:schemeClr val="dk1"/>
              </a:buClr>
              <a:buSzPts val="2400"/>
              <a:buChar char="●"/>
            </a:pP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خيار </a:t>
            </a:r>
            <a:r>
              <a:rPr lang="ar-SA" b="1"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الإرسال الي الحافظة </a:t>
            </a:r>
            <a:r>
              <a:rPr lang="en-US" sz="2400" b="1" dirty="0">
                <a:solidFill>
                  <a:schemeClr val="tx1"/>
                </a:solidFill>
                <a:latin typeface="Open Sans"/>
                <a:ea typeface="Open Sans"/>
                <a:cs typeface="Open Sans"/>
                <a:sym typeface="Open Sans"/>
              </a:rPr>
              <a:t>Send to</a:t>
            </a:r>
            <a:r>
              <a:rPr lang="en-US" sz="2400"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Clipboard </a:t>
            </a:r>
            <a:r>
              <a:rPr lang="ar-EG" sz="2400" b="1" dirty="0">
                <a:solidFill>
                  <a:schemeClr val="tx1"/>
                </a:solidFill>
                <a:latin typeface="Open Sans"/>
                <a:ea typeface="Open Sans"/>
                <a:cs typeface="Open Sans"/>
                <a:sym typeface="Open Sans"/>
              </a:rPr>
              <a:t> </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يحفظ الاستشهاد </a:t>
            </a:r>
            <a:r>
              <a:rPr lang="ar-EG"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أ</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و </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الاستشهادات</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في</a:t>
            </a:r>
            <a:r>
              <a:rPr lang="en-US"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a:t>
            </a:r>
            <a:r>
              <a:rPr lang="ar-SA" dirty="0">
                <a:solidFill>
                  <a:schemeClr val="tx1"/>
                </a:solidFill>
                <a:latin typeface="Open Sans"/>
                <a:ea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خاصية</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a:t>
            </a:r>
            <a:r>
              <a:rPr lang="en-US" dirty="0">
                <a:solidFill>
                  <a:schemeClr val="tx1"/>
                </a:solidFill>
                <a:latin typeface="Open Sans"/>
                <a:ea typeface="Open Sans"/>
                <a:cs typeface="Open Sans"/>
                <a:sym typeface="Open Sans"/>
              </a:rPr>
              <a:t>PubMed</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رابط الحافظة موجود أسفل مربع بحث</a:t>
            </a:r>
            <a:r>
              <a:rPr lang="ar-EG"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ببميد</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a:t>
            </a:r>
            <a:r>
              <a:rPr lang="en-US" dirty="0">
                <a:solidFill>
                  <a:schemeClr val="tx1"/>
                </a:solidFill>
                <a:latin typeface="Open Sans"/>
                <a:ea typeface="Open Sans"/>
                <a:cs typeface="Open Sans"/>
                <a:sym typeface="Open Sans"/>
              </a:rPr>
              <a:t>PubMed</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a:t>
            </a:r>
          </a:p>
          <a:p>
            <a:pPr marL="457200" lvl="0" indent="-381000" algn="just" rtl="1">
              <a:lnSpc>
                <a:spcPct val="100000"/>
              </a:lnSpc>
              <a:spcBef>
                <a:spcPts val="1000"/>
              </a:spcBef>
              <a:spcAft>
                <a:spcPts val="0"/>
              </a:spcAft>
              <a:buClr>
                <a:schemeClr val="dk1"/>
              </a:buClr>
              <a:buSzPts val="2400"/>
              <a:buChar char="●"/>
            </a:pP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الارسال الي خيار </a:t>
            </a:r>
            <a:r>
              <a:rPr lang="ar-SA" b="1"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إدارة الاستشهاد</a:t>
            </a:r>
            <a:r>
              <a:rPr lang="ar-EG" b="1"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a:t>
            </a:r>
            <a:r>
              <a:rPr lang="en-US" b="1"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Send to Citation manager </a:t>
            </a:r>
            <a:r>
              <a:rPr lang="ar-SA" b="1"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ينشئ</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ملف </a:t>
            </a:r>
            <a:r>
              <a:rPr lang="en-US" dirty="0" err="1">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nbib</a:t>
            </a:r>
            <a:r>
              <a:rPr lang="en-US"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وذلك للعديد من </a:t>
            </a:r>
            <a:r>
              <a:rPr lang="ar-EG" dirty="0">
                <a:solidFill>
                  <a:schemeClr val="tx1"/>
                </a:solidFill>
                <a:latin typeface="Open Sans"/>
                <a:ea typeface="Open Sans"/>
                <a:cs typeface="Open Sans"/>
                <a:sym typeface="Open Sans"/>
              </a:rPr>
              <a:t>خيارات البرامج</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a:t>
            </a:r>
          </a:p>
          <a:p>
            <a:pPr marL="457200" lvl="0" indent="-381000" algn="just" rtl="1">
              <a:lnSpc>
                <a:spcPct val="100000"/>
              </a:lnSpc>
              <a:spcBef>
                <a:spcPts val="1000"/>
              </a:spcBef>
              <a:spcAft>
                <a:spcPts val="0"/>
              </a:spcAft>
              <a:buClr>
                <a:schemeClr val="dk1"/>
              </a:buClr>
              <a:buSzPts val="2400"/>
              <a:buChar char="●"/>
            </a:pP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لا تعمل وظيفة البريد الإلكتروني</a:t>
            </a:r>
            <a:r>
              <a:rPr lang="ar-EG"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a:t>
            </a:r>
            <a:r>
              <a:rPr lang="en-US" sz="2400" b="1" dirty="0">
                <a:solidFill>
                  <a:schemeClr val="tx1"/>
                </a:solidFill>
                <a:latin typeface="Open Sans"/>
                <a:ea typeface="Open Sans"/>
                <a:cs typeface="Open Sans"/>
                <a:sym typeface="Open Sans"/>
              </a:rPr>
              <a:t>Email</a:t>
            </a:r>
            <a:r>
              <a:rPr lang="ar-SA"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عبر </a:t>
            </a:r>
            <a:r>
              <a:rPr lang="ar-SA" dirty="0">
                <a:solidFill>
                  <a:schemeClr val="tx1"/>
                </a:solidFill>
                <a:latin typeface="Open Sans"/>
                <a:ea typeface="Open Sans"/>
                <a:sym typeface="Open Sans"/>
              </a:rPr>
              <a:t>ببميد </a:t>
            </a:r>
            <a:r>
              <a:rPr lang="en-US" dirty="0">
                <a:solidFill>
                  <a:schemeClr val="tx1"/>
                </a:solidFill>
                <a:latin typeface="Open Sans"/>
                <a:ea typeface="Open Sans"/>
                <a:cs typeface="Open Sans"/>
                <a:sym typeface="Open Sans"/>
              </a:rPr>
              <a:t>/ PubMed</a:t>
            </a:r>
            <a:r>
              <a:rPr lang="ar-EG" dirty="0">
                <a:solidFill>
                  <a:schemeClr val="tx1"/>
                </a:solidFill>
                <a:latin typeface="Open Sans"/>
                <a:ea typeface="Open Sans"/>
                <a:sym typeface="Open Sans"/>
              </a:rPr>
              <a:t> </a:t>
            </a:r>
            <a:r>
              <a:rPr lang="ar-SA" dirty="0">
                <a:solidFill>
                  <a:schemeClr val="tx1"/>
                </a:solidFill>
                <a:latin typeface="Open Sans"/>
                <a:ea typeface="Open Sans"/>
                <a:sym typeface="Open Sans"/>
              </a:rPr>
              <a:t>هيناري </a:t>
            </a:r>
            <a:r>
              <a:rPr lang="en-US" dirty="0" err="1">
                <a:solidFill>
                  <a:schemeClr val="tx1"/>
                </a:solidFill>
                <a:latin typeface="Open Sans"/>
                <a:ea typeface="Open Sans"/>
                <a:cs typeface="Open Sans"/>
                <a:sym typeface="Open Sans"/>
              </a:rPr>
              <a:t>Hinari</a:t>
            </a:r>
            <a:r>
              <a:rPr lang="ar-EG" dirty="0">
                <a:solidFill>
                  <a:schemeClr val="tx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a:t>
            </a:r>
            <a:endParaRPr lang="ar-SA" dirty="0">
              <a:solidFill>
                <a:schemeClr val="tx1"/>
              </a:solidFill>
              <a:latin typeface="Open Sans"/>
              <a:ea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endParaRPr>
          </a:p>
        </p:txBody>
      </p:sp>
      <p:pic>
        <p:nvPicPr>
          <p:cNvPr id="185" name="Google Shape;185;g829bd93e03_0_0"/>
          <p:cNvPicPr preferRelativeResize="0"/>
          <p:nvPr/>
        </p:nvPicPr>
        <p:blipFill>
          <a:blip r:embed="rId3">
            <a:alphaModFix/>
          </a:blip>
          <a:stretch>
            <a:fillRect/>
          </a:stretch>
        </p:blipFill>
        <p:spPr>
          <a:xfrm>
            <a:off x="180232" y="1748550"/>
            <a:ext cx="6531464" cy="50934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2"/>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3600"/>
              <a:buNone/>
            </a:pPr>
            <a:r>
              <a:rPr lang="ar-SA" dirty="0">
                <a:solidFill>
                  <a:srgbClr val="586F7C"/>
                </a:solidFill>
                <a:latin typeface="Open Sans"/>
                <a:ea typeface="Open Sans"/>
                <a:sym typeface="Open Sans"/>
              </a:rPr>
              <a:t>خيارات البحث </a:t>
            </a:r>
            <a:r>
              <a:rPr lang="ar-SA" dirty="0">
                <a:solidFill>
                  <a:srgbClr val="586F7C"/>
                </a:solidFill>
                <a:latin typeface="Open Sans"/>
                <a:ea typeface="Open Sans"/>
                <a:cs typeface="Open Sans"/>
                <a:sym typeface="Open Sans"/>
              </a:rPr>
              <a:t>المتقدم</a:t>
            </a:r>
            <a:r>
              <a:rPr lang="en-US" dirty="0">
                <a:solidFill>
                  <a:srgbClr val="586F7C"/>
                </a:solidFill>
                <a:latin typeface="Open Sans"/>
                <a:ea typeface="Open Sans"/>
                <a:cs typeface="Open Sans"/>
                <a:sym typeface="Open Sans"/>
              </a:rPr>
              <a:t> Advanced Search </a:t>
            </a:r>
            <a:endParaRPr dirty="0">
              <a:latin typeface="Open Sans"/>
              <a:ea typeface="Open Sans"/>
              <a:cs typeface="Open Sans"/>
              <a:sym typeface="Open Sans"/>
            </a:endParaRPr>
          </a:p>
        </p:txBody>
      </p:sp>
      <p:sp>
        <p:nvSpPr>
          <p:cNvPr id="192" name="Google Shape;192;p12"/>
          <p:cNvSpPr txBox="1">
            <a:spLocks noGrp="1"/>
          </p:cNvSpPr>
          <p:nvPr>
            <p:ph type="body" idx="1"/>
          </p:nvPr>
        </p:nvSpPr>
        <p:spPr>
          <a:xfrm>
            <a:off x="1997374" y="1835475"/>
            <a:ext cx="8388900" cy="2137200"/>
          </a:xfrm>
          <a:prstGeom prst="rect">
            <a:avLst/>
          </a:prstGeom>
          <a:noFill/>
          <a:ln>
            <a:noFill/>
          </a:ln>
        </p:spPr>
        <p:txBody>
          <a:bodyPr spcFirstLastPara="1" wrap="square" lIns="91425" tIns="45700" rIns="91425" bIns="45700" anchor="t" anchorCtr="0">
            <a:noAutofit/>
          </a:bodyPr>
          <a:lstStyle/>
          <a:p>
            <a:pPr marL="457200" lvl="0" indent="0" algn="r" rtl="1">
              <a:lnSpc>
                <a:spcPct val="100000"/>
              </a:lnSpc>
              <a:spcBef>
                <a:spcPts val="1000"/>
              </a:spcBef>
              <a:spcAft>
                <a:spcPts val="0"/>
              </a:spcAft>
              <a:buNone/>
            </a:pPr>
            <a:r>
              <a:rPr lang="ar-SA" sz="2800" dirty="0">
                <a:solidFill>
                  <a:schemeClr val="dk1"/>
                </a:solidFill>
                <a:latin typeface="Open Sans"/>
                <a:ea typeface="Open Sans"/>
                <a:cs typeface="Open Sans"/>
                <a:sym typeface="Open Sans"/>
              </a:rPr>
              <a:t>اضغط على </a:t>
            </a:r>
            <a:r>
              <a:rPr lang="ar-SA" sz="2800" b="1" dirty="0">
                <a:solidFill>
                  <a:schemeClr val="dk1"/>
                </a:solidFill>
                <a:latin typeface="Open Sans"/>
                <a:ea typeface="Open Sans"/>
                <a:cs typeface="Open Sans"/>
                <a:sym typeface="Open Sans"/>
              </a:rPr>
              <a:t>البحث المتقدم</a:t>
            </a:r>
            <a:r>
              <a:rPr lang="en-US" sz="2800" b="1" dirty="0">
                <a:solidFill>
                  <a:schemeClr val="dk1"/>
                </a:solidFill>
                <a:latin typeface="Open Sans"/>
                <a:ea typeface="Open Sans"/>
                <a:cs typeface="Open Sans"/>
                <a:sym typeface="Open Sans"/>
              </a:rPr>
              <a:t> Advanced Search</a:t>
            </a:r>
            <a:r>
              <a:rPr lang="en-US" sz="2800" dirty="0">
                <a:solidFill>
                  <a:schemeClr val="dk1"/>
                </a:solidFill>
                <a:latin typeface="Open Sans"/>
                <a:ea typeface="Open Sans"/>
                <a:cs typeface="Open Sans"/>
                <a:sym typeface="Open Sans"/>
              </a:rPr>
              <a:t>.</a:t>
            </a:r>
            <a:endParaRPr dirty="0">
              <a:solidFill>
                <a:schemeClr val="dk1"/>
              </a:solidFill>
              <a:latin typeface="Open Sans"/>
              <a:ea typeface="Open Sans"/>
              <a:cs typeface="Open Sans"/>
              <a:sym typeface="Open Sans"/>
            </a:endParaRPr>
          </a:p>
        </p:txBody>
      </p:sp>
      <p:pic>
        <p:nvPicPr>
          <p:cNvPr id="193" name="Google Shape;193;p12" descr="https://lh3.googleusercontent.com/iEHpz_cnY98zezBsj57KyE1_lzBQ7pVNbUjTV1GTa6Lb7-iZK_VFTHuQtSBZpV9egK-HEpuP-pe_AoI6HKU75G8DQ_oDvuqMOyz1A-5b-MjsYaATalswhLhCJ2Kb0XudtQznJxE"/>
          <p:cNvPicPr preferRelativeResize="0"/>
          <p:nvPr/>
        </p:nvPicPr>
        <p:blipFill rotWithShape="1">
          <a:blip r:embed="rId3">
            <a:alphaModFix/>
          </a:blip>
          <a:srcRect/>
          <a:stretch/>
        </p:blipFill>
        <p:spPr>
          <a:xfrm>
            <a:off x="674143" y="3788228"/>
            <a:ext cx="11035353" cy="14042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878e0c40ae_0_6"/>
          <p:cNvSpPr txBox="1">
            <a:spLocks noGrp="1"/>
          </p:cNvSpPr>
          <p:nvPr>
            <p:ph type="title"/>
          </p:nvPr>
        </p:nvSpPr>
        <p:spPr>
          <a:xfrm>
            <a:off x="0" y="378812"/>
            <a:ext cx="7680700" cy="1080900"/>
          </a:xfrm>
          <a:prstGeom prst="rect">
            <a:avLst/>
          </a:prstGeom>
        </p:spPr>
        <p:txBody>
          <a:bodyPr spcFirstLastPara="1" wrap="square" lIns="91425" tIns="45700" rIns="91425" bIns="45700" anchor="ctr" anchorCtr="0">
            <a:noAutofit/>
          </a:bodyPr>
          <a:lstStyle/>
          <a:p>
            <a:pPr lvl="0" algn="r" rtl="1"/>
            <a:r>
              <a:rPr lang="ar-SA" dirty="0">
                <a:solidFill>
                  <a:srgbClr val="586F7C"/>
                </a:solidFill>
                <a:latin typeface="Open Sans"/>
                <a:ea typeface="Open Sans"/>
                <a:sym typeface="Open Sans"/>
              </a:rPr>
              <a:t>خيارات </a:t>
            </a:r>
            <a:r>
              <a:rPr lang="ar-SA" dirty="0">
                <a:solidFill>
                  <a:srgbClr val="586F7C"/>
                </a:solidFill>
                <a:latin typeface="Open Sans"/>
                <a:ea typeface="Open Sans"/>
                <a:cs typeface="Open Sans"/>
                <a:sym typeface="Open Sans"/>
              </a:rPr>
              <a:t>البحث المتقدم</a:t>
            </a:r>
            <a:endParaRPr dirty="0"/>
          </a:p>
        </p:txBody>
      </p:sp>
      <p:sp>
        <p:nvSpPr>
          <p:cNvPr id="200" name="Google Shape;200;g878e0c40ae_0_6"/>
          <p:cNvSpPr txBox="1">
            <a:spLocks noGrp="1"/>
          </p:cNvSpPr>
          <p:nvPr>
            <p:ph type="body" idx="1"/>
          </p:nvPr>
        </p:nvSpPr>
        <p:spPr>
          <a:xfrm>
            <a:off x="7048200" y="1647998"/>
            <a:ext cx="5143800" cy="5210001"/>
          </a:xfrm>
          <a:prstGeom prst="rect">
            <a:avLst/>
          </a:prstGeom>
          <a:noFill/>
          <a:ln>
            <a:noFill/>
          </a:ln>
        </p:spPr>
        <p:txBody>
          <a:bodyPr spcFirstLastPara="1" wrap="square" lIns="91425" tIns="45700" rIns="91425" bIns="45700" anchor="t" anchorCtr="0">
            <a:noAutofit/>
          </a:bodyPr>
          <a:lstStyle/>
          <a:p>
            <a:pPr marL="457200" lvl="0" indent="-374650" algn="justLow" rtl="1">
              <a:lnSpc>
                <a:spcPct val="100000"/>
              </a:lnSpc>
              <a:spcBef>
                <a:spcPts val="1000"/>
              </a:spcBef>
              <a:spcAft>
                <a:spcPts val="0"/>
              </a:spcAft>
              <a:buClr>
                <a:schemeClr val="dk1"/>
              </a:buClr>
              <a:buSzPts val="2300"/>
              <a:buChar char="•"/>
            </a:pPr>
            <a:r>
              <a:rPr lang="ar-SA" sz="2800" dirty="0">
                <a:solidFill>
                  <a:schemeClr val="tx1"/>
                </a:solidFill>
                <a:latin typeface="Open Sans"/>
                <a:ea typeface="Open Sans"/>
                <a:cs typeface="Open Sans"/>
                <a:sym typeface="Open Sans"/>
              </a:rPr>
              <a:t>قائمة </a:t>
            </a:r>
            <a:r>
              <a:rPr lang="ar-SA" b="1" dirty="0">
                <a:solidFill>
                  <a:schemeClr val="tx1"/>
                </a:solidFill>
                <a:latin typeface="Open Sans"/>
                <a:ea typeface="Open Sans"/>
                <a:cs typeface="Open Sans"/>
                <a:sym typeface="Open Sans"/>
              </a:rPr>
              <a:t>تفاصيل وتاريخ البحث </a:t>
            </a:r>
            <a:r>
              <a:rPr lang="ar-SA" dirty="0">
                <a:solidFill>
                  <a:schemeClr val="tx1"/>
                </a:solidFill>
                <a:latin typeface="Open Sans"/>
                <a:ea typeface="Open Sans"/>
                <a:cs typeface="Open Sans"/>
                <a:sym typeface="Open Sans"/>
              </a:rPr>
              <a:t>(بالأسفل)</a:t>
            </a:r>
            <a:r>
              <a:rPr lang="ar-EG" dirty="0">
                <a:solidFill>
                  <a:schemeClr val="tx1"/>
                </a:solidFill>
                <a:latin typeface="Open Sans"/>
                <a:ea typeface="Open Sans"/>
                <a:cs typeface="Open Sans"/>
                <a:sym typeface="Open Sans"/>
              </a:rPr>
              <a:t> </a:t>
            </a:r>
            <a:r>
              <a:rPr lang="en-US" b="1" dirty="0">
                <a:solidFill>
                  <a:schemeClr val="tx1"/>
                </a:solidFill>
                <a:latin typeface="Open Sans"/>
                <a:ea typeface="Open Sans"/>
                <a:cs typeface="Open Sans"/>
                <a:sym typeface="Open Sans"/>
              </a:rPr>
              <a:t>History and Search Details</a:t>
            </a:r>
            <a:r>
              <a:rPr lang="ar-SA" dirty="0">
                <a:solidFill>
                  <a:schemeClr val="tx1"/>
                </a:solidFill>
                <a:latin typeface="Open Sans"/>
                <a:ea typeface="Open Sans"/>
                <a:cs typeface="Open Sans"/>
                <a:sym typeface="Open Sans"/>
              </a:rPr>
              <a:t> توضح كل عمليات البحث المكتملة. </a:t>
            </a:r>
          </a:p>
          <a:p>
            <a:pPr lvl="0" indent="-374650" algn="justLow" rtl="1">
              <a:lnSpc>
                <a:spcPct val="100000"/>
              </a:lnSpc>
              <a:buClr>
                <a:schemeClr val="dk1"/>
              </a:buClr>
              <a:buSzPts val="2300"/>
              <a:buChar char="•"/>
            </a:pPr>
            <a:r>
              <a:rPr lang="ar-EG" dirty="0">
                <a:solidFill>
                  <a:schemeClr val="tx1"/>
                </a:solidFill>
                <a:latin typeface="Open Sans"/>
                <a:ea typeface="Open Sans"/>
                <a:cs typeface="Open Sans"/>
                <a:sym typeface="Open Sans"/>
              </a:rPr>
              <a:t>تتيح</a:t>
            </a:r>
            <a:r>
              <a:rPr lang="ar-SA" dirty="0">
                <a:solidFill>
                  <a:schemeClr val="tx1"/>
                </a:solidFill>
                <a:latin typeface="Open Sans"/>
                <a:ea typeface="Open Sans"/>
                <a:cs typeface="Open Sans"/>
                <a:sym typeface="Open Sans"/>
              </a:rPr>
              <a:t> </a:t>
            </a:r>
            <a:r>
              <a:rPr lang="ar-SA" b="1" dirty="0">
                <a:solidFill>
                  <a:schemeClr val="tx1"/>
                </a:solidFill>
                <a:latin typeface="Open Sans"/>
                <a:ea typeface="Open Sans"/>
                <a:cs typeface="Open Sans"/>
                <a:sym typeface="Open Sans"/>
              </a:rPr>
              <a:t>إجراءات/ </a:t>
            </a:r>
            <a:r>
              <a:rPr lang="ar-EG" b="1" dirty="0">
                <a:solidFill>
                  <a:schemeClr val="tx1"/>
                </a:solidFill>
                <a:latin typeface="Open Sans"/>
                <a:ea typeface="Open Sans"/>
                <a:cs typeface="Open Sans"/>
                <a:sym typeface="Open Sans"/>
              </a:rPr>
              <a:t>إ</a:t>
            </a:r>
            <a:r>
              <a:rPr lang="ar-SA" b="1" dirty="0">
                <a:solidFill>
                  <a:schemeClr val="tx1"/>
                </a:solidFill>
                <a:latin typeface="Open Sans"/>
                <a:ea typeface="Open Sans"/>
                <a:cs typeface="Open Sans"/>
                <a:sym typeface="Open Sans"/>
              </a:rPr>
              <a:t>ضاف</a:t>
            </a:r>
            <a:r>
              <a:rPr lang="ar-EG" b="1" dirty="0">
                <a:solidFill>
                  <a:schemeClr val="tx1"/>
                </a:solidFill>
                <a:latin typeface="Open Sans"/>
                <a:ea typeface="Open Sans"/>
                <a:cs typeface="Open Sans"/>
                <a:sym typeface="Open Sans"/>
              </a:rPr>
              <a:t>ة </a:t>
            </a:r>
            <a:r>
              <a:rPr lang="ar-EG" dirty="0">
                <a:solidFill>
                  <a:schemeClr val="tx1"/>
                </a:solidFill>
                <a:latin typeface="Open Sans"/>
                <a:ea typeface="Open Sans"/>
                <a:cs typeface="Open Sans"/>
                <a:sym typeface="Open Sans"/>
              </a:rPr>
              <a:t>استعلام</a:t>
            </a:r>
            <a:r>
              <a:rPr lang="ar-SA" b="1"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Actions/Add query </a:t>
            </a:r>
            <a:r>
              <a:rPr lang="ar-EG" sz="2400" b="1" dirty="0">
                <a:solidFill>
                  <a:schemeClr val="tx1"/>
                </a:solidFill>
                <a:latin typeface="Open Sans"/>
                <a:ea typeface="Open Sans"/>
                <a:cs typeface="Open Sans"/>
                <a:sym typeface="Open Sans"/>
              </a:rPr>
              <a:t> </a:t>
            </a:r>
            <a:r>
              <a:rPr lang="ar-EG" dirty="0">
                <a:solidFill>
                  <a:schemeClr val="tx1"/>
                </a:solidFill>
                <a:latin typeface="Open Sans"/>
                <a:ea typeface="Open Sans"/>
                <a:cs typeface="Open Sans"/>
                <a:sym typeface="Open Sans"/>
              </a:rPr>
              <a:t>للمستخدمين تحديد عمليات البحث السابقة وإضافتها إلى مربع الاستعلام (أعلاه)</a:t>
            </a:r>
            <a:r>
              <a:rPr lang="ar-SA"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Query box </a:t>
            </a:r>
            <a:r>
              <a:rPr lang="ar-SA" dirty="0">
                <a:solidFill>
                  <a:schemeClr val="tx1"/>
                </a:solidFill>
                <a:latin typeface="Open Sans"/>
                <a:ea typeface="Open Sans"/>
                <a:cs typeface="Open Sans"/>
                <a:sym typeface="Open Sans"/>
              </a:rPr>
              <a:t>وإنشاء بحث جديد.</a:t>
            </a:r>
          </a:p>
          <a:p>
            <a:pPr marL="457200" lvl="0" indent="-374650" algn="justLow" rtl="1">
              <a:lnSpc>
                <a:spcPct val="100000"/>
              </a:lnSpc>
              <a:spcBef>
                <a:spcPts val="1000"/>
              </a:spcBef>
              <a:spcAft>
                <a:spcPts val="0"/>
              </a:spcAft>
              <a:buClr>
                <a:schemeClr val="dk1"/>
              </a:buClr>
              <a:buSzPts val="2300"/>
              <a:buChar char="•"/>
            </a:pPr>
            <a:r>
              <a:rPr lang="ar-SA" dirty="0">
                <a:solidFill>
                  <a:schemeClr val="tx1"/>
                </a:solidFill>
                <a:latin typeface="Open Sans"/>
                <a:ea typeface="Open Sans"/>
                <a:cs typeface="Open Sans"/>
                <a:sym typeface="Open Sans"/>
              </a:rPr>
              <a:t>مثال – </a:t>
            </a:r>
            <a:r>
              <a:rPr lang="ar-EG" dirty="0">
                <a:solidFill>
                  <a:schemeClr val="tx1"/>
                </a:solidFill>
                <a:latin typeface="Open Sans"/>
                <a:ea typeface="Open Sans"/>
                <a:cs typeface="Open Sans"/>
                <a:sym typeface="Open Sans"/>
              </a:rPr>
              <a:t>التاريخ الأول </a:t>
            </a:r>
            <a:r>
              <a:rPr lang="ar-EG" i="1" dirty="0">
                <a:solidFill>
                  <a:schemeClr val="tx1"/>
                </a:solidFill>
                <a:latin typeface="Open Sans"/>
                <a:ea typeface="Open Sans"/>
                <a:cs typeface="Open Sans"/>
                <a:sym typeface="Open Sans"/>
              </a:rPr>
              <a:t>للحصبة يتم دمج البلدان النامية </a:t>
            </a:r>
            <a:r>
              <a:rPr lang="ar-SA" b="1" i="1" dirty="0">
                <a:solidFill>
                  <a:schemeClr val="tx1"/>
                </a:solidFill>
                <a:latin typeface="Open Sans"/>
                <a:ea typeface="Open Sans"/>
                <a:cs typeface="Open Sans"/>
                <a:sym typeface="Open Sans"/>
              </a:rPr>
              <a:t> </a:t>
            </a:r>
            <a:r>
              <a:rPr lang="ar-SA" i="1" dirty="0">
                <a:solidFill>
                  <a:schemeClr val="tx1"/>
                </a:solidFill>
                <a:latin typeface="Open Sans"/>
                <a:ea typeface="Open Sans"/>
                <a:cs typeface="Open Sans"/>
                <a:sym typeface="Open Sans"/>
              </a:rPr>
              <a:t>واللقاحات </a:t>
            </a:r>
            <a:r>
              <a:rPr lang="ar-SA" b="1" i="1" dirty="0">
                <a:solidFill>
                  <a:schemeClr val="tx1"/>
                </a:solidFill>
                <a:latin typeface="Open Sans"/>
                <a:ea typeface="Open Sans"/>
                <a:cs typeface="Open Sans"/>
                <a:sym typeface="Open Sans"/>
              </a:rPr>
              <a:t>في بحث </a:t>
            </a:r>
            <a:r>
              <a:rPr lang="ar-SA" i="1" dirty="0">
                <a:solidFill>
                  <a:schemeClr val="tx1"/>
                </a:solidFill>
                <a:latin typeface="Open Sans"/>
                <a:ea typeface="Open Sans"/>
                <a:cs typeface="Open Sans"/>
                <a:sym typeface="Open Sans"/>
              </a:rPr>
              <a:t>جديد. </a:t>
            </a:r>
            <a:endParaRPr lang="ar-EG" i="1" dirty="0">
              <a:solidFill>
                <a:schemeClr val="tx1"/>
              </a:solidFill>
              <a:latin typeface="Open Sans"/>
              <a:ea typeface="Open Sans"/>
              <a:cs typeface="Open Sans"/>
              <a:sym typeface="Open Sans"/>
            </a:endParaRPr>
          </a:p>
          <a:p>
            <a:pPr marL="457200" lvl="0" indent="-374650" algn="justLow" rtl="1">
              <a:lnSpc>
                <a:spcPct val="100000"/>
              </a:lnSpc>
              <a:spcBef>
                <a:spcPts val="1000"/>
              </a:spcBef>
              <a:spcAft>
                <a:spcPts val="0"/>
              </a:spcAft>
              <a:buClr>
                <a:schemeClr val="dk1"/>
              </a:buClr>
              <a:buSzPts val="2300"/>
              <a:buChar char="•"/>
            </a:pPr>
            <a:r>
              <a:rPr lang="en-US" i="1" dirty="0">
                <a:solidFill>
                  <a:srgbClr val="C00000"/>
                </a:solidFill>
                <a:latin typeface="Open Sans"/>
                <a:ea typeface="Open Sans"/>
                <a:cs typeface="Open Sans"/>
                <a:sym typeface="Open Sans"/>
              </a:rPr>
              <a:t>History #1</a:t>
            </a:r>
            <a:r>
              <a:rPr lang="en-US" dirty="0">
                <a:solidFill>
                  <a:srgbClr val="C00000"/>
                </a:solidFill>
                <a:latin typeface="Open Sans"/>
                <a:ea typeface="Open Sans"/>
                <a:cs typeface="Open Sans"/>
                <a:sym typeface="Open Sans"/>
              </a:rPr>
              <a:t> measles developing countries and vaccines </a:t>
            </a:r>
            <a:r>
              <a:rPr lang="ar-EG" dirty="0">
                <a:solidFill>
                  <a:srgbClr val="C00000"/>
                </a:solidFill>
                <a:latin typeface="Open Sans"/>
                <a:ea typeface="Open Sans"/>
                <a:cs typeface="Open Sans"/>
                <a:sym typeface="Open Sans"/>
              </a:rPr>
              <a:t> </a:t>
            </a:r>
            <a:endParaRPr lang="ar-SA" dirty="0">
              <a:solidFill>
                <a:srgbClr val="C00000"/>
              </a:solidFill>
              <a:latin typeface="Open Sans"/>
              <a:ea typeface="Open Sans"/>
              <a:cs typeface="Open Sans"/>
              <a:sym typeface="Open Sans"/>
            </a:endParaRPr>
          </a:p>
          <a:p>
            <a:pPr marL="82550" lvl="0" indent="0" algn="r" rtl="1">
              <a:lnSpc>
                <a:spcPct val="100000"/>
              </a:lnSpc>
              <a:spcBef>
                <a:spcPts val="1000"/>
              </a:spcBef>
              <a:spcAft>
                <a:spcPts val="0"/>
              </a:spcAft>
              <a:buClr>
                <a:schemeClr val="dk1"/>
              </a:buClr>
              <a:buSzPts val="2300"/>
              <a:buNone/>
            </a:pPr>
            <a:endParaRPr lang="ar-SA" sz="2800" dirty="0">
              <a:solidFill>
                <a:schemeClr val="dk1"/>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9F9CCEEE-C257-00E7-A712-5594F4A3D442}"/>
              </a:ext>
            </a:extLst>
          </p:cNvPr>
          <p:cNvPicPr>
            <a:picLocks noChangeAspect="1"/>
          </p:cNvPicPr>
          <p:nvPr/>
        </p:nvPicPr>
        <p:blipFill>
          <a:blip r:embed="rId3"/>
          <a:stretch>
            <a:fillRect/>
          </a:stretch>
        </p:blipFill>
        <p:spPr>
          <a:xfrm>
            <a:off x="165219" y="1766653"/>
            <a:ext cx="6882981" cy="488331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878e0c40ae_0_0"/>
          <p:cNvSpPr txBox="1">
            <a:spLocks noGrp="1"/>
          </p:cNvSpPr>
          <p:nvPr>
            <p:ph type="title"/>
          </p:nvPr>
        </p:nvSpPr>
        <p:spPr>
          <a:xfrm>
            <a:off x="0" y="378812"/>
            <a:ext cx="7707086" cy="1080900"/>
          </a:xfrm>
          <a:prstGeom prst="rect">
            <a:avLst/>
          </a:prstGeom>
        </p:spPr>
        <p:txBody>
          <a:bodyPr spcFirstLastPara="1" wrap="square" lIns="91425" tIns="45700" rIns="91425" bIns="45700" anchor="ctr" anchorCtr="0">
            <a:noAutofit/>
          </a:bodyPr>
          <a:lstStyle/>
          <a:p>
            <a:pPr lvl="0" algn="r" rtl="1">
              <a:buClr>
                <a:schemeClr val="dk1"/>
              </a:buClr>
            </a:pPr>
            <a:r>
              <a:rPr lang="ar-SA" dirty="0">
                <a:solidFill>
                  <a:srgbClr val="586F7C"/>
                </a:solidFill>
                <a:latin typeface="Open Sans"/>
                <a:ea typeface="Open Sans"/>
                <a:sym typeface="Open Sans"/>
              </a:rPr>
              <a:t>خيارات</a:t>
            </a:r>
            <a:r>
              <a:rPr lang="ar-SA" dirty="0">
                <a:solidFill>
                  <a:srgbClr val="586F7C"/>
                </a:solidFill>
                <a:latin typeface="Open Sans"/>
                <a:ea typeface="Open Sans"/>
                <a:cs typeface="Open Sans"/>
                <a:sym typeface="Open Sans"/>
              </a:rPr>
              <a:t> البحث المتقدم</a:t>
            </a:r>
            <a:endParaRPr dirty="0"/>
          </a:p>
        </p:txBody>
      </p:sp>
      <p:sp>
        <p:nvSpPr>
          <p:cNvPr id="215" name="Google Shape;215;g878e0c40ae_0_0"/>
          <p:cNvSpPr txBox="1">
            <a:spLocks noGrp="1"/>
          </p:cNvSpPr>
          <p:nvPr>
            <p:ph type="body" idx="1"/>
          </p:nvPr>
        </p:nvSpPr>
        <p:spPr>
          <a:xfrm>
            <a:off x="7707086" y="1668290"/>
            <a:ext cx="4484914" cy="5121084"/>
          </a:xfrm>
          <a:prstGeom prst="rect">
            <a:avLst/>
          </a:prstGeom>
          <a:noFill/>
          <a:ln>
            <a:noFill/>
          </a:ln>
        </p:spPr>
        <p:txBody>
          <a:bodyPr spcFirstLastPara="1" wrap="square" lIns="91425" tIns="45700" rIns="91425" bIns="45700" anchor="t" anchorCtr="0">
            <a:noAutofit/>
          </a:bodyPr>
          <a:lstStyle/>
          <a:p>
            <a:pPr marL="742950" indent="-285750" algn="r" rtl="1">
              <a:lnSpc>
                <a:spcPct val="100000"/>
              </a:lnSpc>
              <a:buClr>
                <a:schemeClr val="tx1"/>
              </a:buClr>
            </a:pPr>
            <a:r>
              <a:rPr lang="ar-SA" dirty="0">
                <a:solidFill>
                  <a:schemeClr val="tx1"/>
                </a:solidFill>
                <a:latin typeface="Open Sans"/>
                <a:ea typeface="Open Sans"/>
                <a:sym typeface="Open Sans"/>
              </a:rPr>
              <a:t>خصائص</a:t>
            </a:r>
            <a:r>
              <a:rPr lang="ar-SA" dirty="0">
                <a:solidFill>
                  <a:schemeClr val="tx1"/>
                </a:solidFill>
                <a:latin typeface="Open Sans"/>
                <a:ea typeface="Open Sans"/>
                <a:cs typeface="Open Sans"/>
                <a:sym typeface="Open Sans"/>
              </a:rPr>
              <a:t> أخرى: </a:t>
            </a:r>
          </a:p>
          <a:p>
            <a:pPr marL="742950" indent="-285750" algn="r" rtl="1">
              <a:lnSpc>
                <a:spcPct val="100000"/>
              </a:lnSpc>
              <a:buClr>
                <a:schemeClr val="tx1"/>
              </a:buClr>
            </a:pPr>
            <a:r>
              <a:rPr lang="ar-SA" dirty="0">
                <a:solidFill>
                  <a:schemeClr val="tx1"/>
                </a:solidFill>
                <a:latin typeface="Open Sans"/>
                <a:ea typeface="Open Sans"/>
                <a:cs typeface="Open Sans"/>
                <a:sym typeface="Open Sans"/>
              </a:rPr>
              <a:t>تتيح</a:t>
            </a:r>
            <a:r>
              <a:rPr lang="ar-EG" dirty="0">
                <a:solidFill>
                  <a:schemeClr val="tx1"/>
                </a:solidFill>
                <a:latin typeface="Open Sans"/>
                <a:ea typeface="Open Sans"/>
                <a:cs typeface="Open Sans"/>
                <a:sym typeface="Open Sans"/>
              </a:rPr>
              <a:t> </a:t>
            </a:r>
            <a:r>
              <a:rPr lang="ar-SA" dirty="0">
                <a:solidFill>
                  <a:schemeClr val="tx1"/>
                </a:solidFill>
                <a:latin typeface="Open Sans"/>
                <a:ea typeface="Open Sans"/>
                <a:cs typeface="Open Sans"/>
                <a:sym typeface="Open Sans"/>
              </a:rPr>
              <a:t>القائمة </a:t>
            </a:r>
            <a:r>
              <a:rPr lang="ar-EG" dirty="0">
                <a:solidFill>
                  <a:schemeClr val="tx1"/>
                </a:solidFill>
                <a:latin typeface="Open Sans"/>
                <a:ea typeface="Open Sans"/>
                <a:cs typeface="Open Sans"/>
                <a:sym typeface="Open Sans"/>
              </a:rPr>
              <a:t>المنسدلة</a:t>
            </a:r>
            <a:r>
              <a:rPr lang="ar-SA" dirty="0">
                <a:solidFill>
                  <a:schemeClr val="tx1"/>
                </a:solidFill>
                <a:latin typeface="Open Sans"/>
                <a:ea typeface="Open Sans"/>
                <a:cs typeface="Open Sans"/>
                <a:sym typeface="Open Sans"/>
              </a:rPr>
              <a:t> </a:t>
            </a:r>
            <a:r>
              <a:rPr lang="ar-SA" b="1" dirty="0">
                <a:solidFill>
                  <a:schemeClr val="tx1"/>
                </a:solidFill>
                <a:latin typeface="Open Sans"/>
                <a:ea typeface="Open Sans"/>
                <a:cs typeface="Open Sans"/>
                <a:sym typeface="Open Sans"/>
              </a:rPr>
              <a:t>بكل الحقول</a:t>
            </a:r>
            <a:r>
              <a:rPr lang="ar-EG" b="1" dirty="0">
                <a:solidFill>
                  <a:schemeClr val="tx1"/>
                </a:solidFill>
                <a:latin typeface="Open Sans"/>
                <a:ea typeface="Open Sans"/>
                <a:cs typeface="Open Sans"/>
                <a:sym typeface="Open Sans"/>
              </a:rPr>
              <a:t> </a:t>
            </a:r>
            <a:r>
              <a:rPr lang="en-US" b="1" dirty="0">
                <a:solidFill>
                  <a:schemeClr val="tx1"/>
                </a:solidFill>
                <a:latin typeface="Open Sans"/>
                <a:ea typeface="Open Sans"/>
                <a:cs typeface="Open Sans"/>
                <a:sym typeface="Open Sans"/>
              </a:rPr>
              <a:t>All Fields </a:t>
            </a:r>
            <a:r>
              <a:rPr lang="ar-SA" dirty="0">
                <a:solidFill>
                  <a:schemeClr val="tx1"/>
                </a:solidFill>
                <a:latin typeface="Open Sans"/>
                <a:ea typeface="Open Sans"/>
                <a:cs typeface="Open Sans"/>
                <a:sym typeface="Open Sans"/>
              </a:rPr>
              <a:t>البحث في </a:t>
            </a:r>
            <a:r>
              <a:rPr lang="ar-EG" dirty="0">
                <a:solidFill>
                  <a:schemeClr val="tx1"/>
                </a:solidFill>
                <a:latin typeface="Open Sans"/>
                <a:ea typeface="Open Sans"/>
                <a:cs typeface="Open Sans"/>
                <a:sym typeface="Open Sans"/>
              </a:rPr>
              <a:t>مجال</a:t>
            </a:r>
            <a:r>
              <a:rPr lang="ar-SA" dirty="0">
                <a:solidFill>
                  <a:schemeClr val="tx1"/>
                </a:solidFill>
                <a:latin typeface="Open Sans"/>
                <a:ea typeface="Open Sans"/>
                <a:cs typeface="Open Sans"/>
                <a:sym typeface="Open Sans"/>
              </a:rPr>
              <a:t> معين مثل </a:t>
            </a:r>
            <a:r>
              <a:rPr lang="ar-EG" dirty="0">
                <a:solidFill>
                  <a:schemeClr val="tx1"/>
                </a:solidFill>
                <a:latin typeface="Open Sans"/>
                <a:ea typeface="Open Sans"/>
                <a:cs typeface="Open Sans"/>
                <a:sym typeface="Open Sans"/>
              </a:rPr>
              <a:t>قائمة </a:t>
            </a:r>
            <a:r>
              <a:rPr lang="ar-SA" dirty="0">
                <a:solidFill>
                  <a:schemeClr val="tx1"/>
                </a:solidFill>
                <a:latin typeface="Open Sans"/>
                <a:ea typeface="Open Sans"/>
                <a:cs typeface="Open Sans"/>
                <a:sym typeface="Open Sans"/>
              </a:rPr>
              <a:t>رؤوس الموضوعات الطبية </a:t>
            </a:r>
            <a:r>
              <a:rPr lang="en-US" b="1" dirty="0">
                <a:solidFill>
                  <a:schemeClr val="tx1"/>
                </a:solidFill>
                <a:latin typeface="Open Sans"/>
                <a:ea typeface="Open Sans"/>
                <a:cs typeface="Open Sans"/>
                <a:sym typeface="Open Sans"/>
              </a:rPr>
              <a:t>MeSH</a:t>
            </a:r>
            <a:r>
              <a:rPr lang="ar-SA" dirty="0">
                <a:solidFill>
                  <a:schemeClr val="tx1"/>
                </a:solidFill>
                <a:latin typeface="Open Sans"/>
                <a:ea typeface="Open Sans"/>
                <a:cs typeface="Open Sans"/>
                <a:sym typeface="Open Sans"/>
              </a:rPr>
              <a:t>. </a:t>
            </a:r>
          </a:p>
          <a:p>
            <a:pPr marL="742950" indent="-285750" algn="r" rtl="1">
              <a:lnSpc>
                <a:spcPct val="100000"/>
              </a:lnSpc>
              <a:buClr>
                <a:schemeClr val="tx1"/>
              </a:buClr>
            </a:pPr>
            <a:r>
              <a:rPr lang="ar-SA" dirty="0">
                <a:solidFill>
                  <a:schemeClr val="tx1"/>
                </a:solidFill>
                <a:latin typeface="Open Sans"/>
                <a:ea typeface="Open Sans"/>
                <a:cs typeface="Open Sans"/>
                <a:sym typeface="Open Sans"/>
              </a:rPr>
              <a:t>يمكن تطبيق </a:t>
            </a:r>
            <a:r>
              <a:rPr lang="ar-EG" dirty="0">
                <a:solidFill>
                  <a:schemeClr val="tx1"/>
                </a:solidFill>
                <a:latin typeface="Open Sans"/>
                <a:ea typeface="Open Sans"/>
                <a:cs typeface="Open Sans"/>
                <a:sym typeface="Open Sans"/>
              </a:rPr>
              <a:t>معاملات البحث</a:t>
            </a:r>
            <a:r>
              <a:rPr lang="ar-EG" dirty="0">
                <a:solidFill>
                  <a:schemeClr val="tx1"/>
                </a:solidFill>
                <a:latin typeface="Open Sans"/>
                <a:ea typeface="Open Sans"/>
              </a:rPr>
              <a:t> البولينى </a:t>
            </a:r>
            <a:r>
              <a:rPr lang="ar-SA" dirty="0">
                <a:solidFill>
                  <a:schemeClr val="tx1"/>
                </a:solidFill>
                <a:latin typeface="Open Sans"/>
                <a:ea typeface="Open Sans"/>
                <a:cs typeface="Open Sans"/>
                <a:sym typeface="Open Sans"/>
              </a:rPr>
              <a:t>في إضافة مصطلحات إلى مربع </a:t>
            </a:r>
            <a:r>
              <a:rPr lang="ar-EG" dirty="0">
                <a:solidFill>
                  <a:schemeClr val="tx1"/>
                </a:solidFill>
                <a:latin typeface="Open Sans"/>
                <a:ea typeface="Open Sans"/>
                <a:cs typeface="Open Sans"/>
                <a:sym typeface="Open Sans"/>
              </a:rPr>
              <a:t>الاستعلام </a:t>
            </a:r>
            <a:r>
              <a:rPr lang="en-US" sz="2400" b="1" dirty="0">
                <a:solidFill>
                  <a:schemeClr val="tx1"/>
                </a:solidFill>
                <a:latin typeface="Open Sans"/>
                <a:ea typeface="Open Sans"/>
                <a:cs typeface="Open Sans"/>
                <a:sym typeface="Open Sans"/>
              </a:rPr>
              <a:t>Add terms to the query box</a:t>
            </a:r>
            <a:r>
              <a:rPr lang="ar-SA" dirty="0">
                <a:solidFill>
                  <a:schemeClr val="tx1"/>
                </a:solidFill>
                <a:latin typeface="Open Sans"/>
                <a:ea typeface="Open Sans"/>
                <a:cs typeface="Open Sans"/>
                <a:sym typeface="Open Sans"/>
              </a:rPr>
              <a:t>.</a:t>
            </a:r>
            <a:endParaRPr lang="ar-SA" b="1" dirty="0">
              <a:solidFill>
                <a:schemeClr val="tx1"/>
              </a:solidFill>
              <a:latin typeface="Open Sans"/>
              <a:ea typeface="Open Sans"/>
              <a:cs typeface="Open Sans"/>
              <a:sym typeface="Open Sans"/>
            </a:endParaRPr>
          </a:p>
          <a:p>
            <a:pPr marL="742950" indent="-285750" algn="r" rtl="1">
              <a:lnSpc>
                <a:spcPct val="100000"/>
              </a:lnSpc>
              <a:buClr>
                <a:schemeClr val="tx1"/>
              </a:buClr>
            </a:pPr>
            <a:r>
              <a:rPr lang="ar-SA" dirty="0">
                <a:solidFill>
                  <a:schemeClr val="tx1"/>
                </a:solidFill>
                <a:latin typeface="Open Sans"/>
                <a:ea typeface="Open Sans"/>
                <a:cs typeface="Open Sans"/>
                <a:sym typeface="Open Sans"/>
              </a:rPr>
              <a:t>اضغط </a:t>
            </a:r>
            <a:r>
              <a:rPr lang="ar-SA" b="1" dirty="0">
                <a:solidFill>
                  <a:schemeClr val="tx1"/>
                </a:solidFill>
                <a:latin typeface="Open Sans"/>
                <a:ea typeface="Open Sans"/>
                <a:cs typeface="Open Sans"/>
                <a:sym typeface="Open Sans"/>
              </a:rPr>
              <a:t>عل</a:t>
            </a:r>
            <a:r>
              <a:rPr lang="ar-EG" b="1" dirty="0">
                <a:solidFill>
                  <a:schemeClr val="tx1"/>
                </a:solidFill>
                <a:latin typeface="Open Sans"/>
                <a:ea typeface="Open Sans"/>
                <a:cs typeface="Open Sans"/>
                <a:sym typeface="Open Sans"/>
              </a:rPr>
              <a:t>ى</a:t>
            </a:r>
            <a:r>
              <a:rPr lang="ar-SA" b="1" dirty="0">
                <a:solidFill>
                  <a:schemeClr val="tx1"/>
                </a:solidFill>
                <a:latin typeface="Open Sans"/>
                <a:ea typeface="Open Sans"/>
                <a:cs typeface="Open Sans"/>
                <a:sym typeface="Open Sans"/>
              </a:rPr>
              <a:t> نتائج #</a:t>
            </a:r>
            <a:r>
              <a:rPr lang="ar-EG" b="1" dirty="0">
                <a:solidFill>
                  <a:schemeClr val="tx1"/>
                </a:solidFill>
                <a:latin typeface="Open Sans"/>
                <a:ea typeface="Open Sans"/>
                <a:cs typeface="Open Sans"/>
                <a:sym typeface="Open Sans"/>
              </a:rPr>
              <a:t> -</a:t>
            </a:r>
            <a:r>
              <a:rPr lang="ar-SA" b="1"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Results # </a:t>
            </a:r>
            <a:r>
              <a:rPr lang="ar-SA" dirty="0">
                <a:solidFill>
                  <a:schemeClr val="tx1"/>
                </a:solidFill>
                <a:latin typeface="Open Sans"/>
                <a:ea typeface="Open Sans"/>
                <a:cs typeface="Open Sans"/>
                <a:sym typeface="Open Sans"/>
              </a:rPr>
              <a:t>لفتح أي </a:t>
            </a:r>
            <a:r>
              <a:rPr lang="ar-EG" dirty="0">
                <a:solidFill>
                  <a:schemeClr val="tx1"/>
                </a:solidFill>
                <a:latin typeface="Open Sans"/>
                <a:ea typeface="Open Sans"/>
                <a:cs typeface="Open Sans"/>
                <a:sym typeface="Open Sans"/>
              </a:rPr>
              <a:t>عمليات البحث السابقة في</a:t>
            </a:r>
            <a:r>
              <a:rPr lang="ar-SA" dirty="0">
                <a:solidFill>
                  <a:schemeClr val="tx1"/>
                </a:solidFill>
                <a:latin typeface="Open Sans"/>
                <a:ea typeface="Open Sans"/>
                <a:cs typeface="Open Sans"/>
                <a:sym typeface="Open Sans"/>
              </a:rPr>
              <a:t> </a:t>
            </a:r>
            <a:r>
              <a:rPr lang="en-US" dirty="0">
                <a:solidFill>
                  <a:schemeClr val="tx1"/>
                </a:solidFill>
                <a:latin typeface="Open Sans"/>
                <a:ea typeface="Open Sans"/>
                <a:cs typeface="Open Sans"/>
                <a:sym typeface="Open Sans"/>
              </a:rPr>
              <a:t>PubMed</a:t>
            </a:r>
            <a:endParaRPr lang="ar-SA" dirty="0">
              <a:solidFill>
                <a:schemeClr val="tx1"/>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437955FE-73B1-D297-041C-BF8015DF306B}"/>
              </a:ext>
            </a:extLst>
          </p:cNvPr>
          <p:cNvPicPr>
            <a:picLocks noChangeAspect="1"/>
          </p:cNvPicPr>
          <p:nvPr/>
        </p:nvPicPr>
        <p:blipFill>
          <a:blip r:embed="rId3"/>
          <a:stretch>
            <a:fillRect/>
          </a:stretch>
        </p:blipFill>
        <p:spPr>
          <a:xfrm>
            <a:off x="159047" y="1736916"/>
            <a:ext cx="7388992" cy="512108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878e0c40ae_0_0"/>
          <p:cNvSpPr txBox="1">
            <a:spLocks noGrp="1"/>
          </p:cNvSpPr>
          <p:nvPr>
            <p:ph type="title"/>
          </p:nvPr>
        </p:nvSpPr>
        <p:spPr>
          <a:xfrm>
            <a:off x="0" y="378812"/>
            <a:ext cx="7707086" cy="1080900"/>
          </a:xfrm>
          <a:prstGeom prst="rect">
            <a:avLst/>
          </a:prstGeom>
        </p:spPr>
        <p:txBody>
          <a:bodyPr spcFirstLastPara="1" wrap="square" lIns="91425" tIns="45700" rIns="91425" bIns="45700" anchor="ctr" anchorCtr="0">
            <a:noAutofit/>
          </a:bodyPr>
          <a:lstStyle/>
          <a:p>
            <a:pPr lvl="0" algn="r" rtl="1">
              <a:buClr>
                <a:schemeClr val="dk1"/>
              </a:buClr>
            </a:pPr>
            <a:r>
              <a:rPr lang="ar-SA" dirty="0">
                <a:solidFill>
                  <a:srgbClr val="586F7C"/>
                </a:solidFill>
                <a:latin typeface="Open Sans"/>
                <a:ea typeface="Open Sans"/>
                <a:sym typeface="Open Sans"/>
              </a:rPr>
              <a:t>خيارات البحث المتقدم</a:t>
            </a:r>
            <a:endParaRPr dirty="0">
              <a:solidFill>
                <a:srgbClr val="586F7C"/>
              </a:solidFill>
              <a:latin typeface="Open Sans"/>
              <a:ea typeface="Open Sans"/>
              <a:cs typeface="Open Sans"/>
            </a:endParaRPr>
          </a:p>
        </p:txBody>
      </p:sp>
      <p:sp>
        <p:nvSpPr>
          <p:cNvPr id="215" name="Google Shape;215;g878e0c40ae_0_0"/>
          <p:cNvSpPr txBox="1">
            <a:spLocks noGrp="1"/>
          </p:cNvSpPr>
          <p:nvPr>
            <p:ph type="body" idx="1"/>
          </p:nvPr>
        </p:nvSpPr>
        <p:spPr>
          <a:xfrm>
            <a:off x="8609759" y="2092385"/>
            <a:ext cx="3582241" cy="4553700"/>
          </a:xfrm>
          <a:prstGeom prst="rect">
            <a:avLst/>
          </a:prstGeom>
          <a:noFill/>
          <a:ln>
            <a:noFill/>
          </a:ln>
        </p:spPr>
        <p:txBody>
          <a:bodyPr spcFirstLastPara="1" wrap="square" lIns="91425" tIns="45700" rIns="91425" bIns="45700" anchor="t" anchorCtr="0">
            <a:noAutofit/>
          </a:bodyPr>
          <a:lstStyle/>
          <a:p>
            <a:pPr marL="742950" indent="-285750" algn="r" rtl="1">
              <a:lnSpc>
                <a:spcPct val="100000"/>
              </a:lnSpc>
              <a:buClr>
                <a:schemeClr val="tx1"/>
              </a:buClr>
            </a:pPr>
            <a:r>
              <a:rPr lang="ar-SA" sz="2000" dirty="0">
                <a:solidFill>
                  <a:schemeClr val="tx1"/>
                </a:solidFill>
                <a:latin typeface="Open Sans"/>
                <a:ea typeface="Open Sans"/>
                <a:cs typeface="Open Sans"/>
                <a:sym typeface="Open Sans"/>
              </a:rPr>
              <a:t>بحث كامل عن لقاحات الحصبة والدول النامية.</a:t>
            </a:r>
            <a:r>
              <a:rPr lang="en-US" sz="2000" dirty="0">
                <a:solidFill>
                  <a:schemeClr val="tx1"/>
                </a:solidFill>
                <a:latin typeface="Open Sans"/>
                <a:ea typeface="Open Sans"/>
                <a:cs typeface="Open Sans"/>
                <a:sym typeface="Open Sans"/>
              </a:rPr>
              <a:t> </a:t>
            </a:r>
          </a:p>
          <a:p>
            <a:pPr marL="0" lvl="1" indent="0">
              <a:lnSpc>
                <a:spcPct val="100000"/>
              </a:lnSpc>
              <a:buClr>
                <a:schemeClr val="tx1"/>
              </a:buClr>
              <a:buNone/>
            </a:pPr>
            <a:r>
              <a:rPr lang="en-US" b="1" dirty="0">
                <a:solidFill>
                  <a:schemeClr val="tx1"/>
                </a:solidFill>
                <a:latin typeface="Open Sans"/>
                <a:ea typeface="Open Sans"/>
                <a:cs typeface="Open Sans"/>
                <a:sym typeface="Open Sans"/>
              </a:rPr>
              <a:t>vaccines measles </a:t>
            </a:r>
            <a:r>
              <a:rPr lang="en-US" dirty="0">
                <a:solidFill>
                  <a:schemeClr val="tx1"/>
                </a:solidFill>
                <a:latin typeface="Open Sans"/>
                <a:ea typeface="Open Sans"/>
                <a:cs typeface="Open Sans"/>
                <a:sym typeface="Open Sans"/>
              </a:rPr>
              <a:t>and</a:t>
            </a:r>
            <a:r>
              <a:rPr lang="en-US" b="1" dirty="0">
                <a:solidFill>
                  <a:schemeClr val="tx1"/>
                </a:solidFill>
                <a:latin typeface="Open Sans"/>
                <a:ea typeface="Open Sans"/>
                <a:cs typeface="Open Sans"/>
                <a:sym typeface="Open Sans"/>
              </a:rPr>
              <a:t> developing countries</a:t>
            </a:r>
            <a:endParaRPr lang="en-US" dirty="0">
              <a:solidFill>
                <a:schemeClr val="tx1"/>
              </a:solidFill>
            </a:endParaRPr>
          </a:p>
          <a:p>
            <a:pPr indent="0" algn="r" rtl="1">
              <a:lnSpc>
                <a:spcPct val="100000"/>
              </a:lnSpc>
              <a:buClr>
                <a:schemeClr val="tx1"/>
              </a:buClr>
              <a:buNone/>
            </a:pPr>
            <a:endParaRPr lang="ar-SA" sz="2000" dirty="0">
              <a:solidFill>
                <a:schemeClr val="tx1"/>
              </a:solidFill>
              <a:latin typeface="Open Sans"/>
              <a:ea typeface="Open Sans"/>
              <a:cs typeface="Open Sans"/>
              <a:sym typeface="Open Sans"/>
            </a:endParaRPr>
          </a:p>
          <a:p>
            <a:pPr marL="742950" indent="-285750" algn="r" rtl="1">
              <a:lnSpc>
                <a:spcPct val="100000"/>
              </a:lnSpc>
              <a:buClr>
                <a:schemeClr val="tx1"/>
              </a:buClr>
            </a:pPr>
            <a:r>
              <a:rPr lang="ar-SA" sz="2000" dirty="0">
                <a:solidFill>
                  <a:schemeClr val="tx1"/>
                </a:solidFill>
                <a:latin typeface="Open Sans"/>
                <a:ea typeface="Open Sans"/>
                <a:cs typeface="Open Sans"/>
                <a:sym typeface="Open Sans"/>
              </a:rPr>
              <a:t>لاحظ أن</a:t>
            </a:r>
            <a:r>
              <a:rPr lang="en-US" sz="2000" dirty="0">
                <a:solidFill>
                  <a:schemeClr val="tx1"/>
                </a:solidFill>
                <a:latin typeface="Open Sans"/>
                <a:ea typeface="Open Sans"/>
                <a:cs typeface="Open Sans"/>
                <a:sym typeface="Open Sans"/>
              </a:rPr>
              <a:t> </a:t>
            </a:r>
            <a:r>
              <a:rPr lang="ar-EG" sz="2000" dirty="0">
                <a:solidFill>
                  <a:schemeClr val="tx1"/>
                </a:solidFill>
                <a:latin typeface="Open Sans"/>
                <a:ea typeface="Open Sans"/>
                <a:cs typeface="Open Sans"/>
                <a:sym typeface="Open Sans"/>
              </a:rPr>
              <a:t> عدد</a:t>
            </a:r>
            <a:r>
              <a:rPr lang="ar-SA" sz="2000" dirty="0">
                <a:solidFill>
                  <a:schemeClr val="tx1"/>
                </a:solidFill>
                <a:latin typeface="Open Sans"/>
                <a:ea typeface="Open Sans"/>
                <a:cs typeface="Open Sans"/>
                <a:sym typeface="Open Sans"/>
              </a:rPr>
              <a:t> النتائج </a:t>
            </a:r>
            <a:r>
              <a:rPr lang="ar-EG" sz="2000"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866</a:t>
            </a:r>
            <a:r>
              <a:rPr lang="ar-EG" sz="2000"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نتيجة.</a:t>
            </a:r>
          </a:p>
          <a:p>
            <a:pPr marL="742950" indent="-285750" algn="r" rtl="1">
              <a:lnSpc>
                <a:spcPct val="100000"/>
              </a:lnSpc>
              <a:buClr>
                <a:schemeClr val="tx1"/>
              </a:buClr>
            </a:pPr>
            <a:r>
              <a:rPr lang="ar-SA" sz="2000" dirty="0">
                <a:solidFill>
                  <a:schemeClr val="tx1"/>
                </a:solidFill>
                <a:latin typeface="Open Sans"/>
                <a:ea typeface="Open Sans"/>
                <a:cs typeface="Open Sans"/>
                <a:sym typeface="Open Sans"/>
              </a:rPr>
              <a:t>أفتح البحث المتقدم</a:t>
            </a:r>
            <a:r>
              <a:rPr lang="ar-EG" sz="2000" dirty="0">
                <a:solidFill>
                  <a:schemeClr val="tx1"/>
                </a:solidFill>
                <a:latin typeface="Open Sans"/>
                <a:ea typeface="Open Sans"/>
                <a:cs typeface="Open Sans"/>
                <a:sym typeface="Open Sans"/>
              </a:rPr>
              <a:t> </a:t>
            </a:r>
            <a:r>
              <a:rPr lang="en-US" sz="2000" b="1" dirty="0">
                <a:solidFill>
                  <a:schemeClr val="tx1"/>
                </a:solidFill>
                <a:latin typeface="Open Sans"/>
                <a:ea typeface="Open Sans"/>
                <a:cs typeface="Open Sans"/>
                <a:sym typeface="Open Sans"/>
              </a:rPr>
              <a:t>Advanced </a:t>
            </a:r>
            <a:r>
              <a:rPr lang="ar-SA" sz="2000" dirty="0">
                <a:solidFill>
                  <a:schemeClr val="tx1"/>
                </a:solidFill>
                <a:latin typeface="Open Sans"/>
                <a:ea typeface="Open Sans"/>
                <a:cs typeface="Open Sans"/>
                <a:sym typeface="Open Sans"/>
              </a:rPr>
              <a:t>، تاريخ البحث، وتفاصيل البحث</a:t>
            </a:r>
            <a:r>
              <a:rPr lang="ar-EG" sz="2000" dirty="0">
                <a:solidFill>
                  <a:schemeClr val="tx1"/>
                </a:solidFill>
                <a:latin typeface="Open Sans"/>
                <a:ea typeface="Open Sans"/>
                <a:cs typeface="Open Sans"/>
                <a:sym typeface="Open Sans"/>
              </a:rPr>
              <a:t> </a:t>
            </a:r>
            <a:r>
              <a:rPr lang="en-US" sz="2000" b="1" dirty="0">
                <a:solidFill>
                  <a:schemeClr val="tx1"/>
                </a:solidFill>
                <a:latin typeface="Open Sans"/>
                <a:ea typeface="Open Sans"/>
                <a:cs typeface="Open Sans"/>
                <a:sym typeface="Open Sans"/>
              </a:rPr>
              <a:t>History and Search Details</a:t>
            </a:r>
            <a:r>
              <a:rPr lang="ar-EG" sz="2000" b="1" dirty="0">
                <a:solidFill>
                  <a:srgbClr val="3F3F3F"/>
                </a:solidFill>
                <a:latin typeface="Open Sans"/>
                <a:ea typeface="Open Sans"/>
                <a:cs typeface="Open Sans"/>
                <a:sym typeface="Open Sans"/>
              </a:rPr>
              <a:t> </a:t>
            </a:r>
            <a:r>
              <a:rPr lang="ar-EG" sz="2000" dirty="0">
                <a:solidFill>
                  <a:srgbClr val="FF0000"/>
                </a:solidFill>
                <a:latin typeface="Open Sans"/>
                <a:ea typeface="Open Sans"/>
                <a:cs typeface="Open Sans"/>
                <a:sym typeface="Open Sans"/>
              </a:rPr>
              <a:t> </a:t>
            </a:r>
            <a:endParaRPr lang="ar-SA" sz="2000" dirty="0">
              <a:solidFill>
                <a:srgbClr val="FF0000"/>
              </a:solidFill>
              <a:latin typeface="Open Sans"/>
              <a:ea typeface="Open Sans"/>
              <a:cs typeface="Open Sans"/>
              <a:sym typeface="Open Sans"/>
            </a:endParaRPr>
          </a:p>
          <a:p>
            <a:pPr marL="742950" indent="-285750" algn="r" rtl="1">
              <a:lnSpc>
                <a:spcPct val="100000"/>
              </a:lnSpc>
              <a:buClr>
                <a:schemeClr val="tx1"/>
              </a:buClr>
            </a:pPr>
            <a:endParaRPr lang="ar-SA" sz="2000" dirty="0">
              <a:solidFill>
                <a:srgbClr val="FF0000"/>
              </a:solidFill>
              <a:latin typeface="Open Sans"/>
              <a:ea typeface="Open Sans"/>
              <a:cs typeface="Open Sans"/>
              <a:sym typeface="Open Sans"/>
            </a:endParaRPr>
          </a:p>
          <a:p>
            <a:pPr marL="742950" indent="-285750" algn="r" rtl="1">
              <a:lnSpc>
                <a:spcPct val="100000"/>
              </a:lnSpc>
              <a:buClr>
                <a:schemeClr val="tx1"/>
              </a:buClr>
            </a:pPr>
            <a:endParaRPr lang="ar-SA" sz="2000" dirty="0">
              <a:solidFill>
                <a:srgbClr val="FF0000"/>
              </a:solidFill>
              <a:latin typeface="Open Sans"/>
              <a:ea typeface="Open Sans"/>
              <a:cs typeface="Open Sans"/>
              <a:sym typeface="Open Sans"/>
            </a:endParaRPr>
          </a:p>
          <a:p>
            <a:pPr marL="742950" indent="-285750" algn="r" rtl="1">
              <a:lnSpc>
                <a:spcPct val="100000"/>
              </a:lnSpc>
              <a:buClr>
                <a:schemeClr val="tx1"/>
              </a:buClr>
            </a:pPr>
            <a:endParaRPr dirty="0">
              <a:solidFill>
                <a:schemeClr val="dk1"/>
              </a:solidFill>
              <a:latin typeface="Open Sans"/>
              <a:ea typeface="Open Sans"/>
              <a:cs typeface="Open Sans"/>
              <a:sym typeface="Open Sans"/>
            </a:endParaRPr>
          </a:p>
          <a:p>
            <a:pPr marL="514350" indent="-285750" algn="r" rtl="1">
              <a:lnSpc>
                <a:spcPct val="100000"/>
              </a:lnSpc>
              <a:buClr>
                <a:schemeClr val="tx1"/>
              </a:buClr>
            </a:pPr>
            <a:endParaRPr dirty="0">
              <a:solidFill>
                <a:schemeClr val="dk1"/>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94A5ADF6-96D2-D4CA-C1E0-DC0982E3B368}"/>
              </a:ext>
            </a:extLst>
          </p:cNvPr>
          <p:cNvPicPr>
            <a:picLocks noChangeAspect="1"/>
          </p:cNvPicPr>
          <p:nvPr/>
        </p:nvPicPr>
        <p:blipFill>
          <a:blip r:embed="rId3"/>
          <a:stretch>
            <a:fillRect/>
          </a:stretch>
        </p:blipFill>
        <p:spPr>
          <a:xfrm>
            <a:off x="348963" y="2036330"/>
            <a:ext cx="8260796" cy="2651990"/>
          </a:xfrm>
          <a:prstGeom prst="rect">
            <a:avLst/>
          </a:prstGeom>
        </p:spPr>
      </p:pic>
    </p:spTree>
    <p:extLst>
      <p:ext uri="{BB962C8B-B14F-4D97-AF65-F5344CB8AC3E}">
        <p14:creationId xmlns:p14="http://schemas.microsoft.com/office/powerpoint/2010/main" val="4028146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9"/>
          <p:cNvSpPr txBox="1">
            <a:spLocks noGrp="1"/>
          </p:cNvSpPr>
          <p:nvPr>
            <p:ph type="title"/>
          </p:nvPr>
        </p:nvSpPr>
        <p:spPr>
          <a:xfrm>
            <a:off x="0" y="45989"/>
            <a:ext cx="7707086" cy="10809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FFFFFF"/>
              </a:buClr>
              <a:buSzPts val="3600"/>
              <a:buFont typeface="Trebuchet MS"/>
              <a:buNone/>
            </a:pPr>
            <a:r>
              <a:rPr lang="ar-SA" dirty="0">
                <a:solidFill>
                  <a:srgbClr val="586F7C"/>
                </a:solidFill>
                <a:latin typeface="Open Sans"/>
                <a:ea typeface="Open Sans"/>
                <a:cs typeface="Open Sans"/>
                <a:sym typeface="Open Sans"/>
              </a:rPr>
              <a:t>الخطوط الرئيسية</a:t>
            </a:r>
            <a:endParaRPr dirty="0">
              <a:solidFill>
                <a:srgbClr val="586F7C"/>
              </a:solidFill>
              <a:latin typeface="Open Sans"/>
              <a:ea typeface="Open Sans"/>
              <a:cs typeface="Open Sans"/>
              <a:sym typeface="Open Sans"/>
            </a:endParaRPr>
          </a:p>
        </p:txBody>
      </p:sp>
      <p:sp>
        <p:nvSpPr>
          <p:cNvPr id="82" name="Google Shape;82;p39"/>
          <p:cNvSpPr txBox="1">
            <a:spLocks noGrp="1"/>
          </p:cNvSpPr>
          <p:nvPr>
            <p:ph type="body" idx="1"/>
          </p:nvPr>
        </p:nvSpPr>
        <p:spPr>
          <a:xfrm>
            <a:off x="431053" y="1653733"/>
            <a:ext cx="10597241" cy="4134325"/>
          </a:xfrm>
          <a:prstGeom prst="rect">
            <a:avLst/>
          </a:prstGeom>
          <a:noFill/>
          <a:ln>
            <a:noFill/>
          </a:ln>
        </p:spPr>
        <p:txBody>
          <a:bodyPr spcFirstLastPara="1" wrap="square" lIns="91425" tIns="45700" rIns="91425" bIns="45700" anchor="t" anchorCtr="0">
            <a:noAutofit/>
          </a:bodyPr>
          <a:lstStyle/>
          <a:p>
            <a:pPr marL="342900" marR="0" lvl="0" indent="-342900" algn="r" rtl="1">
              <a:lnSpc>
                <a:spcPct val="100000"/>
              </a:lnSpc>
              <a:spcBef>
                <a:spcPts val="0"/>
              </a:spcBef>
              <a:spcAft>
                <a:spcPts val="0"/>
              </a:spcAft>
              <a:buClrTx/>
              <a:buSzPts val="1680"/>
              <a:buFont typeface="Arial"/>
              <a:buChar char="●"/>
            </a:pPr>
            <a:r>
              <a:rPr lang="ar-SA" dirty="0">
                <a:solidFill>
                  <a:schemeClr val="tx1"/>
                </a:solidFill>
                <a:latin typeface="Open Sans"/>
                <a:ea typeface="Open Sans"/>
                <a:cs typeface="Open Sans"/>
                <a:sym typeface="Open Sans"/>
              </a:rPr>
              <a:t>المقدمة</a:t>
            </a:r>
          </a:p>
          <a:p>
            <a:pPr marL="342900" marR="0" lvl="0" indent="-342900" algn="r" rtl="1">
              <a:lnSpc>
                <a:spcPct val="100000"/>
              </a:lnSpc>
              <a:spcBef>
                <a:spcPts val="0"/>
              </a:spcBef>
              <a:spcAft>
                <a:spcPts val="0"/>
              </a:spcAft>
              <a:buClrTx/>
              <a:buSzPts val="1680"/>
              <a:buFont typeface="Arial"/>
              <a:buChar char="●"/>
            </a:pPr>
            <a:r>
              <a:rPr lang="ar-EG" dirty="0">
                <a:solidFill>
                  <a:schemeClr val="tx1"/>
                </a:solidFill>
              </a:rPr>
              <a:t>قاعدة بيانات</a:t>
            </a:r>
            <a:r>
              <a:rPr lang="ar-SA" dirty="0">
                <a:solidFill>
                  <a:schemeClr val="tx1"/>
                </a:solidFill>
              </a:rPr>
              <a:t> </a:t>
            </a:r>
            <a:r>
              <a:rPr lang="en-US" dirty="0">
                <a:solidFill>
                  <a:schemeClr val="tx1"/>
                </a:solidFill>
              </a:rPr>
              <a:t>PubMed</a:t>
            </a:r>
            <a:endParaRPr lang="ar-EG" dirty="0">
              <a:solidFill>
                <a:schemeClr val="tx1"/>
              </a:solidFill>
            </a:endParaRPr>
          </a:p>
          <a:p>
            <a:pPr marL="800100" lvl="1" indent="-342900" algn="r" rtl="1">
              <a:lnSpc>
                <a:spcPct val="100000"/>
              </a:lnSpc>
              <a:spcBef>
                <a:spcPts val="0"/>
              </a:spcBef>
              <a:buClr>
                <a:schemeClr val="dk2"/>
              </a:buClr>
              <a:buSzPts val="1680"/>
              <a:buFont typeface="Courier New" panose="02070309020205020404" pitchFamily="49" charset="0"/>
              <a:buChar char="o"/>
            </a:pPr>
            <a:r>
              <a:rPr lang="ar-SA" dirty="0">
                <a:solidFill>
                  <a:schemeClr val="tx1"/>
                </a:solidFill>
                <a:latin typeface="Open Sans"/>
                <a:ea typeface="Open Sans"/>
                <a:cs typeface="Open Sans"/>
                <a:sym typeface="Open Sans"/>
              </a:rPr>
              <a:t>البحث الأساسي، تصدير، حفظ وإرسال الاستشهادات المرجعية عن طريق البريد الإلكتروني، البحث المتقدم.</a:t>
            </a:r>
          </a:p>
          <a:p>
            <a:pPr marL="342900" marR="0" lvl="0" indent="-342900" algn="r" rtl="1">
              <a:lnSpc>
                <a:spcPct val="100000"/>
              </a:lnSpc>
              <a:spcBef>
                <a:spcPts val="0"/>
              </a:spcBef>
              <a:spcAft>
                <a:spcPts val="0"/>
              </a:spcAft>
              <a:buClrTx/>
              <a:buSzPts val="1680"/>
              <a:buFont typeface="Arial"/>
              <a:buChar char="●"/>
            </a:pPr>
            <a:r>
              <a:rPr lang="ar-SA" dirty="0">
                <a:solidFill>
                  <a:schemeClr val="tx1"/>
                </a:solidFill>
                <a:latin typeface="Open Sans"/>
                <a:ea typeface="Open Sans"/>
                <a:cs typeface="Open Sans"/>
                <a:sym typeface="Open Sans"/>
              </a:rPr>
              <a:t>مصادر المعلومات الإلكترونية لمنظمة الصحة العالمية</a:t>
            </a:r>
          </a:p>
          <a:p>
            <a:pPr marL="800100" lvl="1" indent="-342900" algn="r" rtl="1">
              <a:lnSpc>
                <a:spcPct val="100000"/>
              </a:lnSpc>
              <a:spcBef>
                <a:spcPts val="0"/>
              </a:spcBef>
              <a:buClr>
                <a:schemeClr val="dk2"/>
              </a:buClr>
              <a:buSzPts val="1680"/>
              <a:buFont typeface="Courier New" panose="02070309020205020404" pitchFamily="49" charset="0"/>
              <a:buChar char="o"/>
            </a:pPr>
            <a:r>
              <a:rPr lang="ar-SA" sz="1600" dirty="0">
                <a:solidFill>
                  <a:schemeClr val="tx1"/>
                </a:solidFill>
                <a:latin typeface="Open Sans"/>
                <a:ea typeface="Open Sans"/>
                <a:cs typeface="Open Sans"/>
                <a:sym typeface="Open Sans"/>
              </a:rPr>
              <a:t>خمس قواعد بيانات تابعة للمكاتب الإقليمية لمنظمة الصحة العالمية ، </a:t>
            </a:r>
            <a:r>
              <a:rPr lang="ar-EG" sz="1600" dirty="0">
                <a:solidFill>
                  <a:schemeClr val="tx1"/>
                </a:solidFill>
                <a:latin typeface="Open Sans"/>
                <a:ea typeface="Open Sans"/>
              </a:rPr>
              <a:t>وال</a:t>
            </a:r>
            <a:r>
              <a:rPr lang="ar-SA" sz="1600" dirty="0">
                <a:solidFill>
                  <a:schemeClr val="tx1"/>
                </a:solidFill>
                <a:latin typeface="Open Sans"/>
                <a:ea typeface="Open Sans"/>
              </a:rPr>
              <a:t>كشاف</a:t>
            </a:r>
            <a:r>
              <a:rPr lang="ar-EG" sz="1600" dirty="0">
                <a:solidFill>
                  <a:schemeClr val="tx1"/>
                </a:solidFill>
                <a:latin typeface="Open Sans"/>
                <a:ea typeface="Open Sans"/>
              </a:rPr>
              <a:t> الطبي العالمي</a:t>
            </a:r>
            <a:r>
              <a:rPr lang="en-US" sz="1600" dirty="0">
                <a:solidFill>
                  <a:schemeClr val="tx1"/>
                </a:solidFill>
                <a:latin typeface="Open Sans"/>
                <a:ea typeface="Open Sans"/>
              </a:rPr>
              <a:t> </a:t>
            </a:r>
            <a:r>
              <a:rPr lang="en-US" sz="1600" dirty="0">
                <a:solidFill>
                  <a:srgbClr val="3F3F3F"/>
                </a:solidFill>
                <a:latin typeface="Open Sans"/>
                <a:ea typeface="Open Sans"/>
                <a:cs typeface="Open Sans"/>
                <a:sym typeface="Open Sans"/>
              </a:rPr>
              <a:t>Global Index </a:t>
            </a:r>
            <a:r>
              <a:rPr lang="en-US" sz="1600" dirty="0" err="1">
                <a:solidFill>
                  <a:srgbClr val="3F3F3F"/>
                </a:solidFill>
                <a:latin typeface="Open Sans"/>
                <a:ea typeface="Open Sans"/>
                <a:cs typeface="Open Sans"/>
                <a:sym typeface="Open Sans"/>
              </a:rPr>
              <a:t>Medicus</a:t>
            </a:r>
            <a:r>
              <a:rPr lang="en-US" sz="1600" dirty="0">
                <a:solidFill>
                  <a:srgbClr val="3F3F3F"/>
                </a:solidFill>
                <a:latin typeface="Open Sans"/>
                <a:ea typeface="Open Sans"/>
                <a:cs typeface="Open Sans"/>
                <a:sym typeface="Open Sans"/>
              </a:rPr>
              <a:t> </a:t>
            </a:r>
            <a:r>
              <a:rPr lang="ar-SA" sz="1600" dirty="0">
                <a:solidFill>
                  <a:schemeClr val="tx1"/>
                </a:solidFill>
                <a:latin typeface="Open Sans"/>
                <a:ea typeface="Open Sans"/>
                <a:cs typeface="Open Sans"/>
                <a:sym typeface="Open Sans"/>
              </a:rPr>
              <a:t>والمستودع المؤسسي</a:t>
            </a:r>
            <a:r>
              <a:rPr lang="ar-SA" sz="1600" dirty="0">
                <a:solidFill>
                  <a:schemeClr val="tx1"/>
                </a:solidFill>
                <a:latin typeface="Open Sans"/>
                <a:ea typeface="Open Sans"/>
                <a:sym typeface="Open Sans"/>
              </a:rPr>
              <a:t> </a:t>
            </a:r>
            <a:r>
              <a:rPr lang="ar-EG" sz="1600" dirty="0">
                <a:solidFill>
                  <a:schemeClr val="tx1"/>
                </a:solidFill>
                <a:latin typeface="Open Sans"/>
                <a:ea typeface="Open Sans"/>
              </a:rPr>
              <a:t>لتبادل</a:t>
            </a:r>
            <a:r>
              <a:rPr lang="ar-SA" sz="1600" dirty="0">
                <a:solidFill>
                  <a:schemeClr val="tx1"/>
                </a:solidFill>
                <a:latin typeface="Open Sans"/>
                <a:ea typeface="Open Sans"/>
                <a:sym typeface="Open Sans"/>
              </a:rPr>
              <a:t> </a:t>
            </a:r>
            <a:r>
              <a:rPr lang="ar-SA" sz="1600" dirty="0">
                <a:solidFill>
                  <a:schemeClr val="tx1"/>
                </a:solidFill>
                <a:latin typeface="Open Sans"/>
                <a:ea typeface="Open Sans"/>
                <a:cs typeface="Open Sans"/>
                <a:sym typeface="Open Sans"/>
              </a:rPr>
              <a:t>المعلومات </a:t>
            </a:r>
            <a:r>
              <a:rPr lang="en-US" sz="1600" dirty="0">
                <a:solidFill>
                  <a:schemeClr val="tx1"/>
                </a:solidFill>
                <a:latin typeface="Open Sans"/>
                <a:ea typeface="Open Sans"/>
                <a:cs typeface="Open Sans"/>
                <a:sym typeface="Open Sans"/>
              </a:rPr>
              <a:t>IRIS)</a:t>
            </a:r>
            <a:r>
              <a:rPr lang="ar-SA" sz="1600" dirty="0">
                <a:solidFill>
                  <a:schemeClr val="tx1"/>
                </a:solidFill>
                <a:latin typeface="Open Sans"/>
                <a:ea typeface="Open Sans"/>
                <a:cs typeface="Open Sans"/>
                <a:sym typeface="Open Sans"/>
              </a:rPr>
              <a:t>).</a:t>
            </a:r>
          </a:p>
          <a:p>
            <a:pPr marL="342900" marR="0" lvl="0" indent="-342900" algn="r" rtl="1">
              <a:lnSpc>
                <a:spcPct val="100000"/>
              </a:lnSpc>
              <a:spcBef>
                <a:spcPts val="0"/>
              </a:spcBef>
              <a:spcAft>
                <a:spcPts val="0"/>
              </a:spcAft>
              <a:buClrTx/>
              <a:buSzPts val="1680"/>
              <a:buFont typeface="Arial"/>
              <a:buChar char="●"/>
            </a:pPr>
            <a:r>
              <a:rPr lang="ar-SA" sz="2000" dirty="0">
                <a:solidFill>
                  <a:schemeClr val="tx1"/>
                </a:solidFill>
                <a:latin typeface="Open Sans"/>
                <a:ea typeface="Open Sans"/>
                <a:cs typeface="Open Sans"/>
                <a:sym typeface="Open Sans"/>
              </a:rPr>
              <a:t>مصادر </a:t>
            </a:r>
            <a:r>
              <a:rPr lang="ar-EG" sz="2000" dirty="0">
                <a:solidFill>
                  <a:schemeClr val="tx1"/>
                </a:solidFill>
                <a:latin typeface="Open Sans"/>
                <a:ea typeface="Open Sans"/>
                <a:cs typeface="Open Sans"/>
                <a:sym typeface="Open Sans"/>
              </a:rPr>
              <a:t>"البحوث من أجل الحياة"</a:t>
            </a:r>
            <a:r>
              <a:rPr lang="en-US" sz="2000" dirty="0">
                <a:solidFill>
                  <a:schemeClr val="tx1"/>
                </a:solidFill>
                <a:latin typeface="Open Sans"/>
                <a:ea typeface="Open Sans"/>
                <a:cs typeface="Open Sans"/>
                <a:sym typeface="Open Sans"/>
              </a:rPr>
              <a:t>Research4Life</a:t>
            </a:r>
            <a:r>
              <a:rPr lang="ar-EG" sz="2000"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 الأخرى  </a:t>
            </a:r>
          </a:p>
          <a:p>
            <a:pPr marL="800100" lvl="1" indent="-342900" algn="r" rtl="1">
              <a:lnSpc>
                <a:spcPct val="100000"/>
              </a:lnSpc>
              <a:spcBef>
                <a:spcPts val="0"/>
              </a:spcBef>
              <a:buClr>
                <a:schemeClr val="dk2"/>
              </a:buClr>
              <a:buSzPts val="1680"/>
              <a:buFont typeface="Courier New" panose="02070309020205020404" pitchFamily="49" charset="0"/>
              <a:buChar char="o"/>
            </a:pPr>
            <a:r>
              <a:rPr lang="ar-SA" sz="1600" dirty="0">
                <a:solidFill>
                  <a:schemeClr val="tx1"/>
                </a:solidFill>
                <a:latin typeface="Open Sans"/>
                <a:ea typeface="Open Sans"/>
                <a:cs typeface="Open Sans"/>
                <a:sym typeface="Open Sans"/>
              </a:rPr>
              <a:t>قواعد بيانات، </a:t>
            </a:r>
            <a:r>
              <a:rPr lang="ar-EG" sz="1600" dirty="0">
                <a:solidFill>
                  <a:schemeClr val="tx1"/>
                </a:solidFill>
                <a:latin typeface="Open Sans"/>
                <a:ea typeface="Open Sans"/>
                <a:sym typeface="Open Sans"/>
              </a:rPr>
              <a:t>المصادر</a:t>
            </a:r>
            <a:r>
              <a:rPr lang="ar-SA" sz="1600" dirty="0">
                <a:solidFill>
                  <a:schemeClr val="tx1"/>
                </a:solidFill>
                <a:latin typeface="Open Sans"/>
                <a:ea typeface="Open Sans"/>
                <a:cs typeface="Open Sans"/>
                <a:sym typeface="Open Sans"/>
              </a:rPr>
              <a:t> </a:t>
            </a:r>
            <a:r>
              <a:rPr lang="ar-EG" sz="1600" dirty="0">
                <a:solidFill>
                  <a:schemeClr val="tx1"/>
                </a:solidFill>
                <a:latin typeface="Open Sans"/>
                <a:ea typeface="Open Sans"/>
                <a:cs typeface="Open Sans"/>
                <a:sym typeface="Open Sans"/>
              </a:rPr>
              <a:t>ال</a:t>
            </a:r>
            <a:r>
              <a:rPr lang="ar-SA" sz="1600" dirty="0">
                <a:solidFill>
                  <a:schemeClr val="tx1"/>
                </a:solidFill>
                <a:latin typeface="Open Sans"/>
                <a:ea typeface="Open Sans"/>
                <a:cs typeface="Open Sans"/>
                <a:sym typeface="Open Sans"/>
              </a:rPr>
              <a:t>مرجعية، المصادر </a:t>
            </a:r>
            <a:r>
              <a:rPr lang="ar-EG" sz="1600" dirty="0">
                <a:solidFill>
                  <a:schemeClr val="tx1"/>
                </a:solidFill>
                <a:latin typeface="Open Sans"/>
                <a:ea typeface="Open Sans"/>
                <a:cs typeface="Open Sans"/>
                <a:sym typeface="Open Sans"/>
              </a:rPr>
              <a:t>ال</a:t>
            </a:r>
            <a:r>
              <a:rPr lang="ar-SA" sz="1600" dirty="0">
                <a:solidFill>
                  <a:schemeClr val="tx1"/>
                </a:solidFill>
                <a:latin typeface="Open Sans"/>
                <a:ea typeface="Open Sans"/>
                <a:cs typeface="Open Sans"/>
                <a:sym typeface="Open Sans"/>
              </a:rPr>
              <a:t>مجانية.</a:t>
            </a:r>
          </a:p>
          <a:p>
            <a:pPr marL="342900" marR="0" lvl="0" indent="-342900" algn="r" rtl="1">
              <a:lnSpc>
                <a:spcPct val="100000"/>
              </a:lnSpc>
              <a:spcBef>
                <a:spcPts val="0"/>
              </a:spcBef>
              <a:spcAft>
                <a:spcPts val="0"/>
              </a:spcAft>
              <a:buClrTx/>
              <a:buSzPts val="1680"/>
              <a:buFont typeface="Arial"/>
              <a:buChar char="●"/>
            </a:pPr>
            <a:r>
              <a:rPr lang="ar-SA" sz="2000" dirty="0">
                <a:solidFill>
                  <a:schemeClr val="tx1"/>
                </a:solidFill>
                <a:latin typeface="Open Sans"/>
                <a:ea typeface="Open Sans"/>
                <a:cs typeface="Open Sans"/>
                <a:sym typeface="Open Sans"/>
              </a:rPr>
              <a:t>مصادر الانترنت </a:t>
            </a:r>
          </a:p>
          <a:p>
            <a:pPr marL="800100" lvl="1" indent="-342900" algn="r" rtl="1">
              <a:lnSpc>
                <a:spcPct val="100000"/>
              </a:lnSpc>
              <a:spcBef>
                <a:spcPts val="0"/>
              </a:spcBef>
              <a:buClr>
                <a:schemeClr val="dk2"/>
              </a:buClr>
              <a:buSzPts val="1680"/>
              <a:buFont typeface="Courier New" panose="02070309020205020404" pitchFamily="49" charset="0"/>
              <a:buChar char="o"/>
            </a:pPr>
            <a:r>
              <a:rPr lang="ar-SA" sz="1600" dirty="0">
                <a:solidFill>
                  <a:schemeClr val="tx1"/>
                </a:solidFill>
                <a:latin typeface="Open Sans"/>
                <a:ea typeface="Open Sans"/>
                <a:cs typeface="Open Sans"/>
                <a:sym typeface="Open Sans"/>
              </a:rPr>
              <a:t>محركات البحث، مجلات هايواير </a:t>
            </a:r>
            <a:r>
              <a:rPr lang="en-US" sz="1600" dirty="0">
                <a:solidFill>
                  <a:schemeClr val="tx1"/>
                </a:solidFill>
                <a:latin typeface="Open Sans"/>
                <a:ea typeface="Open Sans"/>
                <a:cs typeface="Open Sans"/>
                <a:sym typeface="Open Sans"/>
              </a:rPr>
              <a:t>Highwire Journals </a:t>
            </a:r>
            <a:r>
              <a:rPr lang="ar-EG" sz="1600" dirty="0">
                <a:solidFill>
                  <a:schemeClr val="tx1"/>
                </a:solidFill>
                <a:latin typeface="Open Sans"/>
                <a:ea typeface="Open Sans"/>
                <a:cs typeface="Open Sans"/>
                <a:sym typeface="Open Sans"/>
              </a:rPr>
              <a:t> ، الوصول المجاني ، أ</a:t>
            </a:r>
            <a:r>
              <a:rPr lang="ar-SA" sz="1600" dirty="0">
                <a:solidFill>
                  <a:schemeClr val="tx1"/>
                </a:solidFill>
                <a:latin typeface="Open Sans"/>
                <a:ea typeface="Open Sans"/>
                <a:cs typeface="Open Sans"/>
                <a:sym typeface="Open Sans"/>
              </a:rPr>
              <a:t>دلة ال</a:t>
            </a:r>
            <a:r>
              <a:rPr lang="ar-EG" sz="1600" dirty="0">
                <a:solidFill>
                  <a:schemeClr val="tx1"/>
                </a:solidFill>
                <a:latin typeface="Open Sans"/>
                <a:ea typeface="Open Sans"/>
                <a:cs typeface="Open Sans"/>
                <a:sym typeface="Open Sans"/>
              </a:rPr>
              <a:t>انتاج الفكري</a:t>
            </a:r>
            <a:r>
              <a:rPr lang="ar-SA" sz="1600" dirty="0">
                <a:solidFill>
                  <a:schemeClr val="tx1"/>
                </a:solidFill>
                <a:latin typeface="Open Sans"/>
                <a:ea typeface="Open Sans"/>
                <a:cs typeface="Open Sans"/>
                <a:sym typeface="Open Sans"/>
              </a:rPr>
              <a:t> الرمادي.</a:t>
            </a:r>
            <a:endParaRPr lang="ar-EG" sz="1600" dirty="0">
              <a:solidFill>
                <a:schemeClr val="tx1"/>
              </a:solidFill>
              <a:latin typeface="Open Sans"/>
              <a:ea typeface="Open Sans"/>
              <a:cs typeface="Open Sans"/>
              <a:sym typeface="Open Sans"/>
            </a:endParaRPr>
          </a:p>
          <a:p>
            <a:pPr marL="342900" indent="-342900" algn="r" rtl="1">
              <a:lnSpc>
                <a:spcPct val="100000"/>
              </a:lnSpc>
              <a:spcBef>
                <a:spcPts val="0"/>
              </a:spcBef>
              <a:buClrTx/>
              <a:buSzPts val="1680"/>
              <a:buFont typeface="Arial" panose="020B0604020202020204" pitchFamily="34" charset="0"/>
              <a:buChar char="•"/>
            </a:pPr>
            <a:r>
              <a:rPr lang="ar-SA" dirty="0">
                <a:solidFill>
                  <a:schemeClr val="tx1"/>
                </a:solidFill>
                <a:latin typeface="Open Sans"/>
                <a:ea typeface="Open Sans"/>
                <a:cs typeface="Open Sans"/>
                <a:sym typeface="Open Sans"/>
              </a:rPr>
              <a:t>الملخص</a:t>
            </a:r>
            <a:endParaRPr dirty="0">
              <a:solidFill>
                <a:schemeClr val="tx1"/>
              </a:solidFill>
              <a:latin typeface="Open Sans"/>
              <a:ea typeface="Open Sans"/>
              <a:cs typeface="Open Sans"/>
              <a:sym typeface="Open Sans"/>
            </a:endParaRPr>
          </a:p>
        </p:txBody>
      </p:sp>
      <p:sp>
        <p:nvSpPr>
          <p:cNvPr id="83" name="Google Shape;83;p39"/>
          <p:cNvSpPr txBox="1">
            <a:spLocks noGrp="1"/>
          </p:cNvSpPr>
          <p:nvPr>
            <p:ph type="dt" idx="10"/>
          </p:nvPr>
        </p:nvSpPr>
        <p:spPr>
          <a:xfrm>
            <a:off x="9434050" y="6455525"/>
            <a:ext cx="2743200" cy="326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sz="1200" dirty="0"/>
              <a:t>v1.1 July 2024</a:t>
            </a:r>
            <a:endParaRPr sz="1200" dirty="0"/>
          </a:p>
        </p:txBody>
      </p:sp>
      <p:pic>
        <p:nvPicPr>
          <p:cNvPr id="84" name="Google Shape;84;p39"/>
          <p:cNvPicPr preferRelativeResize="0"/>
          <p:nvPr/>
        </p:nvPicPr>
        <p:blipFill rotWithShape="1">
          <a:blip r:embed="rId3">
            <a:alphaModFix/>
          </a:blip>
          <a:srcRect/>
          <a:stretch/>
        </p:blipFill>
        <p:spPr>
          <a:xfrm>
            <a:off x="81466" y="6515076"/>
            <a:ext cx="699175" cy="233648"/>
          </a:xfrm>
          <a:prstGeom prst="rect">
            <a:avLst/>
          </a:prstGeom>
          <a:noFill/>
          <a:ln>
            <a:noFill/>
          </a:ln>
        </p:spPr>
      </p:pic>
      <p:sp>
        <p:nvSpPr>
          <p:cNvPr id="85" name="Google Shape;85;p39"/>
          <p:cNvSpPr txBox="1"/>
          <p:nvPr/>
        </p:nvSpPr>
        <p:spPr>
          <a:xfrm>
            <a:off x="770025" y="6455513"/>
            <a:ext cx="9783900" cy="28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This work is licensed under Creative Commons </a:t>
            </a:r>
            <a:r>
              <a:rPr lang="en-US" sz="1200" b="0" i="0" u="sng" strike="noStrike" cap="none">
                <a:solidFill>
                  <a:schemeClr val="hlink"/>
                </a:solidFill>
                <a:latin typeface="Arial"/>
                <a:ea typeface="Arial"/>
                <a:cs typeface="Arial"/>
                <a:sym typeface="Arial"/>
                <a:hlinkClick r:id="rId4"/>
              </a:rPr>
              <a:t>Attribution-ShareAlike 4.0 International</a:t>
            </a:r>
            <a:r>
              <a:rPr lang="en-US" sz="1200" b="0" i="0" u="none" strike="noStrike" cap="none">
                <a:solidFill>
                  <a:srgbClr val="000000"/>
                </a:solidFill>
                <a:latin typeface="Arial"/>
                <a:ea typeface="Arial"/>
                <a:cs typeface="Arial"/>
                <a:sym typeface="Arial"/>
              </a:rPr>
              <a:t> (CC BY-SA 4.0)</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878e0c40ae_0_0"/>
          <p:cNvSpPr txBox="1">
            <a:spLocks noGrp="1"/>
          </p:cNvSpPr>
          <p:nvPr>
            <p:ph type="title"/>
          </p:nvPr>
        </p:nvSpPr>
        <p:spPr>
          <a:xfrm>
            <a:off x="0" y="378812"/>
            <a:ext cx="7707086" cy="1080900"/>
          </a:xfrm>
          <a:prstGeom prst="rect">
            <a:avLst/>
          </a:prstGeom>
        </p:spPr>
        <p:txBody>
          <a:bodyPr spcFirstLastPara="1" wrap="square" lIns="91425" tIns="45700" rIns="91425" bIns="45700" anchor="ctr" anchorCtr="0">
            <a:noAutofit/>
          </a:bodyPr>
          <a:lstStyle/>
          <a:p>
            <a:pPr lvl="0" algn="r" rtl="1">
              <a:buClr>
                <a:schemeClr val="dk1"/>
              </a:buClr>
            </a:pPr>
            <a:r>
              <a:rPr lang="ar-SA" dirty="0">
                <a:solidFill>
                  <a:srgbClr val="586F7C"/>
                </a:solidFill>
                <a:latin typeface="Open Sans"/>
                <a:ea typeface="Open Sans"/>
                <a:sym typeface="Open Sans"/>
              </a:rPr>
              <a:t>خيارات البحث المتقدم</a:t>
            </a:r>
            <a:endParaRPr dirty="0">
              <a:solidFill>
                <a:srgbClr val="586F7C"/>
              </a:solidFill>
              <a:latin typeface="Open Sans"/>
              <a:ea typeface="Open Sans"/>
            </a:endParaRPr>
          </a:p>
        </p:txBody>
      </p:sp>
      <p:sp>
        <p:nvSpPr>
          <p:cNvPr id="215" name="Google Shape;215;g878e0c40ae_0_0"/>
          <p:cNvSpPr txBox="1">
            <a:spLocks noGrp="1"/>
          </p:cNvSpPr>
          <p:nvPr>
            <p:ph type="body" idx="1"/>
          </p:nvPr>
        </p:nvSpPr>
        <p:spPr>
          <a:xfrm>
            <a:off x="6896101" y="2486430"/>
            <a:ext cx="4411218" cy="3493746"/>
          </a:xfrm>
          <a:prstGeom prst="rect">
            <a:avLst/>
          </a:prstGeom>
          <a:noFill/>
          <a:ln>
            <a:noFill/>
          </a:ln>
        </p:spPr>
        <p:txBody>
          <a:bodyPr spcFirstLastPara="1" wrap="square" lIns="91425" tIns="45700" rIns="91425" bIns="45700" anchor="t" anchorCtr="0">
            <a:noAutofit/>
          </a:bodyPr>
          <a:lstStyle/>
          <a:p>
            <a:pPr marL="742950" indent="-285750" algn="r" rtl="1">
              <a:lnSpc>
                <a:spcPct val="100000"/>
              </a:lnSpc>
              <a:buClr>
                <a:schemeClr val="tx1"/>
              </a:buClr>
            </a:pPr>
            <a:r>
              <a:rPr lang="ar-SA" dirty="0">
                <a:solidFill>
                  <a:schemeClr val="tx1"/>
                </a:solidFill>
                <a:latin typeface="Open Sans"/>
                <a:ea typeface="Open Sans"/>
                <a:sym typeface="Open Sans"/>
              </a:rPr>
              <a:t>في قسم تاريخ وتفاصيل </a:t>
            </a:r>
            <a:r>
              <a:rPr lang="ar-SA" dirty="0">
                <a:solidFill>
                  <a:schemeClr val="tx1"/>
                </a:solidFill>
                <a:latin typeface="Open Sans"/>
                <a:ea typeface="Open Sans"/>
                <a:cs typeface="Open Sans"/>
                <a:sym typeface="Open Sans"/>
              </a:rPr>
              <a:t>البحث </a:t>
            </a:r>
            <a:r>
              <a:rPr lang="en-US" sz="2400" b="1" dirty="0">
                <a:solidFill>
                  <a:schemeClr val="tx1"/>
                </a:solidFill>
                <a:latin typeface="Open Sans"/>
                <a:ea typeface="Open Sans"/>
                <a:cs typeface="Open Sans"/>
                <a:sym typeface="Open Sans"/>
              </a:rPr>
              <a:t>History and Search Details</a:t>
            </a:r>
            <a:r>
              <a:rPr lang="en-US" sz="2400" dirty="0">
                <a:solidFill>
                  <a:schemeClr val="tx1"/>
                </a:solidFill>
                <a:latin typeface="Open Sans"/>
                <a:ea typeface="Open Sans"/>
                <a:cs typeface="Open Sans"/>
                <a:sym typeface="Open Sans"/>
              </a:rPr>
              <a:t> </a:t>
            </a:r>
            <a:r>
              <a:rPr lang="ar-SA" dirty="0">
                <a:solidFill>
                  <a:schemeClr val="tx1"/>
                </a:solidFill>
                <a:latin typeface="Open Sans"/>
                <a:ea typeface="Open Sans"/>
                <a:cs typeface="Open Sans"/>
                <a:sym typeface="Open Sans"/>
              </a:rPr>
              <a:t>، انقر فوق التفاصيل</a:t>
            </a:r>
            <a:r>
              <a:rPr lang="ar-EG" dirty="0">
                <a:solidFill>
                  <a:schemeClr val="tx1"/>
                </a:solidFill>
                <a:latin typeface="Open Sans"/>
                <a:ea typeface="Open Sans"/>
                <a:cs typeface="Open Sans"/>
                <a:sym typeface="Open Sans"/>
              </a:rPr>
              <a:t> </a:t>
            </a:r>
            <a:r>
              <a:rPr lang="en-US" sz="2400" b="1" dirty="0">
                <a:solidFill>
                  <a:schemeClr val="tx1"/>
                </a:solidFill>
                <a:latin typeface="Open Sans"/>
                <a:ea typeface="Open Sans"/>
                <a:cs typeface="Open Sans"/>
                <a:sym typeface="Open Sans"/>
              </a:rPr>
              <a:t>Details</a:t>
            </a:r>
            <a:r>
              <a:rPr lang="ar-SA" dirty="0">
                <a:solidFill>
                  <a:schemeClr val="tx1"/>
                </a:solidFill>
                <a:latin typeface="Open Sans"/>
                <a:ea typeface="Open Sans"/>
                <a:cs typeface="Open Sans"/>
                <a:sym typeface="Open Sans"/>
              </a:rPr>
              <a:t>.</a:t>
            </a:r>
          </a:p>
          <a:p>
            <a:pPr marL="742950" indent="-285750" algn="r" rtl="1">
              <a:lnSpc>
                <a:spcPct val="100000"/>
              </a:lnSpc>
              <a:buClr>
                <a:schemeClr val="tx1"/>
              </a:buClr>
            </a:pPr>
            <a:r>
              <a:rPr lang="ar-SA" dirty="0">
                <a:solidFill>
                  <a:schemeClr val="tx1"/>
                </a:solidFill>
                <a:latin typeface="Open Sans"/>
                <a:ea typeface="Open Sans"/>
                <a:cs typeface="Open Sans"/>
                <a:sym typeface="Open Sans"/>
              </a:rPr>
              <a:t>لاحظ الاستفسار </a:t>
            </a:r>
            <a:r>
              <a:rPr lang="en-US" sz="2400" b="1" dirty="0">
                <a:solidFill>
                  <a:schemeClr val="tx1"/>
                </a:solidFill>
                <a:latin typeface="Open Sans"/>
                <a:ea typeface="Open Sans"/>
                <a:cs typeface="Open Sans"/>
                <a:sym typeface="Open Sans"/>
              </a:rPr>
              <a:t>Query </a:t>
            </a:r>
            <a:r>
              <a:rPr lang="ar-SA" dirty="0">
                <a:solidFill>
                  <a:schemeClr val="tx1"/>
                </a:solidFill>
                <a:latin typeface="Open Sans"/>
                <a:ea typeface="Open Sans"/>
                <a:cs typeface="Open Sans"/>
                <a:sym typeface="Open Sans"/>
              </a:rPr>
              <a:t>والترجمات </a:t>
            </a:r>
            <a:r>
              <a:rPr lang="en-US" sz="2400" b="1" dirty="0">
                <a:solidFill>
                  <a:schemeClr val="tx1"/>
                </a:solidFill>
                <a:latin typeface="Open Sans"/>
                <a:ea typeface="Open Sans"/>
                <a:cs typeface="Open Sans"/>
                <a:sym typeface="Open Sans"/>
              </a:rPr>
              <a:t>Translations </a:t>
            </a:r>
            <a:r>
              <a:rPr lang="ar-SA" dirty="0">
                <a:solidFill>
                  <a:schemeClr val="tx1"/>
                </a:solidFill>
                <a:latin typeface="Open Sans"/>
                <a:ea typeface="Open Sans"/>
                <a:cs typeface="Open Sans"/>
                <a:sym typeface="Open Sans"/>
              </a:rPr>
              <a:t>التي توضح كيفية عمل خيارات البحث الذكي في </a:t>
            </a:r>
            <a:r>
              <a:rPr lang="ar-SA" dirty="0" err="1">
                <a:solidFill>
                  <a:schemeClr val="tx1"/>
                </a:solidFill>
                <a:latin typeface="Open Sans"/>
                <a:ea typeface="Open Sans"/>
                <a:cs typeface="Open Sans"/>
                <a:sym typeface="Open Sans"/>
              </a:rPr>
              <a:t>ببميد</a:t>
            </a:r>
            <a:r>
              <a:rPr lang="ar-SA" dirty="0">
                <a:solidFill>
                  <a:schemeClr val="tx1"/>
                </a:solidFill>
                <a:latin typeface="Open Sans"/>
                <a:ea typeface="Open Sans"/>
                <a:cs typeface="Open Sans"/>
                <a:sym typeface="Open Sans"/>
              </a:rPr>
              <a:t> </a:t>
            </a:r>
            <a:r>
              <a:rPr lang="en-US" dirty="0">
                <a:solidFill>
                  <a:schemeClr val="tx1"/>
                </a:solidFill>
                <a:latin typeface="Open Sans"/>
                <a:ea typeface="Open Sans"/>
                <a:cs typeface="Open Sans"/>
                <a:sym typeface="Open Sans"/>
              </a:rPr>
              <a:t>PubMed</a:t>
            </a:r>
            <a:r>
              <a:rPr lang="ar-SA" dirty="0">
                <a:solidFill>
                  <a:schemeClr val="tx1"/>
                </a:solidFill>
                <a:latin typeface="Open Sans"/>
                <a:ea typeface="Open Sans"/>
                <a:cs typeface="Open Sans"/>
                <a:sym typeface="Open Sans"/>
              </a:rPr>
              <a:t>.</a:t>
            </a:r>
            <a:r>
              <a:rPr lang="ar-EG" dirty="0">
                <a:solidFill>
                  <a:schemeClr val="tx1"/>
                </a:solidFill>
                <a:latin typeface="Open Sans"/>
                <a:ea typeface="Open Sans"/>
                <a:cs typeface="Open Sans"/>
                <a:sym typeface="Open Sans"/>
              </a:rPr>
              <a:t> </a:t>
            </a:r>
            <a:endParaRPr lang="ar-SA" dirty="0">
              <a:solidFill>
                <a:schemeClr val="tx1"/>
              </a:solidFill>
              <a:latin typeface="Open Sans"/>
              <a:ea typeface="Open Sans"/>
              <a:cs typeface="Open Sans"/>
              <a:sym typeface="Open Sans"/>
            </a:endParaRPr>
          </a:p>
          <a:p>
            <a:pPr marL="742950" indent="-285750" algn="r" rtl="1">
              <a:lnSpc>
                <a:spcPct val="100000"/>
              </a:lnSpc>
              <a:buClr>
                <a:schemeClr val="tx1"/>
              </a:buClr>
            </a:pPr>
            <a:endParaRPr lang="ar-SA" dirty="0">
              <a:solidFill>
                <a:schemeClr val="tx1"/>
              </a:solidFill>
              <a:latin typeface="Open Sans"/>
              <a:ea typeface="Open Sans"/>
              <a:cs typeface="Open Sans"/>
              <a:sym typeface="Open Sans"/>
            </a:endParaRPr>
          </a:p>
          <a:p>
            <a:pPr indent="0" algn="r" rtl="1">
              <a:lnSpc>
                <a:spcPct val="100000"/>
              </a:lnSpc>
              <a:buClr>
                <a:schemeClr val="tx1"/>
              </a:buClr>
              <a:buNone/>
            </a:pPr>
            <a:endParaRPr dirty="0">
              <a:solidFill>
                <a:schemeClr val="dk1"/>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DC916873-0D55-A589-B5ED-7E6112F720A0}"/>
              </a:ext>
            </a:extLst>
          </p:cNvPr>
          <p:cNvPicPr>
            <a:picLocks noChangeAspect="1"/>
          </p:cNvPicPr>
          <p:nvPr/>
        </p:nvPicPr>
        <p:blipFill>
          <a:blip r:embed="rId3"/>
          <a:stretch>
            <a:fillRect/>
          </a:stretch>
        </p:blipFill>
        <p:spPr>
          <a:xfrm>
            <a:off x="443210" y="1741553"/>
            <a:ext cx="6452890" cy="4983098"/>
          </a:xfrm>
          <a:prstGeom prst="rect">
            <a:avLst/>
          </a:prstGeom>
        </p:spPr>
      </p:pic>
    </p:spTree>
    <p:extLst>
      <p:ext uri="{BB962C8B-B14F-4D97-AF65-F5344CB8AC3E}">
        <p14:creationId xmlns:p14="http://schemas.microsoft.com/office/powerpoint/2010/main" val="3093764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878e0c40ae_0_0"/>
          <p:cNvSpPr txBox="1">
            <a:spLocks noGrp="1"/>
          </p:cNvSpPr>
          <p:nvPr>
            <p:ph type="title"/>
          </p:nvPr>
        </p:nvSpPr>
        <p:spPr>
          <a:xfrm>
            <a:off x="0" y="378812"/>
            <a:ext cx="7707086" cy="1080900"/>
          </a:xfrm>
          <a:prstGeom prst="rect">
            <a:avLst/>
          </a:prstGeom>
        </p:spPr>
        <p:txBody>
          <a:bodyPr spcFirstLastPara="1" wrap="square" lIns="91425" tIns="45700" rIns="91425" bIns="45700" anchor="ctr" anchorCtr="0">
            <a:noAutofit/>
          </a:bodyPr>
          <a:lstStyle/>
          <a:p>
            <a:pPr lvl="0" algn="r" rtl="1">
              <a:buClr>
                <a:schemeClr val="dk1"/>
              </a:buClr>
            </a:pPr>
            <a:r>
              <a:rPr lang="ar-SA" dirty="0">
                <a:solidFill>
                  <a:srgbClr val="586F7C"/>
                </a:solidFill>
                <a:latin typeface="Open Sans"/>
                <a:ea typeface="Open Sans"/>
                <a:sym typeface="Open Sans"/>
              </a:rPr>
              <a:t>مصادر التدريب – المكتبة الوطنية الطبية</a:t>
            </a:r>
            <a:r>
              <a:rPr lang="ar-EG" dirty="0">
                <a:solidFill>
                  <a:srgbClr val="586F7C"/>
                </a:solidFill>
                <a:latin typeface="Open Sans"/>
                <a:ea typeface="Open Sans"/>
                <a:sym typeface="Open Sans"/>
              </a:rPr>
              <a:t> </a:t>
            </a:r>
            <a:r>
              <a:rPr lang="en-US" dirty="0">
                <a:solidFill>
                  <a:srgbClr val="586F7C"/>
                </a:solidFill>
                <a:latin typeface="Open Sans"/>
                <a:ea typeface="Open Sans"/>
                <a:sym typeface="Open Sans"/>
              </a:rPr>
              <a:t>NLM</a:t>
            </a:r>
            <a:endParaRPr dirty="0">
              <a:solidFill>
                <a:srgbClr val="586F7C"/>
              </a:solidFill>
              <a:latin typeface="Open Sans"/>
              <a:ea typeface="Open Sans"/>
            </a:endParaRPr>
          </a:p>
        </p:txBody>
      </p:sp>
      <p:sp>
        <p:nvSpPr>
          <p:cNvPr id="5" name="Google Shape;253;p10">
            <a:extLst>
              <a:ext uri="{FF2B5EF4-FFF2-40B4-BE49-F238E27FC236}">
                <a16:creationId xmlns:a16="http://schemas.microsoft.com/office/drawing/2014/main" id="{F1D420AC-C282-1685-7E34-703F3D94CE41}"/>
              </a:ext>
            </a:extLst>
          </p:cNvPr>
          <p:cNvSpPr txBox="1">
            <a:spLocks noGrp="1"/>
          </p:cNvSpPr>
          <p:nvPr>
            <p:ph type="body" idx="1"/>
          </p:nvPr>
        </p:nvSpPr>
        <p:spPr>
          <a:xfrm>
            <a:off x="609450" y="2089739"/>
            <a:ext cx="10973100" cy="3802013"/>
          </a:xfrm>
          <a:prstGeom prst="rect">
            <a:avLst/>
          </a:prstGeom>
          <a:noFill/>
          <a:ln>
            <a:noFill/>
          </a:ln>
        </p:spPr>
        <p:txBody>
          <a:bodyPr spcFirstLastPara="1" wrap="square" lIns="91425" tIns="45700" rIns="91425" bIns="45700" anchor="t" anchorCtr="0">
            <a:noAutofit/>
          </a:bodyPr>
          <a:lstStyle/>
          <a:p>
            <a:pPr marL="800100" lvl="0" indent="-342900" algn="l" rtl="0">
              <a:lnSpc>
                <a:spcPct val="115000"/>
              </a:lnSpc>
              <a:spcBef>
                <a:spcPts val="0"/>
              </a:spcBef>
              <a:spcAft>
                <a:spcPts val="0"/>
              </a:spcAft>
              <a:buClr>
                <a:srgbClr val="3F3F3F"/>
              </a:buClr>
              <a:buSzPts val="2400"/>
              <a:buFont typeface="Arial"/>
              <a:buChar char="•"/>
            </a:pPr>
            <a:r>
              <a:rPr lang="en-US" dirty="0">
                <a:solidFill>
                  <a:srgbClr val="3F3F3F"/>
                </a:solidFill>
                <a:latin typeface="Open Sans"/>
                <a:ea typeface="Open Sans"/>
                <a:cs typeface="Open Sans"/>
                <a:sym typeface="Open Sans"/>
              </a:rPr>
              <a:t>“PubMed® Online Training.” Accessed 19 October 2022. </a:t>
            </a:r>
            <a:r>
              <a:rPr lang="en-US" u="sng" dirty="0">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https://learn.nlm.nih.gov/documentation/training-packets/T0042010P/</a:t>
            </a:r>
            <a:endParaRPr lang="en-US" dirty="0">
              <a:solidFill>
                <a:schemeClr val="accent5"/>
              </a:solidFill>
              <a:latin typeface="Open Sans"/>
              <a:ea typeface="Open Sans"/>
              <a:cs typeface="Open Sans"/>
              <a:sym typeface="Open Sans"/>
            </a:endParaRPr>
          </a:p>
          <a:p>
            <a:pPr marL="1257300" lvl="1" indent="-342900" algn="r" rtl="1">
              <a:lnSpc>
                <a:spcPct val="115000"/>
              </a:lnSpc>
              <a:spcBef>
                <a:spcPts val="0"/>
              </a:spcBef>
              <a:spcAft>
                <a:spcPts val="0"/>
              </a:spcAft>
              <a:buClr>
                <a:srgbClr val="3F3F3F"/>
              </a:buClr>
              <a:buSzPts val="2400"/>
              <a:buFont typeface="Arial"/>
              <a:buChar char="•"/>
            </a:pPr>
            <a:r>
              <a:rPr lang="ar-EG" sz="2400" dirty="0">
                <a:solidFill>
                  <a:srgbClr val="3F3F3F"/>
                </a:solidFill>
                <a:latin typeface="Open Sans"/>
                <a:ea typeface="Open Sans"/>
                <a:sym typeface="Open Sans"/>
              </a:rPr>
              <a:t>يتضمن جولات سريعة، وبرامج تعليمية، والبث عبر الإنترنت ومقاطع الفيديو، والفصول الدراسية، والنشرات</a:t>
            </a:r>
            <a:r>
              <a:rPr lang="ar-EG" dirty="0">
                <a:solidFill>
                  <a:srgbClr val="FF0000"/>
                </a:solidFill>
                <a:latin typeface="Open Sans"/>
                <a:ea typeface="Open Sans"/>
                <a:cs typeface="Open Sans"/>
                <a:sym typeface="Open Sans"/>
              </a:rPr>
              <a:t>.</a:t>
            </a:r>
            <a:endParaRPr lang="en-US" dirty="0">
              <a:solidFill>
                <a:srgbClr val="FF0000"/>
              </a:solidFill>
              <a:latin typeface="Open Sans"/>
              <a:ea typeface="Open Sans"/>
              <a:cs typeface="Open Sans"/>
              <a:sym typeface="Open Sans"/>
            </a:endParaRPr>
          </a:p>
          <a:p>
            <a:pPr marL="800100" lvl="0" indent="-342900" algn="l" rtl="0">
              <a:lnSpc>
                <a:spcPct val="115000"/>
              </a:lnSpc>
              <a:spcBef>
                <a:spcPts val="0"/>
              </a:spcBef>
              <a:spcAft>
                <a:spcPts val="0"/>
              </a:spcAft>
              <a:buClr>
                <a:srgbClr val="3F3F3F"/>
              </a:buClr>
              <a:buSzPts val="2400"/>
              <a:buFont typeface="Arial"/>
              <a:buChar char="•"/>
            </a:pPr>
            <a:r>
              <a:rPr lang="en-US" dirty="0">
                <a:solidFill>
                  <a:srgbClr val="3F3F3F"/>
                </a:solidFill>
                <a:latin typeface="Open Sans"/>
                <a:ea typeface="Open Sans"/>
                <a:cs typeface="Open Sans"/>
                <a:sym typeface="Open Sans"/>
              </a:rPr>
              <a:t>“The PubMed Trainer’s Toolkit.” Accessed 19 October 2022. </a:t>
            </a:r>
            <a:r>
              <a:rPr lang="en-US" u="sng" dirty="0">
                <a:solidFill>
                  <a:schemeClr val="accent5"/>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https://learn.nlm.nih.gov/documentation/training-packets/T0022014P/</a:t>
            </a:r>
            <a:endParaRPr lang="en-US" dirty="0">
              <a:solidFill>
                <a:schemeClr val="accent5"/>
              </a:solidFill>
              <a:latin typeface="Open Sans"/>
              <a:ea typeface="Open Sans"/>
              <a:cs typeface="Open Sans"/>
              <a:sym typeface="Open Sans"/>
            </a:endParaRPr>
          </a:p>
          <a:p>
            <a:pPr marL="1257300" lvl="1" indent="-342900" algn="r" rtl="1">
              <a:lnSpc>
                <a:spcPct val="115000"/>
              </a:lnSpc>
              <a:spcBef>
                <a:spcPts val="0"/>
              </a:spcBef>
              <a:spcAft>
                <a:spcPts val="0"/>
              </a:spcAft>
              <a:buClr>
                <a:srgbClr val="3F3F3F"/>
              </a:buClr>
              <a:buSzPts val="2400"/>
              <a:buFont typeface="Arial"/>
              <a:buChar char="•"/>
            </a:pPr>
            <a:r>
              <a:rPr lang="ar-EG" sz="2400" dirty="0">
                <a:solidFill>
                  <a:srgbClr val="3F3F3F"/>
                </a:solidFill>
                <a:latin typeface="Open Sans"/>
                <a:ea typeface="Open Sans"/>
                <a:sym typeface="Open Sans"/>
              </a:rPr>
              <a:t>تتضمن مجموعات شرائح، ونشرات، وجولات سريعة، وتدريب للمدربين.</a:t>
            </a:r>
            <a:endParaRPr lang="ar-SA" sz="2400" dirty="0">
              <a:solidFill>
                <a:srgbClr val="3F3F3F"/>
              </a:solidFill>
              <a:latin typeface="Open Sans"/>
              <a:ea typeface="Open Sans"/>
              <a:sym typeface="Open Sans"/>
            </a:endParaRPr>
          </a:p>
        </p:txBody>
      </p:sp>
    </p:spTree>
    <p:extLst>
      <p:ext uri="{BB962C8B-B14F-4D97-AF65-F5344CB8AC3E}">
        <p14:creationId xmlns:p14="http://schemas.microsoft.com/office/powerpoint/2010/main" val="861219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878e0c40ae_0_0"/>
          <p:cNvSpPr txBox="1">
            <a:spLocks noGrp="1"/>
          </p:cNvSpPr>
          <p:nvPr>
            <p:ph type="title"/>
          </p:nvPr>
        </p:nvSpPr>
        <p:spPr>
          <a:xfrm>
            <a:off x="0" y="0"/>
            <a:ext cx="8145998" cy="1581912"/>
          </a:xfrm>
          <a:prstGeom prst="rect">
            <a:avLst/>
          </a:prstGeom>
        </p:spPr>
        <p:txBody>
          <a:bodyPr spcFirstLastPara="1" wrap="square" lIns="91425" tIns="45700" rIns="91425" bIns="45700" anchor="ctr" anchorCtr="0">
            <a:noAutofit/>
          </a:bodyPr>
          <a:lstStyle/>
          <a:p>
            <a:pPr lvl="0" algn="r" rtl="1">
              <a:buClr>
                <a:schemeClr val="dk1"/>
              </a:buClr>
            </a:pPr>
            <a:r>
              <a:rPr lang="ar-SA" sz="3200" dirty="0">
                <a:solidFill>
                  <a:srgbClr val="586F7C"/>
                </a:solidFill>
                <a:latin typeface="Open Sans"/>
                <a:ea typeface="Open Sans"/>
                <a:sym typeface="Open Sans"/>
              </a:rPr>
              <a:t>مصادر المعلومات الإلكترونية</a:t>
            </a:r>
            <a:r>
              <a:rPr lang="en-US" sz="3200" dirty="0">
                <a:solidFill>
                  <a:srgbClr val="586F7C"/>
                </a:solidFill>
                <a:latin typeface="Open Sans"/>
                <a:ea typeface="Open Sans"/>
                <a:sym typeface="Open Sans"/>
              </a:rPr>
              <a:t> </a:t>
            </a:r>
            <a:r>
              <a:rPr lang="ar-EG" sz="3200" dirty="0">
                <a:solidFill>
                  <a:srgbClr val="586F7C"/>
                </a:solidFill>
                <a:latin typeface="Open Sans"/>
                <a:ea typeface="Open Sans"/>
                <a:sym typeface="Open Sans"/>
              </a:rPr>
              <a:t>ل</a:t>
            </a:r>
            <a:r>
              <a:rPr lang="ar-SA" sz="3200" dirty="0">
                <a:solidFill>
                  <a:srgbClr val="586F7C"/>
                </a:solidFill>
                <a:latin typeface="Open Sans"/>
                <a:ea typeface="Open Sans"/>
                <a:sym typeface="Open Sans"/>
              </a:rPr>
              <a:t>منظمة الصحة العالمية </a:t>
            </a:r>
            <a:r>
              <a:rPr lang="en-US" sz="3200" dirty="0">
                <a:solidFill>
                  <a:srgbClr val="586F7C"/>
                </a:solidFill>
                <a:latin typeface="Open Sans"/>
                <a:ea typeface="Open Sans"/>
                <a:sym typeface="Open Sans"/>
              </a:rPr>
              <a:t>WHO</a:t>
            </a:r>
            <a:br>
              <a:rPr lang="ar-SA" sz="3200" dirty="0">
                <a:solidFill>
                  <a:srgbClr val="586F7C"/>
                </a:solidFill>
                <a:latin typeface="Open Sans"/>
                <a:ea typeface="Open Sans"/>
                <a:sym typeface="Open Sans"/>
              </a:rPr>
            </a:br>
            <a:r>
              <a:rPr lang="ar-SA" sz="3200" dirty="0">
                <a:solidFill>
                  <a:srgbClr val="586F7C"/>
                </a:solidFill>
                <a:latin typeface="Open Sans"/>
                <a:ea typeface="Open Sans"/>
                <a:sym typeface="Open Sans"/>
              </a:rPr>
              <a:t>(تم </a:t>
            </a:r>
            <a:r>
              <a:rPr lang="ar-EG" sz="3200" dirty="0">
                <a:solidFill>
                  <a:srgbClr val="586F7C"/>
                </a:solidFill>
                <a:latin typeface="Open Sans"/>
                <a:ea typeface="Open Sans"/>
                <a:sym typeface="Open Sans"/>
              </a:rPr>
              <a:t>إضافته</a:t>
            </a:r>
            <a:r>
              <a:rPr lang="ar-SA" sz="3200" dirty="0">
                <a:solidFill>
                  <a:srgbClr val="586F7C"/>
                </a:solidFill>
                <a:latin typeface="Open Sans"/>
                <a:ea typeface="Open Sans"/>
                <a:sym typeface="Open Sans"/>
              </a:rPr>
              <a:t> في نوفمبر 2022)</a:t>
            </a:r>
            <a:endParaRPr sz="3200" dirty="0">
              <a:solidFill>
                <a:srgbClr val="586F7C"/>
              </a:solidFill>
              <a:latin typeface="Open Sans"/>
              <a:ea typeface="Open Sans"/>
            </a:endParaRPr>
          </a:p>
        </p:txBody>
      </p:sp>
      <p:sp>
        <p:nvSpPr>
          <p:cNvPr id="215" name="Google Shape;215;g878e0c40ae_0_0"/>
          <p:cNvSpPr txBox="1">
            <a:spLocks noGrp="1"/>
          </p:cNvSpPr>
          <p:nvPr>
            <p:ph type="body" idx="1"/>
          </p:nvPr>
        </p:nvSpPr>
        <p:spPr>
          <a:xfrm>
            <a:off x="247287" y="2034050"/>
            <a:ext cx="11130866" cy="4553700"/>
          </a:xfrm>
          <a:prstGeom prst="rect">
            <a:avLst/>
          </a:prstGeom>
          <a:noFill/>
          <a:ln>
            <a:noFill/>
          </a:ln>
        </p:spPr>
        <p:txBody>
          <a:bodyPr spcFirstLastPara="1" wrap="square" lIns="91425" tIns="45700" rIns="91425" bIns="45700" anchor="t" anchorCtr="0">
            <a:noAutofit/>
          </a:bodyPr>
          <a:lstStyle/>
          <a:p>
            <a:pPr marL="800100" indent="-342900" algn="r" rtl="1">
              <a:lnSpc>
                <a:spcPct val="100000"/>
              </a:lnSpc>
              <a:buClr>
                <a:schemeClr val="tx1"/>
              </a:buClr>
            </a:pPr>
            <a:r>
              <a:rPr lang="ar-SA" sz="2000" dirty="0">
                <a:solidFill>
                  <a:schemeClr val="tx1"/>
                </a:solidFill>
                <a:latin typeface="Open Sans"/>
                <a:ea typeface="Open Sans"/>
                <a:cs typeface="Open Sans"/>
                <a:sym typeface="Open Sans"/>
              </a:rPr>
              <a:t>الشرائح التالية هي لمحة عامة عن مصادر المعلومات الإلكترونية لمنظمة الصحة العالمية</a:t>
            </a:r>
            <a:r>
              <a:rPr lang="ar-EG" sz="2000"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في معظم الحالات ، لا </a:t>
            </a:r>
            <a:r>
              <a:rPr lang="ar-EG" sz="2000" dirty="0">
                <a:solidFill>
                  <a:schemeClr val="tx1"/>
                </a:solidFill>
                <a:latin typeface="Open Sans"/>
                <a:ea typeface="Open Sans"/>
                <a:cs typeface="Open Sans"/>
                <a:sym typeface="Open Sans"/>
              </a:rPr>
              <a:t>تتم فهرسة </a:t>
            </a:r>
            <a:r>
              <a:rPr lang="ar-SA" sz="2000" dirty="0">
                <a:solidFill>
                  <a:schemeClr val="tx1"/>
                </a:solidFill>
                <a:latin typeface="Open Sans"/>
                <a:ea typeface="Open Sans"/>
                <a:cs typeface="Open Sans"/>
                <a:sym typeface="Open Sans"/>
              </a:rPr>
              <a:t>هذه المصادر في </a:t>
            </a:r>
            <a:r>
              <a:rPr lang="en-US" sz="2000" dirty="0">
                <a:solidFill>
                  <a:schemeClr val="tx1"/>
                </a:solidFill>
                <a:latin typeface="Open Sans"/>
                <a:ea typeface="Open Sans"/>
                <a:cs typeface="Open Sans"/>
                <a:sym typeface="Open Sans"/>
              </a:rPr>
              <a:t>PubMed</a:t>
            </a:r>
            <a:r>
              <a:rPr lang="ar-SA" sz="2000" dirty="0">
                <a:solidFill>
                  <a:schemeClr val="tx1"/>
                </a:solidFill>
                <a:latin typeface="Open Sans"/>
                <a:ea typeface="Open Sans"/>
                <a:cs typeface="Open Sans"/>
                <a:sym typeface="Open Sans"/>
              </a:rPr>
              <a:t> أو قواعد البيانات الرئيسية الأخرى.</a:t>
            </a:r>
          </a:p>
          <a:p>
            <a:pPr marL="800100" indent="-342900" algn="just" rtl="1">
              <a:lnSpc>
                <a:spcPct val="100000"/>
              </a:lnSpc>
              <a:buClr>
                <a:schemeClr val="tx1"/>
              </a:buClr>
            </a:pPr>
            <a:r>
              <a:rPr lang="ar-SA" sz="2000" dirty="0">
                <a:solidFill>
                  <a:schemeClr val="tx1"/>
                </a:solidFill>
                <a:latin typeface="Open Sans"/>
                <a:ea typeface="Open Sans"/>
                <a:cs typeface="Open Sans"/>
                <a:sym typeface="Open Sans"/>
              </a:rPr>
              <a:t>طورت منظمة الصحة العالمية مصادر المعلومات الإلكترونية لسنوات عديدة لتقليص </a:t>
            </a:r>
            <a:r>
              <a:rPr lang="ar-EG" sz="2000" dirty="0">
                <a:solidFill>
                  <a:schemeClr val="tx1"/>
                </a:solidFill>
                <a:latin typeface="Open Sans"/>
                <a:ea typeface="Open Sans"/>
                <a:cs typeface="Open Sans"/>
                <a:sym typeface="Open Sans"/>
              </a:rPr>
              <a:t>ال</a:t>
            </a:r>
            <a:r>
              <a:rPr lang="ar-SA" sz="2000" dirty="0">
                <a:solidFill>
                  <a:schemeClr val="tx1"/>
                </a:solidFill>
                <a:latin typeface="Open Sans"/>
                <a:ea typeface="Open Sans"/>
                <a:cs typeface="Open Sans"/>
                <a:sym typeface="Open Sans"/>
              </a:rPr>
              <a:t>فجوة المعرف</a:t>
            </a:r>
            <a:r>
              <a:rPr lang="ar-EG" sz="2000" dirty="0">
                <a:solidFill>
                  <a:schemeClr val="tx1"/>
                </a:solidFill>
                <a:latin typeface="Open Sans"/>
                <a:ea typeface="Open Sans"/>
                <a:cs typeface="Open Sans"/>
                <a:sym typeface="Open Sans"/>
              </a:rPr>
              <a:t>ي</a:t>
            </a:r>
            <a:r>
              <a:rPr lang="ar-SA" sz="2000" dirty="0">
                <a:solidFill>
                  <a:schemeClr val="tx1"/>
                </a:solidFill>
                <a:latin typeface="Open Sans"/>
                <a:ea typeface="Open Sans"/>
                <a:cs typeface="Open Sans"/>
                <a:sym typeface="Open Sans"/>
              </a:rPr>
              <a:t>ة بين البلدان مرتفعة</a:t>
            </a:r>
            <a:r>
              <a:rPr lang="ar-EG" sz="2000" dirty="0">
                <a:solidFill>
                  <a:schemeClr val="tx1"/>
                </a:solidFill>
                <a:latin typeface="Open Sans"/>
                <a:ea typeface="Open Sans"/>
                <a:cs typeface="Open Sans"/>
                <a:sym typeface="Open Sans"/>
              </a:rPr>
              <a:t> الدخل</a:t>
            </a:r>
            <a:r>
              <a:rPr lang="ar-SA" sz="2000" dirty="0">
                <a:solidFill>
                  <a:schemeClr val="tx1"/>
                </a:solidFill>
                <a:latin typeface="Open Sans"/>
                <a:ea typeface="Open Sans"/>
                <a:cs typeface="Open Sans"/>
                <a:sym typeface="Open Sans"/>
              </a:rPr>
              <a:t> و</a:t>
            </a:r>
            <a:r>
              <a:rPr lang="ar-EG" sz="2000" dirty="0">
                <a:solidFill>
                  <a:schemeClr val="tx1"/>
                </a:solidFill>
                <a:latin typeface="Open Sans"/>
                <a:ea typeface="Open Sans"/>
                <a:cs typeface="Open Sans"/>
                <a:sym typeface="Open Sans"/>
              </a:rPr>
              <a:t>البلدان </a:t>
            </a:r>
            <a:r>
              <a:rPr lang="ar-SA" sz="2000" dirty="0">
                <a:solidFill>
                  <a:schemeClr val="tx1"/>
                </a:solidFill>
                <a:latin typeface="Open Sans"/>
                <a:ea typeface="Open Sans"/>
                <a:cs typeface="Open Sans"/>
                <a:sym typeface="Open Sans"/>
              </a:rPr>
              <a:t>منخفضة الدخل. توفر مصادر المعلومات الإلكترونية الإقليمية الخمسة  للمستخدمين وصولاً مجانيًا عبر الإنترنت إلى منشورات الصحة والعلوم الطبية الحيوية الم</a:t>
            </a:r>
            <a:r>
              <a:rPr lang="ar-EG" sz="2000" dirty="0">
                <a:solidFill>
                  <a:schemeClr val="tx1"/>
                </a:solidFill>
                <a:latin typeface="Open Sans"/>
                <a:ea typeface="Open Sans"/>
                <a:cs typeface="Open Sans"/>
                <a:sym typeface="Open Sans"/>
              </a:rPr>
              <a:t>ُ</a:t>
            </a:r>
            <a:r>
              <a:rPr lang="ar-SA" sz="2000" dirty="0">
                <a:solidFill>
                  <a:schemeClr val="tx1"/>
                </a:solidFill>
                <a:latin typeface="Open Sans"/>
                <a:ea typeface="Open Sans"/>
                <a:cs typeface="Open Sans"/>
                <a:sym typeface="Open Sans"/>
              </a:rPr>
              <a:t>ح</a:t>
            </a:r>
            <a:r>
              <a:rPr lang="ar-EG" sz="2000" dirty="0">
                <a:solidFill>
                  <a:schemeClr val="tx1"/>
                </a:solidFill>
                <a:latin typeface="Open Sans"/>
                <a:ea typeface="Open Sans"/>
                <a:cs typeface="Open Sans"/>
                <a:sym typeface="Open Sans"/>
              </a:rPr>
              <a:t>َ</a:t>
            </a:r>
            <a:r>
              <a:rPr lang="ar-SA" sz="2000" dirty="0">
                <a:solidFill>
                  <a:schemeClr val="tx1"/>
                </a:solidFill>
                <a:latin typeface="Open Sans"/>
                <a:ea typeface="Open Sans"/>
                <a:cs typeface="Open Sans"/>
                <a:sym typeface="Open Sans"/>
              </a:rPr>
              <a:t>ك</a:t>
            </a:r>
            <a:r>
              <a:rPr lang="ar-EG" sz="2000" dirty="0">
                <a:solidFill>
                  <a:schemeClr val="tx1"/>
                </a:solidFill>
                <a:latin typeface="Open Sans"/>
                <a:ea typeface="Open Sans"/>
                <a:cs typeface="Open Sans"/>
                <a:sym typeface="Open Sans"/>
              </a:rPr>
              <a:t>َ</a:t>
            </a:r>
            <a:r>
              <a:rPr lang="ar-SA" sz="2000" dirty="0">
                <a:solidFill>
                  <a:schemeClr val="tx1"/>
                </a:solidFill>
                <a:latin typeface="Open Sans"/>
                <a:ea typeface="Open Sans"/>
                <a:cs typeface="Open Sans"/>
                <a:sym typeface="Open Sans"/>
              </a:rPr>
              <a:t>مة من الدول الأعضاء.</a:t>
            </a:r>
            <a:r>
              <a:rPr lang="ar-SA" sz="2000" dirty="0">
                <a:solidFill>
                  <a:schemeClr val="tx1"/>
                </a:solidFill>
                <a:latin typeface="Open Sans"/>
                <a:ea typeface="Open Sans"/>
                <a:sym typeface="Open Sans"/>
              </a:rPr>
              <a:t> </a:t>
            </a:r>
            <a:r>
              <a:rPr lang="ar-EG" sz="2000" dirty="0">
                <a:solidFill>
                  <a:schemeClr val="tx1"/>
                </a:solidFill>
                <a:latin typeface="Open Sans"/>
                <a:ea typeface="Open Sans"/>
                <a:sym typeface="Open Sans"/>
              </a:rPr>
              <a:t>س</a:t>
            </a:r>
            <a:r>
              <a:rPr lang="ar-SA" sz="2000" dirty="0">
                <a:solidFill>
                  <a:schemeClr val="tx1"/>
                </a:solidFill>
                <a:latin typeface="Open Sans"/>
                <a:ea typeface="Open Sans"/>
                <a:sym typeface="Open Sans"/>
              </a:rPr>
              <a:t>تُناقش </a:t>
            </a:r>
            <a:r>
              <a:rPr lang="ar-SA" sz="2000" dirty="0">
                <a:solidFill>
                  <a:schemeClr val="tx1"/>
                </a:solidFill>
                <a:latin typeface="Open Sans"/>
                <a:ea typeface="Open Sans"/>
                <a:cs typeface="Open Sans"/>
                <a:sym typeface="Open Sans"/>
              </a:rPr>
              <a:t>مصادر المعلومات الإلكترونية </a:t>
            </a:r>
            <a:r>
              <a:rPr lang="ar-EG" sz="2000" dirty="0">
                <a:solidFill>
                  <a:schemeClr val="tx1"/>
                </a:solidFill>
                <a:latin typeface="Open Sans"/>
                <a:ea typeface="Open Sans"/>
                <a:cs typeface="Open Sans"/>
                <a:sym typeface="Open Sans"/>
              </a:rPr>
              <a:t>الخاصة </a:t>
            </a:r>
            <a:r>
              <a:rPr lang="ar-SA" sz="2000" dirty="0">
                <a:solidFill>
                  <a:schemeClr val="tx1"/>
                </a:solidFill>
                <a:latin typeface="Open Sans"/>
                <a:ea typeface="Open Sans"/>
                <a:cs typeface="Open Sans"/>
                <a:sym typeface="Open Sans"/>
              </a:rPr>
              <a:t>بالمكتب الإقليمي لشرق المتوسط </a:t>
            </a:r>
            <a:r>
              <a:rPr lang="en-US" sz="2000" b="1" dirty="0">
                <a:solidFill>
                  <a:schemeClr val="tx1"/>
                </a:solidFill>
                <a:latin typeface="Open Sans"/>
                <a:ea typeface="Open Sans"/>
                <a:cs typeface="Open Sans"/>
                <a:sym typeface="Open Sans"/>
              </a:rPr>
              <a:t>WHO</a:t>
            </a:r>
            <a:r>
              <a:rPr lang="ar-EG" sz="2000" b="1" dirty="0">
                <a:solidFill>
                  <a:schemeClr val="tx1"/>
                </a:solidFill>
                <a:latin typeface="Open Sans"/>
                <a:ea typeface="Open Sans"/>
                <a:cs typeface="Open Sans"/>
                <a:sym typeface="Open Sans"/>
              </a:rPr>
              <a:t>-</a:t>
            </a:r>
            <a:r>
              <a:rPr lang="en-US" sz="2000" b="1" dirty="0">
                <a:solidFill>
                  <a:schemeClr val="tx1"/>
                </a:solidFill>
                <a:latin typeface="Open Sans"/>
                <a:ea typeface="Open Sans"/>
                <a:cs typeface="Open Sans"/>
                <a:sym typeface="Open Sans"/>
              </a:rPr>
              <a:t>EMRO </a:t>
            </a:r>
            <a:r>
              <a:rPr lang="ar-EG" sz="2000" b="1"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بمزيد من التفاصيل - لتوضيح أدوات الوصول إلى هذه المصادر.</a:t>
            </a:r>
          </a:p>
          <a:p>
            <a:pPr marL="800100" indent="-342900" algn="just" rtl="1">
              <a:lnSpc>
                <a:spcPct val="100000"/>
              </a:lnSpc>
              <a:buClr>
                <a:schemeClr val="tx1"/>
              </a:buClr>
            </a:pPr>
            <a:r>
              <a:rPr lang="ar-EG" sz="2000" dirty="0">
                <a:solidFill>
                  <a:schemeClr val="tx1"/>
                </a:solidFill>
                <a:latin typeface="Open Sans"/>
                <a:ea typeface="Open Sans"/>
                <a:cs typeface="Open Sans"/>
                <a:sym typeface="Open Sans"/>
              </a:rPr>
              <a:t>ال</a:t>
            </a:r>
            <a:r>
              <a:rPr lang="ar-SA" sz="2000" dirty="0">
                <a:solidFill>
                  <a:schemeClr val="tx1"/>
                </a:solidFill>
                <a:latin typeface="Open Sans"/>
                <a:ea typeface="Open Sans"/>
                <a:cs typeface="Open Sans"/>
                <a:sym typeface="Open Sans"/>
              </a:rPr>
              <a:t>كشاف</a:t>
            </a:r>
            <a:r>
              <a:rPr lang="ar-EG" sz="2000" dirty="0">
                <a:solidFill>
                  <a:schemeClr val="tx1"/>
                </a:solidFill>
                <a:latin typeface="Open Sans"/>
                <a:ea typeface="Open Sans"/>
                <a:cs typeface="Open Sans"/>
                <a:sym typeface="Open Sans"/>
              </a:rPr>
              <a:t> العالمي الطبي </a:t>
            </a:r>
            <a:r>
              <a:rPr lang="ar-EG" sz="2000" b="1" dirty="0">
                <a:solidFill>
                  <a:schemeClr val="tx1"/>
                </a:solidFill>
                <a:latin typeface="Open Sans"/>
                <a:ea typeface="Open Sans"/>
                <a:cs typeface="Open Sans"/>
                <a:sym typeface="Open Sans"/>
              </a:rPr>
              <a:t>(</a:t>
            </a:r>
            <a:r>
              <a:rPr lang="en-US" sz="2000" b="1" dirty="0">
                <a:solidFill>
                  <a:schemeClr val="tx1"/>
                </a:solidFill>
                <a:latin typeface="Open Sans"/>
                <a:ea typeface="Open Sans"/>
                <a:cs typeface="Open Sans"/>
                <a:sym typeface="Open Sans"/>
              </a:rPr>
              <a:t>GIM </a:t>
            </a:r>
            <a:r>
              <a:rPr lang="ar-SA" sz="2000" b="1" dirty="0">
                <a:solidFill>
                  <a:schemeClr val="tx1"/>
                </a:solidFill>
                <a:latin typeface="Open Sans"/>
                <a:ea typeface="Open Sans"/>
                <a:cs typeface="Open Sans"/>
                <a:sym typeface="Open Sans"/>
              </a:rPr>
              <a:t>)</a:t>
            </a:r>
            <a:r>
              <a:rPr lang="ar-EG" sz="2000" b="1"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هو قاعدة بيانات منظمة الصحة العالمية </a:t>
            </a:r>
            <a:r>
              <a:rPr lang="ar-EG" sz="2000" dirty="0">
                <a:solidFill>
                  <a:schemeClr val="tx1"/>
                </a:solidFill>
                <a:latin typeface="Open Sans"/>
                <a:ea typeface="Open Sans"/>
                <a:cs typeface="Open Sans"/>
                <a:sym typeface="Open Sans"/>
              </a:rPr>
              <a:t>التي جمعت </a:t>
            </a:r>
            <a:r>
              <a:rPr lang="ar-SA" sz="2000" dirty="0">
                <a:solidFill>
                  <a:schemeClr val="tx1"/>
                </a:solidFill>
                <a:latin typeface="Open Sans"/>
                <a:ea typeface="Open Sans"/>
                <a:cs typeface="Open Sans"/>
                <a:sym typeface="Open Sans"/>
              </a:rPr>
              <a:t>المؤلفات الطبية الحيوية والصحة العامة من </a:t>
            </a:r>
            <a:r>
              <a:rPr lang="ar-EG" sz="2000" dirty="0">
                <a:solidFill>
                  <a:schemeClr val="tx1"/>
                </a:solidFill>
                <a:latin typeface="Open Sans"/>
                <a:ea typeface="Open Sans"/>
                <a:cs typeface="Open Sans"/>
                <a:sym typeface="Open Sans"/>
              </a:rPr>
              <a:t>الف</a:t>
            </a:r>
            <a:r>
              <a:rPr lang="ar-SA" sz="2000" dirty="0">
                <a:solidFill>
                  <a:schemeClr val="tx1"/>
                </a:solidFill>
                <a:latin typeface="Open Sans"/>
                <a:ea typeface="Open Sans"/>
                <a:cs typeface="Open Sans"/>
                <a:sym typeface="Open Sans"/>
              </a:rPr>
              <a:t>ها</a:t>
            </a:r>
            <a:r>
              <a:rPr lang="ar-EG" sz="2000" dirty="0">
                <a:solidFill>
                  <a:schemeClr val="tx1"/>
                </a:solidFill>
                <a:latin typeface="Open Sans"/>
                <a:ea typeface="Open Sans"/>
                <a:cs typeface="Open Sans"/>
                <a:sym typeface="Open Sans"/>
              </a:rPr>
              <a:t>رس الطبية</a:t>
            </a:r>
            <a:r>
              <a:rPr lang="ar-SA" sz="2000" dirty="0">
                <a:solidFill>
                  <a:schemeClr val="tx1"/>
                </a:solidFill>
                <a:latin typeface="Open Sans"/>
                <a:ea typeface="Open Sans"/>
                <a:cs typeface="Open Sans"/>
                <a:sym typeface="Open Sans"/>
              </a:rPr>
              <a:t> الإقليمية الخمسة بما في ذلك تلك التي تنتجها البلدان ذات الدخل المتوسط -المنخفض.</a:t>
            </a:r>
          </a:p>
          <a:p>
            <a:pPr marL="800100" indent="-342900" algn="r" rtl="1">
              <a:lnSpc>
                <a:spcPct val="100000"/>
              </a:lnSpc>
              <a:buClr>
                <a:schemeClr val="tx1"/>
              </a:buClr>
            </a:pPr>
            <a:r>
              <a:rPr lang="ar-SA" sz="2000" dirty="0">
                <a:solidFill>
                  <a:schemeClr val="tx1"/>
                </a:solidFill>
                <a:latin typeface="Open Sans"/>
                <a:ea typeface="Open Sans"/>
                <a:sym typeface="Open Sans"/>
              </a:rPr>
              <a:t>نُوقشت</a:t>
            </a:r>
            <a:r>
              <a:rPr lang="ar-SA" sz="2000" dirty="0">
                <a:solidFill>
                  <a:srgbClr val="00B050"/>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أيضًا قاعدة بيانات كوفيد-19</a:t>
            </a:r>
            <a:r>
              <a:rPr lang="en-US" sz="2000" dirty="0">
                <a:solidFill>
                  <a:schemeClr val="tx1"/>
                </a:solidFill>
                <a:latin typeface="Open Sans"/>
                <a:ea typeface="Open Sans"/>
                <a:cs typeface="Open Sans"/>
                <a:sym typeface="Open Sans"/>
              </a:rPr>
              <a:t> </a:t>
            </a:r>
            <a:r>
              <a:rPr lang="ar-SA" sz="2000" b="1" dirty="0">
                <a:solidFill>
                  <a:schemeClr val="tx1"/>
                </a:solidFill>
                <a:latin typeface="Open Sans"/>
                <a:ea typeface="Open Sans"/>
                <a:cs typeface="Open Sans"/>
                <a:sym typeface="Open Sans"/>
              </a:rPr>
              <a:t>(</a:t>
            </a:r>
            <a:r>
              <a:rPr lang="en-US" sz="2000" b="1" dirty="0">
                <a:solidFill>
                  <a:schemeClr val="tx1"/>
                </a:solidFill>
                <a:latin typeface="Open Sans"/>
                <a:ea typeface="Open Sans"/>
                <a:cs typeface="Open Sans"/>
                <a:sym typeface="Open Sans"/>
              </a:rPr>
              <a:t>COVID-19</a:t>
            </a:r>
            <a:r>
              <a:rPr lang="ar-SA" sz="2000" b="1" dirty="0">
                <a:solidFill>
                  <a:schemeClr val="tx1"/>
                </a:solidFill>
                <a:latin typeface="Open Sans"/>
                <a:ea typeface="Open Sans"/>
                <a:cs typeface="Open Sans"/>
                <a:sym typeface="Open Sans"/>
              </a:rPr>
              <a:t>)</a:t>
            </a:r>
            <a:r>
              <a:rPr lang="en-US" sz="2000" b="1" dirty="0">
                <a:solidFill>
                  <a:schemeClr val="tx1"/>
                </a:solidFill>
                <a:latin typeface="Open Sans"/>
                <a:ea typeface="Open Sans"/>
                <a:cs typeface="Open Sans"/>
                <a:sym typeface="Open Sans"/>
              </a:rPr>
              <a:t> </a:t>
            </a:r>
            <a:r>
              <a:rPr lang="ar-SA" sz="2000" dirty="0">
                <a:solidFill>
                  <a:schemeClr val="tx1"/>
                </a:solidFill>
                <a:latin typeface="Open Sans"/>
                <a:ea typeface="Open Sans"/>
                <a:cs typeface="Open Sans"/>
                <a:sym typeface="Open Sans"/>
              </a:rPr>
              <a:t>التابعة لمنظمة الصحة العالمية والمستودع المؤسسي لمشاركة المعلومات</a:t>
            </a:r>
            <a:r>
              <a:rPr lang="en-US" sz="2000" b="1" dirty="0">
                <a:solidFill>
                  <a:schemeClr val="tx1"/>
                </a:solidFill>
                <a:latin typeface="Open Sans"/>
                <a:ea typeface="Open Sans"/>
                <a:cs typeface="Open Sans"/>
                <a:sym typeface="Open Sans"/>
              </a:rPr>
              <a:t>IRIS) </a:t>
            </a:r>
            <a:r>
              <a:rPr lang="ar-SA" sz="2000" b="1" dirty="0">
                <a:solidFill>
                  <a:schemeClr val="tx1"/>
                </a:solidFill>
                <a:latin typeface="Open Sans"/>
                <a:ea typeface="Open Sans"/>
                <a:cs typeface="Open Sans"/>
                <a:sym typeface="Open Sans"/>
              </a:rPr>
              <a:t>)</a:t>
            </a:r>
            <a:r>
              <a:rPr lang="ar-EG" sz="2000" dirty="0">
                <a:solidFill>
                  <a:schemeClr val="tx1"/>
                </a:solidFill>
                <a:latin typeface="Open Sans"/>
                <a:ea typeface="Open Sans"/>
                <a:cs typeface="Open Sans"/>
                <a:sym typeface="Open Sans"/>
              </a:rPr>
              <a:t>، و</a:t>
            </a:r>
            <a:r>
              <a:rPr lang="ar-SA" sz="2000" dirty="0">
                <a:solidFill>
                  <a:schemeClr val="tx1"/>
                </a:solidFill>
                <a:latin typeface="Open Sans"/>
                <a:ea typeface="Open Sans"/>
                <a:cs typeface="Open Sans"/>
                <a:sym typeface="Open Sans"/>
              </a:rPr>
              <a:t>هو المصدر الرقمي للمقالات والتقارير والإحصاءات والكتب والمنشورات الأخرى من المقر الرئيسي لمنظمة الصحة العالمية والمكاتب الإقليمية ومكاتب </a:t>
            </a:r>
            <a:r>
              <a:rPr lang="ar-EG" sz="2000" dirty="0">
                <a:solidFill>
                  <a:schemeClr val="tx1"/>
                </a:solidFill>
                <a:latin typeface="Open Sans"/>
                <a:ea typeface="Open Sans"/>
                <a:cs typeface="Open Sans"/>
                <a:sym typeface="Open Sans"/>
              </a:rPr>
              <a:t>منظمة الصحة العالمية </a:t>
            </a:r>
            <a:r>
              <a:rPr lang="ar-SA" sz="2000" dirty="0">
                <a:solidFill>
                  <a:schemeClr val="tx1"/>
                </a:solidFill>
                <a:latin typeface="Open Sans"/>
                <a:ea typeface="Open Sans"/>
                <a:cs typeface="Open Sans"/>
                <a:sym typeface="Open Sans"/>
              </a:rPr>
              <a:t>بالبلدان.</a:t>
            </a:r>
          </a:p>
          <a:p>
            <a:pPr indent="0" algn="r" rtl="1">
              <a:lnSpc>
                <a:spcPct val="100000"/>
              </a:lnSpc>
              <a:buClr>
                <a:schemeClr val="tx1"/>
              </a:buClr>
              <a:buNone/>
            </a:pPr>
            <a:endParaRPr lang="ar-SA" sz="2000" dirty="0">
              <a:solidFill>
                <a:schemeClr val="tx1"/>
              </a:solidFill>
              <a:latin typeface="Open Sans"/>
              <a:ea typeface="Open Sans"/>
              <a:cs typeface="Open Sans"/>
              <a:sym typeface="Open Sans"/>
            </a:endParaRPr>
          </a:p>
          <a:p>
            <a:pPr indent="0" algn="r" rtl="1">
              <a:lnSpc>
                <a:spcPct val="100000"/>
              </a:lnSpc>
              <a:buClr>
                <a:schemeClr val="tx1"/>
              </a:buClr>
              <a:buNone/>
            </a:pPr>
            <a:endParaRPr lang="ar-SA" sz="2000" dirty="0">
              <a:solidFill>
                <a:srgbClr val="FF0000"/>
              </a:solidFill>
              <a:latin typeface="Open Sans"/>
              <a:ea typeface="Open Sans"/>
              <a:cs typeface="Open Sans"/>
              <a:sym typeface="Open Sans"/>
            </a:endParaRPr>
          </a:p>
          <a:p>
            <a:pPr indent="0" algn="r" rtl="1">
              <a:lnSpc>
                <a:spcPct val="100000"/>
              </a:lnSpc>
              <a:buClr>
                <a:schemeClr val="tx1"/>
              </a:buClr>
              <a:buNone/>
            </a:pPr>
            <a:endParaRPr lang="ar-SA" sz="2000" dirty="0">
              <a:solidFill>
                <a:srgbClr val="FF0000"/>
              </a:solidFill>
              <a:latin typeface="Open Sans"/>
              <a:ea typeface="Open Sans"/>
              <a:cs typeface="Open Sans"/>
              <a:sym typeface="Open Sans"/>
            </a:endParaRPr>
          </a:p>
        </p:txBody>
      </p:sp>
    </p:spTree>
    <p:extLst>
      <p:ext uri="{BB962C8B-B14F-4D97-AF65-F5344CB8AC3E}">
        <p14:creationId xmlns:p14="http://schemas.microsoft.com/office/powerpoint/2010/main" val="83965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2"/>
          <p:cNvPicPr preferRelativeResize="0"/>
          <p:nvPr/>
        </p:nvPicPr>
        <p:blipFill rotWithShape="1">
          <a:blip r:embed="rId3">
            <a:alphaModFix/>
          </a:blip>
          <a:srcRect/>
          <a:stretch/>
        </p:blipFill>
        <p:spPr>
          <a:xfrm>
            <a:off x="2731948" y="1689241"/>
            <a:ext cx="6278851" cy="1224798"/>
          </a:xfrm>
          <a:prstGeom prst="rect">
            <a:avLst/>
          </a:prstGeom>
          <a:noFill/>
          <a:ln>
            <a:noFill/>
          </a:ln>
        </p:spPr>
      </p:pic>
      <p:pic>
        <p:nvPicPr>
          <p:cNvPr id="265" name="Google Shape;265;p12"/>
          <p:cNvPicPr preferRelativeResize="0"/>
          <p:nvPr/>
        </p:nvPicPr>
        <p:blipFill rotWithShape="1">
          <a:blip r:embed="rId4">
            <a:alphaModFix/>
          </a:blip>
          <a:srcRect/>
          <a:stretch/>
        </p:blipFill>
        <p:spPr>
          <a:xfrm>
            <a:off x="348512" y="3197638"/>
            <a:ext cx="3631164" cy="1836821"/>
          </a:xfrm>
          <a:prstGeom prst="rect">
            <a:avLst/>
          </a:prstGeom>
          <a:noFill/>
          <a:ln>
            <a:noFill/>
          </a:ln>
        </p:spPr>
      </p:pic>
      <p:pic>
        <p:nvPicPr>
          <p:cNvPr id="266" name="Google Shape;266;p12"/>
          <p:cNvPicPr preferRelativeResize="0"/>
          <p:nvPr/>
        </p:nvPicPr>
        <p:blipFill rotWithShape="1">
          <a:blip r:embed="rId5">
            <a:alphaModFix/>
          </a:blip>
          <a:srcRect/>
          <a:stretch/>
        </p:blipFill>
        <p:spPr>
          <a:xfrm>
            <a:off x="3979676" y="4629725"/>
            <a:ext cx="3440644" cy="1823541"/>
          </a:xfrm>
          <a:prstGeom prst="rect">
            <a:avLst/>
          </a:prstGeom>
          <a:noFill/>
          <a:ln>
            <a:noFill/>
          </a:ln>
        </p:spPr>
      </p:pic>
      <p:pic>
        <p:nvPicPr>
          <p:cNvPr id="267" name="Google Shape;267;p12"/>
          <p:cNvPicPr preferRelativeResize="0"/>
          <p:nvPr/>
        </p:nvPicPr>
        <p:blipFill rotWithShape="1">
          <a:blip r:embed="rId6">
            <a:alphaModFix/>
          </a:blip>
          <a:srcRect/>
          <a:stretch/>
        </p:blipFill>
        <p:spPr>
          <a:xfrm>
            <a:off x="7440267" y="3197638"/>
            <a:ext cx="3440383" cy="1823402"/>
          </a:xfrm>
          <a:prstGeom prst="rect">
            <a:avLst/>
          </a:prstGeom>
          <a:noFill/>
          <a:ln>
            <a:noFill/>
          </a:ln>
        </p:spPr>
      </p:pic>
      <p:sp>
        <p:nvSpPr>
          <p:cNvPr id="268" name="Google Shape;268;p12"/>
          <p:cNvSpPr txBox="1"/>
          <p:nvPr/>
        </p:nvSpPr>
        <p:spPr>
          <a:xfrm>
            <a:off x="96821" y="46588"/>
            <a:ext cx="7765709" cy="1785064"/>
          </a:xfrm>
          <a:prstGeom prst="rect">
            <a:avLst/>
          </a:prstGeom>
          <a:noFill/>
          <a:ln>
            <a:noFill/>
          </a:ln>
        </p:spPr>
        <p:txBody>
          <a:bodyPr spcFirstLastPara="1" wrap="square" lIns="91425" tIns="45700" rIns="91425" bIns="45700" anchor="t" anchorCtr="0">
            <a:spAutoFit/>
          </a:bodyPr>
          <a:lstStyle/>
          <a:p>
            <a:pPr lvl="0" algn="r" rtl="1">
              <a:defRPr/>
            </a:pPr>
            <a:r>
              <a:rPr lang="ar-EG" sz="3200" dirty="0">
                <a:solidFill>
                  <a:srgbClr val="586F7C"/>
                </a:solidFill>
                <a:latin typeface="Open Sans"/>
                <a:ea typeface="Open Sans"/>
                <a:sym typeface="Open Sans"/>
              </a:rPr>
              <a:t>ال</a:t>
            </a:r>
            <a:r>
              <a:rPr lang="ar-SA" sz="3200" dirty="0">
                <a:solidFill>
                  <a:srgbClr val="586F7C"/>
                </a:solidFill>
                <a:latin typeface="Open Sans"/>
                <a:ea typeface="Open Sans"/>
                <a:sym typeface="Open Sans"/>
              </a:rPr>
              <a:t>مكتبةالافتراضية </a:t>
            </a:r>
            <a:r>
              <a:rPr lang="ar-EG" sz="3200" dirty="0">
                <a:solidFill>
                  <a:srgbClr val="586F7C"/>
                </a:solidFill>
                <a:latin typeface="Open Sans"/>
                <a:ea typeface="Open Sans"/>
                <a:sym typeface="Open Sans"/>
              </a:rPr>
              <a:t>ل</a:t>
            </a:r>
            <a:r>
              <a:rPr lang="ar-SA" sz="3200" dirty="0">
                <a:solidFill>
                  <a:srgbClr val="586F7C"/>
                </a:solidFill>
                <a:latin typeface="Open Sans"/>
                <a:ea typeface="Open Sans"/>
                <a:sym typeface="Open Sans"/>
              </a:rPr>
              <a:t>لعلوم الصحية </a:t>
            </a:r>
            <a:r>
              <a:rPr lang="en-US" sz="3200" dirty="0">
                <a:solidFill>
                  <a:srgbClr val="586F7C"/>
                </a:solidFill>
                <a:latin typeface="Open Sans"/>
                <a:ea typeface="Open Sans"/>
                <a:sym typeface="Open Sans"/>
              </a:rPr>
              <a:t>(VHSL)</a:t>
            </a:r>
            <a:endParaRPr lang="ar-EG" sz="3200" dirty="0">
              <a:solidFill>
                <a:srgbClr val="586F7C"/>
              </a:solidFill>
              <a:latin typeface="Open Sans"/>
              <a:ea typeface="Open Sans"/>
              <a:sym typeface="Open Sans"/>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EG" sz="3200" dirty="0">
                <a:solidFill>
                  <a:srgbClr val="586F7C"/>
                </a:solidFill>
                <a:latin typeface="Open Sans"/>
                <a:ea typeface="Open Sans"/>
                <a:sym typeface="Open Sans"/>
              </a:rPr>
              <a:t>ل</a:t>
            </a:r>
            <a:r>
              <a:rPr lang="ar-SA" sz="3200" dirty="0">
                <a:solidFill>
                  <a:srgbClr val="586F7C"/>
                </a:solidFill>
                <a:latin typeface="Open Sans"/>
                <a:ea typeface="Open Sans"/>
                <a:sym typeface="Open Sans"/>
              </a:rPr>
              <a:t>منظمة الصحة العالمية – المكتب الإقليمي لشرق المتوسط</a:t>
            </a:r>
          </a:p>
          <a:p>
            <a:pPr algn="ctr" rtl="1">
              <a:defRPr/>
            </a:pPr>
            <a:r>
              <a:rPr lang="ar-SA" sz="3200" dirty="0">
                <a:solidFill>
                  <a:srgbClr val="FF0000"/>
                </a:solidFill>
                <a:latin typeface="Open Sans"/>
                <a:ea typeface="Open Sans"/>
                <a:sym typeface="Open Sans"/>
              </a:rPr>
              <a:t> </a:t>
            </a:r>
            <a:r>
              <a:rPr lang="en-US" sz="3200" b="1" i="0" u="none" strike="noStrike" cap="none" dirty="0">
                <a:solidFill>
                  <a:srgbClr val="586F7C"/>
                </a:solidFill>
                <a:latin typeface="Open Sans"/>
                <a:ea typeface="Open Sans"/>
                <a:cs typeface="Open Sans"/>
                <a:sym typeface="Open Sans"/>
              </a:rPr>
              <a:t>WHO-EMRO</a:t>
            </a:r>
            <a:endParaRPr lang="en-US" sz="3200" b="1" dirty="0"/>
          </a:p>
          <a:p>
            <a:pPr lvl="0" algn="ctr" rtl="1">
              <a:defRPr/>
            </a:pPr>
            <a:endParaRPr kumimoji="0" sz="1400" b="0" i="0" u="none" strike="noStrike" kern="0" cap="none" spc="0" normalizeH="0" baseline="0" noProof="0" dirty="0">
              <a:ln>
                <a:noFill/>
              </a:ln>
              <a:solidFill>
                <a:srgbClr val="FF0000"/>
              </a:solidFill>
              <a:effectLst/>
              <a:uLnTx/>
              <a:uFillTx/>
              <a:latin typeface="Arial"/>
              <a:cs typeface="Arial"/>
              <a:sym typeface="Arial"/>
            </a:endParaRPr>
          </a:p>
        </p:txBody>
      </p:sp>
      <p:sp>
        <p:nvSpPr>
          <p:cNvPr id="269" name="Google Shape;269;p12"/>
          <p:cNvSpPr txBox="1"/>
          <p:nvPr/>
        </p:nvSpPr>
        <p:spPr>
          <a:xfrm>
            <a:off x="58538" y="6164926"/>
            <a:ext cx="4119568" cy="576680"/>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2000" b="1" i="0" u="sng" strike="noStrike" kern="0" cap="none" spc="0" normalizeH="0" baseline="0" noProof="0">
                <a:ln>
                  <a:noFill/>
                </a:ln>
                <a:solidFill>
                  <a:srgbClr val="0000FF"/>
                </a:solidFill>
                <a:effectLst/>
                <a:uLnTx/>
                <a:uFillTx/>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https://vlibrary.emro.who.int</a:t>
            </a:r>
            <a:r>
              <a:rPr kumimoji="0" lang="en-US" sz="2000" b="1" i="0" u="sng" strike="noStrike" kern="0" cap="none" spc="0" normalizeH="0" baseline="0" noProof="0">
                <a:ln>
                  <a:noFill/>
                </a:ln>
                <a:solidFill>
                  <a:srgbClr val="0000FF"/>
                </a:solidFill>
                <a:effectLst/>
                <a:uLnTx/>
                <a:uFillTx/>
                <a:latin typeface="Open Sans"/>
                <a:ea typeface="Open Sans"/>
                <a:cs typeface="Open Sans"/>
                <a:sym typeface="Open Sans"/>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9" name="Google Shape;269;p12"/>
          <p:cNvSpPr txBox="1"/>
          <p:nvPr/>
        </p:nvSpPr>
        <p:spPr>
          <a:xfrm>
            <a:off x="0" y="1665256"/>
            <a:ext cx="4119568" cy="576680"/>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2000" b="1" i="0" u="sng" strike="noStrike" kern="0" cap="none" spc="0" normalizeH="0" baseline="0" noProof="0" dirty="0">
                <a:ln>
                  <a:noFill/>
                </a:ln>
                <a:solidFill>
                  <a:srgbClr val="0000FF"/>
                </a:solidFill>
                <a:effectLst/>
                <a:uLnTx/>
                <a:uFillTx/>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https://vlibrary.emro.who.int</a:t>
            </a:r>
            <a:r>
              <a:rPr kumimoji="0" lang="en-US" sz="2000" b="1" i="0" u="sng" strike="noStrike" kern="0" cap="none" spc="0" normalizeH="0" baseline="0" noProof="0" dirty="0">
                <a:ln>
                  <a:noFill/>
                </a:ln>
                <a:solidFill>
                  <a:srgbClr val="0000FF"/>
                </a:solidFill>
                <a:effectLst/>
                <a:uLnTx/>
                <a:uFillTx/>
                <a:latin typeface="Open Sans"/>
                <a:ea typeface="Open Sans"/>
                <a:cs typeface="Open Sans"/>
                <a:sym typeface="Open Sans"/>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2CBA68CC-A00E-4936-1329-51334E823FB9}"/>
              </a:ext>
            </a:extLst>
          </p:cNvPr>
          <p:cNvPicPr>
            <a:picLocks noChangeAspect="1"/>
          </p:cNvPicPr>
          <p:nvPr/>
        </p:nvPicPr>
        <p:blipFill>
          <a:blip r:embed="rId4"/>
          <a:stretch>
            <a:fillRect/>
          </a:stretch>
        </p:blipFill>
        <p:spPr>
          <a:xfrm>
            <a:off x="161543" y="2652221"/>
            <a:ext cx="7559695" cy="3688400"/>
          </a:xfrm>
          <a:prstGeom prst="rect">
            <a:avLst/>
          </a:prstGeom>
        </p:spPr>
      </p:pic>
      <p:sp>
        <p:nvSpPr>
          <p:cNvPr id="3" name="Google Shape;215;g878e0c40ae_0_0">
            <a:extLst>
              <a:ext uri="{FF2B5EF4-FFF2-40B4-BE49-F238E27FC236}">
                <a16:creationId xmlns:a16="http://schemas.microsoft.com/office/drawing/2014/main" id="{3EAF9E14-63C8-46AB-AFC8-A2D4373FEAC3}"/>
              </a:ext>
            </a:extLst>
          </p:cNvPr>
          <p:cNvSpPr txBox="1">
            <a:spLocks noGrp="1"/>
          </p:cNvSpPr>
          <p:nvPr>
            <p:ph type="body" idx="1"/>
          </p:nvPr>
        </p:nvSpPr>
        <p:spPr>
          <a:xfrm>
            <a:off x="7959351" y="1557853"/>
            <a:ext cx="3957067" cy="4553700"/>
          </a:xfrm>
          <a:prstGeom prst="rect">
            <a:avLst/>
          </a:prstGeom>
          <a:noFill/>
          <a:ln>
            <a:noFill/>
          </a:ln>
        </p:spPr>
        <p:txBody>
          <a:bodyPr spcFirstLastPara="1" wrap="square" lIns="91425" tIns="45700" rIns="91425" bIns="45700" anchor="t" anchorCtr="0">
            <a:noAutofit/>
          </a:bodyPr>
          <a:lstStyle/>
          <a:p>
            <a:pPr marL="571500" indent="-342900" algn="just" rtl="1">
              <a:lnSpc>
                <a:spcPct val="100000"/>
              </a:lnSpc>
              <a:buClr>
                <a:schemeClr val="tx1"/>
              </a:buClr>
            </a:pPr>
            <a:r>
              <a:rPr lang="ar-EG" sz="1800" dirty="0">
                <a:solidFill>
                  <a:schemeClr val="tx1"/>
                </a:solidFill>
                <a:latin typeface="Open Sans"/>
                <a:ea typeface="Open Sans"/>
                <a:cs typeface="Open Sans"/>
                <a:sym typeface="Open Sans"/>
              </a:rPr>
              <a:t>تتضم المكتبة الافتراضية للعلوم الصحية </a:t>
            </a:r>
            <a:r>
              <a:rPr lang="ar-SA" sz="1800" dirty="0">
                <a:solidFill>
                  <a:schemeClr val="tx1"/>
                </a:solidFill>
                <a:latin typeface="Open Sans"/>
                <a:ea typeface="Open Sans"/>
                <a:cs typeface="Open Sans"/>
                <a:sym typeface="Open Sans"/>
              </a:rPr>
              <a:t>أكثر من 306.199 </a:t>
            </a:r>
            <a:r>
              <a:rPr lang="ar-EG" sz="1800" dirty="0">
                <a:solidFill>
                  <a:schemeClr val="tx1"/>
                </a:solidFill>
                <a:latin typeface="Open Sans"/>
                <a:ea typeface="Open Sans"/>
                <a:cs typeface="Open Sans"/>
                <a:sym typeface="Open Sans"/>
              </a:rPr>
              <a:t>تسجيلة</a:t>
            </a:r>
            <a:r>
              <a:rPr lang="ar-SA" sz="1800" dirty="0">
                <a:solidFill>
                  <a:schemeClr val="tx1"/>
                </a:solidFill>
                <a:latin typeface="Open Sans"/>
                <a:ea typeface="Open Sans"/>
                <a:cs typeface="Open Sans"/>
                <a:sym typeface="Open Sans"/>
              </a:rPr>
              <a:t> من ثلاث قواعد بيانات مكتبات رئيسية</a:t>
            </a:r>
            <a:r>
              <a:rPr lang="ar-EG" sz="1800" dirty="0">
                <a:solidFill>
                  <a:schemeClr val="tx1"/>
                </a:solidFill>
                <a:latin typeface="Open Sans"/>
                <a:ea typeface="Open Sans"/>
                <a:cs typeface="Open Sans"/>
                <a:sym typeface="Open Sans"/>
              </a:rPr>
              <a:t>.</a:t>
            </a:r>
            <a:r>
              <a:rPr lang="ar-SA" sz="1800" dirty="0">
                <a:solidFill>
                  <a:schemeClr val="tx1"/>
                </a:solidFill>
                <a:latin typeface="Open Sans"/>
                <a:ea typeface="Open Sans"/>
                <a:cs typeface="Open Sans"/>
                <a:sym typeface="Open Sans"/>
              </a:rPr>
              <a:t> "المستودع الرقمي المؤسسي" </a:t>
            </a:r>
            <a:r>
              <a:rPr lang="en-US" sz="1800" dirty="0">
                <a:solidFill>
                  <a:schemeClr val="tx1"/>
                </a:solidFill>
                <a:latin typeface="Open Sans"/>
                <a:ea typeface="Open Sans"/>
                <a:cs typeface="Open Sans"/>
                <a:sym typeface="Open Sans"/>
              </a:rPr>
              <a:t> </a:t>
            </a:r>
            <a:r>
              <a:rPr lang="en-US" sz="1800" b="1" dirty="0">
                <a:solidFill>
                  <a:schemeClr val="tx1"/>
                </a:solidFill>
                <a:latin typeface="Open Sans"/>
                <a:ea typeface="Open Sans"/>
                <a:cs typeface="Open Sans"/>
                <a:sym typeface="Open Sans"/>
              </a:rPr>
              <a:t>Institutional Digital  </a:t>
            </a:r>
            <a:r>
              <a:rPr lang="ar-EG" sz="1800" b="1" dirty="0">
                <a:solidFill>
                  <a:schemeClr val="tx1"/>
                </a:solidFill>
                <a:latin typeface="Open Sans"/>
                <a:ea typeface="Open Sans"/>
                <a:cs typeface="Open Sans"/>
                <a:sym typeface="Open Sans"/>
              </a:rPr>
              <a:t>   </a:t>
            </a:r>
            <a:r>
              <a:rPr lang="en-US" sz="1800" b="1" dirty="0">
                <a:solidFill>
                  <a:schemeClr val="tx1"/>
                </a:solidFill>
                <a:latin typeface="Open Sans"/>
                <a:ea typeface="Open Sans"/>
                <a:cs typeface="Open Sans"/>
                <a:sym typeface="Open Sans"/>
              </a:rPr>
              <a:t>Repository (IDR)</a:t>
            </a:r>
            <a:r>
              <a:rPr lang="ar-EG" sz="1800" b="1" dirty="0">
                <a:solidFill>
                  <a:schemeClr val="tx1"/>
                </a:solidFill>
                <a:latin typeface="Open Sans"/>
                <a:ea typeface="Open Sans"/>
                <a:cs typeface="Open Sans"/>
                <a:sym typeface="Open Sans"/>
              </a:rPr>
              <a:t> </a:t>
            </a:r>
            <a:r>
              <a:rPr lang="ar-EG" sz="1800" dirty="0">
                <a:solidFill>
                  <a:schemeClr val="tx1"/>
                </a:solidFill>
                <a:latin typeface="Open Sans"/>
                <a:ea typeface="Open Sans"/>
                <a:cs typeface="Open Sans"/>
                <a:sym typeface="Open Sans"/>
              </a:rPr>
              <a:t>والذي يضم أكثر من  </a:t>
            </a:r>
            <a:r>
              <a:rPr lang="ar-EG" sz="1800" b="1" dirty="0">
                <a:solidFill>
                  <a:schemeClr val="tx1"/>
                </a:solidFill>
                <a:latin typeface="Open Sans"/>
                <a:ea typeface="Open Sans"/>
                <a:cs typeface="Open Sans"/>
                <a:sym typeface="Open Sans"/>
              </a:rPr>
              <a:t> </a:t>
            </a:r>
            <a:r>
              <a:rPr lang="ar-EG" sz="1800" dirty="0">
                <a:solidFill>
                  <a:schemeClr val="tx1"/>
                </a:solidFill>
                <a:latin typeface="Open Sans"/>
                <a:ea typeface="Open Sans"/>
                <a:cs typeface="Open Sans"/>
                <a:sym typeface="Open Sans"/>
              </a:rPr>
              <a:t>30000 تسجيلة</a:t>
            </a:r>
            <a:r>
              <a:rPr lang="ar-EG" sz="1800" b="1" dirty="0">
                <a:solidFill>
                  <a:schemeClr val="tx1"/>
                </a:solidFill>
                <a:latin typeface="Open Sans"/>
                <a:ea typeface="Open Sans"/>
                <a:cs typeface="Open Sans"/>
                <a:sym typeface="Open Sans"/>
              </a:rPr>
              <a:t>.</a:t>
            </a:r>
            <a:endParaRPr lang="ar-SA" sz="1800" dirty="0">
              <a:solidFill>
                <a:schemeClr val="tx1"/>
              </a:solidFill>
              <a:latin typeface="Open Sans"/>
              <a:ea typeface="Open Sans"/>
              <a:cs typeface="Open Sans"/>
              <a:sym typeface="Open Sans"/>
            </a:endParaRPr>
          </a:p>
          <a:p>
            <a:pPr marL="571500" indent="-342900" algn="just" rtl="1">
              <a:lnSpc>
                <a:spcPct val="100000"/>
              </a:lnSpc>
              <a:buClr>
                <a:schemeClr val="tx1"/>
              </a:buClr>
            </a:pPr>
            <a:r>
              <a:rPr lang="ar-SA" sz="1800" dirty="0">
                <a:solidFill>
                  <a:schemeClr val="tx1"/>
                </a:solidFill>
                <a:latin typeface="Open Sans"/>
                <a:ea typeface="Open Sans"/>
                <a:cs typeface="Open Sans"/>
                <a:sym typeface="Open Sans"/>
              </a:rPr>
              <a:t>يحتوي الكشاف الطبي لإقليم شرق المتوسط</a:t>
            </a:r>
            <a:r>
              <a:rPr lang="en-US" sz="1800" dirty="0">
                <a:solidFill>
                  <a:schemeClr val="tx1"/>
                </a:solidFill>
                <a:latin typeface="Open Sans"/>
                <a:ea typeface="Open Sans"/>
                <a:cs typeface="Open Sans"/>
                <a:sym typeface="Open Sans"/>
              </a:rPr>
              <a:t> </a:t>
            </a:r>
            <a:r>
              <a:rPr lang="en-US" sz="1800" b="1" dirty="0">
                <a:solidFill>
                  <a:schemeClr val="tx1"/>
                </a:solidFill>
                <a:latin typeface="Open Sans"/>
                <a:ea typeface="Open Sans"/>
                <a:cs typeface="Open Sans"/>
                <a:sym typeface="Open Sans"/>
              </a:rPr>
              <a:t>Index Medicus for the Eastern Mediterranean Region (IMEMR)</a:t>
            </a:r>
            <a:r>
              <a:rPr lang="ar-SA" sz="1800" b="1" dirty="0">
                <a:solidFill>
                  <a:schemeClr val="tx1"/>
                </a:solidFill>
                <a:latin typeface="Open Sans"/>
                <a:ea typeface="Open Sans"/>
                <a:cs typeface="Open Sans"/>
                <a:sym typeface="Open Sans"/>
              </a:rPr>
              <a:t> </a:t>
            </a:r>
            <a:r>
              <a:rPr lang="ar-SA" sz="1800" dirty="0">
                <a:solidFill>
                  <a:schemeClr val="tx1"/>
                </a:solidFill>
                <a:latin typeface="Open Sans"/>
                <a:ea typeface="Open Sans"/>
                <a:cs typeface="Open Sans"/>
                <a:sym typeface="Open Sans"/>
              </a:rPr>
              <a:t>على </a:t>
            </a:r>
            <a:r>
              <a:rPr lang="ar-EG" sz="1800" dirty="0">
                <a:solidFill>
                  <a:schemeClr val="tx1"/>
                </a:solidFill>
                <a:latin typeface="Open Sans"/>
                <a:ea typeface="Open Sans"/>
                <a:cs typeface="Open Sans"/>
                <a:sym typeface="Open Sans"/>
              </a:rPr>
              <a:t>أكثر من 250000 تسجيلة</a:t>
            </a:r>
            <a:endParaRPr lang="ar-SA" sz="1800" dirty="0">
              <a:solidFill>
                <a:schemeClr val="tx1"/>
              </a:solidFill>
              <a:latin typeface="Open Sans"/>
              <a:ea typeface="Open Sans"/>
              <a:cs typeface="Open Sans"/>
              <a:sym typeface="Open Sans"/>
            </a:endParaRPr>
          </a:p>
          <a:p>
            <a:pPr marL="571500" indent="-342900" algn="just" rtl="1">
              <a:lnSpc>
                <a:spcPct val="100000"/>
              </a:lnSpc>
              <a:buClr>
                <a:schemeClr val="tx1"/>
              </a:buClr>
            </a:pPr>
            <a:r>
              <a:rPr lang="ar-SA" sz="1800" dirty="0">
                <a:solidFill>
                  <a:schemeClr val="tx1"/>
                </a:solidFill>
                <a:latin typeface="Open Sans"/>
                <a:ea typeface="Open Sans"/>
                <a:cs typeface="Open Sans"/>
                <a:sym typeface="Open Sans"/>
              </a:rPr>
              <a:t>  </a:t>
            </a:r>
            <a:r>
              <a:rPr lang="ar-EG" sz="1800" dirty="0">
                <a:solidFill>
                  <a:schemeClr val="tx1"/>
                </a:solidFill>
                <a:latin typeface="Open Sans"/>
                <a:ea typeface="Open Sans"/>
                <a:cs typeface="Open Sans"/>
                <a:sym typeface="Open Sans"/>
              </a:rPr>
              <a:t>ويحتوي دليل الدوريات </a:t>
            </a:r>
            <a:r>
              <a:rPr lang="ar-EG" sz="1800" dirty="0" err="1">
                <a:solidFill>
                  <a:schemeClr val="tx1"/>
                </a:solidFill>
                <a:latin typeface="Open Sans"/>
                <a:ea typeface="Open Sans"/>
                <a:cs typeface="Open Sans"/>
                <a:sym typeface="Open Sans"/>
              </a:rPr>
              <a:t>لل</a:t>
            </a:r>
            <a:r>
              <a:rPr lang="ar-SA" sz="1800" dirty="0">
                <a:solidFill>
                  <a:schemeClr val="tx1"/>
                </a:solidFill>
                <a:latin typeface="Open Sans"/>
                <a:ea typeface="Open Sans"/>
                <a:cs typeface="Open Sans"/>
                <a:sym typeface="Open Sans"/>
              </a:rPr>
              <a:t>كشاف</a:t>
            </a:r>
            <a:r>
              <a:rPr lang="ar-EG" sz="1800" dirty="0">
                <a:solidFill>
                  <a:schemeClr val="tx1"/>
                </a:solidFill>
                <a:latin typeface="Open Sans"/>
                <a:ea typeface="Open Sans"/>
                <a:cs typeface="Open Sans"/>
                <a:sym typeface="Open Sans"/>
              </a:rPr>
              <a:t> الطبى </a:t>
            </a:r>
            <a:r>
              <a:rPr lang="en-US" sz="1800" b="1" dirty="0">
                <a:solidFill>
                  <a:schemeClr val="tx1"/>
                </a:solidFill>
                <a:latin typeface="Open Sans"/>
                <a:ea typeface="Open Sans"/>
                <a:cs typeface="Open Sans"/>
                <a:sym typeface="Open Sans"/>
              </a:rPr>
              <a:t>IMEMR Journal Directory (IMJD)</a:t>
            </a:r>
            <a:r>
              <a:rPr lang="ar-EG" sz="1800" b="1" dirty="0">
                <a:solidFill>
                  <a:schemeClr val="tx1"/>
                </a:solidFill>
                <a:latin typeface="Open Sans"/>
                <a:ea typeface="Open Sans"/>
                <a:cs typeface="Open Sans"/>
                <a:sym typeface="Open Sans"/>
              </a:rPr>
              <a:t>  </a:t>
            </a:r>
            <a:r>
              <a:rPr lang="ar-EG" sz="1800" dirty="0">
                <a:solidFill>
                  <a:schemeClr val="tx1"/>
                </a:solidFill>
                <a:latin typeface="Open Sans"/>
                <a:ea typeface="Open Sans"/>
                <a:cs typeface="Open Sans"/>
                <a:sym typeface="Open Sans"/>
              </a:rPr>
              <a:t>على أكثر من 1150</a:t>
            </a:r>
            <a:r>
              <a:rPr lang="ar-SA" sz="1800" dirty="0">
                <a:solidFill>
                  <a:schemeClr val="tx1"/>
                </a:solidFill>
                <a:latin typeface="Open Sans"/>
                <a:ea typeface="Open Sans"/>
                <a:cs typeface="Open Sans"/>
                <a:sym typeface="Open Sans"/>
              </a:rPr>
              <a:t> </a:t>
            </a:r>
            <a:r>
              <a:rPr lang="ar-EG" sz="1800" dirty="0">
                <a:solidFill>
                  <a:schemeClr val="tx1"/>
                </a:solidFill>
                <a:latin typeface="Open Sans"/>
                <a:ea typeface="Open Sans"/>
                <a:cs typeface="Open Sans"/>
                <a:sym typeface="Open Sans"/>
              </a:rPr>
              <a:t>مجلة</a:t>
            </a:r>
            <a:r>
              <a:rPr lang="ar-SA" sz="1800" dirty="0">
                <a:solidFill>
                  <a:schemeClr val="tx1"/>
                </a:solidFill>
                <a:latin typeface="Open Sans"/>
                <a:ea typeface="Open Sans"/>
                <a:cs typeface="Open Sans"/>
                <a:sym typeface="Open Sans"/>
              </a:rPr>
              <a:t>  </a:t>
            </a:r>
            <a:r>
              <a:rPr lang="en-US" sz="1800" dirty="0">
                <a:solidFill>
                  <a:schemeClr val="tx1"/>
                </a:solidFill>
                <a:latin typeface="Open Sans"/>
                <a:ea typeface="Open Sans"/>
                <a:cs typeface="Open Sans"/>
                <a:sym typeface="Open Sans"/>
              </a:rPr>
              <a:t> </a:t>
            </a:r>
            <a:r>
              <a:rPr lang="ar-EG" sz="1800" dirty="0">
                <a:solidFill>
                  <a:schemeClr val="tx1"/>
                </a:solidFill>
                <a:latin typeface="Open Sans"/>
                <a:ea typeface="Open Sans"/>
                <a:cs typeface="Open Sans"/>
                <a:sym typeface="Open Sans"/>
              </a:rPr>
              <a:t>مُحَكَمة. </a:t>
            </a:r>
            <a:endParaRPr lang="ar-SA" sz="1800" dirty="0">
              <a:solidFill>
                <a:schemeClr val="tx1"/>
              </a:solidFill>
              <a:latin typeface="Open Sans"/>
              <a:ea typeface="Open Sans"/>
              <a:cs typeface="Open Sans"/>
              <a:sym typeface="Open Sans"/>
            </a:endParaRPr>
          </a:p>
          <a:p>
            <a:pPr marL="228600" indent="0" algn="just" rtl="1">
              <a:lnSpc>
                <a:spcPct val="100000"/>
              </a:lnSpc>
              <a:buClr>
                <a:schemeClr val="tx1"/>
              </a:buClr>
              <a:buNone/>
            </a:pPr>
            <a:endParaRPr lang="ar-SA" sz="1800" dirty="0">
              <a:solidFill>
                <a:srgbClr val="FF0000"/>
              </a:solidFill>
              <a:latin typeface="Open Sans"/>
              <a:ea typeface="Open Sans"/>
              <a:cs typeface="Open Sans"/>
              <a:sym typeface="Open Sans"/>
            </a:endParaRPr>
          </a:p>
          <a:p>
            <a:pPr marL="228600" indent="0" algn="just" rtl="1">
              <a:lnSpc>
                <a:spcPct val="100000"/>
              </a:lnSpc>
              <a:buClr>
                <a:schemeClr val="tx1"/>
              </a:buClr>
              <a:buNone/>
            </a:pPr>
            <a:endParaRPr lang="ar-SA" sz="2000" dirty="0">
              <a:solidFill>
                <a:srgbClr val="FF0000"/>
              </a:solidFill>
              <a:latin typeface="Open Sans"/>
              <a:ea typeface="Open Sans"/>
              <a:cs typeface="Open Sans"/>
              <a:sym typeface="Open Sans"/>
            </a:endParaRPr>
          </a:p>
          <a:p>
            <a:pPr marL="228600" indent="0" algn="just" rtl="1">
              <a:lnSpc>
                <a:spcPct val="100000"/>
              </a:lnSpc>
              <a:buClr>
                <a:schemeClr val="tx1"/>
              </a:buClr>
              <a:buNone/>
            </a:pPr>
            <a:endParaRPr lang="ar-SA" sz="2000" dirty="0">
              <a:solidFill>
                <a:srgbClr val="FF0000"/>
              </a:solidFill>
              <a:latin typeface="Open Sans"/>
              <a:ea typeface="Open Sans"/>
              <a:cs typeface="Open Sans"/>
              <a:sym typeface="Open Sans"/>
            </a:endParaRPr>
          </a:p>
        </p:txBody>
      </p:sp>
      <p:sp>
        <p:nvSpPr>
          <p:cNvPr id="4" name="Google Shape;268;p12">
            <a:extLst>
              <a:ext uri="{FF2B5EF4-FFF2-40B4-BE49-F238E27FC236}">
                <a16:creationId xmlns:a16="http://schemas.microsoft.com/office/drawing/2014/main" id="{2DDB2468-7E1B-DBB8-6802-9397BC35C81D}"/>
              </a:ext>
            </a:extLst>
          </p:cNvPr>
          <p:cNvSpPr txBox="1"/>
          <p:nvPr/>
        </p:nvSpPr>
        <p:spPr>
          <a:xfrm>
            <a:off x="306725" y="46588"/>
            <a:ext cx="7765709" cy="1785064"/>
          </a:xfrm>
          <a:prstGeom prst="rect">
            <a:avLst/>
          </a:prstGeom>
          <a:noFill/>
          <a:ln>
            <a:noFill/>
          </a:ln>
        </p:spPr>
        <p:txBody>
          <a:bodyPr spcFirstLastPara="1" wrap="square" lIns="91425" tIns="45700" rIns="91425" bIns="45700" anchor="t" anchorCtr="0">
            <a:spAutoFit/>
          </a:bodyPr>
          <a:lstStyle/>
          <a:p>
            <a:pPr lvl="0" algn="r" rtl="1">
              <a:defRPr/>
            </a:pPr>
            <a:r>
              <a:rPr lang="ar-EG" sz="3200" dirty="0">
                <a:solidFill>
                  <a:srgbClr val="586F7C"/>
                </a:solidFill>
                <a:latin typeface="Open Sans"/>
                <a:ea typeface="Open Sans"/>
                <a:sym typeface="Open Sans"/>
              </a:rPr>
              <a:t>ال</a:t>
            </a:r>
            <a:r>
              <a:rPr lang="ar-SA" sz="3200" dirty="0">
                <a:solidFill>
                  <a:srgbClr val="586F7C"/>
                </a:solidFill>
                <a:latin typeface="Open Sans"/>
                <a:ea typeface="Open Sans"/>
                <a:sym typeface="Open Sans"/>
              </a:rPr>
              <a:t>مكتبة</a:t>
            </a:r>
            <a:r>
              <a:rPr lang="en-US" sz="3200" dirty="0">
                <a:solidFill>
                  <a:srgbClr val="586F7C"/>
                </a:solidFill>
                <a:latin typeface="Open Sans"/>
                <a:ea typeface="Open Sans"/>
                <a:sym typeface="Open Sans"/>
              </a:rPr>
              <a:t> </a:t>
            </a:r>
            <a:r>
              <a:rPr lang="ar-SA" sz="3200" dirty="0">
                <a:solidFill>
                  <a:srgbClr val="586F7C"/>
                </a:solidFill>
                <a:latin typeface="Open Sans"/>
                <a:ea typeface="Open Sans"/>
                <a:sym typeface="Open Sans"/>
              </a:rPr>
              <a:t>الافتراضية </a:t>
            </a:r>
            <a:r>
              <a:rPr lang="ar-EG" sz="3200" dirty="0">
                <a:solidFill>
                  <a:srgbClr val="586F7C"/>
                </a:solidFill>
                <a:latin typeface="Open Sans"/>
                <a:ea typeface="Open Sans"/>
                <a:sym typeface="Open Sans"/>
              </a:rPr>
              <a:t>ل</a:t>
            </a:r>
            <a:r>
              <a:rPr lang="ar-SA" sz="3200" dirty="0">
                <a:solidFill>
                  <a:srgbClr val="586F7C"/>
                </a:solidFill>
                <a:latin typeface="Open Sans"/>
                <a:ea typeface="Open Sans"/>
                <a:sym typeface="Open Sans"/>
              </a:rPr>
              <a:t>لعلوم الصحية </a:t>
            </a:r>
            <a:r>
              <a:rPr lang="en-US" sz="3200" dirty="0">
                <a:solidFill>
                  <a:srgbClr val="586F7C"/>
                </a:solidFill>
                <a:latin typeface="Open Sans"/>
                <a:ea typeface="Open Sans"/>
                <a:sym typeface="Open Sans"/>
              </a:rPr>
              <a:t>(VHSL)</a:t>
            </a:r>
            <a:endParaRPr lang="ar-EG" sz="3200" dirty="0">
              <a:solidFill>
                <a:srgbClr val="586F7C"/>
              </a:solidFill>
              <a:latin typeface="Open Sans"/>
              <a:ea typeface="Open Sans"/>
              <a:sym typeface="Open Sans"/>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EG" sz="3200" dirty="0">
                <a:solidFill>
                  <a:srgbClr val="586F7C"/>
                </a:solidFill>
                <a:latin typeface="Open Sans"/>
                <a:ea typeface="Open Sans"/>
                <a:sym typeface="Open Sans"/>
              </a:rPr>
              <a:t>ل</a:t>
            </a:r>
            <a:r>
              <a:rPr lang="ar-SA" sz="3200" dirty="0">
                <a:solidFill>
                  <a:srgbClr val="586F7C"/>
                </a:solidFill>
                <a:latin typeface="Open Sans"/>
                <a:ea typeface="Open Sans"/>
                <a:sym typeface="Open Sans"/>
              </a:rPr>
              <a:t>منظمة الصحة العالمية – المكتب الإقليمي لشرق المتوسط</a:t>
            </a:r>
          </a:p>
          <a:p>
            <a:pPr algn="ctr" rtl="1">
              <a:defRPr/>
            </a:pPr>
            <a:r>
              <a:rPr lang="ar-SA" sz="3200" b="1" dirty="0">
                <a:solidFill>
                  <a:srgbClr val="586F7C"/>
                </a:solidFill>
                <a:latin typeface="Open Sans"/>
                <a:ea typeface="Open Sans"/>
                <a:sym typeface="Open Sans"/>
              </a:rPr>
              <a:t> </a:t>
            </a:r>
            <a:r>
              <a:rPr lang="en-US" sz="3200" b="1" dirty="0">
                <a:solidFill>
                  <a:srgbClr val="586F7C"/>
                </a:solidFill>
                <a:latin typeface="Open Sans"/>
                <a:ea typeface="Open Sans"/>
                <a:sym typeface="Open Sans"/>
              </a:rPr>
              <a:t>WHO-EMRO</a:t>
            </a:r>
            <a:endParaRPr lang="en-US" sz="3200" b="1" dirty="0">
              <a:solidFill>
                <a:srgbClr val="586F7C"/>
              </a:solidFill>
              <a:latin typeface="Open Sans"/>
              <a:ea typeface="Open Sans"/>
            </a:endParaRPr>
          </a:p>
          <a:p>
            <a:pPr lvl="0" algn="ctr" rtl="1">
              <a:defRPr/>
            </a:pPr>
            <a:endParaRPr kumimoji="0" sz="1400" b="0" i="0" u="none" strike="noStrike" kern="0" cap="none" spc="0" normalizeH="0" baseline="0" noProof="0" dirty="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3841703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aphicFrame>
        <p:nvGraphicFramePr>
          <p:cNvPr id="283" name="Google Shape;283;p23"/>
          <p:cNvGraphicFramePr/>
          <p:nvPr>
            <p:extLst>
              <p:ext uri="{D42A27DB-BD31-4B8C-83A1-F6EECF244321}">
                <p14:modId xmlns:p14="http://schemas.microsoft.com/office/powerpoint/2010/main" val="2469338316"/>
              </p:ext>
            </p:extLst>
          </p:nvPr>
        </p:nvGraphicFramePr>
        <p:xfrm>
          <a:off x="3733005" y="2515031"/>
          <a:ext cx="7713888" cy="4192615"/>
        </p:xfrm>
        <a:graphic>
          <a:graphicData uri="http://schemas.openxmlformats.org/drawingml/2006/table">
            <a:tbl>
              <a:tblPr rtl="1" firstRow="1" bandRow="1">
                <a:noFill/>
              </a:tblPr>
              <a:tblGrid>
                <a:gridCol w="1689438">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r" rtl="0">
                        <a:lnSpc>
                          <a:spcPct val="100000"/>
                        </a:lnSpc>
                        <a:spcBef>
                          <a:spcPts val="0"/>
                        </a:spcBef>
                        <a:spcAft>
                          <a:spcPts val="0"/>
                        </a:spcAft>
                        <a:buClr>
                          <a:srgbClr val="000000"/>
                        </a:buClr>
                        <a:buFont typeface="Arial"/>
                        <a:buNone/>
                      </a:pPr>
                      <a:r>
                        <a:rPr lang="ar-SA" sz="1400" b="1" i="0" u="none" strike="noStrike" cap="none" dirty="0">
                          <a:solidFill>
                            <a:schemeClr val="tx1"/>
                          </a:solidFill>
                          <a:latin typeface="Open Sans"/>
                          <a:ea typeface="Open Sans"/>
                          <a:cs typeface="Open Sans"/>
                          <a:sym typeface="Open Sans"/>
                        </a:rPr>
                        <a:t>مقدم الخدمة</a:t>
                      </a:r>
                      <a:endParaRPr sz="1400" b="1" i="0" u="none" strike="noStrike" cap="none" dirty="0">
                        <a:solidFill>
                          <a:schemeClr val="tx1"/>
                        </a:solidFill>
                        <a:latin typeface="Open Sans"/>
                        <a:ea typeface="Open Sans"/>
                        <a:cs typeface="Open Sans"/>
                        <a:sym typeface="Aria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b="0" i="0" u="none" strike="noStrike" cap="none" dirty="0">
                          <a:solidFill>
                            <a:schemeClr val="tx1"/>
                          </a:solidFill>
                          <a:latin typeface="Open Sans"/>
                          <a:ea typeface="Open Sans"/>
                          <a:cs typeface="Open Sans"/>
                          <a:sym typeface="Open Sans"/>
                        </a:rPr>
                        <a:t>منظمة الصحة العالمية - المكتب الإقليمي لإقليم شرق المتوسط (</a:t>
                      </a:r>
                      <a:r>
                        <a:rPr lang="en-US" sz="1400" b="0" i="0" u="none" strike="noStrike" cap="none" dirty="0">
                          <a:solidFill>
                            <a:schemeClr val="tx1"/>
                          </a:solidFill>
                          <a:latin typeface="Open Sans"/>
                          <a:ea typeface="Open Sans"/>
                          <a:cs typeface="Open Sans"/>
                          <a:sym typeface="Open Sans"/>
                        </a:rPr>
                        <a:t>EMRO</a:t>
                      </a:r>
                      <a:r>
                        <a:rPr lang="ar-SA" sz="1400" b="0" i="0" u="none" strike="noStrike" cap="none" dirty="0">
                          <a:solidFill>
                            <a:schemeClr val="tx1"/>
                          </a:solidFill>
                          <a:latin typeface="Open Sans"/>
                          <a:ea typeface="Open Sans"/>
                          <a:cs typeface="Open Sans"/>
                          <a:sym typeface="Open Sans"/>
                        </a:rPr>
                        <a:t>)</a:t>
                      </a:r>
                      <a:endParaRPr sz="1400"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0"/>
                  </a:ext>
                </a:extLst>
              </a:tr>
              <a:tr h="266288">
                <a:tc>
                  <a:txBody>
                    <a:bodyPr/>
                    <a:lstStyle/>
                    <a:p>
                      <a:pPr marL="0" marR="0" lvl="0" indent="0" algn="r" rtl="0">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الخدمة </a:t>
                      </a:r>
                      <a:endParaRPr sz="1400"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قاعدة بيانات المكتب الإقليمي لشرق المتوسط الافتراضية</a:t>
                      </a:r>
                      <a:r>
                        <a:rPr lang="en-US" sz="1400" u="none" strike="noStrike" cap="none" dirty="0">
                          <a:solidFill>
                            <a:schemeClr val="tx1"/>
                          </a:solidFill>
                          <a:latin typeface="Open Sans"/>
                          <a:ea typeface="Open Sans"/>
                          <a:cs typeface="Open Sans"/>
                          <a:sym typeface="Open Sans"/>
                        </a:rPr>
                        <a:t> IMEMR </a:t>
                      </a:r>
                      <a:r>
                        <a:rPr lang="ar-SA" sz="1400" u="none" strike="noStrike" cap="none" dirty="0">
                          <a:solidFill>
                            <a:schemeClr val="tx1"/>
                          </a:solidFill>
                          <a:latin typeface="Open Sans"/>
                          <a:ea typeface="Open Sans"/>
                          <a:cs typeface="Open Sans"/>
                          <a:sym typeface="Open Sans"/>
                        </a:rPr>
                        <a:t> التي توفر خدمات </a:t>
                      </a:r>
                      <a:r>
                        <a:rPr lang="ar-SA" sz="1400" u="none" strike="noStrike" cap="none" dirty="0">
                          <a:solidFill>
                            <a:schemeClr val="tx1"/>
                          </a:solidFill>
                          <a:latin typeface="Open Sans"/>
                          <a:ea typeface="Open Sans"/>
                          <a:sym typeface="Open Sans"/>
                        </a:rPr>
                        <a:t>الفهرسة والتلخيص </a:t>
                      </a:r>
                      <a:r>
                        <a:rPr lang="ar-SA" sz="1400" u="none" strike="noStrike" cap="none" dirty="0">
                          <a:solidFill>
                            <a:schemeClr val="tx1"/>
                          </a:solidFill>
                          <a:latin typeface="Open Sans"/>
                          <a:ea typeface="Open Sans"/>
                          <a:cs typeface="Open Sans"/>
                          <a:sym typeface="Open Sans"/>
                        </a:rPr>
                        <a:t>لأرشفة وتسجيل ومشاركة </a:t>
                      </a:r>
                      <a:r>
                        <a:rPr lang="ar-EG" sz="1400" u="none" strike="noStrike" cap="none" dirty="0">
                          <a:solidFill>
                            <a:schemeClr val="tx1"/>
                          </a:solidFill>
                          <a:latin typeface="Open Sans"/>
                          <a:ea typeface="Open Sans"/>
                          <a:cs typeface="Open Sans"/>
                          <a:sym typeface="Open Sans"/>
                        </a:rPr>
                        <a:t>الانتاج الفكري في مجال</a:t>
                      </a:r>
                      <a:r>
                        <a:rPr lang="ar-SA" sz="1400" u="none" strike="noStrike" cap="none" dirty="0">
                          <a:solidFill>
                            <a:schemeClr val="tx1"/>
                          </a:solidFill>
                          <a:latin typeface="Open Sans"/>
                          <a:ea typeface="Open Sans"/>
                          <a:cs typeface="Open Sans"/>
                          <a:sym typeface="Open Sans"/>
                        </a:rPr>
                        <a:t> الصحة والعلوم الطبية الحيوية الوطنية والإقليمية.</a:t>
                      </a:r>
                    </a:p>
                  </a:txBody>
                  <a:tcPr marL="91450" marR="91450" marT="45725" marB="45725">
                    <a:solidFill>
                      <a:schemeClr val="lt1"/>
                    </a:solidFill>
                  </a:tcPr>
                </a:tc>
                <a:extLst>
                  <a:ext uri="{0D108BD9-81ED-4DB2-BD59-A6C34878D82A}">
                    <a16:rowId xmlns:a16="http://schemas.microsoft.com/office/drawing/2014/main" val="10001"/>
                  </a:ext>
                </a:extLst>
              </a:tr>
              <a:tr h="565825">
                <a:tc>
                  <a:txBody>
                    <a:bodyPr/>
                    <a:lstStyle/>
                    <a:p>
                      <a:pPr marL="0" marR="0" lvl="0" indent="0" algn="r" rtl="0">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مصدر المعلومات</a:t>
                      </a:r>
                      <a:endParaRPr sz="1400"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الانتاج الفكري في مجال الصحة والعلوم الطبية الحيوية المنشور</a:t>
                      </a:r>
                      <a:r>
                        <a:rPr lang="ar-EG" sz="1400" u="none" strike="noStrike" cap="none" dirty="0">
                          <a:solidFill>
                            <a:schemeClr val="tx1"/>
                          </a:solidFill>
                          <a:latin typeface="Open Sans"/>
                          <a:ea typeface="Open Sans"/>
                          <a:cs typeface="Open Sans"/>
                          <a:sym typeface="Open Sans"/>
                        </a:rPr>
                        <a:t> </a:t>
                      </a:r>
                      <a:r>
                        <a:rPr lang="ar-SA" sz="1400" u="none" strike="noStrike" cap="none" dirty="0">
                          <a:solidFill>
                            <a:schemeClr val="tx1"/>
                          </a:solidFill>
                          <a:latin typeface="Open Sans"/>
                          <a:ea typeface="Open Sans"/>
                          <a:cs typeface="Open Sans"/>
                          <a:sym typeface="Open Sans"/>
                        </a:rPr>
                        <a:t>في 814 مجلة </a:t>
                      </a:r>
                      <a:r>
                        <a:rPr lang="ar-EG" sz="1400" u="none" strike="noStrike" cap="none" dirty="0">
                          <a:solidFill>
                            <a:schemeClr val="tx1"/>
                          </a:solidFill>
                          <a:latin typeface="Open Sans"/>
                          <a:ea typeface="Open Sans"/>
                          <a:cs typeface="Open Sans"/>
                          <a:sym typeface="Open Sans"/>
                        </a:rPr>
                        <a:t>تم تحكيمها</a:t>
                      </a:r>
                      <a:r>
                        <a:rPr lang="ar-SA" sz="1400" u="none" strike="noStrike" cap="none" dirty="0">
                          <a:solidFill>
                            <a:schemeClr val="tx1"/>
                          </a:solidFill>
                          <a:latin typeface="Open Sans"/>
                          <a:ea typeface="Open Sans"/>
                          <a:sym typeface="Open Sans"/>
                        </a:rPr>
                        <a:t> من قبل الزملاء</a:t>
                      </a:r>
                      <a:r>
                        <a:rPr lang="ar-SA" sz="1400" u="none" strike="noStrike" cap="none" dirty="0">
                          <a:solidFill>
                            <a:schemeClr val="tx1"/>
                          </a:solidFill>
                          <a:latin typeface="Open Sans"/>
                          <a:ea typeface="Open Sans"/>
                          <a:cs typeface="Open Sans"/>
                          <a:sym typeface="Open Sans"/>
                        </a:rPr>
                        <a:t> من 20 دولة في إقليم شرق المتوسط. </a:t>
                      </a:r>
                      <a:r>
                        <a:rPr lang="en-US" sz="1400" u="none" strike="noStrike" cap="none" dirty="0">
                          <a:solidFill>
                            <a:schemeClr val="tx1"/>
                          </a:solidFill>
                          <a:latin typeface="Open Sans"/>
                          <a:ea typeface="Open Sans"/>
                          <a:sym typeface="Open Sans"/>
                        </a:rPr>
                        <a:t>EMR</a:t>
                      </a:r>
                      <a:r>
                        <a:rPr lang="ar-SA" sz="1400" u="none" strike="noStrike" cap="none" dirty="0">
                          <a:solidFill>
                            <a:schemeClr val="tx1"/>
                          </a:solidFill>
                          <a:latin typeface="Open Sans"/>
                          <a:ea typeface="Open Sans"/>
                          <a:cs typeface="Open Sans"/>
                          <a:sym typeface="Open Sans"/>
                        </a:rPr>
                        <a:t>  .</a:t>
                      </a: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r" rtl="0">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الوثائق</a:t>
                      </a:r>
                      <a:endParaRPr sz="1400"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sym typeface="Open Sans"/>
                        </a:rPr>
                        <a:t>الاستشهادات المرجعية للإنتاج</a:t>
                      </a:r>
                      <a:r>
                        <a:rPr lang="ar-SA" sz="1400" u="none" strike="noStrike" cap="none" dirty="0">
                          <a:solidFill>
                            <a:schemeClr val="tx1"/>
                          </a:solidFill>
                          <a:latin typeface="Open Sans"/>
                          <a:ea typeface="Open Sans"/>
                          <a:cs typeface="Open Sans"/>
                          <a:sym typeface="Open Sans"/>
                        </a:rPr>
                        <a:t> الفكري في مجال الصحة والعلوم الطبية الحيوية مصحوب بمستخلصات</a:t>
                      </a:r>
                      <a:endParaRPr sz="1400"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r" rtl="0">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النص الكامل</a:t>
                      </a:r>
                      <a:endParaRPr sz="1400"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قاعدة بيانات المكتب الإقليمي لشرق المتوسط الافتراضية</a:t>
                      </a:r>
                      <a:r>
                        <a:rPr lang="ar-EG" sz="1400" u="none" strike="noStrike" cap="none" dirty="0">
                          <a:solidFill>
                            <a:schemeClr val="tx1"/>
                          </a:solidFill>
                          <a:latin typeface="Open Sans"/>
                          <a:ea typeface="Open Sans"/>
                          <a:cs typeface="Open Sans"/>
                          <a:sym typeface="Open Sans"/>
                        </a:rPr>
                        <a:t> </a:t>
                      </a:r>
                      <a:r>
                        <a:rPr lang="en-US" sz="1400" u="none" strike="noStrike" cap="none" dirty="0">
                          <a:solidFill>
                            <a:schemeClr val="tx1"/>
                          </a:solidFill>
                          <a:latin typeface="Open Sans"/>
                          <a:ea typeface="Open Sans"/>
                          <a:cs typeface="Open Sans"/>
                          <a:sym typeface="Open Sans"/>
                        </a:rPr>
                        <a:t>IMEMR</a:t>
                      </a:r>
                      <a:r>
                        <a:rPr lang="ar-EG" sz="1400" u="none" strike="noStrike" cap="none" dirty="0">
                          <a:solidFill>
                            <a:schemeClr val="tx1"/>
                          </a:solidFill>
                          <a:latin typeface="Open Sans"/>
                          <a:ea typeface="Open Sans"/>
                          <a:cs typeface="Open Sans"/>
                          <a:sym typeface="Open Sans"/>
                        </a:rPr>
                        <a:t>النص الكامل </a:t>
                      </a:r>
                      <a:r>
                        <a:rPr lang="ar-SA" sz="1400" u="none" strike="noStrike" cap="none" dirty="0">
                          <a:solidFill>
                            <a:schemeClr val="tx1"/>
                          </a:solidFill>
                          <a:latin typeface="Open Sans"/>
                          <a:ea typeface="Open Sans"/>
                          <a:sym typeface="Open Sans"/>
                        </a:rPr>
                        <a:t>؛</a:t>
                      </a:r>
                    </a:p>
                    <a:p>
                      <a:pPr marL="0" marR="0" lvl="0" indent="0" algn="r" rtl="1">
                        <a:lnSpc>
                          <a:spcPct val="100000"/>
                        </a:lnSpc>
                        <a:spcBef>
                          <a:spcPts val="0"/>
                        </a:spcBef>
                        <a:spcAft>
                          <a:spcPts val="0"/>
                        </a:spcAft>
                        <a:buNone/>
                      </a:pPr>
                      <a:r>
                        <a:rPr lang="ar-EG" sz="1400" dirty="0">
                          <a:solidFill>
                            <a:schemeClr val="tx1"/>
                          </a:solidFill>
                        </a:rPr>
                        <a:t>بالنسبة لأي مقالات موجودة في </a:t>
                      </a:r>
                      <a:r>
                        <a:rPr lang="en-US" sz="1400" dirty="0">
                          <a:solidFill>
                            <a:schemeClr val="tx1"/>
                          </a:solidFill>
                        </a:rPr>
                        <a:t>IMEMR</a:t>
                      </a:r>
                      <a:r>
                        <a:rPr lang="ar-SA" sz="1400" dirty="0">
                          <a:solidFill>
                            <a:schemeClr val="tx1"/>
                          </a:solidFill>
                        </a:rPr>
                        <a:t> </a:t>
                      </a:r>
                      <a:r>
                        <a:rPr lang="ar-SA" sz="1400" u="none" strike="noStrike" cap="none" dirty="0">
                          <a:solidFill>
                            <a:schemeClr val="tx1"/>
                          </a:solidFill>
                          <a:latin typeface="Open Sans"/>
                          <a:ea typeface="Open Sans"/>
                          <a:sym typeface="Open Sans"/>
                        </a:rPr>
                        <a:t>بدون نص كامل، يمكنك طلب النص الكامل </a:t>
                      </a:r>
                      <a:r>
                        <a:rPr lang="ar-EG" sz="1400" dirty="0">
                          <a:solidFill>
                            <a:schemeClr val="tx1"/>
                          </a:solidFill>
                        </a:rPr>
                        <a:t>بالنقر فوق علامة التبويب </a:t>
                      </a:r>
                      <a:r>
                        <a:rPr lang="ar-SA" sz="1400" u="none" strike="noStrike" cap="none" dirty="0">
                          <a:solidFill>
                            <a:schemeClr val="tx1"/>
                          </a:solidFill>
                          <a:latin typeface="Open Sans"/>
                          <a:ea typeface="Open Sans"/>
                          <a:sym typeface="Open Sans"/>
                        </a:rPr>
                        <a:t> "أطلب النص الكامل</a:t>
                      </a:r>
                      <a:r>
                        <a:rPr lang="en-US" sz="1400" u="none" strike="noStrike" cap="none" dirty="0">
                          <a:solidFill>
                            <a:schemeClr val="tx1"/>
                          </a:solidFill>
                          <a:latin typeface="Open Sans"/>
                          <a:ea typeface="Open Sans"/>
                          <a:sym typeface="Open Sans"/>
                        </a:rPr>
                        <a:t> </a:t>
                      </a:r>
                      <a:r>
                        <a:rPr lang="en-US" sz="1400" b="1" u="none" strike="noStrike" cap="none" dirty="0">
                          <a:solidFill>
                            <a:schemeClr val="tx1"/>
                          </a:solidFill>
                          <a:latin typeface="Open Sans"/>
                          <a:ea typeface="Open Sans"/>
                          <a:sym typeface="Open Sans"/>
                        </a:rPr>
                        <a:t>Request Full-Text” </a:t>
                      </a:r>
                      <a:r>
                        <a:rPr lang="ar-SA" sz="1400" b="1" u="none" strike="noStrike" cap="none" dirty="0">
                          <a:solidFill>
                            <a:schemeClr val="tx1"/>
                          </a:solidFill>
                          <a:latin typeface="Open Sans"/>
                          <a:ea typeface="Open Sans"/>
                          <a:sym typeface="Open Sans"/>
                        </a:rPr>
                        <a:t>"</a:t>
                      </a:r>
                    </a:p>
                    <a:p>
                      <a:pPr marL="0" marR="0" lvl="0" indent="0" algn="r" rtl="1">
                        <a:lnSpc>
                          <a:spcPct val="100000"/>
                        </a:lnSpc>
                        <a:spcBef>
                          <a:spcPts val="0"/>
                        </a:spcBef>
                        <a:spcAft>
                          <a:spcPts val="0"/>
                        </a:spcAft>
                        <a:buNone/>
                      </a:pPr>
                      <a:endParaRPr lang="ar-SA" sz="1400" u="none" strike="noStrike" cap="none" dirty="0">
                        <a:solidFill>
                          <a:schemeClr val="tx1"/>
                        </a:solidFill>
                        <a:latin typeface="Open Sans"/>
                        <a:ea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379950">
                <a:tc>
                  <a:txBody>
                    <a:bodyPr/>
                    <a:lstStyle/>
                    <a:p>
                      <a:pPr marL="0" marR="0" lvl="0" indent="0" algn="r" rtl="0">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التغطية الموضوعية</a:t>
                      </a:r>
                      <a:endParaRPr sz="1400"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Clr>
                          <a:srgbClr val="000000"/>
                        </a:buClr>
                        <a:buSzPts val="1400"/>
                        <a:buFont typeface="Arial"/>
                        <a:buNone/>
                      </a:pPr>
                      <a:r>
                        <a:rPr lang="ar-SA" sz="1400" u="none" strike="noStrike" cap="none" dirty="0">
                          <a:solidFill>
                            <a:schemeClr val="tx1"/>
                          </a:solidFill>
                          <a:latin typeface="Open Sans"/>
                          <a:ea typeface="Open Sans"/>
                          <a:cs typeface="Open Sans"/>
                          <a:sym typeface="Open Sans"/>
                        </a:rPr>
                        <a:t>الانتاج الفكري العلمي الوطني والإقليمي في مجال الصحة والعلوم الطبية الحيوية والمنشورة بدول شرق المتوسط</a:t>
                      </a: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r" rtl="0">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البيانات النوعية/الكيفية</a:t>
                      </a:r>
                      <a:endParaRPr sz="1400"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أكثر من </a:t>
                      </a:r>
                      <a:r>
                        <a:rPr lang="en-US" sz="1400" b="1" i="0" u="none" strike="noStrike" cap="none" dirty="0">
                          <a:solidFill>
                            <a:schemeClr val="tx1"/>
                          </a:solidFill>
                          <a:effectLst/>
                          <a:latin typeface="+mn-lt"/>
                          <a:ea typeface="+mn-ea"/>
                          <a:cs typeface="+mn-cs"/>
                          <a:sym typeface="Arial"/>
                        </a:rPr>
                        <a:t>296,807</a:t>
                      </a:r>
                      <a:r>
                        <a:rPr lang="ar-SA" sz="1400" u="none" strike="noStrike" cap="none" dirty="0">
                          <a:solidFill>
                            <a:schemeClr val="tx1"/>
                          </a:solidFill>
                          <a:latin typeface="Open Sans"/>
                          <a:ea typeface="Open Sans"/>
                          <a:cs typeface="Open Sans"/>
                          <a:sym typeface="Open Sans"/>
                        </a:rPr>
                        <a:t> استشهاد مرجعي</a:t>
                      </a:r>
                      <a:endParaRPr sz="1400"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284" name="Google Shape;284;p23"/>
          <p:cNvPicPr preferRelativeResize="0"/>
          <p:nvPr/>
        </p:nvPicPr>
        <p:blipFill rotWithShape="1">
          <a:blip r:embed="rId3">
            <a:alphaModFix/>
          </a:blip>
          <a:srcRect/>
          <a:stretch/>
        </p:blipFill>
        <p:spPr>
          <a:xfrm>
            <a:off x="1084290" y="1659541"/>
            <a:ext cx="7309125" cy="820365"/>
          </a:xfrm>
          <a:prstGeom prst="rect">
            <a:avLst/>
          </a:prstGeom>
          <a:noFill/>
          <a:ln>
            <a:noFill/>
          </a:ln>
        </p:spPr>
      </p:pic>
      <p:sp>
        <p:nvSpPr>
          <p:cNvPr id="285" name="Google Shape;285;p23"/>
          <p:cNvSpPr txBox="1"/>
          <p:nvPr/>
        </p:nvSpPr>
        <p:spPr>
          <a:xfrm>
            <a:off x="752608" y="1457863"/>
            <a:ext cx="10362603" cy="83095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lang="ar-SA" sz="1600" dirty="0">
                <a:solidFill>
                  <a:schemeClr val="tx1"/>
                </a:solidFill>
                <a:latin typeface="Open Sans"/>
                <a:ea typeface="Open Sans"/>
                <a:cs typeface="Open Sans"/>
                <a:sym typeface="Open Sans"/>
              </a:rPr>
              <a:t>أ</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نظر قائمة قواعد بيانات بوابة </a:t>
            </a:r>
            <a:r>
              <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rPr>
              <a:t>“</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البحوث من أجل الحياة</a:t>
            </a:r>
            <a:r>
              <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rPr>
              <a:t>”</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a:t>
            </a:r>
            <a:r>
              <a:rPr lang="en-US" sz="1600" b="0" i="0" u="none" strike="noStrike" cap="none" dirty="0">
                <a:solidFill>
                  <a:schemeClr val="tx1"/>
                </a:solidFill>
                <a:latin typeface="Open Sans"/>
                <a:ea typeface="Open Sans"/>
                <a:cs typeface="Open Sans"/>
                <a:sym typeface="Open Sans"/>
              </a:rPr>
              <a:t>Research4Life</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a:t>
            </a:r>
            <a:r>
              <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rPr>
              <a:t>-</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الكشاف الطبي لإقليم شرق المتوسط </a:t>
            </a:r>
            <a:r>
              <a:rPr kumimoji="0" lang="en-US" sz="1600" b="1" i="0" u="none" strike="noStrike" kern="0" cap="none" spc="0" normalizeH="0" baseline="0" noProof="0" dirty="0">
                <a:ln>
                  <a:noFill/>
                </a:ln>
                <a:solidFill>
                  <a:schemeClr val="tx1"/>
                </a:solidFill>
                <a:effectLst/>
                <a:uLnTx/>
                <a:uFillTx/>
                <a:latin typeface="Open Sans"/>
                <a:ea typeface="Open Sans"/>
                <a:cs typeface="Open Sans"/>
                <a:sym typeface="Open Sans"/>
              </a:rPr>
              <a:t>IMEMR</a:t>
            </a:r>
            <a:r>
              <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rPr>
              <a:t>)</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a:t>
            </a:r>
            <a:endPar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endParaRPr>
          </a:p>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lang="ar-SA" sz="1600" dirty="0">
                <a:solidFill>
                  <a:schemeClr val="tx1"/>
                </a:solidFill>
                <a:latin typeface="Open Sans"/>
                <a:ea typeface="Open Sans"/>
                <a:sym typeface="Open Sans"/>
              </a:rPr>
              <a:t>يمكن الوصول إليه مباشرة</a:t>
            </a:r>
            <a:r>
              <a:rPr kumimoji="0" lang="en-US" sz="1600" b="1" i="0" u="sng" strike="noStrike" kern="0" cap="none" spc="0" normalizeH="0" baseline="0" noProof="0" dirty="0">
                <a:ln>
                  <a:noFill/>
                </a:ln>
                <a:solidFill>
                  <a:srgbClr val="0000FF"/>
                </a:solidFill>
                <a:effectLst/>
                <a:uLnTx/>
                <a:uFillTx/>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https://vlibrary.emro.who.int/imemr/</a:t>
            </a:r>
            <a:r>
              <a:rPr kumimoji="0" lang="en-US" sz="1600" b="1" i="0" u="sng" strike="noStrike" kern="0" cap="none" spc="0" normalizeH="0" baseline="0" noProof="0" dirty="0">
                <a:ln>
                  <a:noFill/>
                </a:ln>
                <a:solidFill>
                  <a:srgbClr val="0000FF"/>
                </a:solidFill>
                <a:effectLst/>
                <a:uLnTx/>
                <a:uFillTx/>
                <a:latin typeface="Open Sans"/>
                <a:ea typeface="Open Sans"/>
                <a:cs typeface="Open Sans"/>
                <a:sym typeface="Open Sans"/>
              </a:rPr>
              <a:t> </a:t>
            </a:r>
            <a:endParaRPr kumimoji="0" lang="ar-SA" sz="1600" b="1" i="0" u="sng" strike="noStrike" kern="0" cap="none" spc="0" normalizeH="0" baseline="0" noProof="0" dirty="0">
              <a:ln>
                <a:noFill/>
              </a:ln>
              <a:solidFill>
                <a:srgbClr val="0000FF"/>
              </a:solidFill>
              <a:effectLst/>
              <a:uLnTx/>
              <a:uFillTx/>
              <a:latin typeface="Open Sans"/>
              <a:ea typeface="Open Sans"/>
              <a:cs typeface="Open Sans"/>
              <a:sym typeface="Open Sans"/>
            </a:endParaRPr>
          </a:p>
        </p:txBody>
      </p:sp>
      <p:pic>
        <p:nvPicPr>
          <p:cNvPr id="286" name="Google Shape;286;p23"/>
          <p:cNvPicPr preferRelativeResize="0"/>
          <p:nvPr/>
        </p:nvPicPr>
        <p:blipFill rotWithShape="1">
          <a:blip r:embed="rId5">
            <a:alphaModFix/>
          </a:blip>
          <a:srcRect/>
          <a:stretch/>
        </p:blipFill>
        <p:spPr>
          <a:xfrm>
            <a:off x="586325" y="3603869"/>
            <a:ext cx="2096186" cy="2014941"/>
          </a:xfrm>
          <a:prstGeom prst="rect">
            <a:avLst/>
          </a:prstGeom>
          <a:noFill/>
          <a:ln>
            <a:noFill/>
          </a:ln>
        </p:spPr>
      </p:pic>
      <p:sp>
        <p:nvSpPr>
          <p:cNvPr id="287" name="Google Shape;287;p23"/>
          <p:cNvSpPr txBox="1"/>
          <p:nvPr/>
        </p:nvSpPr>
        <p:spPr>
          <a:xfrm>
            <a:off x="424981" y="5772266"/>
            <a:ext cx="2418871"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a:ln>
                  <a:noFill/>
                </a:ln>
                <a:solidFill>
                  <a:srgbClr val="FFFFFF"/>
                </a:solidFill>
                <a:effectLst/>
                <a:highlight>
                  <a:srgbClr val="000080"/>
                </a:highlight>
                <a:uLnTx/>
                <a:uFillTx/>
                <a:latin typeface="Arial"/>
                <a:ea typeface="Arial"/>
                <a:cs typeface="Arial"/>
                <a:sym typeface="Arial"/>
              </a:rPr>
              <a:t>SCAN ME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8" name="Google Shape;288;p23"/>
          <p:cNvPicPr preferRelativeResize="0"/>
          <p:nvPr/>
        </p:nvPicPr>
        <p:blipFill rotWithShape="1">
          <a:blip r:embed="rId6">
            <a:alphaModFix/>
          </a:blip>
          <a:srcRect/>
          <a:stretch/>
        </p:blipFill>
        <p:spPr>
          <a:xfrm>
            <a:off x="205844" y="2660474"/>
            <a:ext cx="2857143" cy="866667"/>
          </a:xfrm>
          <a:prstGeom prst="rect">
            <a:avLst/>
          </a:prstGeom>
          <a:noFill/>
          <a:ln>
            <a:noFill/>
          </a:ln>
        </p:spPr>
      </p:pic>
      <p:sp>
        <p:nvSpPr>
          <p:cNvPr id="289" name="Google Shape;289;p23"/>
          <p:cNvSpPr txBox="1"/>
          <p:nvPr/>
        </p:nvSpPr>
        <p:spPr>
          <a:xfrm>
            <a:off x="-38927" y="80374"/>
            <a:ext cx="8094689" cy="1565745"/>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r>
              <a:rPr lang="ar-EG" sz="3200" dirty="0">
                <a:solidFill>
                  <a:srgbClr val="586F7C"/>
                </a:solidFill>
                <a:latin typeface="Open Sans"/>
                <a:ea typeface="Open Sans"/>
                <a:sym typeface="Open Sans"/>
              </a:rPr>
              <a:t>ال</a:t>
            </a:r>
            <a:r>
              <a:rPr lang="ar-SA" sz="3200" dirty="0">
                <a:solidFill>
                  <a:srgbClr val="586F7C"/>
                </a:solidFill>
                <a:latin typeface="Open Sans"/>
                <a:ea typeface="Open Sans"/>
                <a:sym typeface="Open Sans"/>
              </a:rPr>
              <a:t>كشاف</a:t>
            </a:r>
            <a:r>
              <a:rPr lang="ar-EG" sz="3200" dirty="0">
                <a:solidFill>
                  <a:srgbClr val="586F7C"/>
                </a:solidFill>
                <a:latin typeface="Open Sans"/>
                <a:ea typeface="Open Sans"/>
                <a:sym typeface="Open Sans"/>
              </a:rPr>
              <a:t> الطبي ل</a:t>
            </a:r>
            <a:r>
              <a:rPr lang="ar-SA" sz="3200" dirty="0">
                <a:solidFill>
                  <a:srgbClr val="586F7C"/>
                </a:solidFill>
                <a:latin typeface="Open Sans"/>
                <a:ea typeface="Open Sans"/>
                <a:sym typeface="Open Sans"/>
              </a:rPr>
              <a:t>منظمة الصحة العالمية – المكتب الإقليمي لشرق المتوسط. </a:t>
            </a:r>
            <a:r>
              <a:rPr lang="en-US" sz="3200" b="1" dirty="0">
                <a:solidFill>
                  <a:srgbClr val="586F7C"/>
                </a:solidFill>
                <a:latin typeface="Open Sans"/>
                <a:ea typeface="Open Sans"/>
                <a:sym typeface="Open Sans"/>
              </a:rPr>
              <a:t>IMEMR)</a:t>
            </a:r>
            <a:r>
              <a:rPr lang="ar-SA" sz="3200" b="1" dirty="0">
                <a:solidFill>
                  <a:srgbClr val="586F7C"/>
                </a:solidFill>
                <a:latin typeface="Open Sans"/>
                <a:ea typeface="Open Sans"/>
                <a:sym typeface="Open Sans"/>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0"/>
          <p:cNvSpPr txBox="1"/>
          <p:nvPr/>
        </p:nvSpPr>
        <p:spPr>
          <a:xfrm>
            <a:off x="0" y="480081"/>
            <a:ext cx="8094689" cy="1243429"/>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Trebuchet MS"/>
              <a:buNone/>
              <a:tabLst/>
              <a:defRPr/>
            </a:pPr>
            <a:endParaRPr sz="3200" dirty="0">
              <a:solidFill>
                <a:srgbClr val="586F7C"/>
              </a:solidFill>
              <a:latin typeface="Open Sans"/>
              <a:ea typeface="Open Sans"/>
              <a:sym typeface="Open Sans"/>
            </a:endParaRPr>
          </a:p>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r>
              <a:rPr lang="ar-EG" sz="3200" dirty="0">
                <a:solidFill>
                  <a:srgbClr val="586F7C"/>
                </a:solidFill>
                <a:latin typeface="Open Sans"/>
                <a:ea typeface="Open Sans"/>
                <a:sym typeface="Open Sans"/>
              </a:rPr>
              <a:t>ال</a:t>
            </a:r>
            <a:r>
              <a:rPr lang="ar-SA" sz="3200" dirty="0">
                <a:solidFill>
                  <a:srgbClr val="586F7C"/>
                </a:solidFill>
                <a:latin typeface="Open Sans"/>
                <a:ea typeface="Open Sans"/>
                <a:sym typeface="Open Sans"/>
              </a:rPr>
              <a:t>كشاف</a:t>
            </a:r>
            <a:r>
              <a:rPr lang="ar-EG" sz="3200" dirty="0">
                <a:solidFill>
                  <a:srgbClr val="586F7C"/>
                </a:solidFill>
                <a:latin typeface="Open Sans"/>
                <a:ea typeface="Open Sans"/>
                <a:sym typeface="Open Sans"/>
              </a:rPr>
              <a:t> الطبي ل</a:t>
            </a:r>
            <a:r>
              <a:rPr lang="ar-SA" sz="3200" dirty="0">
                <a:solidFill>
                  <a:srgbClr val="586F7C"/>
                </a:solidFill>
                <a:latin typeface="Open Sans"/>
                <a:ea typeface="Open Sans"/>
                <a:sym typeface="Open Sans"/>
              </a:rPr>
              <a:t>منظمة الصحة العالمية </a:t>
            </a:r>
            <a:r>
              <a:rPr lang="ar-EG" sz="3200" dirty="0">
                <a:solidFill>
                  <a:srgbClr val="586F7C"/>
                </a:solidFill>
                <a:latin typeface="Open Sans"/>
                <a:ea typeface="Open Sans"/>
                <a:sym typeface="Open Sans"/>
              </a:rPr>
              <a:t>لإقليم</a:t>
            </a:r>
            <a:r>
              <a:rPr lang="ar-SA" sz="3200" dirty="0">
                <a:solidFill>
                  <a:srgbClr val="586F7C"/>
                </a:solidFill>
                <a:latin typeface="Open Sans"/>
                <a:ea typeface="Open Sans"/>
                <a:sym typeface="Open Sans"/>
              </a:rPr>
              <a:t> شرق المتوسط</a:t>
            </a:r>
            <a:endParaRPr lang="en-US" sz="3200" dirty="0">
              <a:solidFill>
                <a:srgbClr val="586F7C"/>
              </a:solidFill>
              <a:latin typeface="Open Sans"/>
              <a:ea typeface="Open Sans"/>
              <a:sym typeface="Open Sans"/>
            </a:endParaRPr>
          </a:p>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r>
              <a:rPr lang="en-US" sz="3200" b="1" dirty="0">
                <a:solidFill>
                  <a:srgbClr val="586F7C"/>
                </a:solidFill>
                <a:latin typeface="Open Sans"/>
                <a:ea typeface="Open Sans"/>
                <a:sym typeface="Open Sans"/>
              </a:rPr>
              <a:t>IMEMR)</a:t>
            </a:r>
            <a:r>
              <a:rPr lang="ar-EG" sz="3200" b="1" dirty="0">
                <a:solidFill>
                  <a:srgbClr val="586F7C"/>
                </a:solidFill>
                <a:latin typeface="Open Sans"/>
                <a:ea typeface="Open Sans"/>
                <a:sym typeface="Open Sans"/>
              </a:rPr>
              <a:t>)</a:t>
            </a:r>
            <a:br>
              <a:rPr kumimoji="0" lang="en-US" sz="3200" b="0" i="0" u="none" strike="noStrike" kern="0" cap="none" spc="0" normalizeH="0" baseline="0" noProof="0" dirty="0">
                <a:ln>
                  <a:noFill/>
                </a:ln>
                <a:solidFill>
                  <a:srgbClr val="586F7C"/>
                </a:solidFill>
                <a:effectLst/>
                <a:uLnTx/>
                <a:uFillTx/>
                <a:latin typeface="Open Sans"/>
                <a:ea typeface="Open Sans"/>
                <a:cs typeface="Open Sans"/>
                <a:sym typeface="Open Sans"/>
              </a:rPr>
            </a:br>
            <a:endParaRPr kumimoji="0" sz="32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95" name="Google Shape;295;p40"/>
          <p:cNvPicPr preferRelativeResize="0"/>
          <p:nvPr/>
        </p:nvPicPr>
        <p:blipFill rotWithShape="1">
          <a:blip r:embed="rId3">
            <a:alphaModFix/>
          </a:blip>
          <a:srcRect/>
          <a:stretch/>
        </p:blipFill>
        <p:spPr>
          <a:xfrm>
            <a:off x="1" y="1718008"/>
            <a:ext cx="12027876" cy="5150502"/>
          </a:xfrm>
          <a:prstGeom prst="rect">
            <a:avLst/>
          </a:prstGeom>
          <a:noFill/>
          <a:ln>
            <a:noFill/>
          </a:ln>
        </p:spPr>
      </p:pic>
      <p:sp>
        <p:nvSpPr>
          <p:cNvPr id="296" name="Google Shape;296;p40"/>
          <p:cNvSpPr/>
          <p:nvPr/>
        </p:nvSpPr>
        <p:spPr>
          <a:xfrm>
            <a:off x="6569611" y="2405574"/>
            <a:ext cx="1406771" cy="436099"/>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7" name="Google Shape;297;p40"/>
          <p:cNvSpPr/>
          <p:nvPr/>
        </p:nvSpPr>
        <p:spPr>
          <a:xfrm>
            <a:off x="5311640" y="4754662"/>
            <a:ext cx="1862883" cy="1623256"/>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8" name="Google Shape;298;p40"/>
          <p:cNvSpPr/>
          <p:nvPr/>
        </p:nvSpPr>
        <p:spPr>
          <a:xfrm>
            <a:off x="6428935" y="3080825"/>
            <a:ext cx="2757268" cy="1368091"/>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4"/>
          <p:cNvSpPr txBox="1"/>
          <p:nvPr/>
        </p:nvSpPr>
        <p:spPr>
          <a:xfrm>
            <a:off x="0" y="100255"/>
            <a:ext cx="8094689" cy="108090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Trebuchet MS"/>
              <a:buNone/>
              <a:tabLst/>
              <a:defRPr/>
            </a:pPr>
            <a:endParaRPr sz="3200" dirty="0">
              <a:solidFill>
                <a:srgbClr val="586F7C"/>
              </a:solidFill>
              <a:latin typeface="Open Sans"/>
              <a:ea typeface="Open Sans"/>
              <a:sym typeface="Open Sans"/>
            </a:endParaRPr>
          </a:p>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r>
              <a:rPr lang="ar-SA" sz="3200" dirty="0">
                <a:solidFill>
                  <a:srgbClr val="586F7C"/>
                </a:solidFill>
                <a:latin typeface="Open Sans"/>
                <a:ea typeface="Open Sans"/>
                <a:sym typeface="Open Sans"/>
              </a:rPr>
              <a:t>الكشاف الطبي لمنظمة الصحة العالمية لإقليم شرق المتوسط </a:t>
            </a:r>
            <a:r>
              <a:rPr lang="en-US" sz="3200" b="1" dirty="0">
                <a:solidFill>
                  <a:srgbClr val="586F7C"/>
                </a:solidFill>
                <a:latin typeface="Open Sans"/>
                <a:ea typeface="Open Sans"/>
                <a:sym typeface="Open Sans"/>
              </a:rPr>
              <a:t>IMEMR)</a:t>
            </a:r>
            <a:r>
              <a:rPr lang="ar-EG" sz="3200" b="1" dirty="0">
                <a:solidFill>
                  <a:srgbClr val="586F7C"/>
                </a:solidFill>
                <a:latin typeface="Open Sans"/>
                <a:ea typeface="Open Sans"/>
                <a:sym typeface="Open Sans"/>
              </a:rPr>
              <a:t>)</a:t>
            </a:r>
            <a:br>
              <a:rPr lang="en-US" sz="3200" dirty="0">
                <a:solidFill>
                  <a:srgbClr val="586F7C"/>
                </a:solidFill>
                <a:latin typeface="Open Sans"/>
                <a:ea typeface="Open Sans"/>
                <a:sym typeface="Open Sans"/>
              </a:rPr>
            </a:br>
            <a:endParaRPr sz="3200" dirty="0">
              <a:solidFill>
                <a:srgbClr val="586F7C"/>
              </a:solidFill>
              <a:latin typeface="Open Sans"/>
              <a:ea typeface="Open Sans"/>
              <a:sym typeface="Open Sans"/>
            </a:endParaRPr>
          </a:p>
        </p:txBody>
      </p:sp>
      <p:sp>
        <p:nvSpPr>
          <p:cNvPr id="304" name="Google Shape;304;p54"/>
          <p:cNvSpPr txBox="1"/>
          <p:nvPr/>
        </p:nvSpPr>
        <p:spPr>
          <a:xfrm>
            <a:off x="3506757" y="1052159"/>
            <a:ext cx="4587932" cy="584735"/>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solidFill>
                  <a:srgbClr val="586F7C"/>
                </a:solidFill>
                <a:latin typeface="Open Sans"/>
                <a:ea typeface="Open Sans"/>
                <a:sym typeface="Open Sans"/>
              </a:rPr>
              <a:t> Basic Search </a:t>
            </a:r>
            <a:r>
              <a:rPr lang="ar-EG" sz="3200" dirty="0">
                <a:solidFill>
                  <a:srgbClr val="586F7C"/>
                </a:solidFill>
                <a:latin typeface="Open Sans"/>
                <a:ea typeface="Open Sans"/>
                <a:sym typeface="Open Sans"/>
              </a:rPr>
              <a:t>ال</a:t>
            </a:r>
            <a:r>
              <a:rPr lang="ar-SA" sz="3200" dirty="0">
                <a:solidFill>
                  <a:srgbClr val="586F7C"/>
                </a:solidFill>
                <a:latin typeface="Open Sans"/>
                <a:ea typeface="Open Sans"/>
                <a:sym typeface="Open Sans"/>
              </a:rPr>
              <a:t>بحث </a:t>
            </a:r>
            <a:r>
              <a:rPr lang="ar-EG" sz="3200" dirty="0">
                <a:solidFill>
                  <a:srgbClr val="586F7C"/>
                </a:solidFill>
                <a:latin typeface="Open Sans"/>
                <a:ea typeface="Open Sans"/>
                <a:sym typeface="Open Sans"/>
              </a:rPr>
              <a:t>ال</a:t>
            </a:r>
            <a:r>
              <a:rPr lang="ar-SA" sz="3200" dirty="0">
                <a:solidFill>
                  <a:srgbClr val="586F7C"/>
                </a:solidFill>
                <a:latin typeface="Open Sans"/>
                <a:ea typeface="Open Sans"/>
                <a:sym typeface="Open Sans"/>
              </a:rPr>
              <a:t>بسيط</a:t>
            </a:r>
            <a:r>
              <a:rPr lang="en-US" sz="3200" dirty="0">
                <a:solidFill>
                  <a:srgbClr val="586F7C"/>
                </a:solidFill>
                <a:latin typeface="Open Sans"/>
                <a:ea typeface="Open Sans"/>
                <a:sym typeface="Open Sans"/>
              </a:rPr>
              <a:t> </a:t>
            </a:r>
            <a:endParaRPr sz="3200" dirty="0">
              <a:solidFill>
                <a:srgbClr val="586F7C"/>
              </a:solidFill>
              <a:latin typeface="Open Sans"/>
              <a:ea typeface="Open Sans"/>
            </a:endParaRPr>
          </a:p>
        </p:txBody>
      </p:sp>
      <p:pic>
        <p:nvPicPr>
          <p:cNvPr id="305" name="Google Shape;305;p54"/>
          <p:cNvPicPr preferRelativeResize="0"/>
          <p:nvPr/>
        </p:nvPicPr>
        <p:blipFill rotWithShape="1">
          <a:blip r:embed="rId3">
            <a:alphaModFix/>
          </a:blip>
          <a:srcRect/>
          <a:stretch/>
        </p:blipFill>
        <p:spPr>
          <a:xfrm>
            <a:off x="2249990" y="1794288"/>
            <a:ext cx="9963335" cy="5063712"/>
          </a:xfrm>
          <a:prstGeom prst="rect">
            <a:avLst/>
          </a:prstGeom>
          <a:noFill/>
          <a:ln>
            <a:noFill/>
          </a:ln>
        </p:spPr>
      </p:pic>
      <p:sp>
        <p:nvSpPr>
          <p:cNvPr id="306" name="Google Shape;306;p54"/>
          <p:cNvSpPr/>
          <p:nvPr/>
        </p:nvSpPr>
        <p:spPr>
          <a:xfrm>
            <a:off x="5328566" y="3193576"/>
            <a:ext cx="3924615" cy="354842"/>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7" name="Google Shape;307;p54"/>
          <p:cNvSpPr/>
          <p:nvPr/>
        </p:nvSpPr>
        <p:spPr>
          <a:xfrm>
            <a:off x="5328566" y="4130754"/>
            <a:ext cx="2387985" cy="341194"/>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8" name="Google Shape;308;p54"/>
          <p:cNvSpPr txBox="1"/>
          <p:nvPr/>
        </p:nvSpPr>
        <p:spPr>
          <a:xfrm>
            <a:off x="0" y="3548418"/>
            <a:ext cx="3070745" cy="2554505"/>
          </a:xfrm>
          <a:prstGeom prst="rect">
            <a:avLst/>
          </a:prstGeom>
          <a:noFill/>
          <a:ln>
            <a:noFill/>
          </a:ln>
        </p:spPr>
        <p:txBody>
          <a:bodyPr spcFirstLastPara="1" wrap="square" lIns="91425" tIns="45700" rIns="91425" bIns="45700" anchor="t" anchorCtr="0">
            <a:spAutoFit/>
          </a:bodyPr>
          <a:lstStyle/>
          <a:p>
            <a:pPr marL="457200" marR="0" lvl="0" indent="-457200" algn="r" defTabSz="914400" rtl="1" eaLnBrk="1" fontAlgn="auto" latinLnBrk="0" hangingPunct="1">
              <a:lnSpc>
                <a:spcPct val="100000"/>
              </a:lnSpc>
              <a:spcBef>
                <a:spcPts val="0"/>
              </a:spcBef>
              <a:spcAft>
                <a:spcPts val="0"/>
              </a:spcAft>
              <a:buClr>
                <a:srgbClr val="000000"/>
              </a:buClr>
              <a:buSzPts val="3200"/>
              <a:buFont typeface="Arial" panose="020B0604020202020204" pitchFamily="34" charset="0"/>
              <a:buChar char="•"/>
              <a:tabLst/>
              <a:defRPr/>
            </a:pPr>
            <a:r>
              <a:rPr kumimoji="0" lang="ar-SA" sz="3200" b="0" i="0" u="none" strike="noStrike" kern="0" cap="none" spc="0" normalizeH="0" baseline="0" noProof="0" dirty="0">
                <a:ln>
                  <a:noFill/>
                </a:ln>
                <a:solidFill>
                  <a:schemeClr val="tx1"/>
                </a:solidFill>
                <a:effectLst/>
                <a:uLnTx/>
                <a:uFillTx/>
                <a:latin typeface="Open Sans"/>
                <a:ea typeface="Open Sans"/>
                <a:cs typeface="Open Sans"/>
                <a:sym typeface="Open Sans"/>
              </a:rPr>
              <a:t>بحث بسيط عن </a:t>
            </a:r>
            <a:r>
              <a:rPr kumimoji="0" lang="ar-SA" sz="3200" b="0" i="1" u="none" strike="noStrike" kern="0" cap="none" spc="0" normalizeH="0" baseline="0" noProof="0" dirty="0">
                <a:ln>
                  <a:noFill/>
                </a:ln>
                <a:solidFill>
                  <a:schemeClr val="tx1"/>
                </a:solidFill>
                <a:effectLst/>
                <a:uLnTx/>
                <a:uFillTx/>
                <a:latin typeface="Open Sans"/>
                <a:ea typeface="Open Sans"/>
                <a:cs typeface="Open Sans"/>
                <a:sym typeface="Open Sans"/>
              </a:rPr>
              <a:t>"الأورام“</a:t>
            </a:r>
            <a:r>
              <a:rPr kumimoji="0" lang="en-US" sz="3200" b="0" i="1" u="none" strike="noStrike" kern="0" cap="none" spc="0" normalizeH="0" baseline="0" noProof="0" dirty="0">
                <a:ln>
                  <a:noFill/>
                </a:ln>
                <a:solidFill>
                  <a:schemeClr val="tx1"/>
                </a:solidFill>
                <a:effectLst/>
                <a:uLnTx/>
                <a:uFillTx/>
                <a:latin typeface="Open Sans"/>
                <a:ea typeface="Open Sans"/>
                <a:cs typeface="Open Sans"/>
                <a:sym typeface="Open Sans"/>
              </a:rPr>
              <a:t> Neoplasms</a:t>
            </a:r>
            <a:endParaRPr kumimoji="0" lang="ar-SA" sz="3200" b="0" i="1" u="none" strike="noStrike" kern="0" cap="none" spc="0" normalizeH="0" baseline="0" noProof="0" dirty="0">
              <a:ln>
                <a:noFill/>
              </a:ln>
              <a:solidFill>
                <a:schemeClr val="tx1"/>
              </a:solidFill>
              <a:effectLst/>
              <a:uLnTx/>
              <a:uFillTx/>
              <a:latin typeface="Open Sans"/>
              <a:ea typeface="Open Sans"/>
              <a:cs typeface="Open Sans"/>
              <a:sym typeface="Open Sans"/>
            </a:endParaRPr>
          </a:p>
          <a:p>
            <a:pPr marL="457200" marR="0" lvl="0" indent="-457200" algn="r" defTabSz="914400" rtl="1" eaLnBrk="1" fontAlgn="auto" latinLnBrk="0" hangingPunct="1">
              <a:lnSpc>
                <a:spcPct val="100000"/>
              </a:lnSpc>
              <a:spcBef>
                <a:spcPts val="0"/>
              </a:spcBef>
              <a:spcAft>
                <a:spcPts val="0"/>
              </a:spcAft>
              <a:buClr>
                <a:srgbClr val="000000"/>
              </a:buClr>
              <a:buSzPts val="3200"/>
              <a:buFont typeface="Arial" panose="020B0604020202020204" pitchFamily="34" charset="0"/>
              <a:buChar char="•"/>
              <a:tabLst/>
              <a:defRPr/>
            </a:pPr>
            <a:r>
              <a:rPr kumimoji="0" lang="ar-SA" sz="3200" b="0" i="0" u="none" strike="noStrike" kern="0" cap="none" spc="0" normalizeH="0" baseline="0" noProof="0" dirty="0">
                <a:ln>
                  <a:noFill/>
                </a:ln>
                <a:solidFill>
                  <a:schemeClr val="tx1"/>
                </a:solidFill>
                <a:effectLst/>
                <a:uLnTx/>
                <a:uFillTx/>
                <a:latin typeface="Open Sans"/>
                <a:ea typeface="Open Sans"/>
                <a:cs typeface="Open Sans"/>
                <a:sym typeface="Open Sans"/>
              </a:rPr>
              <a:t>النتائج 713 استشهاداً</a:t>
            </a:r>
            <a:r>
              <a:rPr kumimoji="0" lang="en-US" sz="3200" b="0" i="0" u="none" strike="noStrike" kern="0" cap="none" spc="0" normalizeH="0" baseline="0" noProof="0" dirty="0">
                <a:ln>
                  <a:noFill/>
                </a:ln>
                <a:solidFill>
                  <a:schemeClr val="tx1"/>
                </a:solidFill>
                <a:effectLst/>
                <a:uLnTx/>
                <a:uFillTx/>
                <a:latin typeface="Open Sans"/>
                <a:ea typeface="Open Sans"/>
                <a:cs typeface="Open Sans"/>
                <a:sym typeface="Open Sans"/>
              </a:rPr>
              <a:t> </a:t>
            </a:r>
            <a:r>
              <a:rPr kumimoji="0" lang="ar-SA" sz="3200" b="0" i="0" u="none" strike="noStrike" kern="0" cap="none" spc="0" normalizeH="0" baseline="0" noProof="0" dirty="0">
                <a:ln>
                  <a:noFill/>
                </a:ln>
                <a:solidFill>
                  <a:schemeClr val="tx1"/>
                </a:solidFill>
                <a:effectLst/>
                <a:uLnTx/>
                <a:uFillTx/>
                <a:latin typeface="Open Sans"/>
                <a:ea typeface="Open Sans"/>
                <a:cs typeface="Open Sans"/>
                <a:sym typeface="Open Sans"/>
              </a:rPr>
              <a:t>مرجعياً</a:t>
            </a:r>
            <a:endParaRPr kumimoji="0" sz="1400" b="0" i="0" u="none" strike="noStrike" kern="0" cap="none" spc="0" normalizeH="0" baseline="0" noProof="0" dirty="0">
              <a:ln>
                <a:noFill/>
              </a:ln>
              <a:solidFill>
                <a:schemeClr val="tx1"/>
              </a:solidFill>
              <a:effectLst/>
              <a:uLnTx/>
              <a:uFillTx/>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2"/>
        <p:cNvGrpSpPr/>
        <p:nvPr/>
      </p:nvGrpSpPr>
      <p:grpSpPr>
        <a:xfrm>
          <a:off x="0" y="0"/>
          <a:ext cx="0" cy="0"/>
          <a:chOff x="0" y="0"/>
          <a:chExt cx="0" cy="0"/>
        </a:xfrm>
      </p:grpSpPr>
      <p:pic>
        <p:nvPicPr>
          <p:cNvPr id="313" name="Google Shape;313;p55"/>
          <p:cNvPicPr preferRelativeResize="0"/>
          <p:nvPr/>
        </p:nvPicPr>
        <p:blipFill rotWithShape="1">
          <a:blip r:embed="rId4">
            <a:alphaModFix/>
          </a:blip>
          <a:srcRect/>
          <a:stretch/>
        </p:blipFill>
        <p:spPr>
          <a:xfrm>
            <a:off x="2570910" y="1809433"/>
            <a:ext cx="9621090" cy="4411182"/>
          </a:xfrm>
          <a:prstGeom prst="rect">
            <a:avLst/>
          </a:prstGeom>
          <a:noFill/>
          <a:ln>
            <a:noFill/>
          </a:ln>
        </p:spPr>
      </p:pic>
      <p:sp>
        <p:nvSpPr>
          <p:cNvPr id="314" name="Google Shape;314;p55"/>
          <p:cNvSpPr txBox="1"/>
          <p:nvPr/>
        </p:nvSpPr>
        <p:spPr>
          <a:xfrm>
            <a:off x="609598" y="-22820"/>
            <a:ext cx="7222329" cy="150756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Trebuchet MS"/>
              <a:buNone/>
              <a:tabLst/>
              <a:defRPr/>
            </a:pPr>
            <a:endParaRPr kumimoji="0" sz="3200" b="0" i="0" u="none" strike="noStrike" kern="0" cap="none" spc="0" normalizeH="0" baseline="0" noProof="0" dirty="0">
              <a:ln>
                <a:noFill/>
              </a:ln>
              <a:solidFill>
                <a:srgbClr val="586F7C"/>
              </a:solidFill>
              <a:effectLst/>
              <a:uLnTx/>
              <a:uFillTx/>
              <a:latin typeface="Open Sans"/>
              <a:ea typeface="Open Sans"/>
              <a:cs typeface="Open Sans"/>
              <a:sym typeface="Open Sans"/>
            </a:endParaRPr>
          </a:p>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endParaRPr kumimoji="0" lang="ar-SA" sz="3200" b="0" i="0" u="none" strike="noStrike" kern="0" cap="none" spc="0" normalizeH="0" baseline="0" noProof="0" dirty="0">
              <a:ln>
                <a:noFill/>
              </a:ln>
              <a:solidFill>
                <a:srgbClr val="00B050"/>
              </a:solidFill>
              <a:effectLst/>
              <a:uLnTx/>
              <a:uFillTx/>
              <a:latin typeface="Open Sans"/>
              <a:ea typeface="Open Sans"/>
              <a:cs typeface="Open Sans"/>
              <a:sym typeface="Open Sans"/>
            </a:endParaRPr>
          </a:p>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endParaRPr lang="ar-SA" sz="3200" dirty="0">
              <a:solidFill>
                <a:srgbClr val="00B050"/>
              </a:solidFill>
              <a:latin typeface="Open Sans"/>
              <a:ea typeface="Open Sans"/>
              <a:cs typeface="Open Sans"/>
              <a:sym typeface="Open Sans"/>
            </a:endParaRPr>
          </a:p>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endParaRPr lang="en-US" sz="3200" dirty="0">
              <a:solidFill>
                <a:srgbClr val="586F7C"/>
              </a:solidFill>
              <a:latin typeface="Open Sans"/>
              <a:ea typeface="Open Sans"/>
              <a:sym typeface="Open Sans"/>
            </a:endParaRPr>
          </a:p>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r>
              <a:rPr lang="ar-SA" sz="3200" dirty="0">
                <a:solidFill>
                  <a:srgbClr val="586F7C"/>
                </a:solidFill>
                <a:latin typeface="Open Sans"/>
                <a:ea typeface="Open Sans"/>
                <a:sym typeface="Open Sans"/>
              </a:rPr>
              <a:t>الكشاف الطبي لمنظمة الصحة العالمية لإقليم شرق المتوسط </a:t>
            </a:r>
            <a:r>
              <a:rPr lang="en-US" sz="3200" b="1" dirty="0">
                <a:solidFill>
                  <a:srgbClr val="586F7C"/>
                </a:solidFill>
                <a:latin typeface="Open Sans"/>
                <a:ea typeface="Open Sans"/>
                <a:sym typeface="Open Sans"/>
              </a:rPr>
              <a:t>IMEMR)</a:t>
            </a:r>
            <a:r>
              <a:rPr lang="ar-EG" sz="3200" b="1" dirty="0">
                <a:solidFill>
                  <a:srgbClr val="586F7C"/>
                </a:solidFill>
                <a:latin typeface="Open Sans"/>
                <a:ea typeface="Open Sans"/>
                <a:sym typeface="Open Sans"/>
              </a:rPr>
              <a:t>) </a:t>
            </a:r>
          </a:p>
          <a:p>
            <a:pPr algn="r" rtl="1">
              <a:lnSpc>
                <a:spcPct val="90000"/>
              </a:lnSpc>
              <a:buClr>
                <a:srgbClr val="FFFFFF"/>
              </a:buClr>
              <a:buSzPts val="3600"/>
              <a:defRPr/>
            </a:pPr>
            <a:r>
              <a:rPr lang="ar-EG" sz="3200" dirty="0">
                <a:solidFill>
                  <a:srgbClr val="586F7C"/>
                </a:solidFill>
                <a:latin typeface="Open Sans"/>
                <a:ea typeface="Open Sans"/>
                <a:sym typeface="Open Sans"/>
              </a:rPr>
              <a:t>مقالة بحثية تم تحكيمها علمياً حول </a:t>
            </a:r>
            <a:r>
              <a:rPr lang="en-US" sz="3200" dirty="0">
                <a:solidFill>
                  <a:srgbClr val="586F7C"/>
                </a:solidFill>
                <a:latin typeface="Open Sans"/>
                <a:ea typeface="Open Sans"/>
                <a:sym typeface="Open Sans"/>
              </a:rPr>
              <a:t>COVID-19</a:t>
            </a:r>
            <a:br>
              <a:rPr kumimoji="0" lang="en-US" sz="3200" b="0" i="0" u="none" strike="noStrike" kern="0" cap="none" spc="0" normalizeH="0" baseline="0" noProof="0" dirty="0">
                <a:ln>
                  <a:noFill/>
                </a:ln>
                <a:solidFill>
                  <a:srgbClr val="00B050"/>
                </a:solidFill>
                <a:effectLst/>
                <a:uLnTx/>
                <a:uFillTx/>
                <a:latin typeface="Open Sans"/>
                <a:ea typeface="Open Sans"/>
                <a:cs typeface="Open Sans"/>
                <a:sym typeface="Open Sans"/>
              </a:rPr>
            </a:br>
            <a:endParaRPr kumimoji="0" lang="en-US" sz="3200" b="0" i="0" u="none" strike="noStrike" kern="0" cap="none" spc="0" normalizeH="0" baseline="0" noProof="0" dirty="0">
              <a:ln>
                <a:noFill/>
              </a:ln>
              <a:solidFill>
                <a:srgbClr val="00B050"/>
              </a:solidFill>
              <a:effectLst/>
              <a:uLnTx/>
              <a:uFillTx/>
              <a:latin typeface="Open Sans"/>
              <a:ea typeface="Open Sans"/>
              <a:cs typeface="Open Sans"/>
              <a:sym typeface="Open Sans"/>
            </a:endParaRPr>
          </a:p>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endParaRPr kumimoji="0" sz="3200" b="0" i="0" u="none" strike="noStrike" kern="0" cap="none" spc="0" normalizeH="0" baseline="0" noProof="0" dirty="0">
              <a:ln>
                <a:noFill/>
              </a:ln>
              <a:solidFill>
                <a:srgbClr val="586F7C"/>
              </a:solidFill>
              <a:effectLst/>
              <a:uLnTx/>
              <a:uFillTx/>
              <a:latin typeface="Open Sans"/>
              <a:ea typeface="Open Sans"/>
              <a:cs typeface="Open Sans"/>
              <a:sym typeface="Open Sans"/>
            </a:endParaRPr>
          </a:p>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br>
              <a:rPr kumimoji="0" lang="ar-SA" sz="3200" b="0" i="0" u="none" strike="noStrike" kern="0" cap="none" spc="0" normalizeH="0" baseline="0" noProof="0" dirty="0">
                <a:ln>
                  <a:noFill/>
                </a:ln>
                <a:solidFill>
                  <a:srgbClr val="586F7C"/>
                </a:solidFill>
                <a:effectLst/>
                <a:uLnTx/>
                <a:uFillTx/>
                <a:latin typeface="Open Sans"/>
                <a:ea typeface="Open Sans"/>
                <a:cs typeface="Open Sans"/>
                <a:sym typeface="Open Sans"/>
              </a:rPr>
            </a:br>
            <a:endParaRPr kumimoji="0" lang="ar-SA" sz="3200" b="0" i="0" u="none" strike="noStrike" kern="0" cap="none" spc="0" normalizeH="0" baseline="0" noProof="0" dirty="0">
              <a:ln>
                <a:noFill/>
              </a:ln>
              <a:solidFill>
                <a:srgbClr val="586F7C"/>
              </a:solidFill>
              <a:effectLst/>
              <a:uLnTx/>
              <a:uFillTx/>
              <a:latin typeface="Open Sans"/>
              <a:ea typeface="Open Sans"/>
              <a:cs typeface="Open Sans"/>
              <a:sym typeface="Open Sans"/>
            </a:endParaRPr>
          </a:p>
        </p:txBody>
      </p:sp>
      <p:sp>
        <p:nvSpPr>
          <p:cNvPr id="316" name="Google Shape;316;p55"/>
          <p:cNvSpPr/>
          <p:nvPr/>
        </p:nvSpPr>
        <p:spPr>
          <a:xfrm>
            <a:off x="4615137" y="1871140"/>
            <a:ext cx="5969505" cy="354842"/>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317" name="Google Shape;317;p55"/>
          <p:cNvCxnSpPr/>
          <p:nvPr/>
        </p:nvCxnSpPr>
        <p:spPr>
          <a:xfrm>
            <a:off x="3033793" y="2048561"/>
            <a:ext cx="1392071" cy="0"/>
          </a:xfrm>
          <a:prstGeom prst="straightConnector1">
            <a:avLst/>
          </a:prstGeom>
          <a:noFill/>
          <a:ln w="28575" cap="flat" cmpd="sng">
            <a:solidFill>
              <a:srgbClr val="FF0000"/>
            </a:solidFill>
            <a:prstDash val="solid"/>
            <a:round/>
            <a:headEnd type="none" w="sm" len="sm"/>
            <a:tailEnd type="triangle" w="med" len="med"/>
          </a:ln>
        </p:spPr>
      </p:cxnSp>
      <p:sp>
        <p:nvSpPr>
          <p:cNvPr id="318" name="Google Shape;318;p55"/>
          <p:cNvSpPr/>
          <p:nvPr/>
        </p:nvSpPr>
        <p:spPr>
          <a:xfrm>
            <a:off x="5373654" y="3690748"/>
            <a:ext cx="4015601" cy="501424"/>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9" name="Google Shape;319;p55"/>
          <p:cNvSpPr txBox="1"/>
          <p:nvPr/>
        </p:nvSpPr>
        <p:spPr>
          <a:xfrm>
            <a:off x="98474" y="4015024"/>
            <a:ext cx="3070745" cy="2062063"/>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rgbClr val="000000"/>
              </a:buClr>
              <a:buSzPts val="3200"/>
              <a:buFont typeface="Arial"/>
              <a:buChar char="•"/>
            </a:pPr>
            <a:r>
              <a:rPr lang="ar-EG" sz="3200" b="0" i="0" u="none" strike="noStrike" cap="none" dirty="0">
                <a:solidFill>
                  <a:schemeClr val="tx1"/>
                </a:solidFill>
                <a:latin typeface="Open Sans"/>
                <a:ea typeface="Open Sans"/>
                <a:cs typeface="Open Sans"/>
                <a:sym typeface="Open Sans"/>
              </a:rPr>
              <a:t>بحث باستخدام </a:t>
            </a:r>
            <a:r>
              <a:rPr lang="en-US" sz="3200" b="0" i="0" u="none" strike="noStrike" cap="none" dirty="0">
                <a:solidFill>
                  <a:srgbClr val="C00000"/>
                </a:solidFill>
                <a:latin typeface="Open Sans"/>
                <a:ea typeface="Open Sans"/>
                <a:cs typeface="Open Sans"/>
                <a:sym typeface="Open Sans"/>
              </a:rPr>
              <a:t>“</a:t>
            </a:r>
            <a:r>
              <a:rPr lang="en-US" sz="3200" b="0" i="1" u="none" strike="noStrike" cap="none" dirty="0">
                <a:solidFill>
                  <a:srgbClr val="C00000"/>
                </a:solidFill>
                <a:latin typeface="Open Sans"/>
                <a:ea typeface="Open Sans"/>
                <a:cs typeface="Open Sans"/>
                <a:sym typeface="Open Sans"/>
              </a:rPr>
              <a:t>COVID-19"</a:t>
            </a:r>
            <a:endParaRPr lang="ar-SA" sz="3200" b="0" i="1" u="none" strike="noStrike" cap="none" dirty="0">
              <a:solidFill>
                <a:srgbClr val="C00000"/>
              </a:solidFill>
              <a:latin typeface="Open Sans"/>
              <a:ea typeface="Open Sans"/>
              <a:cs typeface="Open Sans"/>
              <a:sym typeface="Open Sans"/>
            </a:endParaRPr>
          </a:p>
          <a:p>
            <a:pPr marL="285750" marR="0" lvl="0" indent="-285750" algn="r" rtl="1">
              <a:lnSpc>
                <a:spcPct val="100000"/>
              </a:lnSpc>
              <a:spcBef>
                <a:spcPts val="0"/>
              </a:spcBef>
              <a:spcAft>
                <a:spcPts val="0"/>
              </a:spcAft>
              <a:buClr>
                <a:srgbClr val="000000"/>
              </a:buClr>
              <a:buSzPts val="3200"/>
              <a:buFont typeface="Arial"/>
              <a:buChar char="•"/>
            </a:pPr>
            <a:r>
              <a:rPr lang="ar-SA" sz="3200" dirty="0">
                <a:solidFill>
                  <a:schemeClr val="tx1"/>
                </a:solidFill>
                <a:latin typeface="Open Sans"/>
                <a:ea typeface="Open Sans"/>
                <a:sym typeface="Open Sans"/>
              </a:rPr>
              <a:t>النتائج </a:t>
            </a:r>
            <a:r>
              <a:rPr kumimoji="0" lang="en-US" sz="3200" b="0" i="0" u="none" strike="noStrike" kern="0" cap="none" spc="0" normalizeH="0" baseline="0" noProof="0" dirty="0">
                <a:ln>
                  <a:noFill/>
                </a:ln>
                <a:solidFill>
                  <a:schemeClr val="tx1"/>
                </a:solidFill>
                <a:effectLst/>
                <a:uLnTx/>
                <a:uFillTx/>
                <a:latin typeface="Open Sans"/>
                <a:ea typeface="Open Sans"/>
                <a:cs typeface="Open Sans"/>
                <a:sym typeface="Open Sans"/>
              </a:rPr>
              <a:t> 3,598 </a:t>
            </a:r>
            <a:r>
              <a:rPr kumimoji="0" lang="ar-SA" sz="3200" b="0" i="0" u="none" strike="noStrike" kern="0" cap="none" spc="0" normalizeH="0" baseline="0" noProof="0" dirty="0">
                <a:ln>
                  <a:noFill/>
                </a:ln>
                <a:solidFill>
                  <a:schemeClr val="tx1"/>
                </a:solidFill>
                <a:effectLst/>
                <a:uLnTx/>
                <a:uFillTx/>
                <a:latin typeface="Open Sans"/>
                <a:ea typeface="Open Sans"/>
                <a:cs typeface="Open Sans"/>
                <a:sym typeface="Open Sans"/>
              </a:rPr>
              <a:t>استشهاداً مرجعياً</a:t>
            </a:r>
            <a:endParaRPr kumimoji="0" sz="1400" b="0" i="0" u="none" strike="noStrike" kern="0" cap="none" spc="0" normalizeH="0" baseline="0" noProof="0" dirty="0">
              <a:ln>
                <a:noFill/>
              </a:ln>
              <a:solidFill>
                <a:schemeClr val="tx1"/>
              </a:solidFill>
              <a:effectLst/>
              <a:uLnTx/>
              <a:uFillTx/>
              <a:latin typeface="Arial"/>
              <a:cs typeface="Arial"/>
              <a:sym typeface="Arial"/>
            </a:endParaRPr>
          </a:p>
        </p:txBody>
      </p:sp>
      <p:cxnSp>
        <p:nvCxnSpPr>
          <p:cNvPr id="320" name="Google Shape;320;p55"/>
          <p:cNvCxnSpPr/>
          <p:nvPr/>
        </p:nvCxnSpPr>
        <p:spPr>
          <a:xfrm rot="10800000" flipH="1">
            <a:off x="2718699" y="3880815"/>
            <a:ext cx="2507167" cy="985921"/>
          </a:xfrm>
          <a:prstGeom prst="straightConnector1">
            <a:avLst/>
          </a:prstGeom>
          <a:noFill/>
          <a:ln w="28575" cap="flat" cmpd="sng">
            <a:solidFill>
              <a:srgbClr val="FF0000"/>
            </a:solidFill>
            <a:prstDash val="solid"/>
            <a:round/>
            <a:headEnd type="none" w="sm" len="sm"/>
            <a:tailEnd type="triangle" w="med" len="med"/>
          </a:ln>
        </p:spPr>
      </p:cxnSp>
    </p:spTree>
  </p:cSld>
  <p:clrMapOvr>
    <a:overrideClrMapping bg1="lt1" tx1="dk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56" descr="Graphical user interface, text, application, email, website&#10;&#10;Description automatically generated"/>
          <p:cNvPicPr preferRelativeResize="0"/>
          <p:nvPr/>
        </p:nvPicPr>
        <p:blipFill rotWithShape="1">
          <a:blip r:embed="rId3">
            <a:alphaModFix/>
          </a:blip>
          <a:srcRect/>
          <a:stretch/>
        </p:blipFill>
        <p:spPr>
          <a:xfrm>
            <a:off x="655135" y="1690540"/>
            <a:ext cx="11190736" cy="5167460"/>
          </a:xfrm>
          <a:prstGeom prst="rect">
            <a:avLst/>
          </a:prstGeom>
          <a:noFill/>
          <a:ln>
            <a:noFill/>
          </a:ln>
        </p:spPr>
      </p:pic>
      <p:sp>
        <p:nvSpPr>
          <p:cNvPr id="326" name="Google Shape;326;p56"/>
          <p:cNvSpPr txBox="1"/>
          <p:nvPr/>
        </p:nvSpPr>
        <p:spPr>
          <a:xfrm>
            <a:off x="0" y="265095"/>
            <a:ext cx="8094689" cy="1228484"/>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r>
              <a:rPr lang="ar-SA" sz="3200" dirty="0">
                <a:solidFill>
                  <a:srgbClr val="586F7C"/>
                </a:solidFill>
                <a:latin typeface="Open Sans"/>
                <a:ea typeface="Open Sans"/>
                <a:sym typeface="Open Sans"/>
              </a:rPr>
              <a:t>الكشاف الطبي لمنظمة الصحة العالمية لإقليم شرق المتوسط </a:t>
            </a:r>
            <a:r>
              <a:rPr lang="ar-SA" sz="3200" b="1" dirty="0">
                <a:solidFill>
                  <a:srgbClr val="586F7C"/>
                </a:solidFill>
                <a:latin typeface="Open Sans"/>
                <a:ea typeface="Open Sans"/>
                <a:sym typeface="Open Sans"/>
              </a:rPr>
              <a:t>(</a:t>
            </a:r>
            <a:r>
              <a:rPr lang="en-US" sz="3200" b="1" dirty="0">
                <a:solidFill>
                  <a:srgbClr val="586F7C"/>
                </a:solidFill>
                <a:latin typeface="Open Sans"/>
                <a:ea typeface="Open Sans"/>
                <a:sym typeface="Open Sans"/>
              </a:rPr>
              <a:t>IMEMR</a:t>
            </a:r>
            <a:r>
              <a:rPr lang="ar-EG" sz="3200" b="1" dirty="0">
                <a:solidFill>
                  <a:srgbClr val="586F7C"/>
                </a:solidFill>
                <a:latin typeface="Open Sans"/>
                <a:ea typeface="Open Sans"/>
                <a:sym typeface="Open Sans"/>
              </a:rPr>
              <a:t>)</a:t>
            </a:r>
            <a:endParaRPr sz="3200" b="1" dirty="0">
              <a:solidFill>
                <a:srgbClr val="586F7C"/>
              </a:solidFill>
              <a:latin typeface="Open Sans"/>
              <a:ea typeface="Open Sans"/>
            </a:endParaRPr>
          </a:p>
        </p:txBody>
      </p:sp>
      <p:sp>
        <p:nvSpPr>
          <p:cNvPr id="327" name="Google Shape;327;p56"/>
          <p:cNvSpPr txBox="1"/>
          <p:nvPr/>
        </p:nvSpPr>
        <p:spPr>
          <a:xfrm>
            <a:off x="778768" y="1167320"/>
            <a:ext cx="6175946" cy="584735"/>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SA" sz="3200" dirty="0">
                <a:solidFill>
                  <a:srgbClr val="586F7C"/>
                </a:solidFill>
                <a:latin typeface="Open Sans"/>
                <a:ea typeface="Open Sans"/>
                <a:sym typeface="Open Sans"/>
              </a:rPr>
              <a:t>البحث المتقدم</a:t>
            </a:r>
            <a:r>
              <a:rPr lang="en-US" sz="3200" dirty="0">
                <a:solidFill>
                  <a:srgbClr val="586F7C"/>
                </a:solidFill>
                <a:latin typeface="Open Sans"/>
                <a:ea typeface="Open Sans"/>
                <a:sym typeface="Open Sans"/>
              </a:rPr>
              <a:t> Advanced Search</a:t>
            </a:r>
            <a:r>
              <a:rPr kumimoji="0" lang="en-US" sz="2800" b="0" i="0" u="none" strike="noStrike" kern="0" cap="none" spc="0" normalizeH="0" baseline="0" noProof="0" dirty="0">
                <a:ln>
                  <a:noFill/>
                </a:ln>
                <a:solidFill>
                  <a:srgbClr val="FF0000"/>
                </a:solidFill>
                <a:effectLst/>
                <a:uLnTx/>
                <a:uFillTx/>
                <a:latin typeface="Open Sans"/>
                <a:ea typeface="Open Sans"/>
                <a:cs typeface="Open Sans"/>
                <a:sym typeface="Open Sans"/>
              </a:rPr>
              <a:t> </a:t>
            </a:r>
            <a:endParaRPr kumimoji="0" sz="1400" b="0" i="0" u="none" strike="noStrike" kern="0" cap="none" spc="0" normalizeH="0" baseline="0" noProof="0" dirty="0">
              <a:ln>
                <a:noFill/>
              </a:ln>
              <a:solidFill>
                <a:srgbClr val="FF0000"/>
              </a:solidFill>
              <a:effectLst/>
              <a:uLnTx/>
              <a:uFillTx/>
              <a:latin typeface="Arial"/>
              <a:cs typeface="Arial"/>
              <a:sym typeface="Arial"/>
            </a:endParaRPr>
          </a:p>
        </p:txBody>
      </p:sp>
      <p:sp>
        <p:nvSpPr>
          <p:cNvPr id="328" name="Google Shape;328;p56"/>
          <p:cNvSpPr/>
          <p:nvPr/>
        </p:nvSpPr>
        <p:spPr>
          <a:xfrm>
            <a:off x="778768" y="3365766"/>
            <a:ext cx="9047620" cy="64742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9" name="Google Shape;329;p56"/>
          <p:cNvSpPr/>
          <p:nvPr/>
        </p:nvSpPr>
        <p:spPr>
          <a:xfrm>
            <a:off x="778768" y="4244018"/>
            <a:ext cx="9047620" cy="128332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0" name="Google Shape;330;p56"/>
          <p:cNvSpPr/>
          <p:nvPr/>
        </p:nvSpPr>
        <p:spPr>
          <a:xfrm>
            <a:off x="10021452" y="3712191"/>
            <a:ext cx="855813" cy="23201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1" name="Google Shape;331;p56"/>
          <p:cNvSpPr/>
          <p:nvPr/>
        </p:nvSpPr>
        <p:spPr>
          <a:xfrm>
            <a:off x="10140287" y="5411337"/>
            <a:ext cx="1396578" cy="35643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0" y="420834"/>
            <a:ext cx="7707086"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Font typeface="Gill Sans"/>
              <a:buNone/>
            </a:pPr>
            <a:r>
              <a:rPr lang="ar-SA" dirty="0">
                <a:solidFill>
                  <a:srgbClr val="586F7C"/>
                </a:solidFill>
                <a:latin typeface="Open Sans"/>
                <a:ea typeface="Open Sans"/>
                <a:cs typeface="Open Sans"/>
                <a:sym typeface="Open Sans"/>
              </a:rPr>
              <a:t>الأهداف التعليمية</a:t>
            </a:r>
            <a:endParaRPr dirty="0">
              <a:solidFill>
                <a:srgbClr val="586F7C"/>
              </a:solidFill>
              <a:latin typeface="Open Sans"/>
              <a:ea typeface="Open Sans"/>
              <a:cs typeface="Open Sans"/>
              <a:sym typeface="Open Sans"/>
            </a:endParaRPr>
          </a:p>
        </p:txBody>
      </p:sp>
      <p:sp>
        <p:nvSpPr>
          <p:cNvPr id="92" name="Google Shape;92;p2"/>
          <p:cNvSpPr txBox="1">
            <a:spLocks noGrp="1"/>
          </p:cNvSpPr>
          <p:nvPr>
            <p:ph type="body" idx="1"/>
          </p:nvPr>
        </p:nvSpPr>
        <p:spPr>
          <a:xfrm>
            <a:off x="1002871" y="2855392"/>
            <a:ext cx="9613800" cy="1341704"/>
          </a:xfrm>
          <a:prstGeom prst="rect">
            <a:avLst/>
          </a:prstGeom>
          <a:noFill/>
          <a:ln>
            <a:noFill/>
          </a:ln>
        </p:spPr>
        <p:txBody>
          <a:bodyPr spcFirstLastPara="1" wrap="square" lIns="91425" tIns="45700" rIns="91425" bIns="45700" anchor="t" anchorCtr="0">
            <a:normAutofit/>
          </a:bodyPr>
          <a:lstStyle/>
          <a:p>
            <a:pPr marL="355600" indent="-342900" algn="r" rtl="1">
              <a:lnSpc>
                <a:spcPct val="150000"/>
              </a:lnSpc>
              <a:spcBef>
                <a:spcPts val="0"/>
              </a:spcBef>
              <a:buClrTx/>
              <a:buSzPts val="2200"/>
            </a:pPr>
            <a:r>
              <a:rPr lang="ar-SA" dirty="0">
                <a:solidFill>
                  <a:schemeClr val="tx1"/>
                </a:solidFill>
                <a:latin typeface="Open Sans"/>
                <a:ea typeface="Open Sans"/>
                <a:cs typeface="Open Sans"/>
                <a:sym typeface="Open Sans"/>
              </a:rPr>
              <a:t>المعرفة بالمصادر</a:t>
            </a:r>
            <a:r>
              <a:rPr lang="ar-EG" dirty="0">
                <a:solidFill>
                  <a:schemeClr val="tx1"/>
                </a:solidFill>
                <a:latin typeface="Open Sans"/>
                <a:ea typeface="Open Sans"/>
                <a:cs typeface="Open Sans"/>
                <a:sym typeface="Open Sans"/>
              </a:rPr>
              <a:t> الإضافية</a:t>
            </a:r>
            <a:r>
              <a:rPr lang="ar-SA" dirty="0">
                <a:solidFill>
                  <a:schemeClr val="tx1"/>
                </a:solidFill>
                <a:latin typeface="Open Sans"/>
                <a:ea typeface="Open Sans"/>
                <a:cs typeface="Open Sans"/>
                <a:sym typeface="Open Sans"/>
              </a:rPr>
              <a:t> الم</a:t>
            </a:r>
            <a:r>
              <a:rPr lang="ar-EG" dirty="0">
                <a:solidFill>
                  <a:schemeClr val="tx1"/>
                </a:solidFill>
                <a:latin typeface="Open Sans"/>
                <a:ea typeface="Open Sans"/>
                <a:cs typeface="Open Sans"/>
                <a:sym typeface="Open Sans"/>
              </a:rPr>
              <a:t>تاحة</a:t>
            </a:r>
            <a:r>
              <a:rPr lang="ar-SA" dirty="0">
                <a:solidFill>
                  <a:schemeClr val="tx1"/>
                </a:solidFill>
                <a:latin typeface="Open Sans"/>
                <a:ea typeface="Open Sans"/>
                <a:cs typeface="Open Sans"/>
                <a:sym typeface="Open Sans"/>
              </a:rPr>
              <a:t> ذات الصلة بالصحة.</a:t>
            </a:r>
          </a:p>
          <a:p>
            <a:pPr marL="355600" indent="-342900" algn="r" rtl="1">
              <a:lnSpc>
                <a:spcPct val="150000"/>
              </a:lnSpc>
              <a:spcBef>
                <a:spcPts val="0"/>
              </a:spcBef>
              <a:buClrTx/>
              <a:buSzPts val="2200"/>
            </a:pPr>
            <a:r>
              <a:rPr lang="ar-SA" dirty="0">
                <a:solidFill>
                  <a:schemeClr val="tx1"/>
                </a:solidFill>
                <a:latin typeface="Open Sans"/>
                <a:ea typeface="Open Sans"/>
                <a:cs typeface="Open Sans"/>
                <a:sym typeface="Open Sans"/>
              </a:rPr>
              <a:t>فهم المجموعات الإضافية وكيفية استخدامها</a:t>
            </a:r>
            <a:r>
              <a:rPr lang="ar-SA" dirty="0">
                <a:solidFill>
                  <a:schemeClr val="dk1"/>
                </a:solidFill>
                <a:latin typeface="Open Sans"/>
                <a:ea typeface="Open Sans"/>
                <a:cs typeface="Open Sans"/>
                <a:sym typeface="Open Sans"/>
              </a:rPr>
              <a:t>.</a:t>
            </a:r>
            <a:endParaRPr dirty="0">
              <a:solidFill>
                <a:schemeClr val="dk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5"/>
        <p:cNvGrpSpPr/>
        <p:nvPr/>
      </p:nvGrpSpPr>
      <p:grpSpPr>
        <a:xfrm>
          <a:off x="0" y="0"/>
          <a:ext cx="0" cy="0"/>
          <a:chOff x="0" y="0"/>
          <a:chExt cx="0" cy="0"/>
        </a:xfrm>
      </p:grpSpPr>
      <p:pic>
        <p:nvPicPr>
          <p:cNvPr id="338" name="Google Shape;338;p57"/>
          <p:cNvPicPr preferRelativeResize="0"/>
          <p:nvPr/>
        </p:nvPicPr>
        <p:blipFill rotWithShape="1">
          <a:blip r:embed="rId4">
            <a:alphaModFix/>
          </a:blip>
          <a:srcRect/>
          <a:stretch/>
        </p:blipFill>
        <p:spPr>
          <a:xfrm>
            <a:off x="1490926" y="1664187"/>
            <a:ext cx="10701074" cy="4993287"/>
          </a:xfrm>
          <a:prstGeom prst="rect">
            <a:avLst/>
          </a:prstGeom>
          <a:noFill/>
          <a:ln>
            <a:noFill/>
          </a:ln>
        </p:spPr>
      </p:pic>
      <p:sp>
        <p:nvSpPr>
          <p:cNvPr id="339" name="Google Shape;339;p57"/>
          <p:cNvSpPr txBox="1"/>
          <p:nvPr/>
        </p:nvSpPr>
        <p:spPr>
          <a:xfrm>
            <a:off x="0" y="3353449"/>
            <a:ext cx="3070745" cy="3046948"/>
          </a:xfrm>
          <a:prstGeom prst="rect">
            <a:avLst/>
          </a:prstGeom>
          <a:noFill/>
          <a:ln>
            <a:noFill/>
          </a:ln>
        </p:spPr>
        <p:txBody>
          <a:bodyPr spcFirstLastPara="1" wrap="square" lIns="91425" tIns="45700" rIns="91425" bIns="45700" anchor="t" anchorCtr="0">
            <a:spAutoFit/>
          </a:bodyPr>
          <a:lstStyle/>
          <a:p>
            <a:pPr marL="285750" marR="0" lvl="0" indent="-285750" algn="justLow" defTabSz="914400" rtl="1" eaLnBrk="1" fontAlgn="auto" latinLnBrk="0" hangingPunct="1">
              <a:lnSpc>
                <a:spcPct val="100000"/>
              </a:lnSpc>
              <a:spcBef>
                <a:spcPts val="0"/>
              </a:spcBef>
              <a:spcAft>
                <a:spcPts val="0"/>
              </a:spcAft>
              <a:buClr>
                <a:srgbClr val="000000"/>
              </a:buClr>
              <a:buSzPts val="2400"/>
              <a:buFont typeface="Arial"/>
              <a:buChar char="•"/>
              <a:tabLst/>
              <a:defRPr/>
            </a:pPr>
            <a:r>
              <a:rPr kumimoji="0" lang="ar-SA" sz="2400" b="0" i="0" u="none" strike="noStrike" kern="0" cap="none" spc="0" normalizeH="0" baseline="0" noProof="0" dirty="0">
                <a:ln>
                  <a:noFill/>
                </a:ln>
                <a:solidFill>
                  <a:schemeClr val="tx1"/>
                </a:solidFill>
                <a:effectLst/>
                <a:uLnTx/>
                <a:uFillTx/>
                <a:latin typeface="Open Sans"/>
                <a:ea typeface="Open Sans"/>
                <a:cs typeface="Open Sans"/>
                <a:sym typeface="Open Sans"/>
              </a:rPr>
              <a:t>بحث متقدم بحمى الوادي المتصدع (العنوان، المستخلص) أو فيروس حمى الوادي المتصدع (مصطلحات رؤوس الموضوعات الطبية)</a:t>
            </a:r>
          </a:p>
          <a:p>
            <a:pPr marL="285750" marR="0" lvl="0" indent="-285750" algn="justLow" defTabSz="914400" rtl="1" eaLnBrk="1" fontAlgn="auto" latinLnBrk="0" hangingPunct="1">
              <a:lnSpc>
                <a:spcPct val="100000"/>
              </a:lnSpc>
              <a:spcBef>
                <a:spcPts val="0"/>
              </a:spcBef>
              <a:spcAft>
                <a:spcPts val="0"/>
              </a:spcAft>
              <a:buClr>
                <a:srgbClr val="000000"/>
              </a:buClr>
              <a:buSzPts val="2400"/>
              <a:buFont typeface="Arial"/>
              <a:buChar char="•"/>
              <a:tabLst/>
              <a:defRPr/>
            </a:pPr>
            <a:r>
              <a:rPr kumimoji="0" lang="ar-SA" sz="2400" b="0" i="0" u="none" strike="noStrike" kern="0" cap="none" spc="0" normalizeH="0" baseline="0" noProof="0" dirty="0">
                <a:ln>
                  <a:noFill/>
                </a:ln>
                <a:solidFill>
                  <a:schemeClr val="tx1"/>
                </a:solidFill>
                <a:effectLst/>
                <a:uLnTx/>
                <a:uFillTx/>
                <a:latin typeface="Open Sans"/>
                <a:ea typeface="Open Sans"/>
                <a:cs typeface="Open Sans"/>
                <a:sym typeface="Open Sans"/>
              </a:rPr>
              <a:t>النتائج 68 استشهاداً مرجعياً</a:t>
            </a:r>
            <a:endParaRPr kumimoji="0" sz="1400" b="0" i="0" u="none" strike="noStrike" kern="0" cap="none" spc="0" normalizeH="0" baseline="0" noProof="0" dirty="0">
              <a:ln>
                <a:noFill/>
              </a:ln>
              <a:solidFill>
                <a:schemeClr val="tx1"/>
              </a:solidFill>
              <a:effectLst/>
              <a:uLnTx/>
              <a:uFillTx/>
              <a:latin typeface="Arial"/>
              <a:cs typeface="Arial"/>
              <a:sym typeface="Arial"/>
            </a:endParaRPr>
          </a:p>
        </p:txBody>
      </p:sp>
      <p:sp>
        <p:nvSpPr>
          <p:cNvPr id="340" name="Google Shape;340;p57"/>
          <p:cNvSpPr/>
          <p:nvPr/>
        </p:nvSpPr>
        <p:spPr>
          <a:xfrm>
            <a:off x="4973778" y="3577388"/>
            <a:ext cx="4394811" cy="58344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1" name="Google Shape;341;p57"/>
          <p:cNvSpPr/>
          <p:nvPr/>
        </p:nvSpPr>
        <p:spPr>
          <a:xfrm>
            <a:off x="4973779" y="2689148"/>
            <a:ext cx="3897506" cy="58344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342" name="Google Shape;342;p57"/>
          <p:cNvCxnSpPr/>
          <p:nvPr/>
        </p:nvCxnSpPr>
        <p:spPr>
          <a:xfrm rot="10800000" flipH="1">
            <a:off x="1780674" y="3962400"/>
            <a:ext cx="3048000" cy="2133601"/>
          </a:xfrm>
          <a:prstGeom prst="straightConnector1">
            <a:avLst/>
          </a:prstGeom>
          <a:noFill/>
          <a:ln w="28575" cap="flat" cmpd="sng">
            <a:solidFill>
              <a:srgbClr val="FF0000"/>
            </a:solidFill>
            <a:prstDash val="solid"/>
            <a:round/>
            <a:headEnd type="none" w="sm" len="sm"/>
            <a:tailEnd type="triangle" w="med" len="med"/>
          </a:ln>
        </p:spPr>
      </p:cxnSp>
      <p:cxnSp>
        <p:nvCxnSpPr>
          <p:cNvPr id="343" name="Google Shape;343;p57"/>
          <p:cNvCxnSpPr/>
          <p:nvPr/>
        </p:nvCxnSpPr>
        <p:spPr>
          <a:xfrm rot="10800000" flipH="1">
            <a:off x="2713703" y="3096412"/>
            <a:ext cx="2114971" cy="811911"/>
          </a:xfrm>
          <a:prstGeom prst="straightConnector1">
            <a:avLst/>
          </a:prstGeom>
          <a:noFill/>
          <a:ln w="28575" cap="flat" cmpd="sng">
            <a:solidFill>
              <a:srgbClr val="FF0000"/>
            </a:solidFill>
            <a:prstDash val="solid"/>
            <a:round/>
            <a:headEnd type="none" w="sm" len="sm"/>
            <a:tailEnd type="triangle" w="med" len="med"/>
          </a:ln>
        </p:spPr>
      </p:cxnSp>
      <p:sp>
        <p:nvSpPr>
          <p:cNvPr id="2" name="Google Shape;326;p56">
            <a:extLst>
              <a:ext uri="{FF2B5EF4-FFF2-40B4-BE49-F238E27FC236}">
                <a16:creationId xmlns:a16="http://schemas.microsoft.com/office/drawing/2014/main" id="{D17DFA90-BF6F-8515-F9A6-25A8CC3FABAC}"/>
              </a:ext>
            </a:extLst>
          </p:cNvPr>
          <p:cNvSpPr txBox="1"/>
          <p:nvPr/>
        </p:nvSpPr>
        <p:spPr>
          <a:xfrm>
            <a:off x="0" y="265095"/>
            <a:ext cx="8094689" cy="1228484"/>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r>
              <a:rPr lang="ar-SA" sz="3200" dirty="0">
                <a:solidFill>
                  <a:srgbClr val="586F7C"/>
                </a:solidFill>
                <a:latin typeface="Open Sans"/>
                <a:ea typeface="Open Sans"/>
                <a:sym typeface="Open Sans"/>
              </a:rPr>
              <a:t>الكشاف الطبي لمنظمة الصحة العالمية لإقليم شرق المتوسط </a:t>
            </a:r>
            <a:r>
              <a:rPr lang="ar-SA" sz="3200" b="1" dirty="0">
                <a:solidFill>
                  <a:srgbClr val="586F7C"/>
                </a:solidFill>
                <a:latin typeface="Open Sans"/>
                <a:ea typeface="Open Sans"/>
                <a:sym typeface="Open Sans"/>
              </a:rPr>
              <a:t>(</a:t>
            </a:r>
            <a:r>
              <a:rPr lang="en-US" sz="3200" b="1" dirty="0">
                <a:solidFill>
                  <a:srgbClr val="586F7C"/>
                </a:solidFill>
                <a:latin typeface="Open Sans"/>
                <a:ea typeface="Open Sans"/>
                <a:sym typeface="Open Sans"/>
              </a:rPr>
              <a:t>IMEMR</a:t>
            </a:r>
            <a:r>
              <a:rPr lang="ar-EG" sz="3200" b="1" dirty="0">
                <a:solidFill>
                  <a:srgbClr val="586F7C"/>
                </a:solidFill>
                <a:latin typeface="Open Sans"/>
                <a:ea typeface="Open Sans"/>
                <a:sym typeface="Open Sans"/>
              </a:rPr>
              <a:t>)</a:t>
            </a:r>
            <a:endParaRPr sz="3200" b="1" dirty="0">
              <a:solidFill>
                <a:srgbClr val="586F7C"/>
              </a:solidFill>
              <a:latin typeface="Open Sans"/>
              <a:ea typeface="Open Sans"/>
            </a:endParaRPr>
          </a:p>
        </p:txBody>
      </p:sp>
      <p:sp>
        <p:nvSpPr>
          <p:cNvPr id="3" name="Google Shape;327;p56">
            <a:extLst>
              <a:ext uri="{FF2B5EF4-FFF2-40B4-BE49-F238E27FC236}">
                <a16:creationId xmlns:a16="http://schemas.microsoft.com/office/drawing/2014/main" id="{8B795C48-4A12-229D-56FE-97C028CF02A8}"/>
              </a:ext>
            </a:extLst>
          </p:cNvPr>
          <p:cNvSpPr txBox="1"/>
          <p:nvPr/>
        </p:nvSpPr>
        <p:spPr>
          <a:xfrm>
            <a:off x="778768" y="1167320"/>
            <a:ext cx="6175946" cy="584735"/>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SA" sz="3200" dirty="0">
                <a:solidFill>
                  <a:srgbClr val="586F7C"/>
                </a:solidFill>
                <a:latin typeface="Open Sans"/>
                <a:ea typeface="Open Sans"/>
                <a:sym typeface="Open Sans"/>
              </a:rPr>
              <a:t>البحث المتقدم</a:t>
            </a:r>
            <a:r>
              <a:rPr lang="en-US" sz="3200" dirty="0">
                <a:solidFill>
                  <a:srgbClr val="586F7C"/>
                </a:solidFill>
                <a:latin typeface="Open Sans"/>
                <a:ea typeface="Open Sans"/>
                <a:sym typeface="Open Sans"/>
              </a:rPr>
              <a:t> Advanced Search</a:t>
            </a:r>
            <a:r>
              <a:rPr kumimoji="0" lang="en-US" sz="2800" b="0" i="0" u="none" strike="noStrike" kern="0" cap="none" spc="0" normalizeH="0" baseline="0" noProof="0" dirty="0">
                <a:ln>
                  <a:noFill/>
                </a:ln>
                <a:solidFill>
                  <a:srgbClr val="FF0000"/>
                </a:solidFill>
                <a:effectLst/>
                <a:uLnTx/>
                <a:uFillTx/>
                <a:latin typeface="Open Sans"/>
                <a:ea typeface="Open Sans"/>
                <a:cs typeface="Open Sans"/>
                <a:sym typeface="Open Sans"/>
              </a:rPr>
              <a:t> </a:t>
            </a:r>
            <a:endParaRPr kumimoji="0" sz="1400" b="0" i="0" u="none" strike="noStrike" kern="0" cap="none" spc="0" normalizeH="0" baseline="0" noProof="0" dirty="0">
              <a:ln>
                <a:noFill/>
              </a:ln>
              <a:solidFill>
                <a:srgbClr val="FF0000"/>
              </a:solidFill>
              <a:effectLst/>
              <a:uLnTx/>
              <a:uFillTx/>
              <a:latin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8"/>
          <p:cNvSpPr txBox="1"/>
          <p:nvPr/>
        </p:nvSpPr>
        <p:spPr>
          <a:xfrm>
            <a:off x="0" y="1099877"/>
            <a:ext cx="9124335" cy="63040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r>
              <a:rPr lang="ar-SA" sz="3200" dirty="0">
                <a:solidFill>
                  <a:srgbClr val="586F7C"/>
                </a:solidFill>
                <a:latin typeface="Open Sans"/>
                <a:ea typeface="Open Sans"/>
                <a:sym typeface="Open Sans"/>
              </a:rPr>
              <a:t>التسجيلة الببليوجرافية</a:t>
            </a:r>
            <a:r>
              <a:rPr lang="en-US" sz="3200" dirty="0">
                <a:solidFill>
                  <a:srgbClr val="586F7C"/>
                </a:solidFill>
                <a:latin typeface="Open Sans"/>
                <a:ea typeface="Open Sans"/>
                <a:sym typeface="Open Sans"/>
              </a:rPr>
              <a:t>IMEMR Bibliographic</a:t>
            </a:r>
            <a:r>
              <a:rPr lang="en-US" sz="2800" dirty="0">
                <a:solidFill>
                  <a:srgbClr val="FF0000"/>
                </a:solidFill>
                <a:latin typeface="Open Sans"/>
                <a:ea typeface="Open Sans"/>
                <a:cs typeface="Open Sans"/>
                <a:sym typeface="Open Sans"/>
              </a:rPr>
              <a:t> </a:t>
            </a:r>
            <a:r>
              <a:rPr lang="en-US" sz="3200" dirty="0">
                <a:solidFill>
                  <a:srgbClr val="586F7C"/>
                </a:solidFill>
                <a:latin typeface="Open Sans"/>
                <a:ea typeface="Open Sans"/>
                <a:sym typeface="Open Sans"/>
              </a:rPr>
              <a:t>Record</a:t>
            </a:r>
            <a:r>
              <a:rPr lang="en-US" sz="2800" dirty="0">
                <a:solidFill>
                  <a:srgbClr val="FF0000"/>
                </a:solidFill>
                <a:latin typeface="Open Sans"/>
                <a:ea typeface="Open Sans"/>
                <a:cs typeface="Open Sans"/>
                <a:sym typeface="Open Sans"/>
              </a:rPr>
              <a:t> </a:t>
            </a:r>
            <a:endParaRPr lang="ar-SA" sz="2800" dirty="0">
              <a:solidFill>
                <a:srgbClr val="FF0000"/>
              </a:solidFill>
              <a:latin typeface="Open Sans"/>
              <a:ea typeface="Open Sans"/>
              <a:cs typeface="Open Sans"/>
              <a:sym typeface="Open Sans"/>
            </a:endParaRPr>
          </a:p>
        </p:txBody>
      </p:sp>
      <p:pic>
        <p:nvPicPr>
          <p:cNvPr id="349" name="Google Shape;349;p58"/>
          <p:cNvPicPr preferRelativeResize="0"/>
          <p:nvPr/>
        </p:nvPicPr>
        <p:blipFill rotWithShape="1">
          <a:blip r:embed="rId3">
            <a:alphaModFix/>
          </a:blip>
          <a:srcRect/>
          <a:stretch/>
        </p:blipFill>
        <p:spPr>
          <a:xfrm>
            <a:off x="3179111" y="1817651"/>
            <a:ext cx="8739512" cy="5146701"/>
          </a:xfrm>
          <a:prstGeom prst="rect">
            <a:avLst/>
          </a:prstGeom>
          <a:noFill/>
          <a:ln>
            <a:noFill/>
          </a:ln>
        </p:spPr>
      </p:pic>
      <p:sp>
        <p:nvSpPr>
          <p:cNvPr id="2" name="Google Shape;326;p56">
            <a:extLst>
              <a:ext uri="{FF2B5EF4-FFF2-40B4-BE49-F238E27FC236}">
                <a16:creationId xmlns:a16="http://schemas.microsoft.com/office/drawing/2014/main" id="{890BECAC-CA4E-77C8-3F25-C6413BF3C5BA}"/>
              </a:ext>
            </a:extLst>
          </p:cNvPr>
          <p:cNvSpPr txBox="1"/>
          <p:nvPr/>
        </p:nvSpPr>
        <p:spPr>
          <a:xfrm>
            <a:off x="0" y="265095"/>
            <a:ext cx="8094689" cy="834782"/>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r>
              <a:rPr lang="ar-SA" sz="3200" dirty="0">
                <a:solidFill>
                  <a:srgbClr val="586F7C"/>
                </a:solidFill>
                <a:latin typeface="Open Sans"/>
                <a:ea typeface="Open Sans"/>
                <a:sym typeface="Open Sans"/>
              </a:rPr>
              <a:t>الكشاف الطبي لمنظمة الصحة العالمية لإقليم شرق المتوسط </a:t>
            </a:r>
            <a:r>
              <a:rPr lang="ar-SA" sz="3200" b="1" dirty="0">
                <a:solidFill>
                  <a:srgbClr val="586F7C"/>
                </a:solidFill>
                <a:latin typeface="Open Sans"/>
                <a:ea typeface="Open Sans"/>
                <a:sym typeface="Open Sans"/>
              </a:rPr>
              <a:t>(</a:t>
            </a:r>
            <a:r>
              <a:rPr lang="en-US" sz="3200" b="1" dirty="0">
                <a:solidFill>
                  <a:srgbClr val="586F7C"/>
                </a:solidFill>
                <a:latin typeface="Open Sans"/>
                <a:ea typeface="Open Sans"/>
                <a:sym typeface="Open Sans"/>
              </a:rPr>
              <a:t>IMEMR)</a:t>
            </a:r>
            <a:endParaRPr lang="en-US" sz="3200" b="1" dirty="0">
              <a:solidFill>
                <a:srgbClr val="586F7C"/>
              </a:solidFill>
              <a:latin typeface="Open Sans"/>
              <a:ea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3600"/>
              <a:buFont typeface="Trebuchet MS"/>
              <a:buNone/>
            </a:pPr>
            <a:endParaRPr/>
          </a:p>
        </p:txBody>
      </p:sp>
      <p:pic>
        <p:nvPicPr>
          <p:cNvPr id="356" name="Google Shape;356;p59"/>
          <p:cNvPicPr preferRelativeResize="0"/>
          <p:nvPr/>
        </p:nvPicPr>
        <p:blipFill rotWithShape="1">
          <a:blip r:embed="rId3">
            <a:alphaModFix/>
          </a:blip>
          <a:srcRect t="16412" r="-1" b="11356"/>
          <a:stretch/>
        </p:blipFill>
        <p:spPr>
          <a:xfrm>
            <a:off x="0" y="0"/>
            <a:ext cx="12192000" cy="6857999"/>
          </a:xfrm>
          <a:prstGeom prst="rect">
            <a:avLst/>
          </a:prstGeom>
          <a:noFill/>
          <a:ln>
            <a:noFill/>
          </a:ln>
        </p:spPr>
      </p:pic>
      <p:cxnSp>
        <p:nvCxnSpPr>
          <p:cNvPr id="357" name="Google Shape;357;p59"/>
          <p:cNvCxnSpPr/>
          <p:nvPr/>
        </p:nvCxnSpPr>
        <p:spPr>
          <a:xfrm>
            <a:off x="8065737" y="2835381"/>
            <a:ext cx="2037347" cy="882316"/>
          </a:xfrm>
          <a:prstGeom prst="straightConnector1">
            <a:avLst/>
          </a:prstGeom>
          <a:noFill/>
          <a:ln w="28575" cap="flat" cmpd="sng">
            <a:solidFill>
              <a:srgbClr val="FF0000"/>
            </a:solidFill>
            <a:prstDash val="solid"/>
            <a:round/>
            <a:headEnd type="none" w="sm" len="sm"/>
            <a:tailEnd type="triangle" w="med" len="med"/>
          </a:ln>
        </p:spPr>
      </p:cxnSp>
      <p:cxnSp>
        <p:nvCxnSpPr>
          <p:cNvPr id="358" name="Google Shape;358;p59"/>
          <p:cNvCxnSpPr/>
          <p:nvPr/>
        </p:nvCxnSpPr>
        <p:spPr>
          <a:xfrm rot="10800000" flipH="1">
            <a:off x="8807116" y="4158855"/>
            <a:ext cx="1275347" cy="990661"/>
          </a:xfrm>
          <a:prstGeom prst="straightConnector1">
            <a:avLst/>
          </a:prstGeom>
          <a:noFill/>
          <a:ln w="28575" cap="flat" cmpd="sng">
            <a:solidFill>
              <a:srgbClr val="FF0000"/>
            </a:solidFill>
            <a:prstDash val="solid"/>
            <a:round/>
            <a:headEnd type="none" w="sm" len="sm"/>
            <a:tailEnd type="triangle" w="med" len="med"/>
          </a:ln>
        </p:spPr>
      </p:cxnSp>
      <p:cxnSp>
        <p:nvCxnSpPr>
          <p:cNvPr id="359" name="Google Shape;359;p59"/>
          <p:cNvCxnSpPr/>
          <p:nvPr/>
        </p:nvCxnSpPr>
        <p:spPr>
          <a:xfrm rot="10800000">
            <a:off x="6416842" y="3717697"/>
            <a:ext cx="1363580" cy="613671"/>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60"/>
          <p:cNvPicPr preferRelativeResize="0"/>
          <p:nvPr/>
        </p:nvPicPr>
        <p:blipFill rotWithShape="1">
          <a:blip r:embed="rId3">
            <a:alphaModFix/>
          </a:blip>
          <a:srcRect/>
          <a:stretch/>
        </p:blipFill>
        <p:spPr>
          <a:xfrm>
            <a:off x="0" y="1565110"/>
            <a:ext cx="10619874" cy="5292890"/>
          </a:xfrm>
          <a:prstGeom prst="rect">
            <a:avLst/>
          </a:prstGeom>
          <a:noFill/>
          <a:ln>
            <a:noFill/>
          </a:ln>
        </p:spPr>
      </p:pic>
      <p:sp>
        <p:nvSpPr>
          <p:cNvPr id="365" name="Google Shape;365;p60"/>
          <p:cNvSpPr/>
          <p:nvPr/>
        </p:nvSpPr>
        <p:spPr>
          <a:xfrm>
            <a:off x="1684421" y="3192378"/>
            <a:ext cx="1138990" cy="1299411"/>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6" name="Google Shape;366;p60"/>
          <p:cNvSpPr/>
          <p:nvPr/>
        </p:nvSpPr>
        <p:spPr>
          <a:xfrm>
            <a:off x="8141369" y="3561347"/>
            <a:ext cx="1724526" cy="368970"/>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7" name="Google Shape;367;p60"/>
          <p:cNvSpPr/>
          <p:nvPr/>
        </p:nvSpPr>
        <p:spPr>
          <a:xfrm>
            <a:off x="3663900" y="3585409"/>
            <a:ext cx="2286000" cy="256674"/>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8" name="Google Shape;368;p60"/>
          <p:cNvSpPr txBox="1"/>
          <p:nvPr/>
        </p:nvSpPr>
        <p:spPr>
          <a:xfrm>
            <a:off x="9757611" y="3713746"/>
            <a:ext cx="1724526" cy="2447683"/>
          </a:xfrm>
          <a:prstGeom prst="rect">
            <a:avLst/>
          </a:prstGeom>
          <a:noFill/>
          <a:ln>
            <a:noFill/>
          </a:ln>
        </p:spPr>
        <p:txBody>
          <a:bodyPr spcFirstLastPara="1" wrap="square" lIns="91425" tIns="45700" rIns="91425" bIns="45700" anchor="b" anchorCtr="0">
            <a:noAutofit/>
          </a:bodyPr>
          <a:lstStyle/>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r>
              <a:rPr kumimoji="0" lang="ar-SA" sz="2800" b="0" i="0" u="none" strike="noStrike" kern="0" cap="none" spc="0" normalizeH="0" baseline="0" noProof="0" dirty="0">
                <a:ln>
                  <a:noFill/>
                </a:ln>
                <a:solidFill>
                  <a:schemeClr val="tx1"/>
                </a:solidFill>
                <a:effectLst/>
                <a:uLnTx/>
                <a:uFillTx/>
                <a:latin typeface="Open Sans"/>
                <a:ea typeface="Open Sans"/>
                <a:cs typeface="Open Sans"/>
                <a:sym typeface="Open Sans"/>
              </a:rPr>
              <a:t>الطباعة، الإرسال، المشاركة، وتصدير الاستشهادات المرجعية</a:t>
            </a:r>
            <a:endParaRPr kumimoji="0" lang="en-US" sz="2800" b="0" i="0" u="none" strike="noStrike" kern="0" cap="none" spc="0" normalizeH="0" baseline="0" noProof="0" dirty="0">
              <a:ln>
                <a:noFill/>
              </a:ln>
              <a:solidFill>
                <a:schemeClr val="tx1"/>
              </a:solidFill>
              <a:effectLst/>
              <a:uLnTx/>
              <a:uFillTx/>
              <a:latin typeface="Open Sans"/>
              <a:ea typeface="Open Sans"/>
              <a:cs typeface="Open Sans"/>
              <a:sym typeface="Open Sans"/>
            </a:endParaRPr>
          </a:p>
        </p:txBody>
      </p:sp>
      <p:sp>
        <p:nvSpPr>
          <p:cNvPr id="2" name="Google Shape;326;p56">
            <a:extLst>
              <a:ext uri="{FF2B5EF4-FFF2-40B4-BE49-F238E27FC236}">
                <a16:creationId xmlns:a16="http://schemas.microsoft.com/office/drawing/2014/main" id="{F65E5DD1-8AB8-7F1C-9889-2E8FADA6CEA2}"/>
              </a:ext>
            </a:extLst>
          </p:cNvPr>
          <p:cNvSpPr txBox="1"/>
          <p:nvPr/>
        </p:nvSpPr>
        <p:spPr>
          <a:xfrm>
            <a:off x="0" y="265095"/>
            <a:ext cx="8094689" cy="834782"/>
          </a:xfrm>
          <a:prstGeom prst="rect">
            <a:avLst/>
          </a:prstGeom>
          <a:noFill/>
          <a:ln>
            <a:noFill/>
          </a:ln>
        </p:spPr>
        <p:txBody>
          <a:bodyPr spcFirstLastPara="1" wrap="square" lIns="91425" tIns="45700" rIns="91425" bIns="45700" anchor="ctr" anchorCtr="0">
            <a:noAutofit/>
          </a:bodyPr>
          <a:lstStyle/>
          <a:p>
            <a:pPr lvl="0" algn="r" rtl="1">
              <a:lnSpc>
                <a:spcPct val="90000"/>
              </a:lnSpc>
              <a:buClr>
                <a:srgbClr val="FFFFFF"/>
              </a:buClr>
              <a:buSzPts val="3600"/>
              <a:defRPr/>
            </a:pPr>
            <a:r>
              <a:rPr lang="ar-SA" sz="3200" dirty="0">
                <a:solidFill>
                  <a:srgbClr val="586F7C"/>
                </a:solidFill>
                <a:latin typeface="Open Sans"/>
                <a:ea typeface="Open Sans"/>
                <a:sym typeface="Open Sans"/>
              </a:rPr>
              <a:t>الكشاف الطبي لمنظمة الصحة العالمية لإقليم شرق المتوسط</a:t>
            </a:r>
            <a:endParaRPr lang="en-US" sz="3200" dirty="0">
              <a:solidFill>
                <a:srgbClr val="586F7C"/>
              </a:solidFill>
              <a:latin typeface="Open Sans"/>
              <a:ea typeface="Open Sans"/>
              <a:sym typeface="Open Sans"/>
            </a:endParaRPr>
          </a:p>
          <a:p>
            <a:pPr lvl="0" algn="r" rtl="1">
              <a:lnSpc>
                <a:spcPct val="90000"/>
              </a:lnSpc>
              <a:buClr>
                <a:srgbClr val="FFFFFF"/>
              </a:buClr>
              <a:buSzPts val="3600"/>
              <a:defRPr/>
            </a:pPr>
            <a:r>
              <a:rPr lang="ar-SA" sz="3200" dirty="0">
                <a:solidFill>
                  <a:srgbClr val="586F7C"/>
                </a:solidFill>
                <a:latin typeface="Open Sans"/>
                <a:ea typeface="Open Sans"/>
                <a:sym typeface="Open Sans"/>
              </a:rPr>
              <a:t> </a:t>
            </a:r>
            <a:r>
              <a:rPr lang="ar-SA" sz="3200" b="1" dirty="0">
                <a:solidFill>
                  <a:srgbClr val="586F7C"/>
                </a:solidFill>
                <a:latin typeface="Open Sans"/>
                <a:ea typeface="Open Sans"/>
                <a:sym typeface="Open Sans"/>
              </a:rPr>
              <a:t>(</a:t>
            </a:r>
            <a:r>
              <a:rPr lang="en-US" sz="3200" b="1" dirty="0">
                <a:solidFill>
                  <a:srgbClr val="586F7C"/>
                </a:solidFill>
                <a:latin typeface="Open Sans"/>
                <a:ea typeface="Open Sans"/>
                <a:sym typeface="Open Sans"/>
              </a:rPr>
              <a:t> (IMEMR</a:t>
            </a:r>
            <a:endParaRPr lang="en-US" sz="3200" b="1" dirty="0">
              <a:solidFill>
                <a:srgbClr val="586F7C"/>
              </a:solidFill>
              <a:latin typeface="Open Sans"/>
              <a:ea typeface="Open Sans"/>
            </a:endParaRPr>
          </a:p>
        </p:txBody>
      </p:sp>
      <p:sp>
        <p:nvSpPr>
          <p:cNvPr id="3" name="Google Shape;368;p60">
            <a:extLst>
              <a:ext uri="{FF2B5EF4-FFF2-40B4-BE49-F238E27FC236}">
                <a16:creationId xmlns:a16="http://schemas.microsoft.com/office/drawing/2014/main" id="{E41BA684-7AFE-5063-EB74-1549D16DE2C7}"/>
              </a:ext>
            </a:extLst>
          </p:cNvPr>
          <p:cNvSpPr txBox="1"/>
          <p:nvPr/>
        </p:nvSpPr>
        <p:spPr>
          <a:xfrm>
            <a:off x="251202" y="3429000"/>
            <a:ext cx="1582994" cy="245520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3600"/>
              <a:buFont typeface="Trebuchet MS"/>
              <a:buNone/>
            </a:pPr>
            <a:r>
              <a:rPr lang="en-US" sz="2800" b="0" i="0" u="none" strike="noStrike" cap="none" dirty="0">
                <a:solidFill>
                  <a:srgbClr val="586F7C"/>
                </a:solidFill>
                <a:latin typeface="Open Sans"/>
                <a:ea typeface="Open Sans"/>
                <a:cs typeface="Open Sans"/>
                <a:sym typeface="Open Sans"/>
              </a:rPr>
              <a:t>       </a:t>
            </a:r>
            <a:r>
              <a:rPr lang="en-US" sz="2800" b="0" i="0" u="none" strike="noStrike" cap="none" dirty="0">
                <a:solidFill>
                  <a:schemeClr val="tx1"/>
                </a:solidFill>
                <a:latin typeface="Open Sans"/>
                <a:ea typeface="Open Sans"/>
                <a:cs typeface="Open Sans"/>
                <a:sym typeface="Open Sans"/>
              </a:rPr>
              <a:t>Print, Send, Share, and Citation Export</a:t>
            </a:r>
            <a:endParaRPr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grpSp>
        <p:nvGrpSpPr>
          <p:cNvPr id="374" name="Google Shape;374;p61"/>
          <p:cNvGrpSpPr/>
          <p:nvPr/>
        </p:nvGrpSpPr>
        <p:grpSpPr>
          <a:xfrm>
            <a:off x="3673643" y="1887407"/>
            <a:ext cx="7446641" cy="4621330"/>
            <a:chOff x="0" y="117602"/>
            <a:chExt cx="7446641" cy="4621330"/>
          </a:xfrm>
        </p:grpSpPr>
        <p:sp>
          <p:nvSpPr>
            <p:cNvPr id="375" name="Google Shape;375;p61"/>
            <p:cNvSpPr/>
            <p:nvPr/>
          </p:nvSpPr>
          <p:spPr>
            <a:xfrm>
              <a:off x="0" y="117602"/>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61"/>
            <p:cNvSpPr txBox="1"/>
            <p:nvPr/>
          </p:nvSpPr>
          <p:spPr>
            <a:xfrm>
              <a:off x="33812" y="151414"/>
              <a:ext cx="7379017" cy="625016"/>
            </a:xfrm>
            <a:prstGeom prst="rect">
              <a:avLst/>
            </a:prstGeom>
            <a:noFill/>
            <a:ln>
              <a:noFill/>
            </a:ln>
          </p:spPr>
          <p:txBody>
            <a:bodyPr spcFirstLastPara="1" wrap="square" lIns="76200" tIns="76200" rIns="76200" bIns="76200" anchor="ctr" anchorCtr="0">
              <a:noAutofit/>
            </a:bodyPr>
            <a:lstStyle/>
            <a:p>
              <a:pPr algn="r" rtl="1">
                <a:lnSpc>
                  <a:spcPct val="90000"/>
                </a:lnSpc>
                <a:buSzPts val="2000"/>
                <a:defRPr/>
              </a:pPr>
              <a:r>
                <a:rPr kumimoji="0" lang="ar-SA" sz="2400" b="0" i="0" u="none" strike="noStrike" kern="0" cap="none" spc="0" normalizeH="0" baseline="0" noProof="0" dirty="0">
                  <a:ln>
                    <a:noFill/>
                  </a:ln>
                  <a:solidFill>
                    <a:schemeClr val="bg1"/>
                  </a:solidFill>
                  <a:effectLst/>
                  <a:uLnTx/>
                  <a:uFillTx/>
                  <a:latin typeface="Open Sans"/>
                  <a:ea typeface="Open Sans"/>
                  <a:cs typeface="Open Sans"/>
                  <a:sym typeface="Open Sans"/>
                </a:rPr>
                <a:t>بلد البحث</a:t>
              </a:r>
              <a:r>
                <a:rPr lang="en-US" sz="2400" b="0" i="0" u="none" strike="noStrike" cap="none" dirty="0">
                  <a:solidFill>
                    <a:schemeClr val="lt1"/>
                  </a:solidFill>
                  <a:latin typeface="Open Sans"/>
                  <a:ea typeface="Open Sans"/>
                  <a:cs typeface="Open Sans"/>
                  <a:sym typeface="Open Sans"/>
                </a:rPr>
                <a:t>Country of Research    </a:t>
              </a:r>
              <a:endParaRPr lang="en-US" sz="2400" dirty="0"/>
            </a:p>
            <a:p>
              <a:pPr marL="0" marR="0" lvl="0" indent="0" algn="r" defTabSz="914400" rtl="1" eaLnBrk="1" fontAlgn="auto" latinLnBrk="0" hangingPunct="1">
                <a:lnSpc>
                  <a:spcPct val="90000"/>
                </a:lnSpc>
                <a:spcBef>
                  <a:spcPts val="0"/>
                </a:spcBef>
                <a:spcAft>
                  <a:spcPts val="0"/>
                </a:spcAft>
                <a:buClr>
                  <a:srgbClr val="000000"/>
                </a:buClr>
                <a:buSzPts val="2000"/>
                <a:buFont typeface="Arial"/>
                <a:buNone/>
                <a:tabLst/>
                <a:defRPr/>
              </a:pP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377" name="Google Shape;377;p61"/>
            <p:cNvSpPr/>
            <p:nvPr/>
          </p:nvSpPr>
          <p:spPr>
            <a:xfrm>
              <a:off x="0" y="901583"/>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61"/>
            <p:cNvSpPr txBox="1"/>
            <p:nvPr/>
          </p:nvSpPr>
          <p:spPr>
            <a:xfrm>
              <a:off x="33812" y="935395"/>
              <a:ext cx="7379017" cy="625016"/>
            </a:xfrm>
            <a:prstGeom prst="rect">
              <a:avLst/>
            </a:prstGeom>
            <a:noFill/>
            <a:ln>
              <a:noFill/>
            </a:ln>
          </p:spPr>
          <p:txBody>
            <a:bodyPr spcFirstLastPara="1" wrap="square" lIns="76200" tIns="76200" rIns="76200" bIns="76200" anchor="ctr" anchorCtr="0">
              <a:noAutofit/>
            </a:bodyPr>
            <a:lstStyle/>
            <a:p>
              <a:pPr algn="r" rtl="1">
                <a:lnSpc>
                  <a:spcPct val="90000"/>
                </a:lnSpc>
                <a:buSzPts val="2000"/>
                <a:defRPr/>
              </a:pPr>
              <a:r>
                <a:rPr kumimoji="0" lang="ar-SA" sz="2400" b="0" i="0" u="none" strike="noStrike" kern="0" cap="none" spc="0" normalizeH="0" baseline="0" noProof="0" dirty="0">
                  <a:ln>
                    <a:noFill/>
                  </a:ln>
                  <a:solidFill>
                    <a:schemeClr val="bg1"/>
                  </a:solidFill>
                  <a:effectLst/>
                  <a:uLnTx/>
                  <a:uFillTx/>
                  <a:latin typeface="Open Sans"/>
                  <a:ea typeface="Open Sans"/>
                  <a:cs typeface="Open Sans"/>
                  <a:sym typeface="Open Sans"/>
                </a:rPr>
                <a:t>بلد النشر</a:t>
              </a:r>
              <a:r>
                <a:rPr kumimoji="0" lang="en-US" sz="2400" b="0" i="0" u="none" strike="noStrike" kern="0" cap="none" spc="0" normalizeH="0" baseline="0" noProof="0" dirty="0">
                  <a:ln>
                    <a:noFill/>
                  </a:ln>
                  <a:solidFill>
                    <a:schemeClr val="bg1"/>
                  </a:solidFill>
                  <a:effectLst/>
                  <a:uLnTx/>
                  <a:uFillTx/>
                  <a:latin typeface="Open Sans"/>
                  <a:ea typeface="Open Sans"/>
                  <a:cs typeface="Open Sans"/>
                  <a:sym typeface="Open Sans"/>
                </a:rPr>
                <a:t>   </a:t>
              </a:r>
              <a:r>
                <a:rPr lang="en-US" sz="2400" b="0" i="0" u="none" strike="noStrike" cap="none" dirty="0">
                  <a:solidFill>
                    <a:schemeClr val="bg1"/>
                  </a:solidFill>
                  <a:latin typeface="Open Sans"/>
                  <a:ea typeface="Open Sans"/>
                  <a:cs typeface="Open Sans"/>
                  <a:sym typeface="Open Sans"/>
                </a:rPr>
                <a:t>Country of Publication </a:t>
              </a:r>
              <a:endParaRPr lang="en-US" sz="2400" dirty="0">
                <a:solidFill>
                  <a:schemeClr val="bg1"/>
                </a:solidFill>
              </a:endParaRPr>
            </a:p>
            <a:p>
              <a:pPr marL="0" marR="0" lvl="0" indent="0" algn="r" defTabSz="914400" rtl="1" eaLnBrk="1" fontAlgn="auto" latinLnBrk="0" hangingPunct="1">
                <a:lnSpc>
                  <a:spcPct val="90000"/>
                </a:lnSpc>
                <a:spcBef>
                  <a:spcPts val="0"/>
                </a:spcBef>
                <a:spcAft>
                  <a:spcPts val="0"/>
                </a:spcAft>
                <a:buClr>
                  <a:srgbClr val="000000"/>
                </a:buClr>
                <a:buSzPts val="20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9" name="Google Shape;379;p61"/>
            <p:cNvSpPr/>
            <p:nvPr/>
          </p:nvSpPr>
          <p:spPr>
            <a:xfrm>
              <a:off x="0" y="1700783"/>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61"/>
            <p:cNvSpPr txBox="1"/>
            <p:nvPr/>
          </p:nvSpPr>
          <p:spPr>
            <a:xfrm>
              <a:off x="33812" y="1734595"/>
              <a:ext cx="7379017" cy="625016"/>
            </a:xfrm>
            <a:prstGeom prst="rect">
              <a:avLst/>
            </a:prstGeom>
            <a:noFill/>
            <a:ln>
              <a:noFill/>
            </a:ln>
          </p:spPr>
          <p:txBody>
            <a:bodyPr spcFirstLastPara="1" wrap="square" lIns="76200" tIns="76200" rIns="76200" bIns="76200" anchor="ctr" anchorCtr="0">
              <a:noAutofit/>
            </a:bodyPr>
            <a:lstStyle/>
            <a:p>
              <a:pPr algn="r" rtl="1">
                <a:lnSpc>
                  <a:spcPct val="90000"/>
                </a:lnSpc>
                <a:buSzPts val="2000"/>
                <a:defRPr/>
              </a:pPr>
              <a:r>
                <a:rPr kumimoji="0" lang="ar-SA" sz="2400" b="0" i="0" u="none" strike="noStrike" kern="0" cap="none" spc="0" normalizeH="0" baseline="0" noProof="0" dirty="0">
                  <a:ln>
                    <a:noFill/>
                  </a:ln>
                  <a:solidFill>
                    <a:srgbClr val="FFFFFF"/>
                  </a:solidFill>
                  <a:effectLst/>
                  <a:uLnTx/>
                  <a:uFillTx/>
                  <a:latin typeface="Open Sans"/>
                  <a:ea typeface="Open Sans"/>
                  <a:cs typeface="Open Sans"/>
                  <a:sym typeface="Open Sans"/>
                </a:rPr>
                <a:t>الفئات</a:t>
              </a:r>
              <a:r>
                <a:rPr lang="en-US" sz="2400" b="0" i="0" u="none" strike="noStrike" cap="none" dirty="0">
                  <a:solidFill>
                    <a:schemeClr val="lt1"/>
                  </a:solidFill>
                  <a:latin typeface="Open Sans"/>
                  <a:ea typeface="Open Sans"/>
                  <a:cs typeface="Open Sans"/>
                  <a:sym typeface="Open Sans"/>
                </a:rPr>
                <a:t>Categories </a:t>
              </a:r>
              <a:endParaRPr lang="en-US" sz="2400" dirty="0"/>
            </a:p>
            <a:p>
              <a:pPr marL="0" marR="0" lvl="0" indent="0" algn="r" defTabSz="914400" rtl="1" eaLnBrk="1" fontAlgn="auto" latinLnBrk="0" hangingPunct="1">
                <a:lnSpc>
                  <a:spcPct val="90000"/>
                </a:lnSpc>
                <a:spcBef>
                  <a:spcPts val="0"/>
                </a:spcBef>
                <a:spcAft>
                  <a:spcPts val="0"/>
                </a:spcAft>
                <a:buClr>
                  <a:srgbClr val="000000"/>
                </a:buClr>
                <a:buSzPts val="20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1" name="Google Shape;381;p61"/>
            <p:cNvSpPr/>
            <p:nvPr/>
          </p:nvSpPr>
          <p:spPr>
            <a:xfrm>
              <a:off x="0" y="2499983"/>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61"/>
            <p:cNvSpPr txBox="1"/>
            <p:nvPr/>
          </p:nvSpPr>
          <p:spPr>
            <a:xfrm>
              <a:off x="33812" y="2533795"/>
              <a:ext cx="7379017" cy="625016"/>
            </a:xfrm>
            <a:prstGeom prst="rect">
              <a:avLst/>
            </a:prstGeom>
            <a:noFill/>
            <a:ln>
              <a:noFill/>
            </a:ln>
          </p:spPr>
          <p:txBody>
            <a:bodyPr spcFirstLastPara="1" wrap="square" lIns="76200" tIns="76200" rIns="76200" bIns="76200" anchor="ctr" anchorCtr="0">
              <a:noAutofit/>
            </a:bodyPr>
            <a:lstStyle/>
            <a:p>
              <a:pPr algn="r" rtl="1">
                <a:lnSpc>
                  <a:spcPct val="90000"/>
                </a:lnSpc>
                <a:buSzPts val="2000"/>
                <a:defRPr/>
              </a:pPr>
              <a:r>
                <a:rPr lang="ar-SA" sz="2400" dirty="0">
                  <a:solidFill>
                    <a:srgbClr val="FFFFFF"/>
                  </a:solidFill>
                  <a:latin typeface="Open Sans"/>
                  <a:ea typeface="Open Sans"/>
                  <a:sym typeface="Open Sans"/>
                </a:rPr>
                <a:t>نوع المنشور</a:t>
              </a:r>
              <a:r>
                <a:rPr lang="en-US" sz="2400" dirty="0">
                  <a:solidFill>
                    <a:srgbClr val="FFFFFF"/>
                  </a:solidFill>
                  <a:latin typeface="Open Sans"/>
                  <a:ea typeface="Open Sans"/>
                  <a:sym typeface="Open Sans"/>
                </a:rPr>
                <a:t>      </a:t>
              </a:r>
              <a:r>
                <a:rPr lang="en-US" sz="2400" b="0" i="0" u="none" strike="noStrike" cap="none" dirty="0">
                  <a:solidFill>
                    <a:schemeClr val="lt1"/>
                  </a:solidFill>
                  <a:latin typeface="Open Sans"/>
                  <a:ea typeface="Open Sans"/>
                  <a:cs typeface="Open Sans"/>
                  <a:sym typeface="Open Sans"/>
                </a:rPr>
                <a:t>Publication Type</a:t>
              </a:r>
              <a:endParaRPr lang="en-US" sz="2400" dirty="0"/>
            </a:p>
            <a:p>
              <a:pPr marL="0" marR="0" lvl="0" indent="0" algn="r" defTabSz="914400" rtl="1" eaLnBrk="1" fontAlgn="auto" latinLnBrk="0" hangingPunct="1">
                <a:lnSpc>
                  <a:spcPct val="90000"/>
                </a:lnSpc>
                <a:spcBef>
                  <a:spcPts val="0"/>
                </a:spcBef>
                <a:spcAft>
                  <a:spcPts val="0"/>
                </a:spcAft>
                <a:buClr>
                  <a:srgbClr val="000000"/>
                </a:buClr>
                <a:buSzPts val="20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3" name="Google Shape;383;p61"/>
            <p:cNvSpPr/>
            <p:nvPr/>
          </p:nvSpPr>
          <p:spPr>
            <a:xfrm>
              <a:off x="0" y="3250505"/>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61"/>
            <p:cNvSpPr txBox="1"/>
            <p:nvPr/>
          </p:nvSpPr>
          <p:spPr>
            <a:xfrm>
              <a:off x="33812" y="3284317"/>
              <a:ext cx="7379017" cy="625016"/>
            </a:xfrm>
            <a:prstGeom prst="rect">
              <a:avLst/>
            </a:prstGeom>
            <a:noFill/>
            <a:ln>
              <a:noFill/>
            </a:ln>
          </p:spPr>
          <p:txBody>
            <a:bodyPr spcFirstLastPara="1" wrap="square" lIns="76200" tIns="76200" rIns="76200" bIns="76200" anchor="ctr" anchorCtr="0">
              <a:noAutofit/>
            </a:bodyPr>
            <a:lstStyle/>
            <a:p>
              <a:pPr algn="r" rtl="1">
                <a:lnSpc>
                  <a:spcPct val="90000"/>
                </a:lnSpc>
                <a:buSzPts val="2000"/>
                <a:defRPr/>
              </a:pPr>
              <a:r>
                <a:rPr lang="ar-SA" sz="2400" dirty="0">
                  <a:solidFill>
                    <a:srgbClr val="FFFFFF"/>
                  </a:solidFill>
                  <a:latin typeface="Open Sans"/>
                  <a:ea typeface="Open Sans"/>
                  <a:sym typeface="Open Sans"/>
                </a:rPr>
                <a:t>لغة النص الكامل</a:t>
              </a:r>
              <a:r>
                <a:rPr lang="en-US" sz="2400" dirty="0">
                  <a:solidFill>
                    <a:srgbClr val="FFFFFF"/>
                  </a:solidFill>
                  <a:latin typeface="Open Sans"/>
                  <a:ea typeface="Open Sans"/>
                  <a:sym typeface="Open Sans"/>
                </a:rPr>
                <a:t> </a:t>
              </a:r>
              <a:r>
                <a:rPr lang="en-US" sz="2400" b="0" i="0" u="none" strike="noStrike" cap="none" dirty="0">
                  <a:solidFill>
                    <a:schemeClr val="lt1"/>
                  </a:solidFill>
                  <a:latin typeface="Open Sans"/>
                  <a:ea typeface="Open Sans"/>
                  <a:cs typeface="Open Sans"/>
                  <a:sym typeface="Open Sans"/>
                </a:rPr>
                <a:t>Full-Text Language </a:t>
              </a:r>
              <a:endParaRPr lang="en-US" sz="2400" dirty="0"/>
            </a:p>
            <a:p>
              <a:pPr marL="0" marR="0" lvl="0" indent="0" algn="r" defTabSz="914400" rtl="1" eaLnBrk="1" fontAlgn="auto" latinLnBrk="0" hangingPunct="1">
                <a:lnSpc>
                  <a:spcPct val="90000"/>
                </a:lnSpc>
                <a:spcBef>
                  <a:spcPts val="0"/>
                </a:spcBef>
                <a:spcAft>
                  <a:spcPts val="0"/>
                </a:spcAft>
                <a:buClr>
                  <a:srgbClr val="000000"/>
                </a:buClr>
                <a:buSzPts val="20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5" name="Google Shape;385;p61"/>
            <p:cNvSpPr/>
            <p:nvPr/>
          </p:nvSpPr>
          <p:spPr>
            <a:xfrm>
              <a:off x="0" y="4046292"/>
              <a:ext cx="7446641" cy="692640"/>
            </a:xfrm>
            <a:prstGeom prst="roundRect">
              <a:avLst>
                <a:gd name="adj" fmla="val 16667"/>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61"/>
            <p:cNvSpPr txBox="1"/>
            <p:nvPr/>
          </p:nvSpPr>
          <p:spPr>
            <a:xfrm>
              <a:off x="33812" y="4080104"/>
              <a:ext cx="7379017" cy="625016"/>
            </a:xfrm>
            <a:prstGeom prst="rect">
              <a:avLst/>
            </a:prstGeom>
            <a:noFill/>
            <a:ln>
              <a:noFill/>
            </a:ln>
          </p:spPr>
          <p:txBody>
            <a:bodyPr spcFirstLastPara="1" wrap="square" lIns="76200" tIns="76200" rIns="76200" bIns="76200" anchor="ctr" anchorCtr="0">
              <a:noAutofit/>
            </a:bodyPr>
            <a:lstStyle/>
            <a:p>
              <a:pPr marL="0" marR="0" lvl="0" indent="0" algn="r" defTabSz="914400" rtl="1" eaLnBrk="1" fontAlgn="auto" latinLnBrk="0" hangingPunct="1">
                <a:lnSpc>
                  <a:spcPct val="90000"/>
                </a:lnSpc>
                <a:spcBef>
                  <a:spcPts val="0"/>
                </a:spcBef>
                <a:spcAft>
                  <a:spcPts val="0"/>
                </a:spcAft>
                <a:buClr>
                  <a:srgbClr val="000000"/>
                </a:buClr>
                <a:buSzPts val="2000"/>
                <a:buFont typeface="Arial"/>
                <a:buNone/>
                <a:tabLst/>
                <a:defRPr/>
              </a:pPr>
              <a:r>
                <a:rPr kumimoji="0" lang="ar-SA" sz="2400" b="0" i="0" u="none" strike="noStrike" kern="0" cap="none" spc="0" normalizeH="0" baseline="0" noProof="0" dirty="0">
                  <a:ln>
                    <a:noFill/>
                  </a:ln>
                  <a:solidFill>
                    <a:srgbClr val="FFFFFF"/>
                  </a:solidFill>
                  <a:effectLst/>
                  <a:uLnTx/>
                  <a:uFillTx/>
                  <a:latin typeface="Open Sans"/>
                  <a:ea typeface="Open Sans"/>
                  <a:cs typeface="Open Sans"/>
                  <a:sym typeface="Open Sans"/>
                </a:rPr>
                <a:t>السنة</a:t>
              </a:r>
              <a:r>
                <a:rPr kumimoji="0" lang="en-US" sz="2400" b="0" i="0" u="none" strike="noStrike" kern="0" cap="none" spc="0" normalizeH="0" baseline="0" noProof="0" dirty="0">
                  <a:ln>
                    <a:noFill/>
                  </a:ln>
                  <a:solidFill>
                    <a:srgbClr val="FFFFFF"/>
                  </a:solidFill>
                  <a:effectLst/>
                  <a:uLnTx/>
                  <a:uFillTx/>
                  <a:latin typeface="Open Sans"/>
                  <a:ea typeface="Open Sans"/>
                  <a:cs typeface="Open Sans"/>
                  <a:sym typeface="Open Sans"/>
                </a:rPr>
                <a:t> </a:t>
              </a:r>
              <a:r>
                <a:rPr lang="en-US" sz="2400" b="0" i="0" u="none" strike="noStrike" cap="none" dirty="0">
                  <a:solidFill>
                    <a:schemeClr val="lt1"/>
                  </a:solidFill>
                  <a:latin typeface="Open Sans"/>
                  <a:ea typeface="Open Sans"/>
                  <a:cs typeface="Open Sans"/>
                  <a:sym typeface="Open Sans"/>
                </a:rPr>
                <a:t>Year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387" name="Google Shape;387;p61"/>
          <p:cNvSpPr txBox="1"/>
          <p:nvPr/>
        </p:nvSpPr>
        <p:spPr>
          <a:xfrm>
            <a:off x="340895" y="1933864"/>
            <a:ext cx="3172655" cy="3384885"/>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586F7C"/>
              </a:buClr>
              <a:buSzPts val="4400"/>
              <a:buFont typeface="Arial"/>
              <a:buNone/>
              <a:tabLst/>
              <a:defRPr/>
            </a:pPr>
            <a:r>
              <a:rPr kumimoji="0" lang="ar-EG" sz="4400" b="1" i="0" u="none" strike="noStrike" kern="0" cap="none" spc="0" normalizeH="0" baseline="0" noProof="0" dirty="0">
                <a:ln>
                  <a:noFill/>
                </a:ln>
                <a:solidFill>
                  <a:schemeClr val="tx1"/>
                </a:solidFill>
                <a:effectLst/>
                <a:uLnTx/>
                <a:uFillTx/>
                <a:latin typeface="Open Sans"/>
                <a:ea typeface="Open Sans"/>
                <a:cs typeface="Open Sans"/>
                <a:sym typeface="Open Sans"/>
              </a:rPr>
              <a:t>خيارات التصفية</a:t>
            </a:r>
            <a:endParaRPr kumimoji="0" sz="1400" b="0" i="0" u="none" strike="noStrike" kern="0" cap="none" spc="0" normalizeH="0" baseline="0" noProof="0" dirty="0">
              <a:ln>
                <a:noFill/>
              </a:ln>
              <a:solidFill>
                <a:schemeClr val="tx1"/>
              </a:solidFill>
              <a:effectLst/>
              <a:uLnTx/>
              <a:uFillTx/>
              <a:latin typeface="Arial"/>
              <a:cs typeface="Arial"/>
              <a:sym typeface="Arial"/>
            </a:endParaRPr>
          </a:p>
        </p:txBody>
      </p:sp>
      <p:sp>
        <p:nvSpPr>
          <p:cNvPr id="2" name="Google Shape;326;p56">
            <a:extLst>
              <a:ext uri="{FF2B5EF4-FFF2-40B4-BE49-F238E27FC236}">
                <a16:creationId xmlns:a16="http://schemas.microsoft.com/office/drawing/2014/main" id="{914C429C-2E18-4BB1-4DF9-01591DC5C4B7}"/>
              </a:ext>
            </a:extLst>
          </p:cNvPr>
          <p:cNvSpPr txBox="1"/>
          <p:nvPr/>
        </p:nvSpPr>
        <p:spPr>
          <a:xfrm>
            <a:off x="0" y="265095"/>
            <a:ext cx="8094689" cy="1367060"/>
          </a:xfrm>
          <a:prstGeom prst="rect">
            <a:avLst/>
          </a:prstGeom>
          <a:noFill/>
          <a:ln>
            <a:noFill/>
          </a:ln>
        </p:spPr>
        <p:txBody>
          <a:bodyPr spcFirstLastPara="1" wrap="square" lIns="91425" tIns="45700" rIns="91425" bIns="45700" anchor="ctr" anchorCtr="0">
            <a:noAutofit/>
          </a:bodyPr>
          <a:lstStyle/>
          <a:p>
            <a:pPr lvl="0" algn="r" rtl="1">
              <a:lnSpc>
                <a:spcPct val="90000"/>
              </a:lnSpc>
              <a:buClr>
                <a:srgbClr val="FFFFFF"/>
              </a:buClr>
              <a:buSzPts val="3600"/>
              <a:defRPr/>
            </a:pPr>
            <a:r>
              <a:rPr lang="ar-SA" sz="3200" dirty="0">
                <a:solidFill>
                  <a:srgbClr val="586F7C"/>
                </a:solidFill>
                <a:latin typeface="Open Sans"/>
                <a:ea typeface="Open Sans"/>
                <a:sym typeface="Open Sans"/>
              </a:rPr>
              <a:t>الكشاف الطبي لمنظمة الصحة العالمية لإقليم شرق المتوسط</a:t>
            </a:r>
            <a:endParaRPr lang="en-US" sz="3200" dirty="0">
              <a:solidFill>
                <a:srgbClr val="586F7C"/>
              </a:solidFill>
              <a:latin typeface="Open Sans"/>
              <a:ea typeface="Open Sans"/>
              <a:sym typeface="Open Sans"/>
            </a:endParaRPr>
          </a:p>
          <a:p>
            <a:pPr lvl="0" algn="r" rtl="1">
              <a:lnSpc>
                <a:spcPct val="90000"/>
              </a:lnSpc>
              <a:buClr>
                <a:srgbClr val="FFFFFF"/>
              </a:buClr>
              <a:buSzPts val="3600"/>
              <a:defRPr/>
            </a:pPr>
            <a:r>
              <a:rPr lang="ar-SA" sz="3200" dirty="0">
                <a:solidFill>
                  <a:srgbClr val="586F7C"/>
                </a:solidFill>
                <a:latin typeface="Open Sans"/>
                <a:ea typeface="Open Sans"/>
                <a:sym typeface="Open Sans"/>
              </a:rPr>
              <a:t> </a:t>
            </a:r>
            <a:r>
              <a:rPr lang="ar-SA" sz="3200" b="1" dirty="0">
                <a:solidFill>
                  <a:srgbClr val="586F7C"/>
                </a:solidFill>
                <a:latin typeface="Open Sans"/>
                <a:ea typeface="Open Sans"/>
                <a:sym typeface="Open Sans"/>
              </a:rPr>
              <a:t>(</a:t>
            </a:r>
            <a:r>
              <a:rPr lang="en-US" sz="3200" b="1" dirty="0">
                <a:solidFill>
                  <a:srgbClr val="586F7C"/>
                </a:solidFill>
                <a:latin typeface="Open Sans"/>
                <a:ea typeface="Open Sans"/>
                <a:sym typeface="Open Sans"/>
              </a:rPr>
              <a:t> (IMEMR</a:t>
            </a:r>
            <a:endParaRPr lang="en-US" sz="3200" b="1" dirty="0">
              <a:solidFill>
                <a:srgbClr val="586F7C"/>
              </a:solidFill>
              <a:latin typeface="Open Sans"/>
              <a:ea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2"/>
          <p:cNvSpPr txBox="1">
            <a:spLocks noGrp="1"/>
          </p:cNvSpPr>
          <p:nvPr>
            <p:ph type="title"/>
          </p:nvPr>
        </p:nvSpPr>
        <p:spPr>
          <a:xfrm>
            <a:off x="0" y="216816"/>
            <a:ext cx="9613800" cy="1242896"/>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spcBef>
                <a:spcPts val="0"/>
              </a:spcBef>
              <a:spcAft>
                <a:spcPts val="0"/>
              </a:spcAft>
              <a:buClr>
                <a:srgbClr val="FFFFFF"/>
              </a:buClr>
              <a:buSzPts val="3600"/>
              <a:buFont typeface="Trebuchet MS"/>
              <a:buNone/>
            </a:pPr>
            <a:r>
              <a:rPr lang="ar-SA" sz="3200" dirty="0">
                <a:solidFill>
                  <a:srgbClr val="586F7C"/>
                </a:solidFill>
                <a:latin typeface="Open Sans"/>
                <a:ea typeface="Open Sans"/>
                <a:sym typeface="Open Sans"/>
              </a:rPr>
              <a:t>المستودع الرقمي المؤسسي </a:t>
            </a:r>
            <a:r>
              <a:rPr lang="en-US" sz="3200" b="1" dirty="0">
                <a:solidFill>
                  <a:srgbClr val="586F7C"/>
                </a:solidFill>
                <a:latin typeface="Open Sans"/>
                <a:ea typeface="Open Sans"/>
                <a:sym typeface="Open Sans"/>
              </a:rPr>
              <a:t>(IDR)</a:t>
            </a:r>
            <a:br>
              <a:rPr lang="en-US" sz="3600" dirty="0">
                <a:solidFill>
                  <a:srgbClr val="586F7C"/>
                </a:solidFill>
                <a:latin typeface="Open Sans"/>
                <a:ea typeface="Open Sans"/>
                <a:cs typeface="Open Sans"/>
                <a:sym typeface="Open Sans"/>
              </a:rPr>
            </a:br>
            <a:endParaRPr lang="ar-SA" sz="3600" dirty="0">
              <a:solidFill>
                <a:srgbClr val="FF0000"/>
              </a:solidFill>
            </a:endParaRPr>
          </a:p>
        </p:txBody>
      </p:sp>
      <p:graphicFrame>
        <p:nvGraphicFramePr>
          <p:cNvPr id="394" name="Google Shape;394;p62"/>
          <p:cNvGraphicFramePr/>
          <p:nvPr>
            <p:extLst>
              <p:ext uri="{D42A27DB-BD31-4B8C-83A1-F6EECF244321}">
                <p14:modId xmlns:p14="http://schemas.microsoft.com/office/powerpoint/2010/main" val="3877835470"/>
              </p:ext>
            </p:extLst>
          </p:nvPr>
        </p:nvGraphicFramePr>
        <p:xfrm>
          <a:off x="3765330" y="2476309"/>
          <a:ext cx="8001675" cy="4353308"/>
        </p:xfrm>
        <a:graphic>
          <a:graphicData uri="http://schemas.openxmlformats.org/drawingml/2006/table">
            <a:tbl>
              <a:tblPr rtl="1" firstRow="1" bandRow="1">
                <a:noFill/>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498693">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مزود الخدمة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b="0" i="0" u="none" strike="noStrike" cap="none" dirty="0">
                          <a:solidFill>
                            <a:schemeClr val="tx1"/>
                          </a:solidFill>
                          <a:latin typeface="Open Sans"/>
                          <a:ea typeface="Open Sans"/>
                          <a:cs typeface="Open Sans"/>
                          <a:sym typeface="Open Sans"/>
                        </a:rPr>
                        <a:t>منظمة الصحة العالمية - المكتب الإقليمي لإقليم شرق المتوسط</a:t>
                      </a:r>
                      <a:endParaRPr lang="en-US" sz="1400" b="0" i="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0"/>
                  </a:ext>
                </a:extLst>
              </a:tr>
              <a:tr h="898956">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الخدمة</a:t>
                      </a:r>
                      <a:endParaRPr b="1" dirty="0">
                        <a:solidFill>
                          <a:schemeClr val="tx1"/>
                        </a:solidFill>
                      </a:endParaRPr>
                    </a:p>
                  </a:txBody>
                  <a:tcPr marL="91450" marR="91450" marT="45725" marB="45725">
                    <a:solidFill>
                      <a:srgbClr val="FEEDD8"/>
                    </a:solidFill>
                  </a:tcPr>
                </a:tc>
                <a:tc>
                  <a:txBody>
                    <a:bodyPr/>
                    <a:lstStyle/>
                    <a:p>
                      <a:pPr marL="0" marR="0" lvl="0" indent="0" algn="r" rtl="0">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يوفر المستودع الرقمي المؤسسي الوصول المجاني لجميع منشورات منظمة الصحة العالمية / المكتب الإقليمي لشرق المتوسط.</a:t>
                      </a:r>
                    </a:p>
                    <a:p>
                      <a:pPr marL="0" marR="0" lvl="0" indent="0" algn="r" rtl="0">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يمكن لموظفي منظمة الصحة العالمية فقط الوصول للمصادر السرية/ المحظور الاطلاع عليها.  </a:t>
                      </a:r>
                    </a:p>
                    <a:p>
                      <a:pPr marL="0" marR="0" lvl="0" indent="0" algn="r" rtl="0">
                        <a:lnSpc>
                          <a:spcPct val="100000"/>
                        </a:lnSpc>
                        <a:spcBef>
                          <a:spcPts val="0"/>
                        </a:spcBef>
                        <a:spcAft>
                          <a:spcPts val="0"/>
                        </a:spcAft>
                        <a:buNone/>
                      </a:pPr>
                      <a:endParaRPr lang="ar-SA" sz="140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1"/>
                  </a:ext>
                </a:extLst>
              </a:tr>
              <a:tr h="898956">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مصدر المعلومات</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وثائق الهيئات الإدارية لمنظمة الصحة العالمية ، والتقارير السنوية للمدير الإقليمي ، والرسائل والخطب ، وتقارير الاجتماعات الفنية والدولية،  والفيديوهات ومواد حملة منظمة الصحة العالمية ، منذ عام 1948 حتى الآن.</a:t>
                      </a:r>
                    </a:p>
                    <a:p>
                      <a:pPr marL="0" marR="0" lvl="0" indent="0" algn="r" rtl="1">
                        <a:lnSpc>
                          <a:spcPct val="100000"/>
                        </a:lnSpc>
                        <a:spcBef>
                          <a:spcPts val="0"/>
                        </a:spcBef>
                        <a:spcAft>
                          <a:spcPts val="0"/>
                        </a:spcAft>
                        <a:buNone/>
                      </a:pPr>
                      <a:endParaRPr lang="ar-SA" sz="1400" u="none" strike="noStrike" cap="none" dirty="0">
                        <a:solidFill>
                          <a:schemeClr val="tx1"/>
                        </a:solidFill>
                        <a:latin typeface="Open Sans"/>
                        <a:ea typeface="Open Sans"/>
                        <a:sym typeface="Open Sans"/>
                      </a:endParaRPr>
                    </a:p>
                  </a:txBody>
                  <a:tcPr marL="91450" marR="91450" marT="45725" marB="45725">
                    <a:solidFill>
                      <a:schemeClr val="lt1"/>
                    </a:solidFill>
                  </a:tcPr>
                </a:tc>
                <a:extLst>
                  <a:ext uri="{0D108BD9-81ED-4DB2-BD59-A6C34878D82A}">
                    <a16:rowId xmlns:a16="http://schemas.microsoft.com/office/drawing/2014/main" val="10002"/>
                  </a:ext>
                </a:extLst>
              </a:tr>
              <a:tr h="502403">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الوثائق</a:t>
                      </a:r>
                      <a:endParaRPr b="1" dirty="0">
                        <a:solidFill>
                          <a:schemeClr val="tx1"/>
                        </a:solidFill>
                      </a:endParaRPr>
                    </a:p>
                  </a:txBody>
                  <a:tcPr marL="91450" marR="91450" marT="45725" marB="45725">
                    <a:solidFill>
                      <a:srgbClr val="FEEDD8"/>
                    </a:solidFill>
                  </a:tcPr>
                </a:tc>
                <a:tc>
                  <a: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SA" sz="1400" u="none" strike="noStrike" cap="none" dirty="0">
                          <a:solidFill>
                            <a:schemeClr val="tx1"/>
                          </a:solidFill>
                          <a:latin typeface="Open Sans"/>
                          <a:ea typeface="Open Sans"/>
                          <a:cs typeface="Open Sans"/>
                          <a:sym typeface="Open Sans"/>
                        </a:rPr>
                        <a:t>المنتجات المعلوماتية ل</a:t>
                      </a:r>
                      <a:r>
                        <a:rPr lang="ar-SA" sz="1400" b="0" i="0" u="none" strike="noStrike" cap="none" dirty="0">
                          <a:solidFill>
                            <a:schemeClr val="tx1"/>
                          </a:solidFill>
                          <a:latin typeface="Open Sans"/>
                          <a:ea typeface="Open Sans"/>
                          <a:cs typeface="Open Sans"/>
                          <a:sym typeface="Open Sans"/>
                        </a:rPr>
                        <a:t>منظمة الصحة العالمية - المكتب الإقليمي لإقليم شرق المتوسط</a:t>
                      </a:r>
                      <a:endParaRPr lang="en-US" sz="1400" b="0" i="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3"/>
                  </a:ext>
                </a:extLst>
              </a:tr>
              <a:tr h="369423">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النص الكامل</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نعم</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4"/>
                  </a:ext>
                </a:extLst>
              </a:tr>
              <a:tr h="695968">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التغطية الموضوعية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يوفر المستودع الرقمي المؤسسي الوصول الحر عبر الإنترنت إلى النص الكامل للوثائق الرسمية لـمنظمة الصحة العالمية- المكتب الإقليمي لشرق المتوسط بثلاث لغات وهي: العربية والإنجليزية والفرنسية ، بما في ذلك أكثر من </a:t>
                      </a:r>
                      <a:r>
                        <a:rPr lang="en-US" sz="1400" u="none" strike="noStrike" cap="none" dirty="0">
                          <a:solidFill>
                            <a:schemeClr val="tx1"/>
                          </a:solidFill>
                          <a:latin typeface="Open Sans"/>
                          <a:ea typeface="Open Sans"/>
                          <a:cs typeface="Open Sans"/>
                          <a:sym typeface="Open Sans"/>
                        </a:rPr>
                        <a:t>400</a:t>
                      </a:r>
                      <a:r>
                        <a:rPr lang="ar-SA" sz="1400" u="none" strike="noStrike" cap="none" dirty="0">
                          <a:solidFill>
                            <a:schemeClr val="tx1"/>
                          </a:solidFill>
                          <a:latin typeface="Open Sans"/>
                          <a:ea typeface="Open Sans"/>
                          <a:cs typeface="Open Sans"/>
                          <a:sym typeface="Open Sans"/>
                        </a:rPr>
                        <a:t> منشور عن كوفيد-19</a:t>
                      </a:r>
                      <a:r>
                        <a:rPr lang="en-US" sz="1400" i="1" u="none" strike="noStrike" cap="none" dirty="0">
                          <a:solidFill>
                            <a:schemeClr val="tx1"/>
                          </a:solidFill>
                          <a:latin typeface="Open Sans"/>
                          <a:ea typeface="Open Sans"/>
                          <a:cs typeface="Open Sans"/>
                          <a:sym typeface="Open Sans"/>
                        </a:rPr>
                        <a:t>.</a:t>
                      </a:r>
                      <a:endParaRPr sz="1400" i="1"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5"/>
                  </a:ext>
                </a:extLst>
              </a:tr>
              <a:tr h="361479">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البيانات النوعية/ الكيفية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أكثر من </a:t>
                      </a:r>
                      <a:r>
                        <a:rPr lang="en-US" sz="1400" u="none" strike="noStrike" cap="none" dirty="0">
                          <a:solidFill>
                            <a:schemeClr val="tx1"/>
                          </a:solidFill>
                          <a:latin typeface="Open Sans"/>
                          <a:ea typeface="Open Sans"/>
                          <a:cs typeface="Open Sans"/>
                          <a:sym typeface="Open Sans"/>
                        </a:rPr>
                        <a:t>30000</a:t>
                      </a:r>
                      <a:r>
                        <a:rPr lang="ar-SA" sz="1400" u="none" strike="noStrike" cap="none" dirty="0">
                          <a:solidFill>
                            <a:schemeClr val="tx1"/>
                          </a:solidFill>
                          <a:latin typeface="Open Sans"/>
                          <a:ea typeface="Open Sans"/>
                          <a:cs typeface="Open Sans"/>
                          <a:sym typeface="Open Sans"/>
                        </a:rPr>
                        <a:t> وثيقة رسمية من المكتب الإقليمي لشرق المتوسط.</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395" name="Google Shape;395;p62"/>
          <p:cNvPicPr preferRelativeResize="0"/>
          <p:nvPr/>
        </p:nvPicPr>
        <p:blipFill rotWithShape="1">
          <a:blip r:embed="rId3">
            <a:alphaModFix/>
          </a:blip>
          <a:srcRect/>
          <a:stretch/>
        </p:blipFill>
        <p:spPr>
          <a:xfrm>
            <a:off x="926016" y="1915882"/>
            <a:ext cx="7309125" cy="820365"/>
          </a:xfrm>
          <a:prstGeom prst="rect">
            <a:avLst/>
          </a:prstGeom>
          <a:noFill/>
          <a:ln>
            <a:noFill/>
          </a:ln>
        </p:spPr>
      </p:pic>
      <p:sp>
        <p:nvSpPr>
          <p:cNvPr id="396" name="Google Shape;396;p62"/>
          <p:cNvSpPr txBox="1"/>
          <p:nvPr/>
        </p:nvSpPr>
        <p:spPr>
          <a:xfrm>
            <a:off x="700137" y="1609095"/>
            <a:ext cx="10362603" cy="83095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أنظر قائمة قواعد البيانات ببوابة البحوث من أجل الحياة </a:t>
            </a:r>
            <a:r>
              <a:rPr lang="en-US" sz="1600" b="0" i="0" u="none" strike="noStrike" cap="none" dirty="0">
                <a:solidFill>
                  <a:schemeClr val="tx1"/>
                </a:solidFill>
                <a:latin typeface="Open Sans"/>
                <a:ea typeface="Open Sans"/>
                <a:cs typeface="Open Sans"/>
                <a:sym typeface="Open Sans"/>
              </a:rPr>
              <a:t>Research4Life</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a:t>
            </a:r>
          </a:p>
          <a:p>
            <a:pPr lvl="0" algn="r" rtl="1">
              <a:lnSpc>
                <a:spcPct val="150000"/>
              </a:lnSpc>
              <a:buSzPts val="2000"/>
            </a:pPr>
            <a:r>
              <a:rPr lang="ar-SA" sz="1600" dirty="0">
                <a:solidFill>
                  <a:schemeClr val="tx1"/>
                </a:solidFill>
                <a:latin typeface="Open Sans"/>
                <a:ea typeface="Open Sans"/>
                <a:cs typeface="Open Sans"/>
                <a:sym typeface="Open Sans"/>
              </a:rPr>
              <a:t>يمكن الوصول إليها مباشرة من خلال </a:t>
            </a:r>
            <a:r>
              <a:rPr lang="en-US" sz="1600" u="sng" dirty="0">
                <a:solidFill>
                  <a:srgbClr val="0000FF"/>
                </a:solidFill>
                <a:latin typeface="Open Sans"/>
                <a:ea typeface="Open Sans"/>
                <a:cs typeface="Open Sans"/>
                <a:sym typeface="Open Sans"/>
              </a:rPr>
              <a:t>https://vlibrary.emro.who.int/idr/</a:t>
            </a:r>
            <a:endParaRPr kumimoji="0" lang="ar-SA" sz="1600" b="0" i="0" u="none" strike="noStrike" kern="0" cap="none" spc="0" normalizeH="0" baseline="0" noProof="0" dirty="0">
              <a:ln>
                <a:noFill/>
              </a:ln>
              <a:solidFill>
                <a:srgbClr val="FF0000"/>
              </a:solidFill>
              <a:effectLst/>
              <a:uLnTx/>
              <a:uFillTx/>
              <a:latin typeface="Open Sans"/>
              <a:ea typeface="Open Sans"/>
              <a:cs typeface="Open Sans"/>
              <a:sym typeface="Open Sans"/>
            </a:endParaRPr>
          </a:p>
        </p:txBody>
      </p:sp>
      <p:sp>
        <p:nvSpPr>
          <p:cNvPr id="397" name="Google Shape;397;p62"/>
          <p:cNvSpPr txBox="1"/>
          <p:nvPr/>
        </p:nvSpPr>
        <p:spPr>
          <a:xfrm>
            <a:off x="424981" y="5772266"/>
            <a:ext cx="2418871"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a:ln>
                  <a:noFill/>
                </a:ln>
                <a:solidFill>
                  <a:srgbClr val="FFFFFF"/>
                </a:solidFill>
                <a:effectLst/>
                <a:highlight>
                  <a:srgbClr val="000080"/>
                </a:highlight>
                <a:uLnTx/>
                <a:uFillTx/>
                <a:latin typeface="Arial"/>
                <a:ea typeface="Arial"/>
                <a:cs typeface="Arial"/>
                <a:sym typeface="Arial"/>
              </a:rPr>
              <a:t>SCAN ME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62"/>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99" name="Google Shape;399;p62"/>
          <p:cNvPicPr preferRelativeResize="0"/>
          <p:nvPr/>
        </p:nvPicPr>
        <p:blipFill rotWithShape="1">
          <a:blip r:embed="rId4">
            <a:alphaModFix/>
          </a:blip>
          <a:srcRect/>
          <a:stretch/>
        </p:blipFill>
        <p:spPr>
          <a:xfrm>
            <a:off x="762787" y="3596174"/>
            <a:ext cx="2113579" cy="2113579"/>
          </a:xfrm>
          <a:prstGeom prst="rect">
            <a:avLst/>
          </a:prstGeom>
          <a:noFill/>
          <a:ln>
            <a:noFill/>
          </a:ln>
        </p:spPr>
      </p:pic>
      <p:pic>
        <p:nvPicPr>
          <p:cNvPr id="400" name="Google Shape;400;p62"/>
          <p:cNvPicPr preferRelativeResize="0"/>
          <p:nvPr/>
        </p:nvPicPr>
        <p:blipFill rotWithShape="1">
          <a:blip r:embed="rId5">
            <a:alphaModFix/>
          </a:blip>
          <a:srcRect/>
          <a:stretch/>
        </p:blipFill>
        <p:spPr>
          <a:xfrm>
            <a:off x="391004" y="2633362"/>
            <a:ext cx="2857143" cy="82857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aphicFrame>
        <p:nvGraphicFramePr>
          <p:cNvPr id="405" name="Google Shape;405;p63"/>
          <p:cNvGraphicFramePr/>
          <p:nvPr>
            <p:extLst>
              <p:ext uri="{D42A27DB-BD31-4B8C-83A1-F6EECF244321}">
                <p14:modId xmlns:p14="http://schemas.microsoft.com/office/powerpoint/2010/main" val="2015565373"/>
              </p:ext>
            </p:extLst>
          </p:nvPr>
        </p:nvGraphicFramePr>
        <p:xfrm>
          <a:off x="3993670" y="2456381"/>
          <a:ext cx="8001675" cy="4178280"/>
        </p:xfrm>
        <a:graphic>
          <a:graphicData uri="http://schemas.openxmlformats.org/drawingml/2006/table">
            <a:tbl>
              <a:tblPr rtl="1" firstRow="1" bandRow="1">
                <a:noFill/>
              </a:tblPr>
              <a:tblGrid>
                <a:gridCol w="1936945">
                  <a:extLst>
                    <a:ext uri="{9D8B030D-6E8A-4147-A177-3AD203B41FA5}">
                      <a16:colId xmlns:a16="http://schemas.microsoft.com/office/drawing/2014/main" val="20000"/>
                    </a:ext>
                  </a:extLst>
                </a:gridCol>
                <a:gridCol w="6064730">
                  <a:extLst>
                    <a:ext uri="{9D8B030D-6E8A-4147-A177-3AD203B41FA5}">
                      <a16:colId xmlns:a16="http://schemas.microsoft.com/office/drawing/2014/main" val="20001"/>
                    </a:ext>
                  </a:extLst>
                </a:gridCol>
              </a:tblGrid>
              <a:tr h="5241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مزود الخدمة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b="0" i="0" u="none" strike="noStrike" cap="none" dirty="0">
                          <a:solidFill>
                            <a:schemeClr val="tx1"/>
                          </a:solidFill>
                          <a:latin typeface="Open Sans"/>
                          <a:ea typeface="Open Sans"/>
                          <a:cs typeface="Open Sans"/>
                          <a:sym typeface="Open Sans"/>
                        </a:rPr>
                        <a:t>منظمة الصحة العالمية - المكتب الإقليمي لإقليم شرق المتوسط</a:t>
                      </a:r>
                      <a:endParaRPr lang="en-US" sz="1400" b="0" i="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الخدمة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معلومات ببليوجرافية كاملة لمجلات في مجال الصحة والعلوم الطبية الحيوية التي </a:t>
                      </a:r>
                      <a:r>
                        <a:rPr lang="ar-EG" sz="1400" u="none" strike="noStrike" cap="none" dirty="0">
                          <a:solidFill>
                            <a:schemeClr val="tx1"/>
                          </a:solidFill>
                          <a:latin typeface="Open Sans"/>
                          <a:ea typeface="Open Sans"/>
                          <a:cs typeface="Open Sans"/>
                          <a:sym typeface="Open Sans"/>
                        </a:rPr>
                        <a:t>تم تحكيمها</a:t>
                      </a:r>
                      <a:r>
                        <a:rPr lang="ar-SA" sz="1400" u="none" strike="noStrike" cap="none" dirty="0">
                          <a:solidFill>
                            <a:schemeClr val="tx1"/>
                          </a:solidFill>
                          <a:latin typeface="Open Sans"/>
                          <a:ea typeface="Open Sans"/>
                          <a:cs typeface="Open Sans"/>
                          <a:sym typeface="Open Sans"/>
                        </a:rPr>
                        <a:t> علمياً والمنشورة على مستوى 20 دولة في إقليم شرق المتوسط.</a:t>
                      </a:r>
                    </a:p>
                    <a:p>
                      <a:pPr marL="0" marR="0" lvl="0" indent="0" algn="r" rtl="1">
                        <a:lnSpc>
                          <a:spcPct val="100000"/>
                        </a:lnSpc>
                        <a:spcBef>
                          <a:spcPts val="0"/>
                        </a:spcBef>
                        <a:spcAft>
                          <a:spcPts val="0"/>
                        </a:spcAft>
                        <a:buNone/>
                      </a:pPr>
                      <a:endParaRPr lang="ar-SA" sz="140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1"/>
                  </a:ext>
                </a:extLst>
              </a:tr>
              <a:tr h="56582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مصدر المعلومات</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المجلات التي </a:t>
                      </a:r>
                      <a:r>
                        <a:rPr lang="ar-EG" sz="1400" u="none" strike="noStrike" cap="none" dirty="0">
                          <a:solidFill>
                            <a:schemeClr val="tx1"/>
                          </a:solidFill>
                          <a:latin typeface="Open Sans"/>
                          <a:ea typeface="Open Sans"/>
                          <a:cs typeface="Open Sans"/>
                          <a:sym typeface="Open Sans"/>
                        </a:rPr>
                        <a:t>تم تحكيمها</a:t>
                      </a:r>
                      <a:r>
                        <a:rPr lang="ar-SA" sz="1400" u="none" strike="noStrike" cap="none" dirty="0">
                          <a:solidFill>
                            <a:schemeClr val="tx1"/>
                          </a:solidFill>
                          <a:latin typeface="Open Sans"/>
                          <a:ea typeface="Open Sans"/>
                          <a:cs typeface="Open Sans"/>
                          <a:sym typeface="Open Sans"/>
                        </a:rPr>
                        <a:t> علمياً في مجال الصحة والعلوم الطبية الحيوية والمنشورة في إقليم شرق المتوسط.</a:t>
                      </a:r>
                    </a:p>
                    <a:p>
                      <a:pPr marL="0" marR="0" lvl="0" indent="0" algn="r" rtl="1">
                        <a:lnSpc>
                          <a:spcPct val="100000"/>
                        </a:lnSpc>
                        <a:spcBef>
                          <a:spcPts val="0"/>
                        </a:spcBef>
                        <a:spcAft>
                          <a:spcPts val="0"/>
                        </a:spcAft>
                        <a:buNone/>
                      </a:pPr>
                      <a:endParaRPr lang="ar-SA" sz="140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الوثائق</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endParaRPr sz="1400" u="none" strike="noStrike" cap="none" dirty="0">
                        <a:solidFill>
                          <a:schemeClr val="tx1"/>
                        </a:solidFill>
                        <a:latin typeface="Open Sans"/>
                        <a:ea typeface="Open Sans"/>
                        <a:cs typeface="Open Sans"/>
                        <a:sym typeface="Open Sans"/>
                      </a:endParaRPr>
                    </a:p>
                    <a:p>
                      <a:pPr marL="0" marR="0" lvl="0" indent="0" algn="r" rtl="1">
                        <a:lnSpc>
                          <a:spcPct val="100000"/>
                        </a:lnSpc>
                        <a:spcBef>
                          <a:spcPts val="0"/>
                        </a:spcBef>
                        <a:spcAft>
                          <a:spcPts val="0"/>
                        </a:spcAft>
                        <a:buNone/>
                      </a:pPr>
                      <a:r>
                        <a:rPr kumimoji="0" lang="ar-SA" sz="1400" b="0" i="0" u="none" strike="noStrike" kern="0" cap="none" spc="0" normalizeH="0" baseline="0" noProof="0" dirty="0">
                          <a:ln>
                            <a:noFill/>
                          </a:ln>
                          <a:solidFill>
                            <a:schemeClr val="tx1"/>
                          </a:solidFill>
                          <a:effectLst/>
                          <a:uLnTx/>
                          <a:uFillTx/>
                          <a:latin typeface="Open Sans"/>
                          <a:ea typeface="Open Sans"/>
                          <a:cs typeface="Open Sans"/>
                          <a:sym typeface="Open Sans"/>
                        </a:rPr>
                        <a:t>المجلات </a:t>
                      </a:r>
                      <a:r>
                        <a:rPr lang="ar-SA" sz="1400" u="none" strike="noStrike" cap="none" dirty="0">
                          <a:solidFill>
                            <a:schemeClr val="tx1"/>
                          </a:solidFill>
                          <a:latin typeface="Open Sans"/>
                          <a:ea typeface="Open Sans"/>
                          <a:cs typeface="Open Sans"/>
                          <a:sym typeface="Open Sans"/>
                        </a:rPr>
                        <a:t>التي </a:t>
                      </a:r>
                      <a:r>
                        <a:rPr kumimoji="0" lang="ar-EG" sz="1400" b="0" i="0" u="none" strike="noStrike" kern="0" cap="none" spc="0" normalizeH="0" baseline="0" noProof="0" dirty="0">
                          <a:ln>
                            <a:noFill/>
                          </a:ln>
                          <a:solidFill>
                            <a:schemeClr val="tx1"/>
                          </a:solidFill>
                          <a:effectLst/>
                          <a:uLnTx/>
                          <a:uFillTx/>
                          <a:latin typeface="Open Sans"/>
                          <a:ea typeface="Open Sans"/>
                          <a:cs typeface="Open Sans"/>
                          <a:sym typeface="Open Sans"/>
                        </a:rPr>
                        <a:t>تم تحكيمها</a:t>
                      </a:r>
                      <a:r>
                        <a:rPr lang="ar-SA" sz="1400" u="none" strike="noStrike" cap="none" dirty="0">
                          <a:solidFill>
                            <a:schemeClr val="tx1"/>
                          </a:solidFill>
                          <a:latin typeface="Open Sans"/>
                          <a:ea typeface="Open Sans"/>
                          <a:cs typeface="Open Sans"/>
                          <a:sym typeface="Open Sans"/>
                        </a:rPr>
                        <a:t> علمياً </a:t>
                      </a:r>
                      <a:r>
                        <a:rPr kumimoji="0" lang="ar-SA" sz="1400" b="0" i="0" u="none" strike="noStrike" kern="0" cap="none" spc="0" normalizeH="0" baseline="0" noProof="0" dirty="0">
                          <a:ln>
                            <a:noFill/>
                          </a:ln>
                          <a:solidFill>
                            <a:schemeClr val="tx1"/>
                          </a:solidFill>
                          <a:effectLst/>
                          <a:uLnTx/>
                          <a:uFillTx/>
                          <a:latin typeface="Open Sans"/>
                          <a:ea typeface="Open Sans"/>
                          <a:cs typeface="Open Sans"/>
                          <a:sym typeface="Open Sans"/>
                        </a:rPr>
                        <a:t>في مجال الصحة والعلوم الطبية الحيوية.</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النص الكامل</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نعم</a:t>
                      </a:r>
                      <a:endParaRPr sz="1400" i="1"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التغطية الموضوعية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Clr>
                          <a:srgbClr val="000000"/>
                        </a:buClr>
                        <a:buSzPts val="1400"/>
                        <a:buFont typeface="Arial"/>
                        <a:buNone/>
                      </a:pPr>
                      <a:r>
                        <a:rPr lang="ar-SA" sz="1400" u="none" strike="noStrike" cap="none" dirty="0">
                          <a:solidFill>
                            <a:schemeClr val="tx1"/>
                          </a:solidFill>
                          <a:latin typeface="Open Sans"/>
                          <a:ea typeface="Open Sans"/>
                          <a:cs typeface="Open Sans"/>
                          <a:sym typeface="Open Sans"/>
                        </a:rPr>
                        <a:t>الصحة والعلوم الطبية الحيوية. </a:t>
                      </a:r>
                      <a:endParaRPr sz="1400" u="none" strike="noStrike" cap="none"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البيانات النوعية/ الكيفية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dirty="0">
                          <a:solidFill>
                            <a:schemeClr val="tx1"/>
                          </a:solidFill>
                        </a:rPr>
                        <a:t>أكثر من </a:t>
                      </a:r>
                      <a:r>
                        <a:rPr lang="en-US" dirty="0">
                          <a:solidFill>
                            <a:schemeClr val="tx1"/>
                          </a:solidFill>
                        </a:rPr>
                        <a:t>1100</a:t>
                      </a:r>
                      <a:r>
                        <a:rPr lang="ar-SA" dirty="0">
                          <a:solidFill>
                            <a:schemeClr val="tx1"/>
                          </a:solidFill>
                        </a:rPr>
                        <a:t> مجلة </a:t>
                      </a:r>
                      <a:r>
                        <a:rPr lang="ar-EG" sz="1400" u="none" strike="noStrike" cap="none" dirty="0">
                          <a:solidFill>
                            <a:schemeClr val="tx1"/>
                          </a:solidFill>
                          <a:latin typeface="Open Sans"/>
                          <a:ea typeface="Open Sans"/>
                          <a:cs typeface="Open Sans"/>
                          <a:sym typeface="Open Sans"/>
                        </a:rPr>
                        <a:t>تم تحكيمها</a:t>
                      </a:r>
                      <a:r>
                        <a:rPr lang="ar-SA" sz="1400" u="none" strike="noStrike" cap="none" dirty="0">
                          <a:solidFill>
                            <a:schemeClr val="tx1"/>
                          </a:solidFill>
                          <a:latin typeface="Open Sans"/>
                          <a:ea typeface="Open Sans"/>
                          <a:cs typeface="Open Sans"/>
                          <a:sym typeface="Open Sans"/>
                        </a:rPr>
                        <a:t> علمياً </a:t>
                      </a:r>
                      <a:r>
                        <a:rPr lang="ar-SA" dirty="0">
                          <a:solidFill>
                            <a:schemeClr val="tx1"/>
                          </a:solidFill>
                        </a:rPr>
                        <a:t>في مجال الصحة والعلوم الطبية الحيوية بإقليم شرق المتوسط.</a:t>
                      </a:r>
                    </a:p>
                    <a:p>
                      <a:pPr marL="0" marR="0" lvl="0" indent="0" algn="r" rtl="1">
                        <a:lnSpc>
                          <a:spcPct val="100000"/>
                        </a:lnSpc>
                        <a:spcBef>
                          <a:spcPts val="0"/>
                        </a:spcBef>
                        <a:spcAft>
                          <a:spcPts val="0"/>
                        </a:spcAft>
                        <a:buNone/>
                      </a:pP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406" name="Google Shape;406;p63"/>
          <p:cNvPicPr preferRelativeResize="0"/>
          <p:nvPr/>
        </p:nvPicPr>
        <p:blipFill rotWithShape="1">
          <a:blip r:embed="rId3">
            <a:alphaModFix/>
          </a:blip>
          <a:srcRect/>
          <a:stretch/>
        </p:blipFill>
        <p:spPr>
          <a:xfrm>
            <a:off x="575035" y="1819139"/>
            <a:ext cx="7309125" cy="820365"/>
          </a:xfrm>
          <a:prstGeom prst="rect">
            <a:avLst/>
          </a:prstGeom>
          <a:noFill/>
          <a:ln>
            <a:noFill/>
          </a:ln>
        </p:spPr>
      </p:pic>
      <p:sp>
        <p:nvSpPr>
          <p:cNvPr id="407" name="Google Shape;407;p63"/>
          <p:cNvSpPr txBox="1"/>
          <p:nvPr/>
        </p:nvSpPr>
        <p:spPr>
          <a:xfrm>
            <a:off x="700138" y="1609095"/>
            <a:ext cx="10437554" cy="83095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أنظر قائمة قواعد البيانات ببوابة</a:t>
            </a:r>
            <a:r>
              <a:rPr lang="ar-SA" sz="1600" dirty="0">
                <a:solidFill>
                  <a:schemeClr val="tx1"/>
                </a:solidFill>
                <a:latin typeface="Open Sans"/>
                <a:ea typeface="Open Sans"/>
                <a:cs typeface="Open Sans"/>
                <a:sym typeface="Open Sans"/>
              </a:rPr>
              <a:t> </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البحوث من أجل الحياة </a:t>
            </a:r>
            <a:r>
              <a:rPr lang="en-US" sz="1600" b="0" i="0" u="none" strike="noStrike" cap="none" dirty="0">
                <a:solidFill>
                  <a:schemeClr val="tx1"/>
                </a:solidFill>
                <a:latin typeface="Open Sans"/>
                <a:ea typeface="Open Sans"/>
                <a:cs typeface="Open Sans"/>
                <a:sym typeface="Open Sans"/>
              </a:rPr>
              <a:t>Research4Life</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a:t>
            </a:r>
          </a:p>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يمكن الوصول إليها مباشرة من خلال </a:t>
            </a:r>
            <a:r>
              <a:rPr kumimoji="0" lang="en-US" sz="1600" b="0" i="0" u="sng" strike="noStrike" kern="0" cap="none" spc="0" normalizeH="0" baseline="0" noProof="0" dirty="0">
                <a:ln>
                  <a:noFill/>
                </a:ln>
                <a:solidFill>
                  <a:srgbClr val="0000FF"/>
                </a:solidFill>
                <a:effectLst/>
                <a:uLnTx/>
                <a:uFillTx/>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https://vlibrary.emro.who.int/imemr-journals-directory-imjd//</a:t>
            </a:r>
            <a:r>
              <a:rPr kumimoji="0" lang="en-US" sz="1600" b="0" i="0" u="sng" strike="noStrike" kern="0" cap="none" spc="0" normalizeH="0" baseline="0" noProof="0" dirty="0">
                <a:ln>
                  <a:noFill/>
                </a:ln>
                <a:solidFill>
                  <a:srgbClr val="0000FF"/>
                </a:solidFill>
                <a:effectLst/>
                <a:uLnTx/>
                <a:uFillTx/>
                <a:latin typeface="Open Sans"/>
                <a:ea typeface="Open Sans"/>
                <a:cs typeface="Open Sans"/>
                <a:sym typeface="Open Sans"/>
              </a:rPr>
              <a:t> </a:t>
            </a:r>
            <a:endParaRPr kumimoji="0" lang="en-US" sz="14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408" name="Google Shape;408;p63"/>
          <p:cNvSpPr txBox="1"/>
          <p:nvPr/>
        </p:nvSpPr>
        <p:spPr>
          <a:xfrm>
            <a:off x="424980" y="5782840"/>
            <a:ext cx="2418871"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a:ln>
                  <a:noFill/>
                </a:ln>
                <a:solidFill>
                  <a:srgbClr val="FFFFFF"/>
                </a:solidFill>
                <a:effectLst/>
                <a:highlight>
                  <a:srgbClr val="000080"/>
                </a:highlight>
                <a:uLnTx/>
                <a:uFillTx/>
                <a:latin typeface="Arial"/>
                <a:ea typeface="Arial"/>
                <a:cs typeface="Arial"/>
                <a:sym typeface="Arial"/>
              </a:rPr>
              <a:t>SCAN ME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9" name="Google Shape;409;p63"/>
          <p:cNvPicPr preferRelativeResize="0"/>
          <p:nvPr/>
        </p:nvPicPr>
        <p:blipFill rotWithShape="1">
          <a:blip r:embed="rId5">
            <a:alphaModFix/>
          </a:blip>
          <a:srcRect/>
          <a:stretch/>
        </p:blipFill>
        <p:spPr>
          <a:xfrm>
            <a:off x="517316" y="3548640"/>
            <a:ext cx="2234200" cy="2234200"/>
          </a:xfrm>
          <a:prstGeom prst="rect">
            <a:avLst/>
          </a:prstGeom>
          <a:noFill/>
          <a:ln>
            <a:noFill/>
          </a:ln>
        </p:spPr>
      </p:pic>
      <p:pic>
        <p:nvPicPr>
          <p:cNvPr id="410" name="Google Shape;410;p63"/>
          <p:cNvPicPr preferRelativeResize="0"/>
          <p:nvPr/>
        </p:nvPicPr>
        <p:blipFill rotWithShape="1">
          <a:blip r:embed="rId6">
            <a:alphaModFix/>
          </a:blip>
          <a:srcRect/>
          <a:stretch/>
        </p:blipFill>
        <p:spPr>
          <a:xfrm>
            <a:off x="224891" y="2562333"/>
            <a:ext cx="2819048" cy="866667"/>
          </a:xfrm>
          <a:prstGeom prst="rect">
            <a:avLst/>
          </a:prstGeom>
          <a:noFill/>
          <a:ln>
            <a:noFill/>
          </a:ln>
        </p:spPr>
      </p:pic>
      <p:sp>
        <p:nvSpPr>
          <p:cNvPr id="412" name="Google Shape;412;p63"/>
          <p:cNvSpPr txBox="1"/>
          <p:nvPr/>
        </p:nvSpPr>
        <p:spPr>
          <a:xfrm>
            <a:off x="224891" y="512038"/>
            <a:ext cx="8001310" cy="517605"/>
          </a:xfrm>
          <a:prstGeom prst="rect">
            <a:avLst/>
          </a:prstGeom>
          <a:noFill/>
          <a:ln>
            <a:noFill/>
          </a:ln>
        </p:spPr>
        <p:txBody>
          <a:bodyPr spcFirstLastPara="1" wrap="square" lIns="91425" tIns="45700" rIns="91425" bIns="45700" anchor="ctr" anchorCtr="0">
            <a:noAutofit/>
          </a:bodyPr>
          <a:lstStyle/>
          <a:p>
            <a:pPr algn="r" rtl="1">
              <a:lnSpc>
                <a:spcPct val="90000"/>
              </a:lnSpc>
              <a:buClr>
                <a:srgbClr val="FFFFFF"/>
              </a:buClr>
              <a:buSzPts val="3600"/>
            </a:pPr>
            <a:endParaRPr kumimoji="0" lang="ar-SA" sz="3200" b="0" i="0" u="none" strike="noStrike" kern="0" cap="none" spc="0" normalizeH="0" baseline="0" noProof="0" dirty="0">
              <a:ln>
                <a:noFill/>
              </a:ln>
              <a:solidFill>
                <a:srgbClr val="FF0000"/>
              </a:solidFill>
              <a:effectLst/>
              <a:uLnTx/>
              <a:uFillTx/>
              <a:latin typeface="Open Sans"/>
              <a:ea typeface="Open Sans"/>
              <a:cs typeface="Open Sans"/>
              <a:sym typeface="Open Sans"/>
            </a:endParaRPr>
          </a:p>
          <a:p>
            <a:pPr algn="r" rtl="1">
              <a:lnSpc>
                <a:spcPct val="90000"/>
              </a:lnSpc>
              <a:buClr>
                <a:srgbClr val="FFFFFF"/>
              </a:buClr>
              <a:buSzPts val="3600"/>
            </a:pPr>
            <a:r>
              <a:rPr lang="ar-SA" sz="3200" dirty="0">
                <a:solidFill>
                  <a:srgbClr val="586F7C"/>
                </a:solidFill>
                <a:latin typeface="Open Sans"/>
                <a:ea typeface="Open Sans"/>
                <a:sym typeface="Open Sans"/>
              </a:rPr>
              <a:t>دليل مجلات الكشاف الطبي لإقليم شرق المتوسط </a:t>
            </a:r>
            <a:r>
              <a:rPr lang="en-US" sz="3200" b="1" dirty="0">
                <a:solidFill>
                  <a:srgbClr val="586F7C"/>
                </a:solidFill>
                <a:latin typeface="Open Sans"/>
                <a:ea typeface="Open Sans"/>
                <a:sym typeface="Open Sans"/>
              </a:rPr>
              <a:t>(IMJD)</a:t>
            </a:r>
            <a:endParaRPr lang="ar-SA" sz="3200" dirty="0">
              <a:solidFill>
                <a:srgbClr val="FF0000"/>
              </a:solidFill>
              <a:latin typeface="Open Sans"/>
              <a:ea typeface="Open Sans"/>
              <a:cs typeface="Open Sans"/>
              <a:sym typeface="Open Sans"/>
            </a:endParaRPr>
          </a:p>
          <a:p>
            <a:pPr algn="r" rtl="1">
              <a:lnSpc>
                <a:spcPct val="90000"/>
              </a:lnSpc>
              <a:buClr>
                <a:srgbClr val="FFFFFF"/>
              </a:buClr>
              <a:buSzPts val="3600"/>
            </a:pPr>
            <a:r>
              <a:rPr lang="ar-SA" sz="3200" dirty="0">
                <a:solidFill>
                  <a:srgbClr val="586F7C"/>
                </a:solidFill>
                <a:latin typeface="Open Sans"/>
                <a:ea typeface="Open Sans"/>
                <a:sym typeface="Open Sans"/>
              </a:rPr>
              <a:t>               </a:t>
            </a:r>
            <a:endParaRPr sz="3200" b="1" dirty="0">
              <a:solidFill>
                <a:srgbClr val="586F7C"/>
              </a:solidFill>
              <a:latin typeface="Open Sans"/>
              <a:ea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4"/>
          <p:cNvSpPr txBox="1">
            <a:spLocks noGrp="1"/>
          </p:cNvSpPr>
          <p:nvPr>
            <p:ph type="title"/>
          </p:nvPr>
        </p:nvSpPr>
        <p:spPr>
          <a:xfrm>
            <a:off x="1206632" y="267855"/>
            <a:ext cx="6447934" cy="1242896"/>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FFFFFF"/>
              </a:buClr>
              <a:buSzPts val="3600"/>
              <a:buFont typeface="Trebuchet MS"/>
              <a:buNone/>
            </a:pPr>
            <a:r>
              <a:rPr lang="ar-SA" sz="3600" dirty="0">
                <a:solidFill>
                  <a:srgbClr val="00B050"/>
                </a:solidFill>
                <a:latin typeface="Open Sans"/>
                <a:ea typeface="Open Sans"/>
                <a:cs typeface="Open Sans"/>
                <a:sym typeface="Open Sans"/>
              </a:rPr>
              <a:t>         </a:t>
            </a:r>
            <a:r>
              <a:rPr lang="ar-SA" sz="3200" dirty="0">
                <a:solidFill>
                  <a:srgbClr val="586F7C"/>
                </a:solidFill>
                <a:latin typeface="Open Sans"/>
                <a:ea typeface="Open Sans"/>
                <a:sym typeface="Open Sans"/>
              </a:rPr>
              <a:t>الكشاف الطبي العالمي </a:t>
            </a:r>
            <a:r>
              <a:rPr lang="en-US" sz="3200" b="1" dirty="0">
                <a:solidFill>
                  <a:srgbClr val="586F7C"/>
                </a:solidFill>
                <a:latin typeface="Open Sans"/>
                <a:ea typeface="Open Sans"/>
                <a:sym typeface="Open Sans"/>
              </a:rPr>
              <a:t>GIM)</a:t>
            </a:r>
            <a:r>
              <a:rPr lang="ar-SA" sz="3200" b="1" dirty="0">
                <a:solidFill>
                  <a:srgbClr val="586F7C"/>
                </a:solidFill>
                <a:latin typeface="Open Sans"/>
                <a:ea typeface="Open Sans"/>
                <a:sym typeface="Open Sans"/>
              </a:rPr>
              <a:t>)</a:t>
            </a:r>
            <a:endParaRPr sz="3200" b="1" dirty="0">
              <a:solidFill>
                <a:srgbClr val="586F7C"/>
              </a:solidFill>
              <a:latin typeface="Open Sans"/>
              <a:ea typeface="Open Sans"/>
            </a:endParaRPr>
          </a:p>
        </p:txBody>
      </p:sp>
      <p:graphicFrame>
        <p:nvGraphicFramePr>
          <p:cNvPr id="418" name="Google Shape;418;p64"/>
          <p:cNvGraphicFramePr/>
          <p:nvPr>
            <p:extLst>
              <p:ext uri="{D42A27DB-BD31-4B8C-83A1-F6EECF244321}">
                <p14:modId xmlns:p14="http://schemas.microsoft.com/office/powerpoint/2010/main" val="952565979"/>
              </p:ext>
            </p:extLst>
          </p:nvPr>
        </p:nvGraphicFramePr>
        <p:xfrm>
          <a:off x="4018735" y="2415325"/>
          <a:ext cx="8001675" cy="4504530"/>
        </p:xfrm>
        <a:graphic>
          <a:graphicData uri="http://schemas.openxmlformats.org/drawingml/2006/table">
            <a:tbl>
              <a:tblPr rtl="1" firstRow="1" bandRow="1">
                <a:noFill/>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مزود الخدمة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b="0" i="0" u="none" strike="noStrike" cap="none" dirty="0">
                          <a:solidFill>
                            <a:schemeClr val="tx1"/>
                          </a:solidFill>
                          <a:latin typeface="Open Sans"/>
                          <a:ea typeface="Open Sans"/>
                          <a:cs typeface="Open Sans"/>
                          <a:sym typeface="Open Sans"/>
                        </a:rPr>
                        <a:t>منظمة الصحة العالمية</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الخدمة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تزويد المستخدمين في جميع أنحاء العالم بإمكانية الوصول عبر الإنترنت إلى منشورات الصحة والعلوم الطبية الحيوية ، كخلاصة وافية لستة مؤشرات إقليمية عبر منصة </a:t>
                      </a:r>
                      <a:r>
                        <a:rPr lang="ar-EG" dirty="0">
                          <a:solidFill>
                            <a:schemeClr val="tx1"/>
                          </a:solidFill>
                        </a:rPr>
                        <a:t>فريدة</a:t>
                      </a:r>
                      <a:r>
                        <a:rPr lang="ar-SA" dirty="0">
                          <a:solidFill>
                            <a:schemeClr val="tx1"/>
                          </a:solidFill>
                        </a:rPr>
                        <a:t> من نوعها</a:t>
                      </a:r>
                      <a:r>
                        <a:rPr lang="ar-SA" sz="1400" u="none" strike="noStrike" cap="none" dirty="0">
                          <a:solidFill>
                            <a:schemeClr val="tx1"/>
                          </a:solidFill>
                          <a:latin typeface="Open Sans"/>
                          <a:ea typeface="Open Sans"/>
                          <a:cs typeface="Open Sans"/>
                          <a:sym typeface="Open Sans"/>
                        </a:rPr>
                        <a:t> ، </a:t>
                      </a:r>
                      <a:r>
                        <a:rPr lang="en-US" sz="1400" u="none" strike="noStrike" cap="none" dirty="0">
                          <a:solidFill>
                            <a:schemeClr val="tx1"/>
                          </a:solidFill>
                          <a:latin typeface="Open Sans"/>
                          <a:ea typeface="Open Sans"/>
                          <a:cs typeface="Open Sans"/>
                          <a:sym typeface="Open Sans"/>
                        </a:rPr>
                        <a:t>AIM (AFRO) ، LILACS (AMRO / PAHO) ، IMEMR (EMRO) ، IMSEAR (SEARO) ، WPRIM (WPRO) ، </a:t>
                      </a:r>
                      <a:endParaRPr lang="ar-SA" sz="1400" u="none" strike="noStrike" cap="none" dirty="0">
                        <a:solidFill>
                          <a:schemeClr val="tx1"/>
                        </a:solidFill>
                        <a:latin typeface="Open Sans"/>
                        <a:ea typeface="Open Sans"/>
                        <a:cs typeface="Open Sans"/>
                        <a:sym typeface="Open Sans"/>
                      </a:endParaRPr>
                    </a:p>
                    <a:p>
                      <a:pPr marL="0" marR="0" lvl="0" indent="0" algn="r" rtl="1">
                        <a:lnSpc>
                          <a:spcPct val="100000"/>
                        </a:lnSpc>
                        <a:spcBef>
                          <a:spcPts val="0"/>
                        </a:spcBef>
                        <a:spcAft>
                          <a:spcPts val="0"/>
                        </a:spcAft>
                        <a:buNone/>
                      </a:pPr>
                      <a:endParaRPr lang="ar-SA" sz="1400" u="none" strike="noStrike" cap="none" dirty="0">
                        <a:solidFill>
                          <a:schemeClr val="tx1"/>
                        </a:solidFill>
                        <a:latin typeface="Open Sans"/>
                        <a:ea typeface="Open Sans"/>
                        <a:sym typeface="Open Sans"/>
                      </a:endParaRPr>
                    </a:p>
                  </a:txBody>
                  <a:tcPr marL="91450" marR="91450" marT="45725" marB="45725">
                    <a:solidFill>
                      <a:schemeClr val="lt1"/>
                    </a:solidFill>
                  </a:tcPr>
                </a:tc>
                <a:extLst>
                  <a:ext uri="{0D108BD9-81ED-4DB2-BD59-A6C34878D82A}">
                    <a16:rowId xmlns:a16="http://schemas.microsoft.com/office/drawing/2014/main" val="10001"/>
                  </a:ext>
                </a:extLst>
              </a:tr>
              <a:tr h="56582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مصدر المعلومات</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المجلات العلمية المحكمة التي </a:t>
                      </a:r>
                      <a:r>
                        <a:rPr lang="ar-EG" sz="1400" u="none" strike="noStrike" cap="none" dirty="0">
                          <a:solidFill>
                            <a:schemeClr val="tx1"/>
                          </a:solidFill>
                          <a:latin typeface="Open Sans"/>
                          <a:ea typeface="Open Sans"/>
                          <a:cs typeface="Open Sans"/>
                          <a:sym typeface="Open Sans"/>
                        </a:rPr>
                        <a:t>تم تحكيمها</a:t>
                      </a:r>
                      <a:r>
                        <a:rPr lang="ar-SA" sz="1400" u="none" strike="noStrike" cap="none" dirty="0">
                          <a:solidFill>
                            <a:schemeClr val="tx1"/>
                          </a:solidFill>
                          <a:latin typeface="Open Sans"/>
                          <a:ea typeface="Open Sans"/>
                          <a:cs typeface="Open Sans"/>
                          <a:sym typeface="Open Sans"/>
                        </a:rPr>
                        <a:t> علمياً من البلدان منخفضة -ومتوسطة الدخل.</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الوثائق</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يوفر الكشاف الطبي العالمي </a:t>
                      </a:r>
                      <a:r>
                        <a:rPr lang="en-US" sz="1400" u="none" strike="noStrike" cap="none" dirty="0">
                          <a:solidFill>
                            <a:schemeClr val="tx1"/>
                          </a:solidFill>
                          <a:latin typeface="Open Sans"/>
                          <a:ea typeface="Open Sans"/>
                          <a:cs typeface="Open Sans"/>
                          <a:sym typeface="Open Sans"/>
                        </a:rPr>
                        <a:t>GIM</a:t>
                      </a:r>
                      <a:r>
                        <a:rPr lang="ar-SA" sz="1400" u="none" strike="noStrike" cap="none" dirty="0">
                          <a:solidFill>
                            <a:schemeClr val="tx1"/>
                          </a:solidFill>
                          <a:latin typeface="Open Sans"/>
                          <a:ea typeface="Open Sans"/>
                          <a:cs typeface="Open Sans"/>
                          <a:sym typeface="Open Sans"/>
                        </a:rPr>
                        <a:t>  الوصول الي المحتوى الذي يغذي المراجعات المنهجية وإنشاء إرشادات قائمة على الأدلة للدول الأعضاء.</a:t>
                      </a:r>
                    </a:p>
                    <a:p>
                      <a:pPr marL="0" marR="0" lvl="0" indent="0" algn="r" rtl="1">
                        <a:lnSpc>
                          <a:spcPct val="100000"/>
                        </a:lnSpc>
                        <a:spcBef>
                          <a:spcPts val="0"/>
                        </a:spcBef>
                        <a:spcAft>
                          <a:spcPts val="0"/>
                        </a:spcAft>
                        <a:buNone/>
                      </a:pPr>
                      <a:endParaRPr lang="ar-SA" sz="140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النص الكامل</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نعم</a:t>
                      </a:r>
                      <a:endParaRPr dirty="0">
                        <a:solidFill>
                          <a:schemeClr val="tx1"/>
                        </a:solidFill>
                      </a:endParaRPr>
                    </a:p>
                    <a:p>
                      <a:pPr marL="0" marR="0" lvl="0" indent="0" algn="r" rtl="1">
                        <a:lnSpc>
                          <a:spcPct val="100000"/>
                        </a:lnSpc>
                        <a:spcBef>
                          <a:spcPts val="0"/>
                        </a:spcBef>
                        <a:spcAft>
                          <a:spcPts val="0"/>
                        </a:spcAft>
                        <a:buNone/>
                      </a:pPr>
                      <a:r>
                        <a:rPr lang="en-US" sz="1400" u="none" strike="noStrike" cap="none" dirty="0">
                          <a:solidFill>
                            <a:schemeClr val="tx1"/>
                          </a:solidFill>
                          <a:latin typeface="Open Sans"/>
                          <a:ea typeface="Open Sans"/>
                          <a:cs typeface="Open Sans"/>
                          <a:sym typeface="Open Sans"/>
                        </a:rPr>
                        <a:t> </a:t>
                      </a:r>
                      <a:endParaRPr sz="1400" i="1"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التغطية الموضوعية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Clr>
                          <a:srgbClr val="000000"/>
                        </a:buClr>
                        <a:buSzPts val="1400"/>
                        <a:buFont typeface="Arial"/>
                        <a:buNone/>
                      </a:pPr>
                      <a:r>
                        <a:rPr lang="ar-SA" sz="1400" u="none" strike="noStrike" cap="none" dirty="0">
                          <a:solidFill>
                            <a:schemeClr val="tx1"/>
                          </a:solidFill>
                          <a:latin typeface="Open Sans"/>
                          <a:ea typeface="Open Sans"/>
                          <a:cs typeface="Open Sans"/>
                          <a:sym typeface="Open Sans"/>
                        </a:rPr>
                        <a:t>الصحة والعلوم الطبية الحيوية. </a:t>
                      </a:r>
                      <a:endParaRPr lang="ar-SA" sz="1400" u="none" strike="noStrike" cap="none"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البيانات النوعية/ الكيفية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أكثر من 1.7 مليون تسجيلة ببليوجرافية ونصوص كاملة من البلدان المنخفضة والمتوسطة الدخل.</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419" name="Google Shape;419;p64"/>
          <p:cNvPicPr preferRelativeResize="0"/>
          <p:nvPr/>
        </p:nvPicPr>
        <p:blipFill rotWithShape="1">
          <a:blip r:embed="rId3">
            <a:alphaModFix/>
          </a:blip>
          <a:srcRect/>
          <a:stretch/>
        </p:blipFill>
        <p:spPr>
          <a:xfrm>
            <a:off x="584462" y="1646000"/>
            <a:ext cx="7309125" cy="670982"/>
          </a:xfrm>
          <a:prstGeom prst="rect">
            <a:avLst/>
          </a:prstGeom>
          <a:noFill/>
          <a:ln>
            <a:noFill/>
          </a:ln>
        </p:spPr>
      </p:pic>
      <p:sp>
        <p:nvSpPr>
          <p:cNvPr id="420" name="Google Shape;420;p64"/>
          <p:cNvSpPr txBox="1"/>
          <p:nvPr/>
        </p:nvSpPr>
        <p:spPr>
          <a:xfrm>
            <a:off x="700138" y="1609095"/>
            <a:ext cx="10047810" cy="83095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أنظر قائمة قواعد البيانات ببوابة البحوث من أجل الحياة </a:t>
            </a:r>
            <a:r>
              <a:rPr lang="en-US" sz="1600" b="0" i="0" u="none" strike="noStrike" cap="none" dirty="0">
                <a:solidFill>
                  <a:schemeClr val="tx1"/>
                </a:solidFill>
                <a:latin typeface="Open Sans"/>
                <a:ea typeface="Open Sans"/>
                <a:cs typeface="Open Sans"/>
                <a:sym typeface="Open Sans"/>
              </a:rPr>
              <a:t>Research4Life</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 </a:t>
            </a:r>
            <a:r>
              <a:rPr kumimoji="0" lang="ar-EG" sz="1600" b="0" i="0" u="none" strike="noStrike" kern="0" cap="none" spc="0" normalizeH="0" baseline="0" noProof="0" dirty="0">
                <a:ln>
                  <a:noFill/>
                </a:ln>
                <a:solidFill>
                  <a:schemeClr val="tx1"/>
                </a:solidFill>
                <a:effectLst/>
                <a:uLnTx/>
                <a:uFillTx/>
                <a:latin typeface="Open Sans"/>
                <a:ea typeface="Open Sans"/>
                <a:cs typeface="Open Sans"/>
                <a:sym typeface="Open Sans"/>
              </a:rPr>
              <a:t>ا</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لكشاف الطبي العالمي (</a:t>
            </a:r>
            <a:r>
              <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rPr>
              <a:t>GIM</a:t>
            </a:r>
            <a:endPar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endParaRPr>
          </a:p>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يمكن الوصول إليها مباشرة من خلال </a:t>
            </a:r>
            <a:r>
              <a:rPr kumimoji="0" lang="en-US" sz="1600" b="0" i="0" u="sng" strike="noStrike" kern="0" cap="none" spc="0" normalizeH="0" baseline="0" noProof="0" dirty="0">
                <a:ln>
                  <a:noFill/>
                </a:ln>
                <a:solidFill>
                  <a:srgbClr val="0000FF"/>
                </a:solidFill>
                <a:effectLst/>
                <a:uLnTx/>
                <a:uFillTx/>
                <a:latin typeface="Open Sans"/>
                <a:ea typeface="Open Sans"/>
                <a:cs typeface="Open Sans"/>
                <a:sym typeface="Open Sans"/>
              </a:rPr>
              <a:t>https://www.globalindexmedicus.net/</a:t>
            </a:r>
            <a:endParaRPr kumimoji="0" sz="14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421" name="Google Shape;421;p64"/>
          <p:cNvPicPr preferRelativeResize="0"/>
          <p:nvPr/>
        </p:nvPicPr>
        <p:blipFill rotWithShape="1">
          <a:blip r:embed="rId4">
            <a:alphaModFix/>
          </a:blip>
          <a:srcRect/>
          <a:stretch/>
        </p:blipFill>
        <p:spPr>
          <a:xfrm>
            <a:off x="0" y="3103641"/>
            <a:ext cx="3817376" cy="246282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5"/>
          <p:cNvSpPr txBox="1">
            <a:spLocks noGrp="1"/>
          </p:cNvSpPr>
          <p:nvPr>
            <p:ph type="title"/>
          </p:nvPr>
        </p:nvSpPr>
        <p:spPr>
          <a:xfrm>
            <a:off x="669303" y="319804"/>
            <a:ext cx="7512938" cy="933961"/>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FFFFFF"/>
              </a:buClr>
              <a:buSzPts val="3600"/>
              <a:buFont typeface="Trebuchet MS"/>
              <a:buNone/>
            </a:pPr>
            <a:r>
              <a:rPr lang="ar-SA" sz="3600" dirty="0">
                <a:solidFill>
                  <a:srgbClr val="FF0000"/>
                </a:solidFill>
                <a:latin typeface="Open Sans"/>
                <a:ea typeface="Open Sans"/>
                <a:cs typeface="Open Sans"/>
                <a:sym typeface="Open Sans"/>
              </a:rPr>
              <a:t> </a:t>
            </a:r>
            <a:r>
              <a:rPr lang="ar-SA" sz="3200" dirty="0">
                <a:solidFill>
                  <a:srgbClr val="586F7C"/>
                </a:solidFill>
                <a:latin typeface="Open Sans"/>
                <a:ea typeface="Open Sans"/>
                <a:sym typeface="Open Sans"/>
              </a:rPr>
              <a:t>الكشاف الطبي العالمي </a:t>
            </a:r>
            <a:r>
              <a:rPr lang="en-US" sz="3200" b="1" dirty="0">
                <a:solidFill>
                  <a:srgbClr val="586F7C"/>
                </a:solidFill>
                <a:latin typeface="Open Sans"/>
                <a:ea typeface="Open Sans"/>
                <a:sym typeface="Open Sans"/>
              </a:rPr>
              <a:t>(GIM)</a:t>
            </a:r>
            <a:endParaRPr sz="3200" b="1" dirty="0">
              <a:solidFill>
                <a:srgbClr val="586F7C"/>
              </a:solidFill>
              <a:latin typeface="Open Sans"/>
              <a:ea typeface="Open Sans"/>
            </a:endParaRPr>
          </a:p>
        </p:txBody>
      </p:sp>
      <p:pic>
        <p:nvPicPr>
          <p:cNvPr id="427" name="Google Shape;427;p65"/>
          <p:cNvPicPr preferRelativeResize="0"/>
          <p:nvPr/>
        </p:nvPicPr>
        <p:blipFill rotWithShape="1">
          <a:blip r:embed="rId3">
            <a:alphaModFix/>
          </a:blip>
          <a:srcRect/>
          <a:stretch/>
        </p:blipFill>
        <p:spPr>
          <a:xfrm>
            <a:off x="539015" y="1696005"/>
            <a:ext cx="10507527" cy="4822782"/>
          </a:xfrm>
          <a:prstGeom prst="rect">
            <a:avLst/>
          </a:prstGeom>
          <a:noFill/>
          <a:ln>
            <a:noFill/>
          </a:ln>
        </p:spPr>
      </p:pic>
      <p:sp>
        <p:nvSpPr>
          <p:cNvPr id="428" name="Google Shape;428;p65"/>
          <p:cNvSpPr/>
          <p:nvPr/>
        </p:nvSpPr>
        <p:spPr>
          <a:xfrm>
            <a:off x="1495792" y="5764496"/>
            <a:ext cx="9593705" cy="79853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29" name="Google Shape;429;p65"/>
          <p:cNvSpPr txBox="1"/>
          <p:nvPr/>
        </p:nvSpPr>
        <p:spPr>
          <a:xfrm>
            <a:off x="3274143" y="1067025"/>
            <a:ext cx="4601014" cy="584735"/>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SA" sz="3200" dirty="0">
                <a:solidFill>
                  <a:srgbClr val="586F7C"/>
                </a:solidFill>
                <a:latin typeface="Open Sans"/>
                <a:ea typeface="Open Sans"/>
                <a:sym typeface="Open Sans"/>
              </a:rPr>
              <a:t>البحث البسيط</a:t>
            </a:r>
            <a:r>
              <a:rPr lang="en-US" sz="3200" dirty="0">
                <a:solidFill>
                  <a:srgbClr val="586F7C"/>
                </a:solidFill>
                <a:latin typeface="Open Sans"/>
                <a:ea typeface="Open Sans"/>
                <a:sym typeface="Open Sans"/>
              </a:rPr>
              <a:t> Basic</a:t>
            </a:r>
            <a:r>
              <a:rPr lang="en-US" sz="2800" dirty="0">
                <a:solidFill>
                  <a:srgbClr val="FF0000"/>
                </a:solidFill>
                <a:latin typeface="Open Sans"/>
                <a:ea typeface="Open Sans"/>
                <a:sym typeface="Open Sans"/>
              </a:rPr>
              <a:t> </a:t>
            </a:r>
            <a:r>
              <a:rPr lang="en-US" sz="3200" dirty="0">
                <a:solidFill>
                  <a:srgbClr val="586F7C"/>
                </a:solidFill>
                <a:latin typeface="Open Sans"/>
                <a:ea typeface="Open Sans"/>
                <a:sym typeface="Open Sans"/>
              </a:rPr>
              <a:t>Search</a:t>
            </a:r>
            <a:r>
              <a:rPr lang="en-US" sz="2800" dirty="0">
                <a:solidFill>
                  <a:srgbClr val="FF0000"/>
                </a:solidFill>
                <a:latin typeface="Open Sans"/>
                <a:ea typeface="Open Sans"/>
                <a:sym typeface="Open Sans"/>
              </a:rPr>
              <a:t> </a:t>
            </a:r>
            <a:endParaRPr kumimoji="0" sz="1400" b="0" i="0" u="none" strike="noStrike" kern="0" cap="none" spc="0" normalizeH="0" baseline="0" noProof="0" dirty="0">
              <a:ln>
                <a:noFill/>
              </a:ln>
              <a:solidFill>
                <a:srgbClr val="FF0000"/>
              </a:solidFill>
              <a:effectLst/>
              <a:uLnTx/>
              <a:uFillTx/>
              <a:latin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6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35" name="Google Shape;435;p66"/>
          <p:cNvSpPr/>
          <p:nvPr/>
        </p:nvSpPr>
        <p:spPr>
          <a:xfrm>
            <a:off x="3910818" y="1364566"/>
            <a:ext cx="8088923" cy="61897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6" name="Google Shape;436;p66"/>
          <p:cNvSpPr/>
          <p:nvPr/>
        </p:nvSpPr>
        <p:spPr>
          <a:xfrm>
            <a:off x="8764172" y="759655"/>
            <a:ext cx="3235569" cy="42203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7" name="Google Shape;437;p66"/>
          <p:cNvSpPr/>
          <p:nvPr/>
        </p:nvSpPr>
        <p:spPr>
          <a:xfrm>
            <a:off x="1251355" y="3685735"/>
            <a:ext cx="2490652" cy="237744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8" name="Google Shape;438;p66"/>
          <p:cNvSpPr/>
          <p:nvPr/>
        </p:nvSpPr>
        <p:spPr>
          <a:xfrm>
            <a:off x="10255347" y="4107766"/>
            <a:ext cx="1601373" cy="264472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9" name="Google Shape;439;p66"/>
          <p:cNvSpPr/>
          <p:nvPr/>
        </p:nvSpPr>
        <p:spPr>
          <a:xfrm>
            <a:off x="8255392" y="0"/>
            <a:ext cx="3744350" cy="33762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0" y="427317"/>
            <a:ext cx="7815943" cy="10809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1"/>
              </a:buClr>
              <a:buSzPts val="3200"/>
              <a:buNone/>
            </a:pPr>
            <a:r>
              <a:rPr lang="ar-SA" sz="4000" dirty="0">
                <a:solidFill>
                  <a:srgbClr val="586F7C"/>
                </a:solidFill>
                <a:latin typeface="Open Sans"/>
                <a:ea typeface="Open Sans"/>
                <a:cs typeface="Open Sans"/>
                <a:sym typeface="Open Sans"/>
              </a:rPr>
              <a:t>المقدمة</a:t>
            </a:r>
            <a:endParaRPr sz="4000" dirty="0">
              <a:solidFill>
                <a:srgbClr val="586F7C"/>
              </a:solidFill>
              <a:latin typeface="Open Sans"/>
              <a:ea typeface="Open Sans"/>
              <a:cs typeface="Open Sans"/>
              <a:sym typeface="Open Sans"/>
            </a:endParaRPr>
          </a:p>
        </p:txBody>
      </p:sp>
      <p:grpSp>
        <p:nvGrpSpPr>
          <p:cNvPr id="99" name="Google Shape;99;p3"/>
          <p:cNvGrpSpPr/>
          <p:nvPr/>
        </p:nvGrpSpPr>
        <p:grpSpPr>
          <a:xfrm>
            <a:off x="979714" y="2017574"/>
            <a:ext cx="10074728" cy="4533468"/>
            <a:chOff x="0" y="41817"/>
            <a:chExt cx="10074728" cy="4533468"/>
          </a:xfrm>
        </p:grpSpPr>
        <p:sp>
          <p:nvSpPr>
            <p:cNvPr id="100" name="Google Shape;100;p3"/>
            <p:cNvSpPr/>
            <p:nvPr/>
          </p:nvSpPr>
          <p:spPr>
            <a:xfrm>
              <a:off x="0" y="41817"/>
              <a:ext cx="10074728" cy="1433396"/>
            </a:xfrm>
            <a:prstGeom prst="roundRect">
              <a:avLst>
                <a:gd name="adj" fmla="val 16667"/>
              </a:avLst>
            </a:prstGeom>
            <a:solidFill>
              <a:srgbClr val="00489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rgbClr val="000000"/>
                </a:buClr>
                <a:buFont typeface="Arial"/>
                <a:buNone/>
              </a:pPr>
              <a:endParaRPr/>
            </a:p>
          </p:txBody>
        </p:sp>
        <p:sp>
          <p:nvSpPr>
            <p:cNvPr id="101" name="Google Shape;101;p3"/>
            <p:cNvSpPr txBox="1"/>
            <p:nvPr/>
          </p:nvSpPr>
          <p:spPr>
            <a:xfrm>
              <a:off x="69973" y="111790"/>
              <a:ext cx="9934782" cy="1293450"/>
            </a:xfrm>
            <a:prstGeom prst="rect">
              <a:avLst/>
            </a:prstGeom>
            <a:noFill/>
            <a:ln>
              <a:noFill/>
            </a:ln>
          </p:spPr>
          <p:txBody>
            <a:bodyPr spcFirstLastPara="1" wrap="square" lIns="102850" tIns="102850" rIns="102850" bIns="102850" anchor="ctr" anchorCtr="0">
              <a:noAutofit/>
            </a:bodyPr>
            <a:lstStyle/>
            <a:p>
              <a:pPr lvl="0" algn="r" rtl="1">
                <a:lnSpc>
                  <a:spcPct val="90000"/>
                </a:lnSpc>
              </a:pPr>
              <a:r>
                <a:rPr lang="ar-SA" sz="2700" dirty="0">
                  <a:solidFill>
                    <a:schemeClr val="bg1"/>
                  </a:solidFill>
                </a:rPr>
                <a:t>يركز هذا الدرس عل</a:t>
              </a:r>
              <a:r>
                <a:rPr lang="ar-EG" sz="2700" dirty="0">
                  <a:solidFill>
                    <a:schemeClr val="bg1"/>
                  </a:solidFill>
                </a:rPr>
                <a:t>ى</a:t>
              </a:r>
              <a:r>
                <a:rPr lang="ar-SA" sz="2700" dirty="0">
                  <a:solidFill>
                    <a:schemeClr val="bg1"/>
                  </a:solidFill>
                </a:rPr>
                <a:t> </a:t>
              </a:r>
              <a:r>
                <a:rPr lang="ar-EG" sz="2700" dirty="0">
                  <a:solidFill>
                    <a:schemeClr val="bg1"/>
                  </a:solidFill>
                </a:rPr>
                <a:t>المصادر الرئيسية الخاصة</a:t>
              </a:r>
              <a:r>
                <a:rPr lang="ar-EG" sz="3600" dirty="0">
                  <a:solidFill>
                    <a:schemeClr val="bg1"/>
                  </a:solidFill>
                </a:rPr>
                <a:t> </a:t>
              </a:r>
              <a:r>
                <a:rPr lang="ar-EG" sz="2700" dirty="0">
                  <a:solidFill>
                    <a:schemeClr val="bg1"/>
                  </a:solidFill>
                </a:rPr>
                <a:t>بالمجموعة </a:t>
              </a:r>
              <a:r>
                <a:rPr lang="ar-SA" sz="2700" dirty="0">
                  <a:solidFill>
                    <a:schemeClr val="bg1"/>
                  </a:solidFill>
                  <a:sym typeface="Open Sans"/>
                </a:rPr>
                <a:t>في مجال الصحة والتي يمكن الوصول اليها عن طريق </a:t>
              </a:r>
              <a:r>
                <a:rPr lang="ar-EG" sz="2700" dirty="0">
                  <a:solidFill>
                    <a:schemeClr val="bg1"/>
                  </a:solidFill>
                  <a:sym typeface="Open Sans"/>
                </a:rPr>
                <a:t>"البحوث من أجل الحياة"</a:t>
              </a:r>
              <a:r>
                <a:rPr lang="en-US" sz="2800" b="0" i="0" u="none" strike="noStrike" cap="none" dirty="0">
                  <a:solidFill>
                    <a:schemeClr val="bg1"/>
                  </a:solidFill>
                  <a:latin typeface="Arial"/>
                  <a:ea typeface="Arial"/>
                  <a:cs typeface="Arial"/>
                  <a:sym typeface="Arial"/>
                </a:rPr>
                <a:t>Research4Life</a:t>
              </a:r>
              <a:r>
                <a:rPr lang="ar-SA" sz="2800" b="0" i="0" u="none" strike="noStrike" cap="none" dirty="0">
                  <a:solidFill>
                    <a:schemeClr val="bg1"/>
                  </a:solidFill>
                  <a:latin typeface="Arial"/>
                  <a:ea typeface="Arial"/>
                  <a:cs typeface="Arial"/>
                  <a:sym typeface="Arial"/>
                </a:rPr>
                <a:t> </a:t>
              </a:r>
              <a:r>
                <a:rPr lang="ar-SA" sz="2700" dirty="0">
                  <a:solidFill>
                    <a:schemeClr val="bg1"/>
                  </a:solidFill>
                  <a:sym typeface="Open Sans"/>
                </a:rPr>
                <a:t> وأيضا عن طريق الانترنت.</a:t>
              </a:r>
              <a:r>
                <a:rPr lang="ar-SA" sz="2700" dirty="0">
                  <a:solidFill>
                    <a:schemeClr val="bg1"/>
                  </a:solidFill>
                </a:rPr>
                <a:t> </a:t>
              </a:r>
              <a:endParaRPr sz="2700" dirty="0">
                <a:solidFill>
                  <a:schemeClr val="bg1"/>
                </a:solidFill>
              </a:endParaRPr>
            </a:p>
          </p:txBody>
        </p:sp>
        <p:sp>
          <p:nvSpPr>
            <p:cNvPr id="102" name="Google Shape;102;p3"/>
            <p:cNvSpPr/>
            <p:nvPr/>
          </p:nvSpPr>
          <p:spPr>
            <a:xfrm>
              <a:off x="0" y="1552973"/>
              <a:ext cx="10074728" cy="1433396"/>
            </a:xfrm>
            <a:prstGeom prst="roundRect">
              <a:avLst>
                <a:gd name="adj" fmla="val 16667"/>
              </a:avLst>
            </a:prstGeom>
            <a:solidFill>
              <a:srgbClr val="51B94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txBox="1"/>
            <p:nvPr/>
          </p:nvSpPr>
          <p:spPr>
            <a:xfrm>
              <a:off x="69973" y="1622946"/>
              <a:ext cx="9934782" cy="1293450"/>
            </a:xfrm>
            <a:prstGeom prst="rect">
              <a:avLst/>
            </a:prstGeom>
            <a:noFill/>
            <a:ln>
              <a:noFill/>
            </a:ln>
          </p:spPr>
          <p:txBody>
            <a:bodyPr spcFirstLastPara="1" wrap="square" lIns="102850" tIns="102850" rIns="102850" bIns="102850" anchor="ctr" anchorCtr="0">
              <a:noAutofit/>
            </a:bodyPr>
            <a:lstStyle/>
            <a:p>
              <a:pPr marL="0" marR="0" lvl="0" indent="0" algn="r" rtl="1">
                <a:lnSpc>
                  <a:spcPct val="90000"/>
                </a:lnSpc>
                <a:spcBef>
                  <a:spcPts val="0"/>
                </a:spcBef>
                <a:spcAft>
                  <a:spcPts val="0"/>
                </a:spcAft>
                <a:buClr>
                  <a:srgbClr val="000000"/>
                </a:buClr>
                <a:buFont typeface="Arial"/>
                <a:buNone/>
              </a:pPr>
              <a:r>
                <a:rPr lang="ar-SA" sz="2700" b="0" i="0" u="none" strike="noStrike" cap="none" dirty="0">
                  <a:solidFill>
                    <a:schemeClr val="bg1"/>
                  </a:solidFill>
                  <a:latin typeface="Arial"/>
                  <a:ea typeface="Arial"/>
                  <a:cs typeface="Arial"/>
                  <a:sym typeface="Arial"/>
                </a:rPr>
                <a:t>الجزء الأول من هذا الدرس يستعرض الأدوات المختلفة المتاحة من خلال </a:t>
              </a:r>
              <a:r>
                <a:rPr lang="ar-SA" sz="2700" dirty="0">
                  <a:solidFill>
                    <a:schemeClr val="bg1"/>
                  </a:solidFill>
                </a:rPr>
                <a:t>البوابة الموحدة للمحتوى – قواعد البيانات، المصادر المرجعية (مثال: </a:t>
              </a:r>
              <a:r>
                <a:rPr lang="en-US" sz="2700" dirty="0">
                  <a:solidFill>
                    <a:schemeClr val="bg1"/>
                  </a:solidFill>
                </a:rPr>
                <a:t>PubMed</a:t>
              </a:r>
              <a:r>
                <a:rPr lang="ar-SA" sz="2700" dirty="0">
                  <a:solidFill>
                    <a:schemeClr val="bg1"/>
                  </a:solidFill>
                </a:rPr>
                <a:t>) ، المصادر المجانية، والمصادر الحديثة.</a:t>
              </a:r>
              <a:endParaRPr sz="2700" dirty="0">
                <a:solidFill>
                  <a:schemeClr val="bg1"/>
                </a:solidFill>
              </a:endParaRPr>
            </a:p>
          </p:txBody>
        </p:sp>
        <p:sp>
          <p:nvSpPr>
            <p:cNvPr id="104" name="Google Shape;104;p3"/>
            <p:cNvSpPr/>
            <p:nvPr/>
          </p:nvSpPr>
          <p:spPr>
            <a:xfrm>
              <a:off x="0" y="3064129"/>
              <a:ext cx="10074728" cy="1433396"/>
            </a:xfrm>
            <a:prstGeom prst="roundRect">
              <a:avLst>
                <a:gd name="adj" fmla="val 16667"/>
              </a:avLst>
            </a:prstGeom>
            <a:solidFill>
              <a:srgbClr val="F8981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txBox="1"/>
            <p:nvPr/>
          </p:nvSpPr>
          <p:spPr>
            <a:xfrm>
              <a:off x="69973" y="2916397"/>
              <a:ext cx="9934782" cy="1658888"/>
            </a:xfrm>
            <a:prstGeom prst="rect">
              <a:avLst/>
            </a:prstGeom>
            <a:noFill/>
            <a:ln>
              <a:noFill/>
            </a:ln>
          </p:spPr>
          <p:txBody>
            <a:bodyPr spcFirstLastPara="1" wrap="square" lIns="102850" tIns="102850" rIns="102850" bIns="102850" anchor="ctr" anchorCtr="0">
              <a:noAutofit/>
            </a:bodyPr>
            <a:lstStyle/>
            <a:p>
              <a:pPr marL="0" marR="0" lvl="0" indent="0" algn="r" rtl="1">
                <a:lnSpc>
                  <a:spcPct val="90000"/>
                </a:lnSpc>
                <a:spcBef>
                  <a:spcPts val="0"/>
                </a:spcBef>
                <a:spcAft>
                  <a:spcPts val="0"/>
                </a:spcAft>
                <a:buClr>
                  <a:srgbClr val="000000"/>
                </a:buClr>
                <a:buFont typeface="Arial"/>
                <a:buNone/>
              </a:pPr>
              <a:r>
                <a:rPr lang="ar-SA" sz="2400" b="0" i="0" u="none" strike="noStrike" cap="none" dirty="0">
                  <a:solidFill>
                    <a:schemeClr val="bg1"/>
                  </a:solidFill>
                  <a:latin typeface="Arial"/>
                  <a:ea typeface="Arial"/>
                  <a:cs typeface="Arial"/>
                  <a:sym typeface="Arial"/>
                </a:rPr>
                <a:t>الجزء الثاني من هذا الدرس هو أمثلة لأدوات متاحة عبر الانترنت مرتبطة بالمجال الصحي وذلك للوصول الي المصادر المجانية بما فيها الإنتاج الفكري الرمادي</a:t>
              </a:r>
              <a:r>
                <a:rPr lang="ar-EG" sz="2400" dirty="0">
                  <a:solidFill>
                    <a:schemeClr val="bg1"/>
                  </a:solidFill>
                </a:rPr>
                <a:t> أو غير الرسمى</a:t>
              </a:r>
              <a:r>
                <a:rPr lang="ar-SA" sz="2400" b="0" i="0" u="none" strike="noStrike" cap="none" dirty="0">
                  <a:solidFill>
                    <a:schemeClr val="bg1"/>
                  </a:solidFill>
                  <a:latin typeface="Arial"/>
                  <a:ea typeface="Arial"/>
                  <a:cs typeface="Arial"/>
                  <a:sym typeface="Arial"/>
                </a:rPr>
                <a:t>. </a:t>
              </a:r>
              <a:endParaRPr lang="ar-EG" sz="2400" b="0" i="0" u="none" strike="noStrike" cap="none" dirty="0">
                <a:solidFill>
                  <a:schemeClr val="bg1"/>
                </a:solidFill>
                <a:latin typeface="Arial"/>
                <a:ea typeface="Arial"/>
                <a:cs typeface="Arial"/>
                <a:sym typeface="Arial"/>
              </a:endParaRPr>
            </a:p>
            <a:p>
              <a:pPr marL="0" marR="0" lvl="0" indent="0" algn="r" rtl="1">
                <a:lnSpc>
                  <a:spcPct val="90000"/>
                </a:lnSpc>
                <a:spcBef>
                  <a:spcPts val="0"/>
                </a:spcBef>
                <a:spcAft>
                  <a:spcPts val="0"/>
                </a:spcAft>
                <a:buClr>
                  <a:srgbClr val="000000"/>
                </a:buClr>
                <a:buFont typeface="Arial"/>
                <a:buNone/>
              </a:pPr>
              <a:r>
                <a:rPr lang="ar-SA" sz="2400" b="0" i="0" u="none" strike="noStrike" cap="none" dirty="0">
                  <a:solidFill>
                    <a:schemeClr val="bg1"/>
                  </a:solidFill>
                  <a:latin typeface="Arial"/>
                  <a:ea typeface="Arial"/>
                  <a:cs typeface="Arial"/>
                  <a:sym typeface="Arial"/>
                </a:rPr>
                <a:t>اعتبارا من يوليو 2022 ، تم إضافة قسم إضافي حول قواعد بيانات منظمة الصحة العالمية.</a:t>
              </a:r>
              <a:endParaRPr sz="2400" b="0" i="0" u="none" strike="noStrike" cap="none" dirty="0">
                <a:solidFill>
                  <a:schemeClr val="bg1"/>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6" name="Google Shape;446;p67"/>
          <p:cNvPicPr preferRelativeResize="0"/>
          <p:nvPr/>
        </p:nvPicPr>
        <p:blipFill rotWithShape="1">
          <a:blip r:embed="rId3">
            <a:alphaModFix/>
          </a:blip>
          <a:srcRect/>
          <a:stretch/>
        </p:blipFill>
        <p:spPr>
          <a:xfrm>
            <a:off x="698091" y="1841459"/>
            <a:ext cx="10053484" cy="4751070"/>
          </a:xfrm>
          <a:prstGeom prst="rect">
            <a:avLst/>
          </a:prstGeom>
          <a:noFill/>
          <a:ln>
            <a:noFill/>
          </a:ln>
        </p:spPr>
      </p:pic>
      <p:sp>
        <p:nvSpPr>
          <p:cNvPr id="447" name="Google Shape;447;p67"/>
          <p:cNvSpPr/>
          <p:nvPr/>
        </p:nvSpPr>
        <p:spPr>
          <a:xfrm>
            <a:off x="2745699" y="4032354"/>
            <a:ext cx="2395927" cy="44274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8" name="Google Shape;448;p67"/>
          <p:cNvSpPr txBox="1"/>
          <p:nvPr/>
        </p:nvSpPr>
        <p:spPr>
          <a:xfrm>
            <a:off x="1435510" y="1058338"/>
            <a:ext cx="6596127" cy="1077178"/>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SA" sz="3200" dirty="0">
                <a:solidFill>
                  <a:srgbClr val="586F7C"/>
                </a:solidFill>
                <a:latin typeface="Open Sans"/>
                <a:ea typeface="Open Sans"/>
                <a:sym typeface="Open Sans"/>
              </a:rPr>
              <a:t>البحث المتقدم</a:t>
            </a:r>
            <a:r>
              <a:rPr lang="en-US" sz="3200" dirty="0">
                <a:solidFill>
                  <a:srgbClr val="586F7C"/>
                </a:solidFill>
                <a:latin typeface="Open Sans"/>
                <a:ea typeface="Open Sans"/>
                <a:sym typeface="Open Sans"/>
              </a:rPr>
              <a:t> Advanced Search </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sz="3200" dirty="0">
              <a:solidFill>
                <a:srgbClr val="586F7C"/>
              </a:solidFill>
              <a:latin typeface="Open Sans"/>
              <a:ea typeface="Open Sans"/>
            </a:endParaRPr>
          </a:p>
        </p:txBody>
      </p:sp>
      <p:sp>
        <p:nvSpPr>
          <p:cNvPr id="4" name="Google Shape;426;p65">
            <a:extLst>
              <a:ext uri="{FF2B5EF4-FFF2-40B4-BE49-F238E27FC236}">
                <a16:creationId xmlns:a16="http://schemas.microsoft.com/office/drawing/2014/main" id="{840ECECF-9BD1-0B24-9529-B9647A4C0351}"/>
              </a:ext>
            </a:extLst>
          </p:cNvPr>
          <p:cNvSpPr txBox="1">
            <a:spLocks/>
          </p:cNvSpPr>
          <p:nvPr/>
        </p:nvSpPr>
        <p:spPr>
          <a:xfrm>
            <a:off x="669303" y="319804"/>
            <a:ext cx="7512938" cy="93396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r" rtl="1"/>
            <a:r>
              <a:rPr lang="ar-SA" sz="3600" dirty="0">
                <a:solidFill>
                  <a:srgbClr val="FF0000"/>
                </a:solidFill>
                <a:latin typeface="Open Sans"/>
                <a:ea typeface="Open Sans"/>
                <a:cs typeface="Open Sans"/>
                <a:sym typeface="Open Sans"/>
              </a:rPr>
              <a:t> </a:t>
            </a:r>
            <a:r>
              <a:rPr lang="ar-SA" sz="3200" dirty="0">
                <a:solidFill>
                  <a:srgbClr val="586F7C"/>
                </a:solidFill>
                <a:latin typeface="Open Sans"/>
                <a:ea typeface="Open Sans"/>
                <a:sym typeface="Open Sans"/>
              </a:rPr>
              <a:t>الكشاف الطبي العالمي </a:t>
            </a:r>
            <a:r>
              <a:rPr lang="ar-SA" sz="3200" b="1" dirty="0">
                <a:solidFill>
                  <a:srgbClr val="586F7C"/>
                </a:solidFill>
                <a:latin typeface="Open Sans"/>
                <a:ea typeface="Open Sans"/>
                <a:sym typeface="Open Sans"/>
              </a:rPr>
              <a:t>(</a:t>
            </a:r>
            <a:r>
              <a:rPr lang="en-US" sz="3200" b="1" dirty="0">
                <a:solidFill>
                  <a:srgbClr val="586F7C"/>
                </a:solidFill>
                <a:latin typeface="Open Sans"/>
                <a:ea typeface="Open Sans"/>
                <a:sym typeface="Open Sans"/>
              </a:rPr>
              <a:t>GIM)</a:t>
            </a:r>
            <a:endParaRPr lang="en-US" sz="3200" b="1" dirty="0">
              <a:solidFill>
                <a:srgbClr val="586F7C"/>
              </a:solidFill>
              <a:latin typeface="Open Sans"/>
              <a:ea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8"/>
          <p:cNvSpPr txBox="1">
            <a:spLocks noGrp="1"/>
          </p:cNvSpPr>
          <p:nvPr>
            <p:ph type="title"/>
          </p:nvPr>
        </p:nvSpPr>
        <p:spPr>
          <a:xfrm>
            <a:off x="933252" y="223734"/>
            <a:ext cx="6408687" cy="1242896"/>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FFFFFF"/>
              </a:buClr>
              <a:buSzPts val="3600"/>
              <a:buFont typeface="Trebuchet MS"/>
              <a:buNone/>
            </a:pPr>
            <a:r>
              <a:rPr lang="ar-SA" sz="3200" dirty="0">
                <a:solidFill>
                  <a:srgbClr val="586F7C"/>
                </a:solidFill>
                <a:latin typeface="Open Sans"/>
                <a:ea typeface="Open Sans"/>
                <a:sym typeface="Open Sans"/>
              </a:rPr>
              <a:t>الكشاف الطبي الأفريقي </a:t>
            </a:r>
            <a:r>
              <a:rPr lang="en-US" sz="3200" b="1" dirty="0">
                <a:solidFill>
                  <a:srgbClr val="586F7C"/>
                </a:solidFill>
                <a:latin typeface="Open Sans"/>
                <a:ea typeface="Open Sans"/>
                <a:sym typeface="Open Sans"/>
              </a:rPr>
              <a:t>(AIM)</a:t>
            </a:r>
            <a:endParaRPr sz="3200" b="1" dirty="0">
              <a:solidFill>
                <a:srgbClr val="586F7C"/>
              </a:solidFill>
              <a:latin typeface="Open Sans"/>
              <a:ea typeface="Open Sans"/>
            </a:endParaRPr>
          </a:p>
        </p:txBody>
      </p:sp>
      <p:graphicFrame>
        <p:nvGraphicFramePr>
          <p:cNvPr id="454" name="Google Shape;454;p68"/>
          <p:cNvGraphicFramePr/>
          <p:nvPr>
            <p:extLst>
              <p:ext uri="{D42A27DB-BD31-4B8C-83A1-F6EECF244321}">
                <p14:modId xmlns:p14="http://schemas.microsoft.com/office/powerpoint/2010/main" val="3946859237"/>
              </p:ext>
            </p:extLst>
          </p:nvPr>
        </p:nvGraphicFramePr>
        <p:xfrm>
          <a:off x="4018735" y="2415325"/>
          <a:ext cx="8001675" cy="3874355"/>
        </p:xfrm>
        <a:graphic>
          <a:graphicData uri="http://schemas.openxmlformats.org/drawingml/2006/table">
            <a:tbl>
              <a:tblPr rtl="1" firstRow="1" bandRow="1">
                <a:noFill/>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مزود الخدمة</a:t>
                      </a:r>
                      <a:endParaRPr b="1" dirty="0">
                        <a:solidFill>
                          <a:schemeClr val="tx1"/>
                        </a:solidFill>
                      </a:endParaRPr>
                    </a:p>
                  </a:txBody>
                  <a:tcPr marL="91450" marR="91450" marT="45725" marB="45725">
                    <a:solidFill>
                      <a:srgbClr val="FEEDD8"/>
                    </a:solid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ar-SA" sz="1400" b="0" i="0" u="none" strike="noStrike" cap="none" dirty="0">
                          <a:solidFill>
                            <a:schemeClr val="tx1"/>
                          </a:solidFill>
                          <a:latin typeface="Open Sans"/>
                          <a:ea typeface="Open Sans"/>
                          <a:cs typeface="Open Sans"/>
                          <a:sym typeface="Open Sans"/>
                        </a:rPr>
                        <a:t>بالتعاون بين منظمة الصحة العالمية و</a:t>
                      </a:r>
                      <a:r>
                        <a:rPr lang="ar-EG" sz="1400" b="0" i="0" u="none" strike="noStrike" cap="none" dirty="0">
                          <a:solidFill>
                            <a:schemeClr val="tx1"/>
                          </a:solidFill>
                          <a:latin typeface="Open Sans"/>
                          <a:ea typeface="Open Sans"/>
                          <a:cs typeface="Open Sans"/>
                          <a:sym typeface="Open Sans"/>
                        </a:rPr>
                        <a:t>جمعية المعلومات الصحية والمكتبات </a:t>
                      </a:r>
                      <a:r>
                        <a:rPr lang="ar-SA" sz="1400" b="0" i="0" u="none" strike="noStrike" cap="none" dirty="0">
                          <a:solidFill>
                            <a:schemeClr val="tx1"/>
                          </a:solidFill>
                          <a:latin typeface="Open Sans"/>
                          <a:ea typeface="Open Sans"/>
                          <a:cs typeface="Open Sans"/>
                          <a:sym typeface="Open Sans"/>
                        </a:rPr>
                        <a:t>في أفريقيا.</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lang="ar-SA" sz="1400" b="0" i="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الخدمة</a:t>
                      </a:r>
                      <a:endParaRPr b="1" dirty="0">
                        <a:solidFill>
                          <a:schemeClr val="tx1"/>
                        </a:solidFill>
                      </a:endParaRPr>
                    </a:p>
                  </a:txBody>
                  <a:tcPr marL="91450" marR="91450" marT="45725" marB="45725">
                    <a:solidFill>
                      <a:srgbClr val="FEEDD8"/>
                    </a:solidFill>
                  </a:tcPr>
                </a:tc>
                <a:tc>
                  <a:txBody>
                    <a:bodyPr/>
                    <a:lstStyle/>
                    <a:p>
                      <a:pPr marL="0" marR="0" lvl="0" indent="0" algn="r" rtl="0">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تزويد المستخدمين في جميع أنحاء العالم بإمكانية الوصول عبر الإنترنت إلى منشورات الصحة والعلوم الطبية الحيوية الأفريقية.</a:t>
                      </a:r>
                    </a:p>
                    <a:p>
                      <a:pPr marL="0" marR="0" lvl="0" indent="0" algn="r" rtl="0">
                        <a:lnSpc>
                          <a:spcPct val="100000"/>
                        </a:lnSpc>
                        <a:spcBef>
                          <a:spcPts val="0"/>
                        </a:spcBef>
                        <a:spcAft>
                          <a:spcPts val="0"/>
                        </a:spcAft>
                        <a:buNone/>
                      </a:pPr>
                      <a:endParaRPr lang="ar-SA" sz="1400" u="none" strike="noStrike" cap="none" dirty="0">
                        <a:solidFill>
                          <a:schemeClr val="tx1"/>
                        </a:solidFill>
                        <a:latin typeface="Open Sans"/>
                        <a:ea typeface="Open Sans"/>
                        <a:sym typeface="Open Sans"/>
                      </a:endParaRPr>
                    </a:p>
                  </a:txBody>
                  <a:tcPr marL="91450" marR="91450" marT="45725" marB="45725">
                    <a:solidFill>
                      <a:schemeClr val="lt1"/>
                    </a:solidFill>
                  </a:tcPr>
                </a:tc>
                <a:extLst>
                  <a:ext uri="{0D108BD9-81ED-4DB2-BD59-A6C34878D82A}">
                    <a16:rowId xmlns:a16="http://schemas.microsoft.com/office/drawing/2014/main" val="10001"/>
                  </a:ext>
                </a:extLst>
              </a:tr>
              <a:tr h="56582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مصدر المعلومات</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مصادر المعلومات الصحية والطبية الحيوية الأفريقية.</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الوثائق</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المراجع الببليوجرافية والمجلات العلمية.</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النص الكامل</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نعم</a:t>
                      </a:r>
                      <a:endParaRPr dirty="0">
                        <a:solidFill>
                          <a:schemeClr val="tx1"/>
                        </a:solidFill>
                      </a:endParaRPr>
                    </a:p>
                    <a:p>
                      <a:pPr marL="0" marR="0" lvl="0" indent="0" algn="l" rtl="0">
                        <a:lnSpc>
                          <a:spcPct val="100000"/>
                        </a:lnSpc>
                        <a:spcBef>
                          <a:spcPts val="0"/>
                        </a:spcBef>
                        <a:spcAft>
                          <a:spcPts val="0"/>
                        </a:spcAft>
                        <a:buNone/>
                      </a:pPr>
                      <a:r>
                        <a:rPr lang="en-US" sz="1400" u="none" strike="noStrike" cap="none" dirty="0">
                          <a:solidFill>
                            <a:schemeClr val="tx1"/>
                          </a:solidFill>
                          <a:latin typeface="Open Sans"/>
                          <a:ea typeface="Open Sans"/>
                          <a:cs typeface="Open Sans"/>
                          <a:sym typeface="Open Sans"/>
                        </a:rPr>
                        <a:t> </a:t>
                      </a:r>
                      <a:endParaRPr sz="1400" i="1"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التغطية الموضوعية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Clr>
                          <a:srgbClr val="000000"/>
                        </a:buClr>
                        <a:buSzPts val="1400"/>
                        <a:buFont typeface="Arial"/>
                        <a:buNone/>
                      </a:pPr>
                      <a:r>
                        <a:rPr lang="ar-SA" sz="1400" u="none" strike="noStrike" cap="none" dirty="0">
                          <a:solidFill>
                            <a:schemeClr val="tx1"/>
                          </a:solidFill>
                          <a:latin typeface="Open Sans"/>
                          <a:ea typeface="Open Sans"/>
                          <a:cs typeface="Open Sans"/>
                          <a:sym typeface="Open Sans"/>
                        </a:rPr>
                        <a:t>العلوم الصحية والطبية الحيوية</a:t>
                      </a:r>
                      <a:endParaRPr sz="1400" u="none" strike="noStrike" cap="none"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البيانات النوعية/ الكيفية</a:t>
                      </a:r>
                      <a:endParaRPr b="1" dirty="0">
                        <a:solidFill>
                          <a:schemeClr val="tx1"/>
                        </a:solidFill>
                      </a:endParaRPr>
                    </a:p>
                  </a:txBody>
                  <a:tcPr marL="91450" marR="91450" marT="45725" marB="45725">
                    <a:solidFill>
                      <a:srgbClr val="FEEDD8"/>
                    </a:solidFill>
                  </a:tcPr>
                </a:tc>
                <a:tc>
                  <a:txBody>
                    <a:bodyPr/>
                    <a:lstStyle/>
                    <a:p>
                      <a:pPr marL="0" marR="0" lvl="0" indent="0" algn="r" rtl="0">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أكثر من 18.000 مرجع </a:t>
                      </a:r>
                      <a:r>
                        <a:rPr lang="ar-SA" sz="1400" u="none" strike="noStrike" cap="none" dirty="0" err="1">
                          <a:solidFill>
                            <a:schemeClr val="tx1"/>
                          </a:solidFill>
                          <a:latin typeface="Open Sans"/>
                          <a:ea typeface="Open Sans"/>
                          <a:cs typeface="Open Sans"/>
                          <a:sym typeface="Open Sans"/>
                        </a:rPr>
                        <a:t>ببليوجرافي</a:t>
                      </a:r>
                      <a:r>
                        <a:rPr lang="ar-SA" sz="1400" u="none" strike="noStrike" cap="none" dirty="0">
                          <a:solidFill>
                            <a:schemeClr val="tx1"/>
                          </a:solidFill>
                          <a:latin typeface="Open Sans"/>
                          <a:ea typeface="Open Sans"/>
                          <a:cs typeface="Open Sans"/>
                          <a:sym typeface="Open Sans"/>
                        </a:rPr>
                        <a:t> من 258 مجلة علمية.</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455" name="Google Shape;455;p68"/>
          <p:cNvPicPr preferRelativeResize="0"/>
          <p:nvPr/>
        </p:nvPicPr>
        <p:blipFill rotWithShape="1">
          <a:blip r:embed="rId3">
            <a:alphaModFix/>
          </a:blip>
          <a:srcRect/>
          <a:stretch/>
        </p:blipFill>
        <p:spPr>
          <a:xfrm>
            <a:off x="584462" y="1646000"/>
            <a:ext cx="7309125" cy="670982"/>
          </a:xfrm>
          <a:prstGeom prst="rect">
            <a:avLst/>
          </a:prstGeom>
          <a:noFill/>
          <a:ln>
            <a:noFill/>
          </a:ln>
        </p:spPr>
      </p:pic>
      <p:sp>
        <p:nvSpPr>
          <p:cNvPr id="456" name="Google Shape;456;p68"/>
          <p:cNvSpPr txBox="1"/>
          <p:nvPr/>
        </p:nvSpPr>
        <p:spPr>
          <a:xfrm>
            <a:off x="933252" y="1658268"/>
            <a:ext cx="10892381" cy="83095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أنظر قائمة قواعد البيانات ببوابة البحوث من أجل الحياة </a:t>
            </a:r>
            <a:r>
              <a:rPr lang="en-US" sz="1600" b="0" i="0" u="none" strike="noStrike" cap="none" dirty="0">
                <a:solidFill>
                  <a:schemeClr val="tx1"/>
                </a:solidFill>
                <a:latin typeface="Open Sans"/>
                <a:ea typeface="Open Sans"/>
                <a:cs typeface="Open Sans"/>
                <a:sym typeface="Open Sans"/>
              </a:rPr>
              <a:t>Research4Life</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/الكشاف الطبي العالمي</a:t>
            </a:r>
          </a:p>
          <a:p>
            <a:pPr lvl="0" algn="r" rtl="1">
              <a:lnSpc>
                <a:spcPct val="150000"/>
              </a:lnSpc>
              <a:buSzPts val="2000"/>
            </a:pPr>
            <a:r>
              <a:rPr lang="ar-SA" sz="1400" dirty="0">
                <a:solidFill>
                  <a:schemeClr val="tx1"/>
                </a:solidFill>
                <a:latin typeface="Open Sans"/>
                <a:ea typeface="Open Sans"/>
                <a:cs typeface="Open Sans"/>
                <a:sym typeface="Open Sans"/>
              </a:rPr>
              <a:t>يمكن الوصول إليها مباشرة من خلال </a:t>
            </a:r>
            <a:r>
              <a:rPr kumimoji="0" lang="en-US" sz="1600" b="0" i="0" u="sng" strike="noStrike" kern="0" cap="none" spc="0" normalizeH="0" baseline="0" noProof="0" dirty="0">
                <a:ln>
                  <a:noFill/>
                </a:ln>
                <a:solidFill>
                  <a:srgbClr val="0000FF"/>
                </a:solidFill>
                <a:effectLst/>
                <a:uLnTx/>
                <a:uFillTx/>
                <a:latin typeface="Open Sans"/>
                <a:ea typeface="Open Sans"/>
                <a:cs typeface="Open Sans"/>
                <a:sym typeface="Open Sans"/>
              </a:rPr>
              <a:t>https://www.globalindexmedicus.net/biblioteca/aim/</a:t>
            </a:r>
            <a:endParaRPr kumimoji="0" sz="14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457" name="Google Shape;457;p68"/>
          <p:cNvPicPr preferRelativeResize="0"/>
          <p:nvPr/>
        </p:nvPicPr>
        <p:blipFill rotWithShape="1">
          <a:blip r:embed="rId4">
            <a:alphaModFix/>
          </a:blip>
          <a:srcRect/>
          <a:stretch/>
        </p:blipFill>
        <p:spPr>
          <a:xfrm>
            <a:off x="375203" y="2749430"/>
            <a:ext cx="3285714" cy="305714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6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63" name="Google Shape;463;p69"/>
          <p:cNvSpPr/>
          <p:nvPr/>
        </p:nvSpPr>
        <p:spPr>
          <a:xfrm>
            <a:off x="3671669" y="3094892"/>
            <a:ext cx="3108960" cy="299641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9" name="Google Shape;469;p70"/>
          <p:cNvPicPr preferRelativeResize="0"/>
          <p:nvPr/>
        </p:nvPicPr>
        <p:blipFill rotWithShape="1">
          <a:blip r:embed="rId3">
            <a:alphaModFix/>
          </a:blip>
          <a:srcRect/>
          <a:stretch/>
        </p:blipFill>
        <p:spPr>
          <a:xfrm>
            <a:off x="278240" y="1902976"/>
            <a:ext cx="2409524" cy="3980952"/>
          </a:xfrm>
          <a:prstGeom prst="rect">
            <a:avLst/>
          </a:prstGeom>
          <a:noFill/>
          <a:ln>
            <a:noFill/>
          </a:ln>
        </p:spPr>
      </p:pic>
      <p:pic>
        <p:nvPicPr>
          <p:cNvPr id="470" name="Google Shape;470;p70"/>
          <p:cNvPicPr preferRelativeResize="0"/>
          <p:nvPr/>
        </p:nvPicPr>
        <p:blipFill rotWithShape="1">
          <a:blip r:embed="rId4">
            <a:alphaModFix/>
          </a:blip>
          <a:srcRect/>
          <a:stretch/>
        </p:blipFill>
        <p:spPr>
          <a:xfrm>
            <a:off x="3209368" y="1902976"/>
            <a:ext cx="2428571" cy="3980952"/>
          </a:xfrm>
          <a:prstGeom prst="rect">
            <a:avLst/>
          </a:prstGeom>
          <a:noFill/>
          <a:ln>
            <a:noFill/>
          </a:ln>
        </p:spPr>
      </p:pic>
      <p:pic>
        <p:nvPicPr>
          <p:cNvPr id="471" name="Google Shape;471;p70"/>
          <p:cNvPicPr preferRelativeResize="0"/>
          <p:nvPr/>
        </p:nvPicPr>
        <p:blipFill rotWithShape="1">
          <a:blip r:embed="rId5">
            <a:alphaModFix/>
          </a:blip>
          <a:srcRect/>
          <a:stretch/>
        </p:blipFill>
        <p:spPr>
          <a:xfrm>
            <a:off x="6096000" y="1902976"/>
            <a:ext cx="2438095" cy="3923809"/>
          </a:xfrm>
          <a:prstGeom prst="rect">
            <a:avLst/>
          </a:prstGeom>
          <a:noFill/>
          <a:ln>
            <a:noFill/>
          </a:ln>
        </p:spPr>
      </p:pic>
      <p:pic>
        <p:nvPicPr>
          <p:cNvPr id="472" name="Google Shape;472;p70"/>
          <p:cNvPicPr preferRelativeResize="0"/>
          <p:nvPr/>
        </p:nvPicPr>
        <p:blipFill rotWithShape="1">
          <a:blip r:embed="rId6">
            <a:alphaModFix/>
          </a:blip>
          <a:srcRect/>
          <a:stretch/>
        </p:blipFill>
        <p:spPr>
          <a:xfrm>
            <a:off x="8875630" y="2945833"/>
            <a:ext cx="2600000" cy="1895238"/>
          </a:xfrm>
          <a:prstGeom prst="rect">
            <a:avLst/>
          </a:prstGeom>
          <a:noFill/>
          <a:ln>
            <a:noFill/>
          </a:ln>
        </p:spPr>
      </p:pic>
      <p:sp>
        <p:nvSpPr>
          <p:cNvPr id="473" name="Google Shape;473;p70"/>
          <p:cNvSpPr/>
          <p:nvPr/>
        </p:nvSpPr>
        <p:spPr>
          <a:xfrm>
            <a:off x="278240" y="1934945"/>
            <a:ext cx="2490652" cy="44632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74" name="Google Shape;474;p70"/>
          <p:cNvSpPr/>
          <p:nvPr/>
        </p:nvSpPr>
        <p:spPr>
          <a:xfrm>
            <a:off x="3209368" y="1902975"/>
            <a:ext cx="2490652" cy="44632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75" name="Google Shape;475;p70"/>
          <p:cNvSpPr/>
          <p:nvPr/>
        </p:nvSpPr>
        <p:spPr>
          <a:xfrm>
            <a:off x="6043443" y="1902974"/>
            <a:ext cx="2490652" cy="44632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76" name="Google Shape;476;p70"/>
          <p:cNvSpPr/>
          <p:nvPr/>
        </p:nvSpPr>
        <p:spPr>
          <a:xfrm>
            <a:off x="8875630" y="2982671"/>
            <a:ext cx="2600000" cy="44632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77" name="Google Shape;477;p70"/>
          <p:cNvSpPr txBox="1"/>
          <p:nvPr/>
        </p:nvSpPr>
        <p:spPr>
          <a:xfrm>
            <a:off x="1710813" y="1142766"/>
            <a:ext cx="5604234" cy="416686"/>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90000"/>
              </a:lnSpc>
              <a:spcBef>
                <a:spcPts val="0"/>
              </a:spcBef>
              <a:spcAft>
                <a:spcPts val="0"/>
              </a:spcAft>
              <a:buClr>
                <a:srgbClr val="FFFFFF"/>
              </a:buClr>
              <a:buSzPts val="3600"/>
              <a:buFont typeface="Trebuchet MS"/>
              <a:buNone/>
              <a:tabLst/>
              <a:defRPr/>
            </a:pPr>
            <a:r>
              <a:rPr lang="ar-EG" sz="3200" dirty="0">
                <a:solidFill>
                  <a:srgbClr val="586F7C"/>
                </a:solidFill>
                <a:latin typeface="Open Sans"/>
                <a:ea typeface="Open Sans"/>
                <a:sym typeface="Open Sans"/>
              </a:rPr>
              <a:t>خيارات التصفية</a:t>
            </a:r>
            <a:r>
              <a:rPr lang="en-US" sz="3200" dirty="0">
                <a:solidFill>
                  <a:srgbClr val="586F7C"/>
                </a:solidFill>
                <a:latin typeface="Open Sans"/>
                <a:ea typeface="Open Sans"/>
                <a:sym typeface="Open Sans"/>
              </a:rPr>
              <a:t> Filters</a:t>
            </a:r>
            <a:r>
              <a:rPr kumimoji="0" lang="en-US" sz="2800" b="0" i="0" u="none" strike="noStrike" kern="0" cap="none" spc="0" normalizeH="0" baseline="0" noProof="0" dirty="0">
                <a:ln>
                  <a:noFill/>
                </a:ln>
                <a:solidFill>
                  <a:srgbClr val="00B050"/>
                </a:solidFill>
                <a:effectLst/>
                <a:uLnTx/>
                <a:uFillTx/>
                <a:latin typeface="Open Sans"/>
                <a:ea typeface="Open Sans"/>
                <a:cs typeface="Open Sans"/>
                <a:sym typeface="Open Sans"/>
              </a:rPr>
              <a:t> </a:t>
            </a:r>
            <a:endParaRPr kumimoji="0" sz="2800" b="0" i="0" u="none" strike="noStrike" kern="0" cap="none" spc="0" normalizeH="0" baseline="0" noProof="0" dirty="0">
              <a:ln>
                <a:noFill/>
              </a:ln>
              <a:solidFill>
                <a:srgbClr val="00B050"/>
              </a:solidFill>
              <a:effectLst/>
              <a:uLnTx/>
              <a:uFillTx/>
              <a:latin typeface="Arial"/>
              <a:ea typeface="Arial"/>
              <a:cs typeface="Arial"/>
              <a:sym typeface="Arial"/>
            </a:endParaRPr>
          </a:p>
        </p:txBody>
      </p:sp>
      <p:sp>
        <p:nvSpPr>
          <p:cNvPr id="4" name="Google Shape;453;p68">
            <a:extLst>
              <a:ext uri="{FF2B5EF4-FFF2-40B4-BE49-F238E27FC236}">
                <a16:creationId xmlns:a16="http://schemas.microsoft.com/office/drawing/2014/main" id="{5514F054-C805-BBF7-6CCD-9BB2A34786A5}"/>
              </a:ext>
            </a:extLst>
          </p:cNvPr>
          <p:cNvSpPr txBox="1">
            <a:spLocks/>
          </p:cNvSpPr>
          <p:nvPr/>
        </p:nvSpPr>
        <p:spPr>
          <a:xfrm>
            <a:off x="933252" y="223734"/>
            <a:ext cx="6408687" cy="91903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r" rtl="1"/>
            <a:r>
              <a:rPr lang="ar-SA" sz="3200" dirty="0">
                <a:solidFill>
                  <a:srgbClr val="586F7C"/>
                </a:solidFill>
                <a:latin typeface="Open Sans"/>
                <a:ea typeface="Open Sans"/>
                <a:sym typeface="Open Sans"/>
              </a:rPr>
              <a:t>الكشاف الطبي الأفريقي </a:t>
            </a:r>
            <a:r>
              <a:rPr lang="en-US" sz="3200" b="1" dirty="0">
                <a:solidFill>
                  <a:srgbClr val="586F7C"/>
                </a:solidFill>
                <a:latin typeface="Open Sans"/>
                <a:ea typeface="Open Sans"/>
                <a:sym typeface="Open Sans"/>
              </a:rPr>
              <a:t> (AIM)</a:t>
            </a:r>
            <a:endParaRPr lang="en-US" sz="3200" b="1" dirty="0">
              <a:solidFill>
                <a:srgbClr val="586F7C"/>
              </a:solidFill>
              <a:latin typeface="Open Sans"/>
              <a:ea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1"/>
          <p:cNvSpPr txBox="1">
            <a:spLocks noGrp="1"/>
          </p:cNvSpPr>
          <p:nvPr>
            <p:ph type="title"/>
          </p:nvPr>
        </p:nvSpPr>
        <p:spPr>
          <a:xfrm>
            <a:off x="696486" y="263645"/>
            <a:ext cx="7197102" cy="1242896"/>
          </a:xfrm>
          <a:prstGeom prst="rect">
            <a:avLst/>
          </a:prstGeom>
          <a:noFill/>
          <a:ln>
            <a:noFill/>
          </a:ln>
        </p:spPr>
        <p:txBody>
          <a:bodyPr spcFirstLastPara="1" wrap="square" lIns="91425" tIns="45700" rIns="91425" bIns="45700" anchor="ctr" anchorCtr="0">
            <a:noAutofit/>
          </a:bodyPr>
          <a:lstStyle/>
          <a:p>
            <a:pPr lvl="0" algn="r" rtl="1"/>
            <a:r>
              <a:rPr lang="ar-SA" sz="3000" dirty="0">
                <a:solidFill>
                  <a:srgbClr val="586F7C"/>
                </a:solidFill>
                <a:latin typeface="Open Sans"/>
                <a:ea typeface="Open Sans"/>
                <a:sym typeface="Open Sans"/>
              </a:rPr>
              <a:t>الكشاف</a:t>
            </a:r>
            <a:r>
              <a:rPr lang="ar-SA" sz="3000" dirty="0">
                <a:solidFill>
                  <a:srgbClr val="586F7C"/>
                </a:solidFill>
                <a:latin typeface="Open Sans"/>
                <a:ea typeface="Open Sans"/>
                <a:cs typeface="Open Sans"/>
                <a:sym typeface="Open Sans"/>
              </a:rPr>
              <a:t> الطبي </a:t>
            </a:r>
            <a:r>
              <a:rPr lang="ar-SA" sz="3000" dirty="0">
                <a:solidFill>
                  <a:srgbClr val="586F7C"/>
                </a:solidFill>
                <a:latin typeface="Open Sans"/>
                <a:ea typeface="Open Sans"/>
                <a:sym typeface="Open Sans"/>
              </a:rPr>
              <a:t>لمنطقة</a:t>
            </a:r>
            <a:r>
              <a:rPr lang="ar-SA" sz="3000" dirty="0">
                <a:solidFill>
                  <a:srgbClr val="586F7C"/>
                </a:solidFill>
                <a:latin typeface="Open Sans"/>
                <a:ea typeface="Open Sans"/>
                <a:cs typeface="Open Sans"/>
                <a:sym typeface="Open Sans"/>
              </a:rPr>
              <a:t> جنوب شرق آسيا (</a:t>
            </a:r>
            <a:r>
              <a:rPr lang="en-US" sz="3000" dirty="0">
                <a:solidFill>
                  <a:srgbClr val="586F7C"/>
                </a:solidFill>
                <a:latin typeface="Open Sans"/>
                <a:ea typeface="Open Sans"/>
                <a:cs typeface="Open Sans"/>
                <a:sym typeface="Open Sans"/>
              </a:rPr>
              <a:t>IMSEAR</a:t>
            </a:r>
            <a:r>
              <a:rPr lang="ar-SA" sz="3000" dirty="0">
                <a:solidFill>
                  <a:srgbClr val="586F7C"/>
                </a:solidFill>
                <a:latin typeface="Open Sans"/>
                <a:ea typeface="Open Sans"/>
                <a:cs typeface="Open Sans"/>
                <a:sym typeface="Open Sans"/>
              </a:rPr>
              <a:t>)</a:t>
            </a:r>
            <a:endParaRPr sz="3200" dirty="0"/>
          </a:p>
        </p:txBody>
      </p:sp>
      <p:graphicFrame>
        <p:nvGraphicFramePr>
          <p:cNvPr id="483" name="Google Shape;483;p71"/>
          <p:cNvGraphicFramePr/>
          <p:nvPr>
            <p:extLst>
              <p:ext uri="{D42A27DB-BD31-4B8C-83A1-F6EECF244321}">
                <p14:modId xmlns:p14="http://schemas.microsoft.com/office/powerpoint/2010/main" val="2868047601"/>
              </p:ext>
            </p:extLst>
          </p:nvPr>
        </p:nvGraphicFramePr>
        <p:xfrm>
          <a:off x="3968631" y="2437500"/>
          <a:ext cx="8001675" cy="4156855"/>
        </p:xfrm>
        <a:graphic>
          <a:graphicData uri="http://schemas.openxmlformats.org/drawingml/2006/table">
            <a:tbl>
              <a:tblPr rtl="1" firstRow="1" bandRow="1">
                <a:noFill/>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مزود الخدمة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kumimoji="0" lang="en-US" sz="1400" b="0" i="0" u="none" strike="noStrike" kern="0" cap="none" spc="0" normalizeH="0" baseline="0" noProof="0" dirty="0">
                          <a:ln>
                            <a:noFill/>
                          </a:ln>
                          <a:solidFill>
                            <a:schemeClr val="tx1"/>
                          </a:solidFill>
                          <a:effectLst/>
                          <a:uLnTx/>
                          <a:uFillTx/>
                          <a:latin typeface="Open Sans"/>
                          <a:ea typeface="Open Sans"/>
                          <a:cs typeface="Open Sans"/>
                          <a:sym typeface="Open Sans"/>
                        </a:rPr>
                        <a:t>IMSEAR</a:t>
                      </a:r>
                      <a:r>
                        <a:rPr kumimoji="0" lang="ar-SA" sz="1400" b="0" i="0" u="none" strike="noStrike" kern="0" cap="none" spc="0" normalizeH="0" baseline="0" noProof="0" dirty="0">
                          <a:ln>
                            <a:noFill/>
                          </a:ln>
                          <a:solidFill>
                            <a:schemeClr val="tx1"/>
                          </a:solidFill>
                          <a:effectLst/>
                          <a:uLnTx/>
                          <a:uFillTx/>
                          <a:latin typeface="Open Sans"/>
                          <a:ea typeface="Open Sans"/>
                          <a:cs typeface="Open Sans"/>
                          <a:sym typeface="Open Sans"/>
                        </a:rPr>
                        <a:t>هو أرشيف لمنشورات مختارة في العلوم الصحية في إقليم جنوب شرق آسيا التابع لمنظمة الصحة العالمية</a:t>
                      </a:r>
                    </a:p>
                    <a:p>
                      <a:pPr marL="0" marR="0" lvl="0" indent="0" algn="r" rtl="1">
                        <a:lnSpc>
                          <a:spcPct val="100000"/>
                        </a:lnSpc>
                        <a:spcBef>
                          <a:spcPts val="0"/>
                        </a:spcBef>
                        <a:spcAft>
                          <a:spcPts val="0"/>
                        </a:spcAft>
                        <a:buNone/>
                      </a:pPr>
                      <a:endParaRPr lang="ar-SA" sz="1400" b="0" i="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الخدمة</a:t>
                      </a:r>
                      <a:endParaRPr b="1" dirty="0">
                        <a:solidFill>
                          <a:schemeClr val="tx1"/>
                        </a:solidFill>
                      </a:endParaRPr>
                    </a:p>
                  </a:txBody>
                  <a:tcPr marL="91450" marR="91450" marT="45725" marB="45725">
                    <a:solidFill>
                      <a:srgbClr val="FEEDD8"/>
                    </a:solid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1400" b="0" i="0" u="none" strike="noStrike" kern="0" cap="none" spc="0" normalizeH="0" baseline="0" noProof="0" dirty="0">
                          <a:ln>
                            <a:noFill/>
                          </a:ln>
                          <a:solidFill>
                            <a:schemeClr val="tx1"/>
                          </a:solidFill>
                          <a:effectLst/>
                          <a:uLnTx/>
                          <a:uFillTx/>
                          <a:latin typeface="Open Sans"/>
                          <a:ea typeface="Open Sans"/>
                          <a:cs typeface="Open Sans"/>
                          <a:sym typeface="Open Sans"/>
                        </a:rPr>
                        <a:t>تزويد المستخدمين في جميع أنحاء العالم بإمكانية الوصول عبر الإنترنت إلى منشورات الصحة والعلوم الطبية الحيوية في إقليم جنوب شرق آسيا </a:t>
                      </a:r>
                      <a:r>
                        <a:rPr kumimoji="0" lang="ar-EG" sz="1400" b="0" i="0" u="none" strike="noStrike" kern="0" cap="none" spc="0" normalizeH="0" baseline="0" noProof="0" dirty="0">
                          <a:ln>
                            <a:noFill/>
                          </a:ln>
                          <a:solidFill>
                            <a:schemeClr val="tx1"/>
                          </a:solidFill>
                          <a:effectLst/>
                          <a:uLnTx/>
                          <a:uFillTx/>
                          <a:latin typeface="Open Sans"/>
                          <a:ea typeface="Open Sans"/>
                          <a:cs typeface="Open Sans"/>
                          <a:sym typeface="Open Sans"/>
                        </a:rPr>
                        <a:t>.</a:t>
                      </a:r>
                      <a:endParaRPr kumimoji="0" lang="ar-SA" sz="1400" b="0" i="0" u="none" strike="noStrike" kern="0" cap="none" spc="0" normalizeH="0" baseline="0" noProof="0" dirty="0">
                        <a:ln>
                          <a:noFill/>
                        </a:ln>
                        <a:solidFill>
                          <a:schemeClr val="tx1"/>
                        </a:solidFill>
                        <a:effectLst/>
                        <a:uLnTx/>
                        <a:uFillTx/>
                        <a:latin typeface="Open Sans"/>
                        <a:ea typeface="Open Sans"/>
                        <a:cs typeface="+mn-cs"/>
                        <a:sym typeface="Open Sans"/>
                      </a:endParaRPr>
                    </a:p>
                  </a:txBody>
                  <a:tcPr marL="91450" marR="91450" marT="45725" marB="45725">
                    <a:solidFill>
                      <a:schemeClr val="lt1"/>
                    </a:solidFill>
                  </a:tcPr>
                </a:tc>
                <a:extLst>
                  <a:ext uri="{0D108BD9-81ED-4DB2-BD59-A6C34878D82A}">
                    <a16:rowId xmlns:a16="http://schemas.microsoft.com/office/drawing/2014/main" val="10001"/>
                  </a:ext>
                </a:extLst>
              </a:tr>
              <a:tr h="6508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مصدر المعلومات</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b="0" i="0" u="none" strike="noStrike" cap="none" dirty="0">
                          <a:solidFill>
                            <a:schemeClr val="tx1"/>
                          </a:solidFill>
                          <a:latin typeface="Open Sans"/>
                          <a:ea typeface="Open Sans"/>
                          <a:cs typeface="Open Sans"/>
                          <a:sym typeface="Open Sans"/>
                        </a:rPr>
                        <a:t>تشمل المصادر المجلات العلمية الصحية المنشورة رسميًا والتقارير والوثائق الصحية.</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الوثائق</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تُوفر البيانات الوصفية لكل عنصر أو المستندات الأصلية الكاملة أو روابط الوثائق الأصلية كلما توافرت ، ضمن إطار مبادرة الأرشيف المفتوح ( </a:t>
                      </a:r>
                      <a:r>
                        <a:rPr lang="en-US" sz="1400" u="none" strike="noStrike" cap="none" dirty="0">
                          <a:solidFill>
                            <a:schemeClr val="tx1"/>
                          </a:solidFill>
                          <a:latin typeface="Open Sans"/>
                          <a:ea typeface="Open Sans"/>
                          <a:cs typeface="Open Sans"/>
                          <a:sym typeface="Open Sans"/>
                        </a:rPr>
                        <a:t>OAI</a:t>
                      </a:r>
                      <a:r>
                        <a:rPr lang="ar-SA" sz="1400" u="none" strike="noStrike" cap="none" dirty="0">
                          <a:solidFill>
                            <a:schemeClr val="tx1"/>
                          </a:solidFill>
                          <a:latin typeface="Open Sans"/>
                          <a:ea typeface="Open Sans"/>
                          <a:cs typeface="Open Sans"/>
                          <a:sym typeface="Open Sans"/>
                        </a:rPr>
                        <a:t>)</a:t>
                      </a:r>
                    </a:p>
                    <a:p>
                      <a:pPr marL="0" marR="0" lvl="0" indent="0" algn="r" rtl="1">
                        <a:lnSpc>
                          <a:spcPct val="100000"/>
                        </a:lnSpc>
                        <a:spcBef>
                          <a:spcPts val="0"/>
                        </a:spcBef>
                        <a:spcAft>
                          <a:spcPts val="0"/>
                        </a:spcAft>
                        <a:buNone/>
                      </a:pPr>
                      <a:endParaRPr lang="ar-SA" sz="1400" u="none" strike="noStrike" cap="none" dirty="0">
                        <a:solidFill>
                          <a:schemeClr val="tx1"/>
                        </a:solidFill>
                        <a:latin typeface="Open Sans"/>
                        <a:ea typeface="Open Sans"/>
                        <a:sym typeface="Open Sans"/>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النص الكامل</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نعم</a:t>
                      </a:r>
                      <a:endParaRPr dirty="0">
                        <a:solidFill>
                          <a:schemeClr val="tx1"/>
                        </a:solidFill>
                      </a:endParaRPr>
                    </a:p>
                    <a:p>
                      <a:pPr marL="0" marR="0" lvl="0" indent="0" algn="r" rtl="1">
                        <a:lnSpc>
                          <a:spcPct val="100000"/>
                        </a:lnSpc>
                        <a:spcBef>
                          <a:spcPts val="0"/>
                        </a:spcBef>
                        <a:spcAft>
                          <a:spcPts val="0"/>
                        </a:spcAft>
                        <a:buNone/>
                      </a:pPr>
                      <a:r>
                        <a:rPr lang="en-US" sz="1400" u="none" strike="noStrike" cap="none" dirty="0">
                          <a:solidFill>
                            <a:schemeClr val="tx1"/>
                          </a:solidFill>
                          <a:latin typeface="Open Sans"/>
                          <a:ea typeface="Open Sans"/>
                          <a:cs typeface="Open Sans"/>
                          <a:sym typeface="Open Sans"/>
                        </a:rPr>
                        <a:t> </a:t>
                      </a:r>
                      <a:endParaRPr sz="1400" i="1"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التغطية الموضوعية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Clr>
                          <a:srgbClr val="000000"/>
                        </a:buClr>
                        <a:buSzPts val="1400"/>
                        <a:buFont typeface="Arial"/>
                        <a:buNone/>
                      </a:pPr>
                      <a:r>
                        <a:rPr lang="ar-SA" sz="1400" u="none" strike="noStrike" cap="none" dirty="0">
                          <a:solidFill>
                            <a:schemeClr val="tx1"/>
                          </a:solidFill>
                          <a:latin typeface="Open Sans"/>
                          <a:ea typeface="Open Sans"/>
                          <a:cs typeface="Open Sans"/>
                          <a:sym typeface="Open Sans"/>
                        </a:rPr>
                        <a:t>مجلات العلوم الصحية، التقارير الصحية، والوثائق</a:t>
                      </a:r>
                      <a:endParaRPr lang="en-US" sz="140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البيانات النوعية/ الكيفية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أكثر من 208.000 مرجع </a:t>
                      </a:r>
                      <a:r>
                        <a:rPr lang="ar-SA" sz="1400" u="none" strike="noStrike" cap="none" dirty="0" err="1">
                          <a:solidFill>
                            <a:schemeClr val="tx1"/>
                          </a:solidFill>
                          <a:latin typeface="Open Sans"/>
                          <a:ea typeface="Open Sans"/>
                          <a:cs typeface="Open Sans"/>
                          <a:sym typeface="Open Sans"/>
                        </a:rPr>
                        <a:t>ببليوجرافي</a:t>
                      </a:r>
                      <a:r>
                        <a:rPr lang="ar-SA" sz="1400" u="none" strike="noStrike" cap="none" dirty="0">
                          <a:solidFill>
                            <a:schemeClr val="tx1"/>
                          </a:solidFill>
                          <a:latin typeface="Open Sans"/>
                          <a:ea typeface="Open Sans"/>
                          <a:cs typeface="Open Sans"/>
                          <a:sym typeface="Open Sans"/>
                        </a:rPr>
                        <a:t> من أكثر من 49 مجلة علمية.</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484" name="Google Shape;484;p71"/>
          <p:cNvPicPr preferRelativeResize="0"/>
          <p:nvPr/>
        </p:nvPicPr>
        <p:blipFill rotWithShape="1">
          <a:blip r:embed="rId3">
            <a:alphaModFix/>
          </a:blip>
          <a:srcRect/>
          <a:stretch/>
        </p:blipFill>
        <p:spPr>
          <a:xfrm>
            <a:off x="584462" y="1646000"/>
            <a:ext cx="7309125" cy="670982"/>
          </a:xfrm>
          <a:prstGeom prst="rect">
            <a:avLst/>
          </a:prstGeom>
          <a:noFill/>
          <a:ln>
            <a:noFill/>
          </a:ln>
        </p:spPr>
      </p:pic>
      <p:sp>
        <p:nvSpPr>
          <p:cNvPr id="485" name="Google Shape;485;p71"/>
          <p:cNvSpPr txBox="1"/>
          <p:nvPr/>
        </p:nvSpPr>
        <p:spPr>
          <a:xfrm>
            <a:off x="700138" y="1609095"/>
            <a:ext cx="10047810" cy="877123"/>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أنظر قائمة قواعد بيانات بوابة البحوث من أجل الحياة </a:t>
            </a:r>
            <a:r>
              <a:rPr lang="en-US" sz="1600" b="0" i="0" u="none" strike="noStrike" cap="none" dirty="0">
                <a:solidFill>
                  <a:schemeClr val="tx1"/>
                </a:solidFill>
                <a:latin typeface="Open Sans"/>
                <a:ea typeface="Open Sans"/>
                <a:cs typeface="Open Sans"/>
                <a:sym typeface="Open Sans"/>
              </a:rPr>
              <a:t>Research4Life </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a:t>
            </a:r>
            <a:r>
              <a:rPr lang="ar-SA" sz="1600" dirty="0">
                <a:solidFill>
                  <a:schemeClr val="tx1"/>
                </a:solidFill>
                <a:latin typeface="Open Sans"/>
                <a:ea typeface="Open Sans"/>
                <a:cs typeface="Open Sans"/>
                <a:sym typeface="Open Sans"/>
              </a:rPr>
              <a:t>الكشاف</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الطبي العالمي (</a:t>
            </a:r>
            <a:r>
              <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rPr>
              <a:t>GIM</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a:t>
            </a:r>
            <a:endPar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endParaRPr>
          </a:p>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يمكن الوصول إليه مباشرة</a:t>
            </a:r>
            <a:r>
              <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rPr>
              <a:t> </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على الرابط  </a:t>
            </a:r>
            <a:r>
              <a:rPr kumimoji="0" lang="en-US" sz="1800" b="0" i="0" u="sng" strike="noStrike" kern="0" cap="none" spc="0" normalizeH="0" baseline="0" noProof="0" dirty="0">
                <a:ln>
                  <a:noFill/>
                </a:ln>
                <a:solidFill>
                  <a:srgbClr val="0000FF"/>
                </a:solidFill>
                <a:effectLst/>
                <a:uLnTx/>
                <a:uFillTx/>
                <a:latin typeface="Open Sans"/>
                <a:ea typeface="Open Sans"/>
                <a:cs typeface="Open Sans"/>
                <a:sym typeface="Open Sans"/>
              </a:rPr>
              <a:t>https://www.globalindexmedicus.net/biblioteca/imsear/</a:t>
            </a: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486" name="Google Shape;486;p71"/>
          <p:cNvPicPr preferRelativeResize="0"/>
          <p:nvPr/>
        </p:nvPicPr>
        <p:blipFill rotWithShape="1">
          <a:blip r:embed="rId4">
            <a:alphaModFix/>
          </a:blip>
          <a:srcRect/>
          <a:stretch/>
        </p:blipFill>
        <p:spPr>
          <a:xfrm>
            <a:off x="171576" y="2595901"/>
            <a:ext cx="3586628" cy="336420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2"/>
          <p:cNvSpPr txBox="1">
            <a:spLocks noGrp="1"/>
          </p:cNvSpPr>
          <p:nvPr>
            <p:ph type="title"/>
          </p:nvPr>
        </p:nvSpPr>
        <p:spPr>
          <a:xfrm>
            <a:off x="0" y="227618"/>
            <a:ext cx="8143219" cy="1242896"/>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FFFFFF"/>
              </a:buClr>
              <a:buSzPts val="3600"/>
              <a:buFont typeface="Trebuchet MS"/>
              <a:buNone/>
            </a:pPr>
            <a:r>
              <a:rPr lang="ar-SA" sz="3000" dirty="0">
                <a:solidFill>
                  <a:srgbClr val="586F7C"/>
                </a:solidFill>
                <a:latin typeface="Open Sans"/>
                <a:ea typeface="Open Sans"/>
                <a:sym typeface="Open Sans"/>
              </a:rPr>
              <a:t>الإنتاج الفكري لأمريكا اللاتينية ومنطقة الكاريبي في مجال العلوم الصحية </a:t>
            </a:r>
            <a:r>
              <a:rPr lang="en-US" sz="3000" b="1" dirty="0">
                <a:solidFill>
                  <a:srgbClr val="586F7C"/>
                </a:solidFill>
                <a:latin typeface="Open Sans"/>
                <a:ea typeface="Open Sans"/>
                <a:sym typeface="Open Sans"/>
              </a:rPr>
              <a:t>(LILACS)</a:t>
            </a:r>
            <a:endParaRPr sz="3000" b="1" dirty="0">
              <a:solidFill>
                <a:srgbClr val="586F7C"/>
              </a:solidFill>
              <a:latin typeface="Open Sans"/>
              <a:ea typeface="Open Sans"/>
            </a:endParaRPr>
          </a:p>
        </p:txBody>
      </p:sp>
      <p:graphicFrame>
        <p:nvGraphicFramePr>
          <p:cNvPr id="492" name="Google Shape;492;p72"/>
          <p:cNvGraphicFramePr/>
          <p:nvPr>
            <p:extLst>
              <p:ext uri="{D42A27DB-BD31-4B8C-83A1-F6EECF244321}">
                <p14:modId xmlns:p14="http://schemas.microsoft.com/office/powerpoint/2010/main" val="364280273"/>
              </p:ext>
            </p:extLst>
          </p:nvPr>
        </p:nvGraphicFramePr>
        <p:xfrm>
          <a:off x="4018735" y="2415325"/>
          <a:ext cx="8001675" cy="3959405"/>
        </p:xfrm>
        <a:graphic>
          <a:graphicData uri="http://schemas.openxmlformats.org/drawingml/2006/table">
            <a:tbl>
              <a:tblPr rtl="1" firstRow="1" bandRow="1">
                <a:noFill/>
              </a:tblPr>
              <a:tblGrid>
                <a:gridCol w="1977225">
                  <a:extLst>
                    <a:ext uri="{9D8B030D-6E8A-4147-A177-3AD203B41FA5}">
                      <a16:colId xmlns:a16="http://schemas.microsoft.com/office/drawing/2014/main" val="20000"/>
                    </a:ext>
                  </a:extLst>
                </a:gridCol>
                <a:gridCol w="6024450">
                  <a:extLst>
                    <a:ext uri="{9D8B030D-6E8A-4147-A177-3AD203B41FA5}">
                      <a16:colId xmlns:a16="http://schemas.microsoft.com/office/drawing/2014/main" val="20001"/>
                    </a:ext>
                  </a:extLst>
                </a:gridCol>
              </a:tblGrid>
              <a:tr h="5241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مزود الخدمة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b="0" i="0" u="none" strike="noStrike" cap="none" dirty="0">
                          <a:solidFill>
                            <a:schemeClr val="tx1"/>
                          </a:solidFill>
                          <a:latin typeface="Open Sans"/>
                          <a:ea typeface="Open Sans"/>
                          <a:cs typeface="Open Sans"/>
                          <a:sym typeface="Open Sans"/>
                        </a:rPr>
                        <a:t>الإنتاج الفكري لأمريكا اللاتينية ومنطقة الكاريبي في مجال العلوم الصحية يتم تنسيقه من قبل منظمة الصحة للبلدان الأمريكية من خلال </a:t>
                      </a:r>
                      <a:r>
                        <a:rPr lang="en-US" sz="1400" b="0" i="0" u="none" strike="noStrike" cap="none" dirty="0">
                          <a:solidFill>
                            <a:schemeClr val="tx1"/>
                          </a:solidFill>
                          <a:latin typeface="Open Sans"/>
                          <a:ea typeface="Open Sans"/>
                          <a:cs typeface="Open Sans"/>
                          <a:sym typeface="Open Sans"/>
                        </a:rPr>
                        <a:t>BIREME</a:t>
                      </a:r>
                      <a:r>
                        <a:rPr lang="ar-SA" sz="1400" b="0" i="0" u="none" strike="noStrike" cap="none" dirty="0">
                          <a:solidFill>
                            <a:schemeClr val="tx1"/>
                          </a:solidFill>
                          <a:latin typeface="Open Sans"/>
                          <a:ea typeface="Open Sans"/>
                          <a:cs typeface="Open Sans"/>
                          <a:sym typeface="Open Sans"/>
                        </a:rPr>
                        <a:t>.</a:t>
                      </a:r>
                    </a:p>
                  </a:txBody>
                  <a:tcPr marL="91450" marR="91450" marT="45725" marB="45725">
                    <a:solidFill>
                      <a:schemeClr val="lt1"/>
                    </a:solidFill>
                  </a:tcPr>
                </a:tc>
                <a:extLst>
                  <a:ext uri="{0D108BD9-81ED-4DB2-BD59-A6C34878D82A}">
                    <a16:rowId xmlns:a16="http://schemas.microsoft.com/office/drawing/2014/main" val="10000"/>
                  </a:ext>
                </a:extLst>
              </a:tr>
              <a:tr h="46925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الخدمة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الأدبيات العلمية والتقنية لأمريكا اللاتينية ومنطقة البحر الكاريبي ، التي تساهم في زيادة </a:t>
                      </a:r>
                      <a:r>
                        <a:rPr lang="ar-EG" sz="1400" u="none" strike="noStrike" cap="none" dirty="0">
                          <a:solidFill>
                            <a:schemeClr val="tx1"/>
                          </a:solidFill>
                          <a:latin typeface="Open Sans"/>
                          <a:ea typeface="Open Sans"/>
                          <a:cs typeface="Open Sans"/>
                          <a:sym typeface="Open Sans"/>
                        </a:rPr>
                        <a:t>نشر</a:t>
                      </a:r>
                      <a:r>
                        <a:rPr lang="ar-SA" sz="1400" u="none" strike="noStrike" cap="none" dirty="0">
                          <a:solidFill>
                            <a:schemeClr val="tx1"/>
                          </a:solidFill>
                          <a:latin typeface="Open Sans"/>
                          <a:ea typeface="Open Sans"/>
                          <a:cs typeface="Open Sans"/>
                          <a:sym typeface="Open Sans"/>
                        </a:rPr>
                        <a:t> المعلومات الصحية وإمكانية الوصول إليها  وجودتها في الإقليم.</a:t>
                      </a:r>
                    </a:p>
                    <a:p>
                      <a:pPr marL="0" marR="0" lvl="0" indent="0" algn="r" rtl="1">
                        <a:lnSpc>
                          <a:spcPct val="100000"/>
                        </a:lnSpc>
                        <a:spcBef>
                          <a:spcPts val="0"/>
                        </a:spcBef>
                        <a:spcAft>
                          <a:spcPts val="0"/>
                        </a:spcAft>
                        <a:buNone/>
                      </a:pPr>
                      <a:endParaRPr lang="ar-SA" sz="140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1"/>
                  </a:ext>
                </a:extLst>
              </a:tr>
              <a:tr h="6508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مصدر المعلومات</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b="0" i="0" u="none" strike="noStrike" cap="none" dirty="0">
                          <a:solidFill>
                            <a:schemeClr val="tx1"/>
                          </a:solidFill>
                          <a:latin typeface="Open Sans"/>
                          <a:ea typeface="Open Sans"/>
                          <a:cs typeface="Open Sans"/>
                          <a:sym typeface="Open Sans"/>
                        </a:rPr>
                        <a:t>تشمل المصادر المجلات العلمية الصحية المنشورة رسميًا والتقارير والوثائق الصحية.</a:t>
                      </a: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الوثائق</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EG" dirty="0">
                          <a:solidFill>
                            <a:schemeClr val="tx1"/>
                          </a:solidFill>
                        </a:rPr>
                        <a:t>الإنتاج الفكري العلمي والتقني </a:t>
                      </a:r>
                      <a:r>
                        <a:rPr kumimoji="0" lang="ar-SA" sz="1400" b="0" i="0" u="none" strike="noStrike" kern="0" cap="none" spc="0" normalizeH="0" baseline="0" noProof="0" dirty="0">
                          <a:ln>
                            <a:noFill/>
                          </a:ln>
                          <a:solidFill>
                            <a:schemeClr val="tx1"/>
                          </a:solidFill>
                          <a:effectLst/>
                          <a:uLnTx/>
                          <a:uFillTx/>
                          <a:latin typeface="Open Sans"/>
                          <a:ea typeface="Open Sans"/>
                          <a:cs typeface="Open Sans"/>
                          <a:sym typeface="Open Sans"/>
                        </a:rPr>
                        <a:t>لأمريكا اللاتينية ومنطقة </a:t>
                      </a:r>
                      <a:r>
                        <a:rPr lang="ar-EG" dirty="0">
                          <a:solidFill>
                            <a:schemeClr val="tx1"/>
                          </a:solidFill>
                        </a:rPr>
                        <a:t>البحر </a:t>
                      </a:r>
                      <a:r>
                        <a:rPr kumimoji="0" lang="ar-SA" sz="1400" b="0" i="0" u="none" strike="noStrike" kern="0" cap="none" spc="0" normalizeH="0" baseline="0" noProof="0" dirty="0">
                          <a:ln>
                            <a:noFill/>
                          </a:ln>
                          <a:solidFill>
                            <a:schemeClr val="tx1"/>
                          </a:solidFill>
                          <a:effectLst/>
                          <a:uLnTx/>
                          <a:uFillTx/>
                          <a:latin typeface="Open Sans"/>
                          <a:ea typeface="Open Sans"/>
                          <a:cs typeface="Open Sans"/>
                          <a:sym typeface="Open Sans"/>
                        </a:rPr>
                        <a:t>الكاريبي.</a:t>
                      </a: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النص الكامل</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أكثر من 50٪ لديهم حق الوصول إلى النص الكامل.</a:t>
                      </a:r>
                      <a:endParaRPr sz="1400" i="1"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التغطية الموضوعية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Clr>
                          <a:srgbClr val="000000"/>
                        </a:buClr>
                        <a:buSzPts val="1400"/>
                        <a:buFont typeface="Arial"/>
                        <a:buNone/>
                      </a:pPr>
                      <a:r>
                        <a:rPr lang="ar-SA" sz="1400" u="none" strike="noStrike" cap="none" dirty="0">
                          <a:solidFill>
                            <a:schemeClr val="tx1"/>
                          </a:solidFill>
                          <a:latin typeface="Open Sans"/>
                          <a:ea typeface="Open Sans"/>
                          <a:cs typeface="Open Sans"/>
                          <a:sym typeface="Open Sans"/>
                        </a:rPr>
                        <a:t>معلومات العلوم الصحية</a:t>
                      </a:r>
                      <a:endParaRPr sz="1400" u="none" strike="noStrike" cap="none"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البيانات النوعية/ الكيفية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أكثر من 998.000 مرجع </a:t>
                      </a:r>
                      <a:r>
                        <a:rPr lang="ar-SA" sz="1400" u="none" strike="noStrike" cap="none" dirty="0" err="1">
                          <a:solidFill>
                            <a:schemeClr val="tx1"/>
                          </a:solidFill>
                          <a:latin typeface="Open Sans"/>
                          <a:ea typeface="Open Sans"/>
                          <a:cs typeface="Open Sans"/>
                          <a:sym typeface="Open Sans"/>
                        </a:rPr>
                        <a:t>ببليوجرافي</a:t>
                      </a:r>
                      <a:r>
                        <a:rPr lang="ar-SA" sz="1400" u="none" strike="noStrike" cap="none" dirty="0">
                          <a:solidFill>
                            <a:schemeClr val="tx1"/>
                          </a:solidFill>
                          <a:latin typeface="Open Sans"/>
                          <a:ea typeface="Open Sans"/>
                          <a:cs typeface="Open Sans"/>
                          <a:sym typeface="Open Sans"/>
                        </a:rPr>
                        <a:t> من أكثر من 800 مجلة علمية.</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493" name="Google Shape;493;p72"/>
          <p:cNvPicPr preferRelativeResize="0"/>
          <p:nvPr/>
        </p:nvPicPr>
        <p:blipFill rotWithShape="1">
          <a:blip r:embed="rId3">
            <a:alphaModFix/>
          </a:blip>
          <a:srcRect/>
          <a:stretch/>
        </p:blipFill>
        <p:spPr>
          <a:xfrm>
            <a:off x="584462" y="1646000"/>
            <a:ext cx="7309125" cy="670982"/>
          </a:xfrm>
          <a:prstGeom prst="rect">
            <a:avLst/>
          </a:prstGeom>
          <a:noFill/>
          <a:ln>
            <a:noFill/>
          </a:ln>
        </p:spPr>
      </p:pic>
      <p:sp>
        <p:nvSpPr>
          <p:cNvPr id="494" name="Google Shape;494;p72"/>
          <p:cNvSpPr txBox="1"/>
          <p:nvPr/>
        </p:nvSpPr>
        <p:spPr>
          <a:xfrm>
            <a:off x="700138" y="1609095"/>
            <a:ext cx="10047810" cy="877123"/>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أنظر قائمة قواعد بيانات بوابة البحوث من أجل الحياة </a:t>
            </a:r>
            <a:r>
              <a:rPr lang="en-US" sz="1600" b="0" i="0" u="none" strike="noStrike" cap="none" dirty="0">
                <a:solidFill>
                  <a:schemeClr val="tx1"/>
                </a:solidFill>
                <a:latin typeface="Open Sans"/>
                <a:ea typeface="Open Sans"/>
                <a:cs typeface="Open Sans"/>
                <a:sym typeface="Open Sans"/>
              </a:rPr>
              <a:t>Research4Life </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الكشاف الطبي العالمي(</a:t>
            </a:r>
            <a:r>
              <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rPr>
              <a:t>GIM</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a:t>
            </a:r>
            <a:endPar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endParaRPr>
          </a:p>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يمكن الوصول مباشرة</a:t>
            </a:r>
            <a:r>
              <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rPr>
              <a:t> </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على الرابط</a:t>
            </a:r>
            <a:r>
              <a:rPr kumimoji="0" lang="en-US" sz="1800" b="0" i="0" u="none" strike="noStrike" kern="0" cap="none" spc="0" normalizeH="0" baseline="0" noProof="0" dirty="0">
                <a:ln>
                  <a:noFill/>
                </a:ln>
                <a:solidFill>
                  <a:schemeClr val="tx1"/>
                </a:solidFill>
                <a:effectLst/>
                <a:uLnTx/>
                <a:uFillTx/>
                <a:latin typeface="Open Sans"/>
                <a:ea typeface="Open Sans"/>
                <a:cs typeface="Open Sans"/>
                <a:sym typeface="Open Sans"/>
              </a:rPr>
              <a:t> </a:t>
            </a:r>
            <a:r>
              <a:rPr kumimoji="0" lang="en-US" sz="1800" b="0" i="0" u="sng" strike="noStrike" kern="0" cap="none" spc="0" normalizeH="0" baseline="0" noProof="0" dirty="0">
                <a:ln>
                  <a:noFill/>
                </a:ln>
                <a:solidFill>
                  <a:srgbClr val="000000"/>
                </a:solidFill>
                <a:effectLst/>
                <a:uLnTx/>
                <a:uFillTx/>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https://www.globalindexmedicus.net/biblioteca/lilacs/</a:t>
            </a:r>
            <a:r>
              <a:rPr kumimoji="0" lang="en-US" sz="1800" b="0" i="0" u="sng" strike="noStrike" kern="0" cap="none" spc="0" normalizeH="0" baseline="0" noProof="0" dirty="0">
                <a:ln>
                  <a:noFill/>
                </a:ln>
                <a:solidFill>
                  <a:srgbClr val="000000"/>
                </a:solidFill>
                <a:effectLst/>
                <a:uLnTx/>
                <a:uFillTx/>
                <a:latin typeface="Open Sans"/>
                <a:ea typeface="Open Sans"/>
                <a:cs typeface="Open Sans"/>
                <a:sym typeface="Open Sans"/>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95" name="Google Shape;495;p72"/>
          <p:cNvPicPr preferRelativeResize="0"/>
          <p:nvPr/>
        </p:nvPicPr>
        <p:blipFill rotWithShape="1">
          <a:blip r:embed="rId5">
            <a:alphaModFix/>
          </a:blip>
          <a:srcRect/>
          <a:stretch/>
        </p:blipFill>
        <p:spPr>
          <a:xfrm>
            <a:off x="171576" y="2744897"/>
            <a:ext cx="3657143" cy="342857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3"/>
          <p:cNvSpPr txBox="1">
            <a:spLocks noGrp="1"/>
          </p:cNvSpPr>
          <p:nvPr>
            <p:ph type="title"/>
          </p:nvPr>
        </p:nvSpPr>
        <p:spPr>
          <a:xfrm>
            <a:off x="0" y="216816"/>
            <a:ext cx="7893587" cy="1242896"/>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FFFFFF"/>
              </a:buClr>
              <a:buSzPts val="3600"/>
              <a:buFont typeface="Trebuchet MS"/>
              <a:buNone/>
            </a:pPr>
            <a:r>
              <a:rPr lang="ar-SA" sz="3000" dirty="0">
                <a:solidFill>
                  <a:srgbClr val="586F7C"/>
                </a:solidFill>
                <a:latin typeface="Open Sans"/>
                <a:ea typeface="Open Sans"/>
              </a:rPr>
              <a:t>الكشاف الطبي لمنطقة غرب المحيط الهادئ </a:t>
            </a:r>
            <a:r>
              <a:rPr lang="ar-SA" sz="3000" b="1" dirty="0">
                <a:solidFill>
                  <a:srgbClr val="586F7C"/>
                </a:solidFill>
                <a:latin typeface="Open Sans"/>
                <a:ea typeface="Open Sans"/>
              </a:rPr>
              <a:t>(</a:t>
            </a:r>
            <a:r>
              <a:rPr lang="en-US" sz="3000" b="1" dirty="0">
                <a:solidFill>
                  <a:srgbClr val="586F7C"/>
                </a:solidFill>
                <a:latin typeface="Open Sans"/>
                <a:ea typeface="Open Sans"/>
              </a:rPr>
              <a:t>WPRO</a:t>
            </a:r>
            <a:r>
              <a:rPr lang="ar-SA" sz="3000" b="1" dirty="0">
                <a:solidFill>
                  <a:srgbClr val="586F7C"/>
                </a:solidFill>
                <a:latin typeface="Open Sans"/>
                <a:ea typeface="Open Sans"/>
              </a:rPr>
              <a:t>)</a:t>
            </a:r>
            <a:endParaRPr sz="3000" b="1" dirty="0">
              <a:solidFill>
                <a:srgbClr val="586F7C"/>
              </a:solidFill>
              <a:latin typeface="Open Sans"/>
              <a:ea typeface="Open Sans"/>
            </a:endParaRPr>
          </a:p>
        </p:txBody>
      </p:sp>
      <p:graphicFrame>
        <p:nvGraphicFramePr>
          <p:cNvPr id="501" name="Google Shape;501;p73"/>
          <p:cNvGraphicFramePr/>
          <p:nvPr>
            <p:extLst>
              <p:ext uri="{D42A27DB-BD31-4B8C-83A1-F6EECF244321}">
                <p14:modId xmlns:p14="http://schemas.microsoft.com/office/powerpoint/2010/main" val="2631452104"/>
              </p:ext>
            </p:extLst>
          </p:nvPr>
        </p:nvGraphicFramePr>
        <p:xfrm>
          <a:off x="4487159" y="2440052"/>
          <a:ext cx="7264972" cy="3746045"/>
        </p:xfrm>
        <a:graphic>
          <a:graphicData uri="http://schemas.openxmlformats.org/drawingml/2006/table">
            <a:tbl>
              <a:tblPr rtl="1" firstRow="1" bandRow="1">
                <a:noFill/>
              </a:tblPr>
              <a:tblGrid>
                <a:gridCol w="1827954">
                  <a:extLst>
                    <a:ext uri="{9D8B030D-6E8A-4147-A177-3AD203B41FA5}">
                      <a16:colId xmlns:a16="http://schemas.microsoft.com/office/drawing/2014/main" val="20000"/>
                    </a:ext>
                  </a:extLst>
                </a:gridCol>
                <a:gridCol w="5437018">
                  <a:extLst>
                    <a:ext uri="{9D8B030D-6E8A-4147-A177-3AD203B41FA5}">
                      <a16:colId xmlns:a16="http://schemas.microsoft.com/office/drawing/2014/main" val="20001"/>
                    </a:ext>
                  </a:extLst>
                </a:gridCol>
              </a:tblGrid>
              <a:tr h="5241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مزود الخدمة</a:t>
                      </a:r>
                      <a:endParaRPr b="1" dirty="0">
                        <a:solidFill>
                          <a:schemeClr val="tx1"/>
                        </a:solidFill>
                      </a:endParaRPr>
                    </a:p>
                  </a:txBody>
                  <a:tcPr marL="91450" marR="91450" marT="45725" marB="45725">
                    <a:solidFill>
                      <a:srgbClr val="FEEDD8"/>
                    </a:solidFill>
                  </a:tcPr>
                </a:tc>
                <a:tc>
                  <a:txBody>
                    <a:bodyPr/>
                    <a:lstStyle/>
                    <a:p>
                      <a:pPr marL="0" marR="0" lvl="0" indent="0" algn="r" rtl="1">
                        <a:lnSpc>
                          <a:spcPct val="100000"/>
                        </a:lnSpc>
                        <a:spcBef>
                          <a:spcPts val="0"/>
                        </a:spcBef>
                        <a:spcAft>
                          <a:spcPts val="0"/>
                        </a:spcAft>
                        <a:buNone/>
                      </a:pPr>
                      <a:r>
                        <a:rPr lang="en-US" sz="1400" b="0" i="0" u="none" strike="noStrike" cap="none" dirty="0">
                          <a:solidFill>
                            <a:schemeClr val="tx1"/>
                          </a:solidFill>
                          <a:latin typeface="Open Sans"/>
                          <a:ea typeface="Open Sans"/>
                          <a:cs typeface="Open Sans"/>
                          <a:sym typeface="Open Sans"/>
                        </a:rPr>
                        <a:t>(WPRIM) </a:t>
                      </a:r>
                      <a:r>
                        <a:rPr lang="ar-SA" sz="1400" b="0" i="0" u="none" strike="noStrike" cap="none" dirty="0">
                          <a:solidFill>
                            <a:schemeClr val="tx1"/>
                          </a:solidFill>
                          <a:latin typeface="Open Sans"/>
                          <a:ea typeface="Open Sans"/>
                          <a:cs typeface="Open Sans"/>
                          <a:sym typeface="Open Sans"/>
                        </a:rPr>
                        <a:t> هو الكشاف الببليوجرافي الإقليمي للمجلات الطبية والصحية التي تنشرها الدول الأعضاء في منطقة غرب المحيط الهادئ.</a:t>
                      </a:r>
                    </a:p>
                  </a:txBody>
                  <a:tcPr marL="91450" marR="91450" marT="45725" marB="45725">
                    <a:solidFill>
                      <a:schemeClr val="lt1"/>
                    </a:solidFill>
                  </a:tcPr>
                </a:tc>
                <a:extLst>
                  <a:ext uri="{0D108BD9-81ED-4DB2-BD59-A6C34878D82A}">
                    <a16:rowId xmlns:a16="http://schemas.microsoft.com/office/drawing/2014/main" val="10000"/>
                  </a:ext>
                </a:extLst>
              </a:tr>
              <a:tr h="51817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الخدمة</a:t>
                      </a:r>
                      <a:endParaRPr b="1" dirty="0">
                        <a:solidFill>
                          <a:schemeClr val="tx1"/>
                        </a:solidFill>
                      </a:endParaRPr>
                    </a:p>
                  </a:txBody>
                  <a:tcPr marL="91450" marR="91450" marT="45725" marB="45725">
                    <a:solidFill>
                      <a:srgbClr val="FEEDD8"/>
                    </a:solidFill>
                  </a:tcPr>
                </a:tc>
                <a:tc>
                  <a:txBody>
                    <a:bodyPr/>
                    <a:lstStyle/>
                    <a:p>
                      <a:pPr marL="0" marR="0" lvl="0" indent="0" algn="r" rtl="0">
                        <a:lnSpc>
                          <a:spcPct val="100000"/>
                        </a:lnSpc>
                        <a:spcBef>
                          <a:spcPts val="0"/>
                        </a:spcBef>
                        <a:spcAft>
                          <a:spcPts val="0"/>
                        </a:spcAft>
                        <a:buNone/>
                      </a:pPr>
                      <a:r>
                        <a:rPr lang="ar-EG" sz="1400" u="none" strike="noStrike" cap="none" dirty="0">
                          <a:solidFill>
                            <a:schemeClr val="tx1"/>
                          </a:solidFill>
                          <a:latin typeface="Open Sans"/>
                          <a:ea typeface="Open Sans"/>
                          <a:cs typeface="Open Sans"/>
                          <a:sym typeface="Open Sans"/>
                        </a:rPr>
                        <a:t>الانتاج الفكري العلمي والتقني </a:t>
                      </a:r>
                      <a:r>
                        <a:rPr lang="ar-SA" sz="1400" u="none" strike="noStrike" cap="none" dirty="0">
                          <a:solidFill>
                            <a:schemeClr val="tx1"/>
                          </a:solidFill>
                          <a:latin typeface="Open Sans"/>
                          <a:ea typeface="Open Sans"/>
                          <a:cs typeface="Open Sans"/>
                          <a:sym typeface="Open Sans"/>
                        </a:rPr>
                        <a:t>لأمريكا اللاتينية ومنطقة البحر الكاريبي ، </a:t>
                      </a:r>
                      <a:r>
                        <a:rPr lang="ar-EG" dirty="0">
                          <a:solidFill>
                            <a:schemeClr val="tx1"/>
                          </a:solidFill>
                        </a:rPr>
                        <a:t>التي تساهم </a:t>
                      </a:r>
                      <a:r>
                        <a:rPr lang="ar-SA" sz="1400" u="none" strike="noStrike" cap="none" dirty="0">
                          <a:solidFill>
                            <a:schemeClr val="tx1"/>
                          </a:solidFill>
                          <a:latin typeface="Open Sans"/>
                          <a:ea typeface="Open Sans"/>
                          <a:cs typeface="Open Sans"/>
                          <a:sym typeface="Open Sans"/>
                        </a:rPr>
                        <a:t>في </a:t>
                      </a:r>
                      <a:r>
                        <a:rPr lang="ar-EG" sz="1400" u="none" strike="noStrike" cap="none" dirty="0">
                          <a:solidFill>
                            <a:schemeClr val="tx1"/>
                          </a:solidFill>
                          <a:latin typeface="Open Sans"/>
                          <a:ea typeface="Open Sans"/>
                          <a:cs typeface="Open Sans"/>
                          <a:sym typeface="Open Sans"/>
                        </a:rPr>
                        <a:t>نشر</a:t>
                      </a:r>
                      <a:r>
                        <a:rPr lang="ar-SA" sz="1400" u="none" strike="noStrike" cap="none" dirty="0">
                          <a:solidFill>
                            <a:schemeClr val="tx1"/>
                          </a:solidFill>
                          <a:latin typeface="Open Sans"/>
                          <a:ea typeface="Open Sans"/>
                          <a:cs typeface="Open Sans"/>
                          <a:sym typeface="Open Sans"/>
                        </a:rPr>
                        <a:t> المعلومات الصحية وإتاحتها وجودتها في الإقليم.</a:t>
                      </a:r>
                    </a:p>
                  </a:txBody>
                  <a:tcPr marL="91450" marR="91450" marT="45725" marB="45725">
                    <a:solidFill>
                      <a:schemeClr val="lt1"/>
                    </a:solidFill>
                  </a:tcPr>
                </a:tc>
                <a:extLst>
                  <a:ext uri="{0D108BD9-81ED-4DB2-BD59-A6C34878D82A}">
                    <a16:rowId xmlns:a16="http://schemas.microsoft.com/office/drawing/2014/main" val="10001"/>
                  </a:ext>
                </a:extLst>
              </a:tr>
              <a:tr h="6508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مصدر المعلومات</a:t>
                      </a:r>
                      <a:endParaRPr b="1" dirty="0">
                        <a:solidFill>
                          <a:schemeClr val="tx1"/>
                        </a:solidFill>
                      </a:endParaRPr>
                    </a:p>
                  </a:txBody>
                  <a:tcPr marL="91450" marR="91450" marT="45725" marB="45725">
                    <a:solidFill>
                      <a:srgbClr val="FEEDD8"/>
                    </a:solidFill>
                  </a:tcPr>
                </a:tc>
                <a:tc>
                  <a:txBody>
                    <a:bodyPr/>
                    <a:lstStyle/>
                    <a:p>
                      <a:pPr marL="0" marR="0" lvl="0" indent="0" algn="l" rtl="0">
                        <a:lnSpc>
                          <a:spcPct val="100000"/>
                        </a:lnSpc>
                        <a:spcBef>
                          <a:spcPts val="0"/>
                        </a:spcBef>
                        <a:spcAft>
                          <a:spcPts val="0"/>
                        </a:spcAft>
                        <a:buNone/>
                      </a:pPr>
                      <a:endParaRPr sz="1400" b="0" i="0"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2"/>
                  </a:ext>
                </a:extLst>
              </a:tr>
              <a:tr h="5280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نوع الوثائق</a:t>
                      </a:r>
                      <a:endParaRPr b="1" dirty="0">
                        <a:solidFill>
                          <a:schemeClr val="tx1"/>
                        </a:solidFill>
                      </a:endParaRPr>
                    </a:p>
                  </a:txBody>
                  <a:tcPr marL="91450" marR="91450" marT="45725" marB="45725">
                    <a:solidFill>
                      <a:srgbClr val="FEEDD8"/>
                    </a:solidFill>
                  </a:tcPr>
                </a:tc>
                <a:tc>
                  <a:txBody>
                    <a:bodyPr/>
                    <a:lstStyle/>
                    <a:p>
                      <a:pPr marL="0" marR="0" lvl="0" indent="0" algn="r" rtl="0">
                        <a:lnSpc>
                          <a:spcPct val="100000"/>
                        </a:lnSpc>
                        <a:spcBef>
                          <a:spcPts val="0"/>
                        </a:spcBef>
                        <a:spcAft>
                          <a:spcPts val="0"/>
                        </a:spcAft>
                        <a:buNone/>
                      </a:pPr>
                      <a:r>
                        <a:rPr lang="ar-SA" sz="1400" b="0" i="0" u="none" strike="noStrike" cap="none" dirty="0">
                          <a:solidFill>
                            <a:schemeClr val="tx1"/>
                          </a:solidFill>
                          <a:latin typeface="Open Sans"/>
                          <a:ea typeface="Open Sans"/>
                          <a:cs typeface="Open Sans"/>
                          <a:sym typeface="Open Sans"/>
                        </a:rPr>
                        <a:t>البحوث، والمنشورات، والمجلات الطبية ،</a:t>
                      </a:r>
                      <a:r>
                        <a:rPr lang="ar-EG" sz="1400" b="0" i="0" u="none" strike="noStrike" cap="none" dirty="0">
                          <a:solidFill>
                            <a:schemeClr val="tx1"/>
                          </a:solidFill>
                          <a:latin typeface="Open Sans"/>
                          <a:ea typeface="Open Sans"/>
                          <a:cs typeface="Open Sans"/>
                          <a:sym typeface="Open Sans"/>
                        </a:rPr>
                        <a:t> </a:t>
                      </a:r>
                      <a:r>
                        <a:rPr lang="ar-SA" sz="1400" b="0" i="0" u="none" strike="noStrike" cap="none" dirty="0">
                          <a:solidFill>
                            <a:schemeClr val="tx1"/>
                          </a:solidFill>
                          <a:latin typeface="Open Sans"/>
                          <a:ea typeface="Open Sans"/>
                          <a:cs typeface="Open Sans"/>
                          <a:sym typeface="Open Sans"/>
                        </a:rPr>
                        <a:t>والصحية.</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3"/>
                  </a:ext>
                </a:extLst>
              </a:tr>
              <a:tr h="66702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النص الكامل</a:t>
                      </a:r>
                      <a:endParaRPr b="1" dirty="0">
                        <a:solidFill>
                          <a:schemeClr val="tx1"/>
                        </a:solidFill>
                      </a:endParaRPr>
                    </a:p>
                  </a:txBody>
                  <a:tcPr marL="91450" marR="91450" marT="45725" marB="45725">
                    <a:solidFill>
                      <a:srgbClr val="FEEDD8"/>
                    </a:solidFill>
                  </a:tcPr>
                </a:tc>
                <a:tc>
                  <a:txBody>
                    <a:bodyPr/>
                    <a:lstStyle/>
                    <a:p>
                      <a:pPr marL="0" marR="0" lvl="0" indent="0" algn="r" rtl="0">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أكثر من 60٪ لديهم حق الوصول إلى النص الكامل.</a:t>
                      </a:r>
                      <a:endParaRPr sz="1400" i="1" u="none" strike="noStrike" cap="none" dirty="0">
                        <a:solidFill>
                          <a:schemeClr val="tx1"/>
                        </a:solidFill>
                        <a:latin typeface="Open Sans"/>
                        <a:ea typeface="Open Sans"/>
                        <a:cs typeface="Open Sans"/>
                        <a:sym typeface="Open Sans"/>
                      </a:endParaRPr>
                    </a:p>
                  </a:txBody>
                  <a:tcPr marL="91450" marR="91450" marT="45725" marB="45725">
                    <a:solidFill>
                      <a:schemeClr val="lt1"/>
                    </a:solidFill>
                  </a:tcPr>
                </a:tc>
                <a:extLst>
                  <a:ext uri="{0D108BD9-81ED-4DB2-BD59-A6C34878D82A}">
                    <a16:rowId xmlns:a16="http://schemas.microsoft.com/office/drawing/2014/main" val="10004"/>
                  </a:ext>
                </a:extLst>
              </a:tr>
              <a:tr h="477775">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التغطية الموضوعية</a:t>
                      </a:r>
                      <a:endParaRPr b="1" dirty="0">
                        <a:solidFill>
                          <a:schemeClr val="tx1"/>
                        </a:solidFill>
                      </a:endParaRPr>
                    </a:p>
                  </a:txBody>
                  <a:tcPr marL="91450" marR="91450" marT="45725" marB="45725">
                    <a:solidFill>
                      <a:srgbClr val="FEEDD8"/>
                    </a:solidFill>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dirty="0">
                          <a:solidFill>
                            <a:schemeClr val="tx1"/>
                          </a:solidFill>
                          <a:latin typeface="Open Sans"/>
                          <a:ea typeface="Open Sans"/>
                          <a:cs typeface="Open Sans"/>
                          <a:sym typeface="Open Sans"/>
                        </a:rPr>
                        <a:t> </a:t>
                      </a:r>
                      <a:r>
                        <a:rPr lang="ar-SA" sz="1400" u="none" strike="noStrike" cap="none" dirty="0">
                          <a:solidFill>
                            <a:schemeClr val="tx1"/>
                          </a:solidFill>
                          <a:latin typeface="Open Sans"/>
                          <a:ea typeface="Open Sans"/>
                          <a:cs typeface="Open Sans"/>
                          <a:sym typeface="Open Sans"/>
                        </a:rPr>
                        <a:t>معلومات العلوم الصحية.</a:t>
                      </a:r>
                      <a:endParaRPr sz="1400" u="none" strike="noStrike" cap="none"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5"/>
                  </a:ext>
                </a:extLst>
              </a:tr>
              <a:tr h="379950">
                <a:tc>
                  <a:txBody>
                    <a:bodyPr/>
                    <a:lstStyle/>
                    <a:p>
                      <a:pPr marL="0" marR="0" lvl="0" indent="0" algn="r" rtl="1">
                        <a:lnSpc>
                          <a:spcPct val="100000"/>
                        </a:lnSpc>
                        <a:spcBef>
                          <a:spcPts val="0"/>
                        </a:spcBef>
                        <a:spcAft>
                          <a:spcPts val="0"/>
                        </a:spcAft>
                        <a:buNone/>
                      </a:pPr>
                      <a:r>
                        <a:rPr lang="ar-SA" sz="1400" b="1" u="none" strike="noStrike" cap="none" dirty="0">
                          <a:solidFill>
                            <a:schemeClr val="tx1"/>
                          </a:solidFill>
                          <a:latin typeface="Open Sans"/>
                          <a:ea typeface="Open Sans"/>
                          <a:cs typeface="Open Sans"/>
                          <a:sym typeface="Open Sans"/>
                        </a:rPr>
                        <a:t>البيانات النوعية/ الكيفية</a:t>
                      </a:r>
                      <a:endParaRPr b="1" dirty="0">
                        <a:solidFill>
                          <a:schemeClr val="tx1"/>
                        </a:solidFill>
                      </a:endParaRPr>
                    </a:p>
                  </a:txBody>
                  <a:tcPr marL="91450" marR="91450" marT="45725" marB="45725">
                    <a:solidFill>
                      <a:srgbClr val="FEEDD8"/>
                    </a:solidFill>
                  </a:tcPr>
                </a:tc>
                <a:tc>
                  <a:txBody>
                    <a:bodyPr/>
                    <a:lstStyle/>
                    <a:p>
                      <a:pPr marL="0" marR="0" lvl="0" indent="0" algn="r" rtl="0">
                        <a:lnSpc>
                          <a:spcPct val="100000"/>
                        </a:lnSpc>
                        <a:spcBef>
                          <a:spcPts val="0"/>
                        </a:spcBef>
                        <a:spcAft>
                          <a:spcPts val="0"/>
                        </a:spcAft>
                        <a:buNone/>
                      </a:pPr>
                      <a:r>
                        <a:rPr lang="ar-SA" sz="1400" u="none" strike="noStrike" cap="none" dirty="0">
                          <a:solidFill>
                            <a:schemeClr val="tx1"/>
                          </a:solidFill>
                          <a:latin typeface="Open Sans"/>
                          <a:ea typeface="Open Sans"/>
                          <a:cs typeface="Open Sans"/>
                          <a:sym typeface="Open Sans"/>
                        </a:rPr>
                        <a:t>أكثر من 874.000 مرجع </a:t>
                      </a:r>
                      <a:r>
                        <a:rPr lang="ar-SA" sz="1400" u="none" strike="noStrike" cap="none" dirty="0" err="1">
                          <a:solidFill>
                            <a:schemeClr val="tx1"/>
                          </a:solidFill>
                          <a:latin typeface="Open Sans"/>
                          <a:ea typeface="Open Sans"/>
                          <a:cs typeface="Open Sans"/>
                          <a:sym typeface="Open Sans"/>
                        </a:rPr>
                        <a:t>ببليوجرافي</a:t>
                      </a:r>
                      <a:r>
                        <a:rPr lang="ar-SA" sz="1400" u="none" strike="noStrike" cap="none" dirty="0">
                          <a:solidFill>
                            <a:schemeClr val="tx1"/>
                          </a:solidFill>
                          <a:latin typeface="Open Sans"/>
                          <a:ea typeface="Open Sans"/>
                          <a:cs typeface="Open Sans"/>
                          <a:sym typeface="Open Sans"/>
                        </a:rPr>
                        <a:t>.</a:t>
                      </a:r>
                      <a:endParaRPr dirty="0">
                        <a:solidFill>
                          <a:schemeClr val="tx1"/>
                        </a:solidFill>
                      </a:endParaRPr>
                    </a:p>
                  </a:txBody>
                  <a:tcPr marL="91450" marR="91450" marT="45725" marB="45725">
                    <a:solidFill>
                      <a:schemeClr val="lt1"/>
                    </a:solidFill>
                  </a:tcPr>
                </a:tc>
                <a:extLst>
                  <a:ext uri="{0D108BD9-81ED-4DB2-BD59-A6C34878D82A}">
                    <a16:rowId xmlns:a16="http://schemas.microsoft.com/office/drawing/2014/main" val="10006"/>
                  </a:ext>
                </a:extLst>
              </a:tr>
            </a:tbl>
          </a:graphicData>
        </a:graphic>
      </p:graphicFrame>
      <p:pic>
        <p:nvPicPr>
          <p:cNvPr id="502" name="Google Shape;502;p73"/>
          <p:cNvPicPr preferRelativeResize="0"/>
          <p:nvPr/>
        </p:nvPicPr>
        <p:blipFill rotWithShape="1">
          <a:blip r:embed="rId3">
            <a:alphaModFix/>
          </a:blip>
          <a:srcRect/>
          <a:stretch/>
        </p:blipFill>
        <p:spPr>
          <a:xfrm>
            <a:off x="584462" y="1646000"/>
            <a:ext cx="7309125" cy="670982"/>
          </a:xfrm>
          <a:prstGeom prst="rect">
            <a:avLst/>
          </a:prstGeom>
          <a:noFill/>
          <a:ln>
            <a:noFill/>
          </a:ln>
        </p:spPr>
      </p:pic>
      <p:sp>
        <p:nvSpPr>
          <p:cNvPr id="503" name="Google Shape;503;p73"/>
          <p:cNvSpPr txBox="1"/>
          <p:nvPr/>
        </p:nvSpPr>
        <p:spPr>
          <a:xfrm>
            <a:off x="894735" y="1589219"/>
            <a:ext cx="10228082" cy="923289"/>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800" b="0" i="0" u="none" strike="noStrike" kern="0" cap="none" spc="0" normalizeH="0" baseline="0" noProof="0" dirty="0">
                <a:ln>
                  <a:noFill/>
                </a:ln>
                <a:solidFill>
                  <a:schemeClr val="tx1"/>
                </a:solidFill>
                <a:effectLst/>
                <a:uLnTx/>
                <a:uFillTx/>
                <a:latin typeface="Open Sans"/>
                <a:ea typeface="Open Sans"/>
                <a:cs typeface="Open Sans"/>
                <a:sym typeface="Open Sans"/>
              </a:rPr>
              <a:t>انظر قائمة قواعد بيانات بوابة البحوث من أجل الحياة </a:t>
            </a:r>
            <a:r>
              <a:rPr lang="en-US" sz="1800" b="0" i="0" u="none" strike="noStrike" cap="none" dirty="0">
                <a:solidFill>
                  <a:schemeClr val="tx1"/>
                </a:solidFill>
                <a:latin typeface="Open Sans"/>
                <a:ea typeface="Open Sans"/>
                <a:cs typeface="Open Sans"/>
                <a:sym typeface="Open Sans"/>
              </a:rPr>
              <a:t>Research4Life </a:t>
            </a:r>
            <a:r>
              <a:rPr kumimoji="0" lang="ar-SA" sz="1800" b="0" i="0" u="none" strike="noStrike" kern="0" cap="none" spc="0" normalizeH="0" baseline="0" noProof="0" dirty="0">
                <a:ln>
                  <a:noFill/>
                </a:ln>
                <a:solidFill>
                  <a:schemeClr val="tx1"/>
                </a:solidFill>
                <a:effectLst/>
                <a:uLnTx/>
                <a:uFillTx/>
                <a:latin typeface="Open Sans"/>
                <a:ea typeface="Open Sans"/>
                <a:cs typeface="Open Sans"/>
                <a:sym typeface="Open Sans"/>
              </a:rPr>
              <a:t>/ الكشاف الطبي العالمي (</a:t>
            </a:r>
            <a:r>
              <a:rPr lang="en-US" sz="1800" dirty="0">
                <a:solidFill>
                  <a:schemeClr val="tx1"/>
                </a:solidFill>
                <a:latin typeface="Open Sans"/>
                <a:ea typeface="Open Sans"/>
                <a:cs typeface="Open Sans"/>
                <a:sym typeface="Open Sans"/>
              </a:rPr>
              <a:t> (GIM</a:t>
            </a:r>
            <a:endParaRPr kumimoji="0" lang="en-US" sz="1800" b="0" i="0" u="none" strike="noStrike" kern="0" cap="none" spc="0" normalizeH="0" baseline="0" noProof="0" dirty="0">
              <a:ln>
                <a:noFill/>
              </a:ln>
              <a:solidFill>
                <a:schemeClr val="tx1"/>
              </a:solidFill>
              <a:effectLst/>
              <a:uLnTx/>
              <a:uFillTx/>
              <a:latin typeface="Open Sans"/>
              <a:ea typeface="Open Sans"/>
              <a:cs typeface="Open Sans"/>
              <a:sym typeface="Open Sans"/>
            </a:endParaRPr>
          </a:p>
          <a:p>
            <a:pPr marL="0" marR="0" lvl="0" indent="0" algn="r" defTabSz="914400" rtl="1" eaLnBrk="1" fontAlgn="auto" latinLnBrk="0" hangingPunct="1">
              <a:lnSpc>
                <a:spcPct val="150000"/>
              </a:lnSpc>
              <a:spcBef>
                <a:spcPts val="0"/>
              </a:spcBef>
              <a:spcAft>
                <a:spcPts val="0"/>
              </a:spcAft>
              <a:buClr>
                <a:srgbClr val="000000"/>
              </a:buClr>
              <a:buSzPts val="2000"/>
              <a:buFont typeface="Arial"/>
              <a:buNone/>
              <a:tabLst/>
              <a:defRPr/>
            </a:pPr>
            <a:r>
              <a:rPr kumimoji="0" lang="ar-SA" sz="1800" b="0" i="0" u="none" strike="noStrike" kern="0" cap="none" spc="0" normalizeH="0" baseline="0" noProof="0">
                <a:ln>
                  <a:noFill/>
                </a:ln>
                <a:solidFill>
                  <a:schemeClr val="tx1"/>
                </a:solidFill>
                <a:effectLst/>
                <a:uLnTx/>
                <a:uFillTx/>
                <a:latin typeface="Open Sans"/>
                <a:ea typeface="Open Sans"/>
                <a:cs typeface="Open Sans"/>
                <a:sym typeface="Open Sans"/>
              </a:rPr>
              <a:t> يمكن الوصول </a:t>
            </a:r>
            <a:r>
              <a:rPr kumimoji="0" lang="ar-SA" sz="1800" b="0" i="0" u="none" strike="noStrike" kern="0" cap="none" spc="0" normalizeH="0" baseline="0" noProof="0" dirty="0">
                <a:ln>
                  <a:noFill/>
                </a:ln>
                <a:solidFill>
                  <a:schemeClr val="tx1"/>
                </a:solidFill>
                <a:effectLst/>
                <a:uLnTx/>
                <a:uFillTx/>
                <a:latin typeface="Open Sans"/>
                <a:ea typeface="Open Sans"/>
                <a:cs typeface="Open Sans"/>
                <a:sym typeface="Open Sans"/>
              </a:rPr>
              <a:t>إليه أيضًا عن </a:t>
            </a:r>
            <a:r>
              <a:rPr kumimoji="0" lang="ar-SA" sz="1800" b="0" i="0" u="none" strike="noStrike" kern="0" cap="none" spc="0" normalizeH="0" baseline="0" noProof="0" dirty="0">
                <a:ln>
                  <a:noFill/>
                </a:ln>
                <a:solidFill>
                  <a:srgbClr val="3F3F3F"/>
                </a:solidFill>
                <a:effectLst/>
                <a:uLnTx/>
                <a:uFillTx/>
                <a:latin typeface="Open Sans"/>
                <a:ea typeface="Open Sans"/>
                <a:cs typeface="Open Sans"/>
                <a:sym typeface="Open Sans"/>
              </a:rPr>
              <a:t>طريق </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4"/>
              </a:rPr>
              <a:t>https://www.globalindexmedicus.net/biblioteca/wprim/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04" name="Google Shape;504;p73"/>
          <p:cNvPicPr preferRelativeResize="0"/>
          <p:nvPr/>
        </p:nvPicPr>
        <p:blipFill rotWithShape="1">
          <a:blip r:embed="rId5">
            <a:alphaModFix/>
          </a:blip>
          <a:srcRect/>
          <a:stretch/>
        </p:blipFill>
        <p:spPr>
          <a:xfrm>
            <a:off x="171576" y="2775377"/>
            <a:ext cx="3647619" cy="342857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26"/>
          <p:cNvSpPr txBox="1">
            <a:spLocks noGrp="1"/>
          </p:cNvSpPr>
          <p:nvPr>
            <p:ph type="title"/>
          </p:nvPr>
        </p:nvSpPr>
        <p:spPr>
          <a:xfrm>
            <a:off x="86640" y="441434"/>
            <a:ext cx="7723860" cy="1102552"/>
          </a:xfrm>
          <a:prstGeom prst="rect">
            <a:avLst/>
          </a:prstGeom>
          <a:noFill/>
          <a:ln>
            <a:noFill/>
          </a:ln>
        </p:spPr>
        <p:txBody>
          <a:bodyPr spcFirstLastPara="1" wrap="square" lIns="91425" tIns="45700" rIns="91425" bIns="45700" anchor="t" anchorCtr="0">
            <a:normAutofit fontScale="90000"/>
          </a:bodyPr>
          <a:lstStyle/>
          <a:p>
            <a:pPr marL="0" lvl="0" indent="0" algn="r" rtl="1">
              <a:lnSpc>
                <a:spcPct val="90000"/>
              </a:lnSpc>
              <a:spcBef>
                <a:spcPts val="0"/>
              </a:spcBef>
              <a:spcAft>
                <a:spcPts val="0"/>
              </a:spcAft>
              <a:buClr>
                <a:schemeClr val="dk1"/>
              </a:buClr>
              <a:buSzPct val="88888"/>
              <a:buNone/>
            </a:pPr>
            <a:r>
              <a:rPr lang="ar-SA" sz="3300" dirty="0">
                <a:solidFill>
                  <a:srgbClr val="586F7C"/>
                </a:solidFill>
                <a:latin typeface="Open Sans"/>
                <a:ea typeface="Open Sans"/>
                <a:sym typeface="Open Sans"/>
              </a:rPr>
              <a:t>المستودع الرقمي المؤسسي لمشاركة المعلومات </a:t>
            </a:r>
            <a:r>
              <a:rPr lang="en-US" sz="3300" b="1" dirty="0">
                <a:solidFill>
                  <a:srgbClr val="586F7C"/>
                </a:solidFill>
                <a:latin typeface="Open Sans"/>
                <a:ea typeface="Open Sans"/>
                <a:sym typeface="Open Sans"/>
              </a:rPr>
              <a:t>IRIS)</a:t>
            </a:r>
            <a:r>
              <a:rPr lang="ar-SA" sz="3300" b="1" dirty="0">
                <a:solidFill>
                  <a:srgbClr val="586F7C"/>
                </a:solidFill>
                <a:latin typeface="Open Sans"/>
                <a:ea typeface="Open Sans"/>
                <a:sym typeface="Open Sans"/>
              </a:rPr>
              <a:t>)</a:t>
            </a:r>
            <a:br>
              <a:rPr lang="en-US" sz="3600" dirty="0">
                <a:solidFill>
                  <a:srgbClr val="586F7C"/>
                </a:solidFill>
                <a:latin typeface="Open Sans"/>
                <a:ea typeface="Open Sans"/>
                <a:cs typeface="Open Sans"/>
                <a:sym typeface="Open Sans"/>
              </a:rPr>
            </a:br>
            <a:br>
              <a:rPr lang="en-US" sz="3600" dirty="0">
                <a:solidFill>
                  <a:srgbClr val="586F7C"/>
                </a:solidFill>
                <a:latin typeface="Open Sans"/>
                <a:ea typeface="Open Sans"/>
                <a:cs typeface="Open Sans"/>
                <a:sym typeface="Open Sans"/>
              </a:rPr>
            </a:br>
            <a:endParaRPr sz="3600" dirty="0">
              <a:solidFill>
                <a:srgbClr val="586F7C"/>
              </a:solidFill>
              <a:latin typeface="Open Sans"/>
              <a:ea typeface="Open Sans"/>
              <a:cs typeface="Open Sans"/>
              <a:sym typeface="Open Sans"/>
            </a:endParaRPr>
          </a:p>
        </p:txBody>
      </p:sp>
      <p:sp>
        <p:nvSpPr>
          <p:cNvPr id="511" name="Google Shape;511;p26"/>
          <p:cNvSpPr txBox="1"/>
          <p:nvPr/>
        </p:nvSpPr>
        <p:spPr>
          <a:xfrm>
            <a:off x="-98324" y="1871361"/>
            <a:ext cx="12290323" cy="646290"/>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Pts val="2000"/>
              <a:buFont typeface="Arial"/>
              <a:buNone/>
              <a:tabLst/>
              <a:defRPr/>
            </a:pP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انظر قائمة قواعد بيانات بوابة </a:t>
            </a:r>
            <a:r>
              <a:rPr lang="ar-SA" sz="1600" dirty="0">
                <a:solidFill>
                  <a:schemeClr val="tx1"/>
                </a:solidFill>
                <a:latin typeface="Open Sans"/>
                <a:ea typeface="Open Sans"/>
                <a:cs typeface="Open Sans"/>
                <a:sym typeface="Open Sans"/>
              </a:rPr>
              <a:t>المستودع الرقمي المؤسسي لمشاركة المعلومات</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a:t>
            </a:r>
            <a:r>
              <a:rPr kumimoji="0" lang="en-US" sz="1600" b="0" i="0" u="none" strike="noStrike" kern="0" cap="none" spc="0" normalizeH="0" baseline="0" noProof="0" dirty="0">
                <a:ln>
                  <a:noFill/>
                </a:ln>
                <a:solidFill>
                  <a:schemeClr val="tx1"/>
                </a:solidFill>
                <a:effectLst/>
                <a:uLnTx/>
                <a:uFillTx/>
                <a:latin typeface="Open Sans"/>
                <a:ea typeface="Open Sans"/>
                <a:cs typeface="Open Sans"/>
                <a:sym typeface="Open Sans"/>
              </a:rPr>
              <a:t>/ IRIS</a:t>
            </a:r>
            <a:r>
              <a:rPr kumimoji="0" lang="ar-SA" sz="1600" b="0" i="0" u="none" strike="noStrike" kern="0" cap="none" spc="0" normalizeH="0" baseline="0" noProof="0" dirty="0">
                <a:ln>
                  <a:noFill/>
                </a:ln>
                <a:solidFill>
                  <a:schemeClr val="tx1"/>
                </a:solidFill>
                <a:effectLst/>
                <a:uLnTx/>
                <a:uFillTx/>
                <a:latin typeface="Open Sans"/>
                <a:ea typeface="Open Sans"/>
                <a:cs typeface="Open Sans"/>
                <a:sym typeface="Open Sans"/>
              </a:rPr>
              <a:t> </a:t>
            </a:r>
            <a:r>
              <a:rPr kumimoji="0" lang="ar-SA" sz="1800" b="0" i="0" u="none" strike="noStrike" kern="0" cap="none" spc="0" normalizeH="0" baseline="0" noProof="0" dirty="0">
                <a:ln>
                  <a:noFill/>
                </a:ln>
                <a:solidFill>
                  <a:schemeClr val="tx1"/>
                </a:solidFill>
                <a:effectLst/>
                <a:uLnTx/>
                <a:uFillTx/>
                <a:latin typeface="Open Sans"/>
                <a:ea typeface="Open Sans"/>
                <a:cs typeface="Open Sans"/>
                <a:sym typeface="Open Sans"/>
              </a:rPr>
              <a:t>البحوث من أجل الحياة </a:t>
            </a:r>
            <a:r>
              <a:rPr lang="en-US" sz="1800" b="0" i="0" u="none" strike="noStrike" cap="none" dirty="0">
                <a:solidFill>
                  <a:schemeClr val="tx1"/>
                </a:solidFill>
                <a:latin typeface="Open Sans"/>
                <a:ea typeface="Open Sans"/>
                <a:cs typeface="Open Sans"/>
                <a:sym typeface="Open Sans"/>
              </a:rPr>
              <a:t>Research4Life </a:t>
            </a:r>
            <a:r>
              <a:rPr lang="ar-SA" sz="1800" b="0" i="0" u="none" strike="noStrike" cap="none" dirty="0">
                <a:solidFill>
                  <a:srgbClr val="00B050"/>
                </a:solidFill>
                <a:latin typeface="Open Sans"/>
                <a:ea typeface="Open Sans"/>
                <a:cs typeface="Open Sans"/>
                <a:sym typeface="Open Sans"/>
              </a:rPr>
              <a:t> </a:t>
            </a:r>
            <a:r>
              <a:rPr kumimoji="0" lang="ar-SA" sz="1800" b="0" i="0" u="none" strike="noStrike" kern="0" cap="none" spc="0" normalizeH="0" baseline="0" noProof="0" dirty="0">
                <a:ln>
                  <a:noFill/>
                </a:ln>
                <a:solidFill>
                  <a:srgbClr val="3F3F3F"/>
                </a:solidFill>
                <a:effectLst/>
                <a:uLnTx/>
                <a:uFillTx/>
                <a:latin typeface="Open Sans"/>
                <a:ea typeface="Open Sans"/>
                <a:cs typeface="Open Sans"/>
                <a:sym typeface="Open Sans"/>
              </a:rPr>
              <a:t>(منشورات منظمة الصحة العالمية الرقمية) ؛ يمكن الوصول إليها مباشرة عن طريق </a:t>
            </a:r>
            <a:r>
              <a:rPr kumimoji="0" lang="en-US" sz="1800" b="0" i="0" u="sng" strike="noStrike" kern="0" cap="none" spc="0" normalizeH="0" baseline="0" noProof="0" dirty="0">
                <a:ln>
                  <a:noFill/>
                </a:ln>
                <a:solidFill>
                  <a:srgbClr val="0000FF"/>
                </a:solidFill>
                <a:effectLst/>
                <a:uLnTx/>
                <a:uFillTx/>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https://apps.who.int/iris/</a:t>
            </a: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pic>
        <p:nvPicPr>
          <p:cNvPr id="512" name="Google Shape;512;p26"/>
          <p:cNvPicPr preferRelativeResize="0"/>
          <p:nvPr/>
        </p:nvPicPr>
        <p:blipFill rotWithShape="1">
          <a:blip r:embed="rId4">
            <a:alphaModFix/>
          </a:blip>
          <a:srcRect/>
          <a:stretch/>
        </p:blipFill>
        <p:spPr>
          <a:xfrm>
            <a:off x="4572000" y="2993496"/>
            <a:ext cx="7620000" cy="3685659"/>
          </a:xfrm>
          <a:prstGeom prst="rect">
            <a:avLst/>
          </a:prstGeom>
          <a:noFill/>
          <a:ln>
            <a:noFill/>
          </a:ln>
        </p:spPr>
      </p:pic>
      <p:pic>
        <p:nvPicPr>
          <p:cNvPr id="513" name="Google Shape;513;p26" descr="A picture containing plate&#10;&#10;Description automatically generated"/>
          <p:cNvPicPr preferRelativeResize="0"/>
          <p:nvPr/>
        </p:nvPicPr>
        <p:blipFill rotWithShape="1">
          <a:blip r:embed="rId5">
            <a:alphaModFix/>
          </a:blip>
          <a:srcRect/>
          <a:stretch/>
        </p:blipFill>
        <p:spPr>
          <a:xfrm>
            <a:off x="530861" y="3691785"/>
            <a:ext cx="3754376" cy="153494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4"/>
          <p:cNvSpPr txBox="1">
            <a:spLocks noGrp="1"/>
          </p:cNvSpPr>
          <p:nvPr>
            <p:ph type="title"/>
          </p:nvPr>
        </p:nvSpPr>
        <p:spPr>
          <a:xfrm>
            <a:off x="1885943" y="4970359"/>
            <a:ext cx="7347857" cy="1414365"/>
          </a:xfrm>
          <a:prstGeom prst="rect">
            <a:avLst/>
          </a:prstGeom>
          <a:noFill/>
          <a:ln>
            <a:noFill/>
          </a:ln>
        </p:spPr>
        <p:txBody>
          <a:bodyPr spcFirstLastPara="1" wrap="square" lIns="91425" tIns="45700" rIns="91425" bIns="45700" anchor="t" anchorCtr="0">
            <a:normAutofit fontScale="90000"/>
          </a:bodyPr>
          <a:lstStyle/>
          <a:p>
            <a:pPr marL="0" lvl="0" indent="0" algn="r" rtl="1">
              <a:lnSpc>
                <a:spcPct val="90000"/>
              </a:lnSpc>
              <a:spcBef>
                <a:spcPts val="0"/>
              </a:spcBef>
              <a:spcAft>
                <a:spcPts val="0"/>
              </a:spcAft>
              <a:buClr>
                <a:schemeClr val="dk1"/>
              </a:buClr>
              <a:buSzPct val="88888"/>
              <a:buNone/>
            </a:pPr>
            <a:r>
              <a:rPr lang="ar-SA" sz="3600" dirty="0">
                <a:solidFill>
                  <a:srgbClr val="FF0000"/>
                </a:solidFill>
                <a:latin typeface="Open Sans"/>
                <a:ea typeface="Open Sans"/>
                <a:cs typeface="Open Sans"/>
                <a:sym typeface="Open Sans"/>
              </a:rPr>
              <a:t> المستودع الرقمي المؤسسي لمشاركة المعلومات (</a:t>
            </a:r>
            <a:r>
              <a:rPr lang="ar-SA" sz="3600" dirty="0">
                <a:solidFill>
                  <a:srgbClr val="00B050"/>
                </a:solidFill>
                <a:latin typeface="Open Sans"/>
                <a:ea typeface="Open Sans"/>
                <a:cs typeface="Open Sans"/>
                <a:sym typeface="Open Sans"/>
              </a:rPr>
              <a:t>تابع</a:t>
            </a:r>
            <a:r>
              <a:rPr lang="ar-SA" sz="3600" dirty="0">
                <a:solidFill>
                  <a:srgbClr val="FF0000"/>
                </a:solidFill>
                <a:latin typeface="Open Sans"/>
                <a:ea typeface="Open Sans"/>
                <a:cs typeface="Open Sans"/>
                <a:sym typeface="Open Sans"/>
              </a:rPr>
              <a:t>)</a:t>
            </a:r>
            <a:br>
              <a:rPr lang="en-US" sz="3600" dirty="0">
                <a:solidFill>
                  <a:srgbClr val="586F7C"/>
                </a:solidFill>
                <a:latin typeface="Open Sans"/>
                <a:ea typeface="Open Sans"/>
                <a:cs typeface="Open Sans"/>
                <a:sym typeface="Open Sans"/>
              </a:rPr>
            </a:br>
            <a:r>
              <a:rPr lang="en-US" sz="3600" dirty="0">
                <a:solidFill>
                  <a:srgbClr val="586F7C"/>
                </a:solidFill>
                <a:latin typeface="Open Sans"/>
                <a:ea typeface="Open Sans"/>
                <a:cs typeface="Open Sans"/>
                <a:sym typeface="Open Sans"/>
              </a:rPr>
              <a:t> </a:t>
            </a:r>
            <a:br>
              <a:rPr lang="en-US" sz="3600" dirty="0">
                <a:solidFill>
                  <a:srgbClr val="586F7C"/>
                </a:solidFill>
                <a:latin typeface="Open Sans"/>
                <a:ea typeface="Open Sans"/>
                <a:cs typeface="Open Sans"/>
                <a:sym typeface="Open Sans"/>
              </a:rPr>
            </a:br>
            <a:endParaRPr sz="3600" dirty="0">
              <a:solidFill>
                <a:srgbClr val="586F7C"/>
              </a:solidFill>
              <a:latin typeface="Open Sans"/>
              <a:ea typeface="Open Sans"/>
              <a:cs typeface="Open Sans"/>
              <a:sym typeface="Open Sans"/>
            </a:endParaRPr>
          </a:p>
        </p:txBody>
      </p:sp>
      <p:pic>
        <p:nvPicPr>
          <p:cNvPr id="519" name="Google Shape;519;p74"/>
          <p:cNvPicPr preferRelativeResize="0"/>
          <p:nvPr/>
        </p:nvPicPr>
        <p:blipFill rotWithShape="1">
          <a:blip r:embed="rId3">
            <a:alphaModFix/>
          </a:blip>
          <a:srcRect/>
          <a:stretch/>
        </p:blipFill>
        <p:spPr>
          <a:xfrm>
            <a:off x="1299147" y="1740261"/>
            <a:ext cx="9593705" cy="5117739"/>
          </a:xfrm>
          <a:prstGeom prst="rect">
            <a:avLst/>
          </a:prstGeom>
          <a:noFill/>
          <a:ln>
            <a:noFill/>
          </a:ln>
        </p:spPr>
      </p:pic>
      <p:sp>
        <p:nvSpPr>
          <p:cNvPr id="520" name="Google Shape;520;p74"/>
          <p:cNvSpPr/>
          <p:nvPr/>
        </p:nvSpPr>
        <p:spPr>
          <a:xfrm>
            <a:off x="1299147" y="2728210"/>
            <a:ext cx="9593705" cy="41972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1" name="Google Shape;521;p74"/>
          <p:cNvSpPr txBox="1"/>
          <p:nvPr/>
        </p:nvSpPr>
        <p:spPr>
          <a:xfrm>
            <a:off x="4125551" y="1180458"/>
            <a:ext cx="3192905" cy="523180"/>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SA" sz="2800" dirty="0">
                <a:solidFill>
                  <a:srgbClr val="586F7C"/>
                </a:solidFill>
                <a:latin typeface="Open Sans"/>
                <a:ea typeface="Open Sans"/>
                <a:sym typeface="Open Sans"/>
              </a:rPr>
              <a:t>البحث البسيط</a:t>
            </a:r>
            <a:endParaRPr sz="2800" dirty="0">
              <a:solidFill>
                <a:srgbClr val="586F7C"/>
              </a:solidFill>
              <a:latin typeface="Open Sans"/>
              <a:ea typeface="Open Sans"/>
            </a:endParaRPr>
          </a:p>
        </p:txBody>
      </p:sp>
      <p:sp>
        <p:nvSpPr>
          <p:cNvPr id="2" name="Google Shape;510;p26">
            <a:extLst>
              <a:ext uri="{FF2B5EF4-FFF2-40B4-BE49-F238E27FC236}">
                <a16:creationId xmlns:a16="http://schemas.microsoft.com/office/drawing/2014/main" id="{2CC38444-C676-3076-84B8-4132C5B041B8}"/>
              </a:ext>
            </a:extLst>
          </p:cNvPr>
          <p:cNvSpPr txBox="1">
            <a:spLocks/>
          </p:cNvSpPr>
          <p:nvPr/>
        </p:nvSpPr>
        <p:spPr>
          <a:xfrm>
            <a:off x="263621" y="397124"/>
            <a:ext cx="7723860" cy="5440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r" rtl="1">
              <a:buClr>
                <a:schemeClr val="dk1"/>
              </a:buClr>
              <a:buSzPct val="88888"/>
            </a:pPr>
            <a:r>
              <a:rPr lang="ar-SA" sz="2800" dirty="0">
                <a:solidFill>
                  <a:srgbClr val="586F7C"/>
                </a:solidFill>
                <a:latin typeface="Open Sans"/>
                <a:ea typeface="Open Sans"/>
                <a:sym typeface="Open Sans"/>
              </a:rPr>
              <a:t>المستودع الرقمي المؤسسي لمشاركة المعلومات </a:t>
            </a:r>
            <a:r>
              <a:rPr lang="en-US" sz="2800" dirty="0">
                <a:solidFill>
                  <a:srgbClr val="586F7C"/>
                </a:solidFill>
                <a:latin typeface="Open Sans"/>
                <a:ea typeface="Open Sans"/>
                <a:sym typeface="Open Sans"/>
              </a:rPr>
              <a:t>(</a:t>
            </a:r>
            <a:r>
              <a:rPr lang="en-US" sz="2800" b="1" dirty="0">
                <a:solidFill>
                  <a:srgbClr val="586F7C"/>
                </a:solidFill>
                <a:latin typeface="Open Sans"/>
                <a:ea typeface="Open Sans"/>
                <a:sym typeface="Open Sans"/>
              </a:rPr>
              <a:t>IRIS) </a:t>
            </a:r>
            <a:br>
              <a:rPr lang="en-US" sz="2800" dirty="0">
                <a:solidFill>
                  <a:srgbClr val="586F7C"/>
                </a:solidFill>
                <a:latin typeface="Open Sans"/>
                <a:ea typeface="Open Sans"/>
                <a:cs typeface="Open Sans"/>
                <a:sym typeface="Open Sans"/>
              </a:rPr>
            </a:br>
            <a:endParaRPr lang="en-US" sz="2800" dirty="0">
              <a:solidFill>
                <a:srgbClr val="586F7C"/>
              </a:solidFill>
              <a:latin typeface="Open Sans"/>
              <a:ea typeface="Open Sans"/>
              <a:cs typeface="Open Sans"/>
              <a:sym typeface="Open Sans"/>
            </a:endParaRPr>
          </a:p>
        </p:txBody>
      </p:sp>
      <p:sp>
        <p:nvSpPr>
          <p:cNvPr id="3" name="Google Shape;510;p26">
            <a:extLst>
              <a:ext uri="{FF2B5EF4-FFF2-40B4-BE49-F238E27FC236}">
                <a16:creationId xmlns:a16="http://schemas.microsoft.com/office/drawing/2014/main" id="{A3CEEB39-B559-B8AD-0657-7DFDC0A5651A}"/>
              </a:ext>
            </a:extLst>
          </p:cNvPr>
          <p:cNvSpPr txBox="1">
            <a:spLocks/>
          </p:cNvSpPr>
          <p:nvPr/>
        </p:nvSpPr>
        <p:spPr>
          <a:xfrm>
            <a:off x="2470803" y="1179243"/>
            <a:ext cx="3161081" cy="5440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r" rtl="1">
              <a:buClr>
                <a:schemeClr val="dk1"/>
              </a:buClr>
              <a:buSzPct val="88888"/>
            </a:pPr>
            <a:r>
              <a:rPr lang="en-US" sz="2800" dirty="0">
                <a:solidFill>
                  <a:srgbClr val="586F7C"/>
                </a:solidFill>
                <a:latin typeface="Open Sans"/>
                <a:ea typeface="Open Sans"/>
                <a:sym typeface="Open Sans"/>
              </a:rPr>
              <a:t> Basic Search</a:t>
            </a:r>
            <a:br>
              <a:rPr lang="en-US" sz="2800" dirty="0">
                <a:solidFill>
                  <a:srgbClr val="586F7C"/>
                </a:solidFill>
                <a:latin typeface="Open Sans"/>
                <a:ea typeface="Open Sans"/>
                <a:cs typeface="Open Sans"/>
                <a:sym typeface="Open Sans"/>
              </a:rPr>
            </a:br>
            <a:endParaRPr lang="en-US" sz="2800" dirty="0">
              <a:solidFill>
                <a:srgbClr val="586F7C"/>
              </a:solidFill>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7" name="Google Shape;527;p75"/>
          <p:cNvPicPr preferRelativeResize="0"/>
          <p:nvPr/>
        </p:nvPicPr>
        <p:blipFill rotWithShape="1">
          <a:blip r:embed="rId3">
            <a:alphaModFix/>
          </a:blip>
          <a:srcRect/>
          <a:stretch/>
        </p:blipFill>
        <p:spPr>
          <a:xfrm>
            <a:off x="501661" y="2002444"/>
            <a:ext cx="11188678" cy="4381200"/>
          </a:xfrm>
          <a:prstGeom prst="rect">
            <a:avLst/>
          </a:prstGeom>
          <a:noFill/>
          <a:ln>
            <a:noFill/>
          </a:ln>
        </p:spPr>
      </p:pic>
      <p:pic>
        <p:nvPicPr>
          <p:cNvPr id="528" name="Google Shape;528;p75"/>
          <p:cNvPicPr preferRelativeResize="0"/>
          <p:nvPr/>
        </p:nvPicPr>
        <p:blipFill rotWithShape="1">
          <a:blip r:embed="rId4">
            <a:alphaModFix/>
          </a:blip>
          <a:srcRect/>
          <a:stretch/>
        </p:blipFill>
        <p:spPr>
          <a:xfrm>
            <a:off x="2345952" y="3428999"/>
            <a:ext cx="1641432" cy="1738291"/>
          </a:xfrm>
          <a:prstGeom prst="rect">
            <a:avLst/>
          </a:prstGeom>
          <a:noFill/>
          <a:ln>
            <a:noFill/>
          </a:ln>
        </p:spPr>
      </p:pic>
      <p:sp>
        <p:nvSpPr>
          <p:cNvPr id="529" name="Google Shape;529;p75"/>
          <p:cNvSpPr txBox="1"/>
          <p:nvPr/>
        </p:nvSpPr>
        <p:spPr>
          <a:xfrm>
            <a:off x="3805084" y="1105935"/>
            <a:ext cx="4854234" cy="523180"/>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SA" sz="2800" dirty="0">
                <a:solidFill>
                  <a:srgbClr val="586F7C"/>
                </a:solidFill>
                <a:latin typeface="Open Sans"/>
                <a:ea typeface="Open Sans"/>
                <a:sym typeface="Open Sans"/>
              </a:rPr>
              <a:t>البحث المتقدم</a:t>
            </a:r>
            <a:r>
              <a:rPr lang="en-US" sz="2800" dirty="0">
                <a:solidFill>
                  <a:srgbClr val="586F7C"/>
                </a:solidFill>
                <a:latin typeface="Open Sans"/>
                <a:ea typeface="Open Sans"/>
                <a:sym typeface="Open Sans"/>
              </a:rPr>
              <a:t> Advanced Search </a:t>
            </a:r>
            <a:endParaRPr sz="2800" dirty="0">
              <a:solidFill>
                <a:srgbClr val="586F7C"/>
              </a:solidFill>
              <a:latin typeface="Open Sans"/>
              <a:ea typeface="Open Sans"/>
            </a:endParaRPr>
          </a:p>
        </p:txBody>
      </p:sp>
      <p:sp>
        <p:nvSpPr>
          <p:cNvPr id="530" name="Google Shape;530;p75"/>
          <p:cNvSpPr/>
          <p:nvPr/>
        </p:nvSpPr>
        <p:spPr>
          <a:xfrm>
            <a:off x="629587" y="3552669"/>
            <a:ext cx="1448595" cy="232702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1" name="Google Shape;531;p75"/>
          <p:cNvSpPr/>
          <p:nvPr/>
        </p:nvSpPr>
        <p:spPr>
          <a:xfrm>
            <a:off x="2345952" y="3428999"/>
            <a:ext cx="1641432" cy="173829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2" name="Google Shape;532;p75"/>
          <p:cNvSpPr/>
          <p:nvPr/>
        </p:nvSpPr>
        <p:spPr>
          <a:xfrm>
            <a:off x="4350328" y="3552669"/>
            <a:ext cx="5255490" cy="41972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3" name="Google Shape;533;p75"/>
          <p:cNvSpPr/>
          <p:nvPr/>
        </p:nvSpPr>
        <p:spPr>
          <a:xfrm>
            <a:off x="9998441" y="3552669"/>
            <a:ext cx="1514006" cy="41972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Google Shape;510;p26">
            <a:extLst>
              <a:ext uri="{FF2B5EF4-FFF2-40B4-BE49-F238E27FC236}">
                <a16:creationId xmlns:a16="http://schemas.microsoft.com/office/drawing/2014/main" id="{0A7A222D-76DE-7F30-00F1-0C4DC12E614A}"/>
              </a:ext>
            </a:extLst>
          </p:cNvPr>
          <p:cNvSpPr txBox="1">
            <a:spLocks/>
          </p:cNvSpPr>
          <p:nvPr/>
        </p:nvSpPr>
        <p:spPr>
          <a:xfrm>
            <a:off x="263621" y="397124"/>
            <a:ext cx="7723860" cy="5440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r" rtl="1">
              <a:buClr>
                <a:schemeClr val="dk1"/>
              </a:buClr>
              <a:buSzPct val="88888"/>
            </a:pPr>
            <a:r>
              <a:rPr lang="ar-SA" sz="2800" dirty="0">
                <a:solidFill>
                  <a:srgbClr val="586F7C"/>
                </a:solidFill>
                <a:latin typeface="Open Sans"/>
                <a:ea typeface="Open Sans"/>
                <a:sym typeface="Open Sans"/>
              </a:rPr>
              <a:t>المستودع الرقمي المؤسسي لمشاركة المعلومات </a:t>
            </a:r>
            <a:r>
              <a:rPr lang="en-US" sz="2800" dirty="0">
                <a:solidFill>
                  <a:srgbClr val="586F7C"/>
                </a:solidFill>
                <a:latin typeface="Open Sans"/>
                <a:ea typeface="Open Sans"/>
                <a:sym typeface="Open Sans"/>
              </a:rPr>
              <a:t>(</a:t>
            </a:r>
            <a:r>
              <a:rPr lang="en-US" sz="2800" b="1" dirty="0">
                <a:solidFill>
                  <a:srgbClr val="586F7C"/>
                </a:solidFill>
                <a:latin typeface="Open Sans"/>
                <a:ea typeface="Open Sans"/>
                <a:sym typeface="Open Sans"/>
              </a:rPr>
              <a:t>IRIS) </a:t>
            </a:r>
            <a:br>
              <a:rPr lang="en-US" sz="2800" dirty="0">
                <a:solidFill>
                  <a:srgbClr val="586F7C"/>
                </a:solidFill>
                <a:latin typeface="Open Sans"/>
                <a:ea typeface="Open Sans"/>
                <a:cs typeface="Open Sans"/>
                <a:sym typeface="Open Sans"/>
              </a:rPr>
            </a:br>
            <a:endParaRPr lang="en-US" sz="2800" dirty="0">
              <a:solidFill>
                <a:srgbClr val="586F7C"/>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0"/>
          <p:cNvSpPr txBox="1">
            <a:spLocks noGrp="1"/>
          </p:cNvSpPr>
          <p:nvPr>
            <p:ph type="title"/>
          </p:nvPr>
        </p:nvSpPr>
        <p:spPr>
          <a:xfrm>
            <a:off x="0" y="437222"/>
            <a:ext cx="8052619" cy="329694"/>
          </a:xfrm>
          <a:prstGeom prst="rect">
            <a:avLst/>
          </a:prstGeom>
          <a:noFill/>
          <a:ln>
            <a:noFill/>
          </a:ln>
        </p:spPr>
        <p:txBody>
          <a:bodyPr spcFirstLastPara="1" wrap="square" lIns="91425" tIns="45700" rIns="91425" bIns="45700" anchor="ctr" anchorCtr="0">
            <a:noAutofit/>
          </a:bodyPr>
          <a:lstStyle/>
          <a:p>
            <a:pPr lvl="0" algn="r" rtl="1"/>
            <a:br>
              <a:rPr lang="ar-EG" sz="2800" dirty="0">
                <a:solidFill>
                  <a:srgbClr val="586F7C"/>
                </a:solidFill>
                <a:latin typeface="Open Sans"/>
                <a:ea typeface="Open Sans"/>
                <a:cs typeface="Open Sans"/>
                <a:sym typeface="Open Sans"/>
              </a:rPr>
            </a:br>
            <a:r>
              <a:rPr lang="ar-SA" sz="2800" dirty="0">
                <a:solidFill>
                  <a:srgbClr val="586F7C"/>
                </a:solidFill>
                <a:latin typeface="Open Sans"/>
                <a:ea typeface="Open Sans"/>
                <a:sym typeface="Open Sans"/>
              </a:rPr>
              <a:t>ببميد/البحوث من أجل</a:t>
            </a:r>
            <a:r>
              <a:rPr lang="ar-EG" sz="2800" dirty="0">
                <a:solidFill>
                  <a:srgbClr val="586F7C"/>
                </a:solidFill>
                <a:latin typeface="Open Sans"/>
                <a:ea typeface="Open Sans"/>
                <a:sym typeface="Open Sans"/>
              </a:rPr>
              <a:t> الحياة </a:t>
            </a:r>
            <a:br>
              <a:rPr lang="ar-EG" sz="2800" dirty="0">
                <a:solidFill>
                  <a:srgbClr val="586F7C"/>
                </a:solidFill>
                <a:latin typeface="Open Sans"/>
                <a:ea typeface="Open Sans"/>
                <a:cs typeface="Open Sans"/>
                <a:sym typeface="Open Sans"/>
              </a:rPr>
            </a:br>
            <a:r>
              <a:rPr lang="en-US" sz="2800" dirty="0">
                <a:solidFill>
                  <a:srgbClr val="586F7C"/>
                </a:solidFill>
                <a:latin typeface="Open Sans"/>
                <a:ea typeface="Open Sans"/>
                <a:cs typeface="Open Sans"/>
                <a:sym typeface="Open Sans"/>
              </a:rPr>
              <a:t> </a:t>
            </a:r>
            <a:endParaRPr sz="2800" dirty="0">
              <a:solidFill>
                <a:srgbClr val="586F7C"/>
              </a:solidFill>
              <a:latin typeface="Open Sans"/>
              <a:ea typeface="Open Sans"/>
              <a:cs typeface="Open Sans"/>
              <a:sym typeface="Open Sans"/>
            </a:endParaRPr>
          </a:p>
        </p:txBody>
      </p:sp>
      <p:sp>
        <p:nvSpPr>
          <p:cNvPr id="111" name="Google Shape;111;p40"/>
          <p:cNvSpPr txBox="1">
            <a:spLocks noGrp="1"/>
          </p:cNvSpPr>
          <p:nvPr>
            <p:ph type="body" idx="1"/>
          </p:nvPr>
        </p:nvSpPr>
        <p:spPr>
          <a:xfrm>
            <a:off x="0" y="1725105"/>
            <a:ext cx="12088650" cy="1703895"/>
          </a:xfrm>
          <a:prstGeom prst="rect">
            <a:avLst/>
          </a:prstGeom>
          <a:noFill/>
          <a:ln>
            <a:noFill/>
          </a:ln>
        </p:spPr>
        <p:txBody>
          <a:bodyPr spcFirstLastPara="1" wrap="square" lIns="91425" tIns="45700" rIns="91425" bIns="45700" anchor="t" anchorCtr="0">
            <a:noAutofit/>
          </a:bodyPr>
          <a:lstStyle/>
          <a:p>
            <a:pPr marL="355600" lvl="0" indent="-342900" algn="r" rtl="1">
              <a:lnSpc>
                <a:spcPct val="100000"/>
              </a:lnSpc>
              <a:spcBef>
                <a:spcPts val="0"/>
              </a:spcBef>
              <a:spcAft>
                <a:spcPts val="0"/>
              </a:spcAft>
              <a:buClrTx/>
              <a:buSzPts val="2200"/>
              <a:buChar char="●"/>
            </a:pPr>
            <a:r>
              <a:rPr lang="ar-SA" sz="2200" dirty="0">
                <a:solidFill>
                  <a:schemeClr val="tx1"/>
                </a:solidFill>
                <a:latin typeface="Open Sans"/>
                <a:ea typeface="Open Sans"/>
                <a:cs typeface="Open Sans"/>
                <a:sym typeface="Open Sans"/>
              </a:rPr>
              <a:t>تحتوي قاعدة بيانات</a:t>
            </a:r>
            <a:r>
              <a:rPr lang="ar-SA" sz="2200" dirty="0">
                <a:solidFill>
                  <a:schemeClr val="tx1"/>
                </a:solidFill>
                <a:latin typeface="Open Sans"/>
                <a:ea typeface="Open Sans"/>
                <a:sym typeface="Open Sans"/>
              </a:rPr>
              <a:t> </a:t>
            </a:r>
            <a:r>
              <a:rPr lang="ar-SA" sz="2200" dirty="0" err="1">
                <a:solidFill>
                  <a:srgbClr val="00B050"/>
                </a:solidFill>
                <a:latin typeface="Open Sans"/>
                <a:ea typeface="Open Sans"/>
                <a:sym typeface="Open Sans"/>
              </a:rPr>
              <a:t>ببميد</a:t>
            </a:r>
            <a:r>
              <a:rPr lang="ar-SA" sz="2200" dirty="0">
                <a:solidFill>
                  <a:schemeClr val="tx1"/>
                </a:solidFill>
                <a:latin typeface="Open Sans"/>
                <a:ea typeface="Open Sans"/>
                <a:sym typeface="Open Sans"/>
              </a:rPr>
              <a:t> </a:t>
            </a:r>
            <a:r>
              <a:rPr lang="en-US" sz="2200" dirty="0">
                <a:solidFill>
                  <a:schemeClr val="tx1"/>
                </a:solidFill>
                <a:latin typeface="Open Sans"/>
                <a:ea typeface="Open Sans"/>
                <a:cs typeface="Open Sans"/>
              </a:rPr>
              <a:t>PubMed</a:t>
            </a:r>
            <a:r>
              <a:rPr lang="ar-SA" sz="2200" dirty="0">
                <a:solidFill>
                  <a:schemeClr val="tx1"/>
                </a:solidFill>
                <a:latin typeface="Open Sans"/>
                <a:ea typeface="Open Sans"/>
                <a:sym typeface="Open Sans"/>
              </a:rPr>
              <a:t> ما </a:t>
            </a:r>
            <a:r>
              <a:rPr lang="ar-SA" sz="2200" dirty="0">
                <a:solidFill>
                  <a:schemeClr val="tx1"/>
                </a:solidFill>
                <a:latin typeface="Open Sans"/>
                <a:ea typeface="Open Sans"/>
                <a:cs typeface="Open Sans"/>
                <a:sym typeface="Open Sans"/>
              </a:rPr>
              <a:t>يزيد عن 34 مليون استشهاد</a:t>
            </a:r>
            <a:r>
              <a:rPr lang="ar-EG" sz="2200" dirty="0">
                <a:solidFill>
                  <a:schemeClr val="tx1"/>
                </a:solidFill>
                <a:latin typeface="Open Sans"/>
                <a:ea typeface="Open Sans"/>
                <a:cs typeface="Open Sans"/>
                <a:sym typeface="Open Sans"/>
              </a:rPr>
              <a:t> مرجعي</a:t>
            </a:r>
            <a:r>
              <a:rPr lang="ar-SA" sz="2200" dirty="0">
                <a:solidFill>
                  <a:schemeClr val="tx1"/>
                </a:solidFill>
                <a:latin typeface="Open Sans"/>
                <a:ea typeface="Open Sans"/>
                <a:cs typeface="Open Sans"/>
                <a:sym typeface="Open Sans"/>
              </a:rPr>
              <a:t> من </a:t>
            </a:r>
            <a:r>
              <a:rPr lang="ar-SA" sz="2200" dirty="0">
                <a:solidFill>
                  <a:schemeClr val="tx1"/>
                </a:solidFill>
                <a:latin typeface="Open Sans"/>
                <a:ea typeface="Open Sans"/>
                <a:sym typeface="Open Sans"/>
              </a:rPr>
              <a:t>ميدلاين</a:t>
            </a:r>
            <a:r>
              <a:rPr lang="ar-SA" sz="2200" dirty="0">
                <a:solidFill>
                  <a:schemeClr val="tx1"/>
                </a:solidFill>
                <a:latin typeface="Open Sans"/>
                <a:ea typeface="Open Sans"/>
                <a:cs typeface="Open Sans"/>
                <a:sym typeface="Open Sans"/>
              </a:rPr>
              <a:t> </a:t>
            </a:r>
            <a:r>
              <a:rPr lang="en-US" sz="2200" dirty="0">
                <a:solidFill>
                  <a:schemeClr val="tx1"/>
                </a:solidFill>
                <a:latin typeface="Open Sans"/>
                <a:ea typeface="Open Sans"/>
                <a:cs typeface="Open Sans"/>
              </a:rPr>
              <a:t>MEDLINE</a:t>
            </a:r>
            <a:r>
              <a:rPr lang="ar-EG" sz="2200" dirty="0">
                <a:solidFill>
                  <a:schemeClr val="tx1"/>
                </a:solidFill>
                <a:latin typeface="Open Sans"/>
                <a:ea typeface="Open Sans"/>
                <a:cs typeface="Open Sans"/>
              </a:rPr>
              <a:t> </a:t>
            </a:r>
            <a:r>
              <a:rPr lang="ar-SA" sz="2200" dirty="0">
                <a:solidFill>
                  <a:schemeClr val="tx1"/>
                </a:solidFill>
                <a:latin typeface="Open Sans"/>
                <a:ea typeface="Open Sans"/>
                <a:sym typeface="Open Sans"/>
              </a:rPr>
              <a:t>و</a:t>
            </a:r>
            <a:r>
              <a:rPr lang="ar-EG" sz="2200" dirty="0">
                <a:solidFill>
                  <a:schemeClr val="tx1"/>
                </a:solidFill>
                <a:latin typeface="Open Sans"/>
                <a:ea typeface="Open Sans"/>
                <a:sym typeface="Open Sans"/>
              </a:rPr>
              <a:t>مجلات</a:t>
            </a:r>
            <a:r>
              <a:rPr lang="ar-SA" sz="2200" dirty="0">
                <a:solidFill>
                  <a:schemeClr val="tx1"/>
                </a:solidFill>
                <a:latin typeface="Open Sans"/>
                <a:ea typeface="Open Sans"/>
                <a:cs typeface="Open Sans"/>
                <a:sym typeface="Open Sans"/>
              </a:rPr>
              <a:t> علوم الحياة، والكتب المتاحة عبر الإنترنت. </a:t>
            </a:r>
            <a:r>
              <a:rPr lang="ar-SA" sz="2200" dirty="0">
                <a:solidFill>
                  <a:schemeClr val="tx1"/>
                </a:solidFill>
                <a:latin typeface="Open Sans"/>
                <a:ea typeface="Open Sans"/>
                <a:sym typeface="Open Sans"/>
              </a:rPr>
              <a:t>وتستخدم </a:t>
            </a:r>
            <a:r>
              <a:rPr lang="ar-EG" sz="2200" dirty="0">
                <a:solidFill>
                  <a:schemeClr val="tx1"/>
                </a:solidFill>
                <a:latin typeface="Open Sans"/>
                <a:ea typeface="Open Sans"/>
                <a:sym typeface="Open Sans"/>
              </a:rPr>
              <a:t>قائمة </a:t>
            </a:r>
            <a:r>
              <a:rPr lang="ar-EG" sz="2200" dirty="0">
                <a:solidFill>
                  <a:schemeClr val="tx1"/>
                </a:solidFill>
                <a:latin typeface="Open Sans"/>
                <a:ea typeface="Open Sans"/>
              </a:rPr>
              <a:t>رؤوس </a:t>
            </a:r>
            <a:r>
              <a:rPr lang="ar-SA" sz="2200" dirty="0">
                <a:solidFill>
                  <a:schemeClr val="tx1"/>
                </a:solidFill>
                <a:latin typeface="Open Sans"/>
                <a:ea typeface="Open Sans"/>
                <a:sym typeface="Open Sans"/>
              </a:rPr>
              <a:t>الموضوعات الطبية (</a:t>
            </a:r>
            <a:r>
              <a:rPr lang="en-US" sz="2200" dirty="0">
                <a:solidFill>
                  <a:schemeClr val="tx1"/>
                </a:solidFill>
                <a:latin typeface="Open Sans"/>
                <a:ea typeface="Open Sans"/>
                <a:sym typeface="Open Sans"/>
              </a:rPr>
              <a:t>MeSH</a:t>
            </a:r>
            <a:r>
              <a:rPr lang="ar-SA" sz="2200" dirty="0">
                <a:solidFill>
                  <a:schemeClr val="tx1"/>
                </a:solidFill>
                <a:latin typeface="Open Sans"/>
                <a:ea typeface="Open Sans"/>
                <a:sym typeface="Open Sans"/>
              </a:rPr>
              <a:t>)</a:t>
            </a:r>
            <a:r>
              <a:rPr lang="en-US" sz="2200" dirty="0">
                <a:solidFill>
                  <a:schemeClr val="tx1"/>
                </a:solidFill>
                <a:latin typeface="Open Sans"/>
                <a:ea typeface="Open Sans"/>
                <a:sym typeface="Open Sans"/>
              </a:rPr>
              <a:t>، </a:t>
            </a:r>
            <a:r>
              <a:rPr lang="ar-SA" sz="2200" dirty="0">
                <a:solidFill>
                  <a:schemeClr val="tx1"/>
                </a:solidFill>
                <a:latin typeface="Open Sans"/>
                <a:ea typeface="Open Sans"/>
                <a:sym typeface="Open Sans"/>
              </a:rPr>
              <a:t>وهي مفردات </a:t>
            </a:r>
            <a:r>
              <a:rPr lang="ar-EG" sz="2200" dirty="0">
                <a:solidFill>
                  <a:schemeClr val="tx1"/>
                </a:solidFill>
                <a:latin typeface="Open Sans"/>
                <a:ea typeface="Open Sans"/>
                <a:sym typeface="Open Sans"/>
              </a:rPr>
              <a:t>محكمة</a:t>
            </a:r>
            <a:r>
              <a:rPr lang="ar-SA" sz="2200" dirty="0">
                <a:solidFill>
                  <a:schemeClr val="tx1"/>
                </a:solidFill>
                <a:latin typeface="Open Sans"/>
                <a:ea typeface="Open Sans"/>
                <a:sym typeface="Open Sans"/>
              </a:rPr>
              <a:t> ومنظمة بشكل هرمي.</a:t>
            </a:r>
          </a:p>
          <a:p>
            <a:pPr marL="355600" lvl="0" indent="-342900" algn="r" rtl="1">
              <a:lnSpc>
                <a:spcPct val="100000"/>
              </a:lnSpc>
              <a:spcBef>
                <a:spcPts val="0"/>
              </a:spcBef>
              <a:buClrTx/>
              <a:buSzPts val="2200"/>
            </a:pPr>
            <a:r>
              <a:rPr lang="ar-SA" sz="2200" dirty="0">
                <a:solidFill>
                  <a:schemeClr val="tx1"/>
                </a:solidFill>
                <a:latin typeface="Open Sans"/>
                <a:ea typeface="Open Sans"/>
                <a:sym typeface="Open Sans"/>
              </a:rPr>
              <a:t>بعد تسجيل الدخول إلى بوابة محتوى </a:t>
            </a:r>
            <a:r>
              <a:rPr lang="ar-EG" sz="2200" dirty="0">
                <a:solidFill>
                  <a:schemeClr val="tx1"/>
                </a:solidFill>
                <a:latin typeface="Open Sans"/>
                <a:ea typeface="Open Sans"/>
                <a:sym typeface="Open Sans"/>
              </a:rPr>
              <a:t>"البحوث من أجل الحياة" </a:t>
            </a:r>
            <a:r>
              <a:rPr lang="en-US" sz="2200" dirty="0">
                <a:solidFill>
                  <a:schemeClr val="tx1"/>
                </a:solidFill>
                <a:latin typeface="Open Sans"/>
                <a:ea typeface="Open Sans"/>
                <a:sym typeface="Open Sans"/>
              </a:rPr>
              <a:t>Research4Life، </a:t>
            </a:r>
            <a:r>
              <a:rPr lang="ar-EG" sz="2200" dirty="0">
                <a:solidFill>
                  <a:schemeClr val="tx1"/>
                </a:solidFill>
                <a:latin typeface="Open Sans"/>
                <a:ea typeface="Open Sans"/>
                <a:sym typeface="Open Sans"/>
              </a:rPr>
              <a:t>إ</a:t>
            </a:r>
            <a:r>
              <a:rPr lang="ar-SA" sz="2200" dirty="0">
                <a:solidFill>
                  <a:schemeClr val="tx1"/>
                </a:solidFill>
                <a:latin typeface="Open Sans"/>
                <a:ea typeface="Open Sans"/>
                <a:sym typeface="Open Sans"/>
              </a:rPr>
              <a:t>فتح القائمة المنسدلة للمحتوى</a:t>
            </a:r>
            <a:r>
              <a:rPr lang="ar-EG" sz="2200" dirty="0">
                <a:solidFill>
                  <a:schemeClr val="tx1"/>
                </a:solidFill>
                <a:latin typeface="Open Sans"/>
                <a:ea typeface="Open Sans"/>
                <a:sym typeface="Open Sans"/>
              </a:rPr>
              <a:t> </a:t>
            </a:r>
            <a:r>
              <a:rPr lang="en-US" sz="2400" b="1" i="0" u="none" strike="noStrike" cap="none" dirty="0">
                <a:solidFill>
                  <a:schemeClr val="tx1"/>
                </a:solidFill>
                <a:latin typeface="Open Sans"/>
                <a:ea typeface="Open Sans"/>
                <a:cs typeface="Open Sans"/>
                <a:sym typeface="Open Sans"/>
              </a:rPr>
              <a:t>Content</a:t>
            </a:r>
            <a:r>
              <a:rPr lang="ar-SA" sz="2200" dirty="0">
                <a:solidFill>
                  <a:schemeClr val="tx1"/>
                </a:solidFill>
                <a:latin typeface="Open Sans"/>
                <a:ea typeface="Open Sans"/>
                <a:sym typeface="Open Sans"/>
              </a:rPr>
              <a:t> من الأعلى واختر قواعد البيانات</a:t>
            </a:r>
            <a:r>
              <a:rPr lang="ar-EG" sz="2200" dirty="0">
                <a:solidFill>
                  <a:schemeClr val="tx1"/>
                </a:solidFill>
                <a:latin typeface="Open Sans"/>
                <a:ea typeface="Open Sans"/>
                <a:sym typeface="Open Sans"/>
              </a:rPr>
              <a:t> </a:t>
            </a:r>
            <a:r>
              <a:rPr lang="en-US" sz="2400" b="1" i="0" u="none" strike="noStrike" cap="none" dirty="0">
                <a:solidFill>
                  <a:schemeClr val="tx1"/>
                </a:solidFill>
                <a:latin typeface="Open Sans"/>
                <a:ea typeface="Open Sans"/>
                <a:cs typeface="Open Sans"/>
                <a:sym typeface="Open Sans"/>
              </a:rPr>
              <a:t>Databases</a:t>
            </a:r>
            <a:r>
              <a:rPr lang="ar-SA" sz="2200" dirty="0">
                <a:solidFill>
                  <a:schemeClr val="tx1"/>
                </a:solidFill>
                <a:latin typeface="Open Sans"/>
                <a:ea typeface="Open Sans"/>
                <a:sym typeface="Open Sans"/>
              </a:rPr>
              <a:t>. انقر فوق </a:t>
            </a:r>
            <a:r>
              <a:rPr lang="ar-EG" sz="2200" b="1" dirty="0">
                <a:solidFill>
                  <a:schemeClr val="tx1"/>
                </a:solidFill>
                <a:latin typeface="Open Sans"/>
                <a:ea typeface="Open Sans"/>
                <a:sym typeface="Open Sans"/>
              </a:rPr>
              <a:t>"</a:t>
            </a:r>
            <a:r>
              <a:rPr lang="en-US" sz="2200" b="1" dirty="0">
                <a:solidFill>
                  <a:schemeClr val="tx1"/>
                </a:solidFill>
                <a:latin typeface="Open Sans"/>
                <a:ea typeface="Open Sans"/>
                <a:sym typeface="Open Sans"/>
              </a:rPr>
              <a:t>P</a:t>
            </a:r>
            <a:r>
              <a:rPr lang="ar-EG" sz="2200" b="1" dirty="0">
                <a:solidFill>
                  <a:schemeClr val="tx1"/>
                </a:solidFill>
                <a:latin typeface="Open Sans"/>
                <a:ea typeface="Open Sans"/>
                <a:sym typeface="Open Sans"/>
              </a:rPr>
              <a:t>"</a:t>
            </a:r>
            <a:r>
              <a:rPr lang="en-US" sz="2200" dirty="0">
                <a:solidFill>
                  <a:schemeClr val="tx1"/>
                </a:solidFill>
                <a:latin typeface="Open Sans"/>
                <a:ea typeface="Open Sans"/>
                <a:sym typeface="Open Sans"/>
              </a:rPr>
              <a:t> </a:t>
            </a:r>
            <a:r>
              <a:rPr lang="ar-SA" sz="2200" dirty="0">
                <a:solidFill>
                  <a:schemeClr val="tx1"/>
                </a:solidFill>
                <a:latin typeface="Open Sans"/>
                <a:ea typeface="Open Sans"/>
                <a:sym typeface="Open Sans"/>
              </a:rPr>
              <a:t> من قائمة النتائج الأبجدية، ثم </a:t>
            </a:r>
            <a:r>
              <a:rPr lang="ar-SA" sz="2200" dirty="0" err="1">
                <a:solidFill>
                  <a:srgbClr val="00B050"/>
                </a:solidFill>
                <a:latin typeface="Open Sans"/>
                <a:ea typeface="Open Sans"/>
                <a:sym typeface="Open Sans"/>
              </a:rPr>
              <a:t>ببميد</a:t>
            </a:r>
            <a:r>
              <a:rPr lang="en-US" sz="2200" dirty="0">
                <a:solidFill>
                  <a:schemeClr val="tx1"/>
                </a:solidFill>
                <a:latin typeface="Open Sans"/>
                <a:ea typeface="Open Sans"/>
                <a:sym typeface="Open Sans"/>
              </a:rPr>
              <a:t>PubMed </a:t>
            </a:r>
            <a:r>
              <a:rPr lang="ar-SA" sz="2200" dirty="0">
                <a:solidFill>
                  <a:schemeClr val="tx1"/>
                </a:solidFill>
                <a:latin typeface="Open Sans"/>
                <a:ea typeface="Open Sans"/>
                <a:sym typeface="Open Sans"/>
              </a:rPr>
              <a:t>. سيؤدي الوصول إلى </a:t>
            </a:r>
            <a:r>
              <a:rPr lang="ar-SA" sz="2200" dirty="0" err="1">
                <a:solidFill>
                  <a:srgbClr val="00B050"/>
                </a:solidFill>
                <a:latin typeface="Open Sans"/>
                <a:ea typeface="Open Sans"/>
                <a:sym typeface="Open Sans"/>
              </a:rPr>
              <a:t>ببميد</a:t>
            </a:r>
            <a:r>
              <a:rPr lang="ar-SA" sz="2200" dirty="0">
                <a:solidFill>
                  <a:schemeClr val="tx1"/>
                </a:solidFill>
                <a:latin typeface="Open Sans"/>
                <a:ea typeface="Open Sans"/>
                <a:sym typeface="Open Sans"/>
              </a:rPr>
              <a:t> </a:t>
            </a:r>
            <a:r>
              <a:rPr lang="en-US" sz="2200" dirty="0">
                <a:solidFill>
                  <a:schemeClr val="tx1"/>
                </a:solidFill>
                <a:latin typeface="Open Sans"/>
                <a:ea typeface="Open Sans"/>
                <a:sym typeface="Open Sans"/>
              </a:rPr>
              <a:t>PubMed</a:t>
            </a:r>
            <a:r>
              <a:rPr lang="ar-SA" sz="2200" dirty="0">
                <a:solidFill>
                  <a:schemeClr val="tx1"/>
                </a:solidFill>
                <a:latin typeface="Open Sans"/>
                <a:ea typeface="Open Sans"/>
                <a:sym typeface="Open Sans"/>
              </a:rPr>
              <a:t> بهذه الطريقة إلى تنشيط روابط النصوص الكاملة لمقالات</a:t>
            </a:r>
            <a:r>
              <a:rPr lang="ar-EG" sz="2200" dirty="0">
                <a:solidFill>
                  <a:schemeClr val="tx1"/>
                </a:solidFill>
                <a:latin typeface="Open Sans"/>
                <a:ea typeface="Open Sans"/>
                <a:sym typeface="Open Sans"/>
              </a:rPr>
              <a:t> "البحوث من أجل الحياة</a:t>
            </a:r>
            <a:r>
              <a:rPr lang="en-US" sz="2200" dirty="0">
                <a:solidFill>
                  <a:schemeClr val="tx1"/>
                </a:solidFill>
                <a:latin typeface="Open Sans"/>
                <a:ea typeface="Open Sans"/>
                <a:sym typeface="Open Sans"/>
              </a:rPr>
              <a:t>”</a:t>
            </a:r>
            <a:r>
              <a:rPr lang="ar-SA" sz="2200" dirty="0">
                <a:solidFill>
                  <a:schemeClr val="tx1"/>
                </a:solidFill>
                <a:latin typeface="Open Sans"/>
                <a:ea typeface="Open Sans"/>
                <a:sym typeface="Open Sans"/>
              </a:rPr>
              <a:t>  </a:t>
            </a:r>
            <a:r>
              <a:rPr lang="en-US" sz="2200" dirty="0">
                <a:solidFill>
                  <a:srgbClr val="00B050"/>
                </a:solidFill>
                <a:latin typeface="Open Sans"/>
                <a:ea typeface="Open Sans"/>
                <a:sym typeface="Open Sans"/>
              </a:rPr>
              <a:t>research4Life</a:t>
            </a:r>
            <a:r>
              <a:rPr lang="ar-SA" sz="2200" dirty="0">
                <a:solidFill>
                  <a:schemeClr val="tx1"/>
                </a:solidFill>
                <a:latin typeface="Open Sans"/>
                <a:ea typeface="Open Sans"/>
                <a:sym typeface="Open Sans"/>
              </a:rPr>
              <a:t> في نتيجة </a:t>
            </a:r>
            <a:r>
              <a:rPr lang="ar-SA" sz="2200" dirty="0" err="1">
                <a:solidFill>
                  <a:srgbClr val="00B050"/>
                </a:solidFill>
                <a:latin typeface="Open Sans"/>
                <a:ea typeface="Open Sans"/>
                <a:sym typeface="Open Sans"/>
              </a:rPr>
              <a:t>ببميد</a:t>
            </a:r>
            <a:r>
              <a:rPr lang="ar-SA" sz="2200" dirty="0">
                <a:solidFill>
                  <a:schemeClr val="tx1"/>
                </a:solidFill>
                <a:latin typeface="Open Sans"/>
                <a:ea typeface="Open Sans"/>
                <a:sym typeface="Open Sans"/>
              </a:rPr>
              <a:t> </a:t>
            </a:r>
            <a:r>
              <a:rPr lang="en-US" sz="2200" dirty="0">
                <a:solidFill>
                  <a:schemeClr val="tx1"/>
                </a:solidFill>
                <a:latin typeface="Open Sans"/>
                <a:ea typeface="Open Sans"/>
                <a:sym typeface="Open Sans"/>
              </a:rPr>
              <a:t>PubMed</a:t>
            </a:r>
            <a:r>
              <a:rPr lang="ar-SA" sz="2200" dirty="0">
                <a:solidFill>
                  <a:schemeClr val="tx1"/>
                </a:solidFill>
                <a:latin typeface="Open Sans"/>
                <a:ea typeface="Open Sans"/>
                <a:sym typeface="Open Sans"/>
              </a:rPr>
              <a:t>.</a:t>
            </a:r>
            <a:endParaRPr sz="2200" i="1" dirty="0">
              <a:solidFill>
                <a:schemeClr val="tx1"/>
              </a:solidFill>
              <a:latin typeface="Open Sans"/>
              <a:ea typeface="Open Sans"/>
              <a:cs typeface="Open Sans"/>
              <a:sym typeface="Open Sans"/>
            </a:endParaRPr>
          </a:p>
          <a:p>
            <a:pPr marL="355600" lvl="0" indent="-203200" algn="r" rtl="1">
              <a:lnSpc>
                <a:spcPct val="100000"/>
              </a:lnSpc>
              <a:spcBef>
                <a:spcPts val="0"/>
              </a:spcBef>
              <a:spcAft>
                <a:spcPts val="0"/>
              </a:spcAft>
              <a:buClr>
                <a:schemeClr val="dk2"/>
              </a:buClr>
              <a:buSzPts val="2200"/>
              <a:buNone/>
            </a:pPr>
            <a:endParaRPr sz="2200" i="1" dirty="0">
              <a:solidFill>
                <a:schemeClr val="dk1"/>
              </a:solidFill>
              <a:latin typeface="Open Sans"/>
              <a:ea typeface="Open Sans"/>
              <a:cs typeface="Open Sans"/>
              <a:sym typeface="Open Sans"/>
            </a:endParaRPr>
          </a:p>
          <a:p>
            <a:pPr marL="355600" lvl="0" indent="-203200" algn="r" rtl="1">
              <a:lnSpc>
                <a:spcPct val="100000"/>
              </a:lnSpc>
              <a:spcBef>
                <a:spcPts val="0"/>
              </a:spcBef>
              <a:spcAft>
                <a:spcPts val="0"/>
              </a:spcAft>
              <a:buClr>
                <a:schemeClr val="dk2"/>
              </a:buClr>
              <a:buSzPts val="2200"/>
              <a:buNone/>
            </a:pPr>
            <a:endParaRPr sz="2200" i="1" dirty="0">
              <a:solidFill>
                <a:schemeClr val="dk1"/>
              </a:solidFill>
              <a:latin typeface="Open Sans"/>
              <a:ea typeface="Open Sans"/>
              <a:cs typeface="Open Sans"/>
              <a:sym typeface="Open Sans"/>
            </a:endParaRPr>
          </a:p>
          <a:p>
            <a:pPr marL="355600" lvl="0" indent="-203200" algn="r" rtl="1">
              <a:lnSpc>
                <a:spcPct val="100000"/>
              </a:lnSpc>
              <a:spcBef>
                <a:spcPts val="0"/>
              </a:spcBef>
              <a:spcAft>
                <a:spcPts val="0"/>
              </a:spcAft>
              <a:buClr>
                <a:schemeClr val="dk2"/>
              </a:buClr>
              <a:buSzPts val="2200"/>
              <a:buNone/>
            </a:pPr>
            <a:endParaRPr sz="2200" i="1" dirty="0">
              <a:solidFill>
                <a:schemeClr val="dk1"/>
              </a:solidFill>
              <a:latin typeface="Open Sans"/>
              <a:ea typeface="Open Sans"/>
              <a:cs typeface="Open Sans"/>
              <a:sym typeface="Open Sans"/>
            </a:endParaRPr>
          </a:p>
          <a:p>
            <a:pPr marL="355600" lvl="0" indent="-203200" algn="r" rtl="1">
              <a:lnSpc>
                <a:spcPct val="100000"/>
              </a:lnSpc>
              <a:spcBef>
                <a:spcPts val="0"/>
              </a:spcBef>
              <a:spcAft>
                <a:spcPts val="0"/>
              </a:spcAft>
              <a:buClr>
                <a:schemeClr val="dk2"/>
              </a:buClr>
              <a:buSzPts val="2200"/>
              <a:buNone/>
            </a:pPr>
            <a:endParaRPr sz="2200" dirty="0">
              <a:solidFill>
                <a:schemeClr val="dk1"/>
              </a:solidFill>
              <a:latin typeface="Open Sans"/>
              <a:ea typeface="Open Sans"/>
              <a:cs typeface="Open Sans"/>
              <a:sym typeface="Open Sans"/>
            </a:endParaRPr>
          </a:p>
        </p:txBody>
      </p:sp>
      <p:pic>
        <p:nvPicPr>
          <p:cNvPr id="2" name="Google Shape;115;p4">
            <a:extLst>
              <a:ext uri="{FF2B5EF4-FFF2-40B4-BE49-F238E27FC236}">
                <a16:creationId xmlns:a16="http://schemas.microsoft.com/office/drawing/2014/main" id="{BD5F3DE6-B517-AF98-77C3-1DFA3AEE0617}"/>
              </a:ext>
            </a:extLst>
          </p:cNvPr>
          <p:cNvPicPr preferRelativeResize="0"/>
          <p:nvPr/>
        </p:nvPicPr>
        <p:blipFill rotWithShape="1">
          <a:blip r:embed="rId3">
            <a:alphaModFix/>
          </a:blip>
          <a:srcRect/>
          <a:stretch/>
        </p:blipFill>
        <p:spPr>
          <a:xfrm>
            <a:off x="1728134" y="3811668"/>
            <a:ext cx="8594218" cy="2947352"/>
          </a:xfrm>
          <a:prstGeom prst="rect">
            <a:avLst/>
          </a:prstGeom>
          <a:noFill/>
          <a:ln>
            <a:noFill/>
          </a:ln>
        </p:spPr>
      </p:pic>
      <p:sp>
        <p:nvSpPr>
          <p:cNvPr id="3" name="Google Shape;110;p40">
            <a:extLst>
              <a:ext uri="{FF2B5EF4-FFF2-40B4-BE49-F238E27FC236}">
                <a16:creationId xmlns:a16="http://schemas.microsoft.com/office/drawing/2014/main" id="{12DBC1EE-1391-0AD0-68DB-D578BF1DB085}"/>
              </a:ext>
            </a:extLst>
          </p:cNvPr>
          <p:cNvSpPr txBox="1">
            <a:spLocks/>
          </p:cNvSpPr>
          <p:nvPr/>
        </p:nvSpPr>
        <p:spPr>
          <a:xfrm>
            <a:off x="211394" y="866422"/>
            <a:ext cx="8298426" cy="26219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rtl="1"/>
            <a:r>
              <a:rPr lang="ar-EG" sz="2800" dirty="0">
                <a:solidFill>
                  <a:srgbClr val="00B050"/>
                </a:solidFill>
                <a:latin typeface="Open Sans"/>
                <a:ea typeface="Open Sans"/>
                <a:cs typeface="Open Sans"/>
                <a:sym typeface="Open Sans"/>
              </a:rPr>
              <a:t> </a:t>
            </a:r>
            <a:br>
              <a:rPr lang="ar-SA" sz="2800" dirty="0">
                <a:solidFill>
                  <a:srgbClr val="586F7C"/>
                </a:solidFill>
                <a:latin typeface="Open Sans"/>
                <a:ea typeface="Open Sans"/>
                <a:cs typeface="Open Sans"/>
                <a:sym typeface="Open Sans"/>
              </a:rPr>
            </a:br>
            <a:r>
              <a:rPr lang="en-US" sz="2800" dirty="0">
                <a:solidFill>
                  <a:srgbClr val="586F7C"/>
                </a:solidFill>
                <a:latin typeface="Open Sans"/>
                <a:ea typeface="Open Sans"/>
                <a:cs typeface="Open Sans"/>
                <a:sym typeface="Open Sans"/>
              </a:rPr>
              <a:t>Research4Life/PubMed</a:t>
            </a:r>
            <a:br>
              <a:rPr lang="ar-SA" sz="2800" dirty="0">
                <a:solidFill>
                  <a:srgbClr val="586F7C"/>
                </a:solidFill>
                <a:latin typeface="Open Sans"/>
                <a:ea typeface="Open Sans"/>
                <a:cs typeface="Open Sans"/>
                <a:sym typeface="Open Sans"/>
              </a:rPr>
            </a:br>
            <a:r>
              <a:rPr lang="ar-SA" sz="2800" dirty="0">
                <a:solidFill>
                  <a:srgbClr val="586F7C"/>
                </a:solidFill>
                <a:latin typeface="Open Sans"/>
                <a:ea typeface="Open Sans"/>
                <a:cs typeface="Open Sans"/>
                <a:sym typeface="Open Sans"/>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6"/>
          <p:cNvSpPr txBox="1">
            <a:spLocks noGrp="1"/>
          </p:cNvSpPr>
          <p:nvPr>
            <p:ph type="title"/>
          </p:nvPr>
        </p:nvSpPr>
        <p:spPr>
          <a:xfrm>
            <a:off x="491612" y="442451"/>
            <a:ext cx="7462683" cy="884903"/>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br>
              <a:rPr lang="ar-EG" sz="3200" dirty="0">
                <a:solidFill>
                  <a:srgbClr val="FF0000"/>
                </a:solidFill>
              </a:rPr>
            </a:br>
            <a:r>
              <a:rPr lang="ar-EG" sz="3200" dirty="0">
                <a:solidFill>
                  <a:srgbClr val="586F7C"/>
                </a:solidFill>
                <a:latin typeface="Open Sans"/>
                <a:ea typeface="Open Sans"/>
              </a:rPr>
              <a:t>قاعدة بيانات أبحاث كوفيد- ١٩ لمنظمة الصحة العالمية </a:t>
            </a:r>
            <a:br>
              <a:rPr lang="ar-EG" sz="3200" dirty="0">
                <a:solidFill>
                  <a:srgbClr val="FF0000"/>
                </a:solidFill>
              </a:rPr>
            </a:br>
            <a:endParaRPr lang="ar-EG" sz="3200" dirty="0">
              <a:solidFill>
                <a:srgbClr val="FF0000"/>
              </a:solidFill>
            </a:endParaRPr>
          </a:p>
          <a:p>
            <a:pPr marL="0" lvl="0" indent="0" algn="l" rtl="0">
              <a:lnSpc>
                <a:spcPct val="90000"/>
              </a:lnSpc>
              <a:spcBef>
                <a:spcPts val="0"/>
              </a:spcBef>
              <a:spcAft>
                <a:spcPts val="0"/>
              </a:spcAft>
              <a:buSzPts val="3600"/>
              <a:buNone/>
            </a:pPr>
            <a:endParaRPr lang="ar-EG" sz="2100" dirty="0">
              <a:solidFill>
                <a:schemeClr val="dk2"/>
              </a:solidFill>
            </a:endParaRPr>
          </a:p>
        </p:txBody>
      </p:sp>
      <p:pic>
        <p:nvPicPr>
          <p:cNvPr id="540" name="Google Shape;540;p76"/>
          <p:cNvPicPr preferRelativeResize="0"/>
          <p:nvPr/>
        </p:nvPicPr>
        <p:blipFill rotWithShape="1">
          <a:blip r:embed="rId3">
            <a:alphaModFix/>
          </a:blip>
          <a:srcRect/>
          <a:stretch/>
        </p:blipFill>
        <p:spPr>
          <a:xfrm>
            <a:off x="1240225" y="2255449"/>
            <a:ext cx="9342599" cy="1271525"/>
          </a:xfrm>
          <a:prstGeom prst="rect">
            <a:avLst/>
          </a:prstGeom>
          <a:noFill/>
          <a:ln>
            <a:noFill/>
          </a:ln>
        </p:spPr>
      </p:pic>
      <p:pic>
        <p:nvPicPr>
          <p:cNvPr id="541" name="Google Shape;541;p76"/>
          <p:cNvPicPr preferRelativeResize="0"/>
          <p:nvPr/>
        </p:nvPicPr>
        <p:blipFill rotWithShape="1">
          <a:blip r:embed="rId4">
            <a:alphaModFix/>
          </a:blip>
          <a:srcRect/>
          <a:stretch/>
        </p:blipFill>
        <p:spPr>
          <a:xfrm>
            <a:off x="1240225" y="3526963"/>
            <a:ext cx="9914551" cy="3274861"/>
          </a:xfrm>
          <a:prstGeom prst="rect">
            <a:avLst/>
          </a:prstGeom>
          <a:noFill/>
          <a:ln>
            <a:noFill/>
          </a:ln>
        </p:spPr>
      </p:pic>
      <p:sp>
        <p:nvSpPr>
          <p:cNvPr id="3" name="TextBox 2">
            <a:extLst>
              <a:ext uri="{FF2B5EF4-FFF2-40B4-BE49-F238E27FC236}">
                <a16:creationId xmlns:a16="http://schemas.microsoft.com/office/drawing/2014/main" id="{41A46E25-513D-F9D7-E9D5-16C2A86A5827}"/>
              </a:ext>
            </a:extLst>
          </p:cNvPr>
          <p:cNvSpPr txBox="1"/>
          <p:nvPr/>
        </p:nvSpPr>
        <p:spPr>
          <a:xfrm>
            <a:off x="3190567" y="1745922"/>
            <a:ext cx="7585587" cy="307777"/>
          </a:xfrm>
          <a:prstGeom prst="rect">
            <a:avLst/>
          </a:prstGeom>
          <a:noFill/>
        </p:spPr>
        <p:txBody>
          <a:bodyPr wrap="square">
            <a:spAutoFit/>
          </a:bodyPr>
          <a:lstStyle/>
          <a:p>
            <a:pPr algn="r" rtl="1"/>
            <a:r>
              <a:rPr lang="ar-EG" sz="1400" u="sng" dirty="0">
                <a:solidFill>
                  <a:srgbClr val="0000FF"/>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 </a:t>
            </a:r>
            <a:r>
              <a:rPr lang="ar-SA" sz="1400" dirty="0">
                <a:solidFill>
                  <a:srgbClr val="FF0000"/>
                </a:solidFill>
                <a:latin typeface="Open Sans"/>
                <a:ea typeface="Open Sans"/>
                <a:cs typeface="Open Sans"/>
                <a:sym typeface="Open Sans"/>
              </a:rPr>
              <a:t>للوصول مباشرة </a:t>
            </a:r>
            <a:r>
              <a:rPr lang="en-US" sz="1400" u="sng" dirty="0">
                <a:solidFill>
                  <a:srgbClr val="0000FF"/>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https://search.bvsalud.org/global-literature-on-novel-coronavirus-2019-ncov/</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8" name="Google Shape;548;p77"/>
          <p:cNvPicPr preferRelativeResize="0"/>
          <p:nvPr/>
        </p:nvPicPr>
        <p:blipFill rotWithShape="1">
          <a:blip r:embed="rId3">
            <a:alphaModFix/>
          </a:blip>
          <a:srcRect/>
          <a:stretch/>
        </p:blipFill>
        <p:spPr>
          <a:xfrm>
            <a:off x="657900" y="1696387"/>
            <a:ext cx="10739827" cy="5093487"/>
          </a:xfrm>
          <a:prstGeom prst="rect">
            <a:avLst/>
          </a:prstGeom>
          <a:noFill/>
          <a:ln>
            <a:noFill/>
          </a:ln>
        </p:spPr>
      </p:pic>
      <p:sp>
        <p:nvSpPr>
          <p:cNvPr id="4" name="Google Shape;539;p76">
            <a:extLst>
              <a:ext uri="{FF2B5EF4-FFF2-40B4-BE49-F238E27FC236}">
                <a16:creationId xmlns:a16="http://schemas.microsoft.com/office/drawing/2014/main" id="{26B621E1-4F68-D8AA-A29F-745546EEF02F}"/>
              </a:ext>
            </a:extLst>
          </p:cNvPr>
          <p:cNvSpPr txBox="1">
            <a:spLocks/>
          </p:cNvSpPr>
          <p:nvPr/>
        </p:nvSpPr>
        <p:spPr>
          <a:xfrm>
            <a:off x="491612" y="442451"/>
            <a:ext cx="7462683" cy="88490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600"/>
              <a:buFont typeface="Trebuchet MS"/>
              <a:buNone/>
              <a:defRPr sz="37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lgn="r"/>
            <a:br>
              <a:rPr lang="ar-EG" sz="3200" dirty="0">
                <a:solidFill>
                  <a:srgbClr val="FF0000"/>
                </a:solidFill>
              </a:rPr>
            </a:br>
            <a:r>
              <a:rPr lang="ar-EG" sz="3200" dirty="0">
                <a:solidFill>
                  <a:srgbClr val="586F7C"/>
                </a:solidFill>
                <a:latin typeface="Open Sans"/>
                <a:ea typeface="Open Sans"/>
              </a:rPr>
              <a:t>قاعدة بيانات أبحاث كوفيد- ١٩ لمنظمة الصحة العالمية </a:t>
            </a:r>
          </a:p>
          <a:p>
            <a:pPr algn="r"/>
            <a:r>
              <a:rPr lang="ar-EG" sz="3200" dirty="0">
                <a:solidFill>
                  <a:srgbClr val="586F7C"/>
                </a:solidFill>
                <a:latin typeface="Open Sans"/>
                <a:ea typeface="Open Sans"/>
              </a:rPr>
              <a:t>(تابع)</a:t>
            </a:r>
            <a:br>
              <a:rPr lang="ar-EG" sz="3200" dirty="0">
                <a:solidFill>
                  <a:srgbClr val="FF0000"/>
                </a:solidFill>
              </a:rPr>
            </a:br>
            <a:endParaRPr lang="ar-EG" sz="3200" dirty="0">
              <a:solidFill>
                <a:srgbClr val="FF0000"/>
              </a:solidFill>
            </a:endParaRPr>
          </a:p>
          <a:p>
            <a:endParaRPr lang="ar-EG" sz="2100" dirty="0">
              <a:solidFill>
                <a:schemeClr val="dk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5" name="Google Shape;555;p78"/>
          <p:cNvPicPr preferRelativeResize="0"/>
          <p:nvPr/>
        </p:nvPicPr>
        <p:blipFill rotWithShape="1">
          <a:blip r:embed="rId3">
            <a:alphaModFix/>
          </a:blip>
          <a:srcRect/>
          <a:stretch/>
        </p:blipFill>
        <p:spPr>
          <a:xfrm>
            <a:off x="556825" y="1679499"/>
            <a:ext cx="10810224" cy="5094249"/>
          </a:xfrm>
          <a:prstGeom prst="rect">
            <a:avLst/>
          </a:prstGeom>
          <a:noFill/>
          <a:ln>
            <a:noFill/>
          </a:ln>
        </p:spPr>
      </p:pic>
      <p:sp>
        <p:nvSpPr>
          <p:cNvPr id="4" name="Google Shape;539;p76">
            <a:extLst>
              <a:ext uri="{FF2B5EF4-FFF2-40B4-BE49-F238E27FC236}">
                <a16:creationId xmlns:a16="http://schemas.microsoft.com/office/drawing/2014/main" id="{188C0F53-FD9B-475C-CD4A-D67C62ECA386}"/>
              </a:ext>
            </a:extLst>
          </p:cNvPr>
          <p:cNvSpPr txBox="1">
            <a:spLocks noGrp="1"/>
          </p:cNvSpPr>
          <p:nvPr>
            <p:ph type="title"/>
          </p:nvPr>
        </p:nvSpPr>
        <p:spPr>
          <a:xfrm>
            <a:off x="491612" y="186813"/>
            <a:ext cx="7462683" cy="639097"/>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SzPts val="3600"/>
              <a:buNone/>
            </a:pPr>
            <a:br>
              <a:rPr lang="ar-EG" sz="3200" dirty="0">
                <a:solidFill>
                  <a:srgbClr val="FF0000"/>
                </a:solidFill>
              </a:rPr>
            </a:br>
            <a:br>
              <a:rPr lang="ar-EG" sz="3200" dirty="0">
                <a:solidFill>
                  <a:srgbClr val="FF0000"/>
                </a:solidFill>
              </a:rPr>
            </a:br>
            <a:r>
              <a:rPr lang="ar-EG" sz="3200" dirty="0">
                <a:solidFill>
                  <a:srgbClr val="586F7C"/>
                </a:solidFill>
                <a:latin typeface="Open Sans"/>
                <a:ea typeface="Open Sans"/>
              </a:rPr>
              <a:t>قاعدة بيانات أبحاث كوفيد- ١٩ لمنظمة الصحة العالمية </a:t>
            </a:r>
            <a:br>
              <a:rPr lang="ar-EG" sz="3200" dirty="0">
                <a:solidFill>
                  <a:srgbClr val="FF0000"/>
                </a:solidFill>
              </a:rPr>
            </a:br>
            <a:br>
              <a:rPr lang="ar-EG" sz="3200" dirty="0">
                <a:solidFill>
                  <a:srgbClr val="FF0000"/>
                </a:solidFill>
              </a:rPr>
            </a:br>
            <a:r>
              <a:rPr lang="ar-EG" sz="2800" dirty="0">
                <a:solidFill>
                  <a:srgbClr val="586F7C"/>
                </a:solidFill>
                <a:latin typeface="Open Sans"/>
                <a:ea typeface="Open Sans"/>
              </a:rPr>
              <a:t>تحديد البحث</a:t>
            </a:r>
          </a:p>
          <a:p>
            <a:pPr marL="0" lvl="0" indent="0" algn="l" rtl="0">
              <a:lnSpc>
                <a:spcPct val="90000"/>
              </a:lnSpc>
              <a:spcBef>
                <a:spcPts val="0"/>
              </a:spcBef>
              <a:spcAft>
                <a:spcPts val="0"/>
              </a:spcAft>
              <a:buSzPts val="3600"/>
              <a:buNone/>
            </a:pPr>
            <a:endParaRPr lang="ar-EG" sz="2100" dirty="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3"/>
          <p:cNvSpPr txBox="1">
            <a:spLocks noGrp="1"/>
          </p:cNvSpPr>
          <p:nvPr>
            <p:ph type="title"/>
          </p:nvPr>
        </p:nvSpPr>
        <p:spPr>
          <a:xfrm>
            <a:off x="-1" y="437222"/>
            <a:ext cx="8249265" cy="1080900"/>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chemeClr val="dk1"/>
              </a:buClr>
              <a:buSzPts val="3200"/>
              <a:buFont typeface="Trebuchet MS"/>
              <a:buNone/>
            </a:pPr>
            <a:r>
              <a:rPr lang="ar-SA" sz="3200" dirty="0">
                <a:solidFill>
                  <a:srgbClr val="586F7C"/>
                </a:solidFill>
                <a:latin typeface="Open Sans"/>
                <a:ea typeface="Open Sans"/>
                <a:cs typeface="Open Sans"/>
                <a:sym typeface="Open Sans"/>
              </a:rPr>
              <a:t>مصادر أخرى </a:t>
            </a:r>
            <a:r>
              <a:rPr lang="ar-EG" sz="3200" dirty="0">
                <a:solidFill>
                  <a:srgbClr val="586F7C"/>
                </a:solidFill>
                <a:latin typeface="Open Sans"/>
                <a:ea typeface="Open Sans"/>
                <a:sym typeface="Open Sans"/>
              </a:rPr>
              <a:t>ل</a:t>
            </a:r>
            <a:r>
              <a:rPr lang="ar-SA" sz="3200" dirty="0">
                <a:solidFill>
                  <a:srgbClr val="586F7C"/>
                </a:solidFill>
                <a:latin typeface="Open Sans"/>
                <a:ea typeface="Open Sans"/>
                <a:sym typeface="Open Sans"/>
              </a:rPr>
              <a:t>لبحوث من أجل الحياة </a:t>
            </a:r>
            <a:r>
              <a:rPr lang="en-US" sz="3200" dirty="0">
                <a:solidFill>
                  <a:srgbClr val="586F7C"/>
                </a:solidFill>
                <a:latin typeface="Open Sans"/>
                <a:ea typeface="Open Sans"/>
                <a:cs typeface="Open Sans"/>
                <a:sym typeface="Open Sans"/>
              </a:rPr>
              <a:t>Research4Life</a:t>
            </a:r>
            <a:r>
              <a:rPr lang="ar-SA" sz="3200" b="0" i="0" u="none" strike="noStrike" cap="none" dirty="0">
                <a:solidFill>
                  <a:srgbClr val="586F7C"/>
                </a:solidFill>
                <a:latin typeface="Open Sans"/>
                <a:ea typeface="Open Sans"/>
                <a:cs typeface="Open Sans"/>
                <a:sym typeface="Open Sans"/>
              </a:rPr>
              <a:t>.</a:t>
            </a:r>
            <a:endParaRPr sz="3200" dirty="0">
              <a:solidFill>
                <a:srgbClr val="00B050"/>
              </a:solidFill>
              <a:latin typeface="Open Sans"/>
              <a:ea typeface="Open Sans"/>
              <a:cs typeface="Open Sans"/>
              <a:sym typeface="Open Sans"/>
            </a:endParaRPr>
          </a:p>
        </p:txBody>
      </p:sp>
      <p:sp>
        <p:nvSpPr>
          <p:cNvPr id="250" name="Google Shape;250;p13"/>
          <p:cNvSpPr txBox="1">
            <a:spLocks noGrp="1"/>
          </p:cNvSpPr>
          <p:nvPr>
            <p:ph type="body" idx="1"/>
          </p:nvPr>
        </p:nvSpPr>
        <p:spPr>
          <a:xfrm>
            <a:off x="359228" y="1684308"/>
            <a:ext cx="10940143" cy="5173692"/>
          </a:xfrm>
          <a:prstGeom prst="rect">
            <a:avLst/>
          </a:prstGeom>
          <a:noFill/>
          <a:ln>
            <a:noFill/>
          </a:ln>
        </p:spPr>
        <p:txBody>
          <a:bodyPr spcFirstLastPara="1" wrap="square" lIns="91425" tIns="45700" rIns="91425" bIns="45700" anchor="t" anchorCtr="0">
            <a:noAutofit/>
          </a:bodyPr>
          <a:lstStyle/>
          <a:p>
            <a:pPr marL="412750" lvl="0" indent="-285750" algn="just" rtl="1">
              <a:lnSpc>
                <a:spcPct val="150000"/>
              </a:lnSpc>
              <a:spcBef>
                <a:spcPts val="1000"/>
              </a:spcBef>
              <a:spcAft>
                <a:spcPts val="0"/>
              </a:spcAft>
              <a:buClr>
                <a:schemeClr val="dk1"/>
              </a:buClr>
              <a:buSzPts val="2400"/>
              <a:buChar char="●"/>
            </a:pPr>
            <a:r>
              <a:rPr lang="ar-SA" sz="2800" dirty="0">
                <a:solidFill>
                  <a:schemeClr val="dk1"/>
                </a:solidFill>
                <a:latin typeface="Open Sans"/>
                <a:ea typeface="Open Sans"/>
                <a:cs typeface="Open Sans"/>
                <a:sym typeface="Open Sans"/>
              </a:rPr>
              <a:t>تشمل المصادر </a:t>
            </a:r>
            <a:r>
              <a:rPr lang="ar-SA" sz="2800" dirty="0">
                <a:solidFill>
                  <a:schemeClr val="tx1"/>
                </a:solidFill>
                <a:latin typeface="Open Sans"/>
                <a:ea typeface="Open Sans"/>
                <a:cs typeface="Open Sans"/>
                <a:sym typeface="Open Sans"/>
              </a:rPr>
              <a:t>الأخرى </a:t>
            </a:r>
            <a:r>
              <a:rPr lang="ar-SA" sz="2800" b="1" dirty="0">
                <a:solidFill>
                  <a:schemeClr val="tx1"/>
                </a:solidFill>
                <a:latin typeface="Open Sans"/>
                <a:ea typeface="Open Sans"/>
                <a:cs typeface="Open Sans"/>
                <a:sym typeface="Open Sans"/>
              </a:rPr>
              <a:t>قواعد بيانات أساسية</a:t>
            </a:r>
            <a:r>
              <a:rPr lang="ar-SA" sz="2800" dirty="0">
                <a:solidFill>
                  <a:schemeClr val="tx1"/>
                </a:solidFill>
                <a:latin typeface="Open Sans"/>
                <a:ea typeface="Open Sans"/>
                <a:cs typeface="Open Sans"/>
                <a:sym typeface="Open Sans"/>
              </a:rPr>
              <a:t>، ومصدر </a:t>
            </a:r>
            <a:r>
              <a:rPr lang="ar-SA" sz="2800" b="1" dirty="0">
                <a:solidFill>
                  <a:schemeClr val="tx1"/>
                </a:solidFill>
                <a:latin typeface="Open Sans"/>
                <a:ea typeface="Open Sans"/>
                <a:cs typeface="Open Sans"/>
                <a:sym typeface="Open Sans"/>
              </a:rPr>
              <a:t>المصادر المرجعية</a:t>
            </a:r>
            <a:r>
              <a:rPr lang="ar-SA" sz="2800" dirty="0">
                <a:solidFill>
                  <a:schemeClr val="tx1"/>
                </a:solidFill>
                <a:latin typeface="Open Sans"/>
                <a:ea typeface="Open Sans"/>
                <a:cs typeface="Open Sans"/>
                <a:sym typeface="Open Sans"/>
              </a:rPr>
              <a:t>، مجموعات مجانية، ومصادر حديثة. لاحظ أيضا أن قائمة المصادر الحديثة المضافة إلى البوابة الإلكترونية.</a:t>
            </a:r>
          </a:p>
          <a:p>
            <a:pPr marL="412750" lvl="0" indent="-285750" algn="just" rtl="1">
              <a:lnSpc>
                <a:spcPct val="150000"/>
              </a:lnSpc>
              <a:spcBef>
                <a:spcPts val="1000"/>
              </a:spcBef>
              <a:spcAft>
                <a:spcPts val="0"/>
              </a:spcAft>
              <a:buClr>
                <a:schemeClr val="dk1"/>
              </a:buClr>
              <a:buSzPts val="2400"/>
              <a:buChar char="●"/>
            </a:pPr>
            <a:r>
              <a:rPr lang="ar-SA" sz="2800" dirty="0">
                <a:solidFill>
                  <a:schemeClr val="tx1"/>
                </a:solidFill>
                <a:latin typeface="Open Sans"/>
                <a:ea typeface="Open Sans"/>
                <a:cs typeface="Open Sans"/>
                <a:sym typeface="Open Sans"/>
              </a:rPr>
              <a:t>تحتوي كل قائمة على العديد من الأدوات المفيدة.</a:t>
            </a:r>
          </a:p>
          <a:p>
            <a:pPr marL="412750" lvl="0" indent="-285750" algn="just" rtl="1">
              <a:lnSpc>
                <a:spcPct val="150000"/>
              </a:lnSpc>
              <a:spcBef>
                <a:spcPts val="1000"/>
              </a:spcBef>
              <a:spcAft>
                <a:spcPts val="0"/>
              </a:spcAft>
              <a:buClr>
                <a:schemeClr val="dk1"/>
              </a:buClr>
              <a:buSzPts val="2400"/>
              <a:buChar char="●"/>
            </a:pPr>
            <a:r>
              <a:rPr lang="ar-SA" sz="2800" dirty="0">
                <a:solidFill>
                  <a:schemeClr val="tx1"/>
                </a:solidFill>
                <a:latin typeface="Open Sans"/>
                <a:ea typeface="Open Sans"/>
                <a:cs typeface="Open Sans"/>
                <a:sym typeface="Open Sans"/>
              </a:rPr>
              <a:t>يمكن الوصول إلى القوائم الأربع من خلال صفحة بوابة المحتوى الموحد.</a:t>
            </a:r>
          </a:p>
          <a:p>
            <a:pPr marL="469900" lvl="0" indent="-342900" algn="just" rtl="1">
              <a:lnSpc>
                <a:spcPct val="150000"/>
              </a:lnSpc>
              <a:spcBef>
                <a:spcPts val="1000"/>
              </a:spcBef>
              <a:spcAft>
                <a:spcPts val="0"/>
              </a:spcAft>
              <a:buClr>
                <a:schemeClr val="dk1"/>
              </a:buClr>
              <a:buSzPts val="2400"/>
              <a:buFont typeface="Wingdings" pitchFamily="2" charset="2"/>
              <a:buChar char="v"/>
            </a:pPr>
            <a:r>
              <a:rPr lang="ar-SA" sz="2800" dirty="0">
                <a:solidFill>
                  <a:schemeClr val="tx1"/>
                </a:solidFill>
                <a:latin typeface="Open Sans"/>
                <a:ea typeface="Open Sans"/>
                <a:cs typeface="Open Sans"/>
                <a:sym typeface="Open Sans"/>
              </a:rPr>
              <a:t>ملحوظة: بعض هذه المصادر قد لا تكون متاحة حيث أن </a:t>
            </a:r>
            <a:r>
              <a:rPr lang="ar-EG" sz="2800" dirty="0">
                <a:solidFill>
                  <a:schemeClr val="tx1"/>
                </a:solidFill>
                <a:latin typeface="Open Sans"/>
                <a:ea typeface="Open Sans"/>
                <a:cs typeface="Open Sans"/>
                <a:sym typeface="Open Sans"/>
              </a:rPr>
              <a:t>الناشرين</a:t>
            </a:r>
            <a:r>
              <a:rPr lang="ar-SA" sz="2800" dirty="0">
                <a:solidFill>
                  <a:schemeClr val="tx1"/>
                </a:solidFill>
                <a:latin typeface="Open Sans"/>
                <a:ea typeface="Open Sans"/>
                <a:cs typeface="Open Sans"/>
                <a:sym typeface="Open Sans"/>
              </a:rPr>
              <a:t> قد لا </a:t>
            </a:r>
            <a:r>
              <a:rPr lang="ar-EG" sz="2800" dirty="0">
                <a:solidFill>
                  <a:schemeClr val="tx1"/>
                </a:solidFill>
                <a:latin typeface="Open Sans"/>
                <a:ea typeface="Open Sans"/>
                <a:cs typeface="Open Sans"/>
                <a:sym typeface="Open Sans"/>
              </a:rPr>
              <a:t>يمنحون</a:t>
            </a:r>
            <a:r>
              <a:rPr lang="ar-SA" sz="2800" dirty="0">
                <a:solidFill>
                  <a:schemeClr val="tx1"/>
                </a:solidFill>
                <a:latin typeface="Open Sans"/>
                <a:ea typeface="Open Sans"/>
                <a:cs typeface="Open Sans"/>
                <a:sym typeface="Open Sans"/>
              </a:rPr>
              <a:t> </a:t>
            </a:r>
            <a:r>
              <a:rPr lang="ar-EG" sz="2800" dirty="0">
                <a:solidFill>
                  <a:schemeClr val="tx1"/>
                </a:solidFill>
                <a:latin typeface="Open Sans"/>
                <a:ea typeface="Open Sans"/>
                <a:cs typeface="Open Sans"/>
                <a:sym typeface="Open Sans"/>
              </a:rPr>
              <a:t>حق </a:t>
            </a:r>
            <a:r>
              <a:rPr lang="ar-SA" sz="2800" dirty="0">
                <a:solidFill>
                  <a:schemeClr val="tx1"/>
                </a:solidFill>
                <a:latin typeface="Open Sans"/>
                <a:ea typeface="Open Sans"/>
                <a:cs typeface="Open Sans"/>
                <a:sym typeface="Open Sans"/>
              </a:rPr>
              <a:t>الوصول إلى ذلك المحتو</a:t>
            </a:r>
            <a:r>
              <a:rPr lang="ar-EG" sz="2800" dirty="0">
                <a:solidFill>
                  <a:schemeClr val="dk1"/>
                </a:solidFill>
                <a:latin typeface="Open Sans"/>
                <a:ea typeface="Open Sans"/>
                <a:cs typeface="Open Sans"/>
                <a:sym typeface="Open Sans"/>
              </a:rPr>
              <a:t>ى</a:t>
            </a:r>
            <a:r>
              <a:rPr lang="ar-SA" sz="2800" dirty="0">
                <a:solidFill>
                  <a:schemeClr val="dk1"/>
                </a:solidFill>
                <a:latin typeface="Open Sans"/>
                <a:ea typeface="Open Sans"/>
                <a:cs typeface="Open Sans"/>
                <a:sym typeface="Open Sans"/>
              </a:rPr>
              <a:t> لبلد معين.</a:t>
            </a:r>
          </a:p>
          <a:p>
            <a:pPr marL="127000" lvl="0" indent="0" algn="just" rtl="1">
              <a:lnSpc>
                <a:spcPct val="150000"/>
              </a:lnSpc>
              <a:spcBef>
                <a:spcPts val="1000"/>
              </a:spcBef>
              <a:spcAft>
                <a:spcPts val="0"/>
              </a:spcAft>
              <a:buClr>
                <a:schemeClr val="dk1"/>
              </a:buClr>
              <a:buSzPts val="2400"/>
              <a:buNone/>
            </a:pPr>
            <a:endParaRPr lang="ar-SA" sz="2800" dirty="0">
              <a:solidFill>
                <a:schemeClr val="dk1"/>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4"/>
          <p:cNvPicPr preferRelativeResize="0"/>
          <p:nvPr/>
        </p:nvPicPr>
        <p:blipFill rotWithShape="1">
          <a:blip r:embed="rId3">
            <a:alphaModFix/>
          </a:blip>
          <a:srcRect/>
          <a:stretch/>
        </p:blipFill>
        <p:spPr>
          <a:xfrm>
            <a:off x="233169" y="1945584"/>
            <a:ext cx="6778104" cy="3901405"/>
          </a:xfrm>
          <a:prstGeom prst="rect">
            <a:avLst/>
          </a:prstGeom>
          <a:noFill/>
          <a:ln>
            <a:noFill/>
          </a:ln>
        </p:spPr>
      </p:pic>
      <p:sp>
        <p:nvSpPr>
          <p:cNvPr id="569" name="Google Shape;569;p24"/>
          <p:cNvSpPr txBox="1">
            <a:spLocks noGrp="1"/>
          </p:cNvSpPr>
          <p:nvPr>
            <p:ph type="title"/>
          </p:nvPr>
        </p:nvSpPr>
        <p:spPr>
          <a:xfrm>
            <a:off x="0" y="437222"/>
            <a:ext cx="73152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SA" sz="3600" dirty="0">
                <a:solidFill>
                  <a:srgbClr val="586F7C"/>
                </a:solidFill>
                <a:latin typeface="Open Sans"/>
                <a:ea typeface="Open Sans"/>
                <a:sym typeface="Open Sans"/>
              </a:rPr>
              <a:t>قواعد البيانات</a:t>
            </a:r>
            <a:endParaRPr sz="3600" dirty="0">
              <a:solidFill>
                <a:srgbClr val="586F7C"/>
              </a:solidFill>
              <a:latin typeface="Open Sans"/>
              <a:ea typeface="Open Sans"/>
              <a:sym typeface="Open Sans"/>
            </a:endParaRPr>
          </a:p>
        </p:txBody>
      </p:sp>
      <p:sp>
        <p:nvSpPr>
          <p:cNvPr id="570" name="Google Shape;570;p24"/>
          <p:cNvSpPr txBox="1">
            <a:spLocks noGrp="1"/>
          </p:cNvSpPr>
          <p:nvPr>
            <p:ph type="body" idx="1"/>
          </p:nvPr>
        </p:nvSpPr>
        <p:spPr>
          <a:xfrm>
            <a:off x="7405752" y="2036491"/>
            <a:ext cx="4517700" cy="3719589"/>
          </a:xfrm>
          <a:prstGeom prst="rect">
            <a:avLst/>
          </a:prstGeom>
          <a:noFill/>
          <a:ln>
            <a:noFill/>
          </a:ln>
        </p:spPr>
        <p:txBody>
          <a:bodyPr spcFirstLastPara="1" wrap="square" lIns="91425" tIns="45700" rIns="91425" bIns="45700" anchor="t" anchorCtr="0">
            <a:noAutofit/>
          </a:bodyPr>
          <a:lstStyle/>
          <a:p>
            <a:pPr marL="412750" lvl="0" indent="-285750" algn="r" rtl="1">
              <a:lnSpc>
                <a:spcPct val="150000"/>
              </a:lnSpc>
              <a:spcBef>
                <a:spcPts val="1000"/>
              </a:spcBef>
              <a:spcAft>
                <a:spcPts val="0"/>
              </a:spcAft>
              <a:buClr>
                <a:schemeClr val="dk1"/>
              </a:buClr>
              <a:buSzPts val="2000"/>
              <a:buChar char="●"/>
            </a:pPr>
            <a:r>
              <a:rPr lang="ar-SA" sz="1600" dirty="0">
                <a:solidFill>
                  <a:schemeClr val="dk1"/>
                </a:solidFill>
                <a:latin typeface="Open Sans"/>
                <a:ea typeface="Open Sans"/>
                <a:cs typeface="Open Sans"/>
                <a:sym typeface="Open Sans"/>
              </a:rPr>
              <a:t>قائمة </a:t>
            </a:r>
            <a:r>
              <a:rPr lang="ar-SA" sz="1600" dirty="0">
                <a:solidFill>
                  <a:schemeClr val="tx1"/>
                </a:solidFill>
                <a:latin typeface="Open Sans"/>
                <a:ea typeface="Open Sans"/>
                <a:cs typeface="Open Sans"/>
                <a:sym typeface="Open Sans"/>
              </a:rPr>
              <a:t>قواعد البيانات متاحة من بوابة المحتوى الموحد / قائمة المحتوى</a:t>
            </a:r>
            <a:r>
              <a:rPr lang="en-US" sz="1600" dirty="0">
                <a:solidFill>
                  <a:schemeClr val="tx1"/>
                </a:solidFill>
                <a:latin typeface="Open Sans"/>
                <a:ea typeface="Open Sans"/>
                <a:cs typeface="Open Sans"/>
                <a:sym typeface="Open Sans"/>
              </a:rPr>
              <a:t> Content </a:t>
            </a:r>
            <a:endParaRPr lang="ar-SA" sz="1600" dirty="0">
              <a:solidFill>
                <a:schemeClr val="tx1"/>
              </a:solidFill>
              <a:latin typeface="Open Sans"/>
              <a:ea typeface="Open Sans"/>
              <a:cs typeface="Open Sans"/>
              <a:sym typeface="Open Sans"/>
            </a:endParaRPr>
          </a:p>
          <a:p>
            <a:pPr marL="412750" lvl="0" indent="-285750" algn="r" rtl="1">
              <a:lnSpc>
                <a:spcPct val="150000"/>
              </a:lnSpc>
              <a:spcBef>
                <a:spcPts val="1000"/>
              </a:spcBef>
              <a:spcAft>
                <a:spcPts val="0"/>
              </a:spcAft>
              <a:buClr>
                <a:schemeClr val="dk1"/>
              </a:buClr>
              <a:buSzPts val="2000"/>
              <a:buChar char="●"/>
            </a:pPr>
            <a:r>
              <a:rPr lang="ar-SA" sz="1600" dirty="0">
                <a:solidFill>
                  <a:schemeClr val="tx1"/>
                </a:solidFill>
                <a:latin typeface="Open Sans"/>
                <a:ea typeface="Open Sans"/>
                <a:cs typeface="Open Sans"/>
                <a:sym typeface="Open Sans"/>
              </a:rPr>
              <a:t>قم بالتمرير لأسفل حتى يظهر عنوان قاعدة البيانات أو انقر فوق حرف من قائمة </a:t>
            </a:r>
            <a:r>
              <a:rPr lang="en-US" sz="1600" dirty="0">
                <a:solidFill>
                  <a:schemeClr val="tx1"/>
                </a:solidFill>
                <a:latin typeface="Open Sans"/>
                <a:ea typeface="Open Sans"/>
                <a:cs typeface="Open Sans"/>
                <a:sym typeface="Open Sans"/>
              </a:rPr>
              <a:t>A – Z</a:t>
            </a:r>
            <a:endParaRPr lang="ar-SA" sz="1600" dirty="0">
              <a:solidFill>
                <a:schemeClr val="tx1"/>
              </a:solidFill>
              <a:latin typeface="Open Sans"/>
              <a:ea typeface="Open Sans"/>
              <a:cs typeface="Open Sans"/>
              <a:sym typeface="Open Sans"/>
            </a:endParaRPr>
          </a:p>
          <a:p>
            <a:pPr marL="412750" lvl="0" indent="-285750" algn="r" rtl="1">
              <a:lnSpc>
                <a:spcPct val="150000"/>
              </a:lnSpc>
              <a:spcBef>
                <a:spcPts val="1000"/>
              </a:spcBef>
              <a:spcAft>
                <a:spcPts val="0"/>
              </a:spcAft>
              <a:buClr>
                <a:schemeClr val="dk1"/>
              </a:buClr>
              <a:buSzPts val="2000"/>
              <a:buChar char="●"/>
            </a:pPr>
            <a:r>
              <a:rPr lang="ar-SA" sz="1600" dirty="0">
                <a:solidFill>
                  <a:schemeClr val="tx1"/>
                </a:solidFill>
                <a:latin typeface="Open Sans"/>
                <a:ea typeface="Open Sans"/>
                <a:cs typeface="Open Sans"/>
                <a:sym typeface="Open Sans"/>
              </a:rPr>
              <a:t>يمكن أن يقتصر البحث على 85 مصدرًا من مصادر هيناري </a:t>
            </a:r>
            <a:r>
              <a:rPr lang="en-US" sz="1600" b="1" dirty="0">
                <a:solidFill>
                  <a:schemeClr val="tx1"/>
                </a:solidFill>
                <a:latin typeface="Open Sans"/>
                <a:ea typeface="Open Sans"/>
                <a:cs typeface="Open Sans"/>
                <a:sym typeface="Open Sans"/>
              </a:rPr>
              <a:t>Hinari</a:t>
            </a:r>
            <a:endParaRPr lang="ar-SA" sz="1600" dirty="0">
              <a:solidFill>
                <a:schemeClr val="tx1"/>
              </a:solidFill>
              <a:latin typeface="Open Sans"/>
              <a:ea typeface="Open Sans"/>
              <a:cs typeface="Open Sans"/>
              <a:sym typeface="Open Sans"/>
            </a:endParaRPr>
          </a:p>
          <a:p>
            <a:pPr marL="412750" lvl="0" indent="-285750" algn="r" rtl="1">
              <a:lnSpc>
                <a:spcPct val="150000"/>
              </a:lnSpc>
              <a:spcBef>
                <a:spcPts val="1000"/>
              </a:spcBef>
              <a:spcAft>
                <a:spcPts val="0"/>
              </a:spcAft>
              <a:buClr>
                <a:schemeClr val="dk1"/>
              </a:buClr>
              <a:buSzPts val="2000"/>
              <a:buChar char="●"/>
            </a:pPr>
            <a:r>
              <a:rPr lang="ar-SA" sz="1600" dirty="0">
                <a:solidFill>
                  <a:schemeClr val="tx1"/>
                </a:solidFill>
                <a:latin typeface="Open Sans"/>
                <a:ea typeface="Open Sans"/>
                <a:cs typeface="Open Sans"/>
                <a:sym typeface="Open Sans"/>
              </a:rPr>
              <a:t>لُخصت العديد من قواعد البيانات المفيدة في الشرائح اللاحقة</a:t>
            </a:r>
            <a:endParaRPr sz="1600" dirty="0">
              <a:solidFill>
                <a:schemeClr val="tx1"/>
              </a:solidFill>
              <a:latin typeface="Open Sans"/>
              <a:ea typeface="Open Sans"/>
              <a:cs typeface="Open Sans"/>
              <a:sym typeface="Open Sans"/>
            </a:endParaRPr>
          </a:p>
        </p:txBody>
      </p:sp>
      <p:cxnSp>
        <p:nvCxnSpPr>
          <p:cNvPr id="571" name="Google Shape;571;p24"/>
          <p:cNvCxnSpPr>
            <a:cxnSpLocks/>
          </p:cNvCxnSpPr>
          <p:nvPr/>
        </p:nvCxnSpPr>
        <p:spPr>
          <a:xfrm flipH="1" flipV="1">
            <a:off x="2466975" y="3575956"/>
            <a:ext cx="4848225" cy="834119"/>
          </a:xfrm>
          <a:prstGeom prst="straightConnector1">
            <a:avLst/>
          </a:prstGeom>
          <a:noFill/>
          <a:ln w="19050" cap="flat" cmpd="sng">
            <a:solidFill>
              <a:srgbClr val="FF0000"/>
            </a:solidFill>
            <a:prstDash val="solid"/>
            <a:round/>
            <a:headEnd type="none" w="sm" len="sm"/>
            <a:tailEnd type="triangle" w="med" len="med"/>
          </a:ln>
        </p:spPr>
      </p:cxnSp>
      <p:sp>
        <p:nvSpPr>
          <p:cNvPr id="572" name="Google Shape;572;p24"/>
          <p:cNvSpPr/>
          <p:nvPr/>
        </p:nvSpPr>
        <p:spPr>
          <a:xfrm>
            <a:off x="268548" y="2387556"/>
            <a:ext cx="1553801" cy="23241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5"/>
          <p:cNvSpPr txBox="1">
            <a:spLocks noGrp="1"/>
          </p:cNvSpPr>
          <p:nvPr>
            <p:ph type="title"/>
          </p:nvPr>
        </p:nvSpPr>
        <p:spPr>
          <a:xfrm>
            <a:off x="0" y="437222"/>
            <a:ext cx="7532914"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قاعدة بيانات </a:t>
            </a:r>
            <a:r>
              <a:rPr lang="ar-SA" sz="3200" dirty="0">
                <a:solidFill>
                  <a:srgbClr val="586F7C"/>
                </a:solidFill>
                <a:latin typeface="Open Sans"/>
                <a:ea typeface="Open Sans"/>
                <a:cs typeface="Open Sans"/>
                <a:sym typeface="Open Sans"/>
              </a:rPr>
              <a:t>كابي</a:t>
            </a:r>
            <a:r>
              <a:rPr lang="en-US" sz="3200" dirty="0">
                <a:solidFill>
                  <a:srgbClr val="586F7C"/>
                </a:solidFill>
                <a:latin typeface="Open Sans"/>
                <a:ea typeface="Open Sans"/>
                <a:cs typeface="Open Sans"/>
                <a:sym typeface="Open Sans"/>
              </a:rPr>
              <a:t> CABI </a:t>
            </a:r>
            <a:r>
              <a:rPr lang="ar-SA" sz="3200" dirty="0">
                <a:solidFill>
                  <a:srgbClr val="586F7C"/>
                </a:solidFill>
                <a:latin typeface="Open Sans"/>
                <a:ea typeface="Open Sans"/>
                <a:cs typeface="Open Sans"/>
                <a:sym typeface="Open Sans"/>
              </a:rPr>
              <a:t> </a:t>
            </a:r>
            <a:endParaRPr sz="3200" dirty="0">
              <a:solidFill>
                <a:srgbClr val="586F7C"/>
              </a:solidFill>
              <a:latin typeface="Open Sans"/>
              <a:ea typeface="Open Sans"/>
              <a:cs typeface="Open Sans"/>
              <a:sym typeface="Open Sans"/>
            </a:endParaRPr>
          </a:p>
        </p:txBody>
      </p:sp>
      <p:pic>
        <p:nvPicPr>
          <p:cNvPr id="265" name="Google Shape;265;p25"/>
          <p:cNvPicPr preferRelativeResize="0"/>
          <p:nvPr/>
        </p:nvPicPr>
        <p:blipFill rotWithShape="1">
          <a:blip r:embed="rId3">
            <a:alphaModFix/>
          </a:blip>
          <a:srcRect/>
          <a:stretch/>
        </p:blipFill>
        <p:spPr>
          <a:xfrm>
            <a:off x="5292339" y="2553015"/>
            <a:ext cx="6899660" cy="3854740"/>
          </a:xfrm>
          <a:prstGeom prst="rect">
            <a:avLst/>
          </a:prstGeom>
          <a:noFill/>
          <a:ln>
            <a:noFill/>
          </a:ln>
        </p:spPr>
      </p:pic>
      <p:pic>
        <p:nvPicPr>
          <p:cNvPr id="266" name="Google Shape;266;p25" descr="https://lh5.googleusercontent.com/vF4a1bcq6t-3i8h4ZC-u3EIx14QKBAleG4ntlMm2TNskzs9GzdK55Y-YgTW-RKWUV4jjnqQOZq1z18G-soERxmsINbaBBiz0H_4gP4LDHKr5Sh_8DyKNv7oEbXAMmh1XUDJodyE"/>
          <p:cNvPicPr preferRelativeResize="0"/>
          <p:nvPr/>
        </p:nvPicPr>
        <p:blipFill rotWithShape="1">
          <a:blip r:embed="rId4">
            <a:alphaModFix/>
          </a:blip>
          <a:srcRect/>
          <a:stretch/>
        </p:blipFill>
        <p:spPr>
          <a:xfrm>
            <a:off x="-1" y="2553015"/>
            <a:ext cx="5292340" cy="1901765"/>
          </a:xfrm>
          <a:prstGeom prst="rect">
            <a:avLst/>
          </a:prstGeom>
          <a:noFill/>
          <a:ln>
            <a:noFill/>
          </a:ln>
        </p:spPr>
      </p:pic>
      <p:sp>
        <p:nvSpPr>
          <p:cNvPr id="267" name="Google Shape;267;p25"/>
          <p:cNvSpPr txBox="1"/>
          <p:nvPr/>
        </p:nvSpPr>
        <p:spPr>
          <a:xfrm>
            <a:off x="899607" y="1804756"/>
            <a:ext cx="10129158" cy="461624"/>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ar-SA" sz="2400" dirty="0"/>
              <a:t>أنظر قائمة قواعد بيانات بوابة </a:t>
            </a:r>
            <a:r>
              <a:rPr lang="ar-SA" sz="2400" dirty="0">
                <a:sym typeface="Open Sans"/>
              </a:rPr>
              <a:t>البحوث من أجل الحياة </a:t>
            </a:r>
            <a:r>
              <a:rPr lang="en-US" sz="2400" b="1" i="0" u="none" strike="noStrike" cap="none" dirty="0">
                <a:solidFill>
                  <a:schemeClr val="dk1"/>
                </a:solidFill>
                <a:latin typeface="Open Sans"/>
                <a:ea typeface="Open Sans"/>
                <a:cs typeface="Open Sans"/>
                <a:sym typeface="Open Sans"/>
              </a:rPr>
              <a:t>Databases </a:t>
            </a:r>
            <a:r>
              <a:rPr lang="en-US" sz="2400" b="0" i="0" u="none" strike="noStrike" cap="none" dirty="0">
                <a:solidFill>
                  <a:schemeClr val="dk1"/>
                </a:solidFill>
                <a:latin typeface="Open Sans"/>
                <a:ea typeface="Open Sans"/>
                <a:cs typeface="Open Sans"/>
                <a:sym typeface="Open Sans"/>
              </a:rPr>
              <a:t>list/CABI/CAB DIRECT</a:t>
            </a:r>
            <a:endParaRPr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5"/>
          <p:cNvSpPr txBox="1">
            <a:spLocks noGrp="1"/>
          </p:cNvSpPr>
          <p:nvPr>
            <p:ph type="title"/>
          </p:nvPr>
        </p:nvSpPr>
        <p:spPr>
          <a:xfrm>
            <a:off x="0" y="378812"/>
            <a:ext cx="7347857" cy="1080900"/>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chemeClr val="dk1"/>
              </a:buClr>
              <a:buSzPts val="2880"/>
              <a:buFont typeface="Trebuchet MS"/>
              <a:buNone/>
            </a:pPr>
            <a:r>
              <a:rPr lang="ar-EG" sz="3330" dirty="0">
                <a:solidFill>
                  <a:srgbClr val="586F7C"/>
                </a:solidFill>
                <a:latin typeface="Open Sans"/>
                <a:ea typeface="Open Sans"/>
                <a:sym typeface="Open Sans"/>
              </a:rPr>
              <a:t>قاعدة بيانات </a:t>
            </a:r>
            <a:r>
              <a:rPr lang="ar-SA" sz="3330" dirty="0">
                <a:solidFill>
                  <a:srgbClr val="586F7C"/>
                </a:solidFill>
                <a:latin typeface="Open Sans"/>
                <a:ea typeface="Open Sans"/>
                <a:sym typeface="Open Sans"/>
              </a:rPr>
              <a:t>الكشاف </a:t>
            </a:r>
            <a:r>
              <a:rPr lang="ar-SA" sz="3330" dirty="0">
                <a:solidFill>
                  <a:srgbClr val="586F7C"/>
                </a:solidFill>
                <a:latin typeface="Open Sans"/>
                <a:ea typeface="Open Sans"/>
                <a:cs typeface="Open Sans"/>
                <a:sym typeface="Open Sans"/>
              </a:rPr>
              <a:t>التراكمي للتمريض والمساندة الصحية – سينهال </a:t>
            </a:r>
            <a:r>
              <a:rPr lang="en-US" sz="3330" dirty="0">
                <a:solidFill>
                  <a:srgbClr val="586F7C"/>
                </a:solidFill>
                <a:latin typeface="Open Sans"/>
                <a:ea typeface="Open Sans"/>
                <a:cs typeface="Open Sans"/>
                <a:sym typeface="Open Sans"/>
              </a:rPr>
              <a:t>CINHAL</a:t>
            </a:r>
            <a:r>
              <a:rPr lang="ar-SA" sz="3330" dirty="0">
                <a:solidFill>
                  <a:srgbClr val="586F7C"/>
                </a:solidFill>
                <a:latin typeface="Open Sans"/>
                <a:ea typeface="Open Sans"/>
                <a:cs typeface="Open Sans"/>
                <a:sym typeface="Open Sans"/>
              </a:rPr>
              <a:t> </a:t>
            </a:r>
            <a:endParaRPr sz="3330" dirty="0">
              <a:solidFill>
                <a:srgbClr val="586F7C"/>
              </a:solidFill>
              <a:latin typeface="Open Sans"/>
              <a:ea typeface="Open Sans"/>
              <a:cs typeface="Open Sans"/>
              <a:sym typeface="Open Sans"/>
            </a:endParaRPr>
          </a:p>
        </p:txBody>
      </p:sp>
      <p:pic>
        <p:nvPicPr>
          <p:cNvPr id="274" name="Google Shape;274;p15" descr="https://lh3.googleusercontent.com/KfjgIpfAE5nR5WicU-WHdyG7SBnXazWi55c3_kqCCf1suZpOLEmWSSOYIQs0b_FKuTCpG5X7-lmFr01QKblA8vNJlLDX49o1JE7BcjxJ7ifR1U5-FL7_jmT7bx7fFpM5NiSzSIM"/>
          <p:cNvPicPr preferRelativeResize="0"/>
          <p:nvPr/>
        </p:nvPicPr>
        <p:blipFill rotWithShape="1">
          <a:blip r:embed="rId3">
            <a:alphaModFix/>
          </a:blip>
          <a:srcRect/>
          <a:stretch/>
        </p:blipFill>
        <p:spPr>
          <a:xfrm>
            <a:off x="0" y="3167463"/>
            <a:ext cx="4425043" cy="1224710"/>
          </a:xfrm>
          <a:prstGeom prst="rect">
            <a:avLst/>
          </a:prstGeom>
          <a:noFill/>
          <a:ln>
            <a:noFill/>
          </a:ln>
        </p:spPr>
      </p:pic>
      <p:pic>
        <p:nvPicPr>
          <p:cNvPr id="275" name="Google Shape;275;p15"/>
          <p:cNvPicPr preferRelativeResize="0"/>
          <p:nvPr/>
        </p:nvPicPr>
        <p:blipFill rotWithShape="1">
          <a:blip r:embed="rId4">
            <a:alphaModFix/>
          </a:blip>
          <a:srcRect/>
          <a:stretch/>
        </p:blipFill>
        <p:spPr>
          <a:xfrm>
            <a:off x="4364725" y="3167463"/>
            <a:ext cx="7596098" cy="3293576"/>
          </a:xfrm>
          <a:prstGeom prst="rect">
            <a:avLst/>
          </a:prstGeom>
          <a:noFill/>
          <a:ln>
            <a:noFill/>
          </a:ln>
        </p:spPr>
      </p:pic>
      <p:sp>
        <p:nvSpPr>
          <p:cNvPr id="276" name="Google Shape;276;p15"/>
          <p:cNvSpPr txBox="1"/>
          <p:nvPr/>
        </p:nvSpPr>
        <p:spPr>
          <a:xfrm>
            <a:off x="86640" y="1873608"/>
            <a:ext cx="10341874" cy="1200288"/>
          </a:xfrm>
          <a:prstGeom prst="rect">
            <a:avLst/>
          </a:prstGeom>
          <a:noFill/>
          <a:ln>
            <a:noFill/>
          </a:ln>
        </p:spPr>
        <p:txBody>
          <a:bodyPr spcFirstLastPara="1" wrap="square" lIns="91425" tIns="45700" rIns="91425" bIns="45700" anchor="t" anchorCtr="0">
            <a:spAutoFit/>
          </a:bodyPr>
          <a:lstStyle/>
          <a:p>
            <a:pPr lvl="0" algn="r" rtl="1">
              <a:lnSpc>
                <a:spcPct val="150000"/>
              </a:lnSpc>
            </a:pPr>
            <a:r>
              <a:rPr lang="ar-SA" sz="2400" dirty="0"/>
              <a:t>أنظر قائمة قواعد بيانات بوابة </a:t>
            </a:r>
            <a:r>
              <a:rPr kumimoji="0" lang="ar-SA" sz="2400" b="0" i="0" u="none" strike="noStrike" kern="0" cap="none" spc="0" normalizeH="0" baseline="0" noProof="0" dirty="0">
                <a:ln>
                  <a:noFill/>
                </a:ln>
                <a:solidFill>
                  <a:srgbClr val="00B050"/>
                </a:solidFill>
                <a:effectLst/>
                <a:uLnTx/>
                <a:uFillTx/>
                <a:latin typeface="Open Sans"/>
                <a:ea typeface="Open Sans"/>
                <a:cs typeface="Open Sans"/>
                <a:sym typeface="Open Sans"/>
              </a:rPr>
              <a:t>البحوث من أجل الحياة </a:t>
            </a:r>
            <a:r>
              <a:rPr lang="en-US" sz="2400" b="0" i="0" u="none" strike="noStrike" cap="none" dirty="0">
                <a:solidFill>
                  <a:srgbClr val="00B050"/>
                </a:solidFill>
                <a:latin typeface="Open Sans"/>
                <a:ea typeface="Open Sans"/>
                <a:cs typeface="Open Sans"/>
                <a:sym typeface="Open Sans"/>
              </a:rPr>
              <a:t>Research4Life </a:t>
            </a:r>
            <a:r>
              <a:rPr lang="ar-SA" sz="2400" dirty="0"/>
              <a:t>/ </a:t>
            </a:r>
            <a:r>
              <a:rPr lang="ar-SA" sz="2400" dirty="0">
                <a:sym typeface="Open Sans"/>
              </a:rPr>
              <a:t>سينهال</a:t>
            </a:r>
            <a:r>
              <a:rPr lang="en-US" sz="2400" dirty="0">
                <a:sym typeface="Open Sans"/>
              </a:rPr>
              <a:t> CINHAL </a:t>
            </a:r>
            <a:r>
              <a:rPr lang="ar-SA" sz="2400" dirty="0">
                <a:sym typeface="Open Sans"/>
              </a:rPr>
              <a:t> (</a:t>
            </a:r>
            <a:r>
              <a:rPr lang="ar-SA" sz="2400" dirty="0">
                <a:solidFill>
                  <a:srgbClr val="00B050"/>
                </a:solidFill>
                <a:sym typeface="Open Sans"/>
              </a:rPr>
              <a:t>الكشاف</a:t>
            </a:r>
            <a:r>
              <a:rPr lang="ar-SA" sz="2400" dirty="0">
                <a:sym typeface="Open Sans"/>
              </a:rPr>
              <a:t> التراكمي للتمريض والمساندة الصحية) </a:t>
            </a:r>
            <a:endParaRPr sz="2400" dirty="0">
              <a:sym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7"/>
          <p:cNvSpPr txBox="1">
            <a:spLocks noGrp="1"/>
          </p:cNvSpPr>
          <p:nvPr>
            <p:ph type="title"/>
          </p:nvPr>
        </p:nvSpPr>
        <p:spPr>
          <a:xfrm>
            <a:off x="0" y="378812"/>
            <a:ext cx="7859486" cy="1080900"/>
          </a:xfrm>
          <a:prstGeom prst="rect">
            <a:avLst/>
          </a:prstGeom>
          <a:noFill/>
          <a:ln>
            <a:noFill/>
          </a:ln>
        </p:spPr>
        <p:txBody>
          <a:bodyPr spcFirstLastPara="1" wrap="square" lIns="91425" tIns="45700" rIns="91425" bIns="45700" anchor="t" anchorCtr="0">
            <a:normAutofit fontScale="90000"/>
          </a:bodyPr>
          <a:lstStyle/>
          <a:p>
            <a:pPr algn="r" rtl="1">
              <a:lnSpc>
                <a:spcPct val="100000"/>
              </a:lnSpc>
              <a:buClr>
                <a:srgbClr val="000000"/>
              </a:buClr>
              <a:buSzPts val="1680"/>
            </a:pPr>
            <a:r>
              <a:rPr lang="ar-SA" dirty="0">
                <a:solidFill>
                  <a:srgbClr val="586F7C"/>
                </a:solidFill>
                <a:latin typeface="Open Sans"/>
                <a:ea typeface="Open Sans"/>
                <a:sym typeface="Open Sans"/>
              </a:rPr>
              <a:t>قاعده بيانات معهد جوانا برجز للممارسات القائمة على الأدلة. </a:t>
            </a:r>
            <a:r>
              <a:rPr lang="en-US" dirty="0">
                <a:solidFill>
                  <a:srgbClr val="586F7C"/>
                </a:solidFill>
                <a:latin typeface="Open Sans"/>
                <a:ea typeface="Open Sans"/>
                <a:sym typeface="Open Sans"/>
              </a:rPr>
              <a:t>EBP</a:t>
            </a:r>
            <a:endParaRPr lang="ar-SA" dirty="0">
              <a:solidFill>
                <a:srgbClr val="586F7C"/>
              </a:solidFill>
              <a:latin typeface="Open Sans"/>
              <a:ea typeface="Open Sans"/>
              <a:sym typeface="Open Sans"/>
            </a:endParaRPr>
          </a:p>
        </p:txBody>
      </p:sp>
      <p:pic>
        <p:nvPicPr>
          <p:cNvPr id="293" name="Google Shape;293;p27"/>
          <p:cNvPicPr preferRelativeResize="0"/>
          <p:nvPr/>
        </p:nvPicPr>
        <p:blipFill rotWithShape="1">
          <a:blip r:embed="rId3">
            <a:alphaModFix/>
          </a:blip>
          <a:srcRect/>
          <a:stretch/>
        </p:blipFill>
        <p:spPr>
          <a:xfrm>
            <a:off x="4915001" y="3252062"/>
            <a:ext cx="6923643" cy="3034437"/>
          </a:xfrm>
          <a:prstGeom prst="rect">
            <a:avLst/>
          </a:prstGeom>
          <a:noFill/>
          <a:ln>
            <a:noFill/>
          </a:ln>
        </p:spPr>
      </p:pic>
      <p:pic>
        <p:nvPicPr>
          <p:cNvPr id="294" name="Google Shape;294;p27" descr="https://lh4.googleusercontent.com/iNCXE0LI2pQ0sDTxJ6GM1qOphqVpfanRBm2O9qqRNTdVLGC02ajsk5wYyU-ic0hT7Vxe4NFpO--mcu5bGtfA6Ev-ZTwcLWcmF3dg9dBeCC6o8qEiNVGkFgq2yh8xSSJKmCWErys"/>
          <p:cNvPicPr preferRelativeResize="0"/>
          <p:nvPr/>
        </p:nvPicPr>
        <p:blipFill rotWithShape="1">
          <a:blip r:embed="rId4">
            <a:alphaModFix/>
          </a:blip>
          <a:srcRect/>
          <a:stretch/>
        </p:blipFill>
        <p:spPr>
          <a:xfrm>
            <a:off x="86640" y="3252062"/>
            <a:ext cx="4610100" cy="1628776"/>
          </a:xfrm>
          <a:prstGeom prst="rect">
            <a:avLst/>
          </a:prstGeom>
          <a:noFill/>
          <a:ln>
            <a:noFill/>
          </a:ln>
        </p:spPr>
      </p:pic>
      <p:sp>
        <p:nvSpPr>
          <p:cNvPr id="2" name="TextBox 1">
            <a:extLst>
              <a:ext uri="{FF2B5EF4-FFF2-40B4-BE49-F238E27FC236}">
                <a16:creationId xmlns:a16="http://schemas.microsoft.com/office/drawing/2014/main" id="{1DD2BAAF-606F-8D44-A780-88125111F7CD}"/>
              </a:ext>
            </a:extLst>
          </p:cNvPr>
          <p:cNvSpPr txBox="1"/>
          <p:nvPr/>
        </p:nvSpPr>
        <p:spPr>
          <a:xfrm>
            <a:off x="587829" y="2024743"/>
            <a:ext cx="10145485" cy="830997"/>
          </a:xfrm>
          <a:prstGeom prst="rect">
            <a:avLst/>
          </a:prstGeom>
          <a:noFill/>
        </p:spPr>
        <p:txBody>
          <a:bodyPr wrap="square" rtlCol="0">
            <a:spAutoFit/>
          </a:bodyPr>
          <a:lstStyle/>
          <a:p>
            <a:pPr algn="r" rtl="1"/>
            <a:r>
              <a:rPr lang="ar-SA" sz="2400" dirty="0">
                <a:solidFill>
                  <a:schemeClr val="tx1"/>
                </a:solidFill>
                <a:latin typeface="Open Sans"/>
                <a:ea typeface="Open Sans"/>
              </a:rPr>
              <a:t>أنظر قائمة قواعد بيانات بوابة </a:t>
            </a:r>
            <a:r>
              <a:rPr lang="ar-SA" sz="2400" dirty="0">
                <a:solidFill>
                  <a:schemeClr val="tx1"/>
                </a:solidFill>
                <a:latin typeface="Open Sans"/>
                <a:ea typeface="Open Sans"/>
                <a:sym typeface="Open Sans"/>
              </a:rPr>
              <a:t>البحوث من أجل الحياة </a:t>
            </a:r>
            <a:r>
              <a:rPr lang="en-US" sz="2400" dirty="0">
                <a:solidFill>
                  <a:schemeClr val="tx1"/>
                </a:solidFill>
                <a:latin typeface="Open Sans"/>
                <a:ea typeface="Open Sans"/>
                <a:sym typeface="Open Sans"/>
              </a:rPr>
              <a:t>Research4Life</a:t>
            </a:r>
            <a:r>
              <a:rPr lang="en-US" sz="2400" b="0" i="0" u="none" strike="noStrike" cap="none" dirty="0">
                <a:solidFill>
                  <a:srgbClr val="00B050"/>
                </a:solidFill>
                <a:latin typeface="Open Sans"/>
                <a:ea typeface="Open Sans"/>
                <a:cs typeface="Open Sans"/>
                <a:sym typeface="Open Sans"/>
              </a:rPr>
              <a:t> </a:t>
            </a:r>
            <a:r>
              <a:rPr lang="ar-SA" sz="2400" dirty="0">
                <a:solidFill>
                  <a:schemeClr val="tx1"/>
                </a:solidFill>
              </a:rPr>
              <a:t>/ </a:t>
            </a:r>
            <a:r>
              <a:rPr lang="ar-SA" sz="2400" dirty="0">
                <a:solidFill>
                  <a:schemeClr val="tx1"/>
                </a:solidFill>
                <a:latin typeface="Open Sans"/>
                <a:ea typeface="Open Sans"/>
                <a:sym typeface="Open Sans"/>
              </a:rPr>
              <a:t>قاعده بيانات معهد جوانا برجز للممارسات القائمة عل</a:t>
            </a:r>
            <a:r>
              <a:rPr lang="ar-EG" sz="2400" dirty="0">
                <a:solidFill>
                  <a:schemeClr val="tx1"/>
                </a:solidFill>
                <a:latin typeface="Open Sans"/>
                <a:ea typeface="Open Sans"/>
                <a:sym typeface="Open Sans"/>
              </a:rPr>
              <a:t>ى</a:t>
            </a:r>
            <a:r>
              <a:rPr lang="ar-SA" sz="2400" dirty="0">
                <a:solidFill>
                  <a:schemeClr val="tx1"/>
                </a:solidFill>
                <a:latin typeface="Open Sans"/>
                <a:ea typeface="Open Sans"/>
                <a:sym typeface="Open Sans"/>
              </a:rPr>
              <a:t> الأدلة. </a:t>
            </a:r>
            <a:r>
              <a:rPr lang="en-US" sz="2400" dirty="0">
                <a:solidFill>
                  <a:schemeClr val="tx1"/>
                </a:solidFill>
                <a:latin typeface="Open Sans"/>
                <a:ea typeface="Open Sans"/>
                <a:sym typeface="Open Sans"/>
              </a:rPr>
              <a:t>EBP</a:t>
            </a:r>
            <a:endParaRPr lang="en-US" sz="2400" dirty="0">
              <a:solidFill>
                <a:schemeClr val="tx1"/>
              </a:solidFill>
              <a:latin typeface="Open Sans"/>
              <a:ea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4"/>
          <p:cNvSpPr txBox="1">
            <a:spLocks noGrp="1"/>
          </p:cNvSpPr>
          <p:nvPr>
            <p:ph type="title"/>
          </p:nvPr>
        </p:nvSpPr>
        <p:spPr>
          <a:xfrm>
            <a:off x="0" y="378812"/>
            <a:ext cx="77724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300" dirty="0">
                <a:solidFill>
                  <a:srgbClr val="586F7C"/>
                </a:solidFill>
                <a:latin typeface="Open Sans"/>
                <a:ea typeface="Open Sans"/>
                <a:sym typeface="Open Sans"/>
              </a:rPr>
              <a:t>ال</a:t>
            </a:r>
            <a:r>
              <a:rPr lang="ar-SA" sz="3300" dirty="0">
                <a:solidFill>
                  <a:srgbClr val="586F7C"/>
                </a:solidFill>
                <a:latin typeface="Open Sans"/>
                <a:ea typeface="Open Sans"/>
                <a:sym typeface="Open Sans"/>
              </a:rPr>
              <a:t>مصادر </a:t>
            </a:r>
            <a:r>
              <a:rPr lang="ar-EG" sz="3300" dirty="0">
                <a:solidFill>
                  <a:srgbClr val="586F7C"/>
                </a:solidFill>
                <a:latin typeface="Open Sans"/>
                <a:ea typeface="Open Sans"/>
                <a:sym typeface="Open Sans"/>
              </a:rPr>
              <a:t>ال</a:t>
            </a:r>
            <a:r>
              <a:rPr lang="ar-SA" sz="3300" dirty="0">
                <a:solidFill>
                  <a:srgbClr val="586F7C"/>
                </a:solidFill>
                <a:latin typeface="Open Sans"/>
                <a:ea typeface="Open Sans"/>
                <a:sym typeface="Open Sans"/>
              </a:rPr>
              <a:t>مرجعية</a:t>
            </a:r>
            <a:endParaRPr sz="3300" dirty="0">
              <a:solidFill>
                <a:srgbClr val="586F7C"/>
              </a:solidFill>
              <a:latin typeface="Open Sans"/>
              <a:ea typeface="Open Sans"/>
              <a:sym typeface="Open Sans"/>
            </a:endParaRPr>
          </a:p>
        </p:txBody>
      </p:sp>
      <p:sp>
        <p:nvSpPr>
          <p:cNvPr id="301" name="Google Shape;301;p14"/>
          <p:cNvSpPr txBox="1">
            <a:spLocks noGrp="1"/>
          </p:cNvSpPr>
          <p:nvPr>
            <p:ph type="body" idx="1"/>
          </p:nvPr>
        </p:nvSpPr>
        <p:spPr>
          <a:xfrm>
            <a:off x="7772400" y="1847847"/>
            <a:ext cx="4261757" cy="4401693"/>
          </a:xfrm>
          <a:prstGeom prst="rect">
            <a:avLst/>
          </a:prstGeom>
          <a:noFill/>
          <a:ln>
            <a:noFill/>
          </a:ln>
        </p:spPr>
        <p:txBody>
          <a:bodyPr spcFirstLastPara="1" wrap="square" lIns="91425" tIns="45700" rIns="91425" bIns="45700" anchor="t" anchorCtr="0">
            <a:noAutofit/>
          </a:bodyPr>
          <a:lstStyle/>
          <a:p>
            <a:pPr marL="457200" lvl="0" indent="-381000" algn="r" rtl="1">
              <a:lnSpc>
                <a:spcPct val="150000"/>
              </a:lnSpc>
              <a:spcBef>
                <a:spcPts val="1000"/>
              </a:spcBef>
              <a:spcAft>
                <a:spcPts val="0"/>
              </a:spcAft>
              <a:buClr>
                <a:schemeClr val="dk1"/>
              </a:buClr>
              <a:buSzPts val="2400"/>
              <a:buChar char="●"/>
            </a:pPr>
            <a:r>
              <a:rPr lang="ar-SA" sz="1800" b="1" dirty="0">
                <a:solidFill>
                  <a:schemeClr val="tx1"/>
                </a:solidFill>
                <a:latin typeface="Open Sans"/>
                <a:ea typeface="Open Sans"/>
                <a:cs typeface="Open Sans"/>
                <a:sym typeface="Open Sans"/>
              </a:rPr>
              <a:t>قائمة </a:t>
            </a:r>
            <a:r>
              <a:rPr lang="ar-EG" sz="1800" b="1" dirty="0">
                <a:solidFill>
                  <a:schemeClr val="tx1"/>
                </a:solidFill>
                <a:latin typeface="Open Sans"/>
                <a:ea typeface="Open Sans"/>
                <a:cs typeface="Open Sans"/>
                <a:sym typeface="Open Sans"/>
              </a:rPr>
              <a:t>ال</a:t>
            </a:r>
            <a:r>
              <a:rPr lang="ar-SA" sz="1800" b="1" dirty="0">
                <a:solidFill>
                  <a:schemeClr val="tx1"/>
                </a:solidFill>
                <a:latin typeface="Open Sans"/>
                <a:ea typeface="Open Sans"/>
                <a:cs typeface="Open Sans"/>
                <a:sym typeface="Open Sans"/>
              </a:rPr>
              <a:t>مصادر المر</a:t>
            </a:r>
            <a:r>
              <a:rPr lang="ar-EG" sz="1800" b="1" dirty="0">
                <a:solidFill>
                  <a:schemeClr val="tx1"/>
                </a:solidFill>
                <a:latin typeface="Open Sans"/>
                <a:ea typeface="Open Sans"/>
                <a:cs typeface="Open Sans"/>
                <a:sym typeface="Open Sans"/>
              </a:rPr>
              <a:t>جعية</a:t>
            </a:r>
            <a:r>
              <a:rPr lang="ar-SA" sz="1800" b="1" dirty="0">
                <a:solidFill>
                  <a:schemeClr val="tx1"/>
                </a:solidFill>
                <a:latin typeface="Open Sans"/>
                <a:ea typeface="Open Sans"/>
                <a:cs typeface="Open Sans"/>
                <a:sym typeface="Open Sans"/>
              </a:rPr>
              <a:t> متاحة من </a:t>
            </a:r>
            <a:r>
              <a:rPr lang="ar-EG" sz="1800" b="1" dirty="0">
                <a:solidFill>
                  <a:schemeClr val="tx1"/>
                </a:solidFill>
                <a:latin typeface="Open Sans"/>
                <a:ea typeface="Open Sans"/>
                <a:cs typeface="Open Sans"/>
                <a:sym typeface="Open Sans"/>
              </a:rPr>
              <a:t>خلال </a:t>
            </a:r>
            <a:r>
              <a:rPr lang="ar-SA" sz="1800" b="1" dirty="0">
                <a:solidFill>
                  <a:schemeClr val="tx1"/>
                </a:solidFill>
                <a:latin typeface="Open Sans"/>
                <a:ea typeface="Open Sans"/>
                <a:cs typeface="Open Sans"/>
                <a:sym typeface="Open Sans"/>
              </a:rPr>
              <a:t>بوابة المحتوى الموحد / قائمة المحتوى</a:t>
            </a:r>
            <a:endParaRPr lang="ar-EG" sz="1800" b="1" dirty="0">
              <a:solidFill>
                <a:schemeClr val="tx1"/>
              </a:solidFill>
              <a:latin typeface="Open Sans"/>
              <a:ea typeface="Open Sans"/>
              <a:cs typeface="Open Sans"/>
              <a:sym typeface="Open Sans"/>
            </a:endParaRPr>
          </a:p>
          <a:p>
            <a:pPr marL="76200" lvl="0" indent="0" algn="r" rtl="1">
              <a:lnSpc>
                <a:spcPct val="150000"/>
              </a:lnSpc>
              <a:spcBef>
                <a:spcPts val="1000"/>
              </a:spcBef>
              <a:spcAft>
                <a:spcPts val="0"/>
              </a:spcAft>
              <a:buClr>
                <a:schemeClr val="dk1"/>
              </a:buClr>
              <a:buSzPts val="2400"/>
              <a:buNone/>
            </a:pPr>
            <a:r>
              <a:rPr lang="en-US" sz="1800" dirty="0">
                <a:solidFill>
                  <a:schemeClr val="tx1">
                    <a:lumMod val="75000"/>
                    <a:lumOff val="25000"/>
                  </a:schemeClr>
                </a:solidFill>
                <a:latin typeface="Open Sans"/>
                <a:ea typeface="Open Sans"/>
                <a:cs typeface="Open Sans"/>
                <a:sym typeface="Open Sans"/>
              </a:rPr>
              <a:t>Unified Content Portal/Content list</a:t>
            </a:r>
            <a:endParaRPr lang="en-US" sz="1800" b="1" dirty="0">
              <a:solidFill>
                <a:schemeClr val="tx1"/>
              </a:solidFill>
              <a:latin typeface="Open Sans"/>
              <a:ea typeface="Open Sans"/>
              <a:cs typeface="Open Sans"/>
              <a:sym typeface="Open Sans"/>
            </a:endParaRPr>
          </a:p>
          <a:p>
            <a:pPr marL="412750" lvl="0" indent="-285750" algn="r" rtl="1">
              <a:lnSpc>
                <a:spcPct val="150000"/>
              </a:lnSpc>
              <a:spcBef>
                <a:spcPts val="1000"/>
              </a:spcBef>
              <a:spcAft>
                <a:spcPts val="0"/>
              </a:spcAft>
              <a:buClr>
                <a:schemeClr val="dk1"/>
              </a:buClr>
              <a:buSzPts val="2000"/>
              <a:buChar char="●"/>
            </a:pPr>
            <a:r>
              <a:rPr lang="ar-SA" sz="1800" dirty="0">
                <a:solidFill>
                  <a:schemeClr val="tx1"/>
                </a:solidFill>
                <a:latin typeface="Open Sans"/>
                <a:ea typeface="Open Sans"/>
                <a:cs typeface="Open Sans"/>
                <a:sym typeface="Open Sans"/>
              </a:rPr>
              <a:t>قم بالتمرير لأسفل حتى يظهر عنوان قاعدة البيانات أو انقر فوق حرف من قائمة </a:t>
            </a:r>
            <a:r>
              <a:rPr lang="en-US" sz="1800" dirty="0">
                <a:solidFill>
                  <a:schemeClr val="tx1"/>
                </a:solidFill>
                <a:latin typeface="Open Sans"/>
                <a:ea typeface="Open Sans"/>
                <a:cs typeface="Open Sans"/>
                <a:sym typeface="Open Sans"/>
              </a:rPr>
              <a:t>A – Z</a:t>
            </a:r>
            <a:endParaRPr lang="ar-SA" sz="1800" dirty="0">
              <a:solidFill>
                <a:schemeClr val="tx1"/>
              </a:solidFill>
              <a:latin typeface="Open Sans"/>
              <a:ea typeface="Open Sans"/>
              <a:cs typeface="Open Sans"/>
              <a:sym typeface="Open Sans"/>
            </a:endParaRPr>
          </a:p>
          <a:p>
            <a:pPr marL="412750" indent="-285750" algn="r" rtl="1">
              <a:lnSpc>
                <a:spcPct val="150000"/>
              </a:lnSpc>
              <a:buClr>
                <a:schemeClr val="dk1"/>
              </a:buClr>
              <a:buSzPts val="2000"/>
            </a:pPr>
            <a:r>
              <a:rPr lang="ar-SA" sz="1800" dirty="0">
                <a:solidFill>
                  <a:schemeClr val="tx1"/>
                </a:solidFill>
                <a:latin typeface="Open Sans"/>
                <a:ea typeface="Open Sans"/>
                <a:cs typeface="Open Sans"/>
                <a:sym typeface="Open Sans"/>
              </a:rPr>
              <a:t>يمكن أن يقتصر البحث على 85 مصدرًا من مصادر هيناري. </a:t>
            </a:r>
            <a:r>
              <a:rPr lang="en-US" sz="1800" b="1" dirty="0">
                <a:solidFill>
                  <a:schemeClr val="tx1"/>
                </a:solidFill>
                <a:latin typeface="Open Sans"/>
                <a:ea typeface="Open Sans"/>
                <a:cs typeface="Open Sans"/>
                <a:sym typeface="Open Sans"/>
              </a:rPr>
              <a:t>Hinari</a:t>
            </a:r>
            <a:endParaRPr lang="ar-SA" sz="1800" dirty="0">
              <a:solidFill>
                <a:schemeClr val="tx1"/>
              </a:solidFill>
              <a:latin typeface="Open Sans"/>
              <a:ea typeface="Open Sans"/>
              <a:cs typeface="Open Sans"/>
              <a:sym typeface="Open Sans"/>
            </a:endParaRPr>
          </a:p>
          <a:p>
            <a:pPr marL="412750" lvl="0" indent="-285750" algn="r" rtl="1">
              <a:lnSpc>
                <a:spcPct val="150000"/>
              </a:lnSpc>
              <a:spcBef>
                <a:spcPts val="1000"/>
              </a:spcBef>
              <a:spcAft>
                <a:spcPts val="0"/>
              </a:spcAft>
              <a:buClr>
                <a:schemeClr val="dk1"/>
              </a:buClr>
              <a:buSzPts val="2000"/>
              <a:buChar char="●"/>
            </a:pPr>
            <a:r>
              <a:rPr lang="ar-SA" sz="1800" dirty="0">
                <a:solidFill>
                  <a:schemeClr val="tx1"/>
                </a:solidFill>
                <a:latin typeface="Open Sans"/>
                <a:ea typeface="Open Sans"/>
                <a:cs typeface="Open Sans"/>
                <a:sym typeface="Open Sans"/>
              </a:rPr>
              <a:t>انظر الشرائح التالية لمصادر مرجعية مفيدة</a:t>
            </a:r>
          </a:p>
        </p:txBody>
      </p:sp>
      <p:pic>
        <p:nvPicPr>
          <p:cNvPr id="4" name="Picture 3">
            <a:extLst>
              <a:ext uri="{FF2B5EF4-FFF2-40B4-BE49-F238E27FC236}">
                <a16:creationId xmlns:a16="http://schemas.microsoft.com/office/drawing/2014/main" id="{28F30E7E-04FC-158B-276F-090AF75B2C83}"/>
              </a:ext>
            </a:extLst>
          </p:cNvPr>
          <p:cNvPicPr>
            <a:picLocks noChangeAspect="1"/>
          </p:cNvPicPr>
          <p:nvPr/>
        </p:nvPicPr>
        <p:blipFill>
          <a:blip r:embed="rId3"/>
          <a:stretch>
            <a:fillRect/>
          </a:stretch>
        </p:blipFill>
        <p:spPr>
          <a:xfrm>
            <a:off x="157843" y="1933573"/>
            <a:ext cx="6968332" cy="4401693"/>
          </a:xfrm>
          <a:prstGeom prst="rect">
            <a:avLst/>
          </a:prstGeom>
        </p:spPr>
      </p:pic>
      <p:pic>
        <p:nvPicPr>
          <p:cNvPr id="5" name="Picture 4">
            <a:extLst>
              <a:ext uri="{FF2B5EF4-FFF2-40B4-BE49-F238E27FC236}">
                <a16:creationId xmlns:a16="http://schemas.microsoft.com/office/drawing/2014/main" id="{83C4A481-BF1D-45E1-A902-CD06595FAE5D}"/>
              </a:ext>
            </a:extLst>
          </p:cNvPr>
          <p:cNvPicPr>
            <a:picLocks noChangeAspect="1"/>
          </p:cNvPicPr>
          <p:nvPr/>
        </p:nvPicPr>
        <p:blipFill>
          <a:blip r:embed="rId4"/>
          <a:stretch>
            <a:fillRect/>
          </a:stretch>
        </p:blipFill>
        <p:spPr>
          <a:xfrm rot="11570702">
            <a:off x="4605730" y="3606866"/>
            <a:ext cx="3406947" cy="1068226"/>
          </a:xfrm>
          <a:prstGeom prst="rect">
            <a:avLst/>
          </a:prstGeom>
        </p:spPr>
      </p:pic>
      <p:pic>
        <p:nvPicPr>
          <p:cNvPr id="7" name="Picture 6">
            <a:extLst>
              <a:ext uri="{FF2B5EF4-FFF2-40B4-BE49-F238E27FC236}">
                <a16:creationId xmlns:a16="http://schemas.microsoft.com/office/drawing/2014/main" id="{D3077451-5363-5BA1-700F-9D10818484C6}"/>
              </a:ext>
            </a:extLst>
          </p:cNvPr>
          <p:cNvPicPr>
            <a:picLocks noChangeAspect="1"/>
          </p:cNvPicPr>
          <p:nvPr/>
        </p:nvPicPr>
        <p:blipFill>
          <a:blip r:embed="rId5"/>
          <a:stretch>
            <a:fillRect/>
          </a:stretch>
        </p:blipFill>
        <p:spPr>
          <a:xfrm>
            <a:off x="2870959" y="3701141"/>
            <a:ext cx="1713124" cy="157900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8"/>
          <p:cNvSpPr txBox="1">
            <a:spLocks noGrp="1"/>
          </p:cNvSpPr>
          <p:nvPr>
            <p:ph type="title"/>
          </p:nvPr>
        </p:nvSpPr>
        <p:spPr>
          <a:xfrm>
            <a:off x="0" y="378812"/>
            <a:ext cx="7217229" cy="652089"/>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dirty="0">
                <a:solidFill>
                  <a:srgbClr val="586F7C"/>
                </a:solidFill>
                <a:latin typeface="Open Sans"/>
                <a:ea typeface="Open Sans"/>
                <a:sym typeface="Open Sans"/>
              </a:rPr>
              <a:t>قاعدة بيانات </a:t>
            </a:r>
            <a:r>
              <a:rPr lang="en-US" dirty="0">
                <a:solidFill>
                  <a:srgbClr val="586F7C"/>
                </a:solidFill>
                <a:latin typeface="Open Sans"/>
                <a:ea typeface="Open Sans"/>
                <a:cs typeface="Open Sans"/>
                <a:sym typeface="Open Sans"/>
              </a:rPr>
              <a:t>Clinical key</a:t>
            </a:r>
            <a:endParaRPr dirty="0">
              <a:solidFill>
                <a:srgbClr val="586F7C"/>
              </a:solidFill>
              <a:latin typeface="Open Sans"/>
              <a:ea typeface="Open Sans"/>
              <a:cs typeface="Open Sans"/>
              <a:sym typeface="Open Sans"/>
            </a:endParaRPr>
          </a:p>
        </p:txBody>
      </p:sp>
      <p:sp>
        <p:nvSpPr>
          <p:cNvPr id="309" name="Google Shape;309;p28"/>
          <p:cNvSpPr txBox="1">
            <a:spLocks noGrp="1"/>
          </p:cNvSpPr>
          <p:nvPr>
            <p:ph type="body" idx="1"/>
          </p:nvPr>
        </p:nvSpPr>
        <p:spPr>
          <a:xfrm>
            <a:off x="179613" y="1796143"/>
            <a:ext cx="10498219" cy="652089"/>
          </a:xfrm>
          <a:prstGeom prst="rect">
            <a:avLst/>
          </a:prstGeom>
          <a:noFill/>
          <a:ln>
            <a:noFill/>
          </a:ln>
        </p:spPr>
        <p:txBody>
          <a:bodyPr spcFirstLastPara="1" wrap="square" lIns="91425" tIns="45700" rIns="91425" bIns="45700" anchor="t" anchorCtr="0">
            <a:noAutofit/>
          </a:bodyPr>
          <a:lstStyle/>
          <a:p>
            <a:pPr marL="76200" lvl="0" indent="0" algn="r" rtl="1">
              <a:lnSpc>
                <a:spcPct val="100000"/>
              </a:lnSpc>
              <a:buClr>
                <a:schemeClr val="dk1"/>
              </a:buClr>
              <a:buNone/>
            </a:pPr>
            <a:r>
              <a:rPr lang="ar-SA" dirty="0">
                <a:solidFill>
                  <a:schemeClr val="tx1"/>
                </a:solidFill>
              </a:rPr>
              <a:t>أنظر قائمة المصادر المرجعية لبوابة </a:t>
            </a:r>
            <a:r>
              <a:rPr lang="ar-EG" dirty="0">
                <a:solidFill>
                  <a:schemeClr val="tx1"/>
                </a:solidFill>
              </a:rPr>
              <a:t>البحوث من أجل الحياة </a:t>
            </a:r>
            <a:r>
              <a:rPr lang="en-US" sz="2400" b="0" i="0" u="none" strike="noStrike" cap="none" dirty="0">
                <a:solidFill>
                  <a:schemeClr val="tx1"/>
                </a:solidFill>
                <a:latin typeface="Open Sans"/>
                <a:ea typeface="Open Sans"/>
                <a:cs typeface="Open Sans"/>
                <a:sym typeface="Open Sans"/>
              </a:rPr>
              <a:t>Research4Life</a:t>
            </a:r>
            <a:r>
              <a:rPr lang="ar-SA" dirty="0">
                <a:solidFill>
                  <a:schemeClr val="tx1"/>
                </a:solidFill>
              </a:rPr>
              <a:t>  </a:t>
            </a:r>
            <a:r>
              <a:rPr lang="en-US" dirty="0">
                <a:solidFill>
                  <a:schemeClr val="tx1"/>
                </a:solidFill>
              </a:rPr>
              <a:t> / </a:t>
            </a:r>
            <a:r>
              <a:rPr lang="ar-SA" dirty="0">
                <a:solidFill>
                  <a:schemeClr val="tx1"/>
                </a:solidFill>
              </a:rPr>
              <a:t> </a:t>
            </a:r>
            <a:r>
              <a:rPr lang="en-US" dirty="0">
                <a:solidFill>
                  <a:schemeClr val="tx1"/>
                </a:solidFill>
                <a:latin typeface="Open Sans"/>
                <a:ea typeface="Open Sans"/>
                <a:cs typeface="Open Sans"/>
                <a:sym typeface="Open Sans"/>
              </a:rPr>
              <a:t>Clinical key</a:t>
            </a:r>
            <a:endParaRPr dirty="0">
              <a:solidFill>
                <a:schemeClr val="tx1"/>
              </a:solidFill>
              <a:latin typeface="Open Sans"/>
              <a:ea typeface="Open Sans"/>
              <a:cs typeface="Open Sans"/>
              <a:sym typeface="Open Sans"/>
            </a:endParaRPr>
          </a:p>
        </p:txBody>
      </p:sp>
      <p:pic>
        <p:nvPicPr>
          <p:cNvPr id="310" name="Google Shape;310;p28" descr="https://lh4.googleusercontent.com/Wmj2UWGXHHK6CL72DwlqIcYeVOCP1F1jwcmQaXxRgnFRFKHZoJtdYIR-IV94aRw0Amz2OZa2sp_br5gyGr4rYLpVrdfpX2_oyplkxCSWg20LvyLqsiKV_LxI4sT7qBfl7Kz6Wys"/>
          <p:cNvPicPr preferRelativeResize="0"/>
          <p:nvPr/>
        </p:nvPicPr>
        <p:blipFill rotWithShape="1">
          <a:blip r:embed="rId3">
            <a:alphaModFix/>
          </a:blip>
          <a:srcRect/>
          <a:stretch/>
        </p:blipFill>
        <p:spPr>
          <a:xfrm>
            <a:off x="-1" y="2921208"/>
            <a:ext cx="4456847" cy="1748763"/>
          </a:xfrm>
          <a:prstGeom prst="rect">
            <a:avLst/>
          </a:prstGeom>
          <a:noFill/>
          <a:ln>
            <a:noFill/>
          </a:ln>
        </p:spPr>
      </p:pic>
      <p:pic>
        <p:nvPicPr>
          <p:cNvPr id="311" name="Google Shape;311;p28"/>
          <p:cNvPicPr preferRelativeResize="0"/>
          <p:nvPr/>
        </p:nvPicPr>
        <p:blipFill rotWithShape="1">
          <a:blip r:embed="rId4">
            <a:alphaModFix/>
          </a:blip>
          <a:srcRect/>
          <a:stretch/>
        </p:blipFill>
        <p:spPr>
          <a:xfrm>
            <a:off x="4456846" y="2921208"/>
            <a:ext cx="7402763" cy="32102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0"/>
          <p:cNvSpPr txBox="1">
            <a:spLocks noGrp="1"/>
          </p:cNvSpPr>
          <p:nvPr>
            <p:ph type="title"/>
          </p:nvPr>
        </p:nvSpPr>
        <p:spPr>
          <a:xfrm>
            <a:off x="0" y="437222"/>
            <a:ext cx="7703507" cy="10809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3600"/>
              <a:buNone/>
            </a:pPr>
            <a:r>
              <a:rPr lang="ar-SA" sz="4000" dirty="0">
                <a:solidFill>
                  <a:srgbClr val="586F7C"/>
                </a:solidFill>
                <a:latin typeface="Open Sans"/>
                <a:ea typeface="Open Sans"/>
                <a:sym typeface="Open Sans"/>
              </a:rPr>
              <a:t>أفضل الممارسات للبحث في </a:t>
            </a:r>
            <a:r>
              <a:rPr lang="ar-SA" sz="4000" dirty="0" err="1">
                <a:solidFill>
                  <a:srgbClr val="00B050"/>
                </a:solidFill>
                <a:latin typeface="Open Sans"/>
                <a:ea typeface="Open Sans"/>
                <a:sym typeface="Open Sans"/>
              </a:rPr>
              <a:t>ببميد</a:t>
            </a:r>
            <a:r>
              <a:rPr lang="ar-SA" sz="4000" dirty="0">
                <a:solidFill>
                  <a:srgbClr val="586F7C"/>
                </a:solidFill>
                <a:latin typeface="Open Sans"/>
                <a:ea typeface="Open Sans"/>
                <a:sym typeface="Open Sans"/>
              </a:rPr>
              <a:t> </a:t>
            </a:r>
            <a:r>
              <a:rPr lang="en-US" sz="4000" dirty="0">
                <a:solidFill>
                  <a:srgbClr val="586F7C"/>
                </a:solidFill>
                <a:latin typeface="Open Sans"/>
                <a:ea typeface="Open Sans"/>
              </a:rPr>
              <a:t>PubMed</a:t>
            </a:r>
            <a:r>
              <a:rPr lang="ar-SA" dirty="0">
                <a:solidFill>
                  <a:srgbClr val="FF0000"/>
                </a:solidFill>
                <a:latin typeface="Open Sans"/>
                <a:ea typeface="Open Sans"/>
                <a:cs typeface="Open Sans"/>
                <a:sym typeface="Open Sans"/>
              </a:rPr>
              <a:t> </a:t>
            </a:r>
            <a:endParaRPr dirty="0">
              <a:solidFill>
                <a:srgbClr val="FF0000"/>
              </a:solidFill>
              <a:latin typeface="Open Sans"/>
              <a:ea typeface="Open Sans"/>
              <a:cs typeface="Open Sans"/>
              <a:sym typeface="Open Sans"/>
            </a:endParaRPr>
          </a:p>
        </p:txBody>
      </p:sp>
      <p:sp>
        <p:nvSpPr>
          <p:cNvPr id="111" name="Google Shape;111;p40"/>
          <p:cNvSpPr txBox="1">
            <a:spLocks noGrp="1"/>
          </p:cNvSpPr>
          <p:nvPr>
            <p:ph type="body" idx="1"/>
          </p:nvPr>
        </p:nvSpPr>
        <p:spPr>
          <a:xfrm>
            <a:off x="103350" y="1878500"/>
            <a:ext cx="11985300" cy="4522200"/>
          </a:xfrm>
          <a:prstGeom prst="rect">
            <a:avLst/>
          </a:prstGeom>
          <a:noFill/>
          <a:ln>
            <a:noFill/>
          </a:ln>
        </p:spPr>
        <p:txBody>
          <a:bodyPr spcFirstLastPara="1" wrap="square" lIns="91425" tIns="45700" rIns="91425" bIns="45700" anchor="t" anchorCtr="0">
            <a:noAutofit/>
          </a:bodyPr>
          <a:lstStyle/>
          <a:p>
            <a:pPr marL="119063" lvl="0" indent="33338" algn="r" rtl="1">
              <a:lnSpc>
                <a:spcPct val="100000"/>
              </a:lnSpc>
              <a:spcBef>
                <a:spcPts val="0"/>
              </a:spcBef>
              <a:spcAft>
                <a:spcPts val="0"/>
              </a:spcAft>
              <a:buClr>
                <a:schemeClr val="dk2"/>
              </a:buClr>
              <a:buSzPts val="2200"/>
              <a:buNone/>
            </a:pPr>
            <a:r>
              <a:rPr lang="en-US" sz="2200" dirty="0">
                <a:solidFill>
                  <a:schemeClr val="tx1"/>
                </a:solidFill>
                <a:latin typeface="Simplified Arabic" panose="02020603050405020304" pitchFamily="18" charset="-78"/>
                <a:ea typeface="Open Sans"/>
                <a:cs typeface="Simplified Arabic" panose="02020603050405020304" pitchFamily="18" charset="-78"/>
              </a:rPr>
              <a:t>PubMed</a:t>
            </a:r>
            <a:r>
              <a:rPr lang="ar-SA" sz="2200" dirty="0">
                <a:solidFill>
                  <a:schemeClr val="tx1"/>
                </a:solidFill>
                <a:latin typeface="Simplified Arabic" panose="02020603050405020304" pitchFamily="18" charset="-78"/>
                <a:ea typeface="Open Sans"/>
                <a:cs typeface="Simplified Arabic" panose="02020603050405020304" pitchFamily="18" charset="-78"/>
              </a:rPr>
              <a:t> </a:t>
            </a:r>
            <a:r>
              <a:rPr lang="ar-SA" sz="2400" dirty="0" err="1">
                <a:solidFill>
                  <a:srgbClr val="00B050"/>
                </a:solidFill>
                <a:latin typeface="Open Sans"/>
                <a:ea typeface="Open Sans"/>
                <a:sym typeface="Open Sans"/>
              </a:rPr>
              <a:t>ببميد</a:t>
            </a:r>
            <a:r>
              <a:rPr lang="ar-SA" sz="2200" dirty="0">
                <a:solidFill>
                  <a:schemeClr val="tx1"/>
                </a:solidFill>
                <a:latin typeface="Simplified Arabic" panose="02020603050405020304" pitchFamily="18" charset="-78"/>
                <a:ea typeface="Open Sans"/>
                <a:cs typeface="Simplified Arabic" panose="02020603050405020304" pitchFamily="18" charset="-78"/>
                <a:sym typeface="Open Sans"/>
              </a:rPr>
              <a:t> هو محرك بحث ذكي يحتوي على الكثير من خوارزميات الحوسبة المدمجة لمساعدة المستخدمين في البحث.</a:t>
            </a:r>
            <a:r>
              <a:rPr lang="ar-EG" sz="2200" dirty="0">
                <a:solidFill>
                  <a:schemeClr val="tx1"/>
                </a:solidFill>
                <a:latin typeface="Simplified Arabic" panose="02020603050405020304" pitchFamily="18" charset="-78"/>
                <a:ea typeface="Open Sans"/>
                <a:cs typeface="Simplified Arabic" panose="02020603050405020304" pitchFamily="18" charset="-78"/>
                <a:sym typeface="Open Sans"/>
              </a:rPr>
              <a:t> اجعل</a:t>
            </a:r>
            <a:r>
              <a:rPr lang="ar-SA" sz="2200" dirty="0">
                <a:solidFill>
                  <a:schemeClr val="tx1"/>
                </a:solidFill>
                <a:latin typeface="Simplified Arabic" panose="02020603050405020304" pitchFamily="18" charset="-78"/>
                <a:ea typeface="Open Sans"/>
                <a:cs typeface="Simplified Arabic" panose="02020603050405020304" pitchFamily="18" charset="-78"/>
                <a:sym typeface="Open Sans"/>
              </a:rPr>
              <a:t> </a:t>
            </a:r>
            <a:r>
              <a:rPr lang="ar-EG" sz="2200" dirty="0">
                <a:solidFill>
                  <a:schemeClr val="tx1"/>
                </a:solidFill>
                <a:latin typeface="Simplified Arabic" panose="02020603050405020304" pitchFamily="18" charset="-78"/>
                <a:ea typeface="Open Sans"/>
                <a:cs typeface="Simplified Arabic" panose="02020603050405020304" pitchFamily="18" charset="-78"/>
                <a:sym typeface="Open Sans"/>
              </a:rPr>
              <a:t>  </a:t>
            </a:r>
            <a:r>
              <a:rPr lang="en-US" sz="2200" dirty="0">
                <a:solidFill>
                  <a:schemeClr val="tx1"/>
                </a:solidFill>
                <a:latin typeface="Simplified Arabic" panose="02020603050405020304" pitchFamily="18" charset="-78"/>
                <a:ea typeface="Open Sans"/>
                <a:cs typeface="Simplified Arabic" panose="02020603050405020304" pitchFamily="18" charset="-78"/>
              </a:rPr>
              <a:t>PubMed</a:t>
            </a:r>
            <a:r>
              <a:rPr lang="ar-SA" sz="2200" dirty="0">
                <a:solidFill>
                  <a:schemeClr val="tx1"/>
                </a:solidFill>
                <a:latin typeface="Simplified Arabic" panose="02020603050405020304" pitchFamily="18" charset="-78"/>
                <a:ea typeface="Open Sans"/>
                <a:cs typeface="Simplified Arabic" panose="02020603050405020304" pitchFamily="18" charset="-78"/>
              </a:rPr>
              <a:t> </a:t>
            </a:r>
            <a:r>
              <a:rPr lang="ar-SA" sz="2400" dirty="0" err="1">
                <a:solidFill>
                  <a:srgbClr val="00B050"/>
                </a:solidFill>
                <a:latin typeface="Open Sans"/>
                <a:ea typeface="Open Sans"/>
                <a:sym typeface="Open Sans"/>
              </a:rPr>
              <a:t>ببميد</a:t>
            </a:r>
            <a:r>
              <a:rPr lang="ar-EG" sz="2200" dirty="0">
                <a:solidFill>
                  <a:schemeClr val="tx1"/>
                </a:solidFill>
                <a:latin typeface="Simplified Arabic" panose="02020603050405020304" pitchFamily="18" charset="-78"/>
                <a:ea typeface="Open Sans"/>
                <a:cs typeface="Simplified Arabic" panose="02020603050405020304" pitchFamily="18" charset="-78"/>
              </a:rPr>
              <a:t> </a:t>
            </a:r>
            <a:r>
              <a:rPr lang="ar-SA" sz="2200" dirty="0">
                <a:solidFill>
                  <a:schemeClr val="tx1"/>
                </a:solidFill>
                <a:latin typeface="Simplified Arabic" panose="02020603050405020304" pitchFamily="18" charset="-78"/>
                <a:ea typeface="Open Sans"/>
                <a:cs typeface="Simplified Arabic" panose="02020603050405020304" pitchFamily="18" charset="-78"/>
                <a:sym typeface="Open Sans"/>
              </a:rPr>
              <a:t>يقوم بالعمل نيابة عنك</a:t>
            </a:r>
            <a:r>
              <a:rPr lang="ar-EG" sz="2200" dirty="0">
                <a:solidFill>
                  <a:schemeClr val="tx1"/>
                </a:solidFill>
                <a:latin typeface="Simplified Arabic" panose="02020603050405020304" pitchFamily="18" charset="-78"/>
                <a:ea typeface="Open Sans"/>
                <a:cs typeface="Simplified Arabic" panose="02020603050405020304" pitchFamily="18" charset="-78"/>
                <a:sym typeface="Open Sans"/>
              </a:rPr>
              <a:t> </a:t>
            </a:r>
            <a:r>
              <a:rPr lang="ar-SA" sz="2200" dirty="0">
                <a:solidFill>
                  <a:schemeClr val="tx1"/>
                </a:solidFill>
                <a:latin typeface="Simplified Arabic" panose="02020603050405020304" pitchFamily="18" charset="-78"/>
                <a:ea typeface="Open Sans"/>
                <a:cs typeface="Simplified Arabic" panose="02020603050405020304" pitchFamily="18" charset="-78"/>
                <a:sym typeface="Open Sans"/>
              </a:rPr>
              <a:t>كلما أمكن</a:t>
            </a:r>
            <a:r>
              <a:rPr lang="ar-EG" sz="2200" dirty="0">
                <a:solidFill>
                  <a:schemeClr val="tx1"/>
                </a:solidFill>
                <a:latin typeface="Simplified Arabic" panose="02020603050405020304" pitchFamily="18" charset="-78"/>
                <a:ea typeface="Open Sans"/>
                <a:cs typeface="Simplified Arabic" panose="02020603050405020304" pitchFamily="18" charset="-78"/>
                <a:sym typeface="Open Sans"/>
              </a:rPr>
              <a:t> ذلك</a:t>
            </a:r>
            <a:r>
              <a:rPr lang="ar-SA" sz="2200" dirty="0">
                <a:solidFill>
                  <a:schemeClr val="tx1"/>
                </a:solidFill>
                <a:latin typeface="Simplified Arabic" panose="02020603050405020304" pitchFamily="18" charset="-78"/>
                <a:ea typeface="Open Sans"/>
                <a:cs typeface="Simplified Arabic" panose="02020603050405020304" pitchFamily="18" charset="-78"/>
                <a:sym typeface="Open Sans"/>
              </a:rPr>
              <a:t>. توصي المكتبة الوطنية الطبية </a:t>
            </a:r>
            <a:r>
              <a:rPr lang="en-US" sz="2200" dirty="0">
                <a:solidFill>
                  <a:schemeClr val="tx1"/>
                </a:solidFill>
                <a:latin typeface="Simplified Arabic" panose="02020603050405020304" pitchFamily="18" charset="-78"/>
                <a:ea typeface="Open Sans"/>
                <a:cs typeface="Simplified Arabic" panose="02020603050405020304" pitchFamily="18" charset="-78"/>
                <a:sym typeface="Open Sans"/>
              </a:rPr>
              <a:t>NLM </a:t>
            </a:r>
            <a:r>
              <a:rPr lang="ar-SA" sz="2200" dirty="0">
                <a:solidFill>
                  <a:schemeClr val="tx1"/>
                </a:solidFill>
                <a:latin typeface="Simplified Arabic" panose="02020603050405020304" pitchFamily="18" charset="-78"/>
                <a:ea typeface="Open Sans"/>
                <a:cs typeface="Simplified Arabic" panose="02020603050405020304" pitchFamily="18" charset="-78"/>
                <a:sym typeface="Open Sans"/>
              </a:rPr>
              <a:t> بأفضل الممارسات التالية للبحث في </a:t>
            </a:r>
            <a:r>
              <a:rPr lang="en-US" sz="2200" dirty="0">
                <a:solidFill>
                  <a:schemeClr val="tx1"/>
                </a:solidFill>
                <a:latin typeface="Simplified Arabic" panose="02020603050405020304" pitchFamily="18" charset="-78"/>
                <a:ea typeface="Open Sans"/>
                <a:cs typeface="Simplified Arabic" panose="02020603050405020304" pitchFamily="18" charset="-78"/>
              </a:rPr>
              <a:t>PubMed </a:t>
            </a:r>
            <a:r>
              <a:rPr lang="ar-SA" sz="2200" dirty="0">
                <a:solidFill>
                  <a:schemeClr val="tx1"/>
                </a:solidFill>
                <a:latin typeface="Simplified Arabic" panose="02020603050405020304" pitchFamily="18" charset="-78"/>
                <a:ea typeface="Open Sans"/>
                <a:cs typeface="Simplified Arabic" panose="02020603050405020304" pitchFamily="18" charset="-78"/>
                <a:sym typeface="Open Sans"/>
              </a:rPr>
              <a:t>:</a:t>
            </a:r>
          </a:p>
          <a:p>
            <a:pPr marL="812800" lvl="1" indent="-203200" algn="r" rtl="1">
              <a:lnSpc>
                <a:spcPct val="100000"/>
              </a:lnSpc>
              <a:spcBef>
                <a:spcPts val="0"/>
              </a:spcBef>
              <a:buClr>
                <a:schemeClr val="dk2"/>
              </a:buClr>
              <a:buSzPts val="2200"/>
              <a:buNone/>
            </a:pPr>
            <a:r>
              <a:rPr lang="ar-SA" sz="1800" dirty="0">
                <a:solidFill>
                  <a:schemeClr val="tx1"/>
                </a:solidFill>
                <a:latin typeface="Simplified Arabic" panose="02020603050405020304" pitchFamily="18" charset="-78"/>
                <a:ea typeface="Open Sans"/>
                <a:cs typeface="Simplified Arabic" panose="02020603050405020304" pitchFamily="18" charset="-78"/>
                <a:sym typeface="Open Sans"/>
              </a:rPr>
              <a:t>- كن </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محددًا في مصطلحات البحث</a:t>
            </a:r>
          </a:p>
          <a:p>
            <a:pPr marL="609600" lvl="1" indent="0" algn="r" rtl="1">
              <a:lnSpc>
                <a:spcPct val="100000"/>
              </a:lnSpc>
              <a:spcBef>
                <a:spcPts val="0"/>
              </a:spcBef>
              <a:buClr>
                <a:schemeClr val="dk2"/>
              </a:buClr>
              <a:buSzPts val="2200"/>
              <a:buNone/>
            </a:pPr>
            <a:r>
              <a:rPr lang="ar-EG" dirty="0">
                <a:solidFill>
                  <a:schemeClr val="tx1"/>
                </a:solidFill>
                <a:latin typeface="Simplified Arabic" panose="02020603050405020304" pitchFamily="18" charset="-78"/>
                <a:ea typeface="Open Sans"/>
                <a:cs typeface="Simplified Arabic" panose="02020603050405020304" pitchFamily="18" charset="-78"/>
                <a:sym typeface="Open Sans"/>
              </a:rPr>
              <a:t>- عدم استخدام </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علامات الترقيم أو أحرف كبيرة</a:t>
            </a:r>
            <a:r>
              <a:rPr lang="ar-EG" dirty="0">
                <a:solidFill>
                  <a:schemeClr val="tx1"/>
                </a:solidFill>
                <a:latin typeface="Simplified Arabic" panose="02020603050405020304" pitchFamily="18" charset="-78"/>
                <a:ea typeface="Open Sans"/>
                <a:cs typeface="Simplified Arabic" panose="02020603050405020304" pitchFamily="18" charset="-78"/>
                <a:sym typeface="Open Sans"/>
              </a:rPr>
              <a:t> </a:t>
            </a:r>
          </a:p>
          <a:p>
            <a:pPr marL="609600" lvl="1" indent="0" algn="r" rtl="1">
              <a:lnSpc>
                <a:spcPct val="100000"/>
              </a:lnSpc>
              <a:spcBef>
                <a:spcPts val="0"/>
              </a:spcBef>
              <a:buClr>
                <a:schemeClr val="dk2"/>
              </a:buClr>
              <a:buSzPts val="2200"/>
              <a:buNone/>
            </a:pPr>
            <a:r>
              <a:rPr lang="ar-EG" dirty="0">
                <a:solidFill>
                  <a:schemeClr val="tx1"/>
                </a:solidFill>
                <a:latin typeface="Simplified Arabic" panose="02020603050405020304" pitchFamily="18" charset="-78"/>
                <a:ea typeface="Open Sans"/>
                <a:cs typeface="Simplified Arabic" panose="02020603050405020304" pitchFamily="18" charset="-78"/>
                <a:sym typeface="Open Sans"/>
              </a:rPr>
              <a:t>- </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لا حاجة لإدخال </a:t>
            </a:r>
            <a:r>
              <a:rPr lang="ar-EG" dirty="0">
                <a:solidFill>
                  <a:schemeClr val="tx1"/>
                </a:solidFill>
                <a:latin typeface="Simplified Arabic" panose="02020603050405020304" pitchFamily="18" charset="-78"/>
                <a:ea typeface="Open Sans"/>
                <a:cs typeface="Simplified Arabic" panose="02020603050405020304" pitchFamily="18" charset="-78"/>
                <a:sym typeface="Open Sans"/>
              </a:rPr>
              <a:t>معاملات البحث</a:t>
            </a:r>
            <a:r>
              <a:rPr lang="ar-EG" sz="18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البولينى</a:t>
            </a:r>
            <a:r>
              <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خاصة "</a:t>
            </a:r>
            <a:r>
              <a:rPr lang="en-US" dirty="0">
                <a:solidFill>
                  <a:schemeClr val="tx1"/>
                </a:solidFill>
                <a:latin typeface="Simplified Arabic" panose="02020603050405020304" pitchFamily="18" charset="-78"/>
                <a:ea typeface="Open Sans"/>
                <a:cs typeface="Simplified Arabic" panose="02020603050405020304" pitchFamily="18" charset="-78"/>
                <a:sym typeface="Open Sans"/>
              </a:rPr>
              <a:t>AND</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a:t>
            </a:r>
          </a:p>
          <a:p>
            <a:pPr marL="609600" lvl="1" indent="0" algn="r" rtl="1">
              <a:lnSpc>
                <a:spcPct val="100000"/>
              </a:lnSpc>
              <a:spcBef>
                <a:spcPts val="0"/>
              </a:spcBef>
              <a:buClr>
                <a:schemeClr val="dk2"/>
              </a:buClr>
              <a:buSzPts val="2200"/>
              <a:buNone/>
            </a:pPr>
            <a:r>
              <a:rPr lang="en-US" dirty="0">
                <a:solidFill>
                  <a:schemeClr val="tx1"/>
                </a:solidFill>
                <a:latin typeface="Simplified Arabic" panose="02020603050405020304" pitchFamily="18" charset="-78"/>
                <a:ea typeface="Open Sans"/>
                <a:cs typeface="Simplified Arabic" panose="02020603050405020304" pitchFamily="18" charset="-78"/>
                <a:sym typeface="Open Sans"/>
              </a:rPr>
              <a:t>- </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 لا حاجة لإدخال </a:t>
            </a:r>
            <a:r>
              <a:rPr lang="ar-EG" dirty="0">
                <a:solidFill>
                  <a:schemeClr val="tx1"/>
                </a:solidFill>
                <a:latin typeface="Simplified Arabic" panose="02020603050405020304" pitchFamily="18" charset="-78"/>
                <a:ea typeface="Open Sans"/>
                <a:cs typeface="Simplified Arabic" panose="02020603050405020304" pitchFamily="18" charset="-78"/>
              </a:rPr>
              <a:t>تيجان</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 البحث مثل [</a:t>
            </a:r>
            <a:r>
              <a:rPr lang="en-US" dirty="0" err="1">
                <a:solidFill>
                  <a:schemeClr val="tx1"/>
                </a:solidFill>
                <a:latin typeface="Simplified Arabic" panose="02020603050405020304" pitchFamily="18" charset="-78"/>
                <a:ea typeface="Open Sans"/>
                <a:cs typeface="Simplified Arabic" panose="02020603050405020304" pitchFamily="18" charset="-78"/>
                <a:sym typeface="Open Sans"/>
              </a:rPr>
              <a:t>tiab</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a:t>
            </a:r>
            <a:endParaRPr lang="en-US" dirty="0">
              <a:solidFill>
                <a:schemeClr val="tx1"/>
              </a:solidFill>
              <a:latin typeface="Simplified Arabic" panose="02020603050405020304" pitchFamily="18" charset="-78"/>
              <a:ea typeface="Open Sans"/>
              <a:cs typeface="Simplified Arabic" panose="02020603050405020304" pitchFamily="18" charset="-78"/>
              <a:sym typeface="Open Sans"/>
            </a:endParaRPr>
          </a:p>
          <a:p>
            <a:pPr marL="812800" lvl="1" indent="-203200" algn="r" rtl="1">
              <a:lnSpc>
                <a:spcPct val="100000"/>
              </a:lnSpc>
              <a:spcBef>
                <a:spcPts val="0"/>
              </a:spcBef>
              <a:buClr>
                <a:schemeClr val="dk2"/>
              </a:buClr>
              <a:buSzPts val="2200"/>
              <a:buNone/>
            </a:pPr>
            <a:r>
              <a:rPr lang="ar-EG" dirty="0">
                <a:solidFill>
                  <a:schemeClr val="tx1"/>
                </a:solidFill>
                <a:latin typeface="Simplified Arabic" panose="02020603050405020304" pitchFamily="18" charset="-78"/>
                <a:ea typeface="Open Sans"/>
                <a:cs typeface="Simplified Arabic" panose="02020603050405020304" pitchFamily="18" charset="-78"/>
                <a:sym typeface="Open Sans"/>
              </a:rPr>
              <a:t> </a:t>
            </a:r>
            <a:r>
              <a:rPr lang="en-US" dirty="0">
                <a:solidFill>
                  <a:schemeClr val="tx1"/>
                </a:solidFill>
                <a:latin typeface="Simplified Arabic" panose="02020603050405020304" pitchFamily="18" charset="-78"/>
                <a:ea typeface="Open Sans"/>
                <a:cs typeface="Simplified Arabic" panose="02020603050405020304" pitchFamily="18" charset="-78"/>
                <a:sym typeface="Open Sans"/>
              </a:rPr>
              <a:t>-</a:t>
            </a:r>
            <a:r>
              <a:rPr lang="ar-EG" dirty="0">
                <a:solidFill>
                  <a:schemeClr val="tx1"/>
                </a:solidFill>
                <a:latin typeface="Simplified Arabic" panose="02020603050405020304" pitchFamily="18" charset="-78"/>
                <a:ea typeface="Open Sans"/>
                <a:cs typeface="Simplified Arabic" panose="02020603050405020304" pitchFamily="18" charset="-78"/>
                <a:sym typeface="Open Sans"/>
              </a:rPr>
              <a:t> </a:t>
            </a:r>
            <a:r>
              <a:rPr lang="en-US" dirty="0">
                <a:solidFill>
                  <a:schemeClr val="tx1"/>
                </a:solidFill>
                <a:latin typeface="Simplified Arabic" panose="02020603050405020304" pitchFamily="18" charset="-78"/>
                <a:ea typeface="Open Sans"/>
                <a:cs typeface="Simplified Arabic" panose="02020603050405020304" pitchFamily="18" charset="-78"/>
                <a:sym typeface="Open Sans"/>
              </a:rPr>
              <a:t> </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تجنب </a:t>
            </a:r>
            <a:r>
              <a:rPr lang="ar-EG" dirty="0">
                <a:solidFill>
                  <a:schemeClr val="tx1"/>
                </a:solidFill>
                <a:latin typeface="Simplified Arabic" panose="02020603050405020304" pitchFamily="18" charset="-78"/>
                <a:ea typeface="Open Sans"/>
                <a:cs typeface="Simplified Arabic" panose="02020603050405020304" pitchFamily="18" charset="-78"/>
              </a:rPr>
              <a:t>علامات</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 الاقتباس</a:t>
            </a:r>
          </a:p>
          <a:p>
            <a:pPr marL="812800" lvl="1" indent="-203200" algn="r" rtl="1">
              <a:lnSpc>
                <a:spcPct val="100000"/>
              </a:lnSpc>
              <a:spcBef>
                <a:spcPts val="0"/>
              </a:spcBef>
              <a:buClr>
                <a:schemeClr val="dk2"/>
              </a:buClr>
              <a:buSzPts val="2200"/>
              <a:buNone/>
            </a:pP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 تجنب </a:t>
            </a:r>
            <a:r>
              <a:rPr lang="ar-EG" dirty="0">
                <a:solidFill>
                  <a:schemeClr val="tx1"/>
                </a:solidFill>
                <a:latin typeface="Simplified Arabic" panose="02020603050405020304" pitchFamily="18" charset="-78"/>
                <a:ea typeface="Open Sans"/>
                <a:cs typeface="Simplified Arabic" panose="02020603050405020304" pitchFamily="18" charset="-78"/>
              </a:rPr>
              <a:t>علامات البتر</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 (*)</a:t>
            </a:r>
          </a:p>
          <a:p>
            <a:pPr marL="812800" lvl="1" indent="-203200" algn="r" rtl="1">
              <a:lnSpc>
                <a:spcPct val="100000"/>
              </a:lnSpc>
              <a:spcBef>
                <a:spcPts val="0"/>
              </a:spcBef>
              <a:buClr>
                <a:schemeClr val="dk2"/>
              </a:buClr>
              <a:buSzPts val="2200"/>
              <a:buNone/>
            </a:pP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 عند البحث عن مقال معين ، </a:t>
            </a:r>
            <a:r>
              <a:rPr lang="ar-EG" dirty="0">
                <a:solidFill>
                  <a:schemeClr val="tx1"/>
                </a:solidFill>
                <a:latin typeface="Simplified Arabic" panose="02020603050405020304" pitchFamily="18" charset="-78"/>
                <a:ea typeface="Open Sans"/>
                <a:cs typeface="Simplified Arabic" panose="02020603050405020304" pitchFamily="18" charset="-78"/>
              </a:rPr>
              <a:t>ما عليك سوى كتابة </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العناصر الأساسية - مثل اسم المجلة والمؤلف والسنة. سيجد مستشعر الاستشهاد المرجعي في </a:t>
            </a:r>
            <a:r>
              <a:rPr lang="ar-SA" sz="2000" dirty="0" err="1">
                <a:solidFill>
                  <a:srgbClr val="00B050"/>
                </a:solidFill>
                <a:latin typeface="Open Sans"/>
                <a:ea typeface="Open Sans"/>
                <a:sym typeface="Open Sans"/>
              </a:rPr>
              <a:t>ببميد</a:t>
            </a:r>
            <a:r>
              <a:rPr lang="ar-SA" sz="2000" dirty="0">
                <a:solidFill>
                  <a:srgbClr val="00B050"/>
                </a:solidFill>
                <a:latin typeface="Open Sans"/>
                <a:ea typeface="Open Sans"/>
                <a:sym typeface="Open Sans"/>
              </a:rPr>
              <a:t> </a:t>
            </a:r>
            <a:r>
              <a:rPr lang="en-US" dirty="0">
                <a:solidFill>
                  <a:schemeClr val="tx1"/>
                </a:solidFill>
                <a:latin typeface="Simplified Arabic" panose="02020603050405020304" pitchFamily="18" charset="-78"/>
                <a:ea typeface="Open Sans"/>
                <a:cs typeface="Simplified Arabic" panose="02020603050405020304" pitchFamily="18" charset="-78"/>
              </a:rPr>
              <a:t>PubMed</a:t>
            </a:r>
            <a:r>
              <a:rPr lang="ar-SA" dirty="0">
                <a:solidFill>
                  <a:schemeClr val="tx1"/>
                </a:solidFill>
                <a:latin typeface="Simplified Arabic" panose="02020603050405020304" pitchFamily="18" charset="-78"/>
                <a:ea typeface="Open Sans"/>
                <a:cs typeface="Simplified Arabic" panose="02020603050405020304" pitchFamily="18" charset="-78"/>
                <a:sym typeface="Open Sans"/>
              </a:rPr>
              <a:t> المقال لك.</a:t>
            </a:r>
            <a:endParaRPr dirty="0">
              <a:solidFill>
                <a:schemeClr val="tx1"/>
              </a:solidFill>
              <a:latin typeface="Simplified Arabic" panose="02020603050405020304" pitchFamily="18" charset="-78"/>
              <a:ea typeface="Open Sans"/>
              <a:cs typeface="Simplified Arabic" panose="02020603050405020304" pitchFamily="18" charset="-78"/>
              <a:sym typeface="Open Sans"/>
            </a:endParaRPr>
          </a:p>
          <a:p>
            <a:pPr marL="355600" lvl="0" indent="-203200" algn="r" rtl="1">
              <a:lnSpc>
                <a:spcPct val="100000"/>
              </a:lnSpc>
              <a:spcBef>
                <a:spcPts val="0"/>
              </a:spcBef>
              <a:spcAft>
                <a:spcPts val="0"/>
              </a:spcAft>
              <a:buClr>
                <a:schemeClr val="dk2"/>
              </a:buClr>
              <a:buSzPts val="2200"/>
              <a:buNone/>
            </a:pPr>
            <a:endParaRPr sz="2200" i="1" dirty="0">
              <a:solidFill>
                <a:schemeClr val="dk1"/>
              </a:solidFill>
              <a:latin typeface="Open Sans"/>
              <a:ea typeface="Open Sans"/>
              <a:cs typeface="Open Sans"/>
              <a:sym typeface="Open Sans"/>
            </a:endParaRPr>
          </a:p>
          <a:p>
            <a:pPr marL="355600" lvl="0" indent="-203200" algn="r" rtl="1">
              <a:lnSpc>
                <a:spcPct val="100000"/>
              </a:lnSpc>
              <a:spcBef>
                <a:spcPts val="0"/>
              </a:spcBef>
              <a:spcAft>
                <a:spcPts val="0"/>
              </a:spcAft>
              <a:buClr>
                <a:schemeClr val="dk2"/>
              </a:buClr>
              <a:buSzPts val="2200"/>
              <a:buNone/>
            </a:pPr>
            <a:endParaRPr sz="2200" i="1" dirty="0">
              <a:solidFill>
                <a:schemeClr val="dk1"/>
              </a:solidFill>
              <a:latin typeface="Open Sans"/>
              <a:ea typeface="Open Sans"/>
              <a:cs typeface="Open Sans"/>
              <a:sym typeface="Open Sans"/>
            </a:endParaRPr>
          </a:p>
          <a:p>
            <a:pPr marL="355600" lvl="0" indent="-203200" algn="r" rtl="1">
              <a:lnSpc>
                <a:spcPct val="100000"/>
              </a:lnSpc>
              <a:spcBef>
                <a:spcPts val="0"/>
              </a:spcBef>
              <a:spcAft>
                <a:spcPts val="0"/>
              </a:spcAft>
              <a:buClr>
                <a:schemeClr val="dk2"/>
              </a:buClr>
              <a:buSzPts val="2200"/>
              <a:buNone/>
            </a:pPr>
            <a:endParaRPr sz="220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69563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9"/>
          <p:cNvSpPr txBox="1">
            <a:spLocks noGrp="1"/>
          </p:cNvSpPr>
          <p:nvPr>
            <p:ph type="title"/>
          </p:nvPr>
        </p:nvSpPr>
        <p:spPr>
          <a:xfrm>
            <a:off x="0" y="378812"/>
            <a:ext cx="7217229" cy="633911"/>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SA" dirty="0">
                <a:solidFill>
                  <a:srgbClr val="586F7C"/>
                </a:solidFill>
                <a:latin typeface="Open Sans"/>
                <a:ea typeface="Open Sans"/>
                <a:cs typeface="Open Sans"/>
                <a:sym typeface="Open Sans"/>
              </a:rPr>
              <a:t>مكتبة </a:t>
            </a:r>
            <a:r>
              <a:rPr lang="ar-SA" dirty="0">
                <a:solidFill>
                  <a:srgbClr val="586F7C"/>
                </a:solidFill>
                <a:latin typeface="Open Sans"/>
                <a:ea typeface="Open Sans"/>
                <a:sym typeface="Open Sans"/>
              </a:rPr>
              <a:t>كوكرين</a:t>
            </a:r>
            <a:r>
              <a:rPr lang="ar-EG" dirty="0">
                <a:solidFill>
                  <a:srgbClr val="586F7C"/>
                </a:solidFill>
                <a:latin typeface="Open Sans"/>
                <a:ea typeface="Open Sans"/>
                <a:sym typeface="Open Sans"/>
              </a:rPr>
              <a:t> </a:t>
            </a:r>
            <a:r>
              <a:rPr lang="en-US" dirty="0">
                <a:solidFill>
                  <a:srgbClr val="586F7C"/>
                </a:solidFill>
                <a:latin typeface="Open Sans"/>
                <a:ea typeface="Open Sans"/>
                <a:sym typeface="Open Sans"/>
              </a:rPr>
              <a:t>Cochrane Library</a:t>
            </a:r>
            <a:r>
              <a:rPr lang="ar-SA" dirty="0">
                <a:solidFill>
                  <a:srgbClr val="FF0000"/>
                </a:solidFill>
                <a:latin typeface="Open Sans"/>
                <a:ea typeface="Open Sans"/>
                <a:cs typeface="Open Sans"/>
                <a:sym typeface="Open Sans"/>
              </a:rPr>
              <a:t> </a:t>
            </a:r>
            <a:endParaRPr dirty="0">
              <a:solidFill>
                <a:srgbClr val="FF0000"/>
              </a:solidFill>
              <a:latin typeface="Open Sans"/>
              <a:ea typeface="Open Sans"/>
              <a:cs typeface="Open Sans"/>
              <a:sym typeface="Open Sans"/>
            </a:endParaRPr>
          </a:p>
        </p:txBody>
      </p:sp>
      <p:sp>
        <p:nvSpPr>
          <p:cNvPr id="318" name="Google Shape;318;p29"/>
          <p:cNvSpPr txBox="1">
            <a:spLocks noGrp="1"/>
          </p:cNvSpPr>
          <p:nvPr>
            <p:ph type="body" idx="1"/>
          </p:nvPr>
        </p:nvSpPr>
        <p:spPr>
          <a:xfrm>
            <a:off x="0" y="1796143"/>
            <a:ext cx="11976054" cy="633911"/>
          </a:xfrm>
          <a:prstGeom prst="rect">
            <a:avLst/>
          </a:prstGeom>
          <a:noFill/>
          <a:ln>
            <a:noFill/>
          </a:ln>
        </p:spPr>
        <p:txBody>
          <a:bodyPr spcFirstLastPara="1" wrap="square" lIns="91425" tIns="45700" rIns="91425" bIns="45700" anchor="t" anchorCtr="0">
            <a:noAutofit/>
          </a:bodyPr>
          <a:lstStyle/>
          <a:p>
            <a:pPr marL="76200" lvl="0" indent="0" algn="r" rtl="1">
              <a:lnSpc>
                <a:spcPct val="100000"/>
              </a:lnSpc>
              <a:buClr>
                <a:schemeClr val="dk1"/>
              </a:buClr>
              <a:buNone/>
            </a:pPr>
            <a:r>
              <a:rPr lang="ar-SA" sz="2200" dirty="0">
                <a:solidFill>
                  <a:schemeClr val="tx1"/>
                </a:solidFill>
              </a:rPr>
              <a:t>أنظر قائمة المصادر المرجعية لبوابة </a:t>
            </a:r>
            <a:r>
              <a:rPr kumimoji="0" lang="ar-SA" sz="2200" b="0" i="0" u="none" strike="noStrike" kern="0" cap="none" spc="0" normalizeH="0" baseline="0" noProof="0" dirty="0">
                <a:ln>
                  <a:noFill/>
                </a:ln>
                <a:solidFill>
                  <a:schemeClr val="tx1"/>
                </a:solidFill>
                <a:effectLst/>
                <a:uLnTx/>
                <a:uFillTx/>
                <a:latin typeface="Open Sans"/>
                <a:ea typeface="Open Sans"/>
                <a:cs typeface="Open Sans"/>
                <a:sym typeface="Open Sans"/>
              </a:rPr>
              <a:t>البحوث من أجل الحياة </a:t>
            </a:r>
            <a:r>
              <a:rPr lang="en-US" sz="2200" b="0" i="0" u="none" strike="noStrike" cap="none" dirty="0">
                <a:solidFill>
                  <a:schemeClr val="tx1"/>
                </a:solidFill>
                <a:latin typeface="Open Sans"/>
                <a:ea typeface="Open Sans"/>
                <a:cs typeface="Open Sans"/>
                <a:sym typeface="Open Sans"/>
              </a:rPr>
              <a:t>Research4Life</a:t>
            </a:r>
            <a:r>
              <a:rPr lang="ar-SA" sz="2200" dirty="0">
                <a:solidFill>
                  <a:schemeClr val="tx1"/>
                </a:solidFill>
              </a:rPr>
              <a:t>/ مكتبة </a:t>
            </a:r>
            <a:r>
              <a:rPr lang="ar-SA" sz="2200" dirty="0">
                <a:solidFill>
                  <a:schemeClr val="tx1"/>
                </a:solidFill>
                <a:latin typeface="Open Sans"/>
                <a:ea typeface="Open Sans"/>
                <a:cs typeface="Open Sans"/>
                <a:sym typeface="Open Sans"/>
              </a:rPr>
              <a:t>كوكرين</a:t>
            </a:r>
            <a:r>
              <a:rPr lang="ar-SA" sz="2200" dirty="0">
                <a:solidFill>
                  <a:schemeClr val="tx1"/>
                </a:solidFill>
              </a:rPr>
              <a:t> </a:t>
            </a:r>
            <a:r>
              <a:rPr lang="en-US" sz="2200" dirty="0">
                <a:solidFill>
                  <a:schemeClr val="tx1"/>
                </a:solidFill>
                <a:sym typeface="Open Sans"/>
              </a:rPr>
              <a:t>Cochrane Library</a:t>
            </a:r>
            <a:endParaRPr sz="2200" dirty="0">
              <a:solidFill>
                <a:schemeClr val="tx1"/>
              </a:solidFill>
              <a:sym typeface="Open Sans"/>
            </a:endParaRPr>
          </a:p>
        </p:txBody>
      </p:sp>
      <p:pic>
        <p:nvPicPr>
          <p:cNvPr id="319" name="Google Shape;319;p29" descr="https://lh3.googleusercontent.com/LNdysRIXVIsDtCVHUJbvDTZxqalvtptlKgb3ttfuK-TLbpekkEpE_v15yLp5PW3fLGGqOZEDBe91HWl54dFgiF_Ih39WzYm7xWFQ6NmbYfvN3FM0lFMrS-iAnqlvafV6Ba_yPO8"/>
          <p:cNvPicPr preferRelativeResize="0"/>
          <p:nvPr/>
        </p:nvPicPr>
        <p:blipFill rotWithShape="1">
          <a:blip r:embed="rId3">
            <a:alphaModFix/>
          </a:blip>
          <a:srcRect/>
          <a:stretch/>
        </p:blipFill>
        <p:spPr>
          <a:xfrm>
            <a:off x="179614" y="2902403"/>
            <a:ext cx="4735286" cy="1887716"/>
          </a:xfrm>
          <a:prstGeom prst="rect">
            <a:avLst/>
          </a:prstGeom>
          <a:noFill/>
          <a:ln>
            <a:noFill/>
          </a:ln>
        </p:spPr>
      </p:pic>
      <p:pic>
        <p:nvPicPr>
          <p:cNvPr id="320" name="Google Shape;320;p29"/>
          <p:cNvPicPr preferRelativeResize="0"/>
          <p:nvPr/>
        </p:nvPicPr>
        <p:blipFill rotWithShape="1">
          <a:blip r:embed="rId4">
            <a:alphaModFix/>
          </a:blip>
          <a:srcRect/>
          <a:stretch/>
        </p:blipFill>
        <p:spPr>
          <a:xfrm>
            <a:off x="4735286" y="2902403"/>
            <a:ext cx="7240768" cy="364397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53"/>
          <p:cNvSpPr txBox="1">
            <a:spLocks noGrp="1"/>
          </p:cNvSpPr>
          <p:nvPr>
            <p:ph type="title"/>
          </p:nvPr>
        </p:nvSpPr>
        <p:spPr>
          <a:xfrm>
            <a:off x="74633" y="495643"/>
            <a:ext cx="7933822" cy="831712"/>
          </a:xfrm>
          <a:prstGeom prst="rect">
            <a:avLst/>
          </a:prstGeom>
          <a:noFill/>
          <a:ln>
            <a:noFill/>
          </a:ln>
        </p:spPr>
        <p:txBody>
          <a:bodyPr spcFirstLastPara="1" wrap="square" lIns="91425" tIns="45700" rIns="91425" bIns="45700" anchor="t" anchorCtr="0">
            <a:normAutofit fontScale="90000"/>
          </a:bodyPr>
          <a:lstStyle/>
          <a:p>
            <a:pPr marL="0" lvl="0" indent="0" algn="r" rtl="1">
              <a:lnSpc>
                <a:spcPct val="90000"/>
              </a:lnSpc>
              <a:spcBef>
                <a:spcPts val="0"/>
              </a:spcBef>
              <a:spcAft>
                <a:spcPts val="0"/>
              </a:spcAft>
              <a:buClr>
                <a:schemeClr val="dk1"/>
              </a:buClr>
              <a:buSzPct val="106772"/>
              <a:buNone/>
            </a:pPr>
            <a:r>
              <a:rPr lang="ar-SA" sz="3100" dirty="0">
                <a:solidFill>
                  <a:srgbClr val="586F7C"/>
                </a:solidFill>
                <a:latin typeface="Open Sans"/>
                <a:ea typeface="Open Sans"/>
                <a:sym typeface="Open Sans"/>
              </a:rPr>
              <a:t>التعلم التفاعلي في كوكرين</a:t>
            </a:r>
            <a:r>
              <a:rPr lang="ar-EG" sz="3100" dirty="0">
                <a:solidFill>
                  <a:srgbClr val="586F7C"/>
                </a:solidFill>
                <a:latin typeface="Open Sans"/>
                <a:ea typeface="Open Sans"/>
                <a:sym typeface="Open Sans"/>
              </a:rPr>
              <a:t> </a:t>
            </a:r>
            <a:r>
              <a:rPr lang="en-US" sz="3100" dirty="0">
                <a:solidFill>
                  <a:srgbClr val="586F7C"/>
                </a:solidFill>
                <a:latin typeface="Open Sans"/>
                <a:ea typeface="Open Sans"/>
                <a:cs typeface="Open Sans"/>
                <a:sym typeface="Open Sans"/>
              </a:rPr>
              <a:t>Cochrane </a:t>
            </a:r>
            <a:r>
              <a:rPr lang="ar-SA" sz="3100" dirty="0">
                <a:solidFill>
                  <a:srgbClr val="586F7C"/>
                </a:solidFill>
                <a:latin typeface="Open Sans"/>
                <a:ea typeface="Open Sans"/>
                <a:sym typeface="Open Sans"/>
              </a:rPr>
              <a:t> </a:t>
            </a:r>
            <a:r>
              <a:rPr lang="ar-EG" sz="3100" dirty="0">
                <a:solidFill>
                  <a:srgbClr val="586F7C"/>
                </a:solidFill>
                <a:latin typeface="Open Sans"/>
                <a:ea typeface="Open Sans"/>
                <a:sym typeface="Open Sans"/>
              </a:rPr>
              <a:t>: </a:t>
            </a:r>
            <a:r>
              <a:rPr lang="ar-SA" sz="3100" dirty="0">
                <a:solidFill>
                  <a:srgbClr val="586F7C"/>
                </a:solidFill>
                <a:latin typeface="Open Sans"/>
                <a:ea typeface="Open Sans"/>
                <a:sym typeface="Open Sans"/>
              </a:rPr>
              <a:t>إجراء مراجعة التدخل</a:t>
            </a:r>
            <a:br>
              <a:rPr lang="en-US" sz="3330" dirty="0">
                <a:solidFill>
                  <a:srgbClr val="586F7C"/>
                </a:solidFill>
                <a:latin typeface="Open Sans"/>
                <a:ea typeface="Open Sans"/>
                <a:cs typeface="Open Sans"/>
                <a:sym typeface="Open Sans"/>
              </a:rPr>
            </a:br>
            <a:endParaRPr sz="2430" dirty="0">
              <a:solidFill>
                <a:srgbClr val="586F7C"/>
              </a:solidFill>
              <a:latin typeface="Open Sans"/>
              <a:ea typeface="Open Sans"/>
              <a:cs typeface="Open Sans"/>
              <a:sym typeface="Open Sans"/>
            </a:endParaRPr>
          </a:p>
        </p:txBody>
      </p:sp>
      <p:sp>
        <p:nvSpPr>
          <p:cNvPr id="634" name="Google Shape;634;p53"/>
          <p:cNvSpPr txBox="1">
            <a:spLocks noGrp="1"/>
          </p:cNvSpPr>
          <p:nvPr>
            <p:ph type="body" idx="1"/>
          </p:nvPr>
        </p:nvSpPr>
        <p:spPr>
          <a:xfrm>
            <a:off x="7929797" y="1909384"/>
            <a:ext cx="3477987" cy="4948616"/>
          </a:xfrm>
          <a:prstGeom prst="rect">
            <a:avLst/>
          </a:prstGeom>
          <a:noFill/>
          <a:ln>
            <a:noFill/>
          </a:ln>
        </p:spPr>
        <p:txBody>
          <a:bodyPr spcFirstLastPara="1" wrap="square" lIns="91425" tIns="45700" rIns="91425" bIns="45700" anchor="t" anchorCtr="0">
            <a:noAutofit/>
          </a:bodyPr>
          <a:lstStyle/>
          <a:p>
            <a:pPr marL="457200" lvl="0" indent="-381000" algn="r" rtl="1">
              <a:lnSpc>
                <a:spcPct val="100000"/>
              </a:lnSpc>
              <a:spcBef>
                <a:spcPts val="1000"/>
              </a:spcBef>
              <a:spcAft>
                <a:spcPts val="0"/>
              </a:spcAft>
              <a:buClr>
                <a:schemeClr val="dk1"/>
              </a:buClr>
              <a:buSzPts val="2400"/>
              <a:buChar char="●"/>
            </a:pPr>
            <a:r>
              <a:rPr lang="ar-SA" sz="2000" dirty="0">
                <a:solidFill>
                  <a:srgbClr val="3F3F3F"/>
                </a:solidFill>
                <a:latin typeface="Open Sans"/>
                <a:ea typeface="Open Sans"/>
                <a:cs typeface="Open Sans"/>
                <a:sym typeface="Open Sans"/>
              </a:rPr>
              <a:t>قم بزيارة </a:t>
            </a:r>
            <a:r>
              <a:rPr lang="ar-SA" sz="2000" dirty="0">
                <a:solidFill>
                  <a:srgbClr val="3F3F3F"/>
                </a:solidFill>
                <a:latin typeface="Open Sans"/>
                <a:ea typeface="Open Sans"/>
                <a:cs typeface="Open Sans"/>
                <a:sym typeface="Open Sans"/>
                <a:hlinkClick r:id="rId3"/>
              </a:rPr>
              <a:t>موقع كوكر</a:t>
            </a:r>
            <a:r>
              <a:rPr lang="ar-EG" sz="2000" dirty="0">
                <a:solidFill>
                  <a:srgbClr val="3F3F3F"/>
                </a:solidFill>
                <a:latin typeface="Open Sans"/>
                <a:ea typeface="Open Sans"/>
                <a:cs typeface="Open Sans"/>
                <a:sym typeface="Open Sans"/>
                <a:hlinkClick r:id="rId3"/>
              </a:rPr>
              <a:t>ي</a:t>
            </a:r>
            <a:r>
              <a:rPr lang="ar-SA" sz="2000" dirty="0">
                <a:solidFill>
                  <a:srgbClr val="3F3F3F"/>
                </a:solidFill>
                <a:latin typeface="Open Sans"/>
                <a:ea typeface="Open Sans"/>
                <a:cs typeface="Open Sans"/>
                <a:sym typeface="Open Sans"/>
                <a:hlinkClick r:id="rId3"/>
              </a:rPr>
              <a:t>ن </a:t>
            </a:r>
            <a:r>
              <a:rPr lang="ar-SA" sz="2000" dirty="0">
                <a:solidFill>
                  <a:srgbClr val="3F3F3F"/>
                </a:solidFill>
                <a:latin typeface="Open Sans"/>
                <a:ea typeface="Open Sans"/>
                <a:cs typeface="Open Sans"/>
                <a:sym typeface="Open Sans"/>
              </a:rPr>
              <a:t>الإلكتروني للتعرف على كيفية إجراء "مراجعة التدخل</a:t>
            </a:r>
            <a:r>
              <a:rPr lang="ar-EG" sz="2000" dirty="0">
                <a:solidFill>
                  <a:srgbClr val="3F3F3F"/>
                </a:solidFill>
                <a:latin typeface="Open Sans"/>
                <a:ea typeface="Open Sans"/>
                <a:cs typeface="Open Sans"/>
                <a:sym typeface="Open Sans"/>
              </a:rPr>
              <a:t> </a:t>
            </a:r>
            <a:r>
              <a:rPr lang="en-US" sz="2000" dirty="0">
                <a:solidFill>
                  <a:srgbClr val="3F3F3F"/>
                </a:solidFill>
                <a:latin typeface="Open Sans"/>
                <a:ea typeface="Open Sans"/>
                <a:cs typeface="Open Sans"/>
                <a:sym typeface="Open Sans"/>
              </a:rPr>
              <a:t>“Intervention Review</a:t>
            </a:r>
            <a:r>
              <a:rPr lang="ar-SA" sz="2000" dirty="0">
                <a:solidFill>
                  <a:srgbClr val="3F3F3F"/>
                </a:solidFill>
                <a:latin typeface="Open Sans"/>
                <a:ea typeface="Open Sans"/>
                <a:cs typeface="Open Sans"/>
                <a:sym typeface="Open Sans"/>
              </a:rPr>
              <a:t>".</a:t>
            </a:r>
          </a:p>
          <a:p>
            <a:pPr marL="457200" lvl="0" indent="-381000" algn="r" rtl="1">
              <a:lnSpc>
                <a:spcPct val="100000"/>
              </a:lnSpc>
              <a:spcBef>
                <a:spcPts val="1000"/>
              </a:spcBef>
              <a:spcAft>
                <a:spcPts val="0"/>
              </a:spcAft>
              <a:buClr>
                <a:schemeClr val="dk1"/>
              </a:buClr>
              <a:buSzPts val="2400"/>
              <a:buChar char="●"/>
            </a:pPr>
            <a:r>
              <a:rPr lang="ar-SA" sz="2000" dirty="0">
                <a:solidFill>
                  <a:srgbClr val="3F3F3F"/>
                </a:solidFill>
                <a:latin typeface="Open Sans"/>
                <a:ea typeface="Open Sans"/>
                <a:cs typeface="Open Sans"/>
                <a:sym typeface="Open Sans"/>
              </a:rPr>
              <a:t>التسجيل مطلوب، ولكنه مجاني.</a:t>
            </a:r>
          </a:p>
          <a:p>
            <a:pPr marL="457200" lvl="0" indent="-381000" algn="r" rtl="1">
              <a:lnSpc>
                <a:spcPct val="100000"/>
              </a:lnSpc>
              <a:spcBef>
                <a:spcPts val="1000"/>
              </a:spcBef>
              <a:spcAft>
                <a:spcPts val="0"/>
              </a:spcAft>
              <a:buClr>
                <a:schemeClr val="dk1"/>
              </a:buClr>
              <a:buSzPts val="2400"/>
              <a:buChar char="●"/>
            </a:pPr>
            <a:r>
              <a:rPr lang="ar-SA" sz="2000" dirty="0">
                <a:solidFill>
                  <a:srgbClr val="3F3F3F"/>
                </a:solidFill>
                <a:latin typeface="Open Sans"/>
                <a:ea typeface="Open Sans"/>
                <a:cs typeface="Open Sans"/>
                <a:sym typeface="Open Sans"/>
              </a:rPr>
              <a:t>توفر الدورة 10 ساعات من التعلم الذاتي حول إجراء عملية مراجعة منهجية كاملة لمؤلفي المراجعة الجدد وذوي الخبرة.</a:t>
            </a:r>
            <a:endParaRPr sz="2000" dirty="0">
              <a:solidFill>
                <a:srgbClr val="3F3F3F"/>
              </a:solidFill>
              <a:latin typeface="Open Sans"/>
              <a:ea typeface="Open Sans"/>
              <a:cs typeface="Open Sans"/>
              <a:sym typeface="Open Sans"/>
            </a:endParaRPr>
          </a:p>
        </p:txBody>
      </p:sp>
      <p:pic>
        <p:nvPicPr>
          <p:cNvPr id="635" name="Google Shape;635;p53"/>
          <p:cNvPicPr preferRelativeResize="0"/>
          <p:nvPr/>
        </p:nvPicPr>
        <p:blipFill rotWithShape="1">
          <a:blip r:embed="rId4">
            <a:alphaModFix/>
          </a:blip>
          <a:srcRect/>
          <a:stretch/>
        </p:blipFill>
        <p:spPr>
          <a:xfrm>
            <a:off x="179613" y="2229360"/>
            <a:ext cx="7528281" cy="386587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0"/>
          <p:cNvSpPr txBox="1">
            <a:spLocks noGrp="1"/>
          </p:cNvSpPr>
          <p:nvPr>
            <p:ph type="title"/>
          </p:nvPr>
        </p:nvSpPr>
        <p:spPr>
          <a:xfrm>
            <a:off x="0" y="378812"/>
            <a:ext cx="7750629" cy="1080900"/>
          </a:xfrm>
          <a:prstGeom prst="rect">
            <a:avLst/>
          </a:prstGeom>
          <a:noFill/>
          <a:ln>
            <a:noFill/>
          </a:ln>
        </p:spPr>
        <p:txBody>
          <a:bodyPr spcFirstLastPara="1" wrap="square" lIns="91425" tIns="45700" rIns="91425" bIns="45700" anchor="t" anchorCtr="0">
            <a:normAutofit fontScale="90000"/>
          </a:bodyPr>
          <a:lstStyle/>
          <a:p>
            <a:pPr algn="r" rtl="1">
              <a:buClr>
                <a:schemeClr val="dk1"/>
              </a:buClr>
              <a:buSzPts val="3200"/>
            </a:pPr>
            <a:r>
              <a:rPr lang="ar-EG" dirty="0">
                <a:solidFill>
                  <a:srgbClr val="586F7C"/>
                </a:solidFill>
                <a:latin typeface="Open Sans"/>
                <a:ea typeface="Open Sans"/>
                <a:sym typeface="Open Sans"/>
              </a:rPr>
              <a:t>إ</a:t>
            </a:r>
            <a:r>
              <a:rPr lang="ar-SA" dirty="0">
                <a:solidFill>
                  <a:srgbClr val="586F7C"/>
                </a:solidFill>
                <a:latin typeface="Open Sans"/>
                <a:ea typeface="Open Sans"/>
                <a:sym typeface="Open Sans"/>
              </a:rPr>
              <a:t>سينشيال ايفيدنس بلس</a:t>
            </a:r>
            <a:r>
              <a:rPr lang="ar-EG" dirty="0">
                <a:solidFill>
                  <a:srgbClr val="586F7C"/>
                </a:solidFill>
                <a:latin typeface="Open Sans"/>
                <a:ea typeface="Open Sans"/>
                <a:sym typeface="Open Sans"/>
              </a:rPr>
              <a:t> </a:t>
            </a:r>
            <a:r>
              <a:rPr lang="en-US" dirty="0">
                <a:solidFill>
                  <a:srgbClr val="586F7C"/>
                </a:solidFill>
                <a:latin typeface="Open Sans"/>
                <a:ea typeface="Open Sans"/>
                <a:sym typeface="Open Sans"/>
              </a:rPr>
              <a:t>Essential Evidence Plus</a:t>
            </a:r>
            <a:endParaRPr dirty="0">
              <a:solidFill>
                <a:srgbClr val="586F7C"/>
              </a:solidFill>
              <a:latin typeface="Open Sans"/>
              <a:ea typeface="Open Sans"/>
              <a:sym typeface="Open Sans"/>
            </a:endParaRPr>
          </a:p>
        </p:txBody>
      </p:sp>
      <p:sp>
        <p:nvSpPr>
          <p:cNvPr id="327" name="Google Shape;327;p30"/>
          <p:cNvSpPr txBox="1">
            <a:spLocks noGrp="1"/>
          </p:cNvSpPr>
          <p:nvPr>
            <p:ph type="body" idx="1"/>
          </p:nvPr>
        </p:nvSpPr>
        <p:spPr>
          <a:xfrm>
            <a:off x="605499" y="1737456"/>
            <a:ext cx="10957236" cy="809099"/>
          </a:xfrm>
          <a:prstGeom prst="rect">
            <a:avLst/>
          </a:prstGeom>
          <a:noFill/>
          <a:ln>
            <a:noFill/>
          </a:ln>
        </p:spPr>
        <p:txBody>
          <a:bodyPr spcFirstLastPara="1" wrap="square" lIns="91425" tIns="45700" rIns="91425" bIns="45700" anchor="t" anchorCtr="0">
            <a:noAutofit/>
          </a:bodyPr>
          <a:lstStyle/>
          <a:p>
            <a:pPr marL="76200" indent="0" algn="r" rtl="1">
              <a:lnSpc>
                <a:spcPct val="100000"/>
              </a:lnSpc>
              <a:buClr>
                <a:schemeClr val="dk1"/>
              </a:buClr>
              <a:buNone/>
            </a:pPr>
            <a:r>
              <a:rPr lang="ar-SA" dirty="0">
                <a:solidFill>
                  <a:schemeClr val="tx1"/>
                </a:solidFill>
              </a:rPr>
              <a:t>أنظر قائمة المصادر المرجعية لبوابة </a:t>
            </a:r>
            <a:r>
              <a:rPr kumimoji="0" lang="ar-SA" sz="2400" b="0" i="0" u="none" strike="noStrike" kern="0" cap="none" spc="0" normalizeH="0" baseline="0" noProof="0" dirty="0">
                <a:ln>
                  <a:noFill/>
                </a:ln>
                <a:solidFill>
                  <a:schemeClr val="tx1"/>
                </a:solidFill>
                <a:effectLst/>
                <a:uLnTx/>
                <a:uFillTx/>
                <a:latin typeface="Open Sans"/>
                <a:ea typeface="Open Sans"/>
                <a:cs typeface="Open Sans"/>
                <a:sym typeface="Open Sans"/>
              </a:rPr>
              <a:t>البحوث من أجل الحياة </a:t>
            </a:r>
            <a:r>
              <a:rPr lang="en-US" sz="2400" b="0" i="0" u="none" strike="noStrike" cap="none" dirty="0">
                <a:solidFill>
                  <a:schemeClr val="tx1"/>
                </a:solidFill>
                <a:latin typeface="Open Sans"/>
                <a:ea typeface="Open Sans"/>
                <a:cs typeface="Open Sans"/>
                <a:sym typeface="Open Sans"/>
              </a:rPr>
              <a:t>Research4Life </a:t>
            </a:r>
            <a:r>
              <a:rPr lang="ar-SA" dirty="0">
                <a:solidFill>
                  <a:schemeClr val="tx1"/>
                </a:solidFill>
                <a:latin typeface="+mn-lt"/>
              </a:rPr>
              <a:t>/ </a:t>
            </a:r>
            <a:r>
              <a:rPr lang="ar-EG" dirty="0">
                <a:solidFill>
                  <a:schemeClr val="tx1"/>
                </a:solidFill>
                <a:latin typeface="+mn-lt"/>
                <a:ea typeface="Open Sans"/>
                <a:sym typeface="Open Sans"/>
              </a:rPr>
              <a:t>إ</a:t>
            </a:r>
            <a:r>
              <a:rPr lang="ar-SA" dirty="0">
                <a:solidFill>
                  <a:schemeClr val="tx1"/>
                </a:solidFill>
                <a:latin typeface="+mn-lt"/>
                <a:ea typeface="Open Sans"/>
                <a:cs typeface="Open Sans"/>
                <a:sym typeface="Open Sans"/>
              </a:rPr>
              <a:t>سينشيال ايفيدنس بلس </a:t>
            </a:r>
          </a:p>
          <a:p>
            <a:pPr marL="76200" lvl="0" indent="0" algn="r" rtl="1">
              <a:lnSpc>
                <a:spcPct val="100000"/>
              </a:lnSpc>
              <a:buClr>
                <a:schemeClr val="dk1"/>
              </a:buClr>
              <a:buNone/>
            </a:pPr>
            <a:endParaRPr dirty="0">
              <a:solidFill>
                <a:schemeClr val="dk1"/>
              </a:solidFill>
              <a:latin typeface="+mn-lt"/>
              <a:ea typeface="Open Sans"/>
              <a:cs typeface="Open Sans"/>
              <a:sym typeface="Open Sans"/>
            </a:endParaRPr>
          </a:p>
        </p:txBody>
      </p:sp>
      <p:pic>
        <p:nvPicPr>
          <p:cNvPr id="328" name="Google Shape;328;p30" descr="https://lh4.googleusercontent.com/WuRweouqK2ne1G5Mew4tweIzRzEo0XBqnwdF2hcPtc3AosxessW_ajOGR2OJfnHhz5_8rGs0y9tH_tP4dp9venUL0d__zgN4tH9a1uKZRaDVQZ7Yb_iTax2hKIPL68XCEjF7qhI"/>
          <p:cNvPicPr preferRelativeResize="0"/>
          <p:nvPr/>
        </p:nvPicPr>
        <p:blipFill rotWithShape="1">
          <a:blip r:embed="rId3">
            <a:alphaModFix/>
          </a:blip>
          <a:srcRect/>
          <a:stretch/>
        </p:blipFill>
        <p:spPr>
          <a:xfrm>
            <a:off x="0" y="2902402"/>
            <a:ext cx="4849586" cy="1804497"/>
          </a:xfrm>
          <a:prstGeom prst="rect">
            <a:avLst/>
          </a:prstGeom>
          <a:noFill/>
          <a:ln>
            <a:noFill/>
          </a:ln>
        </p:spPr>
      </p:pic>
      <p:pic>
        <p:nvPicPr>
          <p:cNvPr id="329" name="Google Shape;329;p30"/>
          <p:cNvPicPr preferRelativeResize="0"/>
          <p:nvPr/>
        </p:nvPicPr>
        <p:blipFill rotWithShape="1">
          <a:blip r:embed="rId4">
            <a:alphaModFix/>
          </a:blip>
          <a:srcRect/>
          <a:stretch/>
        </p:blipFill>
        <p:spPr>
          <a:xfrm>
            <a:off x="4849586" y="2949003"/>
            <a:ext cx="7002643" cy="363862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1"/>
          <p:cNvSpPr txBox="1">
            <a:spLocks noGrp="1"/>
          </p:cNvSpPr>
          <p:nvPr>
            <p:ph type="title"/>
          </p:nvPr>
        </p:nvSpPr>
        <p:spPr>
          <a:xfrm>
            <a:off x="0" y="378812"/>
            <a:ext cx="8173233" cy="1080900"/>
          </a:xfrm>
          <a:prstGeom prst="rect">
            <a:avLst/>
          </a:prstGeom>
          <a:noFill/>
          <a:ln>
            <a:noFill/>
          </a:ln>
        </p:spPr>
        <p:txBody>
          <a:bodyPr spcFirstLastPara="1" wrap="square" lIns="91425" tIns="45700" rIns="91425" bIns="45700" anchor="t" anchorCtr="0">
            <a:normAutofit fontScale="90000"/>
          </a:bodyPr>
          <a:lstStyle/>
          <a:p>
            <a:pPr lvl="0" algn="r" rtl="1">
              <a:buClr>
                <a:schemeClr val="dk1"/>
              </a:buClr>
              <a:buSzPts val="3200"/>
            </a:pPr>
            <a:r>
              <a:rPr lang="ar-SA" dirty="0">
                <a:solidFill>
                  <a:srgbClr val="586F7C"/>
                </a:solidFill>
                <a:latin typeface="Open Sans"/>
                <a:ea typeface="Open Sans"/>
                <a:sym typeface="Open Sans"/>
              </a:rPr>
              <a:t>أوكسفورد ميديسن </a:t>
            </a:r>
            <a:r>
              <a:rPr lang="ar-EG" dirty="0">
                <a:solidFill>
                  <a:srgbClr val="586F7C"/>
                </a:solidFill>
                <a:latin typeface="Open Sans"/>
                <a:ea typeface="Open Sans"/>
                <a:sym typeface="Open Sans"/>
              </a:rPr>
              <a:t>أ</a:t>
            </a:r>
            <a:r>
              <a:rPr lang="ar-SA" dirty="0">
                <a:solidFill>
                  <a:srgbClr val="586F7C"/>
                </a:solidFill>
                <a:latin typeface="Open Sans"/>
                <a:ea typeface="Open Sans"/>
                <a:sym typeface="Open Sans"/>
              </a:rPr>
              <a:t>ونلاين</a:t>
            </a:r>
            <a:r>
              <a:rPr lang="en-US" sz="3300" dirty="0">
                <a:solidFill>
                  <a:srgbClr val="586F7C"/>
                </a:solidFill>
                <a:latin typeface="Open Sans"/>
                <a:ea typeface="Open Sans"/>
                <a:sym typeface="Open Sans"/>
              </a:rPr>
              <a:t>Oxford Medicine Online</a:t>
            </a:r>
            <a:br>
              <a:rPr lang="ar-SA" dirty="0">
                <a:solidFill>
                  <a:srgbClr val="FF0000"/>
                </a:solidFill>
                <a:latin typeface="Open Sans"/>
                <a:ea typeface="Open Sans"/>
                <a:cs typeface="Open Sans"/>
                <a:sym typeface="Open Sans"/>
              </a:rPr>
            </a:br>
            <a:endParaRPr dirty="0">
              <a:solidFill>
                <a:srgbClr val="00B050"/>
              </a:solidFill>
              <a:latin typeface="Open Sans"/>
              <a:ea typeface="Open Sans"/>
              <a:cs typeface="Open Sans"/>
              <a:sym typeface="Open Sans"/>
            </a:endParaRPr>
          </a:p>
        </p:txBody>
      </p:sp>
      <p:sp>
        <p:nvSpPr>
          <p:cNvPr id="336" name="Google Shape;336;p31"/>
          <p:cNvSpPr txBox="1">
            <a:spLocks noGrp="1"/>
          </p:cNvSpPr>
          <p:nvPr>
            <p:ph type="body" idx="1"/>
          </p:nvPr>
        </p:nvSpPr>
        <p:spPr>
          <a:xfrm>
            <a:off x="0" y="1923962"/>
            <a:ext cx="11926529" cy="816429"/>
          </a:xfrm>
          <a:prstGeom prst="rect">
            <a:avLst/>
          </a:prstGeom>
          <a:noFill/>
          <a:ln>
            <a:noFill/>
          </a:ln>
        </p:spPr>
        <p:txBody>
          <a:bodyPr spcFirstLastPara="1" wrap="square" lIns="91425" tIns="45700" rIns="91425" bIns="45700" anchor="t" anchorCtr="0">
            <a:noAutofit/>
          </a:bodyPr>
          <a:lstStyle/>
          <a:p>
            <a:pPr marL="76200" lvl="0" indent="0" algn="r" rtl="1">
              <a:lnSpc>
                <a:spcPct val="100000"/>
              </a:lnSpc>
              <a:buClr>
                <a:schemeClr val="dk1"/>
              </a:buClr>
              <a:buNone/>
            </a:pPr>
            <a:r>
              <a:rPr lang="ar-SA" sz="1800" dirty="0">
                <a:solidFill>
                  <a:schemeClr val="tx1"/>
                </a:solidFill>
              </a:rPr>
              <a:t>أنظر قائمة المصادر المرجعية لبوابة </a:t>
            </a:r>
            <a:r>
              <a:rPr kumimoji="0" lang="ar-SA" sz="1800" b="0" i="0" u="none" strike="noStrike" kern="0" cap="none" spc="0" normalizeH="0" baseline="0" noProof="0" dirty="0">
                <a:ln>
                  <a:noFill/>
                </a:ln>
                <a:solidFill>
                  <a:schemeClr val="tx1"/>
                </a:solidFill>
                <a:effectLst/>
                <a:uLnTx/>
                <a:uFillTx/>
                <a:latin typeface="Open Sans"/>
                <a:ea typeface="Open Sans"/>
                <a:cs typeface="Open Sans"/>
                <a:sym typeface="Open Sans"/>
              </a:rPr>
              <a:t>البحوث من أجل الحياة </a:t>
            </a:r>
            <a:r>
              <a:rPr lang="en-US" sz="1800" b="0" i="0" u="none" strike="noStrike" cap="none" dirty="0">
                <a:solidFill>
                  <a:schemeClr val="tx1"/>
                </a:solidFill>
                <a:latin typeface="Open Sans"/>
                <a:ea typeface="Open Sans"/>
                <a:cs typeface="Open Sans"/>
                <a:sym typeface="Open Sans"/>
              </a:rPr>
              <a:t>Research4Life</a:t>
            </a:r>
            <a:r>
              <a:rPr lang="ar-EG" sz="1800" b="0" i="0" u="none" strike="noStrike" cap="none" dirty="0">
                <a:solidFill>
                  <a:schemeClr val="tx1"/>
                </a:solidFill>
                <a:latin typeface="Open Sans"/>
                <a:ea typeface="Open Sans"/>
                <a:cs typeface="Open Sans"/>
                <a:sym typeface="Open Sans"/>
              </a:rPr>
              <a:t> </a:t>
            </a:r>
            <a:r>
              <a:rPr lang="en-US" sz="1800" b="0" i="0" u="none" strike="noStrike" cap="none" dirty="0">
                <a:solidFill>
                  <a:schemeClr val="tx1"/>
                </a:solidFill>
                <a:latin typeface="Open Sans"/>
                <a:ea typeface="Open Sans"/>
                <a:cs typeface="Open Sans"/>
                <a:sym typeface="Open Sans"/>
              </a:rPr>
              <a:t> </a:t>
            </a:r>
            <a:r>
              <a:rPr lang="ar-SA" sz="1800" dirty="0">
                <a:solidFill>
                  <a:schemeClr val="tx1"/>
                </a:solidFill>
                <a:latin typeface="+mn-lt"/>
              </a:rPr>
              <a:t>/  </a:t>
            </a:r>
            <a:r>
              <a:rPr lang="en-US" sz="1800" dirty="0">
                <a:solidFill>
                  <a:schemeClr val="tx1"/>
                </a:solidFill>
                <a:latin typeface="Open Sans"/>
                <a:ea typeface="Open Sans"/>
                <a:cs typeface="Open Sans"/>
                <a:sym typeface="Open Sans"/>
              </a:rPr>
              <a:t>Oxford Medicine Online</a:t>
            </a:r>
            <a:r>
              <a:rPr lang="ar-SA" sz="1800" dirty="0">
                <a:solidFill>
                  <a:schemeClr val="tx1"/>
                </a:solidFill>
                <a:latin typeface="Open Sans"/>
                <a:ea typeface="Open Sans"/>
                <a:cs typeface="Open Sans"/>
                <a:sym typeface="Open Sans"/>
              </a:rPr>
              <a:t> </a:t>
            </a:r>
            <a:r>
              <a:rPr lang="ar-SA" sz="1800" dirty="0">
                <a:solidFill>
                  <a:schemeClr val="tx1"/>
                </a:solidFill>
                <a:latin typeface="+mn-lt"/>
                <a:ea typeface="Open Sans"/>
                <a:cs typeface="Open Sans"/>
                <a:sym typeface="Open Sans"/>
              </a:rPr>
              <a:t>أوكسفورد </a:t>
            </a:r>
            <a:r>
              <a:rPr lang="ar-SA" sz="1800" dirty="0">
                <a:solidFill>
                  <a:schemeClr val="tx1"/>
                </a:solidFill>
                <a:latin typeface="Open Sans"/>
                <a:ea typeface="Open Sans"/>
                <a:cs typeface="Open Sans"/>
                <a:sym typeface="Open Sans"/>
              </a:rPr>
              <a:t>ميديسن </a:t>
            </a:r>
            <a:r>
              <a:rPr lang="ar-EG" sz="1800" dirty="0">
                <a:solidFill>
                  <a:schemeClr val="tx1"/>
                </a:solidFill>
                <a:latin typeface="Open Sans"/>
                <a:ea typeface="Open Sans"/>
                <a:cs typeface="Open Sans"/>
                <a:sym typeface="Open Sans"/>
              </a:rPr>
              <a:t>أ</a:t>
            </a:r>
            <a:r>
              <a:rPr lang="ar-SA" sz="1800" dirty="0">
                <a:solidFill>
                  <a:schemeClr val="tx1"/>
                </a:solidFill>
                <a:latin typeface="Open Sans"/>
                <a:ea typeface="Open Sans"/>
                <a:cs typeface="Open Sans"/>
                <a:sym typeface="Open Sans"/>
              </a:rPr>
              <a:t>ونلاين</a:t>
            </a:r>
            <a:endParaRPr sz="1800" dirty="0">
              <a:solidFill>
                <a:schemeClr val="tx1"/>
              </a:solidFill>
              <a:latin typeface="+mn-lt"/>
              <a:ea typeface="Open Sans"/>
              <a:cs typeface="Open Sans"/>
              <a:sym typeface="Open Sans"/>
            </a:endParaRPr>
          </a:p>
        </p:txBody>
      </p:sp>
      <p:pic>
        <p:nvPicPr>
          <p:cNvPr id="337" name="Google Shape;337;p31" descr="https://lh5.googleusercontent.com/JFXEA9riSSPYdnBq2XkmzGpz8jm4d6GWPqtPD_GRJTo1MaMRE52cm6vSRxEMVi9aHncE3nozhf6MsPgs0uN3IerGfAEJRDSzQZvkIM9Zd5lN04ONPSBp2VUMcyvzXO0EDD-nPEU"/>
          <p:cNvPicPr preferRelativeResize="0"/>
          <p:nvPr/>
        </p:nvPicPr>
        <p:blipFill rotWithShape="1">
          <a:blip r:embed="rId3">
            <a:alphaModFix/>
          </a:blip>
          <a:srcRect/>
          <a:stretch/>
        </p:blipFill>
        <p:spPr>
          <a:xfrm>
            <a:off x="0" y="2949003"/>
            <a:ext cx="4954935" cy="2357783"/>
          </a:xfrm>
          <a:prstGeom prst="rect">
            <a:avLst/>
          </a:prstGeom>
          <a:noFill/>
          <a:ln>
            <a:noFill/>
          </a:ln>
        </p:spPr>
      </p:pic>
      <p:pic>
        <p:nvPicPr>
          <p:cNvPr id="338" name="Google Shape;338;p31"/>
          <p:cNvPicPr preferRelativeResize="0"/>
          <p:nvPr/>
        </p:nvPicPr>
        <p:blipFill rotWithShape="1">
          <a:blip r:embed="rId4">
            <a:alphaModFix/>
          </a:blip>
          <a:srcRect/>
          <a:stretch/>
        </p:blipFill>
        <p:spPr>
          <a:xfrm>
            <a:off x="4954935" y="2949003"/>
            <a:ext cx="7142336" cy="313508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6"/>
          <p:cNvPicPr preferRelativeResize="0"/>
          <p:nvPr/>
        </p:nvPicPr>
        <p:blipFill rotWithShape="1">
          <a:blip r:embed="rId3">
            <a:alphaModFix/>
          </a:blip>
          <a:srcRect/>
          <a:stretch/>
        </p:blipFill>
        <p:spPr>
          <a:xfrm>
            <a:off x="130630" y="2039639"/>
            <a:ext cx="7314899" cy="4506224"/>
          </a:xfrm>
          <a:prstGeom prst="rect">
            <a:avLst/>
          </a:prstGeom>
          <a:noFill/>
          <a:ln>
            <a:noFill/>
          </a:ln>
        </p:spPr>
      </p:pic>
      <p:sp>
        <p:nvSpPr>
          <p:cNvPr id="660" name="Google Shape;660;p6"/>
          <p:cNvSpPr txBox="1">
            <a:spLocks noGrp="1"/>
          </p:cNvSpPr>
          <p:nvPr>
            <p:ph type="title"/>
          </p:nvPr>
        </p:nvSpPr>
        <p:spPr>
          <a:xfrm>
            <a:off x="1307689" y="415187"/>
            <a:ext cx="6486835"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000" dirty="0">
                <a:solidFill>
                  <a:srgbClr val="586F7C"/>
                </a:solidFill>
                <a:latin typeface="Open Sans"/>
                <a:ea typeface="Open Sans"/>
                <a:sym typeface="Open Sans"/>
              </a:rPr>
              <a:t>ال</a:t>
            </a:r>
            <a:r>
              <a:rPr lang="ar-SA" sz="3000" dirty="0">
                <a:solidFill>
                  <a:srgbClr val="586F7C"/>
                </a:solidFill>
                <a:latin typeface="Open Sans"/>
                <a:ea typeface="Open Sans"/>
                <a:sym typeface="Open Sans"/>
              </a:rPr>
              <a:t>مجموعات </a:t>
            </a:r>
            <a:r>
              <a:rPr lang="ar-EG" sz="3000" dirty="0">
                <a:solidFill>
                  <a:srgbClr val="586F7C"/>
                </a:solidFill>
                <a:latin typeface="Open Sans"/>
                <a:ea typeface="Open Sans"/>
                <a:sym typeface="Open Sans"/>
              </a:rPr>
              <a:t>ال</a:t>
            </a:r>
            <a:r>
              <a:rPr lang="ar-SA" sz="3000" dirty="0">
                <a:solidFill>
                  <a:srgbClr val="586F7C"/>
                </a:solidFill>
                <a:latin typeface="Open Sans"/>
                <a:ea typeface="Open Sans"/>
                <a:sym typeface="Open Sans"/>
              </a:rPr>
              <a:t>مجانية</a:t>
            </a:r>
            <a:r>
              <a:rPr lang="en-US" sz="3000" dirty="0">
                <a:solidFill>
                  <a:srgbClr val="586F7C"/>
                </a:solidFill>
                <a:latin typeface="Open Sans"/>
                <a:ea typeface="Open Sans"/>
                <a:sym typeface="Open Sans"/>
              </a:rPr>
              <a:t> Free Collections </a:t>
            </a:r>
            <a:endParaRPr sz="3000" dirty="0">
              <a:solidFill>
                <a:srgbClr val="586F7C"/>
              </a:solidFill>
              <a:latin typeface="Open Sans"/>
              <a:ea typeface="Open Sans"/>
              <a:sym typeface="Open Sans"/>
            </a:endParaRPr>
          </a:p>
        </p:txBody>
      </p:sp>
      <p:sp>
        <p:nvSpPr>
          <p:cNvPr id="661" name="Google Shape;661;p6"/>
          <p:cNvSpPr txBox="1">
            <a:spLocks noGrp="1"/>
          </p:cNvSpPr>
          <p:nvPr>
            <p:ph type="body" idx="1"/>
          </p:nvPr>
        </p:nvSpPr>
        <p:spPr>
          <a:xfrm>
            <a:off x="7792799" y="1985732"/>
            <a:ext cx="3831770" cy="3820886"/>
          </a:xfrm>
          <a:prstGeom prst="rect">
            <a:avLst/>
          </a:prstGeom>
          <a:noFill/>
          <a:ln>
            <a:noFill/>
          </a:ln>
        </p:spPr>
        <p:txBody>
          <a:bodyPr spcFirstLastPara="1" wrap="square" lIns="91425" tIns="45700" rIns="91425" bIns="45700" anchor="t" anchorCtr="0">
            <a:noAutofit/>
          </a:bodyPr>
          <a:lstStyle/>
          <a:p>
            <a:pPr marL="412750" lvl="0" indent="-285750" algn="r" rtl="1">
              <a:lnSpc>
                <a:spcPct val="150000"/>
              </a:lnSpc>
              <a:spcBef>
                <a:spcPts val="1000"/>
              </a:spcBef>
              <a:spcAft>
                <a:spcPts val="0"/>
              </a:spcAft>
              <a:buClr>
                <a:schemeClr val="dk1"/>
              </a:buClr>
              <a:buSzPts val="2000"/>
              <a:buChar char="●"/>
            </a:pPr>
            <a:r>
              <a:rPr lang="ar-SA" sz="2000" b="1" dirty="0">
                <a:solidFill>
                  <a:srgbClr val="3F3F3F"/>
                </a:solidFill>
                <a:latin typeface="Open Sans"/>
                <a:ea typeface="Open Sans"/>
                <a:cs typeface="Open Sans"/>
                <a:sym typeface="Open Sans"/>
              </a:rPr>
              <a:t>تتوفر قائمة المجموعات المجانية من بوابة المحتوى </a:t>
            </a:r>
            <a:r>
              <a:rPr lang="ar-SA" sz="2000" b="1" dirty="0">
                <a:solidFill>
                  <a:srgbClr val="3F3F3F"/>
                </a:solidFill>
                <a:latin typeface="Open Sans"/>
                <a:ea typeface="Open Sans"/>
                <a:sym typeface="Open Sans"/>
              </a:rPr>
              <a:t>الموحد / قائمة المحتوى.</a:t>
            </a:r>
            <a:endParaRPr lang="en-US" sz="2000" b="1" dirty="0">
              <a:solidFill>
                <a:srgbClr val="3F3F3F"/>
              </a:solidFill>
              <a:latin typeface="Open Sans"/>
              <a:ea typeface="Open Sans"/>
              <a:cs typeface="Open Sans"/>
              <a:sym typeface="Open Sans"/>
            </a:endParaRPr>
          </a:p>
          <a:p>
            <a:pPr marL="412750" lvl="0" indent="-285750" algn="r" rtl="1">
              <a:lnSpc>
                <a:spcPct val="150000"/>
              </a:lnSpc>
              <a:spcBef>
                <a:spcPts val="1000"/>
              </a:spcBef>
              <a:spcAft>
                <a:spcPts val="0"/>
              </a:spcAft>
              <a:buClr>
                <a:schemeClr val="dk1"/>
              </a:buClr>
              <a:buSzPts val="2000"/>
              <a:buChar char="●"/>
            </a:pPr>
            <a:r>
              <a:rPr lang="ar-SA" sz="2000" dirty="0">
                <a:solidFill>
                  <a:srgbClr val="3F3F3F"/>
                </a:solidFill>
                <a:latin typeface="Open Sans"/>
                <a:ea typeface="Open Sans"/>
                <a:cs typeface="Open Sans"/>
                <a:sym typeface="Open Sans"/>
              </a:rPr>
              <a:t>قم بالتمرير لأسفل للعثور على عناوين الاهتمام.</a:t>
            </a:r>
          </a:p>
          <a:p>
            <a:pPr marL="412750" lvl="0" indent="-285750" algn="r" rtl="1">
              <a:lnSpc>
                <a:spcPct val="150000"/>
              </a:lnSpc>
              <a:spcBef>
                <a:spcPts val="1000"/>
              </a:spcBef>
              <a:spcAft>
                <a:spcPts val="0"/>
              </a:spcAft>
              <a:buClr>
                <a:schemeClr val="dk1"/>
              </a:buClr>
              <a:buSzPts val="2000"/>
              <a:buChar char="●"/>
            </a:pPr>
            <a:r>
              <a:rPr lang="ar-SA" sz="2000" dirty="0">
                <a:solidFill>
                  <a:srgbClr val="3F3F3F"/>
                </a:solidFill>
                <a:latin typeface="Open Sans"/>
                <a:ea typeface="Open Sans"/>
                <a:cs typeface="Open Sans"/>
                <a:sym typeface="Open Sans"/>
              </a:rPr>
              <a:t>يمكن أن يقتصر البحث على 17 مصدرًا من موارد هيناري </a:t>
            </a:r>
            <a:r>
              <a:rPr lang="en-US" sz="2000" b="1" dirty="0">
                <a:solidFill>
                  <a:srgbClr val="00B050"/>
                </a:solidFill>
                <a:latin typeface="Open Sans"/>
                <a:ea typeface="Open Sans"/>
                <a:cs typeface="Open Sans"/>
                <a:sym typeface="Open Sans"/>
              </a:rPr>
              <a:t>Hinari</a:t>
            </a:r>
            <a:endParaRPr dirty="0">
              <a:solidFill>
                <a:srgbClr val="00B050"/>
              </a:solidFill>
            </a:endParaRPr>
          </a:p>
        </p:txBody>
      </p:sp>
      <p:cxnSp>
        <p:nvCxnSpPr>
          <p:cNvPr id="662" name="Google Shape;662;p6"/>
          <p:cNvCxnSpPr>
            <a:cxnSpLocks/>
          </p:cNvCxnSpPr>
          <p:nvPr/>
        </p:nvCxnSpPr>
        <p:spPr>
          <a:xfrm flipH="1" flipV="1">
            <a:off x="3171825" y="3990975"/>
            <a:ext cx="5541825" cy="1461012"/>
          </a:xfrm>
          <a:prstGeom prst="straightConnector1">
            <a:avLst/>
          </a:prstGeom>
          <a:noFill/>
          <a:ln w="19050" cap="flat" cmpd="sng">
            <a:solidFill>
              <a:srgbClr val="FF0000"/>
            </a:solidFill>
            <a:prstDash val="solid"/>
            <a:round/>
            <a:headEnd type="none" w="sm" len="sm"/>
            <a:tailEnd type="triangle" w="med" len="med"/>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7"/>
          <p:cNvPicPr preferRelativeResize="0"/>
          <p:nvPr/>
        </p:nvPicPr>
        <p:blipFill rotWithShape="1">
          <a:blip r:embed="rId3">
            <a:alphaModFix/>
          </a:blip>
          <a:srcRect/>
          <a:stretch/>
        </p:blipFill>
        <p:spPr>
          <a:xfrm>
            <a:off x="252177" y="1996906"/>
            <a:ext cx="1549778" cy="2403595"/>
          </a:xfrm>
          <a:prstGeom prst="rect">
            <a:avLst/>
          </a:prstGeom>
          <a:noFill/>
          <a:ln>
            <a:noFill/>
          </a:ln>
        </p:spPr>
      </p:pic>
      <p:sp>
        <p:nvSpPr>
          <p:cNvPr id="669" name="Google Shape;669;p7"/>
          <p:cNvSpPr txBox="1">
            <a:spLocks noGrp="1"/>
          </p:cNvSpPr>
          <p:nvPr>
            <p:ph type="title"/>
          </p:nvPr>
        </p:nvSpPr>
        <p:spPr>
          <a:xfrm>
            <a:off x="0" y="378812"/>
            <a:ext cx="779145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SA" sz="3000" dirty="0">
                <a:solidFill>
                  <a:srgbClr val="586F7C"/>
                </a:solidFill>
                <a:latin typeface="Open Sans"/>
                <a:ea typeface="Open Sans"/>
                <a:sym typeface="Open Sans"/>
              </a:rPr>
              <a:t>المصادر الحديثة</a:t>
            </a:r>
            <a:r>
              <a:rPr lang="en-US" sz="3000" dirty="0">
                <a:solidFill>
                  <a:srgbClr val="586F7C"/>
                </a:solidFill>
                <a:latin typeface="Open Sans"/>
                <a:ea typeface="Open Sans"/>
                <a:sym typeface="Open Sans"/>
              </a:rPr>
              <a:t> Recent Resources </a:t>
            </a:r>
            <a:endParaRPr sz="3000" dirty="0">
              <a:solidFill>
                <a:srgbClr val="586F7C"/>
              </a:solidFill>
              <a:latin typeface="Open Sans"/>
              <a:ea typeface="Open Sans"/>
              <a:sym typeface="Open Sans"/>
            </a:endParaRPr>
          </a:p>
        </p:txBody>
      </p:sp>
      <p:sp>
        <p:nvSpPr>
          <p:cNvPr id="670" name="Google Shape;670;p7"/>
          <p:cNvSpPr txBox="1">
            <a:spLocks noGrp="1"/>
          </p:cNvSpPr>
          <p:nvPr>
            <p:ph type="body" idx="1"/>
          </p:nvPr>
        </p:nvSpPr>
        <p:spPr>
          <a:xfrm>
            <a:off x="8090520" y="1996906"/>
            <a:ext cx="3626361" cy="3820886"/>
          </a:xfrm>
          <a:prstGeom prst="rect">
            <a:avLst/>
          </a:prstGeom>
          <a:noFill/>
          <a:ln>
            <a:noFill/>
          </a:ln>
        </p:spPr>
        <p:txBody>
          <a:bodyPr spcFirstLastPara="1" wrap="square" lIns="91425" tIns="45700" rIns="91425" bIns="45700" anchor="t" anchorCtr="0">
            <a:noAutofit/>
          </a:bodyPr>
          <a:lstStyle/>
          <a:p>
            <a:pPr marL="412750" lvl="0" indent="-285750" algn="r" rtl="1">
              <a:lnSpc>
                <a:spcPct val="150000"/>
              </a:lnSpc>
              <a:spcBef>
                <a:spcPts val="1000"/>
              </a:spcBef>
              <a:spcAft>
                <a:spcPts val="0"/>
              </a:spcAft>
              <a:buClr>
                <a:schemeClr val="dk1"/>
              </a:buClr>
              <a:buSzPts val="2000"/>
              <a:buChar char="●"/>
            </a:pPr>
            <a:r>
              <a:rPr lang="ar-SA" sz="2000" b="1" dirty="0">
                <a:solidFill>
                  <a:schemeClr val="dk1"/>
                </a:solidFill>
                <a:latin typeface="Open Sans"/>
                <a:ea typeface="Open Sans"/>
                <a:cs typeface="Open Sans"/>
                <a:sym typeface="Open Sans"/>
              </a:rPr>
              <a:t>قائمة </a:t>
            </a:r>
            <a:r>
              <a:rPr lang="ar-EG" sz="2000" b="1" dirty="0">
                <a:solidFill>
                  <a:schemeClr val="dk1"/>
                </a:solidFill>
                <a:latin typeface="Open Sans"/>
                <a:ea typeface="Open Sans"/>
                <a:cs typeface="Open Sans"/>
                <a:sym typeface="Open Sans"/>
              </a:rPr>
              <a:t>المصادر المرجعية </a:t>
            </a:r>
            <a:r>
              <a:rPr lang="ar-SA" sz="2000" b="1" dirty="0">
                <a:solidFill>
                  <a:schemeClr val="dk1"/>
                </a:solidFill>
                <a:latin typeface="Open Sans"/>
                <a:ea typeface="Open Sans"/>
                <a:cs typeface="Open Sans"/>
                <a:sym typeface="Open Sans"/>
              </a:rPr>
              <a:t>متاحة من بوابة المحتوى الموحد</a:t>
            </a:r>
          </a:p>
          <a:p>
            <a:pPr marL="412750" lvl="0" indent="-285750" algn="r" rtl="1">
              <a:lnSpc>
                <a:spcPct val="150000"/>
              </a:lnSpc>
              <a:spcBef>
                <a:spcPts val="1000"/>
              </a:spcBef>
              <a:spcAft>
                <a:spcPts val="0"/>
              </a:spcAft>
              <a:buClr>
                <a:schemeClr val="dk1"/>
              </a:buClr>
              <a:buSzPts val="2000"/>
              <a:buChar char="●"/>
            </a:pPr>
            <a:r>
              <a:rPr lang="ar-SA" sz="2000" dirty="0">
                <a:solidFill>
                  <a:schemeClr val="dk1"/>
                </a:solidFill>
                <a:latin typeface="Open Sans"/>
                <a:ea typeface="Open Sans"/>
                <a:cs typeface="Open Sans"/>
                <a:sym typeface="Open Sans"/>
              </a:rPr>
              <a:t>قم بالتمرير لأسفل حتى يظهر عنوان قاعدة البيانات</a:t>
            </a:r>
          </a:p>
          <a:p>
            <a:pPr marL="412750" lvl="0" indent="-285750" algn="r" rtl="1">
              <a:lnSpc>
                <a:spcPct val="150000"/>
              </a:lnSpc>
              <a:spcBef>
                <a:spcPts val="1000"/>
              </a:spcBef>
              <a:spcAft>
                <a:spcPts val="0"/>
              </a:spcAft>
              <a:buClr>
                <a:schemeClr val="dk1"/>
              </a:buClr>
              <a:buSzPts val="2000"/>
              <a:buChar char="●"/>
            </a:pPr>
            <a:r>
              <a:rPr lang="ar-SA" sz="2000" dirty="0">
                <a:solidFill>
                  <a:schemeClr val="dk1"/>
                </a:solidFill>
                <a:latin typeface="Open Sans"/>
                <a:ea typeface="Open Sans"/>
                <a:cs typeface="Open Sans"/>
                <a:sym typeface="Open Sans"/>
              </a:rPr>
              <a:t>يمكن أن يقتصر البحث على </a:t>
            </a:r>
            <a:r>
              <a:rPr lang="ar-SA" sz="2000" b="1" dirty="0">
                <a:solidFill>
                  <a:schemeClr val="dk1"/>
                </a:solidFill>
                <a:latin typeface="Open Sans"/>
                <a:ea typeface="Open Sans"/>
                <a:cs typeface="Open Sans"/>
                <a:sym typeface="Open Sans"/>
              </a:rPr>
              <a:t>المجموعة ونوع المحتوى</a:t>
            </a:r>
            <a:r>
              <a:rPr lang="ar-SA" sz="2000" dirty="0">
                <a:solidFill>
                  <a:schemeClr val="dk1"/>
                </a:solidFill>
                <a:latin typeface="Open Sans"/>
                <a:ea typeface="Open Sans"/>
                <a:cs typeface="Open Sans"/>
                <a:sym typeface="Open Sans"/>
              </a:rPr>
              <a:t>.</a:t>
            </a:r>
            <a:endParaRPr dirty="0"/>
          </a:p>
        </p:txBody>
      </p:sp>
      <p:pic>
        <p:nvPicPr>
          <p:cNvPr id="672" name="Google Shape;672;p7"/>
          <p:cNvPicPr preferRelativeResize="0"/>
          <p:nvPr/>
        </p:nvPicPr>
        <p:blipFill rotWithShape="1">
          <a:blip r:embed="rId4">
            <a:alphaModFix/>
          </a:blip>
          <a:srcRect/>
          <a:stretch/>
        </p:blipFill>
        <p:spPr>
          <a:xfrm>
            <a:off x="2392258" y="1996906"/>
            <a:ext cx="4368279" cy="4832470"/>
          </a:xfrm>
          <a:prstGeom prst="rect">
            <a:avLst/>
          </a:prstGeom>
          <a:noFill/>
          <a:ln>
            <a:noFill/>
          </a:ln>
        </p:spPr>
      </p:pic>
      <p:cxnSp>
        <p:nvCxnSpPr>
          <p:cNvPr id="673" name="Google Shape;673;p7"/>
          <p:cNvCxnSpPr>
            <a:cxnSpLocks/>
          </p:cNvCxnSpPr>
          <p:nvPr/>
        </p:nvCxnSpPr>
        <p:spPr>
          <a:xfrm flipV="1">
            <a:off x="1840055" y="3180158"/>
            <a:ext cx="590303" cy="648892"/>
          </a:xfrm>
          <a:prstGeom prst="straightConnector1">
            <a:avLst/>
          </a:prstGeom>
          <a:noFill/>
          <a:ln w="19050" cap="flat" cmpd="sng">
            <a:solidFill>
              <a:srgbClr val="FF0000"/>
            </a:solidFill>
            <a:prstDash val="solid"/>
            <a:round/>
            <a:headEnd type="none" w="sm" len="sm"/>
            <a:tailEnd type="triangle" w="med" len="med"/>
          </a:ln>
        </p:spPr>
      </p:cxnSp>
      <p:sp>
        <p:nvSpPr>
          <p:cNvPr id="674" name="Google Shape;674;p7"/>
          <p:cNvSpPr/>
          <p:nvPr/>
        </p:nvSpPr>
        <p:spPr>
          <a:xfrm>
            <a:off x="2274811" y="3774502"/>
            <a:ext cx="1415500" cy="148092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75" name="Google Shape;675;p7"/>
          <p:cNvSpPr/>
          <p:nvPr/>
        </p:nvSpPr>
        <p:spPr>
          <a:xfrm>
            <a:off x="2274811" y="5401395"/>
            <a:ext cx="1415500" cy="107579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2"/>
          <p:cNvSpPr txBox="1">
            <a:spLocks noGrp="1"/>
          </p:cNvSpPr>
          <p:nvPr>
            <p:ph type="title"/>
          </p:nvPr>
        </p:nvSpPr>
        <p:spPr>
          <a:xfrm>
            <a:off x="0" y="437222"/>
            <a:ext cx="7935686"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SA" sz="3000" dirty="0">
                <a:solidFill>
                  <a:srgbClr val="586F7C"/>
                </a:solidFill>
                <a:latin typeface="Open Sans"/>
                <a:ea typeface="Open Sans"/>
                <a:sym typeface="Open Sans"/>
              </a:rPr>
              <a:t>مصادر ال</a:t>
            </a:r>
            <a:r>
              <a:rPr lang="ar-EG" sz="3000" dirty="0">
                <a:solidFill>
                  <a:srgbClr val="586F7C"/>
                </a:solidFill>
                <a:latin typeface="Open Sans"/>
                <a:ea typeface="Open Sans"/>
                <a:sym typeface="Open Sans"/>
              </a:rPr>
              <a:t>إ</a:t>
            </a:r>
            <a:r>
              <a:rPr lang="ar-SA" sz="3000" dirty="0">
                <a:solidFill>
                  <a:srgbClr val="586F7C"/>
                </a:solidFill>
                <a:latin typeface="Open Sans"/>
                <a:ea typeface="Open Sans"/>
                <a:sym typeface="Open Sans"/>
              </a:rPr>
              <a:t>نترنت</a:t>
            </a:r>
            <a:r>
              <a:rPr lang="en-US" sz="3000" dirty="0">
                <a:solidFill>
                  <a:srgbClr val="586F7C"/>
                </a:solidFill>
                <a:latin typeface="Open Sans"/>
                <a:ea typeface="Open Sans"/>
                <a:sym typeface="Open Sans"/>
              </a:rPr>
              <a:t> Internet Resources </a:t>
            </a:r>
            <a:r>
              <a:rPr lang="ar-SA" sz="3000" dirty="0">
                <a:solidFill>
                  <a:srgbClr val="586F7C"/>
                </a:solidFill>
                <a:latin typeface="Open Sans"/>
                <a:ea typeface="Open Sans"/>
                <a:sym typeface="Open Sans"/>
              </a:rPr>
              <a:t> </a:t>
            </a:r>
            <a:endParaRPr sz="3000" dirty="0">
              <a:solidFill>
                <a:srgbClr val="586F7C"/>
              </a:solidFill>
              <a:latin typeface="Open Sans"/>
              <a:ea typeface="Open Sans"/>
              <a:sym typeface="Open Sans"/>
            </a:endParaRPr>
          </a:p>
        </p:txBody>
      </p:sp>
      <p:sp>
        <p:nvSpPr>
          <p:cNvPr id="345" name="Google Shape;345;p32"/>
          <p:cNvSpPr txBox="1">
            <a:spLocks noGrp="1"/>
          </p:cNvSpPr>
          <p:nvPr>
            <p:ph type="body" idx="1"/>
          </p:nvPr>
        </p:nvSpPr>
        <p:spPr>
          <a:xfrm>
            <a:off x="375557" y="1769079"/>
            <a:ext cx="10128704" cy="4651699"/>
          </a:xfrm>
          <a:prstGeom prst="rect">
            <a:avLst/>
          </a:prstGeom>
          <a:noFill/>
          <a:ln>
            <a:noFill/>
          </a:ln>
        </p:spPr>
        <p:txBody>
          <a:bodyPr spcFirstLastPara="1" wrap="square" lIns="91425" tIns="45700" rIns="91425" bIns="45700" anchor="t" anchorCtr="0">
            <a:noAutofit/>
          </a:bodyPr>
          <a:lstStyle/>
          <a:p>
            <a:pPr marL="117475" lvl="0" indent="0" algn="just" rtl="1">
              <a:lnSpc>
                <a:spcPct val="150000"/>
              </a:lnSpc>
              <a:spcBef>
                <a:spcPts val="1000"/>
              </a:spcBef>
              <a:spcAft>
                <a:spcPts val="0"/>
              </a:spcAft>
              <a:buClr>
                <a:schemeClr val="dk1"/>
              </a:buClr>
              <a:buSzPts val="2400"/>
              <a:buNone/>
            </a:pPr>
            <a:r>
              <a:rPr lang="ar-SA" sz="2800" dirty="0">
                <a:solidFill>
                  <a:schemeClr val="tx1"/>
                </a:solidFill>
                <a:latin typeface="Open Sans"/>
                <a:ea typeface="Open Sans"/>
                <a:cs typeface="Open Sans"/>
                <a:sym typeface="Open Sans"/>
              </a:rPr>
              <a:t>يسلط هذا الجزء الضوء عل</a:t>
            </a:r>
            <a:r>
              <a:rPr lang="ar-EG" sz="2800" dirty="0">
                <a:solidFill>
                  <a:schemeClr val="tx1"/>
                </a:solidFill>
                <a:latin typeface="Open Sans"/>
                <a:ea typeface="Open Sans"/>
                <a:cs typeface="Open Sans"/>
                <a:sym typeface="Open Sans"/>
              </a:rPr>
              <a:t>ى</a:t>
            </a:r>
            <a:r>
              <a:rPr lang="ar-SA" sz="2800" dirty="0">
                <a:solidFill>
                  <a:schemeClr val="tx1"/>
                </a:solidFill>
                <a:latin typeface="Open Sans"/>
                <a:ea typeface="Open Sans"/>
                <a:cs typeface="Open Sans"/>
                <a:sym typeface="Open Sans"/>
              </a:rPr>
              <a:t> أفضل الأمثلة للمصادر المتاحة على ال</a:t>
            </a:r>
            <a:r>
              <a:rPr lang="ar-EG" sz="2800" dirty="0">
                <a:solidFill>
                  <a:schemeClr val="tx1"/>
                </a:solidFill>
                <a:latin typeface="Open Sans"/>
                <a:ea typeface="Open Sans"/>
                <a:cs typeface="Open Sans"/>
                <a:sym typeface="Open Sans"/>
              </a:rPr>
              <a:t>إ</a:t>
            </a:r>
            <a:r>
              <a:rPr lang="ar-SA" sz="2800" dirty="0">
                <a:solidFill>
                  <a:schemeClr val="tx1"/>
                </a:solidFill>
                <a:latin typeface="Open Sans"/>
                <a:ea typeface="Open Sans"/>
                <a:cs typeface="Open Sans"/>
                <a:sym typeface="Open Sans"/>
              </a:rPr>
              <a:t>نترنت مثل، </a:t>
            </a:r>
          </a:p>
          <a:p>
            <a:pPr marL="460375" indent="-342900" algn="just" rtl="1">
              <a:lnSpc>
                <a:spcPct val="150000"/>
              </a:lnSpc>
              <a:buClr>
                <a:schemeClr val="dk1"/>
              </a:buClr>
            </a:pPr>
            <a:r>
              <a:rPr lang="ar-SA" sz="2800" dirty="0">
                <a:solidFill>
                  <a:schemeClr val="tx1"/>
                </a:solidFill>
                <a:latin typeface="Open Sans"/>
                <a:ea typeface="Open Sans"/>
                <a:cs typeface="Open Sans"/>
                <a:sym typeface="Open Sans"/>
              </a:rPr>
              <a:t>محركات البحث. </a:t>
            </a:r>
          </a:p>
          <a:p>
            <a:pPr marL="460375" indent="-342900" algn="just" rtl="1">
              <a:lnSpc>
                <a:spcPct val="150000"/>
              </a:lnSpc>
              <a:buClr>
                <a:schemeClr val="dk1"/>
              </a:buClr>
            </a:pPr>
            <a:r>
              <a:rPr lang="ar-EG" sz="2800" dirty="0">
                <a:solidFill>
                  <a:schemeClr val="tx1"/>
                </a:solidFill>
                <a:latin typeface="Open Sans"/>
                <a:ea typeface="Open Sans"/>
                <a:cs typeface="Open Sans"/>
                <a:sym typeface="Open Sans"/>
              </a:rPr>
              <a:t>مجلات </a:t>
            </a:r>
            <a:r>
              <a:rPr lang="en-US" sz="2800" dirty="0">
                <a:solidFill>
                  <a:schemeClr val="tx1"/>
                </a:solidFill>
                <a:latin typeface="Open Sans"/>
                <a:ea typeface="Open Sans"/>
                <a:cs typeface="Open Sans"/>
                <a:sym typeface="Open Sans"/>
              </a:rPr>
              <a:t>Highwire </a:t>
            </a:r>
            <a:r>
              <a:rPr lang="ar-EG" sz="2800" dirty="0">
                <a:solidFill>
                  <a:schemeClr val="tx1"/>
                </a:solidFill>
                <a:latin typeface="Open Sans"/>
                <a:ea typeface="Open Sans"/>
                <a:cs typeface="Open Sans"/>
                <a:sym typeface="Open Sans"/>
              </a:rPr>
              <a:t> </a:t>
            </a:r>
            <a:r>
              <a:rPr lang="ar-SA" sz="2800" dirty="0">
                <a:solidFill>
                  <a:schemeClr val="tx1"/>
                </a:solidFill>
                <a:latin typeface="Open Sans"/>
                <a:ea typeface="Open Sans"/>
                <a:cs typeface="Open Sans"/>
                <a:sym typeface="Open Sans"/>
              </a:rPr>
              <a:t>والمتاحة مجاناً .</a:t>
            </a:r>
          </a:p>
          <a:p>
            <a:pPr marL="460375" indent="-342900" algn="just" rtl="1">
              <a:lnSpc>
                <a:spcPct val="150000"/>
              </a:lnSpc>
              <a:buClr>
                <a:schemeClr val="dk1"/>
              </a:buClr>
            </a:pPr>
            <a:r>
              <a:rPr lang="ar-SA" sz="2800" dirty="0">
                <a:solidFill>
                  <a:schemeClr val="tx1"/>
                </a:solidFill>
                <a:latin typeface="Open Sans"/>
                <a:ea typeface="Open Sans"/>
                <a:cs typeface="Open Sans"/>
                <a:sym typeface="Open Sans"/>
              </a:rPr>
              <a:t>أدلة الإنتاج الفكري الرمادي.</a:t>
            </a:r>
          </a:p>
          <a:p>
            <a:pPr marL="460375" indent="-342900" algn="just" rtl="1">
              <a:lnSpc>
                <a:spcPct val="150000"/>
              </a:lnSpc>
              <a:buClr>
                <a:schemeClr val="dk1"/>
              </a:buClr>
            </a:pPr>
            <a:r>
              <a:rPr lang="ar-SA" sz="2800" dirty="0">
                <a:solidFill>
                  <a:schemeClr val="tx1"/>
                </a:solidFill>
                <a:latin typeface="Open Sans"/>
                <a:ea typeface="Open Sans"/>
                <a:cs typeface="Open Sans"/>
                <a:sym typeface="Open Sans"/>
              </a:rPr>
              <a:t>انظر الدرس </a:t>
            </a:r>
            <a:r>
              <a:rPr lang="en-US" sz="2800" dirty="0">
                <a:solidFill>
                  <a:schemeClr val="tx1"/>
                </a:solidFill>
                <a:latin typeface="Open Sans"/>
                <a:ea typeface="Open Sans"/>
                <a:cs typeface="Open Sans"/>
                <a:sym typeface="Open Sans"/>
              </a:rPr>
              <a:t>4.6</a:t>
            </a:r>
            <a:r>
              <a:rPr lang="ar-SA" sz="2800" dirty="0">
                <a:solidFill>
                  <a:schemeClr val="tx1"/>
                </a:solidFill>
                <a:latin typeface="Open Sans"/>
                <a:ea typeface="Open Sans"/>
                <a:cs typeface="Open Sans"/>
                <a:sym typeface="Open Sans"/>
              </a:rPr>
              <a:t> لمصادر الإنترنت متعددة التخصصات بما في ذلك قواعد بيانات الأطروح</a:t>
            </a:r>
            <a:r>
              <a:rPr lang="ar-EG" sz="2800" dirty="0">
                <a:solidFill>
                  <a:schemeClr val="tx1"/>
                </a:solidFill>
                <a:latin typeface="Open Sans"/>
                <a:ea typeface="Open Sans"/>
                <a:cs typeface="Open Sans"/>
                <a:sym typeface="Open Sans"/>
              </a:rPr>
              <a:t>ات </a:t>
            </a:r>
            <a:r>
              <a:rPr lang="ar-SA" sz="2800" dirty="0">
                <a:solidFill>
                  <a:schemeClr val="tx1"/>
                </a:solidFill>
                <a:latin typeface="Open Sans"/>
                <a:ea typeface="Open Sans"/>
                <a:cs typeface="Open Sans"/>
                <a:sym typeface="Open Sans"/>
              </a:rPr>
              <a:t>والرسا</a:t>
            </a:r>
            <a:r>
              <a:rPr lang="ar-EG" sz="2800" dirty="0">
                <a:solidFill>
                  <a:schemeClr val="tx1"/>
                </a:solidFill>
                <a:latin typeface="Open Sans"/>
                <a:ea typeface="Open Sans"/>
                <a:cs typeface="Open Sans"/>
                <a:sym typeface="Open Sans"/>
              </a:rPr>
              <a:t>ئل</a:t>
            </a:r>
            <a:r>
              <a:rPr lang="ar-SA" sz="2800" dirty="0">
                <a:solidFill>
                  <a:schemeClr val="tx1"/>
                </a:solidFill>
                <a:latin typeface="Open Sans"/>
                <a:ea typeface="Open Sans"/>
                <a:cs typeface="Open Sans"/>
                <a:sym typeface="Open Sans"/>
              </a:rPr>
              <a:t> العلمية.</a:t>
            </a:r>
          </a:p>
          <a:p>
            <a:pPr marL="117475" lvl="0" indent="0" algn="just" rtl="1">
              <a:lnSpc>
                <a:spcPct val="150000"/>
              </a:lnSpc>
              <a:spcBef>
                <a:spcPts val="1000"/>
              </a:spcBef>
              <a:spcAft>
                <a:spcPts val="0"/>
              </a:spcAft>
              <a:buClr>
                <a:schemeClr val="dk1"/>
              </a:buClr>
              <a:buSzPts val="2400"/>
              <a:buNone/>
            </a:pPr>
            <a:endParaRPr lang="ar-SA" sz="2800" dirty="0">
              <a:solidFill>
                <a:schemeClr val="dk1"/>
              </a:solidFill>
              <a:latin typeface="Open Sans"/>
              <a:ea typeface="Open Sans"/>
              <a:cs typeface="Open Sans"/>
              <a:sym typeface="Open Sans"/>
            </a:endParaRPr>
          </a:p>
          <a:p>
            <a:pPr marL="117475" lvl="0" indent="0" algn="just" rtl="1">
              <a:lnSpc>
                <a:spcPct val="150000"/>
              </a:lnSpc>
              <a:spcBef>
                <a:spcPts val="1000"/>
              </a:spcBef>
              <a:spcAft>
                <a:spcPts val="0"/>
              </a:spcAft>
              <a:buClr>
                <a:schemeClr val="dk1"/>
              </a:buClr>
              <a:buSzPts val="2400"/>
              <a:buNone/>
            </a:pPr>
            <a:endParaRPr sz="2800" dirty="0">
              <a:solidFill>
                <a:schemeClr val="dk1"/>
              </a:solidFill>
              <a:latin typeface="Open Sans"/>
              <a:ea typeface="Open Sans"/>
              <a:cs typeface="Open Sans"/>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3"/>
          <p:cNvSpPr txBox="1">
            <a:spLocks noGrp="1"/>
          </p:cNvSpPr>
          <p:nvPr>
            <p:ph type="title"/>
          </p:nvPr>
        </p:nvSpPr>
        <p:spPr>
          <a:xfrm>
            <a:off x="0" y="378812"/>
            <a:ext cx="8249265" cy="1080900"/>
          </a:xfrm>
          <a:prstGeom prst="rect">
            <a:avLst/>
          </a:prstGeom>
          <a:noFill/>
          <a:ln>
            <a:noFill/>
          </a:ln>
        </p:spPr>
        <p:txBody>
          <a:bodyPr spcFirstLastPara="1" wrap="square" lIns="91425" tIns="45700" rIns="91425" bIns="45700" anchor="t" anchorCtr="0">
            <a:normAutofit fontScale="90000"/>
          </a:bodyPr>
          <a:lstStyle/>
          <a:p>
            <a:pPr marL="0" lvl="0" indent="0" algn="r" rtl="1">
              <a:lnSpc>
                <a:spcPct val="90000"/>
              </a:lnSpc>
              <a:spcBef>
                <a:spcPts val="0"/>
              </a:spcBef>
              <a:spcAft>
                <a:spcPts val="0"/>
              </a:spcAft>
              <a:buClr>
                <a:schemeClr val="dk1"/>
              </a:buClr>
              <a:buSzPts val="3200"/>
              <a:buNone/>
            </a:pPr>
            <a:r>
              <a:rPr lang="ar-SA" sz="3000" dirty="0">
                <a:solidFill>
                  <a:srgbClr val="586F7C"/>
                </a:solidFill>
                <a:latin typeface="Open Sans"/>
                <a:ea typeface="Open Sans"/>
                <a:sym typeface="Open Sans"/>
              </a:rPr>
              <a:t>محرك البحث الخاص بالصور الطبية الحيوية المتاحة ب</a:t>
            </a:r>
            <a:r>
              <a:rPr lang="ar-EG" sz="3000" dirty="0">
                <a:solidFill>
                  <a:srgbClr val="586F7C"/>
                </a:solidFill>
                <a:latin typeface="Open Sans"/>
                <a:ea typeface="Open Sans"/>
                <a:sym typeface="Open Sans"/>
              </a:rPr>
              <a:t>أسلوب </a:t>
            </a:r>
            <a:r>
              <a:rPr lang="ar-SA" sz="3000" dirty="0">
                <a:solidFill>
                  <a:srgbClr val="586F7C"/>
                </a:solidFill>
                <a:latin typeface="Open Sans"/>
                <a:ea typeface="Open Sans"/>
                <a:sym typeface="Open Sans"/>
              </a:rPr>
              <a:t>الوصول الحر</a:t>
            </a:r>
            <a:r>
              <a:rPr lang="en-US" sz="3000" dirty="0">
                <a:solidFill>
                  <a:srgbClr val="586F7C"/>
                </a:solidFill>
                <a:latin typeface="Open Sans"/>
                <a:ea typeface="Open Sans"/>
                <a:sym typeface="Open Sans"/>
              </a:rPr>
              <a:t> OPEN-i </a:t>
            </a:r>
            <a:br>
              <a:rPr lang="ar-SA" sz="3000" dirty="0">
                <a:solidFill>
                  <a:srgbClr val="586F7C"/>
                </a:solidFill>
                <a:latin typeface="Open Sans"/>
                <a:ea typeface="Open Sans"/>
                <a:sym typeface="Open Sans"/>
              </a:rPr>
            </a:br>
            <a:endParaRPr sz="3000" dirty="0">
              <a:solidFill>
                <a:srgbClr val="586F7C"/>
              </a:solidFill>
              <a:latin typeface="Open Sans"/>
              <a:ea typeface="Open Sans"/>
              <a:sym typeface="Open Sans"/>
            </a:endParaRPr>
          </a:p>
        </p:txBody>
      </p:sp>
      <p:sp>
        <p:nvSpPr>
          <p:cNvPr id="352" name="Google Shape;352;p33"/>
          <p:cNvSpPr txBox="1">
            <a:spLocks noGrp="1"/>
          </p:cNvSpPr>
          <p:nvPr>
            <p:ph type="body" idx="1"/>
          </p:nvPr>
        </p:nvSpPr>
        <p:spPr>
          <a:xfrm>
            <a:off x="179614" y="1796143"/>
            <a:ext cx="9247415" cy="816429"/>
          </a:xfrm>
          <a:prstGeom prst="rect">
            <a:avLst/>
          </a:prstGeom>
          <a:noFill/>
          <a:ln>
            <a:noFill/>
          </a:ln>
        </p:spPr>
        <p:txBody>
          <a:bodyPr spcFirstLastPara="1" wrap="square" lIns="91425" tIns="45700" rIns="91425" bIns="45700" anchor="t" anchorCtr="0">
            <a:noAutofit/>
          </a:bodyPr>
          <a:lstStyle/>
          <a:p>
            <a:pPr marL="76200" indent="0" algn="r" rtl="1">
              <a:lnSpc>
                <a:spcPct val="100000"/>
              </a:lnSpc>
              <a:buClr>
                <a:schemeClr val="dk1"/>
              </a:buClr>
              <a:buNone/>
            </a:pPr>
            <a:r>
              <a:rPr lang="ar-SA" dirty="0">
                <a:solidFill>
                  <a:schemeClr val="dk1"/>
                </a:solidFill>
                <a:latin typeface="Open Sans"/>
                <a:ea typeface="Open Sans"/>
                <a:cs typeface="Open Sans"/>
                <a:sym typeface="Open Sans"/>
              </a:rPr>
              <a:t>متاح من خلال </a:t>
            </a:r>
            <a:r>
              <a:rPr lang="en-US" u="sng" dirty="0">
                <a:solidFill>
                  <a:schemeClr val="hlink"/>
                </a:solidFill>
                <a:hlinkClick r:id="rId3"/>
              </a:rPr>
              <a:t>https://openi.nlm.nih.gov/</a:t>
            </a:r>
            <a:endParaRPr lang="en-US" dirty="0"/>
          </a:p>
          <a:p>
            <a:pPr marL="76200" marR="0" lvl="0" indent="0" algn="r" rtl="1">
              <a:lnSpc>
                <a:spcPct val="100000"/>
              </a:lnSpc>
              <a:spcBef>
                <a:spcPts val="1000"/>
              </a:spcBef>
              <a:spcAft>
                <a:spcPts val="0"/>
              </a:spcAft>
              <a:buClr>
                <a:schemeClr val="dk1"/>
              </a:buClr>
              <a:buSzPts val="2400"/>
              <a:buFont typeface="Arial"/>
              <a:buNone/>
            </a:pPr>
            <a:endParaRPr dirty="0">
              <a:solidFill>
                <a:schemeClr val="dk1"/>
              </a:solidFill>
              <a:latin typeface="Open Sans"/>
              <a:ea typeface="Open Sans"/>
              <a:cs typeface="Open Sans"/>
              <a:sym typeface="Open Sans"/>
            </a:endParaRPr>
          </a:p>
        </p:txBody>
      </p:sp>
      <p:pic>
        <p:nvPicPr>
          <p:cNvPr id="353" name="Google Shape;353;p33" descr="https://lh3.googleusercontent.com/9-2ZLAHNplVJ2_9AJm2iouyj9Gx9qp97LI1FzgVv9sou-aJ2ap7x7uMJCpZhUDeURQNMZ3qiGJV-OsEj9BLivARNCv2ADBYfly7YsLI7diiAR-KPgqMYZ6BBh8PwbrM1Rv18ygI"/>
          <p:cNvPicPr preferRelativeResize="0"/>
          <p:nvPr/>
        </p:nvPicPr>
        <p:blipFill rotWithShape="1">
          <a:blip r:embed="rId4">
            <a:alphaModFix/>
          </a:blip>
          <a:srcRect/>
          <a:stretch/>
        </p:blipFill>
        <p:spPr>
          <a:xfrm>
            <a:off x="179614" y="3079631"/>
            <a:ext cx="3673929" cy="1000125"/>
          </a:xfrm>
          <a:prstGeom prst="rect">
            <a:avLst/>
          </a:prstGeom>
          <a:noFill/>
          <a:ln>
            <a:noFill/>
          </a:ln>
        </p:spPr>
      </p:pic>
      <p:pic>
        <p:nvPicPr>
          <p:cNvPr id="354" name="Google Shape;354;p33"/>
          <p:cNvPicPr preferRelativeResize="0"/>
          <p:nvPr/>
        </p:nvPicPr>
        <p:blipFill rotWithShape="1">
          <a:blip r:embed="rId5">
            <a:alphaModFix/>
          </a:blip>
          <a:srcRect/>
          <a:stretch/>
        </p:blipFill>
        <p:spPr>
          <a:xfrm>
            <a:off x="3890535" y="3079631"/>
            <a:ext cx="7844669" cy="341914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79"/>
          <p:cNvSpPr txBox="1">
            <a:spLocks noGrp="1"/>
          </p:cNvSpPr>
          <p:nvPr>
            <p:ph type="title"/>
          </p:nvPr>
        </p:nvSpPr>
        <p:spPr>
          <a:xfrm>
            <a:off x="-78658" y="189961"/>
            <a:ext cx="8219768" cy="10809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FFFFFF"/>
              </a:buClr>
              <a:buSzPts val="3600"/>
              <a:buFont typeface="Trebuchet MS"/>
              <a:buNone/>
            </a:pPr>
            <a:r>
              <a:rPr lang="ar-SA" sz="2700" dirty="0">
                <a:solidFill>
                  <a:srgbClr val="586F7C"/>
                </a:solidFill>
                <a:latin typeface="Open Sans"/>
                <a:ea typeface="Open Sans"/>
                <a:sym typeface="Open Sans"/>
              </a:rPr>
              <a:t>خلفية عن محرك بحث الصور الطبية الحيوية</a:t>
            </a:r>
            <a:r>
              <a:rPr lang="en-US" sz="2700" dirty="0">
                <a:solidFill>
                  <a:srgbClr val="586F7C"/>
                </a:solidFill>
                <a:latin typeface="Open Sans"/>
                <a:ea typeface="Open Sans"/>
                <a:sym typeface="Open Sans"/>
              </a:rPr>
              <a:t> </a:t>
            </a:r>
            <a:r>
              <a:rPr lang="ar-EG" sz="2700" dirty="0">
                <a:solidFill>
                  <a:srgbClr val="586F7C"/>
                </a:solidFill>
                <a:latin typeface="Open Sans"/>
                <a:ea typeface="Open Sans"/>
                <a:sym typeface="Open Sans"/>
              </a:rPr>
              <a:t>  </a:t>
            </a:r>
            <a:r>
              <a:rPr lang="en-US" sz="2700" dirty="0">
                <a:solidFill>
                  <a:srgbClr val="586F7C"/>
                </a:solidFill>
                <a:latin typeface="Open Sans"/>
                <a:ea typeface="Open Sans"/>
                <a:sym typeface="Open Sans"/>
              </a:rPr>
              <a:t>OPEN-I </a:t>
            </a:r>
            <a:br>
              <a:rPr lang="en-US" sz="2700" dirty="0">
                <a:solidFill>
                  <a:srgbClr val="586F7C"/>
                </a:solidFill>
                <a:latin typeface="Open Sans"/>
                <a:ea typeface="Open Sans"/>
                <a:sym typeface="Open Sans"/>
              </a:rPr>
            </a:br>
            <a:r>
              <a:rPr lang="ar-SA" sz="2700" dirty="0">
                <a:solidFill>
                  <a:srgbClr val="586F7C"/>
                </a:solidFill>
                <a:latin typeface="Open Sans"/>
                <a:ea typeface="Open Sans"/>
                <a:sym typeface="Open Sans"/>
              </a:rPr>
              <a:t> خيارات إعادة الاستخدام</a:t>
            </a:r>
            <a:endParaRPr sz="2700" dirty="0">
              <a:solidFill>
                <a:srgbClr val="586F7C"/>
              </a:solidFill>
              <a:latin typeface="Open Sans"/>
              <a:ea typeface="Open Sans"/>
              <a:sym typeface="Open Sans"/>
            </a:endParaRPr>
          </a:p>
        </p:txBody>
      </p:sp>
      <p:sp>
        <p:nvSpPr>
          <p:cNvPr id="697" name="Google Shape;697;p79"/>
          <p:cNvSpPr txBox="1">
            <a:spLocks noGrp="1"/>
          </p:cNvSpPr>
          <p:nvPr>
            <p:ph type="body" idx="1"/>
          </p:nvPr>
        </p:nvSpPr>
        <p:spPr>
          <a:xfrm>
            <a:off x="304800" y="1693797"/>
            <a:ext cx="11151475" cy="4137498"/>
          </a:xfrm>
          <a:prstGeom prst="rect">
            <a:avLst/>
          </a:prstGeom>
          <a:noFill/>
          <a:ln>
            <a:noFill/>
          </a:ln>
        </p:spPr>
        <p:txBody>
          <a:bodyPr spcFirstLastPara="1" wrap="square" lIns="91425" tIns="45700" rIns="91425" bIns="45700" anchor="t" anchorCtr="0">
            <a:normAutofit fontScale="25000" lnSpcReduction="20000"/>
          </a:bodyPr>
          <a:lstStyle/>
          <a:p>
            <a:pPr marL="76200" lvl="0" indent="0" algn="ctr" rtl="1">
              <a:lnSpc>
                <a:spcPct val="90000"/>
              </a:lnSpc>
              <a:spcBef>
                <a:spcPts val="1000"/>
              </a:spcBef>
              <a:spcAft>
                <a:spcPts val="0"/>
              </a:spcAft>
              <a:buSzPct val="100000"/>
              <a:buNone/>
            </a:pPr>
            <a:r>
              <a:rPr lang="ar-SA" sz="9600" b="1" i="0" dirty="0">
                <a:solidFill>
                  <a:srgbClr val="3F3F3F"/>
                </a:solidFill>
                <a:latin typeface="Open Sans"/>
                <a:ea typeface="Open Sans"/>
                <a:cs typeface="Open Sans"/>
                <a:sym typeface="Open Sans"/>
              </a:rPr>
              <a:t>ما هو </a:t>
            </a:r>
            <a:r>
              <a:rPr lang="ar-EG" sz="9600" b="1" i="0" dirty="0">
                <a:solidFill>
                  <a:srgbClr val="3F3F3F"/>
                </a:solidFill>
                <a:latin typeface="Open Sans"/>
                <a:ea typeface="Open Sans"/>
                <a:cs typeface="Open Sans"/>
                <a:sym typeface="Open Sans"/>
              </a:rPr>
              <a:t>أ</a:t>
            </a:r>
            <a:r>
              <a:rPr lang="ar-SA" sz="9600" b="1" i="0" dirty="0">
                <a:solidFill>
                  <a:srgbClr val="3F3F3F"/>
                </a:solidFill>
                <a:latin typeface="Open Sans"/>
                <a:ea typeface="Open Sans"/>
                <a:cs typeface="Open Sans"/>
                <a:sym typeface="Open Sans"/>
              </a:rPr>
              <a:t>وبن-أي</a:t>
            </a:r>
            <a:r>
              <a:rPr lang="en-US" sz="9600" b="1" i="0" dirty="0">
                <a:solidFill>
                  <a:srgbClr val="3F3F3F"/>
                </a:solidFill>
                <a:latin typeface="Open Sans"/>
                <a:ea typeface="Open Sans"/>
                <a:cs typeface="Open Sans"/>
                <a:sym typeface="Open Sans"/>
              </a:rPr>
              <a:t> Open-I </a:t>
            </a:r>
            <a:r>
              <a:rPr lang="ar-SA" sz="9600" b="1" i="0" dirty="0">
                <a:solidFill>
                  <a:srgbClr val="3F3F3F"/>
                </a:solidFill>
                <a:latin typeface="Open Sans"/>
                <a:ea typeface="Open Sans"/>
                <a:cs typeface="Open Sans"/>
                <a:sym typeface="Open Sans"/>
              </a:rPr>
              <a:t>؟</a:t>
            </a:r>
            <a:r>
              <a:rPr lang="en-US" sz="9600" b="1" i="0" dirty="0">
                <a:solidFill>
                  <a:srgbClr val="3F3F3F"/>
                </a:solidFill>
                <a:latin typeface="Open Sans"/>
                <a:ea typeface="Open Sans"/>
                <a:cs typeface="Open Sans"/>
                <a:sym typeface="Open Sans"/>
              </a:rPr>
              <a:t> </a:t>
            </a:r>
            <a:endParaRPr lang="ar-SA" sz="9600" b="1" i="0" dirty="0">
              <a:solidFill>
                <a:srgbClr val="3F3F3F"/>
              </a:solidFill>
              <a:latin typeface="Open Sans"/>
              <a:ea typeface="Open Sans"/>
              <a:cs typeface="Open Sans"/>
              <a:sym typeface="Open Sans"/>
            </a:endParaRPr>
          </a:p>
          <a:p>
            <a:pPr marL="76200" indent="0" algn="ctr" rtl="1">
              <a:buSzPct val="100000"/>
              <a:buNone/>
            </a:pPr>
            <a:r>
              <a:rPr lang="ar-SA" sz="8000" b="0" i="0" dirty="0">
                <a:solidFill>
                  <a:srgbClr val="3F3F3F"/>
                </a:solidFill>
                <a:latin typeface="Open Sans"/>
                <a:ea typeface="Open Sans"/>
                <a:cs typeface="Open Sans"/>
                <a:sym typeface="Open Sans"/>
              </a:rPr>
              <a:t>تتيح خدمة </a:t>
            </a:r>
            <a:r>
              <a:rPr lang="en-US" sz="8000" b="0" i="0" dirty="0">
                <a:solidFill>
                  <a:srgbClr val="3F3F3F"/>
                </a:solidFill>
                <a:latin typeface="Open Sans"/>
                <a:ea typeface="Open Sans"/>
                <a:cs typeface="Open Sans"/>
                <a:sym typeface="Open Sans"/>
              </a:rPr>
              <a:t>Open-</a:t>
            </a:r>
            <a:r>
              <a:rPr lang="en-US" sz="8000" b="0" i="0" dirty="0" err="1">
                <a:solidFill>
                  <a:srgbClr val="3F3F3F"/>
                </a:solidFill>
                <a:latin typeface="Open Sans"/>
                <a:ea typeface="Open Sans"/>
                <a:cs typeface="Open Sans"/>
                <a:sym typeface="Open Sans"/>
              </a:rPr>
              <a:t>i</a:t>
            </a:r>
            <a:r>
              <a:rPr lang="en-US" sz="8000" b="0" i="0" dirty="0">
                <a:solidFill>
                  <a:srgbClr val="3F3F3F"/>
                </a:solidFill>
                <a:latin typeface="Open Sans"/>
                <a:ea typeface="Open Sans"/>
                <a:cs typeface="Open Sans"/>
                <a:sym typeface="Open Sans"/>
              </a:rPr>
              <a:t> </a:t>
            </a:r>
            <a:r>
              <a:rPr lang="ar-EG" sz="8000" b="0" i="0" dirty="0">
                <a:solidFill>
                  <a:srgbClr val="3F3F3F"/>
                </a:solidFill>
                <a:latin typeface="Open Sans"/>
                <a:ea typeface="Open Sans"/>
                <a:cs typeface="Open Sans"/>
                <a:sym typeface="Open Sans"/>
              </a:rPr>
              <a:t> </a:t>
            </a:r>
            <a:r>
              <a:rPr lang="ar-SA" sz="8000" b="0" i="0" dirty="0">
                <a:solidFill>
                  <a:srgbClr val="3F3F3F"/>
                </a:solidFill>
                <a:latin typeface="Open Sans"/>
                <a:ea typeface="Open Sans"/>
                <a:cs typeface="Open Sans"/>
                <a:sym typeface="Open Sans"/>
              </a:rPr>
              <a:t>للمكتبة الوطنية للطب إمكانية البحث عن الملخصات والصور واسترجاعها (بما في ذلك المخططات والرسوم البيانية والصور السريرية وما إلى ذلك) من الأدبيات مفتوحة المصدر ومجموعات الصور الطبية الحيوية. يمكن أن يتم البحث باستخدام الاستعلامات النصية وكذلك بواسطة صور الاستفهام. يوفر</a:t>
            </a:r>
            <a:r>
              <a:rPr lang="en-US" sz="8000" b="0" i="0" dirty="0">
                <a:solidFill>
                  <a:srgbClr val="3F3F3F"/>
                </a:solidFill>
                <a:latin typeface="Open Sans"/>
                <a:ea typeface="Open Sans"/>
                <a:cs typeface="Open Sans"/>
                <a:sym typeface="Open Sans"/>
              </a:rPr>
              <a:t>Open-</a:t>
            </a:r>
            <a:r>
              <a:rPr lang="en-US" sz="8000" b="0" i="0" dirty="0" err="1">
                <a:solidFill>
                  <a:srgbClr val="3F3F3F"/>
                </a:solidFill>
                <a:latin typeface="Open Sans"/>
                <a:ea typeface="Open Sans"/>
                <a:cs typeface="Open Sans"/>
                <a:sym typeface="Open Sans"/>
              </a:rPr>
              <a:t>i</a:t>
            </a:r>
            <a:r>
              <a:rPr lang="en-US" sz="8000" b="0" i="0" dirty="0">
                <a:solidFill>
                  <a:srgbClr val="3F3F3F"/>
                </a:solidFill>
                <a:latin typeface="Open Sans"/>
                <a:ea typeface="Open Sans"/>
                <a:cs typeface="Open Sans"/>
                <a:sym typeface="Open Sans"/>
              </a:rPr>
              <a:t> </a:t>
            </a:r>
            <a:r>
              <a:rPr lang="ar-SA" sz="8000" dirty="0">
                <a:solidFill>
                  <a:srgbClr val="3F3F3F"/>
                </a:solidFill>
                <a:latin typeface="Open Sans"/>
                <a:ea typeface="Open Sans"/>
                <a:cs typeface="Open Sans"/>
                <a:sym typeface="Open Sans"/>
              </a:rPr>
              <a:t> إ</a:t>
            </a:r>
            <a:r>
              <a:rPr lang="ar-SA" sz="8000" b="0" i="0" dirty="0">
                <a:solidFill>
                  <a:srgbClr val="3F3F3F"/>
                </a:solidFill>
                <a:latin typeface="Open Sans"/>
                <a:ea typeface="Open Sans"/>
                <a:cs typeface="Open Sans"/>
                <a:sym typeface="Open Sans"/>
              </a:rPr>
              <a:t>مكانية الوصول إلى أكثر من ٧ .٣ مليون صورة من حوالي </a:t>
            </a:r>
            <a:r>
              <a:rPr lang="en-US" sz="8000" dirty="0">
                <a:solidFill>
                  <a:srgbClr val="3F3F3F"/>
                </a:solidFill>
                <a:latin typeface="Open Sans"/>
                <a:ea typeface="Open Sans"/>
                <a:cs typeface="Open Sans"/>
                <a:sym typeface="Open Sans"/>
              </a:rPr>
              <a:t>1, 2</a:t>
            </a:r>
            <a:r>
              <a:rPr lang="ar-SA" sz="8000" b="0" i="0" dirty="0">
                <a:solidFill>
                  <a:srgbClr val="3F3F3F"/>
                </a:solidFill>
                <a:latin typeface="Open Sans"/>
                <a:ea typeface="Open Sans"/>
                <a:cs typeface="Open Sans"/>
                <a:sym typeface="Open Sans"/>
              </a:rPr>
              <a:t>  مليون مقالة </a:t>
            </a:r>
            <a:r>
              <a:rPr lang="en-US" sz="8000" b="0" i="0" dirty="0">
                <a:solidFill>
                  <a:srgbClr val="3F3F3F"/>
                </a:solidFill>
                <a:latin typeface="Open Sans"/>
                <a:ea typeface="Open Sans"/>
                <a:cs typeface="Open Sans"/>
                <a:sym typeface="Open Sans"/>
              </a:rPr>
              <a:t>PubMed Central® ؛ ٧٤٧٠  </a:t>
            </a:r>
            <a:r>
              <a:rPr lang="ar-SA" sz="8000" b="0" i="0" dirty="0">
                <a:solidFill>
                  <a:srgbClr val="3F3F3F"/>
                </a:solidFill>
                <a:latin typeface="Open Sans"/>
                <a:ea typeface="Open Sans"/>
                <a:cs typeface="Open Sans"/>
                <a:sym typeface="Open Sans"/>
              </a:rPr>
              <a:t>صورة اشعة أكس للصدر مع ٣٩٥٥ تقرير أشعة ؛ ٦٧.٥١٧  صورة من مجموعة تاريخ الطب في المكتبة القومية الطبية</a:t>
            </a:r>
            <a:r>
              <a:rPr lang="en-US" sz="8000" b="0" i="0" dirty="0">
                <a:solidFill>
                  <a:srgbClr val="3F3F3F"/>
                </a:solidFill>
                <a:latin typeface="Open Sans"/>
                <a:ea typeface="Open Sans"/>
                <a:cs typeface="Open Sans"/>
                <a:sym typeface="Open Sans"/>
              </a:rPr>
              <a:t>NLM ؛ </a:t>
            </a:r>
            <a:r>
              <a:rPr lang="ar-SA" sz="8000" b="0" i="0" dirty="0">
                <a:solidFill>
                  <a:srgbClr val="3F3F3F"/>
                </a:solidFill>
                <a:latin typeface="Open Sans"/>
                <a:ea typeface="Open Sans"/>
                <a:cs typeface="Open Sans"/>
                <a:sym typeface="Open Sans"/>
              </a:rPr>
              <a:t>و ٢.٠٦٤  توضيحات لتقويم العظام.</a:t>
            </a:r>
            <a:br>
              <a:rPr lang="en-US" sz="8000" b="0" i="0" dirty="0">
                <a:solidFill>
                  <a:srgbClr val="3F3F3F"/>
                </a:solidFill>
                <a:latin typeface="Open Sans"/>
                <a:ea typeface="Open Sans"/>
                <a:cs typeface="Open Sans"/>
                <a:sym typeface="Open Sans"/>
              </a:rPr>
            </a:br>
            <a:br>
              <a:rPr lang="en-US" sz="8000" b="0" i="0" dirty="0">
                <a:solidFill>
                  <a:srgbClr val="3F3F3F"/>
                </a:solidFill>
                <a:latin typeface="Open Sans"/>
                <a:ea typeface="Open Sans"/>
                <a:cs typeface="Open Sans"/>
                <a:sym typeface="Open Sans"/>
              </a:rPr>
            </a:br>
            <a:r>
              <a:rPr lang="ar-SA" sz="8000" b="1" dirty="0">
                <a:solidFill>
                  <a:srgbClr val="3F3F3F"/>
                </a:solidFill>
                <a:latin typeface="Open Sans"/>
                <a:ea typeface="Open Sans"/>
                <a:cs typeface="Open Sans"/>
                <a:sym typeface="Open Sans"/>
              </a:rPr>
              <a:t>هل بإمكاني إعادة استخدام صورة وجدتها من خلال</a:t>
            </a:r>
            <a:r>
              <a:rPr lang="en-US" sz="8000" b="1" dirty="0">
                <a:solidFill>
                  <a:srgbClr val="3F3F3F"/>
                </a:solidFill>
                <a:latin typeface="Open Sans"/>
                <a:ea typeface="Open Sans"/>
                <a:cs typeface="Open Sans"/>
                <a:sym typeface="Open Sans"/>
              </a:rPr>
              <a:t> Open-I </a:t>
            </a:r>
            <a:r>
              <a:rPr lang="ar-SA" sz="8000" b="1" dirty="0">
                <a:solidFill>
                  <a:srgbClr val="3F3F3F"/>
                </a:solidFill>
                <a:latin typeface="Open Sans"/>
                <a:ea typeface="Open Sans"/>
                <a:cs typeface="Open Sans"/>
                <a:sym typeface="Open Sans"/>
              </a:rPr>
              <a:t>؟</a:t>
            </a:r>
            <a:endParaRPr lang="ar-SA" sz="8000" b="1" dirty="0">
              <a:solidFill>
                <a:srgbClr val="3F3F3F"/>
              </a:solidFill>
              <a:latin typeface="Open Sans"/>
              <a:ea typeface="Open Sans"/>
              <a:sym typeface="Open Sans"/>
            </a:endParaRPr>
          </a:p>
          <a:p>
            <a:pPr algn="ctr" rtl="1">
              <a:buSzPct val="100000"/>
              <a:buFont typeface="Arial" panose="020B0604020202020204" pitchFamily="34" charset="0"/>
              <a:buChar char="•"/>
            </a:pPr>
            <a:endParaRPr lang="en-US" b="1" dirty="0"/>
          </a:p>
          <a:p>
            <a:pPr marL="457200" lvl="0" indent="-381000" algn="r" rtl="1">
              <a:lnSpc>
                <a:spcPct val="90000"/>
              </a:lnSpc>
              <a:spcBef>
                <a:spcPts val="1000"/>
              </a:spcBef>
              <a:spcAft>
                <a:spcPts val="0"/>
              </a:spcAft>
              <a:buClr>
                <a:srgbClr val="3F3F3F"/>
              </a:buClr>
              <a:buSzPct val="100000"/>
              <a:buChar char="●"/>
            </a:pPr>
            <a:r>
              <a:rPr lang="ar-SA" sz="8000" b="0" i="0" dirty="0">
                <a:solidFill>
                  <a:srgbClr val="3F3F3F"/>
                </a:solidFill>
                <a:latin typeface="Open Sans"/>
                <a:ea typeface="Open Sans"/>
                <a:cs typeface="Open Sans"/>
                <a:sym typeface="Open Sans"/>
              </a:rPr>
              <a:t>لا يمكننا منح الإذن لاستخدام الصور. يبقى حق النشر </a:t>
            </a:r>
            <a:r>
              <a:rPr lang="ar-EG" sz="8000" b="0" i="0" dirty="0">
                <a:solidFill>
                  <a:srgbClr val="3F3F3F"/>
                </a:solidFill>
                <a:latin typeface="Open Sans"/>
                <a:ea typeface="Open Sans"/>
                <a:cs typeface="Open Sans"/>
                <a:sym typeface="Open Sans"/>
              </a:rPr>
              <a:t>ل</a:t>
            </a:r>
            <a:r>
              <a:rPr lang="ar-SA" sz="8000" b="0" i="0" dirty="0">
                <a:solidFill>
                  <a:srgbClr val="3F3F3F"/>
                </a:solidFill>
                <a:latin typeface="Open Sans"/>
                <a:ea typeface="Open Sans"/>
                <a:cs typeface="Open Sans"/>
                <a:sym typeface="Open Sans"/>
              </a:rPr>
              <a:t>لمؤلفين أو المجلة. يمكن العثور على رابط لنوع ترخيص حقوق النشر أسفل صورة </a:t>
            </a:r>
            <a:r>
              <a:rPr lang="en-US" sz="8000" b="0" i="0" dirty="0">
                <a:solidFill>
                  <a:srgbClr val="3F3F3F"/>
                </a:solidFill>
                <a:latin typeface="Open Sans"/>
                <a:ea typeface="Open Sans"/>
                <a:cs typeface="Open Sans"/>
                <a:sym typeface="Open Sans"/>
              </a:rPr>
              <a:t>Open-</a:t>
            </a:r>
            <a:r>
              <a:rPr lang="en-US" sz="8000" b="0" i="0" dirty="0" err="1">
                <a:solidFill>
                  <a:srgbClr val="3F3F3F"/>
                </a:solidFill>
                <a:latin typeface="Open Sans"/>
                <a:ea typeface="Open Sans"/>
                <a:cs typeface="Open Sans"/>
                <a:sym typeface="Open Sans"/>
              </a:rPr>
              <a:t>i</a:t>
            </a:r>
            <a:r>
              <a:rPr lang="en-US" sz="8000" b="0" i="0" dirty="0">
                <a:solidFill>
                  <a:srgbClr val="3F3F3F"/>
                </a:solidFill>
                <a:latin typeface="Open Sans"/>
                <a:ea typeface="Open Sans"/>
                <a:cs typeface="Open Sans"/>
                <a:sym typeface="Open Sans"/>
              </a:rPr>
              <a:t> </a:t>
            </a:r>
            <a:r>
              <a:rPr lang="ar-EG" sz="8000" b="0" i="0" dirty="0">
                <a:solidFill>
                  <a:srgbClr val="3F3F3F"/>
                </a:solidFill>
                <a:latin typeface="Open Sans"/>
                <a:ea typeface="Open Sans"/>
                <a:cs typeface="Open Sans"/>
                <a:sym typeface="Open Sans"/>
              </a:rPr>
              <a:t> </a:t>
            </a:r>
            <a:r>
              <a:rPr lang="ar-EG" sz="8000" dirty="0">
                <a:solidFill>
                  <a:srgbClr val="3F3F3F"/>
                </a:solidFill>
                <a:latin typeface="Open Sans"/>
                <a:ea typeface="Open Sans"/>
                <a:cs typeface="Open Sans"/>
                <a:sym typeface="Open Sans"/>
              </a:rPr>
              <a:t>بشكل فردي</a:t>
            </a:r>
            <a:r>
              <a:rPr lang="ar-SA" sz="8000" b="0" i="0" dirty="0">
                <a:solidFill>
                  <a:srgbClr val="3F3F3F"/>
                </a:solidFill>
                <a:latin typeface="Open Sans"/>
                <a:ea typeface="Open Sans"/>
                <a:cs typeface="Open Sans"/>
                <a:sym typeface="Open Sans"/>
              </a:rPr>
              <a:t> في صفحة العرض التفصيلي. إذا لم يتم تحديد قيود حقوق النشر الخاصة بإحدى الصور أو كانت غير واضحة ، فيرجى الاتصال بالمجلة التي نشرت الصورة.</a:t>
            </a:r>
            <a:endParaRPr sz="8800" dirty="0">
              <a:solidFill>
                <a:srgbClr val="FF0000"/>
              </a:solidFill>
              <a:latin typeface="Open Sans"/>
              <a:ea typeface="Open Sans"/>
              <a:cs typeface="Open Sans"/>
              <a:sym typeface="Open Sans"/>
            </a:endParaRPr>
          </a:p>
          <a:p>
            <a:pPr marL="76200" lvl="0" indent="0" algn="l" rtl="0">
              <a:lnSpc>
                <a:spcPct val="90000"/>
              </a:lnSpc>
              <a:spcBef>
                <a:spcPts val="1000"/>
              </a:spcBef>
              <a:spcAft>
                <a:spcPts val="0"/>
              </a:spcAft>
              <a:buSzPct val="109090"/>
              <a:buNone/>
            </a:pPr>
            <a:r>
              <a:rPr lang="en-US" sz="8800" b="0" i="0" dirty="0">
                <a:solidFill>
                  <a:srgbClr val="FF0000"/>
                </a:solidFill>
                <a:latin typeface="Open Sans"/>
                <a:ea typeface="Open Sans"/>
                <a:cs typeface="Open Sans"/>
                <a:sym typeface="Open Sans"/>
              </a:rPr>
              <a:t>     </a:t>
            </a:r>
            <a:r>
              <a:rPr lang="en-US" sz="9600" b="0" i="0" u="sng" dirty="0">
                <a:solidFill>
                  <a:srgbClr val="FF000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https://openi.nlm.nih.gov/faq</a:t>
            </a:r>
            <a:r>
              <a:rPr lang="en-US" sz="9600" b="0" i="0" dirty="0">
                <a:solidFill>
                  <a:srgbClr val="FF0000"/>
                </a:solidFill>
                <a:latin typeface="Open Sans"/>
                <a:ea typeface="Open Sans"/>
                <a:cs typeface="Open Sans"/>
                <a:sym typeface="Open Sans"/>
              </a:rPr>
              <a:t> </a:t>
            </a:r>
            <a:endParaRPr lang="ar-SA" sz="9600" b="0" i="0" dirty="0">
              <a:solidFill>
                <a:srgbClr val="FF0000"/>
              </a:solidFill>
              <a:latin typeface="Open Sans"/>
              <a:ea typeface="Open Sans"/>
              <a:cs typeface="Open Sans"/>
              <a:sym typeface="Open Sans"/>
            </a:endParaRPr>
          </a:p>
          <a:p>
            <a:pPr marL="457200" lvl="0" indent="-228600" algn="l" rtl="0">
              <a:lnSpc>
                <a:spcPct val="90000"/>
              </a:lnSpc>
              <a:spcBef>
                <a:spcPts val="1000"/>
              </a:spcBef>
              <a:spcAft>
                <a:spcPts val="0"/>
              </a:spcAft>
              <a:buSzPct val="100000"/>
              <a:buNone/>
            </a:pPr>
            <a:endParaRPr sz="9600" b="0" i="0" dirty="0">
              <a:solidFill>
                <a:srgbClr val="FF0000"/>
              </a:solidFill>
              <a:latin typeface="Open Sans"/>
              <a:ea typeface="Open Sans"/>
              <a:cs typeface="Open Sans"/>
              <a:sym typeface="Open Sans"/>
            </a:endParaRPr>
          </a:p>
          <a:p>
            <a:pPr marL="0" lvl="0" indent="0" algn="l" rtl="0">
              <a:lnSpc>
                <a:spcPct val="90000"/>
              </a:lnSpc>
              <a:spcBef>
                <a:spcPts val="0"/>
              </a:spcBef>
              <a:spcAft>
                <a:spcPts val="0"/>
              </a:spcAft>
              <a:buClr>
                <a:srgbClr val="3F3F3F"/>
              </a:buClr>
              <a:buSzPts val="2400"/>
              <a:buNone/>
            </a:pPr>
            <a:endParaRPr dirty="0">
              <a:solidFill>
                <a:srgbClr val="3F3F3F"/>
              </a:solidFill>
              <a:latin typeface="Open Sans"/>
              <a:ea typeface="Open Sans"/>
              <a:cs typeface="Open Sans"/>
              <a:sym typeface="Open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80"/>
          <p:cNvPicPr preferRelativeResize="0"/>
          <p:nvPr/>
        </p:nvPicPr>
        <p:blipFill rotWithShape="1">
          <a:blip r:embed="rId3">
            <a:alphaModFix/>
          </a:blip>
          <a:srcRect/>
          <a:stretch/>
        </p:blipFill>
        <p:spPr>
          <a:xfrm>
            <a:off x="651642" y="1722434"/>
            <a:ext cx="10018821" cy="4376685"/>
          </a:xfrm>
          <a:prstGeom prst="rect">
            <a:avLst/>
          </a:prstGeom>
          <a:noFill/>
          <a:ln>
            <a:noFill/>
          </a:ln>
        </p:spPr>
      </p:pic>
      <p:sp>
        <p:nvSpPr>
          <p:cNvPr id="704" name="Google Shape;704;p80"/>
          <p:cNvSpPr txBox="1">
            <a:spLocks noGrp="1"/>
          </p:cNvSpPr>
          <p:nvPr>
            <p:ph type="body" idx="1"/>
          </p:nvPr>
        </p:nvSpPr>
        <p:spPr>
          <a:xfrm>
            <a:off x="892730" y="6274676"/>
            <a:ext cx="7889320" cy="511112"/>
          </a:xfrm>
          <a:prstGeom prst="rect">
            <a:avLst/>
          </a:prstGeom>
          <a:noFill/>
          <a:ln>
            <a:noFill/>
          </a:ln>
        </p:spPr>
        <p:txBody>
          <a:bodyPr spcFirstLastPara="1" wrap="square" lIns="91425" tIns="45700" rIns="91425" bIns="45700" anchor="t" anchorCtr="0">
            <a:normAutofit lnSpcReduction="10000"/>
          </a:bodyPr>
          <a:lstStyle/>
          <a:p>
            <a:pPr marL="12700" lvl="0" indent="0" algn="r" rtl="1">
              <a:lnSpc>
                <a:spcPct val="120000"/>
              </a:lnSpc>
              <a:spcBef>
                <a:spcPts val="0"/>
              </a:spcBef>
              <a:spcAft>
                <a:spcPts val="0"/>
              </a:spcAft>
              <a:buClr>
                <a:srgbClr val="3F3F3F"/>
              </a:buClr>
              <a:buSzPts val="2200"/>
              <a:buNone/>
            </a:pPr>
            <a:r>
              <a:rPr lang="ar-SA" dirty="0">
                <a:solidFill>
                  <a:schemeClr val="dk1"/>
                </a:solidFill>
              </a:rPr>
              <a:t>انقر فوق رابط العرض التفصيلي لمعرفة نوع ترخيص حقوق النشر</a:t>
            </a:r>
            <a:endParaRPr dirty="0">
              <a:solidFill>
                <a:schemeClr val="dk1"/>
              </a:solidFill>
            </a:endParaRPr>
          </a:p>
        </p:txBody>
      </p:sp>
      <p:sp>
        <p:nvSpPr>
          <p:cNvPr id="705" name="Google Shape;705;p80"/>
          <p:cNvSpPr/>
          <p:nvPr/>
        </p:nvSpPr>
        <p:spPr>
          <a:xfrm>
            <a:off x="651642" y="5759669"/>
            <a:ext cx="7746124" cy="412918"/>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706" name="Google Shape;706;p80"/>
          <p:cNvCxnSpPr/>
          <p:nvPr/>
        </p:nvCxnSpPr>
        <p:spPr>
          <a:xfrm rot="10800000">
            <a:off x="3909848" y="6064435"/>
            <a:ext cx="231228" cy="339413"/>
          </a:xfrm>
          <a:prstGeom prst="straightConnector1">
            <a:avLst/>
          </a:prstGeom>
          <a:noFill/>
          <a:ln w="19050" cap="flat" cmpd="sng">
            <a:solidFill>
              <a:srgbClr val="FF0000"/>
            </a:solidFill>
            <a:prstDash val="solid"/>
            <a:round/>
            <a:headEnd type="none" w="sm" len="sm"/>
            <a:tailEnd type="triangle" w="med" len="med"/>
          </a:ln>
        </p:spPr>
      </p:cxnSp>
      <p:sp>
        <p:nvSpPr>
          <p:cNvPr id="707" name="Google Shape;707;p80"/>
          <p:cNvSpPr txBox="1">
            <a:spLocks noGrp="1"/>
          </p:cNvSpPr>
          <p:nvPr>
            <p:ph type="title"/>
          </p:nvPr>
        </p:nvSpPr>
        <p:spPr>
          <a:xfrm>
            <a:off x="36786" y="489151"/>
            <a:ext cx="7746124" cy="1080900"/>
          </a:xfrm>
          <a:prstGeom prst="rect">
            <a:avLst/>
          </a:prstGeom>
          <a:noFill/>
          <a:ln>
            <a:noFill/>
          </a:ln>
        </p:spPr>
        <p:txBody>
          <a:bodyPr spcFirstLastPara="1" wrap="square" lIns="91425" tIns="45700" rIns="91425" bIns="45700" anchor="ctr" anchorCtr="0">
            <a:noAutofit/>
          </a:bodyPr>
          <a:lstStyle/>
          <a:p>
            <a:pPr lvl="0" algn="r" rtl="1"/>
            <a:r>
              <a:rPr lang="ar-EG" sz="2800" dirty="0">
                <a:solidFill>
                  <a:srgbClr val="FF0000"/>
                </a:solidFill>
                <a:latin typeface="Open Sans"/>
                <a:ea typeface="Open Sans"/>
                <a:cs typeface="Open Sans"/>
                <a:sym typeface="Open Sans"/>
              </a:rPr>
              <a:t> </a:t>
            </a:r>
            <a:r>
              <a:rPr lang="ar-EG" sz="2700" dirty="0">
                <a:solidFill>
                  <a:srgbClr val="586F7C"/>
                </a:solidFill>
                <a:latin typeface="Open Sans"/>
                <a:ea typeface="Open Sans"/>
                <a:sym typeface="Open Sans"/>
              </a:rPr>
              <a:t>أوبن آي (</a:t>
            </a:r>
            <a:r>
              <a:rPr lang="ar-SA" sz="2700" dirty="0">
                <a:solidFill>
                  <a:srgbClr val="586F7C"/>
                </a:solidFill>
                <a:latin typeface="Open Sans"/>
                <a:ea typeface="Open Sans"/>
                <a:sym typeface="Open Sans"/>
              </a:rPr>
              <a:t>محرك بحث الصور الطبية الحيوية</a:t>
            </a:r>
            <a:r>
              <a:rPr lang="ar-EG" sz="2700" dirty="0">
                <a:solidFill>
                  <a:srgbClr val="586F7C"/>
                </a:solidFill>
                <a:latin typeface="Open Sans"/>
                <a:ea typeface="Open Sans"/>
                <a:sym typeface="Open Sans"/>
              </a:rPr>
              <a:t>)</a:t>
            </a:r>
            <a:r>
              <a:rPr lang="en-US" sz="2700" dirty="0">
                <a:solidFill>
                  <a:srgbClr val="586F7C"/>
                </a:solidFill>
                <a:latin typeface="Open Sans"/>
                <a:ea typeface="Open Sans"/>
                <a:sym typeface="Open Sans"/>
              </a:rPr>
              <a:t> Open-i </a:t>
            </a:r>
            <a:r>
              <a:rPr lang="ar-SA" sz="2700" dirty="0">
                <a:solidFill>
                  <a:srgbClr val="586F7C"/>
                </a:solidFill>
                <a:latin typeface="Open Sans"/>
                <a:ea typeface="Open Sans"/>
                <a:sym typeface="Open Sans"/>
              </a:rPr>
              <a:t>: </a:t>
            </a:r>
            <a:br>
              <a:rPr lang="en-US" sz="2700" dirty="0">
                <a:solidFill>
                  <a:srgbClr val="586F7C"/>
                </a:solidFill>
                <a:latin typeface="Open Sans"/>
                <a:ea typeface="Open Sans"/>
                <a:sym typeface="Open Sans"/>
              </a:rPr>
            </a:br>
            <a:r>
              <a:rPr lang="ar-SA" sz="2700" dirty="0">
                <a:solidFill>
                  <a:srgbClr val="586F7C"/>
                </a:solidFill>
                <a:latin typeface="Open Sans"/>
                <a:ea typeface="Open Sans"/>
                <a:sym typeface="Open Sans"/>
              </a:rPr>
              <a:t>بحث عن الملاريا (إجمالي ٩٦٦٥ صورة)</a:t>
            </a:r>
            <a:endParaRPr sz="2700" dirty="0">
              <a:solidFill>
                <a:srgbClr val="586F7C"/>
              </a:solidFill>
              <a:latin typeface="Open Sans"/>
              <a:ea typeface="Open Sans"/>
            </a:endParaRPr>
          </a:p>
        </p:txBody>
      </p:sp>
      <p:sp>
        <p:nvSpPr>
          <p:cNvPr id="708" name="Google Shape;708;p80"/>
          <p:cNvSpPr txBox="1"/>
          <p:nvPr/>
        </p:nvSpPr>
        <p:spPr>
          <a:xfrm>
            <a:off x="2901043" y="3178275"/>
            <a:ext cx="6193970"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0000"/>
                </a:solidFill>
                <a:effectLst/>
                <a:uLnTx/>
                <a:uFillTx/>
                <a:latin typeface="Open Sans"/>
                <a:ea typeface="Open Sans"/>
                <a:cs typeface="Open Sans"/>
                <a:sym typeface="Open Sans"/>
              </a:rPr>
              <a:t>Open-i: malaria search </a:t>
            </a:r>
            <a:br>
              <a:rPr kumimoji="0" lang="en-US" sz="1400" b="0" i="0" u="none" strike="noStrike" kern="0" cap="none" spc="0" normalizeH="0" baseline="0" noProof="0">
                <a:ln>
                  <a:noFill/>
                </a:ln>
                <a:solidFill>
                  <a:srgbClr val="FF0000"/>
                </a:solidFill>
                <a:effectLst/>
                <a:uLnTx/>
                <a:uFillTx/>
                <a:latin typeface="Open Sans"/>
                <a:ea typeface="Open Sans"/>
                <a:cs typeface="Open Sans"/>
                <a:sym typeface="Open Sans"/>
              </a:rPr>
            </a:br>
            <a:r>
              <a:rPr kumimoji="0" lang="en-US" sz="1400" b="0" i="0" u="none" strike="noStrike" kern="0" cap="none" spc="0" normalizeH="0" baseline="0" noProof="0">
                <a:ln>
                  <a:noFill/>
                </a:ln>
                <a:solidFill>
                  <a:srgbClr val="FF0000"/>
                </a:solidFill>
                <a:effectLst/>
                <a:uLnTx/>
                <a:uFillTx/>
                <a:latin typeface="Open Sans"/>
                <a:ea typeface="Open Sans"/>
                <a:cs typeface="Open Sans"/>
                <a:sym typeface="Open Sans"/>
              </a:rPr>
              <a:t>(total 9665 images)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a:spLocks noGrp="1"/>
          </p:cNvSpPr>
          <p:nvPr>
            <p:ph type="title"/>
          </p:nvPr>
        </p:nvSpPr>
        <p:spPr>
          <a:xfrm>
            <a:off x="-413657" y="275150"/>
            <a:ext cx="8216400" cy="10809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3600"/>
              <a:buNone/>
            </a:pPr>
            <a:r>
              <a:rPr lang="ar-SA" dirty="0">
                <a:solidFill>
                  <a:srgbClr val="586F7C"/>
                </a:solidFill>
                <a:latin typeface="Open Sans"/>
                <a:ea typeface="Open Sans"/>
                <a:cs typeface="Open Sans"/>
                <a:sym typeface="Open Sans"/>
              </a:rPr>
              <a:t>البحث الأساسي </a:t>
            </a:r>
            <a:r>
              <a:rPr lang="ar-EG" dirty="0">
                <a:solidFill>
                  <a:srgbClr val="586F7C"/>
                </a:solidFill>
                <a:latin typeface="Open Sans"/>
                <a:ea typeface="Open Sans"/>
                <a:cs typeface="Open Sans"/>
                <a:sym typeface="Open Sans"/>
              </a:rPr>
              <a:t>فى</a:t>
            </a:r>
            <a:r>
              <a:rPr lang="ar-SA" dirty="0">
                <a:solidFill>
                  <a:srgbClr val="586F7C"/>
                </a:solidFill>
                <a:latin typeface="Open Sans"/>
                <a:ea typeface="Open Sans"/>
                <a:cs typeface="Open Sans"/>
                <a:sym typeface="Open Sans"/>
              </a:rPr>
              <a:t> </a:t>
            </a:r>
            <a:r>
              <a:rPr lang="ar-SA" dirty="0">
                <a:solidFill>
                  <a:srgbClr val="586F7C"/>
                </a:solidFill>
                <a:latin typeface="Open Sans"/>
                <a:ea typeface="Open Sans"/>
                <a:sym typeface="Open Sans"/>
              </a:rPr>
              <a:t>ببميد</a:t>
            </a:r>
            <a:r>
              <a:rPr lang="ar-SA" sz="3600" dirty="0">
                <a:solidFill>
                  <a:srgbClr val="00B050"/>
                </a:solidFill>
                <a:latin typeface="Open Sans"/>
                <a:ea typeface="Open Sans"/>
                <a:sym typeface="Open Sans"/>
              </a:rPr>
              <a:t> </a:t>
            </a:r>
            <a:r>
              <a:rPr lang="en-US" dirty="0">
                <a:solidFill>
                  <a:srgbClr val="586F7C"/>
                </a:solidFill>
                <a:latin typeface="Open Sans"/>
                <a:ea typeface="Open Sans"/>
                <a:cs typeface="Open Sans"/>
              </a:rPr>
              <a:t>PubMed</a:t>
            </a:r>
            <a:r>
              <a:rPr lang="ar-SA" dirty="0">
                <a:solidFill>
                  <a:srgbClr val="586F7C"/>
                </a:solidFill>
                <a:latin typeface="Open Sans"/>
                <a:ea typeface="Open Sans"/>
                <a:cs typeface="Open Sans"/>
                <a:sym typeface="Open Sans"/>
              </a:rPr>
              <a:t> </a:t>
            </a:r>
            <a:endParaRPr dirty="0">
              <a:solidFill>
                <a:srgbClr val="586F7C"/>
              </a:solidFill>
              <a:latin typeface="Open Sans"/>
              <a:ea typeface="Open Sans"/>
              <a:cs typeface="Open Sans"/>
              <a:sym typeface="Open Sans"/>
            </a:endParaRPr>
          </a:p>
        </p:txBody>
      </p:sp>
      <p:sp>
        <p:nvSpPr>
          <p:cNvPr id="119" name="Google Shape;119;p4"/>
          <p:cNvSpPr txBox="1">
            <a:spLocks noGrp="1"/>
          </p:cNvSpPr>
          <p:nvPr>
            <p:ph type="body" idx="1"/>
          </p:nvPr>
        </p:nvSpPr>
        <p:spPr>
          <a:xfrm>
            <a:off x="6848856" y="1832050"/>
            <a:ext cx="5343144" cy="5025950"/>
          </a:xfrm>
          <a:prstGeom prst="rect">
            <a:avLst/>
          </a:prstGeom>
          <a:noFill/>
          <a:ln>
            <a:noFill/>
          </a:ln>
        </p:spPr>
        <p:txBody>
          <a:bodyPr spcFirstLastPara="1" wrap="square" lIns="91425" tIns="45700" rIns="91425" bIns="45700" anchor="t" anchorCtr="0">
            <a:noAutofit/>
          </a:bodyPr>
          <a:lstStyle/>
          <a:p>
            <a:pPr marL="355600" lvl="0" indent="-342900" algn="just" rtl="1">
              <a:lnSpc>
                <a:spcPct val="100000"/>
              </a:lnSpc>
              <a:spcBef>
                <a:spcPts val="0"/>
              </a:spcBef>
              <a:spcAft>
                <a:spcPts val="0"/>
              </a:spcAft>
              <a:buClr>
                <a:schemeClr val="dk2"/>
              </a:buClr>
              <a:buSzPts val="2200"/>
              <a:buChar char="●"/>
            </a:pPr>
            <a:r>
              <a:rPr lang="ar-SA" sz="2000" dirty="0">
                <a:solidFill>
                  <a:schemeClr val="tx1"/>
                </a:solidFill>
                <a:latin typeface="Open Sans"/>
                <a:ea typeface="Open Sans"/>
                <a:cs typeface="Open Sans"/>
                <a:sym typeface="Open Sans"/>
              </a:rPr>
              <a:t>معروض </a:t>
            </a:r>
            <a:r>
              <a:rPr lang="en-US" sz="2000" dirty="0">
                <a:solidFill>
                  <a:schemeClr val="tx1"/>
                </a:solidFill>
                <a:latin typeface="Open Sans"/>
                <a:ea typeface="Open Sans"/>
                <a:cs typeface="Open Sans"/>
                <a:sym typeface="Open Sans"/>
              </a:rPr>
              <a:t>1300</a:t>
            </a:r>
            <a:r>
              <a:rPr lang="ar-SA" sz="2000" dirty="0">
                <a:solidFill>
                  <a:schemeClr val="tx1"/>
                </a:solidFill>
                <a:latin typeface="Open Sans"/>
                <a:ea typeface="Open Sans"/>
                <a:cs typeface="Open Sans"/>
                <a:sym typeface="Open Sans"/>
              </a:rPr>
              <a:t>  </a:t>
            </a:r>
            <a:r>
              <a:rPr lang="ar-EG" sz="2000" dirty="0">
                <a:solidFill>
                  <a:schemeClr val="tx1"/>
                </a:solidFill>
                <a:latin typeface="Open Sans"/>
                <a:ea typeface="Open Sans"/>
                <a:cs typeface="Open Sans"/>
                <a:sym typeface="Open Sans"/>
              </a:rPr>
              <a:t>نتيجة</a:t>
            </a:r>
            <a:r>
              <a:rPr lang="ar-SA" sz="2000" dirty="0">
                <a:solidFill>
                  <a:schemeClr val="tx1"/>
                </a:solidFill>
                <a:latin typeface="Open Sans"/>
                <a:ea typeface="Open Sans"/>
                <a:cs typeface="Open Sans"/>
                <a:sym typeface="Open Sans"/>
              </a:rPr>
              <a:t> للبحث </a:t>
            </a:r>
            <a:r>
              <a:rPr lang="ar-EG" sz="2000" dirty="0">
                <a:solidFill>
                  <a:schemeClr val="tx1"/>
                </a:solidFill>
                <a:latin typeface="Open Sans"/>
                <a:ea typeface="Open Sans"/>
                <a:cs typeface="Open Sans"/>
                <a:sym typeface="Open Sans"/>
              </a:rPr>
              <a:t>"</a:t>
            </a:r>
            <a:r>
              <a:rPr lang="ar-EG" sz="2000" b="1" dirty="0">
                <a:solidFill>
                  <a:schemeClr val="tx1"/>
                </a:solidFill>
                <a:latin typeface="Open Sans"/>
                <a:ea typeface="Open Sans"/>
                <a:cs typeface="Open Sans"/>
                <a:sym typeface="Open Sans"/>
              </a:rPr>
              <a:t>ا</a:t>
            </a:r>
            <a:r>
              <a:rPr lang="ar-SA" sz="2000" b="1" dirty="0">
                <a:solidFill>
                  <a:schemeClr val="tx1"/>
                </a:solidFill>
                <a:latin typeface="Open Sans"/>
                <a:ea typeface="Open Sans"/>
                <a:cs typeface="Open Sans"/>
                <a:sym typeface="Open Sans"/>
              </a:rPr>
              <a:t>لحصبة الدول النامية</a:t>
            </a:r>
            <a:r>
              <a:rPr lang="ar-EG" sz="2000" b="1" dirty="0">
                <a:solidFill>
                  <a:schemeClr val="tx1"/>
                </a:solidFill>
                <a:latin typeface="Open Sans"/>
                <a:ea typeface="Open Sans"/>
                <a:cs typeface="Open Sans"/>
                <a:sym typeface="Open Sans"/>
              </a:rPr>
              <a:t>" </a:t>
            </a:r>
            <a:r>
              <a:rPr kumimoji="0" lang="en-US" sz="1800" b="1" i="0" u="none" strike="noStrike" kern="0" cap="none" spc="0" normalizeH="0" baseline="0" noProof="0" dirty="0">
                <a:ln>
                  <a:noFill/>
                </a:ln>
                <a:solidFill>
                  <a:schemeClr val="tx1"/>
                </a:solidFill>
                <a:effectLst/>
                <a:uLnTx/>
                <a:uFillTx/>
                <a:latin typeface="Open Sans"/>
                <a:ea typeface="Open Sans"/>
                <a:cs typeface="Open Sans"/>
                <a:sym typeface="Open Sans"/>
              </a:rPr>
              <a:t>measles </a:t>
            </a:r>
            <a:r>
              <a:rPr kumimoji="0" lang="en-US" sz="1800" b="1" i="1" u="none" strike="noStrike" kern="0" cap="none" spc="0" normalizeH="0" baseline="0" noProof="0" dirty="0">
                <a:ln>
                  <a:noFill/>
                </a:ln>
                <a:solidFill>
                  <a:schemeClr val="tx1"/>
                </a:solidFill>
                <a:effectLst/>
                <a:uLnTx/>
                <a:uFillTx/>
                <a:latin typeface="Open Sans"/>
                <a:ea typeface="Open Sans"/>
                <a:cs typeface="Open Sans"/>
                <a:sym typeface="Open Sans"/>
              </a:rPr>
              <a:t>developing countries</a:t>
            </a:r>
            <a:r>
              <a:rPr kumimoji="0" lang="en-US" sz="1800" b="0" i="0" u="none" strike="noStrike" kern="0" cap="none" spc="0" normalizeH="0" baseline="0" noProof="0" dirty="0">
                <a:ln>
                  <a:noFill/>
                </a:ln>
                <a:solidFill>
                  <a:schemeClr val="tx1"/>
                </a:solidFill>
                <a:effectLst/>
                <a:uLnTx/>
                <a:uFillTx/>
                <a:latin typeface="Open Sans"/>
                <a:ea typeface="Open Sans"/>
                <a:cs typeface="Open Sans"/>
                <a:sym typeface="Open Sans"/>
              </a:rPr>
              <a:t> </a:t>
            </a:r>
            <a:r>
              <a:rPr lang="ar-SA" sz="2000" b="1" dirty="0">
                <a:solidFill>
                  <a:schemeClr val="tx1"/>
                </a:solidFill>
                <a:latin typeface="Open Sans"/>
                <a:ea typeface="Open Sans"/>
                <a:cs typeface="Open Sans"/>
                <a:sym typeface="Open Sans"/>
              </a:rPr>
              <a:t>.</a:t>
            </a:r>
          </a:p>
          <a:p>
            <a:pPr marL="355600" lvl="0" indent="-342900" algn="just" rtl="1">
              <a:lnSpc>
                <a:spcPct val="100000"/>
              </a:lnSpc>
              <a:spcBef>
                <a:spcPts val="0"/>
              </a:spcBef>
              <a:spcAft>
                <a:spcPts val="0"/>
              </a:spcAft>
              <a:buClr>
                <a:schemeClr val="dk2"/>
              </a:buClr>
              <a:buSzPts val="2200"/>
              <a:buChar char="●"/>
            </a:pPr>
            <a:endParaRPr lang="ar-SA" sz="2000" dirty="0">
              <a:solidFill>
                <a:schemeClr val="tx1"/>
              </a:solidFill>
              <a:latin typeface="Open Sans"/>
              <a:ea typeface="Open Sans"/>
              <a:cs typeface="Open Sans"/>
              <a:sym typeface="Open Sans"/>
            </a:endParaRPr>
          </a:p>
          <a:p>
            <a:pPr marL="355600" lvl="0" indent="-342900" algn="just" rtl="1">
              <a:lnSpc>
                <a:spcPct val="100000"/>
              </a:lnSpc>
              <a:spcBef>
                <a:spcPts val="0"/>
              </a:spcBef>
              <a:buClr>
                <a:schemeClr val="dk2"/>
              </a:buClr>
              <a:buSzPts val="2200"/>
            </a:pPr>
            <a:r>
              <a:rPr lang="ar-EG" sz="2000" dirty="0">
                <a:solidFill>
                  <a:schemeClr val="tx1"/>
                </a:solidFill>
                <a:latin typeface="Open Sans"/>
                <a:ea typeface="Open Sans"/>
                <a:sym typeface="Open Sans"/>
              </a:rPr>
              <a:t>توجد </a:t>
            </a:r>
            <a:r>
              <a:rPr lang="ar-SA" sz="2000" dirty="0">
                <a:solidFill>
                  <a:schemeClr val="tx1"/>
                </a:solidFill>
                <a:latin typeface="Open Sans"/>
                <a:ea typeface="Open Sans"/>
                <a:sym typeface="Open Sans"/>
              </a:rPr>
              <a:t>روابط </a:t>
            </a:r>
            <a:r>
              <a:rPr lang="ar-SA" sz="2000" b="1" dirty="0">
                <a:solidFill>
                  <a:schemeClr val="tx1"/>
                </a:solidFill>
                <a:latin typeface="Open Sans"/>
                <a:ea typeface="Open Sans"/>
                <a:sym typeface="Open Sans"/>
              </a:rPr>
              <a:t>المقالات الكاملة المجانية </a:t>
            </a:r>
            <a:r>
              <a:rPr lang="ar-SA" sz="2000" dirty="0">
                <a:solidFill>
                  <a:schemeClr val="tx1"/>
                </a:solidFill>
                <a:latin typeface="Open Sans"/>
                <a:ea typeface="Open Sans"/>
                <a:sym typeface="Open Sans"/>
              </a:rPr>
              <a:t>وكذلك رابط النصوص المجانية من </a:t>
            </a:r>
            <a:r>
              <a:rPr lang="ar-SA" sz="2000" b="1" dirty="0">
                <a:solidFill>
                  <a:schemeClr val="tx1"/>
                </a:solidFill>
                <a:latin typeface="Open Sans"/>
                <a:ea typeface="Open Sans"/>
                <a:sym typeface="Open Sans"/>
              </a:rPr>
              <a:t> هيناري </a:t>
            </a:r>
            <a:r>
              <a:rPr lang="en-US" sz="1600" dirty="0">
                <a:solidFill>
                  <a:schemeClr val="tx1"/>
                </a:solidFill>
              </a:rPr>
              <a:t>HINARI</a:t>
            </a:r>
            <a:r>
              <a:rPr lang="ar-SA" sz="2000" b="1" dirty="0">
                <a:solidFill>
                  <a:schemeClr val="tx1"/>
                </a:solidFill>
                <a:latin typeface="Open Sans"/>
                <a:ea typeface="Open Sans"/>
                <a:sym typeface="Open Sans"/>
              </a:rPr>
              <a:t>  </a:t>
            </a:r>
            <a:r>
              <a:rPr lang="ar-SA" sz="2000" dirty="0">
                <a:solidFill>
                  <a:schemeClr val="tx1"/>
                </a:solidFill>
                <a:latin typeface="Open Sans"/>
                <a:ea typeface="Open Sans"/>
                <a:sym typeface="Open Sans"/>
              </a:rPr>
              <a:t>في </a:t>
            </a:r>
            <a:r>
              <a:rPr lang="ar-EG" sz="2000" dirty="0">
                <a:solidFill>
                  <a:schemeClr val="tx1"/>
                </a:solidFill>
                <a:latin typeface="Open Sans"/>
                <a:ea typeface="Open Sans"/>
              </a:rPr>
              <a:t>العمود الأيسر</a:t>
            </a:r>
            <a:r>
              <a:rPr lang="ar-SA" sz="2000" dirty="0">
                <a:solidFill>
                  <a:schemeClr val="tx1"/>
                </a:solidFill>
                <a:latin typeface="Open Sans"/>
                <a:ea typeface="Open Sans"/>
                <a:sym typeface="Open Sans"/>
              </a:rPr>
              <a:t>. اضغط عل</a:t>
            </a:r>
            <a:r>
              <a:rPr lang="ar-EG" sz="2000" dirty="0">
                <a:solidFill>
                  <a:schemeClr val="tx1"/>
                </a:solidFill>
                <a:latin typeface="Open Sans"/>
                <a:ea typeface="Open Sans"/>
                <a:sym typeface="Open Sans"/>
              </a:rPr>
              <a:t>ى</a:t>
            </a:r>
            <a:r>
              <a:rPr lang="ar-SA" sz="2000" dirty="0">
                <a:solidFill>
                  <a:schemeClr val="tx1"/>
                </a:solidFill>
                <a:latin typeface="Open Sans"/>
                <a:ea typeface="Open Sans"/>
                <a:sym typeface="Open Sans"/>
              </a:rPr>
              <a:t> العنوان</a:t>
            </a:r>
            <a:r>
              <a:rPr lang="ar-EG" sz="2000" dirty="0">
                <a:solidFill>
                  <a:schemeClr val="tx1"/>
                </a:solidFill>
                <a:latin typeface="Open Sans"/>
                <a:ea typeface="Open Sans"/>
                <a:sym typeface="Open Sans"/>
              </a:rPr>
              <a:t> ل</a:t>
            </a:r>
            <a:r>
              <a:rPr lang="ar-EG" sz="2000" dirty="0">
                <a:solidFill>
                  <a:schemeClr val="tx1"/>
                </a:solidFill>
              </a:rPr>
              <a:t>لحصول</a:t>
            </a:r>
            <a:r>
              <a:rPr lang="ar-SA" sz="2000" dirty="0">
                <a:solidFill>
                  <a:schemeClr val="tx1"/>
                </a:solidFill>
                <a:latin typeface="Open Sans"/>
                <a:ea typeface="Open Sans"/>
                <a:sym typeface="Open Sans"/>
              </a:rPr>
              <a:t> عل</a:t>
            </a:r>
            <a:r>
              <a:rPr lang="ar-EG" sz="2000" dirty="0">
                <a:solidFill>
                  <a:schemeClr val="tx1"/>
                </a:solidFill>
                <a:latin typeface="Open Sans"/>
                <a:ea typeface="Open Sans"/>
                <a:sym typeface="Open Sans"/>
              </a:rPr>
              <a:t>ى</a:t>
            </a:r>
            <a:r>
              <a:rPr lang="ar-SA" sz="2000" dirty="0">
                <a:solidFill>
                  <a:schemeClr val="tx1"/>
                </a:solidFill>
                <a:latin typeface="Open Sans"/>
                <a:ea typeface="Open Sans"/>
                <a:sym typeface="Open Sans"/>
              </a:rPr>
              <a:t> </a:t>
            </a:r>
            <a:r>
              <a:rPr lang="ar-EG" sz="2000" dirty="0">
                <a:solidFill>
                  <a:schemeClr val="tx1"/>
                </a:solidFill>
                <a:latin typeface="Open Sans"/>
                <a:ea typeface="Open Sans"/>
                <a:sym typeface="Open Sans"/>
              </a:rPr>
              <a:t>ال</a:t>
            </a:r>
            <a:r>
              <a:rPr lang="ar-SA" sz="2000" dirty="0">
                <a:solidFill>
                  <a:schemeClr val="tx1"/>
                </a:solidFill>
                <a:latin typeface="Open Sans"/>
                <a:ea typeface="Open Sans"/>
                <a:sym typeface="Open Sans"/>
              </a:rPr>
              <a:t>نص </a:t>
            </a:r>
            <a:r>
              <a:rPr lang="ar-EG" sz="2000" dirty="0">
                <a:solidFill>
                  <a:schemeClr val="tx1"/>
                </a:solidFill>
                <a:latin typeface="Open Sans"/>
                <a:ea typeface="Open Sans"/>
                <a:sym typeface="Open Sans"/>
              </a:rPr>
              <a:t>ال</a:t>
            </a:r>
            <a:r>
              <a:rPr lang="ar-SA" sz="2000" dirty="0">
                <a:solidFill>
                  <a:schemeClr val="tx1"/>
                </a:solidFill>
                <a:latin typeface="Open Sans"/>
                <a:ea typeface="Open Sans"/>
                <a:sym typeface="Open Sans"/>
              </a:rPr>
              <a:t>كامل لمقالة محددة</a:t>
            </a:r>
            <a:r>
              <a:rPr lang="ar-EG" sz="2000" dirty="0">
                <a:solidFill>
                  <a:schemeClr val="tx1"/>
                </a:solidFill>
                <a:latin typeface="Open Sans"/>
                <a:ea typeface="Open Sans"/>
                <a:sym typeface="Open Sans"/>
              </a:rPr>
              <a:t>.</a:t>
            </a:r>
          </a:p>
          <a:p>
            <a:pPr marL="355600" lvl="0" indent="-342900" algn="just" rtl="1">
              <a:lnSpc>
                <a:spcPct val="100000"/>
              </a:lnSpc>
              <a:spcBef>
                <a:spcPts val="0"/>
              </a:spcBef>
              <a:buClr>
                <a:schemeClr val="dk2"/>
              </a:buClr>
              <a:buSzPts val="2200"/>
            </a:pPr>
            <a:endParaRPr lang="ar-SA" sz="2000" dirty="0">
              <a:solidFill>
                <a:schemeClr val="tx1"/>
              </a:solidFill>
              <a:latin typeface="Open Sans"/>
              <a:ea typeface="Open Sans"/>
              <a:sym typeface="Open Sans"/>
            </a:endParaRPr>
          </a:p>
          <a:p>
            <a:pPr marL="355600" lvl="0" indent="-342900" algn="just" rtl="1">
              <a:lnSpc>
                <a:spcPct val="100000"/>
              </a:lnSpc>
              <a:spcBef>
                <a:spcPts val="0"/>
              </a:spcBef>
              <a:spcAft>
                <a:spcPts val="0"/>
              </a:spcAft>
              <a:buClr>
                <a:schemeClr val="dk2"/>
              </a:buClr>
              <a:buSzPts val="2200"/>
              <a:buChar char="●"/>
            </a:pPr>
            <a:r>
              <a:rPr lang="ar-SA" sz="2000" dirty="0">
                <a:solidFill>
                  <a:schemeClr val="tx1"/>
                </a:solidFill>
                <a:latin typeface="Open Sans"/>
                <a:ea typeface="Open Sans"/>
                <a:sym typeface="Open Sans"/>
              </a:rPr>
              <a:t>نتائج البحث الأولية معروضة بشكل </a:t>
            </a:r>
            <a:r>
              <a:rPr lang="ar-SA" sz="2000" b="1" dirty="0">
                <a:solidFill>
                  <a:schemeClr val="tx1"/>
                </a:solidFill>
                <a:latin typeface="Open Sans"/>
                <a:ea typeface="Open Sans"/>
                <a:sym typeface="Open Sans"/>
              </a:rPr>
              <a:t>ملخص </a:t>
            </a:r>
            <a:r>
              <a:rPr lang="ar-SA" sz="2000" dirty="0">
                <a:solidFill>
                  <a:schemeClr val="tx1"/>
                </a:solidFill>
                <a:latin typeface="Open Sans"/>
                <a:ea typeface="Open Sans"/>
                <a:sym typeface="Open Sans"/>
              </a:rPr>
              <a:t>و</a:t>
            </a:r>
            <a:r>
              <a:rPr lang="ar-EG" sz="2000" dirty="0">
                <a:solidFill>
                  <a:schemeClr val="tx1"/>
                </a:solidFill>
                <a:latin typeface="Open Sans"/>
                <a:ea typeface="Open Sans"/>
                <a:sym typeface="Open Sans"/>
              </a:rPr>
              <a:t>حسب</a:t>
            </a:r>
            <a:r>
              <a:rPr lang="ar-SA" sz="2000" dirty="0">
                <a:solidFill>
                  <a:schemeClr val="tx1"/>
                </a:solidFill>
                <a:latin typeface="Open Sans"/>
                <a:ea typeface="Open Sans"/>
                <a:sym typeface="Open Sans"/>
              </a:rPr>
              <a:t> </a:t>
            </a:r>
            <a:r>
              <a:rPr lang="ar-SA" sz="2000" b="1" dirty="0">
                <a:solidFill>
                  <a:schemeClr val="tx1"/>
                </a:solidFill>
                <a:latin typeface="Open Sans"/>
                <a:ea typeface="Open Sans"/>
                <a:sym typeface="Open Sans"/>
              </a:rPr>
              <a:t>أفضل تطابق </a:t>
            </a:r>
            <a:r>
              <a:rPr lang="ar-SA" sz="2000" dirty="0">
                <a:solidFill>
                  <a:schemeClr val="tx1"/>
                </a:solidFill>
                <a:latin typeface="Open Sans"/>
                <a:ea typeface="Open Sans"/>
                <a:sym typeface="Open Sans"/>
              </a:rPr>
              <a:t>ممكن (</a:t>
            </a:r>
            <a:r>
              <a:rPr lang="ar-EG" sz="2000" dirty="0">
                <a:solidFill>
                  <a:schemeClr val="tx1"/>
                </a:solidFill>
                <a:latin typeface="Open Sans"/>
                <a:ea typeface="Open Sans"/>
                <a:sym typeface="Open Sans"/>
              </a:rPr>
              <a:t>الشكل </a:t>
            </a:r>
            <a:r>
              <a:rPr lang="ar-EG" sz="2000" dirty="0">
                <a:solidFill>
                  <a:schemeClr val="tx1"/>
                </a:solidFill>
                <a:latin typeface="Open Sans"/>
                <a:ea typeface="Open Sans"/>
              </a:rPr>
              <a:t>الأساسي</a:t>
            </a:r>
            <a:r>
              <a:rPr lang="ar-SA" sz="2000" dirty="0">
                <a:solidFill>
                  <a:schemeClr val="tx1"/>
                </a:solidFill>
                <a:latin typeface="Open Sans"/>
                <a:ea typeface="Open Sans"/>
                <a:sym typeface="Open Sans"/>
              </a:rPr>
              <a:t>) في </a:t>
            </a:r>
            <a:r>
              <a:rPr lang="ar-EG" sz="2000" dirty="0">
                <a:solidFill>
                  <a:schemeClr val="tx1"/>
                </a:solidFill>
                <a:latin typeface="Open Sans"/>
                <a:ea typeface="Open Sans"/>
              </a:rPr>
              <a:t>مقابل  "أحدث خيارات"، "تاريخ النشر"،  "المؤلف الأول" أو "خيارات ترتيب المجلة"</a:t>
            </a:r>
            <a:r>
              <a:rPr lang="ar-SA" sz="2000" dirty="0">
                <a:solidFill>
                  <a:schemeClr val="tx1"/>
                </a:solidFill>
                <a:latin typeface="Open Sans"/>
                <a:ea typeface="Open Sans"/>
                <a:sym typeface="Open Sans"/>
              </a:rPr>
              <a:t>.</a:t>
            </a:r>
          </a:p>
          <a:p>
            <a:pPr marL="355600" lvl="0" indent="-342900" algn="just" rtl="1">
              <a:lnSpc>
                <a:spcPct val="100000"/>
              </a:lnSpc>
              <a:spcBef>
                <a:spcPts val="0"/>
              </a:spcBef>
              <a:spcAft>
                <a:spcPts val="0"/>
              </a:spcAft>
              <a:buClr>
                <a:schemeClr val="dk2"/>
              </a:buClr>
              <a:buSzPts val="2200"/>
              <a:buChar char="●"/>
            </a:pPr>
            <a:endParaRPr lang="ar-SA" sz="2000" dirty="0">
              <a:solidFill>
                <a:schemeClr val="tx1"/>
              </a:solidFill>
              <a:latin typeface="Open Sans"/>
              <a:ea typeface="Open Sans"/>
              <a:sym typeface="Open Sans"/>
            </a:endParaRPr>
          </a:p>
          <a:p>
            <a:pPr marL="355600" lvl="0" indent="-342900" algn="just" rtl="1">
              <a:lnSpc>
                <a:spcPct val="100000"/>
              </a:lnSpc>
              <a:spcBef>
                <a:spcPts val="0"/>
              </a:spcBef>
              <a:spcAft>
                <a:spcPts val="0"/>
              </a:spcAft>
              <a:buClr>
                <a:schemeClr val="dk2"/>
              </a:buClr>
              <a:buSzPts val="2200"/>
              <a:buChar char="●"/>
            </a:pPr>
            <a:r>
              <a:rPr lang="ar-EG" sz="2000" dirty="0">
                <a:solidFill>
                  <a:schemeClr val="tx1"/>
                </a:solidFill>
                <a:latin typeface="Open Sans"/>
                <a:ea typeface="Open Sans"/>
              </a:rPr>
              <a:t>يحتوي تنسيق </a:t>
            </a:r>
            <a:r>
              <a:rPr lang="ar-EG" sz="2000" b="1" dirty="0">
                <a:solidFill>
                  <a:schemeClr val="tx1"/>
                </a:solidFill>
                <a:latin typeface="Open Sans"/>
                <a:ea typeface="Open Sans"/>
              </a:rPr>
              <a:t>الملخص</a:t>
            </a:r>
            <a:r>
              <a:rPr lang="ar-EG" sz="2000" dirty="0">
                <a:solidFill>
                  <a:schemeClr val="tx1"/>
                </a:solidFill>
                <a:latin typeface="Open Sans"/>
                <a:ea typeface="Open Sans"/>
              </a:rPr>
              <a:t> </a:t>
            </a:r>
            <a:r>
              <a:rPr lang="ar-SA" sz="2000" dirty="0">
                <a:solidFill>
                  <a:schemeClr val="tx1"/>
                </a:solidFill>
                <a:latin typeface="Open Sans"/>
                <a:ea typeface="Open Sans"/>
                <a:sym typeface="Open Sans"/>
              </a:rPr>
              <a:t>عل</a:t>
            </a:r>
            <a:r>
              <a:rPr lang="ar-EG" sz="2000" dirty="0">
                <a:solidFill>
                  <a:schemeClr val="tx1"/>
                </a:solidFill>
                <a:latin typeface="Open Sans"/>
                <a:ea typeface="Open Sans"/>
                <a:sym typeface="Open Sans"/>
              </a:rPr>
              <a:t>ى</a:t>
            </a:r>
            <a:r>
              <a:rPr lang="ar-SA" sz="2000" dirty="0">
                <a:solidFill>
                  <a:schemeClr val="tx1"/>
                </a:solidFill>
                <a:latin typeface="Open Sans"/>
                <a:ea typeface="Open Sans"/>
                <a:sym typeface="Open Sans"/>
              </a:rPr>
              <a:t> المعلومات الأساسية </a:t>
            </a:r>
            <a:r>
              <a:rPr lang="ar-EG" sz="2000" dirty="0">
                <a:solidFill>
                  <a:schemeClr val="tx1"/>
                </a:solidFill>
                <a:latin typeface="Open Sans"/>
                <a:ea typeface="Open Sans"/>
                <a:sym typeface="Open Sans"/>
              </a:rPr>
              <a:t>للاستشهاد المرجعي</a:t>
            </a:r>
            <a:r>
              <a:rPr lang="ar-SA" sz="2000" dirty="0">
                <a:solidFill>
                  <a:schemeClr val="tx1"/>
                </a:solidFill>
                <a:latin typeface="Open Sans"/>
                <a:ea typeface="Open Sans"/>
                <a:sym typeface="Open Sans"/>
              </a:rPr>
              <a:t> (العنوان ، المؤلف، المجلة، </a:t>
            </a:r>
            <a:r>
              <a:rPr lang="ar-EG" sz="2000" dirty="0">
                <a:solidFill>
                  <a:schemeClr val="tx1"/>
                </a:solidFill>
                <a:latin typeface="Open Sans"/>
                <a:ea typeface="Open Sans"/>
                <a:sym typeface="Open Sans"/>
              </a:rPr>
              <a:t>معرّف </a:t>
            </a:r>
            <a:r>
              <a:rPr lang="en-US" sz="1600" dirty="0" err="1">
                <a:solidFill>
                  <a:schemeClr val="tx1"/>
                </a:solidFill>
              </a:rPr>
              <a:t>pmid</a:t>
            </a:r>
            <a:r>
              <a:rPr lang="en-US" sz="1600" dirty="0">
                <a:solidFill>
                  <a:schemeClr val="tx1"/>
                </a:solidFill>
              </a:rPr>
              <a:t> #</a:t>
            </a:r>
            <a:r>
              <a:rPr lang="ar-SA" sz="2000" dirty="0">
                <a:solidFill>
                  <a:schemeClr val="tx1"/>
                </a:solidFill>
                <a:latin typeface="Open Sans"/>
                <a:ea typeface="Open Sans"/>
                <a:sym typeface="Open Sans"/>
              </a:rPr>
              <a:t>، وجزء من المستخلص</a:t>
            </a:r>
            <a:r>
              <a:rPr lang="ar-EG" sz="2000" dirty="0">
                <a:solidFill>
                  <a:schemeClr val="tx1"/>
                </a:solidFill>
                <a:latin typeface="Open Sans"/>
                <a:ea typeface="Open Sans"/>
                <a:sym typeface="Open Sans"/>
              </a:rPr>
              <a:t>)</a:t>
            </a:r>
            <a:r>
              <a:rPr lang="ar-SA" sz="2000" dirty="0">
                <a:solidFill>
                  <a:schemeClr val="tx1"/>
                </a:solidFill>
                <a:latin typeface="Open Sans"/>
                <a:ea typeface="Open Sans"/>
                <a:sym typeface="Open Sans"/>
              </a:rPr>
              <a:t>. </a:t>
            </a:r>
            <a:endParaRPr sz="2800" dirty="0">
              <a:solidFill>
                <a:schemeClr val="tx1"/>
              </a:solidFill>
            </a:endParaRPr>
          </a:p>
          <a:p>
            <a:pPr marL="355600" lvl="0" indent="-203200" algn="l" rtl="0">
              <a:lnSpc>
                <a:spcPct val="100000"/>
              </a:lnSpc>
              <a:spcBef>
                <a:spcPts val="0"/>
              </a:spcBef>
              <a:spcAft>
                <a:spcPts val="0"/>
              </a:spcAft>
              <a:buClr>
                <a:schemeClr val="dk2"/>
              </a:buClr>
              <a:buSzPts val="2200"/>
              <a:buNone/>
            </a:pPr>
            <a:endParaRPr sz="2000" dirty="0">
              <a:solidFill>
                <a:schemeClr val="tx1"/>
              </a:solidFill>
              <a:latin typeface="Open Sans"/>
              <a:ea typeface="Open Sans"/>
              <a:cs typeface="Open Sans"/>
              <a:sym typeface="Open Sans"/>
            </a:endParaRPr>
          </a:p>
          <a:p>
            <a:pPr marL="457200" lvl="0" indent="0" algn="l" rtl="0">
              <a:lnSpc>
                <a:spcPct val="100000"/>
              </a:lnSpc>
              <a:spcBef>
                <a:spcPts val="0"/>
              </a:spcBef>
              <a:spcAft>
                <a:spcPts val="0"/>
              </a:spcAft>
              <a:buNone/>
            </a:pPr>
            <a:endParaRPr sz="2800" dirty="0">
              <a:solidFill>
                <a:schemeClr val="tx1"/>
              </a:solidFill>
            </a:endParaRPr>
          </a:p>
          <a:p>
            <a:pPr marL="355600" lvl="0" indent="-203200" algn="l" rtl="0">
              <a:lnSpc>
                <a:spcPct val="100000"/>
              </a:lnSpc>
              <a:spcBef>
                <a:spcPts val="0"/>
              </a:spcBef>
              <a:spcAft>
                <a:spcPts val="0"/>
              </a:spcAft>
              <a:buClr>
                <a:schemeClr val="dk2"/>
              </a:buClr>
              <a:buSzPts val="2200"/>
              <a:buNone/>
            </a:pPr>
            <a:endParaRPr sz="2000" dirty="0">
              <a:solidFill>
                <a:schemeClr val="tx1"/>
              </a:solidFill>
              <a:latin typeface="Open Sans"/>
              <a:ea typeface="Open Sans"/>
              <a:cs typeface="Open Sans"/>
              <a:sym typeface="Open Sans"/>
            </a:endParaRPr>
          </a:p>
        </p:txBody>
      </p:sp>
      <p:pic>
        <p:nvPicPr>
          <p:cNvPr id="2" name="Picture 1">
            <a:extLst>
              <a:ext uri="{FF2B5EF4-FFF2-40B4-BE49-F238E27FC236}">
                <a16:creationId xmlns:a16="http://schemas.microsoft.com/office/drawing/2014/main" id="{17FCC0E1-2BDD-A95D-428E-53484B5AAADD}"/>
              </a:ext>
            </a:extLst>
          </p:cNvPr>
          <p:cNvPicPr>
            <a:picLocks noChangeAspect="1"/>
          </p:cNvPicPr>
          <p:nvPr/>
        </p:nvPicPr>
        <p:blipFill>
          <a:blip r:embed="rId3"/>
          <a:stretch>
            <a:fillRect/>
          </a:stretch>
        </p:blipFill>
        <p:spPr>
          <a:xfrm>
            <a:off x="134171" y="1726163"/>
            <a:ext cx="6714686" cy="496257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81"/>
          <p:cNvSpPr txBox="1">
            <a:spLocks noGrp="1"/>
          </p:cNvSpPr>
          <p:nvPr>
            <p:ph type="title"/>
          </p:nvPr>
        </p:nvSpPr>
        <p:spPr>
          <a:xfrm>
            <a:off x="153925" y="357109"/>
            <a:ext cx="7707086" cy="599332"/>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Font typeface="Gill Sans"/>
              <a:buNone/>
            </a:pPr>
            <a:r>
              <a:rPr lang="ar-SA" sz="3200" dirty="0">
                <a:solidFill>
                  <a:srgbClr val="586F7C"/>
                </a:solidFill>
                <a:latin typeface="Open Sans"/>
                <a:ea typeface="Open Sans"/>
                <a:sym typeface="Open Sans"/>
              </a:rPr>
              <a:t>اتفاقية ترخيص </a:t>
            </a:r>
            <a:r>
              <a:rPr lang="en-US" sz="3200" dirty="0">
                <a:solidFill>
                  <a:srgbClr val="586F7C"/>
                </a:solidFill>
                <a:latin typeface="Open Sans"/>
                <a:ea typeface="Open Sans"/>
                <a:sym typeface="Open Sans"/>
              </a:rPr>
              <a:t>PLOS ONE</a:t>
            </a:r>
            <a:endParaRPr sz="3200" dirty="0">
              <a:solidFill>
                <a:srgbClr val="586F7C"/>
              </a:solidFill>
              <a:latin typeface="Open Sans"/>
              <a:ea typeface="Open Sans"/>
              <a:sym typeface="Open Sans"/>
            </a:endParaRPr>
          </a:p>
        </p:txBody>
      </p:sp>
      <p:sp>
        <p:nvSpPr>
          <p:cNvPr id="715" name="Google Shape;715;p81"/>
          <p:cNvSpPr txBox="1">
            <a:spLocks noGrp="1"/>
          </p:cNvSpPr>
          <p:nvPr>
            <p:ph type="body" idx="1"/>
          </p:nvPr>
        </p:nvSpPr>
        <p:spPr>
          <a:xfrm>
            <a:off x="420414" y="5482609"/>
            <a:ext cx="11519338" cy="1229711"/>
          </a:xfrm>
          <a:prstGeom prst="rect">
            <a:avLst/>
          </a:prstGeom>
          <a:noFill/>
          <a:ln>
            <a:noFill/>
          </a:ln>
        </p:spPr>
        <p:txBody>
          <a:bodyPr spcFirstLastPara="1" wrap="square" lIns="91425" tIns="45700" rIns="91425" bIns="45700" anchor="t" anchorCtr="0">
            <a:normAutofit fontScale="92500" lnSpcReduction="10000"/>
          </a:bodyPr>
          <a:lstStyle/>
          <a:p>
            <a:pPr marL="12700" lvl="0" indent="0" algn="r" rtl="1">
              <a:lnSpc>
                <a:spcPct val="120000"/>
              </a:lnSpc>
              <a:spcBef>
                <a:spcPts val="0"/>
              </a:spcBef>
              <a:spcAft>
                <a:spcPts val="0"/>
              </a:spcAft>
              <a:buClr>
                <a:srgbClr val="3F3F3F"/>
              </a:buClr>
              <a:buSzPct val="107843"/>
              <a:buNone/>
            </a:pPr>
            <a:r>
              <a:rPr lang="ar-SA" dirty="0">
                <a:solidFill>
                  <a:srgbClr val="3F3F3F"/>
                </a:solidFill>
              </a:rPr>
              <a:t>الصورة مأخوذة من </a:t>
            </a:r>
            <a:r>
              <a:rPr lang="en-US" dirty="0">
                <a:solidFill>
                  <a:srgbClr val="3F3F3F"/>
                </a:solidFill>
              </a:rPr>
              <a:t>PLOS ONE ، </a:t>
            </a:r>
            <a:r>
              <a:rPr lang="ar-SA" dirty="0">
                <a:solidFill>
                  <a:srgbClr val="3F3F3F"/>
                </a:solidFill>
              </a:rPr>
              <a:t>ناشر مجلة مفتوحة الوصول. تطبق</a:t>
            </a:r>
            <a:r>
              <a:rPr lang="en-US" dirty="0">
                <a:solidFill>
                  <a:srgbClr val="3F3F3F"/>
                </a:solidFill>
              </a:rPr>
              <a:t>PLOS </a:t>
            </a:r>
            <a:r>
              <a:rPr lang="ar-SA" dirty="0">
                <a:solidFill>
                  <a:srgbClr val="3F3F3F"/>
                </a:solidFill>
              </a:rPr>
              <a:t> ترخيص</a:t>
            </a:r>
            <a:r>
              <a:rPr lang="ar-EG" dirty="0">
                <a:solidFill>
                  <a:srgbClr val="3F3F3F"/>
                </a:solidFill>
              </a:rPr>
              <a:t> المشاع الإبداعي</a:t>
            </a:r>
            <a:r>
              <a:rPr lang="ar-SA" dirty="0">
                <a:solidFill>
                  <a:srgbClr val="3F3F3F"/>
                </a:solidFill>
              </a:rPr>
              <a:t> </a:t>
            </a:r>
            <a:r>
              <a:rPr lang="en-US" dirty="0">
                <a:solidFill>
                  <a:srgbClr val="3F3F3F"/>
                </a:solidFill>
              </a:rPr>
              <a:t>Creative Commons Attribution (CC BY) </a:t>
            </a:r>
            <a:r>
              <a:rPr lang="ar-SA" dirty="0">
                <a:solidFill>
                  <a:srgbClr val="3F3F3F"/>
                </a:solidFill>
              </a:rPr>
              <a:t>على المقالات. </a:t>
            </a:r>
            <a:r>
              <a:rPr lang="ar-EG" dirty="0">
                <a:solidFill>
                  <a:srgbClr val="3F3F3F"/>
                </a:solidFill>
              </a:rPr>
              <a:t>و</a:t>
            </a:r>
            <a:r>
              <a:rPr lang="ar-SA" dirty="0">
                <a:solidFill>
                  <a:srgbClr val="3F3F3F"/>
                </a:solidFill>
              </a:rPr>
              <a:t>يسمح هذا</a:t>
            </a:r>
            <a:r>
              <a:rPr lang="ar-EG" dirty="0">
                <a:solidFill>
                  <a:srgbClr val="3F3F3F"/>
                </a:solidFill>
              </a:rPr>
              <a:t> للمستخدمين الذين أعادوا </a:t>
            </a:r>
            <a:r>
              <a:rPr lang="ar-SA" dirty="0">
                <a:solidFill>
                  <a:srgbClr val="3F3F3F"/>
                </a:solidFill>
              </a:rPr>
              <a:t>استخدام </a:t>
            </a:r>
            <a:r>
              <a:rPr lang="ar-EG" dirty="0">
                <a:solidFill>
                  <a:srgbClr val="3F3F3F"/>
                </a:solidFill>
              </a:rPr>
              <a:t>الصورة بال</a:t>
            </a:r>
            <a:r>
              <a:rPr lang="ar-SA" dirty="0">
                <a:solidFill>
                  <a:srgbClr val="3F3F3F"/>
                </a:solidFill>
              </a:rPr>
              <a:t>توزيع المواد وإعادة مزجها وتكييفها والبناء عليها بأي وسيط أو تنسيق ، طالما يتم الإسناد إلى المنشئ.</a:t>
            </a:r>
            <a:r>
              <a:rPr lang="en-US" dirty="0">
                <a:solidFill>
                  <a:srgbClr val="3F3F3F"/>
                </a:solidFill>
              </a:rPr>
              <a:t> </a:t>
            </a:r>
            <a:endParaRPr dirty="0">
              <a:solidFill>
                <a:srgbClr val="3F3F3F"/>
              </a:solidFill>
            </a:endParaRPr>
          </a:p>
        </p:txBody>
      </p:sp>
      <p:pic>
        <p:nvPicPr>
          <p:cNvPr id="716" name="Google Shape;716;p81"/>
          <p:cNvPicPr preferRelativeResize="0"/>
          <p:nvPr/>
        </p:nvPicPr>
        <p:blipFill rotWithShape="1">
          <a:blip r:embed="rId3">
            <a:alphaModFix/>
          </a:blip>
          <a:srcRect/>
          <a:stretch/>
        </p:blipFill>
        <p:spPr>
          <a:xfrm>
            <a:off x="252248" y="1829189"/>
            <a:ext cx="4987132" cy="2721790"/>
          </a:xfrm>
          <a:prstGeom prst="rect">
            <a:avLst/>
          </a:prstGeom>
          <a:noFill/>
          <a:ln>
            <a:noFill/>
          </a:ln>
        </p:spPr>
      </p:pic>
      <p:pic>
        <p:nvPicPr>
          <p:cNvPr id="717" name="Google Shape;717;p81"/>
          <p:cNvPicPr preferRelativeResize="0"/>
          <p:nvPr/>
        </p:nvPicPr>
        <p:blipFill rotWithShape="1">
          <a:blip r:embed="rId4">
            <a:alphaModFix/>
          </a:blip>
          <a:srcRect/>
          <a:stretch/>
        </p:blipFill>
        <p:spPr>
          <a:xfrm>
            <a:off x="6391037" y="1829189"/>
            <a:ext cx="5548715" cy="3480000"/>
          </a:xfrm>
          <a:prstGeom prst="rect">
            <a:avLst/>
          </a:prstGeom>
          <a:noFill/>
          <a:ln>
            <a:noFill/>
          </a:ln>
        </p:spPr>
      </p:pic>
      <p:cxnSp>
        <p:nvCxnSpPr>
          <p:cNvPr id="718" name="Google Shape;718;p81"/>
          <p:cNvCxnSpPr/>
          <p:nvPr/>
        </p:nvCxnSpPr>
        <p:spPr>
          <a:xfrm rot="10800000" flipH="1">
            <a:off x="5239380" y="2532993"/>
            <a:ext cx="1087199" cy="441435"/>
          </a:xfrm>
          <a:prstGeom prst="straightConnector1">
            <a:avLst/>
          </a:prstGeom>
          <a:noFill/>
          <a:ln w="19050" cap="flat" cmpd="sng">
            <a:solidFill>
              <a:srgbClr val="FF0000"/>
            </a:solidFill>
            <a:prstDash val="solid"/>
            <a:round/>
            <a:headEnd type="none" w="sm" len="sm"/>
            <a:tailEnd type="triangl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4"/>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SA" dirty="0">
                <a:solidFill>
                  <a:srgbClr val="586F7C"/>
                </a:solidFill>
                <a:latin typeface="Open Sans"/>
                <a:ea typeface="Open Sans"/>
                <a:cs typeface="Open Sans"/>
                <a:sym typeface="Open Sans"/>
              </a:rPr>
              <a:t>ميد لاين بلس    </a:t>
            </a:r>
            <a:r>
              <a:rPr lang="en-US" dirty="0">
                <a:solidFill>
                  <a:srgbClr val="586F7C"/>
                </a:solidFill>
                <a:latin typeface="Open Sans"/>
                <a:ea typeface="Open Sans"/>
                <a:cs typeface="Open Sans"/>
                <a:sym typeface="Open Sans"/>
              </a:rPr>
              <a:t>MedlinePlus</a:t>
            </a:r>
            <a:endParaRPr dirty="0">
              <a:solidFill>
                <a:srgbClr val="586F7C"/>
              </a:solidFill>
              <a:latin typeface="Open Sans"/>
              <a:ea typeface="Open Sans"/>
              <a:cs typeface="Open Sans"/>
              <a:sym typeface="Open Sans"/>
            </a:endParaRPr>
          </a:p>
        </p:txBody>
      </p:sp>
      <p:sp>
        <p:nvSpPr>
          <p:cNvPr id="361" name="Google Shape;361;p34"/>
          <p:cNvSpPr txBox="1">
            <a:spLocks noGrp="1"/>
          </p:cNvSpPr>
          <p:nvPr>
            <p:ph type="body" idx="1"/>
          </p:nvPr>
        </p:nvSpPr>
        <p:spPr>
          <a:xfrm>
            <a:off x="-495300" y="1796143"/>
            <a:ext cx="9661072" cy="816429"/>
          </a:xfrm>
          <a:prstGeom prst="rect">
            <a:avLst/>
          </a:prstGeom>
          <a:noFill/>
          <a:ln>
            <a:noFill/>
          </a:ln>
        </p:spPr>
        <p:txBody>
          <a:bodyPr spcFirstLastPara="1" wrap="square" lIns="91425" tIns="45700" rIns="91425" bIns="45700" anchor="t" anchorCtr="0">
            <a:noAutofit/>
          </a:bodyPr>
          <a:lstStyle/>
          <a:p>
            <a:pPr marL="76200" indent="0" algn="r" rtl="1">
              <a:lnSpc>
                <a:spcPct val="100000"/>
              </a:lnSpc>
              <a:buClr>
                <a:schemeClr val="dk1"/>
              </a:buClr>
              <a:buNone/>
            </a:pPr>
            <a:r>
              <a:rPr lang="ar-SA" dirty="0">
                <a:solidFill>
                  <a:schemeClr val="dk1"/>
                </a:solidFill>
                <a:latin typeface="Open Sans"/>
                <a:ea typeface="Open Sans"/>
                <a:cs typeface="Open Sans"/>
                <a:sym typeface="Open Sans"/>
              </a:rPr>
              <a:t>متاح من خلال </a:t>
            </a:r>
            <a:r>
              <a:rPr lang="en-US" u="sng" dirty="0">
                <a:solidFill>
                  <a:schemeClr val="hlink"/>
                </a:solidFill>
                <a:hlinkClick r:id="rId3"/>
              </a:rPr>
              <a:t>https://medlineplus.gov/</a:t>
            </a:r>
            <a:r>
              <a:rPr lang="en-US" u="sng" dirty="0">
                <a:solidFill>
                  <a:schemeClr val="hlink"/>
                </a:solidFill>
              </a:rPr>
              <a:t> </a:t>
            </a:r>
            <a:endParaRPr lang="en-US" dirty="0"/>
          </a:p>
          <a:p>
            <a:pPr marL="76200" lvl="0" indent="0" algn="r" rtl="1">
              <a:lnSpc>
                <a:spcPct val="100000"/>
              </a:lnSpc>
              <a:spcBef>
                <a:spcPts val="1000"/>
              </a:spcBef>
              <a:spcAft>
                <a:spcPts val="0"/>
              </a:spcAft>
              <a:buClr>
                <a:schemeClr val="dk1"/>
              </a:buClr>
              <a:buSzPts val="2400"/>
              <a:buNone/>
            </a:pPr>
            <a:endParaRPr dirty="0">
              <a:solidFill>
                <a:schemeClr val="dk1"/>
              </a:solidFill>
              <a:latin typeface="Open Sans"/>
              <a:ea typeface="Open Sans"/>
              <a:cs typeface="Open Sans"/>
              <a:sym typeface="Open Sans"/>
            </a:endParaRPr>
          </a:p>
        </p:txBody>
      </p:sp>
      <p:pic>
        <p:nvPicPr>
          <p:cNvPr id="362" name="Google Shape;362;p34" descr="https://lh4.googleusercontent.com/F6pRciINKxDcbWDuCYDr4v3IIe-uZsuCOokhoq-AWVnnXliqPPa85D5G9HoZeK9C9J5t7PipqtR1-jR7inVkJheiwj0lVqPN3aKECh5qerRZhIGTi26BDGFlfxqdpSrtg9_81EQ"/>
          <p:cNvPicPr preferRelativeResize="0"/>
          <p:nvPr/>
        </p:nvPicPr>
        <p:blipFill rotWithShape="1">
          <a:blip r:embed="rId4">
            <a:alphaModFix/>
          </a:blip>
          <a:srcRect/>
          <a:stretch/>
        </p:blipFill>
        <p:spPr>
          <a:xfrm>
            <a:off x="0" y="2612572"/>
            <a:ext cx="4781041" cy="950270"/>
          </a:xfrm>
          <a:prstGeom prst="rect">
            <a:avLst/>
          </a:prstGeom>
          <a:noFill/>
          <a:ln>
            <a:noFill/>
          </a:ln>
        </p:spPr>
      </p:pic>
      <p:pic>
        <p:nvPicPr>
          <p:cNvPr id="363" name="Google Shape;363;p34"/>
          <p:cNvPicPr preferRelativeResize="0"/>
          <p:nvPr/>
        </p:nvPicPr>
        <p:blipFill rotWithShape="1">
          <a:blip r:embed="rId5">
            <a:alphaModFix/>
          </a:blip>
          <a:srcRect/>
          <a:stretch/>
        </p:blipFill>
        <p:spPr>
          <a:xfrm>
            <a:off x="4860660" y="2612572"/>
            <a:ext cx="7119070" cy="41147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5"/>
          <p:cNvSpPr txBox="1">
            <a:spLocks noGrp="1"/>
          </p:cNvSpPr>
          <p:nvPr>
            <p:ph type="title"/>
          </p:nvPr>
        </p:nvSpPr>
        <p:spPr>
          <a:xfrm>
            <a:off x="0" y="378812"/>
            <a:ext cx="7924800" cy="1080900"/>
          </a:xfrm>
          <a:prstGeom prst="rect">
            <a:avLst/>
          </a:prstGeom>
          <a:noFill/>
          <a:ln>
            <a:noFill/>
          </a:ln>
        </p:spPr>
        <p:txBody>
          <a:bodyPr spcFirstLastPara="1" wrap="square" lIns="91425" tIns="45700" rIns="91425" bIns="45700" anchor="t" anchorCtr="0">
            <a:normAutofit fontScale="90000"/>
          </a:bodyPr>
          <a:lstStyle/>
          <a:p>
            <a:pPr marL="0" lvl="0" indent="0" algn="r" rtl="1">
              <a:lnSpc>
                <a:spcPct val="90000"/>
              </a:lnSpc>
              <a:spcBef>
                <a:spcPts val="0"/>
              </a:spcBef>
              <a:spcAft>
                <a:spcPts val="0"/>
              </a:spcAft>
              <a:buClr>
                <a:schemeClr val="dk1"/>
              </a:buClr>
              <a:buSzPts val="3200"/>
              <a:buNone/>
            </a:pPr>
            <a:r>
              <a:rPr lang="ar-SA" sz="3330" dirty="0">
                <a:solidFill>
                  <a:srgbClr val="586F7C"/>
                </a:solidFill>
                <a:latin typeface="Open Sans"/>
                <a:ea typeface="Open Sans"/>
                <a:cs typeface="Open Sans"/>
                <a:sym typeface="Open Sans"/>
              </a:rPr>
              <a:t>محركي البحث </a:t>
            </a:r>
            <a:r>
              <a:rPr lang="en-US" sz="3330" dirty="0">
                <a:solidFill>
                  <a:srgbClr val="586F7C"/>
                </a:solidFill>
                <a:latin typeface="Open Sans"/>
                <a:ea typeface="Open Sans"/>
                <a:cs typeface="Open Sans"/>
                <a:sym typeface="Open Sans"/>
              </a:rPr>
              <a:t>)</a:t>
            </a:r>
            <a:r>
              <a:rPr lang="ar-SA" sz="3330" dirty="0">
                <a:solidFill>
                  <a:srgbClr val="586F7C"/>
                </a:solidFill>
                <a:latin typeface="Open Sans"/>
                <a:ea typeface="Open Sans"/>
                <a:cs typeface="Open Sans"/>
                <a:sym typeface="Open Sans"/>
              </a:rPr>
              <a:t>أي جي </a:t>
            </a:r>
            <a:r>
              <a:rPr lang="ar-EG" sz="3330" dirty="0">
                <a:solidFill>
                  <a:srgbClr val="586F7C"/>
                </a:solidFill>
                <a:latin typeface="Open Sans"/>
                <a:ea typeface="Open Sans"/>
                <a:cs typeface="Open Sans"/>
                <a:sym typeface="Open Sans"/>
              </a:rPr>
              <a:t>أ</a:t>
            </a:r>
            <a:r>
              <a:rPr lang="ar-SA" sz="3330" dirty="0">
                <a:solidFill>
                  <a:srgbClr val="586F7C"/>
                </a:solidFill>
                <a:latin typeface="Open Sans"/>
                <a:ea typeface="Open Sans"/>
                <a:cs typeface="Open Sans"/>
                <a:sym typeface="Open Sans"/>
              </a:rPr>
              <a:t>و</a:t>
            </a:r>
            <a:r>
              <a:rPr lang="en-US" sz="3330" dirty="0">
                <a:solidFill>
                  <a:srgbClr val="586F7C"/>
                </a:solidFill>
                <a:latin typeface="Open Sans"/>
                <a:ea typeface="Open Sans"/>
                <a:cs typeface="Open Sans"/>
                <a:sym typeface="Open Sans"/>
              </a:rPr>
              <a:t>(</a:t>
            </a:r>
            <a:r>
              <a:rPr lang="ar-SA" sz="3330" dirty="0">
                <a:solidFill>
                  <a:srgbClr val="586F7C"/>
                </a:solidFill>
                <a:latin typeface="Open Sans"/>
                <a:ea typeface="Open Sans"/>
                <a:cs typeface="Open Sans"/>
                <a:sym typeface="Open Sans"/>
              </a:rPr>
              <a:t> </a:t>
            </a:r>
            <a:r>
              <a:rPr lang="en-US" sz="3330" dirty="0">
                <a:solidFill>
                  <a:srgbClr val="586F7C"/>
                </a:solidFill>
                <a:latin typeface="Open Sans"/>
                <a:ea typeface="Open Sans"/>
                <a:cs typeface="Open Sans"/>
                <a:sym typeface="Open Sans"/>
              </a:rPr>
              <a:t>IGO </a:t>
            </a:r>
            <a:r>
              <a:rPr lang="ar-SA" sz="3330" dirty="0">
                <a:solidFill>
                  <a:srgbClr val="586F7C"/>
                </a:solidFill>
                <a:latin typeface="Open Sans"/>
                <a:ea typeface="Open Sans"/>
                <a:cs typeface="Open Sans"/>
                <a:sym typeface="Open Sans"/>
              </a:rPr>
              <a:t>  و </a:t>
            </a:r>
            <a:r>
              <a:rPr lang="en-US" sz="3330" dirty="0">
                <a:solidFill>
                  <a:srgbClr val="586F7C"/>
                </a:solidFill>
                <a:latin typeface="Open Sans"/>
                <a:ea typeface="Open Sans"/>
                <a:cs typeface="Open Sans"/>
                <a:sym typeface="Open Sans"/>
              </a:rPr>
              <a:t>)</a:t>
            </a:r>
            <a:r>
              <a:rPr lang="ar-SA" sz="3330" dirty="0">
                <a:solidFill>
                  <a:srgbClr val="586F7C"/>
                </a:solidFill>
                <a:latin typeface="Open Sans"/>
                <a:ea typeface="Open Sans"/>
                <a:cs typeface="Open Sans"/>
                <a:sym typeface="Open Sans"/>
              </a:rPr>
              <a:t>أن جي </a:t>
            </a:r>
            <a:r>
              <a:rPr lang="ar-EG" sz="3330" dirty="0">
                <a:solidFill>
                  <a:srgbClr val="586F7C"/>
                </a:solidFill>
                <a:latin typeface="Open Sans"/>
                <a:ea typeface="Open Sans"/>
                <a:cs typeface="Open Sans"/>
                <a:sym typeface="Open Sans"/>
              </a:rPr>
              <a:t>أ</a:t>
            </a:r>
            <a:r>
              <a:rPr lang="ar-SA" sz="3330" dirty="0">
                <a:solidFill>
                  <a:srgbClr val="586F7C"/>
                </a:solidFill>
                <a:latin typeface="Open Sans"/>
                <a:ea typeface="Open Sans"/>
                <a:cs typeface="Open Sans"/>
                <a:sym typeface="Open Sans"/>
              </a:rPr>
              <a:t>و</a:t>
            </a:r>
            <a:r>
              <a:rPr lang="en-US" sz="3330" dirty="0">
                <a:solidFill>
                  <a:srgbClr val="586F7C"/>
                </a:solidFill>
                <a:latin typeface="Open Sans"/>
                <a:ea typeface="Open Sans"/>
                <a:cs typeface="Open Sans"/>
                <a:sym typeface="Open Sans"/>
              </a:rPr>
              <a:t>(</a:t>
            </a:r>
            <a:r>
              <a:rPr lang="ar-SA" sz="3330" dirty="0">
                <a:solidFill>
                  <a:srgbClr val="586F7C"/>
                </a:solidFill>
                <a:latin typeface="Open Sans"/>
                <a:ea typeface="Open Sans"/>
                <a:cs typeface="Open Sans"/>
                <a:sym typeface="Open Sans"/>
              </a:rPr>
              <a:t> </a:t>
            </a:r>
            <a:r>
              <a:rPr lang="en-US" sz="3330" dirty="0">
                <a:solidFill>
                  <a:srgbClr val="586F7C"/>
                </a:solidFill>
                <a:latin typeface="Open Sans"/>
                <a:ea typeface="Open Sans"/>
                <a:cs typeface="Open Sans"/>
                <a:sym typeface="Open Sans"/>
              </a:rPr>
              <a:t>NGO</a:t>
            </a:r>
            <a:br>
              <a:rPr lang="en-US" sz="3330" dirty="0">
                <a:solidFill>
                  <a:srgbClr val="586F7C"/>
                </a:solidFill>
                <a:latin typeface="Open Sans"/>
                <a:ea typeface="Open Sans"/>
                <a:cs typeface="Open Sans"/>
                <a:sym typeface="Open Sans"/>
              </a:rPr>
            </a:br>
            <a:r>
              <a:rPr lang="ar-EG" sz="3300" dirty="0">
                <a:solidFill>
                  <a:srgbClr val="586F7C"/>
                </a:solidFill>
                <a:latin typeface="Open Sans"/>
                <a:ea typeface="Open Sans"/>
                <a:sym typeface="Open Sans"/>
              </a:rPr>
              <a:t>المنظمات غير الحكومية - مقدمان من </a:t>
            </a:r>
            <a:r>
              <a:rPr lang="en-US" sz="3300" dirty="0">
                <a:solidFill>
                  <a:srgbClr val="586F7C"/>
                </a:solidFill>
                <a:latin typeface="Open Sans"/>
                <a:ea typeface="Open Sans"/>
                <a:cs typeface="Open Sans"/>
                <a:sym typeface="Open Sans"/>
              </a:rPr>
              <a:t>Google</a:t>
            </a:r>
            <a:endParaRPr sz="3300" dirty="0">
              <a:solidFill>
                <a:srgbClr val="586F7C"/>
              </a:solidFill>
              <a:latin typeface="Open Sans"/>
              <a:ea typeface="Open Sans"/>
              <a:cs typeface="Open Sans"/>
              <a:sym typeface="Open Sans"/>
            </a:endParaRPr>
          </a:p>
        </p:txBody>
      </p:sp>
      <p:sp>
        <p:nvSpPr>
          <p:cNvPr id="370" name="Google Shape;370;p35"/>
          <p:cNvSpPr txBox="1">
            <a:spLocks noGrp="1"/>
          </p:cNvSpPr>
          <p:nvPr>
            <p:ph type="body" idx="1"/>
          </p:nvPr>
        </p:nvSpPr>
        <p:spPr>
          <a:xfrm>
            <a:off x="799647" y="1693652"/>
            <a:ext cx="9327000" cy="816300"/>
          </a:xfrm>
          <a:prstGeom prst="rect">
            <a:avLst/>
          </a:prstGeom>
          <a:noFill/>
          <a:ln>
            <a:noFill/>
          </a:ln>
        </p:spPr>
        <p:txBody>
          <a:bodyPr spcFirstLastPara="1" wrap="square" lIns="91425" tIns="45700" rIns="91425" bIns="45700" anchor="t" anchorCtr="0">
            <a:noAutofit/>
          </a:bodyPr>
          <a:lstStyle/>
          <a:p>
            <a:pPr marL="76200" marR="0" lvl="0" indent="0" algn="r" rtl="1">
              <a:lnSpc>
                <a:spcPct val="100000"/>
              </a:lnSpc>
              <a:spcBef>
                <a:spcPts val="1000"/>
              </a:spcBef>
              <a:spcAft>
                <a:spcPts val="0"/>
              </a:spcAft>
              <a:buClr>
                <a:schemeClr val="dk1"/>
              </a:buClr>
              <a:buSzPts val="2400"/>
              <a:buFont typeface="Arial"/>
              <a:buNone/>
            </a:pPr>
            <a:r>
              <a:rPr lang="ar-SA" dirty="0">
                <a:solidFill>
                  <a:schemeClr val="tx1"/>
                </a:solidFill>
                <a:latin typeface="Open Sans"/>
                <a:ea typeface="Open Sans"/>
                <a:cs typeface="Open Sans"/>
                <a:sym typeface="Open Sans"/>
              </a:rPr>
              <a:t>في جوجل ، أبحث عن محرك بحث المنظمات الحكومية الدولية – جوجل أو محرك بحث المنظمات غير الحكومية  ، أكمل البحث عن طريق العنوان في جوجل </a:t>
            </a:r>
            <a:endParaRPr dirty="0">
              <a:solidFill>
                <a:schemeClr val="tx1"/>
              </a:solidFill>
              <a:latin typeface="Open Sans"/>
              <a:ea typeface="Open Sans"/>
              <a:cs typeface="Open Sans"/>
              <a:sym typeface="Open Sans"/>
            </a:endParaRPr>
          </a:p>
        </p:txBody>
      </p:sp>
      <p:pic>
        <p:nvPicPr>
          <p:cNvPr id="371" name="Google Shape;371;p35" descr="https://lh5.googleusercontent.com/A-aayFmhupXx2Ej_-lOosyiXd9KyiJPvewbHaCnrRK-w-ic2YZeJHjoDIvKdNQosvfWwuNnR5DYFqTEtc5KqTccCUSpkNGRtNtSlWr8xf0_j_kUene4J9-uaaSZ0hs9B2WRHJY8"/>
          <p:cNvPicPr preferRelativeResize="0"/>
          <p:nvPr/>
        </p:nvPicPr>
        <p:blipFill rotWithShape="1">
          <a:blip r:embed="rId3">
            <a:alphaModFix/>
          </a:blip>
          <a:srcRect/>
          <a:stretch/>
        </p:blipFill>
        <p:spPr>
          <a:xfrm>
            <a:off x="799647" y="2753853"/>
            <a:ext cx="9813927" cy="3840232"/>
          </a:xfrm>
          <a:prstGeom prst="rect">
            <a:avLst/>
          </a:prstGeom>
          <a:noFill/>
          <a:ln>
            <a:noFill/>
          </a:ln>
        </p:spPr>
      </p:pic>
      <p:cxnSp>
        <p:nvCxnSpPr>
          <p:cNvPr id="372" name="Google Shape;372;p35"/>
          <p:cNvCxnSpPr>
            <a:cxnSpLocks/>
          </p:cNvCxnSpPr>
          <p:nvPr/>
        </p:nvCxnSpPr>
        <p:spPr>
          <a:xfrm>
            <a:off x="8220075" y="2581275"/>
            <a:ext cx="380700" cy="207525"/>
          </a:xfrm>
          <a:prstGeom prst="straightConnector1">
            <a:avLst/>
          </a:prstGeom>
          <a:noFill/>
          <a:ln w="19050" cap="flat" cmpd="sng">
            <a:solidFill>
              <a:srgbClr val="FF0000"/>
            </a:solidFill>
            <a:prstDash val="solid"/>
            <a:round/>
            <a:headEnd type="none" w="med" len="med"/>
            <a:tailEnd type="triangle" w="med" len="med"/>
          </a:ln>
        </p:spPr>
      </p:cxnSp>
      <p:cxnSp>
        <p:nvCxnSpPr>
          <p:cNvPr id="373" name="Google Shape;373;p35"/>
          <p:cNvCxnSpPr>
            <a:cxnSpLocks/>
          </p:cNvCxnSpPr>
          <p:nvPr/>
        </p:nvCxnSpPr>
        <p:spPr>
          <a:xfrm flipH="1">
            <a:off x="1765963" y="2200275"/>
            <a:ext cx="1967837" cy="588375"/>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6"/>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Autofit/>
          </a:bodyPr>
          <a:lstStyle/>
          <a:p>
            <a:pPr lvl="0" algn="r" rtl="1">
              <a:buClr>
                <a:schemeClr val="dk1"/>
              </a:buClr>
              <a:buSzPts val="3200"/>
            </a:pPr>
            <a:r>
              <a:rPr lang="ar-SA" sz="3000" dirty="0">
                <a:solidFill>
                  <a:srgbClr val="586F7C"/>
                </a:solidFill>
                <a:latin typeface="Open Sans"/>
                <a:ea typeface="Open Sans"/>
                <a:sym typeface="Open Sans"/>
              </a:rPr>
              <a:t>محركي البحث </a:t>
            </a:r>
            <a:r>
              <a:rPr lang="en-US" sz="3000" dirty="0">
                <a:solidFill>
                  <a:srgbClr val="586F7C"/>
                </a:solidFill>
                <a:latin typeface="Open Sans"/>
                <a:ea typeface="Open Sans"/>
                <a:cs typeface="Open Sans"/>
                <a:sym typeface="Open Sans"/>
              </a:rPr>
              <a:t>)</a:t>
            </a:r>
            <a:r>
              <a:rPr lang="ar-SA" sz="3000" dirty="0">
                <a:solidFill>
                  <a:srgbClr val="586F7C"/>
                </a:solidFill>
                <a:latin typeface="Open Sans"/>
                <a:ea typeface="Open Sans"/>
                <a:sym typeface="Open Sans"/>
              </a:rPr>
              <a:t>أي جي </a:t>
            </a:r>
            <a:r>
              <a:rPr lang="ar-EG" sz="3000" dirty="0">
                <a:solidFill>
                  <a:srgbClr val="586F7C"/>
                </a:solidFill>
                <a:latin typeface="Open Sans"/>
                <a:ea typeface="Open Sans"/>
                <a:sym typeface="Open Sans"/>
              </a:rPr>
              <a:t>أ</a:t>
            </a:r>
            <a:r>
              <a:rPr lang="ar-SA" sz="3000" dirty="0">
                <a:solidFill>
                  <a:srgbClr val="586F7C"/>
                </a:solidFill>
                <a:latin typeface="Open Sans"/>
                <a:ea typeface="Open Sans"/>
                <a:sym typeface="Open Sans"/>
              </a:rPr>
              <a:t>و</a:t>
            </a:r>
            <a:r>
              <a:rPr lang="en-US" sz="3000" dirty="0">
                <a:solidFill>
                  <a:srgbClr val="586F7C"/>
                </a:solidFill>
                <a:latin typeface="Open Sans"/>
                <a:ea typeface="Open Sans"/>
                <a:cs typeface="Open Sans"/>
                <a:sym typeface="Open Sans"/>
              </a:rPr>
              <a:t>(</a:t>
            </a:r>
            <a:r>
              <a:rPr lang="ar-SA" sz="3000" dirty="0">
                <a:solidFill>
                  <a:srgbClr val="586F7C"/>
                </a:solidFill>
                <a:latin typeface="Open Sans"/>
                <a:ea typeface="Open Sans"/>
                <a:sym typeface="Open Sans"/>
              </a:rPr>
              <a:t> </a:t>
            </a:r>
            <a:r>
              <a:rPr lang="en-US" sz="3000" dirty="0">
                <a:solidFill>
                  <a:srgbClr val="586F7C"/>
                </a:solidFill>
                <a:latin typeface="Open Sans"/>
                <a:ea typeface="Open Sans"/>
                <a:cs typeface="Open Sans"/>
                <a:sym typeface="Open Sans"/>
              </a:rPr>
              <a:t>IGO </a:t>
            </a:r>
            <a:r>
              <a:rPr lang="ar-SA" sz="3000" dirty="0">
                <a:solidFill>
                  <a:srgbClr val="586F7C"/>
                </a:solidFill>
                <a:latin typeface="Open Sans"/>
                <a:ea typeface="Open Sans"/>
                <a:sym typeface="Open Sans"/>
              </a:rPr>
              <a:t>  </a:t>
            </a:r>
            <a:r>
              <a:rPr lang="ar-EG" sz="3000" dirty="0">
                <a:solidFill>
                  <a:srgbClr val="586F7C"/>
                </a:solidFill>
                <a:latin typeface="Open Sans"/>
                <a:ea typeface="Open Sans"/>
                <a:sym typeface="Open Sans"/>
              </a:rPr>
              <a:t> ومحرك بحث المنظمات غير الحكومية.</a:t>
            </a:r>
            <a:r>
              <a:rPr lang="ar-SA" sz="3000" dirty="0">
                <a:solidFill>
                  <a:srgbClr val="586F7C"/>
                </a:solidFill>
                <a:latin typeface="Open Sans"/>
                <a:ea typeface="Open Sans"/>
                <a:sym typeface="Open Sans"/>
              </a:rPr>
              <a:t> </a:t>
            </a:r>
            <a:r>
              <a:rPr lang="en-US" sz="3000" dirty="0">
                <a:solidFill>
                  <a:srgbClr val="586F7C"/>
                </a:solidFill>
                <a:latin typeface="Open Sans"/>
                <a:ea typeface="Open Sans"/>
                <a:cs typeface="Open Sans"/>
                <a:sym typeface="Open Sans"/>
              </a:rPr>
              <a:t>)</a:t>
            </a:r>
            <a:r>
              <a:rPr lang="ar-EG" sz="3000" dirty="0">
                <a:solidFill>
                  <a:srgbClr val="586F7C"/>
                </a:solidFill>
                <a:latin typeface="Open Sans"/>
                <a:ea typeface="Open Sans"/>
                <a:sym typeface="Open Sans"/>
              </a:rPr>
              <a:t>أ</a:t>
            </a:r>
            <a:r>
              <a:rPr lang="ar-SA" sz="3000" dirty="0">
                <a:solidFill>
                  <a:srgbClr val="586F7C"/>
                </a:solidFill>
                <a:latin typeface="Open Sans"/>
                <a:ea typeface="Open Sans"/>
                <a:sym typeface="Open Sans"/>
              </a:rPr>
              <a:t>ن جي </a:t>
            </a:r>
            <a:r>
              <a:rPr lang="ar-EG" sz="3000" dirty="0">
                <a:solidFill>
                  <a:srgbClr val="586F7C"/>
                </a:solidFill>
                <a:latin typeface="Open Sans"/>
                <a:ea typeface="Open Sans"/>
                <a:sym typeface="Open Sans"/>
              </a:rPr>
              <a:t>أ</a:t>
            </a:r>
            <a:r>
              <a:rPr lang="ar-SA" sz="3000" dirty="0">
                <a:solidFill>
                  <a:srgbClr val="586F7C"/>
                </a:solidFill>
                <a:latin typeface="Open Sans"/>
                <a:ea typeface="Open Sans"/>
                <a:sym typeface="Open Sans"/>
              </a:rPr>
              <a:t>و</a:t>
            </a:r>
            <a:r>
              <a:rPr lang="en-US" sz="3000" dirty="0">
                <a:solidFill>
                  <a:srgbClr val="586F7C"/>
                </a:solidFill>
                <a:latin typeface="Open Sans"/>
                <a:ea typeface="Open Sans"/>
                <a:cs typeface="Open Sans"/>
                <a:sym typeface="Open Sans"/>
              </a:rPr>
              <a:t>(</a:t>
            </a:r>
            <a:r>
              <a:rPr lang="ar-SA" sz="3000" dirty="0">
                <a:solidFill>
                  <a:srgbClr val="586F7C"/>
                </a:solidFill>
                <a:latin typeface="Open Sans"/>
                <a:ea typeface="Open Sans"/>
                <a:sym typeface="Open Sans"/>
              </a:rPr>
              <a:t> </a:t>
            </a:r>
            <a:r>
              <a:rPr lang="en-US" sz="3000" dirty="0">
                <a:solidFill>
                  <a:srgbClr val="586F7C"/>
                </a:solidFill>
                <a:latin typeface="Open Sans"/>
                <a:ea typeface="Open Sans"/>
                <a:cs typeface="Open Sans"/>
                <a:sym typeface="Open Sans"/>
              </a:rPr>
              <a:t>NGO</a:t>
            </a:r>
            <a:r>
              <a:rPr lang="ar-SA" sz="3000" dirty="0">
                <a:solidFill>
                  <a:srgbClr val="586F7C"/>
                </a:solidFill>
                <a:latin typeface="Open Sans"/>
                <a:ea typeface="Open Sans"/>
                <a:sym typeface="Open Sans"/>
              </a:rPr>
              <a:t> </a:t>
            </a:r>
            <a:r>
              <a:rPr lang="ar-EG" sz="3000" dirty="0">
                <a:solidFill>
                  <a:srgbClr val="586F7C"/>
                </a:solidFill>
                <a:latin typeface="Open Sans"/>
                <a:ea typeface="Open Sans"/>
                <a:sym typeface="Open Sans"/>
              </a:rPr>
              <a:t>. (تابع)</a:t>
            </a:r>
            <a:br>
              <a:rPr lang="en-US" sz="3000" dirty="0">
                <a:solidFill>
                  <a:srgbClr val="586F7C"/>
                </a:solidFill>
                <a:latin typeface="Open Sans"/>
                <a:ea typeface="Open Sans"/>
                <a:cs typeface="Open Sans"/>
                <a:sym typeface="Open Sans"/>
              </a:rPr>
            </a:br>
            <a:endParaRPr sz="3000" dirty="0">
              <a:solidFill>
                <a:srgbClr val="586F7C"/>
              </a:solidFill>
              <a:latin typeface="Open Sans"/>
              <a:ea typeface="Open Sans"/>
              <a:cs typeface="Open Sans"/>
              <a:sym typeface="Open Sans"/>
            </a:endParaRPr>
          </a:p>
        </p:txBody>
      </p:sp>
      <p:pic>
        <p:nvPicPr>
          <p:cNvPr id="380" name="Google Shape;380;p36"/>
          <p:cNvPicPr preferRelativeResize="0"/>
          <p:nvPr/>
        </p:nvPicPr>
        <p:blipFill rotWithShape="1">
          <a:blip r:embed="rId3">
            <a:alphaModFix/>
          </a:blip>
          <a:srcRect/>
          <a:stretch/>
        </p:blipFill>
        <p:spPr>
          <a:xfrm>
            <a:off x="1665514" y="1807400"/>
            <a:ext cx="8801099" cy="491472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7"/>
          <p:cNvSpPr txBox="1">
            <a:spLocks noGrp="1"/>
          </p:cNvSpPr>
          <p:nvPr>
            <p:ph type="title"/>
          </p:nvPr>
        </p:nvSpPr>
        <p:spPr>
          <a:xfrm>
            <a:off x="0" y="378812"/>
            <a:ext cx="7217229" cy="1080900"/>
          </a:xfrm>
          <a:prstGeom prst="rect">
            <a:avLst/>
          </a:prstGeom>
          <a:noFill/>
          <a:ln>
            <a:noFill/>
          </a:ln>
        </p:spPr>
        <p:txBody>
          <a:bodyPr spcFirstLastPara="1" wrap="square" lIns="91425" tIns="45700" rIns="91425" bIns="45700" anchor="t" anchorCtr="0">
            <a:normAutofit/>
          </a:bodyPr>
          <a:lstStyle/>
          <a:p>
            <a:pPr lvl="0" algn="r" rtl="1">
              <a:buClr>
                <a:schemeClr val="dk1"/>
              </a:buClr>
              <a:buSzPts val="3200"/>
            </a:pPr>
            <a:r>
              <a:rPr lang="ar-SA" sz="3330" dirty="0">
                <a:solidFill>
                  <a:srgbClr val="586F7C"/>
                </a:solidFill>
                <a:latin typeface="Open Sans"/>
                <a:ea typeface="Open Sans"/>
                <a:sym typeface="Open Sans"/>
              </a:rPr>
              <a:t>مجلات </a:t>
            </a:r>
            <a:r>
              <a:rPr lang="en-US" sz="3330" dirty="0" err="1">
                <a:solidFill>
                  <a:srgbClr val="586F7C"/>
                </a:solidFill>
                <a:latin typeface="Open Sans"/>
                <a:ea typeface="Open Sans"/>
                <a:sym typeface="Open Sans"/>
              </a:rPr>
              <a:t>HighWire</a:t>
            </a:r>
            <a:r>
              <a:rPr lang="ar-SA" sz="3330" dirty="0">
                <a:solidFill>
                  <a:srgbClr val="586F7C"/>
                </a:solidFill>
                <a:latin typeface="Open Sans"/>
                <a:ea typeface="Open Sans"/>
                <a:sym typeface="Open Sans"/>
              </a:rPr>
              <a:t> المتاحة مجاناً</a:t>
            </a:r>
            <a:endParaRPr sz="3330" dirty="0">
              <a:solidFill>
                <a:srgbClr val="586F7C"/>
              </a:solidFill>
              <a:latin typeface="Open Sans"/>
              <a:ea typeface="Open Sans"/>
              <a:cs typeface="Open Sans"/>
              <a:sym typeface="Open Sans"/>
            </a:endParaRPr>
          </a:p>
        </p:txBody>
      </p:sp>
      <p:sp>
        <p:nvSpPr>
          <p:cNvPr id="387" name="Google Shape;387;p37"/>
          <p:cNvSpPr txBox="1">
            <a:spLocks noGrp="1"/>
          </p:cNvSpPr>
          <p:nvPr>
            <p:ph type="body" idx="1"/>
          </p:nvPr>
        </p:nvSpPr>
        <p:spPr>
          <a:xfrm>
            <a:off x="179613" y="1796143"/>
            <a:ext cx="8942615" cy="816429"/>
          </a:xfrm>
          <a:prstGeom prst="rect">
            <a:avLst/>
          </a:prstGeom>
          <a:noFill/>
          <a:ln>
            <a:noFill/>
          </a:ln>
        </p:spPr>
        <p:txBody>
          <a:bodyPr spcFirstLastPara="1" wrap="square" lIns="91425" tIns="45700" rIns="91425" bIns="45700" anchor="t" anchorCtr="0">
            <a:noAutofit/>
          </a:bodyPr>
          <a:lstStyle/>
          <a:p>
            <a:pPr marL="76200" indent="0" algn="r" rtl="1">
              <a:lnSpc>
                <a:spcPct val="100000"/>
              </a:lnSpc>
              <a:buClr>
                <a:schemeClr val="dk1"/>
              </a:buClr>
              <a:buNone/>
            </a:pPr>
            <a:r>
              <a:rPr lang="ar-SA" dirty="0">
                <a:solidFill>
                  <a:schemeClr val="dk1"/>
                </a:solidFill>
                <a:latin typeface="Open Sans"/>
                <a:ea typeface="Open Sans"/>
                <a:cs typeface="Open Sans"/>
                <a:sym typeface="Open Sans"/>
              </a:rPr>
              <a:t>متاح من خلال </a:t>
            </a:r>
            <a:r>
              <a:rPr lang="en-US" u="sng" dirty="0">
                <a:solidFill>
                  <a:schemeClr val="hlink"/>
                </a:solidFill>
                <a:hlinkClick r:id="rId3"/>
              </a:rPr>
              <a:t>http://highwire.stanford.edu/lists/devecon.dtl</a:t>
            </a:r>
            <a:endParaRPr lang="en-US" dirty="0"/>
          </a:p>
          <a:p>
            <a:pPr marL="76200" marR="0" lvl="0" indent="0" algn="r" rtl="1">
              <a:lnSpc>
                <a:spcPct val="100000"/>
              </a:lnSpc>
              <a:spcBef>
                <a:spcPts val="1000"/>
              </a:spcBef>
              <a:spcAft>
                <a:spcPts val="0"/>
              </a:spcAft>
              <a:buClr>
                <a:schemeClr val="dk1"/>
              </a:buClr>
              <a:buSzPts val="2400"/>
              <a:buFont typeface="Arial"/>
              <a:buNone/>
            </a:pPr>
            <a:endParaRPr dirty="0">
              <a:solidFill>
                <a:schemeClr val="dk1"/>
              </a:solidFill>
              <a:latin typeface="Open Sans"/>
              <a:ea typeface="Open Sans"/>
              <a:cs typeface="Open Sans"/>
              <a:sym typeface="Open Sans"/>
            </a:endParaRPr>
          </a:p>
        </p:txBody>
      </p:sp>
      <p:pic>
        <p:nvPicPr>
          <p:cNvPr id="388" name="Google Shape;388;p37" descr="https://lh3.googleusercontent.com/4NXnqtnM54gih2jyCKpUKRvR2xoxvpO98v0KTGldJ3I9OBolt1BsAWBtIbEUihNsya6AGhgM2Gbov4yRRE31Izytn0PYfdAVnnoaXOkksIN07vpGM6xqqM4PbCJy9cHSJD0B3to"/>
          <p:cNvPicPr preferRelativeResize="0"/>
          <p:nvPr/>
        </p:nvPicPr>
        <p:blipFill rotWithShape="1">
          <a:blip r:embed="rId4">
            <a:alphaModFix/>
          </a:blip>
          <a:srcRect/>
          <a:stretch/>
        </p:blipFill>
        <p:spPr>
          <a:xfrm>
            <a:off x="179614" y="3177061"/>
            <a:ext cx="4825648" cy="2074182"/>
          </a:xfrm>
          <a:prstGeom prst="rect">
            <a:avLst/>
          </a:prstGeom>
          <a:noFill/>
          <a:ln>
            <a:noFill/>
          </a:ln>
        </p:spPr>
      </p:pic>
      <p:pic>
        <p:nvPicPr>
          <p:cNvPr id="389" name="Google Shape;389;p37"/>
          <p:cNvPicPr preferRelativeResize="0"/>
          <p:nvPr/>
        </p:nvPicPr>
        <p:blipFill rotWithShape="1">
          <a:blip r:embed="rId5">
            <a:alphaModFix/>
          </a:blip>
          <a:srcRect/>
          <a:stretch/>
        </p:blipFill>
        <p:spPr>
          <a:xfrm>
            <a:off x="4963887" y="3177061"/>
            <a:ext cx="7228114" cy="36375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2"/>
          <p:cNvSpPr txBox="1">
            <a:spLocks noGrp="1"/>
          </p:cNvSpPr>
          <p:nvPr>
            <p:ph type="title"/>
          </p:nvPr>
        </p:nvSpPr>
        <p:spPr>
          <a:xfrm>
            <a:off x="179614" y="307029"/>
            <a:ext cx="7768150" cy="1080900"/>
          </a:xfrm>
          <a:prstGeom prst="rect">
            <a:avLst/>
          </a:prstGeom>
          <a:noFill/>
          <a:ln>
            <a:noFill/>
          </a:ln>
        </p:spPr>
        <p:txBody>
          <a:bodyPr spcFirstLastPara="1" wrap="square" lIns="91425" tIns="45700" rIns="91425" bIns="45700" anchor="t" anchorCtr="0">
            <a:normAutofit fontScale="90000"/>
          </a:bodyPr>
          <a:lstStyle/>
          <a:p>
            <a:pPr marL="0" lvl="0" indent="0" algn="r" rtl="1">
              <a:lnSpc>
                <a:spcPct val="90000"/>
              </a:lnSpc>
              <a:spcBef>
                <a:spcPts val="0"/>
              </a:spcBef>
              <a:spcAft>
                <a:spcPts val="0"/>
              </a:spcAft>
              <a:buClr>
                <a:schemeClr val="dk1"/>
              </a:buClr>
              <a:buSzPts val="3200"/>
              <a:buNone/>
            </a:pPr>
            <a:r>
              <a:rPr lang="ar-SA" sz="3200" dirty="0">
                <a:solidFill>
                  <a:srgbClr val="586F7C"/>
                </a:solidFill>
                <a:latin typeface="Open Sans"/>
                <a:ea typeface="Open Sans"/>
                <a:sym typeface="Open Sans"/>
              </a:rPr>
              <a:t>غانا –  أدلة </a:t>
            </a:r>
            <a:r>
              <a:rPr lang="ar-EG" sz="3200" dirty="0">
                <a:solidFill>
                  <a:srgbClr val="586F7C"/>
                </a:solidFill>
                <a:latin typeface="Open Sans"/>
                <a:ea typeface="Open Sans"/>
                <a:sym typeface="Open Sans"/>
              </a:rPr>
              <a:t>"</a:t>
            </a:r>
            <a:r>
              <a:rPr lang="ar-SA" sz="3200" dirty="0">
                <a:solidFill>
                  <a:srgbClr val="586F7C"/>
                </a:solidFill>
                <a:latin typeface="Open Sans"/>
                <a:ea typeface="Open Sans"/>
                <a:sym typeface="Open Sans"/>
              </a:rPr>
              <a:t>يو </a:t>
            </a:r>
            <a:r>
              <a:rPr lang="ar-EG" sz="3200" dirty="0">
                <a:solidFill>
                  <a:srgbClr val="586F7C"/>
                </a:solidFill>
                <a:latin typeface="Open Sans"/>
                <a:ea typeface="Open Sans"/>
                <a:sym typeface="Open Sans"/>
              </a:rPr>
              <a:t>أ</a:t>
            </a:r>
            <a:r>
              <a:rPr lang="ar-SA" sz="3200" dirty="0">
                <a:solidFill>
                  <a:srgbClr val="586F7C"/>
                </a:solidFill>
                <a:latin typeface="Open Sans"/>
                <a:ea typeface="Open Sans"/>
                <a:sym typeface="Open Sans"/>
              </a:rPr>
              <a:t>م</a:t>
            </a:r>
            <a:r>
              <a:rPr lang="ar-EG" sz="3200" dirty="0">
                <a:solidFill>
                  <a:srgbClr val="586F7C"/>
                </a:solidFill>
                <a:latin typeface="Open Sans"/>
                <a:ea typeface="Open Sans"/>
                <a:sym typeface="Open Sans"/>
              </a:rPr>
              <a:t>"</a:t>
            </a:r>
            <a:r>
              <a:rPr lang="en-US" sz="3200" dirty="0">
                <a:solidFill>
                  <a:srgbClr val="586F7C"/>
                </a:solidFill>
                <a:latin typeface="Open Sans"/>
                <a:ea typeface="Open Sans"/>
                <a:cs typeface="Open Sans"/>
                <a:sym typeface="Open Sans"/>
              </a:rPr>
              <a:t>UM </a:t>
            </a:r>
            <a:r>
              <a:rPr lang="ar-SA" sz="3200" dirty="0">
                <a:solidFill>
                  <a:srgbClr val="586F7C"/>
                </a:solidFill>
                <a:latin typeface="Open Sans"/>
                <a:ea typeface="Open Sans"/>
                <a:sym typeface="Open Sans"/>
              </a:rPr>
              <a:t>  للتعاون البحثي</a:t>
            </a:r>
            <a:r>
              <a:rPr lang="ar-EG" sz="3200" dirty="0">
                <a:solidFill>
                  <a:srgbClr val="586F7C"/>
                </a:solidFill>
                <a:latin typeface="Open Sans"/>
                <a:ea typeface="Open Sans"/>
                <a:sym typeface="Open Sans"/>
              </a:rPr>
              <a:t> </a:t>
            </a:r>
            <a:r>
              <a:rPr lang="en-US" sz="3200" dirty="0">
                <a:solidFill>
                  <a:srgbClr val="586F7C"/>
                </a:solidFill>
                <a:latin typeface="Open Sans"/>
                <a:ea typeface="Open Sans"/>
                <a:cs typeface="Open Sans"/>
                <a:sym typeface="Open Sans"/>
              </a:rPr>
              <a:t>Ghana – UM </a:t>
            </a:r>
            <a:r>
              <a:rPr lang="en-US" sz="3200" dirty="0">
                <a:solidFill>
                  <a:srgbClr val="586F7C"/>
                </a:solidFill>
                <a:latin typeface="Open Sans"/>
                <a:ea typeface="Open Sans"/>
                <a:sym typeface="Open Sans"/>
              </a:rPr>
              <a:t>Collaboration Research Guides</a:t>
            </a:r>
            <a:r>
              <a:rPr lang="ar-SA" sz="3200" dirty="0">
                <a:solidFill>
                  <a:srgbClr val="586F7C"/>
                </a:solidFill>
                <a:latin typeface="Open Sans"/>
                <a:ea typeface="Open Sans"/>
                <a:sym typeface="Open Sans"/>
              </a:rPr>
              <a:t> : مصادر معلومات </a:t>
            </a:r>
            <a:endParaRPr sz="3200" dirty="0">
              <a:solidFill>
                <a:srgbClr val="586F7C"/>
              </a:solidFill>
              <a:latin typeface="Open Sans"/>
              <a:ea typeface="Open Sans"/>
              <a:sym typeface="Open Sans"/>
            </a:endParaRPr>
          </a:p>
        </p:txBody>
      </p:sp>
      <p:sp>
        <p:nvSpPr>
          <p:cNvPr id="396" name="Google Shape;396;p42"/>
          <p:cNvSpPr txBox="1">
            <a:spLocks noGrp="1"/>
          </p:cNvSpPr>
          <p:nvPr>
            <p:ph type="body" idx="1"/>
          </p:nvPr>
        </p:nvSpPr>
        <p:spPr>
          <a:xfrm>
            <a:off x="179613" y="1796143"/>
            <a:ext cx="8942615" cy="816429"/>
          </a:xfrm>
          <a:prstGeom prst="rect">
            <a:avLst/>
          </a:prstGeom>
          <a:noFill/>
          <a:ln>
            <a:noFill/>
          </a:ln>
        </p:spPr>
        <p:txBody>
          <a:bodyPr spcFirstLastPara="1" wrap="square" lIns="91425" tIns="45700" rIns="91425" bIns="45700" anchor="t" anchorCtr="0">
            <a:noAutofit/>
          </a:bodyPr>
          <a:lstStyle/>
          <a:p>
            <a:pPr marL="76200" indent="0" algn="r" rtl="1">
              <a:lnSpc>
                <a:spcPct val="100000"/>
              </a:lnSpc>
              <a:buClr>
                <a:schemeClr val="dk1"/>
              </a:buClr>
              <a:buNone/>
            </a:pPr>
            <a:r>
              <a:rPr lang="ar-SA" dirty="0">
                <a:solidFill>
                  <a:schemeClr val="dk1"/>
                </a:solidFill>
                <a:latin typeface="Open Sans"/>
                <a:ea typeface="Open Sans"/>
                <a:cs typeface="Open Sans"/>
                <a:sym typeface="Open Sans"/>
              </a:rPr>
              <a:t>متاح من خلال </a:t>
            </a:r>
            <a:r>
              <a:rPr lang="en-US" u="sng" dirty="0">
                <a:solidFill>
                  <a:schemeClr val="hlink"/>
                </a:solidFill>
                <a:hlinkClick r:id="rId3"/>
              </a:rPr>
              <a:t>https://guides.lib.umich.edu/ghana-health</a:t>
            </a:r>
            <a:endParaRPr lang="en-US" dirty="0"/>
          </a:p>
          <a:p>
            <a:pPr marL="76200" marR="0" lvl="0" indent="0" algn="r" rtl="1">
              <a:lnSpc>
                <a:spcPct val="100000"/>
              </a:lnSpc>
              <a:spcBef>
                <a:spcPts val="1000"/>
              </a:spcBef>
              <a:spcAft>
                <a:spcPts val="0"/>
              </a:spcAft>
              <a:buClr>
                <a:schemeClr val="dk1"/>
              </a:buClr>
              <a:buSzPts val="2400"/>
              <a:buFont typeface="Arial"/>
              <a:buNone/>
            </a:pPr>
            <a:endParaRPr dirty="0">
              <a:solidFill>
                <a:schemeClr val="dk1"/>
              </a:solidFill>
              <a:latin typeface="Open Sans"/>
              <a:ea typeface="Open Sans"/>
              <a:cs typeface="Open Sans"/>
              <a:sym typeface="Open Sans"/>
            </a:endParaRPr>
          </a:p>
        </p:txBody>
      </p:sp>
      <p:pic>
        <p:nvPicPr>
          <p:cNvPr id="397" name="Google Shape;397;p42" descr="https://lh3.googleusercontent.com/W1DjrEuQGWf6v6ONVVszJZihC_-b1gY6C6WmSRBbpzFPTEl2OAol59YDe57gCYxjG2TD_oNY6lZ9yP4SkTIIPTwNzoY6bcFNpuTx2biJtOB7rZya0Z2UCBPxAe6sTmCFYjVmkP0"/>
          <p:cNvPicPr preferRelativeResize="0"/>
          <p:nvPr/>
        </p:nvPicPr>
        <p:blipFill rotWithShape="1">
          <a:blip r:embed="rId4">
            <a:alphaModFix/>
          </a:blip>
          <a:srcRect/>
          <a:stretch/>
        </p:blipFill>
        <p:spPr>
          <a:xfrm>
            <a:off x="179614" y="2612572"/>
            <a:ext cx="5220784" cy="1779814"/>
          </a:xfrm>
          <a:prstGeom prst="rect">
            <a:avLst/>
          </a:prstGeom>
          <a:noFill/>
          <a:ln>
            <a:noFill/>
          </a:ln>
        </p:spPr>
      </p:pic>
      <p:pic>
        <p:nvPicPr>
          <p:cNvPr id="398" name="Google Shape;398;p42"/>
          <p:cNvPicPr preferRelativeResize="0"/>
          <p:nvPr/>
        </p:nvPicPr>
        <p:blipFill rotWithShape="1">
          <a:blip r:embed="rId5">
            <a:alphaModFix/>
          </a:blip>
          <a:srcRect/>
          <a:stretch/>
        </p:blipFill>
        <p:spPr>
          <a:xfrm>
            <a:off x="5355771" y="2612572"/>
            <a:ext cx="6342012" cy="418969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3"/>
          <p:cNvSpPr txBox="1">
            <a:spLocks noGrp="1"/>
          </p:cNvSpPr>
          <p:nvPr>
            <p:ph type="title"/>
          </p:nvPr>
        </p:nvSpPr>
        <p:spPr>
          <a:xfrm>
            <a:off x="855407" y="437576"/>
            <a:ext cx="7217229" cy="565085"/>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SA" sz="3200" dirty="0">
                <a:solidFill>
                  <a:srgbClr val="586F7C"/>
                </a:solidFill>
                <a:latin typeface="Open Sans"/>
                <a:ea typeface="Open Sans"/>
                <a:cs typeface="Open Sans"/>
                <a:sym typeface="Open Sans"/>
              </a:rPr>
              <a:t>أدلة </a:t>
            </a:r>
            <a:r>
              <a:rPr lang="ar-SA" sz="3200" dirty="0">
                <a:solidFill>
                  <a:srgbClr val="586F7C"/>
                </a:solidFill>
                <a:latin typeface="Open Sans"/>
                <a:ea typeface="Open Sans"/>
                <a:sym typeface="Open Sans"/>
              </a:rPr>
              <a:t>أبحاث مكتبات جامعة جنوب كاليفورنيا</a:t>
            </a:r>
            <a:r>
              <a:rPr lang="en-US" sz="3200" dirty="0">
                <a:solidFill>
                  <a:srgbClr val="586F7C"/>
                </a:solidFill>
                <a:latin typeface="Open Sans"/>
                <a:ea typeface="Open Sans"/>
                <a:cs typeface="Open Sans"/>
                <a:sym typeface="Open Sans"/>
              </a:rPr>
              <a:t> </a:t>
            </a:r>
            <a:r>
              <a:rPr lang="ar-EG" sz="3200" dirty="0">
                <a:solidFill>
                  <a:srgbClr val="586F7C"/>
                </a:solidFill>
                <a:latin typeface="Open Sans"/>
                <a:ea typeface="Open Sans"/>
                <a:cs typeface="Open Sans"/>
                <a:sym typeface="Open Sans"/>
              </a:rPr>
              <a:t> </a:t>
            </a:r>
            <a:endParaRPr sz="3200" dirty="0">
              <a:solidFill>
                <a:srgbClr val="586F7C"/>
              </a:solidFill>
              <a:latin typeface="Open Sans"/>
              <a:ea typeface="Open Sans"/>
              <a:cs typeface="Open Sans"/>
              <a:sym typeface="Open Sans"/>
            </a:endParaRPr>
          </a:p>
        </p:txBody>
      </p:sp>
      <p:sp>
        <p:nvSpPr>
          <p:cNvPr id="405" name="Google Shape;405;p43"/>
          <p:cNvSpPr txBox="1">
            <a:spLocks noGrp="1"/>
          </p:cNvSpPr>
          <p:nvPr>
            <p:ph type="body" idx="1"/>
          </p:nvPr>
        </p:nvSpPr>
        <p:spPr>
          <a:xfrm>
            <a:off x="179613" y="1796143"/>
            <a:ext cx="9780815" cy="816429"/>
          </a:xfrm>
          <a:prstGeom prst="rect">
            <a:avLst/>
          </a:prstGeom>
          <a:noFill/>
          <a:ln>
            <a:noFill/>
          </a:ln>
        </p:spPr>
        <p:txBody>
          <a:bodyPr spcFirstLastPara="1" wrap="square" lIns="91425" tIns="45700" rIns="91425" bIns="45700" anchor="t" anchorCtr="0">
            <a:noAutofit/>
          </a:bodyPr>
          <a:lstStyle/>
          <a:p>
            <a:pPr marL="76200" indent="0" algn="r" rtl="1">
              <a:lnSpc>
                <a:spcPct val="100000"/>
              </a:lnSpc>
              <a:buClr>
                <a:schemeClr val="dk1"/>
              </a:buClr>
              <a:buNone/>
            </a:pPr>
            <a:r>
              <a:rPr lang="ar-SA" sz="2200" dirty="0">
                <a:solidFill>
                  <a:schemeClr val="dk1"/>
                </a:solidFill>
                <a:latin typeface="Open Sans"/>
                <a:ea typeface="Open Sans"/>
                <a:cs typeface="Open Sans"/>
                <a:sym typeface="Open Sans"/>
              </a:rPr>
              <a:t>متاح من خلال </a:t>
            </a:r>
            <a:r>
              <a:rPr lang="en-US" sz="2200" u="sng" dirty="0">
                <a:solidFill>
                  <a:schemeClr val="dk1"/>
                </a:solidFill>
                <a:latin typeface="Open Sans"/>
                <a:ea typeface="Open Sans"/>
                <a:cs typeface="Open Sans"/>
                <a:sym typeface="Open Sans"/>
                <a:hlinkClick r:id="rId3"/>
              </a:rPr>
              <a:t>https://libguides.usc.edu/healthsciences/grey_literature</a:t>
            </a:r>
            <a:endParaRPr lang="en-US" sz="2200" dirty="0">
              <a:solidFill>
                <a:schemeClr val="dk1"/>
              </a:solidFill>
              <a:latin typeface="Open Sans"/>
              <a:ea typeface="Open Sans"/>
              <a:cs typeface="Open Sans"/>
              <a:sym typeface="Open Sans"/>
            </a:endParaRPr>
          </a:p>
          <a:p>
            <a:pPr marL="76200" marR="0" lvl="0" indent="0" algn="r" rtl="1">
              <a:lnSpc>
                <a:spcPct val="100000"/>
              </a:lnSpc>
              <a:spcBef>
                <a:spcPts val="1000"/>
              </a:spcBef>
              <a:spcAft>
                <a:spcPts val="0"/>
              </a:spcAft>
              <a:buClr>
                <a:schemeClr val="dk1"/>
              </a:buClr>
              <a:buSzPts val="2400"/>
              <a:buFont typeface="Arial"/>
              <a:buNone/>
            </a:pPr>
            <a:endParaRPr sz="2200" dirty="0">
              <a:solidFill>
                <a:schemeClr val="dk1"/>
              </a:solidFill>
              <a:latin typeface="Open Sans"/>
              <a:ea typeface="Open Sans"/>
              <a:cs typeface="Open Sans"/>
              <a:sym typeface="Open Sans"/>
            </a:endParaRPr>
          </a:p>
        </p:txBody>
      </p:sp>
      <p:pic>
        <p:nvPicPr>
          <p:cNvPr id="406" name="Google Shape;406;p43" descr="https://lh6.googleusercontent.com/DYcD7jL-OKFmnwBNUy1LgBWA63aQyax8FTnwjVfjli-9xKBF80YVvwhwMwtNbeJGuzfkkaLVgk0jDxPTHE4adOyKiWfz1nZ3o1cdlpNeHGmTT_BxpTd3jAD40Qy5iWyQXcJ-U9g"/>
          <p:cNvPicPr preferRelativeResize="0"/>
          <p:nvPr/>
        </p:nvPicPr>
        <p:blipFill rotWithShape="1">
          <a:blip r:embed="rId4">
            <a:alphaModFix/>
          </a:blip>
          <a:srcRect/>
          <a:stretch/>
        </p:blipFill>
        <p:spPr>
          <a:xfrm>
            <a:off x="0" y="2481944"/>
            <a:ext cx="5627279" cy="1632857"/>
          </a:xfrm>
          <a:prstGeom prst="rect">
            <a:avLst/>
          </a:prstGeom>
          <a:noFill/>
          <a:ln>
            <a:noFill/>
          </a:ln>
        </p:spPr>
      </p:pic>
      <p:pic>
        <p:nvPicPr>
          <p:cNvPr id="407" name="Google Shape;407;p43"/>
          <p:cNvPicPr preferRelativeResize="0"/>
          <p:nvPr/>
        </p:nvPicPr>
        <p:blipFill rotWithShape="1">
          <a:blip r:embed="rId5">
            <a:alphaModFix/>
          </a:blip>
          <a:srcRect/>
          <a:stretch/>
        </p:blipFill>
        <p:spPr>
          <a:xfrm>
            <a:off x="5627279" y="2481944"/>
            <a:ext cx="6099123" cy="4261308"/>
          </a:xfrm>
          <a:prstGeom prst="rect">
            <a:avLst/>
          </a:prstGeom>
          <a:noFill/>
          <a:ln>
            <a:noFill/>
          </a:ln>
        </p:spPr>
      </p:pic>
      <p:sp>
        <p:nvSpPr>
          <p:cNvPr id="3" name="TextBox 2">
            <a:extLst>
              <a:ext uri="{FF2B5EF4-FFF2-40B4-BE49-F238E27FC236}">
                <a16:creationId xmlns:a16="http://schemas.microsoft.com/office/drawing/2014/main" id="{081BA6DA-1E0D-833F-ED62-1457081475E1}"/>
              </a:ext>
            </a:extLst>
          </p:cNvPr>
          <p:cNvSpPr txBox="1"/>
          <p:nvPr/>
        </p:nvSpPr>
        <p:spPr>
          <a:xfrm>
            <a:off x="0" y="846800"/>
            <a:ext cx="6096000" cy="523220"/>
          </a:xfrm>
          <a:prstGeom prst="rect">
            <a:avLst/>
          </a:prstGeom>
          <a:noFill/>
        </p:spPr>
        <p:txBody>
          <a:bodyPr wrap="square">
            <a:spAutoFit/>
          </a:bodyPr>
          <a:lstStyle/>
          <a:p>
            <a:r>
              <a:rPr lang="en-US" sz="2800" dirty="0">
                <a:solidFill>
                  <a:srgbClr val="586F7C"/>
                </a:solidFill>
                <a:latin typeface="Open Sans"/>
                <a:ea typeface="Open Sans"/>
                <a:cs typeface="Open Sans"/>
                <a:sym typeface="Open Sans"/>
              </a:rPr>
              <a:t>USC Libraries Research Guides</a:t>
            </a:r>
            <a:endParaRPr lang="en-US" sz="28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4"/>
          <p:cNvSpPr txBox="1">
            <a:spLocks noGrp="1"/>
          </p:cNvSpPr>
          <p:nvPr>
            <p:ph type="title"/>
          </p:nvPr>
        </p:nvSpPr>
        <p:spPr>
          <a:xfrm>
            <a:off x="0" y="378812"/>
            <a:ext cx="8135655" cy="545420"/>
          </a:xfrm>
          <a:prstGeom prst="rect">
            <a:avLst/>
          </a:prstGeom>
          <a:noFill/>
          <a:ln>
            <a:noFill/>
          </a:ln>
        </p:spPr>
        <p:txBody>
          <a:bodyPr spcFirstLastPara="1" wrap="square" lIns="91425" tIns="45700" rIns="91425" bIns="45700" anchor="t" anchorCtr="0">
            <a:normAutofit/>
          </a:bodyPr>
          <a:lstStyle/>
          <a:p>
            <a:pPr lvl="0" algn="r" rtl="1">
              <a:buClr>
                <a:schemeClr val="dk1"/>
              </a:buClr>
              <a:buSzPts val="3200"/>
            </a:pPr>
            <a:r>
              <a:rPr lang="ar-SA" sz="3200" dirty="0">
                <a:solidFill>
                  <a:srgbClr val="586F7C"/>
                </a:solidFill>
                <a:latin typeface="Open Sans"/>
                <a:ea typeface="Open Sans"/>
                <a:cs typeface="Open Sans"/>
                <a:sym typeface="Open Sans"/>
              </a:rPr>
              <a:t>أدلة مكتبة مكتبة ماري كوتس بيرنيت</a:t>
            </a:r>
          </a:p>
        </p:txBody>
      </p:sp>
      <p:sp>
        <p:nvSpPr>
          <p:cNvPr id="414" name="Google Shape;414;p44"/>
          <p:cNvSpPr txBox="1">
            <a:spLocks noGrp="1"/>
          </p:cNvSpPr>
          <p:nvPr>
            <p:ph type="body" idx="1"/>
          </p:nvPr>
        </p:nvSpPr>
        <p:spPr>
          <a:xfrm>
            <a:off x="179613" y="1796143"/>
            <a:ext cx="9780815" cy="816429"/>
          </a:xfrm>
          <a:prstGeom prst="rect">
            <a:avLst/>
          </a:prstGeom>
          <a:noFill/>
          <a:ln>
            <a:noFill/>
          </a:ln>
        </p:spPr>
        <p:txBody>
          <a:bodyPr spcFirstLastPara="1" wrap="square" lIns="91425" tIns="45700" rIns="91425" bIns="45700" anchor="t" anchorCtr="0">
            <a:noAutofit/>
          </a:bodyPr>
          <a:lstStyle/>
          <a:p>
            <a:pPr marL="76200" indent="0" algn="r" rtl="1">
              <a:lnSpc>
                <a:spcPct val="100000"/>
              </a:lnSpc>
              <a:buClr>
                <a:schemeClr val="dk1"/>
              </a:buClr>
              <a:buNone/>
            </a:pPr>
            <a:r>
              <a:rPr lang="ar-SA" dirty="0">
                <a:solidFill>
                  <a:schemeClr val="dk1"/>
                </a:solidFill>
                <a:latin typeface="Open Sans"/>
                <a:ea typeface="Open Sans"/>
                <a:cs typeface="Open Sans"/>
                <a:sym typeface="Open Sans"/>
              </a:rPr>
              <a:t>متاح من خلال </a:t>
            </a:r>
            <a:r>
              <a:rPr lang="en-US" sz="2800" u="sng" dirty="0">
                <a:solidFill>
                  <a:schemeClr val="hlink"/>
                </a:solidFill>
                <a:hlinkClick r:id="rId3"/>
              </a:rPr>
              <a:t>https://libguides.tcu.edu/GreyLiterature</a:t>
            </a:r>
            <a:endParaRPr lang="en-US" sz="3200" dirty="0">
              <a:solidFill>
                <a:schemeClr val="dk1"/>
              </a:solidFill>
              <a:latin typeface="Open Sans"/>
              <a:ea typeface="Open Sans"/>
              <a:cs typeface="Open Sans"/>
              <a:sym typeface="Open Sans"/>
            </a:endParaRPr>
          </a:p>
          <a:p>
            <a:pPr marL="76200" marR="0" lvl="0" indent="0" algn="r" rtl="1">
              <a:lnSpc>
                <a:spcPct val="100000"/>
              </a:lnSpc>
              <a:spcBef>
                <a:spcPts val="1000"/>
              </a:spcBef>
              <a:spcAft>
                <a:spcPts val="0"/>
              </a:spcAft>
              <a:buClr>
                <a:schemeClr val="dk1"/>
              </a:buClr>
              <a:buSzPts val="2400"/>
              <a:buFont typeface="Arial"/>
              <a:buNone/>
            </a:pPr>
            <a:endParaRPr dirty="0">
              <a:solidFill>
                <a:schemeClr val="dk1"/>
              </a:solidFill>
              <a:latin typeface="Open Sans"/>
              <a:ea typeface="Open Sans"/>
              <a:cs typeface="Open Sans"/>
              <a:sym typeface="Open Sans"/>
            </a:endParaRPr>
          </a:p>
        </p:txBody>
      </p:sp>
      <p:pic>
        <p:nvPicPr>
          <p:cNvPr id="415" name="Google Shape;415;p44" descr="https://lh4.googleusercontent.com/ZEMLuIh4tg37Gw1-huKTEdyb-2kGzZMkLa3ee8yLqlQ4_dOcLspicntMKD8G_Ymfik_a0gws6VKTjmun2l6oevLWZAde3rgg6fMeEhFEXvlkv9PwzEsXTV5B1dD3rDf4h8f0P4M"/>
          <p:cNvPicPr preferRelativeResize="0"/>
          <p:nvPr/>
        </p:nvPicPr>
        <p:blipFill rotWithShape="1">
          <a:blip r:embed="rId4">
            <a:alphaModFix/>
          </a:blip>
          <a:srcRect/>
          <a:stretch/>
        </p:blipFill>
        <p:spPr>
          <a:xfrm>
            <a:off x="-1" y="2805111"/>
            <a:ext cx="5104757" cy="1293359"/>
          </a:xfrm>
          <a:prstGeom prst="rect">
            <a:avLst/>
          </a:prstGeom>
          <a:noFill/>
          <a:ln>
            <a:noFill/>
          </a:ln>
        </p:spPr>
      </p:pic>
      <p:pic>
        <p:nvPicPr>
          <p:cNvPr id="416" name="Google Shape;416;p44"/>
          <p:cNvPicPr preferRelativeResize="0"/>
          <p:nvPr/>
        </p:nvPicPr>
        <p:blipFill rotWithShape="1">
          <a:blip r:embed="rId5">
            <a:alphaModFix/>
          </a:blip>
          <a:srcRect/>
          <a:stretch/>
        </p:blipFill>
        <p:spPr>
          <a:xfrm>
            <a:off x="5276581" y="2805111"/>
            <a:ext cx="6691301" cy="3856946"/>
          </a:xfrm>
          <a:prstGeom prst="rect">
            <a:avLst/>
          </a:prstGeom>
          <a:noFill/>
          <a:ln>
            <a:noFill/>
          </a:ln>
        </p:spPr>
      </p:pic>
      <p:sp>
        <p:nvSpPr>
          <p:cNvPr id="3" name="TextBox 2">
            <a:extLst>
              <a:ext uri="{FF2B5EF4-FFF2-40B4-BE49-F238E27FC236}">
                <a16:creationId xmlns:a16="http://schemas.microsoft.com/office/drawing/2014/main" id="{FA92F387-37F4-571A-91BF-DE5E37C6724C}"/>
              </a:ext>
            </a:extLst>
          </p:cNvPr>
          <p:cNvSpPr txBox="1"/>
          <p:nvPr/>
        </p:nvSpPr>
        <p:spPr>
          <a:xfrm>
            <a:off x="462116" y="866613"/>
            <a:ext cx="6096000" cy="523220"/>
          </a:xfrm>
          <a:prstGeom prst="rect">
            <a:avLst/>
          </a:prstGeom>
          <a:noFill/>
        </p:spPr>
        <p:txBody>
          <a:bodyPr wrap="square">
            <a:spAutoFit/>
          </a:bodyPr>
          <a:lstStyle/>
          <a:p>
            <a:r>
              <a:rPr lang="en-US" sz="2800" dirty="0">
                <a:solidFill>
                  <a:srgbClr val="586F7C"/>
                </a:solidFill>
                <a:latin typeface="Open Sans"/>
                <a:ea typeface="Open Sans"/>
                <a:cs typeface="Open Sans"/>
                <a:sym typeface="Open Sans"/>
              </a:rPr>
              <a:t>Mary </a:t>
            </a:r>
            <a:r>
              <a:rPr lang="en-US" sz="2800" dirty="0" err="1">
                <a:solidFill>
                  <a:srgbClr val="586F7C"/>
                </a:solidFill>
                <a:latin typeface="Open Sans"/>
                <a:ea typeface="Open Sans"/>
                <a:cs typeface="Open Sans"/>
                <a:sym typeface="Open Sans"/>
              </a:rPr>
              <a:t>Couts</a:t>
            </a:r>
            <a:r>
              <a:rPr lang="en-US" sz="2800" dirty="0">
                <a:solidFill>
                  <a:srgbClr val="586F7C"/>
                </a:solidFill>
                <a:latin typeface="Open Sans"/>
                <a:ea typeface="Open Sans"/>
                <a:cs typeface="Open Sans"/>
                <a:sym typeface="Open Sans"/>
              </a:rPr>
              <a:t> </a:t>
            </a:r>
            <a:r>
              <a:rPr lang="en-US" sz="2800" dirty="0" err="1">
                <a:solidFill>
                  <a:srgbClr val="586F7C"/>
                </a:solidFill>
                <a:latin typeface="Open Sans"/>
                <a:ea typeface="Open Sans"/>
                <a:cs typeface="Open Sans"/>
                <a:sym typeface="Open Sans"/>
              </a:rPr>
              <a:t>Bernett</a:t>
            </a:r>
            <a:r>
              <a:rPr lang="en-US" sz="2800" dirty="0">
                <a:solidFill>
                  <a:srgbClr val="586F7C"/>
                </a:solidFill>
                <a:latin typeface="Open Sans"/>
                <a:ea typeface="Open Sans"/>
                <a:cs typeface="Open Sans"/>
                <a:sym typeface="Open Sans"/>
              </a:rPr>
              <a:t> Library</a:t>
            </a:r>
            <a:r>
              <a:rPr lang="ar-SA" sz="2800" dirty="0">
                <a:solidFill>
                  <a:srgbClr val="586F7C"/>
                </a:solidFill>
                <a:latin typeface="Open Sans"/>
                <a:ea typeface="Open Sans"/>
                <a:cs typeface="Open Sans"/>
                <a:sym typeface="Open Sans"/>
              </a:rPr>
              <a:t> </a:t>
            </a:r>
            <a:r>
              <a:rPr lang="ar-EG" sz="2800" dirty="0">
                <a:solidFill>
                  <a:srgbClr val="586F7C"/>
                </a:solidFill>
                <a:latin typeface="Open Sans"/>
                <a:ea typeface="Open Sans"/>
                <a:cs typeface="Open Sans"/>
                <a:sym typeface="Open Sans"/>
              </a:rPr>
              <a:t> </a:t>
            </a:r>
            <a:endParaRPr lang="en-US" sz="28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5"/>
          <p:cNvSpPr txBox="1">
            <a:spLocks noGrp="1"/>
          </p:cNvSpPr>
          <p:nvPr>
            <p:ph type="title"/>
          </p:nvPr>
        </p:nvSpPr>
        <p:spPr>
          <a:xfrm>
            <a:off x="-391886" y="357041"/>
            <a:ext cx="8131629"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SA" sz="3200" dirty="0">
                <a:solidFill>
                  <a:srgbClr val="586F7C"/>
                </a:solidFill>
                <a:latin typeface="Open Sans"/>
                <a:ea typeface="Open Sans"/>
                <a:sym typeface="Open Sans"/>
              </a:rPr>
              <a:t>الملخص</a:t>
            </a:r>
            <a:endParaRPr sz="3200" dirty="0">
              <a:solidFill>
                <a:srgbClr val="586F7C"/>
              </a:solidFill>
              <a:latin typeface="Open Sans"/>
              <a:ea typeface="Open Sans"/>
              <a:cs typeface="Open Sans"/>
              <a:sym typeface="Open Sans"/>
            </a:endParaRPr>
          </a:p>
        </p:txBody>
      </p:sp>
      <p:sp>
        <p:nvSpPr>
          <p:cNvPr id="423" name="Google Shape;423;p45"/>
          <p:cNvSpPr txBox="1">
            <a:spLocks noGrp="1"/>
          </p:cNvSpPr>
          <p:nvPr>
            <p:ph type="body" idx="1"/>
          </p:nvPr>
        </p:nvSpPr>
        <p:spPr>
          <a:xfrm>
            <a:off x="413657" y="1796144"/>
            <a:ext cx="11261272" cy="4882242"/>
          </a:xfrm>
          <a:prstGeom prst="rect">
            <a:avLst/>
          </a:prstGeom>
          <a:noFill/>
          <a:ln>
            <a:noFill/>
          </a:ln>
        </p:spPr>
        <p:txBody>
          <a:bodyPr spcFirstLastPara="1" wrap="square" lIns="91425" tIns="45700" rIns="91425" bIns="45700" anchor="t" anchorCtr="0">
            <a:noAutofit/>
          </a:bodyPr>
          <a:lstStyle/>
          <a:p>
            <a:pPr marL="457200" lvl="0" indent="-381000" algn="r" rtl="1">
              <a:lnSpc>
                <a:spcPct val="90000"/>
              </a:lnSpc>
              <a:spcBef>
                <a:spcPts val="1000"/>
              </a:spcBef>
              <a:spcAft>
                <a:spcPts val="0"/>
              </a:spcAft>
              <a:buClr>
                <a:schemeClr val="dk1"/>
              </a:buClr>
              <a:buSzPts val="2400"/>
              <a:buChar char="●"/>
            </a:pPr>
            <a:r>
              <a:rPr lang="ar-SA" sz="2800" dirty="0">
                <a:solidFill>
                  <a:schemeClr val="dk1"/>
                </a:solidFill>
                <a:latin typeface="Open Sans"/>
                <a:ea typeface="Open Sans"/>
                <a:cs typeface="Open Sans"/>
                <a:sym typeface="Open Sans"/>
              </a:rPr>
              <a:t>ركز هذا الدرس </a:t>
            </a:r>
            <a:r>
              <a:rPr lang="ar-SA" sz="2800" dirty="0">
                <a:solidFill>
                  <a:schemeClr val="tx1"/>
                </a:solidFill>
                <a:latin typeface="Open Sans"/>
                <a:ea typeface="Open Sans"/>
                <a:cs typeface="Open Sans"/>
                <a:sym typeface="Open Sans"/>
              </a:rPr>
              <a:t>على مصادر ال</a:t>
            </a:r>
            <a:r>
              <a:rPr lang="ar-EG" sz="2800" dirty="0">
                <a:solidFill>
                  <a:schemeClr val="tx1"/>
                </a:solidFill>
                <a:latin typeface="Open Sans"/>
                <a:ea typeface="Open Sans"/>
                <a:cs typeface="Open Sans"/>
                <a:sym typeface="Open Sans"/>
              </a:rPr>
              <a:t>إ</a:t>
            </a:r>
            <a:r>
              <a:rPr lang="ar-SA" sz="2800" dirty="0">
                <a:solidFill>
                  <a:schemeClr val="tx1"/>
                </a:solidFill>
                <a:latin typeface="Open Sans"/>
                <a:ea typeface="Open Sans"/>
                <a:cs typeface="Open Sans"/>
                <a:sym typeface="Open Sans"/>
              </a:rPr>
              <a:t>نترنت ذات العلاقة بالصحة والتي تتراوح ما بين أدوات بحث / قواعد بيانات </a:t>
            </a:r>
            <a:r>
              <a:rPr lang="ar-EG" sz="2800" dirty="0">
                <a:solidFill>
                  <a:schemeClr val="tx1"/>
                </a:solidFill>
                <a:latin typeface="Open Sans"/>
                <a:ea typeface="Open Sans"/>
                <a:cs typeface="Open Sans"/>
                <a:sym typeface="Open Sans"/>
              </a:rPr>
              <a:t>إلى المجلات والتقارير والسياسات وا</a:t>
            </a:r>
            <a:r>
              <a:rPr lang="ar-EG" sz="2800" dirty="0">
                <a:solidFill>
                  <a:schemeClr val="tx1"/>
                </a:solidFill>
                <a:latin typeface="Open Sans"/>
                <a:ea typeface="Open Sans"/>
                <a:sym typeface="Open Sans"/>
              </a:rPr>
              <a:t>لصور</a:t>
            </a:r>
            <a:r>
              <a:rPr lang="ar-EG" sz="2800" dirty="0">
                <a:solidFill>
                  <a:schemeClr val="tx1"/>
                </a:solidFill>
                <a:latin typeface="Open Sans"/>
                <a:ea typeface="Open Sans"/>
                <a:cs typeface="Open Sans"/>
                <a:sym typeface="Open Sans"/>
              </a:rPr>
              <a:t> ذات الوصول ال</a:t>
            </a:r>
            <a:r>
              <a:rPr lang="ar-SA" sz="2800" dirty="0">
                <a:solidFill>
                  <a:schemeClr val="tx1"/>
                </a:solidFill>
                <a:latin typeface="Open Sans"/>
                <a:ea typeface="Open Sans"/>
                <a:cs typeface="Open Sans"/>
                <a:sym typeface="Open Sans"/>
              </a:rPr>
              <a:t>حر.</a:t>
            </a:r>
          </a:p>
          <a:p>
            <a:pPr marL="457200" lvl="0" indent="-381000" algn="r" rtl="1">
              <a:lnSpc>
                <a:spcPct val="90000"/>
              </a:lnSpc>
              <a:spcBef>
                <a:spcPts val="1000"/>
              </a:spcBef>
              <a:spcAft>
                <a:spcPts val="0"/>
              </a:spcAft>
              <a:buClr>
                <a:schemeClr val="dk1"/>
              </a:buClr>
              <a:buSzPts val="2400"/>
              <a:buChar char="●"/>
            </a:pPr>
            <a:r>
              <a:rPr lang="ar-SA" sz="2800" dirty="0">
                <a:solidFill>
                  <a:schemeClr val="tx1"/>
                </a:solidFill>
                <a:latin typeface="Open Sans"/>
                <a:ea typeface="Open Sans"/>
                <a:cs typeface="Open Sans"/>
                <a:sym typeface="Open Sans"/>
              </a:rPr>
              <a:t>تتوفر العديد من الموارد من كشافات صفحات بوابة المحتوى الموحد للبحوث من أجل الحياة </a:t>
            </a:r>
            <a:r>
              <a:rPr lang="ar-EG" sz="2800" dirty="0">
                <a:solidFill>
                  <a:schemeClr val="tx1"/>
                </a:solidFill>
                <a:latin typeface="Open Sans"/>
                <a:ea typeface="Open Sans"/>
                <a:cs typeface="Open Sans"/>
                <a:sym typeface="Open Sans"/>
              </a:rPr>
              <a:t>      </a:t>
            </a:r>
            <a:r>
              <a:rPr lang="en-US" sz="2800" dirty="0">
                <a:solidFill>
                  <a:schemeClr val="tx1"/>
                </a:solidFill>
                <a:latin typeface="Open Sans"/>
                <a:ea typeface="Open Sans"/>
                <a:cs typeface="Open Sans"/>
                <a:sym typeface="Open Sans"/>
              </a:rPr>
              <a:t>Research4Life</a:t>
            </a:r>
            <a:r>
              <a:rPr lang="ar-EG" sz="2800" dirty="0">
                <a:solidFill>
                  <a:schemeClr val="tx1"/>
                </a:solidFill>
                <a:latin typeface="Open Sans"/>
                <a:ea typeface="Open Sans"/>
                <a:cs typeface="Open Sans"/>
                <a:sym typeface="Open Sans"/>
              </a:rPr>
              <a:t> </a:t>
            </a:r>
            <a:r>
              <a:rPr lang="en-US" sz="2800" dirty="0">
                <a:solidFill>
                  <a:schemeClr val="tx1"/>
                </a:solidFill>
                <a:latin typeface="Open Sans"/>
                <a:ea typeface="Open Sans"/>
                <a:cs typeface="Open Sans"/>
                <a:sym typeface="Open Sans"/>
              </a:rPr>
              <a:t> - </a:t>
            </a:r>
            <a:r>
              <a:rPr lang="ar-SA" sz="2800" dirty="0">
                <a:solidFill>
                  <a:schemeClr val="tx1"/>
                </a:solidFill>
                <a:latin typeface="Open Sans"/>
                <a:ea typeface="Open Sans"/>
                <a:cs typeface="Open Sans"/>
                <a:sym typeface="Open Sans"/>
              </a:rPr>
              <a:t>قواعد البيانات و</a:t>
            </a:r>
            <a:r>
              <a:rPr lang="ar-EG" sz="2800" dirty="0">
                <a:solidFill>
                  <a:schemeClr val="tx1"/>
                </a:solidFill>
                <a:latin typeface="Open Sans"/>
                <a:ea typeface="Open Sans"/>
                <a:cs typeface="Open Sans"/>
                <a:sym typeface="Open Sans"/>
              </a:rPr>
              <a:t>المصادر المرجعية </a:t>
            </a:r>
            <a:r>
              <a:rPr lang="ar-SA" sz="2800" dirty="0">
                <a:solidFill>
                  <a:schemeClr val="tx1"/>
                </a:solidFill>
                <a:latin typeface="Open Sans"/>
                <a:ea typeface="Open Sans"/>
                <a:cs typeface="Open Sans"/>
                <a:sym typeface="Open Sans"/>
              </a:rPr>
              <a:t>والمجموعات المجانية والم</a:t>
            </a:r>
            <a:r>
              <a:rPr lang="ar-EG" sz="2800" dirty="0">
                <a:solidFill>
                  <a:schemeClr val="tx1"/>
                </a:solidFill>
                <a:latin typeface="Open Sans"/>
                <a:ea typeface="Open Sans"/>
                <a:cs typeface="Open Sans"/>
                <a:sym typeface="Open Sans"/>
              </a:rPr>
              <a:t>صادر</a:t>
            </a:r>
            <a:r>
              <a:rPr lang="ar-SA" sz="2800" dirty="0">
                <a:solidFill>
                  <a:schemeClr val="tx1"/>
                </a:solidFill>
                <a:latin typeface="Open Sans"/>
                <a:ea typeface="Open Sans"/>
                <a:cs typeface="Open Sans"/>
                <a:sym typeface="Open Sans"/>
              </a:rPr>
              <a:t> الحديثة. </a:t>
            </a:r>
            <a:r>
              <a:rPr lang="ar-EG" sz="2800" dirty="0">
                <a:solidFill>
                  <a:schemeClr val="tx1"/>
                </a:solidFill>
                <a:latin typeface="Open Sans"/>
                <a:ea typeface="Open Sans"/>
                <a:cs typeface="Open Sans"/>
                <a:sym typeface="Open Sans"/>
              </a:rPr>
              <a:t>و</a:t>
            </a:r>
            <a:r>
              <a:rPr lang="ar-SA" sz="2800" dirty="0">
                <a:solidFill>
                  <a:schemeClr val="tx1"/>
                </a:solidFill>
                <a:latin typeface="Open Sans"/>
                <a:ea typeface="Open Sans"/>
                <a:cs typeface="Open Sans"/>
                <a:sym typeface="Open Sans"/>
              </a:rPr>
              <a:t>قاعدة بيانات ببميد </a:t>
            </a:r>
            <a:r>
              <a:rPr lang="en-US" sz="2800" dirty="0">
                <a:solidFill>
                  <a:schemeClr val="tx1"/>
                </a:solidFill>
                <a:latin typeface="Open Sans"/>
                <a:ea typeface="Open Sans"/>
                <a:cs typeface="Open Sans"/>
                <a:sym typeface="Open Sans"/>
              </a:rPr>
              <a:t>PubMed </a:t>
            </a:r>
            <a:r>
              <a:rPr lang="ar-SA" sz="2800" dirty="0">
                <a:solidFill>
                  <a:schemeClr val="tx1"/>
                </a:solidFill>
                <a:latin typeface="Open Sans"/>
                <a:ea typeface="Open Sans"/>
                <a:cs typeface="Open Sans"/>
                <a:sym typeface="Open Sans"/>
              </a:rPr>
              <a:t> التابعة للمكتبة الوطنية للطب (الولايات المتحدة).</a:t>
            </a:r>
          </a:p>
          <a:p>
            <a:pPr marL="457200" lvl="0" indent="-381000" algn="r" rtl="1">
              <a:lnSpc>
                <a:spcPct val="90000"/>
              </a:lnSpc>
              <a:spcBef>
                <a:spcPts val="1000"/>
              </a:spcBef>
              <a:spcAft>
                <a:spcPts val="0"/>
              </a:spcAft>
              <a:buClr>
                <a:schemeClr val="dk1"/>
              </a:buClr>
              <a:buSzPts val="2400"/>
              <a:buChar char="●"/>
            </a:pPr>
            <a:endParaRPr lang="ar-SA" sz="2800" dirty="0">
              <a:solidFill>
                <a:schemeClr val="tx1"/>
              </a:solidFill>
              <a:latin typeface="Open Sans"/>
              <a:ea typeface="Open Sans"/>
              <a:cs typeface="Open Sans"/>
              <a:sym typeface="Open Sans"/>
            </a:endParaRPr>
          </a:p>
          <a:p>
            <a:pPr marL="457200" lvl="0" indent="-381000" algn="r" rtl="1">
              <a:lnSpc>
                <a:spcPct val="90000"/>
              </a:lnSpc>
              <a:spcBef>
                <a:spcPts val="1000"/>
              </a:spcBef>
              <a:spcAft>
                <a:spcPts val="0"/>
              </a:spcAft>
              <a:buClr>
                <a:schemeClr val="dk1"/>
              </a:buClr>
              <a:buSzPts val="2400"/>
              <a:buChar char="●"/>
            </a:pPr>
            <a:r>
              <a:rPr lang="ar-SA" sz="2800" dirty="0">
                <a:solidFill>
                  <a:schemeClr val="tx1"/>
                </a:solidFill>
                <a:latin typeface="Open Sans"/>
                <a:ea typeface="Open Sans"/>
                <a:cs typeface="Open Sans"/>
                <a:sym typeface="Open Sans"/>
              </a:rPr>
              <a:t>المصادر الأخرى يمكن الوصول إليها مباشرة على الإنترنت.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a117d51baf_0_6"/>
          <p:cNvSpPr txBox="1">
            <a:spLocks noGrp="1"/>
          </p:cNvSpPr>
          <p:nvPr>
            <p:ph type="title"/>
          </p:nvPr>
        </p:nvSpPr>
        <p:spPr>
          <a:xfrm>
            <a:off x="0" y="378812"/>
            <a:ext cx="7762875" cy="10809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3200"/>
              <a:buNone/>
            </a:pPr>
            <a:r>
              <a:rPr lang="ar-SA" sz="3200" dirty="0">
                <a:solidFill>
                  <a:srgbClr val="586F7C"/>
                </a:solidFill>
                <a:latin typeface="Open Sans"/>
                <a:ea typeface="Open Sans"/>
                <a:sym typeface="Open Sans"/>
              </a:rPr>
              <a:t>مصادر إضافية</a:t>
            </a:r>
            <a:endParaRPr sz="3200" dirty="0">
              <a:solidFill>
                <a:srgbClr val="586F7C"/>
              </a:solidFill>
              <a:latin typeface="Open Sans"/>
              <a:ea typeface="Open Sans"/>
              <a:sym typeface="Open Sans"/>
            </a:endParaRPr>
          </a:p>
        </p:txBody>
      </p:sp>
      <p:sp>
        <p:nvSpPr>
          <p:cNvPr id="798" name="Google Shape;798;ga117d51baf_0_6"/>
          <p:cNvSpPr txBox="1">
            <a:spLocks noGrp="1"/>
          </p:cNvSpPr>
          <p:nvPr>
            <p:ph type="body" idx="1"/>
          </p:nvPr>
        </p:nvSpPr>
        <p:spPr>
          <a:xfrm>
            <a:off x="655983" y="1796144"/>
            <a:ext cx="11019000" cy="488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SzPts val="1800"/>
              <a:buNone/>
            </a:pPr>
            <a:endParaRPr sz="1800">
              <a:solidFill>
                <a:srgbClr val="3F3F3F"/>
              </a:solidFill>
              <a:latin typeface="Open Sans"/>
              <a:ea typeface="Open Sans"/>
              <a:cs typeface="Open Sans"/>
              <a:sym typeface="Open Sans"/>
            </a:endParaRPr>
          </a:p>
          <a:p>
            <a:pPr marL="0" lvl="0" indent="0" algn="l" rtl="0">
              <a:lnSpc>
                <a:spcPct val="115000"/>
              </a:lnSpc>
              <a:spcBef>
                <a:spcPts val="1200"/>
              </a:spcBef>
              <a:spcAft>
                <a:spcPts val="0"/>
              </a:spcAft>
              <a:buSzPts val="2400"/>
              <a:buNone/>
            </a:pPr>
            <a:r>
              <a:rPr lang="en-US">
                <a:solidFill>
                  <a:srgbClr val="3F3F3F"/>
                </a:solidFill>
                <a:latin typeface="Open Sans"/>
                <a:ea typeface="Open Sans"/>
                <a:cs typeface="Open Sans"/>
                <a:sym typeface="Open Sans"/>
              </a:rPr>
              <a:t>Research4Life. ‘Librarians hub/Training Presentations/Topic 4/Interdisciplinary Resources’ Accessed 20 September 2021</a:t>
            </a:r>
            <a:endParaRPr>
              <a:solidFill>
                <a:srgbClr val="3F3F3F"/>
              </a:solidFill>
              <a:latin typeface="Open Sans"/>
              <a:ea typeface="Open Sans"/>
              <a:cs typeface="Open Sans"/>
              <a:sym typeface="Open Sans"/>
            </a:endParaRPr>
          </a:p>
          <a:p>
            <a:pPr marL="0" lvl="0" indent="0" algn="l" rtl="0">
              <a:lnSpc>
                <a:spcPct val="115000"/>
              </a:lnSpc>
              <a:spcBef>
                <a:spcPts val="1200"/>
              </a:spcBef>
              <a:spcAft>
                <a:spcPts val="0"/>
              </a:spcAft>
              <a:buSzPts val="2400"/>
              <a:buNone/>
            </a:pPr>
            <a:r>
              <a:rPr lang="en-US" u="sng">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https://www.research4life.org/training/librarians-hub/</a:t>
            </a:r>
            <a:r>
              <a:rPr lang="en-US">
                <a:solidFill>
                  <a:schemeClr val="accent5"/>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a:t>
            </a:r>
            <a:endParaRPr>
              <a:solidFill>
                <a:schemeClr val="accent5"/>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4"/>
        <p:cNvGrpSpPr/>
        <p:nvPr/>
      </p:nvGrpSpPr>
      <p:grpSpPr>
        <a:xfrm>
          <a:off x="0" y="0"/>
          <a:ext cx="0" cy="0"/>
          <a:chOff x="0" y="0"/>
          <a:chExt cx="0" cy="0"/>
        </a:xfrm>
      </p:grpSpPr>
      <p:sp>
        <p:nvSpPr>
          <p:cNvPr id="125" name="Google Shape;125;g727b3dbef2_0_52"/>
          <p:cNvSpPr txBox="1">
            <a:spLocks noGrp="1"/>
          </p:cNvSpPr>
          <p:nvPr>
            <p:ph type="title"/>
          </p:nvPr>
        </p:nvSpPr>
        <p:spPr>
          <a:xfrm>
            <a:off x="0" y="251487"/>
            <a:ext cx="8077200"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700"/>
              <a:buNone/>
            </a:pPr>
            <a:r>
              <a:rPr lang="ar-SA" sz="4000" dirty="0">
                <a:solidFill>
                  <a:srgbClr val="586F7C"/>
                </a:solidFill>
                <a:latin typeface="Open Sans"/>
                <a:ea typeface="Open Sans"/>
                <a:sym typeface="Open Sans"/>
              </a:rPr>
              <a:t>نتائج البحث </a:t>
            </a:r>
            <a:r>
              <a:rPr lang="ar-EG" sz="4000" dirty="0">
                <a:solidFill>
                  <a:srgbClr val="586F7C"/>
                </a:solidFill>
                <a:latin typeface="Open Sans"/>
                <a:ea typeface="Open Sans"/>
              </a:rPr>
              <a:t>الأولية</a:t>
            </a:r>
            <a:r>
              <a:rPr lang="ar-SA" sz="4000" dirty="0">
                <a:solidFill>
                  <a:srgbClr val="586F7C"/>
                </a:solidFill>
                <a:latin typeface="Open Sans"/>
                <a:ea typeface="Open Sans"/>
                <a:sym typeface="Open Sans"/>
              </a:rPr>
              <a:t> (الملخص) – </a:t>
            </a:r>
            <a:r>
              <a:rPr lang="ar-EG" sz="4000" dirty="0">
                <a:solidFill>
                  <a:srgbClr val="586F7C"/>
                </a:solidFill>
                <a:latin typeface="Open Sans"/>
                <a:ea typeface="Open Sans"/>
              </a:rPr>
              <a:t>خيارات</a:t>
            </a:r>
            <a:r>
              <a:rPr lang="ar-SA" sz="4000" dirty="0">
                <a:solidFill>
                  <a:srgbClr val="586F7C"/>
                </a:solidFill>
                <a:latin typeface="Open Sans"/>
                <a:ea typeface="Open Sans"/>
                <a:sym typeface="Open Sans"/>
              </a:rPr>
              <a:t> أخرى </a:t>
            </a:r>
            <a:endParaRPr sz="4000" dirty="0">
              <a:solidFill>
                <a:srgbClr val="586F7C"/>
              </a:solidFill>
              <a:latin typeface="Open Sans"/>
              <a:ea typeface="Open Sans"/>
              <a:sym typeface="Open Sans"/>
            </a:endParaRPr>
          </a:p>
        </p:txBody>
      </p:sp>
      <p:sp>
        <p:nvSpPr>
          <p:cNvPr id="126" name="Google Shape;126;g727b3dbef2_0_52"/>
          <p:cNvSpPr txBox="1">
            <a:spLocks noGrp="1"/>
          </p:cNvSpPr>
          <p:nvPr>
            <p:ph type="body" idx="1"/>
          </p:nvPr>
        </p:nvSpPr>
        <p:spPr>
          <a:xfrm>
            <a:off x="6888461" y="1621971"/>
            <a:ext cx="5166803" cy="5063810"/>
          </a:xfrm>
          <a:prstGeom prst="rect">
            <a:avLst/>
          </a:prstGeom>
          <a:noFill/>
          <a:ln>
            <a:noFill/>
          </a:ln>
        </p:spPr>
        <p:txBody>
          <a:bodyPr spcFirstLastPara="1" wrap="square" lIns="91425" tIns="45700" rIns="91425" bIns="45700" anchor="t" anchorCtr="0">
            <a:noAutofit/>
          </a:bodyPr>
          <a:lstStyle/>
          <a:p>
            <a:pPr marL="0" lvl="0" indent="0" algn="just" rtl="1">
              <a:lnSpc>
                <a:spcPct val="100000"/>
              </a:lnSpc>
              <a:spcBef>
                <a:spcPts val="0"/>
              </a:spcBef>
              <a:spcAft>
                <a:spcPts val="0"/>
              </a:spcAft>
              <a:buNone/>
            </a:pPr>
            <a:r>
              <a:rPr lang="ar-EG" dirty="0">
                <a:solidFill>
                  <a:schemeClr val="tx1"/>
                </a:solidFill>
              </a:rPr>
              <a:t>قم </a:t>
            </a:r>
            <a:r>
              <a:rPr lang="ar-EG" sz="2200" dirty="0">
                <a:solidFill>
                  <a:schemeClr val="tx1"/>
                </a:solidFill>
              </a:rPr>
              <a:t>بالتمرير لأسفل العمود الأيسر من </a:t>
            </a:r>
            <a:r>
              <a:rPr lang="ar-SA" sz="2200" dirty="0">
                <a:solidFill>
                  <a:schemeClr val="tx1"/>
                </a:solidFill>
                <a:latin typeface="Open Sans"/>
                <a:ea typeface="Open Sans"/>
                <a:cs typeface="Open Sans"/>
                <a:sym typeface="Open Sans"/>
              </a:rPr>
              <a:t>صفحة </a:t>
            </a:r>
            <a:r>
              <a:rPr lang="ar-SA" sz="2200" b="1" dirty="0">
                <a:solidFill>
                  <a:schemeClr val="tx1"/>
                </a:solidFill>
                <a:latin typeface="Open Sans"/>
                <a:ea typeface="Open Sans"/>
                <a:cs typeface="Open Sans"/>
                <a:sym typeface="Open Sans"/>
              </a:rPr>
              <a:t>ملخص</a:t>
            </a:r>
            <a:r>
              <a:rPr lang="en-US" sz="2200" b="1" dirty="0">
                <a:solidFill>
                  <a:srgbClr val="3F3F3F"/>
                </a:solidFill>
                <a:latin typeface="Open Sans"/>
                <a:ea typeface="Open Sans"/>
                <a:cs typeface="Open Sans"/>
                <a:sym typeface="Open Sans"/>
              </a:rPr>
              <a:t> Summary</a:t>
            </a:r>
            <a:r>
              <a:rPr lang="ar-SA" sz="2200" dirty="0">
                <a:solidFill>
                  <a:schemeClr val="tx1"/>
                </a:solidFill>
                <a:latin typeface="Open Sans"/>
                <a:ea typeface="Open Sans"/>
                <a:cs typeface="Open Sans"/>
                <a:sym typeface="Open Sans"/>
              </a:rPr>
              <a:t> نتائج البحث </a:t>
            </a:r>
            <a:r>
              <a:rPr lang="ar-EG" sz="2200" dirty="0">
                <a:solidFill>
                  <a:schemeClr val="tx1"/>
                </a:solidFill>
              </a:rPr>
              <a:t>لعرض عوامل التصفية التالية:</a:t>
            </a:r>
            <a:endParaRPr lang="ar-SA" sz="2200" dirty="0">
              <a:solidFill>
                <a:schemeClr val="tx1"/>
              </a:solidFill>
              <a:latin typeface="Open Sans"/>
              <a:ea typeface="Open Sans"/>
              <a:cs typeface="Open Sans"/>
              <a:sym typeface="Open Sans"/>
            </a:endParaRPr>
          </a:p>
          <a:p>
            <a:pPr marL="342900" indent="-342900" algn="just" rtl="1">
              <a:lnSpc>
                <a:spcPct val="100000"/>
              </a:lnSpc>
              <a:spcBef>
                <a:spcPts val="0"/>
              </a:spcBef>
              <a:buClr>
                <a:schemeClr val="tx1"/>
              </a:buClr>
            </a:pPr>
            <a:r>
              <a:rPr lang="ar-SA" sz="2200" b="1" dirty="0">
                <a:solidFill>
                  <a:schemeClr val="tx1"/>
                </a:solidFill>
                <a:latin typeface="Open Sans"/>
                <a:ea typeface="Open Sans"/>
                <a:cs typeface="Open Sans"/>
                <a:sym typeface="Open Sans"/>
              </a:rPr>
              <a:t>إتاحة النص</a:t>
            </a:r>
            <a:r>
              <a:rPr lang="en-US" sz="2200" b="1" dirty="0">
                <a:solidFill>
                  <a:srgbClr val="3F3F3F"/>
                </a:solidFill>
                <a:latin typeface="Open Sans"/>
                <a:ea typeface="Open Sans"/>
                <a:cs typeface="Open Sans"/>
                <a:sym typeface="Open Sans"/>
              </a:rPr>
              <a:t> Text availability </a:t>
            </a:r>
            <a:r>
              <a:rPr lang="ar-SA" sz="2200" b="1" dirty="0">
                <a:solidFill>
                  <a:schemeClr val="tx1"/>
                </a:solidFill>
                <a:latin typeface="Open Sans"/>
                <a:ea typeface="Open Sans"/>
                <a:cs typeface="Open Sans"/>
                <a:sym typeface="Open Sans"/>
              </a:rPr>
              <a:t>: </a:t>
            </a:r>
            <a:r>
              <a:rPr lang="ar-SA" sz="2200" dirty="0">
                <a:solidFill>
                  <a:schemeClr val="tx1"/>
                </a:solidFill>
                <a:latin typeface="Open Sans"/>
                <a:ea typeface="Open Sans"/>
                <a:cs typeface="Open Sans"/>
                <a:sym typeface="Open Sans"/>
              </a:rPr>
              <a:t>المستخلص، النص الكامل والنص الكامل المجاني.</a:t>
            </a:r>
          </a:p>
          <a:p>
            <a:pPr marL="342900" indent="-342900" algn="just" rtl="1">
              <a:lnSpc>
                <a:spcPct val="100000"/>
              </a:lnSpc>
              <a:spcBef>
                <a:spcPts val="0"/>
              </a:spcBef>
              <a:buClr>
                <a:schemeClr val="tx1"/>
              </a:buClr>
            </a:pPr>
            <a:r>
              <a:rPr lang="ar-SA" sz="2200" b="1" dirty="0">
                <a:solidFill>
                  <a:schemeClr val="tx1"/>
                </a:solidFill>
                <a:latin typeface="Open Sans"/>
                <a:ea typeface="Open Sans"/>
                <a:cs typeface="Open Sans"/>
                <a:sym typeface="Open Sans"/>
              </a:rPr>
              <a:t>سمات المقال</a:t>
            </a:r>
            <a:r>
              <a:rPr lang="ar-EG" sz="2200" b="1" dirty="0">
                <a:solidFill>
                  <a:schemeClr val="tx1"/>
                </a:solidFill>
                <a:latin typeface="Open Sans"/>
                <a:ea typeface="Open Sans"/>
                <a:cs typeface="Open Sans"/>
                <a:sym typeface="Open Sans"/>
              </a:rPr>
              <a:t> </a:t>
            </a:r>
            <a:r>
              <a:rPr lang="en-US" sz="2200" b="1" dirty="0">
                <a:solidFill>
                  <a:srgbClr val="3F3F3F"/>
                </a:solidFill>
                <a:latin typeface="Open Sans"/>
                <a:ea typeface="Open Sans"/>
                <a:cs typeface="Open Sans"/>
                <a:sym typeface="Open Sans"/>
              </a:rPr>
              <a:t>Article Attribute</a:t>
            </a:r>
            <a:r>
              <a:rPr lang="ar-EG" sz="2200" b="1" dirty="0">
                <a:solidFill>
                  <a:srgbClr val="3F3F3F"/>
                </a:solidFill>
                <a:latin typeface="Open Sans"/>
                <a:ea typeface="Open Sans"/>
                <a:cs typeface="Open Sans"/>
                <a:sym typeface="Open Sans"/>
              </a:rPr>
              <a:t>: </a:t>
            </a:r>
            <a:r>
              <a:rPr lang="en-US" sz="2200" b="1" dirty="0">
                <a:solidFill>
                  <a:srgbClr val="3F3F3F"/>
                </a:solidFill>
                <a:latin typeface="Open Sans"/>
                <a:ea typeface="Open Sans"/>
                <a:cs typeface="Open Sans"/>
                <a:sym typeface="Open Sans"/>
              </a:rPr>
              <a:t> </a:t>
            </a:r>
            <a:r>
              <a:rPr lang="ar-SA" sz="2200" dirty="0">
                <a:solidFill>
                  <a:schemeClr val="tx1"/>
                </a:solidFill>
                <a:latin typeface="Open Sans"/>
                <a:ea typeface="Open Sans"/>
                <a:cs typeface="Open Sans"/>
                <a:sym typeface="Open Sans"/>
              </a:rPr>
              <a:t>البيانات </a:t>
            </a:r>
            <a:r>
              <a:rPr lang="ar-EG" sz="2200" dirty="0">
                <a:solidFill>
                  <a:schemeClr val="tx1"/>
                </a:solidFill>
                <a:latin typeface="Open Sans"/>
                <a:ea typeface="Open Sans"/>
                <a:cs typeface="Open Sans"/>
                <a:sym typeface="Open Sans"/>
              </a:rPr>
              <a:t>ذات الصلة</a:t>
            </a:r>
            <a:endParaRPr lang="ar-SA" sz="2200" dirty="0">
              <a:solidFill>
                <a:schemeClr val="tx1"/>
              </a:solidFill>
              <a:latin typeface="Open Sans"/>
              <a:ea typeface="Open Sans"/>
              <a:cs typeface="Open Sans"/>
              <a:sym typeface="Open Sans"/>
            </a:endParaRPr>
          </a:p>
          <a:p>
            <a:pPr marL="342900" indent="-342900" algn="just" rtl="1">
              <a:lnSpc>
                <a:spcPct val="100000"/>
              </a:lnSpc>
              <a:spcBef>
                <a:spcPts val="0"/>
              </a:spcBef>
              <a:buClr>
                <a:schemeClr val="tx1"/>
              </a:buClr>
            </a:pPr>
            <a:r>
              <a:rPr lang="ar-SA" sz="2200" b="1" dirty="0">
                <a:solidFill>
                  <a:schemeClr val="tx1"/>
                </a:solidFill>
                <a:latin typeface="Open Sans"/>
                <a:ea typeface="Open Sans"/>
                <a:cs typeface="Open Sans"/>
                <a:sym typeface="Open Sans"/>
              </a:rPr>
              <a:t>نوع المقال</a:t>
            </a:r>
            <a:r>
              <a:rPr lang="ar-EG" sz="2200" b="1" dirty="0">
                <a:solidFill>
                  <a:schemeClr val="tx1"/>
                </a:solidFill>
                <a:latin typeface="Open Sans"/>
                <a:ea typeface="Open Sans"/>
                <a:cs typeface="Open Sans"/>
                <a:sym typeface="Open Sans"/>
              </a:rPr>
              <a:t> </a:t>
            </a:r>
            <a:r>
              <a:rPr lang="en-US" sz="2200" b="1" dirty="0">
                <a:solidFill>
                  <a:srgbClr val="3F3F3F"/>
                </a:solidFill>
                <a:latin typeface="Open Sans"/>
                <a:ea typeface="Open Sans"/>
                <a:cs typeface="Open Sans"/>
                <a:sym typeface="Open Sans"/>
              </a:rPr>
              <a:t>Article Type </a:t>
            </a:r>
            <a:r>
              <a:rPr lang="ar-EG" sz="2200" dirty="0">
                <a:solidFill>
                  <a:schemeClr val="tx1"/>
                </a:solidFill>
                <a:latin typeface="Open Sans"/>
                <a:ea typeface="Open Sans"/>
                <a:cs typeface="Open Sans"/>
                <a:sym typeface="Open Sans"/>
              </a:rPr>
              <a:t>الكتب</a:t>
            </a:r>
            <a:r>
              <a:rPr lang="ar-SA" sz="2200" dirty="0">
                <a:solidFill>
                  <a:schemeClr val="tx1"/>
                </a:solidFill>
                <a:latin typeface="Open Sans"/>
                <a:ea typeface="Open Sans"/>
                <a:cs typeface="Open Sans"/>
                <a:sym typeface="Open Sans"/>
              </a:rPr>
              <a:t> والوثائق، التجربة السريرية، التحليل الإحصائي ، </a:t>
            </a:r>
            <a:r>
              <a:rPr lang="ar-EG" sz="2200" b="0" i="0" dirty="0">
                <a:solidFill>
                  <a:schemeClr val="tx1"/>
                </a:solidFill>
                <a:effectLst/>
                <a:latin typeface="amiri"/>
              </a:rPr>
              <a:t>تجارب عشوائية مضبوطة</a:t>
            </a:r>
            <a:r>
              <a:rPr lang="ar-SA" sz="2200" dirty="0">
                <a:solidFill>
                  <a:schemeClr val="tx1"/>
                </a:solidFill>
                <a:latin typeface="Open Sans"/>
                <a:ea typeface="Open Sans"/>
                <a:cs typeface="Open Sans"/>
                <a:sym typeface="Open Sans"/>
              </a:rPr>
              <a:t>، المراجعة والمراجعات المنهجية.</a:t>
            </a:r>
          </a:p>
          <a:p>
            <a:pPr marL="342900" indent="-342900" algn="just" rtl="1">
              <a:lnSpc>
                <a:spcPct val="100000"/>
              </a:lnSpc>
              <a:spcBef>
                <a:spcPts val="0"/>
              </a:spcBef>
              <a:buClr>
                <a:schemeClr val="tx1"/>
              </a:buClr>
            </a:pPr>
            <a:r>
              <a:rPr lang="ar-SA" sz="2200" b="1" dirty="0">
                <a:solidFill>
                  <a:schemeClr val="tx1"/>
                </a:solidFill>
                <a:latin typeface="Open Sans"/>
                <a:ea typeface="Open Sans"/>
                <a:cs typeface="Open Sans"/>
                <a:sym typeface="Open Sans"/>
              </a:rPr>
              <a:t>تاريخ النشر</a:t>
            </a:r>
            <a:r>
              <a:rPr lang="ar-EG" sz="2200" b="1" dirty="0">
                <a:solidFill>
                  <a:schemeClr val="tx1"/>
                </a:solidFill>
                <a:latin typeface="Open Sans"/>
                <a:ea typeface="Open Sans"/>
                <a:cs typeface="Open Sans"/>
                <a:sym typeface="Open Sans"/>
              </a:rPr>
              <a:t> </a:t>
            </a:r>
            <a:r>
              <a:rPr lang="en-US" sz="2200" b="1" dirty="0">
                <a:solidFill>
                  <a:srgbClr val="3F3F3F"/>
                </a:solidFill>
                <a:latin typeface="Open Sans"/>
                <a:ea typeface="Open Sans"/>
                <a:cs typeface="Open Sans"/>
                <a:sym typeface="Open Sans"/>
              </a:rPr>
              <a:t>Publication Date</a:t>
            </a:r>
            <a:r>
              <a:rPr lang="ar-SA" sz="2200" b="1" dirty="0">
                <a:solidFill>
                  <a:schemeClr val="tx1"/>
                </a:solidFill>
                <a:latin typeface="Open Sans"/>
                <a:ea typeface="Open Sans"/>
                <a:cs typeface="Open Sans"/>
                <a:sym typeface="Open Sans"/>
              </a:rPr>
              <a:t> </a:t>
            </a:r>
            <a:r>
              <a:rPr lang="ar-EG" sz="2200" dirty="0">
                <a:solidFill>
                  <a:schemeClr val="tx1"/>
                </a:solidFill>
              </a:rPr>
              <a:t>مع خيارات 1 و</a:t>
            </a:r>
            <a:r>
              <a:rPr lang="ar-SA" sz="2200" dirty="0">
                <a:solidFill>
                  <a:schemeClr val="tx1"/>
                </a:solidFill>
                <a:latin typeface="Open Sans"/>
                <a:ea typeface="Open Sans"/>
                <a:sym typeface="Open Sans"/>
              </a:rPr>
              <a:t>٥ </a:t>
            </a:r>
            <a:r>
              <a:rPr lang="ar-SA" sz="2200" dirty="0">
                <a:solidFill>
                  <a:schemeClr val="tx1"/>
                </a:solidFill>
                <a:latin typeface="Open Sans"/>
                <a:ea typeface="Open Sans"/>
                <a:cs typeface="Open Sans"/>
                <a:sym typeface="Open Sans"/>
              </a:rPr>
              <a:t>و١٠ سنوات.</a:t>
            </a:r>
          </a:p>
          <a:p>
            <a:pPr marL="342900" indent="-342900" algn="just" rtl="1">
              <a:lnSpc>
                <a:spcPct val="100000"/>
              </a:lnSpc>
              <a:spcBef>
                <a:spcPts val="0"/>
              </a:spcBef>
              <a:buClr>
                <a:schemeClr val="tx1"/>
              </a:buClr>
            </a:pPr>
            <a:r>
              <a:rPr lang="ar-EG" sz="2200" dirty="0">
                <a:solidFill>
                  <a:schemeClr val="tx1"/>
                </a:solidFill>
              </a:rPr>
              <a:t>عوامل التصفية الإضافية </a:t>
            </a:r>
            <a:r>
              <a:rPr lang="en-US" sz="2200" b="1" dirty="0">
                <a:solidFill>
                  <a:srgbClr val="3F3F3F"/>
                </a:solidFill>
                <a:latin typeface="Open Sans"/>
                <a:ea typeface="Open Sans"/>
                <a:cs typeface="Open Sans"/>
                <a:sym typeface="Open Sans"/>
              </a:rPr>
              <a:t>Additional</a:t>
            </a:r>
            <a:r>
              <a:rPr lang="en-US" sz="2400" b="1" dirty="0">
                <a:solidFill>
                  <a:srgbClr val="3F3F3F"/>
                </a:solidFill>
                <a:latin typeface="Open Sans"/>
                <a:ea typeface="Open Sans"/>
                <a:cs typeface="Open Sans"/>
                <a:sym typeface="Open Sans"/>
              </a:rPr>
              <a:t> </a:t>
            </a:r>
            <a:r>
              <a:rPr lang="en-US" sz="2200" b="1" dirty="0">
                <a:solidFill>
                  <a:srgbClr val="3F3F3F"/>
                </a:solidFill>
                <a:latin typeface="Open Sans"/>
                <a:ea typeface="Open Sans"/>
                <a:cs typeface="Open Sans"/>
                <a:sym typeface="Open Sans"/>
              </a:rPr>
              <a:t>filters</a:t>
            </a:r>
            <a:r>
              <a:rPr lang="en-US" sz="2400" b="1" dirty="0">
                <a:solidFill>
                  <a:srgbClr val="3F3F3F"/>
                </a:solidFill>
                <a:latin typeface="Open Sans"/>
                <a:ea typeface="Open Sans"/>
                <a:cs typeface="Open Sans"/>
                <a:sym typeface="Open Sans"/>
              </a:rPr>
              <a:t> </a:t>
            </a:r>
            <a:r>
              <a:rPr lang="ar-SA" sz="2200" dirty="0">
                <a:solidFill>
                  <a:schemeClr val="tx1"/>
                </a:solidFill>
                <a:latin typeface="Open Sans"/>
                <a:ea typeface="Open Sans"/>
                <a:cs typeface="Open Sans"/>
                <a:sym typeface="Open Sans"/>
              </a:rPr>
              <a:t>: أنظر الشريحة التالية</a:t>
            </a:r>
            <a:endParaRPr sz="2200" dirty="0">
              <a:solidFill>
                <a:schemeClr val="tx1"/>
              </a:solidFill>
              <a:latin typeface="Open Sans"/>
              <a:ea typeface="Open Sans"/>
              <a:cs typeface="Open Sans"/>
              <a:sym typeface="Open Sans"/>
            </a:endParaRPr>
          </a:p>
          <a:p>
            <a:pPr marL="457200" lvl="0" indent="-228600" algn="r" rtl="1">
              <a:lnSpc>
                <a:spcPct val="200000"/>
              </a:lnSpc>
              <a:spcBef>
                <a:spcPts val="1000"/>
              </a:spcBef>
              <a:spcAft>
                <a:spcPts val="0"/>
              </a:spcAft>
              <a:buClr>
                <a:schemeClr val="dk1"/>
              </a:buClr>
              <a:buSzPts val="2400"/>
              <a:buNone/>
            </a:pPr>
            <a:endParaRPr sz="2000" dirty="0">
              <a:solidFill>
                <a:schemeClr val="dk1"/>
              </a:solidFill>
              <a:latin typeface="Open Sans"/>
              <a:ea typeface="Open Sans"/>
              <a:cs typeface="Open Sans"/>
              <a:sym typeface="Open Sans"/>
            </a:endParaRPr>
          </a:p>
        </p:txBody>
      </p:sp>
      <p:pic>
        <p:nvPicPr>
          <p:cNvPr id="127" name="Google Shape;127;g727b3dbef2_0_52"/>
          <p:cNvPicPr preferRelativeResize="0"/>
          <p:nvPr/>
        </p:nvPicPr>
        <p:blipFill>
          <a:blip r:embed="rId3">
            <a:alphaModFix/>
          </a:blip>
          <a:stretch>
            <a:fillRect/>
          </a:stretch>
        </p:blipFill>
        <p:spPr>
          <a:xfrm>
            <a:off x="323625" y="1854375"/>
            <a:ext cx="6519825" cy="4949700"/>
          </a:xfrm>
          <a:prstGeom prst="rect">
            <a:avLst/>
          </a:prstGeom>
          <a:noFill/>
          <a:ln>
            <a:noFill/>
          </a:ln>
        </p:spPr>
      </p:pic>
      <p:sp>
        <p:nvSpPr>
          <p:cNvPr id="128" name="Google Shape;128;g727b3dbef2_0_52"/>
          <p:cNvSpPr/>
          <p:nvPr/>
        </p:nvSpPr>
        <p:spPr>
          <a:xfrm>
            <a:off x="323625" y="1844850"/>
            <a:ext cx="1031100" cy="940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g727b3dbef2_0_52"/>
          <p:cNvSpPr/>
          <p:nvPr/>
        </p:nvSpPr>
        <p:spPr>
          <a:xfrm>
            <a:off x="323625" y="2854875"/>
            <a:ext cx="1263000" cy="409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g727b3dbef2_0_52"/>
          <p:cNvSpPr/>
          <p:nvPr/>
        </p:nvSpPr>
        <p:spPr>
          <a:xfrm>
            <a:off x="327275" y="3368026"/>
            <a:ext cx="1718100" cy="1571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g727b3dbef2_0_52"/>
          <p:cNvSpPr/>
          <p:nvPr/>
        </p:nvSpPr>
        <p:spPr>
          <a:xfrm>
            <a:off x="323625" y="5010751"/>
            <a:ext cx="1263000" cy="864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g727b3dbef2_0_52"/>
          <p:cNvSpPr/>
          <p:nvPr/>
        </p:nvSpPr>
        <p:spPr>
          <a:xfrm>
            <a:off x="323625" y="5965814"/>
            <a:ext cx="1263000" cy="409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727b3dbef2_0_81"/>
          <p:cNvSpPr txBox="1">
            <a:spLocks noGrp="1"/>
          </p:cNvSpPr>
          <p:nvPr>
            <p:ph type="title"/>
          </p:nvPr>
        </p:nvSpPr>
        <p:spPr>
          <a:xfrm>
            <a:off x="0" y="437222"/>
            <a:ext cx="8203500" cy="1080900"/>
          </a:xfrm>
          <a:prstGeom prst="rect">
            <a:avLst/>
          </a:prstGeom>
          <a:noFill/>
          <a:ln>
            <a:noFill/>
          </a:ln>
        </p:spPr>
        <p:txBody>
          <a:bodyPr spcFirstLastPara="1" wrap="square" lIns="91425" tIns="45700" rIns="91425" bIns="45700" anchor="t" anchorCtr="0">
            <a:noAutofit/>
          </a:bodyPr>
          <a:lstStyle/>
          <a:p>
            <a:pPr marL="0" lvl="0" indent="0" algn="ctr" rtl="1">
              <a:lnSpc>
                <a:spcPct val="90000"/>
              </a:lnSpc>
              <a:spcBef>
                <a:spcPts val="0"/>
              </a:spcBef>
              <a:spcAft>
                <a:spcPts val="0"/>
              </a:spcAft>
              <a:buClr>
                <a:schemeClr val="dk1"/>
              </a:buClr>
              <a:buSzPts val="3200"/>
              <a:buFont typeface="Gill Sans"/>
              <a:buNone/>
            </a:pPr>
            <a:r>
              <a:rPr lang="ar-EG" dirty="0">
                <a:solidFill>
                  <a:srgbClr val="586F7C"/>
                </a:solidFill>
                <a:latin typeface="Open Sans"/>
                <a:ea typeface="Open Sans"/>
                <a:cs typeface="Open Sans"/>
                <a:sym typeface="Open Sans"/>
              </a:rPr>
              <a:t>أنت مدعو </a:t>
            </a:r>
            <a:r>
              <a:rPr lang="ar-EG">
                <a:solidFill>
                  <a:srgbClr val="586F7C"/>
                </a:solidFill>
                <a:latin typeface="Open Sans"/>
                <a:ea typeface="Open Sans"/>
                <a:cs typeface="Open Sans"/>
                <a:sym typeface="Open Sans"/>
              </a:rPr>
              <a:t>إلى :</a:t>
            </a:r>
            <a:endParaRPr dirty="0">
              <a:solidFill>
                <a:srgbClr val="586F7C"/>
              </a:solidFill>
              <a:latin typeface="Open Sans"/>
              <a:ea typeface="Open Sans"/>
              <a:cs typeface="Open Sans"/>
              <a:sym typeface="Open Sans"/>
            </a:endParaRPr>
          </a:p>
        </p:txBody>
      </p:sp>
      <p:sp>
        <p:nvSpPr>
          <p:cNvPr id="345" name="Google Shape;345;g727b3dbef2_0_81"/>
          <p:cNvSpPr txBox="1">
            <a:spLocks noGrp="1"/>
          </p:cNvSpPr>
          <p:nvPr>
            <p:ph type="body" idx="1"/>
          </p:nvPr>
        </p:nvSpPr>
        <p:spPr>
          <a:xfrm>
            <a:off x="656075" y="2094525"/>
            <a:ext cx="9916800" cy="3599400"/>
          </a:xfrm>
          <a:prstGeom prst="rect">
            <a:avLst/>
          </a:prstGeom>
          <a:noFill/>
          <a:ln>
            <a:noFill/>
          </a:ln>
        </p:spPr>
        <p:txBody>
          <a:bodyPr spcFirstLastPara="1" wrap="square" lIns="91425" tIns="45700" rIns="91425" bIns="45700" anchor="t" anchorCtr="0">
            <a:noAutofit/>
          </a:bodyPr>
          <a:lstStyle/>
          <a:p>
            <a:pPr marL="457200" lvl="0" indent="-317500" algn="r" rtl="1">
              <a:lnSpc>
                <a:spcPct val="150000"/>
              </a:lnSpc>
              <a:spcBef>
                <a:spcPts val="0"/>
              </a:spcBef>
              <a:spcAft>
                <a:spcPts val="0"/>
              </a:spcAft>
              <a:buClr>
                <a:srgbClr val="586F7C"/>
              </a:buClr>
              <a:buSzPts val="1400"/>
              <a:buFont typeface="Open Sans"/>
              <a:buChar char="●"/>
            </a:pPr>
            <a:r>
              <a:rPr lang="ar-EG" sz="2000" dirty="0">
                <a:solidFill>
                  <a:srgbClr val="586F7C"/>
                </a:solidFill>
                <a:latin typeface="Open Sans"/>
                <a:ea typeface="Open Sans"/>
                <a:cs typeface="Open Sans"/>
                <a:sym typeface="Open Sans"/>
              </a:rPr>
              <a:t>قم بزيارتنا على </a:t>
            </a:r>
            <a:r>
              <a:rPr lang="en-US" sz="2000" dirty="0">
                <a:solidFill>
                  <a:srgbClr val="586F7C"/>
                </a:solidFill>
                <a:latin typeface="Open Sans"/>
                <a:ea typeface="Open Sans"/>
                <a:cs typeface="Open Sans"/>
                <a:sym typeface="Open Sans"/>
                <a:hlinkClick r:id="rId3"/>
              </a:rPr>
              <a:t>www.research4life.org</a:t>
            </a:r>
            <a:r>
              <a:rPr lang="en-US" sz="2000" dirty="0">
                <a:solidFill>
                  <a:srgbClr val="586F7C"/>
                </a:solidFill>
                <a:latin typeface="Open Sans"/>
                <a:ea typeface="Open Sans"/>
                <a:cs typeface="Open Sans"/>
                <a:sym typeface="Open Sans"/>
              </a:rPr>
              <a:t> </a:t>
            </a:r>
          </a:p>
          <a:p>
            <a:pPr marL="457200" lvl="0" indent="-317500" algn="r" rtl="1">
              <a:lnSpc>
                <a:spcPct val="150000"/>
              </a:lnSpc>
              <a:spcBef>
                <a:spcPts val="0"/>
              </a:spcBef>
              <a:spcAft>
                <a:spcPts val="0"/>
              </a:spcAft>
              <a:buClr>
                <a:srgbClr val="586F7C"/>
              </a:buClr>
              <a:buSzPts val="1400"/>
              <a:buFont typeface="Open Sans"/>
              <a:buChar char="●"/>
            </a:pPr>
            <a:r>
              <a:rPr lang="ar-EG" sz="2000" dirty="0">
                <a:solidFill>
                  <a:srgbClr val="586F7C"/>
                </a:solidFill>
                <a:latin typeface="Open Sans"/>
                <a:ea typeface="Open Sans"/>
                <a:cs typeface="Open Sans"/>
                <a:sym typeface="Open Sans"/>
              </a:rPr>
              <a:t>اتصل بنا على  </a:t>
            </a:r>
            <a:r>
              <a:rPr lang="en-US" sz="2000" dirty="0">
                <a:solidFill>
                  <a:srgbClr val="586F7C"/>
                </a:solidFill>
                <a:latin typeface="Open Sans"/>
                <a:ea typeface="Open Sans"/>
                <a:cs typeface="Open Sans"/>
                <a:sym typeface="Open Sans"/>
              </a:rPr>
              <a:t>r4l@research4life.org</a:t>
            </a:r>
          </a:p>
          <a:p>
            <a:pPr indent="-317500" algn="r" rtl="1">
              <a:lnSpc>
                <a:spcPct val="150000"/>
              </a:lnSpc>
              <a:spcBef>
                <a:spcPts val="0"/>
              </a:spcBef>
              <a:buClr>
                <a:srgbClr val="586F7C"/>
              </a:buClr>
              <a:buSzPts val="1400"/>
              <a:buFont typeface="Open Sans"/>
              <a:buChar char="●"/>
            </a:pPr>
            <a:r>
              <a:rPr lang="ar-EG" sz="2000" dirty="0">
                <a:solidFill>
                  <a:srgbClr val="586F7C"/>
                </a:solidFill>
                <a:latin typeface="Open Sans"/>
                <a:ea typeface="Open Sans"/>
                <a:cs typeface="Open Sans"/>
                <a:sym typeface="Open Sans"/>
              </a:rPr>
              <a:t>تعرف على مواد التدريب الأخرى </a:t>
            </a:r>
            <a:r>
              <a:rPr lang="en-US" sz="2000" dirty="0">
                <a:solidFill>
                  <a:srgbClr val="586F7C"/>
                </a:solidFill>
                <a:latin typeface="Open Sans"/>
                <a:ea typeface="Open Sans"/>
                <a:cs typeface="Open Sans"/>
                <a:sym typeface="Open Sans"/>
              </a:rPr>
              <a:t>[</a:t>
            </a:r>
            <a:r>
              <a:rPr lang="en-US" sz="2000" u="sng" dirty="0">
                <a:solidFill>
                  <a:schemeClr val="hlink"/>
                </a:solidFill>
                <a:latin typeface="Open Sans"/>
                <a:ea typeface="Open Sans"/>
                <a:cs typeface="Open Sans"/>
                <a:sym typeface="Open Sans"/>
                <a:hlinkClick r:id="rId4"/>
              </a:rPr>
              <a:t>www.research4life.org/training</a:t>
            </a:r>
            <a:r>
              <a:rPr lang="en-US" sz="2000" dirty="0">
                <a:solidFill>
                  <a:srgbClr val="586F7C"/>
                </a:solidFill>
                <a:latin typeface="Open Sans"/>
                <a:ea typeface="Open Sans"/>
                <a:cs typeface="Open Sans"/>
                <a:sym typeface="Open Sans"/>
              </a:rPr>
              <a:t>]</a:t>
            </a:r>
          </a:p>
          <a:p>
            <a:pPr marL="457200" lvl="0" indent="-317500" algn="r" rtl="1">
              <a:lnSpc>
                <a:spcPct val="150000"/>
              </a:lnSpc>
              <a:spcBef>
                <a:spcPts val="0"/>
              </a:spcBef>
              <a:spcAft>
                <a:spcPts val="0"/>
              </a:spcAft>
              <a:buClr>
                <a:srgbClr val="586F7C"/>
              </a:buClr>
              <a:buSzPts val="1400"/>
              <a:buFont typeface="Open Sans"/>
              <a:buChar char="●"/>
            </a:pPr>
            <a:r>
              <a:rPr lang="ar-EG" sz="2000" dirty="0">
                <a:solidFill>
                  <a:srgbClr val="586F7C"/>
                </a:solidFill>
                <a:latin typeface="Open Sans"/>
                <a:ea typeface="Open Sans"/>
                <a:cs typeface="Open Sans"/>
                <a:sym typeface="Open Sans"/>
              </a:rPr>
              <a:t>اشترك في النشرة الإخبارية </a:t>
            </a:r>
            <a:r>
              <a:rPr lang="en-US" sz="2000" dirty="0">
                <a:solidFill>
                  <a:srgbClr val="586F7C"/>
                </a:solidFill>
                <a:latin typeface="Open Sans"/>
                <a:ea typeface="Open Sans"/>
                <a:cs typeface="Open Sans"/>
                <a:sym typeface="Open Sans"/>
              </a:rPr>
              <a:t>[</a:t>
            </a:r>
            <a:r>
              <a:rPr lang="en-US" sz="2000" u="sng" dirty="0">
                <a:solidFill>
                  <a:schemeClr val="hlink"/>
                </a:solidFill>
                <a:latin typeface="Open Sans"/>
                <a:ea typeface="Open Sans"/>
                <a:cs typeface="Open Sans"/>
                <a:sym typeface="Open Sans"/>
                <a:hlinkClick r:id="rId5"/>
              </a:rPr>
              <a:t>www.research4life.org/newsletter</a:t>
            </a:r>
            <a:r>
              <a:rPr lang="en-US" sz="2000" dirty="0">
                <a:solidFill>
                  <a:srgbClr val="586F7C"/>
                </a:solidFill>
                <a:latin typeface="Open Sans"/>
                <a:ea typeface="Open Sans"/>
                <a:cs typeface="Open Sans"/>
                <a:sym typeface="Open Sans"/>
              </a:rPr>
              <a:t>]</a:t>
            </a:r>
          </a:p>
          <a:p>
            <a:pPr indent="-317500" algn="r" rtl="1">
              <a:lnSpc>
                <a:spcPct val="150000"/>
              </a:lnSpc>
              <a:spcBef>
                <a:spcPts val="0"/>
              </a:spcBef>
              <a:buClr>
                <a:srgbClr val="586F7C"/>
              </a:buClr>
              <a:buSzPts val="1400"/>
              <a:buFont typeface="Open Sans"/>
              <a:buChar char="●"/>
            </a:pPr>
            <a:r>
              <a:rPr lang="ar-EG" sz="2000" dirty="0">
                <a:solidFill>
                  <a:srgbClr val="586F7C"/>
                </a:solidFill>
                <a:latin typeface="Open Sans"/>
                <a:ea typeface="Open Sans"/>
                <a:cs typeface="Open Sans"/>
                <a:sym typeface="Open Sans"/>
              </a:rPr>
              <a:t>تحقق من مقاطع فيديو </a:t>
            </a:r>
            <a:r>
              <a:rPr lang="en-US" sz="2000" dirty="0">
                <a:solidFill>
                  <a:srgbClr val="586F7C"/>
                </a:solidFill>
                <a:latin typeface="Open Sans"/>
                <a:ea typeface="Open Sans"/>
                <a:cs typeface="Open Sans"/>
                <a:sym typeface="Open Sans"/>
              </a:rPr>
              <a:t>[</a:t>
            </a:r>
            <a:r>
              <a:rPr lang="en-US" sz="2000" u="sng" dirty="0">
                <a:solidFill>
                  <a:schemeClr val="hlink"/>
                </a:solidFill>
                <a:latin typeface="Open Sans"/>
                <a:ea typeface="Open Sans"/>
                <a:cs typeface="Open Sans"/>
                <a:sym typeface="Open Sans"/>
                <a:hlinkClick r:id="rId6"/>
              </a:rPr>
              <a:t>https://bit.ly/2w3CU5C</a:t>
            </a:r>
            <a:r>
              <a:rPr lang="en-US" sz="2000" dirty="0">
                <a:solidFill>
                  <a:srgbClr val="586F7C"/>
                </a:solidFill>
                <a:latin typeface="Open Sans"/>
                <a:ea typeface="Open Sans"/>
                <a:cs typeface="Open Sans"/>
                <a:sym typeface="Open Sans"/>
              </a:rPr>
              <a:t>]</a:t>
            </a:r>
          </a:p>
          <a:p>
            <a:pPr marL="457200" lvl="0" indent="-317500" algn="r" rtl="1">
              <a:lnSpc>
                <a:spcPct val="150000"/>
              </a:lnSpc>
              <a:spcBef>
                <a:spcPts val="0"/>
              </a:spcBef>
              <a:spcAft>
                <a:spcPts val="0"/>
              </a:spcAft>
              <a:buClr>
                <a:srgbClr val="586F7C"/>
              </a:buClr>
              <a:buSzPts val="1400"/>
              <a:buFont typeface="Open Sans"/>
              <a:buChar char="●"/>
            </a:pPr>
            <a:r>
              <a:rPr lang="ar-EG" sz="2000" dirty="0">
                <a:solidFill>
                  <a:srgbClr val="586F7C"/>
                </a:solidFill>
                <a:latin typeface="Open Sans"/>
                <a:ea typeface="Open Sans"/>
                <a:cs typeface="Open Sans"/>
                <a:sym typeface="Open Sans"/>
              </a:rPr>
              <a:t>تابعنا على </a:t>
            </a:r>
            <a:r>
              <a:rPr lang="en-US" sz="2000" dirty="0">
                <a:solidFill>
                  <a:srgbClr val="586F7C"/>
                </a:solidFill>
                <a:latin typeface="Open Sans"/>
                <a:ea typeface="Open Sans"/>
                <a:cs typeface="Open Sans"/>
                <a:sym typeface="Open Sans"/>
              </a:rPr>
              <a:t>Twitter @ r4lpartnership </a:t>
            </a:r>
            <a:r>
              <a:rPr lang="ar-EG" sz="2000" dirty="0">
                <a:solidFill>
                  <a:srgbClr val="586F7C"/>
                </a:solidFill>
                <a:latin typeface="Open Sans"/>
                <a:ea typeface="Open Sans"/>
                <a:cs typeface="Open Sans"/>
                <a:sym typeface="Open Sans"/>
              </a:rPr>
              <a:t>و </a:t>
            </a:r>
            <a:r>
              <a:rPr lang="en-US" sz="2000" dirty="0">
                <a:solidFill>
                  <a:srgbClr val="586F7C"/>
                </a:solidFill>
                <a:latin typeface="Open Sans"/>
                <a:ea typeface="Open Sans"/>
                <a:cs typeface="Open Sans"/>
                <a:sym typeface="Open Sans"/>
              </a:rPr>
              <a:t>Facebook @ R4Lpartnership</a:t>
            </a:r>
            <a:endParaRPr lang="en-US" sz="2000" dirty="0">
              <a:solidFill>
                <a:schemeClr val="dk1"/>
              </a:solidFill>
              <a:latin typeface="Open Sans"/>
              <a:ea typeface="Open Sans"/>
              <a:cs typeface="Open Sans"/>
              <a:sym typeface="Open San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body" idx="1"/>
          </p:nvPr>
        </p:nvSpPr>
        <p:spPr>
          <a:xfrm>
            <a:off x="838200" y="1878570"/>
            <a:ext cx="10515600" cy="4266850"/>
          </a:xfrm>
          <a:prstGeom prst="rect">
            <a:avLst/>
          </a:prstGeom>
          <a:noFill/>
          <a:ln>
            <a:noFill/>
          </a:ln>
        </p:spPr>
        <p:txBody>
          <a:bodyPr spcFirstLastPara="1" wrap="square" lIns="91425" tIns="45700" rIns="91425" bIns="45700" anchor="t" anchorCtr="0">
            <a:noAutofit/>
          </a:bodyPr>
          <a:lstStyle/>
          <a:p>
            <a:pPr marL="419100" lvl="0" indent="-342900" algn="just" rtl="1">
              <a:lnSpc>
                <a:spcPct val="90000"/>
              </a:lnSpc>
              <a:spcBef>
                <a:spcPts val="1000"/>
              </a:spcBef>
              <a:spcAft>
                <a:spcPts val="0"/>
              </a:spcAft>
              <a:buSzPts val="2400"/>
              <a:buFont typeface="Arial" panose="020B0604020202020204" pitchFamily="34" charset="0"/>
              <a:buChar char="•"/>
            </a:pPr>
            <a:r>
              <a:rPr lang="ar-EG" sz="2400" dirty="0">
                <a:solidFill>
                  <a:schemeClr val="bg2"/>
                </a:solidFill>
                <a:latin typeface="+mn-lt"/>
              </a:rPr>
              <a:t>تلتزم "البحوث من أجل الحياة" </a:t>
            </a:r>
            <a:r>
              <a:rPr lang="nl-NL" sz="2400" dirty="0">
                <a:solidFill>
                  <a:schemeClr val="bg2"/>
                </a:solidFill>
                <a:latin typeface="+mn-lt"/>
              </a:rPr>
              <a:t>Research4Life </a:t>
            </a:r>
            <a:r>
              <a:rPr lang="ar-EG" sz="2400" dirty="0">
                <a:solidFill>
                  <a:schemeClr val="tx1"/>
                </a:solidFill>
                <a:latin typeface="+mn-lt"/>
              </a:rPr>
              <a:t> </a:t>
            </a:r>
            <a:r>
              <a:rPr lang="ar-EG" sz="2400" dirty="0">
                <a:solidFill>
                  <a:srgbClr val="F49925"/>
                </a:solidFill>
                <a:latin typeface="+mn-lt"/>
                <a:hlinkClick r:id="rId3">
                  <a:extLst>
                    <a:ext uri="{A12FA001-AC4F-418D-AE19-62706E023703}">
                      <ahyp:hlinkClr xmlns:ahyp="http://schemas.microsoft.com/office/drawing/2018/hyperlinkcolor" val="tx"/>
                    </a:ext>
                  </a:extLst>
                </a:hlinkClick>
              </a:rPr>
              <a:t>بأهداف الأمم المتحدة للتنمية المستدامة</a:t>
            </a:r>
            <a:r>
              <a:rPr lang="ar-EG" sz="2400" dirty="0">
                <a:solidFill>
                  <a:schemeClr val="tx1"/>
                </a:solidFill>
                <a:latin typeface="+mn-lt"/>
              </a:rPr>
              <a:t>.</a:t>
            </a:r>
          </a:p>
          <a:p>
            <a:pPr marL="419100" lvl="0" indent="-342900" algn="just" rtl="1">
              <a:lnSpc>
                <a:spcPct val="90000"/>
              </a:lnSpc>
              <a:spcBef>
                <a:spcPts val="1000"/>
              </a:spcBef>
              <a:spcAft>
                <a:spcPts val="0"/>
              </a:spcAft>
              <a:buSzPts val="2400"/>
              <a:buFont typeface="Arial" panose="020B0604020202020204" pitchFamily="34" charset="0"/>
              <a:buChar char="•"/>
            </a:pPr>
            <a:endParaRPr lang="ar-EG" sz="2400" dirty="0">
              <a:solidFill>
                <a:schemeClr val="bg2"/>
              </a:solidFill>
              <a:latin typeface="+mn-lt"/>
            </a:endParaRPr>
          </a:p>
          <a:p>
            <a:pPr marL="419100" lvl="0" indent="-342900" algn="just" rtl="1">
              <a:lnSpc>
                <a:spcPct val="90000"/>
              </a:lnSpc>
              <a:spcBef>
                <a:spcPts val="1000"/>
              </a:spcBef>
              <a:spcAft>
                <a:spcPts val="0"/>
              </a:spcAft>
              <a:buSzPts val="2400"/>
              <a:buFont typeface="Arial" panose="020B0604020202020204" pitchFamily="34" charset="0"/>
              <a:buChar char="•"/>
            </a:pPr>
            <a:r>
              <a:rPr lang="ar-EG" sz="2400" dirty="0">
                <a:solidFill>
                  <a:schemeClr val="bg2"/>
                </a:solidFill>
                <a:latin typeface="+mn-lt"/>
              </a:rPr>
              <a:t>تساهم "البحوث من أجل الحياة" </a:t>
            </a:r>
            <a:r>
              <a:rPr lang="nl-NL" sz="2400" dirty="0">
                <a:solidFill>
                  <a:schemeClr val="bg2"/>
                </a:solidFill>
                <a:latin typeface="+mn-lt"/>
              </a:rPr>
              <a:t>Research4Life </a:t>
            </a:r>
            <a:r>
              <a:rPr lang="ar-EG" sz="2400" dirty="0">
                <a:solidFill>
                  <a:schemeClr val="bg2"/>
                </a:solidFill>
                <a:latin typeface="+mn-lt"/>
              </a:rPr>
              <a:t> في عِقد الأمم المتحدة للعمل من خلال زيادة المشاركة البحثية من جنوب الكرة الأرضية.</a:t>
            </a:r>
          </a:p>
          <a:p>
            <a:pPr marL="419100" lvl="0" indent="-342900" algn="just" rtl="1">
              <a:lnSpc>
                <a:spcPct val="90000"/>
              </a:lnSpc>
              <a:spcBef>
                <a:spcPts val="1000"/>
              </a:spcBef>
              <a:spcAft>
                <a:spcPts val="0"/>
              </a:spcAft>
              <a:buSzPts val="2400"/>
              <a:buFont typeface="Arial" panose="020B0604020202020204" pitchFamily="34" charset="0"/>
              <a:buChar char="•"/>
            </a:pPr>
            <a:endParaRPr lang="ar-EG" sz="2400" dirty="0">
              <a:solidFill>
                <a:schemeClr val="bg2"/>
              </a:solidFill>
              <a:latin typeface="+mn-lt"/>
            </a:endParaRPr>
          </a:p>
          <a:p>
            <a:pPr marL="419100" lvl="0" indent="-342900" algn="just" rtl="1">
              <a:lnSpc>
                <a:spcPct val="90000"/>
              </a:lnSpc>
              <a:spcBef>
                <a:spcPts val="1000"/>
              </a:spcBef>
              <a:spcAft>
                <a:spcPts val="0"/>
              </a:spcAft>
              <a:buSzPts val="2400"/>
              <a:buFont typeface="Arial" panose="020B0604020202020204" pitchFamily="34" charset="0"/>
              <a:buChar char="•"/>
            </a:pPr>
            <a:r>
              <a:rPr lang="ar-EG" sz="2400" dirty="0">
                <a:solidFill>
                  <a:schemeClr val="bg2"/>
                </a:solidFill>
                <a:latin typeface="+mn-lt"/>
              </a:rPr>
              <a:t>تركز الخطة الإستراتيجية الأخيرة حتى عام 2030 على الإدماج والعدالة في مجتمع البحث العالمي، ودعم إنشاء كيان أكثر ثراءً من الأبحاث التي ستساعد على النهوض بأهداف التنمية المستدامة.</a:t>
            </a:r>
          </a:p>
          <a:p>
            <a:pPr marL="419100" lvl="0" indent="-342900" algn="just" rtl="1">
              <a:lnSpc>
                <a:spcPct val="90000"/>
              </a:lnSpc>
              <a:spcBef>
                <a:spcPts val="1000"/>
              </a:spcBef>
              <a:spcAft>
                <a:spcPts val="0"/>
              </a:spcAft>
              <a:buSzPts val="2400"/>
              <a:buFont typeface="Arial" panose="020B0604020202020204" pitchFamily="34" charset="0"/>
              <a:buChar char="•"/>
            </a:pPr>
            <a:endParaRPr lang="ar-EG" sz="2400" dirty="0">
              <a:solidFill>
                <a:schemeClr val="bg2"/>
              </a:solidFill>
              <a:latin typeface="+mn-lt"/>
            </a:endParaRPr>
          </a:p>
          <a:p>
            <a:pPr marL="419100" lvl="0" indent="-342900" algn="just" rtl="1">
              <a:lnSpc>
                <a:spcPct val="90000"/>
              </a:lnSpc>
              <a:spcBef>
                <a:spcPts val="1000"/>
              </a:spcBef>
              <a:spcAft>
                <a:spcPts val="0"/>
              </a:spcAft>
              <a:buSzPts val="2400"/>
              <a:buFont typeface="Arial" panose="020B0604020202020204" pitchFamily="34" charset="0"/>
              <a:buChar char="•"/>
            </a:pPr>
            <a:r>
              <a:rPr lang="ar-EG" sz="2400" dirty="0">
                <a:solidFill>
                  <a:schemeClr val="bg2"/>
                </a:solidFill>
                <a:latin typeface="+mn-lt"/>
              </a:rPr>
              <a:t>تقدم "البحوث من أجل الحياة" </a:t>
            </a:r>
            <a:r>
              <a:rPr lang="nl-NL" sz="2400" dirty="0">
                <a:solidFill>
                  <a:schemeClr val="bg2"/>
                </a:solidFill>
                <a:latin typeface="+mn-lt"/>
              </a:rPr>
              <a:t>Research4Life </a:t>
            </a:r>
            <a:r>
              <a:rPr lang="ar-EG" sz="2400" dirty="0">
                <a:solidFill>
                  <a:schemeClr val="bg2"/>
                </a:solidFill>
                <a:latin typeface="+mn-lt"/>
              </a:rPr>
              <a:t> لشركائنا ومستخدمينا وداعمينا الفرصة للمساهمة في إنشاء التنوع، وبيئة بحثية شاملة وعادلة للجميع.</a:t>
            </a:r>
            <a:endParaRPr sz="2400" dirty="0">
              <a:solidFill>
                <a:schemeClr val="bg2"/>
              </a:solidFill>
              <a:latin typeface="+mn-lt"/>
              <a:sym typeface="Quattrocento Sans"/>
            </a:endParaRPr>
          </a:p>
        </p:txBody>
      </p:sp>
      <p:pic>
        <p:nvPicPr>
          <p:cNvPr id="110" name="Google Shape;110;p16"/>
          <p:cNvPicPr preferRelativeResize="0"/>
          <p:nvPr/>
        </p:nvPicPr>
        <p:blipFill rotWithShape="1">
          <a:blip r:embed="rId4">
            <a:alphaModFix/>
          </a:blip>
          <a:srcRect/>
          <a:stretch/>
        </p:blipFill>
        <p:spPr>
          <a:xfrm>
            <a:off x="705415" y="202431"/>
            <a:ext cx="4498687" cy="1232994"/>
          </a:xfrm>
          <a:prstGeom prst="rect">
            <a:avLst/>
          </a:prstGeom>
          <a:noFill/>
          <a:ln>
            <a:noFill/>
          </a:ln>
        </p:spPr>
      </p:pic>
      <p:pic>
        <p:nvPicPr>
          <p:cNvPr id="111" name="Google Shape;111;p16"/>
          <p:cNvPicPr preferRelativeResize="0"/>
          <p:nvPr/>
        </p:nvPicPr>
        <p:blipFill rotWithShape="1">
          <a:blip r:embed="rId5">
            <a:alphaModFix/>
          </a:blip>
          <a:srcRect/>
          <a:stretch/>
        </p:blipFill>
        <p:spPr>
          <a:xfrm rot="10800000" flipH="1">
            <a:off x="989098" y="1731702"/>
            <a:ext cx="2276669" cy="75889"/>
          </a:xfrm>
          <a:prstGeom prst="rect">
            <a:avLst/>
          </a:prstGeom>
          <a:noFill/>
          <a:ln>
            <a:noFill/>
          </a:ln>
        </p:spPr>
      </p:pic>
      <p:sp>
        <p:nvSpPr>
          <p:cNvPr id="3" name="TextBox 2">
            <a:extLst>
              <a:ext uri="{FF2B5EF4-FFF2-40B4-BE49-F238E27FC236}">
                <a16:creationId xmlns:a16="http://schemas.microsoft.com/office/drawing/2014/main" id="{36B54071-2C20-0F56-96D4-A47D6DD3F9DC}"/>
              </a:ext>
            </a:extLst>
          </p:cNvPr>
          <p:cNvSpPr txBox="1"/>
          <p:nvPr/>
        </p:nvSpPr>
        <p:spPr>
          <a:xfrm>
            <a:off x="6278062" y="374352"/>
            <a:ext cx="4903393"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EG" sz="4400" b="1" i="0" u="none" strike="noStrike" kern="0" cap="none" spc="0" normalizeH="0" baseline="0" noProof="0" dirty="0">
                <a:ln>
                  <a:noFill/>
                </a:ln>
                <a:solidFill>
                  <a:srgbClr val="44546A"/>
                </a:solidFill>
                <a:effectLst/>
                <a:uLnTx/>
                <a:uFillTx/>
                <a:latin typeface="Arial"/>
                <a:cs typeface="Arial"/>
                <a:sym typeface="Arial"/>
              </a:rPr>
              <a:t>أهداف التنمية المستدامة</a:t>
            </a:r>
            <a:endParaRPr kumimoji="0" lang="en-US" sz="4400" b="1" i="0" u="none" strike="noStrike" kern="0" cap="none" spc="0" normalizeH="0" baseline="0" noProof="0" dirty="0">
              <a:ln>
                <a:noFill/>
              </a:ln>
              <a:solidFill>
                <a:srgbClr val="44546A"/>
              </a:solidFill>
              <a:effectLst/>
              <a:uLnTx/>
              <a:uFillTx/>
              <a:latin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body" idx="1"/>
          </p:nvPr>
        </p:nvSpPr>
        <p:spPr>
          <a:xfrm>
            <a:off x="838200" y="1503110"/>
            <a:ext cx="10515600" cy="4938395"/>
          </a:xfrm>
          <a:prstGeom prst="rect">
            <a:avLst/>
          </a:prstGeom>
          <a:noFill/>
          <a:ln>
            <a:noFill/>
          </a:ln>
        </p:spPr>
        <p:txBody>
          <a:bodyPr spcFirstLastPara="1" wrap="square" lIns="91425" tIns="45700" rIns="91425" bIns="45700" anchor="t" anchorCtr="0">
            <a:noAutofit/>
          </a:bodyPr>
          <a:lstStyle/>
          <a:p>
            <a:pPr marL="76200" lvl="0" indent="0" algn="just" rtl="1">
              <a:lnSpc>
                <a:spcPct val="90000"/>
              </a:lnSpc>
              <a:spcBef>
                <a:spcPts val="1000"/>
              </a:spcBef>
              <a:spcAft>
                <a:spcPts val="0"/>
              </a:spcAft>
              <a:buClr>
                <a:schemeClr val="dk1"/>
              </a:buClr>
              <a:buSzPts val="2400"/>
              <a:buFont typeface="Arial"/>
              <a:buNone/>
            </a:pPr>
            <a:br>
              <a:rPr lang="nl-NL" sz="1800" dirty="0">
                <a:latin typeface="Open Sans"/>
                <a:ea typeface="Open Sans"/>
                <a:cs typeface="Open Sans"/>
                <a:sym typeface="Open Sans"/>
              </a:rPr>
            </a:br>
            <a:br>
              <a:rPr lang="nl-NL" sz="1800" dirty="0">
                <a:latin typeface="Open Sans"/>
                <a:ea typeface="Open Sans"/>
                <a:cs typeface="Open Sans"/>
                <a:sym typeface="Open Sans"/>
              </a:rPr>
            </a:br>
            <a:r>
              <a:rPr lang="ar-EG" sz="2400" dirty="0">
                <a:solidFill>
                  <a:schemeClr val="bg2"/>
                </a:solidFill>
                <a:latin typeface="+mn-lt"/>
                <a:ea typeface="Open Sans"/>
                <a:cs typeface="Open Sans"/>
                <a:sym typeface="Open Sans"/>
              </a:rPr>
              <a:t>يسمح هيكلنا الفريد بين القطاعين العام والخاص بالعمل بشكل فعال بما يتماشى مع </a:t>
            </a:r>
            <a:r>
              <a:rPr lang="ar-EG" sz="2400" dirty="0">
                <a:solidFill>
                  <a:srgbClr val="F49925"/>
                </a:solidFill>
                <a:latin typeface="+mn-lt"/>
                <a:ea typeface="Open Sans"/>
                <a:cs typeface="Open Sans"/>
                <a:sym typeface="Open Sans"/>
                <a:hlinkClick r:id="rId3">
                  <a:extLst>
                    <a:ext uri="{A12FA001-AC4F-418D-AE19-62706E023703}">
                      <ahyp:hlinkClr xmlns:ahyp="http://schemas.microsoft.com/office/drawing/2018/hyperlinkcolor" val="tx"/>
                    </a:ext>
                  </a:extLst>
                </a:hlinkClick>
              </a:rPr>
              <a:t>الهدف رقم 17 من أهداف التنمية المستدامة</a:t>
            </a:r>
            <a:r>
              <a:rPr lang="ar-EG" sz="2400" dirty="0">
                <a:solidFill>
                  <a:schemeClr val="bg2"/>
                </a:solidFill>
                <a:latin typeface="+mn-lt"/>
                <a:ea typeface="Open Sans"/>
                <a:cs typeface="Open Sans"/>
                <a:sym typeface="Open Sans"/>
              </a:rPr>
              <a:t>: </a:t>
            </a:r>
            <a:r>
              <a:rPr lang="ar-EG" sz="2400" b="1" dirty="0">
                <a:solidFill>
                  <a:schemeClr val="bg2"/>
                </a:solidFill>
                <a:latin typeface="+mn-lt"/>
                <a:ea typeface="Open Sans"/>
                <a:cs typeface="Open Sans"/>
                <a:sym typeface="Open Sans"/>
              </a:rPr>
              <a:t>الشراكة من أجل أهداف التنمية المستدامة </a:t>
            </a:r>
            <a:r>
              <a:rPr lang="ar-EG" sz="2400" dirty="0">
                <a:solidFill>
                  <a:schemeClr val="bg2"/>
                </a:solidFill>
                <a:latin typeface="+mn-lt"/>
                <a:ea typeface="Open Sans"/>
                <a:cs typeface="Open Sans"/>
                <a:sym typeface="Open Sans"/>
              </a:rPr>
              <a:t>ودعم مجتمع المستفيدين لدينا كمستهلكين ومنتجين للبحوث الهامة والنهوض </a:t>
            </a:r>
            <a:r>
              <a:rPr lang="ar-EG" sz="2400" dirty="0">
                <a:solidFill>
                  <a:srgbClr val="F49925"/>
                </a:solidFill>
                <a:latin typeface="+mn-lt"/>
                <a:ea typeface="Open Sans"/>
                <a:cs typeface="Open Sans"/>
                <a:sym typeface="Open Sans"/>
                <a:hlinkClick r:id="rId4">
                  <a:extLst>
                    <a:ext uri="{A12FA001-AC4F-418D-AE19-62706E023703}">
                      <ahyp:hlinkClr xmlns:ahyp="http://schemas.microsoft.com/office/drawing/2018/hyperlinkcolor" val="tx"/>
                    </a:ext>
                  </a:extLst>
                </a:hlinkClick>
              </a:rPr>
              <a:t>بهدف رقم 10 من أهداف التنمية المستدامة </a:t>
            </a:r>
            <a:r>
              <a:rPr lang="ar-EG" sz="2400" dirty="0">
                <a:solidFill>
                  <a:schemeClr val="bg2"/>
                </a:solidFill>
                <a:latin typeface="+mn-lt"/>
                <a:ea typeface="Open Sans"/>
                <a:cs typeface="Open Sans"/>
                <a:sym typeface="Open Sans"/>
              </a:rPr>
              <a:t>: </a:t>
            </a:r>
            <a:r>
              <a:rPr lang="ar-EG" sz="2400" b="1" dirty="0">
                <a:solidFill>
                  <a:schemeClr val="bg2"/>
                </a:solidFill>
                <a:latin typeface="+mn-lt"/>
                <a:ea typeface="Open Sans"/>
                <a:cs typeface="Open Sans"/>
                <a:sym typeface="Open Sans"/>
              </a:rPr>
              <a:t>تقليل أوجه عدم المساواة </a:t>
            </a:r>
            <a:r>
              <a:rPr lang="ar-EG" sz="2400" dirty="0">
                <a:solidFill>
                  <a:schemeClr val="bg2"/>
                </a:solidFill>
                <a:latin typeface="+mn-lt"/>
                <a:ea typeface="Open Sans"/>
                <a:cs typeface="Open Sans"/>
                <a:sym typeface="Open Sans"/>
              </a:rPr>
              <a:t>داخل البلدان وفيما بينها.</a:t>
            </a:r>
          </a:p>
          <a:p>
            <a:pPr marL="76200" lvl="0" indent="0" algn="just" rtl="1">
              <a:lnSpc>
                <a:spcPct val="90000"/>
              </a:lnSpc>
              <a:spcBef>
                <a:spcPts val="1000"/>
              </a:spcBef>
              <a:spcAft>
                <a:spcPts val="0"/>
              </a:spcAft>
              <a:buClr>
                <a:schemeClr val="dk1"/>
              </a:buClr>
              <a:buSzPts val="2400"/>
              <a:buFont typeface="Arial"/>
              <a:buNone/>
            </a:pPr>
            <a:r>
              <a:rPr lang="ar-EG" sz="2400" dirty="0">
                <a:solidFill>
                  <a:schemeClr val="bg2"/>
                </a:solidFill>
                <a:latin typeface="+mn-lt"/>
                <a:ea typeface="Open Sans"/>
                <a:cs typeface="Open Sans"/>
                <a:sym typeface="Open Sans"/>
              </a:rPr>
              <a:t>في حين أن أنشطة البحوث من أجل الحياة تدعم بشكل مباشر وغير مباشر جميع أهداف التنمية المستدامة مثل </a:t>
            </a:r>
            <a:r>
              <a:rPr lang="ar-EG" sz="2400" b="1" dirty="0">
                <a:solidFill>
                  <a:schemeClr val="bg2"/>
                </a:solidFill>
                <a:latin typeface="+mn-lt"/>
                <a:ea typeface="Open Sans"/>
                <a:cs typeface="Open Sans"/>
                <a:sym typeface="Open Sans"/>
              </a:rPr>
              <a:t>الصحة الجيدة والرفاهية ، والقضاء على الجوع ، والمياه النظيفة والصرف الصحي ، والصناعة ، والابتكار والبنية التحتية ، والسلام والعدالة </a:t>
            </a:r>
            <a:r>
              <a:rPr lang="ar-EG" sz="2400" dirty="0">
                <a:solidFill>
                  <a:schemeClr val="bg2"/>
                </a:solidFill>
                <a:latin typeface="+mn-lt"/>
                <a:ea typeface="Open Sans"/>
                <a:cs typeface="Open Sans"/>
                <a:sym typeface="Open Sans"/>
              </a:rPr>
              <a:t>، فإن "البحوث من أجل الحياة"</a:t>
            </a:r>
            <a:r>
              <a:rPr lang="nl-NL" sz="2400" dirty="0">
                <a:solidFill>
                  <a:schemeClr val="bg2"/>
                </a:solidFill>
                <a:latin typeface="+mn-lt"/>
                <a:ea typeface="Open Sans"/>
                <a:cs typeface="Open Sans"/>
                <a:sym typeface="Open Sans"/>
              </a:rPr>
              <a:t>Research4Life</a:t>
            </a:r>
            <a:r>
              <a:rPr lang="ar-EG" sz="2400">
                <a:solidFill>
                  <a:schemeClr val="bg2"/>
                </a:solidFill>
                <a:latin typeface="+mn-lt"/>
                <a:ea typeface="Open Sans"/>
                <a:cs typeface="Open Sans"/>
                <a:sym typeface="Open Sans"/>
              </a:rPr>
              <a:t> </a:t>
            </a:r>
            <a:r>
              <a:rPr lang="nl-NL" sz="2400">
                <a:solidFill>
                  <a:schemeClr val="bg2"/>
                </a:solidFill>
                <a:latin typeface="+mn-lt"/>
                <a:ea typeface="Open Sans"/>
                <a:cs typeface="Open Sans"/>
                <a:sym typeface="Open Sans"/>
              </a:rPr>
              <a:t> </a:t>
            </a:r>
            <a:r>
              <a:rPr lang="ar-EG" sz="2400" dirty="0">
                <a:solidFill>
                  <a:schemeClr val="bg2"/>
                </a:solidFill>
                <a:latin typeface="+mn-lt"/>
                <a:ea typeface="Open Sans"/>
                <a:cs typeface="Open Sans"/>
                <a:sym typeface="Open Sans"/>
              </a:rPr>
              <a:t>يتماشى بشكل وثيق مع </a:t>
            </a:r>
            <a:r>
              <a:rPr lang="ar-EG" sz="2400" dirty="0">
                <a:solidFill>
                  <a:srgbClr val="F49925"/>
                </a:solidFill>
                <a:latin typeface="+mn-lt"/>
                <a:ea typeface="Open Sans"/>
                <a:cs typeface="Open Sans"/>
                <a:sym typeface="Open Sans"/>
                <a:hlinkClick r:id="rId3">
                  <a:extLst>
                    <a:ext uri="{A12FA001-AC4F-418D-AE19-62706E023703}">
                      <ahyp:hlinkClr xmlns:ahyp="http://schemas.microsoft.com/office/drawing/2018/hyperlinkcolor" val="tx"/>
                    </a:ext>
                  </a:extLst>
                </a:hlinkClick>
              </a:rPr>
              <a:t>الهدف رقم 4 من أهداف التنمية المستدامة</a:t>
            </a:r>
            <a:r>
              <a:rPr lang="ar-EG" sz="2400" dirty="0">
                <a:solidFill>
                  <a:schemeClr val="bg2"/>
                </a:solidFill>
                <a:latin typeface="+mn-lt"/>
                <a:ea typeface="Open Sans"/>
                <a:cs typeface="Open Sans"/>
                <a:sym typeface="Open Sans"/>
              </a:rPr>
              <a:t>: </a:t>
            </a:r>
            <a:r>
              <a:rPr lang="ar-EG" sz="2400" b="1" dirty="0">
                <a:solidFill>
                  <a:schemeClr val="bg2"/>
                </a:solidFill>
                <a:latin typeface="+mn-lt"/>
                <a:ea typeface="Open Sans"/>
                <a:cs typeface="Open Sans"/>
                <a:sym typeface="Open Sans"/>
              </a:rPr>
              <a:t>التعليم الجيد</a:t>
            </a:r>
            <a:r>
              <a:rPr lang="ar-EG" sz="2400" dirty="0">
                <a:solidFill>
                  <a:schemeClr val="bg2"/>
                </a:solidFill>
                <a:latin typeface="+mn-lt"/>
                <a:ea typeface="Open Sans"/>
                <a:cs typeface="Open Sans"/>
                <a:sym typeface="Open Sans"/>
              </a:rPr>
              <a:t>؛ وهو أمر أساسي لإنشاء عالم يسوده السلام والازدهار و</a:t>
            </a:r>
            <a:r>
              <a:rPr lang="ar-EG" sz="2400" dirty="0">
                <a:solidFill>
                  <a:srgbClr val="F49925"/>
                </a:solidFill>
                <a:latin typeface="+mn-lt"/>
                <a:ea typeface="Open Sans"/>
                <a:cs typeface="Open Sans"/>
                <a:sym typeface="Open Sans"/>
                <a:hlinkClick r:id="rId5">
                  <a:extLst>
                    <a:ext uri="{A12FA001-AC4F-418D-AE19-62706E023703}">
                      <ahyp:hlinkClr xmlns:ahyp="http://schemas.microsoft.com/office/drawing/2018/hyperlinkcolor" val="tx"/>
                    </a:ext>
                  </a:extLst>
                </a:hlinkClick>
              </a:rPr>
              <a:t>الهدف رقم 5 من أهداف التنمية المستدامة</a:t>
            </a:r>
            <a:r>
              <a:rPr lang="ar-EG" sz="2400" dirty="0">
                <a:solidFill>
                  <a:schemeClr val="bg2"/>
                </a:solidFill>
                <a:latin typeface="+mn-lt"/>
                <a:ea typeface="Open Sans"/>
                <a:cs typeface="Open Sans"/>
                <a:sym typeface="Open Sans"/>
              </a:rPr>
              <a:t>: </a:t>
            </a:r>
            <a:r>
              <a:rPr lang="ar-EG" sz="2400" b="1" dirty="0">
                <a:solidFill>
                  <a:schemeClr val="bg2"/>
                </a:solidFill>
                <a:latin typeface="+mn-lt"/>
                <a:ea typeface="Open Sans"/>
                <a:cs typeface="Open Sans"/>
                <a:sym typeface="Open Sans"/>
              </a:rPr>
              <a:t>المساواة بين الجنسين </a:t>
            </a:r>
            <a:r>
              <a:rPr lang="ar-EG" sz="2400" dirty="0">
                <a:solidFill>
                  <a:schemeClr val="bg2"/>
                </a:solidFill>
                <a:latin typeface="+mn-lt"/>
                <a:ea typeface="Open Sans"/>
                <a:cs typeface="Open Sans"/>
                <a:sym typeface="Open Sans"/>
              </a:rPr>
              <a:t>لتحقيق تمكين جميع النساء والأطفال.</a:t>
            </a:r>
            <a:endParaRPr sz="2400" dirty="0">
              <a:solidFill>
                <a:schemeClr val="bg2"/>
              </a:solidFill>
              <a:highlight>
                <a:srgbClr val="FFFFFF"/>
              </a:highlight>
              <a:latin typeface="+mn-lt"/>
              <a:ea typeface="Open Sans"/>
              <a:cs typeface="Open Sans"/>
              <a:sym typeface="Open Sans"/>
            </a:endParaRPr>
          </a:p>
        </p:txBody>
      </p:sp>
      <p:pic>
        <p:nvPicPr>
          <p:cNvPr id="118" name="Google Shape;118;p17"/>
          <p:cNvPicPr preferRelativeResize="0"/>
          <p:nvPr/>
        </p:nvPicPr>
        <p:blipFill rotWithShape="1">
          <a:blip r:embed="rId6">
            <a:alphaModFix/>
          </a:blip>
          <a:srcRect/>
          <a:stretch/>
        </p:blipFill>
        <p:spPr>
          <a:xfrm>
            <a:off x="705415" y="202431"/>
            <a:ext cx="4873039" cy="1232994"/>
          </a:xfrm>
          <a:prstGeom prst="rect">
            <a:avLst/>
          </a:prstGeom>
          <a:noFill/>
          <a:ln>
            <a:noFill/>
          </a:ln>
        </p:spPr>
      </p:pic>
      <p:pic>
        <p:nvPicPr>
          <p:cNvPr id="119" name="Google Shape;119;p17"/>
          <p:cNvPicPr preferRelativeResize="0"/>
          <p:nvPr/>
        </p:nvPicPr>
        <p:blipFill rotWithShape="1">
          <a:blip r:embed="rId7">
            <a:alphaModFix/>
          </a:blip>
          <a:srcRect/>
          <a:stretch/>
        </p:blipFill>
        <p:spPr>
          <a:xfrm rot="10800000" flipH="1">
            <a:off x="989098" y="1731702"/>
            <a:ext cx="2276669" cy="75889"/>
          </a:xfrm>
          <a:prstGeom prst="rect">
            <a:avLst/>
          </a:prstGeom>
          <a:noFill/>
          <a:ln>
            <a:noFill/>
          </a:ln>
        </p:spPr>
      </p:pic>
      <p:grpSp>
        <p:nvGrpSpPr>
          <p:cNvPr id="120" name="Google Shape;120;p17"/>
          <p:cNvGrpSpPr/>
          <p:nvPr/>
        </p:nvGrpSpPr>
        <p:grpSpPr>
          <a:xfrm>
            <a:off x="989098" y="5430727"/>
            <a:ext cx="5106902" cy="1188000"/>
            <a:chOff x="1064320" y="4654442"/>
            <a:chExt cx="8471089" cy="2004383"/>
          </a:xfrm>
        </p:grpSpPr>
        <p:pic>
          <p:nvPicPr>
            <p:cNvPr id="121" name="Google Shape;121;p17" descr="A red background with a book and a pencil&#10;&#10;Description automatically generated with low confidence"/>
            <p:cNvPicPr preferRelativeResize="0"/>
            <p:nvPr/>
          </p:nvPicPr>
          <p:blipFill rotWithShape="1">
            <a:blip r:embed="rId8">
              <a:alphaModFix/>
            </a:blip>
            <a:srcRect/>
            <a:stretch/>
          </p:blipFill>
          <p:spPr>
            <a:xfrm>
              <a:off x="1064320" y="4654442"/>
              <a:ext cx="1997467" cy="1997467"/>
            </a:xfrm>
            <a:prstGeom prst="rect">
              <a:avLst/>
            </a:prstGeom>
            <a:noFill/>
            <a:ln>
              <a:noFill/>
            </a:ln>
          </p:spPr>
        </p:pic>
        <p:pic>
          <p:nvPicPr>
            <p:cNvPr id="122" name="Google Shape;122;p17" descr="A picture containing text, font, logo, graphics&#10;&#10;Description automatically generated"/>
            <p:cNvPicPr preferRelativeResize="0"/>
            <p:nvPr/>
          </p:nvPicPr>
          <p:blipFill rotWithShape="1">
            <a:blip r:embed="rId9">
              <a:alphaModFix/>
            </a:blip>
            <a:srcRect/>
            <a:stretch/>
          </p:blipFill>
          <p:spPr>
            <a:xfrm>
              <a:off x="3222194" y="4654443"/>
              <a:ext cx="1997467" cy="1997467"/>
            </a:xfrm>
            <a:prstGeom prst="rect">
              <a:avLst/>
            </a:prstGeom>
            <a:noFill/>
            <a:ln>
              <a:noFill/>
            </a:ln>
          </p:spPr>
        </p:pic>
        <p:pic>
          <p:nvPicPr>
            <p:cNvPr id="123" name="Google Shape;123;p17" descr="A picture containing text, graphics, font, logo&#10;&#10;Description automatically generated"/>
            <p:cNvPicPr preferRelativeResize="0"/>
            <p:nvPr/>
          </p:nvPicPr>
          <p:blipFill rotWithShape="1">
            <a:blip r:embed="rId10">
              <a:alphaModFix/>
            </a:blip>
            <a:srcRect/>
            <a:stretch/>
          </p:blipFill>
          <p:spPr>
            <a:xfrm>
              <a:off x="5380068" y="4654443"/>
              <a:ext cx="1997467" cy="1997467"/>
            </a:xfrm>
            <a:prstGeom prst="rect">
              <a:avLst/>
            </a:prstGeom>
            <a:noFill/>
            <a:ln>
              <a:noFill/>
            </a:ln>
          </p:spPr>
        </p:pic>
        <p:pic>
          <p:nvPicPr>
            <p:cNvPr id="124" name="Google Shape;124;p17" descr="A picture containing text, logo, font, screenshot&#10;&#10;Description automatically generated"/>
            <p:cNvPicPr preferRelativeResize="0"/>
            <p:nvPr/>
          </p:nvPicPr>
          <p:blipFill rotWithShape="1">
            <a:blip r:embed="rId11">
              <a:alphaModFix/>
            </a:blip>
            <a:srcRect/>
            <a:stretch/>
          </p:blipFill>
          <p:spPr>
            <a:xfrm>
              <a:off x="7537942" y="4661358"/>
              <a:ext cx="1997467" cy="1997467"/>
            </a:xfrm>
            <a:prstGeom prst="rect">
              <a:avLst/>
            </a:prstGeom>
            <a:noFill/>
            <a:ln>
              <a:noFill/>
            </a:ln>
          </p:spPr>
        </p:pic>
      </p:grpSp>
      <p:sp>
        <p:nvSpPr>
          <p:cNvPr id="2" name="TextBox 1">
            <a:extLst>
              <a:ext uri="{FF2B5EF4-FFF2-40B4-BE49-F238E27FC236}">
                <a16:creationId xmlns:a16="http://schemas.microsoft.com/office/drawing/2014/main" id="{70C8B561-9403-E0A0-9282-FAFC1F3F27B1}"/>
              </a:ext>
            </a:extLst>
          </p:cNvPr>
          <p:cNvSpPr txBox="1"/>
          <p:nvPr/>
        </p:nvSpPr>
        <p:spPr>
          <a:xfrm>
            <a:off x="6235104" y="526540"/>
            <a:ext cx="4903393" cy="58477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EG" sz="3200" b="1" i="0" u="none" strike="noStrike" kern="0" cap="none" spc="0" normalizeH="0" baseline="0" noProof="0" dirty="0">
                <a:ln>
                  <a:noFill/>
                </a:ln>
                <a:solidFill>
                  <a:srgbClr val="44546A"/>
                </a:solidFill>
                <a:effectLst/>
                <a:uLnTx/>
                <a:uFillTx/>
                <a:latin typeface="Arial"/>
                <a:cs typeface="Arial"/>
                <a:sym typeface="Arial"/>
              </a:rPr>
              <a:t>أهداف التنمية المستدامة (تابع)</a:t>
            </a:r>
            <a:endParaRPr kumimoji="0" lang="en-US" sz="3200" b="1" i="0" u="none" strike="noStrike" kern="0" cap="none" spc="0" normalizeH="0" baseline="0" noProof="0" dirty="0">
              <a:ln>
                <a:noFill/>
              </a:ln>
              <a:solidFill>
                <a:srgbClr val="44546A"/>
              </a:solidFill>
              <a:effectLst/>
              <a:uLnTx/>
              <a:uFillTx/>
              <a:latin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1"/>
          <p:cNvPicPr preferRelativeResize="0"/>
          <p:nvPr/>
        </p:nvPicPr>
        <p:blipFill rotWithShape="1">
          <a:blip r:embed="rId3">
            <a:alphaModFix/>
          </a:blip>
          <a:srcRect/>
          <a:stretch/>
        </p:blipFill>
        <p:spPr>
          <a:xfrm>
            <a:off x="1325050" y="6158249"/>
            <a:ext cx="1523874" cy="633932"/>
          </a:xfrm>
          <a:prstGeom prst="rect">
            <a:avLst/>
          </a:prstGeom>
          <a:noFill/>
          <a:ln>
            <a:noFill/>
          </a:ln>
        </p:spPr>
      </p:pic>
      <p:pic>
        <p:nvPicPr>
          <p:cNvPr id="279" name="Google Shape;279;p1"/>
          <p:cNvPicPr preferRelativeResize="0"/>
          <p:nvPr/>
        </p:nvPicPr>
        <p:blipFill rotWithShape="1">
          <a:blip r:embed="rId4">
            <a:alphaModFix/>
          </a:blip>
          <a:srcRect/>
          <a:stretch/>
        </p:blipFill>
        <p:spPr>
          <a:xfrm>
            <a:off x="3280294" y="6217682"/>
            <a:ext cx="1962613" cy="515078"/>
          </a:xfrm>
          <a:prstGeom prst="rect">
            <a:avLst/>
          </a:prstGeom>
          <a:noFill/>
          <a:ln>
            <a:noFill/>
          </a:ln>
        </p:spPr>
      </p:pic>
      <p:pic>
        <p:nvPicPr>
          <p:cNvPr id="280" name="Google Shape;280;p1"/>
          <p:cNvPicPr preferRelativeResize="0"/>
          <p:nvPr/>
        </p:nvPicPr>
        <p:blipFill rotWithShape="1">
          <a:blip r:embed="rId5">
            <a:alphaModFix/>
          </a:blip>
          <a:srcRect/>
          <a:stretch/>
        </p:blipFill>
        <p:spPr>
          <a:xfrm>
            <a:off x="5987741" y="6128240"/>
            <a:ext cx="1612438" cy="693960"/>
          </a:xfrm>
          <a:prstGeom prst="rect">
            <a:avLst/>
          </a:prstGeom>
          <a:noFill/>
          <a:ln>
            <a:noFill/>
          </a:ln>
        </p:spPr>
      </p:pic>
      <p:pic>
        <p:nvPicPr>
          <p:cNvPr id="281" name="Google Shape;281;p1"/>
          <p:cNvPicPr preferRelativeResize="0"/>
          <p:nvPr/>
        </p:nvPicPr>
        <p:blipFill rotWithShape="1">
          <a:blip r:embed="rId6">
            <a:alphaModFix/>
          </a:blip>
          <a:srcRect/>
          <a:stretch/>
        </p:blipFill>
        <p:spPr>
          <a:xfrm>
            <a:off x="8080643" y="6191271"/>
            <a:ext cx="1468376" cy="567894"/>
          </a:xfrm>
          <a:prstGeom prst="rect">
            <a:avLst/>
          </a:prstGeom>
          <a:noFill/>
          <a:ln>
            <a:noFill/>
          </a:ln>
        </p:spPr>
      </p:pic>
      <p:pic>
        <p:nvPicPr>
          <p:cNvPr id="282" name="Google Shape;282;p1"/>
          <p:cNvPicPr preferRelativeResize="0"/>
          <p:nvPr/>
        </p:nvPicPr>
        <p:blipFill rotWithShape="1">
          <a:blip r:embed="rId7">
            <a:alphaModFix/>
          </a:blip>
          <a:srcRect/>
          <a:stretch/>
        </p:blipFill>
        <p:spPr>
          <a:xfrm>
            <a:off x="10029499" y="6163201"/>
            <a:ext cx="1468374" cy="624061"/>
          </a:xfrm>
          <a:prstGeom prst="rect">
            <a:avLst/>
          </a:prstGeom>
          <a:noFill/>
          <a:ln>
            <a:noFill/>
          </a:ln>
        </p:spPr>
      </p:pic>
      <p:sp>
        <p:nvSpPr>
          <p:cNvPr id="283" name="Google Shape;283;p1"/>
          <p:cNvSpPr/>
          <p:nvPr/>
        </p:nvSpPr>
        <p:spPr>
          <a:xfrm>
            <a:off x="1591800" y="2814175"/>
            <a:ext cx="9298800" cy="298539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ar-SA" sz="3000" dirty="0">
                <a:solidFill>
                  <a:srgbClr val="F8981D"/>
                </a:solidFill>
                <a:latin typeface="Open Sans"/>
                <a:ea typeface="Open Sans"/>
                <a:cs typeface="Open Sans"/>
                <a:sym typeface="Open Sans"/>
              </a:rPr>
              <a:t>لمزيد من المعلومات </a:t>
            </a:r>
            <a:r>
              <a:rPr lang="ar-SA" sz="3000" dirty="0">
                <a:solidFill>
                  <a:srgbClr val="00B050"/>
                </a:solidFill>
                <a:latin typeface="Open Sans"/>
                <a:ea typeface="Open Sans"/>
                <a:cs typeface="Open Sans"/>
                <a:sym typeface="Open Sans"/>
              </a:rPr>
              <a:t>حول</a:t>
            </a:r>
            <a:r>
              <a:rPr lang="ar-SA" sz="3000" dirty="0">
                <a:solidFill>
                  <a:srgbClr val="F8981D"/>
                </a:solidFill>
                <a:latin typeface="Open Sans"/>
                <a:ea typeface="Open Sans"/>
                <a:cs typeface="Open Sans"/>
                <a:sym typeface="Open Sans"/>
              </a:rPr>
              <a:t> </a:t>
            </a:r>
            <a:r>
              <a:rPr lang="ar-SA" sz="3000" dirty="0">
                <a:solidFill>
                  <a:srgbClr val="00B050"/>
                </a:solidFill>
                <a:latin typeface="Open Sans"/>
                <a:ea typeface="Open Sans"/>
                <a:cs typeface="Open Sans"/>
                <a:sym typeface="Open Sans"/>
              </a:rPr>
              <a:t>البحوث من أجل الحياة </a:t>
            </a:r>
            <a:r>
              <a:rPr lang="en-US" sz="3000">
                <a:solidFill>
                  <a:srgbClr val="00B050"/>
                </a:solidFill>
                <a:latin typeface="Open Sans"/>
                <a:ea typeface="Open Sans"/>
                <a:cs typeface="Open Sans"/>
                <a:sym typeface="Open Sans"/>
              </a:rPr>
              <a:t>“Research4Life” </a:t>
            </a:r>
            <a:r>
              <a:rPr lang="en-US" sz="3000" i="0" u="sng" strike="noStrike" cap="none" dirty="0">
                <a:solidFill>
                  <a:schemeClr val="hlink"/>
                </a:solidFill>
                <a:latin typeface="Open Sans"/>
                <a:ea typeface="Open Sans"/>
                <a:cs typeface="Open Sans"/>
                <a:sym typeface="Open Sans"/>
                <a:hlinkClick r:id="rId8"/>
              </a:rPr>
              <a:t>www.research4life.org</a:t>
            </a:r>
            <a:endParaRPr lang="en-US" sz="3000" i="0" u="none" strike="noStrike" cap="none" dirty="0">
              <a:solidFill>
                <a:srgbClr val="004890"/>
              </a:solidFill>
              <a:latin typeface="Open Sans"/>
              <a:ea typeface="Open Sans"/>
              <a:cs typeface="Open Sans"/>
              <a:sym typeface="Open Sans"/>
            </a:endParaRPr>
          </a:p>
          <a:p>
            <a:pPr marL="0" marR="0" lvl="0" indent="0" algn="ctr" rtl="0">
              <a:lnSpc>
                <a:spcPct val="100000"/>
              </a:lnSpc>
              <a:spcBef>
                <a:spcPts val="0"/>
              </a:spcBef>
              <a:spcAft>
                <a:spcPts val="0"/>
              </a:spcAft>
              <a:buNone/>
            </a:pPr>
            <a:br>
              <a:rPr lang="en-US" sz="3000" i="0" u="none" strike="noStrike" cap="none" dirty="0">
                <a:solidFill>
                  <a:srgbClr val="F8981D"/>
                </a:solidFill>
                <a:latin typeface="Open Sans"/>
                <a:ea typeface="Open Sans"/>
                <a:cs typeface="Open Sans"/>
                <a:sym typeface="Open Sans"/>
              </a:rPr>
            </a:br>
            <a:r>
              <a:rPr lang="en-US" sz="3000" i="0" u="sng" strike="noStrike" cap="none" dirty="0">
                <a:solidFill>
                  <a:schemeClr val="hlink"/>
                </a:solidFill>
                <a:latin typeface="Open Sans"/>
                <a:ea typeface="Open Sans"/>
                <a:cs typeface="Open Sans"/>
                <a:sym typeface="Open Sans"/>
                <a:hlinkClick r:id="rId9"/>
              </a:rPr>
              <a:t>r4l@research4life.org</a:t>
            </a:r>
            <a:r>
              <a:rPr lang="en-US" sz="3000" i="0" u="none" strike="noStrike" cap="none" dirty="0">
                <a:solidFill>
                  <a:srgbClr val="004890"/>
                </a:solidFill>
                <a:latin typeface="Open Sans"/>
                <a:ea typeface="Open Sans"/>
                <a:cs typeface="Open Sans"/>
                <a:sym typeface="Open Sans"/>
              </a:rPr>
              <a:t>  </a:t>
            </a:r>
            <a:endParaRPr sz="3000" i="0" u="none" strike="noStrike" cap="none" dirty="0">
              <a:solidFill>
                <a:srgbClr val="004890"/>
              </a:solidFill>
              <a:latin typeface="Open Sans"/>
              <a:ea typeface="Open Sans"/>
              <a:cs typeface="Open Sans"/>
              <a:sym typeface="Open Sans"/>
            </a:endParaRPr>
          </a:p>
          <a:p>
            <a:pPr marL="0" marR="0" lvl="0" indent="0" algn="l" rtl="0">
              <a:lnSpc>
                <a:spcPct val="100000"/>
              </a:lnSpc>
              <a:spcBef>
                <a:spcPts val="0"/>
              </a:spcBef>
              <a:spcAft>
                <a:spcPts val="0"/>
              </a:spcAft>
              <a:buNone/>
            </a:pPr>
            <a:br>
              <a:rPr lang="en-US" sz="2000" i="0" u="none" strike="noStrike" cap="none" dirty="0">
                <a:solidFill>
                  <a:srgbClr val="F8981D"/>
                </a:solidFill>
                <a:latin typeface="Open Sans"/>
                <a:ea typeface="Open Sans"/>
                <a:cs typeface="Open Sans"/>
                <a:sym typeface="Open Sans"/>
              </a:rPr>
            </a:br>
            <a:br>
              <a:rPr lang="en-US" sz="2000" i="0" u="none" strike="noStrike" cap="none" dirty="0">
                <a:solidFill>
                  <a:srgbClr val="586F7C"/>
                </a:solidFill>
                <a:latin typeface="Open Sans"/>
                <a:ea typeface="Open Sans"/>
                <a:cs typeface="Open Sans"/>
                <a:sym typeface="Open Sans"/>
              </a:rPr>
            </a:br>
            <a:br>
              <a:rPr lang="en-US" sz="1400" i="0" u="none" strike="noStrike" cap="none" dirty="0">
                <a:solidFill>
                  <a:srgbClr val="F8981D"/>
                </a:solidFill>
                <a:latin typeface="Open Sans"/>
                <a:ea typeface="Open Sans"/>
                <a:cs typeface="Open Sans"/>
                <a:sym typeface="Open Sans"/>
              </a:rPr>
            </a:br>
            <a:endParaRPr sz="1400" i="0" u="none" strike="noStrike" cap="none" dirty="0">
              <a:solidFill>
                <a:srgbClr val="F8981D"/>
              </a:solidFill>
              <a:latin typeface="Open Sans"/>
              <a:ea typeface="Open Sans"/>
              <a:cs typeface="Open Sans"/>
              <a:sym typeface="Open Sans"/>
            </a:endParaRPr>
          </a:p>
        </p:txBody>
      </p:sp>
      <p:sp>
        <p:nvSpPr>
          <p:cNvPr id="284" name="Google Shape;284;p1"/>
          <p:cNvSpPr txBox="1"/>
          <p:nvPr/>
        </p:nvSpPr>
        <p:spPr>
          <a:xfrm>
            <a:off x="-2" y="5674296"/>
            <a:ext cx="12192000" cy="369300"/>
          </a:xfrm>
          <a:prstGeom prst="rect">
            <a:avLst/>
          </a:prstGeom>
          <a:solidFill>
            <a:srgbClr val="586F7C"/>
          </a:solidFill>
          <a:ln>
            <a:noFill/>
          </a:ln>
        </p:spPr>
        <p:txBody>
          <a:bodyPr spcFirstLastPara="1" wrap="square" lIns="91425" tIns="45700" rIns="91425" bIns="45700" anchor="t" anchorCtr="0">
            <a:noAutofit/>
          </a:bodyPr>
          <a:lstStyle/>
          <a:p>
            <a:pPr marL="0" marR="0" algn="ctr" rtl="1">
              <a:lnSpc>
                <a:spcPct val="107000"/>
              </a:lnSpc>
              <a:spcBef>
                <a:spcPts val="0"/>
              </a:spcBef>
              <a:spcAft>
                <a:spcPts val="800"/>
              </a:spcAft>
            </a:pP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مجموعات</a:t>
            </a:r>
            <a:r>
              <a:rPr lang="ar-SA"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البح</a:t>
            </a: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و</a:t>
            </a:r>
            <a:r>
              <a:rPr lang="ar-SA"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ث من أجل الحياة </a:t>
            </a: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r>
              <a:rPr lang="en-US"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Research4Life</a:t>
            </a: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r>
              <a:rPr lang="ar-SA"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هي </a:t>
            </a: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شراكة بين القطاعين ال</a:t>
            </a:r>
            <a:r>
              <a:rPr lang="ar-SA"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عام و</a:t>
            </a:r>
            <a:r>
              <a:rPr lang="ar-EG"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ال</a:t>
            </a:r>
            <a:r>
              <a:rPr lang="ar-SA"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خاص لخمس مجموعات:</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7598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6"/>
        <p:cNvGrpSpPr/>
        <p:nvPr/>
      </p:nvGrpSpPr>
      <p:grpSpPr>
        <a:xfrm>
          <a:off x="0" y="0"/>
          <a:ext cx="0" cy="0"/>
          <a:chOff x="0" y="0"/>
          <a:chExt cx="0" cy="0"/>
        </a:xfrm>
      </p:grpSpPr>
      <p:sp>
        <p:nvSpPr>
          <p:cNvPr id="137" name="Google Shape;137;p5"/>
          <p:cNvSpPr txBox="1">
            <a:spLocks noGrp="1"/>
          </p:cNvSpPr>
          <p:nvPr>
            <p:ph type="title"/>
          </p:nvPr>
        </p:nvSpPr>
        <p:spPr>
          <a:xfrm>
            <a:off x="43012" y="389964"/>
            <a:ext cx="7837714"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700"/>
              <a:buNone/>
            </a:pPr>
            <a:r>
              <a:rPr lang="ar-EG" sz="4000" dirty="0">
                <a:solidFill>
                  <a:srgbClr val="586F7C"/>
                </a:solidFill>
                <a:latin typeface="Open Sans"/>
                <a:ea typeface="Open Sans"/>
                <a:sym typeface="Open Sans"/>
              </a:rPr>
              <a:t>التصفية /أو/ الفلترة الأساسية </a:t>
            </a:r>
            <a:r>
              <a:rPr lang="ar-SA" sz="4000" dirty="0">
                <a:solidFill>
                  <a:srgbClr val="586F7C"/>
                </a:solidFill>
                <a:latin typeface="Open Sans"/>
                <a:ea typeface="Open Sans"/>
                <a:sym typeface="Open Sans"/>
              </a:rPr>
              <a:t>وخيارات ال</a:t>
            </a:r>
            <a:r>
              <a:rPr lang="ar-EG" sz="4000" dirty="0">
                <a:solidFill>
                  <a:srgbClr val="586F7C"/>
                </a:solidFill>
                <a:latin typeface="Open Sans"/>
                <a:ea typeface="Open Sans"/>
                <a:sym typeface="Open Sans"/>
              </a:rPr>
              <a:t>تصفية</a:t>
            </a:r>
            <a:r>
              <a:rPr lang="ar-SA" sz="4000" dirty="0">
                <a:solidFill>
                  <a:srgbClr val="586F7C"/>
                </a:solidFill>
                <a:latin typeface="Open Sans"/>
                <a:ea typeface="Open Sans"/>
                <a:sym typeface="Open Sans"/>
              </a:rPr>
              <a:t> الإضافية</a:t>
            </a:r>
            <a:endParaRPr sz="4000" dirty="0">
              <a:solidFill>
                <a:srgbClr val="586F7C"/>
              </a:solidFill>
              <a:latin typeface="Open Sans"/>
              <a:ea typeface="Open Sans"/>
              <a:sym typeface="Open Sans"/>
            </a:endParaRPr>
          </a:p>
        </p:txBody>
      </p:sp>
      <p:sp>
        <p:nvSpPr>
          <p:cNvPr id="138" name="Google Shape;138;p5"/>
          <p:cNvSpPr txBox="1">
            <a:spLocks noGrp="1"/>
          </p:cNvSpPr>
          <p:nvPr>
            <p:ph type="body" idx="1"/>
          </p:nvPr>
        </p:nvSpPr>
        <p:spPr>
          <a:xfrm>
            <a:off x="6528816" y="2108642"/>
            <a:ext cx="5663184" cy="4655918"/>
          </a:xfrm>
          <a:prstGeom prst="rect">
            <a:avLst/>
          </a:prstGeom>
          <a:noFill/>
          <a:ln>
            <a:noFill/>
          </a:ln>
        </p:spPr>
        <p:txBody>
          <a:bodyPr spcFirstLastPara="1" wrap="square" lIns="91425" tIns="45700" rIns="91425" bIns="45700" anchor="t" anchorCtr="0">
            <a:noAutofit/>
          </a:bodyPr>
          <a:lstStyle/>
          <a:p>
            <a:pPr marL="457200" lvl="0" indent="-374650" algn="just" rtl="1">
              <a:lnSpc>
                <a:spcPct val="100000"/>
              </a:lnSpc>
              <a:spcBef>
                <a:spcPts val="1000"/>
              </a:spcBef>
              <a:spcAft>
                <a:spcPts val="0"/>
              </a:spcAft>
              <a:buClr>
                <a:schemeClr val="dk1"/>
              </a:buClr>
              <a:buSzPts val="2300"/>
              <a:buChar char="●"/>
            </a:pPr>
            <a:r>
              <a:rPr lang="ar-SA" dirty="0">
                <a:solidFill>
                  <a:schemeClr val="tx1"/>
                </a:solidFill>
                <a:latin typeface="Open Sans"/>
                <a:ea typeface="Open Sans"/>
                <a:cs typeface="Open Sans"/>
                <a:sym typeface="Open Sans"/>
              </a:rPr>
              <a:t>يتم </a:t>
            </a:r>
            <a:r>
              <a:rPr lang="ar-SA" sz="2200" dirty="0">
                <a:solidFill>
                  <a:schemeClr val="tx1"/>
                </a:solidFill>
                <a:latin typeface="Open Sans"/>
                <a:ea typeface="Open Sans"/>
                <a:cs typeface="Open Sans"/>
                <a:sym typeface="Open Sans"/>
              </a:rPr>
              <a:t>عرض عوامل التصفية الإضافية </a:t>
            </a:r>
            <a:r>
              <a:rPr lang="ar-EG" sz="2200" dirty="0">
                <a:solidFill>
                  <a:schemeClr val="tx1"/>
                </a:solidFill>
              </a:rPr>
              <a:t>التي تتضمن خيارات</a:t>
            </a:r>
            <a:r>
              <a:rPr lang="ar-SA" sz="2200" dirty="0">
                <a:solidFill>
                  <a:schemeClr val="tx1"/>
                </a:solidFill>
                <a:latin typeface="Open Sans"/>
                <a:ea typeface="Open Sans"/>
                <a:cs typeface="Open Sans"/>
                <a:sym typeface="Open Sans"/>
              </a:rPr>
              <a:t> الأنواع </a:t>
            </a:r>
            <a:r>
              <a:rPr lang="en-US" sz="2200" b="1" dirty="0">
                <a:solidFill>
                  <a:schemeClr val="tx1"/>
                </a:solidFill>
                <a:latin typeface="Open Sans"/>
                <a:ea typeface="Open Sans"/>
                <a:cs typeface="Open Sans"/>
                <a:sym typeface="Open Sans"/>
              </a:rPr>
              <a:t>SPECIES</a:t>
            </a:r>
            <a:r>
              <a:rPr lang="ar-EG" sz="2200" b="1" dirty="0">
                <a:solidFill>
                  <a:schemeClr val="tx1"/>
                </a:solidFill>
                <a:latin typeface="Open Sans"/>
                <a:ea typeface="Open Sans"/>
                <a:cs typeface="Open Sans"/>
                <a:sym typeface="Open Sans"/>
              </a:rPr>
              <a:t> </a:t>
            </a:r>
            <a:r>
              <a:rPr lang="en-US" sz="2200" b="1" dirty="0">
                <a:solidFill>
                  <a:schemeClr val="tx1"/>
                </a:solidFill>
                <a:latin typeface="Open Sans"/>
                <a:ea typeface="Open Sans"/>
                <a:cs typeface="Open Sans"/>
                <a:sym typeface="Open Sans"/>
              </a:rPr>
              <a:t> </a:t>
            </a:r>
            <a:r>
              <a:rPr lang="ar-SA" sz="2200" dirty="0">
                <a:solidFill>
                  <a:schemeClr val="tx1"/>
                </a:solidFill>
                <a:latin typeface="Open Sans"/>
                <a:ea typeface="Open Sans"/>
                <a:cs typeface="Open Sans"/>
                <a:sym typeface="Open Sans"/>
              </a:rPr>
              <a:t>واللغة</a:t>
            </a:r>
            <a:r>
              <a:rPr lang="ar-EG" sz="2200" dirty="0">
                <a:solidFill>
                  <a:schemeClr val="tx1"/>
                </a:solidFill>
                <a:latin typeface="Open Sans"/>
                <a:ea typeface="Open Sans"/>
                <a:cs typeface="Open Sans"/>
                <a:sym typeface="Open Sans"/>
              </a:rPr>
              <a:t> </a:t>
            </a:r>
            <a:r>
              <a:rPr lang="en-US" sz="2200" b="1" dirty="0">
                <a:solidFill>
                  <a:schemeClr val="tx1"/>
                </a:solidFill>
                <a:latin typeface="Open Sans"/>
                <a:ea typeface="Open Sans"/>
                <a:cs typeface="Open Sans"/>
                <a:sym typeface="Open Sans"/>
              </a:rPr>
              <a:t>LANGUAGE</a:t>
            </a:r>
            <a:r>
              <a:rPr lang="ar-SA" sz="2200" dirty="0">
                <a:solidFill>
                  <a:schemeClr val="tx1"/>
                </a:solidFill>
                <a:latin typeface="Open Sans"/>
                <a:ea typeface="Open Sans"/>
                <a:cs typeface="Open Sans"/>
                <a:sym typeface="Open Sans"/>
              </a:rPr>
              <a:t> والجنس</a:t>
            </a:r>
            <a:r>
              <a:rPr lang="ar-EG" sz="2200" dirty="0">
                <a:solidFill>
                  <a:schemeClr val="tx1"/>
                </a:solidFill>
                <a:latin typeface="Open Sans"/>
                <a:ea typeface="Open Sans"/>
                <a:cs typeface="Open Sans"/>
                <a:sym typeface="Open Sans"/>
              </a:rPr>
              <a:t> </a:t>
            </a:r>
            <a:r>
              <a:rPr lang="en-US" sz="2000" b="1" dirty="0">
                <a:solidFill>
                  <a:schemeClr val="tx1"/>
                </a:solidFill>
                <a:latin typeface="Open Sans"/>
                <a:ea typeface="Open Sans"/>
                <a:cs typeface="Open Sans"/>
                <a:sym typeface="Open Sans"/>
              </a:rPr>
              <a:t>SEX</a:t>
            </a:r>
            <a:r>
              <a:rPr lang="ar-SA" sz="2200" dirty="0">
                <a:solidFill>
                  <a:schemeClr val="tx1"/>
                </a:solidFill>
                <a:latin typeface="Open Sans"/>
                <a:ea typeface="Open Sans"/>
                <a:cs typeface="Open Sans"/>
                <a:sym typeface="Open Sans"/>
              </a:rPr>
              <a:t> والمجلة</a:t>
            </a:r>
            <a:r>
              <a:rPr lang="ar-EG" sz="2200" dirty="0">
                <a:solidFill>
                  <a:schemeClr val="tx1"/>
                </a:solidFill>
                <a:latin typeface="Open Sans"/>
                <a:ea typeface="Open Sans"/>
                <a:cs typeface="Open Sans"/>
                <a:sym typeface="Open Sans"/>
              </a:rPr>
              <a:t> </a:t>
            </a:r>
            <a:r>
              <a:rPr lang="en-US" sz="2000" b="1" dirty="0">
                <a:solidFill>
                  <a:schemeClr val="tx1"/>
                </a:solidFill>
                <a:latin typeface="Open Sans"/>
                <a:ea typeface="Open Sans"/>
                <a:cs typeface="Open Sans"/>
                <a:sym typeface="Open Sans"/>
              </a:rPr>
              <a:t>JOURNAL</a:t>
            </a:r>
            <a:r>
              <a:rPr lang="ar-SA" sz="2200" dirty="0">
                <a:solidFill>
                  <a:schemeClr val="tx1"/>
                </a:solidFill>
                <a:latin typeface="Open Sans"/>
                <a:ea typeface="Open Sans"/>
                <a:cs typeface="Open Sans"/>
                <a:sym typeface="Open Sans"/>
              </a:rPr>
              <a:t> والسن</a:t>
            </a:r>
            <a:r>
              <a:rPr lang="ar-EG" sz="2200" dirty="0">
                <a:solidFill>
                  <a:schemeClr val="tx1"/>
                </a:solidFill>
                <a:latin typeface="Open Sans"/>
                <a:ea typeface="Open Sans"/>
                <a:cs typeface="Open Sans"/>
                <a:sym typeface="Open Sans"/>
              </a:rPr>
              <a:t> </a:t>
            </a:r>
            <a:r>
              <a:rPr lang="en-US" sz="2000" b="1" dirty="0">
                <a:solidFill>
                  <a:schemeClr val="tx1"/>
                </a:solidFill>
                <a:latin typeface="Open Sans"/>
                <a:ea typeface="Open Sans"/>
                <a:cs typeface="Open Sans"/>
                <a:sym typeface="Open Sans"/>
              </a:rPr>
              <a:t>AGE</a:t>
            </a:r>
            <a:r>
              <a:rPr lang="ar-EG" sz="2200" b="1" dirty="0">
                <a:solidFill>
                  <a:schemeClr val="tx1"/>
                </a:solidFill>
                <a:latin typeface="Open Sans"/>
                <a:ea typeface="Open Sans"/>
                <a:cs typeface="Open Sans"/>
                <a:sym typeface="Open Sans"/>
              </a:rPr>
              <a:t>،</a:t>
            </a:r>
            <a:r>
              <a:rPr lang="ar-SA" sz="2200" dirty="0">
                <a:solidFill>
                  <a:schemeClr val="tx1"/>
                </a:solidFill>
                <a:latin typeface="Open Sans"/>
                <a:ea typeface="Open Sans"/>
                <a:cs typeface="Open Sans"/>
                <a:sym typeface="Open Sans"/>
              </a:rPr>
              <a:t> </a:t>
            </a:r>
            <a:r>
              <a:rPr lang="ar-EG" sz="2200" dirty="0">
                <a:solidFill>
                  <a:schemeClr val="tx1"/>
                </a:solidFill>
                <a:latin typeface="Open Sans"/>
                <a:ea typeface="Open Sans"/>
                <a:cs typeface="Open Sans"/>
                <a:sym typeface="Open Sans"/>
              </a:rPr>
              <a:t>بجانب </a:t>
            </a:r>
            <a:r>
              <a:rPr lang="ar-SA" sz="2200" dirty="0">
                <a:solidFill>
                  <a:schemeClr val="tx1"/>
                </a:solidFill>
                <a:latin typeface="Open Sans"/>
                <a:ea typeface="Open Sans"/>
                <a:cs typeface="Open Sans"/>
                <a:sym typeface="Open Sans"/>
              </a:rPr>
              <a:t>نوع المقال</a:t>
            </a:r>
            <a:r>
              <a:rPr lang="ar-EG" sz="2200" dirty="0">
                <a:solidFill>
                  <a:schemeClr val="tx1"/>
                </a:solidFill>
                <a:latin typeface="Open Sans"/>
                <a:ea typeface="Open Sans"/>
                <a:cs typeface="Open Sans"/>
                <a:sym typeface="Open Sans"/>
              </a:rPr>
              <a:t> </a:t>
            </a:r>
            <a:r>
              <a:rPr lang="en-US" sz="2000" b="1" dirty="0">
                <a:solidFill>
                  <a:schemeClr val="tx1"/>
                </a:solidFill>
                <a:latin typeface="Open Sans"/>
                <a:ea typeface="Open Sans"/>
                <a:cs typeface="Open Sans"/>
                <a:sym typeface="Open Sans"/>
              </a:rPr>
              <a:t>ARTICLE TYPE</a:t>
            </a:r>
            <a:r>
              <a:rPr lang="ar-SA" sz="2200" dirty="0">
                <a:solidFill>
                  <a:schemeClr val="tx1"/>
                </a:solidFill>
                <a:latin typeface="Open Sans"/>
                <a:ea typeface="Open Sans"/>
                <a:cs typeface="Open Sans"/>
                <a:sym typeface="Open Sans"/>
              </a:rPr>
              <a:t>. </a:t>
            </a:r>
          </a:p>
          <a:p>
            <a:pPr marL="457200" lvl="0" indent="-374650" algn="just" rtl="1">
              <a:lnSpc>
                <a:spcPct val="100000"/>
              </a:lnSpc>
              <a:spcBef>
                <a:spcPts val="1000"/>
              </a:spcBef>
              <a:spcAft>
                <a:spcPts val="0"/>
              </a:spcAft>
              <a:buClr>
                <a:schemeClr val="dk1"/>
              </a:buClr>
              <a:buSzPts val="2300"/>
              <a:buChar char="●"/>
            </a:pPr>
            <a:r>
              <a:rPr lang="ar-SA" sz="2200" dirty="0">
                <a:solidFill>
                  <a:schemeClr val="tx1"/>
                </a:solidFill>
                <a:latin typeface="Open Sans"/>
                <a:ea typeface="Open Sans"/>
                <a:cs typeface="Open Sans"/>
                <a:sym typeface="Open Sans"/>
              </a:rPr>
              <a:t>افتح خيار </a:t>
            </a:r>
            <a:r>
              <a:rPr lang="ar-SA" sz="2200" b="1" dirty="0">
                <a:solidFill>
                  <a:schemeClr val="tx1"/>
                </a:solidFill>
                <a:latin typeface="Open Sans"/>
                <a:ea typeface="Open Sans"/>
                <a:cs typeface="Open Sans"/>
                <a:sym typeface="Open Sans"/>
              </a:rPr>
              <a:t>السن و</a:t>
            </a:r>
            <a:r>
              <a:rPr lang="ar-SA" sz="2200" dirty="0">
                <a:solidFill>
                  <a:schemeClr val="tx1"/>
                </a:solidFill>
                <a:latin typeface="Open Sans"/>
                <a:ea typeface="Open Sans"/>
                <a:cs typeface="Open Sans"/>
                <a:sym typeface="Open Sans"/>
              </a:rPr>
              <a:t> </a:t>
            </a:r>
            <a:r>
              <a:rPr lang="ar-EG" sz="2200" dirty="0">
                <a:solidFill>
                  <a:schemeClr val="tx1"/>
                </a:solidFill>
              </a:rPr>
              <a:t>انقر على مرشحات</a:t>
            </a:r>
            <a:r>
              <a:rPr lang="ar-SA" sz="2200" dirty="0">
                <a:solidFill>
                  <a:schemeClr val="tx1"/>
                </a:solidFill>
                <a:latin typeface="Open Sans"/>
                <a:ea typeface="Open Sans"/>
                <a:cs typeface="Open Sans"/>
                <a:sym typeface="Open Sans"/>
              </a:rPr>
              <a:t> </a:t>
            </a:r>
            <a:r>
              <a:rPr lang="ar-SA" sz="2200" b="1" dirty="0">
                <a:solidFill>
                  <a:schemeClr val="tx1"/>
                </a:solidFill>
                <a:latin typeface="Open Sans"/>
                <a:ea typeface="Open Sans"/>
                <a:cs typeface="Open Sans"/>
                <a:sym typeface="Open Sans"/>
              </a:rPr>
              <a:t>مراهقين ١٣-١٨ عاما </a:t>
            </a:r>
            <a:r>
              <a:rPr lang="ar-SA" sz="2200" dirty="0">
                <a:solidFill>
                  <a:schemeClr val="tx1"/>
                </a:solidFill>
                <a:latin typeface="Open Sans"/>
                <a:ea typeface="Open Sans"/>
                <a:cs typeface="Open Sans"/>
                <a:sym typeface="Open Sans"/>
              </a:rPr>
              <a:t>و </a:t>
            </a:r>
            <a:r>
              <a:rPr lang="ar-SA" sz="2200" b="1" dirty="0">
                <a:solidFill>
                  <a:schemeClr val="tx1"/>
                </a:solidFill>
                <a:latin typeface="Open Sans"/>
                <a:ea typeface="Open Sans"/>
                <a:cs typeface="Open Sans"/>
                <a:sym typeface="Open Sans"/>
              </a:rPr>
              <a:t>صغار البالغين من ١٩-٢٤ عاما.</a:t>
            </a:r>
          </a:p>
          <a:p>
            <a:pPr marL="457200" lvl="0" indent="-374650" algn="just" rtl="1">
              <a:lnSpc>
                <a:spcPct val="100000"/>
              </a:lnSpc>
              <a:spcBef>
                <a:spcPts val="1000"/>
              </a:spcBef>
              <a:spcAft>
                <a:spcPts val="0"/>
              </a:spcAft>
              <a:buClr>
                <a:schemeClr val="dk1"/>
              </a:buClr>
              <a:buSzPts val="2300"/>
              <a:buChar char="●"/>
            </a:pPr>
            <a:r>
              <a:rPr lang="ar-EG" sz="2200" dirty="0">
                <a:solidFill>
                  <a:schemeClr val="tx1"/>
                </a:solidFill>
                <a:latin typeface="Open Sans"/>
                <a:ea typeface="Open Sans"/>
                <a:cs typeface="Open Sans"/>
                <a:sym typeface="Open Sans"/>
              </a:rPr>
              <a:t>أضف خيارات التصفية إلى </a:t>
            </a:r>
            <a:r>
              <a:rPr lang="ar-SA" sz="2200" dirty="0">
                <a:solidFill>
                  <a:schemeClr val="tx1"/>
                </a:solidFill>
                <a:latin typeface="Open Sans"/>
                <a:ea typeface="Open Sans"/>
                <a:cs typeface="Open Sans"/>
                <a:sym typeface="Open Sans"/>
              </a:rPr>
              <a:t>نتائج البحث </a:t>
            </a:r>
            <a:r>
              <a:rPr lang="ar-EG" sz="2200" dirty="0">
                <a:solidFill>
                  <a:schemeClr val="tx1"/>
                </a:solidFill>
              </a:rPr>
              <a:t>عن طريق النقر فوق </a:t>
            </a:r>
            <a:r>
              <a:rPr lang="ar-EG" sz="2200" b="1" dirty="0">
                <a:solidFill>
                  <a:schemeClr val="tx1"/>
                </a:solidFill>
              </a:rPr>
              <a:t>إظهار</a:t>
            </a:r>
            <a:r>
              <a:rPr lang="ar-EG" sz="2200" dirty="0">
                <a:solidFill>
                  <a:schemeClr val="tx1"/>
                </a:solidFill>
              </a:rPr>
              <a:t> </a:t>
            </a:r>
            <a:r>
              <a:rPr lang="en-US" sz="2000" b="1" dirty="0">
                <a:solidFill>
                  <a:schemeClr val="tx1"/>
                </a:solidFill>
                <a:latin typeface="Open Sans"/>
                <a:ea typeface="Open Sans"/>
                <a:cs typeface="Open Sans"/>
                <a:sym typeface="Open Sans"/>
              </a:rPr>
              <a:t>Show</a:t>
            </a:r>
            <a:r>
              <a:rPr lang="ar-EG" sz="2200" dirty="0">
                <a:solidFill>
                  <a:schemeClr val="tx1"/>
                </a:solidFill>
              </a:rPr>
              <a:t>.</a:t>
            </a:r>
            <a:endParaRPr lang="ar-SA" sz="2200" dirty="0">
              <a:solidFill>
                <a:schemeClr val="tx1"/>
              </a:solidFill>
              <a:latin typeface="Open Sans"/>
              <a:ea typeface="Open Sans"/>
              <a:cs typeface="Open Sans"/>
              <a:sym typeface="Open Sans"/>
            </a:endParaRPr>
          </a:p>
          <a:p>
            <a:pPr marL="457200" lvl="0" indent="-374650" algn="just" rtl="1">
              <a:lnSpc>
                <a:spcPct val="100000"/>
              </a:lnSpc>
              <a:spcBef>
                <a:spcPts val="1000"/>
              </a:spcBef>
              <a:spcAft>
                <a:spcPts val="0"/>
              </a:spcAft>
              <a:buClr>
                <a:schemeClr val="dk1"/>
              </a:buClr>
              <a:buSzPts val="2300"/>
              <a:buChar char="●"/>
            </a:pPr>
            <a:r>
              <a:rPr lang="ar-SA" sz="2200" dirty="0">
                <a:solidFill>
                  <a:schemeClr val="tx1"/>
                </a:solidFill>
                <a:latin typeface="Open Sans"/>
                <a:ea typeface="Open Sans"/>
                <a:cs typeface="Open Sans"/>
                <a:sym typeface="Open Sans"/>
              </a:rPr>
              <a:t>لاحظ أيضًا خيار إعادة ضبط جميع </a:t>
            </a:r>
            <a:r>
              <a:rPr lang="ar-EG" sz="2200" dirty="0">
                <a:solidFill>
                  <a:schemeClr val="tx1"/>
                </a:solidFill>
                <a:latin typeface="Open Sans"/>
                <a:ea typeface="Open Sans"/>
                <a:cs typeface="Open Sans"/>
                <a:sym typeface="Open Sans"/>
              </a:rPr>
              <a:t>خيارات التصفية</a:t>
            </a:r>
            <a:r>
              <a:rPr lang="ar-SA" sz="2200" dirty="0">
                <a:solidFill>
                  <a:schemeClr val="tx1"/>
                </a:solidFill>
                <a:latin typeface="Open Sans"/>
                <a:ea typeface="Open Sans"/>
                <a:cs typeface="Open Sans"/>
                <a:sym typeface="Open Sans"/>
              </a:rPr>
              <a:t> </a:t>
            </a:r>
            <a:r>
              <a:rPr lang="en-US" sz="2000" b="1" dirty="0">
                <a:solidFill>
                  <a:schemeClr val="tx1"/>
                </a:solidFill>
                <a:latin typeface="Open Sans"/>
                <a:ea typeface="Open Sans"/>
                <a:cs typeface="Open Sans"/>
                <a:sym typeface="Open Sans"/>
              </a:rPr>
              <a:t>Reset all filters</a:t>
            </a:r>
            <a:r>
              <a:rPr lang="ar-SA" sz="2200" dirty="0">
                <a:solidFill>
                  <a:schemeClr val="tx1"/>
                </a:solidFill>
                <a:latin typeface="Open Sans"/>
                <a:ea typeface="Open Sans"/>
                <a:cs typeface="Open Sans"/>
                <a:sym typeface="Open Sans"/>
              </a:rPr>
              <a:t> الذي يزيل و</a:t>
            </a:r>
            <a:r>
              <a:rPr lang="ar-SA" sz="2200" dirty="0">
                <a:solidFill>
                  <a:schemeClr val="tx1"/>
                </a:solidFill>
                <a:latin typeface="Open Sans"/>
                <a:ea typeface="Open Sans"/>
                <a:sym typeface="Open Sans"/>
              </a:rPr>
              <a:t>يحذف</a:t>
            </a:r>
            <a:r>
              <a:rPr lang="ar-SA" sz="2200" dirty="0">
                <a:solidFill>
                  <a:schemeClr val="tx1"/>
                </a:solidFill>
                <a:latin typeface="Open Sans"/>
                <a:ea typeface="Open Sans"/>
                <a:cs typeface="Open Sans"/>
                <a:sym typeface="Open Sans"/>
              </a:rPr>
              <a:t> أي خيار تم </a:t>
            </a:r>
            <a:r>
              <a:rPr lang="ar-EG" sz="2200" dirty="0">
                <a:solidFill>
                  <a:schemeClr val="tx1"/>
                </a:solidFill>
                <a:latin typeface="Open Sans"/>
                <a:ea typeface="Open Sans"/>
                <a:cs typeface="Open Sans"/>
                <a:sym typeface="Open Sans"/>
              </a:rPr>
              <a:t>إختياره</a:t>
            </a:r>
            <a:r>
              <a:rPr lang="ar-SA" sz="2200" dirty="0">
                <a:solidFill>
                  <a:schemeClr val="tx1"/>
                </a:solidFill>
                <a:latin typeface="Open Sans"/>
                <a:ea typeface="Open Sans"/>
                <a:cs typeface="Open Sans"/>
                <a:sym typeface="Open Sans"/>
              </a:rPr>
              <a:t>.</a:t>
            </a:r>
          </a:p>
          <a:p>
            <a:pPr marL="457200" lvl="0" indent="-228600" algn="l" rtl="0">
              <a:lnSpc>
                <a:spcPct val="100000"/>
              </a:lnSpc>
              <a:spcBef>
                <a:spcPts val="1000"/>
              </a:spcBef>
              <a:spcAft>
                <a:spcPts val="0"/>
              </a:spcAft>
              <a:buClr>
                <a:schemeClr val="dk1"/>
              </a:buClr>
              <a:buSzPts val="2400"/>
              <a:buNone/>
            </a:pPr>
            <a:endParaRPr sz="2200" dirty="0">
              <a:solidFill>
                <a:schemeClr val="tx1"/>
              </a:solidFill>
              <a:latin typeface="Open Sans"/>
              <a:ea typeface="Open Sans"/>
              <a:cs typeface="Open Sans"/>
              <a:sym typeface="Open Sans"/>
            </a:endParaRPr>
          </a:p>
          <a:p>
            <a:pPr marL="457200" lvl="0" indent="-228600" algn="l" rtl="0">
              <a:lnSpc>
                <a:spcPct val="100000"/>
              </a:lnSpc>
              <a:spcBef>
                <a:spcPts val="1000"/>
              </a:spcBef>
              <a:spcAft>
                <a:spcPts val="0"/>
              </a:spcAft>
              <a:buClr>
                <a:schemeClr val="dk1"/>
              </a:buClr>
              <a:buSzPts val="2400"/>
              <a:buNone/>
            </a:pPr>
            <a:endParaRPr sz="2000" dirty="0">
              <a:solidFill>
                <a:schemeClr val="dk1"/>
              </a:solidFill>
              <a:latin typeface="Open Sans"/>
              <a:ea typeface="Open Sans"/>
              <a:cs typeface="Open Sans"/>
              <a:sym typeface="Open Sans"/>
            </a:endParaRPr>
          </a:p>
        </p:txBody>
      </p:sp>
      <p:pic>
        <p:nvPicPr>
          <p:cNvPr id="139" name="Google Shape;139;p5"/>
          <p:cNvPicPr preferRelativeResize="0"/>
          <p:nvPr/>
        </p:nvPicPr>
        <p:blipFill>
          <a:blip r:embed="rId3">
            <a:alphaModFix/>
          </a:blip>
          <a:stretch>
            <a:fillRect/>
          </a:stretch>
        </p:blipFill>
        <p:spPr>
          <a:xfrm>
            <a:off x="0" y="2108642"/>
            <a:ext cx="6597624" cy="40590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ppt/theme/themeOverride2.xml><?xml version="1.0" encoding="utf-8"?>
<a:themeOverride xmlns:a="http://schemas.openxmlformats.org/drawingml/2006/main">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docProps/app.xml><?xml version="1.0" encoding="utf-8"?>
<Properties xmlns="http://schemas.openxmlformats.org/officeDocument/2006/extended-properties" xmlns:vt="http://schemas.openxmlformats.org/officeDocument/2006/docPropsVTypes">
  <Template/>
  <TotalTime>24565</TotalTime>
  <Words>5488</Words>
  <Application>Microsoft Office PowerPoint</Application>
  <PresentationFormat>Widescreen</PresentationFormat>
  <Paragraphs>506</Paragraphs>
  <Slides>83</Slides>
  <Notes>83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Trebuchet MS</vt:lpstr>
      <vt:lpstr>Arial</vt:lpstr>
      <vt:lpstr>amiri</vt:lpstr>
      <vt:lpstr>Wingdings</vt:lpstr>
      <vt:lpstr>Courier New</vt:lpstr>
      <vt:lpstr>Calibri</vt:lpstr>
      <vt:lpstr>Gill Sans</vt:lpstr>
      <vt:lpstr>Simplified Arabic</vt:lpstr>
      <vt:lpstr>Open Sans</vt:lpstr>
      <vt:lpstr>Simple Light</vt:lpstr>
      <vt:lpstr>مصادر إضافية محددة بحسب التخصص</vt:lpstr>
      <vt:lpstr>الخطوط الرئيسية</vt:lpstr>
      <vt:lpstr>الأهداف التعليمية</vt:lpstr>
      <vt:lpstr>المقدمة</vt:lpstr>
      <vt:lpstr> ببميد/البحوث من أجل الحياة   </vt:lpstr>
      <vt:lpstr>أفضل الممارسات للبحث في ببميد PubMed </vt:lpstr>
      <vt:lpstr>البحث الأساسي فى ببميد PubMed </vt:lpstr>
      <vt:lpstr>نتائج البحث الأولية (الملخص) – خيارات أخرى </vt:lpstr>
      <vt:lpstr>التصفية /أو/ الفلترة الأساسية وخيارات التصفية الإضافية</vt:lpstr>
      <vt:lpstr>خيارات التصفية الإضافية للسن ونتائج البحث المُراجعة</vt:lpstr>
      <vt:lpstr>PuPuvbb</vt:lpstr>
      <vt:lpstr>رابط "البحوث من أجل الحياة 360 "</vt:lpstr>
      <vt:lpstr>خيارات إضافية</vt:lpstr>
      <vt:lpstr>الاستشهاد المرجعي والمشاركة (العمود الأيمن)</vt:lpstr>
      <vt:lpstr>حفظ ، البريد الإلكتروني ، خيارات الإرسال إلى (أسفل مربع البحث)</vt:lpstr>
      <vt:lpstr>خيارات البحث المتقدم Advanced Search </vt:lpstr>
      <vt:lpstr>خيارات البحث المتقدم</vt:lpstr>
      <vt:lpstr>خيارات البحث المتقدم</vt:lpstr>
      <vt:lpstr>خيارات البحث المتقدم</vt:lpstr>
      <vt:lpstr>خيارات البحث المتقدم</vt:lpstr>
      <vt:lpstr>مصادر التدريب – المكتبة الوطنية الطبية NLM</vt:lpstr>
      <vt:lpstr>مصادر المعلومات الإلكترونية لمنظمة الصحة العالمية WHO (تم إضافته في نوفمبر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المستودع الرقمي المؤسسي (IDR) </vt:lpstr>
      <vt:lpstr>PowerPoint Presentation</vt:lpstr>
      <vt:lpstr>         الكشاف الطبي العالمي GIM))</vt:lpstr>
      <vt:lpstr> الكشاف الطبي العالمي (GIM)</vt:lpstr>
      <vt:lpstr>PowerPoint Presentation</vt:lpstr>
      <vt:lpstr>PowerPoint Presentation</vt:lpstr>
      <vt:lpstr>الكشاف الطبي الأفريقي (AIM)</vt:lpstr>
      <vt:lpstr>PowerPoint Presentation</vt:lpstr>
      <vt:lpstr>PowerPoint Presentation</vt:lpstr>
      <vt:lpstr>الكشاف الطبي لمنطقة جنوب شرق آسيا (IMSEAR)</vt:lpstr>
      <vt:lpstr>الإنتاج الفكري لأمريكا اللاتينية ومنطقة الكاريبي في مجال العلوم الصحية (LILACS)</vt:lpstr>
      <vt:lpstr>الكشاف الطبي لمنطقة غرب المحيط الهادئ (WPRO)</vt:lpstr>
      <vt:lpstr>المستودع الرقمي المؤسسي لمشاركة المعلومات IRIS))  </vt:lpstr>
      <vt:lpstr> المستودع الرقمي المؤسسي لمشاركة المعلومات (تابع)   </vt:lpstr>
      <vt:lpstr>PowerPoint Presentation</vt:lpstr>
      <vt:lpstr> قاعدة بيانات أبحاث كوفيد- ١٩ لمنظمة الصحة العالمية   </vt:lpstr>
      <vt:lpstr>PowerPoint Presentation</vt:lpstr>
      <vt:lpstr>  قاعدة بيانات أبحاث كوفيد- ١٩ لمنظمة الصحة العالمية   تحديد البحث </vt:lpstr>
      <vt:lpstr>مصادر أخرى للبحوث من أجل الحياة Research4Life.</vt:lpstr>
      <vt:lpstr>قواعد البيانات</vt:lpstr>
      <vt:lpstr>قاعدة بيانات كابي CABI  </vt:lpstr>
      <vt:lpstr>قاعدة بيانات الكشاف التراكمي للتمريض والمساندة الصحية – سينهال CINHAL </vt:lpstr>
      <vt:lpstr>قاعده بيانات معهد جوانا برجز للممارسات القائمة على الأدلة. EBP</vt:lpstr>
      <vt:lpstr>المصادر المرجعية</vt:lpstr>
      <vt:lpstr>قاعدة بيانات Clinical key</vt:lpstr>
      <vt:lpstr>مكتبة كوكرين Cochrane Library </vt:lpstr>
      <vt:lpstr>التعلم التفاعلي في كوكرين Cochrane  : إجراء مراجعة التدخل </vt:lpstr>
      <vt:lpstr>إسينشيال ايفيدنس بلس Essential Evidence Plus</vt:lpstr>
      <vt:lpstr>أوكسفورد ميديسن أونلاينOxford Medicine Online </vt:lpstr>
      <vt:lpstr>المجموعات المجانية Free Collections </vt:lpstr>
      <vt:lpstr>المصادر الحديثة Recent Resources </vt:lpstr>
      <vt:lpstr>مصادر الإنترنت Internet Resources  </vt:lpstr>
      <vt:lpstr>محرك البحث الخاص بالصور الطبية الحيوية المتاحة بأسلوب الوصول الحر OPEN-i  </vt:lpstr>
      <vt:lpstr>خلفية عن محرك بحث الصور الطبية الحيوية   OPEN-I   خيارات إعادة الاستخدام</vt:lpstr>
      <vt:lpstr> أوبن آي (محرك بحث الصور الطبية الحيوية) Open-i :  بحث عن الملاريا (إجمالي ٩٦٦٥ صورة)</vt:lpstr>
      <vt:lpstr>اتفاقية ترخيص PLOS ONE</vt:lpstr>
      <vt:lpstr>ميد لاين بلس    MedlinePlus</vt:lpstr>
      <vt:lpstr>محركي البحث )أي جي أو( IGO   و )أن جي أو( NGO المنظمات غير الحكومية - مقدمان من Google</vt:lpstr>
      <vt:lpstr>محركي البحث )أي جي أو( IGO    ومحرك بحث المنظمات غير الحكومية. )أن جي أو( NGO . (تابع) </vt:lpstr>
      <vt:lpstr>مجلات HighWire المتاحة مجاناً</vt:lpstr>
      <vt:lpstr>غانا –  أدلة "يو أم"UM   للتعاون البحثي Ghana – UM Collaboration Research Guides : مصادر معلومات </vt:lpstr>
      <vt:lpstr>أدلة أبحاث مكتبات جامعة جنوب كاليفورنيا  </vt:lpstr>
      <vt:lpstr>أدلة مكتبة مكتبة ماري كوتس بيرنيت</vt:lpstr>
      <vt:lpstr>الملخص</vt:lpstr>
      <vt:lpstr>مصادر إضافية</vt:lpstr>
      <vt:lpstr>أنت مدعو إلى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ADDITIONAL DISCIPLINE-SPECIFIC RESOURCES</dc:title>
  <dc:creator>Marcia Mabhula</dc:creator>
  <cp:lastModifiedBy>AL GARRAYA, Gehane Omar</cp:lastModifiedBy>
  <cp:revision>163</cp:revision>
  <dcterms:created xsi:type="dcterms:W3CDTF">2020-02-14T15:04:15Z</dcterms:created>
  <dcterms:modified xsi:type="dcterms:W3CDTF">2024-07-24T08:09:44Z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Research4Life.M1.Lesson1.1_Scientific landscape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F7099FAC-14E4-4012-8041-123499850912</vt:lpwstr>
  </property>
  <property fmtid="{D5CDD505-2E9C-101B-9397-08002B2CF9AE}" pid="6" name="ArticulateProjectFull">
    <vt:lpwstr>D:\R4Life\F2F Materials\20200422_M4_L4.1EN.Health Sciences.ppta</vt:lpwstr>
  </property>
</Properties>
</file>