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heme/themeOverride1.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306" r:id="rId27"/>
    <p:sldId id="281" r:id="rId28"/>
    <p:sldId id="282" r:id="rId29"/>
    <p:sldId id="283" r:id="rId30"/>
    <p:sldId id="284" r:id="rId31"/>
    <p:sldId id="285" r:id="rId32"/>
    <p:sldId id="307" r:id="rId33"/>
    <p:sldId id="308" r:id="rId34"/>
    <p:sldId id="291" r:id="rId35"/>
    <p:sldId id="309" r:id="rId36"/>
    <p:sldId id="293" r:id="rId37"/>
    <p:sldId id="294" r:id="rId38"/>
    <p:sldId id="310" r:id="rId39"/>
    <p:sldId id="286" r:id="rId40"/>
    <p:sldId id="311" r:id="rId41"/>
    <p:sldId id="312" r:id="rId42"/>
    <p:sldId id="313" r:id="rId43"/>
    <p:sldId id="314" r:id="rId44"/>
    <p:sldId id="315" r:id="rId45"/>
    <p:sldId id="316" r:id="rId46"/>
    <p:sldId id="318" r:id="rId47"/>
    <p:sldId id="319" r:id="rId48"/>
    <p:sldId id="303" r:id="rId49"/>
    <p:sldId id="320" r:id="rId50"/>
    <p:sldId id="300" r:id="rId51"/>
    <p:sldId id="301" r:id="rId52"/>
    <p:sldId id="302" r:id="rId53"/>
    <p:sldId id="304" r:id="rId54"/>
    <p:sldId id="305" r:id="rId55"/>
  </p:sldIdLst>
  <p:sldSz cx="12192000" cy="6858000"/>
  <p:notesSz cx="6797675" cy="9926638"/>
  <p:embeddedFontLst>
    <p:embeddedFont>
      <p:font typeface="Calibri" panose="020F0502020204030204" pitchFamily="34" charset="0"/>
      <p:regular r:id="rId57"/>
      <p:bold r:id="rId58"/>
      <p:italic r:id="rId59"/>
      <p:boldItalic r:id="rId60"/>
    </p:embeddedFont>
    <p:embeddedFont>
      <p:font typeface="Century Gothic" panose="020B0502020202020204" pitchFamily="34" charset="0"/>
      <p:regular r:id="rId61"/>
      <p:bold r:id="rId62"/>
      <p:italic r:id="rId63"/>
      <p:boldItalic r:id="rId64"/>
    </p:embeddedFont>
    <p:embeddedFont>
      <p:font typeface="Open Sans" panose="020B0606030504020204" pitchFamily="34" charset="0"/>
      <p:regular r:id="rId65"/>
      <p:bold r:id="rId66"/>
      <p:italic r:id="rId67"/>
      <p:boldItalic r:id="rId68"/>
    </p:embeddedFont>
    <p:embeddedFont>
      <p:font typeface="Trebuchet MS" panose="020B0603020202020204" pitchFamily="3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73" roundtripDataSignature="AMtx7miXFUES+nrxD5+vvmCrKb5uOBMM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CDA"/>
    <a:srgbClr val="D9F7FD"/>
    <a:srgbClr val="FCFCC9"/>
    <a:srgbClr val="E2FFCE"/>
    <a:srgbClr val="FFD3CA"/>
    <a:srgbClr val="FFBDBA"/>
    <a:srgbClr val="0FB261"/>
    <a:srgbClr val="3679FF"/>
    <a:srgbClr val="FFF963"/>
    <a:srgbClr val="F9FF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3BCDFC-17F6-411E-B92C-FA4D880DC8BC}" v="2" dt="2024-07-22T07:57:34.923"/>
  </p1510:revLst>
</p1510:revInfo>
</file>

<file path=ppt/tableStyles.xml><?xml version="1.0" encoding="utf-8"?>
<a:tblStyleLst xmlns:a="http://schemas.openxmlformats.org/drawingml/2006/main" def="{51C096DB-5E71-4341-B87A-3878D02CCD76}">
  <a:tblStyle styleId="{51C096DB-5E71-4341-B87A-3878D02CCD7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E1076BC-134F-4929-84BD-F2709801FC80}"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1E8"/>
          </a:solidFill>
        </a:fill>
      </a:tcStyle>
    </a:wholeTbl>
    <a:band1H>
      <a:tcTxStyle/>
      <a:tcStyle>
        <a:tcBdr/>
        <a:fill>
          <a:solidFill>
            <a:srgbClr val="FFE2CD"/>
          </a:solidFill>
        </a:fill>
      </a:tcStyle>
    </a:band1H>
    <a:band2H>
      <a:tcTxStyle/>
      <a:tcStyle>
        <a:tcBdr/>
      </a:tcStyle>
    </a:band2H>
    <a:band1V>
      <a:tcTxStyle/>
      <a:tcStyle>
        <a:tcBdr/>
        <a:fill>
          <a:solidFill>
            <a:srgbClr val="FFE2CD"/>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4"/>
    <p:restoredTop sz="93103"/>
  </p:normalViewPr>
  <p:slideViewPr>
    <p:cSldViewPr snapToGrid="0" snapToObjects="1">
      <p:cViewPr varScale="1">
        <p:scale>
          <a:sx n="82" d="100"/>
          <a:sy n="82" d="100"/>
        </p:scale>
        <p:origin x="78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font" Target="fonts/font12.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customschemas.google.com/relationships/presentationmetadata" Target="metadata"/><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5.fntdata"/><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43A9A3-FBE4-674B-879D-8B6C4EB346EB}" type="doc">
      <dgm:prSet loTypeId="urn:microsoft.com/office/officeart/2005/8/layout/pyramid1" loCatId="" qsTypeId="urn:microsoft.com/office/officeart/2005/8/quickstyle/simple1" qsCatId="simple" csTypeId="urn:microsoft.com/office/officeart/2005/8/colors/accent1_2" csCatId="accent1" phldr="1"/>
      <dgm:spPr/>
    </dgm:pt>
    <dgm:pt modelId="{8D4769FC-70CD-A341-A3CF-D130E74E8EDC}">
      <dgm:prSet phldrT="[Text]"/>
      <dgm:spPr>
        <a:solidFill>
          <a:srgbClr val="FEC8C4"/>
        </a:solidFill>
      </dgm:spPr>
      <dgm:t>
        <a:bodyPr/>
        <a:lstStyle/>
        <a:p>
          <a:pPr rtl="1"/>
          <a:r>
            <a:rPr lang="ar-SA" dirty="0"/>
            <a:t>دراسة المراجعة المنهجية</a:t>
          </a:r>
          <a:endParaRPr lang="en-US" dirty="0"/>
        </a:p>
      </dgm:t>
    </dgm:pt>
    <dgm:pt modelId="{7970264B-79E1-EF49-8A62-F0126006105C}" type="parTrans" cxnId="{07B85DD7-5C3C-4041-8419-8B8637D43847}">
      <dgm:prSet/>
      <dgm:spPr/>
      <dgm:t>
        <a:bodyPr/>
        <a:lstStyle/>
        <a:p>
          <a:endParaRPr lang="en-US"/>
        </a:p>
      </dgm:t>
    </dgm:pt>
    <dgm:pt modelId="{7E6DCDD7-19BD-9842-9964-211F6A39731E}" type="sibTrans" cxnId="{07B85DD7-5C3C-4041-8419-8B8637D43847}">
      <dgm:prSet/>
      <dgm:spPr/>
      <dgm:t>
        <a:bodyPr/>
        <a:lstStyle/>
        <a:p>
          <a:endParaRPr lang="en-US"/>
        </a:p>
      </dgm:t>
    </dgm:pt>
    <dgm:pt modelId="{66EABDB5-5C62-0A49-AFC9-6D00D5BE3CD4}">
      <dgm:prSet phldrT="[Text]"/>
      <dgm:spPr/>
      <dgm:t>
        <a:bodyPr/>
        <a:lstStyle/>
        <a:p>
          <a:r>
            <a:rPr lang="ar-SA" b="1" dirty="0">
              <a:solidFill>
                <a:srgbClr val="000000"/>
              </a:solidFill>
              <a:latin typeface="Open Sans"/>
              <a:ea typeface="Open Sans"/>
              <a:cs typeface="Open Sans"/>
              <a:sym typeface="Open Sans"/>
            </a:rPr>
            <a:t>دراسة محكمة بالحالة المرضية و دراسة تسلسلية للمرضي / تقارير </a:t>
          </a:r>
          <a:endParaRPr lang="en-US" dirty="0"/>
        </a:p>
      </dgm:t>
    </dgm:pt>
    <dgm:pt modelId="{0249E0EC-3B1F-E040-9B9F-FB6A1937E9C7}" type="parTrans" cxnId="{3AF0990E-E44E-5840-BD7D-9AEF38AC346E}">
      <dgm:prSet/>
      <dgm:spPr/>
      <dgm:t>
        <a:bodyPr/>
        <a:lstStyle/>
        <a:p>
          <a:endParaRPr lang="en-US"/>
        </a:p>
      </dgm:t>
    </dgm:pt>
    <dgm:pt modelId="{4FECCC99-B439-174D-B5E7-5E9B3E196AA7}" type="sibTrans" cxnId="{3AF0990E-E44E-5840-BD7D-9AEF38AC346E}">
      <dgm:prSet/>
      <dgm:spPr/>
      <dgm:t>
        <a:bodyPr/>
        <a:lstStyle/>
        <a:p>
          <a:endParaRPr lang="en-US"/>
        </a:p>
      </dgm:t>
    </dgm:pt>
    <dgm:pt modelId="{7F1855D4-5832-864C-9541-C56554C96899}">
      <dgm:prSet phldrT="[Text]"/>
      <dgm:spPr>
        <a:solidFill>
          <a:srgbClr val="00FF74"/>
        </a:solidFill>
      </dgm:spPr>
      <dgm:t>
        <a:bodyPr/>
        <a:lstStyle/>
        <a:p>
          <a:pPr rtl="1"/>
          <a:r>
            <a:rPr lang="ar-SA" dirty="0"/>
            <a:t>معلومات أساسية ورأي الخبراء</a:t>
          </a:r>
          <a:endParaRPr lang="en-US" dirty="0"/>
        </a:p>
      </dgm:t>
    </dgm:pt>
    <dgm:pt modelId="{E99387DA-819E-C840-AC5C-0066F1B2DB43}" type="parTrans" cxnId="{C755F404-5476-D543-864E-00764B641194}">
      <dgm:prSet/>
      <dgm:spPr/>
      <dgm:t>
        <a:bodyPr/>
        <a:lstStyle/>
        <a:p>
          <a:endParaRPr lang="en-US"/>
        </a:p>
      </dgm:t>
    </dgm:pt>
    <dgm:pt modelId="{CAECBCB3-F894-5D4E-97F2-1311BC665938}" type="sibTrans" cxnId="{C755F404-5476-D543-864E-00764B641194}">
      <dgm:prSet/>
      <dgm:spPr/>
      <dgm:t>
        <a:bodyPr/>
        <a:lstStyle/>
        <a:p>
          <a:endParaRPr lang="en-US"/>
        </a:p>
      </dgm:t>
    </dgm:pt>
    <dgm:pt modelId="{BA417CC8-C2D8-7144-B1BF-5A2C46D4F6CB}">
      <dgm:prSet/>
      <dgm:spPr>
        <a:solidFill>
          <a:srgbClr val="FFFF00"/>
        </a:solidFill>
      </dgm:spPr>
      <dgm:t>
        <a:bodyPr/>
        <a:lstStyle/>
        <a:p>
          <a:pPr rtl="1"/>
          <a:r>
            <a:rPr lang="ar-SA" dirty="0"/>
            <a:t>موضوعات هامة تم تقييمها (إنشاء الدليل او وضع القواعد الارشادية)</a:t>
          </a:r>
          <a:endParaRPr lang="en-US" dirty="0"/>
        </a:p>
      </dgm:t>
    </dgm:pt>
    <dgm:pt modelId="{D2EA2967-B458-FE48-BB2C-9B333262D03A}" type="parTrans" cxnId="{D7556444-5475-2E4A-853C-74F2BFE8820B}">
      <dgm:prSet/>
      <dgm:spPr/>
      <dgm:t>
        <a:bodyPr/>
        <a:lstStyle/>
        <a:p>
          <a:endParaRPr lang="en-US"/>
        </a:p>
      </dgm:t>
    </dgm:pt>
    <dgm:pt modelId="{F522EA71-6867-BC40-8ED0-29F81C4076EA}" type="sibTrans" cxnId="{D7556444-5475-2E4A-853C-74F2BFE8820B}">
      <dgm:prSet/>
      <dgm:spPr/>
      <dgm:t>
        <a:bodyPr/>
        <a:lstStyle/>
        <a:p>
          <a:endParaRPr lang="en-US"/>
        </a:p>
      </dgm:t>
    </dgm:pt>
    <dgm:pt modelId="{14287433-CE98-DF47-9D14-50CD82D00B99}">
      <dgm:prSet/>
      <dgm:spPr>
        <a:solidFill>
          <a:srgbClr val="D2FFDB"/>
        </a:solidFill>
      </dgm:spPr>
      <dgm:t>
        <a:bodyPr/>
        <a:lstStyle/>
        <a:p>
          <a:pPr rtl="1"/>
          <a:r>
            <a:rPr lang="ar-SA" dirty="0"/>
            <a:t>مقالات فردية تم تقييمها ( ملخصات مقالات)</a:t>
          </a:r>
          <a:endParaRPr lang="en-US" dirty="0"/>
        </a:p>
      </dgm:t>
    </dgm:pt>
    <dgm:pt modelId="{44BE028C-6ADD-CB4F-B4A7-0ACCAD7B4EB8}" type="parTrans" cxnId="{4421CCED-00AE-CD4D-A51A-BF75BBB502B8}">
      <dgm:prSet/>
      <dgm:spPr/>
      <dgm:t>
        <a:bodyPr/>
        <a:lstStyle/>
        <a:p>
          <a:endParaRPr lang="en-US"/>
        </a:p>
      </dgm:t>
    </dgm:pt>
    <dgm:pt modelId="{DDD2C539-96B1-6D4F-AE40-036AFF822735}" type="sibTrans" cxnId="{4421CCED-00AE-CD4D-A51A-BF75BBB502B8}">
      <dgm:prSet/>
      <dgm:spPr/>
      <dgm:t>
        <a:bodyPr/>
        <a:lstStyle/>
        <a:p>
          <a:endParaRPr lang="en-US"/>
        </a:p>
      </dgm:t>
    </dgm:pt>
    <dgm:pt modelId="{392DA8E8-0F1B-404C-9606-970C70C6EE84}">
      <dgm:prSet/>
      <dgm:spPr>
        <a:solidFill>
          <a:srgbClr val="C6CAFF"/>
        </a:solidFill>
      </dgm:spPr>
      <dgm:t>
        <a:bodyPr/>
        <a:lstStyle/>
        <a:p>
          <a:pPr rtl="1"/>
          <a:r>
            <a:rPr lang="ar-SA" dirty="0"/>
            <a:t>دراسة محكمة عشوائية</a:t>
          </a:r>
          <a:endParaRPr lang="en-US" dirty="0"/>
        </a:p>
      </dgm:t>
    </dgm:pt>
    <dgm:pt modelId="{EA824756-CC8D-264D-9974-E68E76DA6819}" type="parTrans" cxnId="{81B70E96-B7F5-6A43-AD43-6FFA70D17C84}">
      <dgm:prSet/>
      <dgm:spPr/>
      <dgm:t>
        <a:bodyPr/>
        <a:lstStyle/>
        <a:p>
          <a:endParaRPr lang="en-US"/>
        </a:p>
      </dgm:t>
    </dgm:pt>
    <dgm:pt modelId="{C2147123-776E-EA46-8B8F-C400CE8EA3A7}" type="sibTrans" cxnId="{81B70E96-B7F5-6A43-AD43-6FFA70D17C84}">
      <dgm:prSet/>
      <dgm:spPr/>
      <dgm:t>
        <a:bodyPr/>
        <a:lstStyle/>
        <a:p>
          <a:endParaRPr lang="en-US"/>
        </a:p>
      </dgm:t>
    </dgm:pt>
    <dgm:pt modelId="{F88F4837-250A-BC4B-A5AF-0977380373D8}">
      <dgm:prSet/>
      <dgm:spPr>
        <a:solidFill>
          <a:srgbClr val="CF59FF"/>
        </a:solidFill>
      </dgm:spPr>
      <dgm:t>
        <a:bodyPr/>
        <a:lstStyle/>
        <a:p>
          <a:pPr rtl="1"/>
          <a:r>
            <a:rPr lang="ar-SA" dirty="0"/>
            <a:t>دراسة المجموعات </a:t>
          </a:r>
          <a:endParaRPr lang="en-US" dirty="0"/>
        </a:p>
      </dgm:t>
    </dgm:pt>
    <dgm:pt modelId="{D8EDA53A-2182-4C47-AEA1-5F853B6A7A10}" type="parTrans" cxnId="{022E068D-1D57-D44A-BA98-B1D89D8C8567}">
      <dgm:prSet/>
      <dgm:spPr/>
      <dgm:t>
        <a:bodyPr/>
        <a:lstStyle/>
        <a:p>
          <a:endParaRPr lang="en-US"/>
        </a:p>
      </dgm:t>
    </dgm:pt>
    <dgm:pt modelId="{4BF1DEB1-F947-E144-A545-C0B1758F2738}" type="sibTrans" cxnId="{022E068D-1D57-D44A-BA98-B1D89D8C8567}">
      <dgm:prSet/>
      <dgm:spPr/>
      <dgm:t>
        <a:bodyPr/>
        <a:lstStyle/>
        <a:p>
          <a:endParaRPr lang="en-US"/>
        </a:p>
      </dgm:t>
    </dgm:pt>
    <dgm:pt modelId="{CB49965C-A02B-E24A-AC6A-1E8B74400823}" type="pres">
      <dgm:prSet presAssocID="{A443A9A3-FBE4-674B-879D-8B6C4EB346EB}" presName="Name0" presStyleCnt="0">
        <dgm:presLayoutVars>
          <dgm:dir/>
          <dgm:animLvl val="lvl"/>
          <dgm:resizeHandles val="exact"/>
        </dgm:presLayoutVars>
      </dgm:prSet>
      <dgm:spPr/>
    </dgm:pt>
    <dgm:pt modelId="{5EAD91DA-8D3C-C849-9910-236CC6344C05}" type="pres">
      <dgm:prSet presAssocID="{8D4769FC-70CD-A341-A3CF-D130E74E8EDC}" presName="Name8" presStyleCnt="0"/>
      <dgm:spPr/>
    </dgm:pt>
    <dgm:pt modelId="{CE3F4474-C156-9B42-B8B9-807F186A3DD2}" type="pres">
      <dgm:prSet presAssocID="{8D4769FC-70CD-A341-A3CF-D130E74E8EDC}" presName="level" presStyleLbl="node1" presStyleIdx="0" presStyleCnt="7" custScaleX="124246" custScaleY="52346">
        <dgm:presLayoutVars>
          <dgm:chMax val="1"/>
          <dgm:bulletEnabled val="1"/>
        </dgm:presLayoutVars>
      </dgm:prSet>
      <dgm:spPr/>
    </dgm:pt>
    <dgm:pt modelId="{927905A7-10C4-BC42-B1C0-7A524717B83D}" type="pres">
      <dgm:prSet presAssocID="{8D4769FC-70CD-A341-A3CF-D130E74E8EDC}" presName="levelTx" presStyleLbl="revTx" presStyleIdx="0" presStyleCnt="0">
        <dgm:presLayoutVars>
          <dgm:chMax val="1"/>
          <dgm:bulletEnabled val="1"/>
        </dgm:presLayoutVars>
      </dgm:prSet>
      <dgm:spPr/>
    </dgm:pt>
    <dgm:pt modelId="{056EF122-5408-1C43-96B1-23DEEF1F08E9}" type="pres">
      <dgm:prSet presAssocID="{BA417CC8-C2D8-7144-B1BF-5A2C46D4F6CB}" presName="Name8" presStyleCnt="0"/>
      <dgm:spPr/>
    </dgm:pt>
    <dgm:pt modelId="{E40C15B0-A7B2-D54E-9B8E-1B96E9555171}" type="pres">
      <dgm:prSet presAssocID="{BA417CC8-C2D8-7144-B1BF-5A2C46D4F6CB}" presName="level" presStyleLbl="node1" presStyleIdx="1" presStyleCnt="7">
        <dgm:presLayoutVars>
          <dgm:chMax val="1"/>
          <dgm:bulletEnabled val="1"/>
        </dgm:presLayoutVars>
      </dgm:prSet>
      <dgm:spPr/>
    </dgm:pt>
    <dgm:pt modelId="{94BD705A-540A-DC4C-8389-EE6A13B9F603}" type="pres">
      <dgm:prSet presAssocID="{BA417CC8-C2D8-7144-B1BF-5A2C46D4F6CB}" presName="levelTx" presStyleLbl="revTx" presStyleIdx="0" presStyleCnt="0">
        <dgm:presLayoutVars>
          <dgm:chMax val="1"/>
          <dgm:bulletEnabled val="1"/>
        </dgm:presLayoutVars>
      </dgm:prSet>
      <dgm:spPr/>
    </dgm:pt>
    <dgm:pt modelId="{2986A7B3-CDAC-C744-B464-E9FABE501E1C}" type="pres">
      <dgm:prSet presAssocID="{14287433-CE98-DF47-9D14-50CD82D00B99}" presName="Name8" presStyleCnt="0"/>
      <dgm:spPr/>
    </dgm:pt>
    <dgm:pt modelId="{589BACF0-68C0-564C-8E30-14BD407ADA83}" type="pres">
      <dgm:prSet presAssocID="{14287433-CE98-DF47-9D14-50CD82D00B99}" presName="level" presStyleLbl="node1" presStyleIdx="2" presStyleCnt="7">
        <dgm:presLayoutVars>
          <dgm:chMax val="1"/>
          <dgm:bulletEnabled val="1"/>
        </dgm:presLayoutVars>
      </dgm:prSet>
      <dgm:spPr/>
    </dgm:pt>
    <dgm:pt modelId="{B2B20BCE-609D-6F42-A97B-EE9EC5402C43}" type="pres">
      <dgm:prSet presAssocID="{14287433-CE98-DF47-9D14-50CD82D00B99}" presName="levelTx" presStyleLbl="revTx" presStyleIdx="0" presStyleCnt="0">
        <dgm:presLayoutVars>
          <dgm:chMax val="1"/>
          <dgm:bulletEnabled val="1"/>
        </dgm:presLayoutVars>
      </dgm:prSet>
      <dgm:spPr/>
    </dgm:pt>
    <dgm:pt modelId="{D2F2830B-D335-744D-8FF4-3912BBDB6D38}" type="pres">
      <dgm:prSet presAssocID="{392DA8E8-0F1B-404C-9606-970C70C6EE84}" presName="Name8" presStyleCnt="0"/>
      <dgm:spPr/>
    </dgm:pt>
    <dgm:pt modelId="{24A570E3-EC86-B84F-8BD8-1663060CE24E}" type="pres">
      <dgm:prSet presAssocID="{392DA8E8-0F1B-404C-9606-970C70C6EE84}" presName="level" presStyleLbl="node1" presStyleIdx="3" presStyleCnt="7" custLinFactNeighborX="-1501" custLinFactNeighborY="-2772">
        <dgm:presLayoutVars>
          <dgm:chMax val="1"/>
          <dgm:bulletEnabled val="1"/>
        </dgm:presLayoutVars>
      </dgm:prSet>
      <dgm:spPr/>
    </dgm:pt>
    <dgm:pt modelId="{AFB4AEE9-B151-604B-AD27-D5DDE4A95C21}" type="pres">
      <dgm:prSet presAssocID="{392DA8E8-0F1B-404C-9606-970C70C6EE84}" presName="levelTx" presStyleLbl="revTx" presStyleIdx="0" presStyleCnt="0">
        <dgm:presLayoutVars>
          <dgm:chMax val="1"/>
          <dgm:bulletEnabled val="1"/>
        </dgm:presLayoutVars>
      </dgm:prSet>
      <dgm:spPr/>
    </dgm:pt>
    <dgm:pt modelId="{D43F7859-DACE-4045-90D8-85CC67574D1A}" type="pres">
      <dgm:prSet presAssocID="{F88F4837-250A-BC4B-A5AF-0977380373D8}" presName="Name8" presStyleCnt="0"/>
      <dgm:spPr/>
    </dgm:pt>
    <dgm:pt modelId="{32DCDE35-2531-F245-BB0E-F641B1109A8D}" type="pres">
      <dgm:prSet presAssocID="{F88F4837-250A-BC4B-A5AF-0977380373D8}" presName="level" presStyleLbl="node1" presStyleIdx="4" presStyleCnt="7">
        <dgm:presLayoutVars>
          <dgm:chMax val="1"/>
          <dgm:bulletEnabled val="1"/>
        </dgm:presLayoutVars>
      </dgm:prSet>
      <dgm:spPr/>
    </dgm:pt>
    <dgm:pt modelId="{B7D0B58D-B86C-F04B-AC5E-68765873D736}" type="pres">
      <dgm:prSet presAssocID="{F88F4837-250A-BC4B-A5AF-0977380373D8}" presName="levelTx" presStyleLbl="revTx" presStyleIdx="0" presStyleCnt="0">
        <dgm:presLayoutVars>
          <dgm:chMax val="1"/>
          <dgm:bulletEnabled val="1"/>
        </dgm:presLayoutVars>
      </dgm:prSet>
      <dgm:spPr/>
    </dgm:pt>
    <dgm:pt modelId="{5BF98106-A5B0-B14C-BF76-4B3A81CBED43}" type="pres">
      <dgm:prSet presAssocID="{66EABDB5-5C62-0A49-AFC9-6D00D5BE3CD4}" presName="Name8" presStyleCnt="0"/>
      <dgm:spPr/>
    </dgm:pt>
    <dgm:pt modelId="{F2FFC035-1968-EB4D-92DF-7A3C2EE07E3D}" type="pres">
      <dgm:prSet presAssocID="{66EABDB5-5C62-0A49-AFC9-6D00D5BE3CD4}" presName="level" presStyleLbl="node1" presStyleIdx="5" presStyleCnt="7">
        <dgm:presLayoutVars>
          <dgm:chMax val="1"/>
          <dgm:bulletEnabled val="1"/>
        </dgm:presLayoutVars>
      </dgm:prSet>
      <dgm:spPr/>
    </dgm:pt>
    <dgm:pt modelId="{33313C05-6C2D-9049-950F-EB1509A390F8}" type="pres">
      <dgm:prSet presAssocID="{66EABDB5-5C62-0A49-AFC9-6D00D5BE3CD4}" presName="levelTx" presStyleLbl="revTx" presStyleIdx="0" presStyleCnt="0">
        <dgm:presLayoutVars>
          <dgm:chMax val="1"/>
          <dgm:bulletEnabled val="1"/>
        </dgm:presLayoutVars>
      </dgm:prSet>
      <dgm:spPr/>
    </dgm:pt>
    <dgm:pt modelId="{C186D034-1E4F-9441-B805-8950376040E4}" type="pres">
      <dgm:prSet presAssocID="{7F1855D4-5832-864C-9541-C56554C96899}" presName="Name8" presStyleCnt="0"/>
      <dgm:spPr/>
    </dgm:pt>
    <dgm:pt modelId="{40D516A3-DA10-3740-AE68-0BCCB89E3199}" type="pres">
      <dgm:prSet presAssocID="{7F1855D4-5832-864C-9541-C56554C96899}" presName="level" presStyleLbl="node1" presStyleIdx="6" presStyleCnt="7">
        <dgm:presLayoutVars>
          <dgm:chMax val="1"/>
          <dgm:bulletEnabled val="1"/>
        </dgm:presLayoutVars>
      </dgm:prSet>
      <dgm:spPr/>
    </dgm:pt>
    <dgm:pt modelId="{94789EE3-4D4D-4C4D-9BA7-CE368229A0D3}" type="pres">
      <dgm:prSet presAssocID="{7F1855D4-5832-864C-9541-C56554C96899}" presName="levelTx" presStyleLbl="revTx" presStyleIdx="0" presStyleCnt="0">
        <dgm:presLayoutVars>
          <dgm:chMax val="1"/>
          <dgm:bulletEnabled val="1"/>
        </dgm:presLayoutVars>
      </dgm:prSet>
      <dgm:spPr/>
    </dgm:pt>
  </dgm:ptLst>
  <dgm:cxnLst>
    <dgm:cxn modelId="{C755F404-5476-D543-864E-00764B641194}" srcId="{A443A9A3-FBE4-674B-879D-8B6C4EB346EB}" destId="{7F1855D4-5832-864C-9541-C56554C96899}" srcOrd="6" destOrd="0" parTransId="{E99387DA-819E-C840-AC5C-0066F1B2DB43}" sibTransId="{CAECBCB3-F894-5D4E-97F2-1311BC665938}"/>
    <dgm:cxn modelId="{3AF0990E-E44E-5840-BD7D-9AEF38AC346E}" srcId="{A443A9A3-FBE4-674B-879D-8B6C4EB346EB}" destId="{66EABDB5-5C62-0A49-AFC9-6D00D5BE3CD4}" srcOrd="5" destOrd="0" parTransId="{0249E0EC-3B1F-E040-9B9F-FB6A1937E9C7}" sibTransId="{4FECCC99-B439-174D-B5E7-5E9B3E196AA7}"/>
    <dgm:cxn modelId="{B3E7C118-B3B2-E440-B124-4C88C39B265D}" type="presOf" srcId="{8D4769FC-70CD-A341-A3CF-D130E74E8EDC}" destId="{927905A7-10C4-BC42-B1C0-7A524717B83D}" srcOrd="1" destOrd="0" presId="urn:microsoft.com/office/officeart/2005/8/layout/pyramid1"/>
    <dgm:cxn modelId="{2520462A-CA26-2F46-A77E-FA1622C19804}" type="presOf" srcId="{BA417CC8-C2D8-7144-B1BF-5A2C46D4F6CB}" destId="{94BD705A-540A-DC4C-8389-EE6A13B9F603}" srcOrd="1" destOrd="0" presId="urn:microsoft.com/office/officeart/2005/8/layout/pyramid1"/>
    <dgm:cxn modelId="{676D6537-C77F-724C-8BCD-0AFA8996D0D0}" type="presOf" srcId="{A443A9A3-FBE4-674B-879D-8B6C4EB346EB}" destId="{CB49965C-A02B-E24A-AC6A-1E8B74400823}" srcOrd="0" destOrd="0" presId="urn:microsoft.com/office/officeart/2005/8/layout/pyramid1"/>
    <dgm:cxn modelId="{CEF16043-F7C2-404E-8903-3FDD59E72C9C}" type="presOf" srcId="{392DA8E8-0F1B-404C-9606-970C70C6EE84}" destId="{24A570E3-EC86-B84F-8BD8-1663060CE24E}" srcOrd="0" destOrd="0" presId="urn:microsoft.com/office/officeart/2005/8/layout/pyramid1"/>
    <dgm:cxn modelId="{D7556444-5475-2E4A-853C-74F2BFE8820B}" srcId="{A443A9A3-FBE4-674B-879D-8B6C4EB346EB}" destId="{BA417CC8-C2D8-7144-B1BF-5A2C46D4F6CB}" srcOrd="1" destOrd="0" parTransId="{D2EA2967-B458-FE48-BB2C-9B333262D03A}" sibTransId="{F522EA71-6867-BC40-8ED0-29F81C4076EA}"/>
    <dgm:cxn modelId="{A6625056-FC0E-F34A-AFD6-227BBE207E70}" type="presOf" srcId="{8D4769FC-70CD-A341-A3CF-D130E74E8EDC}" destId="{CE3F4474-C156-9B42-B8B9-807F186A3DD2}" srcOrd="0" destOrd="0" presId="urn:microsoft.com/office/officeart/2005/8/layout/pyramid1"/>
    <dgm:cxn modelId="{422ED256-794B-6E4C-9BC4-3A4DF3B6DE55}" type="presOf" srcId="{14287433-CE98-DF47-9D14-50CD82D00B99}" destId="{589BACF0-68C0-564C-8E30-14BD407ADA83}" srcOrd="0" destOrd="0" presId="urn:microsoft.com/office/officeart/2005/8/layout/pyramid1"/>
    <dgm:cxn modelId="{46EFC257-3AB0-6241-B396-7A25B10CB656}" type="presOf" srcId="{BA417CC8-C2D8-7144-B1BF-5A2C46D4F6CB}" destId="{E40C15B0-A7B2-D54E-9B8E-1B96E9555171}" srcOrd="0" destOrd="0" presId="urn:microsoft.com/office/officeart/2005/8/layout/pyramid1"/>
    <dgm:cxn modelId="{9D95C457-89A1-0D43-AA65-FB2255F2CA21}" type="presOf" srcId="{F88F4837-250A-BC4B-A5AF-0977380373D8}" destId="{B7D0B58D-B86C-F04B-AC5E-68765873D736}" srcOrd="1" destOrd="0" presId="urn:microsoft.com/office/officeart/2005/8/layout/pyramid1"/>
    <dgm:cxn modelId="{3E090978-D536-E147-8D3C-5ABBBCFBAA6F}" type="presOf" srcId="{F88F4837-250A-BC4B-A5AF-0977380373D8}" destId="{32DCDE35-2531-F245-BB0E-F641B1109A8D}" srcOrd="0" destOrd="0" presId="urn:microsoft.com/office/officeart/2005/8/layout/pyramid1"/>
    <dgm:cxn modelId="{74C2CD58-DA27-5E41-9C2C-10579B2D01BE}" type="presOf" srcId="{392DA8E8-0F1B-404C-9606-970C70C6EE84}" destId="{AFB4AEE9-B151-604B-AD27-D5DDE4A95C21}" srcOrd="1" destOrd="0" presId="urn:microsoft.com/office/officeart/2005/8/layout/pyramid1"/>
    <dgm:cxn modelId="{B3F07F59-5B58-2B4C-9559-A09798BB548D}" type="presOf" srcId="{7F1855D4-5832-864C-9541-C56554C96899}" destId="{40D516A3-DA10-3740-AE68-0BCCB89E3199}" srcOrd="0" destOrd="0" presId="urn:microsoft.com/office/officeart/2005/8/layout/pyramid1"/>
    <dgm:cxn modelId="{022E068D-1D57-D44A-BA98-B1D89D8C8567}" srcId="{A443A9A3-FBE4-674B-879D-8B6C4EB346EB}" destId="{F88F4837-250A-BC4B-A5AF-0977380373D8}" srcOrd="4" destOrd="0" parTransId="{D8EDA53A-2182-4C47-AEA1-5F853B6A7A10}" sibTransId="{4BF1DEB1-F947-E144-A545-C0B1758F2738}"/>
    <dgm:cxn modelId="{81B70E96-B7F5-6A43-AD43-6FFA70D17C84}" srcId="{A443A9A3-FBE4-674B-879D-8B6C4EB346EB}" destId="{392DA8E8-0F1B-404C-9606-970C70C6EE84}" srcOrd="3" destOrd="0" parTransId="{EA824756-CC8D-264D-9974-E68E76DA6819}" sibTransId="{C2147123-776E-EA46-8B8F-C400CE8EA3A7}"/>
    <dgm:cxn modelId="{2FAE43A7-D3C5-3F47-A018-22C5A951F40E}" type="presOf" srcId="{66EABDB5-5C62-0A49-AFC9-6D00D5BE3CD4}" destId="{F2FFC035-1968-EB4D-92DF-7A3C2EE07E3D}" srcOrd="0" destOrd="0" presId="urn:microsoft.com/office/officeart/2005/8/layout/pyramid1"/>
    <dgm:cxn modelId="{07B85DD7-5C3C-4041-8419-8B8637D43847}" srcId="{A443A9A3-FBE4-674B-879D-8B6C4EB346EB}" destId="{8D4769FC-70CD-A341-A3CF-D130E74E8EDC}" srcOrd="0" destOrd="0" parTransId="{7970264B-79E1-EF49-8A62-F0126006105C}" sibTransId="{7E6DCDD7-19BD-9842-9964-211F6A39731E}"/>
    <dgm:cxn modelId="{18C25BDE-47A5-2744-B52D-1A610FC1B58E}" type="presOf" srcId="{66EABDB5-5C62-0A49-AFC9-6D00D5BE3CD4}" destId="{33313C05-6C2D-9049-950F-EB1509A390F8}" srcOrd="1" destOrd="0" presId="urn:microsoft.com/office/officeart/2005/8/layout/pyramid1"/>
    <dgm:cxn modelId="{CDC10EE8-E427-B949-908F-A11AE9A5AD99}" type="presOf" srcId="{7F1855D4-5832-864C-9541-C56554C96899}" destId="{94789EE3-4D4D-4C4D-9BA7-CE368229A0D3}" srcOrd="1" destOrd="0" presId="urn:microsoft.com/office/officeart/2005/8/layout/pyramid1"/>
    <dgm:cxn modelId="{7B6C0EEC-D0DD-C74C-BBE1-32A23B2FF5B3}" type="presOf" srcId="{14287433-CE98-DF47-9D14-50CD82D00B99}" destId="{B2B20BCE-609D-6F42-A97B-EE9EC5402C43}" srcOrd="1" destOrd="0" presId="urn:microsoft.com/office/officeart/2005/8/layout/pyramid1"/>
    <dgm:cxn modelId="{4421CCED-00AE-CD4D-A51A-BF75BBB502B8}" srcId="{A443A9A3-FBE4-674B-879D-8B6C4EB346EB}" destId="{14287433-CE98-DF47-9D14-50CD82D00B99}" srcOrd="2" destOrd="0" parTransId="{44BE028C-6ADD-CB4F-B4A7-0ACCAD7B4EB8}" sibTransId="{DDD2C539-96B1-6D4F-AE40-036AFF822735}"/>
    <dgm:cxn modelId="{C91AA924-11C8-094F-8971-88CC3F2D7E6E}" type="presParOf" srcId="{CB49965C-A02B-E24A-AC6A-1E8B74400823}" destId="{5EAD91DA-8D3C-C849-9910-236CC6344C05}" srcOrd="0" destOrd="0" presId="urn:microsoft.com/office/officeart/2005/8/layout/pyramid1"/>
    <dgm:cxn modelId="{F665B87D-2286-CF48-A185-E81921B03675}" type="presParOf" srcId="{5EAD91DA-8D3C-C849-9910-236CC6344C05}" destId="{CE3F4474-C156-9B42-B8B9-807F186A3DD2}" srcOrd="0" destOrd="0" presId="urn:microsoft.com/office/officeart/2005/8/layout/pyramid1"/>
    <dgm:cxn modelId="{BAEDF96C-CC02-E44E-AAEE-ED39B1A990FC}" type="presParOf" srcId="{5EAD91DA-8D3C-C849-9910-236CC6344C05}" destId="{927905A7-10C4-BC42-B1C0-7A524717B83D}" srcOrd="1" destOrd="0" presId="urn:microsoft.com/office/officeart/2005/8/layout/pyramid1"/>
    <dgm:cxn modelId="{36D98FE5-5359-2444-9A8C-BB2ED64243D0}" type="presParOf" srcId="{CB49965C-A02B-E24A-AC6A-1E8B74400823}" destId="{056EF122-5408-1C43-96B1-23DEEF1F08E9}" srcOrd="1" destOrd="0" presId="urn:microsoft.com/office/officeart/2005/8/layout/pyramid1"/>
    <dgm:cxn modelId="{B81A5A3F-3F07-FC49-859E-55BAF4F4E098}" type="presParOf" srcId="{056EF122-5408-1C43-96B1-23DEEF1F08E9}" destId="{E40C15B0-A7B2-D54E-9B8E-1B96E9555171}" srcOrd="0" destOrd="0" presId="urn:microsoft.com/office/officeart/2005/8/layout/pyramid1"/>
    <dgm:cxn modelId="{CB023C0F-3CE6-004A-8D2C-97E3A1E405C8}" type="presParOf" srcId="{056EF122-5408-1C43-96B1-23DEEF1F08E9}" destId="{94BD705A-540A-DC4C-8389-EE6A13B9F603}" srcOrd="1" destOrd="0" presId="urn:microsoft.com/office/officeart/2005/8/layout/pyramid1"/>
    <dgm:cxn modelId="{DD7EB790-D3E1-1741-8A1A-44CFD15E33C6}" type="presParOf" srcId="{CB49965C-A02B-E24A-AC6A-1E8B74400823}" destId="{2986A7B3-CDAC-C744-B464-E9FABE501E1C}" srcOrd="2" destOrd="0" presId="urn:microsoft.com/office/officeart/2005/8/layout/pyramid1"/>
    <dgm:cxn modelId="{F7E7D5F3-3818-1145-9A4B-069B676D2123}" type="presParOf" srcId="{2986A7B3-CDAC-C744-B464-E9FABE501E1C}" destId="{589BACF0-68C0-564C-8E30-14BD407ADA83}" srcOrd="0" destOrd="0" presId="urn:microsoft.com/office/officeart/2005/8/layout/pyramid1"/>
    <dgm:cxn modelId="{28E96858-6FCD-8F43-9654-CC04E69965BA}" type="presParOf" srcId="{2986A7B3-CDAC-C744-B464-E9FABE501E1C}" destId="{B2B20BCE-609D-6F42-A97B-EE9EC5402C43}" srcOrd="1" destOrd="0" presId="urn:microsoft.com/office/officeart/2005/8/layout/pyramid1"/>
    <dgm:cxn modelId="{81EFDA40-1EBE-834D-9B81-52C37F643C9C}" type="presParOf" srcId="{CB49965C-A02B-E24A-AC6A-1E8B74400823}" destId="{D2F2830B-D335-744D-8FF4-3912BBDB6D38}" srcOrd="3" destOrd="0" presId="urn:microsoft.com/office/officeart/2005/8/layout/pyramid1"/>
    <dgm:cxn modelId="{186985AB-4886-4749-AD04-1BCBA4528227}" type="presParOf" srcId="{D2F2830B-D335-744D-8FF4-3912BBDB6D38}" destId="{24A570E3-EC86-B84F-8BD8-1663060CE24E}" srcOrd="0" destOrd="0" presId="urn:microsoft.com/office/officeart/2005/8/layout/pyramid1"/>
    <dgm:cxn modelId="{AED3F18A-9181-814B-9C0B-3D4AC007121E}" type="presParOf" srcId="{D2F2830B-D335-744D-8FF4-3912BBDB6D38}" destId="{AFB4AEE9-B151-604B-AD27-D5DDE4A95C21}" srcOrd="1" destOrd="0" presId="urn:microsoft.com/office/officeart/2005/8/layout/pyramid1"/>
    <dgm:cxn modelId="{2B847895-61F3-B34E-B8BE-51828D57027A}" type="presParOf" srcId="{CB49965C-A02B-E24A-AC6A-1E8B74400823}" destId="{D43F7859-DACE-4045-90D8-85CC67574D1A}" srcOrd="4" destOrd="0" presId="urn:microsoft.com/office/officeart/2005/8/layout/pyramid1"/>
    <dgm:cxn modelId="{7E22075D-67A2-4C4E-A8E9-418D665F6450}" type="presParOf" srcId="{D43F7859-DACE-4045-90D8-85CC67574D1A}" destId="{32DCDE35-2531-F245-BB0E-F641B1109A8D}" srcOrd="0" destOrd="0" presId="urn:microsoft.com/office/officeart/2005/8/layout/pyramid1"/>
    <dgm:cxn modelId="{53F99B0A-E751-6240-89D0-BB96B1C9E9F5}" type="presParOf" srcId="{D43F7859-DACE-4045-90D8-85CC67574D1A}" destId="{B7D0B58D-B86C-F04B-AC5E-68765873D736}" srcOrd="1" destOrd="0" presId="urn:microsoft.com/office/officeart/2005/8/layout/pyramid1"/>
    <dgm:cxn modelId="{FC7C2A51-9825-1A48-B810-7EB3A0815F39}" type="presParOf" srcId="{CB49965C-A02B-E24A-AC6A-1E8B74400823}" destId="{5BF98106-A5B0-B14C-BF76-4B3A81CBED43}" srcOrd="5" destOrd="0" presId="urn:microsoft.com/office/officeart/2005/8/layout/pyramid1"/>
    <dgm:cxn modelId="{1F273726-D896-4949-AB1B-30CF76EB783E}" type="presParOf" srcId="{5BF98106-A5B0-B14C-BF76-4B3A81CBED43}" destId="{F2FFC035-1968-EB4D-92DF-7A3C2EE07E3D}" srcOrd="0" destOrd="0" presId="urn:microsoft.com/office/officeart/2005/8/layout/pyramid1"/>
    <dgm:cxn modelId="{6381CF29-63D9-B442-AED2-426B19B4C0D7}" type="presParOf" srcId="{5BF98106-A5B0-B14C-BF76-4B3A81CBED43}" destId="{33313C05-6C2D-9049-950F-EB1509A390F8}" srcOrd="1" destOrd="0" presId="urn:microsoft.com/office/officeart/2005/8/layout/pyramid1"/>
    <dgm:cxn modelId="{FAE11FE0-ECD8-2445-859D-50A21573B01C}" type="presParOf" srcId="{CB49965C-A02B-E24A-AC6A-1E8B74400823}" destId="{C186D034-1E4F-9441-B805-8950376040E4}" srcOrd="6" destOrd="0" presId="urn:microsoft.com/office/officeart/2005/8/layout/pyramid1"/>
    <dgm:cxn modelId="{0422F8A8-78A8-F94F-956A-430F4C0F9CE4}" type="presParOf" srcId="{C186D034-1E4F-9441-B805-8950376040E4}" destId="{40D516A3-DA10-3740-AE68-0BCCB89E3199}" srcOrd="0" destOrd="0" presId="urn:microsoft.com/office/officeart/2005/8/layout/pyramid1"/>
    <dgm:cxn modelId="{D55F4604-CEDF-A742-9174-5017A4558666}" type="presParOf" srcId="{C186D034-1E4F-9441-B805-8950376040E4}" destId="{94789EE3-4D4D-4C4D-9BA7-CE368229A0D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F4474-C156-9B42-B8B9-807F186A3DD2}">
      <dsp:nvSpPr>
        <dsp:cNvPr id="0" name=""/>
        <dsp:cNvSpPr/>
      </dsp:nvSpPr>
      <dsp:spPr>
        <a:xfrm>
          <a:off x="3243940" y="0"/>
          <a:ext cx="718460" cy="385509"/>
        </a:xfrm>
        <a:prstGeom prst="trapezoid">
          <a:avLst>
            <a:gd name="adj" fmla="val 74999"/>
          </a:avLst>
        </a:prstGeom>
        <a:solidFill>
          <a:srgbClr val="FEC8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1">
            <a:lnSpc>
              <a:spcPct val="90000"/>
            </a:lnSpc>
            <a:spcBef>
              <a:spcPct val="0"/>
            </a:spcBef>
            <a:spcAft>
              <a:spcPct val="35000"/>
            </a:spcAft>
            <a:buNone/>
          </a:pPr>
          <a:r>
            <a:rPr lang="ar-SA" sz="1000" kern="1200" dirty="0"/>
            <a:t>دراسة المراجعة المنهجية</a:t>
          </a:r>
          <a:endParaRPr lang="en-US" sz="1000" kern="1200" dirty="0"/>
        </a:p>
      </dsp:txBody>
      <dsp:txXfrm>
        <a:off x="3243940" y="0"/>
        <a:ext cx="718460" cy="385509"/>
      </dsp:txXfrm>
    </dsp:sp>
    <dsp:sp modelId="{E40C15B0-A7B2-D54E-9B8E-1B96E9555171}">
      <dsp:nvSpPr>
        <dsp:cNvPr id="0" name=""/>
        <dsp:cNvSpPr/>
      </dsp:nvSpPr>
      <dsp:spPr>
        <a:xfrm>
          <a:off x="2761702" y="385509"/>
          <a:ext cx="1682937" cy="736464"/>
        </a:xfrm>
        <a:prstGeom prst="trapezoid">
          <a:avLst>
            <a:gd name="adj" fmla="val 74999"/>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1">
            <a:lnSpc>
              <a:spcPct val="90000"/>
            </a:lnSpc>
            <a:spcBef>
              <a:spcPct val="0"/>
            </a:spcBef>
            <a:spcAft>
              <a:spcPct val="35000"/>
            </a:spcAft>
            <a:buNone/>
          </a:pPr>
          <a:r>
            <a:rPr lang="ar-SA" sz="1000" kern="1200" dirty="0"/>
            <a:t>موضوعات هامة تم تقييمها (إنشاء الدليل او وضع القواعد الارشادية)</a:t>
          </a:r>
          <a:endParaRPr lang="en-US" sz="1000" kern="1200" dirty="0"/>
        </a:p>
      </dsp:txBody>
      <dsp:txXfrm>
        <a:off x="3056216" y="385509"/>
        <a:ext cx="1093909" cy="736464"/>
      </dsp:txXfrm>
    </dsp:sp>
    <dsp:sp modelId="{589BACF0-68C0-564C-8E30-14BD407ADA83}">
      <dsp:nvSpPr>
        <dsp:cNvPr id="0" name=""/>
        <dsp:cNvSpPr/>
      </dsp:nvSpPr>
      <dsp:spPr>
        <a:xfrm>
          <a:off x="2209361" y="1121974"/>
          <a:ext cx="2787618" cy="736464"/>
        </a:xfrm>
        <a:prstGeom prst="trapezoid">
          <a:avLst>
            <a:gd name="adj" fmla="val 74999"/>
          </a:avLst>
        </a:prstGeom>
        <a:solidFill>
          <a:srgbClr val="D2FFD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1">
            <a:lnSpc>
              <a:spcPct val="90000"/>
            </a:lnSpc>
            <a:spcBef>
              <a:spcPct val="0"/>
            </a:spcBef>
            <a:spcAft>
              <a:spcPct val="35000"/>
            </a:spcAft>
            <a:buNone/>
          </a:pPr>
          <a:r>
            <a:rPr lang="ar-SA" sz="1000" kern="1200" dirty="0"/>
            <a:t>مقالات فردية تم تقييمها ( ملخصات مقالات)</a:t>
          </a:r>
          <a:endParaRPr lang="en-US" sz="1000" kern="1200" dirty="0"/>
        </a:p>
      </dsp:txBody>
      <dsp:txXfrm>
        <a:off x="2697195" y="1121974"/>
        <a:ext cx="1811951" cy="736464"/>
      </dsp:txXfrm>
    </dsp:sp>
    <dsp:sp modelId="{24A570E3-EC86-B84F-8BD8-1663060CE24E}">
      <dsp:nvSpPr>
        <dsp:cNvPr id="0" name=""/>
        <dsp:cNvSpPr/>
      </dsp:nvSpPr>
      <dsp:spPr>
        <a:xfrm>
          <a:off x="1598598" y="1838024"/>
          <a:ext cx="3892299" cy="736464"/>
        </a:xfrm>
        <a:prstGeom prst="trapezoid">
          <a:avLst>
            <a:gd name="adj" fmla="val 74999"/>
          </a:avLst>
        </a:prstGeom>
        <a:solidFill>
          <a:srgbClr val="C6CA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1">
            <a:lnSpc>
              <a:spcPct val="90000"/>
            </a:lnSpc>
            <a:spcBef>
              <a:spcPct val="0"/>
            </a:spcBef>
            <a:spcAft>
              <a:spcPct val="35000"/>
            </a:spcAft>
            <a:buNone/>
          </a:pPr>
          <a:r>
            <a:rPr lang="ar-SA" sz="1000" kern="1200" dirty="0"/>
            <a:t>دراسة محكمة عشوائية</a:t>
          </a:r>
          <a:endParaRPr lang="en-US" sz="1000" kern="1200" dirty="0"/>
        </a:p>
      </dsp:txBody>
      <dsp:txXfrm>
        <a:off x="2279750" y="1838024"/>
        <a:ext cx="2529994" cy="736464"/>
      </dsp:txXfrm>
    </dsp:sp>
    <dsp:sp modelId="{32DCDE35-2531-F245-BB0E-F641B1109A8D}">
      <dsp:nvSpPr>
        <dsp:cNvPr id="0" name=""/>
        <dsp:cNvSpPr/>
      </dsp:nvSpPr>
      <dsp:spPr>
        <a:xfrm>
          <a:off x="1104680" y="2594903"/>
          <a:ext cx="4996980" cy="736464"/>
        </a:xfrm>
        <a:prstGeom prst="trapezoid">
          <a:avLst>
            <a:gd name="adj" fmla="val 74999"/>
          </a:avLst>
        </a:prstGeom>
        <a:solidFill>
          <a:srgbClr val="CF5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1">
            <a:lnSpc>
              <a:spcPct val="90000"/>
            </a:lnSpc>
            <a:spcBef>
              <a:spcPct val="0"/>
            </a:spcBef>
            <a:spcAft>
              <a:spcPct val="35000"/>
            </a:spcAft>
            <a:buNone/>
          </a:pPr>
          <a:r>
            <a:rPr lang="ar-SA" sz="1000" kern="1200" dirty="0"/>
            <a:t>دراسة المجموعات </a:t>
          </a:r>
          <a:endParaRPr lang="en-US" sz="1000" kern="1200" dirty="0"/>
        </a:p>
      </dsp:txBody>
      <dsp:txXfrm>
        <a:off x="1979152" y="2594903"/>
        <a:ext cx="3248037" cy="736464"/>
      </dsp:txXfrm>
    </dsp:sp>
    <dsp:sp modelId="{F2FFC035-1968-EB4D-92DF-7A3C2EE07E3D}">
      <dsp:nvSpPr>
        <dsp:cNvPr id="0" name=""/>
        <dsp:cNvSpPr/>
      </dsp:nvSpPr>
      <dsp:spPr>
        <a:xfrm>
          <a:off x="552340" y="3331367"/>
          <a:ext cx="6101661" cy="736464"/>
        </a:xfrm>
        <a:prstGeom prst="trapezoid">
          <a:avLst>
            <a:gd name="adj" fmla="val 7499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ar-SA" sz="1000" b="1" kern="1200" dirty="0">
              <a:solidFill>
                <a:srgbClr val="000000"/>
              </a:solidFill>
              <a:latin typeface="Open Sans"/>
              <a:ea typeface="Open Sans"/>
              <a:cs typeface="Open Sans"/>
              <a:sym typeface="Open Sans"/>
            </a:rPr>
            <a:t>دراسة محكمة بالحالة المرضية و دراسة تسلسلية للمرضي / تقارير </a:t>
          </a:r>
          <a:endParaRPr lang="en-US" sz="1000" kern="1200" dirty="0"/>
        </a:p>
      </dsp:txBody>
      <dsp:txXfrm>
        <a:off x="1620131" y="3331367"/>
        <a:ext cx="3966079" cy="736464"/>
      </dsp:txXfrm>
    </dsp:sp>
    <dsp:sp modelId="{40D516A3-DA10-3740-AE68-0BCCB89E3199}">
      <dsp:nvSpPr>
        <dsp:cNvPr id="0" name=""/>
        <dsp:cNvSpPr/>
      </dsp:nvSpPr>
      <dsp:spPr>
        <a:xfrm>
          <a:off x="0" y="4067832"/>
          <a:ext cx="7206341" cy="736464"/>
        </a:xfrm>
        <a:prstGeom prst="trapezoid">
          <a:avLst>
            <a:gd name="adj" fmla="val 74999"/>
          </a:avLst>
        </a:prstGeom>
        <a:solidFill>
          <a:srgbClr val="00FF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1">
            <a:lnSpc>
              <a:spcPct val="90000"/>
            </a:lnSpc>
            <a:spcBef>
              <a:spcPct val="0"/>
            </a:spcBef>
            <a:spcAft>
              <a:spcPct val="35000"/>
            </a:spcAft>
            <a:buNone/>
          </a:pPr>
          <a:r>
            <a:rPr lang="ar-SA" sz="1000" kern="1200" dirty="0"/>
            <a:t>معلومات أساسية ورأي الخبراء</a:t>
          </a:r>
          <a:endParaRPr lang="en-US" sz="1000" kern="1200" dirty="0"/>
        </a:p>
      </dsp:txBody>
      <dsp:txXfrm>
        <a:off x="1261109" y="4067832"/>
        <a:ext cx="4684122" cy="73646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1570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56" name="Google Shape;156;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162" name="Google Shape;162;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168" name="Google Shape;168;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dirty="0"/>
          </a:p>
        </p:txBody>
      </p:sp>
      <p:sp>
        <p:nvSpPr>
          <p:cNvPr id="174" name="Google Shape;174;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29bd93e03_0_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829bd93e03_0_0: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dirty="0"/>
          </a:p>
        </p:txBody>
      </p:sp>
      <p:sp>
        <p:nvSpPr>
          <p:cNvPr id="181" name="Google Shape;181;g829bd93e03_0_0: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dirty="0"/>
          </a:p>
        </p:txBody>
      </p:sp>
      <p:sp>
        <p:nvSpPr>
          <p:cNvPr id="190" name="Google Shape;190;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2: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199" name="Google Shape;199;p12: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878e0c40ae_0_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878e0c40ae_0_6: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7" name="Google Shape;227;g878e0c40ae_0_6: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878e0c40ae_0_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878e0c40ae_0_0: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8" name="Google Shape;238;g878e0c40ae_0_0: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8: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245" name="Google Shape;245;p18: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23: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252" name="Google Shape;252;p23: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87083fd04b_0_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87083fd04b_0_0: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9" name="Google Shape;259;g87083fd04b_0_0: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dirty="0"/>
          </a:p>
        </p:txBody>
      </p:sp>
      <p:sp>
        <p:nvSpPr>
          <p:cNvPr id="266" name="Google Shape;266;p1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276" name="Google Shape;276;p2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286" name="Google Shape;286;p2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dirty="0"/>
          </a:p>
        </p:txBody>
      </p:sp>
      <p:sp>
        <p:nvSpPr>
          <p:cNvPr id="296" name="Google Shape;296;p1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308" name="Google Shape;308;p2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10: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16" name="Google Shape;316;p1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323" name="Google Shape;323;p2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88" name="Google Shape;88;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1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19: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1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2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4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4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4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4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4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3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p30: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4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p4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3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426" name="Google Shape;426;p3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351" name="Google Shape;351;p20: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171450" lvl="0" indent="-101600" algn="l" rtl="0">
              <a:lnSpc>
                <a:spcPct val="100000"/>
              </a:lnSpc>
              <a:spcBef>
                <a:spcPts val="0"/>
              </a:spcBef>
              <a:spcAft>
                <a:spcPts val="0"/>
              </a:spcAft>
              <a:buSzPts val="1100"/>
              <a:buFont typeface="Arial"/>
              <a:buNone/>
            </a:pPr>
            <a:endParaRPr/>
          </a:p>
        </p:txBody>
      </p:sp>
      <p:sp>
        <p:nvSpPr>
          <p:cNvPr id="95" name="Google Shape;95;p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3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451" name="Google Shape;451;p3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3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0" name="Google Shape;460;p3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935f35cc86_0_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935f35cc86_0_10: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g1935f35cc86_0_10: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3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3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4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p49: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5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5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p50: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3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3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5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5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1" name="Google Shape;521;p5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5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5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5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5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5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9" name="Google Shape;539;p5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07" name="Google Shape;107;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5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Several of the Free Collections listed on the Hinari Content page will be noted in the subsequent section.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502" name="Google Shape;502;p5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3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p3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4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16" name="Google Shape;516;p4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2076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21" name="Google Shape;121;p4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34" name="Google Shape;134;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765038b9c_0_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8765038b9c_0_8: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g8765038b9c_0_8: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27b3dbef2_0_52: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49" name="Google Shape;149;g727b3dbef2_0_5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extLst>
      <p:ext uri="{BB962C8B-B14F-4D97-AF65-F5344CB8AC3E}">
        <p14:creationId xmlns:p14="http://schemas.microsoft.com/office/powerpoint/2010/main" val="2994061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bestpractice.bmj.com/info/us/toolkit/ebm-tools/a-glossary-of-ebm-terms/"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learn.maricopa.edu/courses/804760/pages/understanding-pre-appraised-sources?module_item_id=5387411"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www.pdqa.gov.hk/english/ebeplatform/ebm/ebm_bestevid.php"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hsl.unc.edu/Services/Tutorials/ebm/welcome.htm"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9.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sites.google.com/site/ebmlibrarian/"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hyperlink" Target="https://www.evidencealerts.co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hiru.mcmaster.ca/hiru/HIRU_McMaster_PLUS_projects.aspx"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hyperlink" Target="http://www.tripdatabase.com/"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hyperlink" Target="http://www.research4life.org/" TargetMode="External"/><Relationship Id="rId1" Type="http://schemas.openxmlformats.org/officeDocument/2006/relationships/slideLayout" Target="../slideLayouts/slideLayout1.xml"/><Relationship Id="rId6" Type="http://schemas.openxmlformats.org/officeDocument/2006/relationships/hyperlink" Target="https://bit.ly/2w3CU5C" TargetMode="External"/><Relationship Id="rId5" Type="http://schemas.openxmlformats.org/officeDocument/2006/relationships/hyperlink" Target="http://www.research4life.org/newsletter" TargetMode="External"/><Relationship Id="rId4" Type="http://schemas.openxmlformats.org/officeDocument/2006/relationships/hyperlink" Target="http://www.research4life.org/training"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53.xml"/><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guides.dml.georgetown.edu/ebm/definingeb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p38"/>
          <p:cNvSpPr txBox="1">
            <a:spLocks noGrp="1"/>
          </p:cNvSpPr>
          <p:nvPr>
            <p:ph type="ctrTitle"/>
          </p:nvPr>
        </p:nvSpPr>
        <p:spPr>
          <a:xfrm>
            <a:off x="1" y="2355801"/>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Clr>
                <a:schemeClr val="dk1"/>
              </a:buClr>
              <a:buSzPts val="4400"/>
              <a:buFont typeface="Gill Sans"/>
              <a:buNone/>
            </a:pP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Open Sans"/>
                <a:ea typeface="Open Sans"/>
                <a:cs typeface="Open Sans"/>
                <a:sym typeface="Open Sans"/>
              </a:rPr>
            </a:br>
            <a:br>
              <a:rPr lang="en-US" sz="3888" b="1" dirty="0">
                <a:solidFill>
                  <a:srgbClr val="004890"/>
                </a:solidFill>
                <a:latin typeface="Arial Rounded"/>
                <a:ea typeface="Arial Rounded"/>
                <a:cs typeface="Arial Rounded"/>
                <a:sym typeface="Arial Rounded"/>
              </a:rPr>
            </a:br>
            <a:endParaRPr sz="3888" b="1" dirty="0">
              <a:solidFill>
                <a:srgbClr val="004890"/>
              </a:solidFill>
              <a:latin typeface="Arial Rounded"/>
              <a:ea typeface="Arial Rounded"/>
              <a:cs typeface="Arial Rounded"/>
              <a:sym typeface="Arial Rounded"/>
            </a:endParaRPr>
          </a:p>
        </p:txBody>
      </p:sp>
      <p:sp>
        <p:nvSpPr>
          <p:cNvPr id="71" name="Google Shape;71;p38"/>
          <p:cNvSpPr txBox="1"/>
          <p:nvPr/>
        </p:nvSpPr>
        <p:spPr>
          <a:xfrm>
            <a:off x="-2" y="5606084"/>
            <a:ext cx="12192000" cy="369291"/>
          </a:xfrm>
          <a:prstGeom prst="rect">
            <a:avLst/>
          </a:prstGeom>
          <a:solidFill>
            <a:srgbClr val="586F7C"/>
          </a:solidFill>
          <a:ln>
            <a:noFill/>
          </a:ln>
        </p:spPr>
        <p:txBody>
          <a:bodyPr spcFirstLastPara="1" wrap="square" lIns="91425" tIns="45700" rIns="91425" bIns="45700" anchor="t" anchorCtr="0">
            <a:spAutoFit/>
          </a:bodyPr>
          <a:lstStyle/>
          <a:p>
            <a:pPr marL="0" algn="ctr" defTabSz="914400" rtl="1" eaLnBrk="1" latinLnBrk="0" hangingPunct="1"/>
            <a:r>
              <a:rPr lang="ar-SA" sz="1800" dirty="0">
                <a:solidFill>
                  <a:schemeClr val="bg1"/>
                </a:solidFill>
              </a:rPr>
              <a:t>مجموعات البحوث من أجل الحياة </a:t>
            </a:r>
            <a:r>
              <a:rPr lang="en-US" sz="1800" dirty="0">
                <a:solidFill>
                  <a:schemeClr val="bg1"/>
                </a:solidFill>
              </a:rPr>
              <a:t>Research4Life"</a:t>
            </a:r>
            <a:r>
              <a:rPr lang="ar-SA" sz="1800" dirty="0">
                <a:solidFill>
                  <a:schemeClr val="bg1"/>
                </a:solidFill>
              </a:rPr>
              <a:t> "</a:t>
            </a:r>
            <a:r>
              <a:rPr lang="en-US" sz="1800" dirty="0">
                <a:solidFill>
                  <a:schemeClr val="bg1"/>
                </a:solidFill>
              </a:rPr>
              <a:t> </a:t>
            </a:r>
            <a:r>
              <a:rPr lang="ar-SA" sz="1800" dirty="0">
                <a:solidFill>
                  <a:schemeClr val="bg1"/>
                </a:solidFill>
              </a:rPr>
              <a:t>هي شراكة بين القطاعين العام والخاص لخمس مجموعات </a:t>
            </a:r>
            <a:endParaRPr lang="en-US" sz="1800" dirty="0">
              <a:solidFill>
                <a:schemeClr val="bg1"/>
              </a:solidFill>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
        <p:nvSpPr>
          <p:cNvPr id="2" name="TextBox 1">
            <a:extLst>
              <a:ext uri="{FF2B5EF4-FFF2-40B4-BE49-F238E27FC236}">
                <a16:creationId xmlns:a16="http://schemas.microsoft.com/office/drawing/2014/main" id="{BA838BAD-762E-2B49-81AC-83CBB43DF6B5}"/>
              </a:ext>
            </a:extLst>
          </p:cNvPr>
          <p:cNvSpPr txBox="1"/>
          <p:nvPr/>
        </p:nvSpPr>
        <p:spPr>
          <a:xfrm>
            <a:off x="380246" y="2590800"/>
            <a:ext cx="10701411" cy="2800767"/>
          </a:xfrm>
          <a:prstGeom prst="rect">
            <a:avLst/>
          </a:prstGeom>
          <a:noFill/>
        </p:spPr>
        <p:txBody>
          <a:bodyPr wrap="square" rtlCol="0">
            <a:spAutoFit/>
          </a:bodyPr>
          <a:lstStyle/>
          <a:p>
            <a:pPr algn="ctr"/>
            <a:r>
              <a:rPr lang="ar-SA" sz="4400" b="1" dirty="0">
                <a:solidFill>
                  <a:srgbClr val="002060"/>
                </a:solidFill>
              </a:rPr>
              <a:t>مجال إضافي – مصادر محددة</a:t>
            </a:r>
          </a:p>
          <a:p>
            <a:pPr algn="ctr" rtl="1"/>
            <a:r>
              <a:rPr lang="ar-SA" sz="4400" b="1" dirty="0">
                <a:solidFill>
                  <a:srgbClr val="002060"/>
                </a:solidFill>
              </a:rPr>
              <a:t>"الطب القائم على الأدلة “</a:t>
            </a:r>
            <a:endParaRPr lang="en-US" sz="4400" b="1" dirty="0">
              <a:solidFill>
                <a:srgbClr val="002060"/>
              </a:solidFill>
            </a:endParaRPr>
          </a:p>
          <a:p>
            <a:pPr algn="ctr" rtl="1"/>
            <a:r>
              <a:rPr lang="ar-SA" sz="4400" b="1" dirty="0">
                <a:solidFill>
                  <a:srgbClr val="002060"/>
                </a:solidFill>
              </a:rPr>
              <a:t> </a:t>
            </a:r>
            <a:r>
              <a:rPr lang="en-US" sz="3600" dirty="0">
                <a:solidFill>
                  <a:srgbClr val="002060"/>
                </a:solidFill>
                <a:latin typeface="Open Sans"/>
                <a:ea typeface="Open Sans"/>
                <a:cs typeface="Open Sans"/>
                <a:sym typeface="Open Sans"/>
              </a:rPr>
              <a:t>Evidence-based medicine</a:t>
            </a:r>
            <a:endParaRPr lang="en-US" sz="3600" dirty="0">
              <a:solidFill>
                <a:srgbClr val="002060"/>
              </a:solidFill>
            </a:endParaRPr>
          </a:p>
          <a:p>
            <a:pPr algn="ctr" rtl="1"/>
            <a:endParaRPr lang="en-US" sz="4400" b="1" dirty="0">
              <a:solidFill>
                <a:srgbClr val="002060"/>
              </a:solidFill>
            </a:endParaRPr>
          </a:p>
        </p:txBody>
      </p:sp>
    </p:spTree>
    <p:extLst>
      <p:ext uri="{BB962C8B-B14F-4D97-AF65-F5344CB8AC3E}">
        <p14:creationId xmlns:p14="http://schemas.microsoft.com/office/powerpoint/2010/main" val="4123495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txBox="1">
            <a:spLocks noGrp="1"/>
          </p:cNvSpPr>
          <p:nvPr>
            <p:ph type="title"/>
          </p:nvPr>
        </p:nvSpPr>
        <p:spPr>
          <a:xfrm>
            <a:off x="791852" y="251487"/>
            <a:ext cx="7268066" cy="1080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586F7C"/>
              </a:buClr>
              <a:buSzPts val="3700"/>
              <a:buNone/>
            </a:pPr>
            <a:r>
              <a:rPr lang="en-US" sz="3500" dirty="0">
                <a:solidFill>
                  <a:srgbClr val="FF0000"/>
                </a:solidFill>
                <a:latin typeface="Open Sans"/>
                <a:ea typeface="Open Sans"/>
                <a:cs typeface="Open Sans"/>
                <a:sym typeface="Open Sans"/>
              </a:rPr>
              <a:t>       </a:t>
            </a:r>
            <a:r>
              <a:rPr lang="ar-SA" dirty="0">
                <a:solidFill>
                  <a:srgbClr val="586F7C"/>
                </a:solidFill>
                <a:latin typeface="Open Sans"/>
                <a:ea typeface="Open Sans"/>
                <a:sym typeface="Open Sans"/>
              </a:rPr>
              <a:t>مراجعة الأدبيات التقليدية (السردية)</a:t>
            </a:r>
            <a:br>
              <a:rPr lang="ar-EG" dirty="0">
                <a:solidFill>
                  <a:srgbClr val="586F7C"/>
                </a:solidFill>
                <a:latin typeface="Open Sans"/>
                <a:ea typeface="Open Sans"/>
                <a:sym typeface="Open Sans"/>
              </a:rPr>
            </a:br>
            <a:r>
              <a:rPr lang="ar-SA" dirty="0">
                <a:solidFill>
                  <a:srgbClr val="586F7C"/>
                </a:solidFill>
                <a:latin typeface="Open Sans"/>
                <a:ea typeface="Open Sans"/>
                <a:sym typeface="Open Sans"/>
              </a:rPr>
              <a:t> مقابل المراجعة المنهجية</a:t>
            </a:r>
            <a:endParaRPr dirty="0">
              <a:solidFill>
                <a:srgbClr val="586F7C"/>
              </a:solidFill>
              <a:latin typeface="Open Sans"/>
              <a:ea typeface="Open Sans"/>
              <a:cs typeface="Open Sans"/>
              <a:sym typeface="Open Sans"/>
            </a:endParaRPr>
          </a:p>
        </p:txBody>
      </p:sp>
      <p:graphicFrame>
        <p:nvGraphicFramePr>
          <p:cNvPr id="159" name="Google Shape;159;p9"/>
          <p:cNvGraphicFramePr/>
          <p:nvPr>
            <p:extLst>
              <p:ext uri="{D42A27DB-BD31-4B8C-83A1-F6EECF244321}">
                <p14:modId xmlns:p14="http://schemas.microsoft.com/office/powerpoint/2010/main" val="3055468738"/>
              </p:ext>
            </p:extLst>
          </p:nvPr>
        </p:nvGraphicFramePr>
        <p:xfrm>
          <a:off x="507832" y="1750841"/>
          <a:ext cx="11314053" cy="4483769"/>
        </p:xfrm>
        <a:graphic>
          <a:graphicData uri="http://schemas.openxmlformats.org/drawingml/2006/table">
            <a:tbl>
              <a:tblPr firstRow="1" bandRow="1">
                <a:noFill/>
                <a:tableStyleId>{51C096DB-5E71-4341-B87A-3878D02CCD76}</a:tableStyleId>
              </a:tblPr>
              <a:tblGrid>
                <a:gridCol w="4935026">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2569027">
                  <a:extLst>
                    <a:ext uri="{9D8B030D-6E8A-4147-A177-3AD203B41FA5}">
                      <a16:colId xmlns:a16="http://schemas.microsoft.com/office/drawing/2014/main" val="20002"/>
                    </a:ext>
                  </a:extLst>
                </a:gridCol>
              </a:tblGrid>
              <a:tr h="295895">
                <a:tc>
                  <a:txBody>
                    <a:bodyPr/>
                    <a:lstStyle/>
                    <a:p>
                      <a:pPr marL="0" marR="0" lvl="0" indent="0" algn="r" rtl="1">
                        <a:lnSpc>
                          <a:spcPct val="100000"/>
                        </a:lnSpc>
                        <a:spcBef>
                          <a:spcPts val="0"/>
                        </a:spcBef>
                        <a:spcAft>
                          <a:spcPts val="0"/>
                        </a:spcAft>
                        <a:buClr>
                          <a:srgbClr val="000000"/>
                        </a:buClr>
                        <a:buFont typeface="Arial"/>
                        <a:buNone/>
                      </a:pPr>
                      <a:r>
                        <a:rPr lang="ar-SA" sz="2400" b="1" i="0" u="none" strike="noStrike" cap="none">
                          <a:latin typeface="Open Sans"/>
                          <a:ea typeface="Open Sans"/>
                          <a:cs typeface="Open Sans"/>
                          <a:sym typeface="Open Sans"/>
                        </a:rPr>
                        <a:t>دراسة المراجعة المنهجية</a:t>
                      </a:r>
                    </a:p>
                  </a:txBody>
                  <a:tcPr marL="68575" marR="68575" marT="34275" marB="34275">
                    <a:lnB w="12700" cap="flat" cmpd="sng">
                      <a:solidFill>
                        <a:schemeClr val="dk1"/>
                      </a:solidFill>
                      <a:prstDash val="solid"/>
                      <a:round/>
                      <a:headEnd type="none" w="sm" len="sm"/>
                      <a:tailEnd type="none" w="sm" len="sm"/>
                    </a:lnB>
                  </a:tcPr>
                </a:tc>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ar-SA" sz="2400" b="1" i="0" u="none" strike="noStrike" cap="none" dirty="0">
                          <a:latin typeface="Open Sans"/>
                          <a:ea typeface="Open Sans"/>
                          <a:cs typeface="Open Sans"/>
                          <a:sym typeface="Open Sans"/>
                        </a:rPr>
                        <a:t>دراسة المراجعة السردية</a:t>
                      </a:r>
                    </a:p>
                    <a:p>
                      <a:pPr marL="0" marR="0" lvl="0" indent="0" algn="r" rtl="1">
                        <a:lnSpc>
                          <a:spcPct val="100000"/>
                        </a:lnSpc>
                        <a:spcBef>
                          <a:spcPts val="0"/>
                        </a:spcBef>
                        <a:spcAft>
                          <a:spcPts val="0"/>
                        </a:spcAft>
                        <a:buClr>
                          <a:srgbClr val="000000"/>
                        </a:buClr>
                        <a:buFont typeface="Arial"/>
                        <a:buNone/>
                      </a:pPr>
                      <a:endParaRPr sz="2400" b="1" i="0" u="none" strike="noStrike" cap="none" dirty="0">
                        <a:latin typeface="Open Sans"/>
                        <a:ea typeface="Open Sans"/>
                        <a:cs typeface="Open Sans"/>
                        <a:sym typeface="Open Sans"/>
                      </a:endParaRPr>
                    </a:p>
                  </a:txBody>
                  <a:tcPr marL="68575" marR="68575" marT="34275" marB="34275">
                    <a:lnB w="12700" cap="flat" cmpd="sng">
                      <a:solidFill>
                        <a:schemeClr val="dk1"/>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Font typeface="Arial"/>
                        <a:buNone/>
                      </a:pPr>
                      <a:r>
                        <a:rPr lang="ar-SA" sz="2400" b="1" i="0" u="none" strike="noStrike" cap="none">
                          <a:latin typeface="Open Sans"/>
                          <a:ea typeface="Open Sans"/>
                          <a:cs typeface="Open Sans"/>
                          <a:sym typeface="Open Sans"/>
                        </a:rPr>
                        <a:t>مرحله المراجعة</a:t>
                      </a:r>
                      <a:endParaRPr sz="2400" b="1" i="0" u="none" strike="noStrike" cap="none">
                        <a:latin typeface="Open Sans"/>
                        <a:ea typeface="Open Sans"/>
                        <a:cs typeface="Open Sans"/>
                        <a:sym typeface="Open Sans"/>
                      </a:endParaRPr>
                    </a:p>
                  </a:txBody>
                  <a:tcPr marL="68575" marR="68575" marT="34275" marB="3427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027314">
                <a:tc>
                  <a:txBody>
                    <a:bodyPr/>
                    <a:lstStyle/>
                    <a:p>
                      <a:pPr marL="0" marR="0" lvl="0" indent="0" algn="r" rtl="1">
                        <a:lnSpc>
                          <a:spcPct val="100000"/>
                        </a:lnSpc>
                        <a:spcBef>
                          <a:spcPts val="0"/>
                        </a:spcBef>
                        <a:spcAft>
                          <a:spcPts val="0"/>
                        </a:spcAft>
                        <a:buClr>
                          <a:srgbClr val="000000"/>
                        </a:buClr>
                        <a:buFont typeface="Arial"/>
                        <a:buNone/>
                      </a:pPr>
                      <a:r>
                        <a:rPr lang="ar-SA" sz="2000" i="0" u="none" strike="noStrike" cap="none" dirty="0">
                          <a:solidFill>
                            <a:schemeClr val="tx1"/>
                          </a:solidFill>
                          <a:latin typeface="Open Sans"/>
                          <a:ea typeface="Open Sans"/>
                          <a:cs typeface="Open Sans"/>
                          <a:sym typeface="Open Sans"/>
                        </a:rPr>
                        <a:t>السؤال محدد ، المصطلحات والبروتوكول محدد مقدما </a:t>
                      </a:r>
                      <a:endParaRPr sz="2000" i="0" u="none" strike="noStrike" cap="none" dirty="0">
                        <a:solidFill>
                          <a:schemeClr val="tx1"/>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Font typeface="Arial"/>
                        <a:buNone/>
                      </a:pPr>
                      <a:r>
                        <a:rPr lang="ar-SA" sz="2000" i="0" u="none" strike="noStrike" cap="none" dirty="0">
                          <a:solidFill>
                            <a:schemeClr val="tx1"/>
                          </a:solidFill>
                          <a:latin typeface="Open Sans"/>
                          <a:ea typeface="Open Sans"/>
                          <a:cs typeface="Open Sans"/>
                          <a:sym typeface="Open Sans"/>
                        </a:rPr>
                        <a:t>السؤال </a:t>
                      </a:r>
                      <a:r>
                        <a:rPr lang="ar-EG" sz="2000" i="0" u="none" strike="noStrike" cap="none" dirty="0">
                          <a:solidFill>
                            <a:schemeClr val="tx1"/>
                          </a:solidFill>
                          <a:latin typeface="Open Sans"/>
                          <a:ea typeface="Open Sans"/>
                          <a:cs typeface="Open Sans"/>
                          <a:sym typeface="Open Sans"/>
                        </a:rPr>
                        <a:t>عام</a:t>
                      </a:r>
                      <a:r>
                        <a:rPr lang="ar-SA" sz="2000" i="0" u="none" strike="noStrike" cap="none" dirty="0">
                          <a:solidFill>
                            <a:schemeClr val="tx1"/>
                          </a:solidFill>
                          <a:latin typeface="Open Sans"/>
                          <a:ea typeface="Open Sans"/>
                          <a:cs typeface="Open Sans"/>
                          <a:sym typeface="Open Sans"/>
                        </a:rPr>
                        <a:t> </a:t>
                      </a:r>
                      <a:r>
                        <a:rPr lang="ar-EG" sz="2000" dirty="0">
                          <a:solidFill>
                            <a:schemeClr val="tx1"/>
                          </a:solidFill>
                        </a:rPr>
                        <a:t>والمصطلحات</a:t>
                      </a:r>
                      <a:r>
                        <a:rPr lang="ar-SA" sz="2000" i="0" u="none" strike="noStrike" cap="none" dirty="0">
                          <a:solidFill>
                            <a:schemeClr val="tx1"/>
                          </a:solidFill>
                          <a:latin typeface="Open Sans"/>
                          <a:ea typeface="Open Sans"/>
                          <a:cs typeface="Open Sans"/>
                          <a:sym typeface="Open Sans"/>
                        </a:rPr>
                        <a:t> </a:t>
                      </a:r>
                      <a:r>
                        <a:rPr lang="ar-EG" sz="2000" dirty="0">
                          <a:solidFill>
                            <a:schemeClr val="tx1"/>
                          </a:solidFill>
                        </a:rPr>
                        <a:t>ليست</a:t>
                      </a:r>
                      <a:r>
                        <a:rPr lang="ar-SA" sz="2000" i="0" u="none" strike="noStrike" cap="none" dirty="0">
                          <a:solidFill>
                            <a:schemeClr val="tx1"/>
                          </a:solidFill>
                          <a:latin typeface="Open Sans"/>
                          <a:ea typeface="Open Sans"/>
                          <a:cs typeface="Open Sans"/>
                          <a:sym typeface="Open Sans"/>
                        </a:rPr>
                        <a:t> محددة بشكل جيد</a:t>
                      </a:r>
                      <a:endParaRPr sz="2000" i="0" u="none" strike="noStrike" cap="none" dirty="0">
                        <a:solidFill>
                          <a:schemeClr val="tx1"/>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Font typeface="Arial"/>
                        <a:buNone/>
                      </a:pPr>
                      <a:r>
                        <a:rPr lang="ar-SA" sz="2000" i="0" u="none" strike="noStrike" cap="none">
                          <a:solidFill>
                            <a:schemeClr val="tx1"/>
                          </a:solidFill>
                          <a:latin typeface="Open Sans"/>
                          <a:ea typeface="Open Sans"/>
                          <a:cs typeface="Open Sans"/>
                          <a:sym typeface="Open Sans"/>
                        </a:rPr>
                        <a:t>سؤال المراجعة </a:t>
                      </a:r>
                      <a:endParaRPr sz="2000" i="0" u="none" strike="noStrike" cap="none">
                        <a:solidFill>
                          <a:schemeClr val="tx1"/>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49638">
                <a:tc>
                  <a:txBody>
                    <a:bodyPr/>
                    <a:lstStyle/>
                    <a:p>
                      <a:pPr marL="0" marR="0" lvl="0" indent="0" algn="r" rtl="1">
                        <a:lnSpc>
                          <a:spcPct val="100000"/>
                        </a:lnSpc>
                        <a:spcBef>
                          <a:spcPts val="0"/>
                        </a:spcBef>
                        <a:spcAft>
                          <a:spcPts val="0"/>
                        </a:spcAft>
                        <a:buClr>
                          <a:srgbClr val="000000"/>
                        </a:buClr>
                        <a:buFont typeface="Arial"/>
                        <a:buNone/>
                      </a:pPr>
                      <a:r>
                        <a:rPr lang="ar-SA" sz="2000" i="0" u="none" strike="noStrike" cap="none" dirty="0">
                          <a:solidFill>
                            <a:schemeClr val="tx1"/>
                          </a:solidFill>
                          <a:latin typeface="Open Sans"/>
                          <a:ea typeface="Open Sans"/>
                          <a:cs typeface="Open Sans"/>
                          <a:sym typeface="Open Sans"/>
                        </a:rPr>
                        <a:t>بحث شامل بمعايير سبق تحديدها ويتم تطبيقها للاختيار من أكثر من مُراجع</a:t>
                      </a:r>
                      <a:endParaRPr sz="2000" i="0" u="none" strike="noStrike" cap="none" dirty="0">
                        <a:solidFill>
                          <a:schemeClr val="tx1"/>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Font typeface="Arial"/>
                        <a:buNone/>
                      </a:pPr>
                      <a:r>
                        <a:rPr lang="ar-EG" sz="2000" i="0" u="none" strike="noStrike" cap="none" dirty="0">
                          <a:solidFill>
                            <a:schemeClr val="tx1"/>
                          </a:solidFill>
                          <a:latin typeface="Open Sans"/>
                          <a:ea typeface="Open Sans"/>
                          <a:cs typeface="Open Sans"/>
                          <a:sym typeface="Open Sans"/>
                        </a:rPr>
                        <a:t>أخذ العينات الملائمة والاختيار المتحيز</a:t>
                      </a:r>
                      <a:endParaRPr sz="2000" i="0" u="none" strike="noStrike" cap="none" dirty="0">
                        <a:solidFill>
                          <a:schemeClr val="tx1"/>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Font typeface="Arial"/>
                        <a:buNone/>
                      </a:pPr>
                      <a:r>
                        <a:rPr lang="ar-SA" sz="2000" i="0" u="none" strike="noStrike" cap="none">
                          <a:solidFill>
                            <a:schemeClr val="tx1"/>
                          </a:solidFill>
                          <a:latin typeface="Open Sans"/>
                          <a:ea typeface="Open Sans"/>
                          <a:cs typeface="Open Sans"/>
                          <a:sym typeface="Open Sans"/>
                        </a:rPr>
                        <a:t>اختيار الدراسة</a:t>
                      </a:r>
                      <a:endParaRPr sz="2000" i="0" u="none" strike="noStrike" cap="none">
                        <a:solidFill>
                          <a:schemeClr val="tx1"/>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58961">
                <a:tc>
                  <a:txBody>
                    <a:bodyPr/>
                    <a:lstStyle/>
                    <a:p>
                      <a:pPr marL="0" marR="0" lvl="0" indent="0" algn="r" rtl="1">
                        <a:lnSpc>
                          <a:spcPct val="100000"/>
                        </a:lnSpc>
                        <a:spcBef>
                          <a:spcPts val="0"/>
                        </a:spcBef>
                        <a:spcAft>
                          <a:spcPts val="0"/>
                        </a:spcAft>
                        <a:buClr>
                          <a:srgbClr val="000000"/>
                        </a:buClr>
                        <a:buFont typeface="Arial"/>
                        <a:buNone/>
                      </a:pPr>
                      <a:r>
                        <a:rPr lang="ar-SA" sz="2000" i="0" u="none" strike="noStrike" cap="none" dirty="0">
                          <a:solidFill>
                            <a:schemeClr val="tx1"/>
                          </a:solidFill>
                          <a:latin typeface="Open Sans"/>
                          <a:ea typeface="Open Sans"/>
                          <a:cs typeface="Open Sans"/>
                          <a:sym typeface="Open Sans"/>
                        </a:rPr>
                        <a:t>الدراسات المختارة يتم فحصها من مخاطر التحيز وجودة الدراسة</a:t>
                      </a:r>
                      <a:endParaRPr sz="2000" i="0" u="none" strike="noStrike" cap="none" dirty="0">
                        <a:solidFill>
                          <a:schemeClr val="tx1"/>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Font typeface="Arial"/>
                        <a:buNone/>
                      </a:pPr>
                      <a:r>
                        <a:rPr lang="ar-SA" sz="2000" i="0" u="none" strike="noStrike" cap="none" dirty="0">
                          <a:solidFill>
                            <a:schemeClr val="tx1"/>
                          </a:solidFill>
                          <a:latin typeface="Open Sans"/>
                          <a:ea typeface="Open Sans"/>
                          <a:cs typeface="Open Sans"/>
                          <a:sym typeface="Open Sans"/>
                        </a:rPr>
                        <a:t>لا يوجد </a:t>
                      </a:r>
                      <a:endParaRPr sz="2000" i="0" u="none" strike="noStrike" cap="none" dirty="0">
                        <a:solidFill>
                          <a:schemeClr val="tx1"/>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Font typeface="Arial"/>
                        <a:buNone/>
                      </a:pPr>
                      <a:r>
                        <a:rPr lang="ar-SA" sz="2000" i="0" u="none" strike="noStrike" cap="none">
                          <a:solidFill>
                            <a:schemeClr val="tx1"/>
                          </a:solidFill>
                          <a:latin typeface="Open Sans"/>
                          <a:ea typeface="Open Sans"/>
                          <a:cs typeface="Open Sans"/>
                          <a:sym typeface="Open Sans"/>
                        </a:rPr>
                        <a:t>تقييم الجودة </a:t>
                      </a:r>
                      <a:endParaRPr sz="2000" i="0" u="none" strike="noStrike" cap="none">
                        <a:solidFill>
                          <a:schemeClr val="tx1"/>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119274">
                <a:tc>
                  <a:txBody>
                    <a:bodyPr/>
                    <a:lstStyle/>
                    <a:p>
                      <a:pPr marL="0" marR="0" lvl="0" indent="0" algn="r" rtl="1">
                        <a:lnSpc>
                          <a:spcPct val="100000"/>
                        </a:lnSpc>
                        <a:spcBef>
                          <a:spcPts val="0"/>
                        </a:spcBef>
                        <a:spcAft>
                          <a:spcPts val="0"/>
                        </a:spcAft>
                        <a:buClr>
                          <a:srgbClr val="000000"/>
                        </a:buClr>
                        <a:buFont typeface="Arial"/>
                        <a:buNone/>
                      </a:pPr>
                      <a:r>
                        <a:rPr lang="ar-SA" sz="2000" i="0" u="none" strike="noStrike" cap="none" dirty="0">
                          <a:solidFill>
                            <a:schemeClr val="tx1"/>
                          </a:solidFill>
                          <a:latin typeface="Open Sans"/>
                          <a:ea typeface="Open Sans"/>
                          <a:cs typeface="Open Sans"/>
                          <a:sym typeface="Open Sans"/>
                        </a:rPr>
                        <a:t>في بعض الأحيان كمية وتشمل دراسة التحليل البعدي مع الأخذ في الاعتبار خطر التحيز</a:t>
                      </a:r>
                      <a:endParaRPr sz="2000" i="0" u="none" strike="noStrike" cap="none" dirty="0">
                        <a:solidFill>
                          <a:schemeClr val="tx1"/>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Font typeface="Arial"/>
                        <a:buNone/>
                      </a:pPr>
                      <a:r>
                        <a:rPr lang="ar-SA" sz="2000" i="0" u="none" strike="noStrike" cap="none" dirty="0">
                          <a:solidFill>
                            <a:schemeClr val="tx1"/>
                          </a:solidFill>
                          <a:latin typeface="Open Sans"/>
                          <a:ea typeface="Open Sans"/>
                          <a:cs typeface="Open Sans"/>
                          <a:sym typeface="Open Sans"/>
                        </a:rPr>
                        <a:t>نوعي  وسردي ، قد يستخدم نظام التصويت </a:t>
                      </a:r>
                      <a:endParaRPr sz="2000" i="0" u="none" strike="noStrike" cap="none" dirty="0">
                        <a:solidFill>
                          <a:schemeClr val="tx1"/>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Font typeface="Arial"/>
                        <a:buNone/>
                      </a:pPr>
                      <a:r>
                        <a:rPr lang="ar-SA" sz="2000" i="0" u="none" strike="noStrike" cap="none" dirty="0">
                          <a:solidFill>
                            <a:schemeClr val="tx1"/>
                          </a:solidFill>
                          <a:latin typeface="Open Sans"/>
                          <a:ea typeface="Open Sans"/>
                          <a:cs typeface="Open Sans"/>
                          <a:sym typeface="Open Sans"/>
                        </a:rPr>
                        <a:t>التأليف</a:t>
                      </a:r>
                      <a:endParaRPr sz="2000" i="0" u="none" strike="noStrike" cap="none" dirty="0">
                        <a:solidFill>
                          <a:schemeClr val="tx1"/>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3"/>
        <p:cNvGrpSpPr/>
        <p:nvPr/>
      </p:nvGrpSpPr>
      <p:grpSpPr>
        <a:xfrm>
          <a:off x="0" y="0"/>
          <a:ext cx="0" cy="0"/>
          <a:chOff x="0" y="0"/>
          <a:chExt cx="0" cy="0"/>
        </a:xfrm>
      </p:grpSpPr>
      <p:sp>
        <p:nvSpPr>
          <p:cNvPr id="164" name="Google Shape;164;p5"/>
          <p:cNvSpPr txBox="1">
            <a:spLocks noGrp="1"/>
          </p:cNvSpPr>
          <p:nvPr>
            <p:ph type="title"/>
          </p:nvPr>
        </p:nvSpPr>
        <p:spPr>
          <a:xfrm>
            <a:off x="-457200" y="549084"/>
            <a:ext cx="7837714"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586F7C"/>
              </a:buClr>
              <a:buSzPts val="3700"/>
              <a:buNone/>
            </a:pPr>
            <a:r>
              <a:rPr lang="ar-SA" dirty="0">
                <a:solidFill>
                  <a:srgbClr val="586F7C"/>
                </a:solidFill>
                <a:latin typeface="Open Sans"/>
                <a:ea typeface="Open Sans"/>
                <a:cs typeface="Open Sans"/>
                <a:sym typeface="Open Sans"/>
              </a:rPr>
              <a:t>تعريفات أنواع الدراسات الأخرى </a:t>
            </a:r>
            <a:endParaRPr dirty="0">
              <a:solidFill>
                <a:srgbClr val="586F7C"/>
              </a:solidFill>
              <a:latin typeface="Open Sans"/>
              <a:ea typeface="Open Sans"/>
              <a:cs typeface="Open Sans"/>
              <a:sym typeface="Open Sans"/>
            </a:endParaRPr>
          </a:p>
        </p:txBody>
      </p:sp>
      <p:sp>
        <p:nvSpPr>
          <p:cNvPr id="165" name="Google Shape;165;p5"/>
          <p:cNvSpPr txBox="1">
            <a:spLocks noGrp="1"/>
          </p:cNvSpPr>
          <p:nvPr>
            <p:ph type="body" idx="1"/>
          </p:nvPr>
        </p:nvSpPr>
        <p:spPr>
          <a:xfrm>
            <a:off x="218775" y="1629984"/>
            <a:ext cx="11798100" cy="5228016"/>
          </a:xfrm>
          <a:prstGeom prst="rect">
            <a:avLst/>
          </a:prstGeom>
          <a:noFill/>
          <a:ln>
            <a:noFill/>
          </a:ln>
        </p:spPr>
        <p:txBody>
          <a:bodyPr spcFirstLastPara="1" wrap="square" lIns="91425" tIns="45700" rIns="91425" bIns="45700" anchor="t" anchorCtr="0">
            <a:noAutofit/>
          </a:bodyPr>
          <a:lstStyle/>
          <a:p>
            <a:pPr marL="565150" indent="-457200" algn="just" rtl="1">
              <a:buClr>
                <a:srgbClr val="000000"/>
              </a:buClr>
              <a:buSzPts val="1900"/>
            </a:pPr>
            <a:r>
              <a:rPr lang="ar-SA" sz="2300" b="1" dirty="0">
                <a:solidFill>
                  <a:schemeClr val="tx1"/>
                </a:solidFill>
                <a:latin typeface="Open Sans"/>
                <a:ea typeface="Open Sans"/>
                <a:cs typeface="Open Sans"/>
                <a:sym typeface="Open Sans"/>
              </a:rPr>
              <a:t>تجربة عشوائية محكمة/ مضبوطة:  </a:t>
            </a:r>
            <a:r>
              <a:rPr lang="ar-SA" sz="2300" dirty="0">
                <a:solidFill>
                  <a:schemeClr val="tx1"/>
                </a:solidFill>
                <a:latin typeface="Open Sans"/>
                <a:ea typeface="Open Sans"/>
                <a:cs typeface="Open Sans"/>
                <a:sym typeface="Open Sans"/>
              </a:rPr>
              <a:t>في هذه الدراسة يتم توزيع المشاركين عشوائيا علي مجموعتين أو أكثر : علي الأقل  مجموعة واحدة (المجموعة التجريبية) وذلك لتلقي تدخل يتم اختباره ومجموعة أخرى (المقارنة أو المجموعة الضابطة)  تتلقي علاجًا بديلًا أو (علاج افتراضي ). يسمح هذا التصميم بتقييم الآثار النسبية للتدخلات.</a:t>
            </a:r>
          </a:p>
          <a:p>
            <a:pPr marL="565150" indent="-457200" algn="just" rtl="1">
              <a:buClr>
                <a:srgbClr val="000000"/>
              </a:buClr>
              <a:buSzPts val="1900"/>
            </a:pPr>
            <a:endParaRPr lang="ar-SA" sz="2300" dirty="0">
              <a:solidFill>
                <a:schemeClr val="tx1"/>
              </a:solidFill>
              <a:latin typeface="Open Sans"/>
              <a:ea typeface="Open Sans"/>
              <a:cs typeface="Open Sans"/>
              <a:sym typeface="Open Sans"/>
            </a:endParaRPr>
          </a:p>
          <a:p>
            <a:pPr marL="565150" indent="-457200" algn="just" rtl="1">
              <a:buClr>
                <a:srgbClr val="000000"/>
              </a:buClr>
              <a:buSzPts val="1900"/>
            </a:pPr>
            <a:r>
              <a:rPr lang="ar-SA" sz="2300" b="1" dirty="0">
                <a:solidFill>
                  <a:schemeClr val="tx1"/>
                </a:solidFill>
                <a:latin typeface="Open Sans"/>
                <a:ea typeface="Open Sans"/>
                <a:cs typeface="Open Sans"/>
                <a:sym typeface="Open Sans"/>
              </a:rPr>
              <a:t>تجربة إكلينيكية محكمة/ مضبوطة: </a:t>
            </a:r>
            <a:r>
              <a:rPr lang="ar-SA" sz="2300" dirty="0">
                <a:solidFill>
                  <a:schemeClr val="tx1"/>
                </a:solidFill>
                <a:latin typeface="Open Sans"/>
                <a:ea typeface="Open Sans"/>
                <a:cs typeface="Open Sans"/>
                <a:sym typeface="Open Sans"/>
              </a:rPr>
              <a:t>في هذه الدراسة يتم توزيع المشاركين علي مجموعتين أو أكثر يتضمن علاج مختلف لكل مجموعة. في الأدلة الإكلينيكية، نستعمل هذا التعبير ليدل علي الدراسة المحكمة/ المضبوطة والتي يتم فيها تحديد العلاج للمشاركين بطريقة أخري غير الطريقة العشوائية. لو أن توزيع العلاج علي المجموعات تم بطريقة عشوائية فهي دراسة محكمة/ مضبوطة عشوائية ذات شواهد . مع الأخذ في الاعتبار أن التوزيع اللاعشوائي قد يتضمن بعض التحيز في ذلك النوع من الدراسات أكثر من التجربة العشوائية المحكمة/ المضبوطة.</a:t>
            </a:r>
          </a:p>
          <a:p>
            <a:pPr marL="107950" indent="0" algn="just" rtl="1">
              <a:buClr>
                <a:srgbClr val="000000"/>
              </a:buClr>
              <a:buSzPts val="1900"/>
              <a:buNone/>
            </a:pPr>
            <a:endParaRPr lang="ar-SA" sz="2300" dirty="0">
              <a:solidFill>
                <a:schemeClr val="tx1"/>
              </a:solidFill>
              <a:latin typeface="Open Sans"/>
              <a:ea typeface="Open Sans"/>
              <a:cs typeface="Open Sans"/>
              <a:sym typeface="Open Sans"/>
            </a:endParaRPr>
          </a:p>
          <a:p>
            <a:pPr marL="565150" indent="-457200" algn="just" rtl="1">
              <a:buClr>
                <a:srgbClr val="000000"/>
              </a:buClr>
              <a:buSzPts val="1900"/>
            </a:pPr>
            <a:r>
              <a:rPr lang="ar-SA" sz="2300" b="1" dirty="0">
                <a:solidFill>
                  <a:schemeClr val="tx1"/>
                </a:solidFill>
                <a:latin typeface="Open Sans"/>
                <a:ea typeface="Open Sans"/>
                <a:cs typeface="Open Sans"/>
                <a:sym typeface="Open Sans"/>
              </a:rPr>
              <a:t>دراسة المجموعات: </a:t>
            </a:r>
            <a:r>
              <a:rPr lang="ar-SA" sz="2300" dirty="0">
                <a:solidFill>
                  <a:schemeClr val="tx1"/>
                </a:solidFill>
                <a:latin typeface="Open Sans"/>
                <a:ea typeface="Open Sans"/>
                <a:cs typeface="Open Sans"/>
                <a:sym typeface="Open Sans"/>
              </a:rPr>
              <a:t>هي دراسة غير تجريبية تتضمن متابعة مجموعة من الناس وتدرس كيف تختلف الأحداث بين الناس داخل المجموعة. هي دراسة تفحص المجموعة والاختلافات بينها عند التعرض لبعض عوامل الخطورة </a:t>
            </a:r>
            <a:r>
              <a:rPr lang="ar-EG" sz="2300" dirty="0">
                <a:solidFill>
                  <a:schemeClr val="tx1"/>
                </a:solidFill>
                <a:latin typeface="Open Sans"/>
                <a:ea typeface="Open Sans"/>
                <a:cs typeface="Open Sans"/>
                <a:sym typeface="Open Sans"/>
              </a:rPr>
              <a:t>المشتبه بها</a:t>
            </a:r>
            <a:r>
              <a:rPr lang="ar-SA" sz="2300" dirty="0">
                <a:solidFill>
                  <a:schemeClr val="tx1"/>
                </a:solidFill>
                <a:latin typeface="Open Sans"/>
                <a:ea typeface="Open Sans"/>
                <a:cs typeface="Open Sans"/>
                <a:sym typeface="Open Sans"/>
              </a:rPr>
              <a:t> ( مثل التدخين)، هذه الدراسة مفيدة في تأكيد  هل التعرض قد يسبب احداثا معينة ( مثل سرطان الرئة). دراسة المجموعات الاستطلاعية/ المستقبلية (والتي تتبع المشاركين مقدما ) موثوق بها أكثر من دراسات المجموعات بأثر رجعي. </a:t>
            </a:r>
          </a:p>
          <a:p>
            <a:pPr marL="565150" indent="-457200" algn="just" rtl="1">
              <a:buClr>
                <a:srgbClr val="000000"/>
              </a:buClr>
              <a:buSzPts val="1900"/>
            </a:pPr>
            <a:endParaRPr lang="ar-SA" sz="2800" dirty="0">
              <a:solidFill>
                <a:srgbClr val="000000"/>
              </a:solidFill>
              <a:latin typeface="Open Sans"/>
              <a:ea typeface="Open Sans"/>
              <a:cs typeface="Open Sans"/>
              <a:sym typeface="Open Sans"/>
            </a:endParaRPr>
          </a:p>
          <a:p>
            <a:pPr marL="571500" indent="-342900" algn="just">
              <a:lnSpc>
                <a:spcPct val="100000"/>
              </a:lnSpc>
              <a:buClr>
                <a:schemeClr val="dk1"/>
              </a:buClr>
            </a:pPr>
            <a:endParaRPr sz="2000" dirty="0">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9"/>
        <p:cNvGrpSpPr/>
        <p:nvPr/>
      </p:nvGrpSpPr>
      <p:grpSpPr>
        <a:xfrm>
          <a:off x="0" y="0"/>
          <a:ext cx="0" cy="0"/>
          <a:chOff x="0" y="0"/>
          <a:chExt cx="0" cy="0"/>
        </a:xfrm>
      </p:grpSpPr>
      <p:sp>
        <p:nvSpPr>
          <p:cNvPr id="170" name="Google Shape;170;p6"/>
          <p:cNvSpPr txBox="1">
            <a:spLocks noGrp="1"/>
          </p:cNvSpPr>
          <p:nvPr>
            <p:ph type="title"/>
          </p:nvPr>
        </p:nvSpPr>
        <p:spPr>
          <a:xfrm>
            <a:off x="-174171" y="378812"/>
            <a:ext cx="7837714"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586F7C"/>
              </a:buClr>
              <a:buSzPts val="3700"/>
              <a:buNone/>
            </a:pPr>
            <a:r>
              <a:rPr lang="ar-SA" dirty="0">
                <a:solidFill>
                  <a:srgbClr val="586F7C"/>
                </a:solidFill>
                <a:latin typeface="Open Sans"/>
                <a:ea typeface="Open Sans"/>
                <a:cs typeface="Open Sans"/>
                <a:sym typeface="Open Sans"/>
              </a:rPr>
              <a:t>تابع التعريفات </a:t>
            </a:r>
            <a:endParaRPr dirty="0">
              <a:solidFill>
                <a:srgbClr val="586F7C"/>
              </a:solidFill>
              <a:latin typeface="Open Sans"/>
              <a:ea typeface="Open Sans"/>
              <a:cs typeface="Open Sans"/>
              <a:sym typeface="Open Sans"/>
            </a:endParaRPr>
          </a:p>
        </p:txBody>
      </p:sp>
      <p:sp>
        <p:nvSpPr>
          <p:cNvPr id="171" name="Google Shape;171;p6"/>
          <p:cNvSpPr txBox="1">
            <a:spLocks noGrp="1"/>
          </p:cNvSpPr>
          <p:nvPr>
            <p:ph type="body" idx="1"/>
          </p:nvPr>
        </p:nvSpPr>
        <p:spPr>
          <a:xfrm>
            <a:off x="631372" y="1887900"/>
            <a:ext cx="10357714" cy="4970100"/>
          </a:xfrm>
          <a:prstGeom prst="rect">
            <a:avLst/>
          </a:prstGeom>
          <a:noFill/>
          <a:ln>
            <a:noFill/>
          </a:ln>
        </p:spPr>
        <p:txBody>
          <a:bodyPr spcFirstLastPara="1" wrap="square" lIns="91425" tIns="45700" rIns="91425" bIns="45700" anchor="t" anchorCtr="0">
            <a:noAutofit/>
          </a:bodyPr>
          <a:lstStyle/>
          <a:p>
            <a:pPr marL="457200" lvl="0" indent="-374650" algn="just" rtl="1">
              <a:lnSpc>
                <a:spcPct val="90000"/>
              </a:lnSpc>
              <a:spcBef>
                <a:spcPts val="1000"/>
              </a:spcBef>
              <a:spcAft>
                <a:spcPts val="0"/>
              </a:spcAft>
              <a:buClr>
                <a:srgbClr val="000000"/>
              </a:buClr>
              <a:buSzPts val="2300"/>
              <a:buFont typeface="Open Sans"/>
              <a:buChar char="●"/>
            </a:pPr>
            <a:r>
              <a:rPr lang="ar-SA" sz="2800" b="1" dirty="0">
                <a:solidFill>
                  <a:srgbClr val="000000"/>
                </a:solidFill>
                <a:latin typeface="Open Sans"/>
                <a:ea typeface="Open Sans"/>
                <a:cs typeface="Open Sans"/>
                <a:sym typeface="Open Sans"/>
              </a:rPr>
              <a:t>دراسة محكمة/ </a:t>
            </a:r>
            <a:r>
              <a:rPr lang="ar-SA" sz="2800" b="1" dirty="0">
                <a:solidFill>
                  <a:srgbClr val="FF0000"/>
                </a:solidFill>
                <a:latin typeface="Open Sans"/>
                <a:ea typeface="Open Sans"/>
                <a:cs typeface="Open Sans"/>
                <a:sym typeface="Open Sans"/>
              </a:rPr>
              <a:t>مضبوطة</a:t>
            </a:r>
            <a:r>
              <a:rPr lang="ar-SA" sz="2800" b="1" dirty="0">
                <a:solidFill>
                  <a:srgbClr val="000000"/>
                </a:solidFill>
                <a:latin typeface="Open Sans"/>
                <a:ea typeface="Open Sans"/>
                <a:cs typeface="Open Sans"/>
                <a:sym typeface="Open Sans"/>
              </a:rPr>
              <a:t> بالحالة المرضية: </a:t>
            </a:r>
            <a:r>
              <a:rPr lang="ar-SA" dirty="0">
                <a:solidFill>
                  <a:srgbClr val="000000"/>
                </a:solidFill>
                <a:latin typeface="Open Sans"/>
                <a:ea typeface="Open Sans"/>
                <a:cs typeface="Open Sans"/>
                <a:sym typeface="Open Sans"/>
              </a:rPr>
              <a:t>دراسة يتم تصميمها لفحص مجموعة من </a:t>
            </a:r>
            <a:r>
              <a:rPr lang="ar-SA" dirty="0">
                <a:solidFill>
                  <a:srgbClr val="00B050"/>
                </a:solidFill>
                <a:latin typeface="Open Sans"/>
                <a:ea typeface="Open Sans"/>
                <a:cs typeface="Open Sans"/>
                <a:sym typeface="Open Sans"/>
              </a:rPr>
              <a:t>الأشخاص</a:t>
            </a:r>
            <a:r>
              <a:rPr lang="ar-SA" dirty="0">
                <a:solidFill>
                  <a:srgbClr val="000000"/>
                </a:solidFill>
                <a:latin typeface="Open Sans"/>
                <a:ea typeface="Open Sans"/>
                <a:cs typeface="Open Sans"/>
                <a:sym typeface="Open Sans"/>
              </a:rPr>
              <a:t> الذين تعرضوا لحدث ما ( غالبا </a:t>
            </a:r>
            <a:r>
              <a:rPr lang="ar-SA" dirty="0">
                <a:solidFill>
                  <a:srgbClr val="00B050"/>
                </a:solidFill>
                <a:latin typeface="Open Sans"/>
                <a:ea typeface="Open Sans"/>
                <a:cs typeface="Open Sans"/>
                <a:sym typeface="Open Sans"/>
              </a:rPr>
              <a:t>حدثًا ضارًا</a:t>
            </a:r>
            <a:r>
              <a:rPr lang="ar-SA" dirty="0">
                <a:solidFill>
                  <a:srgbClr val="000000"/>
                </a:solidFill>
                <a:latin typeface="Open Sans"/>
                <a:ea typeface="Open Sans"/>
                <a:cs typeface="Open Sans"/>
                <a:sym typeface="Open Sans"/>
              </a:rPr>
              <a:t>) ومجموعة أخري من </a:t>
            </a:r>
            <a:r>
              <a:rPr lang="ar-SA" dirty="0">
                <a:solidFill>
                  <a:srgbClr val="00B050"/>
                </a:solidFill>
                <a:latin typeface="Open Sans"/>
                <a:ea typeface="Open Sans"/>
                <a:cs typeface="Open Sans"/>
                <a:sym typeface="Open Sans"/>
              </a:rPr>
              <a:t>الأشخاص</a:t>
            </a:r>
            <a:r>
              <a:rPr lang="ar-SA" dirty="0">
                <a:solidFill>
                  <a:srgbClr val="000000"/>
                </a:solidFill>
                <a:latin typeface="Open Sans"/>
                <a:ea typeface="Open Sans"/>
                <a:cs typeface="Open Sans"/>
                <a:sym typeface="Open Sans"/>
              </a:rPr>
              <a:t> لم يتعرضوا لنفس الحدث ، ويتم فحص كيفيه التعرض </a:t>
            </a:r>
            <a:r>
              <a:rPr lang="ar-SA" dirty="0">
                <a:solidFill>
                  <a:srgbClr val="00B050"/>
                </a:solidFill>
                <a:latin typeface="Open Sans"/>
                <a:ea typeface="Open Sans"/>
                <a:cs typeface="Open Sans"/>
                <a:sym typeface="Open Sans"/>
              </a:rPr>
              <a:t>للعوامل المشتبه بها </a:t>
            </a:r>
            <a:r>
              <a:rPr lang="ar-SA" dirty="0">
                <a:solidFill>
                  <a:srgbClr val="000000"/>
                </a:solidFill>
                <a:latin typeface="Open Sans"/>
                <a:ea typeface="Open Sans"/>
                <a:cs typeface="Open Sans"/>
                <a:sym typeface="Open Sans"/>
              </a:rPr>
              <a:t>(عاده </a:t>
            </a:r>
            <a:r>
              <a:rPr lang="ar-SA" dirty="0">
                <a:solidFill>
                  <a:srgbClr val="00B050"/>
                </a:solidFill>
                <a:latin typeface="Open Sans"/>
                <a:ea typeface="Open Sans"/>
                <a:cs typeface="Open Sans"/>
                <a:sym typeface="Open Sans"/>
              </a:rPr>
              <a:t>ما تكون ضارة</a:t>
            </a:r>
            <a:r>
              <a:rPr lang="ar-SA" dirty="0">
                <a:solidFill>
                  <a:srgbClr val="000000"/>
                </a:solidFill>
                <a:latin typeface="Open Sans"/>
                <a:ea typeface="Open Sans"/>
                <a:cs typeface="Open Sans"/>
                <a:sym typeface="Open Sans"/>
              </a:rPr>
              <a:t>) قد يختلف </a:t>
            </a:r>
            <a:r>
              <a:rPr lang="ar-SA" dirty="0">
                <a:solidFill>
                  <a:srgbClr val="FF0000"/>
                </a:solidFill>
                <a:latin typeface="Open Sans"/>
                <a:ea typeface="Open Sans"/>
                <a:cs typeface="Open Sans"/>
                <a:sym typeface="Open Sans"/>
              </a:rPr>
              <a:t>تأثيره</a:t>
            </a:r>
            <a:r>
              <a:rPr lang="ar-SA" dirty="0">
                <a:solidFill>
                  <a:srgbClr val="000000"/>
                </a:solidFill>
                <a:latin typeface="Open Sans"/>
                <a:ea typeface="Open Sans"/>
                <a:cs typeface="Open Sans"/>
                <a:sym typeface="Open Sans"/>
              </a:rPr>
              <a:t> بين المجموعتين . هذا النوع من تصميم الدراسات مفيد عند محاولة تأكيد سبب </a:t>
            </a:r>
            <a:r>
              <a:rPr lang="ar-SA" dirty="0">
                <a:solidFill>
                  <a:srgbClr val="00B050"/>
                </a:solidFill>
                <a:latin typeface="Open Sans"/>
                <a:ea typeface="Open Sans"/>
                <a:cs typeface="Open Sans"/>
                <a:sym typeface="Open Sans"/>
              </a:rPr>
              <a:t>الأحداث النادرة </a:t>
            </a:r>
            <a:r>
              <a:rPr lang="ar-SA" dirty="0">
                <a:solidFill>
                  <a:srgbClr val="000000"/>
                </a:solidFill>
                <a:latin typeface="Open Sans"/>
                <a:ea typeface="Open Sans"/>
                <a:cs typeface="Open Sans"/>
                <a:sym typeface="Open Sans"/>
              </a:rPr>
              <a:t>مثل أنواع </a:t>
            </a:r>
            <a:r>
              <a:rPr lang="ar-SA" dirty="0">
                <a:solidFill>
                  <a:srgbClr val="00B050"/>
                </a:solidFill>
                <a:latin typeface="Open Sans"/>
                <a:ea typeface="Open Sans"/>
                <a:cs typeface="Open Sans"/>
                <a:sym typeface="Open Sans"/>
              </a:rPr>
              <a:t>السرطانات النادرة</a:t>
            </a:r>
            <a:r>
              <a:rPr lang="ar-SA" dirty="0">
                <a:solidFill>
                  <a:srgbClr val="000000"/>
                </a:solidFill>
                <a:latin typeface="Open Sans"/>
                <a:ea typeface="Open Sans"/>
                <a:cs typeface="Open Sans"/>
                <a:sym typeface="Open Sans"/>
              </a:rPr>
              <a:t>.</a:t>
            </a:r>
          </a:p>
          <a:p>
            <a:pPr marL="82550" lvl="0" indent="0" algn="just" rtl="1">
              <a:lnSpc>
                <a:spcPct val="90000"/>
              </a:lnSpc>
              <a:spcBef>
                <a:spcPts val="1000"/>
              </a:spcBef>
              <a:spcAft>
                <a:spcPts val="0"/>
              </a:spcAft>
              <a:buClr>
                <a:srgbClr val="000000"/>
              </a:buClr>
              <a:buSzPts val="2300"/>
              <a:buNone/>
            </a:pPr>
            <a:endParaRPr lang="ar-SA" dirty="0">
              <a:solidFill>
                <a:srgbClr val="000000"/>
              </a:solidFill>
              <a:latin typeface="Open Sans"/>
              <a:ea typeface="Open Sans"/>
              <a:cs typeface="Open Sans"/>
              <a:sym typeface="Open Sans"/>
            </a:endParaRPr>
          </a:p>
          <a:p>
            <a:pPr marL="82550" lvl="0" indent="0" algn="just" rtl="1">
              <a:lnSpc>
                <a:spcPct val="90000"/>
              </a:lnSpc>
              <a:spcBef>
                <a:spcPts val="1000"/>
              </a:spcBef>
              <a:spcAft>
                <a:spcPts val="0"/>
              </a:spcAft>
              <a:buClr>
                <a:srgbClr val="000000"/>
              </a:buClr>
              <a:buSzPts val="2300"/>
              <a:buNone/>
            </a:pPr>
            <a:r>
              <a:rPr lang="ar-SA" sz="2800" b="1" dirty="0">
                <a:solidFill>
                  <a:srgbClr val="000000"/>
                </a:solidFill>
                <a:latin typeface="Open Sans"/>
                <a:ea typeface="Open Sans"/>
                <a:cs typeface="Open Sans"/>
                <a:sym typeface="Open Sans"/>
              </a:rPr>
              <a:t>دراسة تسلسليه للمرضي: </a:t>
            </a:r>
            <a:r>
              <a:rPr lang="ar-SA" dirty="0">
                <a:solidFill>
                  <a:srgbClr val="000000"/>
                </a:solidFill>
                <a:latin typeface="Open Sans"/>
                <a:ea typeface="Open Sans"/>
                <a:cs typeface="Open Sans"/>
                <a:sym typeface="Open Sans"/>
              </a:rPr>
              <a:t>في هذا النوع يتم تحليل مجموعة من </a:t>
            </a:r>
            <a:r>
              <a:rPr lang="ar-SA" dirty="0">
                <a:solidFill>
                  <a:srgbClr val="00B050"/>
                </a:solidFill>
                <a:latin typeface="Open Sans"/>
                <a:ea typeface="Open Sans"/>
                <a:cs typeface="Open Sans"/>
                <a:sym typeface="Open Sans"/>
              </a:rPr>
              <a:t>الأشخاص</a:t>
            </a:r>
            <a:r>
              <a:rPr lang="ar-SA" dirty="0">
                <a:solidFill>
                  <a:srgbClr val="000000"/>
                </a:solidFill>
                <a:latin typeface="Open Sans"/>
                <a:ea typeface="Open Sans"/>
                <a:cs typeface="Open Sans"/>
                <a:sym typeface="Open Sans"/>
              </a:rPr>
              <a:t> </a:t>
            </a:r>
            <a:r>
              <a:rPr lang="ar-SA" dirty="0">
                <a:solidFill>
                  <a:srgbClr val="00B050"/>
                </a:solidFill>
                <a:latin typeface="Open Sans"/>
                <a:ea typeface="Open Sans"/>
                <a:cs typeface="Open Sans"/>
                <a:sym typeface="Open Sans"/>
              </a:rPr>
              <a:t>مصابون</a:t>
            </a:r>
            <a:r>
              <a:rPr lang="ar-SA" dirty="0">
                <a:solidFill>
                  <a:srgbClr val="000000"/>
                </a:solidFill>
                <a:latin typeface="Open Sans"/>
                <a:ea typeface="Open Sans"/>
                <a:cs typeface="Open Sans"/>
                <a:sym typeface="Open Sans"/>
              </a:rPr>
              <a:t> بمرض معين (</a:t>
            </a:r>
            <a:r>
              <a:rPr lang="ar-EG" dirty="0">
                <a:solidFill>
                  <a:srgbClr val="000000"/>
                </a:solidFill>
                <a:latin typeface="Open Sans"/>
                <a:ea typeface="Open Sans"/>
                <a:cs typeface="Open Sans"/>
                <a:sym typeface="Open Sans"/>
              </a:rPr>
              <a:t>لا يوجد مجموعات مقارنة</a:t>
            </a:r>
            <a:r>
              <a:rPr lang="ar-SA" dirty="0">
                <a:solidFill>
                  <a:srgbClr val="000000"/>
                </a:solidFill>
                <a:latin typeface="Open Sans"/>
                <a:ea typeface="Open Sans"/>
                <a:cs typeface="Open Sans"/>
                <a:sym typeface="Open Sans"/>
              </a:rPr>
              <a:t>).</a:t>
            </a:r>
          </a:p>
          <a:p>
            <a:pPr marL="82550" lvl="0" indent="0" algn="just" rtl="1">
              <a:lnSpc>
                <a:spcPct val="90000"/>
              </a:lnSpc>
              <a:spcBef>
                <a:spcPts val="1000"/>
              </a:spcBef>
              <a:spcAft>
                <a:spcPts val="0"/>
              </a:spcAft>
              <a:buClr>
                <a:srgbClr val="000000"/>
              </a:buClr>
              <a:buSzPts val="2300"/>
              <a:buNone/>
            </a:pPr>
            <a:endParaRPr lang="ar-SA" dirty="0">
              <a:solidFill>
                <a:srgbClr val="000000"/>
              </a:solidFill>
              <a:latin typeface="Open Sans"/>
              <a:ea typeface="Open Sans"/>
              <a:cs typeface="Open Sans"/>
              <a:sym typeface="Open Sans"/>
            </a:endParaRPr>
          </a:p>
          <a:p>
            <a:pPr marL="82550" lvl="0" indent="0" rtl="0">
              <a:lnSpc>
                <a:spcPct val="90000"/>
              </a:lnSpc>
              <a:spcBef>
                <a:spcPts val="1000"/>
              </a:spcBef>
              <a:spcAft>
                <a:spcPts val="0"/>
              </a:spcAft>
              <a:buClr>
                <a:srgbClr val="000000"/>
              </a:buClr>
              <a:buSzPts val="2300"/>
              <a:buNone/>
            </a:pPr>
            <a:r>
              <a:rPr lang="en-US" sz="1700" dirty="0">
                <a:solidFill>
                  <a:srgbClr val="000000"/>
                </a:solidFill>
                <a:latin typeface="Open Sans"/>
                <a:ea typeface="Open Sans"/>
                <a:cs typeface="Open Sans"/>
                <a:sym typeface="Open Sans"/>
              </a:rPr>
              <a:t>BMJ Glossary of EBM Terms: </a:t>
            </a:r>
            <a:r>
              <a:rPr lang="en-US" sz="1700" u="sng" dirty="0">
                <a:solidFill>
                  <a:srgbClr val="000000"/>
                </a:solidFill>
                <a:latin typeface="Open Sans"/>
                <a:ea typeface="Open Sans"/>
                <a:cs typeface="Open Sans"/>
                <a:sym typeface="Open Sans"/>
                <a:hlinkClick r:id="rId3"/>
              </a:rPr>
              <a:t>https://bestpractice.bmj.com/info/us/toolkit/ebm-tools/a-glossary-of-ebm-terms/</a:t>
            </a:r>
            <a:r>
              <a:rPr lang="ar-EG" sz="1700" u="sng" dirty="0">
                <a:solidFill>
                  <a:srgbClr val="000000"/>
                </a:solidFill>
                <a:latin typeface="Open Sans"/>
                <a:ea typeface="Open Sans"/>
                <a:cs typeface="Open Sans"/>
                <a:sym typeface="Open Sans"/>
              </a:rPr>
              <a:t> )</a:t>
            </a:r>
            <a:r>
              <a:rPr lang="en-US" sz="1700" dirty="0">
                <a:solidFill>
                  <a:srgbClr val="000000"/>
                </a:solidFill>
                <a:latin typeface="Open Sans"/>
                <a:ea typeface="Open Sans"/>
                <a:cs typeface="Open Sans"/>
                <a:sym typeface="Open Sans"/>
              </a:rPr>
              <a:t>Accessed June 24, 2022</a:t>
            </a:r>
            <a:r>
              <a:rPr lang="ar-EG" sz="1700" dirty="0">
                <a:solidFill>
                  <a:srgbClr val="000000"/>
                </a:solidFill>
                <a:latin typeface="Open Sans"/>
                <a:ea typeface="Open Sans"/>
                <a:cs typeface="Open Sans"/>
                <a:sym typeface="Open Sans"/>
              </a:rPr>
              <a:t>(</a:t>
            </a:r>
            <a:endParaRPr sz="1700" dirty="0">
              <a:solidFill>
                <a:srgbClr val="00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5"/>
        <p:cNvGrpSpPr/>
        <p:nvPr/>
      </p:nvGrpSpPr>
      <p:grpSpPr>
        <a:xfrm>
          <a:off x="0" y="0"/>
          <a:ext cx="0" cy="0"/>
          <a:chOff x="0" y="0"/>
          <a:chExt cx="0" cy="0"/>
        </a:xfrm>
      </p:grpSpPr>
      <p:sp>
        <p:nvSpPr>
          <p:cNvPr id="176" name="Google Shape;176;p11"/>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1">
              <a:lnSpc>
                <a:spcPct val="90000"/>
              </a:lnSpc>
              <a:spcBef>
                <a:spcPts val="0"/>
              </a:spcBef>
              <a:spcAft>
                <a:spcPts val="0"/>
              </a:spcAft>
              <a:buClr>
                <a:srgbClr val="586F7C"/>
              </a:buClr>
              <a:buSzPts val="3700"/>
              <a:buNone/>
            </a:pPr>
            <a:r>
              <a:rPr lang="ar-SA" dirty="0">
                <a:solidFill>
                  <a:srgbClr val="586F7C"/>
                </a:solidFill>
                <a:latin typeface="Open Sans"/>
                <a:ea typeface="Open Sans"/>
                <a:cs typeface="Open Sans"/>
                <a:sym typeface="Open Sans"/>
              </a:rPr>
              <a:t>أنواع مصادر الممارسات القائمة علي الأدلة</a:t>
            </a:r>
            <a:r>
              <a:rPr lang="ar-EG" dirty="0">
                <a:solidFill>
                  <a:srgbClr val="586F7C"/>
                </a:solidFill>
                <a:latin typeface="Open Sans"/>
                <a:ea typeface="Open Sans"/>
                <a:cs typeface="Open Sans"/>
                <a:sym typeface="Open Sans"/>
              </a:rPr>
              <a:t> </a:t>
            </a:r>
            <a:r>
              <a:rPr lang="en-US" dirty="0">
                <a:solidFill>
                  <a:srgbClr val="586F7C"/>
                </a:solidFill>
                <a:latin typeface="Open Sans"/>
                <a:ea typeface="Open Sans"/>
                <a:cs typeface="Open Sans"/>
                <a:sym typeface="Open Sans"/>
              </a:rPr>
              <a:t>EBP </a:t>
            </a:r>
            <a:endParaRPr dirty="0">
              <a:solidFill>
                <a:srgbClr val="586F7C"/>
              </a:solidFill>
              <a:latin typeface="Open Sans"/>
              <a:ea typeface="Open Sans"/>
              <a:cs typeface="Open Sans"/>
              <a:sym typeface="Open Sans"/>
            </a:endParaRPr>
          </a:p>
        </p:txBody>
      </p:sp>
      <p:sp>
        <p:nvSpPr>
          <p:cNvPr id="177" name="Google Shape;177;p11"/>
          <p:cNvSpPr txBox="1">
            <a:spLocks noGrp="1"/>
          </p:cNvSpPr>
          <p:nvPr>
            <p:ph type="body" idx="1"/>
          </p:nvPr>
        </p:nvSpPr>
        <p:spPr>
          <a:xfrm>
            <a:off x="392244" y="1968019"/>
            <a:ext cx="11507482" cy="4319570"/>
          </a:xfrm>
          <a:prstGeom prst="rect">
            <a:avLst/>
          </a:prstGeom>
          <a:noFill/>
          <a:ln>
            <a:noFill/>
          </a:ln>
        </p:spPr>
        <p:txBody>
          <a:bodyPr spcFirstLastPara="1" wrap="square" lIns="91425" tIns="45700" rIns="91425" bIns="45700" anchor="t" anchorCtr="0">
            <a:noAutofit/>
          </a:bodyPr>
          <a:lstStyle/>
          <a:p>
            <a:pPr marL="800100" indent="-342900" algn="just" rtl="1">
              <a:buClr>
                <a:schemeClr val="tx1"/>
              </a:buClr>
            </a:pPr>
            <a:r>
              <a:rPr lang="ar-SA" b="1" dirty="0">
                <a:solidFill>
                  <a:schemeClr val="tx1"/>
                </a:solidFill>
                <a:latin typeface="Open Sans"/>
                <a:ea typeface="Open Sans"/>
                <a:cs typeface="Open Sans"/>
                <a:sym typeface="Open Sans"/>
              </a:rPr>
              <a:t>إنتاج فكري تم تقييمه مسبقا: </a:t>
            </a:r>
            <a:r>
              <a:rPr lang="ar-SA" dirty="0">
                <a:solidFill>
                  <a:schemeClr val="tx1"/>
                </a:solidFill>
                <a:latin typeface="Open Sans"/>
                <a:ea typeface="Open Sans"/>
                <a:cs typeface="Open Sans"/>
                <a:sym typeface="Open Sans"/>
              </a:rPr>
              <a:t>تخضع لعملية مراجعة صريحة من الخبراء للعثور علي الدليل وتقييمه ، وذلك لتزويد الأطباء بأفضل الأدلة ، غالبًا في نقطة الرعاية ( ملخصات للأدلة، مجلات تلخص الأبحاث والقواعد الإرشادية للممارسات الإكلينيكية).</a:t>
            </a:r>
          </a:p>
          <a:p>
            <a:pPr indent="0" rtl="1">
              <a:buClr>
                <a:schemeClr val="tx1"/>
              </a:buClr>
              <a:buNone/>
            </a:pPr>
            <a:r>
              <a:rPr lang="ar-EG" sz="1800" dirty="0">
                <a:solidFill>
                  <a:schemeClr val="tx1"/>
                </a:solidFill>
                <a:latin typeface="Open Sans"/>
                <a:ea typeface="Open Sans"/>
                <a:cs typeface="Open Sans"/>
                <a:sym typeface="Open Sans"/>
              </a:rPr>
              <a:t> </a:t>
            </a:r>
            <a:r>
              <a:rPr lang="en-US" sz="1800" u="sng" dirty="0">
                <a:solidFill>
                  <a:srgbClr val="0097A7"/>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a:t>
            </a:r>
            <a:r>
              <a:rPr lang="en-US" sz="1800" u="sng" dirty="0">
                <a:solidFill>
                  <a:schemeClr val="tx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://learn.maricopa.edu/courses/804760/pages/understanding-pre-appraised-sources?module_item_id=5387411</a:t>
            </a:r>
            <a:r>
              <a:rPr lang="en-US" sz="1800" dirty="0">
                <a:solidFill>
                  <a:schemeClr val="tx1"/>
                </a:solidFill>
                <a:latin typeface="Open Sans"/>
                <a:ea typeface="Open Sans"/>
                <a:cs typeface="Open Sans"/>
                <a:sym typeface="Open Sans"/>
              </a:rPr>
              <a:t>; (Accessed 24 January 2022)</a:t>
            </a:r>
            <a:endParaRPr lang="en-US" sz="1800" dirty="0">
              <a:solidFill>
                <a:schemeClr val="tx1"/>
              </a:solidFill>
            </a:endParaRPr>
          </a:p>
          <a:p>
            <a:pPr indent="0" algn="just" rtl="1">
              <a:buClr>
                <a:schemeClr val="tx1"/>
              </a:buClr>
              <a:buNone/>
            </a:pPr>
            <a:endParaRPr lang="ar-SA" dirty="0">
              <a:solidFill>
                <a:schemeClr val="tx1"/>
              </a:solidFill>
              <a:latin typeface="Open Sans"/>
              <a:ea typeface="Open Sans"/>
              <a:cs typeface="Open Sans"/>
              <a:sym typeface="Open Sans"/>
            </a:endParaRPr>
          </a:p>
          <a:p>
            <a:pPr marL="800100" indent="-342900" algn="just" rtl="1">
              <a:buClr>
                <a:schemeClr val="tx1"/>
              </a:buClr>
            </a:pPr>
            <a:r>
              <a:rPr lang="ar-SA" b="1" dirty="0">
                <a:solidFill>
                  <a:schemeClr val="tx1"/>
                </a:solidFill>
                <a:latin typeface="Open Sans"/>
                <a:ea typeface="Open Sans"/>
                <a:cs typeface="Open Sans"/>
                <a:sym typeface="Open Sans"/>
              </a:rPr>
              <a:t>مصادر لم يتم تقييمها أو أولية: </a:t>
            </a:r>
            <a:r>
              <a:rPr lang="ar-SA" dirty="0">
                <a:solidFill>
                  <a:schemeClr val="tx1"/>
                </a:solidFill>
                <a:latin typeface="Open Sans"/>
                <a:ea typeface="Open Sans"/>
                <a:cs typeface="Open Sans"/>
                <a:sym typeface="Open Sans"/>
              </a:rPr>
              <a:t>(مقالات بحثية فردية) وهي تجيب علي تساؤل محدد للغاية وتقدم أحدث المعلومات. ويجب علي المستخدم  أن يكون لديه القدرة علي البحث بكفاءة وكذلك تقييم المعلومات.</a:t>
            </a:r>
          </a:p>
          <a:p>
            <a:pPr marL="800100" indent="-342900" algn="just" rtl="1">
              <a:buClr>
                <a:schemeClr val="tx1"/>
              </a:buClr>
            </a:pPr>
            <a:r>
              <a:rPr lang="ar-SA" dirty="0">
                <a:solidFill>
                  <a:schemeClr val="tx1"/>
                </a:solidFill>
                <a:latin typeface="Open Sans"/>
                <a:ea typeface="Open Sans"/>
                <a:cs typeface="Open Sans"/>
                <a:sym typeface="Open Sans"/>
              </a:rPr>
              <a:t>وبغض النظر عن الفئة ، يجب أن يقوم المستخدم بتقييم المصادر .</a:t>
            </a:r>
          </a:p>
          <a:p>
            <a:pPr marL="76200" indent="0" rtl="1">
              <a:buClr>
                <a:schemeClr val="tx1"/>
              </a:buClr>
              <a:buNone/>
            </a:pPr>
            <a:r>
              <a:rPr lang="en-US" sz="1800" u="sng" dirty="0">
                <a:solidFill>
                  <a:srgbClr val="000000"/>
                </a:solidFill>
                <a:latin typeface="Open Sans"/>
                <a:ea typeface="Open Sans"/>
                <a:cs typeface="Open Sans"/>
                <a:sym typeface="Open Sans"/>
                <a:hlinkClick r:id="rId4"/>
              </a:rPr>
              <a:t>www.pdqa.gov.hk/english/ebeplatform/ebm/ebm_bestevid.php</a:t>
            </a:r>
            <a:endParaRPr lang="ar-EG" sz="1800" u="sng" dirty="0">
              <a:solidFill>
                <a:srgbClr val="000000"/>
              </a:solidFill>
              <a:latin typeface="Open Sans"/>
              <a:ea typeface="Open Sans"/>
              <a:cs typeface="Open Sans"/>
              <a:sym typeface="Open Sans"/>
            </a:endParaRPr>
          </a:p>
          <a:p>
            <a:pPr marL="76200" indent="0" rtl="1">
              <a:buClr>
                <a:schemeClr val="tx1"/>
              </a:buClr>
              <a:buNone/>
            </a:pPr>
            <a:r>
              <a:rPr lang="en-US" sz="2000" dirty="0">
                <a:solidFill>
                  <a:srgbClr val="000000"/>
                </a:solidFill>
              </a:rPr>
              <a:t>(Accessed 24 January 2022)</a:t>
            </a:r>
            <a:endParaRPr sz="2000"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829bd93e03_0_0"/>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600"/>
              <a:buNone/>
            </a:pPr>
            <a:r>
              <a:rPr lang="ar-SA" dirty="0">
                <a:solidFill>
                  <a:srgbClr val="586F7C"/>
                </a:solidFill>
                <a:latin typeface="Open Sans"/>
                <a:ea typeface="Open Sans"/>
                <a:cs typeface="Open Sans"/>
                <a:sym typeface="Open Sans"/>
              </a:rPr>
              <a:t>مصادر للعثور علي الدراسات الأولية</a:t>
            </a:r>
            <a:endParaRPr sz="3000" dirty="0">
              <a:solidFill>
                <a:srgbClr val="586F7C"/>
              </a:solidFill>
              <a:latin typeface="Open Sans"/>
              <a:ea typeface="Open Sans"/>
              <a:cs typeface="Open Sans"/>
              <a:sym typeface="Open Sans"/>
            </a:endParaRPr>
          </a:p>
        </p:txBody>
      </p:sp>
      <p:sp>
        <p:nvSpPr>
          <p:cNvPr id="184" name="Google Shape;184;g829bd93e03_0_0"/>
          <p:cNvSpPr txBox="1"/>
          <p:nvPr/>
        </p:nvSpPr>
        <p:spPr>
          <a:xfrm>
            <a:off x="6096000" y="1722375"/>
            <a:ext cx="5858400" cy="2052920"/>
          </a:xfrm>
          <a:prstGeom prst="rect">
            <a:avLst/>
          </a:prstGeom>
          <a:solidFill>
            <a:srgbClr val="F2F2F2"/>
          </a:solidFill>
          <a:ln>
            <a:noFill/>
          </a:ln>
        </p:spPr>
        <p:txBody>
          <a:bodyPr spcFirstLastPara="1" wrap="square" lIns="91425" tIns="45700" rIns="91425" bIns="45700" anchor="ctr" anchorCtr="0">
            <a:noAutofit/>
          </a:bodyPr>
          <a:lstStyle/>
          <a:p>
            <a:pPr lvl="0" algn="r" rtl="1">
              <a:buSzPts val="1680"/>
            </a:pPr>
            <a:r>
              <a:rPr lang="ar-EG" sz="2400" b="1" dirty="0">
                <a:solidFill>
                  <a:schemeClr val="tx1"/>
                </a:solidFill>
              </a:rPr>
              <a:t>الأولوية الأولى</a:t>
            </a:r>
            <a:r>
              <a:rPr lang="ar-SA" sz="2400" b="1" dirty="0">
                <a:solidFill>
                  <a:schemeClr val="tx1"/>
                </a:solidFill>
              </a:rPr>
              <a:t> : مؤلفات مفلترة </a:t>
            </a:r>
            <a:r>
              <a:rPr lang="ar-SA" sz="2400" dirty="0">
                <a:solidFill>
                  <a:schemeClr val="tx1"/>
                </a:solidFill>
              </a:rPr>
              <a:t>( إنتاج فكري تم تقييمه):</a:t>
            </a:r>
            <a:r>
              <a:rPr lang="ar-SA" sz="2400" dirty="0">
                <a:solidFill>
                  <a:schemeClr val="tx1"/>
                </a:solidFill>
                <a:latin typeface="Open Sans"/>
                <a:ea typeface="Open Sans"/>
                <a:cs typeface="Open Sans"/>
                <a:sym typeface="Open Sans"/>
              </a:rPr>
              <a:t>مكتبة </a:t>
            </a:r>
            <a:r>
              <a:rPr lang="ar-EG" sz="2400" dirty="0">
                <a:solidFill>
                  <a:schemeClr val="tx1"/>
                </a:solidFill>
                <a:latin typeface="Open Sans"/>
                <a:ea typeface="Open Sans"/>
              </a:rPr>
              <a:t>كوكرين</a:t>
            </a:r>
            <a:r>
              <a:rPr lang="ar-SA" sz="2400" dirty="0">
                <a:solidFill>
                  <a:schemeClr val="tx1"/>
                </a:solidFill>
                <a:latin typeface="Open Sans"/>
                <a:ea typeface="Open Sans"/>
                <a:cs typeface="Open Sans"/>
                <a:sym typeface="Open Sans"/>
              </a:rPr>
              <a:t> </a:t>
            </a:r>
            <a:r>
              <a:rPr lang="en-US" sz="1800" dirty="0">
                <a:solidFill>
                  <a:schemeClr val="tx1"/>
                </a:solidFill>
                <a:latin typeface="+mj-lt"/>
                <a:ea typeface="Open Sans"/>
                <a:cs typeface="+mj-cs"/>
                <a:sym typeface="Open Sans"/>
              </a:rPr>
              <a:t>Cochrane Library</a:t>
            </a:r>
            <a:r>
              <a:rPr lang="ar-SA" sz="1800" dirty="0">
                <a:solidFill>
                  <a:schemeClr val="tx1"/>
                </a:solidFill>
                <a:latin typeface="+mj-lt"/>
                <a:ea typeface="Open Sans"/>
                <a:cs typeface="+mj-cs"/>
                <a:sym typeface="Open Sans"/>
              </a:rPr>
              <a:t> </a:t>
            </a:r>
            <a:r>
              <a:rPr lang="ar-SA" sz="2400" dirty="0">
                <a:solidFill>
                  <a:schemeClr val="tx1"/>
                </a:solidFill>
                <a:latin typeface="Open Sans"/>
                <a:ea typeface="Open Sans"/>
                <a:cs typeface="Open Sans"/>
                <a:sym typeface="Open Sans"/>
              </a:rPr>
              <a:t>، قاعده بيانات معهد جوانا برجز</a:t>
            </a:r>
            <a:r>
              <a:rPr lang="en-US" sz="2400" dirty="0">
                <a:solidFill>
                  <a:schemeClr val="tx1"/>
                </a:solidFill>
                <a:latin typeface="Open Sans"/>
                <a:ea typeface="Open Sans"/>
                <a:cs typeface="Open Sans"/>
                <a:sym typeface="Open Sans"/>
              </a:rPr>
              <a:t> </a:t>
            </a:r>
            <a:r>
              <a:rPr lang="en-US" sz="1800" dirty="0">
                <a:solidFill>
                  <a:schemeClr val="tx1"/>
                </a:solidFill>
                <a:latin typeface="+mj-lt"/>
                <a:ea typeface="Open Sans"/>
                <a:cs typeface="+mj-cs"/>
                <a:sym typeface="Open Sans"/>
              </a:rPr>
              <a:t>, Joanna Briggs Institute EBP Database…</a:t>
            </a:r>
            <a:endParaRPr lang="ar-SA" sz="1800" dirty="0">
              <a:solidFill>
                <a:schemeClr val="tx1"/>
              </a:solidFill>
              <a:latin typeface="+mj-lt"/>
              <a:ea typeface="Open Sans"/>
              <a:cs typeface="+mj-cs"/>
              <a:sym typeface="Open Sans"/>
            </a:endParaRPr>
          </a:p>
          <a:p>
            <a:pPr marR="0" lvl="0" algn="r" rtl="1">
              <a:lnSpc>
                <a:spcPct val="90000"/>
              </a:lnSpc>
              <a:spcBef>
                <a:spcPts val="0"/>
              </a:spcBef>
              <a:spcAft>
                <a:spcPts val="0"/>
              </a:spcAft>
              <a:buClr>
                <a:srgbClr val="FFFFFF"/>
              </a:buClr>
              <a:buSzPts val="3600"/>
            </a:pPr>
            <a:r>
              <a:rPr lang="ar-SA" sz="2400" dirty="0">
                <a:solidFill>
                  <a:schemeClr val="tx1"/>
                </a:solidFill>
              </a:rPr>
              <a:t>  </a:t>
            </a:r>
            <a:endParaRPr sz="2400" dirty="0">
              <a:solidFill>
                <a:schemeClr val="tx1"/>
              </a:solidFill>
            </a:endParaRPr>
          </a:p>
        </p:txBody>
      </p:sp>
      <p:sp>
        <p:nvSpPr>
          <p:cNvPr id="185" name="Google Shape;185;g829bd93e03_0_0"/>
          <p:cNvSpPr txBox="1"/>
          <p:nvPr/>
        </p:nvSpPr>
        <p:spPr>
          <a:xfrm>
            <a:off x="176298" y="1722375"/>
            <a:ext cx="5644639" cy="2052920"/>
          </a:xfrm>
          <a:prstGeom prst="rect">
            <a:avLst/>
          </a:prstGeom>
          <a:solidFill>
            <a:srgbClr val="F2F2F2"/>
          </a:solidFill>
          <a:ln>
            <a:noFill/>
          </a:ln>
        </p:spPr>
        <p:txBody>
          <a:bodyPr spcFirstLastPara="1" wrap="square" lIns="91425" tIns="45700" rIns="91425" bIns="45700" anchor="ctr" anchorCtr="0">
            <a:noAutofit/>
          </a:bodyPr>
          <a:lstStyle/>
          <a:p>
            <a:pPr lvl="0" algn="r" rtl="1"/>
            <a:r>
              <a:rPr lang="ar-EG" sz="2400" b="1" dirty="0">
                <a:solidFill>
                  <a:schemeClr val="tx1"/>
                </a:solidFill>
              </a:rPr>
              <a:t>الأولوية</a:t>
            </a:r>
            <a:r>
              <a:rPr lang="ar-SA" sz="2400" b="1" dirty="0">
                <a:solidFill>
                  <a:schemeClr val="tx1"/>
                </a:solidFill>
              </a:rPr>
              <a:t> </a:t>
            </a:r>
            <a:r>
              <a:rPr lang="ar-EG" sz="2400" b="1" dirty="0">
                <a:solidFill>
                  <a:schemeClr val="tx1"/>
                </a:solidFill>
              </a:rPr>
              <a:t>الثانية</a:t>
            </a:r>
            <a:r>
              <a:rPr lang="ar-SA" sz="2400" b="1" dirty="0">
                <a:solidFill>
                  <a:schemeClr val="tx1"/>
                </a:solidFill>
              </a:rPr>
              <a:t> :</a:t>
            </a:r>
            <a:r>
              <a:rPr lang="ar-EG" sz="2400" b="1" dirty="0">
                <a:solidFill>
                  <a:schemeClr val="tx1"/>
                </a:solidFill>
              </a:rPr>
              <a:t> </a:t>
            </a:r>
            <a:r>
              <a:rPr lang="ar-SA" sz="2400" b="1" dirty="0">
                <a:solidFill>
                  <a:schemeClr val="tx1"/>
                </a:solidFill>
              </a:rPr>
              <a:t>مؤلفات غير مفلترة </a:t>
            </a:r>
            <a:r>
              <a:rPr lang="ar-SA" sz="2400" dirty="0">
                <a:solidFill>
                  <a:schemeClr val="tx1"/>
                </a:solidFill>
              </a:rPr>
              <a:t>(إنتاج فكري لم يتم تقييمه) وهي المصادر الأولية مثل </a:t>
            </a:r>
            <a:r>
              <a:rPr lang="en-US" sz="2400" dirty="0">
                <a:solidFill>
                  <a:schemeClr val="tx1"/>
                </a:solidFill>
                <a:latin typeface="Open Sans"/>
                <a:ea typeface="Open Sans"/>
                <a:cs typeface="Open Sans"/>
                <a:sym typeface="Open Sans"/>
              </a:rPr>
              <a:t>Medline </a:t>
            </a:r>
            <a:r>
              <a:rPr lang="ar-SA" sz="2400" dirty="0">
                <a:solidFill>
                  <a:schemeClr val="tx1"/>
                </a:solidFill>
              </a:rPr>
              <a:t> ، </a:t>
            </a:r>
            <a:r>
              <a:rPr lang="en-US" sz="2400" dirty="0">
                <a:solidFill>
                  <a:schemeClr val="tx1"/>
                </a:solidFill>
                <a:latin typeface="Open Sans"/>
                <a:ea typeface="Open Sans"/>
                <a:cs typeface="Open Sans"/>
                <a:sym typeface="Open Sans"/>
              </a:rPr>
              <a:t>PubMed</a:t>
            </a:r>
            <a:r>
              <a:rPr lang="ar-SA" sz="2400" dirty="0">
                <a:solidFill>
                  <a:schemeClr val="tx1"/>
                </a:solidFill>
              </a:rPr>
              <a:t>، </a:t>
            </a:r>
            <a:r>
              <a:rPr lang="en-US" sz="2400" dirty="0">
                <a:solidFill>
                  <a:schemeClr val="tx1"/>
                </a:solidFill>
                <a:latin typeface="Open Sans"/>
                <a:ea typeface="Open Sans"/>
                <a:cs typeface="Open Sans"/>
                <a:sym typeface="Open Sans"/>
              </a:rPr>
              <a:t>Scopus</a:t>
            </a:r>
            <a:r>
              <a:rPr lang="ar-SA" sz="2400" dirty="0">
                <a:solidFill>
                  <a:schemeClr val="tx1"/>
                </a:solidFill>
              </a:rPr>
              <a:t> ، </a:t>
            </a:r>
            <a:r>
              <a:rPr lang="en-US" sz="2400" dirty="0">
                <a:solidFill>
                  <a:schemeClr val="tx1"/>
                </a:solidFill>
                <a:latin typeface="Open Sans"/>
                <a:ea typeface="Open Sans"/>
                <a:cs typeface="Open Sans"/>
                <a:sym typeface="Open Sans"/>
              </a:rPr>
              <a:t>Google/Scholar</a:t>
            </a:r>
            <a:r>
              <a:rPr lang="ar-SA" sz="2400" dirty="0">
                <a:solidFill>
                  <a:schemeClr val="tx1"/>
                </a:solidFill>
              </a:rPr>
              <a:t>.... </a:t>
            </a:r>
            <a:endParaRPr lang="en-US" sz="2400" dirty="0">
              <a:solidFill>
                <a:schemeClr val="tx1"/>
              </a:solidFill>
            </a:endParaRPr>
          </a:p>
        </p:txBody>
      </p:sp>
      <p:sp>
        <p:nvSpPr>
          <p:cNvPr id="186" name="Google Shape;186;g829bd93e03_0_0"/>
          <p:cNvSpPr txBox="1"/>
          <p:nvPr/>
        </p:nvSpPr>
        <p:spPr>
          <a:xfrm>
            <a:off x="461150" y="3974471"/>
            <a:ext cx="5359786" cy="2420192"/>
          </a:xfrm>
          <a:prstGeom prst="rect">
            <a:avLst/>
          </a:prstGeom>
          <a:noFill/>
          <a:ln>
            <a:noFill/>
          </a:ln>
        </p:spPr>
        <p:txBody>
          <a:bodyPr spcFirstLastPara="1" wrap="square" lIns="91425" tIns="45700" rIns="91425" bIns="45700" anchor="t" anchorCtr="0">
            <a:noAutofit/>
          </a:bodyPr>
          <a:lstStyle/>
          <a:p>
            <a:pPr marL="533400" marR="0" lvl="0" indent="-342900" algn="r" rtl="1">
              <a:lnSpc>
                <a:spcPct val="100000"/>
              </a:lnSpc>
              <a:spcBef>
                <a:spcPts val="600"/>
              </a:spcBef>
              <a:spcAft>
                <a:spcPts val="0"/>
              </a:spcAft>
              <a:buClr>
                <a:srgbClr val="000000"/>
              </a:buClr>
              <a:buSzPts val="3000"/>
              <a:buFont typeface="Arial" panose="020B0604020202020204" pitchFamily="34" charset="0"/>
              <a:buChar char="•"/>
            </a:pPr>
            <a:r>
              <a:rPr lang="ar-SA" sz="2400" b="0" i="0" u="none" strike="noStrike" cap="none" dirty="0">
                <a:solidFill>
                  <a:schemeClr val="tx1"/>
                </a:solidFill>
                <a:latin typeface="Arial"/>
                <a:ea typeface="Arial"/>
                <a:cs typeface="Arial"/>
                <a:sym typeface="Arial"/>
              </a:rPr>
              <a:t>توفر بحث شامل</a:t>
            </a:r>
          </a:p>
          <a:p>
            <a:pPr marL="533400" marR="0" lvl="0" indent="-342900" algn="r" rtl="1">
              <a:lnSpc>
                <a:spcPct val="100000"/>
              </a:lnSpc>
              <a:spcBef>
                <a:spcPts val="600"/>
              </a:spcBef>
              <a:spcAft>
                <a:spcPts val="0"/>
              </a:spcAft>
              <a:buClr>
                <a:srgbClr val="000000"/>
              </a:buClr>
              <a:buSzPts val="3000"/>
              <a:buFont typeface="Arial" panose="020B0604020202020204" pitchFamily="34" charset="0"/>
              <a:buChar char="•"/>
            </a:pPr>
            <a:r>
              <a:rPr lang="ar-SA" sz="2400" dirty="0">
                <a:solidFill>
                  <a:schemeClr val="tx1"/>
                </a:solidFill>
              </a:rPr>
              <a:t>تتيح دراسة المراجعة المنهجية</a:t>
            </a:r>
          </a:p>
          <a:p>
            <a:pPr marL="533400" marR="0" lvl="0" indent="-342900" algn="r" rtl="1">
              <a:lnSpc>
                <a:spcPct val="100000"/>
              </a:lnSpc>
              <a:spcBef>
                <a:spcPts val="600"/>
              </a:spcBef>
              <a:spcAft>
                <a:spcPts val="0"/>
              </a:spcAft>
              <a:buClr>
                <a:srgbClr val="000000"/>
              </a:buClr>
              <a:buSzPts val="3000"/>
              <a:buFont typeface="Arial" panose="020B0604020202020204" pitchFamily="34" charset="0"/>
              <a:buChar char="•"/>
            </a:pPr>
            <a:r>
              <a:rPr lang="ar-SA" sz="2400" b="0" i="0" u="none" strike="noStrike" cap="none" dirty="0">
                <a:solidFill>
                  <a:schemeClr val="tx1"/>
                </a:solidFill>
                <a:latin typeface="Arial"/>
                <a:ea typeface="Arial"/>
                <a:cs typeface="Arial"/>
                <a:sym typeface="Arial"/>
              </a:rPr>
              <a:t>تتيح البحث بالمرا</a:t>
            </a:r>
            <a:r>
              <a:rPr lang="ar-SA" sz="2400" dirty="0">
                <a:solidFill>
                  <a:schemeClr val="tx1"/>
                </a:solidFill>
              </a:rPr>
              <a:t>دفات عن طريق قاموس المرادفات</a:t>
            </a:r>
          </a:p>
          <a:p>
            <a:pPr marL="533400" marR="0" lvl="0" indent="-342900" algn="r" rtl="1">
              <a:lnSpc>
                <a:spcPct val="100000"/>
              </a:lnSpc>
              <a:spcBef>
                <a:spcPts val="600"/>
              </a:spcBef>
              <a:spcAft>
                <a:spcPts val="0"/>
              </a:spcAft>
              <a:buClr>
                <a:srgbClr val="000000"/>
              </a:buClr>
              <a:buSzPts val="3000"/>
              <a:buFont typeface="Arial" panose="020B0604020202020204" pitchFamily="34" charset="0"/>
              <a:buChar char="•"/>
            </a:pPr>
            <a:r>
              <a:rPr lang="ar-SA" sz="2400" b="0" i="0" u="none" strike="noStrike" cap="none" dirty="0">
                <a:solidFill>
                  <a:schemeClr val="tx1"/>
                </a:solidFill>
                <a:latin typeface="Arial"/>
                <a:ea typeface="Arial"/>
                <a:cs typeface="Arial"/>
                <a:sym typeface="Arial"/>
              </a:rPr>
              <a:t>تنش</a:t>
            </a:r>
            <a:r>
              <a:rPr lang="ar-SA" sz="2400" dirty="0">
                <a:solidFill>
                  <a:schemeClr val="tx1"/>
                </a:solidFill>
              </a:rPr>
              <a:t>ئ وتنشر التنبيهات </a:t>
            </a:r>
          </a:p>
          <a:p>
            <a:pPr marL="533400" marR="0" lvl="0" indent="-342900" algn="r" rtl="1">
              <a:lnSpc>
                <a:spcPct val="100000"/>
              </a:lnSpc>
              <a:spcBef>
                <a:spcPts val="600"/>
              </a:spcBef>
              <a:spcAft>
                <a:spcPts val="0"/>
              </a:spcAft>
              <a:buClr>
                <a:srgbClr val="000000"/>
              </a:buClr>
              <a:buSzPts val="3000"/>
              <a:buFont typeface="Arial" panose="020B0604020202020204" pitchFamily="34" charset="0"/>
              <a:buChar char="•"/>
            </a:pPr>
            <a:r>
              <a:rPr lang="ar-SA" sz="2400" dirty="0"/>
              <a:t>محدودة  بأنواع السكان والمنشورات </a:t>
            </a:r>
          </a:p>
          <a:p>
            <a:pPr marL="533400" marR="0" lvl="0" indent="-342900" algn="r" rtl="1">
              <a:lnSpc>
                <a:spcPct val="100000"/>
              </a:lnSpc>
              <a:spcBef>
                <a:spcPts val="600"/>
              </a:spcBef>
              <a:spcAft>
                <a:spcPts val="0"/>
              </a:spcAft>
              <a:buClr>
                <a:srgbClr val="000000"/>
              </a:buClr>
              <a:buSzPts val="3000"/>
              <a:buFont typeface="Arial" panose="020B0604020202020204" pitchFamily="34" charset="0"/>
              <a:buChar char="•"/>
            </a:pPr>
            <a:endParaRPr lang="ar-SA" sz="2400" dirty="0"/>
          </a:p>
        </p:txBody>
      </p:sp>
      <p:sp>
        <p:nvSpPr>
          <p:cNvPr id="187" name="Google Shape;187;g829bd93e03_0_0"/>
          <p:cNvSpPr/>
          <p:nvPr/>
        </p:nvSpPr>
        <p:spPr>
          <a:xfrm>
            <a:off x="6034698" y="3974471"/>
            <a:ext cx="5981004" cy="3046948"/>
          </a:xfrm>
          <a:prstGeom prst="rect">
            <a:avLst/>
          </a:prstGeom>
          <a:noFill/>
          <a:ln>
            <a:noFill/>
          </a:ln>
        </p:spPr>
        <p:txBody>
          <a:bodyPr spcFirstLastPara="1" wrap="square" lIns="91425" tIns="45700" rIns="91425" bIns="45700" anchor="t" anchorCtr="0">
            <a:spAutoFit/>
          </a:bodyPr>
          <a:lstStyle/>
          <a:p>
            <a:pPr marL="457200" marR="0" lvl="0" indent="-457200" algn="r" rtl="1">
              <a:lnSpc>
                <a:spcPct val="100000"/>
              </a:lnSpc>
              <a:spcBef>
                <a:spcPts val="0"/>
              </a:spcBef>
              <a:spcAft>
                <a:spcPts val="0"/>
              </a:spcAft>
              <a:buClr>
                <a:srgbClr val="000000"/>
              </a:buClr>
              <a:buSzPts val="2400"/>
              <a:buFont typeface="Arial" panose="020B0604020202020204" pitchFamily="34" charset="0"/>
              <a:buChar char="•"/>
            </a:pPr>
            <a:r>
              <a:rPr lang="ar-SA" sz="2400" dirty="0">
                <a:solidFill>
                  <a:schemeClr val="tx1"/>
                </a:solidFill>
              </a:rPr>
              <a:t>توفير في الوقت </a:t>
            </a:r>
          </a:p>
          <a:p>
            <a:pPr marL="457200" marR="0" lvl="0" indent="-457200" algn="r" rtl="1">
              <a:lnSpc>
                <a:spcPct val="100000"/>
              </a:lnSpc>
              <a:spcBef>
                <a:spcPts val="0"/>
              </a:spcBef>
              <a:spcAft>
                <a:spcPts val="0"/>
              </a:spcAft>
              <a:buClr>
                <a:srgbClr val="000000"/>
              </a:buClr>
              <a:buSzPts val="2400"/>
              <a:buFont typeface="Arial" panose="020B0604020202020204" pitchFamily="34" charset="0"/>
              <a:buChar char="•"/>
            </a:pPr>
            <a:r>
              <a:rPr lang="ar-SA" sz="2400" dirty="0">
                <a:solidFill>
                  <a:schemeClr val="tx1"/>
                </a:solidFill>
              </a:rPr>
              <a:t>اسأل الخبراء</a:t>
            </a:r>
          </a:p>
          <a:p>
            <a:pPr marL="457200" marR="0" lvl="0" indent="-457200" algn="r" rtl="1">
              <a:lnSpc>
                <a:spcPct val="100000"/>
              </a:lnSpc>
              <a:spcBef>
                <a:spcPts val="0"/>
              </a:spcBef>
              <a:spcAft>
                <a:spcPts val="0"/>
              </a:spcAft>
              <a:buClr>
                <a:srgbClr val="000000"/>
              </a:buClr>
              <a:buSzPts val="2400"/>
              <a:buFont typeface="Arial" panose="020B0604020202020204" pitchFamily="34" charset="0"/>
              <a:buChar char="•"/>
            </a:pPr>
            <a:r>
              <a:rPr lang="ar-SA" sz="2400" dirty="0">
                <a:solidFill>
                  <a:schemeClr val="tx1"/>
                </a:solidFill>
              </a:rPr>
              <a:t>تستعمل الأبحاث ذات الجودة فقط</a:t>
            </a:r>
          </a:p>
          <a:p>
            <a:pPr marL="457200" marR="0" lvl="0" indent="-457200" algn="r" rtl="1">
              <a:lnSpc>
                <a:spcPct val="100000"/>
              </a:lnSpc>
              <a:spcBef>
                <a:spcPts val="0"/>
              </a:spcBef>
              <a:spcAft>
                <a:spcPts val="0"/>
              </a:spcAft>
              <a:buClr>
                <a:srgbClr val="000000"/>
              </a:buClr>
              <a:buSzPts val="2400"/>
              <a:buFont typeface="Arial" panose="020B0604020202020204" pitchFamily="34" charset="0"/>
              <a:buChar char="•"/>
            </a:pPr>
            <a:r>
              <a:rPr lang="ar-SA" sz="2400" dirty="0">
                <a:solidFill>
                  <a:schemeClr val="tx1"/>
                </a:solidFill>
              </a:rPr>
              <a:t>يمكن استعمالها في مكان تقديم الخدمة </a:t>
            </a:r>
          </a:p>
          <a:p>
            <a:pPr marL="457200" marR="0" lvl="0" indent="-457200" algn="r" rtl="1">
              <a:lnSpc>
                <a:spcPct val="100000"/>
              </a:lnSpc>
              <a:spcBef>
                <a:spcPts val="0"/>
              </a:spcBef>
              <a:spcAft>
                <a:spcPts val="0"/>
              </a:spcAft>
              <a:buClr>
                <a:srgbClr val="000000"/>
              </a:buClr>
              <a:buSzPts val="2400"/>
              <a:buFont typeface="Arial" panose="020B0604020202020204" pitchFamily="34" charset="0"/>
              <a:buChar char="•"/>
            </a:pPr>
            <a:r>
              <a:rPr lang="ar-SA" sz="2400" dirty="0">
                <a:solidFill>
                  <a:schemeClr val="tx1"/>
                </a:solidFill>
              </a:rPr>
              <a:t>لن يحتاج أو يريد  كل الأطباء أن يقوموا بالبحث في المؤلفات وتقييمها إكلينيكيا</a:t>
            </a:r>
          </a:p>
          <a:p>
            <a:pPr marL="457200" marR="0" lvl="0" indent="-457200" algn="r" rtl="1">
              <a:lnSpc>
                <a:spcPct val="100000"/>
              </a:lnSpc>
              <a:spcBef>
                <a:spcPts val="0"/>
              </a:spcBef>
              <a:spcAft>
                <a:spcPts val="0"/>
              </a:spcAft>
              <a:buClr>
                <a:srgbClr val="000000"/>
              </a:buClr>
              <a:buSzPts val="2400"/>
              <a:buFont typeface="Arial" panose="020B0604020202020204" pitchFamily="34" charset="0"/>
              <a:buChar char="•"/>
            </a:pPr>
            <a:endParaRPr lang="ar-SA" sz="2400" dirty="0"/>
          </a:p>
          <a:p>
            <a:pPr marL="457200" marR="0" lvl="0" indent="-457200" algn="r" rtl="1">
              <a:lnSpc>
                <a:spcPct val="100000"/>
              </a:lnSpc>
              <a:spcBef>
                <a:spcPts val="0"/>
              </a:spcBef>
              <a:spcAft>
                <a:spcPts val="0"/>
              </a:spcAft>
              <a:buClr>
                <a:srgbClr val="000000"/>
              </a:buClr>
              <a:buSzPts val="2400"/>
              <a:buFont typeface="Arial" panose="020B0604020202020204" pitchFamily="34" charset="0"/>
              <a:buChar char="•"/>
            </a:pPr>
            <a:endParaRP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1"/>
        <p:cNvGrpSpPr/>
        <p:nvPr/>
      </p:nvGrpSpPr>
      <p:grpSpPr>
        <a:xfrm>
          <a:off x="0" y="0"/>
          <a:ext cx="0" cy="0"/>
          <a:chOff x="0" y="0"/>
          <a:chExt cx="0" cy="0"/>
        </a:xfrm>
      </p:grpSpPr>
      <p:sp>
        <p:nvSpPr>
          <p:cNvPr id="192" name="Google Shape;192;p7"/>
          <p:cNvSpPr txBox="1">
            <a:spLocks noGrp="1"/>
          </p:cNvSpPr>
          <p:nvPr>
            <p:ph type="title"/>
          </p:nvPr>
        </p:nvSpPr>
        <p:spPr>
          <a:xfrm>
            <a:off x="-370114" y="351281"/>
            <a:ext cx="7968343"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586F7C"/>
              </a:buClr>
              <a:buSzPts val="3700"/>
              <a:buNone/>
            </a:pPr>
            <a:r>
              <a:rPr lang="ar-SA" dirty="0">
                <a:solidFill>
                  <a:srgbClr val="586F7C"/>
                </a:solidFill>
                <a:latin typeface="Open Sans"/>
                <a:ea typeface="Open Sans"/>
                <a:cs typeface="Open Sans"/>
                <a:sym typeface="Open Sans"/>
              </a:rPr>
              <a:t>التسلسل الهرمي للبحث والأدلة</a:t>
            </a:r>
            <a:endParaRPr dirty="0">
              <a:solidFill>
                <a:srgbClr val="586F7C"/>
              </a:solidFill>
              <a:latin typeface="Open Sans"/>
              <a:ea typeface="Open Sans"/>
              <a:cs typeface="Open Sans"/>
              <a:sym typeface="Open Sans"/>
            </a:endParaRPr>
          </a:p>
        </p:txBody>
      </p:sp>
      <p:graphicFrame>
        <p:nvGraphicFramePr>
          <p:cNvPr id="194" name="Google Shape;194;p7"/>
          <p:cNvGraphicFramePr/>
          <p:nvPr>
            <p:extLst>
              <p:ext uri="{D42A27DB-BD31-4B8C-83A1-F6EECF244321}">
                <p14:modId xmlns:p14="http://schemas.microsoft.com/office/powerpoint/2010/main" val="1570111083"/>
              </p:ext>
            </p:extLst>
          </p:nvPr>
        </p:nvGraphicFramePr>
        <p:xfrm>
          <a:off x="10333973" y="2071365"/>
          <a:ext cx="1466413" cy="3580700"/>
        </p:xfrm>
        <a:graphic>
          <a:graphicData uri="http://schemas.openxmlformats.org/drawingml/2006/table">
            <a:tbl>
              <a:tblPr firstRow="1" bandRow="1">
                <a:noFill/>
                <a:tableStyleId>{5E1076BC-134F-4929-84BD-F2709801FC80}</a:tableStyleId>
              </a:tblPr>
              <a:tblGrid>
                <a:gridCol w="1466413">
                  <a:extLst>
                    <a:ext uri="{9D8B030D-6E8A-4147-A177-3AD203B41FA5}">
                      <a16:colId xmlns:a16="http://schemas.microsoft.com/office/drawing/2014/main" val="20000"/>
                    </a:ext>
                  </a:extLst>
                </a:gridCol>
              </a:tblGrid>
              <a:tr h="747575">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dirty="0">
                          <a:solidFill>
                            <a:schemeClr val="dk1"/>
                          </a:solidFill>
                        </a:rPr>
                        <a:t>Cochrane Database of </a:t>
                      </a:r>
                      <a:endParaRPr lang="en-US" sz="1400" u="none" strike="noStrike" cap="none" dirty="0"/>
                    </a:p>
                    <a:p>
                      <a:pPr marL="0" marR="0" lvl="0" indent="0" algn="l" rtl="0">
                        <a:lnSpc>
                          <a:spcPct val="100000"/>
                        </a:lnSpc>
                        <a:spcBef>
                          <a:spcPts val="0"/>
                        </a:spcBef>
                        <a:spcAft>
                          <a:spcPts val="0"/>
                        </a:spcAft>
                        <a:buClr>
                          <a:srgbClr val="000000"/>
                        </a:buClr>
                        <a:buSzPts val="1100"/>
                        <a:buFont typeface="Arial"/>
                        <a:buNone/>
                      </a:pPr>
                      <a:r>
                        <a:rPr lang="en-US" sz="1100" b="1" u="none" strike="noStrike" cap="none" dirty="0">
                          <a:solidFill>
                            <a:schemeClr val="dk1"/>
                          </a:solidFill>
                        </a:rPr>
                        <a:t>Systematic Reviews </a:t>
                      </a:r>
                      <a:endParaRPr lang="en-US" sz="1100" b="0" u="none" strike="noStrike" cap="none" dirty="0">
                        <a:solidFill>
                          <a:schemeClr val="dk1"/>
                        </a:solidFill>
                      </a:endParaRPr>
                    </a:p>
                    <a:p>
                      <a:pPr marL="0" marR="0" lvl="0" indent="0" algn="l" rtl="0">
                        <a:lnSpc>
                          <a:spcPct val="100000"/>
                        </a:lnSpc>
                        <a:spcBef>
                          <a:spcPts val="0"/>
                        </a:spcBef>
                        <a:spcAft>
                          <a:spcPts val="0"/>
                        </a:spcAft>
                        <a:buNone/>
                      </a:pPr>
                      <a:endParaRPr sz="1100" b="1" u="none" strike="noStrike" cap="none" dirty="0">
                        <a:solidFill>
                          <a:schemeClr val="tx1"/>
                        </a:solidFill>
                        <a:latin typeface="+mn-lt"/>
                      </a:endParaRPr>
                    </a:p>
                  </a:txBody>
                  <a:tcPr marL="68550" marR="68550" marT="34275" marB="34275">
                    <a:solidFill>
                      <a:srgbClr val="C00000">
                        <a:alpha val="35686"/>
                      </a:srgbClr>
                    </a:solidFill>
                  </a:tcPr>
                </a:tc>
                <a:extLst>
                  <a:ext uri="{0D108BD9-81ED-4DB2-BD59-A6C34878D82A}">
                    <a16:rowId xmlns:a16="http://schemas.microsoft.com/office/drawing/2014/main" val="10000"/>
                  </a:ext>
                </a:extLst>
              </a:tr>
              <a:tr h="739200">
                <a:tc>
                  <a:txBody>
                    <a:bodyPr/>
                    <a:lstStyle/>
                    <a:p>
                      <a:pPr marL="0" marR="0" lvl="0" indent="0" algn="l" defTabSz="1254125" rtl="0" eaLnBrk="1" fontAlgn="auto" latinLnBrk="0" hangingPunct="1">
                        <a:lnSpc>
                          <a:spcPct val="100000"/>
                        </a:lnSpc>
                        <a:spcBef>
                          <a:spcPts val="0"/>
                        </a:spcBef>
                        <a:spcAft>
                          <a:spcPts val="0"/>
                        </a:spcAft>
                        <a:buClr>
                          <a:srgbClr val="000000"/>
                        </a:buClr>
                        <a:buSzTx/>
                        <a:buFont typeface="Arial"/>
                        <a:buNone/>
                        <a:tabLst/>
                        <a:defRPr/>
                      </a:pPr>
                      <a:r>
                        <a:rPr lang="en-US" sz="1100" b="1" i="0" u="none" strike="noStrike" cap="none" dirty="0">
                          <a:solidFill>
                            <a:schemeClr val="dk1"/>
                          </a:solidFill>
                          <a:latin typeface="Arial"/>
                          <a:cs typeface="Arial"/>
                          <a:sym typeface="Arial"/>
                        </a:rPr>
                        <a:t>EBM Guidelines</a:t>
                      </a:r>
                      <a:br>
                        <a:rPr lang="en-US" sz="1100" b="1" i="0" u="none" strike="noStrike" cap="none" dirty="0">
                          <a:solidFill>
                            <a:schemeClr val="dk1"/>
                          </a:solidFill>
                          <a:latin typeface="Arial"/>
                          <a:cs typeface="Arial"/>
                          <a:sym typeface="Arial"/>
                        </a:rPr>
                      </a:br>
                      <a:r>
                        <a:rPr lang="en-US" sz="1100" b="1" i="0" u="none" strike="noStrike" cap="none" dirty="0">
                          <a:solidFill>
                            <a:schemeClr val="dk1"/>
                          </a:solidFill>
                          <a:latin typeface="Arial"/>
                          <a:cs typeface="Arial"/>
                          <a:sym typeface="Arial"/>
                        </a:rPr>
                        <a:t>Essential Evidence Plus</a:t>
                      </a:r>
                    </a:p>
                    <a:p>
                      <a:pPr marL="0" marR="0" lvl="0" indent="0" algn="l" rtl="1">
                        <a:lnSpc>
                          <a:spcPct val="100000"/>
                        </a:lnSpc>
                        <a:spcBef>
                          <a:spcPts val="0"/>
                        </a:spcBef>
                        <a:spcAft>
                          <a:spcPts val="0"/>
                        </a:spcAft>
                        <a:buClr>
                          <a:srgbClr val="000000"/>
                        </a:buClr>
                        <a:buFont typeface="Arial"/>
                        <a:buNone/>
                      </a:pPr>
                      <a:endParaRPr sz="1100" b="1" u="none" strike="noStrike" cap="none" dirty="0">
                        <a:solidFill>
                          <a:schemeClr val="tx1"/>
                        </a:solidFill>
                        <a:latin typeface="+mn-lt"/>
                      </a:endParaRPr>
                    </a:p>
                  </a:txBody>
                  <a:tcPr marL="68550" marR="68550" marT="34275" marB="34275">
                    <a:solidFill>
                      <a:srgbClr val="FFFF00">
                        <a:alpha val="53725"/>
                      </a:srgbClr>
                    </a:solidFill>
                  </a:tcPr>
                </a:tc>
                <a:extLst>
                  <a:ext uri="{0D108BD9-81ED-4DB2-BD59-A6C34878D82A}">
                    <a16:rowId xmlns:a16="http://schemas.microsoft.com/office/drawing/2014/main" val="10001"/>
                  </a:ext>
                </a:extLst>
              </a:tr>
              <a:tr h="458600">
                <a:tc>
                  <a:txBody>
                    <a:bodyPr/>
                    <a:lstStyle/>
                    <a:p>
                      <a:pPr marL="0" marR="0" lvl="0" indent="0" algn="l" rtl="1">
                        <a:lnSpc>
                          <a:spcPct val="100000"/>
                        </a:lnSpc>
                        <a:spcBef>
                          <a:spcPts val="0"/>
                        </a:spcBef>
                        <a:spcAft>
                          <a:spcPts val="0"/>
                        </a:spcAft>
                        <a:buClr>
                          <a:schemeClr val="dk1"/>
                        </a:buClr>
                        <a:buSzPts val="1100"/>
                        <a:buFont typeface="Arial"/>
                        <a:buNone/>
                      </a:pPr>
                      <a:r>
                        <a:rPr lang="en-US" sz="1100" b="1" dirty="0">
                          <a:solidFill>
                            <a:schemeClr val="tx1"/>
                          </a:solidFill>
                          <a:latin typeface="Open Sans"/>
                          <a:ea typeface="Open Sans"/>
                          <a:cs typeface="Open Sans"/>
                          <a:sym typeface="Open Sans"/>
                        </a:rPr>
                        <a:t>PubMed</a:t>
                      </a:r>
                      <a:r>
                        <a:rPr lang="ar-SA" sz="1100" b="1" dirty="0">
                          <a:solidFill>
                            <a:schemeClr val="tx1"/>
                          </a:solidFill>
                          <a:latin typeface="+mn-lt"/>
                        </a:rPr>
                        <a:t> </a:t>
                      </a:r>
                      <a:r>
                        <a:rPr lang="en-US" sz="1100" b="1" dirty="0">
                          <a:solidFill>
                            <a:schemeClr val="tx1"/>
                          </a:solidFill>
                          <a:latin typeface="+mn-lt"/>
                        </a:rPr>
                        <a:t> </a:t>
                      </a:r>
                    </a:p>
                    <a:p>
                      <a:pPr marL="0" marR="0" lvl="0" indent="0" algn="l" rtl="1">
                        <a:lnSpc>
                          <a:spcPct val="100000"/>
                        </a:lnSpc>
                        <a:spcBef>
                          <a:spcPts val="0"/>
                        </a:spcBef>
                        <a:spcAft>
                          <a:spcPts val="0"/>
                        </a:spcAft>
                        <a:buClr>
                          <a:schemeClr val="dk1"/>
                        </a:buClr>
                        <a:buSzPts val="1100"/>
                        <a:buFont typeface="Arial"/>
                        <a:buNone/>
                      </a:pPr>
                      <a:r>
                        <a:rPr lang="en-US" sz="1100" b="1" dirty="0">
                          <a:solidFill>
                            <a:schemeClr val="tx1"/>
                          </a:solidFill>
                          <a:latin typeface="+mn-lt"/>
                        </a:rPr>
                        <a:t>CINAHL</a:t>
                      </a:r>
                    </a:p>
                  </a:txBody>
                  <a:tcPr marL="68550" marR="68550" marT="34275" marB="34275">
                    <a:solidFill>
                      <a:srgbClr val="92D050">
                        <a:alpha val="40784"/>
                      </a:srgbClr>
                    </a:solidFill>
                  </a:tcPr>
                </a:tc>
                <a:extLst>
                  <a:ext uri="{0D108BD9-81ED-4DB2-BD59-A6C34878D82A}">
                    <a16:rowId xmlns:a16="http://schemas.microsoft.com/office/drawing/2014/main" val="10002"/>
                  </a:ext>
                </a:extLst>
              </a:tr>
              <a:tr h="571525">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dirty="0"/>
                        <a:t>CENTRAL</a:t>
                      </a:r>
                      <a:endParaRPr sz="1400" b="1" u="none" strike="noStrike" cap="none" dirty="0"/>
                    </a:p>
                    <a:p>
                      <a:pPr marL="0" marR="0" lvl="0" indent="0" algn="l" rtl="0">
                        <a:lnSpc>
                          <a:spcPct val="100000"/>
                        </a:lnSpc>
                        <a:spcBef>
                          <a:spcPts val="0"/>
                        </a:spcBef>
                        <a:spcAft>
                          <a:spcPts val="0"/>
                        </a:spcAft>
                        <a:buClr>
                          <a:srgbClr val="000000"/>
                        </a:buClr>
                        <a:buSzPts val="1100"/>
                        <a:buFont typeface="Arial"/>
                        <a:buNone/>
                      </a:pPr>
                      <a:r>
                        <a:rPr lang="en-US" sz="1100" b="1" u="none" strike="noStrike" cap="none" dirty="0"/>
                        <a:t>PubMed</a:t>
                      </a:r>
                      <a:endParaRPr sz="1400" b="1" u="none" strike="noStrike" cap="none" dirty="0"/>
                    </a:p>
                    <a:p>
                      <a:pPr marL="0" marR="0" lvl="0" indent="0" algn="l" rtl="0">
                        <a:lnSpc>
                          <a:spcPct val="100000"/>
                        </a:lnSpc>
                        <a:spcBef>
                          <a:spcPts val="0"/>
                        </a:spcBef>
                        <a:spcAft>
                          <a:spcPts val="0"/>
                        </a:spcAft>
                        <a:buClr>
                          <a:srgbClr val="000000"/>
                        </a:buClr>
                        <a:buSzPts val="1100"/>
                        <a:buFont typeface="Arial"/>
                        <a:buNone/>
                      </a:pPr>
                      <a:r>
                        <a:rPr lang="en-US" sz="1100" b="1" u="none" strike="noStrike" cap="none" dirty="0">
                          <a:solidFill>
                            <a:schemeClr val="dk1"/>
                          </a:solidFill>
                        </a:rPr>
                        <a:t>CINAHL</a:t>
                      </a:r>
                      <a:endParaRPr sz="1400" b="1" u="none" strike="noStrike" cap="none" dirty="0"/>
                    </a:p>
                  </a:txBody>
                  <a:tcPr marL="68550" marR="68550" marT="34275" marB="34275">
                    <a:solidFill>
                      <a:srgbClr val="7030A0">
                        <a:alpha val="43921"/>
                      </a:srgbClr>
                    </a:solidFill>
                  </a:tcPr>
                </a:tc>
                <a:extLst>
                  <a:ext uri="{0D108BD9-81ED-4DB2-BD59-A6C34878D82A}">
                    <a16:rowId xmlns:a16="http://schemas.microsoft.com/office/drawing/2014/main" val="10003"/>
                  </a:ext>
                </a:extLst>
              </a:tr>
              <a:tr h="403875">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dirty="0"/>
                        <a:t>PubMed</a:t>
                      </a:r>
                      <a:endParaRPr sz="1400" u="none" strike="noStrike" cap="none" dirty="0"/>
                    </a:p>
                    <a:p>
                      <a:pPr marL="0" marR="0" lvl="0" indent="0" algn="l" rtl="0">
                        <a:lnSpc>
                          <a:spcPct val="100000"/>
                        </a:lnSpc>
                        <a:spcBef>
                          <a:spcPts val="0"/>
                        </a:spcBef>
                        <a:spcAft>
                          <a:spcPts val="0"/>
                        </a:spcAft>
                        <a:buClr>
                          <a:srgbClr val="000000"/>
                        </a:buClr>
                        <a:buSzPts val="1100"/>
                        <a:buFont typeface="Arial"/>
                        <a:buNone/>
                      </a:pPr>
                      <a:r>
                        <a:rPr lang="en-US" sz="1100" b="1" u="none" strike="noStrike" cap="none" dirty="0">
                          <a:solidFill>
                            <a:schemeClr val="dk1"/>
                          </a:solidFill>
                        </a:rPr>
                        <a:t>CINAHL</a:t>
                      </a:r>
                      <a:endParaRPr sz="1400" u="none" strike="noStrike" cap="none" dirty="0"/>
                    </a:p>
                  </a:txBody>
                  <a:tcPr marL="68550" marR="68550" marT="34275" marB="34275">
                    <a:solidFill>
                      <a:srgbClr val="F77B43">
                        <a:alpha val="72941"/>
                      </a:srgbClr>
                    </a:solidFill>
                  </a:tcPr>
                </a:tc>
                <a:extLst>
                  <a:ext uri="{0D108BD9-81ED-4DB2-BD59-A6C34878D82A}">
                    <a16:rowId xmlns:a16="http://schemas.microsoft.com/office/drawing/2014/main" val="10004"/>
                  </a:ext>
                </a:extLst>
              </a:tr>
              <a:tr h="500750">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chemeClr val="dk1"/>
                          </a:solidFill>
                        </a:rPr>
                        <a:t>Textbooks</a:t>
                      </a:r>
                      <a:endParaRPr sz="1100" i="1" u="none" strike="noStrike" cap="none" dirty="0">
                        <a:solidFill>
                          <a:srgbClr val="C00000"/>
                        </a:solidFill>
                      </a:endParaRPr>
                    </a:p>
                  </a:txBody>
                  <a:tcPr marL="68550" marR="68550" marT="34275" marB="34275">
                    <a:solidFill>
                      <a:srgbClr val="50EC12">
                        <a:alpha val="78823"/>
                      </a:srgbClr>
                    </a:solidFill>
                  </a:tcPr>
                </a:tc>
                <a:extLst>
                  <a:ext uri="{0D108BD9-81ED-4DB2-BD59-A6C34878D82A}">
                    <a16:rowId xmlns:a16="http://schemas.microsoft.com/office/drawing/2014/main" val="10005"/>
                  </a:ext>
                </a:extLst>
              </a:tr>
            </a:tbl>
          </a:graphicData>
        </a:graphic>
      </p:graphicFrame>
      <p:graphicFrame>
        <p:nvGraphicFramePr>
          <p:cNvPr id="3" name="Diagram 2">
            <a:extLst>
              <a:ext uri="{FF2B5EF4-FFF2-40B4-BE49-F238E27FC236}">
                <a16:creationId xmlns:a16="http://schemas.microsoft.com/office/drawing/2014/main" id="{BC5CA991-0544-1344-976C-EC211735F163}"/>
              </a:ext>
            </a:extLst>
          </p:cNvPr>
          <p:cNvGraphicFramePr/>
          <p:nvPr>
            <p:extLst>
              <p:ext uri="{D42A27DB-BD31-4B8C-83A1-F6EECF244321}">
                <p14:modId xmlns:p14="http://schemas.microsoft.com/office/powerpoint/2010/main" val="1722044252"/>
              </p:ext>
            </p:extLst>
          </p:nvPr>
        </p:nvGraphicFramePr>
        <p:xfrm>
          <a:off x="2569029" y="1850571"/>
          <a:ext cx="7206342" cy="4804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ight Brace 3">
            <a:extLst>
              <a:ext uri="{FF2B5EF4-FFF2-40B4-BE49-F238E27FC236}">
                <a16:creationId xmlns:a16="http://schemas.microsoft.com/office/drawing/2014/main" id="{ADDAF46E-3F53-1C45-A877-226560B0531A}"/>
              </a:ext>
            </a:extLst>
          </p:cNvPr>
          <p:cNvSpPr/>
          <p:nvPr/>
        </p:nvSpPr>
        <p:spPr>
          <a:xfrm>
            <a:off x="7598229" y="1850571"/>
            <a:ext cx="653142" cy="1872343"/>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marR="0" algn="ctr" rtl="1">
              <a:lnSpc>
                <a:spcPct val="100000"/>
              </a:lnSpc>
              <a:spcBef>
                <a:spcPts val="0"/>
              </a:spcBef>
              <a:spcAft>
                <a:spcPts val="0"/>
              </a:spcAft>
              <a:buClr>
                <a:srgbClr val="000000"/>
              </a:buClr>
              <a:buFont typeface="Arial"/>
            </a:pPr>
            <a:endParaRPr lang="en-US"/>
          </a:p>
        </p:txBody>
      </p:sp>
      <p:sp>
        <p:nvSpPr>
          <p:cNvPr id="9" name="Right Brace 8">
            <a:extLst>
              <a:ext uri="{FF2B5EF4-FFF2-40B4-BE49-F238E27FC236}">
                <a16:creationId xmlns:a16="http://schemas.microsoft.com/office/drawing/2014/main" id="{6E5B16F0-D796-104F-BB25-57008FC10719}"/>
              </a:ext>
            </a:extLst>
          </p:cNvPr>
          <p:cNvSpPr/>
          <p:nvPr/>
        </p:nvSpPr>
        <p:spPr>
          <a:xfrm>
            <a:off x="8965095" y="3722915"/>
            <a:ext cx="653142" cy="2931954"/>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marR="0" algn="ctr" rtl="1">
              <a:lnSpc>
                <a:spcPct val="100000"/>
              </a:lnSpc>
              <a:spcBef>
                <a:spcPts val="0"/>
              </a:spcBef>
              <a:spcAft>
                <a:spcPts val="0"/>
              </a:spcAft>
              <a:buClr>
                <a:srgbClr val="000000"/>
              </a:buClr>
              <a:buFont typeface="Arial"/>
            </a:pPr>
            <a:endParaRPr lang="en-US"/>
          </a:p>
        </p:txBody>
      </p:sp>
      <p:sp>
        <p:nvSpPr>
          <p:cNvPr id="5" name="TextBox 4">
            <a:extLst>
              <a:ext uri="{FF2B5EF4-FFF2-40B4-BE49-F238E27FC236}">
                <a16:creationId xmlns:a16="http://schemas.microsoft.com/office/drawing/2014/main" id="{A52C47E7-ADC3-EC4B-BAA8-073D1FE8C509}"/>
              </a:ext>
            </a:extLst>
          </p:cNvPr>
          <p:cNvSpPr txBox="1"/>
          <p:nvPr/>
        </p:nvSpPr>
        <p:spPr>
          <a:xfrm>
            <a:off x="7489371" y="2617911"/>
            <a:ext cx="1524000" cy="307777"/>
          </a:xfrm>
          <a:prstGeom prst="rect">
            <a:avLst/>
          </a:prstGeom>
          <a:solidFill>
            <a:schemeClr val="bg1"/>
          </a:solidFill>
          <a:ln>
            <a:solidFill>
              <a:schemeClr val="tx1"/>
            </a:solidFill>
          </a:ln>
        </p:spPr>
        <p:txBody>
          <a:bodyPr wrap="square" rtlCol="0">
            <a:spAutoFit/>
          </a:bodyPr>
          <a:lstStyle/>
          <a:p>
            <a:pPr marR="0" algn="r" rtl="1">
              <a:lnSpc>
                <a:spcPct val="100000"/>
              </a:lnSpc>
              <a:spcBef>
                <a:spcPts val="0"/>
              </a:spcBef>
              <a:spcAft>
                <a:spcPts val="0"/>
              </a:spcAft>
              <a:buClr>
                <a:srgbClr val="000000"/>
              </a:buClr>
              <a:buFont typeface="Arial"/>
            </a:pPr>
            <a:r>
              <a:rPr lang="ar-SA" dirty="0"/>
              <a:t>معلومات منتقاه</a:t>
            </a:r>
            <a:endParaRPr lang="en-US" dirty="0"/>
          </a:p>
        </p:txBody>
      </p:sp>
      <p:sp>
        <p:nvSpPr>
          <p:cNvPr id="11" name="TextBox 10">
            <a:extLst>
              <a:ext uri="{FF2B5EF4-FFF2-40B4-BE49-F238E27FC236}">
                <a16:creationId xmlns:a16="http://schemas.microsoft.com/office/drawing/2014/main" id="{54DE1CB1-3EF8-6848-8662-0C55A2438007}"/>
              </a:ext>
            </a:extLst>
          </p:cNvPr>
          <p:cNvSpPr txBox="1"/>
          <p:nvPr/>
        </p:nvSpPr>
        <p:spPr>
          <a:xfrm>
            <a:off x="8568747" y="5035003"/>
            <a:ext cx="1524000" cy="307777"/>
          </a:xfrm>
          <a:prstGeom prst="rect">
            <a:avLst/>
          </a:prstGeom>
          <a:solidFill>
            <a:schemeClr val="bg1"/>
          </a:solidFill>
          <a:ln>
            <a:solidFill>
              <a:schemeClr val="tx1"/>
            </a:solidFill>
          </a:ln>
        </p:spPr>
        <p:txBody>
          <a:bodyPr wrap="square" rtlCol="0">
            <a:spAutoFit/>
          </a:bodyPr>
          <a:lstStyle/>
          <a:p>
            <a:pPr marR="0" algn="r" rtl="1">
              <a:lnSpc>
                <a:spcPct val="100000"/>
              </a:lnSpc>
              <a:spcBef>
                <a:spcPts val="0"/>
              </a:spcBef>
              <a:spcAft>
                <a:spcPts val="0"/>
              </a:spcAft>
              <a:buClr>
                <a:srgbClr val="000000"/>
              </a:buClr>
              <a:buFont typeface="Arial"/>
            </a:pPr>
            <a:r>
              <a:rPr lang="ar-SA" dirty="0"/>
              <a:t>معلومات غير منتقاه</a:t>
            </a:r>
            <a:endParaRPr lang="en-US" dirty="0"/>
          </a:p>
        </p:txBody>
      </p:sp>
      <p:sp>
        <p:nvSpPr>
          <p:cNvPr id="8" name="TextBox 7">
            <a:extLst>
              <a:ext uri="{FF2B5EF4-FFF2-40B4-BE49-F238E27FC236}">
                <a16:creationId xmlns:a16="http://schemas.microsoft.com/office/drawing/2014/main" id="{F9B10EBC-DFD7-9D4E-A58E-831F94F3A0B4}"/>
              </a:ext>
            </a:extLst>
          </p:cNvPr>
          <p:cNvSpPr txBox="1"/>
          <p:nvPr/>
        </p:nvSpPr>
        <p:spPr>
          <a:xfrm>
            <a:off x="1094246" y="2356301"/>
            <a:ext cx="1474783" cy="584775"/>
          </a:xfrm>
          <a:prstGeom prst="rect">
            <a:avLst/>
          </a:prstGeom>
          <a:solidFill>
            <a:srgbClr val="F9FFA2"/>
          </a:solidFill>
        </p:spPr>
        <p:txBody>
          <a:bodyPr wrap="square" rtlCol="0">
            <a:spAutoFit/>
          </a:bodyPr>
          <a:lstStyle/>
          <a:p>
            <a:pPr algn="ctr"/>
            <a:r>
              <a:rPr lang="ar-SA" sz="1800" dirty="0">
                <a:solidFill>
                  <a:schemeClr val="tx1"/>
                </a:solidFill>
              </a:rPr>
              <a:t>اسأل الخبراء </a:t>
            </a:r>
          </a:p>
          <a:p>
            <a:pPr algn="ctr"/>
            <a:r>
              <a:rPr lang="ar-SA" dirty="0">
                <a:solidFill>
                  <a:schemeClr val="tx1"/>
                </a:solidFill>
              </a:rPr>
              <a:t>ابدأ بمصادر منتقاه</a:t>
            </a:r>
            <a:endParaRPr lang="en-US" dirty="0">
              <a:solidFill>
                <a:schemeClr val="tx1"/>
              </a:solidFill>
            </a:endParaRPr>
          </a:p>
        </p:txBody>
      </p:sp>
      <p:sp>
        <p:nvSpPr>
          <p:cNvPr id="15" name="TextBox 14">
            <a:extLst>
              <a:ext uri="{FF2B5EF4-FFF2-40B4-BE49-F238E27FC236}">
                <a16:creationId xmlns:a16="http://schemas.microsoft.com/office/drawing/2014/main" id="{C0DD8CDF-2257-5D48-915B-B02E79C88119}"/>
              </a:ext>
            </a:extLst>
          </p:cNvPr>
          <p:cNvSpPr txBox="1"/>
          <p:nvPr/>
        </p:nvSpPr>
        <p:spPr>
          <a:xfrm>
            <a:off x="988933" y="4665671"/>
            <a:ext cx="1685408" cy="584775"/>
          </a:xfrm>
          <a:prstGeom prst="rect">
            <a:avLst/>
          </a:prstGeom>
          <a:solidFill>
            <a:srgbClr val="F9FFA2"/>
          </a:solidFill>
        </p:spPr>
        <p:txBody>
          <a:bodyPr wrap="square" rtlCol="0">
            <a:spAutoFit/>
          </a:bodyPr>
          <a:lstStyle/>
          <a:p>
            <a:pPr algn="ctr"/>
            <a:r>
              <a:rPr lang="ar-SA" sz="1800" dirty="0"/>
              <a:t>ابحث بنفسك </a:t>
            </a:r>
          </a:p>
          <a:p>
            <a:pPr algn="ctr"/>
            <a:r>
              <a:rPr lang="ar-SA" dirty="0">
                <a:solidFill>
                  <a:schemeClr val="tx1"/>
                </a:solidFill>
              </a:rPr>
              <a:t>ابدأ</a:t>
            </a:r>
            <a:r>
              <a:rPr lang="ar-SA" dirty="0"/>
              <a:t> بمصادر غير منتقاه</a:t>
            </a:r>
            <a:endParaRPr lang="en-US" dirty="0"/>
          </a:p>
        </p:txBody>
      </p:sp>
      <p:cxnSp>
        <p:nvCxnSpPr>
          <p:cNvPr id="12" name="Straight Arrow Connector 11">
            <a:extLst>
              <a:ext uri="{FF2B5EF4-FFF2-40B4-BE49-F238E27FC236}">
                <a16:creationId xmlns:a16="http://schemas.microsoft.com/office/drawing/2014/main" id="{430AAD70-E56C-084F-9BD2-2F83F00E77B7}"/>
              </a:ext>
            </a:extLst>
          </p:cNvPr>
          <p:cNvCxnSpPr/>
          <p:nvPr/>
        </p:nvCxnSpPr>
        <p:spPr>
          <a:xfrm>
            <a:off x="2342367" y="3024220"/>
            <a:ext cx="0" cy="1481364"/>
          </a:xfrm>
          <a:prstGeom prst="straightConnector1">
            <a:avLst/>
          </a:prstGeom>
          <a:ln>
            <a:solidFill>
              <a:srgbClr val="00B050"/>
            </a:solidFill>
            <a:tailEnd type="triangle"/>
          </a:ln>
        </p:spPr>
        <p:style>
          <a:lnRef idx="1">
            <a:schemeClr val="accent5"/>
          </a:lnRef>
          <a:fillRef idx="0">
            <a:schemeClr val="accent5"/>
          </a:fillRef>
          <a:effectRef idx="0">
            <a:schemeClr val="accent5"/>
          </a:effectRef>
          <a:fontRef idx="minor">
            <a:schemeClr val="tx1"/>
          </a:fontRef>
        </p:style>
      </p:cxnSp>
      <p:cxnSp>
        <p:nvCxnSpPr>
          <p:cNvPr id="18" name="Straight Arrow Connector 17">
            <a:extLst>
              <a:ext uri="{FF2B5EF4-FFF2-40B4-BE49-F238E27FC236}">
                <a16:creationId xmlns:a16="http://schemas.microsoft.com/office/drawing/2014/main" id="{A9554222-DA2E-714A-AE63-B4CA232B7F49}"/>
              </a:ext>
            </a:extLst>
          </p:cNvPr>
          <p:cNvCxnSpPr/>
          <p:nvPr/>
        </p:nvCxnSpPr>
        <p:spPr>
          <a:xfrm>
            <a:off x="1555315" y="2982232"/>
            <a:ext cx="0" cy="1481364"/>
          </a:xfrm>
          <a:prstGeom prst="straightConnector1">
            <a:avLst/>
          </a:prstGeom>
          <a:ln>
            <a:solidFill>
              <a:srgbClr val="FF0000"/>
            </a:solidFill>
            <a:tailEnd type="triangle"/>
          </a:ln>
        </p:spPr>
        <p:style>
          <a:lnRef idx="1">
            <a:schemeClr val="accent5"/>
          </a:lnRef>
          <a:fillRef idx="0">
            <a:schemeClr val="accent5"/>
          </a:fillRef>
          <a:effectRef idx="0">
            <a:schemeClr val="accent5"/>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2"/>
          <p:cNvSpPr txBox="1">
            <a:spLocks noGrp="1"/>
          </p:cNvSpPr>
          <p:nvPr>
            <p:ph type="title"/>
          </p:nvPr>
        </p:nvSpPr>
        <p:spPr>
          <a:xfrm>
            <a:off x="60960" y="512627"/>
            <a:ext cx="7707086" cy="10809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600"/>
              <a:buNone/>
            </a:pPr>
            <a:r>
              <a:rPr lang="ar-SA" dirty="0">
                <a:solidFill>
                  <a:srgbClr val="586F7C"/>
                </a:solidFill>
                <a:latin typeface="Open Sans"/>
                <a:ea typeface="Open Sans"/>
                <a:sym typeface="Open Sans"/>
              </a:rPr>
              <a:t>الخطوات الخمس </a:t>
            </a:r>
            <a:r>
              <a:rPr lang="ar-SA" dirty="0">
                <a:solidFill>
                  <a:srgbClr val="586F7C"/>
                </a:solidFill>
                <a:latin typeface="Open Sans"/>
                <a:ea typeface="Open Sans"/>
                <a:cs typeface="Open Sans"/>
                <a:sym typeface="Open Sans"/>
              </a:rPr>
              <a:t>الخاصة بعملية الممارسات القائمة علي الأدلة</a:t>
            </a:r>
            <a:endParaRPr dirty="0">
              <a:latin typeface="Open Sans"/>
              <a:ea typeface="Open Sans"/>
              <a:cs typeface="Open Sans"/>
              <a:sym typeface="Open Sans"/>
            </a:endParaRPr>
          </a:p>
        </p:txBody>
      </p:sp>
      <p:grpSp>
        <p:nvGrpSpPr>
          <p:cNvPr id="202" name="Google Shape;202;p12"/>
          <p:cNvGrpSpPr/>
          <p:nvPr/>
        </p:nvGrpSpPr>
        <p:grpSpPr>
          <a:xfrm>
            <a:off x="6838766" y="1954328"/>
            <a:ext cx="4686295" cy="4523756"/>
            <a:chOff x="105412" y="1103"/>
            <a:chExt cx="4686295" cy="4523756"/>
          </a:xfrm>
        </p:grpSpPr>
        <p:sp>
          <p:nvSpPr>
            <p:cNvPr id="203" name="Google Shape;203;p12"/>
            <p:cNvSpPr/>
            <p:nvPr/>
          </p:nvSpPr>
          <p:spPr>
            <a:xfrm>
              <a:off x="1765880" y="1103"/>
              <a:ext cx="1365359" cy="1365359"/>
            </a:xfrm>
            <a:prstGeom prst="ellipse">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04;p12"/>
            <p:cNvSpPr txBox="1"/>
            <p:nvPr/>
          </p:nvSpPr>
          <p:spPr>
            <a:xfrm>
              <a:off x="1965832" y="201055"/>
              <a:ext cx="965455" cy="965455"/>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ar-SA" sz="1600" b="1" i="0" u="none" strike="noStrike" cap="none" dirty="0">
                  <a:solidFill>
                    <a:schemeClr val="lt1"/>
                  </a:solidFill>
                  <a:latin typeface="Arial"/>
                  <a:ea typeface="Arial"/>
                  <a:cs typeface="Arial"/>
                  <a:sym typeface="Arial"/>
                </a:rPr>
                <a:t>اسأل</a:t>
              </a:r>
              <a:endParaRPr dirty="0"/>
            </a:p>
          </p:txBody>
        </p:sp>
        <p:sp>
          <p:nvSpPr>
            <p:cNvPr id="205" name="Google Shape;205;p12"/>
            <p:cNvSpPr/>
            <p:nvPr/>
          </p:nvSpPr>
          <p:spPr>
            <a:xfrm rot="2160000">
              <a:off x="3088376" y="1050520"/>
              <a:ext cx="364158" cy="460808"/>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206;p12"/>
            <p:cNvSpPr txBox="1"/>
            <p:nvPr/>
          </p:nvSpPr>
          <p:spPr>
            <a:xfrm rot="2160000">
              <a:off x="3098808" y="1110575"/>
              <a:ext cx="254911" cy="27648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b="0" i="0" u="none" strike="noStrike" cap="none" dirty="0">
                <a:solidFill>
                  <a:schemeClr val="lt1"/>
                </a:solidFill>
                <a:latin typeface="Arial"/>
                <a:ea typeface="Arial"/>
                <a:cs typeface="Arial"/>
                <a:sym typeface="Arial"/>
              </a:endParaRPr>
            </a:p>
          </p:txBody>
        </p:sp>
        <p:sp>
          <p:nvSpPr>
            <p:cNvPr id="207" name="Google Shape;207;p12"/>
            <p:cNvSpPr/>
            <p:nvPr/>
          </p:nvSpPr>
          <p:spPr>
            <a:xfrm>
              <a:off x="3426348" y="1207503"/>
              <a:ext cx="1365359" cy="1365359"/>
            </a:xfrm>
            <a:prstGeom prst="ellipse">
              <a:avLst/>
            </a:prstGeom>
            <a:solidFill>
              <a:srgbClr val="66B7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08;p12"/>
            <p:cNvSpPr txBox="1"/>
            <p:nvPr/>
          </p:nvSpPr>
          <p:spPr>
            <a:xfrm>
              <a:off x="3626300" y="1407455"/>
              <a:ext cx="965455" cy="965455"/>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ar-SA" sz="1600" b="1" dirty="0">
                  <a:solidFill>
                    <a:schemeClr val="lt1"/>
                  </a:solidFill>
                </a:rPr>
                <a:t>أ</a:t>
              </a:r>
              <a:r>
                <a:rPr lang="ar-SA" sz="1600" b="1" i="0" u="none" strike="noStrike" cap="none" dirty="0">
                  <a:solidFill>
                    <a:schemeClr val="lt1"/>
                  </a:solidFill>
                  <a:latin typeface="Arial"/>
                  <a:ea typeface="Arial"/>
                  <a:cs typeface="Arial"/>
                  <a:sym typeface="Arial"/>
                </a:rPr>
                <a:t>فحص</a:t>
              </a:r>
              <a:endParaRPr dirty="0"/>
            </a:p>
          </p:txBody>
        </p:sp>
        <p:sp>
          <p:nvSpPr>
            <p:cNvPr id="209" name="Google Shape;209;p12"/>
            <p:cNvSpPr/>
            <p:nvPr/>
          </p:nvSpPr>
          <p:spPr>
            <a:xfrm rot="6480000">
              <a:off x="3613012" y="2625975"/>
              <a:ext cx="364158" cy="460808"/>
            </a:xfrm>
            <a:prstGeom prst="rightArrow">
              <a:avLst>
                <a:gd name="adj1" fmla="val 60000"/>
                <a:gd name="adj2" fmla="val 50000"/>
              </a:avLst>
            </a:prstGeom>
            <a:solidFill>
              <a:srgbClr val="66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0;p12"/>
            <p:cNvSpPr txBox="1"/>
            <p:nvPr/>
          </p:nvSpPr>
          <p:spPr>
            <a:xfrm rot="-4320000">
              <a:off x="3684515" y="2666187"/>
              <a:ext cx="254911" cy="27648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b="0" i="0" u="none" strike="noStrike" cap="none" dirty="0">
                <a:solidFill>
                  <a:schemeClr val="lt1"/>
                </a:solidFill>
                <a:latin typeface="Arial"/>
                <a:ea typeface="Arial"/>
                <a:cs typeface="Arial"/>
                <a:sym typeface="Arial"/>
              </a:endParaRPr>
            </a:p>
          </p:txBody>
        </p:sp>
        <p:sp>
          <p:nvSpPr>
            <p:cNvPr id="211" name="Google Shape;211;p12"/>
            <p:cNvSpPr/>
            <p:nvPr/>
          </p:nvSpPr>
          <p:spPr>
            <a:xfrm>
              <a:off x="2792105" y="3159500"/>
              <a:ext cx="1365359" cy="1365359"/>
            </a:xfrm>
            <a:prstGeom prst="ellipse">
              <a:avLst/>
            </a:prstGeom>
            <a:solidFill>
              <a:srgbClr val="5AD15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12;p12"/>
            <p:cNvSpPr txBox="1"/>
            <p:nvPr/>
          </p:nvSpPr>
          <p:spPr>
            <a:xfrm>
              <a:off x="3143572" y="3400445"/>
              <a:ext cx="965455" cy="965455"/>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ar-EG" sz="1600" b="1" dirty="0">
                  <a:solidFill>
                    <a:schemeClr val="lt1"/>
                  </a:solidFill>
                </a:rPr>
                <a:t>قيم</a:t>
              </a:r>
              <a:endParaRPr dirty="0"/>
            </a:p>
          </p:txBody>
        </p:sp>
        <p:sp>
          <p:nvSpPr>
            <p:cNvPr id="213" name="Google Shape;213;p12"/>
            <p:cNvSpPr/>
            <p:nvPr/>
          </p:nvSpPr>
          <p:spPr>
            <a:xfrm rot="10800000">
              <a:off x="2276787" y="3611775"/>
              <a:ext cx="364158" cy="460808"/>
            </a:xfrm>
            <a:prstGeom prst="rightArrow">
              <a:avLst>
                <a:gd name="adj1" fmla="val 60000"/>
                <a:gd name="adj2" fmla="val 50000"/>
              </a:avLst>
            </a:prstGeom>
            <a:solidFill>
              <a:srgbClr val="5AD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14;p12"/>
            <p:cNvSpPr txBox="1"/>
            <p:nvPr/>
          </p:nvSpPr>
          <p:spPr>
            <a:xfrm>
              <a:off x="2386034" y="3703937"/>
              <a:ext cx="254911" cy="27648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b="0" i="0" u="none" strike="noStrike" cap="none" dirty="0">
                <a:solidFill>
                  <a:schemeClr val="lt1"/>
                </a:solidFill>
                <a:latin typeface="Arial"/>
                <a:ea typeface="Arial"/>
                <a:cs typeface="Arial"/>
                <a:sym typeface="Arial"/>
              </a:endParaRPr>
            </a:p>
          </p:txBody>
        </p:sp>
        <p:sp>
          <p:nvSpPr>
            <p:cNvPr id="215" name="Google Shape;215;p12"/>
            <p:cNvSpPr/>
            <p:nvPr/>
          </p:nvSpPr>
          <p:spPr>
            <a:xfrm>
              <a:off x="739654" y="3159500"/>
              <a:ext cx="1365359" cy="1365359"/>
            </a:xfrm>
            <a:prstGeom prst="ellipse">
              <a:avLst/>
            </a:prstGeom>
            <a:solidFill>
              <a:srgbClr val="BCE94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216;p12"/>
            <p:cNvSpPr txBox="1"/>
            <p:nvPr/>
          </p:nvSpPr>
          <p:spPr>
            <a:xfrm>
              <a:off x="939606" y="3359452"/>
              <a:ext cx="965455" cy="965455"/>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ar-EG" sz="1600" b="1" i="0" u="none" strike="noStrike" cap="none" dirty="0">
                  <a:solidFill>
                    <a:schemeClr val="lt1"/>
                  </a:solidFill>
                  <a:latin typeface="Arial"/>
                  <a:ea typeface="Arial"/>
                  <a:cs typeface="Arial"/>
                  <a:sym typeface="Arial"/>
                </a:rPr>
                <a:t>طبق</a:t>
              </a:r>
              <a:endParaRPr dirty="0"/>
            </a:p>
          </p:txBody>
        </p:sp>
        <p:sp>
          <p:nvSpPr>
            <p:cNvPr id="217" name="Google Shape;217;p12"/>
            <p:cNvSpPr/>
            <p:nvPr/>
          </p:nvSpPr>
          <p:spPr>
            <a:xfrm rot="-6480000">
              <a:off x="926318" y="2645579"/>
              <a:ext cx="364158" cy="460808"/>
            </a:xfrm>
            <a:prstGeom prst="rightArrow">
              <a:avLst>
                <a:gd name="adj1" fmla="val 60000"/>
                <a:gd name="adj2" fmla="val 50000"/>
              </a:avLst>
            </a:prstGeom>
            <a:solidFill>
              <a:srgbClr val="BCE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18;p12"/>
            <p:cNvSpPr txBox="1"/>
            <p:nvPr/>
          </p:nvSpPr>
          <p:spPr>
            <a:xfrm rot="4320000">
              <a:off x="997821" y="2789691"/>
              <a:ext cx="254911" cy="27648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b="0" i="0" u="none" strike="noStrike" cap="none" dirty="0">
                <a:solidFill>
                  <a:schemeClr val="lt1"/>
                </a:solidFill>
                <a:latin typeface="Arial"/>
                <a:ea typeface="Arial"/>
                <a:cs typeface="Arial"/>
                <a:sym typeface="Arial"/>
              </a:endParaRPr>
            </a:p>
          </p:txBody>
        </p:sp>
        <p:sp>
          <p:nvSpPr>
            <p:cNvPr id="219" name="Google Shape;219;p12"/>
            <p:cNvSpPr/>
            <p:nvPr/>
          </p:nvSpPr>
          <p:spPr>
            <a:xfrm>
              <a:off x="105412" y="1207503"/>
              <a:ext cx="1365359" cy="1365359"/>
            </a:xfrm>
            <a:prstGeom prst="ellipse">
              <a:avLst/>
            </a:prstGeom>
            <a:solidFill>
              <a:srgbClr val="FEA9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0;p12"/>
            <p:cNvSpPr txBox="1"/>
            <p:nvPr/>
          </p:nvSpPr>
          <p:spPr>
            <a:xfrm>
              <a:off x="305364" y="1407455"/>
              <a:ext cx="965455" cy="965455"/>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ar-EG" sz="1600" b="1" dirty="0">
                  <a:solidFill>
                    <a:schemeClr val="lt1"/>
                  </a:solidFill>
                </a:rPr>
                <a:t>التقييم</a:t>
              </a:r>
              <a:r>
                <a:rPr lang="ar-SA" sz="1600" b="1" i="0" u="none" strike="noStrike" cap="none" dirty="0">
                  <a:solidFill>
                    <a:schemeClr val="lt1"/>
                  </a:solidFill>
                  <a:latin typeface="Arial"/>
                  <a:ea typeface="Arial"/>
                  <a:cs typeface="Arial"/>
                  <a:sym typeface="Arial"/>
                </a:rPr>
                <a:t> </a:t>
              </a:r>
              <a:endParaRPr dirty="0"/>
            </a:p>
          </p:txBody>
        </p:sp>
        <p:sp>
          <p:nvSpPr>
            <p:cNvPr id="221" name="Google Shape;221;p12"/>
            <p:cNvSpPr/>
            <p:nvPr/>
          </p:nvSpPr>
          <p:spPr>
            <a:xfrm rot="-2160000">
              <a:off x="1427908" y="1062636"/>
              <a:ext cx="364158" cy="460808"/>
            </a:xfrm>
            <a:prstGeom prst="rightArrow">
              <a:avLst>
                <a:gd name="adj1" fmla="val 60000"/>
                <a:gd name="adj2" fmla="val 50000"/>
              </a:avLst>
            </a:prstGeom>
            <a:solidFill>
              <a:srgbClr val="FEA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22;p12"/>
            <p:cNvSpPr txBox="1"/>
            <p:nvPr/>
          </p:nvSpPr>
          <p:spPr>
            <a:xfrm rot="-2160000">
              <a:off x="1438340" y="1186905"/>
              <a:ext cx="254911" cy="27648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b="0" i="0" u="none" strike="noStrike" cap="none" dirty="0">
                <a:solidFill>
                  <a:schemeClr val="lt1"/>
                </a:solidFill>
                <a:latin typeface="Arial"/>
                <a:ea typeface="Arial"/>
                <a:cs typeface="Arial"/>
                <a:sym typeface="Arial"/>
              </a:endParaRPr>
            </a:p>
          </p:txBody>
        </p:sp>
      </p:grpSp>
      <p:sp>
        <p:nvSpPr>
          <p:cNvPr id="223" name="Google Shape;223;p12"/>
          <p:cNvSpPr txBox="1">
            <a:spLocks noGrp="1"/>
          </p:cNvSpPr>
          <p:nvPr>
            <p:ph type="body" idx="1"/>
          </p:nvPr>
        </p:nvSpPr>
        <p:spPr>
          <a:xfrm>
            <a:off x="60960" y="1954328"/>
            <a:ext cx="5971771" cy="3523364"/>
          </a:xfrm>
          <a:prstGeom prst="rect">
            <a:avLst/>
          </a:prstGeom>
          <a:noFill/>
          <a:ln>
            <a:noFill/>
          </a:ln>
        </p:spPr>
        <p:txBody>
          <a:bodyPr spcFirstLastPara="1" wrap="square" lIns="91425" tIns="45700" rIns="91425" bIns="45700" anchor="t" anchorCtr="0">
            <a:noAutofit/>
          </a:bodyPr>
          <a:lstStyle/>
          <a:p>
            <a:pPr marL="342900" marR="0" lvl="0" indent="-190500" algn="r" rtl="1">
              <a:lnSpc>
                <a:spcPct val="90000"/>
              </a:lnSpc>
              <a:spcBef>
                <a:spcPts val="640"/>
              </a:spcBef>
              <a:spcAft>
                <a:spcPts val="0"/>
              </a:spcAft>
              <a:buClr>
                <a:schemeClr val="lt1"/>
              </a:buClr>
              <a:buSzPts val="2400"/>
              <a:buFont typeface="Arial"/>
              <a:buNone/>
            </a:pPr>
            <a:r>
              <a:rPr lang="ar-SA" sz="3200" dirty="0">
                <a:solidFill>
                  <a:srgbClr val="FF0000"/>
                </a:solidFill>
                <a:latin typeface="Arial"/>
                <a:ea typeface="Arial"/>
                <a:cs typeface="Arial"/>
                <a:sym typeface="Arial"/>
              </a:rPr>
              <a:t>١- اسأل: </a:t>
            </a:r>
            <a:r>
              <a:rPr lang="ar-SA" sz="2800" dirty="0">
                <a:solidFill>
                  <a:srgbClr val="000000"/>
                </a:solidFill>
                <a:latin typeface="Arial"/>
                <a:ea typeface="Arial"/>
                <a:cs typeface="Arial"/>
                <a:sym typeface="Arial"/>
              </a:rPr>
              <a:t>قم بصياغة سؤال إكلينيكي يمكن الإجابة </a:t>
            </a:r>
            <a:r>
              <a:rPr lang="ar-SA" sz="2800" dirty="0">
                <a:solidFill>
                  <a:srgbClr val="FF0000"/>
                </a:solidFill>
                <a:latin typeface="Arial"/>
                <a:ea typeface="Arial"/>
                <a:cs typeface="Arial"/>
                <a:sym typeface="Arial"/>
              </a:rPr>
              <a:t>عنه</a:t>
            </a:r>
          </a:p>
          <a:p>
            <a:pPr marL="342900" marR="0" lvl="0" indent="-190500" algn="r" rtl="1">
              <a:lnSpc>
                <a:spcPct val="90000"/>
              </a:lnSpc>
              <a:spcBef>
                <a:spcPts val="640"/>
              </a:spcBef>
              <a:spcAft>
                <a:spcPts val="0"/>
              </a:spcAft>
              <a:buClr>
                <a:schemeClr val="lt1"/>
              </a:buClr>
              <a:buSzPts val="2400"/>
              <a:buFont typeface="Arial"/>
              <a:buNone/>
            </a:pPr>
            <a:r>
              <a:rPr lang="ar-SA" sz="3200" dirty="0">
                <a:solidFill>
                  <a:srgbClr val="FF0000"/>
                </a:solidFill>
              </a:rPr>
              <a:t>٢- أفحص: </a:t>
            </a:r>
            <a:r>
              <a:rPr lang="ar-SA" sz="2800" dirty="0">
                <a:solidFill>
                  <a:srgbClr val="000000"/>
                </a:solidFill>
              </a:rPr>
              <a:t>تتبع أفضل دليل</a:t>
            </a:r>
          </a:p>
          <a:p>
            <a:pPr marL="342900" marR="0" lvl="0" indent="-190500" algn="r" rtl="1">
              <a:lnSpc>
                <a:spcPct val="90000"/>
              </a:lnSpc>
              <a:spcBef>
                <a:spcPts val="640"/>
              </a:spcBef>
              <a:spcAft>
                <a:spcPts val="0"/>
              </a:spcAft>
              <a:buClr>
                <a:schemeClr val="lt1"/>
              </a:buClr>
              <a:buSzPts val="2400"/>
              <a:buFont typeface="Arial"/>
              <a:buNone/>
            </a:pPr>
            <a:r>
              <a:rPr lang="ar-SA" sz="3200" dirty="0">
                <a:solidFill>
                  <a:srgbClr val="FF0000"/>
                </a:solidFill>
              </a:rPr>
              <a:t>٣-</a:t>
            </a:r>
            <a:r>
              <a:rPr lang="ar-SA" sz="3200" dirty="0">
                <a:solidFill>
                  <a:srgbClr val="00B050"/>
                </a:solidFill>
              </a:rPr>
              <a:t> </a:t>
            </a:r>
            <a:r>
              <a:rPr lang="ar-EG" sz="3200" dirty="0">
                <a:solidFill>
                  <a:srgbClr val="FF0000"/>
                </a:solidFill>
              </a:rPr>
              <a:t>قيم</a:t>
            </a:r>
            <a:r>
              <a:rPr lang="ar-SA" sz="3200" dirty="0">
                <a:solidFill>
                  <a:srgbClr val="FF0000"/>
                </a:solidFill>
              </a:rPr>
              <a:t>:</a:t>
            </a:r>
            <a:r>
              <a:rPr lang="ar-SA" sz="2800" dirty="0">
                <a:solidFill>
                  <a:srgbClr val="000000"/>
                </a:solidFill>
              </a:rPr>
              <a:t> قم بتقييم الأدلة من أجل صحتها وفائدتها</a:t>
            </a:r>
          </a:p>
          <a:p>
            <a:pPr marL="342900" marR="0" lvl="0" indent="-190500" algn="r" rtl="1">
              <a:lnSpc>
                <a:spcPct val="90000"/>
              </a:lnSpc>
              <a:spcBef>
                <a:spcPts val="640"/>
              </a:spcBef>
              <a:spcAft>
                <a:spcPts val="0"/>
              </a:spcAft>
              <a:buClr>
                <a:schemeClr val="lt1"/>
              </a:buClr>
              <a:buSzPts val="2400"/>
              <a:buFont typeface="Arial"/>
              <a:buNone/>
            </a:pPr>
            <a:r>
              <a:rPr lang="ar-SA" sz="3200" dirty="0">
                <a:solidFill>
                  <a:srgbClr val="FF0000"/>
                </a:solidFill>
              </a:rPr>
              <a:t>٤- </a:t>
            </a:r>
            <a:r>
              <a:rPr lang="ar-EG" sz="3200" dirty="0">
                <a:solidFill>
                  <a:srgbClr val="FF0000"/>
                </a:solidFill>
              </a:rPr>
              <a:t>طبق</a:t>
            </a:r>
            <a:r>
              <a:rPr lang="ar-SA" sz="3200" dirty="0">
                <a:solidFill>
                  <a:srgbClr val="FF0000"/>
                </a:solidFill>
              </a:rPr>
              <a:t>:</a:t>
            </a:r>
            <a:r>
              <a:rPr lang="ar-SA" sz="2800" dirty="0">
                <a:solidFill>
                  <a:srgbClr val="000000"/>
                </a:solidFill>
              </a:rPr>
              <a:t> أدمج </a:t>
            </a:r>
            <a:r>
              <a:rPr lang="ar-SA" sz="2800" dirty="0">
                <a:solidFill>
                  <a:schemeClr val="tx1"/>
                </a:solidFill>
              </a:rPr>
              <a:t>النتائج مع رأي الخبراء الإكلينيكيين وكذلك قيم المريض والعوامل المحلية </a:t>
            </a:r>
          </a:p>
          <a:p>
            <a:pPr marL="342900" marR="0" lvl="0" indent="-190500" algn="r" rtl="1">
              <a:lnSpc>
                <a:spcPct val="90000"/>
              </a:lnSpc>
              <a:spcBef>
                <a:spcPts val="640"/>
              </a:spcBef>
              <a:spcAft>
                <a:spcPts val="0"/>
              </a:spcAft>
              <a:buClr>
                <a:schemeClr val="lt1"/>
              </a:buClr>
              <a:buSzPts val="2400"/>
              <a:buFont typeface="Arial"/>
              <a:buNone/>
            </a:pPr>
            <a:r>
              <a:rPr lang="ar-SA" sz="3200" dirty="0">
                <a:solidFill>
                  <a:srgbClr val="FF0000"/>
                </a:solidFill>
              </a:rPr>
              <a:t>٥- </a:t>
            </a:r>
            <a:r>
              <a:rPr lang="ar-EG" sz="3200" dirty="0">
                <a:solidFill>
                  <a:srgbClr val="FF0000"/>
                </a:solidFill>
              </a:rPr>
              <a:t>التقييم</a:t>
            </a:r>
            <a:r>
              <a:rPr lang="ar-SA" sz="3200" dirty="0">
                <a:solidFill>
                  <a:srgbClr val="FF0000"/>
                </a:solidFill>
              </a:rPr>
              <a:t>: </a:t>
            </a:r>
            <a:r>
              <a:rPr lang="ar-SA" sz="2800" dirty="0">
                <a:solidFill>
                  <a:schemeClr val="tx1"/>
                </a:solidFill>
                <a:latin typeface="Arial"/>
                <a:ea typeface="Arial"/>
                <a:cs typeface="Arial"/>
                <a:sym typeface="Arial"/>
              </a:rPr>
              <a:t>قيم فاعلية تلك العملية</a:t>
            </a:r>
            <a:endParaRPr sz="2800" dirty="0">
              <a:solidFill>
                <a:schemeClr val="tx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878e0c40ae_0_6"/>
          <p:cNvSpPr txBox="1">
            <a:spLocks noGrp="1"/>
          </p:cNvSpPr>
          <p:nvPr>
            <p:ph type="title"/>
          </p:nvPr>
        </p:nvSpPr>
        <p:spPr>
          <a:xfrm>
            <a:off x="0" y="552462"/>
            <a:ext cx="7881257" cy="1080900"/>
          </a:xfrm>
          <a:prstGeom prst="rect">
            <a:avLst/>
          </a:prstGeom>
          <a:noFill/>
          <a:ln>
            <a:noFill/>
          </a:ln>
        </p:spPr>
        <p:txBody>
          <a:bodyPr spcFirstLastPara="1" wrap="square" lIns="91425" tIns="45700" rIns="91425" bIns="45700" anchor="ctr" anchorCtr="0">
            <a:noAutofit/>
          </a:bodyPr>
          <a:lstStyle/>
          <a:p>
            <a:pPr lvl="0" algn="r" rtl="1"/>
            <a:r>
              <a:rPr lang="ar-SA" dirty="0">
                <a:solidFill>
                  <a:srgbClr val="586F7C"/>
                </a:solidFill>
                <a:latin typeface="Open Sans"/>
                <a:ea typeface="Open Sans"/>
                <a:cs typeface="Open Sans"/>
                <a:sym typeface="Open Sans"/>
              </a:rPr>
              <a:t>الخطوة ١ الخاصة بعملية الممارسات القائمة علي الأدلة: اسأل</a:t>
            </a:r>
            <a:endParaRPr dirty="0">
              <a:solidFill>
                <a:srgbClr val="FF0000"/>
              </a:solidFill>
              <a:latin typeface="Open Sans"/>
              <a:ea typeface="Open Sans"/>
              <a:cs typeface="Open Sans"/>
              <a:sym typeface="Open Sans"/>
            </a:endParaRPr>
          </a:p>
        </p:txBody>
      </p:sp>
      <p:sp>
        <p:nvSpPr>
          <p:cNvPr id="230" name="Google Shape;230;g878e0c40ae_0_6"/>
          <p:cNvSpPr txBox="1">
            <a:spLocks noGrp="1"/>
          </p:cNvSpPr>
          <p:nvPr>
            <p:ph type="body" idx="1"/>
          </p:nvPr>
        </p:nvSpPr>
        <p:spPr>
          <a:xfrm>
            <a:off x="197005" y="1751838"/>
            <a:ext cx="11797990" cy="45537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Clr>
                <a:srgbClr val="000000"/>
              </a:buClr>
              <a:buSzPts val="2400"/>
              <a:buNone/>
            </a:pPr>
            <a:br>
              <a:rPr lang="en-US" sz="2200" dirty="0">
                <a:solidFill>
                  <a:srgbClr val="000000"/>
                </a:solidFill>
                <a:latin typeface="Open Sans"/>
                <a:ea typeface="Open Sans"/>
                <a:cs typeface="Open Sans"/>
                <a:sym typeface="Open Sans"/>
              </a:rPr>
            </a:br>
            <a:endParaRPr sz="2200" dirty="0">
              <a:solidFill>
                <a:srgbClr val="000000"/>
              </a:solidFill>
              <a:latin typeface="Open Sans"/>
              <a:ea typeface="Open Sans"/>
              <a:cs typeface="Open Sans"/>
              <a:sym typeface="Open Sans"/>
            </a:endParaRPr>
          </a:p>
          <a:p>
            <a:pPr marL="457200" lvl="0" indent="-228600" algn="l" rtl="0">
              <a:lnSpc>
                <a:spcPct val="90000"/>
              </a:lnSpc>
              <a:spcBef>
                <a:spcPts val="1000"/>
              </a:spcBef>
              <a:spcAft>
                <a:spcPts val="0"/>
              </a:spcAft>
              <a:buSzPts val="2400"/>
              <a:buFont typeface="Arial"/>
              <a:buNone/>
            </a:pPr>
            <a:endParaRPr sz="2200" dirty="0">
              <a:solidFill>
                <a:srgbClr val="000000"/>
              </a:solidFill>
              <a:latin typeface="Open Sans"/>
              <a:ea typeface="Open Sans"/>
              <a:cs typeface="Open Sans"/>
              <a:sym typeface="Open Sans"/>
            </a:endParaRPr>
          </a:p>
        </p:txBody>
      </p:sp>
      <p:grpSp>
        <p:nvGrpSpPr>
          <p:cNvPr id="232" name="Google Shape;232;g878e0c40ae_0_6"/>
          <p:cNvGrpSpPr/>
          <p:nvPr/>
        </p:nvGrpSpPr>
        <p:grpSpPr>
          <a:xfrm>
            <a:off x="10020897" y="4702883"/>
            <a:ext cx="1589646" cy="1602655"/>
            <a:chOff x="1765880" y="1103"/>
            <a:chExt cx="1365359" cy="1365359"/>
          </a:xfrm>
        </p:grpSpPr>
        <p:sp>
          <p:nvSpPr>
            <p:cNvPr id="233" name="Google Shape;233;g878e0c40ae_0_6"/>
            <p:cNvSpPr/>
            <p:nvPr/>
          </p:nvSpPr>
          <p:spPr>
            <a:xfrm>
              <a:off x="1765880" y="1103"/>
              <a:ext cx="1365359" cy="1365359"/>
            </a:xfrm>
            <a:prstGeom prst="ellipse">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234;g878e0c40ae_0_6"/>
            <p:cNvSpPr txBox="1"/>
            <p:nvPr/>
          </p:nvSpPr>
          <p:spPr>
            <a:xfrm>
              <a:off x="1965832" y="201055"/>
              <a:ext cx="965455" cy="965455"/>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ar-SA" sz="2800" b="1" i="0" u="none" strike="noStrike" cap="none" dirty="0">
                  <a:solidFill>
                    <a:schemeClr val="lt1"/>
                  </a:solidFill>
                  <a:latin typeface="Arial"/>
                  <a:ea typeface="Arial"/>
                  <a:cs typeface="Arial"/>
                  <a:sym typeface="Arial"/>
                </a:rPr>
                <a:t>اسأل</a:t>
              </a:r>
              <a:endParaRPr sz="2400" dirty="0"/>
            </a:p>
          </p:txBody>
        </p:sp>
      </p:grpSp>
      <p:graphicFrame>
        <p:nvGraphicFramePr>
          <p:cNvPr id="2" name="Table 1">
            <a:extLst>
              <a:ext uri="{FF2B5EF4-FFF2-40B4-BE49-F238E27FC236}">
                <a16:creationId xmlns:a16="http://schemas.microsoft.com/office/drawing/2014/main" id="{4BA814AE-C2E0-C94F-B3AF-D2521E568576}"/>
              </a:ext>
            </a:extLst>
          </p:cNvPr>
          <p:cNvGraphicFramePr>
            <a:graphicFrameLocks noGrp="1"/>
          </p:cNvGraphicFramePr>
          <p:nvPr>
            <p:extLst>
              <p:ext uri="{D42A27DB-BD31-4B8C-83A1-F6EECF244321}">
                <p14:modId xmlns:p14="http://schemas.microsoft.com/office/powerpoint/2010/main" val="2615560083"/>
              </p:ext>
            </p:extLst>
          </p:nvPr>
        </p:nvGraphicFramePr>
        <p:xfrm>
          <a:off x="769257" y="4528955"/>
          <a:ext cx="8867188" cy="2014491"/>
        </p:xfrm>
        <a:graphic>
          <a:graphicData uri="http://schemas.openxmlformats.org/drawingml/2006/table">
            <a:tbl>
              <a:tblPr firstRow="1" bandRow="1">
                <a:tableStyleId>{51C096DB-5E71-4341-B87A-3878D02CCD76}</a:tableStyleId>
              </a:tblPr>
              <a:tblGrid>
                <a:gridCol w="8186315">
                  <a:extLst>
                    <a:ext uri="{9D8B030D-6E8A-4147-A177-3AD203B41FA5}">
                      <a16:colId xmlns:a16="http://schemas.microsoft.com/office/drawing/2014/main" val="1806464411"/>
                    </a:ext>
                  </a:extLst>
                </a:gridCol>
                <a:gridCol w="680873">
                  <a:extLst>
                    <a:ext uri="{9D8B030D-6E8A-4147-A177-3AD203B41FA5}">
                      <a16:colId xmlns:a16="http://schemas.microsoft.com/office/drawing/2014/main" val="2245880007"/>
                    </a:ext>
                  </a:extLst>
                </a:gridCol>
              </a:tblGrid>
              <a:tr h="519097">
                <a:tc>
                  <a:txBody>
                    <a:bodyPr/>
                    <a:lstStyle/>
                    <a:p>
                      <a:pPr marR="0" algn="r" rtl="1">
                        <a:lnSpc>
                          <a:spcPct val="100000"/>
                        </a:lnSpc>
                        <a:spcBef>
                          <a:spcPts val="0"/>
                        </a:spcBef>
                        <a:spcAft>
                          <a:spcPts val="0"/>
                        </a:spcAft>
                        <a:buClr>
                          <a:srgbClr val="000000"/>
                        </a:buClr>
                        <a:buFont typeface="Arial"/>
                      </a:pPr>
                      <a:r>
                        <a:rPr lang="ar-SA" sz="2400" dirty="0"/>
                        <a:t>المريض: من هو المريض وما هو المرض؟</a:t>
                      </a:r>
                      <a:endParaRPr lang="en-US" sz="24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CFCC9"/>
                    </a:solidFill>
                  </a:tcPr>
                </a:tc>
                <a:tc>
                  <a:txBody>
                    <a:bodyPr/>
                    <a:lstStyle/>
                    <a:p>
                      <a:pPr marR="0" algn="l" rtl="0">
                        <a:lnSpc>
                          <a:spcPct val="100000"/>
                        </a:lnSpc>
                        <a:spcBef>
                          <a:spcPts val="0"/>
                        </a:spcBef>
                        <a:spcAft>
                          <a:spcPts val="0"/>
                        </a:spcAft>
                        <a:buClr>
                          <a:srgbClr val="000000"/>
                        </a:buClr>
                        <a:buFont typeface="Arial"/>
                      </a:pPr>
                      <a:r>
                        <a:rPr lang="en-US" sz="2400" b="1" dirty="0">
                          <a:solidFill>
                            <a:schemeClr val="bg1"/>
                          </a:solidFill>
                        </a:rPr>
                        <a:t>P</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F963"/>
                    </a:solidFill>
                  </a:tcPr>
                </a:tc>
                <a:extLst>
                  <a:ext uri="{0D108BD9-81ED-4DB2-BD59-A6C34878D82A}">
                    <a16:rowId xmlns:a16="http://schemas.microsoft.com/office/drawing/2014/main" val="546953967"/>
                  </a:ext>
                </a:extLst>
              </a:tr>
              <a:tr h="426655">
                <a:tc>
                  <a:txBody>
                    <a:bodyPr/>
                    <a:lstStyle/>
                    <a:p>
                      <a:pPr marR="0" algn="r" rtl="1">
                        <a:lnSpc>
                          <a:spcPct val="100000"/>
                        </a:lnSpc>
                        <a:spcBef>
                          <a:spcPts val="0"/>
                        </a:spcBef>
                        <a:spcAft>
                          <a:spcPts val="0"/>
                        </a:spcAft>
                        <a:buClr>
                          <a:srgbClr val="000000"/>
                        </a:buClr>
                        <a:buFont typeface="Arial"/>
                      </a:pPr>
                      <a:r>
                        <a:rPr lang="ar-SA" sz="2400" dirty="0"/>
                        <a:t>التدخل : ماذا تريد أن تفعل مع هذا المريض: علاج أم تشخيص؟</a:t>
                      </a:r>
                      <a:endParaRPr lang="en-US" sz="24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D9F7FD"/>
                    </a:solidFill>
                  </a:tcPr>
                </a:tc>
                <a:tc>
                  <a:txBody>
                    <a:bodyPr/>
                    <a:lstStyle/>
                    <a:p>
                      <a:r>
                        <a:rPr lang="en-US" sz="2400" b="1" dirty="0">
                          <a:solidFill>
                            <a:schemeClr val="bg1"/>
                          </a:solidFill>
                        </a:rPr>
                        <a:t>I</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3679FF"/>
                    </a:solidFill>
                  </a:tcPr>
                </a:tc>
                <a:extLst>
                  <a:ext uri="{0D108BD9-81ED-4DB2-BD59-A6C34878D82A}">
                    <a16:rowId xmlns:a16="http://schemas.microsoft.com/office/drawing/2014/main" val="209533958"/>
                  </a:ext>
                </a:extLst>
              </a:tr>
              <a:tr h="519097">
                <a:tc>
                  <a:txBody>
                    <a:bodyPr/>
                    <a:lstStyle/>
                    <a:p>
                      <a:pPr marR="0" algn="r" rtl="1">
                        <a:lnSpc>
                          <a:spcPct val="100000"/>
                        </a:lnSpc>
                        <a:spcBef>
                          <a:spcPts val="0"/>
                        </a:spcBef>
                        <a:spcAft>
                          <a:spcPts val="0"/>
                        </a:spcAft>
                        <a:buClr>
                          <a:srgbClr val="000000"/>
                        </a:buClr>
                        <a:buFont typeface="Arial"/>
                      </a:pPr>
                      <a:r>
                        <a:rPr lang="ar-SA" sz="2400" dirty="0"/>
                        <a:t>المقارنة: ما هي البدائل المتاحة مثل أدوية أخرى </a:t>
                      </a:r>
                      <a:r>
                        <a:rPr lang="ar-SA" sz="2400" b="0" i="0" u="none" strike="noStrike" cap="none" dirty="0">
                          <a:solidFill>
                            <a:srgbClr val="000000"/>
                          </a:solidFill>
                          <a:latin typeface="Arial"/>
                          <a:cs typeface="Arial"/>
                          <a:sym typeface="Arial"/>
                        </a:rPr>
                        <a:t>أو علاج بديل</a:t>
                      </a:r>
                      <a:r>
                        <a:rPr lang="ar-SA" sz="2400" dirty="0"/>
                        <a:t>؟</a:t>
                      </a:r>
                      <a:endParaRPr lang="en-US" sz="24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FCE"/>
                    </a:solidFill>
                  </a:tcPr>
                </a:tc>
                <a:tc>
                  <a:txBody>
                    <a:bodyPr/>
                    <a:lstStyle/>
                    <a:p>
                      <a:r>
                        <a:rPr lang="en-US" sz="2400" b="1" dirty="0">
                          <a:solidFill>
                            <a:schemeClr val="bg1"/>
                          </a:solidFill>
                        </a:rPr>
                        <a:t>C</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FCE"/>
                    </a:solidFill>
                  </a:tcPr>
                </a:tc>
                <a:extLst>
                  <a:ext uri="{0D108BD9-81ED-4DB2-BD59-A6C34878D82A}">
                    <a16:rowId xmlns:a16="http://schemas.microsoft.com/office/drawing/2014/main" val="3292703672"/>
                  </a:ext>
                </a:extLst>
              </a:tr>
              <a:tr h="519097">
                <a:tc>
                  <a:txBody>
                    <a:bodyPr/>
                    <a:lstStyle/>
                    <a:p>
                      <a:pPr marR="0" algn="r" rtl="1">
                        <a:lnSpc>
                          <a:spcPct val="100000"/>
                        </a:lnSpc>
                        <a:spcBef>
                          <a:spcPts val="0"/>
                        </a:spcBef>
                        <a:spcAft>
                          <a:spcPts val="0"/>
                        </a:spcAft>
                        <a:buClr>
                          <a:srgbClr val="000000"/>
                        </a:buClr>
                        <a:buFont typeface="Arial"/>
                      </a:pPr>
                      <a:r>
                        <a:rPr lang="ar-SA" sz="2400" dirty="0"/>
                        <a:t>المخرج: ما هي المخرجات الخاصة بالأمراض والوفيات والمضاعفات ؟</a:t>
                      </a:r>
                      <a:endParaRPr lang="en-US" sz="24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D3CA"/>
                    </a:solidFill>
                  </a:tcPr>
                </a:tc>
                <a:tc>
                  <a:txBody>
                    <a:bodyPr/>
                    <a:lstStyle/>
                    <a:p>
                      <a:pPr marR="0" algn="l" rtl="0">
                        <a:lnSpc>
                          <a:spcPct val="100000"/>
                        </a:lnSpc>
                        <a:spcBef>
                          <a:spcPts val="0"/>
                        </a:spcBef>
                        <a:spcAft>
                          <a:spcPts val="0"/>
                        </a:spcAft>
                        <a:buClr>
                          <a:srgbClr val="000000"/>
                        </a:buClr>
                        <a:buFont typeface="Arial"/>
                      </a:pPr>
                      <a:r>
                        <a:rPr lang="en-US" sz="2400" b="1" dirty="0">
                          <a:solidFill>
                            <a:schemeClr val="bg1"/>
                          </a:solidFill>
                        </a:rPr>
                        <a:t>O</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5007004"/>
                  </a:ext>
                </a:extLst>
              </a:tr>
            </a:tbl>
          </a:graphicData>
        </a:graphic>
      </p:graphicFrame>
      <p:sp>
        <p:nvSpPr>
          <p:cNvPr id="3" name="TextBox 2">
            <a:extLst>
              <a:ext uri="{FF2B5EF4-FFF2-40B4-BE49-F238E27FC236}">
                <a16:creationId xmlns:a16="http://schemas.microsoft.com/office/drawing/2014/main" id="{5A0CD754-3238-5C42-A3FF-882B94806EF8}"/>
              </a:ext>
            </a:extLst>
          </p:cNvPr>
          <p:cNvSpPr txBox="1"/>
          <p:nvPr/>
        </p:nvSpPr>
        <p:spPr>
          <a:xfrm rot="10800000" flipV="1">
            <a:off x="769256" y="1918980"/>
            <a:ext cx="10841287" cy="2062103"/>
          </a:xfrm>
          <a:prstGeom prst="rect">
            <a:avLst/>
          </a:prstGeom>
          <a:noFill/>
        </p:spPr>
        <p:txBody>
          <a:bodyPr wrap="square" rtlCol="0">
            <a:spAutoFit/>
          </a:bodyPr>
          <a:lstStyle/>
          <a:p>
            <a:pPr marL="457200" marR="0" indent="-457200" algn="just" rtl="1">
              <a:lnSpc>
                <a:spcPct val="100000"/>
              </a:lnSpc>
              <a:spcBef>
                <a:spcPts val="0"/>
              </a:spcBef>
              <a:spcAft>
                <a:spcPts val="0"/>
              </a:spcAft>
              <a:buClr>
                <a:srgbClr val="000000"/>
              </a:buClr>
              <a:buFont typeface="Arial" panose="020B0604020202020204" pitchFamily="34" charset="0"/>
              <a:buChar char="•"/>
            </a:pPr>
            <a:r>
              <a:rPr lang="ar-SA" sz="2800" b="1" dirty="0">
                <a:solidFill>
                  <a:schemeClr val="tx1"/>
                </a:solidFill>
              </a:rPr>
              <a:t>أجب عن الأسئلة الأساسية أولاًـ </a:t>
            </a:r>
            <a:r>
              <a:rPr lang="ar-SA" sz="2400" dirty="0">
                <a:solidFill>
                  <a:schemeClr val="tx1"/>
                </a:solidFill>
              </a:rPr>
              <a:t>ماذا/ كيف ، تساعد المستخدم علي معرفة المزيد حول الموضوع وكذلك البدائل المتاحة حتي يتمكن من الوصول إلى المشكلة الحقيقية. مثال : ما هو ضغط الدم ؟ كيف يعمل العلاج </a:t>
            </a:r>
            <a:r>
              <a:rPr lang="ar-SA" sz="2400" dirty="0" err="1">
                <a:solidFill>
                  <a:schemeClr val="tx1"/>
                </a:solidFill>
              </a:rPr>
              <a:t>أ</a:t>
            </a:r>
            <a:r>
              <a:rPr lang="ar-SA" sz="2400" dirty="0">
                <a:solidFill>
                  <a:schemeClr val="tx1"/>
                </a:solidFill>
              </a:rPr>
              <a:t> ؟</a:t>
            </a:r>
          </a:p>
          <a:p>
            <a:pPr marL="457200" marR="0" indent="-457200" algn="just" rtl="1">
              <a:lnSpc>
                <a:spcPct val="100000"/>
              </a:lnSpc>
              <a:spcBef>
                <a:spcPts val="0"/>
              </a:spcBef>
              <a:spcAft>
                <a:spcPts val="0"/>
              </a:spcAft>
              <a:buClr>
                <a:srgbClr val="000000"/>
              </a:buClr>
              <a:buFont typeface="Arial" panose="020B0604020202020204" pitchFamily="34" charset="0"/>
              <a:buChar char="•"/>
            </a:pPr>
            <a:r>
              <a:rPr lang="ar-SA" sz="2800" b="1" dirty="0">
                <a:solidFill>
                  <a:schemeClr val="tx1"/>
                </a:solidFill>
              </a:rPr>
              <a:t>قم بصياغة سؤالا إكلينيكيا محدد باستعمال </a:t>
            </a:r>
            <a:r>
              <a:rPr lang="en-US" sz="2800" b="1" dirty="0">
                <a:solidFill>
                  <a:schemeClr val="tx1"/>
                </a:solidFill>
              </a:rPr>
              <a:t>PICO</a:t>
            </a:r>
            <a:r>
              <a:rPr lang="ar-SA" sz="2800" b="1" dirty="0">
                <a:solidFill>
                  <a:schemeClr val="tx1"/>
                </a:solidFill>
              </a:rPr>
              <a:t>*</a:t>
            </a:r>
            <a:r>
              <a:rPr lang="en-US" sz="2800" b="1" dirty="0">
                <a:solidFill>
                  <a:schemeClr val="tx1"/>
                </a:solidFill>
              </a:rPr>
              <a:t> </a:t>
            </a:r>
            <a:r>
              <a:rPr lang="ar-SA" sz="2400" dirty="0">
                <a:solidFill>
                  <a:schemeClr val="tx1"/>
                </a:solidFill>
              </a:rPr>
              <a:t>- حدد المشكلة الحقيقية.</a:t>
            </a:r>
          </a:p>
          <a:p>
            <a:pPr marR="0" algn="just" rtl="1">
              <a:lnSpc>
                <a:spcPct val="100000"/>
              </a:lnSpc>
              <a:spcBef>
                <a:spcPts val="0"/>
              </a:spcBef>
              <a:spcAft>
                <a:spcPts val="0"/>
              </a:spcAft>
              <a:buClr>
                <a:srgbClr val="000000"/>
              </a:buClr>
              <a:buFont typeface="Arial"/>
            </a:pPr>
            <a:r>
              <a:rPr lang="ar-SA" sz="2400" dirty="0">
                <a:solidFill>
                  <a:schemeClr val="tx1"/>
                </a:solidFill>
              </a:rPr>
              <a:t>* قد لا تتوافر لديك الأربعة عناصر في سؤال واحد.  </a:t>
            </a:r>
            <a:endParaRPr lang="en-US" sz="240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878e0c40ae_0_0"/>
          <p:cNvSpPr txBox="1">
            <a:spLocks noGrp="1"/>
          </p:cNvSpPr>
          <p:nvPr>
            <p:ph type="title"/>
          </p:nvPr>
        </p:nvSpPr>
        <p:spPr>
          <a:xfrm>
            <a:off x="-1959429" y="403770"/>
            <a:ext cx="9613800"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chemeClr val="dk1"/>
              </a:buClr>
              <a:buSzPts val="3600"/>
              <a:buNone/>
            </a:pPr>
            <a:r>
              <a:rPr lang="ar-SA" dirty="0">
                <a:solidFill>
                  <a:srgbClr val="586F7C"/>
                </a:solidFill>
                <a:latin typeface="Open Sans"/>
                <a:ea typeface="Open Sans"/>
                <a:cs typeface="Open Sans"/>
                <a:sym typeface="Open Sans"/>
              </a:rPr>
              <a:t>التالي – قم </a:t>
            </a:r>
            <a:r>
              <a:rPr lang="ar-SA" dirty="0">
                <a:solidFill>
                  <a:srgbClr val="586F7C"/>
                </a:solidFill>
                <a:latin typeface="Open Sans"/>
                <a:ea typeface="Open Sans"/>
                <a:sym typeface="Open Sans"/>
              </a:rPr>
              <a:t>بتصنيف</a:t>
            </a:r>
            <a:r>
              <a:rPr lang="ar-SA" dirty="0">
                <a:solidFill>
                  <a:srgbClr val="586F7C"/>
                </a:solidFill>
                <a:latin typeface="Open Sans"/>
                <a:ea typeface="Open Sans"/>
                <a:cs typeface="Open Sans"/>
                <a:sym typeface="Open Sans"/>
              </a:rPr>
              <a:t> نوع السؤال </a:t>
            </a:r>
            <a:endParaRPr dirty="0">
              <a:solidFill>
                <a:srgbClr val="FF0000"/>
              </a:solidFill>
            </a:endParaRPr>
          </a:p>
        </p:txBody>
      </p:sp>
      <p:sp>
        <p:nvSpPr>
          <p:cNvPr id="241" name="Google Shape;241;g878e0c40ae_0_0"/>
          <p:cNvSpPr txBox="1">
            <a:spLocks noGrp="1"/>
          </p:cNvSpPr>
          <p:nvPr>
            <p:ph type="body" idx="1"/>
          </p:nvPr>
        </p:nvSpPr>
        <p:spPr>
          <a:xfrm>
            <a:off x="858643" y="1682814"/>
            <a:ext cx="9746166" cy="4957471"/>
          </a:xfrm>
          <a:prstGeom prst="rect">
            <a:avLst/>
          </a:prstGeom>
          <a:noFill/>
          <a:ln>
            <a:noFill/>
          </a:ln>
        </p:spPr>
        <p:txBody>
          <a:bodyPr spcFirstLastPara="1" wrap="square" lIns="91425" tIns="45700" rIns="91425" bIns="45700" anchor="t" anchorCtr="0">
            <a:noAutofit/>
          </a:bodyPr>
          <a:lstStyle/>
          <a:p>
            <a:pPr marL="742950" indent="-285750" algn="r" rtl="1">
              <a:lnSpc>
                <a:spcPct val="100000"/>
              </a:lnSpc>
              <a:buClr>
                <a:schemeClr val="tx1"/>
              </a:buClr>
            </a:pPr>
            <a:r>
              <a:rPr lang="ar-SA" sz="2800" dirty="0">
                <a:solidFill>
                  <a:schemeClr val="tx1"/>
                </a:solidFill>
                <a:latin typeface="Open Sans"/>
                <a:ea typeface="Open Sans"/>
                <a:cs typeface="Open Sans"/>
                <a:sym typeface="Open Sans"/>
              </a:rPr>
              <a:t>ما هو العلاج / العلاج الوقائي؟</a:t>
            </a:r>
          </a:p>
          <a:p>
            <a:pPr indent="0" algn="r" rtl="1">
              <a:lnSpc>
                <a:spcPct val="100000"/>
              </a:lnSpc>
              <a:buClr>
                <a:schemeClr val="tx1"/>
              </a:buClr>
              <a:buNone/>
            </a:pPr>
            <a:r>
              <a:rPr lang="ar-SA" sz="2800" dirty="0">
                <a:solidFill>
                  <a:schemeClr val="tx1"/>
                </a:solidFill>
                <a:latin typeface="Open Sans"/>
                <a:ea typeface="Open Sans"/>
                <a:cs typeface="Open Sans"/>
                <a:sym typeface="Open Sans"/>
              </a:rPr>
              <a:t>    سؤال عن </a:t>
            </a:r>
            <a:r>
              <a:rPr lang="ar-SA" sz="2800" dirty="0">
                <a:solidFill>
                  <a:srgbClr val="FF0000"/>
                </a:solidFill>
                <a:latin typeface="Open Sans"/>
                <a:ea typeface="Open Sans"/>
                <a:cs typeface="Open Sans"/>
                <a:sym typeface="Open Sans"/>
              </a:rPr>
              <a:t>التدخلات / الوقاية</a:t>
            </a:r>
          </a:p>
          <a:p>
            <a:pPr marL="742950" indent="-285750" algn="r" rtl="1">
              <a:lnSpc>
                <a:spcPct val="100000"/>
              </a:lnSpc>
              <a:buClr>
                <a:schemeClr val="tx1"/>
              </a:buClr>
            </a:pPr>
            <a:r>
              <a:rPr lang="ar-SA" sz="2800" dirty="0">
                <a:solidFill>
                  <a:schemeClr val="tx1"/>
                </a:solidFill>
                <a:latin typeface="Open Sans"/>
                <a:ea typeface="Open Sans"/>
                <a:cs typeface="Open Sans"/>
                <a:sym typeface="Open Sans"/>
              </a:rPr>
              <a:t>ما هو سبب المشكلة؟</a:t>
            </a:r>
          </a:p>
          <a:p>
            <a:pPr indent="0" algn="r" rtl="1">
              <a:lnSpc>
                <a:spcPct val="100000"/>
              </a:lnSpc>
              <a:buClr>
                <a:schemeClr val="tx1"/>
              </a:buClr>
              <a:buNone/>
            </a:pPr>
            <a:r>
              <a:rPr lang="ar-SA" sz="2800" dirty="0">
                <a:solidFill>
                  <a:schemeClr val="tx1"/>
                </a:solidFill>
                <a:latin typeface="Open Sans"/>
                <a:ea typeface="Open Sans"/>
                <a:cs typeface="Open Sans"/>
                <a:sym typeface="Open Sans"/>
              </a:rPr>
              <a:t>   سؤال عن </a:t>
            </a:r>
            <a:r>
              <a:rPr lang="ar-SA" sz="2800" dirty="0">
                <a:solidFill>
                  <a:srgbClr val="FF0000"/>
                </a:solidFill>
                <a:latin typeface="Open Sans"/>
                <a:ea typeface="Open Sans"/>
                <a:cs typeface="Open Sans"/>
                <a:sym typeface="Open Sans"/>
              </a:rPr>
              <a:t>السبب، المخاطر والضرر</a:t>
            </a:r>
          </a:p>
          <a:p>
            <a:pPr marL="742950" indent="-285750" algn="r" rtl="1">
              <a:lnSpc>
                <a:spcPct val="100000"/>
              </a:lnSpc>
              <a:buClr>
                <a:schemeClr val="tx1"/>
              </a:buClr>
            </a:pPr>
            <a:r>
              <a:rPr lang="ar-SA" sz="2800" dirty="0">
                <a:solidFill>
                  <a:schemeClr val="tx1"/>
                </a:solidFill>
                <a:latin typeface="Open Sans"/>
                <a:ea typeface="Open Sans"/>
                <a:cs typeface="Open Sans"/>
                <a:sym typeface="Open Sans"/>
              </a:rPr>
              <a:t>هل يعاني الشخص من المشكلة؟</a:t>
            </a:r>
          </a:p>
          <a:p>
            <a:pPr indent="0" algn="r" rtl="1">
              <a:lnSpc>
                <a:spcPct val="100000"/>
              </a:lnSpc>
              <a:buClr>
                <a:schemeClr val="tx1"/>
              </a:buClr>
              <a:buNone/>
            </a:pPr>
            <a:r>
              <a:rPr lang="ar-SA" sz="2800" dirty="0">
                <a:solidFill>
                  <a:schemeClr val="tx1"/>
                </a:solidFill>
                <a:latin typeface="Open Sans"/>
                <a:ea typeface="Open Sans"/>
                <a:cs typeface="Open Sans"/>
                <a:sym typeface="Open Sans"/>
              </a:rPr>
              <a:t>    سؤال عن </a:t>
            </a:r>
            <a:r>
              <a:rPr lang="ar-SA" sz="2800" dirty="0">
                <a:solidFill>
                  <a:srgbClr val="FF0000"/>
                </a:solidFill>
                <a:latin typeface="Open Sans"/>
                <a:ea typeface="Open Sans"/>
                <a:cs typeface="Open Sans"/>
                <a:sym typeface="Open Sans"/>
              </a:rPr>
              <a:t>التشخيص</a:t>
            </a:r>
          </a:p>
          <a:p>
            <a:pPr marL="742950" indent="-285750" algn="r" rtl="1">
              <a:lnSpc>
                <a:spcPct val="100000"/>
              </a:lnSpc>
              <a:buClr>
                <a:schemeClr val="tx1"/>
              </a:buClr>
            </a:pPr>
            <a:r>
              <a:rPr lang="ar-SA" sz="2800" dirty="0">
                <a:solidFill>
                  <a:schemeClr val="tx1"/>
                </a:solidFill>
                <a:latin typeface="Open Sans"/>
                <a:ea typeface="Open Sans"/>
                <a:cs typeface="Open Sans"/>
                <a:sym typeface="Open Sans"/>
              </a:rPr>
              <a:t>من (وكيف) سيعاني من المشكلة؟</a:t>
            </a:r>
          </a:p>
          <a:p>
            <a:pPr indent="0" algn="r" rtl="1">
              <a:lnSpc>
                <a:spcPct val="100000"/>
              </a:lnSpc>
              <a:buClr>
                <a:schemeClr val="tx1"/>
              </a:buClr>
              <a:buNone/>
            </a:pPr>
            <a:r>
              <a:rPr lang="ar-SA" sz="2800" dirty="0">
                <a:solidFill>
                  <a:schemeClr val="tx1"/>
                </a:solidFill>
                <a:latin typeface="Open Sans"/>
                <a:ea typeface="Open Sans"/>
                <a:cs typeface="Open Sans"/>
                <a:sym typeface="Open Sans"/>
              </a:rPr>
              <a:t>   سؤال عن </a:t>
            </a:r>
            <a:r>
              <a:rPr lang="ar-SA" sz="2800" dirty="0">
                <a:solidFill>
                  <a:srgbClr val="FF0000"/>
                </a:solidFill>
                <a:latin typeface="Open Sans"/>
                <a:ea typeface="Open Sans"/>
                <a:cs typeface="Open Sans"/>
                <a:sym typeface="Open Sans"/>
              </a:rPr>
              <a:t>التنبؤ بتطورات المرض</a:t>
            </a:r>
            <a:endParaRPr sz="2800" dirty="0">
              <a:solidFill>
                <a:srgbClr val="FF0000"/>
              </a:solidFill>
              <a:latin typeface="Open Sans"/>
              <a:ea typeface="Open Sans"/>
              <a:cs typeface="Open Sans"/>
              <a:sym typeface="Open Sans"/>
            </a:endParaRPr>
          </a:p>
          <a:p>
            <a:pPr marL="742950" indent="-285750" algn="r" rtl="1">
              <a:lnSpc>
                <a:spcPct val="100000"/>
              </a:lnSpc>
              <a:buClr>
                <a:schemeClr val="tx1"/>
              </a:buClr>
            </a:pPr>
            <a:endParaRPr sz="2800" dirty="0">
              <a:solidFill>
                <a:srgbClr val="000000"/>
              </a:solidFill>
              <a:latin typeface="Open Sans"/>
              <a:ea typeface="Open Sans"/>
              <a:cs typeface="Open Sans"/>
              <a:sym typeface="Open Sans"/>
            </a:endParaRPr>
          </a:p>
          <a:p>
            <a:pPr marL="514350" indent="-285750" algn="r" rtl="1">
              <a:lnSpc>
                <a:spcPct val="100000"/>
              </a:lnSpc>
              <a:buClr>
                <a:schemeClr val="tx1"/>
              </a:buClr>
            </a:pPr>
            <a:endParaRPr sz="2800" dirty="0">
              <a:solidFill>
                <a:srgbClr val="000000"/>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8"/>
          <p:cNvSpPr txBox="1">
            <a:spLocks noGrp="1"/>
          </p:cNvSpPr>
          <p:nvPr>
            <p:ph type="title"/>
          </p:nvPr>
        </p:nvSpPr>
        <p:spPr>
          <a:xfrm>
            <a:off x="0" y="378812"/>
            <a:ext cx="7859486" cy="10809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600"/>
              <a:buNone/>
            </a:pPr>
            <a:r>
              <a:rPr lang="ar-SA" dirty="0">
                <a:solidFill>
                  <a:srgbClr val="586F7C"/>
                </a:solidFill>
                <a:latin typeface="Open Sans"/>
                <a:ea typeface="Open Sans"/>
                <a:cs typeface="Open Sans"/>
                <a:sym typeface="Open Sans"/>
              </a:rPr>
              <a:t>نماذج من أسئلة الممارسات القائمة علي الأدلة</a:t>
            </a:r>
            <a:endParaRPr dirty="0">
              <a:latin typeface="Open Sans"/>
              <a:ea typeface="Open Sans"/>
              <a:cs typeface="Open Sans"/>
              <a:sym typeface="Open Sans"/>
            </a:endParaRPr>
          </a:p>
        </p:txBody>
      </p:sp>
      <p:sp>
        <p:nvSpPr>
          <p:cNvPr id="248" name="Google Shape;248;p18"/>
          <p:cNvSpPr txBox="1">
            <a:spLocks noGrp="1"/>
          </p:cNvSpPr>
          <p:nvPr>
            <p:ph type="body" idx="1"/>
          </p:nvPr>
        </p:nvSpPr>
        <p:spPr>
          <a:xfrm>
            <a:off x="283029" y="1703481"/>
            <a:ext cx="11168742" cy="5502862"/>
          </a:xfrm>
          <a:prstGeom prst="rect">
            <a:avLst/>
          </a:prstGeom>
          <a:noFill/>
          <a:ln>
            <a:noFill/>
          </a:ln>
        </p:spPr>
        <p:txBody>
          <a:bodyPr spcFirstLastPara="1" wrap="square" lIns="91425" tIns="45700" rIns="91425" bIns="45700" anchor="t" anchorCtr="0">
            <a:noAutofit/>
          </a:bodyPr>
          <a:lstStyle/>
          <a:p>
            <a:pPr marL="82550" lvl="0" indent="0" algn="r" rtl="1">
              <a:buSzPts val="2300"/>
              <a:buNone/>
            </a:pPr>
            <a:r>
              <a:rPr lang="ar-SA" sz="2800" b="1" dirty="0">
                <a:solidFill>
                  <a:schemeClr val="tx1"/>
                </a:solidFill>
                <a:latin typeface="Open Sans"/>
                <a:ea typeface="Open Sans"/>
                <a:cs typeface="Open Sans"/>
                <a:sym typeface="Open Sans"/>
              </a:rPr>
              <a:t>للعلاج:</a:t>
            </a:r>
            <a:r>
              <a:rPr lang="ar-SA" dirty="0">
                <a:solidFill>
                  <a:schemeClr val="tx1"/>
                </a:solidFill>
                <a:latin typeface="Open Sans"/>
                <a:ea typeface="Open Sans"/>
                <a:cs typeface="Open Sans"/>
                <a:sym typeface="Open Sans"/>
              </a:rPr>
              <a:t> ما هو تأثير أدوية إزالة الألم </a:t>
            </a:r>
            <a:r>
              <a:rPr lang="en-US" dirty="0">
                <a:solidFill>
                  <a:schemeClr val="tx1"/>
                </a:solidFill>
                <a:latin typeface="Open Sans"/>
                <a:ea typeface="Open Sans"/>
                <a:cs typeface="Open Sans"/>
                <a:sym typeface="Open Sans"/>
              </a:rPr>
              <a:t>(I)</a:t>
            </a:r>
            <a:r>
              <a:rPr lang="ar-SA" dirty="0">
                <a:solidFill>
                  <a:schemeClr val="tx1"/>
                </a:solidFill>
                <a:latin typeface="Open Sans"/>
                <a:ea typeface="Open Sans"/>
                <a:cs typeface="Open Sans"/>
                <a:sym typeface="Open Sans"/>
              </a:rPr>
              <a:t> علي مريض بالغ خضع </a:t>
            </a:r>
            <a:r>
              <a:rPr lang="ar-SA" u="sng" dirty="0">
                <a:solidFill>
                  <a:srgbClr val="FF0000"/>
                </a:solidFill>
                <a:latin typeface="Open Sans"/>
                <a:ea typeface="Open Sans"/>
                <a:sym typeface="Open Sans"/>
              </a:rPr>
              <a:t>لعملية تغيير مفصل الحوض</a:t>
            </a:r>
            <a:r>
              <a:rPr lang="ar-SA" dirty="0">
                <a:solidFill>
                  <a:srgbClr val="FF0000"/>
                </a:solidFill>
                <a:latin typeface="Open Sans"/>
                <a:ea typeface="Open Sans"/>
                <a:cs typeface="Open Sans"/>
                <a:sym typeface="Open Sans"/>
              </a:rPr>
              <a:t> </a:t>
            </a:r>
            <a:r>
              <a:rPr lang="en-US" dirty="0">
                <a:solidFill>
                  <a:schemeClr val="tx1"/>
                </a:solidFill>
                <a:latin typeface="Open Sans"/>
                <a:ea typeface="Open Sans"/>
                <a:cs typeface="Open Sans"/>
                <a:sym typeface="Open Sans"/>
              </a:rPr>
              <a:t>(P)</a:t>
            </a:r>
            <a:r>
              <a:rPr lang="ar-SA" dirty="0">
                <a:solidFill>
                  <a:schemeClr val="tx1"/>
                </a:solidFill>
                <a:latin typeface="Open Sans"/>
                <a:ea typeface="Open Sans"/>
                <a:cs typeface="Open Sans"/>
                <a:sym typeface="Open Sans"/>
              </a:rPr>
              <a:t> وذلك </a:t>
            </a:r>
            <a:r>
              <a:rPr lang="ar-SA" u="sng" dirty="0">
                <a:solidFill>
                  <a:srgbClr val="FF0000"/>
                </a:solidFill>
                <a:latin typeface="Open Sans"/>
                <a:ea typeface="Open Sans"/>
                <a:sym typeface="Open Sans"/>
              </a:rPr>
              <a:t>على</a:t>
            </a:r>
            <a:r>
              <a:rPr lang="ar-SA" u="sng" dirty="0">
                <a:solidFill>
                  <a:schemeClr val="tx1"/>
                </a:solidFill>
                <a:latin typeface="Open Sans"/>
                <a:ea typeface="Open Sans"/>
                <a:sym typeface="Open Sans"/>
              </a:rPr>
              <a:t> </a:t>
            </a:r>
            <a:r>
              <a:rPr lang="ar-SA" u="sng" dirty="0">
                <a:solidFill>
                  <a:srgbClr val="FF0000"/>
                </a:solidFill>
                <a:latin typeface="Open Sans"/>
                <a:ea typeface="Open Sans"/>
                <a:sym typeface="Open Sans"/>
              </a:rPr>
              <a:t>الألم بعد العملية  </a:t>
            </a:r>
            <a:r>
              <a:rPr lang="en-US" dirty="0">
                <a:solidFill>
                  <a:schemeClr val="tx1"/>
                </a:solidFill>
                <a:latin typeface="Open Sans"/>
                <a:ea typeface="Open Sans"/>
                <a:cs typeface="Open Sans"/>
                <a:sym typeface="Open Sans"/>
              </a:rPr>
              <a:t>(O) </a:t>
            </a:r>
            <a:r>
              <a:rPr lang="ar-SA" dirty="0">
                <a:solidFill>
                  <a:schemeClr val="tx1"/>
                </a:solidFill>
                <a:latin typeface="Open Sans"/>
                <a:ea typeface="Open Sans"/>
                <a:cs typeface="Open Sans"/>
                <a:sym typeface="Open Sans"/>
              </a:rPr>
              <a:t> </a:t>
            </a:r>
            <a:r>
              <a:rPr lang="ar-SA" u="sng" dirty="0">
                <a:solidFill>
                  <a:srgbClr val="FF0000"/>
                </a:solidFill>
                <a:latin typeface="Open Sans"/>
                <a:ea typeface="Open Sans"/>
                <a:sym typeface="Open Sans"/>
              </a:rPr>
              <a:t>مقارنة بالعلاج عن طريق الحقن العضلية </a:t>
            </a:r>
            <a:r>
              <a:rPr lang="en-US" dirty="0">
                <a:solidFill>
                  <a:schemeClr val="tx1"/>
                </a:solidFill>
                <a:latin typeface="Open Sans"/>
                <a:ea typeface="Open Sans"/>
                <a:cs typeface="Open Sans"/>
                <a:sym typeface="Open Sans"/>
              </a:rPr>
              <a:t>(C) </a:t>
            </a:r>
            <a:r>
              <a:rPr lang="ar-SA" dirty="0">
                <a:solidFill>
                  <a:schemeClr val="tx1"/>
                </a:solidFill>
                <a:latin typeface="Open Sans"/>
                <a:ea typeface="Open Sans"/>
                <a:cs typeface="Open Sans"/>
                <a:sym typeface="Open Sans"/>
              </a:rPr>
              <a:t>؟</a:t>
            </a:r>
          </a:p>
          <a:p>
            <a:pPr marL="82550" indent="0" algn="r" rtl="1">
              <a:buSzPts val="2300"/>
              <a:buNone/>
            </a:pPr>
            <a:r>
              <a:rPr lang="ar-SA" sz="2800" b="1" dirty="0">
                <a:solidFill>
                  <a:schemeClr val="tx1"/>
                </a:solidFill>
                <a:latin typeface="Open Sans"/>
                <a:ea typeface="Open Sans"/>
                <a:cs typeface="Open Sans"/>
                <a:sym typeface="Open Sans"/>
              </a:rPr>
              <a:t>الوقاية:</a:t>
            </a:r>
            <a:r>
              <a:rPr lang="ar-SA" dirty="0">
                <a:solidFill>
                  <a:schemeClr val="tx1"/>
                </a:solidFill>
                <a:latin typeface="Open Sans"/>
                <a:ea typeface="Open Sans"/>
                <a:cs typeface="Open Sans"/>
                <a:sym typeface="Open Sans"/>
              </a:rPr>
              <a:t> </a:t>
            </a:r>
            <a:r>
              <a:rPr lang="ar-SA" u="sng" dirty="0" err="1">
                <a:solidFill>
                  <a:srgbClr val="FF0000"/>
                </a:solidFill>
                <a:latin typeface="Open Sans"/>
                <a:ea typeface="Open Sans"/>
                <a:sym typeface="Open Sans"/>
              </a:rPr>
              <a:t>لإمرأة</a:t>
            </a:r>
            <a:r>
              <a:rPr lang="ar-SA" u="sng" dirty="0">
                <a:solidFill>
                  <a:srgbClr val="FF0000"/>
                </a:solidFill>
                <a:latin typeface="Open Sans"/>
                <a:ea typeface="Open Sans"/>
                <a:sym typeface="Open Sans"/>
              </a:rPr>
              <a:t> تحت سن الستين عاما </a:t>
            </a:r>
            <a:r>
              <a:rPr lang="en-US" dirty="0">
                <a:solidFill>
                  <a:schemeClr val="tx1"/>
                </a:solidFill>
                <a:latin typeface="Open Sans"/>
                <a:ea typeface="Open Sans"/>
                <a:cs typeface="Open Sans"/>
                <a:sym typeface="Open Sans"/>
              </a:rPr>
              <a:t>(P)</a:t>
            </a:r>
            <a:r>
              <a:rPr lang="ar-SA" dirty="0">
                <a:solidFill>
                  <a:schemeClr val="tx1"/>
                </a:solidFill>
                <a:latin typeface="Open Sans"/>
                <a:ea typeface="Open Sans"/>
                <a:cs typeface="Open Sans"/>
                <a:sym typeface="Open Sans"/>
              </a:rPr>
              <a:t> هل استعمال </a:t>
            </a:r>
            <a:r>
              <a:rPr lang="ar-SA" u="sng" dirty="0">
                <a:solidFill>
                  <a:srgbClr val="FF0000"/>
                </a:solidFill>
                <a:latin typeface="Open Sans"/>
                <a:ea typeface="Open Sans"/>
                <a:sym typeface="Open Sans"/>
              </a:rPr>
              <a:t>جرعات صغيرة من الاسبرين  </a:t>
            </a:r>
            <a:r>
              <a:rPr lang="en-US" dirty="0">
                <a:solidFill>
                  <a:schemeClr val="tx1"/>
                </a:solidFill>
                <a:latin typeface="Open Sans"/>
                <a:ea typeface="Open Sans"/>
                <a:cs typeface="Open Sans"/>
                <a:sym typeface="Open Sans"/>
              </a:rPr>
              <a:t>(I)</a:t>
            </a:r>
            <a:r>
              <a:rPr lang="ar-SA" dirty="0">
                <a:solidFill>
                  <a:schemeClr val="tx1"/>
                </a:solidFill>
                <a:latin typeface="Open Sans"/>
                <a:ea typeface="Open Sans"/>
                <a:cs typeface="Open Sans"/>
                <a:sym typeface="Open Sans"/>
              </a:rPr>
              <a:t>  يقلل من احتمالية </a:t>
            </a:r>
            <a:r>
              <a:rPr lang="ar-SA" u="sng" dirty="0">
                <a:solidFill>
                  <a:srgbClr val="FF0000"/>
                </a:solidFill>
                <a:latin typeface="Open Sans"/>
                <a:ea typeface="Open Sans"/>
                <a:sym typeface="Open Sans"/>
              </a:rPr>
              <a:t>الجلطات الدماغية </a:t>
            </a:r>
            <a:r>
              <a:rPr lang="en-US" dirty="0">
                <a:solidFill>
                  <a:schemeClr val="tx1"/>
                </a:solidFill>
                <a:latin typeface="Open Sans"/>
                <a:ea typeface="Open Sans"/>
                <a:cs typeface="Open Sans"/>
                <a:sym typeface="Open Sans"/>
              </a:rPr>
              <a:t>(O) </a:t>
            </a:r>
            <a:r>
              <a:rPr lang="ar-SA" dirty="0">
                <a:solidFill>
                  <a:schemeClr val="tx1"/>
                </a:solidFill>
                <a:latin typeface="Open Sans"/>
                <a:ea typeface="Open Sans"/>
                <a:cs typeface="Open Sans"/>
                <a:sym typeface="Open Sans"/>
              </a:rPr>
              <a:t> في المستقبل </a:t>
            </a:r>
            <a:r>
              <a:rPr lang="ar-SA" u="sng" dirty="0">
                <a:solidFill>
                  <a:srgbClr val="FF0000"/>
                </a:solidFill>
                <a:latin typeface="Open Sans"/>
                <a:ea typeface="Open Sans"/>
                <a:sym typeface="Open Sans"/>
              </a:rPr>
              <a:t>مقارنة بعدم استعمال الاسبرين</a:t>
            </a:r>
            <a:r>
              <a:rPr lang="en-US" u="sng" dirty="0">
                <a:solidFill>
                  <a:srgbClr val="FF0000"/>
                </a:solidFill>
                <a:latin typeface="Open Sans"/>
                <a:ea typeface="Open Sans"/>
                <a:cs typeface="Open Sans"/>
                <a:sym typeface="Open Sans"/>
              </a:rPr>
              <a:t> </a:t>
            </a:r>
            <a:r>
              <a:rPr lang="en-US" dirty="0">
                <a:solidFill>
                  <a:schemeClr val="tx1"/>
                </a:solidFill>
                <a:latin typeface="Open Sans"/>
                <a:ea typeface="Open Sans"/>
                <a:cs typeface="Open Sans"/>
                <a:sym typeface="Open Sans"/>
              </a:rPr>
              <a:t>(C)</a:t>
            </a:r>
            <a:r>
              <a:rPr lang="ar-SA" dirty="0">
                <a:solidFill>
                  <a:schemeClr val="tx1"/>
                </a:solidFill>
                <a:latin typeface="Open Sans"/>
                <a:ea typeface="Open Sans"/>
                <a:cs typeface="Open Sans"/>
                <a:sym typeface="Open Sans"/>
              </a:rPr>
              <a:t> ؟ </a:t>
            </a:r>
          </a:p>
          <a:p>
            <a:pPr marL="82550" lvl="0" indent="0" algn="r" rtl="1">
              <a:buSzPts val="2300"/>
              <a:buNone/>
            </a:pPr>
            <a:r>
              <a:rPr lang="ar-SA" sz="2800" b="1" dirty="0">
                <a:solidFill>
                  <a:schemeClr val="tx1"/>
                </a:solidFill>
                <a:latin typeface="Open Sans"/>
                <a:ea typeface="Open Sans"/>
                <a:cs typeface="Open Sans"/>
                <a:sym typeface="Open Sans"/>
              </a:rPr>
              <a:t>للسبب / الضرر: </a:t>
            </a:r>
            <a:r>
              <a:rPr lang="ar-SA" u="sng" dirty="0">
                <a:solidFill>
                  <a:srgbClr val="FF0000"/>
                </a:solidFill>
                <a:latin typeface="Open Sans"/>
                <a:ea typeface="Open Sans"/>
                <a:sym typeface="Open Sans"/>
              </a:rPr>
              <a:t>لمريض ذكر بالغ </a:t>
            </a:r>
            <a:r>
              <a:rPr lang="en-US" dirty="0">
                <a:solidFill>
                  <a:schemeClr val="tx1"/>
                </a:solidFill>
                <a:latin typeface="Open Sans"/>
                <a:ea typeface="Open Sans"/>
                <a:cs typeface="Open Sans"/>
                <a:sym typeface="Open Sans"/>
              </a:rPr>
              <a:t>(P)</a:t>
            </a:r>
            <a:r>
              <a:rPr lang="ar-SA" dirty="0">
                <a:solidFill>
                  <a:schemeClr val="tx1"/>
                </a:solidFill>
                <a:latin typeface="Open Sans"/>
                <a:ea typeface="Open Sans"/>
                <a:cs typeface="Open Sans"/>
                <a:sym typeface="Open Sans"/>
              </a:rPr>
              <a:t> خضع</a:t>
            </a:r>
            <a:r>
              <a:rPr lang="ar-SA" dirty="0">
                <a:solidFill>
                  <a:srgbClr val="FF0000"/>
                </a:solidFill>
                <a:latin typeface="Open Sans"/>
                <a:ea typeface="Open Sans"/>
                <a:cs typeface="Open Sans"/>
                <a:sym typeface="Open Sans"/>
              </a:rPr>
              <a:t> </a:t>
            </a:r>
            <a:r>
              <a:rPr lang="ar-SA" u="sng" dirty="0">
                <a:solidFill>
                  <a:srgbClr val="FF0000"/>
                </a:solidFill>
                <a:latin typeface="Open Sans"/>
                <a:ea typeface="Open Sans"/>
                <a:sym typeface="Open Sans"/>
              </a:rPr>
              <a:t>لعملية قطع القناة الموصلة للحيوانات المنوية </a:t>
            </a:r>
            <a:r>
              <a:rPr lang="en-US" dirty="0">
                <a:solidFill>
                  <a:schemeClr val="tx1"/>
                </a:solidFill>
                <a:latin typeface="Open Sans"/>
                <a:ea typeface="Open Sans"/>
                <a:cs typeface="Open Sans"/>
                <a:sym typeface="Open Sans"/>
              </a:rPr>
              <a:t>(I)</a:t>
            </a:r>
            <a:r>
              <a:rPr lang="ar-SA" dirty="0">
                <a:solidFill>
                  <a:schemeClr val="tx1"/>
                </a:solidFill>
                <a:latin typeface="Open Sans"/>
                <a:ea typeface="Open Sans"/>
                <a:cs typeface="Open Sans"/>
                <a:sym typeface="Open Sans"/>
              </a:rPr>
              <a:t>  معرض لخطر أعلى أم أقل للإصابة </a:t>
            </a:r>
            <a:r>
              <a:rPr lang="ar-SA" u="sng" dirty="0">
                <a:solidFill>
                  <a:srgbClr val="FF0000"/>
                </a:solidFill>
                <a:latin typeface="Open Sans"/>
                <a:ea typeface="Open Sans"/>
                <a:sym typeface="Open Sans"/>
              </a:rPr>
              <a:t>بسرطان الخصية </a:t>
            </a:r>
            <a:r>
              <a:rPr lang="en-US" dirty="0">
                <a:solidFill>
                  <a:schemeClr val="tx1"/>
                </a:solidFill>
                <a:latin typeface="Open Sans"/>
                <a:ea typeface="Open Sans"/>
                <a:cs typeface="Open Sans"/>
                <a:sym typeface="Open Sans"/>
              </a:rPr>
              <a:t>(O) </a:t>
            </a:r>
            <a:r>
              <a:rPr lang="ar-SA" dirty="0">
                <a:solidFill>
                  <a:schemeClr val="tx1"/>
                </a:solidFill>
                <a:latin typeface="Open Sans"/>
                <a:ea typeface="Open Sans"/>
                <a:cs typeface="Open Sans"/>
                <a:sym typeface="Open Sans"/>
              </a:rPr>
              <a:t> </a:t>
            </a:r>
            <a:r>
              <a:rPr lang="ar-SA" u="sng" dirty="0">
                <a:solidFill>
                  <a:srgbClr val="FF0000"/>
                </a:solidFill>
                <a:latin typeface="Open Sans"/>
                <a:ea typeface="Open Sans"/>
                <a:sym typeface="Open Sans"/>
              </a:rPr>
              <a:t>مقارنة بذكر بالغ لم يخضع لتلك </a:t>
            </a:r>
            <a:r>
              <a:rPr lang="ar-SA" dirty="0">
                <a:solidFill>
                  <a:schemeClr val="tx1"/>
                </a:solidFill>
                <a:latin typeface="Open Sans"/>
                <a:ea typeface="Open Sans"/>
                <a:cs typeface="Open Sans"/>
                <a:sym typeface="Open Sans"/>
              </a:rPr>
              <a:t>العملية </a:t>
            </a:r>
            <a:r>
              <a:rPr lang="en-US" dirty="0">
                <a:solidFill>
                  <a:schemeClr val="tx1"/>
                </a:solidFill>
                <a:latin typeface="Open Sans"/>
                <a:ea typeface="Open Sans"/>
                <a:cs typeface="Open Sans"/>
                <a:sym typeface="Open Sans"/>
              </a:rPr>
              <a:t> (C)</a:t>
            </a:r>
            <a:r>
              <a:rPr lang="ar-SA" dirty="0">
                <a:solidFill>
                  <a:schemeClr val="tx1"/>
                </a:solidFill>
                <a:latin typeface="Open Sans"/>
                <a:ea typeface="Open Sans"/>
                <a:cs typeface="Open Sans"/>
                <a:sym typeface="Open Sans"/>
              </a:rPr>
              <a:t>؟</a:t>
            </a:r>
          </a:p>
          <a:p>
            <a:pPr marL="82550" lvl="0" indent="0" algn="r" rtl="1">
              <a:buSzPts val="2300"/>
              <a:buNone/>
            </a:pPr>
            <a:r>
              <a:rPr lang="ar-SA" sz="2800" b="1" dirty="0">
                <a:solidFill>
                  <a:schemeClr val="tx1"/>
                </a:solidFill>
                <a:latin typeface="Open Sans"/>
                <a:ea typeface="Open Sans"/>
                <a:cs typeface="Open Sans"/>
                <a:sym typeface="Open Sans"/>
              </a:rPr>
              <a:t>تشخيص أو اختبارات تشخيصية: </a:t>
            </a:r>
            <a:r>
              <a:rPr lang="ar-SA" dirty="0">
                <a:solidFill>
                  <a:schemeClr val="tx1"/>
                </a:solidFill>
                <a:latin typeface="Open Sans"/>
                <a:ea typeface="Open Sans"/>
                <a:cs typeface="Open Sans"/>
                <a:sym typeface="Open Sans"/>
              </a:rPr>
              <a:t>هل </a:t>
            </a:r>
            <a:r>
              <a:rPr lang="ar-SA" u="sng" dirty="0">
                <a:solidFill>
                  <a:srgbClr val="FF0000"/>
                </a:solidFill>
                <a:latin typeface="Open Sans"/>
                <a:ea typeface="Open Sans"/>
                <a:cs typeface="Open Sans"/>
                <a:sym typeface="Open Sans"/>
              </a:rPr>
              <a:t>أشعة </a:t>
            </a:r>
            <a:r>
              <a:rPr lang="ar-SA" u="sng" dirty="0" err="1">
                <a:solidFill>
                  <a:srgbClr val="FF0000"/>
                </a:solidFill>
                <a:latin typeface="Open Sans"/>
                <a:ea typeface="Open Sans"/>
                <a:cs typeface="Open Sans"/>
                <a:sym typeface="Open Sans"/>
              </a:rPr>
              <a:t>الماموجرام</a:t>
            </a:r>
            <a:r>
              <a:rPr lang="ar-SA" u="sng" dirty="0">
                <a:solidFill>
                  <a:srgbClr val="FF0000"/>
                </a:solidFill>
                <a:latin typeface="Open Sans"/>
                <a:ea typeface="Open Sans"/>
                <a:cs typeface="Open Sans"/>
                <a:sym typeface="Open Sans"/>
              </a:rPr>
              <a:t>  </a:t>
            </a:r>
            <a:r>
              <a:rPr lang="en-US" dirty="0">
                <a:solidFill>
                  <a:schemeClr val="tx1"/>
                </a:solidFill>
                <a:latin typeface="Open Sans"/>
                <a:ea typeface="Open Sans"/>
                <a:cs typeface="Open Sans"/>
                <a:sym typeface="Open Sans"/>
              </a:rPr>
              <a:t>(I)</a:t>
            </a:r>
            <a:r>
              <a:rPr lang="ar-SA" dirty="0">
                <a:solidFill>
                  <a:schemeClr val="tx1"/>
                </a:solidFill>
                <a:latin typeface="Open Sans"/>
                <a:ea typeface="Open Sans"/>
                <a:cs typeface="Open Sans"/>
                <a:sym typeface="Open Sans"/>
              </a:rPr>
              <a:t> اكثر دقة </a:t>
            </a:r>
            <a:r>
              <a:rPr lang="ar-SA" u="sng" dirty="0">
                <a:solidFill>
                  <a:srgbClr val="FF0000"/>
                </a:solidFill>
                <a:latin typeface="Open Sans"/>
                <a:ea typeface="Open Sans"/>
                <a:cs typeface="Open Sans"/>
                <a:sym typeface="Open Sans"/>
              </a:rPr>
              <a:t>في تشخيص سرطان الثدي </a:t>
            </a:r>
            <a:r>
              <a:rPr lang="en-US" dirty="0">
                <a:solidFill>
                  <a:schemeClr val="tx1"/>
                </a:solidFill>
                <a:latin typeface="Open Sans"/>
                <a:ea typeface="Open Sans"/>
                <a:cs typeface="Open Sans"/>
                <a:sym typeface="Open Sans"/>
              </a:rPr>
              <a:t>(P)</a:t>
            </a:r>
            <a:r>
              <a:rPr lang="ar-SA" dirty="0">
                <a:solidFill>
                  <a:schemeClr val="tx1"/>
                </a:solidFill>
                <a:latin typeface="Open Sans"/>
                <a:ea typeface="Open Sans"/>
                <a:cs typeface="Open Sans"/>
                <a:sym typeface="Open Sans"/>
              </a:rPr>
              <a:t> مقارنة بالفحص </a:t>
            </a:r>
            <a:r>
              <a:rPr lang="ar-SA" u="sng" dirty="0">
                <a:solidFill>
                  <a:srgbClr val="FF0000"/>
                </a:solidFill>
                <a:latin typeface="Open Sans"/>
                <a:ea typeface="Open Sans"/>
                <a:cs typeface="Open Sans"/>
                <a:sym typeface="Open Sans"/>
              </a:rPr>
              <a:t>الإكلينيكي للثدي</a:t>
            </a:r>
            <a:r>
              <a:rPr lang="en-US" u="sng" dirty="0">
                <a:solidFill>
                  <a:srgbClr val="FF0000"/>
                </a:solidFill>
                <a:latin typeface="Open Sans"/>
                <a:ea typeface="Open Sans"/>
                <a:cs typeface="Open Sans"/>
                <a:sym typeface="Open Sans"/>
              </a:rPr>
              <a:t> </a:t>
            </a:r>
            <a:r>
              <a:rPr lang="en-US" dirty="0">
                <a:solidFill>
                  <a:schemeClr val="tx1"/>
                </a:solidFill>
                <a:latin typeface="Open Sans"/>
                <a:ea typeface="Open Sans"/>
                <a:cs typeface="Open Sans"/>
                <a:sym typeface="Open Sans"/>
              </a:rPr>
              <a:t>(C)</a:t>
            </a:r>
            <a:r>
              <a:rPr lang="ar-SA" dirty="0">
                <a:solidFill>
                  <a:schemeClr val="tx1"/>
                </a:solidFill>
                <a:latin typeface="Open Sans"/>
                <a:ea typeface="Open Sans"/>
                <a:cs typeface="Open Sans"/>
                <a:sym typeface="Open Sans"/>
              </a:rPr>
              <a:t>  وذلك </a:t>
            </a:r>
            <a:r>
              <a:rPr lang="ar-SA" u="sng" dirty="0">
                <a:solidFill>
                  <a:srgbClr val="FF0000"/>
                </a:solidFill>
                <a:latin typeface="Open Sans"/>
                <a:ea typeface="Open Sans"/>
                <a:cs typeface="Open Sans"/>
                <a:sym typeface="Open Sans"/>
              </a:rPr>
              <a:t>للتشخيص المبكر لسرطان الثدي</a:t>
            </a:r>
            <a:r>
              <a:rPr lang="en-US" u="sng" dirty="0">
                <a:solidFill>
                  <a:srgbClr val="FF0000"/>
                </a:solidFill>
                <a:latin typeface="Open Sans"/>
                <a:ea typeface="Open Sans"/>
                <a:cs typeface="Open Sans"/>
                <a:sym typeface="Open Sans"/>
              </a:rPr>
              <a:t> </a:t>
            </a:r>
            <a:r>
              <a:rPr lang="en-US" dirty="0">
                <a:solidFill>
                  <a:schemeClr val="tx1"/>
                </a:solidFill>
                <a:latin typeface="Open Sans"/>
                <a:ea typeface="Open Sans"/>
                <a:cs typeface="Open Sans"/>
                <a:sym typeface="Open Sans"/>
              </a:rPr>
              <a:t>(O)</a:t>
            </a:r>
            <a:r>
              <a:rPr lang="ar-SA" dirty="0">
                <a:solidFill>
                  <a:schemeClr val="tx1"/>
                </a:solidFill>
                <a:latin typeface="Open Sans"/>
                <a:ea typeface="Open Sans"/>
                <a:cs typeface="Open Sans"/>
                <a:sym typeface="Open Sans"/>
              </a:rPr>
              <a:t>؟</a:t>
            </a:r>
          </a:p>
          <a:p>
            <a:pPr marL="82550" lvl="0" indent="0" algn="r" rtl="1">
              <a:buSzPts val="2300"/>
              <a:buNone/>
            </a:pPr>
            <a:r>
              <a:rPr lang="ar-SA" sz="2800" b="1" dirty="0">
                <a:solidFill>
                  <a:schemeClr val="tx1"/>
                </a:solidFill>
                <a:latin typeface="Open Sans"/>
                <a:ea typeface="Open Sans"/>
                <a:cs typeface="Open Sans"/>
                <a:sym typeface="Open Sans"/>
              </a:rPr>
              <a:t>تنبؤ بتطور المرض: </a:t>
            </a:r>
            <a:r>
              <a:rPr lang="ar-SA" dirty="0">
                <a:solidFill>
                  <a:schemeClr val="tx1"/>
                </a:solidFill>
                <a:latin typeface="Open Sans"/>
                <a:ea typeface="Open Sans"/>
                <a:cs typeface="Open Sans"/>
                <a:sym typeface="Open Sans"/>
              </a:rPr>
              <a:t>هل </a:t>
            </a:r>
            <a:r>
              <a:rPr lang="ar-SA" dirty="0">
                <a:solidFill>
                  <a:srgbClr val="FF0000"/>
                </a:solidFill>
                <a:latin typeface="Open Sans"/>
                <a:ea typeface="Open Sans"/>
                <a:cs typeface="Open Sans"/>
                <a:sym typeface="Open Sans"/>
              </a:rPr>
              <a:t>ت</a:t>
            </a:r>
            <a:r>
              <a:rPr lang="ar-SA" u="sng" dirty="0">
                <a:solidFill>
                  <a:srgbClr val="FF0000"/>
                </a:solidFill>
                <a:latin typeface="Open Sans"/>
                <a:ea typeface="Open Sans"/>
                <a:cs typeface="Open Sans"/>
                <a:sym typeface="Open Sans"/>
              </a:rPr>
              <a:t>عليم التدخين  </a:t>
            </a:r>
            <a:r>
              <a:rPr lang="en-US" dirty="0">
                <a:solidFill>
                  <a:schemeClr val="tx1"/>
                </a:solidFill>
                <a:latin typeface="Open Sans"/>
                <a:ea typeface="Open Sans"/>
                <a:cs typeface="Open Sans"/>
                <a:sym typeface="Open Sans"/>
              </a:rPr>
              <a:t>(I)</a:t>
            </a:r>
            <a:r>
              <a:rPr lang="ar-SA" dirty="0">
                <a:solidFill>
                  <a:schemeClr val="tx1"/>
                </a:solidFill>
                <a:latin typeface="Open Sans"/>
                <a:ea typeface="Open Sans"/>
                <a:cs typeface="Open Sans"/>
                <a:sym typeface="Open Sans"/>
              </a:rPr>
              <a:t> يؤثر علي </a:t>
            </a:r>
            <a:r>
              <a:rPr lang="ar-SA" u="sng" dirty="0">
                <a:solidFill>
                  <a:srgbClr val="FF0000"/>
                </a:solidFill>
                <a:latin typeface="Open Sans"/>
                <a:ea typeface="Open Sans"/>
                <a:cs typeface="Open Sans"/>
                <a:sym typeface="Open Sans"/>
              </a:rPr>
              <a:t>صغار السن ويؤدي الي عدم تدخينهم </a:t>
            </a:r>
            <a:r>
              <a:rPr lang="en-US" dirty="0">
                <a:solidFill>
                  <a:schemeClr val="tx1"/>
                </a:solidFill>
                <a:latin typeface="Open Sans"/>
                <a:ea typeface="Open Sans"/>
                <a:cs typeface="Open Sans"/>
                <a:sym typeface="Open Sans"/>
              </a:rPr>
              <a:t>(O) </a:t>
            </a:r>
            <a:r>
              <a:rPr lang="ar-SA" dirty="0">
                <a:solidFill>
                  <a:schemeClr val="tx1"/>
                </a:solidFill>
                <a:latin typeface="Open Sans"/>
                <a:ea typeface="Open Sans"/>
                <a:cs typeface="Open Sans"/>
                <a:sym typeface="Open Sans"/>
              </a:rPr>
              <a:t>وذلك في المرضي ذوي </a:t>
            </a:r>
            <a:r>
              <a:rPr lang="ar-SA" u="sng" dirty="0">
                <a:solidFill>
                  <a:srgbClr val="FF0000"/>
                </a:solidFill>
                <a:latin typeface="Open Sans"/>
                <a:ea typeface="Open Sans"/>
                <a:cs typeface="Open Sans"/>
                <a:sym typeface="Open Sans"/>
              </a:rPr>
              <a:t>المخاطر العالية للتدخين</a:t>
            </a:r>
            <a:r>
              <a:rPr lang="en-US" u="sng" dirty="0">
                <a:solidFill>
                  <a:srgbClr val="FF0000"/>
                </a:solidFill>
                <a:latin typeface="Open Sans"/>
                <a:ea typeface="Open Sans"/>
                <a:cs typeface="Open Sans"/>
                <a:sym typeface="Open Sans"/>
              </a:rPr>
              <a:t> </a:t>
            </a:r>
            <a:r>
              <a:rPr lang="en-US" dirty="0">
                <a:solidFill>
                  <a:srgbClr val="FF0000"/>
                </a:solidFill>
                <a:latin typeface="Open Sans"/>
                <a:ea typeface="Open Sans"/>
                <a:cs typeface="Open Sans"/>
                <a:sym typeface="Open Sans"/>
              </a:rPr>
              <a:t>(P)</a:t>
            </a:r>
            <a:r>
              <a:rPr lang="ar-SA" dirty="0">
                <a:solidFill>
                  <a:schemeClr val="tx1"/>
                </a:solidFill>
                <a:latin typeface="Open Sans"/>
                <a:ea typeface="Open Sans"/>
                <a:cs typeface="Open Sans"/>
                <a:sym typeface="Open Sans"/>
              </a:rPr>
              <a:t>؟</a:t>
            </a:r>
          </a:p>
          <a:p>
            <a:pPr marL="533400" lvl="0" indent="-450850" rtl="1">
              <a:lnSpc>
                <a:spcPct val="90000"/>
              </a:lnSpc>
              <a:spcBef>
                <a:spcPts val="1000"/>
              </a:spcBef>
              <a:spcAft>
                <a:spcPts val="0"/>
              </a:spcAft>
              <a:buSzPts val="2300"/>
              <a:buFont typeface="Arial"/>
              <a:buAutoNum type="arabicPeriod"/>
            </a:pPr>
            <a:r>
              <a:rPr lang="en-US" sz="1400" dirty="0">
                <a:latin typeface="Open Sans"/>
                <a:ea typeface="Open Sans"/>
                <a:cs typeface="Open Sans"/>
                <a:sym typeface="Open Sans"/>
              </a:rPr>
              <a:t>Melnyk B. &amp; Fineout-Overholt E. (2005).</a:t>
            </a:r>
            <a:r>
              <a:rPr lang="en-US" sz="1400" i="1" dirty="0">
                <a:latin typeface="Open Sans"/>
                <a:ea typeface="Open Sans"/>
                <a:cs typeface="Open Sans"/>
                <a:sym typeface="Open Sans"/>
              </a:rPr>
              <a:t> Evidence-based practice in nursing &amp; healthcare.</a:t>
            </a:r>
            <a:r>
              <a:rPr lang="en-US" sz="1400" dirty="0">
                <a:latin typeface="Open Sans"/>
                <a:ea typeface="Open Sans"/>
                <a:cs typeface="Open Sans"/>
                <a:sym typeface="Open Sans"/>
              </a:rPr>
              <a:t> New York: Lippincott Williams &amp; Wilkins. </a:t>
            </a:r>
            <a:endParaRPr sz="2000" dirty="0">
              <a:latin typeface="Open Sans"/>
              <a:ea typeface="Open Sans"/>
              <a:cs typeface="Open Sans"/>
              <a:sym typeface="Open Sans"/>
            </a:endParaRPr>
          </a:p>
          <a:p>
            <a:pPr marL="76200" lvl="0" indent="0" algn="r" rtl="1">
              <a:lnSpc>
                <a:spcPct val="150000"/>
              </a:lnSpc>
              <a:spcBef>
                <a:spcPts val="1000"/>
              </a:spcBef>
              <a:spcAft>
                <a:spcPts val="0"/>
              </a:spcAft>
              <a:buClr>
                <a:schemeClr val="dk1"/>
              </a:buClr>
              <a:buSzPts val="2400"/>
              <a:buNone/>
            </a:pPr>
            <a:endParaRPr sz="2800" dirty="0">
              <a:latin typeface="Open Sans"/>
              <a:ea typeface="Open Sans"/>
              <a:cs typeface="Open Sans"/>
              <a:sym typeface="Open Sans"/>
            </a:endParaRPr>
          </a:p>
          <a:p>
            <a:pPr marL="76200" lvl="0" indent="0" algn="r" rtl="1">
              <a:lnSpc>
                <a:spcPct val="150000"/>
              </a:lnSpc>
              <a:spcBef>
                <a:spcPts val="1000"/>
              </a:spcBef>
              <a:spcAft>
                <a:spcPts val="0"/>
              </a:spcAft>
              <a:buClr>
                <a:schemeClr val="dk1"/>
              </a:buClr>
              <a:buSzPts val="2400"/>
              <a:buNone/>
            </a:pPr>
            <a:endParaRPr sz="2800" dirty="0">
              <a:solidFill>
                <a:schemeClr val="dk1"/>
              </a:solidFill>
              <a:latin typeface="Open Sans"/>
              <a:ea typeface="Open Sans"/>
              <a:cs typeface="Open Sans"/>
              <a:sym typeface="Open Sans"/>
            </a:endParaRPr>
          </a:p>
          <a:p>
            <a:pPr marL="76200" lvl="0" indent="0" algn="r" rtl="1">
              <a:lnSpc>
                <a:spcPct val="150000"/>
              </a:lnSpc>
              <a:spcBef>
                <a:spcPts val="1000"/>
              </a:spcBef>
              <a:spcAft>
                <a:spcPts val="0"/>
              </a:spcAft>
              <a:buClr>
                <a:schemeClr val="dk1"/>
              </a:buClr>
              <a:buSzPts val="2400"/>
              <a:buNone/>
            </a:pPr>
            <a:endParaRPr sz="2800" dirty="0">
              <a:solidFill>
                <a:schemeClr val="dk1"/>
              </a:solidFill>
              <a:latin typeface="Open Sans"/>
              <a:ea typeface="Open Sans"/>
              <a:cs typeface="Open Sans"/>
              <a:sym typeface="Open Sans"/>
            </a:endParaRPr>
          </a:p>
          <a:p>
            <a:pPr marL="76200" lvl="0" indent="0" algn="r" rtl="1">
              <a:lnSpc>
                <a:spcPct val="150000"/>
              </a:lnSpc>
              <a:spcBef>
                <a:spcPts val="1000"/>
              </a:spcBef>
              <a:spcAft>
                <a:spcPts val="0"/>
              </a:spcAft>
              <a:buClr>
                <a:schemeClr val="dk1"/>
              </a:buClr>
              <a:buSzPts val="2400"/>
              <a:buNone/>
            </a:pPr>
            <a:endParaRPr sz="2800" dirty="0">
              <a:solidFill>
                <a:schemeClr val="dk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39"/>
          <p:cNvSpPr txBox="1">
            <a:spLocks noGrp="1"/>
          </p:cNvSpPr>
          <p:nvPr>
            <p:ph type="title"/>
          </p:nvPr>
        </p:nvSpPr>
        <p:spPr>
          <a:xfrm>
            <a:off x="0" y="398079"/>
            <a:ext cx="7794171" cy="1080900"/>
          </a:xfrm>
          <a:prstGeom prst="rect">
            <a:avLst/>
          </a:prstGeom>
          <a:noFill/>
          <a:ln>
            <a:noFill/>
          </a:ln>
        </p:spPr>
        <p:txBody>
          <a:bodyPr spcFirstLastPara="1" wrap="square" lIns="91425" tIns="45700" rIns="91425" bIns="45700" anchor="ctr" anchorCtr="0">
            <a:normAutofit/>
          </a:bodyPr>
          <a:lstStyle/>
          <a:p>
            <a:pPr lvl="0" algn="r" rtl="1"/>
            <a:r>
              <a:rPr lang="ar-SA" dirty="0">
                <a:solidFill>
                  <a:srgbClr val="586F7C"/>
                </a:solidFill>
                <a:latin typeface="Open Sans"/>
                <a:ea typeface="Open Sans"/>
              </a:rPr>
              <a:t>الخطوط الرئيسية </a:t>
            </a:r>
            <a:endParaRPr dirty="0">
              <a:solidFill>
                <a:srgbClr val="586F7C"/>
              </a:solidFill>
              <a:latin typeface="Open Sans"/>
              <a:ea typeface="Open Sans"/>
              <a:cs typeface="Open Sans"/>
              <a:sym typeface="Open Sans"/>
            </a:endParaRPr>
          </a:p>
        </p:txBody>
      </p:sp>
      <p:sp>
        <p:nvSpPr>
          <p:cNvPr id="81" name="Google Shape;81;p39"/>
          <p:cNvSpPr txBox="1">
            <a:spLocks noGrp="1"/>
          </p:cNvSpPr>
          <p:nvPr>
            <p:ph type="body" idx="1"/>
          </p:nvPr>
        </p:nvSpPr>
        <p:spPr>
          <a:xfrm>
            <a:off x="473530" y="1740212"/>
            <a:ext cx="11000013" cy="4513631"/>
          </a:xfrm>
          <a:prstGeom prst="rect">
            <a:avLst/>
          </a:prstGeom>
          <a:noFill/>
          <a:ln>
            <a:noFill/>
          </a:ln>
        </p:spPr>
        <p:txBody>
          <a:bodyPr spcFirstLastPara="1" wrap="square" lIns="91425" tIns="45700" rIns="91425" bIns="45700" anchor="t" anchorCtr="0">
            <a:noAutofit/>
          </a:bodyPr>
          <a:lstStyle/>
          <a:p>
            <a:pPr marL="342900" lvl="0" indent="-342900" algn="r" rtl="1">
              <a:lnSpc>
                <a:spcPct val="100000"/>
              </a:lnSpc>
              <a:spcBef>
                <a:spcPts val="0"/>
              </a:spcBef>
              <a:spcAft>
                <a:spcPts val="0"/>
              </a:spcAft>
              <a:buClr>
                <a:srgbClr val="000000"/>
              </a:buClr>
              <a:buSzPts val="1680"/>
              <a:buChar char="●"/>
            </a:pPr>
            <a:r>
              <a:rPr lang="ar-SA" sz="2100" dirty="0">
                <a:solidFill>
                  <a:schemeClr val="tx1"/>
                </a:solidFill>
                <a:latin typeface="Open Sans"/>
                <a:ea typeface="Open Sans"/>
                <a:cs typeface="Open Sans"/>
                <a:sym typeface="Open Sans"/>
              </a:rPr>
              <a:t>الادلة والممارسات القائمة علي الأدلة</a:t>
            </a:r>
          </a:p>
          <a:p>
            <a:pPr marL="800100" lvl="1" indent="-342900" algn="r" rtl="1">
              <a:lnSpc>
                <a:spcPct val="100000"/>
              </a:lnSpc>
              <a:spcBef>
                <a:spcPts val="0"/>
              </a:spcBef>
              <a:buClr>
                <a:srgbClr val="000000"/>
              </a:buClr>
              <a:buSzPts val="1680"/>
              <a:buFont typeface="Courier New" panose="02070309020205020404" pitchFamily="49" charset="0"/>
              <a:buChar char="o"/>
            </a:pPr>
            <a:r>
              <a:rPr lang="ar-SA" sz="1700" dirty="0">
                <a:solidFill>
                  <a:schemeClr val="tx1"/>
                </a:solidFill>
                <a:latin typeface="Open Sans"/>
                <a:ea typeface="Open Sans"/>
                <a:cs typeface="Open Sans"/>
                <a:sym typeface="Open Sans"/>
              </a:rPr>
              <a:t>تعريفات- المراجعات المنهجية والتحليل البعدي/</a:t>
            </a:r>
            <a:r>
              <a:rPr lang="ar-EG" sz="1700" dirty="0">
                <a:solidFill>
                  <a:schemeClr val="tx1"/>
                </a:solidFill>
                <a:latin typeface="Open Sans"/>
                <a:ea typeface="Open Sans"/>
                <a:cs typeface="Open Sans"/>
                <a:sym typeface="Open Sans"/>
              </a:rPr>
              <a:t> </a:t>
            </a:r>
            <a:r>
              <a:rPr lang="ar-SA" sz="1700" dirty="0">
                <a:solidFill>
                  <a:schemeClr val="tx1"/>
                </a:solidFill>
                <a:latin typeface="Open Sans"/>
                <a:ea typeface="Open Sans"/>
                <a:cs typeface="Open Sans"/>
                <a:sym typeface="Open Sans"/>
              </a:rPr>
              <a:t>التحليل الشمولي</a:t>
            </a:r>
          </a:p>
          <a:p>
            <a:pPr marL="800100" lvl="1" indent="-342900" algn="r" rtl="1">
              <a:lnSpc>
                <a:spcPct val="100000"/>
              </a:lnSpc>
              <a:spcBef>
                <a:spcPts val="0"/>
              </a:spcBef>
              <a:buClr>
                <a:srgbClr val="000000"/>
              </a:buClr>
              <a:buSzPts val="1680"/>
              <a:buFont typeface="Courier New" panose="02070309020205020404" pitchFamily="49" charset="0"/>
              <a:buChar char="o"/>
            </a:pPr>
            <a:r>
              <a:rPr lang="ar-SA" sz="1700" dirty="0">
                <a:solidFill>
                  <a:schemeClr val="tx1"/>
                </a:solidFill>
                <a:latin typeface="Open Sans"/>
                <a:ea typeface="Open Sans"/>
                <a:cs typeface="Open Sans"/>
                <a:sym typeface="Open Sans"/>
              </a:rPr>
              <a:t>المعلومات المفلترة </a:t>
            </a:r>
            <a:r>
              <a:rPr lang="ar-EG" sz="1700" dirty="0">
                <a:solidFill>
                  <a:schemeClr val="tx1"/>
                </a:solidFill>
                <a:latin typeface="Open Sans"/>
                <a:ea typeface="Open Sans"/>
                <a:cs typeface="Open Sans"/>
                <a:sym typeface="Open Sans"/>
              </a:rPr>
              <a:t>مقابل المعلومات</a:t>
            </a:r>
            <a:r>
              <a:rPr lang="ar-SA" sz="1700" dirty="0">
                <a:solidFill>
                  <a:schemeClr val="tx1"/>
                </a:solidFill>
                <a:latin typeface="Open Sans"/>
                <a:ea typeface="Open Sans"/>
                <a:cs typeface="Open Sans"/>
                <a:sym typeface="Open Sans"/>
              </a:rPr>
              <a:t> </a:t>
            </a:r>
            <a:r>
              <a:rPr lang="ar-EG" sz="1700" dirty="0">
                <a:solidFill>
                  <a:schemeClr val="tx1"/>
                </a:solidFill>
                <a:latin typeface="Open Sans"/>
                <a:ea typeface="Open Sans"/>
                <a:cs typeface="Open Sans"/>
                <a:sym typeface="Open Sans"/>
              </a:rPr>
              <a:t>ال</a:t>
            </a:r>
            <a:r>
              <a:rPr lang="ar-SA" sz="1700" dirty="0">
                <a:solidFill>
                  <a:schemeClr val="tx1"/>
                </a:solidFill>
                <a:latin typeface="Open Sans"/>
                <a:ea typeface="Open Sans"/>
                <a:cs typeface="Open Sans"/>
                <a:sym typeface="Open Sans"/>
              </a:rPr>
              <a:t>غيرمفلترة</a:t>
            </a:r>
          </a:p>
          <a:p>
            <a:pPr marL="800100" lvl="1" indent="-342900" algn="r" rtl="1">
              <a:lnSpc>
                <a:spcPct val="100000"/>
              </a:lnSpc>
              <a:spcBef>
                <a:spcPts val="0"/>
              </a:spcBef>
              <a:buClr>
                <a:srgbClr val="000000"/>
              </a:buClr>
              <a:buSzPts val="1680"/>
              <a:buFont typeface="Courier New" panose="02070309020205020404" pitchFamily="49" charset="0"/>
              <a:buChar char="o"/>
            </a:pPr>
            <a:r>
              <a:rPr lang="ar-SA" sz="1700" dirty="0">
                <a:solidFill>
                  <a:schemeClr val="tx1"/>
                </a:solidFill>
                <a:latin typeface="Open Sans"/>
                <a:ea typeface="Open Sans"/>
                <a:cs typeface="Open Sans"/>
                <a:sym typeface="Open Sans"/>
              </a:rPr>
              <a:t>التسلسل الهرمي للأدلة</a:t>
            </a:r>
          </a:p>
          <a:p>
            <a:pPr marL="800100" lvl="1" indent="-342900" algn="r" rtl="1">
              <a:lnSpc>
                <a:spcPct val="100000"/>
              </a:lnSpc>
              <a:spcBef>
                <a:spcPts val="0"/>
              </a:spcBef>
              <a:buClr>
                <a:srgbClr val="000000"/>
              </a:buClr>
              <a:buSzPts val="1680"/>
              <a:buFont typeface="Courier New" panose="02070309020205020404" pitchFamily="49" charset="0"/>
              <a:buChar char="o"/>
            </a:pPr>
            <a:r>
              <a:rPr lang="ar-SA" sz="1700" dirty="0">
                <a:solidFill>
                  <a:schemeClr val="tx1"/>
                </a:solidFill>
                <a:latin typeface="Open Sans"/>
                <a:ea typeface="Open Sans"/>
                <a:cs typeface="Open Sans"/>
                <a:sym typeface="Open Sans"/>
              </a:rPr>
              <a:t>الخطوات الخمس الخاصة بالممارسات القائمة علي الأدلة- </a:t>
            </a:r>
            <a:r>
              <a:rPr lang="ar-EG" sz="1700" dirty="0">
                <a:solidFill>
                  <a:schemeClr val="tx1"/>
                </a:solidFill>
                <a:latin typeface="Open Sans"/>
                <a:ea typeface="Open Sans"/>
                <a:cs typeface="Open Sans"/>
                <a:sym typeface="Open Sans"/>
              </a:rPr>
              <a:t>إسأل</a:t>
            </a:r>
            <a:r>
              <a:rPr lang="ar-SA" sz="1700" dirty="0">
                <a:solidFill>
                  <a:schemeClr val="tx1"/>
                </a:solidFill>
                <a:latin typeface="Open Sans"/>
                <a:ea typeface="Open Sans"/>
                <a:cs typeface="Open Sans"/>
                <a:sym typeface="Open Sans"/>
              </a:rPr>
              <a:t>، وصول،</a:t>
            </a:r>
            <a:r>
              <a:rPr lang="ar-EG" sz="1700" dirty="0">
                <a:solidFill>
                  <a:schemeClr val="tx1"/>
                </a:solidFill>
                <a:latin typeface="Open Sans"/>
                <a:ea typeface="Open Sans"/>
                <a:cs typeface="Open Sans"/>
                <a:sym typeface="Open Sans"/>
              </a:rPr>
              <a:t> ت</a:t>
            </a:r>
            <a:r>
              <a:rPr lang="ar-SA" sz="1700" dirty="0">
                <a:solidFill>
                  <a:schemeClr val="tx1"/>
                </a:solidFill>
                <a:latin typeface="Open Sans"/>
                <a:ea typeface="Open Sans"/>
                <a:cs typeface="Open Sans"/>
                <a:sym typeface="Open Sans"/>
              </a:rPr>
              <a:t>ق</a:t>
            </a:r>
            <a:r>
              <a:rPr lang="ar-EG" sz="1700" dirty="0">
                <a:solidFill>
                  <a:schemeClr val="tx1"/>
                </a:solidFill>
                <a:latin typeface="Open Sans"/>
                <a:ea typeface="Open Sans"/>
                <a:cs typeface="Open Sans"/>
                <a:sym typeface="Open Sans"/>
              </a:rPr>
              <a:t>ي</a:t>
            </a:r>
            <a:r>
              <a:rPr lang="ar-SA" sz="1700" dirty="0">
                <a:solidFill>
                  <a:schemeClr val="tx1"/>
                </a:solidFill>
                <a:latin typeface="Open Sans"/>
                <a:ea typeface="Open Sans"/>
                <a:cs typeface="Open Sans"/>
                <a:sym typeface="Open Sans"/>
              </a:rPr>
              <a:t>يم ،</a:t>
            </a:r>
            <a:r>
              <a:rPr lang="ar-EG" sz="1700" dirty="0">
                <a:solidFill>
                  <a:schemeClr val="tx1"/>
                </a:solidFill>
                <a:latin typeface="Open Sans"/>
                <a:ea typeface="Open Sans"/>
                <a:cs typeface="Open Sans"/>
                <a:sym typeface="Open Sans"/>
              </a:rPr>
              <a:t>تطبيق</a:t>
            </a:r>
            <a:r>
              <a:rPr lang="ar-SA" sz="1700" dirty="0">
                <a:solidFill>
                  <a:schemeClr val="tx1"/>
                </a:solidFill>
                <a:latin typeface="Open Sans"/>
                <a:ea typeface="Open Sans"/>
                <a:cs typeface="Open Sans"/>
                <a:sym typeface="Open Sans"/>
              </a:rPr>
              <a:t>،</a:t>
            </a:r>
            <a:r>
              <a:rPr lang="ar-EG" sz="1700" dirty="0">
                <a:solidFill>
                  <a:schemeClr val="tx1"/>
                </a:solidFill>
                <a:latin typeface="Open Sans"/>
                <a:ea typeface="Open Sans"/>
                <a:cs typeface="Open Sans"/>
                <a:sym typeface="Open Sans"/>
              </a:rPr>
              <a:t>ال</a:t>
            </a:r>
            <a:r>
              <a:rPr lang="ar-SA" sz="1700" dirty="0">
                <a:solidFill>
                  <a:schemeClr val="tx1"/>
                </a:solidFill>
                <a:latin typeface="Open Sans"/>
                <a:ea typeface="Open Sans"/>
                <a:cs typeface="Open Sans"/>
                <a:sym typeface="Open Sans"/>
              </a:rPr>
              <a:t>وصول</a:t>
            </a:r>
          </a:p>
          <a:p>
            <a:pPr marL="800100" lvl="1" indent="-342900" algn="r" rtl="1">
              <a:lnSpc>
                <a:spcPct val="100000"/>
              </a:lnSpc>
              <a:spcBef>
                <a:spcPts val="0"/>
              </a:spcBef>
              <a:buClr>
                <a:srgbClr val="000000"/>
              </a:buClr>
              <a:buSzPts val="1680"/>
              <a:buFont typeface="Courier New" panose="02070309020205020404" pitchFamily="49" charset="0"/>
              <a:buChar char="o"/>
            </a:pPr>
            <a:r>
              <a:rPr lang="ar-SA" sz="1700" dirty="0">
                <a:solidFill>
                  <a:schemeClr val="tx1"/>
                </a:solidFill>
                <a:latin typeface="Open Sans"/>
                <a:ea typeface="Open Sans"/>
                <a:cs typeface="Open Sans"/>
                <a:sym typeface="Open Sans"/>
              </a:rPr>
              <a:t>صياغة السؤال</a:t>
            </a:r>
          </a:p>
          <a:p>
            <a:pPr marL="342900" lvl="0" indent="-342900" algn="r" rtl="1">
              <a:lnSpc>
                <a:spcPct val="100000"/>
              </a:lnSpc>
              <a:spcBef>
                <a:spcPts val="0"/>
              </a:spcBef>
              <a:spcAft>
                <a:spcPts val="0"/>
              </a:spcAft>
              <a:buClr>
                <a:srgbClr val="000000"/>
              </a:buClr>
              <a:buSzPts val="1680"/>
              <a:buChar char="●"/>
            </a:pPr>
            <a:r>
              <a:rPr lang="ar-SA" sz="2100" dirty="0">
                <a:solidFill>
                  <a:schemeClr val="tx1"/>
                </a:solidFill>
                <a:latin typeface="Open Sans"/>
                <a:ea typeface="Open Sans"/>
                <a:cs typeface="Open Sans"/>
                <a:sym typeface="Open Sans"/>
              </a:rPr>
              <a:t>مصادر هيناري </a:t>
            </a:r>
            <a:r>
              <a:rPr lang="en-US" sz="2100" dirty="0">
                <a:solidFill>
                  <a:schemeClr val="tx1"/>
                </a:solidFill>
                <a:latin typeface="Open Sans"/>
                <a:ea typeface="Open Sans"/>
                <a:cs typeface="Open Sans"/>
                <a:sym typeface="Open Sans"/>
              </a:rPr>
              <a:t> Hinari</a:t>
            </a:r>
            <a:endParaRPr lang="ar-SA" sz="2100" dirty="0">
              <a:solidFill>
                <a:schemeClr val="tx1"/>
              </a:solidFill>
              <a:latin typeface="Open Sans"/>
              <a:ea typeface="Open Sans"/>
              <a:cs typeface="Open Sans"/>
              <a:sym typeface="Open Sans"/>
            </a:endParaRPr>
          </a:p>
          <a:p>
            <a:pPr marL="800100" lvl="1" indent="-342900" algn="r" rtl="1">
              <a:lnSpc>
                <a:spcPct val="100000"/>
              </a:lnSpc>
              <a:spcBef>
                <a:spcPts val="0"/>
              </a:spcBef>
              <a:buClr>
                <a:srgbClr val="000000"/>
              </a:buClr>
              <a:buSzPts val="1680"/>
              <a:buFont typeface="Courier New" panose="02070309020205020404" pitchFamily="49" charset="0"/>
              <a:buChar char="o"/>
            </a:pPr>
            <a:r>
              <a:rPr lang="ar-SA" sz="1700" dirty="0">
                <a:solidFill>
                  <a:schemeClr val="tx1"/>
                </a:solidFill>
                <a:latin typeface="Open Sans"/>
                <a:ea typeface="Open Sans"/>
                <a:cs typeface="Open Sans"/>
                <a:sym typeface="Open Sans"/>
              </a:rPr>
              <a:t>مصادر مرجعية - </a:t>
            </a:r>
            <a:r>
              <a:rPr lang="en-US" sz="1700" dirty="0">
                <a:solidFill>
                  <a:schemeClr val="tx1"/>
                </a:solidFill>
                <a:latin typeface="Open Sans"/>
                <a:ea typeface="Open Sans"/>
                <a:cs typeface="Open Sans"/>
                <a:sym typeface="Open Sans"/>
              </a:rPr>
              <a:t>, Cochrane Library</a:t>
            </a:r>
            <a:r>
              <a:rPr lang="ar-SA" sz="1700" dirty="0">
                <a:solidFill>
                  <a:schemeClr val="tx1"/>
                </a:solidFill>
                <a:latin typeface="Open Sans"/>
                <a:ea typeface="Open Sans"/>
                <a:cs typeface="Open Sans"/>
                <a:sym typeface="Open Sans"/>
              </a:rPr>
              <a:t> </a:t>
            </a:r>
            <a:r>
              <a:rPr lang="en-US" sz="1600" dirty="0">
                <a:solidFill>
                  <a:schemeClr val="tx1"/>
                </a:solidFill>
                <a:latin typeface="Open Sans"/>
                <a:ea typeface="Open Sans"/>
                <a:cs typeface="Open Sans"/>
                <a:sym typeface="Open Sans"/>
              </a:rPr>
              <a:t>Clinical Key</a:t>
            </a:r>
            <a:r>
              <a:rPr lang="ar-SA" sz="1700" dirty="0">
                <a:solidFill>
                  <a:schemeClr val="tx1"/>
                </a:solidFill>
                <a:latin typeface="Open Sans"/>
                <a:ea typeface="Open Sans"/>
                <a:cs typeface="Open Sans"/>
                <a:sym typeface="Open Sans"/>
              </a:rPr>
              <a:t>، </a:t>
            </a:r>
            <a:r>
              <a:rPr lang="en-US" sz="1700" dirty="0">
                <a:solidFill>
                  <a:schemeClr val="tx1"/>
                </a:solidFill>
                <a:latin typeface="Open Sans"/>
                <a:ea typeface="Open Sans"/>
                <a:cs typeface="Open Sans"/>
                <a:sym typeface="Open Sans"/>
              </a:rPr>
              <a:t>Essential Evidence Plus</a:t>
            </a:r>
            <a:endParaRPr lang="ar-SA" sz="1700" dirty="0">
              <a:solidFill>
                <a:schemeClr val="tx1"/>
              </a:solidFill>
              <a:latin typeface="Open Sans"/>
              <a:ea typeface="Open Sans"/>
              <a:sym typeface="Open Sans"/>
            </a:endParaRPr>
          </a:p>
          <a:p>
            <a:pPr marL="800100" lvl="1" indent="-342900" algn="r" rtl="1">
              <a:lnSpc>
                <a:spcPct val="100000"/>
              </a:lnSpc>
              <a:spcBef>
                <a:spcPts val="0"/>
              </a:spcBef>
              <a:buClr>
                <a:srgbClr val="000000"/>
              </a:buClr>
              <a:buSzPts val="1680"/>
              <a:buFont typeface="Courier New" panose="02070309020205020404" pitchFamily="49" charset="0"/>
              <a:buChar char="o"/>
            </a:pPr>
            <a:r>
              <a:rPr lang="ar-SA" sz="1700" dirty="0">
                <a:solidFill>
                  <a:schemeClr val="tx1"/>
                </a:solidFill>
                <a:latin typeface="Open Sans"/>
                <a:ea typeface="Open Sans"/>
                <a:cs typeface="Open Sans"/>
                <a:sym typeface="Open Sans"/>
              </a:rPr>
              <a:t>قواعد البيانات ـ قاعدة بيانات مؤسسة جوانا برجز</a:t>
            </a:r>
            <a:r>
              <a:rPr lang="en-US" sz="1700" dirty="0">
                <a:solidFill>
                  <a:schemeClr val="tx1"/>
                </a:solidFill>
                <a:latin typeface="Open Sans"/>
                <a:ea typeface="Open Sans"/>
                <a:cs typeface="Open Sans"/>
                <a:sym typeface="Open Sans"/>
              </a:rPr>
              <a:t> </a:t>
            </a:r>
            <a:r>
              <a:rPr lang="en-US" sz="1600" dirty="0">
                <a:solidFill>
                  <a:schemeClr val="tx1"/>
                </a:solidFill>
                <a:latin typeface="Open Sans"/>
                <a:ea typeface="Open Sans"/>
                <a:cs typeface="Open Sans"/>
                <a:sym typeface="Open Sans"/>
              </a:rPr>
              <a:t>Johanna Briggs Institute EBP Database</a:t>
            </a:r>
            <a:endParaRPr lang="ar-SA" sz="1700" dirty="0">
              <a:solidFill>
                <a:schemeClr val="tx1"/>
              </a:solidFill>
              <a:latin typeface="Open Sans"/>
              <a:ea typeface="Open Sans"/>
              <a:cs typeface="Open Sans"/>
              <a:sym typeface="Open Sans"/>
            </a:endParaRPr>
          </a:p>
          <a:p>
            <a:pPr marL="342900" indent="-342900" algn="r" rtl="1">
              <a:lnSpc>
                <a:spcPct val="100000"/>
              </a:lnSpc>
              <a:spcBef>
                <a:spcPts val="0"/>
              </a:spcBef>
              <a:buClr>
                <a:srgbClr val="000000"/>
              </a:buClr>
              <a:buSzPts val="1680"/>
            </a:pPr>
            <a:r>
              <a:rPr lang="ar-SA" sz="2100" dirty="0">
                <a:solidFill>
                  <a:schemeClr val="tx1"/>
                </a:solidFill>
                <a:latin typeface="Open Sans"/>
                <a:ea typeface="Open Sans"/>
                <a:cs typeface="Open Sans"/>
                <a:sym typeface="Open Sans"/>
              </a:rPr>
              <a:t>"البح</a:t>
            </a:r>
            <a:r>
              <a:rPr lang="ar-EG" sz="2100" dirty="0">
                <a:solidFill>
                  <a:schemeClr val="tx1"/>
                </a:solidFill>
                <a:latin typeface="Open Sans"/>
                <a:ea typeface="Open Sans"/>
                <a:cs typeface="Open Sans"/>
                <a:sym typeface="Open Sans"/>
              </a:rPr>
              <a:t>و</a:t>
            </a:r>
            <a:r>
              <a:rPr lang="ar-SA" sz="2100" dirty="0">
                <a:solidFill>
                  <a:schemeClr val="tx1"/>
                </a:solidFill>
                <a:latin typeface="Open Sans"/>
                <a:ea typeface="Open Sans"/>
                <a:cs typeface="Open Sans"/>
                <a:sym typeface="Open Sans"/>
              </a:rPr>
              <a:t>ث من أجل الحياة" </a:t>
            </a:r>
            <a:r>
              <a:rPr lang="en-US" sz="2100" dirty="0">
                <a:solidFill>
                  <a:schemeClr val="tx1"/>
                </a:solidFill>
                <a:latin typeface="Open Sans"/>
                <a:ea typeface="Open Sans"/>
                <a:cs typeface="Open Sans"/>
                <a:sym typeface="Open Sans"/>
              </a:rPr>
              <a:t>Research4life</a:t>
            </a:r>
            <a:r>
              <a:rPr lang="ar-SA" sz="2100" dirty="0">
                <a:solidFill>
                  <a:schemeClr val="tx1"/>
                </a:solidFill>
                <a:latin typeface="Open Sans"/>
                <a:ea typeface="Open Sans"/>
                <a:cs typeface="Open Sans"/>
                <a:sym typeface="Open Sans"/>
              </a:rPr>
              <a:t> / </a:t>
            </a:r>
            <a:r>
              <a:rPr lang="en-US" sz="2100" dirty="0">
                <a:solidFill>
                  <a:schemeClr val="tx1"/>
                </a:solidFill>
                <a:latin typeface="Open Sans"/>
                <a:ea typeface="Open Sans"/>
                <a:cs typeface="Open Sans"/>
                <a:sym typeface="Open Sans"/>
              </a:rPr>
              <a:t>PubMed</a:t>
            </a:r>
            <a:endParaRPr lang="ar-SA" sz="2100" dirty="0">
              <a:solidFill>
                <a:schemeClr val="tx1"/>
              </a:solidFill>
              <a:latin typeface="Open Sans"/>
              <a:ea typeface="Open Sans"/>
              <a:cs typeface="Open Sans"/>
              <a:sym typeface="Open Sans"/>
            </a:endParaRPr>
          </a:p>
          <a:p>
            <a:pPr marL="800100" lvl="1" indent="-342900" algn="r" rtl="1">
              <a:lnSpc>
                <a:spcPct val="100000"/>
              </a:lnSpc>
              <a:spcBef>
                <a:spcPts val="0"/>
              </a:spcBef>
              <a:buClr>
                <a:srgbClr val="000000"/>
              </a:buClr>
              <a:buSzPts val="1680"/>
              <a:buFont typeface="Courier New" panose="02070309020205020404" pitchFamily="49" charset="0"/>
              <a:buChar char="o"/>
            </a:pPr>
            <a:r>
              <a:rPr lang="ar-SA" sz="1700" dirty="0">
                <a:solidFill>
                  <a:schemeClr val="tx1"/>
                </a:solidFill>
                <a:latin typeface="Open Sans"/>
                <a:ea typeface="Open Sans"/>
                <a:cs typeface="Open Sans"/>
                <a:sym typeface="Open Sans"/>
              </a:rPr>
              <a:t>استفسارات إكلينيكية</a:t>
            </a:r>
            <a:r>
              <a:rPr lang="ar-EG" sz="1700" dirty="0">
                <a:solidFill>
                  <a:schemeClr val="tx1"/>
                </a:solidFill>
                <a:latin typeface="Open Sans"/>
                <a:ea typeface="Open Sans"/>
                <a:cs typeface="Open Sans"/>
                <a:sym typeface="Open Sans"/>
              </a:rPr>
              <a:t> </a:t>
            </a:r>
            <a:r>
              <a:rPr lang="en-US" sz="1700" dirty="0">
                <a:solidFill>
                  <a:schemeClr val="tx1"/>
                </a:solidFill>
                <a:latin typeface="Open Sans"/>
                <a:ea typeface="Open Sans"/>
                <a:cs typeface="Open Sans"/>
                <a:sym typeface="Open Sans"/>
              </a:rPr>
              <a:t>  </a:t>
            </a:r>
            <a:r>
              <a:rPr lang="en-US" sz="1600" dirty="0">
                <a:solidFill>
                  <a:schemeClr val="tx1"/>
                </a:solidFill>
                <a:latin typeface="Open Sans"/>
                <a:ea typeface="Open Sans"/>
                <a:cs typeface="Open Sans"/>
                <a:sym typeface="Open Sans"/>
              </a:rPr>
              <a:t>Clinical Queries</a:t>
            </a:r>
            <a:r>
              <a:rPr lang="ar-EG" sz="1600" dirty="0">
                <a:solidFill>
                  <a:schemeClr val="tx1"/>
                </a:solidFill>
                <a:latin typeface="Open Sans"/>
                <a:ea typeface="Open Sans"/>
                <a:cs typeface="Open Sans"/>
                <a:sym typeface="Open Sans"/>
              </a:rPr>
              <a:t> </a:t>
            </a:r>
            <a:endParaRPr lang="en-US" sz="1600" dirty="0">
              <a:solidFill>
                <a:schemeClr val="tx1"/>
              </a:solidFill>
              <a:latin typeface="Open Sans"/>
              <a:ea typeface="Open Sans"/>
              <a:cs typeface="Open Sans"/>
              <a:sym typeface="Open Sans"/>
            </a:endParaRPr>
          </a:p>
          <a:p>
            <a:pPr marL="800100" lvl="1" indent="-342900" algn="r" rtl="1">
              <a:lnSpc>
                <a:spcPct val="100000"/>
              </a:lnSpc>
              <a:spcBef>
                <a:spcPts val="0"/>
              </a:spcBef>
              <a:buClr>
                <a:srgbClr val="000000"/>
              </a:buClr>
              <a:buSzPts val="1680"/>
              <a:buFont typeface="Courier New" panose="02070309020205020404" pitchFamily="49" charset="0"/>
              <a:buChar char="o"/>
            </a:pPr>
            <a:r>
              <a:rPr lang="ar-SA" sz="1700" dirty="0">
                <a:solidFill>
                  <a:schemeClr val="tx1"/>
                </a:solidFill>
                <a:latin typeface="Open Sans"/>
                <a:ea typeface="Open Sans"/>
                <a:cs typeface="Open Sans"/>
                <a:sym typeface="Open Sans"/>
              </a:rPr>
              <a:t>الفلاتر </a:t>
            </a:r>
          </a:p>
          <a:p>
            <a:pPr marL="342900" indent="-342900" algn="r" rtl="1">
              <a:lnSpc>
                <a:spcPct val="100000"/>
              </a:lnSpc>
              <a:spcBef>
                <a:spcPts val="0"/>
              </a:spcBef>
              <a:buClr>
                <a:srgbClr val="000000"/>
              </a:buClr>
              <a:buSzPts val="1680"/>
            </a:pPr>
            <a:r>
              <a:rPr lang="ar-SA" sz="2100" dirty="0">
                <a:solidFill>
                  <a:schemeClr val="tx1"/>
                </a:solidFill>
                <a:latin typeface="Open Sans"/>
                <a:ea typeface="Open Sans"/>
                <a:cs typeface="Open Sans"/>
                <a:sym typeface="Open Sans"/>
              </a:rPr>
              <a:t>مصادر الانترنت</a:t>
            </a:r>
          </a:p>
        </p:txBody>
      </p:sp>
      <p:sp>
        <p:nvSpPr>
          <p:cNvPr id="82" name="Google Shape;82;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v1.0 April 2020</a:t>
            </a:r>
            <a:endParaRPr sz="1200"/>
          </a:p>
        </p:txBody>
      </p:sp>
      <p:pic>
        <p:nvPicPr>
          <p:cNvPr id="83" name="Google Shape;83;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4" name="Google Shape;84;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3"/>
          <p:cNvSpPr txBox="1">
            <a:spLocks noGrp="1"/>
          </p:cNvSpPr>
          <p:nvPr>
            <p:ph type="title"/>
          </p:nvPr>
        </p:nvSpPr>
        <p:spPr>
          <a:xfrm>
            <a:off x="0" y="378812"/>
            <a:ext cx="7859486" cy="10809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600"/>
              <a:buNone/>
            </a:pPr>
            <a:r>
              <a:rPr lang="ar-SA" dirty="0">
                <a:solidFill>
                  <a:srgbClr val="586F7C"/>
                </a:solidFill>
                <a:latin typeface="Open Sans"/>
                <a:ea typeface="Open Sans"/>
                <a:cs typeface="Open Sans"/>
                <a:sym typeface="Open Sans"/>
              </a:rPr>
              <a:t>قم </a:t>
            </a:r>
            <a:r>
              <a:rPr lang="ar-SA" dirty="0">
                <a:solidFill>
                  <a:srgbClr val="586F7C"/>
                </a:solidFill>
                <a:latin typeface="Open Sans"/>
                <a:ea typeface="Open Sans"/>
                <a:sym typeface="Open Sans"/>
              </a:rPr>
              <a:t>بصياغة</a:t>
            </a:r>
            <a:r>
              <a:rPr lang="ar-SA" dirty="0">
                <a:solidFill>
                  <a:srgbClr val="586F7C"/>
                </a:solidFill>
                <a:latin typeface="Open Sans"/>
                <a:ea typeface="Open Sans"/>
                <a:cs typeface="Open Sans"/>
                <a:sym typeface="Open Sans"/>
              </a:rPr>
              <a:t> الأسئلة التداخلية</a:t>
            </a:r>
            <a:endParaRPr dirty="0">
              <a:solidFill>
                <a:srgbClr val="FF0000"/>
              </a:solidFill>
              <a:latin typeface="Open Sans"/>
              <a:ea typeface="Open Sans"/>
              <a:cs typeface="Open Sans"/>
              <a:sym typeface="Open Sans"/>
            </a:endParaRPr>
          </a:p>
        </p:txBody>
      </p:sp>
      <p:sp>
        <p:nvSpPr>
          <p:cNvPr id="2" name="TextBox 1">
            <a:extLst>
              <a:ext uri="{FF2B5EF4-FFF2-40B4-BE49-F238E27FC236}">
                <a16:creationId xmlns:a16="http://schemas.microsoft.com/office/drawing/2014/main" id="{AD27EF32-8C80-EF4D-9DF0-CC7D80570827}"/>
              </a:ext>
            </a:extLst>
          </p:cNvPr>
          <p:cNvSpPr txBox="1"/>
          <p:nvPr/>
        </p:nvSpPr>
        <p:spPr>
          <a:xfrm>
            <a:off x="674914" y="2177143"/>
            <a:ext cx="10885715" cy="4031873"/>
          </a:xfrm>
          <a:prstGeom prst="rect">
            <a:avLst/>
          </a:prstGeom>
          <a:noFill/>
        </p:spPr>
        <p:txBody>
          <a:bodyPr wrap="square" rtlCol="0">
            <a:spAutoFit/>
          </a:bodyPr>
          <a:lstStyle/>
          <a:p>
            <a:pPr marR="0" algn="r" rtl="1">
              <a:lnSpc>
                <a:spcPct val="100000"/>
              </a:lnSpc>
              <a:spcBef>
                <a:spcPts val="0"/>
              </a:spcBef>
              <a:spcAft>
                <a:spcPts val="0"/>
              </a:spcAft>
              <a:buClr>
                <a:srgbClr val="000000"/>
              </a:buClr>
              <a:buFont typeface="Arial"/>
            </a:pPr>
            <a:r>
              <a:rPr lang="ar-EG" sz="3200" dirty="0">
                <a:solidFill>
                  <a:schemeClr val="tx1"/>
                </a:solidFill>
              </a:rPr>
              <a:t>بالنسبة لمريض يبلغ من العمر 54 عامًا مصابًا بسرطان البروستاتا من الدرجة المتوسطة ، هل يعتبر استئصال البروستاتا الجذري أكثر فاعلية مقارنة بالعلاج الإشعاعي في تقليل مخاطر الوفاة والعجز الجنسي </a:t>
            </a:r>
            <a:r>
              <a:rPr lang="ar-SA" sz="3200" dirty="0">
                <a:solidFill>
                  <a:schemeClr val="tx1"/>
                </a:solidFill>
              </a:rPr>
              <a:t>عدم التحكم</a:t>
            </a:r>
            <a:r>
              <a:rPr lang="en-US" sz="3200" dirty="0">
                <a:solidFill>
                  <a:schemeClr val="tx1"/>
                </a:solidFill>
              </a:rPr>
              <a:t> </a:t>
            </a:r>
            <a:r>
              <a:rPr lang="ar-SA" sz="3200" dirty="0">
                <a:solidFill>
                  <a:schemeClr val="tx1"/>
                </a:solidFill>
              </a:rPr>
              <a:t> في</a:t>
            </a:r>
            <a:r>
              <a:rPr lang="ar-EG" sz="3200" dirty="0">
                <a:solidFill>
                  <a:schemeClr val="tx1"/>
                </a:solidFill>
              </a:rPr>
              <a:t> البول؟</a:t>
            </a:r>
            <a:endParaRPr lang="en-US" sz="3200" dirty="0">
              <a:solidFill>
                <a:schemeClr val="tx1"/>
              </a:solidFill>
            </a:endParaRPr>
          </a:p>
          <a:p>
            <a:pPr marR="0" algn="r" rtl="1">
              <a:lnSpc>
                <a:spcPct val="100000"/>
              </a:lnSpc>
              <a:spcBef>
                <a:spcPts val="0"/>
              </a:spcBef>
              <a:spcAft>
                <a:spcPts val="0"/>
              </a:spcAft>
              <a:buClr>
                <a:srgbClr val="000000"/>
              </a:buClr>
              <a:buFont typeface="Arial"/>
            </a:pPr>
            <a:endParaRPr lang="ar-SA" sz="3200" dirty="0">
              <a:solidFill>
                <a:schemeClr val="tx1"/>
              </a:solidFill>
            </a:endParaRPr>
          </a:p>
          <a:p>
            <a:pPr algn="r" rtl="1"/>
            <a:r>
              <a:rPr lang="en-US" sz="3200" b="1" dirty="0">
                <a:solidFill>
                  <a:srgbClr val="FF0000"/>
                </a:solidFill>
              </a:rPr>
              <a:t>P</a:t>
            </a:r>
            <a:r>
              <a:rPr lang="ar-SA" sz="3200" dirty="0">
                <a:solidFill>
                  <a:schemeClr val="tx1"/>
                </a:solidFill>
              </a:rPr>
              <a:t> - </a:t>
            </a:r>
            <a:r>
              <a:rPr lang="ar-EG" sz="3200" dirty="0">
                <a:solidFill>
                  <a:schemeClr val="tx1"/>
                </a:solidFill>
              </a:rPr>
              <a:t>رجل يبلغ من العمر ٥٤ عامًا مصاب بسرطان البروستاتا من الدرجة المتوسطة</a:t>
            </a:r>
            <a:endParaRPr lang="en-US" sz="3200" dirty="0">
              <a:solidFill>
                <a:schemeClr val="tx1"/>
              </a:solidFill>
            </a:endParaRPr>
          </a:p>
          <a:p>
            <a:pPr algn="r" rtl="1"/>
            <a:r>
              <a:rPr lang="ar-EG" sz="3200" dirty="0">
                <a:solidFill>
                  <a:schemeClr val="tx1"/>
                </a:solidFill>
              </a:rPr>
              <a:t> </a:t>
            </a:r>
            <a:r>
              <a:rPr lang="en-US" sz="3200" b="1" dirty="0">
                <a:solidFill>
                  <a:srgbClr val="FF0000"/>
                </a:solidFill>
              </a:rPr>
              <a:t>I</a:t>
            </a:r>
            <a:r>
              <a:rPr lang="ar-SA" sz="3200" dirty="0">
                <a:solidFill>
                  <a:schemeClr val="tx1"/>
                </a:solidFill>
              </a:rPr>
              <a:t> - استئصال البروستاتا</a:t>
            </a:r>
            <a:endParaRPr lang="en-US" sz="3200" dirty="0">
              <a:solidFill>
                <a:schemeClr val="tx1"/>
              </a:solidFill>
            </a:endParaRPr>
          </a:p>
          <a:p>
            <a:pPr algn="r" rtl="1"/>
            <a:r>
              <a:rPr lang="en-US" sz="3200" b="1" dirty="0">
                <a:solidFill>
                  <a:srgbClr val="FF0000"/>
                </a:solidFill>
              </a:rPr>
              <a:t>C</a:t>
            </a:r>
            <a:r>
              <a:rPr lang="ar-SA" sz="3200" dirty="0">
                <a:solidFill>
                  <a:schemeClr val="tx1"/>
                </a:solidFill>
              </a:rPr>
              <a:t> - العلاج الإشعاعي </a:t>
            </a:r>
            <a:endParaRPr lang="en-US" sz="3200" dirty="0">
              <a:solidFill>
                <a:schemeClr val="tx1"/>
              </a:solidFill>
            </a:endParaRPr>
          </a:p>
          <a:p>
            <a:pPr algn="r" rtl="1"/>
            <a:r>
              <a:rPr lang="en-US" sz="3200" b="1" dirty="0">
                <a:solidFill>
                  <a:srgbClr val="FF0000"/>
                </a:solidFill>
              </a:rPr>
              <a:t>O</a:t>
            </a:r>
            <a:r>
              <a:rPr lang="ar-SA" sz="3200" dirty="0">
                <a:solidFill>
                  <a:schemeClr val="tx1"/>
                </a:solidFill>
              </a:rPr>
              <a:t> - تقليل مخاطر الوفاة و والضعف الجنسي و عدم التحكم في البول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87083fd04b_0_0"/>
          <p:cNvSpPr txBox="1">
            <a:spLocks noGrp="1"/>
          </p:cNvSpPr>
          <p:nvPr>
            <p:ph type="title"/>
          </p:nvPr>
        </p:nvSpPr>
        <p:spPr>
          <a:xfrm>
            <a:off x="0" y="217714"/>
            <a:ext cx="7641771" cy="135351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3600"/>
              <a:buNone/>
            </a:pPr>
            <a:r>
              <a:rPr lang="ar-SA" sz="3600" dirty="0">
                <a:solidFill>
                  <a:srgbClr val="586F7C"/>
                </a:solidFill>
                <a:latin typeface="Open Sans"/>
                <a:ea typeface="Open Sans"/>
                <a:cs typeface="Open Sans"/>
                <a:sym typeface="Open Sans"/>
              </a:rPr>
              <a:t>قم بصياغة أسئلة الأسباب </a:t>
            </a:r>
            <a:r>
              <a:rPr lang="ar-SA" sz="3600" dirty="0">
                <a:solidFill>
                  <a:srgbClr val="586F7C"/>
                </a:solidFill>
                <a:latin typeface="Open Sans"/>
                <a:ea typeface="Open Sans"/>
                <a:sym typeface="Open Sans"/>
              </a:rPr>
              <a:t>او</a:t>
            </a:r>
            <a:r>
              <a:rPr lang="ar-SA" sz="3600" dirty="0">
                <a:solidFill>
                  <a:srgbClr val="586F7C"/>
                </a:solidFill>
                <a:latin typeface="Open Sans"/>
                <a:ea typeface="Open Sans"/>
                <a:cs typeface="Open Sans"/>
                <a:sym typeface="Open Sans"/>
              </a:rPr>
              <a:t> المخاطر </a:t>
            </a:r>
            <a:br>
              <a:rPr lang="ar-SA" sz="3600" dirty="0">
                <a:solidFill>
                  <a:srgbClr val="586F7C"/>
                </a:solidFill>
                <a:latin typeface="Open Sans"/>
                <a:ea typeface="Open Sans"/>
                <a:cs typeface="Open Sans"/>
                <a:sym typeface="Open Sans"/>
              </a:rPr>
            </a:br>
            <a:r>
              <a:rPr lang="ar-SA" sz="3600" dirty="0">
                <a:solidFill>
                  <a:srgbClr val="586F7C"/>
                </a:solidFill>
                <a:latin typeface="Open Sans"/>
                <a:ea typeface="Open Sans"/>
                <a:cs typeface="Open Sans"/>
                <a:sym typeface="Open Sans"/>
              </a:rPr>
              <a:t>ما هو سبب المرض أو الحالة الصحية؟</a:t>
            </a:r>
            <a:endParaRPr sz="3500" dirty="0">
              <a:solidFill>
                <a:schemeClr val="dk1"/>
              </a:solidFill>
              <a:latin typeface="Open Sans"/>
              <a:ea typeface="Open Sans"/>
              <a:cs typeface="Open Sans"/>
              <a:sym typeface="Open Sans"/>
            </a:endParaRPr>
          </a:p>
        </p:txBody>
      </p:sp>
      <p:sp>
        <p:nvSpPr>
          <p:cNvPr id="262" name="Google Shape;262;g87083fd04b_0_0"/>
          <p:cNvSpPr txBox="1">
            <a:spLocks noGrp="1"/>
          </p:cNvSpPr>
          <p:nvPr>
            <p:ph type="body" idx="1"/>
          </p:nvPr>
        </p:nvSpPr>
        <p:spPr>
          <a:xfrm>
            <a:off x="468452" y="1723558"/>
            <a:ext cx="11179261" cy="5134442"/>
          </a:xfrm>
          <a:prstGeom prst="rect">
            <a:avLst/>
          </a:prstGeom>
          <a:noFill/>
          <a:ln>
            <a:noFill/>
          </a:ln>
        </p:spPr>
        <p:txBody>
          <a:bodyPr spcFirstLastPara="1" wrap="square" lIns="91425" tIns="45700" rIns="91425" bIns="45700" anchor="t" anchorCtr="0">
            <a:noAutofit/>
          </a:bodyPr>
          <a:lstStyle/>
          <a:p>
            <a:pPr marL="800100" indent="-342900" algn="r" rtl="1">
              <a:lnSpc>
                <a:spcPct val="115000"/>
              </a:lnSpc>
              <a:spcBef>
                <a:spcPts val="0"/>
              </a:spcBef>
              <a:buClr>
                <a:schemeClr val="dk1"/>
              </a:buClr>
              <a:buSzPct val="75000"/>
            </a:pPr>
            <a:r>
              <a:rPr lang="ar-SA" dirty="0">
                <a:solidFill>
                  <a:schemeClr val="tx1"/>
                </a:solidFill>
                <a:latin typeface="Open Sans"/>
                <a:ea typeface="Open Sans"/>
                <a:cs typeface="Open Sans"/>
                <a:sym typeface="Open Sans"/>
              </a:rPr>
              <a:t>هو عكس السؤال التداخلي – فهو يتعامل مع النتائج الضارة عند التعرض لنشاط (مشاكل الصحة العامة).</a:t>
            </a:r>
            <a:endParaRPr lang="ar-EG" dirty="0">
              <a:solidFill>
                <a:schemeClr val="tx1"/>
              </a:solidFill>
              <a:latin typeface="Open Sans"/>
              <a:ea typeface="Open Sans"/>
              <a:cs typeface="Open Sans"/>
              <a:sym typeface="Open Sans"/>
            </a:endParaRPr>
          </a:p>
          <a:p>
            <a:pPr indent="0" algn="r" rtl="1">
              <a:lnSpc>
                <a:spcPct val="115000"/>
              </a:lnSpc>
              <a:spcBef>
                <a:spcPts val="0"/>
              </a:spcBef>
              <a:buClr>
                <a:schemeClr val="dk1"/>
              </a:buClr>
              <a:buSzPts val="1100"/>
              <a:buNone/>
            </a:pPr>
            <a:endParaRPr lang="ar-SA" dirty="0">
              <a:solidFill>
                <a:schemeClr val="tx1"/>
              </a:solidFill>
              <a:latin typeface="Open Sans"/>
              <a:ea typeface="Open Sans"/>
              <a:cs typeface="Open Sans"/>
              <a:sym typeface="Open Sans"/>
            </a:endParaRPr>
          </a:p>
          <a:p>
            <a:pPr marL="457200" lvl="0" indent="0" algn="r" rtl="1">
              <a:lnSpc>
                <a:spcPct val="115000"/>
              </a:lnSpc>
              <a:spcBef>
                <a:spcPts val="0"/>
              </a:spcBef>
              <a:spcAft>
                <a:spcPts val="0"/>
              </a:spcAft>
              <a:buClr>
                <a:schemeClr val="dk1"/>
              </a:buClr>
              <a:buSzPts val="1100"/>
              <a:buFont typeface="Arial"/>
              <a:buNone/>
            </a:pPr>
            <a:r>
              <a:rPr lang="ar-SA" dirty="0">
                <a:solidFill>
                  <a:schemeClr val="tx1"/>
                </a:solidFill>
                <a:latin typeface="Open Sans"/>
                <a:ea typeface="Open Sans"/>
                <a:cs typeface="Open Sans"/>
                <a:sym typeface="Open Sans"/>
              </a:rPr>
              <a:t>س. هي شخص مدخن واكتشفت أنها حامل في </a:t>
            </a:r>
            <a:r>
              <a:rPr lang="ar-EG" dirty="0">
                <a:solidFill>
                  <a:schemeClr val="tx1"/>
                </a:solidFill>
                <a:latin typeface="Open Sans"/>
                <a:ea typeface="Open Sans"/>
                <a:cs typeface="Open Sans"/>
                <a:sym typeface="Open Sans"/>
              </a:rPr>
              <a:t>شهرها الثالث </a:t>
            </a:r>
            <a:r>
              <a:rPr lang="ar-SA" dirty="0">
                <a:solidFill>
                  <a:schemeClr val="tx1"/>
                </a:solidFill>
                <a:latin typeface="Open Sans"/>
                <a:ea typeface="Open Sans"/>
                <a:cs typeface="Open Sans"/>
                <a:sym typeface="Open Sans"/>
              </a:rPr>
              <a:t>وتوقفت عن التدخين في الحال، ولكنها قلقة علي الجنين وتخشى أن يكون قد أصابه </a:t>
            </a:r>
            <a:r>
              <a:rPr lang="ar-EG" dirty="0">
                <a:solidFill>
                  <a:schemeClr val="tx1"/>
                </a:solidFill>
                <a:latin typeface="Open Sans"/>
                <a:ea typeface="Open Sans"/>
                <a:cs typeface="Open Sans"/>
                <a:sym typeface="Open Sans"/>
              </a:rPr>
              <a:t>الأذى وإذا كان الطفل معرضًا لخطر الإصابة بمشكلات في النمو</a:t>
            </a:r>
            <a:r>
              <a:rPr lang="ar-SA" dirty="0">
                <a:solidFill>
                  <a:schemeClr val="tx1"/>
                </a:solidFill>
                <a:latin typeface="Open Sans"/>
                <a:ea typeface="Open Sans"/>
                <a:cs typeface="Open Sans"/>
                <a:sym typeface="Open Sans"/>
              </a:rPr>
              <a:t>. هي تسألك هل التدخين خلال </a:t>
            </a:r>
            <a:r>
              <a:rPr lang="ar-EG" dirty="0">
                <a:solidFill>
                  <a:schemeClr val="tx1"/>
                </a:solidFill>
                <a:latin typeface="Open Sans"/>
                <a:ea typeface="Open Sans"/>
                <a:cs typeface="Open Sans"/>
                <a:sym typeface="Open Sans"/>
              </a:rPr>
              <a:t>الأشهر الثلاثة </a:t>
            </a:r>
            <a:r>
              <a:rPr lang="ar-SA" dirty="0">
                <a:solidFill>
                  <a:schemeClr val="tx1"/>
                </a:solidFill>
                <a:latin typeface="Open Sans"/>
                <a:ea typeface="Open Sans"/>
                <a:cs typeface="Open Sans"/>
                <a:sym typeface="Open Sans"/>
              </a:rPr>
              <a:t>الأولى من الحمل </a:t>
            </a:r>
            <a:r>
              <a:rPr lang="ar-EG" dirty="0">
                <a:solidFill>
                  <a:schemeClr val="tx1"/>
                </a:solidFill>
                <a:latin typeface="Open Sans"/>
                <a:ea typeface="Open Sans"/>
                <a:cs typeface="Open Sans"/>
                <a:sym typeface="Open Sans"/>
              </a:rPr>
              <a:t>يمكن أن يؤذي طفلها؟</a:t>
            </a:r>
          </a:p>
          <a:p>
            <a:pPr marL="457200" lvl="0" indent="0" algn="r" rtl="1">
              <a:lnSpc>
                <a:spcPct val="115000"/>
              </a:lnSpc>
              <a:spcBef>
                <a:spcPts val="0"/>
              </a:spcBef>
              <a:spcAft>
                <a:spcPts val="0"/>
              </a:spcAft>
              <a:buClr>
                <a:schemeClr val="dk1"/>
              </a:buClr>
              <a:buSzPts val="1100"/>
              <a:buFont typeface="Arial"/>
              <a:buNone/>
            </a:pPr>
            <a:endParaRPr lang="ar-EG" dirty="0">
              <a:solidFill>
                <a:srgbClr val="000000"/>
              </a:solidFill>
              <a:latin typeface="Open Sans"/>
              <a:ea typeface="Open Sans"/>
              <a:cs typeface="Open Sans"/>
              <a:sym typeface="Open Sans"/>
            </a:endParaRPr>
          </a:p>
          <a:p>
            <a:pPr marL="76200" indent="0" algn="r" rtl="1">
              <a:buNone/>
            </a:pPr>
            <a:r>
              <a:rPr lang="en-US" b="1" dirty="0">
                <a:solidFill>
                  <a:srgbClr val="FF0000"/>
                </a:solidFill>
              </a:rPr>
              <a:t>P</a:t>
            </a:r>
            <a:r>
              <a:rPr lang="en-US" dirty="0">
                <a:solidFill>
                  <a:srgbClr val="FF0000"/>
                </a:solidFill>
              </a:rPr>
              <a:t>    </a:t>
            </a:r>
            <a:r>
              <a:rPr lang="ar-SA" dirty="0">
                <a:solidFill>
                  <a:srgbClr val="FF0000"/>
                </a:solidFill>
              </a:rPr>
              <a:t> </a:t>
            </a:r>
            <a:r>
              <a:rPr lang="ar-SA" dirty="0"/>
              <a:t>-</a:t>
            </a:r>
            <a:r>
              <a:rPr lang="ar-EG" dirty="0">
                <a:solidFill>
                  <a:schemeClr val="tx1"/>
                </a:solidFill>
                <a:latin typeface="Open Sans"/>
                <a:ea typeface="Open Sans"/>
              </a:rPr>
              <a:t>أطفال الأمهات المدخنات</a:t>
            </a:r>
            <a:endParaRPr lang="en-US" dirty="0">
              <a:solidFill>
                <a:schemeClr val="tx1"/>
              </a:solidFill>
              <a:latin typeface="Open Sans"/>
              <a:ea typeface="Open Sans"/>
              <a:cs typeface="Open Sans"/>
            </a:endParaRPr>
          </a:p>
          <a:p>
            <a:pPr algn="r" rtl="1"/>
            <a:r>
              <a:rPr lang="en-US" b="1" dirty="0">
                <a:solidFill>
                  <a:srgbClr val="FF0000"/>
                </a:solidFill>
              </a:rPr>
              <a:t>I</a:t>
            </a:r>
            <a:r>
              <a:rPr lang="ar-SA" dirty="0"/>
              <a:t> </a:t>
            </a:r>
            <a:r>
              <a:rPr lang="ar-EG" dirty="0"/>
              <a:t>-</a:t>
            </a:r>
            <a:r>
              <a:rPr lang="ar-SA" dirty="0"/>
              <a:t> </a:t>
            </a:r>
            <a:r>
              <a:rPr lang="ar-SA" dirty="0">
                <a:solidFill>
                  <a:srgbClr val="000000"/>
                </a:solidFill>
                <a:latin typeface="Open Sans"/>
                <a:ea typeface="Open Sans"/>
              </a:rPr>
              <a:t>التدخين في أول ٣ شهور حمل</a:t>
            </a:r>
            <a:endParaRPr lang="en-US" dirty="0">
              <a:solidFill>
                <a:srgbClr val="000000"/>
              </a:solidFill>
              <a:latin typeface="Open Sans"/>
              <a:ea typeface="Open Sans"/>
              <a:cs typeface="Open Sans"/>
            </a:endParaRPr>
          </a:p>
          <a:p>
            <a:pPr marL="76200" indent="0" algn="r" rtl="1">
              <a:buNone/>
            </a:pPr>
            <a:r>
              <a:rPr lang="ar-EG" b="1" dirty="0">
                <a:solidFill>
                  <a:srgbClr val="FF0000"/>
                </a:solidFill>
              </a:rPr>
              <a:t>    </a:t>
            </a:r>
            <a:r>
              <a:rPr lang="en-US" b="1" dirty="0">
                <a:solidFill>
                  <a:srgbClr val="FF0000"/>
                </a:solidFill>
              </a:rPr>
              <a:t> C</a:t>
            </a:r>
            <a:r>
              <a:rPr lang="ar-EG" dirty="0"/>
              <a:t>-</a:t>
            </a:r>
            <a:r>
              <a:rPr lang="ar-SA" dirty="0"/>
              <a:t> </a:t>
            </a:r>
            <a:r>
              <a:rPr lang="ar-SA" dirty="0">
                <a:solidFill>
                  <a:srgbClr val="000000"/>
                </a:solidFill>
                <a:latin typeface="Open Sans"/>
                <a:ea typeface="Open Sans"/>
              </a:rPr>
              <a:t>لا يوجد</a:t>
            </a:r>
            <a:endParaRPr lang="en-US" dirty="0">
              <a:solidFill>
                <a:srgbClr val="000000"/>
              </a:solidFill>
              <a:latin typeface="Open Sans"/>
              <a:ea typeface="Open Sans"/>
              <a:cs typeface="Open Sans"/>
            </a:endParaRPr>
          </a:p>
          <a:p>
            <a:pPr marL="76200" indent="0" algn="r" rtl="1">
              <a:buNone/>
            </a:pPr>
            <a:r>
              <a:rPr lang="ar-EG" b="1" dirty="0">
                <a:solidFill>
                  <a:srgbClr val="FF0000"/>
                </a:solidFill>
              </a:rPr>
              <a:t>    </a:t>
            </a:r>
            <a:r>
              <a:rPr lang="en-US" b="1" dirty="0">
                <a:solidFill>
                  <a:srgbClr val="FF0000"/>
                </a:solidFill>
              </a:rPr>
              <a:t>O</a:t>
            </a:r>
            <a:r>
              <a:rPr lang="ar-SA" dirty="0"/>
              <a:t> - </a:t>
            </a:r>
            <a:r>
              <a:rPr lang="ar-SA" dirty="0">
                <a:solidFill>
                  <a:srgbClr val="000000"/>
                </a:solidFill>
                <a:latin typeface="Open Sans"/>
                <a:ea typeface="Open Sans"/>
                <a:cs typeface="Open Sans"/>
                <a:sym typeface="Open Sans"/>
              </a:rPr>
              <a:t> </a:t>
            </a:r>
            <a:r>
              <a:rPr lang="ar-SA" dirty="0">
                <a:solidFill>
                  <a:srgbClr val="000000"/>
                </a:solidFill>
                <a:latin typeface="Open Sans"/>
                <a:ea typeface="Open Sans"/>
                <a:sym typeface="Open Sans"/>
              </a:rPr>
              <a:t>زيادة خطر </a:t>
            </a:r>
            <a:r>
              <a:rPr lang="ar-SA" dirty="0">
                <a:solidFill>
                  <a:srgbClr val="000000"/>
                </a:solidFill>
                <a:latin typeface="Open Sans"/>
                <a:ea typeface="Open Sans"/>
                <a:cs typeface="Open Sans"/>
                <a:sym typeface="Open Sans"/>
              </a:rPr>
              <a:t>مشاكل في النمو</a:t>
            </a:r>
          </a:p>
          <a:p>
            <a:pPr algn="r" rtl="1"/>
            <a:endParaRPr lang="ar-SA" sz="2800" dirty="0">
              <a:solidFill>
                <a:srgbClr val="000000"/>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3"/>
          <p:cNvSpPr txBox="1">
            <a:spLocks noGrp="1"/>
          </p:cNvSpPr>
          <p:nvPr>
            <p:ph type="title"/>
          </p:nvPr>
        </p:nvSpPr>
        <p:spPr>
          <a:xfrm>
            <a:off x="-1" y="479398"/>
            <a:ext cx="8273143" cy="1036522"/>
          </a:xfrm>
          <a:prstGeom prst="rect">
            <a:avLst/>
          </a:prstGeom>
          <a:noFill/>
          <a:ln>
            <a:noFill/>
          </a:ln>
        </p:spPr>
        <p:txBody>
          <a:bodyPr spcFirstLastPara="1" wrap="square" lIns="91425" tIns="45700" rIns="91425" bIns="45700" anchor="t" anchorCtr="0">
            <a:normAutofit fontScale="90000"/>
          </a:bodyPr>
          <a:lstStyle/>
          <a:p>
            <a:pPr lvl="0" algn="ctr" rtl="1">
              <a:buClr>
                <a:schemeClr val="dk1"/>
              </a:buClr>
              <a:buSzPts val="3200"/>
            </a:pPr>
            <a:r>
              <a:rPr lang="ar-SA" sz="3600" dirty="0">
                <a:solidFill>
                  <a:srgbClr val="586F7C"/>
                </a:solidFill>
                <a:latin typeface="Open Sans"/>
                <a:ea typeface="Open Sans"/>
                <a:sym typeface="Open Sans"/>
              </a:rPr>
              <a:t>الخطوة ٢ الخاصة بعملية الممارسات القائمة علي الأدلة</a:t>
            </a:r>
            <a:r>
              <a:rPr lang="en-US" sz="3600" dirty="0">
                <a:solidFill>
                  <a:srgbClr val="586F7C"/>
                </a:solidFill>
                <a:latin typeface="Open Sans"/>
                <a:ea typeface="Open Sans"/>
                <a:sym typeface="Open Sans"/>
              </a:rPr>
              <a:t> </a:t>
            </a:r>
            <a:r>
              <a:rPr lang="ar-SA" sz="3600" dirty="0">
                <a:solidFill>
                  <a:srgbClr val="586F7C"/>
                </a:solidFill>
                <a:latin typeface="Open Sans"/>
                <a:ea typeface="Open Sans"/>
                <a:sym typeface="Open Sans"/>
              </a:rPr>
              <a:t> </a:t>
            </a:r>
            <a:r>
              <a:rPr lang="en-US" sz="3600" dirty="0">
                <a:solidFill>
                  <a:srgbClr val="586F7C"/>
                </a:solidFill>
                <a:latin typeface="Open Sans"/>
                <a:ea typeface="Open Sans"/>
                <a:sym typeface="Open Sans"/>
              </a:rPr>
              <a:t>:</a:t>
            </a:r>
            <a:r>
              <a:rPr lang="en-US" sz="3600" dirty="0">
                <a:solidFill>
                  <a:srgbClr val="586F7C"/>
                </a:solidFill>
                <a:latin typeface="Open Sans"/>
                <a:ea typeface="Open Sans"/>
                <a:cs typeface="Open Sans"/>
                <a:sym typeface="Open Sans"/>
              </a:rPr>
              <a:t>EBP</a:t>
            </a:r>
            <a:r>
              <a:rPr lang="ar-SA" sz="3600" dirty="0">
                <a:solidFill>
                  <a:srgbClr val="586F7C"/>
                </a:solidFill>
                <a:latin typeface="Open Sans"/>
                <a:ea typeface="Open Sans"/>
                <a:sym typeface="Open Sans"/>
              </a:rPr>
              <a:t> الوصول إلى الأدلة</a:t>
            </a:r>
            <a:endParaRPr sz="3600" dirty="0">
              <a:solidFill>
                <a:srgbClr val="586F7C"/>
              </a:solidFill>
              <a:latin typeface="Open Sans"/>
              <a:ea typeface="Open Sans"/>
              <a:cs typeface="Open Sans"/>
              <a:sym typeface="Open Sans"/>
            </a:endParaRPr>
          </a:p>
        </p:txBody>
      </p:sp>
      <p:sp>
        <p:nvSpPr>
          <p:cNvPr id="269" name="Google Shape;269;p13"/>
          <p:cNvSpPr txBox="1">
            <a:spLocks noGrp="1"/>
          </p:cNvSpPr>
          <p:nvPr>
            <p:ph type="body" idx="1"/>
          </p:nvPr>
        </p:nvSpPr>
        <p:spPr>
          <a:xfrm>
            <a:off x="391287" y="2880051"/>
            <a:ext cx="10940100" cy="3224700"/>
          </a:xfrm>
          <a:prstGeom prst="rect">
            <a:avLst/>
          </a:prstGeom>
          <a:noFill/>
          <a:ln>
            <a:noFill/>
          </a:ln>
        </p:spPr>
        <p:txBody>
          <a:bodyPr spcFirstLastPara="1" wrap="square" lIns="91425" tIns="45700" rIns="91425" bIns="45700" anchor="t" anchorCtr="0">
            <a:noAutofit/>
          </a:bodyPr>
          <a:lstStyle/>
          <a:p>
            <a:pPr marL="914400" indent="-457200" algn="r" rtl="1">
              <a:spcBef>
                <a:spcPts val="0"/>
              </a:spcBef>
              <a:buClr>
                <a:schemeClr val="tx1"/>
              </a:buClr>
            </a:pPr>
            <a:r>
              <a:rPr lang="ar-EG" sz="3200" dirty="0">
                <a:solidFill>
                  <a:schemeClr val="tx1"/>
                </a:solidFill>
                <a:latin typeface="Arial"/>
                <a:ea typeface="Arial"/>
                <a:cs typeface="Arial"/>
                <a:sym typeface="Arial"/>
              </a:rPr>
              <a:t>تعقب أفضل الأدلة المتاحة </a:t>
            </a:r>
            <a:r>
              <a:rPr lang="ar-EG" sz="3200" dirty="0">
                <a:solidFill>
                  <a:srgbClr val="000000"/>
                </a:solidFill>
                <a:latin typeface="Arial"/>
                <a:ea typeface="Arial"/>
                <a:cs typeface="Arial"/>
                <a:sym typeface="Arial"/>
              </a:rPr>
              <a:t>-</a:t>
            </a:r>
            <a:r>
              <a:rPr lang="ar-SA" sz="3200" dirty="0">
                <a:solidFill>
                  <a:srgbClr val="000000"/>
                </a:solidFill>
                <a:latin typeface="Arial"/>
                <a:ea typeface="Arial"/>
                <a:cs typeface="Arial"/>
                <a:sym typeface="Arial"/>
              </a:rPr>
              <a:t>المنتقاة أو غير المنتقاة</a:t>
            </a:r>
          </a:p>
          <a:p>
            <a:pPr indent="0" algn="r" rtl="1">
              <a:spcBef>
                <a:spcPts val="0"/>
              </a:spcBef>
              <a:buClr>
                <a:schemeClr val="tx1"/>
              </a:buClr>
              <a:buNone/>
            </a:pPr>
            <a:endParaRPr lang="ar-SA" sz="3200" dirty="0">
              <a:solidFill>
                <a:srgbClr val="000000"/>
              </a:solidFill>
              <a:latin typeface="Arial"/>
              <a:ea typeface="Arial"/>
              <a:cs typeface="Arial"/>
              <a:sym typeface="Arial"/>
            </a:endParaRPr>
          </a:p>
          <a:p>
            <a:pPr marL="914400" indent="-457200" algn="r" rtl="1">
              <a:spcBef>
                <a:spcPts val="0"/>
              </a:spcBef>
              <a:buClr>
                <a:schemeClr val="tx1"/>
              </a:buClr>
            </a:pPr>
            <a:r>
              <a:rPr lang="ar-SA" sz="3200" dirty="0">
                <a:solidFill>
                  <a:srgbClr val="000000"/>
                </a:solidFill>
              </a:rPr>
              <a:t>إبدء بأفضل المصادر الخاصة بسؤالك</a:t>
            </a:r>
          </a:p>
          <a:p>
            <a:pPr marL="914400" indent="-457200" algn="r" rtl="1">
              <a:spcBef>
                <a:spcPts val="0"/>
              </a:spcBef>
              <a:buClr>
                <a:schemeClr val="tx1"/>
              </a:buClr>
            </a:pPr>
            <a:endParaRPr lang="ar-SA" sz="3200" dirty="0">
              <a:solidFill>
                <a:srgbClr val="000000"/>
              </a:solidFill>
            </a:endParaRPr>
          </a:p>
          <a:p>
            <a:pPr marL="914400" indent="-457200" algn="r" rtl="1">
              <a:spcBef>
                <a:spcPts val="0"/>
              </a:spcBef>
              <a:buClr>
                <a:schemeClr val="tx1"/>
              </a:buClr>
            </a:pPr>
            <a:r>
              <a:rPr lang="ar-SA" sz="3200" dirty="0">
                <a:solidFill>
                  <a:srgbClr val="000000"/>
                </a:solidFill>
                <a:latin typeface="Arial"/>
                <a:ea typeface="Arial"/>
                <a:cs typeface="Arial"/>
                <a:sym typeface="Arial"/>
              </a:rPr>
              <a:t>طور إستراتيجية البحث بفاعلية الخاص بالممارسات القائمة علي الأدلة</a:t>
            </a:r>
          </a:p>
          <a:p>
            <a:pPr marL="914400" indent="-457200" algn="r" rtl="1">
              <a:spcBef>
                <a:spcPts val="0"/>
              </a:spcBef>
              <a:buClr>
                <a:schemeClr val="tx1"/>
              </a:buClr>
            </a:pPr>
            <a:endParaRPr lang="ar-SA" sz="3200" dirty="0">
              <a:solidFill>
                <a:srgbClr val="000000"/>
              </a:solidFill>
            </a:endParaRPr>
          </a:p>
          <a:p>
            <a:pPr marL="914400" indent="-457200" algn="r" rtl="1">
              <a:spcBef>
                <a:spcPts val="0"/>
              </a:spcBef>
              <a:buClr>
                <a:schemeClr val="tx1"/>
              </a:buClr>
            </a:pPr>
            <a:endParaRPr lang="ar-SA" sz="3200" dirty="0">
              <a:solidFill>
                <a:srgbClr val="000000"/>
              </a:solidFill>
              <a:latin typeface="Arial"/>
              <a:ea typeface="Arial"/>
              <a:cs typeface="Arial"/>
              <a:sym typeface="Arial"/>
            </a:endParaRPr>
          </a:p>
        </p:txBody>
      </p:sp>
      <p:grpSp>
        <p:nvGrpSpPr>
          <p:cNvPr id="270" name="Google Shape;270;p13"/>
          <p:cNvGrpSpPr/>
          <p:nvPr/>
        </p:nvGrpSpPr>
        <p:grpSpPr>
          <a:xfrm>
            <a:off x="9110208" y="1294993"/>
            <a:ext cx="1628054" cy="1499983"/>
            <a:chOff x="3426348" y="1207503"/>
            <a:chExt cx="1365359" cy="1365359"/>
          </a:xfrm>
        </p:grpSpPr>
        <p:sp>
          <p:nvSpPr>
            <p:cNvPr id="271" name="Google Shape;271;p13"/>
            <p:cNvSpPr/>
            <p:nvPr/>
          </p:nvSpPr>
          <p:spPr>
            <a:xfrm>
              <a:off x="3426348" y="1207503"/>
              <a:ext cx="1365359" cy="1365359"/>
            </a:xfrm>
            <a:prstGeom prst="ellipse">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272;p13"/>
            <p:cNvSpPr/>
            <p:nvPr/>
          </p:nvSpPr>
          <p:spPr>
            <a:xfrm>
              <a:off x="3525840" y="1408602"/>
              <a:ext cx="1064769" cy="963161"/>
            </a:xfrm>
            <a:prstGeom prst="rect">
              <a:avLst/>
            </a:prstGeom>
            <a:noFill/>
            <a:ln>
              <a:noFill/>
            </a:ln>
          </p:spPr>
          <p:txBody>
            <a:bodyPr spcFirstLastPara="1" wrap="square" lIns="18075" tIns="18075" rIns="18075" bIns="18075" anchor="ctr" anchorCtr="0">
              <a:noAutofit/>
            </a:bodyPr>
            <a:lstStyle/>
            <a:p>
              <a:pPr marL="0" marR="0" lvl="0" indent="0" algn="ctr" rtl="0">
                <a:lnSpc>
                  <a:spcPct val="90000"/>
                </a:lnSpc>
                <a:spcBef>
                  <a:spcPts val="0"/>
                </a:spcBef>
                <a:spcAft>
                  <a:spcPts val="0"/>
                </a:spcAft>
                <a:buNone/>
              </a:pPr>
              <a:r>
                <a:rPr lang="ar-SA" sz="2400" b="1" dirty="0">
                  <a:solidFill>
                    <a:schemeClr val="bg1"/>
                  </a:solidFill>
                </a:rPr>
                <a:t>الوصول</a:t>
              </a:r>
              <a:endParaRPr sz="2400" dirty="0">
                <a:solidFill>
                  <a:schemeClr val="bg1"/>
                </a:solidFil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a:off x="167268" y="582241"/>
            <a:ext cx="7409189" cy="906880"/>
          </a:xfrm>
          <a:prstGeom prst="rect">
            <a:avLst/>
          </a:prstGeom>
          <a:noFill/>
          <a:ln>
            <a:noFill/>
          </a:ln>
        </p:spPr>
        <p:txBody>
          <a:bodyPr spcFirstLastPara="1" wrap="square" lIns="91425" tIns="45700" rIns="91425" bIns="45700" anchor="t" anchorCtr="0">
            <a:normAutofit fontScale="90000"/>
          </a:bodyPr>
          <a:lstStyle/>
          <a:p>
            <a:pPr algn="r">
              <a:buClr>
                <a:schemeClr val="dk1"/>
              </a:buClr>
              <a:buSzPts val="3200"/>
            </a:pPr>
            <a:r>
              <a:rPr lang="ar-SA" sz="3600" dirty="0">
                <a:solidFill>
                  <a:srgbClr val="586F7C"/>
                </a:solidFill>
                <a:latin typeface="Open Sans"/>
                <a:ea typeface="Open Sans"/>
                <a:cs typeface="Open Sans"/>
                <a:sym typeface="Open Sans"/>
              </a:rPr>
              <a:t>الخطوة ٣ الخاصة بعملية الممارسات القائمة علي الأدلة:</a:t>
            </a:r>
            <a:r>
              <a:rPr lang="ar-SA" sz="3600" dirty="0">
                <a:solidFill>
                  <a:srgbClr val="586F7C"/>
                </a:solidFill>
                <a:latin typeface="Open Sans"/>
                <a:ea typeface="Open Sans"/>
                <a:sym typeface="Open Sans"/>
              </a:rPr>
              <a:t> تأكد </a:t>
            </a:r>
            <a:r>
              <a:rPr lang="ar-SA" sz="3600" dirty="0">
                <a:solidFill>
                  <a:srgbClr val="586F7C"/>
                </a:solidFill>
                <a:latin typeface="Open Sans"/>
                <a:ea typeface="Open Sans"/>
              </a:rPr>
              <a:t>(صلاحية الدليل ، فاعليته)</a:t>
            </a:r>
            <a:br>
              <a:rPr lang="ar-SA" sz="3600" dirty="0">
                <a:solidFill>
                  <a:srgbClr val="000000"/>
                </a:solidFill>
              </a:rPr>
            </a:br>
            <a:endParaRPr sz="2880" dirty="0">
              <a:solidFill>
                <a:srgbClr val="586F7C"/>
              </a:solidFill>
              <a:latin typeface="Open Sans"/>
              <a:ea typeface="Open Sans"/>
              <a:cs typeface="Open Sans"/>
              <a:sym typeface="Open Sans"/>
            </a:endParaRPr>
          </a:p>
        </p:txBody>
      </p:sp>
      <p:sp>
        <p:nvSpPr>
          <p:cNvPr id="279" name="Google Shape;279;p24"/>
          <p:cNvSpPr txBox="1">
            <a:spLocks noGrp="1"/>
          </p:cNvSpPr>
          <p:nvPr>
            <p:ph type="body" idx="1"/>
          </p:nvPr>
        </p:nvSpPr>
        <p:spPr>
          <a:xfrm>
            <a:off x="167268" y="2687444"/>
            <a:ext cx="11641873" cy="4471536"/>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1000"/>
              </a:spcBef>
              <a:spcAft>
                <a:spcPts val="0"/>
              </a:spcAft>
              <a:buNone/>
            </a:pPr>
            <a:r>
              <a:rPr lang="ar-SA" sz="2600" dirty="0">
                <a:solidFill>
                  <a:schemeClr val="tx1"/>
                </a:solidFill>
                <a:latin typeface="Open Sans"/>
                <a:ea typeface="Open Sans"/>
                <a:cs typeface="Open Sans"/>
                <a:sym typeface="Open Sans"/>
              </a:rPr>
              <a:t>هل عناصر </a:t>
            </a:r>
            <a:r>
              <a:rPr lang="en-US" sz="2600" dirty="0">
                <a:solidFill>
                  <a:schemeClr val="tx1"/>
                </a:solidFill>
                <a:latin typeface="Open Sans"/>
                <a:ea typeface="Open Sans"/>
                <a:cs typeface="Open Sans"/>
                <a:sym typeface="Open Sans"/>
              </a:rPr>
              <a:t> PICO</a:t>
            </a:r>
            <a:r>
              <a:rPr lang="ar-SA" sz="2600" dirty="0">
                <a:solidFill>
                  <a:schemeClr val="tx1"/>
                </a:solidFill>
                <a:latin typeface="Open Sans"/>
                <a:ea typeface="Open Sans"/>
                <a:cs typeface="Open Sans"/>
                <a:sym typeface="Open Sans"/>
              </a:rPr>
              <a:t>في الدراسة تتماشي مع عناصر</a:t>
            </a:r>
            <a:r>
              <a:rPr lang="en-US" sz="2600" dirty="0">
                <a:solidFill>
                  <a:schemeClr val="tx1"/>
                </a:solidFill>
                <a:latin typeface="Open Sans"/>
                <a:ea typeface="Open Sans"/>
                <a:cs typeface="Open Sans"/>
                <a:sym typeface="Open Sans"/>
              </a:rPr>
              <a:t>PICO</a:t>
            </a:r>
            <a:r>
              <a:rPr lang="ar-SA" sz="2600" dirty="0">
                <a:solidFill>
                  <a:schemeClr val="tx1"/>
                </a:solidFill>
                <a:latin typeface="Open Sans"/>
                <a:ea typeface="Open Sans"/>
                <a:cs typeface="Open Sans"/>
                <a:sym typeface="Open Sans"/>
              </a:rPr>
              <a:t> في السؤال؟</a:t>
            </a:r>
            <a:endParaRPr lang="en-US" sz="2600" dirty="0">
              <a:solidFill>
                <a:schemeClr val="tx1"/>
              </a:solidFill>
              <a:latin typeface="Open Sans"/>
              <a:ea typeface="Open Sans"/>
              <a:cs typeface="Open Sans"/>
              <a:sym typeface="Open Sans"/>
            </a:endParaRPr>
          </a:p>
          <a:p>
            <a:pPr marL="0" lvl="0" indent="0" algn="r" rtl="1">
              <a:lnSpc>
                <a:spcPct val="90000"/>
              </a:lnSpc>
              <a:spcBef>
                <a:spcPts val="1000"/>
              </a:spcBef>
              <a:spcAft>
                <a:spcPts val="0"/>
              </a:spcAft>
              <a:buNone/>
            </a:pPr>
            <a:endParaRPr lang="en-US" sz="2600" dirty="0">
              <a:solidFill>
                <a:schemeClr val="tx1"/>
              </a:solidFill>
              <a:latin typeface="Open Sans"/>
              <a:ea typeface="Open Sans"/>
              <a:cs typeface="Open Sans"/>
              <a:sym typeface="Open Sans"/>
            </a:endParaRPr>
          </a:p>
          <a:p>
            <a:pPr marL="0" lvl="0" indent="0" algn="r" rtl="1">
              <a:lnSpc>
                <a:spcPct val="90000"/>
              </a:lnSpc>
              <a:spcBef>
                <a:spcPts val="1000"/>
              </a:spcBef>
              <a:spcAft>
                <a:spcPts val="0"/>
              </a:spcAft>
              <a:buNone/>
            </a:pPr>
            <a:r>
              <a:rPr lang="ar-SA" sz="2600" dirty="0">
                <a:solidFill>
                  <a:schemeClr val="tx1"/>
                </a:solidFill>
                <a:latin typeface="Open Sans"/>
                <a:ea typeface="Open Sans"/>
                <a:cs typeface="Open Sans"/>
                <a:sym typeface="Open Sans"/>
              </a:rPr>
              <a:t> </a:t>
            </a:r>
            <a:r>
              <a:rPr lang="ar-SA" sz="2800" b="1" dirty="0">
                <a:solidFill>
                  <a:schemeClr val="tx1"/>
                </a:solidFill>
                <a:latin typeface="Open Sans"/>
                <a:ea typeface="Open Sans"/>
                <a:sym typeface="Open Sans"/>
              </a:rPr>
              <a:t>الصلاحية الداخلية </a:t>
            </a:r>
            <a:r>
              <a:rPr lang="ar-SA" sz="2800" dirty="0">
                <a:solidFill>
                  <a:schemeClr val="tx1"/>
                </a:solidFill>
                <a:latin typeface="Open Sans"/>
                <a:ea typeface="Open Sans"/>
                <a:sym typeface="Open Sans"/>
              </a:rPr>
              <a:t>- الطرق ؛ ما مدى جودة الدراسة؟</a:t>
            </a:r>
            <a:r>
              <a:rPr lang="ar-SA" sz="2600" dirty="0">
                <a:solidFill>
                  <a:schemeClr val="tx1"/>
                </a:solidFill>
                <a:latin typeface="Open Sans"/>
                <a:ea typeface="Open Sans"/>
                <a:cs typeface="Open Sans"/>
                <a:sym typeface="Open Sans"/>
              </a:rPr>
              <a:t> هل هناك أي تحيز ؟</a:t>
            </a:r>
          </a:p>
          <a:p>
            <a:pPr marL="0" lvl="0" indent="0" algn="r" rtl="1">
              <a:lnSpc>
                <a:spcPct val="90000"/>
              </a:lnSpc>
              <a:spcBef>
                <a:spcPts val="1000"/>
              </a:spcBef>
              <a:spcAft>
                <a:spcPts val="0"/>
              </a:spcAft>
              <a:buNone/>
            </a:pPr>
            <a:r>
              <a:rPr lang="ar-EG" sz="2800" b="1" dirty="0">
                <a:solidFill>
                  <a:schemeClr val="tx1"/>
                </a:solidFill>
              </a:rPr>
              <a:t>الصلاحية الخارجية </a:t>
            </a:r>
            <a:r>
              <a:rPr lang="ar-SA" sz="2600" dirty="0">
                <a:solidFill>
                  <a:schemeClr val="tx1"/>
                </a:solidFill>
                <a:latin typeface="Open Sans"/>
                <a:ea typeface="Open Sans"/>
                <a:cs typeface="Open Sans"/>
                <a:sym typeface="Open Sans"/>
              </a:rPr>
              <a:t>- التعميم</a:t>
            </a:r>
          </a:p>
          <a:p>
            <a:pPr marL="0" lvl="0" indent="0" algn="r" rtl="1">
              <a:lnSpc>
                <a:spcPct val="90000"/>
              </a:lnSpc>
              <a:spcBef>
                <a:spcPts val="1000"/>
              </a:spcBef>
              <a:spcAft>
                <a:spcPts val="0"/>
              </a:spcAft>
              <a:buNone/>
            </a:pPr>
            <a:r>
              <a:rPr lang="ar-SA" sz="2600" dirty="0">
                <a:solidFill>
                  <a:schemeClr val="tx1"/>
                </a:solidFill>
                <a:latin typeface="Open Sans"/>
                <a:ea typeface="Open Sans"/>
                <a:cs typeface="Open Sans"/>
                <a:sym typeface="Open Sans"/>
              </a:rPr>
              <a:t>  ا</a:t>
            </a:r>
            <a:r>
              <a:rPr lang="ar-SA" sz="2600" b="1" dirty="0">
                <a:solidFill>
                  <a:schemeClr val="tx1"/>
                </a:solidFill>
                <a:latin typeface="Open Sans"/>
                <a:ea typeface="Open Sans"/>
                <a:cs typeface="Open Sans"/>
                <a:sym typeface="Open Sans"/>
              </a:rPr>
              <a:t>لتأثير</a:t>
            </a:r>
            <a:r>
              <a:rPr lang="ar-SA" sz="2600" dirty="0">
                <a:solidFill>
                  <a:schemeClr val="tx1"/>
                </a:solidFill>
                <a:latin typeface="Open Sans"/>
                <a:ea typeface="Open Sans"/>
                <a:cs typeface="Open Sans"/>
                <a:sym typeface="Open Sans"/>
              </a:rPr>
              <a:t> – هل </a:t>
            </a:r>
            <a:r>
              <a:rPr lang="ar-EG" sz="2600" dirty="0">
                <a:solidFill>
                  <a:schemeClr val="tx1"/>
                </a:solidFill>
                <a:latin typeface="Open Sans"/>
                <a:ea typeface="Open Sans"/>
              </a:rPr>
              <a:t>يهم مريضك</a:t>
            </a:r>
            <a:r>
              <a:rPr lang="ar-SA" sz="2600" dirty="0">
                <a:solidFill>
                  <a:schemeClr val="tx1"/>
                </a:solidFill>
                <a:latin typeface="Open Sans"/>
                <a:ea typeface="Open Sans"/>
                <a:cs typeface="Open Sans"/>
                <a:sym typeface="Open Sans"/>
              </a:rPr>
              <a:t>؟</a:t>
            </a:r>
          </a:p>
          <a:p>
            <a:pPr marL="0" lvl="0" indent="0" algn="r" rtl="1">
              <a:lnSpc>
                <a:spcPct val="90000"/>
              </a:lnSpc>
              <a:spcBef>
                <a:spcPts val="1000"/>
              </a:spcBef>
              <a:spcAft>
                <a:spcPts val="0"/>
              </a:spcAft>
              <a:buNone/>
            </a:pPr>
            <a:endParaRPr sz="2600" dirty="0">
              <a:solidFill>
                <a:schemeClr val="tx1"/>
              </a:solidFill>
              <a:latin typeface="Open Sans"/>
              <a:ea typeface="Open Sans"/>
              <a:cs typeface="Open Sans"/>
              <a:sym typeface="Open Sans"/>
            </a:endParaRPr>
          </a:p>
          <a:p>
            <a:pPr marL="0" lvl="0" indent="0" algn="r" rtl="1">
              <a:lnSpc>
                <a:spcPct val="90000"/>
              </a:lnSpc>
              <a:spcBef>
                <a:spcPts val="1000"/>
              </a:spcBef>
              <a:spcAft>
                <a:spcPts val="0"/>
              </a:spcAft>
              <a:buNone/>
            </a:pPr>
            <a:r>
              <a:rPr lang="ar-SA" sz="2200" dirty="0">
                <a:solidFill>
                  <a:schemeClr val="tx1"/>
                </a:solidFill>
                <a:latin typeface="Open Sans"/>
                <a:ea typeface="Open Sans"/>
                <a:cs typeface="Open Sans"/>
                <a:sym typeface="Open Sans"/>
              </a:rPr>
              <a:t> انظر: تقييم قسم الأدلة في البرنامج التعليمي لـ </a:t>
            </a:r>
            <a:r>
              <a:rPr lang="en-US" sz="2200" dirty="0">
                <a:solidFill>
                  <a:schemeClr val="tx1"/>
                </a:solidFill>
                <a:latin typeface="Open Sans"/>
                <a:ea typeface="Open Sans"/>
                <a:cs typeface="Open Sans"/>
                <a:sym typeface="Open Sans"/>
              </a:rPr>
              <a:t>EBM</a:t>
            </a:r>
            <a:r>
              <a:rPr lang="ar-SA" sz="2200" dirty="0">
                <a:solidFill>
                  <a:schemeClr val="tx1"/>
                </a:solidFill>
                <a:latin typeface="Open Sans"/>
                <a:ea typeface="Open Sans"/>
                <a:cs typeface="Open Sans"/>
                <a:sym typeface="Open Sans"/>
              </a:rPr>
              <a:t> للطب القائم على الأدلة</a:t>
            </a:r>
            <a:endParaRPr lang="ar-SA" sz="2200" dirty="0">
              <a:solidFill>
                <a:schemeClr val="tx1"/>
              </a:solidFill>
              <a:latin typeface="Open Sans"/>
              <a:ea typeface="Open Sans"/>
              <a:sym typeface="Open Sans"/>
            </a:endParaRPr>
          </a:p>
          <a:p>
            <a:pPr marL="0" indent="0" rtl="1">
              <a:buNone/>
            </a:pPr>
            <a:r>
              <a:rPr lang="en-US" sz="22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http://www.hsl.unc.edu/Services/Tutorials/ebm/welcome.htm</a:t>
            </a:r>
            <a:r>
              <a:rPr lang="en-US" sz="2200" u="sng" dirty="0">
                <a:solidFill>
                  <a:schemeClr val="accent5"/>
                </a:solidFill>
                <a:latin typeface="Open Sans"/>
                <a:ea typeface="Open Sans"/>
                <a:cs typeface="Open Sans"/>
                <a:sym typeface="Open Sans"/>
              </a:rPr>
              <a:t> </a:t>
            </a:r>
            <a:r>
              <a:rPr lang="en-US" sz="2200" dirty="0">
                <a:solidFill>
                  <a:srgbClr val="424242"/>
                </a:solidFill>
                <a:latin typeface="Open Sans"/>
                <a:ea typeface="Open Sans"/>
                <a:cs typeface="Open Sans"/>
                <a:sym typeface="Open Sans"/>
              </a:rPr>
              <a:t>Accessed: 24 January 2022)</a:t>
            </a:r>
            <a:endParaRPr lang="en-US" sz="2000" dirty="0"/>
          </a:p>
          <a:p>
            <a:pPr marL="0" lvl="0" indent="0" rtl="1">
              <a:lnSpc>
                <a:spcPct val="90000"/>
              </a:lnSpc>
              <a:spcBef>
                <a:spcPts val="1000"/>
              </a:spcBef>
              <a:spcAft>
                <a:spcPts val="0"/>
              </a:spcAft>
              <a:buNone/>
            </a:pPr>
            <a:endParaRPr lang="ar-SA" sz="2200" u="sng" dirty="0">
              <a:solidFill>
                <a:srgbClr val="000000"/>
              </a:solidFill>
              <a:latin typeface="Open Sans"/>
              <a:ea typeface="Open Sans"/>
              <a:cs typeface="Open Sans"/>
              <a:sym typeface="Open Sans"/>
              <a:hlinkClick r:id="rId3"/>
            </a:endParaRPr>
          </a:p>
          <a:p>
            <a:pPr marL="0" lvl="0" indent="0" rtl="1">
              <a:lnSpc>
                <a:spcPct val="90000"/>
              </a:lnSpc>
              <a:spcBef>
                <a:spcPts val="1000"/>
              </a:spcBef>
              <a:spcAft>
                <a:spcPts val="0"/>
              </a:spcAft>
              <a:buNone/>
            </a:pPr>
            <a:endParaRPr lang="ar-SA" sz="2200" u="sng" dirty="0">
              <a:solidFill>
                <a:srgbClr val="000000"/>
              </a:solidFill>
              <a:latin typeface="Open Sans"/>
              <a:ea typeface="Open Sans"/>
              <a:cs typeface="Open Sans"/>
              <a:sym typeface="Open Sans"/>
              <a:hlinkClick r:id="rId3"/>
            </a:endParaRPr>
          </a:p>
          <a:p>
            <a:pPr marL="457200" lvl="0" indent="0" algn="l" rtl="0">
              <a:lnSpc>
                <a:spcPct val="90000"/>
              </a:lnSpc>
              <a:spcBef>
                <a:spcPts val="1000"/>
              </a:spcBef>
              <a:spcAft>
                <a:spcPts val="0"/>
              </a:spcAft>
              <a:buNone/>
            </a:pPr>
            <a:endParaRPr dirty="0">
              <a:solidFill>
                <a:srgbClr val="000000"/>
              </a:solidFill>
            </a:endParaRPr>
          </a:p>
        </p:txBody>
      </p:sp>
      <p:grpSp>
        <p:nvGrpSpPr>
          <p:cNvPr id="280" name="Google Shape;280;p24"/>
          <p:cNvGrpSpPr/>
          <p:nvPr/>
        </p:nvGrpSpPr>
        <p:grpSpPr>
          <a:xfrm>
            <a:off x="9218690" y="1264022"/>
            <a:ext cx="1475330" cy="1423422"/>
            <a:chOff x="3722457" y="3343667"/>
            <a:chExt cx="1365359" cy="1365359"/>
          </a:xfrm>
        </p:grpSpPr>
        <p:sp>
          <p:nvSpPr>
            <p:cNvPr id="281" name="Google Shape;281;p24"/>
            <p:cNvSpPr/>
            <p:nvPr/>
          </p:nvSpPr>
          <p:spPr>
            <a:xfrm>
              <a:off x="3722457" y="3343667"/>
              <a:ext cx="1365359" cy="1365359"/>
            </a:xfrm>
            <a:prstGeom prst="ellipse">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dirty="0"/>
            </a:p>
          </p:txBody>
        </p:sp>
        <p:sp>
          <p:nvSpPr>
            <p:cNvPr id="282" name="Google Shape;282;p24"/>
            <p:cNvSpPr/>
            <p:nvPr/>
          </p:nvSpPr>
          <p:spPr>
            <a:xfrm>
              <a:off x="3847350" y="3561783"/>
              <a:ext cx="1115573" cy="965278"/>
            </a:xfrm>
            <a:prstGeom prst="rect">
              <a:avLst/>
            </a:prstGeom>
            <a:noFill/>
            <a:ln>
              <a:noFill/>
            </a:ln>
          </p:spPr>
          <p:txBody>
            <a:bodyPr spcFirstLastPara="1" wrap="square" lIns="18075" tIns="18075" rIns="18075" bIns="18075" anchor="ctr" anchorCtr="0">
              <a:noAutofit/>
            </a:bodyPr>
            <a:lstStyle/>
            <a:p>
              <a:pPr marL="0" marR="0" lvl="0" indent="0" algn="ctr" rtl="0">
                <a:lnSpc>
                  <a:spcPct val="90000"/>
                </a:lnSpc>
                <a:spcBef>
                  <a:spcPts val="0"/>
                </a:spcBef>
                <a:spcAft>
                  <a:spcPts val="0"/>
                </a:spcAft>
                <a:buNone/>
              </a:pPr>
              <a:r>
                <a:rPr lang="ar-EG" sz="2800" b="1" i="0" u="none" strike="noStrike" cap="none" dirty="0">
                  <a:solidFill>
                    <a:schemeClr val="bg1"/>
                  </a:solidFill>
                  <a:latin typeface="Arial"/>
                  <a:ea typeface="Arial"/>
                  <a:cs typeface="Arial"/>
                  <a:sym typeface="Arial"/>
                </a:rPr>
                <a:t>تقييم</a:t>
              </a:r>
              <a:endParaRPr sz="2800" dirty="0">
                <a:solidFill>
                  <a:schemeClr val="bg1"/>
                </a:solidFil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5"/>
          <p:cNvSpPr txBox="1">
            <a:spLocks noGrp="1"/>
          </p:cNvSpPr>
          <p:nvPr>
            <p:ph type="title"/>
          </p:nvPr>
        </p:nvSpPr>
        <p:spPr>
          <a:xfrm>
            <a:off x="326572" y="-162110"/>
            <a:ext cx="7449546" cy="2292509"/>
          </a:xfrm>
          <a:prstGeom prst="rect">
            <a:avLst/>
          </a:prstGeom>
          <a:noFill/>
          <a:ln>
            <a:noFill/>
          </a:ln>
        </p:spPr>
        <p:txBody>
          <a:bodyPr spcFirstLastPara="1" wrap="square" lIns="91425" tIns="45700" rIns="91425" bIns="45700" anchor="t" anchorCtr="0">
            <a:noAutofit/>
          </a:bodyPr>
          <a:lstStyle/>
          <a:p>
            <a:pPr lvl="0" algn="r" rtl="1">
              <a:buClr>
                <a:schemeClr val="dk1"/>
              </a:buClr>
              <a:buSzPts val="3200"/>
            </a:pPr>
            <a:br>
              <a:rPr lang="en-US" dirty="0">
                <a:solidFill>
                  <a:srgbClr val="586F7C"/>
                </a:solidFill>
                <a:latin typeface="Open Sans"/>
                <a:ea typeface="Open Sans"/>
                <a:cs typeface="Open Sans"/>
                <a:sym typeface="Open Sans"/>
              </a:rPr>
            </a:br>
            <a:r>
              <a:rPr lang="ar-SA" sz="4000" dirty="0">
                <a:solidFill>
                  <a:srgbClr val="586F7C"/>
                </a:solidFill>
                <a:latin typeface="Open Sans"/>
                <a:ea typeface="Open Sans"/>
                <a:cs typeface="Open Sans"/>
                <a:sym typeface="Open Sans"/>
              </a:rPr>
              <a:t>الخطوة ٤ الخاصة بعملية الممارسات القائمة علي الأدلة </a:t>
            </a:r>
            <a:r>
              <a:rPr lang="en-US" sz="4000" dirty="0">
                <a:solidFill>
                  <a:srgbClr val="586F7C"/>
                </a:solidFill>
                <a:latin typeface="Open Sans"/>
                <a:ea typeface="Open Sans"/>
                <a:sym typeface="Open Sans"/>
              </a:rPr>
              <a:t>EBP</a:t>
            </a:r>
            <a:r>
              <a:rPr lang="ar-SA" sz="4000" dirty="0">
                <a:solidFill>
                  <a:srgbClr val="586F7C"/>
                </a:solidFill>
                <a:latin typeface="Open Sans"/>
                <a:ea typeface="Open Sans"/>
                <a:cs typeface="Open Sans"/>
                <a:sym typeface="Open Sans"/>
              </a:rPr>
              <a:t>  : </a:t>
            </a:r>
            <a:r>
              <a:rPr lang="ar-SA" sz="4000" dirty="0">
                <a:solidFill>
                  <a:srgbClr val="586F7C"/>
                </a:solidFill>
                <a:latin typeface="Open Sans"/>
                <a:ea typeface="Open Sans"/>
                <a:sym typeface="Open Sans"/>
              </a:rPr>
              <a:t>تطبيق</a:t>
            </a:r>
            <a:r>
              <a:rPr lang="ar-SA" sz="4000" dirty="0">
                <a:solidFill>
                  <a:srgbClr val="586F7C"/>
                </a:solidFill>
                <a:latin typeface="Open Sans"/>
                <a:ea typeface="Open Sans"/>
              </a:rPr>
              <a:t>(المريض، المكان)</a:t>
            </a:r>
            <a:endParaRPr dirty="0">
              <a:solidFill>
                <a:srgbClr val="586F7C"/>
              </a:solidFill>
              <a:latin typeface="Open Sans"/>
              <a:ea typeface="Open Sans"/>
              <a:cs typeface="Open Sans"/>
              <a:sym typeface="Open Sans"/>
            </a:endParaRPr>
          </a:p>
        </p:txBody>
      </p:sp>
      <p:sp>
        <p:nvSpPr>
          <p:cNvPr id="289" name="Google Shape;289;p25"/>
          <p:cNvSpPr txBox="1"/>
          <p:nvPr/>
        </p:nvSpPr>
        <p:spPr>
          <a:xfrm>
            <a:off x="853441" y="1894724"/>
            <a:ext cx="7784498" cy="4893607"/>
          </a:xfrm>
          <a:prstGeom prst="rect">
            <a:avLst/>
          </a:prstGeom>
          <a:noFill/>
          <a:ln>
            <a:noFill/>
          </a:ln>
        </p:spPr>
        <p:txBody>
          <a:bodyPr spcFirstLastPara="1" wrap="square" lIns="91425" tIns="45700" rIns="91425" bIns="45700" anchor="t" anchorCtr="0">
            <a:spAutoFit/>
          </a:bodyPr>
          <a:lstStyle/>
          <a:p>
            <a:pPr algn="r" rtl="1"/>
            <a:r>
              <a:rPr lang="ar-SA" sz="3200" dirty="0">
                <a:solidFill>
                  <a:schemeClr val="tx1"/>
                </a:solidFill>
              </a:rPr>
              <a:t> </a:t>
            </a:r>
            <a:r>
              <a:rPr lang="ar-SA" sz="2800" dirty="0">
                <a:solidFill>
                  <a:schemeClr val="tx1"/>
                </a:solidFill>
              </a:rPr>
              <a:t>أدمج </a:t>
            </a:r>
            <a:r>
              <a:rPr lang="ar-SA" sz="2800" dirty="0"/>
              <a:t>النتائج مع رأي الخبراء الإكلينيكيين وكذلك قيم المريض</a:t>
            </a:r>
          </a:p>
          <a:p>
            <a:pPr algn="r" rtl="1"/>
            <a:endParaRPr lang="ar-SA" sz="2800" dirty="0"/>
          </a:p>
          <a:p>
            <a:pPr algn="r" rtl="1"/>
            <a:r>
              <a:rPr lang="ar-SA" sz="2800" b="1" dirty="0"/>
              <a:t>المريض</a:t>
            </a:r>
          </a:p>
          <a:p>
            <a:pPr marL="0" marR="0" lvl="0" indent="0" algn="r" rtl="1">
              <a:lnSpc>
                <a:spcPct val="100000"/>
              </a:lnSpc>
              <a:spcBef>
                <a:spcPts val="0"/>
              </a:spcBef>
              <a:spcAft>
                <a:spcPts val="0"/>
              </a:spcAft>
              <a:buNone/>
            </a:pPr>
            <a:r>
              <a:rPr lang="ar-SA" sz="2800" dirty="0">
                <a:sym typeface="Open Sans"/>
              </a:rPr>
              <a:t>هل مريضي متشابه بما يكفي لتطبيق نتائج الدراسة؟</a:t>
            </a:r>
          </a:p>
          <a:p>
            <a:pPr algn="r" rtl="1"/>
            <a:r>
              <a:rPr lang="ar-SA" sz="2800" dirty="0"/>
              <a:t>هل سيكون النفع العائد من استعمال العلاج أكثر من الضرر؟</a:t>
            </a:r>
          </a:p>
          <a:p>
            <a:pPr algn="r" rtl="1"/>
            <a:r>
              <a:rPr lang="ar-SA" sz="2800" dirty="0"/>
              <a:t>ماذا يظن المريض ؟ ما هي معتقداته الثقافية؟</a:t>
            </a:r>
          </a:p>
          <a:p>
            <a:pPr algn="r" rtl="1"/>
            <a:endParaRPr lang="ar-SA" sz="2800" dirty="0"/>
          </a:p>
          <a:p>
            <a:pPr algn="r" rtl="1"/>
            <a:r>
              <a:rPr lang="ar-SA" sz="2800" b="1" dirty="0"/>
              <a:t>المكان</a:t>
            </a:r>
          </a:p>
          <a:p>
            <a:pPr algn="r" rtl="1"/>
            <a:r>
              <a:rPr lang="ar-SA" sz="2800" dirty="0"/>
              <a:t>هل التدخل متاح في المكان ؟</a:t>
            </a:r>
          </a:p>
          <a:p>
            <a:pPr algn="r" rtl="1"/>
            <a:r>
              <a:rPr lang="ar-SA" sz="2800" dirty="0"/>
              <a:t>ما هي البدائل المتاحة؟</a:t>
            </a:r>
          </a:p>
          <a:p>
            <a:pPr marL="0" marR="0" lvl="0" indent="0" algn="r" rtl="1">
              <a:lnSpc>
                <a:spcPct val="100000"/>
              </a:lnSpc>
              <a:spcBef>
                <a:spcPts val="0"/>
              </a:spcBef>
              <a:spcAft>
                <a:spcPts val="0"/>
              </a:spcAft>
              <a:buNone/>
            </a:pPr>
            <a:r>
              <a:rPr lang="ar-SA" sz="2800" i="0" u="none" strike="noStrike" cap="none" dirty="0">
                <a:latin typeface="Open Sans"/>
                <a:ea typeface="Open Sans"/>
                <a:cs typeface="Open Sans"/>
                <a:sym typeface="Open Sans"/>
              </a:rPr>
              <a:t> </a:t>
            </a:r>
          </a:p>
        </p:txBody>
      </p:sp>
      <p:grpSp>
        <p:nvGrpSpPr>
          <p:cNvPr id="290" name="Google Shape;290;p25"/>
          <p:cNvGrpSpPr/>
          <p:nvPr/>
        </p:nvGrpSpPr>
        <p:grpSpPr>
          <a:xfrm>
            <a:off x="8943278" y="1086701"/>
            <a:ext cx="1594624" cy="1420888"/>
            <a:chOff x="739654" y="3159500"/>
            <a:chExt cx="1365359" cy="1365359"/>
          </a:xfrm>
        </p:grpSpPr>
        <p:sp>
          <p:nvSpPr>
            <p:cNvPr id="291" name="Google Shape;291;p25"/>
            <p:cNvSpPr/>
            <p:nvPr/>
          </p:nvSpPr>
          <p:spPr>
            <a:xfrm>
              <a:off x="739654" y="3159500"/>
              <a:ext cx="1365359" cy="1365359"/>
            </a:xfrm>
            <a:prstGeom prst="ellipse">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92;p25"/>
            <p:cNvSpPr/>
            <p:nvPr/>
          </p:nvSpPr>
          <p:spPr>
            <a:xfrm>
              <a:off x="940753" y="3360600"/>
              <a:ext cx="963161" cy="963159"/>
            </a:xfrm>
            <a:prstGeom prst="rect">
              <a:avLst/>
            </a:prstGeom>
            <a:noFill/>
            <a:ln>
              <a:noFill/>
            </a:ln>
          </p:spPr>
          <p:txBody>
            <a:bodyPr spcFirstLastPara="1" wrap="square" lIns="18075" tIns="18075" rIns="18075" bIns="18075" anchor="ctr" anchorCtr="0">
              <a:noAutofit/>
            </a:bodyPr>
            <a:lstStyle/>
            <a:p>
              <a:pPr marL="0" marR="0" lvl="0" indent="0" algn="ctr" rtl="0">
                <a:lnSpc>
                  <a:spcPct val="90000"/>
                </a:lnSpc>
                <a:spcBef>
                  <a:spcPts val="0"/>
                </a:spcBef>
                <a:spcAft>
                  <a:spcPts val="0"/>
                </a:spcAft>
                <a:buNone/>
              </a:pPr>
              <a:r>
                <a:rPr lang="ar-SA" sz="2800" dirty="0">
                  <a:solidFill>
                    <a:schemeClr val="bg1"/>
                  </a:solidFill>
                  <a:latin typeface="Open Sans"/>
                  <a:ea typeface="Open Sans"/>
                  <a:cs typeface="Open Sans"/>
                  <a:sym typeface="Open Sans"/>
                </a:rPr>
                <a:t>تطبيق</a:t>
              </a:r>
              <a:endParaRPr sz="2800" dirty="0">
                <a:solidFill>
                  <a:schemeClr val="bg1"/>
                </a:solidFil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5"/>
          <p:cNvSpPr txBox="1">
            <a:spLocks noGrp="1"/>
          </p:cNvSpPr>
          <p:nvPr>
            <p:ph type="title"/>
          </p:nvPr>
        </p:nvSpPr>
        <p:spPr>
          <a:xfrm>
            <a:off x="0" y="377774"/>
            <a:ext cx="7772400" cy="1016333"/>
          </a:xfrm>
          <a:prstGeom prst="rect">
            <a:avLst/>
          </a:prstGeom>
          <a:noFill/>
          <a:ln>
            <a:noFill/>
          </a:ln>
        </p:spPr>
        <p:txBody>
          <a:bodyPr spcFirstLastPara="1" wrap="square" lIns="91425" tIns="45700" rIns="91425" bIns="45700" anchor="t" anchorCtr="0">
            <a:noAutofit/>
          </a:bodyPr>
          <a:lstStyle/>
          <a:p>
            <a:pPr lvl="0" algn="r" rtl="1">
              <a:buClr>
                <a:schemeClr val="dk1"/>
              </a:buClr>
              <a:buSzPts val="2880"/>
            </a:pPr>
            <a:r>
              <a:rPr lang="ar-SA" sz="3600" dirty="0">
                <a:solidFill>
                  <a:srgbClr val="586F7C"/>
                </a:solidFill>
                <a:latin typeface="Open Sans"/>
                <a:ea typeface="Open Sans"/>
                <a:cs typeface="Open Sans"/>
                <a:sym typeface="Open Sans"/>
              </a:rPr>
              <a:t>الخطوة ٥ الخاصة بعملية الممارسات القائمة علي الأدلة : </a:t>
            </a:r>
            <a:r>
              <a:rPr lang="ar-SA" sz="3600" dirty="0">
                <a:solidFill>
                  <a:srgbClr val="586F7C"/>
                </a:solidFill>
                <a:latin typeface="Open Sans"/>
                <a:ea typeface="Open Sans"/>
                <a:sym typeface="Open Sans"/>
              </a:rPr>
              <a:t>قيم  (المريض، نفسك) </a:t>
            </a:r>
            <a:endParaRPr sz="3600" dirty="0">
              <a:solidFill>
                <a:srgbClr val="586F7C"/>
              </a:solidFill>
              <a:latin typeface="Open Sans"/>
              <a:ea typeface="Open Sans"/>
              <a:cs typeface="Open Sans"/>
              <a:sym typeface="Open Sans"/>
            </a:endParaRPr>
          </a:p>
        </p:txBody>
      </p:sp>
      <p:sp>
        <p:nvSpPr>
          <p:cNvPr id="299" name="Google Shape;299;p15"/>
          <p:cNvSpPr txBox="1"/>
          <p:nvPr/>
        </p:nvSpPr>
        <p:spPr>
          <a:xfrm>
            <a:off x="-121957" y="1635515"/>
            <a:ext cx="9111163" cy="6924932"/>
          </a:xfrm>
          <a:prstGeom prst="rect">
            <a:avLst/>
          </a:prstGeom>
          <a:noFill/>
          <a:ln>
            <a:noFill/>
          </a:ln>
        </p:spPr>
        <p:txBody>
          <a:bodyPr spcFirstLastPara="1" wrap="square" lIns="91425" tIns="45700" rIns="91425" bIns="45700" anchor="t" anchorCtr="0">
            <a:spAutoFit/>
          </a:bodyPr>
          <a:lstStyle/>
          <a:p>
            <a:pPr lvl="0" algn="r" rtl="1">
              <a:lnSpc>
                <a:spcPct val="150000"/>
              </a:lnSpc>
            </a:pPr>
            <a:r>
              <a:rPr lang="ar-SA" sz="2800" dirty="0"/>
              <a:t>قيم فاعليه تلك العملية</a:t>
            </a:r>
          </a:p>
          <a:p>
            <a:pPr marL="342900" lvl="0" indent="-342900" algn="r" rtl="1">
              <a:lnSpc>
                <a:spcPct val="150000"/>
              </a:lnSpc>
              <a:buFont typeface="Arial" panose="020B0604020202020204" pitchFamily="34" charset="0"/>
              <a:buChar char="•"/>
            </a:pPr>
            <a:r>
              <a:rPr lang="ar-SA" sz="2800" dirty="0">
                <a:latin typeface="Open Sans"/>
                <a:ea typeface="Open Sans"/>
                <a:sym typeface="Open Sans"/>
              </a:rPr>
              <a:t>هل أقوم بطرح أسئلة؟</a:t>
            </a:r>
          </a:p>
          <a:p>
            <a:pPr marL="342900" lvl="0" indent="-342900" algn="r" rtl="1">
              <a:lnSpc>
                <a:spcPct val="150000"/>
              </a:lnSpc>
              <a:buFont typeface="Arial" panose="020B0604020202020204" pitchFamily="34" charset="0"/>
              <a:buChar char="•"/>
            </a:pPr>
            <a:r>
              <a:rPr lang="ar-SA" sz="2800" dirty="0">
                <a:latin typeface="Open Sans"/>
                <a:ea typeface="Open Sans"/>
                <a:sym typeface="Open Sans"/>
              </a:rPr>
              <a:t>هل أقوم بتدوين المعلومات التي احتاجها؟</a:t>
            </a:r>
          </a:p>
          <a:p>
            <a:pPr marL="342900" lvl="0" indent="-342900" algn="r" rtl="1">
              <a:lnSpc>
                <a:spcPct val="150000"/>
              </a:lnSpc>
              <a:buFont typeface="Arial" panose="020B0604020202020204" pitchFamily="34" charset="0"/>
              <a:buChar char="•"/>
            </a:pPr>
            <a:r>
              <a:rPr lang="ar-SA" sz="2800" dirty="0">
                <a:latin typeface="Open Sans"/>
                <a:ea typeface="Open Sans"/>
                <a:sym typeface="Open Sans"/>
              </a:rPr>
              <a:t>كيف يسير البحث؟ هل أصبحت اكثر كفاءة؟</a:t>
            </a:r>
          </a:p>
          <a:p>
            <a:pPr marL="342900" lvl="0" indent="-342900" algn="r" rtl="1">
              <a:lnSpc>
                <a:spcPct val="150000"/>
              </a:lnSpc>
              <a:buFont typeface="Arial" panose="020B0604020202020204" pitchFamily="34" charset="0"/>
              <a:buChar char="•"/>
            </a:pPr>
            <a:r>
              <a:rPr lang="ar-SA" sz="2800" dirty="0">
                <a:latin typeface="Open Sans"/>
                <a:ea typeface="Open Sans"/>
                <a:sym typeface="Open Sans"/>
              </a:rPr>
              <a:t>ما هو مستوي نجاحي في خطوات عملية الممارسات القائمة علي الأدلة؟</a:t>
            </a:r>
          </a:p>
          <a:p>
            <a:pPr marL="342900" lvl="0" indent="-342900" algn="r" rtl="1">
              <a:lnSpc>
                <a:spcPct val="150000"/>
              </a:lnSpc>
              <a:buFont typeface="Arial" panose="020B0604020202020204" pitchFamily="34" charset="0"/>
              <a:buChar char="•"/>
            </a:pPr>
            <a:r>
              <a:rPr lang="ar-SA" sz="2800" dirty="0">
                <a:latin typeface="Open Sans"/>
                <a:ea typeface="Open Sans"/>
                <a:sym typeface="Open Sans"/>
              </a:rPr>
              <a:t>هل اختبر بصفة دورية مهاراتي ومعرفتي مع التطورات الجديدة؟</a:t>
            </a:r>
          </a:p>
          <a:p>
            <a:pPr marL="342900" lvl="0" indent="-342900" algn="r" rtl="1">
              <a:lnSpc>
                <a:spcPct val="150000"/>
              </a:lnSpc>
              <a:buFont typeface="Arial" panose="020B0604020202020204" pitchFamily="34" charset="0"/>
              <a:buChar char="•"/>
            </a:pPr>
            <a:r>
              <a:rPr lang="ar-SA" sz="2800" dirty="0">
                <a:latin typeface="Open Sans"/>
                <a:ea typeface="Open Sans"/>
                <a:sym typeface="Open Sans"/>
              </a:rPr>
              <a:t>علّم الآخرين مهارات الممارسات القائمة علي الأدلة</a:t>
            </a:r>
          </a:p>
          <a:p>
            <a:pPr marL="342900" lvl="0" indent="-342900" algn="r" rtl="1">
              <a:lnSpc>
                <a:spcPct val="150000"/>
              </a:lnSpc>
              <a:buFont typeface="Arial" panose="020B0604020202020204" pitchFamily="34" charset="0"/>
              <a:buChar char="•"/>
            </a:pPr>
            <a:r>
              <a:rPr lang="ar-SA" sz="2800" dirty="0">
                <a:latin typeface="Open Sans"/>
                <a:ea typeface="Open Sans"/>
                <a:sym typeface="Open Sans"/>
              </a:rPr>
              <a:t>احتفظ بسجل لأسئلتك</a:t>
            </a:r>
            <a:endParaRPr lang="ar-SA" sz="1600" dirty="0">
              <a:latin typeface="Open Sans"/>
              <a:ea typeface="Open Sans"/>
              <a:sym typeface="Open Sans"/>
            </a:endParaRPr>
          </a:p>
          <a:p>
            <a:pPr lvl="0" algn="r" rtl="1">
              <a:lnSpc>
                <a:spcPct val="150000"/>
              </a:lnSpc>
            </a:pPr>
            <a:endParaRPr lang="ar-SA" sz="2400" i="0" u="none" strike="noStrike" cap="none" dirty="0">
              <a:solidFill>
                <a:srgbClr val="000000"/>
              </a:solidFill>
              <a:latin typeface="Open Sans"/>
              <a:ea typeface="Open Sans"/>
              <a:cs typeface="Open Sans"/>
              <a:sym typeface="Open Sans"/>
            </a:endParaRPr>
          </a:p>
          <a:p>
            <a:pPr lvl="0" algn="r" rtl="1">
              <a:lnSpc>
                <a:spcPct val="150000"/>
              </a:lnSpc>
            </a:pPr>
            <a:endParaRPr sz="2400" i="0" u="none" strike="noStrike" cap="none" dirty="0">
              <a:solidFill>
                <a:srgbClr val="000000"/>
              </a:solidFill>
              <a:latin typeface="Open Sans"/>
              <a:ea typeface="Open Sans"/>
              <a:cs typeface="Open Sans"/>
              <a:sym typeface="Open Sans"/>
            </a:endParaRPr>
          </a:p>
          <a:p>
            <a:pPr marL="0" marR="0" lvl="0" indent="0" algn="r" rtl="1">
              <a:lnSpc>
                <a:spcPct val="150000"/>
              </a:lnSpc>
              <a:spcBef>
                <a:spcPts val="0"/>
              </a:spcBef>
              <a:spcAft>
                <a:spcPts val="0"/>
              </a:spcAft>
              <a:buNone/>
            </a:pPr>
            <a:endParaRPr sz="2400" i="0" u="none" strike="noStrike" cap="none" dirty="0">
              <a:solidFill>
                <a:schemeClr val="dk1"/>
              </a:solidFill>
              <a:latin typeface="Open Sans"/>
              <a:ea typeface="Open Sans"/>
              <a:cs typeface="Open Sans"/>
              <a:sym typeface="Open Sans"/>
            </a:endParaRPr>
          </a:p>
        </p:txBody>
      </p:sp>
      <p:grpSp>
        <p:nvGrpSpPr>
          <p:cNvPr id="300" name="Google Shape;300;p15"/>
          <p:cNvGrpSpPr/>
          <p:nvPr/>
        </p:nvGrpSpPr>
        <p:grpSpPr>
          <a:xfrm>
            <a:off x="9111163" y="1394107"/>
            <a:ext cx="1656050" cy="1639026"/>
            <a:chOff x="105412" y="1207503"/>
            <a:chExt cx="1365359" cy="1365359"/>
          </a:xfrm>
        </p:grpSpPr>
        <p:sp>
          <p:nvSpPr>
            <p:cNvPr id="301" name="Google Shape;301;p15"/>
            <p:cNvSpPr/>
            <p:nvPr/>
          </p:nvSpPr>
          <p:spPr>
            <a:xfrm>
              <a:off x="105412" y="1207503"/>
              <a:ext cx="1365359" cy="1365359"/>
            </a:xfrm>
            <a:prstGeom prst="ellipse">
              <a:avLst/>
            </a:prstGeom>
            <a:solidFill>
              <a:srgbClr val="92D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302;p15"/>
            <p:cNvSpPr/>
            <p:nvPr/>
          </p:nvSpPr>
          <p:spPr>
            <a:xfrm>
              <a:off x="306511" y="1408603"/>
              <a:ext cx="963161" cy="963159"/>
            </a:xfrm>
            <a:prstGeom prst="rect">
              <a:avLst/>
            </a:prstGeom>
            <a:noFill/>
            <a:ln>
              <a:noFill/>
            </a:ln>
          </p:spPr>
          <p:txBody>
            <a:bodyPr spcFirstLastPara="1" wrap="square" lIns="18075" tIns="18075" rIns="18075" bIns="18075" anchor="ctr" anchorCtr="0">
              <a:noAutofit/>
            </a:bodyPr>
            <a:lstStyle/>
            <a:p>
              <a:pPr marL="0" marR="0" lvl="0" indent="0" algn="ctr" rtl="0">
                <a:lnSpc>
                  <a:spcPct val="90000"/>
                </a:lnSpc>
                <a:spcBef>
                  <a:spcPts val="0"/>
                </a:spcBef>
                <a:spcAft>
                  <a:spcPts val="0"/>
                </a:spcAft>
                <a:buNone/>
              </a:pPr>
              <a:r>
                <a:rPr lang="ar-SA" sz="3200" b="1" dirty="0">
                  <a:solidFill>
                    <a:schemeClr val="lt1"/>
                  </a:solidFill>
                </a:rPr>
                <a:t>قيم</a:t>
              </a:r>
              <a:endParaRPr sz="3200" dirty="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6"/>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96096"/>
              <a:buNone/>
            </a:pPr>
            <a:r>
              <a:rPr lang="ar-SA" sz="3600" dirty="0">
                <a:solidFill>
                  <a:srgbClr val="586F7C"/>
                </a:solidFill>
                <a:latin typeface="Open Sans"/>
                <a:ea typeface="Open Sans"/>
                <a:sym typeface="Open Sans"/>
              </a:rPr>
              <a:t>الوصول لبوابة المحتوى – المصادر المرجعية</a:t>
            </a:r>
            <a:endParaRPr sz="3600" dirty="0">
              <a:solidFill>
                <a:srgbClr val="586F7C"/>
              </a:solidFill>
              <a:latin typeface="Open Sans"/>
              <a:ea typeface="Open Sans"/>
              <a:cs typeface="Open Sans"/>
              <a:sym typeface="Open Sans"/>
            </a:endParaRPr>
          </a:p>
        </p:txBody>
      </p:sp>
      <p:sp>
        <p:nvSpPr>
          <p:cNvPr id="311" name="Google Shape;311;p26"/>
          <p:cNvSpPr txBox="1">
            <a:spLocks noGrp="1"/>
          </p:cNvSpPr>
          <p:nvPr>
            <p:ph type="body" idx="1"/>
          </p:nvPr>
        </p:nvSpPr>
        <p:spPr>
          <a:xfrm>
            <a:off x="539562" y="1645920"/>
            <a:ext cx="11423838" cy="6290423"/>
          </a:xfrm>
          <a:prstGeom prst="rect">
            <a:avLst/>
          </a:prstGeom>
          <a:noFill/>
          <a:ln>
            <a:noFill/>
          </a:ln>
        </p:spPr>
        <p:txBody>
          <a:bodyPr spcFirstLastPara="1" wrap="square" lIns="91425" tIns="45700" rIns="91425" bIns="45700" anchor="t" anchorCtr="0">
            <a:noAutofit/>
          </a:bodyPr>
          <a:lstStyle/>
          <a:p>
            <a:pPr marL="457200" lvl="0" indent="-381000" algn="r" rtl="1">
              <a:lnSpc>
                <a:spcPct val="100000"/>
              </a:lnSpc>
              <a:spcBef>
                <a:spcPts val="1000"/>
              </a:spcBef>
              <a:spcAft>
                <a:spcPts val="0"/>
              </a:spcAft>
              <a:buClr>
                <a:schemeClr val="dk1"/>
              </a:buClr>
              <a:buSzPts val="2400"/>
              <a:buChar char="●"/>
            </a:pPr>
            <a:r>
              <a:rPr lang="ar-SA" sz="2200" dirty="0">
                <a:solidFill>
                  <a:schemeClr val="tx1"/>
                </a:solidFill>
                <a:latin typeface="Open Sans"/>
                <a:ea typeface="Open Sans"/>
                <a:cs typeface="Open Sans"/>
                <a:sym typeface="Open Sans"/>
              </a:rPr>
              <a:t>يمكن الوصول إلى مكتبة </a:t>
            </a:r>
            <a:r>
              <a:rPr lang="ar-SA" sz="2200" dirty="0">
                <a:solidFill>
                  <a:schemeClr val="tx1"/>
                </a:solidFill>
                <a:latin typeface="Open Sans"/>
                <a:ea typeface="Open Sans"/>
                <a:sym typeface="Open Sans"/>
              </a:rPr>
              <a:t>كوكرين</a:t>
            </a:r>
            <a:r>
              <a:rPr lang="ar-SA" sz="2200" dirty="0">
                <a:solidFill>
                  <a:schemeClr val="tx1"/>
                </a:solidFill>
                <a:latin typeface="Open Sans"/>
                <a:ea typeface="Open Sans"/>
                <a:cs typeface="Open Sans"/>
                <a:sym typeface="Open Sans"/>
              </a:rPr>
              <a:t> </a:t>
            </a:r>
            <a:r>
              <a:rPr lang="en-US" sz="2200" dirty="0">
                <a:solidFill>
                  <a:srgbClr val="3F3F3F"/>
                </a:solidFill>
                <a:latin typeface="Open Sans"/>
                <a:ea typeface="Open Sans"/>
                <a:cs typeface="Open Sans"/>
                <a:sym typeface="Open Sans"/>
              </a:rPr>
              <a:t>Cochrane Library</a:t>
            </a:r>
            <a:r>
              <a:rPr lang="ar-EG" sz="2200" dirty="0">
                <a:solidFill>
                  <a:srgbClr val="3F3F3F"/>
                </a:solidFill>
                <a:latin typeface="Open Sans"/>
                <a:ea typeface="Open Sans"/>
                <a:cs typeface="Open Sans"/>
                <a:sym typeface="Open Sans"/>
              </a:rPr>
              <a:t> </a:t>
            </a:r>
            <a:r>
              <a:rPr lang="en-US" sz="2200" dirty="0">
                <a:solidFill>
                  <a:srgbClr val="3F3F3F"/>
                </a:solidFill>
                <a:latin typeface="Open Sans"/>
                <a:ea typeface="Open Sans"/>
                <a:cs typeface="Open Sans"/>
                <a:sym typeface="Open Sans"/>
              </a:rPr>
              <a:t> </a:t>
            </a:r>
            <a:r>
              <a:rPr lang="ar-SA" sz="2200" dirty="0">
                <a:solidFill>
                  <a:schemeClr val="tx1"/>
                </a:solidFill>
                <a:latin typeface="Open Sans"/>
                <a:ea typeface="Open Sans"/>
                <a:cs typeface="Open Sans"/>
                <a:sym typeface="Open Sans"/>
              </a:rPr>
              <a:t>من</a:t>
            </a:r>
            <a:r>
              <a:rPr lang="ar-EG" sz="2200" dirty="0">
                <a:solidFill>
                  <a:schemeClr val="tx1"/>
                </a:solidFill>
                <a:latin typeface="Open Sans"/>
                <a:ea typeface="Open Sans"/>
                <a:cs typeface="Open Sans"/>
                <a:sym typeface="Open Sans"/>
              </a:rPr>
              <a:t> خلال</a:t>
            </a:r>
            <a:r>
              <a:rPr lang="ar-SA" sz="2200" dirty="0">
                <a:solidFill>
                  <a:schemeClr val="tx1"/>
                </a:solidFill>
                <a:latin typeface="Open Sans"/>
                <a:ea typeface="Open Sans"/>
                <a:cs typeface="Open Sans"/>
                <a:sym typeface="Open Sans"/>
              </a:rPr>
              <a:t> قائمة المصادر المرجعية لبوابة محتوى </a:t>
            </a:r>
            <a:r>
              <a:rPr lang="en-US" sz="2200" dirty="0">
                <a:solidFill>
                  <a:schemeClr val="tx1"/>
                </a:solidFill>
                <a:latin typeface="Open Sans"/>
                <a:ea typeface="Open Sans"/>
                <a:cs typeface="Open Sans"/>
                <a:sym typeface="Open Sans"/>
              </a:rPr>
              <a:t>“</a:t>
            </a:r>
            <a:r>
              <a:rPr lang="ar-SA" sz="2200" dirty="0">
                <a:solidFill>
                  <a:schemeClr val="tx1"/>
                </a:solidFill>
                <a:latin typeface="Open Sans"/>
                <a:ea typeface="Open Sans"/>
                <a:cs typeface="Open Sans"/>
                <a:sym typeface="Open Sans"/>
              </a:rPr>
              <a:t>البح</a:t>
            </a:r>
            <a:r>
              <a:rPr lang="ar-EG" sz="2200" dirty="0">
                <a:solidFill>
                  <a:schemeClr val="tx1"/>
                </a:solidFill>
                <a:latin typeface="Open Sans"/>
                <a:ea typeface="Open Sans"/>
                <a:cs typeface="Open Sans"/>
                <a:sym typeface="Open Sans"/>
              </a:rPr>
              <a:t>و</a:t>
            </a:r>
            <a:r>
              <a:rPr lang="ar-SA" sz="2200" dirty="0">
                <a:solidFill>
                  <a:schemeClr val="tx1"/>
                </a:solidFill>
                <a:latin typeface="Open Sans"/>
                <a:ea typeface="Open Sans"/>
                <a:cs typeface="Open Sans"/>
                <a:sym typeface="Open Sans"/>
              </a:rPr>
              <a:t>ث من أجل الحياة“</a:t>
            </a:r>
            <a:r>
              <a:rPr lang="en-US" sz="2200" dirty="0">
                <a:solidFill>
                  <a:schemeClr val="tx1"/>
                </a:solidFill>
                <a:latin typeface="Open Sans"/>
                <a:ea typeface="Open Sans"/>
                <a:cs typeface="Open Sans"/>
                <a:sym typeface="Open Sans"/>
              </a:rPr>
              <a:t>Research4life</a:t>
            </a:r>
            <a:r>
              <a:rPr lang="ar-SA" sz="2200" dirty="0">
                <a:solidFill>
                  <a:srgbClr val="FF0000"/>
                </a:solidFill>
                <a:latin typeface="Open Sans"/>
                <a:ea typeface="Open Sans"/>
                <a:cs typeface="Open Sans"/>
                <a:sym typeface="Open Sans"/>
              </a:rPr>
              <a:t>. أنقر فوق </a:t>
            </a:r>
            <a:r>
              <a:rPr lang="en-US" sz="2200" dirty="0">
                <a:solidFill>
                  <a:srgbClr val="FF0000"/>
                </a:solidFill>
                <a:latin typeface="Open Sans"/>
                <a:ea typeface="Open Sans"/>
                <a:cs typeface="Open Sans"/>
                <a:sym typeface="Open Sans"/>
              </a:rPr>
              <a:t>C </a:t>
            </a:r>
            <a:r>
              <a:rPr lang="ar-SA" sz="2200" dirty="0">
                <a:solidFill>
                  <a:srgbClr val="FF0000"/>
                </a:solidFill>
                <a:latin typeface="Open Sans"/>
                <a:ea typeface="Open Sans"/>
                <a:cs typeface="Open Sans"/>
                <a:sym typeface="Open Sans"/>
              </a:rPr>
              <a:t> في القائمة </a:t>
            </a:r>
            <a:r>
              <a:rPr lang="en-US" sz="2200" dirty="0">
                <a:solidFill>
                  <a:srgbClr val="FF0000"/>
                </a:solidFill>
                <a:latin typeface="Open Sans"/>
                <a:ea typeface="Open Sans"/>
                <a:cs typeface="Open Sans"/>
                <a:sym typeface="Open Sans"/>
              </a:rPr>
              <a:t>A-Z </a:t>
            </a:r>
            <a:r>
              <a:rPr lang="ar-SA" sz="2200" dirty="0">
                <a:solidFill>
                  <a:srgbClr val="FF0000"/>
                </a:solidFill>
                <a:latin typeface="Open Sans"/>
                <a:ea typeface="Open Sans"/>
                <a:cs typeface="Open Sans"/>
                <a:sym typeface="Open Sans"/>
              </a:rPr>
              <a:t> </a:t>
            </a:r>
            <a:r>
              <a:rPr lang="ar-SA" sz="2200" dirty="0">
                <a:solidFill>
                  <a:schemeClr val="tx1"/>
                </a:solidFill>
                <a:latin typeface="Open Sans"/>
                <a:ea typeface="Open Sans"/>
                <a:cs typeface="Open Sans"/>
                <a:sym typeface="Open Sans"/>
              </a:rPr>
              <a:t>أو قم بالتمرير لأسفل في القائمة إلى المصدر المحدد. أنقر لفتح</a:t>
            </a:r>
            <a:r>
              <a:rPr lang="ar-EG" sz="2200" dirty="0">
                <a:solidFill>
                  <a:schemeClr val="tx1"/>
                </a:solidFill>
                <a:latin typeface="Open Sans"/>
                <a:ea typeface="Open Sans"/>
                <a:cs typeface="Open Sans"/>
                <a:sym typeface="Open Sans"/>
              </a:rPr>
              <a:t> المصدر</a:t>
            </a:r>
            <a:r>
              <a:rPr lang="ar-SA" sz="2200" dirty="0">
                <a:solidFill>
                  <a:schemeClr val="tx1"/>
                </a:solidFill>
                <a:latin typeface="Open Sans"/>
                <a:ea typeface="Open Sans"/>
                <a:cs typeface="Open Sans"/>
                <a:sym typeface="Open Sans"/>
              </a:rPr>
              <a:t>. كما سبق للمفتاح السريري والأدلة الأساسية الإضافية.</a:t>
            </a:r>
            <a:endParaRPr lang="ar-SA" dirty="0">
              <a:solidFill>
                <a:schemeClr val="tx1"/>
              </a:solidFill>
            </a:endParaRPr>
          </a:p>
        </p:txBody>
      </p:sp>
      <p:pic>
        <p:nvPicPr>
          <p:cNvPr id="312" name="Google Shape;312;p26"/>
          <p:cNvPicPr preferRelativeResize="0"/>
          <p:nvPr/>
        </p:nvPicPr>
        <p:blipFill rotWithShape="1">
          <a:blip r:embed="rId3">
            <a:alphaModFix/>
          </a:blip>
          <a:srcRect/>
          <a:stretch/>
        </p:blipFill>
        <p:spPr>
          <a:xfrm>
            <a:off x="10914407" y="4231005"/>
            <a:ext cx="828675" cy="981075"/>
          </a:xfrm>
          <a:prstGeom prst="rect">
            <a:avLst/>
          </a:prstGeom>
          <a:noFill/>
          <a:ln>
            <a:noFill/>
          </a:ln>
        </p:spPr>
      </p:pic>
      <p:pic>
        <p:nvPicPr>
          <p:cNvPr id="313" name="Google Shape;313;p26"/>
          <p:cNvPicPr preferRelativeResize="0"/>
          <p:nvPr/>
        </p:nvPicPr>
        <p:blipFill rotWithShape="1">
          <a:blip r:embed="rId4">
            <a:alphaModFix/>
          </a:blip>
          <a:srcRect/>
          <a:stretch/>
        </p:blipFill>
        <p:spPr>
          <a:xfrm>
            <a:off x="553744" y="3471658"/>
            <a:ext cx="1440162" cy="2137741"/>
          </a:xfrm>
          <a:prstGeom prst="rect">
            <a:avLst/>
          </a:prstGeom>
          <a:noFill/>
          <a:ln>
            <a:noFill/>
          </a:ln>
        </p:spPr>
      </p:pic>
      <p:cxnSp>
        <p:nvCxnSpPr>
          <p:cNvPr id="314" name="Google Shape;314;p26"/>
          <p:cNvCxnSpPr/>
          <p:nvPr/>
        </p:nvCxnSpPr>
        <p:spPr>
          <a:xfrm rot="10800000" flipH="1">
            <a:off x="3463916" y="3776870"/>
            <a:ext cx="542253" cy="454136"/>
          </a:xfrm>
          <a:prstGeom prst="straightConnector1">
            <a:avLst/>
          </a:prstGeom>
          <a:noFill/>
          <a:ln w="9525" cap="flat" cmpd="sng">
            <a:solidFill>
              <a:srgbClr val="FF0000"/>
            </a:solidFill>
            <a:prstDash val="solid"/>
            <a:round/>
            <a:headEnd type="none" w="sm" len="sm"/>
            <a:tailEnd type="triangle" w="med" len="med"/>
          </a:ln>
        </p:spPr>
      </p:cxnSp>
      <p:pic>
        <p:nvPicPr>
          <p:cNvPr id="315" name="Google Shape;315;p26"/>
          <p:cNvPicPr preferRelativeResize="0"/>
          <p:nvPr/>
        </p:nvPicPr>
        <p:blipFill rotWithShape="1">
          <a:blip r:embed="rId5">
            <a:alphaModFix/>
          </a:blip>
          <a:srcRect/>
          <a:stretch/>
        </p:blipFill>
        <p:spPr>
          <a:xfrm>
            <a:off x="9312639" y="4227071"/>
            <a:ext cx="2052047" cy="1048095"/>
          </a:xfrm>
          <a:prstGeom prst="rect">
            <a:avLst/>
          </a:prstGeom>
          <a:noFill/>
          <a:ln>
            <a:noFill/>
          </a:ln>
        </p:spPr>
      </p:pic>
      <p:pic>
        <p:nvPicPr>
          <p:cNvPr id="316" name="Google Shape;316;p26"/>
          <p:cNvPicPr preferRelativeResize="0"/>
          <p:nvPr/>
        </p:nvPicPr>
        <p:blipFill rotWithShape="1">
          <a:blip r:embed="rId6">
            <a:alphaModFix/>
          </a:blip>
          <a:srcRect/>
          <a:stretch/>
        </p:blipFill>
        <p:spPr>
          <a:xfrm>
            <a:off x="9416025" y="5464630"/>
            <a:ext cx="1437583" cy="458131"/>
          </a:xfrm>
          <a:prstGeom prst="rect">
            <a:avLst/>
          </a:prstGeom>
          <a:noFill/>
          <a:ln>
            <a:noFill/>
          </a:ln>
        </p:spPr>
      </p:pic>
      <p:pic>
        <p:nvPicPr>
          <p:cNvPr id="317" name="Google Shape;317;p26"/>
          <p:cNvPicPr preferRelativeResize="0"/>
          <p:nvPr/>
        </p:nvPicPr>
        <p:blipFill rotWithShape="1">
          <a:blip r:embed="rId7">
            <a:alphaModFix/>
          </a:blip>
          <a:srcRect/>
          <a:stretch/>
        </p:blipFill>
        <p:spPr>
          <a:xfrm>
            <a:off x="2319925" y="2798800"/>
            <a:ext cx="6101700" cy="3984675"/>
          </a:xfrm>
          <a:prstGeom prst="rect">
            <a:avLst/>
          </a:prstGeom>
          <a:noFill/>
          <a:ln>
            <a:noFill/>
          </a:ln>
        </p:spPr>
      </p:pic>
      <p:cxnSp>
        <p:nvCxnSpPr>
          <p:cNvPr id="318" name="Google Shape;318;p26"/>
          <p:cNvCxnSpPr/>
          <p:nvPr/>
        </p:nvCxnSpPr>
        <p:spPr>
          <a:xfrm rot="10800000" flipH="1">
            <a:off x="6226629" y="5007429"/>
            <a:ext cx="3086010" cy="1643742"/>
          </a:xfrm>
          <a:prstGeom prst="straightConnector1">
            <a:avLst/>
          </a:prstGeom>
          <a:noFill/>
          <a:ln w="9525" cap="flat" cmpd="sng">
            <a:solidFill>
              <a:srgbClr val="FF0000"/>
            </a:solidFill>
            <a:prstDash val="solid"/>
            <a:round/>
            <a:headEnd type="none" w="sm" len="sm"/>
            <a:tailEnd type="triangle" w="med" len="med"/>
          </a:ln>
        </p:spPr>
      </p:cxnSp>
      <p:cxnSp>
        <p:nvCxnSpPr>
          <p:cNvPr id="319" name="Google Shape;319;p26"/>
          <p:cNvCxnSpPr/>
          <p:nvPr/>
        </p:nvCxnSpPr>
        <p:spPr>
          <a:xfrm rot="10800000" flipH="1">
            <a:off x="1822107" y="3471206"/>
            <a:ext cx="3249900" cy="880500"/>
          </a:xfrm>
          <a:prstGeom prst="straightConnector1">
            <a:avLst/>
          </a:prstGeom>
          <a:noFill/>
          <a:ln w="9525" cap="flat" cmpd="sng">
            <a:solidFill>
              <a:srgbClr val="FF0000"/>
            </a:solidFill>
            <a:prstDash val="solid"/>
            <a:round/>
            <a:headEnd type="none" w="sm" len="sm"/>
            <a:tailEnd type="triangle" w="med" len="med"/>
          </a:ln>
        </p:spPr>
      </p:cxnSp>
      <p:sp>
        <p:nvSpPr>
          <p:cNvPr id="320" name="Google Shape;320;p26"/>
          <p:cNvSpPr/>
          <p:nvPr/>
        </p:nvSpPr>
        <p:spPr>
          <a:xfrm>
            <a:off x="2319927" y="2797122"/>
            <a:ext cx="1860300" cy="27690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0"/>
          <p:cNvSpPr txBox="1">
            <a:spLocks noGrp="1"/>
          </p:cNvSpPr>
          <p:nvPr>
            <p:ph type="title"/>
          </p:nvPr>
        </p:nvSpPr>
        <p:spPr>
          <a:xfrm>
            <a:off x="0" y="226243"/>
            <a:ext cx="7794171" cy="1362283"/>
          </a:xfrm>
          <a:prstGeom prst="rect">
            <a:avLst/>
          </a:prstGeom>
          <a:noFill/>
          <a:ln>
            <a:noFill/>
          </a:ln>
        </p:spPr>
        <p:txBody>
          <a:bodyPr spcFirstLastPara="1" wrap="square" lIns="91425" tIns="45700" rIns="91425" bIns="45700" anchor="t" anchorCtr="0">
            <a:normAutofit fontScale="90000"/>
          </a:bodyPr>
          <a:lstStyle/>
          <a:p>
            <a:pPr algn="r" rtl="1">
              <a:buClr>
                <a:schemeClr val="dk1"/>
              </a:buClr>
              <a:buSzPts val="3200"/>
            </a:pPr>
            <a:r>
              <a:rPr lang="ar-SA" sz="3330" dirty="0">
                <a:solidFill>
                  <a:srgbClr val="586F7C"/>
                </a:solidFill>
                <a:latin typeface="Open Sans"/>
                <a:ea typeface="Open Sans"/>
                <a:cs typeface="Open Sans"/>
                <a:sym typeface="Open Sans"/>
              </a:rPr>
              <a:t>مصادر "البح</a:t>
            </a:r>
            <a:r>
              <a:rPr lang="ar-EG" sz="3330" dirty="0">
                <a:solidFill>
                  <a:srgbClr val="586F7C"/>
                </a:solidFill>
                <a:latin typeface="Open Sans"/>
                <a:ea typeface="Open Sans"/>
                <a:cs typeface="Open Sans"/>
                <a:sym typeface="Open Sans"/>
              </a:rPr>
              <a:t>و</a:t>
            </a:r>
            <a:r>
              <a:rPr lang="ar-SA" sz="3330" dirty="0">
                <a:solidFill>
                  <a:srgbClr val="586F7C"/>
                </a:solidFill>
                <a:latin typeface="Open Sans"/>
                <a:ea typeface="Open Sans"/>
                <a:cs typeface="Open Sans"/>
                <a:sym typeface="Open Sans"/>
              </a:rPr>
              <a:t>ث من أجل الحياة" </a:t>
            </a:r>
            <a:r>
              <a:rPr lang="en-US" sz="3330" dirty="0">
                <a:solidFill>
                  <a:srgbClr val="586F7C"/>
                </a:solidFill>
                <a:latin typeface="Open Sans"/>
                <a:ea typeface="Open Sans"/>
                <a:cs typeface="Open Sans"/>
                <a:sym typeface="Open Sans"/>
              </a:rPr>
              <a:t> Research4life</a:t>
            </a:r>
            <a:r>
              <a:rPr lang="ar-SA" sz="3330" dirty="0">
                <a:solidFill>
                  <a:srgbClr val="586F7C"/>
                </a:solidFill>
                <a:latin typeface="Open Sans"/>
                <a:ea typeface="Open Sans"/>
                <a:sym typeface="Open Sans"/>
              </a:rPr>
              <a:t>:</a:t>
            </a:r>
            <a:br>
              <a:rPr lang="ar-EG" sz="3330" dirty="0">
                <a:solidFill>
                  <a:srgbClr val="586F7C"/>
                </a:solidFill>
                <a:latin typeface="Open Sans"/>
                <a:ea typeface="Open Sans"/>
                <a:sym typeface="Open Sans"/>
              </a:rPr>
            </a:br>
            <a:r>
              <a:rPr lang="ar-SA" sz="3330" dirty="0">
                <a:solidFill>
                  <a:srgbClr val="586F7C"/>
                </a:solidFill>
                <a:latin typeface="Open Sans"/>
                <a:ea typeface="Open Sans"/>
                <a:sym typeface="Open Sans"/>
              </a:rPr>
              <a:t>مكتبة </a:t>
            </a:r>
            <a:r>
              <a:rPr lang="ar-SA" sz="3300" dirty="0">
                <a:solidFill>
                  <a:srgbClr val="586F7C"/>
                </a:solidFill>
                <a:latin typeface="Open Sans"/>
                <a:ea typeface="Open Sans"/>
                <a:sym typeface="Open Sans"/>
              </a:rPr>
              <a:t>كوكرين</a:t>
            </a:r>
            <a:r>
              <a:rPr lang="ar-SA" sz="3330" dirty="0">
                <a:solidFill>
                  <a:srgbClr val="586F7C"/>
                </a:solidFill>
                <a:latin typeface="Open Sans"/>
                <a:ea typeface="Open Sans"/>
                <a:sym typeface="Open Sans"/>
              </a:rPr>
              <a:t> </a:t>
            </a:r>
            <a:r>
              <a:rPr lang="en-US" sz="3300" dirty="0">
                <a:solidFill>
                  <a:srgbClr val="586F7C"/>
                </a:solidFill>
                <a:latin typeface="Open Sans"/>
                <a:ea typeface="Open Sans"/>
                <a:cs typeface="Open Sans"/>
                <a:sym typeface="Open Sans"/>
              </a:rPr>
              <a:t>Cochrane Library</a:t>
            </a:r>
            <a:r>
              <a:rPr lang="ar-SA" sz="3300" dirty="0">
                <a:solidFill>
                  <a:srgbClr val="586F7C"/>
                </a:solidFill>
                <a:latin typeface="Open Sans"/>
                <a:ea typeface="Open Sans"/>
                <a:sym typeface="Open Sans"/>
              </a:rPr>
              <a:t> </a:t>
            </a:r>
            <a:br>
              <a:rPr lang="ar-EG" sz="3300" dirty="0">
                <a:solidFill>
                  <a:srgbClr val="586F7C"/>
                </a:solidFill>
                <a:latin typeface="Open Sans"/>
                <a:ea typeface="Open Sans"/>
                <a:sym typeface="Open Sans"/>
              </a:rPr>
            </a:br>
            <a:r>
              <a:rPr lang="ar-SA" sz="3330" dirty="0">
                <a:solidFill>
                  <a:srgbClr val="586F7C"/>
                </a:solidFill>
                <a:latin typeface="Open Sans"/>
                <a:ea typeface="Open Sans"/>
                <a:sym typeface="Open Sans"/>
              </a:rPr>
              <a:t>(</a:t>
            </a:r>
            <a:r>
              <a:rPr lang="ar-SA" sz="3200" dirty="0">
                <a:solidFill>
                  <a:srgbClr val="586F7C"/>
                </a:solidFill>
                <a:latin typeface="Open Sans"/>
                <a:ea typeface="Open Sans"/>
                <a:cs typeface="Open Sans"/>
                <a:sym typeface="Open Sans"/>
              </a:rPr>
              <a:t>الممارسات القائمة على الأدلة والمتاحة من خلال </a:t>
            </a:r>
            <a:r>
              <a:rPr lang="en-US" sz="3200" dirty="0">
                <a:solidFill>
                  <a:srgbClr val="586F7C"/>
                </a:solidFill>
                <a:latin typeface="Open Sans"/>
                <a:ea typeface="Open Sans"/>
                <a:cs typeface="Open Sans"/>
                <a:sym typeface="Open Sans"/>
              </a:rPr>
              <a:t>Hinari</a:t>
            </a:r>
            <a:r>
              <a:rPr lang="ar-SA" sz="3200" dirty="0">
                <a:solidFill>
                  <a:srgbClr val="586F7C"/>
                </a:solidFill>
                <a:latin typeface="Open Sans"/>
                <a:ea typeface="Open Sans"/>
                <a:cs typeface="Open Sans"/>
                <a:sym typeface="Open Sans"/>
              </a:rPr>
              <a:t>)</a:t>
            </a:r>
            <a:r>
              <a:rPr lang="ar-SA" sz="3330" dirty="0">
                <a:solidFill>
                  <a:srgbClr val="586F7C"/>
                </a:solidFill>
                <a:latin typeface="Open Sans"/>
                <a:ea typeface="Open Sans"/>
                <a:sym typeface="Open Sans"/>
              </a:rPr>
              <a:t>  </a:t>
            </a:r>
            <a:br>
              <a:rPr lang="ar-SA" sz="3600" dirty="0">
                <a:solidFill>
                  <a:srgbClr val="000000"/>
                </a:solidFill>
                <a:latin typeface="Open Sans"/>
                <a:ea typeface="Open Sans"/>
                <a:cs typeface="Open Sans"/>
                <a:sym typeface="Open Sans"/>
              </a:rPr>
            </a:br>
            <a:r>
              <a:rPr lang="ar-SA" sz="3330" dirty="0">
                <a:solidFill>
                  <a:srgbClr val="586F7C"/>
                </a:solidFill>
                <a:latin typeface="Open Sans"/>
                <a:ea typeface="Open Sans"/>
                <a:cs typeface="Open Sans"/>
                <a:sym typeface="Open Sans"/>
              </a:rPr>
              <a:t> </a:t>
            </a:r>
            <a:endParaRPr sz="3330" dirty="0">
              <a:solidFill>
                <a:srgbClr val="586F7C"/>
              </a:solidFill>
              <a:latin typeface="Open Sans"/>
              <a:ea typeface="Open Sans"/>
              <a:cs typeface="Open Sans"/>
              <a:sym typeface="Open Sans"/>
            </a:endParaRPr>
          </a:p>
        </p:txBody>
      </p:sp>
      <p:sp>
        <p:nvSpPr>
          <p:cNvPr id="309" name="Google Shape;309;p10"/>
          <p:cNvSpPr txBox="1">
            <a:spLocks noGrp="1"/>
          </p:cNvSpPr>
          <p:nvPr>
            <p:ph type="body" idx="1"/>
          </p:nvPr>
        </p:nvSpPr>
        <p:spPr>
          <a:xfrm>
            <a:off x="0" y="4378356"/>
            <a:ext cx="4572000" cy="2479644"/>
          </a:xfrm>
          <a:prstGeom prst="rect">
            <a:avLst/>
          </a:prstGeom>
          <a:noFill/>
          <a:ln>
            <a:noFill/>
          </a:ln>
        </p:spPr>
        <p:txBody>
          <a:bodyPr spcFirstLastPara="1" wrap="square" lIns="91425" tIns="45700" rIns="91425" bIns="45700" anchor="t" anchorCtr="0">
            <a:noAutofit/>
          </a:bodyPr>
          <a:lstStyle/>
          <a:p>
            <a:pPr marL="76200" lvl="0" indent="0" algn="r" rtl="1">
              <a:lnSpc>
                <a:spcPct val="100000"/>
              </a:lnSpc>
              <a:spcBef>
                <a:spcPts val="1000"/>
              </a:spcBef>
              <a:spcAft>
                <a:spcPts val="0"/>
              </a:spcAft>
              <a:buClr>
                <a:schemeClr val="dk1"/>
              </a:buClr>
              <a:buSzPts val="2400"/>
              <a:buNone/>
            </a:pPr>
            <a:r>
              <a:rPr lang="ar-SA" sz="2200" dirty="0">
                <a:solidFill>
                  <a:schemeClr val="dk1"/>
                </a:solidFill>
                <a:latin typeface="Open Sans"/>
                <a:ea typeface="Open Sans"/>
                <a:cs typeface="Open Sans"/>
                <a:sym typeface="Open Sans"/>
              </a:rPr>
              <a:t>ملحوظة: مكتبة </a:t>
            </a:r>
            <a:r>
              <a:rPr lang="en-US" sz="2200" dirty="0">
                <a:solidFill>
                  <a:schemeClr val="dk1"/>
                </a:solidFill>
                <a:latin typeface="Open Sans"/>
                <a:ea typeface="Open Sans"/>
                <a:cs typeface="Open Sans"/>
                <a:sym typeface="Open Sans"/>
              </a:rPr>
              <a:t>“</a:t>
            </a:r>
            <a:r>
              <a:rPr lang="ar-SA" sz="2200" dirty="0">
                <a:solidFill>
                  <a:schemeClr val="tx1"/>
                </a:solidFill>
                <a:latin typeface="Open Sans"/>
                <a:ea typeface="Open Sans"/>
                <a:sym typeface="Open Sans"/>
              </a:rPr>
              <a:t>كوكرين</a:t>
            </a:r>
            <a:r>
              <a:rPr lang="en-US" sz="2200" dirty="0">
                <a:solidFill>
                  <a:schemeClr val="dk1"/>
                </a:solidFill>
                <a:latin typeface="Open Sans"/>
                <a:ea typeface="Open Sans"/>
                <a:cs typeface="Open Sans"/>
                <a:sym typeface="Open Sans"/>
              </a:rPr>
              <a:t>”</a:t>
            </a:r>
            <a:r>
              <a:rPr lang="ar-SA" sz="2200" dirty="0">
                <a:solidFill>
                  <a:schemeClr val="dk1"/>
                </a:solidFill>
                <a:latin typeface="Open Sans"/>
                <a:ea typeface="Open Sans"/>
                <a:cs typeface="Open Sans"/>
                <a:sym typeface="Open Sans"/>
              </a:rPr>
              <a:t> </a:t>
            </a:r>
            <a:r>
              <a:rPr lang="en-US" sz="2200" dirty="0">
                <a:solidFill>
                  <a:schemeClr val="dk1"/>
                </a:solidFill>
                <a:latin typeface="Open Sans"/>
                <a:ea typeface="Open Sans"/>
                <a:cs typeface="Open Sans"/>
                <a:sym typeface="Open Sans"/>
              </a:rPr>
              <a:t>Cochrane Library</a:t>
            </a:r>
            <a:r>
              <a:rPr lang="ar-SA" sz="2200" dirty="0">
                <a:solidFill>
                  <a:schemeClr val="dk1"/>
                </a:solidFill>
                <a:latin typeface="Open Sans"/>
                <a:ea typeface="Open Sans"/>
                <a:sym typeface="Open Sans"/>
              </a:rPr>
              <a:t> </a:t>
            </a:r>
            <a:r>
              <a:rPr lang="ar-SA" sz="2200" dirty="0">
                <a:solidFill>
                  <a:schemeClr val="dk1"/>
                </a:solidFill>
                <a:latin typeface="Open Sans"/>
                <a:ea typeface="Open Sans"/>
                <a:cs typeface="Open Sans"/>
                <a:sym typeface="Open Sans"/>
              </a:rPr>
              <a:t>متاحة لكل المؤسسات المسجلة في</a:t>
            </a:r>
            <a:endParaRPr lang="ar-EG" sz="2200" dirty="0">
              <a:solidFill>
                <a:schemeClr val="dk1"/>
              </a:solidFill>
              <a:latin typeface="Open Sans"/>
              <a:ea typeface="Open Sans"/>
              <a:cs typeface="Open Sans"/>
              <a:sym typeface="Open Sans"/>
            </a:endParaRPr>
          </a:p>
          <a:p>
            <a:pPr marL="76200" lvl="0" indent="0" algn="r" rtl="1">
              <a:lnSpc>
                <a:spcPct val="100000"/>
              </a:lnSpc>
              <a:spcBef>
                <a:spcPts val="1000"/>
              </a:spcBef>
              <a:spcAft>
                <a:spcPts val="0"/>
              </a:spcAft>
              <a:buClr>
                <a:schemeClr val="dk1"/>
              </a:buClr>
              <a:buSzPts val="2400"/>
              <a:buNone/>
            </a:pPr>
            <a:r>
              <a:rPr lang="ar-SA" sz="2200" dirty="0">
                <a:solidFill>
                  <a:schemeClr val="dk1"/>
                </a:solidFill>
                <a:latin typeface="Open Sans"/>
                <a:ea typeface="Open Sans"/>
                <a:cs typeface="Open Sans"/>
                <a:sym typeface="Open Sans"/>
              </a:rPr>
              <a:t>"البح</a:t>
            </a:r>
            <a:r>
              <a:rPr lang="ar-EG" sz="2200" dirty="0">
                <a:solidFill>
                  <a:schemeClr val="dk1"/>
                </a:solidFill>
                <a:latin typeface="Open Sans"/>
                <a:ea typeface="Open Sans"/>
                <a:cs typeface="Open Sans"/>
                <a:sym typeface="Open Sans"/>
              </a:rPr>
              <a:t>و</a:t>
            </a:r>
            <a:r>
              <a:rPr lang="ar-SA" sz="2200" dirty="0">
                <a:solidFill>
                  <a:schemeClr val="dk1"/>
                </a:solidFill>
                <a:latin typeface="Open Sans"/>
                <a:ea typeface="Open Sans"/>
                <a:cs typeface="Open Sans"/>
                <a:sym typeface="Open Sans"/>
              </a:rPr>
              <a:t>ث من أجل الحياة" </a:t>
            </a:r>
            <a:r>
              <a:rPr lang="ar-EG" sz="2200" dirty="0">
                <a:solidFill>
                  <a:schemeClr val="dk1"/>
                </a:solidFill>
                <a:latin typeface="Open Sans"/>
                <a:ea typeface="Open Sans"/>
                <a:cs typeface="Open Sans"/>
                <a:sym typeface="Open Sans"/>
              </a:rPr>
              <a:t> </a:t>
            </a:r>
            <a:r>
              <a:rPr lang="en-US" sz="2400" dirty="0">
                <a:solidFill>
                  <a:srgbClr val="586F7C"/>
                </a:solidFill>
                <a:latin typeface="Open Sans"/>
                <a:ea typeface="Open Sans"/>
                <a:cs typeface="Open Sans"/>
                <a:sym typeface="Open Sans"/>
              </a:rPr>
              <a:t> </a:t>
            </a:r>
            <a:r>
              <a:rPr lang="en-US" sz="2200" dirty="0">
                <a:solidFill>
                  <a:schemeClr val="dk1"/>
                </a:solidFill>
                <a:latin typeface="Open Sans"/>
                <a:ea typeface="Open Sans"/>
                <a:cs typeface="Open Sans"/>
                <a:sym typeface="Open Sans"/>
              </a:rPr>
              <a:t>Research4life </a:t>
            </a:r>
            <a:r>
              <a:rPr lang="ar-SA" sz="2200" dirty="0">
                <a:solidFill>
                  <a:schemeClr val="dk1"/>
                </a:solidFill>
                <a:latin typeface="Open Sans"/>
                <a:ea typeface="Open Sans"/>
                <a:cs typeface="Open Sans"/>
                <a:sym typeface="Open Sans"/>
              </a:rPr>
              <a:t>بالنسبة للمصادر الأخرى يختار الناشر إمكانية الاتاحة علي حسب البلد  </a:t>
            </a:r>
            <a:endParaRPr sz="2200" dirty="0">
              <a:solidFill>
                <a:schemeClr val="dk1"/>
              </a:solidFill>
              <a:latin typeface="Open Sans"/>
              <a:ea typeface="Open Sans"/>
              <a:cs typeface="Open Sans"/>
              <a:sym typeface="Open Sans"/>
            </a:endParaRPr>
          </a:p>
        </p:txBody>
      </p:sp>
      <p:pic>
        <p:nvPicPr>
          <p:cNvPr id="310" name="Google Shape;310;p10" descr="https://lh3.googleusercontent.com/LNdysRIXVIsDtCVHUJbvDTZxqalvtptlKgb3ttfuK-TLbpekkEpE_v15yLp5PW3fLGGqOZEDBe91HWl54dFgiF_Ih39WzYm7xWFQ6NmbYfvN3FM0lFMrS-iAnqlvafV6Ba_yPO8"/>
          <p:cNvPicPr preferRelativeResize="0"/>
          <p:nvPr/>
        </p:nvPicPr>
        <p:blipFill rotWithShape="1">
          <a:blip r:embed="rId3">
            <a:alphaModFix/>
          </a:blip>
          <a:srcRect/>
          <a:stretch/>
        </p:blipFill>
        <p:spPr>
          <a:xfrm>
            <a:off x="0" y="2396077"/>
            <a:ext cx="4735286" cy="1887716"/>
          </a:xfrm>
          <a:prstGeom prst="rect">
            <a:avLst/>
          </a:prstGeom>
          <a:noFill/>
          <a:ln>
            <a:noFill/>
          </a:ln>
        </p:spPr>
      </p:pic>
      <p:pic>
        <p:nvPicPr>
          <p:cNvPr id="311" name="Google Shape;311;p10"/>
          <p:cNvPicPr preferRelativeResize="0"/>
          <p:nvPr/>
        </p:nvPicPr>
        <p:blipFill rotWithShape="1">
          <a:blip r:embed="rId4">
            <a:alphaModFix/>
          </a:blip>
          <a:srcRect/>
          <a:stretch/>
        </p:blipFill>
        <p:spPr>
          <a:xfrm>
            <a:off x="4735286" y="2461808"/>
            <a:ext cx="7240768" cy="3643970"/>
          </a:xfrm>
          <a:prstGeom prst="rect">
            <a:avLst/>
          </a:prstGeom>
          <a:noFill/>
          <a:ln>
            <a:noFill/>
          </a:ln>
        </p:spPr>
      </p:pic>
      <p:sp>
        <p:nvSpPr>
          <p:cNvPr id="312" name="Google Shape;312;p10"/>
          <p:cNvSpPr txBox="1"/>
          <p:nvPr/>
        </p:nvSpPr>
        <p:spPr>
          <a:xfrm>
            <a:off x="574766" y="1683089"/>
            <a:ext cx="10136778" cy="816429"/>
          </a:xfrm>
          <a:prstGeom prst="rect">
            <a:avLst/>
          </a:prstGeom>
          <a:noFill/>
          <a:ln>
            <a:noFill/>
          </a:ln>
        </p:spPr>
        <p:txBody>
          <a:bodyPr spcFirstLastPara="1" wrap="square" lIns="91425" tIns="45700" rIns="91425" bIns="45700" anchor="t" anchorCtr="0">
            <a:noAutofit/>
          </a:bodyPr>
          <a:lstStyle/>
          <a:p>
            <a:pPr marL="76200" lvl="0" algn="r" rtl="1">
              <a:spcBef>
                <a:spcPts val="1000"/>
              </a:spcBef>
              <a:buClr>
                <a:schemeClr val="dk1"/>
              </a:buClr>
              <a:buSzPts val="2400"/>
            </a:pPr>
            <a:r>
              <a:rPr lang="ar-SA" sz="2200" b="0" i="0" u="none" strike="noStrike" cap="none" dirty="0">
                <a:solidFill>
                  <a:schemeClr val="tx1"/>
                </a:solidFill>
                <a:latin typeface="Open Sans"/>
                <a:ea typeface="Open Sans"/>
                <a:cs typeface="Open Sans"/>
                <a:sym typeface="Open Sans"/>
              </a:rPr>
              <a:t>تصفح </a:t>
            </a:r>
            <a:r>
              <a:rPr lang="ar-SA" sz="2200" b="1" i="0" u="none" strike="noStrike" cap="none" dirty="0">
                <a:solidFill>
                  <a:schemeClr val="tx1"/>
                </a:solidFill>
                <a:latin typeface="Open Sans"/>
                <a:ea typeface="Open Sans"/>
                <a:cs typeface="Open Sans"/>
                <a:sym typeface="Open Sans"/>
              </a:rPr>
              <a:t>قائمة مراجع</a:t>
            </a:r>
            <a:r>
              <a:rPr lang="ar-EG" sz="2200" b="1" i="0" u="none" strike="noStrike" cap="none" dirty="0">
                <a:solidFill>
                  <a:schemeClr val="tx1"/>
                </a:solidFill>
                <a:latin typeface="Open Sans"/>
                <a:ea typeface="Open Sans"/>
                <a:cs typeface="Open Sans"/>
                <a:sym typeface="Open Sans"/>
              </a:rPr>
              <a:t> </a:t>
            </a:r>
            <a:r>
              <a:rPr lang="ar-SA" sz="2400" dirty="0">
                <a:solidFill>
                  <a:schemeClr val="tx1"/>
                </a:solidFill>
                <a:latin typeface="Open Sans"/>
                <a:ea typeface="Open Sans"/>
                <a:cs typeface="Open Sans"/>
                <a:sym typeface="Open Sans"/>
              </a:rPr>
              <a:t>"البح</a:t>
            </a:r>
            <a:r>
              <a:rPr lang="ar-EG" sz="2400" dirty="0">
                <a:solidFill>
                  <a:schemeClr val="tx1"/>
                </a:solidFill>
                <a:latin typeface="Open Sans"/>
                <a:ea typeface="Open Sans"/>
                <a:cs typeface="Open Sans"/>
                <a:sym typeface="Open Sans"/>
              </a:rPr>
              <a:t>و</a:t>
            </a:r>
            <a:r>
              <a:rPr lang="ar-SA" sz="2400" dirty="0">
                <a:solidFill>
                  <a:schemeClr val="tx1"/>
                </a:solidFill>
                <a:latin typeface="Open Sans"/>
                <a:ea typeface="Open Sans"/>
                <a:cs typeface="Open Sans"/>
                <a:sym typeface="Open Sans"/>
              </a:rPr>
              <a:t>ث من أجل الحياة"</a:t>
            </a:r>
            <a:r>
              <a:rPr lang="en-US" sz="2000" dirty="0">
                <a:solidFill>
                  <a:schemeClr val="tx1"/>
                </a:solidFill>
                <a:latin typeface="Open Sans"/>
                <a:ea typeface="Open Sans"/>
                <a:cs typeface="Open Sans"/>
                <a:sym typeface="Open Sans"/>
              </a:rPr>
              <a:t>Research4Life</a:t>
            </a:r>
            <a:r>
              <a:rPr lang="ar-SA" sz="2200" b="0" i="0" u="none" strike="noStrike" cap="none" dirty="0">
                <a:solidFill>
                  <a:schemeClr val="tx1"/>
                </a:solidFill>
                <a:latin typeface="Open Sans"/>
                <a:ea typeface="Open Sans"/>
                <a:cs typeface="Open Sans"/>
                <a:sym typeface="Open Sans"/>
              </a:rPr>
              <a:t> </a:t>
            </a:r>
            <a:r>
              <a:rPr lang="ar-SA" sz="2200" dirty="0">
                <a:solidFill>
                  <a:schemeClr val="tx1"/>
                </a:solidFill>
                <a:latin typeface="Open Sans"/>
                <a:ea typeface="Open Sans"/>
                <a:cs typeface="Open Sans"/>
                <a:sym typeface="Open Sans"/>
              </a:rPr>
              <a:t>/ مكتبة </a:t>
            </a:r>
            <a:r>
              <a:rPr lang="ar-SA" sz="2200" dirty="0">
                <a:solidFill>
                  <a:schemeClr val="tx1"/>
                </a:solidFill>
                <a:latin typeface="Open Sans"/>
                <a:ea typeface="Open Sans"/>
                <a:sym typeface="Open Sans"/>
              </a:rPr>
              <a:t>كوكرين</a:t>
            </a:r>
            <a:r>
              <a:rPr lang="en-US" sz="2400" dirty="0">
                <a:solidFill>
                  <a:schemeClr val="tx1"/>
                </a:solidFill>
                <a:latin typeface="Open Sans"/>
                <a:ea typeface="Open Sans"/>
                <a:cs typeface="Open Sans"/>
                <a:sym typeface="Open Sans"/>
              </a:rPr>
              <a:t> </a:t>
            </a:r>
            <a:r>
              <a:rPr lang="en-US" sz="2200" b="1" dirty="0">
                <a:solidFill>
                  <a:schemeClr val="tx1"/>
                </a:solidFill>
                <a:latin typeface="Open Sans"/>
                <a:ea typeface="Open Sans"/>
                <a:cs typeface="Open Sans"/>
                <a:sym typeface="Open Sans"/>
              </a:rPr>
              <a:t>Cochrane Library</a:t>
            </a:r>
            <a:r>
              <a:rPr lang="ar-SA" sz="2200" b="1" dirty="0">
                <a:solidFill>
                  <a:schemeClr val="tx1"/>
                </a:solidFill>
                <a:latin typeface="Open Sans"/>
                <a:ea typeface="Open Sans"/>
                <a:sym typeface="Open Sans"/>
              </a:rPr>
              <a:t> </a:t>
            </a:r>
            <a:endParaRPr sz="2200" b="1" dirty="0">
              <a:solidFill>
                <a:schemeClr val="tx1"/>
              </a:solidFill>
              <a:latin typeface="Open Sans"/>
              <a:ea typeface="Open Sans"/>
              <a:cs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6"/>
          <p:cNvSpPr txBox="1">
            <a:spLocks noGrp="1"/>
          </p:cNvSpPr>
          <p:nvPr>
            <p:ph type="title"/>
          </p:nvPr>
        </p:nvSpPr>
        <p:spPr>
          <a:xfrm>
            <a:off x="0" y="493112"/>
            <a:ext cx="7815943" cy="1080900"/>
          </a:xfrm>
          <a:prstGeom prst="rect">
            <a:avLst/>
          </a:prstGeom>
          <a:noFill/>
          <a:ln>
            <a:noFill/>
          </a:ln>
        </p:spPr>
        <p:txBody>
          <a:bodyPr spcFirstLastPara="1" wrap="square" lIns="91425" tIns="45700" rIns="91425" bIns="45700" anchor="ctr" anchorCtr="0">
            <a:noAutofit/>
          </a:bodyPr>
          <a:lstStyle/>
          <a:p>
            <a:pPr lvl="0" algn="r" rtl="1"/>
            <a:r>
              <a:rPr lang="ar-SA" dirty="0">
                <a:solidFill>
                  <a:srgbClr val="586F7C"/>
                </a:solidFill>
                <a:latin typeface="Open Sans"/>
                <a:ea typeface="Open Sans"/>
                <a:cs typeface="Open Sans"/>
                <a:sym typeface="Open Sans"/>
              </a:rPr>
              <a:t>المحتوي :</a:t>
            </a:r>
            <a:r>
              <a:rPr lang="ar-SA" sz="4000" dirty="0">
                <a:solidFill>
                  <a:srgbClr val="586F7C"/>
                </a:solidFill>
                <a:latin typeface="Open Sans"/>
                <a:ea typeface="Open Sans"/>
                <a:sym typeface="Open Sans"/>
              </a:rPr>
              <a:t> مكتبه كوكرين </a:t>
            </a:r>
            <a:r>
              <a:rPr lang="en-US" sz="3200" dirty="0">
                <a:solidFill>
                  <a:srgbClr val="586F7C"/>
                </a:solidFill>
                <a:latin typeface="Open Sans"/>
                <a:ea typeface="Open Sans"/>
                <a:cs typeface="Open Sans"/>
                <a:sym typeface="Open Sans"/>
              </a:rPr>
              <a:t>Cochrane Library</a:t>
            </a:r>
            <a:r>
              <a:rPr lang="ar-SA" sz="3200" dirty="0">
                <a:solidFill>
                  <a:srgbClr val="586F7C"/>
                </a:solidFill>
                <a:latin typeface="Open Sans"/>
                <a:ea typeface="Open Sans"/>
                <a:cs typeface="Open Sans"/>
                <a:sym typeface="Open Sans"/>
              </a:rPr>
              <a:t> </a:t>
            </a:r>
            <a:endParaRPr sz="3200" dirty="0"/>
          </a:p>
        </p:txBody>
      </p:sp>
      <p:sp>
        <p:nvSpPr>
          <p:cNvPr id="319" name="Google Shape;319;p16"/>
          <p:cNvSpPr txBox="1"/>
          <p:nvPr/>
        </p:nvSpPr>
        <p:spPr>
          <a:xfrm>
            <a:off x="342899" y="1866688"/>
            <a:ext cx="11653157" cy="6924932"/>
          </a:xfrm>
          <a:prstGeom prst="rect">
            <a:avLst/>
          </a:prstGeom>
          <a:noFill/>
          <a:ln>
            <a:noFill/>
          </a:ln>
        </p:spPr>
        <p:txBody>
          <a:bodyPr spcFirstLastPara="1" wrap="square" lIns="91425" tIns="45700" rIns="91425" bIns="45700" anchor="t" anchorCtr="0">
            <a:spAutoFit/>
          </a:bodyPr>
          <a:lstStyle/>
          <a:p>
            <a:pPr marL="342900" lvl="1" indent="-342900" algn="r" rtl="1">
              <a:lnSpc>
                <a:spcPct val="120000"/>
              </a:lnSpc>
              <a:buSzPts val="2000"/>
              <a:buFont typeface="Arial" panose="020B0604020202020204" pitchFamily="34" charset="0"/>
              <a:buChar char="•"/>
            </a:pPr>
            <a:r>
              <a:rPr lang="ar-SA" sz="2400" b="0" i="0" u="none" strike="noStrike" cap="none" dirty="0">
                <a:solidFill>
                  <a:schemeClr val="tx1"/>
                </a:solidFill>
                <a:latin typeface="Arial"/>
                <a:ea typeface="Arial"/>
                <a:cs typeface="Arial"/>
                <a:sym typeface="Arial"/>
              </a:rPr>
              <a:t>تعاون دولي </a:t>
            </a:r>
            <a:r>
              <a:rPr lang="ar-SA" sz="2400" dirty="0">
                <a:solidFill>
                  <a:schemeClr val="tx1"/>
                </a:solidFill>
              </a:rPr>
              <a:t>مستقل لا </a:t>
            </a:r>
            <a:r>
              <a:rPr lang="ar-EG" sz="2400" dirty="0">
                <a:solidFill>
                  <a:schemeClr val="tx1"/>
                </a:solidFill>
              </a:rPr>
              <a:t>ت</a:t>
            </a:r>
            <a:r>
              <a:rPr lang="ar-SA" sz="2400" dirty="0">
                <a:solidFill>
                  <a:schemeClr val="tx1"/>
                </a:solidFill>
              </a:rPr>
              <a:t>هدف للربح  </a:t>
            </a:r>
            <a:r>
              <a:rPr lang="ar-EG" sz="2400" dirty="0">
                <a:solidFill>
                  <a:schemeClr val="tx1"/>
                </a:solidFill>
              </a:rPr>
              <a:t>ت</a:t>
            </a:r>
            <a:r>
              <a:rPr lang="ar-SA" sz="2400" b="0" i="0" u="none" strike="noStrike" cap="none" dirty="0">
                <a:solidFill>
                  <a:schemeClr val="tx1"/>
                </a:solidFill>
                <a:latin typeface="Arial"/>
                <a:ea typeface="Arial"/>
                <a:cs typeface="Arial"/>
                <a:sym typeface="Arial"/>
              </a:rPr>
              <a:t>حتوي على (٣٦٠٠٠ مشارك من ١٠٧ دولة و٤٠ مركز إقليمي و ٥٢ مجموعة مراجعة).</a:t>
            </a:r>
          </a:p>
          <a:p>
            <a:pPr marL="342900" marR="0" lvl="1" indent="-342900" algn="r" rtl="1">
              <a:lnSpc>
                <a:spcPct val="120000"/>
              </a:lnSpc>
              <a:spcBef>
                <a:spcPts val="0"/>
              </a:spcBef>
              <a:spcAft>
                <a:spcPts val="0"/>
              </a:spcAft>
              <a:buClr>
                <a:srgbClr val="000000"/>
              </a:buClr>
              <a:buSzPts val="2000"/>
              <a:buFont typeface="Arial" panose="020B0604020202020204" pitchFamily="34" charset="0"/>
              <a:buChar char="•"/>
            </a:pPr>
            <a:r>
              <a:rPr lang="ar-EG" sz="2400" dirty="0">
                <a:solidFill>
                  <a:schemeClr val="tx1"/>
                </a:solidFill>
              </a:rPr>
              <a:t>ت</a:t>
            </a:r>
            <a:r>
              <a:rPr lang="ar-SA" sz="2400" dirty="0">
                <a:solidFill>
                  <a:schemeClr val="tx1"/>
                </a:solidFill>
              </a:rPr>
              <a:t>وفر دراسات مرجعية منهجية تعتبر هي الأعلى في المعايير في الرعاية الصحية القائمة علي الدليل لاحتوائها علي أعلي أدلة علمية.</a:t>
            </a:r>
          </a:p>
          <a:p>
            <a:pPr marL="342900" marR="0" lvl="1" indent="-342900" algn="r" rtl="1">
              <a:lnSpc>
                <a:spcPct val="120000"/>
              </a:lnSpc>
              <a:spcBef>
                <a:spcPts val="0"/>
              </a:spcBef>
              <a:spcAft>
                <a:spcPts val="0"/>
              </a:spcAft>
              <a:buClr>
                <a:srgbClr val="000000"/>
              </a:buClr>
              <a:buSzPts val="2000"/>
              <a:buFont typeface="Arial" panose="020B0604020202020204" pitchFamily="34" charset="0"/>
              <a:buChar char="•"/>
            </a:pPr>
            <a:r>
              <a:rPr lang="ar-SA" sz="2400" b="0" i="0" u="none" strike="noStrike" cap="none" dirty="0">
                <a:solidFill>
                  <a:schemeClr val="tx1"/>
                </a:solidFill>
                <a:latin typeface="Arial"/>
                <a:ea typeface="Arial"/>
                <a:cs typeface="Arial"/>
                <a:sym typeface="Arial"/>
              </a:rPr>
              <a:t>تحيز أقل</a:t>
            </a:r>
            <a:r>
              <a:rPr lang="ar-SA" sz="2400" dirty="0">
                <a:solidFill>
                  <a:schemeClr val="tx1"/>
                </a:solidFill>
              </a:rPr>
              <a:t>:  إضافة أو حذف الدليل قائم علي معايير جودة واضحة، مجموعة من الخبراء يراجعون الدليل ، ويتم مراجعته بانتظام ( يتم تحديثه بصوره مستمرة).</a:t>
            </a:r>
          </a:p>
          <a:p>
            <a:pPr marL="342900" marR="0" lvl="1" indent="-342900" algn="r" rtl="1">
              <a:lnSpc>
                <a:spcPct val="120000"/>
              </a:lnSpc>
              <a:spcBef>
                <a:spcPts val="0"/>
              </a:spcBef>
              <a:spcAft>
                <a:spcPts val="0"/>
              </a:spcAft>
              <a:buClr>
                <a:srgbClr val="000000"/>
              </a:buClr>
              <a:buSzPts val="2000"/>
              <a:buFont typeface="Arial" panose="020B0604020202020204" pitchFamily="34" charset="0"/>
              <a:buChar char="•"/>
            </a:pPr>
            <a:r>
              <a:rPr lang="ar-SA" sz="2400" b="0" i="0" u="none" strike="noStrike" cap="none" dirty="0">
                <a:solidFill>
                  <a:schemeClr val="tx1"/>
                </a:solidFill>
                <a:latin typeface="Arial"/>
                <a:ea typeface="Arial"/>
                <a:cs typeface="Arial"/>
                <a:sym typeface="Arial"/>
              </a:rPr>
              <a:t>يقوم المراجعون ببحث شامل لكل مصادر الدراسات المحكمة/ المضبوطة العشوائية</a:t>
            </a:r>
            <a:r>
              <a:rPr lang="ar-SA" sz="2400" dirty="0">
                <a:solidFill>
                  <a:schemeClr val="tx1"/>
                </a:solidFill>
              </a:rPr>
              <a:t> سواء المنشورة أو غير المنشورة في موضوع معين مع التركيز علي التدخلات ، إعادة التأهيل ، الوقاية أو العلاج.</a:t>
            </a:r>
          </a:p>
          <a:p>
            <a:pPr marL="342900" marR="0" lvl="1" indent="-342900" algn="r" rtl="1">
              <a:lnSpc>
                <a:spcPct val="120000"/>
              </a:lnSpc>
              <a:spcBef>
                <a:spcPts val="0"/>
              </a:spcBef>
              <a:spcAft>
                <a:spcPts val="0"/>
              </a:spcAft>
              <a:buClr>
                <a:srgbClr val="000000"/>
              </a:buClr>
              <a:buSzPts val="2000"/>
              <a:buFont typeface="Arial" panose="020B0604020202020204" pitchFamily="34" charset="0"/>
              <a:buChar char="•"/>
            </a:pPr>
            <a:r>
              <a:rPr lang="ar-SA" sz="2400" dirty="0">
                <a:solidFill>
                  <a:schemeClr val="tx1"/>
                </a:solidFill>
              </a:rPr>
              <a:t>المحتوي يتضمن </a:t>
            </a:r>
            <a:r>
              <a:rPr lang="ar-SA" sz="2400" b="1" dirty="0">
                <a:solidFill>
                  <a:schemeClr val="tx1"/>
                </a:solidFill>
              </a:rPr>
              <a:t>قاعدة بيانات </a:t>
            </a:r>
            <a:r>
              <a:rPr lang="ar-SA" sz="2400" dirty="0">
                <a:solidFill>
                  <a:schemeClr val="tx1"/>
                </a:solidFill>
                <a:latin typeface="Open Sans"/>
                <a:ea typeface="Open Sans"/>
                <a:sym typeface="Open Sans"/>
              </a:rPr>
              <a:t>كوكرين</a:t>
            </a:r>
            <a:r>
              <a:rPr lang="ar-SA" sz="2400" b="1" dirty="0">
                <a:solidFill>
                  <a:schemeClr val="tx1"/>
                </a:solidFill>
              </a:rPr>
              <a:t> للدراسات المرجعية المنهجية </a:t>
            </a:r>
            <a:r>
              <a:rPr lang="ar-SA" sz="2400" dirty="0">
                <a:solidFill>
                  <a:schemeClr val="tx1"/>
                </a:solidFill>
              </a:rPr>
              <a:t>( ٧٦٠٠ مراجع و٢٤٠٠ بروتوكول)، </a:t>
            </a:r>
            <a:r>
              <a:rPr lang="ar-SA" sz="2400" b="1" dirty="0">
                <a:solidFill>
                  <a:schemeClr val="tx1"/>
                </a:solidFill>
              </a:rPr>
              <a:t>مركز إيداع للدراسات المحكومة </a:t>
            </a:r>
            <a:r>
              <a:rPr lang="ar-SA" sz="2400" dirty="0">
                <a:solidFill>
                  <a:schemeClr val="tx1"/>
                </a:solidFill>
              </a:rPr>
              <a:t>(١.١ مليون مقالة) </a:t>
            </a:r>
            <a:r>
              <a:rPr lang="ar-SA" sz="2400" b="1" dirty="0">
                <a:solidFill>
                  <a:schemeClr val="tx1"/>
                </a:solidFill>
              </a:rPr>
              <a:t>إجابات </a:t>
            </a:r>
            <a:r>
              <a:rPr lang="ar-SA" sz="2400" dirty="0">
                <a:solidFill>
                  <a:schemeClr val="tx1"/>
                </a:solidFill>
                <a:latin typeface="Open Sans"/>
                <a:ea typeface="Open Sans"/>
                <a:sym typeface="Open Sans"/>
              </a:rPr>
              <a:t>كوكرين</a:t>
            </a:r>
            <a:r>
              <a:rPr lang="ar-SA" sz="2400" b="1" dirty="0">
                <a:solidFill>
                  <a:schemeClr val="tx1"/>
                </a:solidFill>
              </a:rPr>
              <a:t> الاكلينيكية </a:t>
            </a:r>
            <a:r>
              <a:rPr lang="ar-SA" sz="2400" dirty="0">
                <a:solidFill>
                  <a:schemeClr val="tx1"/>
                </a:solidFill>
              </a:rPr>
              <a:t>(١٦٠٠) والدراسات المرجعية المنهجية من</a:t>
            </a:r>
            <a:r>
              <a:rPr lang="ar-SA" sz="2400" b="1" dirty="0">
                <a:solidFill>
                  <a:schemeClr val="tx1"/>
                </a:solidFill>
              </a:rPr>
              <a:t> </a:t>
            </a:r>
            <a:r>
              <a:rPr lang="en-US" sz="2400" b="1" dirty="0">
                <a:solidFill>
                  <a:schemeClr val="tx1"/>
                </a:solidFill>
              </a:rPr>
              <a:t>Epistemonikos</a:t>
            </a:r>
            <a:r>
              <a:rPr lang="ar-SA" sz="2400" b="1" dirty="0">
                <a:solidFill>
                  <a:schemeClr val="tx1"/>
                </a:solidFill>
              </a:rPr>
              <a:t> </a:t>
            </a:r>
            <a:r>
              <a:rPr lang="ar-SA" sz="2400" dirty="0">
                <a:solidFill>
                  <a:schemeClr val="tx1"/>
                </a:solidFill>
              </a:rPr>
              <a:t>(٢٠٠٠٠٠) .</a:t>
            </a:r>
          </a:p>
          <a:p>
            <a:pPr marL="342900" marR="0" lvl="1" indent="-342900" algn="r" rtl="1">
              <a:lnSpc>
                <a:spcPct val="120000"/>
              </a:lnSpc>
              <a:spcBef>
                <a:spcPts val="0"/>
              </a:spcBef>
              <a:spcAft>
                <a:spcPts val="0"/>
              </a:spcAft>
              <a:buClr>
                <a:srgbClr val="000000"/>
              </a:buClr>
              <a:buSzPts val="2000"/>
              <a:buFont typeface="Arial" panose="020B0604020202020204" pitchFamily="34" charset="0"/>
              <a:buChar char="•"/>
            </a:pPr>
            <a:endParaRPr lang="ar-SA" sz="2400" dirty="0"/>
          </a:p>
          <a:p>
            <a:pPr marL="342900" marR="0" lvl="1" indent="-342900" algn="r" rtl="1">
              <a:lnSpc>
                <a:spcPct val="120000"/>
              </a:lnSpc>
              <a:spcBef>
                <a:spcPts val="0"/>
              </a:spcBef>
              <a:spcAft>
                <a:spcPts val="0"/>
              </a:spcAft>
              <a:buClr>
                <a:srgbClr val="000000"/>
              </a:buClr>
              <a:buSzPts val="2000"/>
              <a:buFont typeface="Arial" panose="020B0604020202020204" pitchFamily="34" charset="0"/>
              <a:buChar char="•"/>
            </a:pPr>
            <a:endParaRPr lang="ar-SA" sz="2400" b="0" i="0" u="none" strike="noStrike" cap="none" dirty="0">
              <a:latin typeface="Arial"/>
              <a:ea typeface="Arial"/>
              <a:cs typeface="Arial"/>
              <a:sym typeface="Arial"/>
            </a:endParaRPr>
          </a:p>
          <a:p>
            <a:pPr marL="342900" marR="0" lvl="0" indent="-342900" algn="l" rtl="0">
              <a:lnSpc>
                <a:spcPct val="150000"/>
              </a:lnSpc>
              <a:spcBef>
                <a:spcPts val="0"/>
              </a:spcBef>
              <a:spcAft>
                <a:spcPts val="0"/>
              </a:spcAft>
              <a:buFont typeface="Arial" panose="020B0604020202020204" pitchFamily="34" charset="0"/>
              <a:buChar char="•"/>
            </a:pPr>
            <a:endParaRPr sz="2000" b="0" i="0" u="none" strike="noStrike" cap="none" dirty="0">
              <a:latin typeface="Arial"/>
              <a:ea typeface="Arial"/>
              <a:cs typeface="Arial"/>
              <a:sym typeface="Arial"/>
            </a:endParaRPr>
          </a:p>
          <a:p>
            <a:pPr marL="342900" marR="0" lvl="0" indent="-342900" algn="l" rtl="0">
              <a:lnSpc>
                <a:spcPct val="150000"/>
              </a:lnSpc>
              <a:spcBef>
                <a:spcPts val="0"/>
              </a:spcBef>
              <a:spcAft>
                <a:spcPts val="0"/>
              </a:spcAft>
              <a:buFont typeface="Arial" panose="020B0604020202020204" pitchFamily="34" charset="0"/>
              <a:buChar char="•"/>
            </a:pPr>
            <a:endParaRPr sz="2000" b="0" i="0" u="none" strike="noStrike" cap="none" dirty="0">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7"/>
          <p:cNvSpPr txBox="1">
            <a:spLocks noGrp="1"/>
          </p:cNvSpPr>
          <p:nvPr>
            <p:ph type="title"/>
          </p:nvPr>
        </p:nvSpPr>
        <p:spPr>
          <a:xfrm>
            <a:off x="-1" y="778449"/>
            <a:ext cx="8078771" cy="888211"/>
          </a:xfrm>
          <a:prstGeom prst="rect">
            <a:avLst/>
          </a:prstGeom>
          <a:noFill/>
          <a:ln>
            <a:noFill/>
          </a:ln>
        </p:spPr>
        <p:txBody>
          <a:bodyPr spcFirstLastPara="1" wrap="square" lIns="91425" tIns="45700" rIns="91425" bIns="45700" anchor="t" anchorCtr="0">
            <a:normAutofit fontScale="90000"/>
          </a:bodyPr>
          <a:lstStyle/>
          <a:p>
            <a:pPr lvl="0" algn="r" rtl="1">
              <a:buClr>
                <a:schemeClr val="dk1"/>
              </a:buClr>
              <a:buSzPts val="2880"/>
            </a:pPr>
            <a:r>
              <a:rPr lang="ar-SA" sz="3330" dirty="0">
                <a:solidFill>
                  <a:srgbClr val="586F7C"/>
                </a:solidFill>
                <a:latin typeface="Open Sans"/>
                <a:ea typeface="Open Sans"/>
                <a:cs typeface="Open Sans"/>
                <a:sym typeface="Open Sans"/>
              </a:rPr>
              <a:t>الخيارات المتاحة من </a:t>
            </a:r>
            <a:r>
              <a:rPr lang="ar-SA" sz="3600" dirty="0">
                <a:solidFill>
                  <a:srgbClr val="586F7C"/>
                </a:solidFill>
                <a:latin typeface="Open Sans"/>
                <a:ea typeface="Open Sans"/>
                <a:sym typeface="Open Sans"/>
              </a:rPr>
              <a:t>مكتبه كوكرين</a:t>
            </a:r>
            <a:r>
              <a:rPr lang="ar-SA" sz="3600" dirty="0">
                <a:solidFill>
                  <a:srgbClr val="00B050"/>
                </a:solidFill>
                <a:latin typeface="Open Sans"/>
                <a:ea typeface="Open Sans"/>
                <a:sym typeface="Open Sans"/>
              </a:rPr>
              <a:t> </a:t>
            </a:r>
            <a:r>
              <a:rPr lang="en-US" sz="3600" dirty="0">
                <a:solidFill>
                  <a:srgbClr val="586F7C"/>
                </a:solidFill>
                <a:latin typeface="Open Sans"/>
                <a:ea typeface="Open Sans"/>
                <a:cs typeface="Open Sans"/>
                <a:sym typeface="Open Sans"/>
              </a:rPr>
              <a:t>Cochrane Library</a:t>
            </a:r>
            <a:r>
              <a:rPr lang="ar-SA" sz="3600" dirty="0">
                <a:solidFill>
                  <a:srgbClr val="586F7C"/>
                </a:solidFill>
                <a:latin typeface="Open Sans"/>
                <a:ea typeface="Open Sans"/>
                <a:cs typeface="Open Sans"/>
                <a:sym typeface="Open Sans"/>
              </a:rPr>
              <a:t> </a:t>
            </a:r>
            <a:endParaRPr sz="3600" dirty="0"/>
          </a:p>
        </p:txBody>
      </p:sp>
      <p:pic>
        <p:nvPicPr>
          <p:cNvPr id="326" name="Google Shape;326;p27"/>
          <p:cNvPicPr preferRelativeResize="0"/>
          <p:nvPr/>
        </p:nvPicPr>
        <p:blipFill rotWithShape="1">
          <a:blip r:embed="rId3">
            <a:alphaModFix/>
          </a:blip>
          <a:srcRect/>
          <a:stretch/>
        </p:blipFill>
        <p:spPr>
          <a:xfrm>
            <a:off x="3448712" y="2196934"/>
            <a:ext cx="8461635" cy="3657600"/>
          </a:xfrm>
          <a:prstGeom prst="rect">
            <a:avLst/>
          </a:prstGeom>
          <a:noFill/>
          <a:ln>
            <a:noFill/>
          </a:ln>
        </p:spPr>
      </p:pic>
      <p:sp>
        <p:nvSpPr>
          <p:cNvPr id="327" name="Google Shape;327;p27"/>
          <p:cNvSpPr txBox="1">
            <a:spLocks noGrp="1"/>
          </p:cNvSpPr>
          <p:nvPr>
            <p:ph type="body" idx="1"/>
          </p:nvPr>
        </p:nvSpPr>
        <p:spPr>
          <a:xfrm>
            <a:off x="182880" y="1666660"/>
            <a:ext cx="3265832" cy="4822371"/>
          </a:xfrm>
          <a:prstGeom prst="rect">
            <a:avLst/>
          </a:prstGeom>
          <a:noFill/>
          <a:ln>
            <a:noFill/>
          </a:ln>
        </p:spPr>
        <p:txBody>
          <a:bodyPr spcFirstLastPara="1" wrap="square" lIns="91425" tIns="45700" rIns="91425" bIns="45700" anchor="t" anchorCtr="0">
            <a:noAutofit/>
          </a:bodyPr>
          <a:lstStyle/>
          <a:p>
            <a:pPr marL="76200" indent="0" algn="r" rtl="1">
              <a:lnSpc>
                <a:spcPct val="100000"/>
              </a:lnSpc>
              <a:buClr>
                <a:schemeClr val="dk1"/>
              </a:buClr>
              <a:buNone/>
            </a:pPr>
            <a:r>
              <a:rPr lang="ar-SA" dirty="0">
                <a:solidFill>
                  <a:schemeClr val="tx1"/>
                </a:solidFill>
                <a:latin typeface="Open Sans"/>
                <a:ea typeface="Open Sans"/>
                <a:cs typeface="Open Sans"/>
                <a:sym typeface="Open Sans"/>
              </a:rPr>
              <a:t>هذه هي الصفحة الأولى للموقع الإلكتروني </a:t>
            </a:r>
            <a:r>
              <a:rPr lang="ar-SA" b="1" dirty="0">
                <a:solidFill>
                  <a:schemeClr val="tx1"/>
                </a:solidFill>
                <a:latin typeface="Open Sans"/>
                <a:ea typeface="Open Sans"/>
                <a:cs typeface="Open Sans"/>
                <a:sym typeface="Open Sans"/>
              </a:rPr>
              <a:t>لمكتبة </a:t>
            </a:r>
            <a:r>
              <a:rPr lang="ar-SA" sz="2400" dirty="0">
                <a:solidFill>
                  <a:schemeClr val="tx1"/>
                </a:solidFill>
                <a:latin typeface="Open Sans"/>
                <a:ea typeface="Open Sans"/>
                <a:sym typeface="Open Sans"/>
              </a:rPr>
              <a:t>كوكرين</a:t>
            </a:r>
            <a:r>
              <a:rPr lang="ar-SA" b="1" dirty="0">
                <a:solidFill>
                  <a:schemeClr val="tx1"/>
                </a:solidFill>
                <a:latin typeface="Open Sans"/>
                <a:ea typeface="Open Sans"/>
                <a:cs typeface="Open Sans"/>
                <a:sym typeface="Open Sans"/>
              </a:rPr>
              <a:t>.</a:t>
            </a:r>
          </a:p>
          <a:p>
            <a:pPr marL="76200" lvl="0" indent="0" algn="r" rtl="1">
              <a:lnSpc>
                <a:spcPct val="100000"/>
              </a:lnSpc>
              <a:spcBef>
                <a:spcPts val="1000"/>
              </a:spcBef>
              <a:spcAft>
                <a:spcPts val="0"/>
              </a:spcAft>
              <a:buClr>
                <a:schemeClr val="dk1"/>
              </a:buClr>
              <a:buSzPts val="2400"/>
              <a:buNone/>
            </a:pPr>
            <a:r>
              <a:rPr lang="ar-SA" dirty="0">
                <a:solidFill>
                  <a:schemeClr val="tx1"/>
                </a:solidFill>
                <a:latin typeface="Open Sans"/>
                <a:ea typeface="Open Sans"/>
                <a:cs typeface="Open Sans"/>
                <a:sym typeface="Open Sans"/>
              </a:rPr>
              <a:t>بالإضافة إلى مربع البحث لاحظ الأدوات الأخرى المتاحة لفتح </a:t>
            </a:r>
            <a:r>
              <a:rPr lang="ar-SA" b="1" dirty="0">
                <a:solidFill>
                  <a:schemeClr val="tx1"/>
                </a:solidFill>
                <a:latin typeface="Open Sans"/>
                <a:ea typeface="Open Sans"/>
                <a:cs typeface="Open Sans"/>
                <a:sym typeface="Open Sans"/>
              </a:rPr>
              <a:t>مراجعات </a:t>
            </a:r>
            <a:r>
              <a:rPr lang="ar-SA" sz="2400" dirty="0">
                <a:solidFill>
                  <a:schemeClr val="tx1"/>
                </a:solidFill>
                <a:latin typeface="Open Sans"/>
                <a:ea typeface="Open Sans"/>
                <a:sym typeface="Open Sans"/>
              </a:rPr>
              <a:t>كوكرين</a:t>
            </a:r>
            <a:r>
              <a:rPr lang="ar-EG" sz="2400" dirty="0">
                <a:solidFill>
                  <a:schemeClr val="tx1"/>
                </a:solidFill>
                <a:latin typeface="Open Sans"/>
                <a:ea typeface="Open Sans"/>
                <a:sym typeface="Open Sans"/>
              </a:rPr>
              <a:t> </a:t>
            </a:r>
            <a:r>
              <a:rPr lang="en-US" sz="2400" b="1" dirty="0">
                <a:solidFill>
                  <a:srgbClr val="3F3F3F"/>
                </a:solidFill>
                <a:latin typeface="Open Sans"/>
                <a:ea typeface="Open Sans"/>
                <a:cs typeface="Open Sans"/>
                <a:sym typeface="Open Sans"/>
              </a:rPr>
              <a:t>Cochrane Reviews</a:t>
            </a:r>
            <a:r>
              <a:rPr lang="en-US" sz="2400" dirty="0">
                <a:solidFill>
                  <a:srgbClr val="3F3F3F"/>
                </a:solidFill>
                <a:latin typeface="Open Sans"/>
                <a:ea typeface="Open Sans"/>
                <a:cs typeface="Open Sans"/>
                <a:sym typeface="Open Sans"/>
              </a:rPr>
              <a:t>.</a:t>
            </a:r>
            <a:r>
              <a:rPr lang="ar-SA" b="1" dirty="0">
                <a:solidFill>
                  <a:schemeClr val="tx1"/>
                </a:solidFill>
                <a:latin typeface="Open Sans"/>
                <a:ea typeface="Open Sans"/>
                <a:cs typeface="Open Sans"/>
                <a:sym typeface="Open Sans"/>
              </a:rPr>
              <a:t>.</a:t>
            </a:r>
          </a:p>
          <a:p>
            <a:pPr marL="76200" lvl="0" indent="0" algn="r" rtl="1">
              <a:lnSpc>
                <a:spcPct val="100000"/>
              </a:lnSpc>
              <a:spcBef>
                <a:spcPts val="1000"/>
              </a:spcBef>
              <a:spcAft>
                <a:spcPts val="0"/>
              </a:spcAft>
              <a:buClr>
                <a:schemeClr val="dk1"/>
              </a:buClr>
              <a:buSzPts val="2400"/>
              <a:buNone/>
            </a:pPr>
            <a:r>
              <a:rPr lang="ar-SA" dirty="0">
                <a:solidFill>
                  <a:schemeClr val="tx1"/>
                </a:solidFill>
                <a:latin typeface="Open Sans"/>
                <a:ea typeface="Open Sans"/>
                <a:sym typeface="Open Sans"/>
              </a:rPr>
              <a:t> لاحظ أيضًا مربع بحث </a:t>
            </a:r>
            <a:r>
              <a:rPr lang="en-US" dirty="0">
                <a:solidFill>
                  <a:schemeClr val="tx1"/>
                </a:solidFill>
                <a:latin typeface="Open Sans"/>
                <a:ea typeface="Open Sans"/>
                <a:sym typeface="Open Sans"/>
              </a:rPr>
              <a:t>Title Abstract Keyword.</a:t>
            </a:r>
            <a:endParaRPr dirty="0">
              <a:solidFill>
                <a:schemeClr val="tx1"/>
              </a:solidFill>
              <a:latin typeface="Open Sans"/>
              <a:ea typeface="Open Sans"/>
              <a:cs typeface="Open Sans"/>
              <a:sym typeface="Open Sans"/>
            </a:endParaRPr>
          </a:p>
        </p:txBody>
      </p:sp>
      <p:sp>
        <p:nvSpPr>
          <p:cNvPr id="328" name="Google Shape;328;p27"/>
          <p:cNvSpPr/>
          <p:nvPr/>
        </p:nvSpPr>
        <p:spPr>
          <a:xfrm>
            <a:off x="3448712" y="3107055"/>
            <a:ext cx="2203943" cy="2640602"/>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329" name="Google Shape;329;p27"/>
          <p:cNvSpPr/>
          <p:nvPr/>
        </p:nvSpPr>
        <p:spPr>
          <a:xfrm>
            <a:off x="8814076" y="2420141"/>
            <a:ext cx="3096271" cy="441811"/>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0" y="657922"/>
            <a:ext cx="7707086" cy="1126984"/>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Font typeface="Gill Sans"/>
              <a:buNone/>
            </a:pPr>
            <a:r>
              <a:rPr lang="ar-SA" dirty="0">
                <a:solidFill>
                  <a:srgbClr val="586F7C"/>
                </a:solidFill>
                <a:latin typeface="Open Sans"/>
                <a:ea typeface="Open Sans"/>
                <a:sym typeface="Open Sans"/>
              </a:rPr>
              <a:t>أهداف التعلم</a:t>
            </a:r>
            <a:endParaRPr dirty="0">
              <a:solidFill>
                <a:srgbClr val="586F7C"/>
              </a:solidFill>
              <a:latin typeface="Open Sans"/>
              <a:ea typeface="Open Sans"/>
              <a:sym typeface="Open Sans"/>
            </a:endParaRPr>
          </a:p>
        </p:txBody>
      </p:sp>
      <p:sp>
        <p:nvSpPr>
          <p:cNvPr id="91" name="Google Shape;91;p2"/>
          <p:cNvSpPr txBox="1">
            <a:spLocks noGrp="1"/>
          </p:cNvSpPr>
          <p:nvPr>
            <p:ph type="body" idx="1"/>
          </p:nvPr>
        </p:nvSpPr>
        <p:spPr>
          <a:xfrm>
            <a:off x="554815" y="2014144"/>
            <a:ext cx="10592156" cy="4234256"/>
          </a:xfrm>
          <a:prstGeom prst="rect">
            <a:avLst/>
          </a:prstGeom>
          <a:noFill/>
          <a:ln>
            <a:noFill/>
          </a:ln>
        </p:spPr>
        <p:txBody>
          <a:bodyPr spcFirstLastPara="1" wrap="square" lIns="91425" tIns="45700" rIns="91425" bIns="45700" anchor="t" anchorCtr="0">
            <a:normAutofit/>
          </a:bodyPr>
          <a:lstStyle/>
          <a:p>
            <a:pPr marL="355600" lvl="0" indent="-342900" algn="r" rtl="1">
              <a:lnSpc>
                <a:spcPct val="150000"/>
              </a:lnSpc>
              <a:spcBef>
                <a:spcPts val="0"/>
              </a:spcBef>
              <a:spcAft>
                <a:spcPts val="0"/>
              </a:spcAft>
              <a:buClr>
                <a:schemeClr val="dk2"/>
              </a:buClr>
              <a:buSzPts val="2200"/>
              <a:buChar char="●"/>
            </a:pPr>
            <a:r>
              <a:rPr lang="ar-SA" sz="2800" dirty="0">
                <a:solidFill>
                  <a:schemeClr val="tx1">
                    <a:lumMod val="75000"/>
                    <a:lumOff val="25000"/>
                  </a:schemeClr>
                </a:solidFill>
                <a:latin typeface="Open Sans"/>
                <a:ea typeface="Open Sans"/>
                <a:cs typeface="Open Sans"/>
                <a:sym typeface="Open Sans"/>
              </a:rPr>
              <a:t>ان تكون</a:t>
            </a:r>
            <a:r>
              <a:rPr lang="ar-EG" sz="2800" dirty="0">
                <a:solidFill>
                  <a:schemeClr val="tx1">
                    <a:lumMod val="75000"/>
                    <a:lumOff val="25000"/>
                  </a:schemeClr>
                </a:solidFill>
                <a:latin typeface="Open Sans"/>
                <a:ea typeface="Open Sans"/>
                <a:cs typeface="Open Sans"/>
                <a:sym typeface="Open Sans"/>
              </a:rPr>
              <a:t> على دراية بالمفاهيم الأساسية للطب </a:t>
            </a:r>
            <a:r>
              <a:rPr lang="ar-SA" sz="2800" dirty="0">
                <a:solidFill>
                  <a:schemeClr val="tx1">
                    <a:lumMod val="75000"/>
                    <a:lumOff val="25000"/>
                  </a:schemeClr>
                </a:solidFill>
                <a:latin typeface="Open Sans"/>
                <a:ea typeface="Open Sans"/>
                <a:cs typeface="Open Sans"/>
                <a:sym typeface="Open Sans"/>
              </a:rPr>
              <a:t>القائم علي الأدلة</a:t>
            </a:r>
            <a:r>
              <a:rPr lang="ar-EG" sz="2800" dirty="0">
                <a:solidFill>
                  <a:schemeClr val="tx1">
                    <a:lumMod val="75000"/>
                    <a:lumOff val="25000"/>
                  </a:schemeClr>
                </a:solidFill>
                <a:latin typeface="Open Sans"/>
                <a:ea typeface="Open Sans"/>
                <a:cs typeface="Open Sans"/>
                <a:sym typeface="Open Sans"/>
              </a:rPr>
              <a:t> </a:t>
            </a:r>
            <a:r>
              <a:rPr lang="en-US" sz="2800" dirty="0">
                <a:solidFill>
                  <a:schemeClr val="tx1">
                    <a:lumMod val="75000"/>
                    <a:lumOff val="25000"/>
                  </a:schemeClr>
                </a:solidFill>
                <a:latin typeface="Open Sans"/>
                <a:ea typeface="Open Sans"/>
                <a:cs typeface="Open Sans"/>
                <a:sym typeface="Open Sans"/>
              </a:rPr>
              <a:t>EBM)</a:t>
            </a:r>
            <a:r>
              <a:rPr lang="ar-SA" sz="2800" dirty="0">
                <a:solidFill>
                  <a:schemeClr val="tx1">
                    <a:lumMod val="75000"/>
                    <a:lumOff val="25000"/>
                  </a:schemeClr>
                </a:solidFill>
                <a:latin typeface="Open Sans"/>
                <a:ea typeface="Open Sans"/>
                <a:cs typeface="Open Sans"/>
                <a:sym typeface="Open Sans"/>
              </a:rPr>
              <a:t>)</a:t>
            </a:r>
            <a:r>
              <a:rPr lang="en-US" sz="2800" dirty="0">
                <a:solidFill>
                  <a:schemeClr val="tx1">
                    <a:lumMod val="75000"/>
                    <a:lumOff val="25000"/>
                  </a:schemeClr>
                </a:solidFill>
                <a:latin typeface="Open Sans"/>
                <a:ea typeface="Open Sans"/>
                <a:cs typeface="Open Sans"/>
                <a:sym typeface="Open Sans"/>
              </a:rPr>
              <a:t> </a:t>
            </a:r>
            <a:r>
              <a:rPr lang="ar-EG" sz="2800" dirty="0">
                <a:solidFill>
                  <a:schemeClr val="tx1">
                    <a:lumMod val="75000"/>
                    <a:lumOff val="25000"/>
                  </a:schemeClr>
                </a:solidFill>
                <a:latin typeface="Open Sans"/>
                <a:ea typeface="Open Sans"/>
                <a:cs typeface="Open Sans"/>
                <a:sym typeface="Open Sans"/>
              </a:rPr>
              <a:t>واستراتيجيات الممارسة القائمة على الأدلة </a:t>
            </a:r>
            <a:r>
              <a:rPr lang="en-US" sz="2800" dirty="0">
                <a:solidFill>
                  <a:schemeClr val="tx1">
                    <a:lumMod val="75000"/>
                    <a:lumOff val="25000"/>
                  </a:schemeClr>
                </a:solidFill>
                <a:latin typeface="Open Sans"/>
                <a:ea typeface="Open Sans"/>
                <a:cs typeface="Open Sans"/>
                <a:sym typeface="Open Sans"/>
              </a:rPr>
              <a:t>EBP)</a:t>
            </a:r>
            <a:r>
              <a:rPr lang="ar-SA" sz="2800" dirty="0">
                <a:solidFill>
                  <a:schemeClr val="tx1">
                    <a:lumMod val="75000"/>
                    <a:lumOff val="25000"/>
                  </a:schemeClr>
                </a:solidFill>
                <a:latin typeface="Open Sans"/>
                <a:ea typeface="Open Sans"/>
                <a:cs typeface="Open Sans"/>
                <a:sym typeface="Open Sans"/>
              </a:rPr>
              <a:t>)</a:t>
            </a:r>
            <a:r>
              <a:rPr lang="en-US" sz="2800" dirty="0">
                <a:solidFill>
                  <a:schemeClr val="tx1">
                    <a:lumMod val="75000"/>
                    <a:lumOff val="25000"/>
                  </a:schemeClr>
                </a:solidFill>
                <a:latin typeface="Open Sans"/>
                <a:ea typeface="Open Sans"/>
                <a:cs typeface="Open Sans"/>
                <a:sym typeface="Open Sans"/>
              </a:rPr>
              <a:t>.</a:t>
            </a:r>
            <a:endParaRPr lang="ar-SA" sz="2800" dirty="0">
              <a:solidFill>
                <a:schemeClr val="tx1">
                  <a:lumMod val="75000"/>
                  <a:lumOff val="25000"/>
                </a:schemeClr>
              </a:solidFill>
              <a:latin typeface="Open Sans"/>
              <a:ea typeface="Open Sans"/>
              <a:cs typeface="Open Sans"/>
              <a:sym typeface="Open Sans"/>
            </a:endParaRPr>
          </a:p>
          <a:p>
            <a:pPr marL="355600" lvl="0" indent="-342900" algn="r" rtl="1">
              <a:lnSpc>
                <a:spcPct val="150000"/>
              </a:lnSpc>
              <a:spcBef>
                <a:spcPts val="0"/>
              </a:spcBef>
              <a:spcAft>
                <a:spcPts val="0"/>
              </a:spcAft>
              <a:buClr>
                <a:schemeClr val="dk2"/>
              </a:buClr>
              <a:buSzPts val="2200"/>
              <a:buChar char="●"/>
            </a:pPr>
            <a:r>
              <a:rPr lang="ar-SA" sz="2800" dirty="0">
                <a:solidFill>
                  <a:schemeClr val="tx1">
                    <a:lumMod val="75000"/>
                    <a:lumOff val="25000"/>
                  </a:schemeClr>
                </a:solidFill>
                <a:latin typeface="Open Sans"/>
                <a:ea typeface="Open Sans"/>
                <a:cs typeface="Open Sans"/>
                <a:sym typeface="Open Sans"/>
              </a:rPr>
              <a:t>فهم أدوات الممارسات القائمة علي الأدلة و المتاحة من</a:t>
            </a:r>
            <a:r>
              <a:rPr lang="ar-EG" sz="2800" dirty="0">
                <a:solidFill>
                  <a:schemeClr val="tx1">
                    <a:lumMod val="75000"/>
                    <a:lumOff val="25000"/>
                  </a:schemeClr>
                </a:solidFill>
                <a:latin typeface="Open Sans"/>
                <a:ea typeface="Open Sans"/>
                <a:cs typeface="Open Sans"/>
                <a:sym typeface="Open Sans"/>
              </a:rPr>
              <a:t> "البحوث من أجل الحياة"</a:t>
            </a:r>
            <a:r>
              <a:rPr lang="ar-SA" sz="2800" dirty="0">
                <a:solidFill>
                  <a:schemeClr val="tx1">
                    <a:lumMod val="75000"/>
                    <a:lumOff val="25000"/>
                  </a:schemeClr>
                </a:solidFill>
                <a:latin typeface="Open Sans"/>
                <a:ea typeface="Open Sans"/>
                <a:cs typeface="Open Sans"/>
                <a:sym typeface="Open Sans"/>
              </a:rPr>
              <a:t> </a:t>
            </a:r>
            <a:r>
              <a:rPr lang="en-US" sz="2800" dirty="0">
                <a:solidFill>
                  <a:schemeClr val="tx1">
                    <a:lumMod val="75000"/>
                    <a:lumOff val="25000"/>
                  </a:schemeClr>
                </a:solidFill>
                <a:latin typeface="Open Sans"/>
                <a:ea typeface="Open Sans"/>
                <a:cs typeface="Open Sans"/>
                <a:sym typeface="Open Sans"/>
              </a:rPr>
              <a:t>Research4life</a:t>
            </a:r>
            <a:r>
              <a:rPr lang="ar-SA" sz="2800" dirty="0">
                <a:solidFill>
                  <a:schemeClr val="tx1">
                    <a:lumMod val="75000"/>
                    <a:lumOff val="25000"/>
                  </a:schemeClr>
                </a:solidFill>
                <a:latin typeface="Open Sans"/>
                <a:ea typeface="Open Sans"/>
                <a:cs typeface="Open Sans"/>
                <a:sym typeface="Open Sans"/>
              </a:rPr>
              <a:t> وكيفيه استخدامها. </a:t>
            </a:r>
          </a:p>
          <a:p>
            <a:pPr marL="355600" lvl="0" indent="-342900" algn="r" rtl="1">
              <a:lnSpc>
                <a:spcPct val="150000"/>
              </a:lnSpc>
              <a:spcBef>
                <a:spcPts val="0"/>
              </a:spcBef>
              <a:buClr>
                <a:schemeClr val="dk2"/>
              </a:buClr>
              <a:buSzPts val="2200"/>
            </a:pPr>
            <a:r>
              <a:rPr lang="ar-SA" sz="2800" dirty="0">
                <a:solidFill>
                  <a:schemeClr val="tx1">
                    <a:lumMod val="75000"/>
                    <a:lumOff val="25000"/>
                  </a:schemeClr>
                </a:solidFill>
                <a:latin typeface="Open Sans"/>
                <a:ea typeface="Open Sans"/>
                <a:cs typeface="Open Sans"/>
                <a:sym typeface="Open Sans"/>
              </a:rPr>
              <a:t>فهم أدوات الممارسات القائمة علي الأدلة و المتاحة من </a:t>
            </a:r>
            <a:r>
              <a:rPr lang="en-US" sz="2800" dirty="0">
                <a:solidFill>
                  <a:schemeClr val="tx1">
                    <a:lumMod val="75000"/>
                    <a:lumOff val="25000"/>
                  </a:schemeClr>
                </a:solidFill>
                <a:latin typeface="Open Sans"/>
                <a:ea typeface="Open Sans"/>
                <a:cs typeface="Open Sans"/>
                <a:sym typeface="Open Sans"/>
              </a:rPr>
              <a:t>PubMed</a:t>
            </a:r>
            <a:r>
              <a:rPr lang="ar-SA" sz="2800" dirty="0">
                <a:solidFill>
                  <a:schemeClr val="tx1">
                    <a:lumMod val="75000"/>
                    <a:lumOff val="25000"/>
                  </a:schemeClr>
                </a:solidFill>
                <a:latin typeface="Open Sans"/>
                <a:ea typeface="Open Sans"/>
                <a:cs typeface="Open Sans"/>
                <a:sym typeface="Open Sans"/>
              </a:rPr>
              <a:t> وكيفية استخدامها </a:t>
            </a:r>
          </a:p>
          <a:p>
            <a:pPr marL="355600" lvl="0" indent="-342900" algn="r" rtl="1">
              <a:lnSpc>
                <a:spcPct val="150000"/>
              </a:lnSpc>
              <a:spcBef>
                <a:spcPts val="0"/>
              </a:spcBef>
              <a:buClr>
                <a:schemeClr val="dk2"/>
              </a:buClr>
              <a:buSzPts val="2200"/>
            </a:pPr>
            <a:r>
              <a:rPr lang="ar-SA" sz="2800" dirty="0">
                <a:solidFill>
                  <a:schemeClr val="tx1">
                    <a:lumMod val="75000"/>
                    <a:lumOff val="25000"/>
                  </a:schemeClr>
                </a:solidFill>
                <a:latin typeface="Open Sans"/>
                <a:ea typeface="Open Sans"/>
                <a:cs typeface="Open Sans"/>
                <a:sym typeface="Open Sans"/>
              </a:rPr>
              <a:t>معرفه المصادر  القائمة علي الأدلة والمتاحة علي شبكة الإنترنت </a:t>
            </a:r>
            <a:endParaRPr sz="2800" dirty="0">
              <a:solidFill>
                <a:schemeClr val="tx1">
                  <a:lumMod val="75000"/>
                  <a:lumOff val="25000"/>
                </a:schemeClr>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17"/>
          <p:cNvPicPr preferRelativeResize="0"/>
          <p:nvPr/>
        </p:nvPicPr>
        <p:blipFill rotWithShape="1">
          <a:blip r:embed="rId3">
            <a:alphaModFix/>
          </a:blip>
          <a:srcRect/>
          <a:stretch/>
        </p:blipFill>
        <p:spPr>
          <a:xfrm>
            <a:off x="3760470" y="1796142"/>
            <a:ext cx="8181669" cy="3804557"/>
          </a:xfrm>
          <a:prstGeom prst="rect">
            <a:avLst/>
          </a:prstGeom>
          <a:noFill/>
          <a:ln>
            <a:noFill/>
          </a:ln>
        </p:spPr>
      </p:pic>
      <p:sp>
        <p:nvSpPr>
          <p:cNvPr id="336" name="Google Shape;336;p17"/>
          <p:cNvSpPr txBox="1">
            <a:spLocks noGrp="1"/>
          </p:cNvSpPr>
          <p:nvPr>
            <p:ph type="title"/>
          </p:nvPr>
        </p:nvSpPr>
        <p:spPr>
          <a:xfrm>
            <a:off x="0" y="166552"/>
            <a:ext cx="8315053" cy="1330778"/>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3200"/>
              <a:buNone/>
            </a:pPr>
            <a:r>
              <a:rPr lang="ar-SA" sz="2800" dirty="0">
                <a:solidFill>
                  <a:srgbClr val="586F7C"/>
                </a:solidFill>
                <a:latin typeface="Open Sans"/>
                <a:ea typeface="Open Sans"/>
                <a:cs typeface="Open Sans"/>
                <a:sym typeface="Open Sans"/>
              </a:rPr>
              <a:t>نتائج بحث</a:t>
            </a:r>
            <a:r>
              <a:rPr lang="ar-EG" sz="2800" dirty="0">
                <a:solidFill>
                  <a:srgbClr val="586F7C"/>
                </a:solidFill>
                <a:latin typeface="Open Sans"/>
                <a:ea typeface="Open Sans"/>
                <a:cs typeface="Open Sans"/>
                <a:sym typeface="Open Sans"/>
              </a:rPr>
              <a:t> </a:t>
            </a:r>
            <a:r>
              <a:rPr lang="ar-SA" sz="2800" dirty="0">
                <a:solidFill>
                  <a:srgbClr val="586F7C"/>
                </a:solidFill>
                <a:latin typeface="Open Sans"/>
                <a:ea typeface="Open Sans"/>
                <a:cs typeface="Open Sans"/>
                <a:sym typeface="Open Sans"/>
              </a:rPr>
              <a:t>"الوقاية من ضغط الدم" </a:t>
            </a:r>
            <a:r>
              <a:rPr lang="ar-EG" sz="2800" dirty="0">
                <a:solidFill>
                  <a:srgbClr val="586F7C"/>
                </a:solidFill>
                <a:latin typeface="Open Sans"/>
                <a:ea typeface="Open Sans"/>
                <a:cs typeface="Open Sans"/>
                <a:sym typeface="Open Sans"/>
              </a:rPr>
              <a:t> </a:t>
            </a:r>
            <a:r>
              <a:rPr lang="en-US" sz="2800" dirty="0">
                <a:solidFill>
                  <a:srgbClr val="586F7C"/>
                </a:solidFill>
                <a:latin typeface="Open Sans"/>
                <a:ea typeface="Open Sans"/>
                <a:cs typeface="Open Sans"/>
                <a:sym typeface="Open Sans"/>
              </a:rPr>
              <a:t> hypertension</a:t>
            </a:r>
            <a:r>
              <a:rPr lang="ar-EG" sz="2800" dirty="0">
                <a:solidFill>
                  <a:srgbClr val="586F7C"/>
                </a:solidFill>
                <a:latin typeface="Open Sans"/>
                <a:ea typeface="Open Sans"/>
                <a:cs typeface="Open Sans"/>
                <a:sym typeface="Open Sans"/>
              </a:rPr>
              <a:t> </a:t>
            </a:r>
            <a:r>
              <a:rPr lang="en-US" sz="2800" dirty="0">
                <a:solidFill>
                  <a:srgbClr val="586F7C"/>
                </a:solidFill>
                <a:latin typeface="Open Sans"/>
                <a:ea typeface="Open Sans"/>
                <a:cs typeface="Open Sans"/>
                <a:sym typeface="Open Sans"/>
              </a:rPr>
              <a:t> prevention  </a:t>
            </a:r>
            <a:r>
              <a:rPr lang="ar-SA" sz="2800" dirty="0">
                <a:solidFill>
                  <a:srgbClr val="586F7C"/>
                </a:solidFill>
                <a:latin typeface="Open Sans"/>
                <a:ea typeface="Open Sans"/>
                <a:cs typeface="Open Sans"/>
                <a:sym typeface="Open Sans"/>
              </a:rPr>
              <a:t> </a:t>
            </a:r>
            <a:br>
              <a:rPr lang="ar-EG" sz="2800" dirty="0">
                <a:solidFill>
                  <a:srgbClr val="586F7C"/>
                </a:solidFill>
                <a:latin typeface="Open Sans"/>
                <a:ea typeface="Open Sans"/>
                <a:cs typeface="Open Sans"/>
                <a:sym typeface="Open Sans"/>
              </a:rPr>
            </a:br>
            <a:r>
              <a:rPr lang="ar-SA" sz="2800" dirty="0">
                <a:solidFill>
                  <a:srgbClr val="586F7C"/>
                </a:solidFill>
                <a:latin typeface="Open Sans"/>
                <a:ea typeface="Open Sans"/>
                <a:cs typeface="Open Sans"/>
                <a:sym typeface="Open Sans"/>
              </a:rPr>
              <a:t>قاعدة بيانات </a:t>
            </a:r>
            <a:r>
              <a:rPr lang="ar-SA" sz="2800" dirty="0">
                <a:solidFill>
                  <a:srgbClr val="00B050"/>
                </a:solidFill>
                <a:latin typeface="Open Sans"/>
                <a:ea typeface="Open Sans"/>
                <a:sym typeface="Open Sans"/>
              </a:rPr>
              <a:t>كوكرين</a:t>
            </a:r>
            <a:r>
              <a:rPr lang="ar-SA" sz="2800" dirty="0">
                <a:solidFill>
                  <a:srgbClr val="586F7C"/>
                </a:solidFill>
                <a:latin typeface="Open Sans"/>
                <a:ea typeface="Open Sans"/>
                <a:cs typeface="Open Sans"/>
                <a:sym typeface="Open Sans"/>
              </a:rPr>
              <a:t> </a:t>
            </a:r>
            <a:r>
              <a:rPr lang="en-US" sz="2800" dirty="0">
                <a:solidFill>
                  <a:srgbClr val="586F7C"/>
                </a:solidFill>
                <a:latin typeface="Open Sans"/>
                <a:ea typeface="Open Sans"/>
                <a:cs typeface="Open Sans"/>
                <a:sym typeface="Open Sans"/>
              </a:rPr>
              <a:t>Cochrane</a:t>
            </a:r>
            <a:r>
              <a:rPr lang="ar-SA" sz="2800" dirty="0">
                <a:solidFill>
                  <a:srgbClr val="586F7C"/>
                </a:solidFill>
                <a:latin typeface="Open Sans"/>
                <a:ea typeface="Open Sans"/>
                <a:cs typeface="Open Sans"/>
                <a:sym typeface="Open Sans"/>
              </a:rPr>
              <a:t> للدراسات المرجعية المنهجية </a:t>
            </a:r>
            <a:endParaRPr sz="2800" dirty="0">
              <a:solidFill>
                <a:srgbClr val="586F7C"/>
              </a:solidFill>
              <a:latin typeface="Open Sans"/>
              <a:ea typeface="Open Sans"/>
              <a:cs typeface="Open Sans"/>
              <a:sym typeface="Open Sans"/>
            </a:endParaRPr>
          </a:p>
        </p:txBody>
      </p:sp>
      <p:sp>
        <p:nvSpPr>
          <p:cNvPr id="337" name="Google Shape;337;p17"/>
          <p:cNvSpPr/>
          <p:nvPr/>
        </p:nvSpPr>
        <p:spPr>
          <a:xfrm>
            <a:off x="6366510" y="1897380"/>
            <a:ext cx="5680709" cy="85725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338" name="Google Shape;338;p17"/>
          <p:cNvSpPr txBox="1">
            <a:spLocks noGrp="1"/>
          </p:cNvSpPr>
          <p:nvPr>
            <p:ph type="body" idx="1"/>
          </p:nvPr>
        </p:nvSpPr>
        <p:spPr>
          <a:xfrm>
            <a:off x="0" y="1796143"/>
            <a:ext cx="3760470" cy="4261757"/>
          </a:xfrm>
          <a:prstGeom prst="rect">
            <a:avLst/>
          </a:prstGeom>
          <a:noFill/>
          <a:ln>
            <a:noFill/>
          </a:ln>
        </p:spPr>
        <p:txBody>
          <a:bodyPr spcFirstLastPara="1" wrap="square" lIns="91425" tIns="45700" rIns="91425" bIns="45700" anchor="t" anchorCtr="0">
            <a:noAutofit/>
          </a:bodyPr>
          <a:lstStyle/>
          <a:p>
            <a:pPr marL="76200" lvl="0" indent="0" algn="just" rtl="1">
              <a:lnSpc>
                <a:spcPct val="100000"/>
              </a:lnSpc>
              <a:buClr>
                <a:schemeClr val="dk1"/>
              </a:buClr>
              <a:buNone/>
            </a:pPr>
            <a:r>
              <a:rPr lang="ar-SA" dirty="0">
                <a:solidFill>
                  <a:schemeClr val="dk1"/>
                </a:solidFill>
                <a:latin typeface="Open Sans"/>
                <a:ea typeface="Open Sans"/>
                <a:sym typeface="Open Sans"/>
              </a:rPr>
              <a:t>هذه </a:t>
            </a:r>
            <a:r>
              <a:rPr lang="ar-EG" dirty="0">
                <a:solidFill>
                  <a:schemeClr val="tx1"/>
                </a:solidFill>
                <a:latin typeface="Open Sans"/>
                <a:ea typeface="Open Sans"/>
                <a:cs typeface="Open Sans"/>
                <a:sym typeface="Open Sans"/>
              </a:rPr>
              <a:t>هي</a:t>
            </a:r>
            <a:r>
              <a:rPr lang="ar-SA" dirty="0">
                <a:solidFill>
                  <a:schemeClr val="dk1"/>
                </a:solidFill>
                <a:latin typeface="Open Sans"/>
                <a:ea typeface="Open Sans"/>
                <a:sym typeface="Open Sans"/>
              </a:rPr>
              <a:t> نتائج </a:t>
            </a:r>
            <a:r>
              <a:rPr lang="ar-SA" dirty="0">
                <a:solidFill>
                  <a:schemeClr val="tx1"/>
                </a:solidFill>
                <a:latin typeface="Open Sans"/>
                <a:ea typeface="Open Sans"/>
                <a:sym typeface="Open Sans"/>
              </a:rPr>
              <a:t>البحث لموضوع "الوقاية من </a:t>
            </a:r>
            <a:r>
              <a:rPr lang="ar-EG" dirty="0">
                <a:solidFill>
                  <a:schemeClr val="tx1"/>
                </a:solidFill>
                <a:latin typeface="Open Sans"/>
                <a:ea typeface="Open Sans"/>
                <a:cs typeface="Open Sans"/>
                <a:sym typeface="Open Sans"/>
              </a:rPr>
              <a:t>ارتفاع</a:t>
            </a:r>
            <a:r>
              <a:rPr lang="ar-SA" dirty="0">
                <a:solidFill>
                  <a:schemeClr val="tx1"/>
                </a:solidFill>
                <a:latin typeface="Open Sans"/>
                <a:ea typeface="Open Sans"/>
                <a:sym typeface="Open Sans"/>
              </a:rPr>
              <a:t> ضغط الدم" ، لاحظ أن النتائج مقسمة إلى مراجعات</a:t>
            </a:r>
            <a:r>
              <a:rPr lang="en-US" dirty="0">
                <a:solidFill>
                  <a:schemeClr val="tx1"/>
                </a:solidFill>
                <a:latin typeface="Open Sans"/>
                <a:ea typeface="Open Sans"/>
                <a:sym typeface="Open Sans"/>
              </a:rPr>
              <a:t> </a:t>
            </a:r>
            <a:r>
              <a:rPr lang="ar-SA" dirty="0">
                <a:solidFill>
                  <a:schemeClr val="tx1"/>
                </a:solidFill>
                <a:latin typeface="Open Sans"/>
                <a:ea typeface="Open Sans"/>
                <a:sym typeface="Open Sans"/>
              </a:rPr>
              <a:t>كوكرين</a:t>
            </a:r>
            <a:r>
              <a:rPr lang="en-US" dirty="0">
                <a:solidFill>
                  <a:schemeClr val="tx1"/>
                </a:solidFill>
                <a:latin typeface="Open Sans"/>
                <a:ea typeface="Open Sans"/>
                <a:sym typeface="Open Sans"/>
              </a:rPr>
              <a:t> </a:t>
            </a:r>
            <a:r>
              <a:rPr lang="en-US" b="1" dirty="0">
                <a:solidFill>
                  <a:schemeClr val="tx1"/>
                </a:solidFill>
                <a:latin typeface="Open Sans"/>
                <a:ea typeface="Open Sans"/>
                <a:sym typeface="Open Sans"/>
              </a:rPr>
              <a:t>Cochrane Reviews</a:t>
            </a:r>
            <a:r>
              <a:rPr lang="ar-SA" dirty="0">
                <a:solidFill>
                  <a:schemeClr val="tx1"/>
                </a:solidFill>
                <a:latin typeface="Open Sans"/>
                <a:ea typeface="Open Sans"/>
                <a:sym typeface="Open Sans"/>
              </a:rPr>
              <a:t>، بروتوكولات</a:t>
            </a:r>
            <a:r>
              <a:rPr lang="en-US" dirty="0">
                <a:solidFill>
                  <a:schemeClr val="tx1"/>
                </a:solidFill>
                <a:latin typeface="Open Sans"/>
                <a:ea typeface="Open Sans"/>
                <a:sym typeface="Open Sans"/>
              </a:rPr>
              <a:t> </a:t>
            </a:r>
            <a:r>
              <a:rPr lang="ar-SA" dirty="0">
                <a:solidFill>
                  <a:schemeClr val="tx1"/>
                </a:solidFill>
                <a:latin typeface="Open Sans"/>
                <a:ea typeface="Open Sans"/>
                <a:sym typeface="Open Sans"/>
              </a:rPr>
              <a:t>كوكرين</a:t>
            </a:r>
            <a:r>
              <a:rPr lang="en-US" dirty="0">
                <a:solidFill>
                  <a:schemeClr val="tx1"/>
                </a:solidFill>
                <a:latin typeface="Open Sans"/>
                <a:ea typeface="Open Sans"/>
                <a:sym typeface="Open Sans"/>
              </a:rPr>
              <a:t> </a:t>
            </a:r>
            <a:r>
              <a:rPr lang="en-US" b="1" dirty="0">
                <a:solidFill>
                  <a:schemeClr val="tx1"/>
                </a:solidFill>
                <a:latin typeface="Open Sans"/>
                <a:ea typeface="Open Sans"/>
                <a:sym typeface="Open Sans"/>
              </a:rPr>
              <a:t>Cochrane Protocols</a:t>
            </a:r>
            <a:endParaRPr lang="en-US" dirty="0">
              <a:solidFill>
                <a:schemeClr val="tx1"/>
              </a:solidFill>
              <a:latin typeface="Open Sans"/>
              <a:ea typeface="Open Sans"/>
              <a:sym typeface="Open Sans"/>
            </a:endParaRPr>
          </a:p>
          <a:p>
            <a:pPr marL="76200" lvl="0" indent="0" algn="just" rtl="1">
              <a:lnSpc>
                <a:spcPct val="100000"/>
              </a:lnSpc>
              <a:buClr>
                <a:schemeClr val="dk1"/>
              </a:buClr>
              <a:buNone/>
            </a:pPr>
            <a:r>
              <a:rPr lang="en-US" dirty="0">
                <a:solidFill>
                  <a:schemeClr val="tx1"/>
                </a:solidFill>
                <a:latin typeface="Open Sans"/>
                <a:ea typeface="Open Sans"/>
                <a:sym typeface="Open Sans"/>
              </a:rPr>
              <a:t> </a:t>
            </a:r>
            <a:r>
              <a:rPr lang="ar-SA" dirty="0">
                <a:solidFill>
                  <a:schemeClr val="tx1"/>
                </a:solidFill>
                <a:latin typeface="Open Sans"/>
                <a:ea typeface="Open Sans"/>
                <a:sym typeface="Open Sans"/>
              </a:rPr>
              <a:t>ومحاولات </a:t>
            </a:r>
            <a:r>
              <a:rPr lang="ar-EG" dirty="0">
                <a:solidFill>
                  <a:schemeClr val="tx1"/>
                </a:solidFill>
                <a:latin typeface="Open Sans"/>
                <a:ea typeface="Open Sans"/>
                <a:cs typeface="Open Sans"/>
                <a:sym typeface="Open Sans"/>
              </a:rPr>
              <a:t>وتجارب</a:t>
            </a:r>
            <a:r>
              <a:rPr lang="ar-SA" dirty="0">
                <a:solidFill>
                  <a:schemeClr val="tx1"/>
                </a:solidFill>
                <a:latin typeface="Open Sans"/>
                <a:ea typeface="Open Sans"/>
                <a:sym typeface="Open Sans"/>
              </a:rPr>
              <a:t> </a:t>
            </a:r>
            <a:r>
              <a:rPr lang="en-US" sz="2400" b="1" dirty="0">
                <a:solidFill>
                  <a:srgbClr val="3F3F3F"/>
                </a:solidFill>
                <a:latin typeface="Open Sans"/>
                <a:ea typeface="Open Sans"/>
                <a:cs typeface="Open Sans"/>
                <a:sym typeface="Open Sans"/>
              </a:rPr>
              <a:t>Trials</a:t>
            </a:r>
            <a:r>
              <a:rPr lang="ar-SA" dirty="0">
                <a:solidFill>
                  <a:schemeClr val="tx1"/>
                </a:solidFill>
                <a:latin typeface="Open Sans"/>
                <a:ea typeface="Open Sans"/>
                <a:sym typeface="Open Sans"/>
              </a:rPr>
              <a:t>، الافتتاحيات</a:t>
            </a:r>
            <a:r>
              <a:rPr lang="en-US" dirty="0">
                <a:solidFill>
                  <a:schemeClr val="tx1"/>
                </a:solidFill>
                <a:latin typeface="Open Sans"/>
                <a:ea typeface="Open Sans"/>
                <a:sym typeface="Open Sans"/>
              </a:rPr>
              <a:t> </a:t>
            </a:r>
            <a:r>
              <a:rPr lang="en-US" sz="2400" b="1" dirty="0">
                <a:solidFill>
                  <a:srgbClr val="3F3F3F"/>
                </a:solidFill>
                <a:latin typeface="Open Sans"/>
                <a:ea typeface="Open Sans"/>
                <a:cs typeface="Open Sans"/>
                <a:sym typeface="Open Sans"/>
              </a:rPr>
              <a:t>Editorials</a:t>
            </a:r>
            <a:r>
              <a:rPr lang="ar-EG" dirty="0">
                <a:solidFill>
                  <a:schemeClr val="tx1"/>
                </a:solidFill>
                <a:latin typeface="Open Sans"/>
                <a:ea typeface="Open Sans"/>
                <a:sym typeface="Open Sans"/>
              </a:rPr>
              <a:t>، </a:t>
            </a:r>
            <a:r>
              <a:rPr lang="ar-SA" dirty="0">
                <a:solidFill>
                  <a:schemeClr val="tx1"/>
                </a:solidFill>
                <a:latin typeface="Open Sans"/>
                <a:ea typeface="Open Sans"/>
                <a:sym typeface="Open Sans"/>
              </a:rPr>
              <a:t>والإجابات الاكلينيكية.</a:t>
            </a:r>
            <a:r>
              <a:rPr lang="en-US" sz="2400" b="1" dirty="0">
                <a:solidFill>
                  <a:srgbClr val="3F3F3F"/>
                </a:solidFill>
                <a:latin typeface="Open Sans"/>
                <a:ea typeface="Open Sans"/>
                <a:cs typeface="Open Sans"/>
                <a:sym typeface="Open Sans"/>
              </a:rPr>
              <a:t> Clinical Answers</a:t>
            </a:r>
            <a:endParaRPr lang="ar-SA" dirty="0">
              <a:solidFill>
                <a:schemeClr val="tx1"/>
              </a:solidFill>
              <a:latin typeface="Open Sans"/>
              <a:ea typeface="Open Sans"/>
              <a:sym typeface="Open Sans"/>
            </a:endParaRPr>
          </a:p>
          <a:p>
            <a:pPr marL="76200" lvl="0" indent="0" algn="r" rtl="1">
              <a:lnSpc>
                <a:spcPct val="100000"/>
              </a:lnSpc>
              <a:spcBef>
                <a:spcPts val="1000"/>
              </a:spcBef>
              <a:spcAft>
                <a:spcPts val="0"/>
              </a:spcAft>
              <a:buClr>
                <a:schemeClr val="dk1"/>
              </a:buClr>
              <a:buSzPts val="2400"/>
              <a:buNone/>
            </a:pPr>
            <a:endParaRPr lang="ar-SA" sz="2800" dirty="0">
              <a:solidFill>
                <a:schemeClr val="dk1"/>
              </a:solidFill>
              <a:latin typeface="Open Sans"/>
              <a:ea typeface="Open Sans"/>
              <a:cs typeface="Open Sans"/>
              <a:sym typeface="Open Sans"/>
            </a:endParaRPr>
          </a:p>
          <a:p>
            <a:pPr marL="76200" lvl="0" indent="0" algn="r" rtl="1">
              <a:lnSpc>
                <a:spcPct val="100000"/>
              </a:lnSpc>
              <a:spcBef>
                <a:spcPts val="1000"/>
              </a:spcBef>
              <a:spcAft>
                <a:spcPts val="0"/>
              </a:spcAft>
              <a:buClr>
                <a:schemeClr val="dk1"/>
              </a:buClr>
              <a:buSzPts val="2400"/>
              <a:buNone/>
            </a:pPr>
            <a:endParaRPr lang="ar-SA" sz="2800" dirty="0">
              <a:solidFill>
                <a:schemeClr val="dk1"/>
              </a:solidFill>
              <a:latin typeface="Open Sans"/>
              <a:ea typeface="Open Sans"/>
              <a:cs typeface="Open Sans"/>
              <a:sym typeface="Open Sans"/>
            </a:endParaRPr>
          </a:p>
          <a:p>
            <a:pPr marL="76200" lvl="0" indent="0" algn="r" rtl="1">
              <a:lnSpc>
                <a:spcPct val="100000"/>
              </a:lnSpc>
              <a:spcBef>
                <a:spcPts val="1000"/>
              </a:spcBef>
              <a:spcAft>
                <a:spcPts val="0"/>
              </a:spcAft>
              <a:buClr>
                <a:schemeClr val="dk1"/>
              </a:buClr>
              <a:buSzPts val="2400"/>
              <a:buNone/>
            </a:pPr>
            <a:endParaRPr lang="ar-SA" sz="2800" dirty="0">
              <a:solidFill>
                <a:schemeClr val="dk1"/>
              </a:solidFill>
              <a:latin typeface="Open Sans"/>
              <a:ea typeface="Open Sans"/>
              <a:cs typeface="Open Sans"/>
              <a:sym typeface="Open Sans"/>
            </a:endParaRPr>
          </a:p>
        </p:txBody>
      </p:sp>
      <p:sp>
        <p:nvSpPr>
          <p:cNvPr id="339" name="Google Shape;339;p17"/>
          <p:cNvSpPr/>
          <p:nvPr/>
        </p:nvSpPr>
        <p:spPr>
          <a:xfrm>
            <a:off x="6512242" y="2754630"/>
            <a:ext cx="2334577" cy="40005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9"/>
          <p:cNvSpPr txBox="1">
            <a:spLocks noGrp="1"/>
          </p:cNvSpPr>
          <p:nvPr>
            <p:ph type="title"/>
          </p:nvPr>
        </p:nvSpPr>
        <p:spPr>
          <a:xfrm>
            <a:off x="259119" y="525780"/>
            <a:ext cx="7757704" cy="693902"/>
          </a:xfrm>
          <a:prstGeom prst="rect">
            <a:avLst/>
          </a:prstGeom>
          <a:noFill/>
          <a:ln>
            <a:noFill/>
          </a:ln>
        </p:spPr>
        <p:txBody>
          <a:bodyPr spcFirstLastPara="1" wrap="square" lIns="91425" tIns="45700" rIns="91425" bIns="45700" anchor="t" anchorCtr="0">
            <a:noAutofit/>
          </a:bodyPr>
          <a:lstStyle/>
          <a:p>
            <a:pPr lvl="0" algn="r" rtl="1">
              <a:buClr>
                <a:schemeClr val="dk1"/>
              </a:buClr>
              <a:buSzPts val="3200"/>
            </a:pPr>
            <a:r>
              <a:rPr lang="ar-SA" sz="2800" dirty="0">
                <a:solidFill>
                  <a:srgbClr val="586F7C"/>
                </a:solidFill>
                <a:latin typeface="Open Sans"/>
                <a:ea typeface="Open Sans"/>
                <a:cs typeface="Open Sans"/>
                <a:sym typeface="Open Sans"/>
              </a:rPr>
              <a:t>مثال علي ملخص بحث </a:t>
            </a:r>
            <a:r>
              <a:rPr lang="ar-SA" sz="2800" dirty="0">
                <a:solidFill>
                  <a:srgbClr val="586F7C"/>
                </a:solidFill>
                <a:latin typeface="Open Sans"/>
                <a:ea typeface="Open Sans"/>
                <a:sym typeface="Open Sans"/>
              </a:rPr>
              <a:t>كوكرين</a:t>
            </a:r>
            <a:r>
              <a:rPr lang="ar-SA" sz="2800" dirty="0">
                <a:solidFill>
                  <a:srgbClr val="586F7C"/>
                </a:solidFill>
                <a:latin typeface="Open Sans"/>
                <a:ea typeface="Open Sans"/>
                <a:cs typeface="Open Sans"/>
                <a:sym typeface="Open Sans"/>
              </a:rPr>
              <a:t> </a:t>
            </a:r>
            <a:r>
              <a:rPr lang="en-US" sz="2800" dirty="0">
                <a:solidFill>
                  <a:srgbClr val="586F7C"/>
                </a:solidFill>
                <a:latin typeface="Open Sans"/>
                <a:ea typeface="Open Sans"/>
                <a:cs typeface="Open Sans"/>
                <a:sym typeface="Open Sans"/>
              </a:rPr>
              <a:t>Cochrane</a:t>
            </a:r>
            <a:r>
              <a:rPr lang="ar-SA" sz="2800" dirty="0">
                <a:solidFill>
                  <a:srgbClr val="586F7C"/>
                </a:solidFill>
                <a:latin typeface="Open Sans"/>
                <a:ea typeface="Open Sans"/>
                <a:cs typeface="Open Sans"/>
                <a:sym typeface="Open Sans"/>
              </a:rPr>
              <a:t> للدراسات المرجعية المنهجية متضمنا </a:t>
            </a:r>
            <a:r>
              <a:rPr lang="ar-SA" sz="2800" dirty="0">
                <a:solidFill>
                  <a:srgbClr val="586F7C"/>
                </a:solidFill>
                <a:latin typeface="Open Sans"/>
                <a:ea typeface="Open Sans"/>
                <a:sym typeface="Open Sans"/>
              </a:rPr>
              <a:t>ملخص بلغة بسيطة</a:t>
            </a:r>
            <a:br>
              <a:rPr lang="ar-SA" sz="2800" dirty="0">
                <a:solidFill>
                  <a:srgbClr val="FF0000"/>
                </a:solidFill>
                <a:latin typeface="Open Sans"/>
                <a:ea typeface="Open Sans"/>
                <a:cs typeface="Open Sans"/>
                <a:sym typeface="Open Sans"/>
              </a:rPr>
            </a:br>
            <a:br>
              <a:rPr lang="ar-SA" sz="2800" dirty="0">
                <a:solidFill>
                  <a:srgbClr val="FF0000"/>
                </a:solidFill>
                <a:latin typeface="Open Sans"/>
                <a:ea typeface="Open Sans"/>
                <a:cs typeface="Open Sans"/>
                <a:sym typeface="Open Sans"/>
              </a:rPr>
            </a:br>
            <a:br>
              <a:rPr lang="ar-SA" sz="2800" dirty="0">
                <a:solidFill>
                  <a:srgbClr val="FF0000"/>
                </a:solidFill>
                <a:latin typeface="Open Sans"/>
                <a:ea typeface="Open Sans"/>
                <a:cs typeface="Open Sans"/>
                <a:sym typeface="Open Sans"/>
              </a:rPr>
            </a:br>
            <a:br>
              <a:rPr lang="ar-SA" sz="2800" dirty="0">
                <a:solidFill>
                  <a:srgbClr val="FF0000"/>
                </a:solidFill>
                <a:latin typeface="Open Sans"/>
                <a:ea typeface="Open Sans"/>
                <a:cs typeface="Open Sans"/>
                <a:sym typeface="Open Sans"/>
              </a:rPr>
            </a:br>
            <a:br>
              <a:rPr lang="ar-SA" sz="2800" dirty="0">
                <a:solidFill>
                  <a:srgbClr val="FF0000"/>
                </a:solidFill>
                <a:latin typeface="Open Sans"/>
                <a:ea typeface="Open Sans"/>
                <a:cs typeface="Open Sans"/>
                <a:sym typeface="Open Sans"/>
              </a:rPr>
            </a:br>
            <a:br>
              <a:rPr lang="ar-SA" sz="2800" dirty="0">
                <a:solidFill>
                  <a:srgbClr val="FF0000"/>
                </a:solidFill>
                <a:latin typeface="Open Sans"/>
                <a:ea typeface="Open Sans"/>
                <a:cs typeface="Open Sans"/>
                <a:sym typeface="Open Sans"/>
              </a:rPr>
            </a:br>
            <a:br>
              <a:rPr lang="ar-SA" sz="2800" dirty="0">
                <a:solidFill>
                  <a:srgbClr val="FF0000"/>
                </a:solidFill>
                <a:latin typeface="Open Sans"/>
                <a:ea typeface="Open Sans"/>
                <a:cs typeface="Open Sans"/>
                <a:sym typeface="Open Sans"/>
              </a:rPr>
            </a:br>
            <a:br>
              <a:rPr lang="ar-SA" sz="2800" dirty="0">
                <a:solidFill>
                  <a:srgbClr val="FF0000"/>
                </a:solidFill>
                <a:latin typeface="Open Sans"/>
                <a:ea typeface="Open Sans"/>
                <a:cs typeface="Open Sans"/>
                <a:sym typeface="Open Sans"/>
              </a:rPr>
            </a:br>
            <a:br>
              <a:rPr lang="ar-SA" sz="2800" dirty="0">
                <a:solidFill>
                  <a:srgbClr val="FF0000"/>
                </a:solidFill>
                <a:latin typeface="Open Sans"/>
                <a:ea typeface="Open Sans"/>
                <a:cs typeface="Open Sans"/>
                <a:sym typeface="Open Sans"/>
              </a:rPr>
            </a:br>
            <a:br>
              <a:rPr lang="ar-SA" sz="2800" dirty="0">
                <a:solidFill>
                  <a:srgbClr val="FF0000"/>
                </a:solidFill>
                <a:latin typeface="Open Sans"/>
                <a:ea typeface="Open Sans"/>
                <a:cs typeface="Open Sans"/>
                <a:sym typeface="Open Sans"/>
              </a:rPr>
            </a:br>
            <a:br>
              <a:rPr lang="ar-SA" sz="2800" dirty="0">
                <a:solidFill>
                  <a:srgbClr val="FF0000"/>
                </a:solidFill>
                <a:latin typeface="Open Sans"/>
                <a:ea typeface="Open Sans"/>
                <a:cs typeface="Open Sans"/>
                <a:sym typeface="Open Sans"/>
              </a:rPr>
            </a:br>
            <a:br>
              <a:rPr lang="ar-SA" sz="2800" dirty="0">
                <a:solidFill>
                  <a:srgbClr val="FF0000"/>
                </a:solidFill>
                <a:latin typeface="Open Sans"/>
                <a:ea typeface="Open Sans"/>
                <a:cs typeface="Open Sans"/>
                <a:sym typeface="Open Sans"/>
              </a:rPr>
            </a:br>
            <a:br>
              <a:rPr lang="ar-SA" sz="2800" dirty="0">
                <a:solidFill>
                  <a:srgbClr val="FF0000"/>
                </a:solidFill>
                <a:latin typeface="Open Sans"/>
                <a:ea typeface="Open Sans"/>
                <a:cs typeface="Open Sans"/>
                <a:sym typeface="Open Sans"/>
              </a:rPr>
            </a:br>
            <a:br>
              <a:rPr lang="ar-SA" sz="2800" dirty="0">
                <a:solidFill>
                  <a:srgbClr val="FF0000"/>
                </a:solidFill>
                <a:latin typeface="Open Sans"/>
                <a:ea typeface="Open Sans"/>
                <a:cs typeface="Open Sans"/>
                <a:sym typeface="Open Sans"/>
              </a:rPr>
            </a:br>
            <a:br>
              <a:rPr lang="ar-SA" sz="2800" dirty="0">
                <a:solidFill>
                  <a:srgbClr val="FF0000"/>
                </a:solidFill>
                <a:latin typeface="Open Sans"/>
                <a:ea typeface="Open Sans"/>
                <a:cs typeface="Open Sans"/>
                <a:sym typeface="Open Sans"/>
              </a:rPr>
            </a:br>
            <a:br>
              <a:rPr lang="ar-SA" sz="2800" dirty="0">
                <a:solidFill>
                  <a:srgbClr val="FF0000"/>
                </a:solidFill>
                <a:latin typeface="Open Sans"/>
                <a:ea typeface="Open Sans"/>
                <a:cs typeface="Open Sans"/>
                <a:sym typeface="Open Sans"/>
              </a:rPr>
            </a:br>
            <a:endParaRPr sz="2800" dirty="0">
              <a:solidFill>
                <a:srgbClr val="FF0000"/>
              </a:solidFill>
              <a:latin typeface="Open Sans"/>
              <a:ea typeface="Open Sans"/>
              <a:cs typeface="Open Sans"/>
              <a:sym typeface="Open Sans"/>
            </a:endParaRPr>
          </a:p>
        </p:txBody>
      </p:sp>
      <p:pic>
        <p:nvPicPr>
          <p:cNvPr id="346" name="Google Shape;346;p19"/>
          <p:cNvPicPr preferRelativeResize="0"/>
          <p:nvPr/>
        </p:nvPicPr>
        <p:blipFill rotWithShape="1">
          <a:blip r:embed="rId3">
            <a:alphaModFix/>
          </a:blip>
          <a:srcRect/>
          <a:stretch/>
        </p:blipFill>
        <p:spPr>
          <a:xfrm>
            <a:off x="0" y="1685925"/>
            <a:ext cx="6229351" cy="5076521"/>
          </a:xfrm>
          <a:prstGeom prst="rect">
            <a:avLst/>
          </a:prstGeom>
          <a:noFill/>
          <a:ln>
            <a:noFill/>
          </a:ln>
        </p:spPr>
      </p:pic>
      <p:pic>
        <p:nvPicPr>
          <p:cNvPr id="347" name="Google Shape;347;p19"/>
          <p:cNvPicPr preferRelativeResize="0"/>
          <p:nvPr/>
        </p:nvPicPr>
        <p:blipFill rotWithShape="1">
          <a:blip r:embed="rId4">
            <a:alphaModFix/>
          </a:blip>
          <a:srcRect/>
          <a:stretch/>
        </p:blipFill>
        <p:spPr>
          <a:xfrm>
            <a:off x="6096000" y="1685925"/>
            <a:ext cx="6096000" cy="51720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4"/>
          <p:cNvSpPr txBox="1">
            <a:spLocks noGrp="1"/>
          </p:cNvSpPr>
          <p:nvPr>
            <p:ph type="title"/>
          </p:nvPr>
        </p:nvSpPr>
        <p:spPr>
          <a:xfrm>
            <a:off x="257100" y="0"/>
            <a:ext cx="7217100" cy="1506584"/>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3200"/>
              <a:buNone/>
            </a:pPr>
            <a:br>
              <a:rPr lang="ar-SA" sz="3000" dirty="0">
                <a:solidFill>
                  <a:srgbClr val="FF0000"/>
                </a:solidFill>
                <a:latin typeface="Open Sans"/>
                <a:ea typeface="Open Sans"/>
                <a:cs typeface="Open Sans"/>
                <a:sym typeface="Open Sans"/>
              </a:rPr>
            </a:br>
            <a:r>
              <a:rPr lang="ar-SA" sz="3000" dirty="0">
                <a:solidFill>
                  <a:srgbClr val="586F7C"/>
                </a:solidFill>
                <a:latin typeface="Open Sans"/>
                <a:ea typeface="Open Sans"/>
                <a:sym typeface="Open Sans"/>
              </a:rPr>
              <a:t>التعلم التفاعلي في كوكرين </a:t>
            </a:r>
            <a:r>
              <a:rPr lang="en-US" sz="3000" dirty="0">
                <a:solidFill>
                  <a:srgbClr val="586F7C"/>
                </a:solidFill>
                <a:latin typeface="Open Sans"/>
                <a:ea typeface="Open Sans"/>
                <a:sym typeface="Open Sans"/>
              </a:rPr>
              <a:t>Cochrane</a:t>
            </a:r>
            <a:r>
              <a:rPr lang="en-US" sz="3000" dirty="0">
                <a:solidFill>
                  <a:srgbClr val="FF0000"/>
                </a:solidFill>
                <a:latin typeface="Open Sans"/>
                <a:ea typeface="Open Sans"/>
                <a:cs typeface="Open Sans"/>
                <a:sym typeface="Open Sans"/>
              </a:rPr>
              <a:t> </a:t>
            </a:r>
            <a:r>
              <a:rPr lang="ar-SA" sz="3000" dirty="0">
                <a:solidFill>
                  <a:srgbClr val="586F7C"/>
                </a:solidFill>
                <a:latin typeface="Open Sans"/>
                <a:ea typeface="Open Sans"/>
                <a:sym typeface="Open Sans"/>
              </a:rPr>
              <a:t>:</a:t>
            </a:r>
            <a:br>
              <a:rPr lang="ar-EG" sz="3000" dirty="0">
                <a:solidFill>
                  <a:srgbClr val="586F7C"/>
                </a:solidFill>
                <a:latin typeface="Open Sans"/>
                <a:ea typeface="Open Sans"/>
                <a:sym typeface="Open Sans"/>
              </a:rPr>
            </a:br>
            <a:r>
              <a:rPr lang="ar-SA" sz="3000" dirty="0">
                <a:solidFill>
                  <a:srgbClr val="586F7C"/>
                </a:solidFill>
                <a:latin typeface="Open Sans"/>
                <a:ea typeface="Open Sans"/>
                <a:sym typeface="Open Sans"/>
              </a:rPr>
              <a:t> إجراء مراجعة التدخل</a:t>
            </a:r>
            <a:endParaRPr sz="3000" dirty="0">
              <a:solidFill>
                <a:srgbClr val="586F7C"/>
              </a:solidFill>
              <a:latin typeface="Open Sans"/>
              <a:ea typeface="Open Sans"/>
              <a:cs typeface="Open Sans"/>
              <a:sym typeface="Open Sans"/>
            </a:endParaRPr>
          </a:p>
        </p:txBody>
      </p:sp>
      <p:sp>
        <p:nvSpPr>
          <p:cNvPr id="372" name="Google Shape;372;p14"/>
          <p:cNvSpPr txBox="1">
            <a:spLocks noGrp="1"/>
          </p:cNvSpPr>
          <p:nvPr>
            <p:ph type="body" idx="1"/>
          </p:nvPr>
        </p:nvSpPr>
        <p:spPr>
          <a:xfrm>
            <a:off x="257088" y="1683994"/>
            <a:ext cx="11677800" cy="816300"/>
          </a:xfrm>
          <a:prstGeom prst="rect">
            <a:avLst/>
          </a:prstGeom>
          <a:noFill/>
          <a:ln>
            <a:noFill/>
          </a:ln>
        </p:spPr>
        <p:txBody>
          <a:bodyPr spcFirstLastPara="1" wrap="square" lIns="91425" tIns="45700" rIns="91425" bIns="45700" anchor="t" anchorCtr="0">
            <a:noAutofit/>
          </a:bodyPr>
          <a:lstStyle/>
          <a:p>
            <a:pPr marL="76200" lvl="0" indent="0" algn="r" rtl="1">
              <a:lnSpc>
                <a:spcPct val="100000"/>
              </a:lnSpc>
              <a:spcBef>
                <a:spcPts val="1000"/>
              </a:spcBef>
              <a:spcAft>
                <a:spcPts val="0"/>
              </a:spcAft>
              <a:buClr>
                <a:schemeClr val="dk1"/>
              </a:buClr>
              <a:buSzPts val="2400"/>
              <a:buNone/>
            </a:pPr>
            <a:r>
              <a:rPr lang="ar-SA" sz="2200" dirty="0">
                <a:solidFill>
                  <a:schemeClr val="tx1"/>
                </a:solidFill>
                <a:latin typeface="Open Sans"/>
                <a:ea typeface="Open Sans"/>
                <a:cs typeface="Open Sans"/>
                <a:sym typeface="Open Sans"/>
              </a:rPr>
              <a:t>لمعرفة كيفية إجراء "مراجعة التدخل</a:t>
            </a:r>
            <a:r>
              <a:rPr lang="en-US" sz="2200" dirty="0">
                <a:solidFill>
                  <a:schemeClr val="tx1"/>
                </a:solidFill>
                <a:latin typeface="Open Sans"/>
                <a:ea typeface="Open Sans"/>
                <a:cs typeface="Open Sans"/>
                <a:sym typeface="Open Sans"/>
              </a:rPr>
              <a:t> Intervention Review </a:t>
            </a:r>
            <a:r>
              <a:rPr lang="ar-SA" sz="2200" dirty="0">
                <a:solidFill>
                  <a:schemeClr val="tx1"/>
                </a:solidFill>
                <a:latin typeface="Open Sans"/>
                <a:ea typeface="Open Sans"/>
                <a:cs typeface="Open Sans"/>
                <a:sym typeface="Open Sans"/>
              </a:rPr>
              <a:t>" ، انتقل إلى موقع </a:t>
            </a:r>
            <a:r>
              <a:rPr lang="ar-SA" sz="2400" dirty="0">
                <a:solidFill>
                  <a:schemeClr val="tx1"/>
                </a:solidFill>
                <a:latin typeface="Open Sans"/>
                <a:ea typeface="Open Sans"/>
                <a:cs typeface="Open Sans"/>
                <a:sym typeface="Open Sans"/>
              </a:rPr>
              <a:t>كوكرين</a:t>
            </a:r>
            <a:r>
              <a:rPr lang="ar-SA" sz="2200" dirty="0">
                <a:solidFill>
                  <a:schemeClr val="tx1"/>
                </a:solidFill>
                <a:latin typeface="Open Sans"/>
                <a:ea typeface="Open Sans"/>
                <a:cs typeface="Open Sans"/>
                <a:sym typeface="Open Sans"/>
              </a:rPr>
              <a:t> الإلكتروني. التسجيل مطلوب ولكنه مجاني. توفر الدورة 10 ساعات من التعلم الذاتي حول إجراء عملية مراجعة منهجية كاملة لمؤلفي المراجعة الجدد وذوي الخبرة.</a:t>
            </a:r>
          </a:p>
          <a:p>
            <a:pPr marL="76200" lvl="0" indent="0" algn="r" rtl="1">
              <a:lnSpc>
                <a:spcPct val="100000"/>
              </a:lnSpc>
              <a:spcBef>
                <a:spcPts val="1000"/>
              </a:spcBef>
              <a:spcAft>
                <a:spcPts val="0"/>
              </a:spcAft>
              <a:buClr>
                <a:schemeClr val="dk1"/>
              </a:buClr>
              <a:buSzPts val="2400"/>
              <a:buNone/>
            </a:pPr>
            <a:endParaRPr lang="ar-SA" sz="2200" dirty="0">
              <a:solidFill>
                <a:schemeClr val="tx1"/>
              </a:solidFill>
              <a:latin typeface="Open Sans"/>
              <a:ea typeface="Open Sans"/>
              <a:cs typeface="Open Sans"/>
              <a:sym typeface="Open Sans"/>
            </a:endParaRPr>
          </a:p>
          <a:p>
            <a:pPr marL="76200" lvl="0" indent="0" algn="r" rtl="1">
              <a:lnSpc>
                <a:spcPct val="100000"/>
              </a:lnSpc>
              <a:spcBef>
                <a:spcPts val="1000"/>
              </a:spcBef>
              <a:spcAft>
                <a:spcPts val="0"/>
              </a:spcAft>
              <a:buClr>
                <a:schemeClr val="dk1"/>
              </a:buClr>
              <a:buSzPts val="2400"/>
              <a:buNone/>
            </a:pPr>
            <a:endParaRPr lang="ar-SA" sz="2200" dirty="0">
              <a:solidFill>
                <a:srgbClr val="FF0000"/>
              </a:solidFill>
              <a:latin typeface="Open Sans"/>
              <a:ea typeface="Open Sans"/>
              <a:cs typeface="Open Sans"/>
              <a:sym typeface="Open Sans"/>
            </a:endParaRPr>
          </a:p>
          <a:p>
            <a:pPr marL="76200" lvl="0" indent="0" algn="r" rtl="1">
              <a:lnSpc>
                <a:spcPct val="100000"/>
              </a:lnSpc>
              <a:spcBef>
                <a:spcPts val="1000"/>
              </a:spcBef>
              <a:spcAft>
                <a:spcPts val="0"/>
              </a:spcAft>
              <a:buClr>
                <a:schemeClr val="dk1"/>
              </a:buClr>
              <a:buSzPts val="2400"/>
              <a:buNone/>
            </a:pPr>
            <a:endParaRPr lang="ar-SA" sz="2200" dirty="0">
              <a:solidFill>
                <a:srgbClr val="FF0000"/>
              </a:solidFill>
              <a:latin typeface="Open Sans"/>
              <a:ea typeface="Open Sans"/>
              <a:cs typeface="Open Sans"/>
              <a:sym typeface="Open Sans"/>
            </a:endParaRPr>
          </a:p>
          <a:p>
            <a:pPr marL="76200" lvl="0" indent="0" algn="r" rtl="1">
              <a:lnSpc>
                <a:spcPct val="100000"/>
              </a:lnSpc>
              <a:spcBef>
                <a:spcPts val="1000"/>
              </a:spcBef>
              <a:spcAft>
                <a:spcPts val="0"/>
              </a:spcAft>
              <a:buClr>
                <a:schemeClr val="dk1"/>
              </a:buClr>
              <a:buSzPts val="2400"/>
              <a:buNone/>
            </a:pPr>
            <a:endParaRPr lang="ar-SA" sz="2200" dirty="0">
              <a:solidFill>
                <a:srgbClr val="FF0000"/>
              </a:solidFill>
              <a:latin typeface="Open Sans"/>
              <a:ea typeface="Open Sans"/>
              <a:cs typeface="Open Sans"/>
              <a:sym typeface="Open Sans"/>
            </a:endParaRPr>
          </a:p>
          <a:p>
            <a:pPr marL="76200" lvl="0" indent="0" algn="r" rtl="1">
              <a:lnSpc>
                <a:spcPct val="100000"/>
              </a:lnSpc>
              <a:spcBef>
                <a:spcPts val="1000"/>
              </a:spcBef>
              <a:spcAft>
                <a:spcPts val="0"/>
              </a:spcAft>
              <a:buClr>
                <a:schemeClr val="dk1"/>
              </a:buClr>
              <a:buSzPts val="2400"/>
              <a:buNone/>
            </a:pPr>
            <a:endParaRPr lang="ar-SA" sz="2200" dirty="0">
              <a:solidFill>
                <a:srgbClr val="FF0000"/>
              </a:solidFill>
              <a:latin typeface="Open Sans"/>
              <a:ea typeface="Open Sans"/>
              <a:cs typeface="Open Sans"/>
              <a:sym typeface="Open Sans"/>
            </a:endParaRPr>
          </a:p>
          <a:p>
            <a:pPr marL="76200" lvl="0" indent="0" algn="r" rtl="1">
              <a:lnSpc>
                <a:spcPct val="100000"/>
              </a:lnSpc>
              <a:spcBef>
                <a:spcPts val="1000"/>
              </a:spcBef>
              <a:spcAft>
                <a:spcPts val="0"/>
              </a:spcAft>
              <a:buClr>
                <a:schemeClr val="dk1"/>
              </a:buClr>
              <a:buSzPts val="2400"/>
              <a:buNone/>
            </a:pPr>
            <a:endParaRPr lang="ar-SA" sz="2200" dirty="0">
              <a:solidFill>
                <a:srgbClr val="FF0000"/>
              </a:solidFill>
              <a:latin typeface="Open Sans"/>
              <a:ea typeface="Open Sans"/>
              <a:cs typeface="Open Sans"/>
              <a:sym typeface="Open Sans"/>
            </a:endParaRPr>
          </a:p>
          <a:p>
            <a:pPr marL="76200" lvl="0" indent="0" algn="r" rtl="1">
              <a:lnSpc>
                <a:spcPct val="100000"/>
              </a:lnSpc>
              <a:spcBef>
                <a:spcPts val="1000"/>
              </a:spcBef>
              <a:spcAft>
                <a:spcPts val="0"/>
              </a:spcAft>
              <a:buClr>
                <a:schemeClr val="dk1"/>
              </a:buClr>
              <a:buSzPts val="2400"/>
              <a:buNone/>
            </a:pPr>
            <a:endParaRPr lang="ar-SA" sz="2200" dirty="0">
              <a:solidFill>
                <a:srgbClr val="FF0000"/>
              </a:solidFill>
              <a:latin typeface="Open Sans"/>
              <a:ea typeface="Open Sans"/>
              <a:cs typeface="Open Sans"/>
              <a:sym typeface="Open Sans"/>
            </a:endParaRPr>
          </a:p>
          <a:p>
            <a:pPr marL="76200" lvl="0" indent="0" algn="r" rtl="1">
              <a:lnSpc>
                <a:spcPct val="100000"/>
              </a:lnSpc>
              <a:spcBef>
                <a:spcPts val="1000"/>
              </a:spcBef>
              <a:spcAft>
                <a:spcPts val="0"/>
              </a:spcAft>
              <a:buClr>
                <a:schemeClr val="dk1"/>
              </a:buClr>
              <a:buSzPts val="2400"/>
              <a:buNone/>
            </a:pPr>
            <a:endParaRPr lang="ar-SA" sz="2200" dirty="0">
              <a:solidFill>
                <a:srgbClr val="FF0000"/>
              </a:solidFill>
              <a:latin typeface="Open Sans"/>
              <a:ea typeface="Open Sans"/>
              <a:cs typeface="Open Sans"/>
              <a:sym typeface="Open Sans"/>
            </a:endParaRPr>
          </a:p>
          <a:p>
            <a:pPr marL="76200" lvl="0" indent="0" algn="r" rtl="1">
              <a:lnSpc>
                <a:spcPct val="100000"/>
              </a:lnSpc>
              <a:spcBef>
                <a:spcPts val="1000"/>
              </a:spcBef>
              <a:spcAft>
                <a:spcPts val="0"/>
              </a:spcAft>
              <a:buClr>
                <a:schemeClr val="dk1"/>
              </a:buClr>
              <a:buSzPts val="2400"/>
              <a:buNone/>
            </a:pPr>
            <a:endParaRPr lang="ar-SA" sz="2200" dirty="0">
              <a:solidFill>
                <a:srgbClr val="FF0000"/>
              </a:solidFill>
              <a:latin typeface="Open Sans"/>
              <a:ea typeface="Open Sans"/>
              <a:cs typeface="Open Sans"/>
              <a:sym typeface="Open Sans"/>
            </a:endParaRPr>
          </a:p>
          <a:p>
            <a:pPr marL="76200" lvl="0" indent="0" algn="r" rtl="1">
              <a:lnSpc>
                <a:spcPct val="100000"/>
              </a:lnSpc>
              <a:spcBef>
                <a:spcPts val="1000"/>
              </a:spcBef>
              <a:spcAft>
                <a:spcPts val="0"/>
              </a:spcAft>
              <a:buClr>
                <a:schemeClr val="dk1"/>
              </a:buClr>
              <a:buSzPts val="2400"/>
              <a:buNone/>
            </a:pPr>
            <a:endParaRPr lang="ar-SA" sz="2200" dirty="0">
              <a:solidFill>
                <a:srgbClr val="FF0000"/>
              </a:solidFill>
              <a:latin typeface="Open Sans"/>
              <a:ea typeface="Open Sans"/>
              <a:cs typeface="Open Sans"/>
              <a:sym typeface="Open Sans"/>
            </a:endParaRPr>
          </a:p>
        </p:txBody>
      </p:sp>
      <p:pic>
        <p:nvPicPr>
          <p:cNvPr id="373" name="Google Shape;373;p14"/>
          <p:cNvPicPr preferRelativeResize="0"/>
          <p:nvPr/>
        </p:nvPicPr>
        <p:blipFill rotWithShape="1">
          <a:blip r:embed="rId3">
            <a:alphaModFix/>
          </a:blip>
          <a:srcRect/>
          <a:stretch/>
        </p:blipFill>
        <p:spPr>
          <a:xfrm>
            <a:off x="2741087" y="3362632"/>
            <a:ext cx="7398120" cy="337629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8"/>
          <p:cNvSpPr txBox="1">
            <a:spLocks noGrp="1"/>
          </p:cNvSpPr>
          <p:nvPr>
            <p:ph type="title"/>
          </p:nvPr>
        </p:nvSpPr>
        <p:spPr>
          <a:xfrm>
            <a:off x="0" y="726534"/>
            <a:ext cx="7217229" cy="733178"/>
          </a:xfrm>
          <a:prstGeom prst="rect">
            <a:avLst/>
          </a:prstGeom>
          <a:noFill/>
          <a:ln>
            <a:noFill/>
          </a:ln>
        </p:spPr>
        <p:txBody>
          <a:bodyPr spcFirstLastPara="1" wrap="square" lIns="91425" tIns="45700" rIns="91425" bIns="45700" anchor="t" anchorCtr="0">
            <a:normAutofit/>
          </a:bodyPr>
          <a:lstStyle/>
          <a:p>
            <a:pPr marL="0" lvl="0" indent="0">
              <a:lnSpc>
                <a:spcPct val="90000"/>
              </a:lnSpc>
              <a:spcBef>
                <a:spcPts val="0"/>
              </a:spcBef>
              <a:spcAft>
                <a:spcPts val="0"/>
              </a:spcAft>
              <a:buClr>
                <a:schemeClr val="dk1"/>
              </a:buClr>
              <a:buSzPts val="3200"/>
              <a:buNone/>
            </a:pPr>
            <a:r>
              <a:rPr lang="en-US" sz="3000" dirty="0">
                <a:solidFill>
                  <a:srgbClr val="586F7C"/>
                </a:solidFill>
                <a:latin typeface="Open Sans"/>
                <a:ea typeface="Open Sans"/>
                <a:sym typeface="Open Sans"/>
              </a:rPr>
              <a:t>Clinical</a:t>
            </a:r>
            <a:r>
              <a:rPr lang="ar-SA" dirty="0">
                <a:solidFill>
                  <a:srgbClr val="FF0000"/>
                </a:solidFill>
                <a:latin typeface="Open Sans"/>
                <a:ea typeface="Open Sans"/>
                <a:cs typeface="Open Sans"/>
                <a:sym typeface="Open Sans"/>
              </a:rPr>
              <a:t> </a:t>
            </a:r>
            <a:r>
              <a:rPr lang="en-US" sz="3000" dirty="0">
                <a:solidFill>
                  <a:srgbClr val="586F7C"/>
                </a:solidFill>
                <a:latin typeface="Open Sans"/>
                <a:ea typeface="Open Sans"/>
                <a:sym typeface="Open Sans"/>
              </a:rPr>
              <a:t>Key</a:t>
            </a:r>
            <a:endParaRPr sz="3000" dirty="0">
              <a:solidFill>
                <a:srgbClr val="586F7C"/>
              </a:solidFill>
              <a:latin typeface="Open Sans"/>
              <a:ea typeface="Open Sans"/>
              <a:sym typeface="Open Sans"/>
            </a:endParaRPr>
          </a:p>
        </p:txBody>
      </p:sp>
      <p:pic>
        <p:nvPicPr>
          <p:cNvPr id="380" name="Google Shape;380;p28"/>
          <p:cNvPicPr preferRelativeResize="0"/>
          <p:nvPr/>
        </p:nvPicPr>
        <p:blipFill rotWithShape="1">
          <a:blip r:embed="rId3">
            <a:alphaModFix/>
          </a:blip>
          <a:srcRect/>
          <a:stretch/>
        </p:blipFill>
        <p:spPr>
          <a:xfrm>
            <a:off x="5835650" y="2882450"/>
            <a:ext cx="6356349" cy="2827325"/>
          </a:xfrm>
          <a:prstGeom prst="rect">
            <a:avLst/>
          </a:prstGeom>
          <a:noFill/>
          <a:ln>
            <a:noFill/>
          </a:ln>
        </p:spPr>
      </p:pic>
      <p:sp>
        <p:nvSpPr>
          <p:cNvPr id="381" name="Google Shape;381;p28"/>
          <p:cNvSpPr txBox="1"/>
          <p:nvPr/>
        </p:nvSpPr>
        <p:spPr>
          <a:xfrm>
            <a:off x="179612" y="1459713"/>
            <a:ext cx="11148788" cy="1097220"/>
          </a:xfrm>
          <a:prstGeom prst="rect">
            <a:avLst/>
          </a:prstGeom>
          <a:noFill/>
          <a:ln>
            <a:noFill/>
          </a:ln>
        </p:spPr>
        <p:txBody>
          <a:bodyPr spcFirstLastPara="1" wrap="square" lIns="91425" tIns="45700" rIns="91425" bIns="45700" anchor="t" anchorCtr="0">
            <a:noAutofit/>
          </a:bodyPr>
          <a:lstStyle/>
          <a:p>
            <a:pPr marL="76200" marR="0" lvl="0" indent="0" algn="r" rtl="1">
              <a:lnSpc>
                <a:spcPct val="100000"/>
              </a:lnSpc>
              <a:spcBef>
                <a:spcPts val="1000"/>
              </a:spcBef>
              <a:spcAft>
                <a:spcPts val="0"/>
              </a:spcAft>
              <a:buClr>
                <a:schemeClr val="dk1"/>
              </a:buClr>
              <a:buSzPts val="2400"/>
              <a:buFont typeface="Arial"/>
              <a:buNone/>
            </a:pPr>
            <a:r>
              <a:rPr lang="ar-SA" sz="2200" dirty="0">
                <a:solidFill>
                  <a:schemeClr val="tx1"/>
                </a:solidFill>
                <a:latin typeface="Open Sans"/>
                <a:ea typeface="Open Sans"/>
                <a:cs typeface="Open Sans"/>
                <a:sym typeface="Open Sans"/>
              </a:rPr>
              <a:t>أ</a:t>
            </a:r>
            <a:r>
              <a:rPr lang="ar-SA" sz="2200" b="0" i="0" u="none" strike="noStrike" cap="none" dirty="0">
                <a:solidFill>
                  <a:schemeClr val="tx1"/>
                </a:solidFill>
                <a:latin typeface="Open Sans"/>
                <a:ea typeface="Open Sans"/>
                <a:cs typeface="Open Sans"/>
                <a:sym typeface="Open Sans"/>
              </a:rPr>
              <a:t>نظر </a:t>
            </a:r>
            <a:r>
              <a:rPr lang="ar-SA" sz="2200" b="1" i="0" u="none" strike="noStrike" cap="none" dirty="0">
                <a:solidFill>
                  <a:schemeClr val="tx1"/>
                </a:solidFill>
                <a:latin typeface="Open Sans"/>
                <a:ea typeface="Open Sans"/>
                <a:cs typeface="Open Sans"/>
                <a:sym typeface="Open Sans"/>
              </a:rPr>
              <a:t>قائمة المصادر المرجعية </a:t>
            </a:r>
            <a:r>
              <a:rPr lang="ar-SA" sz="2200" b="0" i="0" u="none" strike="noStrike" cap="none" dirty="0">
                <a:solidFill>
                  <a:schemeClr val="tx1"/>
                </a:solidFill>
                <a:latin typeface="Open Sans"/>
                <a:ea typeface="Open Sans"/>
                <a:cs typeface="Open Sans"/>
                <a:sym typeface="Open Sans"/>
              </a:rPr>
              <a:t>لبوابة محتوى</a:t>
            </a:r>
            <a:r>
              <a:rPr lang="ar-EG" sz="2200" b="0" i="0" u="none" strike="noStrike" cap="none" dirty="0">
                <a:solidFill>
                  <a:schemeClr val="tx1"/>
                </a:solidFill>
                <a:latin typeface="Open Sans"/>
                <a:ea typeface="Open Sans"/>
                <a:cs typeface="Open Sans"/>
                <a:sym typeface="Open Sans"/>
              </a:rPr>
              <a:t> "البحوث من أجل الحياة"</a:t>
            </a:r>
            <a:r>
              <a:rPr lang="ar-SA" sz="2200" b="0" i="0" u="none" strike="noStrike" cap="none" dirty="0">
                <a:solidFill>
                  <a:schemeClr val="tx1"/>
                </a:solidFill>
                <a:latin typeface="Open Sans"/>
                <a:ea typeface="Open Sans"/>
                <a:cs typeface="Open Sans"/>
                <a:sym typeface="Open Sans"/>
              </a:rPr>
              <a:t> </a:t>
            </a:r>
            <a:r>
              <a:rPr lang="en-US" sz="2200" b="0" i="0" u="none" strike="noStrike" cap="none" dirty="0">
                <a:solidFill>
                  <a:schemeClr val="tx1"/>
                </a:solidFill>
                <a:latin typeface="Open Sans"/>
                <a:ea typeface="Open Sans"/>
                <a:cs typeface="Open Sans"/>
                <a:sym typeface="Open Sans"/>
              </a:rPr>
              <a:t> </a:t>
            </a:r>
            <a:r>
              <a:rPr lang="en-US" sz="2200" dirty="0">
                <a:solidFill>
                  <a:schemeClr val="tx1"/>
                </a:solidFill>
                <a:latin typeface="Open Sans"/>
                <a:ea typeface="Open Sans"/>
                <a:cs typeface="Open Sans"/>
                <a:sym typeface="Open Sans"/>
              </a:rPr>
              <a:t>Research4life</a:t>
            </a:r>
            <a:r>
              <a:rPr lang="ar-EG" sz="2200" dirty="0">
                <a:solidFill>
                  <a:schemeClr val="tx1"/>
                </a:solidFill>
                <a:latin typeface="Open Sans"/>
                <a:ea typeface="Open Sans"/>
                <a:cs typeface="Open Sans"/>
                <a:sym typeface="Open Sans"/>
              </a:rPr>
              <a:t>/ </a:t>
            </a:r>
            <a:r>
              <a:rPr lang="en-US" sz="2200" b="1" dirty="0">
                <a:solidFill>
                  <a:schemeClr val="tx1"/>
                </a:solidFill>
                <a:latin typeface="Open Sans"/>
                <a:ea typeface="Open Sans"/>
                <a:cs typeface="Open Sans"/>
                <a:sym typeface="Open Sans"/>
              </a:rPr>
              <a:t>Clinical Key</a:t>
            </a:r>
            <a:r>
              <a:rPr lang="ar-EG" sz="2200" b="1" dirty="0">
                <a:solidFill>
                  <a:schemeClr val="tx1"/>
                </a:solidFill>
                <a:latin typeface="Open Sans"/>
                <a:ea typeface="Open Sans"/>
                <a:cs typeface="Open Sans"/>
                <a:sym typeface="Open Sans"/>
              </a:rPr>
              <a:t> </a:t>
            </a:r>
            <a:r>
              <a:rPr lang="en-US" sz="2200" b="1" dirty="0">
                <a:solidFill>
                  <a:schemeClr val="tx1"/>
                </a:solidFill>
                <a:latin typeface="Open Sans"/>
                <a:ea typeface="Open Sans"/>
                <a:cs typeface="Open Sans"/>
                <a:sym typeface="Open Sans"/>
              </a:rPr>
              <a:t> </a:t>
            </a:r>
            <a:endParaRPr sz="2200" b="1" dirty="0">
              <a:solidFill>
                <a:schemeClr val="tx1"/>
              </a:solidFill>
              <a:latin typeface="Open Sans"/>
              <a:ea typeface="Open Sans"/>
              <a:cs typeface="Open Sans"/>
            </a:endParaRPr>
          </a:p>
        </p:txBody>
      </p:sp>
      <p:pic>
        <p:nvPicPr>
          <p:cNvPr id="382" name="Google Shape;382;p28"/>
          <p:cNvPicPr preferRelativeResize="0"/>
          <p:nvPr/>
        </p:nvPicPr>
        <p:blipFill>
          <a:blip r:embed="rId4">
            <a:alphaModFix/>
          </a:blip>
          <a:stretch>
            <a:fillRect/>
          </a:stretch>
        </p:blipFill>
        <p:spPr>
          <a:xfrm>
            <a:off x="179612" y="2182583"/>
            <a:ext cx="5524502" cy="44322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6"/>
          <p:cNvSpPr txBox="1">
            <a:spLocks noGrp="1"/>
          </p:cNvSpPr>
          <p:nvPr>
            <p:ph type="title"/>
          </p:nvPr>
        </p:nvSpPr>
        <p:spPr>
          <a:xfrm>
            <a:off x="0" y="726534"/>
            <a:ext cx="7217229" cy="733178"/>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en-US" dirty="0">
                <a:solidFill>
                  <a:srgbClr val="00B050"/>
                </a:solidFill>
                <a:latin typeface="Open Sans"/>
                <a:ea typeface="Open Sans"/>
                <a:cs typeface="Open Sans"/>
                <a:sym typeface="Open Sans"/>
              </a:rPr>
              <a:t> </a:t>
            </a:r>
            <a:r>
              <a:rPr lang="ar-SA" dirty="0">
                <a:solidFill>
                  <a:srgbClr val="586F7C"/>
                </a:solidFill>
                <a:latin typeface="Open Sans"/>
                <a:ea typeface="Open Sans"/>
                <a:sym typeface="Open Sans"/>
              </a:rPr>
              <a:t> البحث</a:t>
            </a:r>
            <a:r>
              <a:rPr lang="en-US" dirty="0">
                <a:solidFill>
                  <a:srgbClr val="586F7C"/>
                </a:solidFill>
                <a:latin typeface="Open Sans"/>
                <a:ea typeface="Open Sans"/>
                <a:cs typeface="Open Sans"/>
                <a:sym typeface="Open Sans"/>
              </a:rPr>
              <a:t> </a:t>
            </a:r>
            <a:r>
              <a:rPr lang="ar-EG" dirty="0">
                <a:solidFill>
                  <a:srgbClr val="586F7C"/>
                </a:solidFill>
                <a:latin typeface="Open Sans"/>
                <a:ea typeface="Open Sans"/>
                <a:sym typeface="Open Sans"/>
              </a:rPr>
              <a:t> فى </a:t>
            </a:r>
            <a:r>
              <a:rPr lang="en-US" dirty="0">
                <a:solidFill>
                  <a:srgbClr val="586F7C"/>
                </a:solidFill>
                <a:latin typeface="Open Sans"/>
                <a:ea typeface="Open Sans"/>
                <a:sym typeface="Open Sans"/>
              </a:rPr>
              <a:t>Clinical Key</a:t>
            </a:r>
            <a:endParaRPr dirty="0">
              <a:solidFill>
                <a:srgbClr val="586F7C"/>
              </a:solidFill>
              <a:latin typeface="Open Sans"/>
              <a:ea typeface="Open Sans"/>
              <a:sym typeface="Open Sans"/>
            </a:endParaRPr>
          </a:p>
        </p:txBody>
      </p:sp>
      <p:sp>
        <p:nvSpPr>
          <p:cNvPr id="401" name="Google Shape;401;p46"/>
          <p:cNvSpPr txBox="1">
            <a:spLocks noGrp="1"/>
          </p:cNvSpPr>
          <p:nvPr>
            <p:ph type="body" idx="1"/>
          </p:nvPr>
        </p:nvSpPr>
        <p:spPr>
          <a:xfrm>
            <a:off x="0" y="1796143"/>
            <a:ext cx="4168239" cy="3630880"/>
          </a:xfrm>
          <a:prstGeom prst="rect">
            <a:avLst/>
          </a:prstGeom>
          <a:noFill/>
          <a:ln>
            <a:noFill/>
          </a:ln>
        </p:spPr>
        <p:txBody>
          <a:bodyPr spcFirstLastPara="1" wrap="square" lIns="91425" tIns="45700" rIns="91425" bIns="45700" anchor="t" anchorCtr="0">
            <a:noAutofit/>
          </a:bodyPr>
          <a:lstStyle/>
          <a:p>
            <a:pPr marL="76200" lvl="0" indent="0" algn="r" rtl="1">
              <a:lnSpc>
                <a:spcPct val="100000"/>
              </a:lnSpc>
              <a:buClr>
                <a:schemeClr val="dk1"/>
              </a:buClr>
              <a:buNone/>
            </a:pPr>
            <a:r>
              <a:rPr lang="ar-SA" sz="2800" dirty="0">
                <a:solidFill>
                  <a:schemeClr val="tx1"/>
                </a:solidFill>
                <a:latin typeface="Open Sans"/>
                <a:ea typeface="Open Sans"/>
              </a:rPr>
              <a:t>في </a:t>
            </a:r>
            <a:r>
              <a:rPr lang="en-US" sz="2800" dirty="0">
                <a:solidFill>
                  <a:schemeClr val="tx1"/>
                </a:solidFill>
                <a:latin typeface="Open Sans"/>
                <a:ea typeface="Open Sans"/>
                <a:sym typeface="Open Sans"/>
              </a:rPr>
              <a:t>Clinical Key</a:t>
            </a:r>
            <a:r>
              <a:rPr lang="ar-SA" sz="2800" dirty="0">
                <a:solidFill>
                  <a:schemeClr val="tx1"/>
                </a:solidFill>
                <a:latin typeface="Open Sans"/>
                <a:ea typeface="Open Sans"/>
              </a:rPr>
              <a:t>، أكمل البحث عن </a:t>
            </a:r>
            <a:r>
              <a:rPr lang="ar-SA" sz="2800" dirty="0">
                <a:solidFill>
                  <a:schemeClr val="tx1"/>
                </a:solidFill>
                <a:latin typeface="Open Sans"/>
                <a:ea typeface="Open Sans"/>
                <a:cs typeface="Open Sans"/>
                <a:sym typeface="Open Sans"/>
              </a:rPr>
              <a:t> </a:t>
            </a:r>
            <a:r>
              <a:rPr lang="ar-SA" sz="2800" i="1" dirty="0">
                <a:solidFill>
                  <a:schemeClr val="tx1"/>
                </a:solidFill>
                <a:latin typeface="Open Sans"/>
                <a:ea typeface="Open Sans"/>
                <a:cs typeface="Open Sans"/>
                <a:sym typeface="Open Sans"/>
              </a:rPr>
              <a:t>"علاج حمي الضنك"</a:t>
            </a:r>
            <a:r>
              <a:rPr lang="ar-EG" sz="2800" i="1" dirty="0">
                <a:solidFill>
                  <a:schemeClr val="tx1"/>
                </a:solidFill>
                <a:latin typeface="Open Sans"/>
                <a:ea typeface="Open Sans"/>
                <a:cs typeface="Open Sans"/>
                <a:sym typeface="Open Sans"/>
              </a:rPr>
              <a:t> </a:t>
            </a:r>
            <a:r>
              <a:rPr lang="en-US" sz="2800" dirty="0">
                <a:solidFill>
                  <a:schemeClr val="tx1"/>
                </a:solidFill>
                <a:latin typeface="Open Sans"/>
                <a:ea typeface="Open Sans"/>
                <a:cs typeface="Open Sans"/>
                <a:sym typeface="Open Sans"/>
              </a:rPr>
              <a:t>“</a:t>
            </a:r>
            <a:r>
              <a:rPr lang="en-US" i="1" dirty="0">
                <a:solidFill>
                  <a:schemeClr val="tx1"/>
                </a:solidFill>
                <a:latin typeface="Open Sans"/>
                <a:ea typeface="Open Sans"/>
                <a:cs typeface="Open Sans"/>
                <a:sym typeface="Open Sans"/>
              </a:rPr>
              <a:t>dengue fever treatment</a:t>
            </a:r>
            <a:r>
              <a:rPr lang="en-US" dirty="0">
                <a:solidFill>
                  <a:schemeClr val="tx1"/>
                </a:solidFill>
                <a:latin typeface="Open Sans"/>
                <a:ea typeface="Open Sans"/>
                <a:cs typeface="Open Sans"/>
                <a:sym typeface="Open Sans"/>
              </a:rPr>
              <a:t>”.</a:t>
            </a:r>
            <a:r>
              <a:rPr lang="ar-SA" sz="2800" i="1" dirty="0">
                <a:solidFill>
                  <a:schemeClr val="tx1"/>
                </a:solidFill>
                <a:latin typeface="Open Sans"/>
                <a:ea typeface="Open Sans"/>
                <a:cs typeface="Open Sans"/>
                <a:sym typeface="Open Sans"/>
              </a:rPr>
              <a:t>.</a:t>
            </a:r>
          </a:p>
          <a:p>
            <a:pPr marL="76200" lvl="0" indent="0" algn="r" rtl="1">
              <a:lnSpc>
                <a:spcPct val="100000"/>
              </a:lnSpc>
              <a:buClr>
                <a:schemeClr val="dk1"/>
              </a:buClr>
              <a:buNone/>
            </a:pPr>
            <a:endParaRPr lang="ar-SA" sz="2800" dirty="0">
              <a:solidFill>
                <a:schemeClr val="tx1"/>
              </a:solidFill>
              <a:latin typeface="Open Sans"/>
              <a:ea typeface="Open Sans"/>
              <a:cs typeface="Open Sans"/>
              <a:sym typeface="Open Sans"/>
            </a:endParaRPr>
          </a:p>
          <a:p>
            <a:pPr marL="76200" lvl="0" indent="0" algn="r" rtl="1">
              <a:lnSpc>
                <a:spcPct val="100000"/>
              </a:lnSpc>
              <a:buClr>
                <a:schemeClr val="dk1"/>
              </a:buClr>
              <a:buNone/>
            </a:pPr>
            <a:r>
              <a:rPr lang="ar-SA" sz="2800" dirty="0">
                <a:solidFill>
                  <a:schemeClr val="tx1"/>
                </a:solidFill>
                <a:latin typeface="Open Sans"/>
                <a:ea typeface="Open Sans"/>
                <a:cs typeface="Open Sans"/>
                <a:sym typeface="Open Sans"/>
              </a:rPr>
              <a:t>لاحظ الخيارات المتاحة لتقييد نتائج البحث.</a:t>
            </a:r>
          </a:p>
          <a:p>
            <a:pPr marL="76200" lvl="0" indent="0" algn="r" rtl="1">
              <a:lnSpc>
                <a:spcPct val="100000"/>
              </a:lnSpc>
              <a:buClr>
                <a:schemeClr val="dk1"/>
              </a:buClr>
              <a:buNone/>
            </a:pPr>
            <a:endParaRPr sz="2800" dirty="0">
              <a:solidFill>
                <a:schemeClr val="dk1"/>
              </a:solidFill>
              <a:latin typeface="Open Sans"/>
              <a:ea typeface="Open Sans"/>
              <a:cs typeface="Open Sans"/>
              <a:sym typeface="Open Sans"/>
            </a:endParaRPr>
          </a:p>
        </p:txBody>
      </p:sp>
      <p:pic>
        <p:nvPicPr>
          <p:cNvPr id="402" name="Google Shape;402;p46"/>
          <p:cNvPicPr preferRelativeResize="0"/>
          <p:nvPr/>
        </p:nvPicPr>
        <p:blipFill rotWithShape="1">
          <a:blip r:embed="rId3">
            <a:alphaModFix/>
          </a:blip>
          <a:srcRect/>
          <a:stretch/>
        </p:blipFill>
        <p:spPr>
          <a:xfrm>
            <a:off x="4346368" y="1796143"/>
            <a:ext cx="7666017" cy="2447557"/>
          </a:xfrm>
          <a:prstGeom prst="rect">
            <a:avLst/>
          </a:prstGeom>
          <a:noFill/>
          <a:ln>
            <a:noFill/>
          </a:ln>
        </p:spPr>
      </p:pic>
      <p:pic>
        <p:nvPicPr>
          <p:cNvPr id="403" name="Google Shape;403;p46"/>
          <p:cNvPicPr preferRelativeResize="0"/>
          <p:nvPr/>
        </p:nvPicPr>
        <p:blipFill rotWithShape="1">
          <a:blip r:embed="rId4">
            <a:alphaModFix/>
          </a:blip>
          <a:srcRect/>
          <a:stretch/>
        </p:blipFill>
        <p:spPr>
          <a:xfrm>
            <a:off x="4573114" y="2765653"/>
            <a:ext cx="1522886" cy="3837673"/>
          </a:xfrm>
          <a:prstGeom prst="rect">
            <a:avLst/>
          </a:prstGeom>
          <a:noFill/>
          <a:ln>
            <a:noFill/>
          </a:ln>
        </p:spPr>
      </p:pic>
      <p:sp>
        <p:nvSpPr>
          <p:cNvPr id="404" name="Google Shape;404;p46"/>
          <p:cNvSpPr/>
          <p:nvPr/>
        </p:nvSpPr>
        <p:spPr>
          <a:xfrm>
            <a:off x="6096000" y="2819896"/>
            <a:ext cx="1848592" cy="291439"/>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405" name="Google Shape;405;p46"/>
          <p:cNvSpPr/>
          <p:nvPr/>
        </p:nvSpPr>
        <p:spPr>
          <a:xfrm>
            <a:off x="4573114" y="3111335"/>
            <a:ext cx="1423925" cy="363088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47"/>
          <p:cNvPicPr preferRelativeResize="0"/>
          <p:nvPr/>
        </p:nvPicPr>
        <p:blipFill>
          <a:blip r:embed="rId3">
            <a:alphaModFix/>
          </a:blip>
          <a:stretch>
            <a:fillRect/>
          </a:stretch>
        </p:blipFill>
        <p:spPr>
          <a:xfrm>
            <a:off x="4845325" y="1729825"/>
            <a:ext cx="6417800" cy="4988251"/>
          </a:xfrm>
          <a:prstGeom prst="rect">
            <a:avLst/>
          </a:prstGeom>
          <a:noFill/>
          <a:ln>
            <a:noFill/>
          </a:ln>
        </p:spPr>
      </p:pic>
      <p:sp>
        <p:nvSpPr>
          <p:cNvPr id="399" name="Google Shape;399;p47"/>
          <p:cNvSpPr txBox="1">
            <a:spLocks noGrp="1"/>
          </p:cNvSpPr>
          <p:nvPr>
            <p:ph type="title"/>
          </p:nvPr>
        </p:nvSpPr>
        <p:spPr>
          <a:xfrm>
            <a:off x="0" y="726534"/>
            <a:ext cx="7217229" cy="733178"/>
          </a:xfrm>
          <a:prstGeom prst="rect">
            <a:avLst/>
          </a:prstGeom>
          <a:noFill/>
          <a:ln>
            <a:noFill/>
          </a:ln>
        </p:spPr>
        <p:txBody>
          <a:bodyPr spcFirstLastPara="1" wrap="square" lIns="91425" tIns="45700" rIns="91425" bIns="45700" anchor="t" anchorCtr="0">
            <a:normAutofit/>
          </a:bodyPr>
          <a:lstStyle/>
          <a:p>
            <a:pPr marL="0" lvl="0" indent="0" rtl="1">
              <a:lnSpc>
                <a:spcPct val="90000"/>
              </a:lnSpc>
              <a:spcBef>
                <a:spcPts val="0"/>
              </a:spcBef>
              <a:spcAft>
                <a:spcPts val="0"/>
              </a:spcAft>
              <a:buClr>
                <a:schemeClr val="dk1"/>
              </a:buClr>
              <a:buSzPts val="3200"/>
              <a:buNone/>
            </a:pPr>
            <a:r>
              <a:rPr lang="ar-SA" dirty="0">
                <a:solidFill>
                  <a:srgbClr val="586F7C"/>
                </a:solidFill>
                <a:latin typeface="Open Sans"/>
                <a:ea typeface="Open Sans"/>
                <a:sym typeface="Open Sans"/>
              </a:rPr>
              <a:t>نتائج البحث في </a:t>
            </a:r>
            <a:r>
              <a:rPr lang="en-US" dirty="0">
                <a:solidFill>
                  <a:srgbClr val="586F7C"/>
                </a:solidFill>
                <a:latin typeface="Open Sans"/>
                <a:ea typeface="Open Sans"/>
                <a:sym typeface="Open Sans"/>
              </a:rPr>
              <a:t>Clinical Key</a:t>
            </a:r>
            <a:endParaRPr dirty="0">
              <a:solidFill>
                <a:srgbClr val="586F7C"/>
              </a:solidFill>
              <a:latin typeface="Open Sans"/>
              <a:ea typeface="Open Sans"/>
              <a:sym typeface="Open Sans"/>
            </a:endParaRPr>
          </a:p>
        </p:txBody>
      </p:sp>
      <p:sp>
        <p:nvSpPr>
          <p:cNvPr id="400" name="Google Shape;400;p47"/>
          <p:cNvSpPr txBox="1">
            <a:spLocks noGrp="1"/>
          </p:cNvSpPr>
          <p:nvPr>
            <p:ph type="body" idx="1"/>
          </p:nvPr>
        </p:nvSpPr>
        <p:spPr>
          <a:xfrm>
            <a:off x="179624" y="1796150"/>
            <a:ext cx="4160100" cy="4509600"/>
          </a:xfrm>
          <a:prstGeom prst="rect">
            <a:avLst/>
          </a:prstGeom>
          <a:noFill/>
          <a:ln>
            <a:noFill/>
          </a:ln>
        </p:spPr>
        <p:txBody>
          <a:bodyPr spcFirstLastPara="1" wrap="square" lIns="91425" tIns="45700" rIns="91425" bIns="45700" anchor="t" anchorCtr="0">
            <a:noAutofit/>
          </a:bodyPr>
          <a:lstStyle/>
          <a:p>
            <a:pPr marL="76200" lvl="0" indent="0" algn="r" rtl="1">
              <a:lnSpc>
                <a:spcPct val="100000"/>
              </a:lnSpc>
              <a:spcBef>
                <a:spcPts val="1000"/>
              </a:spcBef>
              <a:spcAft>
                <a:spcPts val="0"/>
              </a:spcAft>
              <a:buClr>
                <a:schemeClr val="dk1"/>
              </a:buClr>
              <a:buSzPts val="2400"/>
              <a:buNone/>
            </a:pPr>
            <a:r>
              <a:rPr lang="ar-SA" sz="2300" dirty="0">
                <a:solidFill>
                  <a:schemeClr val="tx1"/>
                </a:solidFill>
                <a:latin typeface="Open Sans"/>
                <a:ea typeface="Open Sans"/>
                <a:cs typeface="Open Sans"/>
                <a:sym typeface="Open Sans"/>
              </a:rPr>
              <a:t>نتائج البحث عن "علاج حمى الضنك"</a:t>
            </a:r>
            <a:r>
              <a:rPr lang="ar-EG" sz="2300" dirty="0">
                <a:solidFill>
                  <a:schemeClr val="tx1"/>
                </a:solidFill>
                <a:latin typeface="Open Sans"/>
                <a:ea typeface="Open Sans"/>
                <a:cs typeface="Open Sans"/>
                <a:sym typeface="Open Sans"/>
              </a:rPr>
              <a:t> </a:t>
            </a:r>
            <a:r>
              <a:rPr lang="en-US" sz="2000" i="1" dirty="0">
                <a:solidFill>
                  <a:schemeClr val="tx1"/>
                </a:solidFill>
                <a:latin typeface="Open Sans"/>
                <a:ea typeface="Open Sans"/>
                <a:cs typeface="Open Sans"/>
                <a:sym typeface="Open Sans"/>
              </a:rPr>
              <a:t>dengue fever treatment</a:t>
            </a:r>
            <a:r>
              <a:rPr lang="ar-SA" sz="2300" dirty="0">
                <a:solidFill>
                  <a:schemeClr val="tx1"/>
                </a:solidFill>
                <a:latin typeface="Open Sans"/>
                <a:ea typeface="Open Sans"/>
                <a:cs typeface="Open Sans"/>
                <a:sym typeface="Open Sans"/>
              </a:rPr>
              <a:t> هي </a:t>
            </a:r>
            <a:r>
              <a:rPr lang="ar-SA" sz="2300" b="1" dirty="0">
                <a:solidFill>
                  <a:schemeClr val="tx1"/>
                </a:solidFill>
                <a:latin typeface="Open Sans"/>
                <a:ea typeface="Open Sans"/>
                <a:cs typeface="Open Sans"/>
                <a:sym typeface="Open Sans"/>
              </a:rPr>
              <a:t>8384</a:t>
            </a:r>
            <a:r>
              <a:rPr lang="ar-SA" sz="2300" dirty="0">
                <a:solidFill>
                  <a:schemeClr val="tx1"/>
                </a:solidFill>
                <a:latin typeface="Open Sans"/>
                <a:ea typeface="Open Sans"/>
                <a:cs typeface="Open Sans"/>
                <a:sym typeface="Open Sans"/>
              </a:rPr>
              <a:t> مرجعا مع العديد من مصادر الممارسة القائمة على الأدلة (المراجعات المنهجية ، والتحليل التلوي ، وتجارب التحكم العشوائية).</a:t>
            </a:r>
          </a:p>
          <a:p>
            <a:pPr marL="76200" lvl="0" indent="0" algn="r" rtl="1">
              <a:lnSpc>
                <a:spcPct val="100000"/>
              </a:lnSpc>
              <a:spcBef>
                <a:spcPts val="1000"/>
              </a:spcBef>
              <a:spcAft>
                <a:spcPts val="0"/>
              </a:spcAft>
              <a:buClr>
                <a:schemeClr val="dk1"/>
              </a:buClr>
              <a:buSzPts val="2400"/>
              <a:buNone/>
            </a:pPr>
            <a:r>
              <a:rPr lang="ar-SA" sz="2300" dirty="0">
                <a:solidFill>
                  <a:schemeClr val="tx1"/>
                </a:solidFill>
                <a:latin typeface="Open Sans"/>
                <a:ea typeface="Open Sans"/>
                <a:cs typeface="Open Sans"/>
                <a:sym typeface="Open Sans"/>
              </a:rPr>
              <a:t>لاحظ </a:t>
            </a:r>
            <a:r>
              <a:rPr lang="ar-SA" sz="2300" b="1" dirty="0">
                <a:solidFill>
                  <a:schemeClr val="tx1"/>
                </a:solidFill>
                <a:latin typeface="Open Sans"/>
                <a:ea typeface="Open Sans"/>
                <a:cs typeface="Open Sans"/>
                <a:sym typeface="Open Sans"/>
              </a:rPr>
              <a:t>خيارات التصفية/ الفلترة</a:t>
            </a:r>
            <a:r>
              <a:rPr lang="en-US" sz="2300" b="1" dirty="0">
                <a:solidFill>
                  <a:schemeClr val="tx1"/>
                </a:solidFill>
                <a:latin typeface="Open Sans"/>
                <a:ea typeface="Open Sans"/>
                <a:cs typeface="Open Sans"/>
                <a:sym typeface="Open Sans"/>
              </a:rPr>
              <a:t> Filter By </a:t>
            </a:r>
            <a:r>
              <a:rPr lang="ar-SA" sz="2300" dirty="0">
                <a:solidFill>
                  <a:schemeClr val="tx1"/>
                </a:solidFill>
                <a:latin typeface="Open Sans"/>
                <a:ea typeface="Open Sans"/>
                <a:cs typeface="Open Sans"/>
                <a:sym typeface="Open Sans"/>
              </a:rPr>
              <a:t>.</a:t>
            </a:r>
          </a:p>
          <a:p>
            <a:pPr marL="76200" lvl="0" indent="0" algn="r" rtl="1">
              <a:lnSpc>
                <a:spcPct val="100000"/>
              </a:lnSpc>
              <a:spcBef>
                <a:spcPts val="1000"/>
              </a:spcBef>
              <a:spcAft>
                <a:spcPts val="0"/>
              </a:spcAft>
              <a:buClr>
                <a:schemeClr val="dk1"/>
              </a:buClr>
              <a:buSzPts val="2400"/>
              <a:buNone/>
            </a:pPr>
            <a:endParaRPr lang="ar-SA" sz="2300" dirty="0">
              <a:solidFill>
                <a:schemeClr val="tx1"/>
              </a:solidFill>
              <a:latin typeface="Open Sans"/>
              <a:ea typeface="Open Sans"/>
              <a:cs typeface="Open Sans"/>
              <a:sym typeface="Open Sans"/>
            </a:endParaRPr>
          </a:p>
          <a:p>
            <a:pPr marL="76200" lvl="0" indent="0" algn="r" rtl="1">
              <a:lnSpc>
                <a:spcPct val="100000"/>
              </a:lnSpc>
              <a:spcBef>
                <a:spcPts val="1000"/>
              </a:spcBef>
              <a:spcAft>
                <a:spcPts val="0"/>
              </a:spcAft>
              <a:buClr>
                <a:schemeClr val="dk1"/>
              </a:buClr>
              <a:buSzPts val="2400"/>
              <a:buNone/>
            </a:pPr>
            <a:endParaRPr sz="2300" dirty="0">
              <a:solidFill>
                <a:srgbClr val="FF0000"/>
              </a:solidFill>
              <a:latin typeface="Open Sans"/>
              <a:ea typeface="Open Sans"/>
              <a:cs typeface="Open Sans"/>
              <a:sym typeface="Open Sans"/>
            </a:endParaRPr>
          </a:p>
        </p:txBody>
      </p:sp>
      <p:sp>
        <p:nvSpPr>
          <p:cNvPr id="401" name="Google Shape;401;p47"/>
          <p:cNvSpPr/>
          <p:nvPr/>
        </p:nvSpPr>
        <p:spPr>
          <a:xfrm>
            <a:off x="4929575" y="1796150"/>
            <a:ext cx="1751100" cy="484290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402" name="Google Shape;402;p47"/>
          <p:cNvSpPr/>
          <p:nvPr/>
        </p:nvSpPr>
        <p:spPr>
          <a:xfrm>
            <a:off x="6891475" y="3701675"/>
            <a:ext cx="2890200" cy="37500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403" name="Google Shape;403;p47"/>
          <p:cNvSpPr/>
          <p:nvPr/>
        </p:nvSpPr>
        <p:spPr>
          <a:xfrm>
            <a:off x="6891473" y="1729830"/>
            <a:ext cx="1183500" cy="37500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0"/>
          <p:cNvSpPr txBox="1">
            <a:spLocks noGrp="1"/>
          </p:cNvSpPr>
          <p:nvPr>
            <p:ph type="title"/>
          </p:nvPr>
        </p:nvSpPr>
        <p:spPr>
          <a:xfrm>
            <a:off x="0" y="777240"/>
            <a:ext cx="7927942" cy="682472"/>
          </a:xfrm>
          <a:prstGeom prst="rect">
            <a:avLst/>
          </a:prstGeom>
          <a:noFill/>
          <a:ln>
            <a:noFill/>
          </a:ln>
        </p:spPr>
        <p:txBody>
          <a:bodyPr spcFirstLastPara="1" wrap="square" lIns="91425" tIns="45700" rIns="91425" bIns="45700" anchor="t" anchorCtr="0">
            <a:normAutofit/>
          </a:bodyPr>
          <a:lstStyle/>
          <a:p>
            <a:pPr algn="r">
              <a:lnSpc>
                <a:spcPct val="100000"/>
              </a:lnSpc>
              <a:buClr>
                <a:srgbClr val="000000"/>
              </a:buClr>
              <a:buSzPts val="1680"/>
            </a:pPr>
            <a:r>
              <a:rPr lang="en-US" dirty="0">
                <a:solidFill>
                  <a:srgbClr val="586F7C"/>
                </a:solidFill>
                <a:latin typeface="Open Sans"/>
                <a:ea typeface="Open Sans"/>
                <a:sym typeface="Open Sans"/>
              </a:rPr>
              <a:t>Essential Evidence Plus</a:t>
            </a:r>
            <a:r>
              <a:rPr lang="ar-EG" dirty="0">
                <a:solidFill>
                  <a:srgbClr val="586F7C"/>
                </a:solidFill>
                <a:latin typeface="Open Sans"/>
                <a:ea typeface="Open Sans"/>
                <a:sym typeface="Open Sans"/>
              </a:rPr>
              <a:t> </a:t>
            </a:r>
            <a:r>
              <a:rPr lang="ar-SA" dirty="0">
                <a:solidFill>
                  <a:srgbClr val="586F7C"/>
                </a:solidFill>
                <a:latin typeface="Open Sans"/>
                <a:ea typeface="Open Sans"/>
                <a:sym typeface="Open Sans"/>
              </a:rPr>
              <a:t>قاعدة بيانات </a:t>
            </a:r>
          </a:p>
        </p:txBody>
      </p:sp>
      <p:sp>
        <p:nvSpPr>
          <p:cNvPr id="422" name="Google Shape;422;p30"/>
          <p:cNvSpPr txBox="1">
            <a:spLocks noGrp="1"/>
          </p:cNvSpPr>
          <p:nvPr>
            <p:ph type="body" idx="1"/>
          </p:nvPr>
        </p:nvSpPr>
        <p:spPr>
          <a:xfrm>
            <a:off x="0" y="1627440"/>
            <a:ext cx="12192000" cy="1594731"/>
          </a:xfrm>
          <a:prstGeom prst="rect">
            <a:avLst/>
          </a:prstGeom>
          <a:noFill/>
          <a:ln>
            <a:noFill/>
          </a:ln>
        </p:spPr>
        <p:txBody>
          <a:bodyPr spcFirstLastPara="1" wrap="square" lIns="91425" tIns="45700" rIns="91425" bIns="45700" anchor="t" anchorCtr="0">
            <a:noAutofit/>
          </a:bodyPr>
          <a:lstStyle/>
          <a:p>
            <a:pPr marL="76200" indent="0" algn="ctr" rtl="1">
              <a:lnSpc>
                <a:spcPct val="100000"/>
              </a:lnSpc>
              <a:buClr>
                <a:schemeClr val="dk1"/>
              </a:buClr>
              <a:buNone/>
            </a:pPr>
            <a:r>
              <a:rPr lang="ar-SA" sz="2400" dirty="0">
                <a:solidFill>
                  <a:schemeClr val="tx1"/>
                </a:solidFill>
                <a:latin typeface="Open Sans"/>
                <a:ea typeface="Open Sans"/>
                <a:cs typeface="Open Sans"/>
                <a:sym typeface="Open Sans"/>
              </a:rPr>
              <a:t>أ</a:t>
            </a:r>
            <a:r>
              <a:rPr lang="ar-SA" sz="2400" b="0" i="0" u="none" strike="noStrike" cap="none" dirty="0">
                <a:solidFill>
                  <a:schemeClr val="tx1"/>
                </a:solidFill>
                <a:latin typeface="Open Sans"/>
                <a:ea typeface="Open Sans"/>
                <a:cs typeface="Open Sans"/>
                <a:sym typeface="Open Sans"/>
              </a:rPr>
              <a:t>نظر </a:t>
            </a:r>
            <a:r>
              <a:rPr lang="ar-SA" sz="2400" b="1" i="0" u="none" strike="noStrike" cap="none" dirty="0">
                <a:solidFill>
                  <a:schemeClr val="tx1"/>
                </a:solidFill>
                <a:latin typeface="Open Sans"/>
                <a:ea typeface="Open Sans"/>
                <a:cs typeface="Open Sans"/>
                <a:sym typeface="Open Sans"/>
              </a:rPr>
              <a:t>قائمة المصادر المرجعية </a:t>
            </a:r>
            <a:r>
              <a:rPr lang="ar-SA" sz="2400" b="0" i="0" u="none" strike="noStrike" cap="none" dirty="0">
                <a:solidFill>
                  <a:schemeClr val="tx1"/>
                </a:solidFill>
                <a:latin typeface="Open Sans"/>
                <a:ea typeface="Open Sans"/>
                <a:cs typeface="Open Sans"/>
                <a:sym typeface="Open Sans"/>
              </a:rPr>
              <a:t>لبوابة محتوى</a:t>
            </a:r>
            <a:r>
              <a:rPr lang="ar-EG" sz="2400" b="0" i="0" u="none" strike="noStrike" cap="none" dirty="0">
                <a:solidFill>
                  <a:schemeClr val="tx1"/>
                </a:solidFill>
                <a:latin typeface="Open Sans"/>
                <a:ea typeface="Open Sans"/>
                <a:cs typeface="Open Sans"/>
                <a:sym typeface="Open Sans"/>
              </a:rPr>
              <a:t> "البحوث من أجل الحياة" </a:t>
            </a:r>
            <a:r>
              <a:rPr lang="en-US" sz="2400" dirty="0">
                <a:solidFill>
                  <a:schemeClr val="tx1"/>
                </a:solidFill>
                <a:latin typeface="Open Sans"/>
                <a:ea typeface="Open Sans"/>
                <a:cs typeface="Open Sans"/>
                <a:sym typeface="Open Sans"/>
              </a:rPr>
              <a:t>Research4life</a:t>
            </a:r>
            <a:r>
              <a:rPr lang="ar-SA" sz="2400" b="0" i="0" u="none" strike="noStrike" cap="none" dirty="0">
                <a:solidFill>
                  <a:schemeClr val="tx1"/>
                </a:solidFill>
                <a:latin typeface="Open Sans"/>
                <a:ea typeface="Open Sans"/>
                <a:cs typeface="Open Sans"/>
                <a:sym typeface="Open Sans"/>
              </a:rPr>
              <a:t> </a:t>
            </a:r>
            <a:r>
              <a:rPr lang="ar-SA" dirty="0">
                <a:solidFill>
                  <a:schemeClr val="tx1"/>
                </a:solidFill>
                <a:latin typeface="Open Sans"/>
                <a:ea typeface="Open Sans"/>
                <a:sym typeface="Open Sans"/>
              </a:rPr>
              <a:t>/</a:t>
            </a:r>
            <a:r>
              <a:rPr lang="ar-SA" dirty="0">
                <a:solidFill>
                  <a:srgbClr val="FF0000"/>
                </a:solidFill>
                <a:latin typeface="Open Sans"/>
                <a:ea typeface="Open Sans"/>
                <a:sym typeface="Open Sans"/>
              </a:rPr>
              <a:t> </a:t>
            </a:r>
            <a:endParaRPr lang="ar-EG" dirty="0">
              <a:solidFill>
                <a:srgbClr val="FF0000"/>
              </a:solidFill>
              <a:latin typeface="Open Sans"/>
              <a:ea typeface="Open Sans"/>
              <a:sym typeface="Open Sans"/>
            </a:endParaRPr>
          </a:p>
          <a:p>
            <a:pPr marL="76200" indent="0" algn="ctr" rtl="1">
              <a:lnSpc>
                <a:spcPct val="100000"/>
              </a:lnSpc>
              <a:buClr>
                <a:schemeClr val="dk1"/>
              </a:buClr>
              <a:buNone/>
            </a:pPr>
            <a:r>
              <a:rPr lang="en-US" sz="2000" b="1" dirty="0" err="1">
                <a:solidFill>
                  <a:schemeClr val="tx1"/>
                </a:solidFill>
                <a:latin typeface="Open Sans"/>
                <a:ea typeface="Open Sans"/>
                <a:sym typeface="Open Sans"/>
              </a:rPr>
              <a:t>EssentialEvidence</a:t>
            </a:r>
            <a:r>
              <a:rPr lang="en-US" sz="2000" b="1" dirty="0">
                <a:solidFill>
                  <a:schemeClr val="tx1"/>
                </a:solidFill>
                <a:latin typeface="Open Sans"/>
                <a:ea typeface="Open Sans"/>
                <a:sym typeface="Open Sans"/>
              </a:rPr>
              <a:t> Plus</a:t>
            </a:r>
            <a:endParaRPr lang="ar-SA" sz="2000" b="1" dirty="0">
              <a:solidFill>
                <a:schemeClr val="tx1"/>
              </a:solidFill>
              <a:latin typeface="Open Sans"/>
              <a:ea typeface="Open Sans"/>
              <a:sym typeface="Open Sans"/>
            </a:endParaRPr>
          </a:p>
          <a:p>
            <a:pPr marL="76200" indent="0" algn="ctr" rtl="1">
              <a:lnSpc>
                <a:spcPct val="100000"/>
              </a:lnSpc>
              <a:buClr>
                <a:schemeClr val="dk1"/>
              </a:buClr>
              <a:buNone/>
            </a:pPr>
            <a:endParaRPr lang="ar-EG" sz="2000" b="1" dirty="0">
              <a:solidFill>
                <a:schemeClr val="tx1"/>
              </a:solidFill>
              <a:latin typeface="Open Sans"/>
              <a:ea typeface="Open Sans"/>
              <a:sym typeface="Open Sans"/>
            </a:endParaRPr>
          </a:p>
          <a:p>
            <a:pPr marL="76200" indent="0" algn="ctr" rtl="1">
              <a:lnSpc>
                <a:spcPct val="100000"/>
              </a:lnSpc>
              <a:buClr>
                <a:schemeClr val="dk1"/>
              </a:buClr>
              <a:buNone/>
            </a:pPr>
            <a:r>
              <a:rPr lang="en-US" sz="2000" b="1" dirty="0">
                <a:solidFill>
                  <a:schemeClr val="tx1"/>
                </a:solidFill>
                <a:latin typeface="Open Sans"/>
                <a:ea typeface="Open Sans"/>
                <a:sym typeface="Open Sans"/>
              </a:rPr>
              <a:t> </a:t>
            </a:r>
            <a:endParaRPr lang="ar-SA" dirty="0">
              <a:solidFill>
                <a:srgbClr val="FF0000"/>
              </a:solidFill>
              <a:latin typeface="Open Sans"/>
              <a:ea typeface="Open Sans"/>
              <a:cs typeface="Open Sans"/>
              <a:sym typeface="Open Sans"/>
            </a:endParaRPr>
          </a:p>
          <a:p>
            <a:pPr marL="76200" lvl="0" indent="0" algn="ctr" rtl="1">
              <a:lnSpc>
                <a:spcPct val="100000"/>
              </a:lnSpc>
              <a:buClr>
                <a:schemeClr val="dk1"/>
              </a:buClr>
              <a:buNone/>
            </a:pPr>
            <a:endParaRPr lang="ar-SA" dirty="0">
              <a:solidFill>
                <a:srgbClr val="FF0000"/>
              </a:solidFill>
              <a:latin typeface="Open Sans"/>
              <a:ea typeface="Open Sans"/>
              <a:cs typeface="Open Sans"/>
              <a:sym typeface="Open Sans"/>
            </a:endParaRPr>
          </a:p>
          <a:p>
            <a:pPr marL="76200" lvl="0" indent="0" algn="ctr" rtl="1">
              <a:lnSpc>
                <a:spcPct val="100000"/>
              </a:lnSpc>
              <a:buClr>
                <a:schemeClr val="dk1"/>
              </a:buClr>
              <a:buNone/>
            </a:pPr>
            <a:endParaRPr lang="ar-SA" dirty="0">
              <a:solidFill>
                <a:srgbClr val="FF0000"/>
              </a:solidFill>
              <a:latin typeface="Open Sans"/>
              <a:ea typeface="Open Sans"/>
              <a:cs typeface="Open Sans"/>
              <a:sym typeface="Open Sans"/>
            </a:endParaRPr>
          </a:p>
          <a:p>
            <a:pPr marL="76200" lvl="0" indent="0" algn="ctr" rtl="1">
              <a:lnSpc>
                <a:spcPct val="100000"/>
              </a:lnSpc>
              <a:buClr>
                <a:schemeClr val="dk1"/>
              </a:buClr>
              <a:buNone/>
            </a:pPr>
            <a:endParaRPr lang="ar-SA" dirty="0">
              <a:solidFill>
                <a:srgbClr val="FF0000"/>
              </a:solidFill>
              <a:latin typeface="Open Sans"/>
              <a:ea typeface="Open Sans"/>
              <a:cs typeface="Open Sans"/>
              <a:sym typeface="Open Sans"/>
            </a:endParaRPr>
          </a:p>
          <a:p>
            <a:pPr marL="76200" lvl="0" indent="0" algn="ctr" rtl="1">
              <a:lnSpc>
                <a:spcPct val="100000"/>
              </a:lnSpc>
              <a:buClr>
                <a:schemeClr val="dk1"/>
              </a:buClr>
              <a:buNone/>
            </a:pPr>
            <a:endParaRPr lang="ar-SA" dirty="0">
              <a:solidFill>
                <a:srgbClr val="FF0000"/>
              </a:solidFill>
              <a:latin typeface="Open Sans"/>
              <a:ea typeface="Open Sans"/>
              <a:cs typeface="Open Sans"/>
              <a:sym typeface="Open Sans"/>
            </a:endParaRPr>
          </a:p>
          <a:p>
            <a:pPr marL="76200" lvl="0" indent="0" algn="ctr" rtl="1">
              <a:lnSpc>
                <a:spcPct val="100000"/>
              </a:lnSpc>
              <a:buClr>
                <a:schemeClr val="dk1"/>
              </a:buClr>
              <a:buNone/>
            </a:pPr>
            <a:endParaRPr lang="ar-SA" dirty="0">
              <a:solidFill>
                <a:srgbClr val="FF0000"/>
              </a:solidFill>
              <a:latin typeface="Open Sans"/>
              <a:ea typeface="Open Sans"/>
              <a:cs typeface="Open Sans"/>
              <a:sym typeface="Open Sans"/>
            </a:endParaRPr>
          </a:p>
          <a:p>
            <a:pPr marL="76200" lvl="0" indent="0" algn="ctr" rtl="1">
              <a:lnSpc>
                <a:spcPct val="100000"/>
              </a:lnSpc>
              <a:buClr>
                <a:schemeClr val="dk1"/>
              </a:buClr>
              <a:buNone/>
            </a:pPr>
            <a:endParaRPr lang="ar-SA" dirty="0">
              <a:solidFill>
                <a:srgbClr val="FF0000"/>
              </a:solidFill>
              <a:latin typeface="Open Sans"/>
              <a:ea typeface="Open Sans"/>
              <a:cs typeface="Open Sans"/>
              <a:sym typeface="Open Sans"/>
            </a:endParaRPr>
          </a:p>
          <a:p>
            <a:pPr marL="76200" lvl="0" indent="0" algn="ctr" rtl="1">
              <a:lnSpc>
                <a:spcPct val="100000"/>
              </a:lnSpc>
              <a:buClr>
                <a:schemeClr val="dk1"/>
              </a:buClr>
              <a:buNone/>
            </a:pPr>
            <a:endParaRPr lang="ar-SA" dirty="0">
              <a:solidFill>
                <a:srgbClr val="FF0000"/>
              </a:solidFill>
              <a:latin typeface="Open Sans"/>
              <a:ea typeface="Open Sans"/>
              <a:cs typeface="Open Sans"/>
              <a:sym typeface="Open Sans"/>
            </a:endParaRPr>
          </a:p>
          <a:p>
            <a:pPr marL="76200" lvl="0" indent="0" algn="ctr" rtl="1">
              <a:lnSpc>
                <a:spcPct val="100000"/>
              </a:lnSpc>
              <a:buClr>
                <a:schemeClr val="dk1"/>
              </a:buClr>
              <a:buNone/>
            </a:pPr>
            <a:endParaRPr lang="ar-SA" dirty="0">
              <a:solidFill>
                <a:srgbClr val="FF0000"/>
              </a:solidFill>
              <a:latin typeface="Open Sans"/>
              <a:ea typeface="Open Sans"/>
              <a:cs typeface="Open Sans"/>
              <a:sym typeface="Open Sans"/>
            </a:endParaRPr>
          </a:p>
        </p:txBody>
      </p:sp>
      <p:pic>
        <p:nvPicPr>
          <p:cNvPr id="423" name="Google Shape;423;p30" descr="https://lh4.googleusercontent.com/WuRweouqK2ne1G5Mew4tweIzRzEo0XBqnwdF2hcPtc3AosxessW_ajOGR2OJfnHhz5_8rGs0y9tH_tP4dp9venUL0d__zgN4tH9a1uKZRaDVQZ7Yb_iTax2hKIPL68XCEjF7qhI"/>
          <p:cNvPicPr preferRelativeResize="0"/>
          <p:nvPr/>
        </p:nvPicPr>
        <p:blipFill rotWithShape="1">
          <a:blip r:embed="rId3">
            <a:alphaModFix/>
          </a:blip>
          <a:srcRect/>
          <a:stretch/>
        </p:blipFill>
        <p:spPr>
          <a:xfrm>
            <a:off x="0" y="2567519"/>
            <a:ext cx="4849586" cy="2624446"/>
          </a:xfrm>
          <a:prstGeom prst="rect">
            <a:avLst/>
          </a:prstGeom>
          <a:noFill/>
          <a:ln>
            <a:noFill/>
          </a:ln>
        </p:spPr>
      </p:pic>
      <p:pic>
        <p:nvPicPr>
          <p:cNvPr id="424" name="Google Shape;424;p30"/>
          <p:cNvPicPr preferRelativeResize="0"/>
          <p:nvPr/>
        </p:nvPicPr>
        <p:blipFill rotWithShape="1">
          <a:blip r:embed="rId4">
            <a:alphaModFix/>
          </a:blip>
          <a:srcRect/>
          <a:stretch/>
        </p:blipFill>
        <p:spPr>
          <a:xfrm>
            <a:off x="4919254" y="2645362"/>
            <a:ext cx="7002643" cy="363862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8"/>
          <p:cNvSpPr txBox="1">
            <a:spLocks noGrp="1"/>
          </p:cNvSpPr>
          <p:nvPr>
            <p:ph type="title"/>
          </p:nvPr>
        </p:nvSpPr>
        <p:spPr>
          <a:xfrm>
            <a:off x="0" y="719794"/>
            <a:ext cx="8163612" cy="625322"/>
          </a:xfrm>
          <a:prstGeom prst="rect">
            <a:avLst/>
          </a:prstGeom>
          <a:noFill/>
          <a:ln>
            <a:noFill/>
          </a:ln>
        </p:spPr>
        <p:txBody>
          <a:bodyPr spcFirstLastPara="1" wrap="square" lIns="91425" tIns="45700" rIns="91425" bIns="45700" anchor="t" anchorCtr="0">
            <a:normAutofit fontScale="90000"/>
          </a:bodyPr>
          <a:lstStyle/>
          <a:p>
            <a:pPr lvl="0" rtl="1">
              <a:buClr>
                <a:schemeClr val="dk1"/>
              </a:buClr>
              <a:buSzPts val="3200"/>
            </a:pPr>
            <a:r>
              <a:rPr lang="ar-SA" dirty="0">
                <a:solidFill>
                  <a:srgbClr val="586F7C"/>
                </a:solidFill>
                <a:latin typeface="Open Sans"/>
                <a:ea typeface="Open Sans"/>
                <a:sym typeface="Open Sans"/>
              </a:rPr>
              <a:t>خيارات قاعدة بيانات </a:t>
            </a:r>
            <a:r>
              <a:rPr lang="en-US" dirty="0">
                <a:solidFill>
                  <a:srgbClr val="586F7C"/>
                </a:solidFill>
                <a:latin typeface="Open Sans"/>
                <a:ea typeface="Open Sans"/>
                <a:sym typeface="Open Sans"/>
              </a:rPr>
              <a:t>Essential Evidence Plus</a:t>
            </a:r>
            <a:endParaRPr dirty="0">
              <a:solidFill>
                <a:srgbClr val="586F7C"/>
              </a:solidFill>
              <a:latin typeface="Open Sans"/>
              <a:ea typeface="Open Sans"/>
              <a:sym typeface="Open Sans"/>
            </a:endParaRPr>
          </a:p>
        </p:txBody>
      </p:sp>
      <p:sp>
        <p:nvSpPr>
          <p:cNvPr id="431" name="Google Shape;431;p48"/>
          <p:cNvSpPr txBox="1">
            <a:spLocks noGrp="1"/>
          </p:cNvSpPr>
          <p:nvPr>
            <p:ph type="body" idx="1"/>
          </p:nvPr>
        </p:nvSpPr>
        <p:spPr>
          <a:xfrm>
            <a:off x="179615" y="1796142"/>
            <a:ext cx="4582390" cy="4299857"/>
          </a:xfrm>
          <a:prstGeom prst="rect">
            <a:avLst/>
          </a:prstGeom>
          <a:noFill/>
          <a:ln>
            <a:noFill/>
          </a:ln>
        </p:spPr>
        <p:txBody>
          <a:bodyPr spcFirstLastPara="1" wrap="square" lIns="91425" tIns="45700" rIns="91425" bIns="45700" anchor="t" anchorCtr="0">
            <a:noAutofit/>
          </a:bodyPr>
          <a:lstStyle/>
          <a:p>
            <a:pPr marL="76200" lvl="0" indent="0" algn="r" rtl="1">
              <a:lnSpc>
                <a:spcPct val="100000"/>
              </a:lnSpc>
              <a:buClr>
                <a:schemeClr val="dk1"/>
              </a:buClr>
              <a:buNone/>
            </a:pPr>
            <a:r>
              <a:rPr lang="ar-SA" sz="2800" dirty="0">
                <a:solidFill>
                  <a:schemeClr val="tx1"/>
                </a:solidFill>
              </a:rPr>
              <a:t>في </a:t>
            </a:r>
            <a:r>
              <a:rPr lang="en-US" sz="2800" b="1" dirty="0">
                <a:solidFill>
                  <a:schemeClr val="tx1"/>
                </a:solidFill>
              </a:rPr>
              <a:t>Essential Evidence Plus</a:t>
            </a:r>
            <a:r>
              <a:rPr lang="en-US" sz="2800" dirty="0">
                <a:solidFill>
                  <a:schemeClr val="tx1"/>
                </a:solidFill>
              </a:rPr>
              <a:t> </a:t>
            </a:r>
            <a:r>
              <a:rPr lang="ar-SA" sz="2800" dirty="0">
                <a:solidFill>
                  <a:schemeClr val="tx1"/>
                </a:solidFill>
                <a:latin typeface="Open Sans"/>
                <a:ea typeface="Open Sans"/>
                <a:sym typeface="Open Sans"/>
              </a:rPr>
              <a:t>، لاحظ وجود مربع بحث </a:t>
            </a:r>
            <a:r>
              <a:rPr lang="ar-SA" sz="2800" b="1" dirty="0">
                <a:solidFill>
                  <a:schemeClr val="tx1"/>
                </a:solidFill>
                <a:latin typeface="Open Sans"/>
                <a:ea typeface="Open Sans"/>
                <a:sym typeface="Open Sans"/>
              </a:rPr>
              <a:t>للكلمات المفتاحية </a:t>
            </a:r>
            <a:r>
              <a:rPr lang="ar-SA" sz="2800" dirty="0">
                <a:solidFill>
                  <a:schemeClr val="tx1"/>
                </a:solidFill>
                <a:latin typeface="Open Sans"/>
                <a:ea typeface="Open Sans"/>
                <a:sym typeface="Open Sans"/>
              </a:rPr>
              <a:t>وأيضا </a:t>
            </a:r>
            <a:r>
              <a:rPr lang="ar-EG" sz="2800" b="1" dirty="0">
                <a:solidFill>
                  <a:schemeClr val="tx1"/>
                </a:solidFill>
              </a:rPr>
              <a:t>خيار تصفح </a:t>
            </a:r>
            <a:r>
              <a:rPr lang="ar-SA" sz="2800" b="1" dirty="0">
                <a:solidFill>
                  <a:schemeClr val="tx1"/>
                </a:solidFill>
                <a:latin typeface="Open Sans"/>
                <a:ea typeface="Open Sans"/>
                <a:sym typeface="Open Sans"/>
              </a:rPr>
              <a:t>قواعد البيانات والأدوات  التفاعلية المتاحة</a:t>
            </a:r>
            <a:r>
              <a:rPr lang="ar-SA" sz="2800" dirty="0">
                <a:solidFill>
                  <a:schemeClr val="tx1"/>
                </a:solidFill>
                <a:latin typeface="Open Sans"/>
                <a:ea typeface="Open Sans"/>
                <a:sym typeface="Open Sans"/>
              </a:rPr>
              <a:t> متضمنا دراسات     </a:t>
            </a:r>
            <a:r>
              <a:rPr lang="en-US" sz="2800" b="1" dirty="0">
                <a:solidFill>
                  <a:schemeClr val="tx1"/>
                </a:solidFill>
                <a:latin typeface="Open Sans"/>
                <a:ea typeface="Open Sans"/>
                <a:sym typeface="Open Sans"/>
              </a:rPr>
              <a:t>Cochrane</a:t>
            </a:r>
            <a:r>
              <a:rPr lang="ar-SA" sz="2800" b="1" dirty="0">
                <a:solidFill>
                  <a:schemeClr val="tx1"/>
                </a:solidFill>
                <a:latin typeface="Open Sans"/>
                <a:ea typeface="Open Sans"/>
                <a:sym typeface="Open Sans"/>
              </a:rPr>
              <a:t>المرجعية المنهجية.</a:t>
            </a:r>
          </a:p>
          <a:p>
            <a:pPr marL="76200" lvl="0" indent="0" algn="r" rtl="1">
              <a:lnSpc>
                <a:spcPct val="100000"/>
              </a:lnSpc>
              <a:buClr>
                <a:schemeClr val="dk1"/>
              </a:buClr>
              <a:buNone/>
            </a:pPr>
            <a:r>
              <a:rPr lang="ar-SA" sz="2800" dirty="0">
                <a:solidFill>
                  <a:schemeClr val="tx1"/>
                </a:solidFill>
                <a:latin typeface="Open Sans"/>
                <a:ea typeface="Open Sans"/>
                <a:sym typeface="Open Sans"/>
              </a:rPr>
              <a:t>نتائج البحث ستستخدم </a:t>
            </a:r>
            <a:r>
              <a:rPr lang="ar-EG" sz="2800" dirty="0">
                <a:solidFill>
                  <a:schemeClr val="tx1"/>
                </a:solidFill>
              </a:rPr>
              <a:t>دراسات</a:t>
            </a:r>
            <a:r>
              <a:rPr lang="ar-SA" sz="2800" dirty="0">
                <a:solidFill>
                  <a:schemeClr val="tx1"/>
                </a:solidFill>
                <a:latin typeface="Open Sans"/>
                <a:ea typeface="Open Sans"/>
                <a:sym typeface="Open Sans"/>
              </a:rPr>
              <a:t> </a:t>
            </a:r>
            <a:r>
              <a:rPr lang="ar-EG" sz="2800" dirty="0">
                <a:solidFill>
                  <a:schemeClr val="tx1"/>
                </a:solidFill>
              </a:rPr>
              <a:t>ممارسة</a:t>
            </a:r>
            <a:r>
              <a:rPr lang="ar-SA" sz="2800" dirty="0">
                <a:solidFill>
                  <a:schemeClr val="tx1"/>
                </a:solidFill>
                <a:latin typeface="Open Sans"/>
                <a:ea typeface="Open Sans"/>
                <a:sym typeface="Open Sans"/>
              </a:rPr>
              <a:t> المعتمدة علي الادلة مثل ما يتم في </a:t>
            </a:r>
            <a:r>
              <a:rPr lang="en-US" sz="2800" dirty="0">
                <a:solidFill>
                  <a:schemeClr val="tx1"/>
                </a:solidFill>
                <a:latin typeface="Open Sans"/>
                <a:ea typeface="Open Sans"/>
                <a:sym typeface="Open Sans"/>
              </a:rPr>
              <a:t>Clinical Key</a:t>
            </a:r>
            <a:r>
              <a:rPr lang="ar-SA" sz="2800" dirty="0">
                <a:solidFill>
                  <a:schemeClr val="tx1"/>
                </a:solidFill>
                <a:latin typeface="Open Sans"/>
                <a:ea typeface="Open Sans"/>
                <a:sym typeface="Open Sans"/>
              </a:rPr>
              <a:t> </a:t>
            </a:r>
          </a:p>
          <a:p>
            <a:pPr marL="76200" lvl="0" indent="0" algn="r" rtl="1">
              <a:lnSpc>
                <a:spcPct val="100000"/>
              </a:lnSpc>
              <a:buClr>
                <a:schemeClr val="dk1"/>
              </a:buClr>
              <a:buNone/>
            </a:pPr>
            <a:endParaRPr lang="ar-SA" sz="2800" dirty="0">
              <a:solidFill>
                <a:schemeClr val="tx1"/>
              </a:solidFill>
              <a:latin typeface="Open Sans"/>
              <a:ea typeface="Open Sans"/>
              <a:sym typeface="Open Sans"/>
            </a:endParaRPr>
          </a:p>
          <a:p>
            <a:pPr marL="76200" lvl="0" indent="0" algn="r" rtl="1">
              <a:lnSpc>
                <a:spcPct val="100000"/>
              </a:lnSpc>
              <a:buClr>
                <a:schemeClr val="dk1"/>
              </a:buClr>
              <a:buNone/>
            </a:pPr>
            <a:endParaRPr lang="ar-SA" sz="2800" dirty="0">
              <a:solidFill>
                <a:schemeClr val="tx1"/>
              </a:solidFill>
              <a:latin typeface="Open Sans"/>
              <a:ea typeface="Open Sans"/>
              <a:sym typeface="Open Sans"/>
            </a:endParaRPr>
          </a:p>
          <a:p>
            <a:pPr marL="76200" lvl="0" indent="0" algn="r" rtl="1">
              <a:lnSpc>
                <a:spcPct val="100000"/>
              </a:lnSpc>
              <a:buClr>
                <a:schemeClr val="dk1"/>
              </a:buClr>
              <a:buNone/>
            </a:pPr>
            <a:endParaRPr lang="ar-SA" sz="2800" dirty="0">
              <a:solidFill>
                <a:schemeClr val="tx1"/>
              </a:solidFill>
              <a:latin typeface="Open Sans"/>
              <a:ea typeface="Open Sans"/>
              <a:sym typeface="Open Sans"/>
            </a:endParaRPr>
          </a:p>
        </p:txBody>
      </p:sp>
      <p:pic>
        <p:nvPicPr>
          <p:cNvPr id="432" name="Google Shape;432;p48"/>
          <p:cNvPicPr preferRelativeResize="0"/>
          <p:nvPr/>
        </p:nvPicPr>
        <p:blipFill rotWithShape="1">
          <a:blip r:embed="rId3">
            <a:alphaModFix/>
          </a:blip>
          <a:srcRect/>
          <a:stretch/>
        </p:blipFill>
        <p:spPr>
          <a:xfrm>
            <a:off x="4928259" y="1796143"/>
            <a:ext cx="7086641" cy="4082143"/>
          </a:xfrm>
          <a:prstGeom prst="rect">
            <a:avLst/>
          </a:prstGeom>
          <a:noFill/>
          <a:ln>
            <a:noFill/>
          </a:ln>
        </p:spPr>
      </p:pic>
      <p:sp>
        <p:nvSpPr>
          <p:cNvPr id="433" name="Google Shape;433;p48"/>
          <p:cNvSpPr/>
          <p:nvPr/>
        </p:nvSpPr>
        <p:spPr>
          <a:xfrm>
            <a:off x="4928258" y="2698197"/>
            <a:ext cx="4631377" cy="543273"/>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434" name="Google Shape;434;p48"/>
          <p:cNvSpPr/>
          <p:nvPr/>
        </p:nvSpPr>
        <p:spPr>
          <a:xfrm>
            <a:off x="4928258" y="3241471"/>
            <a:ext cx="3728854" cy="1449282"/>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31"/>
          <p:cNvPicPr preferRelativeResize="0"/>
          <p:nvPr/>
        </p:nvPicPr>
        <p:blipFill rotWithShape="1">
          <a:blip r:embed="rId3">
            <a:alphaModFix/>
          </a:blip>
          <a:srcRect/>
          <a:stretch/>
        </p:blipFill>
        <p:spPr>
          <a:xfrm>
            <a:off x="2540586" y="2712924"/>
            <a:ext cx="6108761" cy="3931100"/>
          </a:xfrm>
          <a:prstGeom prst="rect">
            <a:avLst/>
          </a:prstGeom>
          <a:noFill/>
          <a:ln>
            <a:noFill/>
          </a:ln>
        </p:spPr>
      </p:pic>
      <p:sp>
        <p:nvSpPr>
          <p:cNvPr id="429" name="Google Shape;429;p31"/>
          <p:cNvSpPr txBox="1">
            <a:spLocks noGrp="1"/>
          </p:cNvSpPr>
          <p:nvPr>
            <p:ph type="title"/>
          </p:nvPr>
        </p:nvSpPr>
        <p:spPr>
          <a:xfrm>
            <a:off x="0" y="751958"/>
            <a:ext cx="9613800" cy="70775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r>
              <a:rPr lang="ar-SA" sz="3300" dirty="0">
                <a:solidFill>
                  <a:srgbClr val="586F7C"/>
                </a:solidFill>
                <a:latin typeface="Open Sans"/>
                <a:ea typeface="Open Sans"/>
                <a:sym typeface="Open Sans"/>
              </a:rPr>
              <a:t>الوصول إلى بوابة المحتوى– قواعد البيانات</a:t>
            </a:r>
            <a:endParaRPr sz="3300" dirty="0">
              <a:solidFill>
                <a:srgbClr val="586F7C"/>
              </a:solidFill>
              <a:latin typeface="Open Sans"/>
              <a:ea typeface="Open Sans"/>
              <a:sym typeface="Open Sans"/>
            </a:endParaRPr>
          </a:p>
        </p:txBody>
      </p:sp>
      <p:sp>
        <p:nvSpPr>
          <p:cNvPr id="430" name="Google Shape;430;p31"/>
          <p:cNvSpPr txBox="1">
            <a:spLocks noGrp="1"/>
          </p:cNvSpPr>
          <p:nvPr>
            <p:ph type="body" idx="1"/>
          </p:nvPr>
        </p:nvSpPr>
        <p:spPr>
          <a:xfrm>
            <a:off x="539562" y="1645920"/>
            <a:ext cx="10880498" cy="6290423"/>
          </a:xfrm>
          <a:prstGeom prst="rect">
            <a:avLst/>
          </a:prstGeom>
          <a:noFill/>
          <a:ln>
            <a:noFill/>
          </a:ln>
        </p:spPr>
        <p:txBody>
          <a:bodyPr spcFirstLastPara="1" wrap="square" lIns="91425" tIns="45700" rIns="91425" bIns="45700" anchor="t" anchorCtr="0">
            <a:noAutofit/>
          </a:bodyPr>
          <a:lstStyle/>
          <a:p>
            <a:pPr marL="76200" lvl="0" algn="r" rtl="1"/>
            <a:r>
              <a:rPr lang="ar-SA" sz="2000" dirty="0">
                <a:solidFill>
                  <a:schemeClr val="tx1"/>
                </a:solidFill>
                <a:latin typeface="Open Sans"/>
                <a:ea typeface="Open Sans"/>
                <a:cs typeface="Open Sans"/>
                <a:sym typeface="Open Sans"/>
              </a:rPr>
              <a:t>يتم الوصول إلى قاعدة بيانات مؤسسة جوانا برجز</a:t>
            </a:r>
            <a:r>
              <a:rPr lang="en-US" sz="2000" dirty="0">
                <a:solidFill>
                  <a:schemeClr val="tx1"/>
                </a:solidFill>
                <a:latin typeface="Open Sans"/>
                <a:ea typeface="Open Sans"/>
                <a:cs typeface="Open Sans"/>
                <a:sym typeface="Open Sans"/>
              </a:rPr>
              <a:t> Joanna Briggs Institute</a:t>
            </a:r>
            <a:r>
              <a:rPr lang="ar-SA" sz="2000" dirty="0">
                <a:solidFill>
                  <a:schemeClr val="tx1"/>
                </a:solidFill>
                <a:latin typeface="Open Sans"/>
                <a:ea typeface="Open Sans"/>
                <a:sym typeface="Open Sans"/>
              </a:rPr>
              <a:t> </a:t>
            </a:r>
            <a:r>
              <a:rPr lang="ar-SA" sz="2000" dirty="0">
                <a:solidFill>
                  <a:schemeClr val="tx1"/>
                </a:solidFill>
                <a:latin typeface="Open Sans"/>
                <a:ea typeface="Open Sans"/>
                <a:cs typeface="Open Sans"/>
                <a:sym typeface="Open Sans"/>
              </a:rPr>
              <a:t>الخاصة بالممارسات القائمة علي الأدلة من قائمة قواعد بيانات بوابة محتوى</a:t>
            </a:r>
            <a:r>
              <a:rPr lang="ar-EG" sz="2000" dirty="0">
                <a:solidFill>
                  <a:schemeClr val="tx1"/>
                </a:solidFill>
                <a:latin typeface="Open Sans"/>
                <a:ea typeface="Open Sans"/>
                <a:cs typeface="Open Sans"/>
                <a:sym typeface="Open Sans"/>
              </a:rPr>
              <a:t> البحوث من أجل الحياة</a:t>
            </a:r>
            <a:r>
              <a:rPr lang="ar-SA" sz="2000" dirty="0">
                <a:solidFill>
                  <a:schemeClr val="tx1"/>
                </a:solidFill>
                <a:latin typeface="Open Sans"/>
                <a:ea typeface="Open Sans"/>
                <a:cs typeface="Open Sans"/>
                <a:sym typeface="Open Sans"/>
              </a:rPr>
              <a:t> "</a:t>
            </a:r>
            <a:r>
              <a:rPr lang="en-US" sz="2000" dirty="0">
                <a:solidFill>
                  <a:schemeClr val="tx1"/>
                </a:solidFill>
                <a:latin typeface="Open Sans"/>
                <a:ea typeface="Open Sans"/>
                <a:cs typeface="Open Sans"/>
                <a:sym typeface="Open Sans"/>
              </a:rPr>
              <a:t>Research4Life</a:t>
            </a:r>
            <a:r>
              <a:rPr lang="ar-SA" sz="2000" dirty="0">
                <a:solidFill>
                  <a:schemeClr val="tx1"/>
                </a:solidFill>
                <a:latin typeface="Open Sans"/>
                <a:ea typeface="Open Sans"/>
                <a:cs typeface="Open Sans"/>
                <a:sym typeface="Open Sans"/>
              </a:rPr>
              <a:t> </a:t>
            </a:r>
            <a:r>
              <a:rPr lang="ar-SA" sz="2000" dirty="0">
                <a:solidFill>
                  <a:srgbClr val="FF0000"/>
                </a:solidFill>
                <a:latin typeface="Open Sans"/>
                <a:ea typeface="Open Sans"/>
                <a:cs typeface="Open Sans"/>
                <a:sym typeface="Open Sans"/>
              </a:rPr>
              <a:t>. انقر فوق</a:t>
            </a:r>
            <a:r>
              <a:rPr lang="en-US" sz="2000" b="1" dirty="0">
                <a:solidFill>
                  <a:srgbClr val="FF0000"/>
                </a:solidFill>
                <a:latin typeface="Open Sans"/>
                <a:ea typeface="Open Sans"/>
                <a:cs typeface="Open Sans"/>
                <a:sym typeface="Open Sans"/>
              </a:rPr>
              <a:t>J</a:t>
            </a:r>
            <a:r>
              <a:rPr lang="en-US" sz="2000" dirty="0">
                <a:solidFill>
                  <a:srgbClr val="FF0000"/>
                </a:solidFill>
                <a:latin typeface="Open Sans"/>
                <a:ea typeface="Open Sans"/>
                <a:cs typeface="Open Sans"/>
                <a:sym typeface="Open Sans"/>
              </a:rPr>
              <a:t>  </a:t>
            </a:r>
            <a:r>
              <a:rPr lang="ar-SA" sz="2000" dirty="0">
                <a:solidFill>
                  <a:srgbClr val="FF0000"/>
                </a:solidFill>
                <a:latin typeface="Open Sans"/>
                <a:ea typeface="Open Sans"/>
                <a:cs typeface="Open Sans"/>
                <a:sym typeface="Open Sans"/>
              </a:rPr>
              <a:t> في القائمة </a:t>
            </a:r>
            <a:r>
              <a:rPr lang="en-US" sz="2000" dirty="0">
                <a:solidFill>
                  <a:srgbClr val="FF0000"/>
                </a:solidFill>
                <a:latin typeface="Open Sans"/>
                <a:ea typeface="Open Sans"/>
                <a:cs typeface="Open Sans"/>
                <a:sym typeface="Open Sans"/>
              </a:rPr>
              <a:t>A-Z  </a:t>
            </a:r>
            <a:r>
              <a:rPr lang="ar-SA" sz="2000" dirty="0">
                <a:solidFill>
                  <a:srgbClr val="FF0000"/>
                </a:solidFill>
                <a:latin typeface="Open Sans"/>
                <a:ea typeface="Open Sans"/>
                <a:cs typeface="Open Sans"/>
                <a:sym typeface="Open Sans"/>
              </a:rPr>
              <a:t> </a:t>
            </a:r>
            <a:r>
              <a:rPr lang="ar-SA" sz="2000" dirty="0">
                <a:solidFill>
                  <a:schemeClr val="tx1"/>
                </a:solidFill>
                <a:latin typeface="Open Sans"/>
                <a:ea typeface="Open Sans"/>
                <a:cs typeface="Open Sans"/>
                <a:sym typeface="Open Sans"/>
              </a:rPr>
              <a:t>أو قم بالتمرير لأسفل القائمة إلى المصدر المحدد. أنقر للفتح</a:t>
            </a:r>
          </a:p>
          <a:p>
            <a:pPr marL="76200" lvl="0" algn="r" rtl="1"/>
            <a:endParaRPr lang="ar-SA" sz="2000" dirty="0">
              <a:solidFill>
                <a:srgbClr val="FF0000"/>
              </a:solidFill>
              <a:latin typeface="Open Sans"/>
              <a:ea typeface="Open Sans"/>
              <a:sym typeface="Open Sans"/>
            </a:endParaRPr>
          </a:p>
          <a:p>
            <a:pPr marL="76200" lvl="0" algn="r" rtl="1"/>
            <a:endParaRPr lang="ar-SA" sz="2000" dirty="0">
              <a:solidFill>
                <a:srgbClr val="FF0000"/>
              </a:solidFill>
              <a:latin typeface="Open Sans"/>
              <a:ea typeface="Open Sans"/>
              <a:sym typeface="Open Sans"/>
            </a:endParaRPr>
          </a:p>
          <a:p>
            <a:pPr marL="76200" lvl="0" algn="r" rtl="1"/>
            <a:endParaRPr lang="ar-SA" sz="2000" dirty="0">
              <a:solidFill>
                <a:srgbClr val="FF0000"/>
              </a:solidFill>
              <a:latin typeface="Open Sans"/>
              <a:ea typeface="Open Sans"/>
              <a:sym typeface="Open Sans"/>
            </a:endParaRPr>
          </a:p>
          <a:p>
            <a:pPr marL="76200" lvl="0" algn="r" rtl="1"/>
            <a:endParaRPr lang="ar-SA" sz="2000" dirty="0">
              <a:solidFill>
                <a:srgbClr val="FF0000"/>
              </a:solidFill>
              <a:latin typeface="Open Sans"/>
              <a:ea typeface="Open Sans"/>
              <a:sym typeface="Open Sans"/>
            </a:endParaRPr>
          </a:p>
          <a:p>
            <a:pPr marL="76200" lvl="0" algn="r" rtl="1"/>
            <a:endParaRPr lang="ar-SA" sz="2000" dirty="0">
              <a:solidFill>
                <a:srgbClr val="FF0000"/>
              </a:solidFill>
              <a:latin typeface="Open Sans"/>
              <a:ea typeface="Open Sans"/>
              <a:sym typeface="Open Sans"/>
            </a:endParaRPr>
          </a:p>
          <a:p>
            <a:pPr marL="76200" lvl="0" algn="r" rtl="1"/>
            <a:endParaRPr lang="ar-SA" sz="2000" dirty="0">
              <a:solidFill>
                <a:srgbClr val="FF0000"/>
              </a:solidFill>
              <a:latin typeface="Open Sans"/>
              <a:ea typeface="Open Sans"/>
              <a:sym typeface="Open Sans"/>
            </a:endParaRPr>
          </a:p>
          <a:p>
            <a:pPr marL="76200" lvl="0" algn="r" rtl="1"/>
            <a:endParaRPr lang="ar-SA" sz="2000" dirty="0">
              <a:solidFill>
                <a:srgbClr val="FF0000"/>
              </a:solidFill>
              <a:latin typeface="Open Sans"/>
              <a:ea typeface="Open Sans"/>
              <a:sym typeface="Open Sans"/>
            </a:endParaRPr>
          </a:p>
          <a:p>
            <a:pPr marL="76200" lvl="0" algn="r" rtl="1"/>
            <a:endParaRPr lang="ar-SA" sz="2000" dirty="0">
              <a:solidFill>
                <a:srgbClr val="FF0000"/>
              </a:solidFill>
              <a:latin typeface="Open Sans"/>
              <a:ea typeface="Open Sans"/>
              <a:sym typeface="Open Sans"/>
            </a:endParaRPr>
          </a:p>
          <a:p>
            <a:pPr marL="76200" lvl="0" algn="r" rtl="1"/>
            <a:endParaRPr lang="ar-SA" sz="2000" dirty="0">
              <a:solidFill>
                <a:srgbClr val="FF0000"/>
              </a:solidFill>
              <a:latin typeface="Open Sans"/>
              <a:ea typeface="Open Sans"/>
              <a:sym typeface="Open Sans"/>
            </a:endParaRPr>
          </a:p>
          <a:p>
            <a:pPr marL="76200" lvl="0" algn="r" rtl="1"/>
            <a:endParaRPr lang="ar-SA" sz="2000" dirty="0">
              <a:solidFill>
                <a:srgbClr val="FF0000"/>
              </a:solidFill>
              <a:latin typeface="Open Sans"/>
              <a:ea typeface="Open Sans"/>
              <a:sym typeface="Open Sans"/>
            </a:endParaRPr>
          </a:p>
          <a:p>
            <a:pPr marL="0" lvl="0" indent="0" algn="r" rtl="1">
              <a:buNone/>
            </a:pPr>
            <a:endParaRPr lang="ar-SA" sz="2000" dirty="0">
              <a:solidFill>
                <a:srgbClr val="FF0000"/>
              </a:solidFill>
              <a:latin typeface="Open Sans"/>
              <a:ea typeface="Open Sans"/>
              <a:sym typeface="Open Sans"/>
            </a:endParaRPr>
          </a:p>
        </p:txBody>
      </p:sp>
      <p:pic>
        <p:nvPicPr>
          <p:cNvPr id="431" name="Google Shape;431;p31"/>
          <p:cNvPicPr preferRelativeResize="0"/>
          <p:nvPr/>
        </p:nvPicPr>
        <p:blipFill rotWithShape="1">
          <a:blip r:embed="rId4">
            <a:alphaModFix/>
          </a:blip>
          <a:srcRect/>
          <a:stretch/>
        </p:blipFill>
        <p:spPr>
          <a:xfrm>
            <a:off x="806713" y="3064614"/>
            <a:ext cx="1598607" cy="2332782"/>
          </a:xfrm>
          <a:prstGeom prst="rect">
            <a:avLst/>
          </a:prstGeom>
          <a:noFill/>
          <a:ln>
            <a:noFill/>
          </a:ln>
        </p:spPr>
      </p:pic>
      <p:pic>
        <p:nvPicPr>
          <p:cNvPr id="432" name="Google Shape;432;p31"/>
          <p:cNvPicPr preferRelativeResize="0"/>
          <p:nvPr/>
        </p:nvPicPr>
        <p:blipFill rotWithShape="1">
          <a:blip r:embed="rId5">
            <a:alphaModFix/>
          </a:blip>
          <a:srcRect/>
          <a:stretch/>
        </p:blipFill>
        <p:spPr>
          <a:xfrm>
            <a:off x="10914407" y="4231005"/>
            <a:ext cx="828675" cy="981075"/>
          </a:xfrm>
          <a:prstGeom prst="rect">
            <a:avLst/>
          </a:prstGeom>
          <a:noFill/>
          <a:ln>
            <a:noFill/>
          </a:ln>
        </p:spPr>
      </p:pic>
      <p:cxnSp>
        <p:nvCxnSpPr>
          <p:cNvPr id="433" name="Google Shape;433;p31"/>
          <p:cNvCxnSpPr/>
          <p:nvPr/>
        </p:nvCxnSpPr>
        <p:spPr>
          <a:xfrm rot="10800000" flipH="1">
            <a:off x="2475274" y="3295731"/>
            <a:ext cx="3533640" cy="819519"/>
          </a:xfrm>
          <a:prstGeom prst="straightConnector1">
            <a:avLst/>
          </a:prstGeom>
          <a:noFill/>
          <a:ln w="9525" cap="flat" cmpd="sng">
            <a:solidFill>
              <a:srgbClr val="FF0000"/>
            </a:solidFill>
            <a:prstDash val="solid"/>
            <a:round/>
            <a:headEnd type="none" w="sm" len="sm"/>
            <a:tailEnd type="triangle" w="med" len="med"/>
          </a:ln>
        </p:spPr>
      </p:cxnSp>
      <p:pic>
        <p:nvPicPr>
          <p:cNvPr id="434" name="Google Shape;434;p31"/>
          <p:cNvPicPr preferRelativeResize="0"/>
          <p:nvPr/>
        </p:nvPicPr>
        <p:blipFill rotWithShape="1">
          <a:blip r:embed="rId6">
            <a:alphaModFix/>
          </a:blip>
          <a:srcRect/>
          <a:stretch/>
        </p:blipFill>
        <p:spPr>
          <a:xfrm>
            <a:off x="9281616" y="4275357"/>
            <a:ext cx="2081627" cy="1037029"/>
          </a:xfrm>
          <a:prstGeom prst="rect">
            <a:avLst/>
          </a:prstGeom>
          <a:noFill/>
          <a:ln>
            <a:noFill/>
          </a:ln>
        </p:spPr>
      </p:pic>
      <p:sp>
        <p:nvSpPr>
          <p:cNvPr id="435" name="Google Shape;435;p31"/>
          <p:cNvSpPr/>
          <p:nvPr/>
        </p:nvSpPr>
        <p:spPr>
          <a:xfrm>
            <a:off x="9224799" y="4865284"/>
            <a:ext cx="2081627" cy="44710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36" name="Google Shape;436;p31"/>
          <p:cNvCxnSpPr/>
          <p:nvPr/>
        </p:nvCxnSpPr>
        <p:spPr>
          <a:xfrm rot="10800000" flipH="1">
            <a:off x="5355771" y="5088835"/>
            <a:ext cx="3812210" cy="1235765"/>
          </a:xfrm>
          <a:prstGeom prst="straightConnector1">
            <a:avLst/>
          </a:prstGeom>
          <a:noFill/>
          <a:ln w="9525" cap="flat" cmpd="sng">
            <a:solidFill>
              <a:srgbClr val="FF0000"/>
            </a:solidFill>
            <a:prstDash val="solid"/>
            <a:round/>
            <a:headEnd type="none" w="sm" len="sm"/>
            <a:tailEnd type="triangle" w="med" len="med"/>
          </a:ln>
        </p:spPr>
      </p:cxnSp>
      <p:sp>
        <p:nvSpPr>
          <p:cNvPr id="437" name="Google Shape;437;p31"/>
          <p:cNvSpPr/>
          <p:nvPr/>
        </p:nvSpPr>
        <p:spPr>
          <a:xfrm>
            <a:off x="2470632" y="2712924"/>
            <a:ext cx="1263168" cy="35169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20"/>
          <p:cNvPicPr preferRelativeResize="0"/>
          <p:nvPr/>
        </p:nvPicPr>
        <p:blipFill rotWithShape="1">
          <a:blip r:embed="rId3">
            <a:alphaModFix/>
          </a:blip>
          <a:srcRect/>
          <a:stretch/>
        </p:blipFill>
        <p:spPr>
          <a:xfrm>
            <a:off x="5085124" y="3429000"/>
            <a:ext cx="6925853" cy="2305077"/>
          </a:xfrm>
          <a:prstGeom prst="rect">
            <a:avLst/>
          </a:prstGeom>
          <a:noFill/>
          <a:ln>
            <a:noFill/>
          </a:ln>
        </p:spPr>
      </p:pic>
      <p:sp>
        <p:nvSpPr>
          <p:cNvPr id="354" name="Google Shape;354;p20"/>
          <p:cNvSpPr txBox="1">
            <a:spLocks noGrp="1"/>
          </p:cNvSpPr>
          <p:nvPr>
            <p:ph type="title"/>
          </p:nvPr>
        </p:nvSpPr>
        <p:spPr>
          <a:xfrm>
            <a:off x="188536" y="400772"/>
            <a:ext cx="7946571" cy="1066117"/>
          </a:xfrm>
          <a:prstGeom prst="rect">
            <a:avLst/>
          </a:prstGeom>
          <a:noFill/>
          <a:ln>
            <a:noFill/>
          </a:ln>
        </p:spPr>
        <p:txBody>
          <a:bodyPr spcFirstLastPara="1" wrap="square" lIns="91425" tIns="45700" rIns="91425" bIns="45700" anchor="t" anchorCtr="0">
            <a:normAutofit fontScale="90000"/>
          </a:bodyPr>
          <a:lstStyle/>
          <a:p>
            <a:pPr algn="r" rtl="1">
              <a:lnSpc>
                <a:spcPct val="100000"/>
              </a:lnSpc>
              <a:buClr>
                <a:srgbClr val="000000"/>
              </a:buClr>
              <a:buSzPts val="1680"/>
            </a:pPr>
            <a:r>
              <a:rPr lang="ar-SA" dirty="0">
                <a:solidFill>
                  <a:srgbClr val="586F7C"/>
                </a:solidFill>
                <a:latin typeface="Open Sans"/>
                <a:ea typeface="Open Sans"/>
                <a:sym typeface="Open Sans"/>
              </a:rPr>
              <a:t>قاعدة بيانات مؤسسة جوانا برجز </a:t>
            </a:r>
            <a:r>
              <a:rPr lang="en-US" dirty="0">
                <a:solidFill>
                  <a:srgbClr val="586F7C"/>
                </a:solidFill>
                <a:latin typeface="Open Sans"/>
                <a:ea typeface="Open Sans"/>
                <a:sym typeface="Open Sans"/>
              </a:rPr>
              <a:t>Joanna Briggs Institute</a:t>
            </a:r>
            <a:r>
              <a:rPr lang="ar-SA" dirty="0">
                <a:solidFill>
                  <a:srgbClr val="586F7C"/>
                </a:solidFill>
                <a:latin typeface="Open Sans"/>
                <a:ea typeface="Open Sans"/>
                <a:sym typeface="Open Sans"/>
              </a:rPr>
              <a:t> الخاصة </a:t>
            </a:r>
            <a:r>
              <a:rPr lang="ar-SA" dirty="0">
                <a:solidFill>
                  <a:srgbClr val="586F7C"/>
                </a:solidFill>
                <a:latin typeface="Open Sans"/>
                <a:ea typeface="Open Sans"/>
              </a:rPr>
              <a:t>بالممارسات القائمة علي الأدلة </a:t>
            </a:r>
            <a:r>
              <a:rPr lang="en-US" dirty="0">
                <a:solidFill>
                  <a:srgbClr val="586F7C"/>
                </a:solidFill>
                <a:latin typeface="Open Sans"/>
                <a:ea typeface="Open Sans"/>
                <a:sym typeface="Open Sans"/>
              </a:rPr>
              <a:t>EBP</a:t>
            </a:r>
            <a:endParaRPr lang="ar-SA" dirty="0">
              <a:solidFill>
                <a:srgbClr val="586F7C"/>
              </a:solidFill>
              <a:latin typeface="Open Sans"/>
              <a:ea typeface="Open Sans"/>
              <a:sym typeface="Open Sans"/>
            </a:endParaRPr>
          </a:p>
        </p:txBody>
      </p:sp>
      <p:sp>
        <p:nvSpPr>
          <p:cNvPr id="355" name="Google Shape;355;p20"/>
          <p:cNvSpPr/>
          <p:nvPr/>
        </p:nvSpPr>
        <p:spPr>
          <a:xfrm>
            <a:off x="276102" y="1560980"/>
            <a:ext cx="10823367" cy="1169511"/>
          </a:xfrm>
          <a:prstGeom prst="rect">
            <a:avLst/>
          </a:prstGeom>
          <a:noFill/>
          <a:ln>
            <a:noFill/>
          </a:ln>
        </p:spPr>
        <p:txBody>
          <a:bodyPr spcFirstLastPara="1" wrap="square" lIns="91425" tIns="45700" rIns="91425" bIns="45700" anchor="t" anchorCtr="0">
            <a:spAutoFit/>
          </a:bodyPr>
          <a:lstStyle/>
          <a:p>
            <a:pPr marL="76200" lvl="0" algn="r" rtl="1"/>
            <a:r>
              <a:rPr lang="ar-SA" sz="2400" dirty="0">
                <a:solidFill>
                  <a:schemeClr val="tx1"/>
                </a:solidFill>
                <a:latin typeface="Open Sans"/>
                <a:ea typeface="Open Sans"/>
                <a:cs typeface="Open Sans"/>
                <a:sym typeface="Open Sans"/>
              </a:rPr>
              <a:t>أنظر قائمة </a:t>
            </a:r>
            <a:r>
              <a:rPr lang="ar-SA" sz="2400" b="1" dirty="0">
                <a:solidFill>
                  <a:schemeClr val="tx1"/>
                </a:solidFill>
                <a:latin typeface="Open Sans"/>
                <a:ea typeface="Open Sans"/>
                <a:cs typeface="Open Sans"/>
                <a:sym typeface="Open Sans"/>
              </a:rPr>
              <a:t>قواعد بيانات </a:t>
            </a:r>
            <a:r>
              <a:rPr lang="ar-SA" sz="2400" dirty="0">
                <a:solidFill>
                  <a:schemeClr val="tx1"/>
                </a:solidFill>
                <a:latin typeface="Open Sans"/>
                <a:ea typeface="Open Sans"/>
                <a:cs typeface="Open Sans"/>
                <a:sym typeface="Open Sans"/>
              </a:rPr>
              <a:t>بوابة محتوى "</a:t>
            </a:r>
            <a:r>
              <a:rPr lang="ar-EG" sz="2400" dirty="0">
                <a:solidFill>
                  <a:schemeClr val="tx1"/>
                </a:solidFill>
                <a:latin typeface="Open Sans"/>
                <a:ea typeface="Open Sans"/>
                <a:cs typeface="Open Sans"/>
                <a:sym typeface="Open Sans"/>
              </a:rPr>
              <a:t>البحوث من أجل الحياة</a:t>
            </a:r>
            <a:r>
              <a:rPr lang="ar-SA" sz="2400" dirty="0">
                <a:solidFill>
                  <a:schemeClr val="tx1"/>
                </a:solidFill>
                <a:latin typeface="Open Sans"/>
                <a:ea typeface="Open Sans"/>
                <a:cs typeface="Open Sans"/>
                <a:sym typeface="Open Sans"/>
              </a:rPr>
              <a:t>" </a:t>
            </a:r>
            <a:r>
              <a:rPr lang="en-US" sz="2400" dirty="0">
                <a:solidFill>
                  <a:schemeClr val="tx1"/>
                </a:solidFill>
                <a:latin typeface="Open Sans"/>
                <a:ea typeface="Open Sans"/>
                <a:cs typeface="Open Sans"/>
                <a:sym typeface="Open Sans"/>
              </a:rPr>
              <a:t>Research4Life </a:t>
            </a:r>
            <a:r>
              <a:rPr lang="ar-SA" sz="2400" dirty="0">
                <a:solidFill>
                  <a:schemeClr val="tx1"/>
                </a:solidFill>
                <a:latin typeface="Open Sans"/>
                <a:ea typeface="Open Sans"/>
                <a:cs typeface="Open Sans"/>
                <a:sym typeface="Open Sans"/>
              </a:rPr>
              <a:t>/ </a:t>
            </a:r>
            <a:r>
              <a:rPr lang="ar-SA" sz="2200" b="1" dirty="0">
                <a:solidFill>
                  <a:schemeClr val="tx1"/>
                </a:solidFill>
                <a:latin typeface="Open Sans"/>
                <a:ea typeface="Open Sans"/>
                <a:cs typeface="Open Sans"/>
                <a:sym typeface="Open Sans"/>
              </a:rPr>
              <a:t>قاعدة بيانات مؤسسة </a:t>
            </a:r>
            <a:r>
              <a:rPr lang="ar-SA" sz="2400" b="1" dirty="0">
                <a:solidFill>
                  <a:schemeClr val="tx1"/>
                </a:solidFill>
                <a:latin typeface="Open Sans"/>
                <a:ea typeface="Open Sans"/>
                <a:cs typeface="Open Sans"/>
                <a:sym typeface="Open Sans"/>
              </a:rPr>
              <a:t>جوانا برجز</a:t>
            </a:r>
            <a:r>
              <a:rPr lang="en-US" sz="2400" b="1" dirty="0">
                <a:solidFill>
                  <a:schemeClr val="tx1"/>
                </a:solidFill>
                <a:latin typeface="Open Sans"/>
                <a:ea typeface="Open Sans"/>
                <a:cs typeface="Open Sans"/>
                <a:sym typeface="Open Sans"/>
              </a:rPr>
              <a:t> Joanna Briggs Institute</a:t>
            </a:r>
            <a:r>
              <a:rPr lang="ar-SA" sz="2400" b="1" dirty="0">
                <a:solidFill>
                  <a:schemeClr val="tx1"/>
                </a:solidFill>
                <a:latin typeface="Open Sans"/>
                <a:ea typeface="Open Sans"/>
                <a:sym typeface="Open Sans"/>
              </a:rPr>
              <a:t> </a:t>
            </a:r>
            <a:r>
              <a:rPr lang="ar-SA" sz="2200" dirty="0">
                <a:solidFill>
                  <a:schemeClr val="tx1"/>
                </a:solidFill>
                <a:latin typeface="Open Sans"/>
                <a:ea typeface="Open Sans"/>
                <a:cs typeface="Open Sans"/>
                <a:sym typeface="Open Sans"/>
              </a:rPr>
              <a:t>الخاصة بالممارسات القائمة علي الأدلة. </a:t>
            </a:r>
          </a:p>
          <a:p>
            <a:pPr marL="76200" lvl="0" algn="r" rtl="1"/>
            <a:r>
              <a:rPr lang="ar-SA" sz="2200" dirty="0">
                <a:solidFill>
                  <a:schemeClr val="tx1"/>
                </a:solidFill>
                <a:latin typeface="Open Sans"/>
                <a:ea typeface="Open Sans"/>
                <a:sym typeface="Open Sans"/>
              </a:rPr>
              <a:t>المعروض هنا صفحة البحث البسيط وملخص لقاعدة البيانات.</a:t>
            </a:r>
            <a:endParaRPr dirty="0">
              <a:solidFill>
                <a:schemeClr val="tx1"/>
              </a:solidFill>
            </a:endParaRPr>
          </a:p>
        </p:txBody>
      </p:sp>
      <p:pic>
        <p:nvPicPr>
          <p:cNvPr id="356" name="Google Shape;356;p20"/>
          <p:cNvPicPr preferRelativeResize="0"/>
          <p:nvPr/>
        </p:nvPicPr>
        <p:blipFill rotWithShape="1">
          <a:blip r:embed="rId4">
            <a:alphaModFix/>
          </a:blip>
          <a:srcRect/>
          <a:stretch/>
        </p:blipFill>
        <p:spPr>
          <a:xfrm>
            <a:off x="67042" y="2622257"/>
            <a:ext cx="5085124" cy="2157077"/>
          </a:xfrm>
          <a:prstGeom prst="rect">
            <a:avLst/>
          </a:prstGeom>
          <a:noFill/>
          <a:ln>
            <a:noFill/>
          </a:ln>
        </p:spPr>
      </p:pic>
      <p:pic>
        <p:nvPicPr>
          <p:cNvPr id="357" name="Google Shape;357;p20"/>
          <p:cNvPicPr preferRelativeResize="0"/>
          <p:nvPr/>
        </p:nvPicPr>
        <p:blipFill rotWithShape="1">
          <a:blip r:embed="rId5">
            <a:alphaModFix/>
          </a:blip>
          <a:srcRect/>
          <a:stretch/>
        </p:blipFill>
        <p:spPr>
          <a:xfrm>
            <a:off x="5118645" y="2622257"/>
            <a:ext cx="6925853" cy="8738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544286" y="494370"/>
            <a:ext cx="7772400" cy="812941"/>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SA" dirty="0">
                <a:solidFill>
                  <a:srgbClr val="586F7C"/>
                </a:solidFill>
                <a:latin typeface="Open Sans"/>
                <a:ea typeface="Open Sans"/>
                <a:cs typeface="Open Sans"/>
                <a:sym typeface="Open Sans"/>
              </a:rPr>
              <a:t>مقدمة </a:t>
            </a:r>
            <a:endParaRPr dirty="0">
              <a:solidFill>
                <a:srgbClr val="586F7C"/>
              </a:solidFill>
              <a:latin typeface="Open Sans"/>
              <a:ea typeface="Open Sans"/>
              <a:cs typeface="Open Sans"/>
              <a:sym typeface="Open Sans"/>
            </a:endParaRPr>
          </a:p>
        </p:txBody>
      </p:sp>
      <p:grpSp>
        <p:nvGrpSpPr>
          <p:cNvPr id="98" name="Google Shape;98;p3"/>
          <p:cNvGrpSpPr/>
          <p:nvPr/>
        </p:nvGrpSpPr>
        <p:grpSpPr>
          <a:xfrm>
            <a:off x="979714" y="2017574"/>
            <a:ext cx="10074728" cy="4455708"/>
            <a:chOff x="0" y="41817"/>
            <a:chExt cx="10074728" cy="4455708"/>
          </a:xfrm>
        </p:grpSpPr>
        <p:sp>
          <p:nvSpPr>
            <p:cNvPr id="99" name="Google Shape;99;p3"/>
            <p:cNvSpPr/>
            <p:nvPr/>
          </p:nvSpPr>
          <p:spPr>
            <a:xfrm>
              <a:off x="0" y="41817"/>
              <a:ext cx="10074728" cy="1433396"/>
            </a:xfrm>
            <a:prstGeom prst="roundRect">
              <a:avLst>
                <a:gd name="adj" fmla="val 16667"/>
              </a:avLst>
            </a:prstGeom>
            <a:solidFill>
              <a:srgbClr val="00489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3"/>
            <p:cNvSpPr txBox="1"/>
            <p:nvPr/>
          </p:nvSpPr>
          <p:spPr>
            <a:xfrm>
              <a:off x="69973" y="111790"/>
              <a:ext cx="9934782" cy="1293450"/>
            </a:xfrm>
            <a:prstGeom prst="rect">
              <a:avLst/>
            </a:prstGeom>
            <a:noFill/>
            <a:ln>
              <a:noFill/>
            </a:ln>
          </p:spPr>
          <p:txBody>
            <a:bodyPr spcFirstLastPara="1" wrap="square" lIns="102850" tIns="102850" rIns="102850" bIns="102850" anchor="ctr" anchorCtr="0">
              <a:noAutofit/>
            </a:bodyPr>
            <a:lstStyle/>
            <a:p>
              <a:pPr marL="0" marR="0" lvl="0" indent="0" algn="r" rtl="1">
                <a:lnSpc>
                  <a:spcPct val="90000"/>
                </a:lnSpc>
                <a:spcBef>
                  <a:spcPts val="0"/>
                </a:spcBef>
                <a:spcAft>
                  <a:spcPts val="0"/>
                </a:spcAft>
                <a:buClr>
                  <a:srgbClr val="000000"/>
                </a:buClr>
                <a:buSzPts val="2700"/>
                <a:buFont typeface="Arial"/>
                <a:buNone/>
              </a:pPr>
              <a:r>
                <a:rPr lang="ar-SA" sz="2700" dirty="0">
                  <a:solidFill>
                    <a:schemeClr val="lt1"/>
                  </a:solidFill>
                  <a:latin typeface="Open Sans"/>
                  <a:ea typeface="Open Sans"/>
                  <a:cs typeface="Open Sans"/>
                  <a:sym typeface="Open Sans"/>
                </a:rPr>
                <a:t>يركز هذا الدرس علي مفاهيم الطب والممارسات القائمين علي الأدلة ومصادرهم المتاحة. </a:t>
              </a:r>
              <a:endParaRPr sz="2700" b="0" i="0" u="none" strike="noStrike" cap="none" dirty="0">
                <a:solidFill>
                  <a:schemeClr val="lt1"/>
                </a:solidFill>
                <a:latin typeface="Open Sans"/>
                <a:ea typeface="Open Sans"/>
                <a:cs typeface="Open Sans"/>
                <a:sym typeface="Open Sans"/>
              </a:endParaRPr>
            </a:p>
          </p:txBody>
        </p:sp>
        <p:sp>
          <p:nvSpPr>
            <p:cNvPr id="101" name="Google Shape;101;p3"/>
            <p:cNvSpPr/>
            <p:nvPr/>
          </p:nvSpPr>
          <p:spPr>
            <a:xfrm>
              <a:off x="0" y="1552973"/>
              <a:ext cx="10074728" cy="1433396"/>
            </a:xfrm>
            <a:prstGeom prst="roundRect">
              <a:avLst>
                <a:gd name="adj" fmla="val 16667"/>
              </a:avLst>
            </a:prstGeom>
            <a:solidFill>
              <a:srgbClr val="51B94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
            <p:cNvSpPr txBox="1"/>
            <p:nvPr/>
          </p:nvSpPr>
          <p:spPr>
            <a:xfrm>
              <a:off x="69973" y="1622946"/>
              <a:ext cx="9934782" cy="1293450"/>
            </a:xfrm>
            <a:prstGeom prst="rect">
              <a:avLst/>
            </a:prstGeom>
            <a:noFill/>
            <a:ln>
              <a:noFill/>
            </a:ln>
          </p:spPr>
          <p:txBody>
            <a:bodyPr spcFirstLastPara="1" wrap="square" lIns="102850" tIns="102850" rIns="102850" bIns="102850" anchor="ctr" anchorCtr="0">
              <a:noAutofit/>
            </a:bodyPr>
            <a:lstStyle/>
            <a:p>
              <a:pPr marL="0" marR="0" lvl="0" indent="0" algn="r" rtl="1">
                <a:lnSpc>
                  <a:spcPct val="90000"/>
                </a:lnSpc>
                <a:spcBef>
                  <a:spcPts val="0"/>
                </a:spcBef>
                <a:spcAft>
                  <a:spcPts val="0"/>
                </a:spcAft>
                <a:buClr>
                  <a:srgbClr val="000000"/>
                </a:buClr>
                <a:buSzPts val="2700"/>
                <a:buFont typeface="Arial"/>
                <a:buNone/>
              </a:pPr>
              <a:r>
                <a:rPr lang="ar-SA" sz="2700" b="0" i="0" u="none" strike="noStrike" cap="none" dirty="0">
                  <a:solidFill>
                    <a:schemeClr val="lt1"/>
                  </a:solidFill>
                  <a:latin typeface="Open Sans"/>
                  <a:ea typeface="Open Sans"/>
                  <a:cs typeface="Open Sans"/>
                  <a:sym typeface="Open Sans"/>
                </a:rPr>
                <a:t>الجزء الأول من هذا الدرس هو نظره عامة علي مكونات الممارسات القائمة علي</a:t>
              </a:r>
              <a:r>
                <a:rPr lang="ar-SA" sz="2700" dirty="0">
                  <a:solidFill>
                    <a:schemeClr val="lt1"/>
                  </a:solidFill>
                  <a:latin typeface="Open Sans"/>
                  <a:ea typeface="Open Sans"/>
                  <a:sym typeface="Open Sans"/>
                </a:rPr>
                <a:t> الأدلة </a:t>
              </a:r>
              <a:r>
                <a:rPr lang="ar-SA" sz="2700" b="0" i="0" u="none" strike="noStrike" cap="none" dirty="0">
                  <a:solidFill>
                    <a:schemeClr val="lt1"/>
                  </a:solidFill>
                  <a:latin typeface="Open Sans"/>
                  <a:ea typeface="Open Sans"/>
                  <a:cs typeface="Open Sans"/>
                  <a:sym typeface="Open Sans"/>
                </a:rPr>
                <a:t>(المراجعات المنهجية، أنواع الدراسات ، التسلسل الهرمي للمصادر) </a:t>
              </a:r>
              <a:r>
                <a:rPr lang="ar-SA" sz="2700" dirty="0">
                  <a:solidFill>
                    <a:schemeClr val="lt1"/>
                  </a:solidFill>
                  <a:latin typeface="Open Sans"/>
                  <a:ea typeface="Open Sans"/>
                  <a:sym typeface="Open Sans"/>
                </a:rPr>
                <a:t>والخطوات الخمس </a:t>
              </a:r>
              <a:r>
                <a:rPr lang="ar-SA" sz="2700" b="0" i="0" u="none" strike="noStrike" cap="none" dirty="0">
                  <a:solidFill>
                    <a:schemeClr val="lt1"/>
                  </a:solidFill>
                  <a:latin typeface="Open Sans"/>
                  <a:ea typeface="Open Sans"/>
                  <a:cs typeface="Open Sans"/>
                  <a:sym typeface="Open Sans"/>
                </a:rPr>
                <a:t>الخاصة بعملية الممارسات القائمة علي الأدلة.   </a:t>
              </a:r>
              <a:endParaRPr sz="2700" b="0" i="0" u="none" strike="noStrike" cap="none" dirty="0">
                <a:solidFill>
                  <a:schemeClr val="lt1"/>
                </a:solidFill>
                <a:latin typeface="Open Sans"/>
                <a:ea typeface="Open Sans"/>
                <a:cs typeface="Open Sans"/>
                <a:sym typeface="Open Sans"/>
              </a:endParaRPr>
            </a:p>
          </p:txBody>
        </p:sp>
        <p:sp>
          <p:nvSpPr>
            <p:cNvPr id="103" name="Google Shape;103;p3"/>
            <p:cNvSpPr/>
            <p:nvPr/>
          </p:nvSpPr>
          <p:spPr>
            <a:xfrm>
              <a:off x="0" y="3064129"/>
              <a:ext cx="10074728" cy="1433396"/>
            </a:xfrm>
            <a:prstGeom prst="roundRect">
              <a:avLst>
                <a:gd name="adj" fmla="val 16667"/>
              </a:avLst>
            </a:prstGeom>
            <a:solidFill>
              <a:srgbClr val="F8981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
            <p:cNvSpPr txBox="1"/>
            <p:nvPr/>
          </p:nvSpPr>
          <p:spPr>
            <a:xfrm>
              <a:off x="69973" y="3134102"/>
              <a:ext cx="9934782" cy="1293450"/>
            </a:xfrm>
            <a:prstGeom prst="rect">
              <a:avLst/>
            </a:prstGeom>
            <a:noFill/>
            <a:ln>
              <a:noFill/>
            </a:ln>
          </p:spPr>
          <p:txBody>
            <a:bodyPr spcFirstLastPara="1" wrap="square" lIns="102850" tIns="102850" rIns="102850" bIns="102850" anchor="ctr" anchorCtr="0">
              <a:noAutofit/>
            </a:bodyPr>
            <a:lstStyle/>
            <a:p>
              <a:pPr marL="0" marR="0" lvl="0" indent="0" algn="r" rtl="1">
                <a:lnSpc>
                  <a:spcPct val="90000"/>
                </a:lnSpc>
                <a:spcBef>
                  <a:spcPts val="0"/>
                </a:spcBef>
                <a:spcAft>
                  <a:spcPts val="0"/>
                </a:spcAft>
                <a:buClr>
                  <a:srgbClr val="000000"/>
                </a:buClr>
                <a:buSzPts val="2700"/>
                <a:buFont typeface="Arial"/>
                <a:buNone/>
              </a:pPr>
              <a:r>
                <a:rPr lang="ar-SA" sz="2700" b="0" i="0" u="none" strike="noStrike" cap="none" dirty="0">
                  <a:solidFill>
                    <a:schemeClr val="lt1"/>
                  </a:solidFill>
                  <a:latin typeface="Open Sans"/>
                  <a:ea typeface="Open Sans"/>
                  <a:cs typeface="Open Sans"/>
                  <a:sym typeface="Open Sans"/>
                </a:rPr>
                <a:t>الجزء الثاني من الدرس يركز </a:t>
              </a:r>
              <a:r>
                <a:rPr lang="ar-SA" sz="2700" dirty="0">
                  <a:solidFill>
                    <a:schemeClr val="lt1"/>
                  </a:solidFill>
                  <a:latin typeface="Open Sans"/>
                  <a:ea typeface="Open Sans"/>
                  <a:sym typeface="Open Sans"/>
                </a:rPr>
                <a:t>علي مصادر المعلومات الهامة والمتاحة </a:t>
              </a:r>
              <a:r>
                <a:rPr lang="ar-EG" sz="2700" b="0" i="0" u="none" strike="noStrike" cap="none" dirty="0">
                  <a:solidFill>
                    <a:schemeClr val="lt1"/>
                  </a:solidFill>
                  <a:latin typeface="Open Sans"/>
                  <a:ea typeface="Open Sans"/>
                  <a:cs typeface="Open Sans"/>
                  <a:sym typeface="Open Sans"/>
                </a:rPr>
                <a:t>من "البحوث من أجل الحياة"</a:t>
              </a:r>
              <a:r>
                <a:rPr lang="ar-SA" sz="2700" b="0" i="0" u="none" strike="noStrike" cap="none" dirty="0">
                  <a:solidFill>
                    <a:schemeClr val="lt1"/>
                  </a:solidFill>
                  <a:latin typeface="Open Sans"/>
                  <a:ea typeface="Open Sans"/>
                  <a:cs typeface="Open Sans"/>
                  <a:sym typeface="Open Sans"/>
                </a:rPr>
                <a:t> </a:t>
              </a:r>
              <a:r>
                <a:rPr lang="en-US" sz="2700" b="0" i="0" u="none" strike="noStrike" cap="none" dirty="0">
                  <a:solidFill>
                    <a:schemeClr val="lt1"/>
                  </a:solidFill>
                  <a:latin typeface="Open Sans"/>
                  <a:ea typeface="Open Sans"/>
                  <a:cs typeface="Open Sans"/>
                  <a:sym typeface="Open Sans"/>
                </a:rPr>
                <a:t>R</a:t>
              </a:r>
              <a:r>
                <a:rPr lang="en-US" sz="2700" dirty="0">
                  <a:solidFill>
                    <a:schemeClr val="lt1"/>
                  </a:solidFill>
                  <a:latin typeface="Open Sans"/>
                  <a:ea typeface="Open Sans"/>
                  <a:sym typeface="Open Sans"/>
                </a:rPr>
                <a:t>esearch4life</a:t>
              </a:r>
              <a:r>
                <a:rPr lang="ar-SA" sz="2700" dirty="0">
                  <a:solidFill>
                    <a:schemeClr val="lt1"/>
                  </a:solidFill>
                  <a:latin typeface="Open Sans"/>
                  <a:ea typeface="Open Sans"/>
                  <a:sym typeface="Open Sans"/>
                </a:rPr>
                <a:t>، </a:t>
              </a:r>
              <a:r>
                <a:rPr lang="en-US" sz="2700" dirty="0">
                  <a:solidFill>
                    <a:schemeClr val="lt1"/>
                  </a:solidFill>
                  <a:latin typeface="Open Sans"/>
                  <a:ea typeface="Open Sans"/>
                  <a:sym typeface="Open Sans"/>
                </a:rPr>
                <a:t>PubMed</a:t>
              </a:r>
              <a:r>
                <a:rPr lang="ar-SA" sz="2700" b="0" i="0" u="none" strike="noStrike" cap="none" dirty="0">
                  <a:solidFill>
                    <a:schemeClr val="lt1"/>
                  </a:solidFill>
                  <a:latin typeface="Open Sans"/>
                  <a:ea typeface="Open Sans"/>
                  <a:cs typeface="Open Sans"/>
                  <a:sym typeface="Open Sans"/>
                </a:rPr>
                <a:t> والانترنت . </a:t>
              </a:r>
              <a:endParaRPr sz="2700" b="0" i="0" u="none" strike="noStrike" cap="none" dirty="0">
                <a:solidFill>
                  <a:schemeClr val="lt1"/>
                </a:solidFill>
                <a:latin typeface="Open Sans"/>
                <a:ea typeface="Open Sans"/>
                <a:cs typeface="Open Sans"/>
                <a:sym typeface="Open Sans"/>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3"/>
          <p:cNvSpPr txBox="1">
            <a:spLocks noGrp="1"/>
          </p:cNvSpPr>
          <p:nvPr>
            <p:ph type="title"/>
          </p:nvPr>
        </p:nvSpPr>
        <p:spPr>
          <a:xfrm>
            <a:off x="0" y="288535"/>
            <a:ext cx="7718961" cy="904077"/>
          </a:xfrm>
          <a:prstGeom prst="rect">
            <a:avLst/>
          </a:prstGeom>
          <a:noFill/>
          <a:ln>
            <a:noFill/>
          </a:ln>
        </p:spPr>
        <p:txBody>
          <a:bodyPr spcFirstLastPara="1" wrap="square" lIns="91425" tIns="45700" rIns="91425" bIns="45700" anchor="t" anchorCtr="0">
            <a:normAutofit/>
          </a:bodyPr>
          <a:lstStyle/>
          <a:p>
            <a:pPr marL="76200" lvl="0" algn="ctr" rtl="1"/>
            <a:r>
              <a:rPr lang="ar-SA" sz="2400" dirty="0">
                <a:solidFill>
                  <a:srgbClr val="586F7C"/>
                </a:solidFill>
                <a:latin typeface="Open Sans"/>
                <a:ea typeface="Open Sans"/>
                <a:sym typeface="Open Sans"/>
              </a:rPr>
              <a:t>قاعدة بيانات مؤسسة جوانا برجز</a:t>
            </a:r>
            <a:r>
              <a:rPr lang="en-US" sz="2400" dirty="0">
                <a:solidFill>
                  <a:srgbClr val="586F7C"/>
                </a:solidFill>
                <a:latin typeface="Open Sans"/>
                <a:ea typeface="Open Sans"/>
                <a:cs typeface="Open Sans"/>
                <a:sym typeface="Open Sans"/>
              </a:rPr>
              <a:t> Joanna Briggs Institute</a:t>
            </a:r>
            <a:r>
              <a:rPr lang="ar-SA" sz="2400" dirty="0">
                <a:solidFill>
                  <a:srgbClr val="586F7C"/>
                </a:solidFill>
                <a:latin typeface="Open Sans"/>
                <a:ea typeface="Open Sans"/>
                <a:sym typeface="Open Sans"/>
              </a:rPr>
              <a:t> </a:t>
            </a:r>
            <a:br>
              <a:rPr lang="ar-EG" sz="2400" dirty="0">
                <a:solidFill>
                  <a:srgbClr val="586F7C"/>
                </a:solidFill>
                <a:latin typeface="Open Sans"/>
                <a:ea typeface="Open Sans"/>
                <a:sym typeface="Open Sans"/>
              </a:rPr>
            </a:br>
            <a:r>
              <a:rPr lang="ar-SA" sz="2400" dirty="0">
                <a:solidFill>
                  <a:srgbClr val="586F7C"/>
                </a:solidFill>
                <a:latin typeface="Open Sans"/>
                <a:ea typeface="Open Sans"/>
                <a:sym typeface="Open Sans"/>
              </a:rPr>
              <a:t>الخاصة بالممارسات القائمة علي الأدلة</a:t>
            </a:r>
          </a:p>
        </p:txBody>
      </p:sp>
      <p:sp>
        <p:nvSpPr>
          <p:cNvPr id="454" name="Google Shape;454;p33"/>
          <p:cNvSpPr/>
          <p:nvPr/>
        </p:nvSpPr>
        <p:spPr>
          <a:xfrm>
            <a:off x="221673" y="1715242"/>
            <a:ext cx="4469080" cy="4893607"/>
          </a:xfrm>
          <a:prstGeom prst="rect">
            <a:avLst/>
          </a:prstGeom>
          <a:noFill/>
          <a:ln>
            <a:noFill/>
          </a:ln>
        </p:spPr>
        <p:txBody>
          <a:bodyPr spcFirstLastPara="1" wrap="square" lIns="91425" tIns="45700" rIns="91425" bIns="45700" anchor="t" anchorCtr="0">
            <a:spAutoFit/>
          </a:bodyPr>
          <a:lstStyle/>
          <a:p>
            <a:pPr marL="76200" marR="0" lvl="0" indent="0" algn="r" rtl="1">
              <a:lnSpc>
                <a:spcPct val="100000"/>
              </a:lnSpc>
              <a:spcBef>
                <a:spcPts val="0"/>
              </a:spcBef>
              <a:spcAft>
                <a:spcPts val="0"/>
              </a:spcAft>
              <a:buClr>
                <a:srgbClr val="000000"/>
              </a:buClr>
              <a:buSzPts val="2400"/>
              <a:buFont typeface="Arial"/>
              <a:buNone/>
            </a:pPr>
            <a:r>
              <a:rPr lang="ar-SA" sz="2400" b="0" i="0" u="none" strike="noStrike" cap="none" dirty="0">
                <a:solidFill>
                  <a:schemeClr val="tx1"/>
                </a:solidFill>
                <a:latin typeface="Open Sans"/>
                <a:ea typeface="Open Sans"/>
                <a:cs typeface="Open Sans"/>
                <a:sym typeface="Open Sans"/>
              </a:rPr>
              <a:t>بمجرد النقر على رابط جوانا برجز </a:t>
            </a:r>
            <a:r>
              <a:rPr lang="en-US" sz="2400" dirty="0">
                <a:solidFill>
                  <a:schemeClr val="tx1"/>
                </a:solidFill>
                <a:latin typeface="Open Sans"/>
                <a:ea typeface="Open Sans"/>
                <a:cs typeface="Open Sans"/>
                <a:sym typeface="Open Sans"/>
              </a:rPr>
              <a:t>Joanna Briggs </a:t>
            </a:r>
            <a:r>
              <a:rPr lang="ar-SA" sz="2400" b="0" i="0" u="none" strike="noStrike" cap="none" dirty="0">
                <a:solidFill>
                  <a:schemeClr val="tx1"/>
                </a:solidFill>
                <a:latin typeface="Open Sans"/>
                <a:ea typeface="Open Sans"/>
                <a:cs typeface="Open Sans"/>
                <a:sym typeface="Open Sans"/>
              </a:rPr>
              <a:t> الخاصة بالممارسات القائمة علي الأدلة، تفتح صفحة </a:t>
            </a:r>
            <a:r>
              <a:rPr lang="ar-SA" sz="2400" b="1" i="0" u="none" strike="noStrike" cap="none" dirty="0">
                <a:solidFill>
                  <a:schemeClr val="tx1"/>
                </a:solidFill>
                <a:latin typeface="Open Sans"/>
                <a:ea typeface="Open Sans"/>
                <a:cs typeface="Open Sans"/>
                <a:sym typeface="Open Sans"/>
              </a:rPr>
              <a:t>مصادر </a:t>
            </a:r>
            <a:r>
              <a:rPr lang="en-US" sz="2400" b="1" i="0" u="none" strike="noStrike" cap="none" dirty="0">
                <a:solidFill>
                  <a:schemeClr val="tx1"/>
                </a:solidFill>
                <a:latin typeface="Open Sans"/>
                <a:ea typeface="Open Sans"/>
                <a:cs typeface="Open Sans"/>
                <a:sym typeface="Open Sans"/>
              </a:rPr>
              <a:t>Ovid</a:t>
            </a:r>
            <a:r>
              <a:rPr lang="ar-SA" sz="2400" b="1" i="0" u="none" strike="noStrike" cap="none" dirty="0">
                <a:solidFill>
                  <a:schemeClr val="tx1"/>
                </a:solidFill>
                <a:latin typeface="Open Sans"/>
                <a:ea typeface="Open Sans"/>
                <a:cs typeface="Open Sans"/>
                <a:sym typeface="Open Sans"/>
              </a:rPr>
              <a:t>.</a:t>
            </a:r>
          </a:p>
          <a:p>
            <a:pPr marL="76200" marR="0" lvl="0" indent="0" algn="r" rtl="1">
              <a:lnSpc>
                <a:spcPct val="100000"/>
              </a:lnSpc>
              <a:spcBef>
                <a:spcPts val="0"/>
              </a:spcBef>
              <a:spcAft>
                <a:spcPts val="0"/>
              </a:spcAft>
              <a:buClr>
                <a:srgbClr val="000000"/>
              </a:buClr>
              <a:buSzPts val="2400"/>
              <a:buFont typeface="Arial"/>
              <a:buNone/>
            </a:pPr>
            <a:r>
              <a:rPr lang="ar-SA" sz="2400" b="0" i="0" u="none" strike="noStrike" cap="none" dirty="0">
                <a:solidFill>
                  <a:schemeClr val="tx1"/>
                </a:solidFill>
                <a:latin typeface="Open Sans"/>
                <a:ea typeface="Open Sans"/>
                <a:cs typeface="Open Sans"/>
                <a:sym typeface="Open Sans"/>
              </a:rPr>
              <a:t>حدد المربعات الخاصة </a:t>
            </a:r>
            <a:r>
              <a:rPr lang="ar-SA" sz="2400" b="1" i="0" u="none" strike="noStrike" cap="none" dirty="0">
                <a:solidFill>
                  <a:schemeClr val="tx1"/>
                </a:solidFill>
                <a:latin typeface="Open Sans"/>
                <a:ea typeface="Open Sans"/>
                <a:cs typeface="Open Sans"/>
                <a:sym typeface="Open Sans"/>
              </a:rPr>
              <a:t>بمجلات اشتراك      </a:t>
            </a:r>
            <a:r>
              <a:rPr lang="en-US" sz="2400" b="1" i="0" u="none" strike="noStrike" cap="none" dirty="0">
                <a:solidFill>
                  <a:schemeClr val="tx1"/>
                </a:solidFill>
                <a:latin typeface="Open Sans"/>
                <a:ea typeface="Open Sans"/>
                <a:cs typeface="Open Sans"/>
                <a:sym typeface="Open Sans"/>
              </a:rPr>
              <a:t> )   Ovid </a:t>
            </a:r>
            <a:r>
              <a:rPr lang="ar-SA" sz="2400" b="1" i="0" u="none" strike="noStrike" cap="none" dirty="0">
                <a:solidFill>
                  <a:schemeClr val="tx1"/>
                </a:solidFill>
                <a:latin typeface="Open Sans"/>
                <a:ea typeface="Open Sans"/>
                <a:cs typeface="Open Sans"/>
                <a:sym typeface="Open Sans"/>
              </a:rPr>
              <a:t>نص كامل) </a:t>
            </a:r>
            <a:r>
              <a:rPr lang="en-US" sz="2400" b="1" i="0" u="none" strike="noStrike" cap="none" dirty="0">
                <a:solidFill>
                  <a:schemeClr val="tx1"/>
                </a:solidFill>
                <a:latin typeface="Open Sans"/>
                <a:ea typeface="Open Sans"/>
                <a:cs typeface="Open Sans"/>
                <a:sym typeface="Open Sans"/>
              </a:rPr>
              <a:t>O</a:t>
            </a:r>
            <a:r>
              <a:rPr lang="en-US" sz="2400" b="1" dirty="0">
                <a:solidFill>
                  <a:schemeClr val="tx1"/>
                </a:solidFill>
                <a:latin typeface="Open Sans"/>
                <a:ea typeface="Open Sans"/>
                <a:cs typeface="Open Sans"/>
                <a:sym typeface="Open Sans"/>
              </a:rPr>
              <a:t>vid</a:t>
            </a:r>
            <a:r>
              <a:rPr lang="en-US" sz="2400" b="1" i="0" u="none" strike="noStrike" cap="none" dirty="0">
                <a:solidFill>
                  <a:schemeClr val="tx1"/>
                </a:solidFill>
                <a:latin typeface="Open Sans"/>
                <a:ea typeface="Open Sans"/>
                <a:cs typeface="Open Sans"/>
                <a:sym typeface="Open Sans"/>
              </a:rPr>
              <a:t> Subscription Journals (Full Text) </a:t>
            </a:r>
            <a:r>
              <a:rPr lang="ar-EG" sz="2400" b="1" i="0" u="none" strike="noStrike" cap="none" dirty="0">
                <a:solidFill>
                  <a:schemeClr val="tx1"/>
                </a:solidFill>
                <a:latin typeface="Open Sans"/>
                <a:ea typeface="Open Sans"/>
                <a:cs typeface="Open Sans"/>
                <a:sym typeface="Open Sans"/>
              </a:rPr>
              <a:t> </a:t>
            </a:r>
            <a:r>
              <a:rPr lang="ar-SA" sz="2400" b="1" i="0" u="none" strike="noStrike" cap="none" dirty="0">
                <a:solidFill>
                  <a:schemeClr val="tx1"/>
                </a:solidFill>
                <a:latin typeface="Open Sans"/>
                <a:ea typeface="Open Sans"/>
                <a:cs typeface="Open Sans"/>
                <a:sym typeface="Open Sans"/>
              </a:rPr>
              <a:t>وقاعدة بيانات </a:t>
            </a:r>
            <a:r>
              <a:rPr lang="en-US" sz="2400" b="1" i="0" u="none" strike="noStrike" cap="none" dirty="0">
                <a:solidFill>
                  <a:schemeClr val="tx1"/>
                </a:solidFill>
                <a:latin typeface="Open Sans"/>
                <a:ea typeface="Open Sans"/>
                <a:cs typeface="Open Sans"/>
                <a:sym typeface="Open Sans"/>
              </a:rPr>
              <a:t>JBI </a:t>
            </a:r>
            <a:r>
              <a:rPr lang="en-US" sz="2400" b="1" i="0" u="none" strike="noStrike" cap="none" dirty="0" err="1">
                <a:solidFill>
                  <a:schemeClr val="tx1"/>
                </a:solidFill>
                <a:latin typeface="Open Sans"/>
                <a:ea typeface="Open Sans"/>
                <a:cs typeface="Open Sans"/>
                <a:sym typeface="Open Sans"/>
              </a:rPr>
              <a:t>J</a:t>
            </a:r>
            <a:r>
              <a:rPr lang="en-US" sz="2400" b="1" dirty="0" err="1">
                <a:solidFill>
                  <a:schemeClr val="tx1"/>
                </a:solidFill>
                <a:latin typeface="Open Sans"/>
                <a:ea typeface="Open Sans"/>
                <a:cs typeface="Open Sans"/>
                <a:sym typeface="Open Sans"/>
              </a:rPr>
              <a:t>BI</a:t>
            </a:r>
            <a:r>
              <a:rPr lang="en-US" sz="2400" b="1" i="0" u="none" strike="noStrike" cap="none" dirty="0">
                <a:solidFill>
                  <a:schemeClr val="tx1"/>
                </a:solidFill>
                <a:latin typeface="Open Sans"/>
                <a:ea typeface="Open Sans"/>
                <a:cs typeface="Open Sans"/>
                <a:sym typeface="Open Sans"/>
              </a:rPr>
              <a:t> EBP Database EBP </a:t>
            </a:r>
            <a:r>
              <a:rPr lang="ar-SA" sz="2400" b="1" i="0" u="none" strike="noStrike" cap="none" dirty="0">
                <a:solidFill>
                  <a:schemeClr val="tx1"/>
                </a:solidFill>
                <a:latin typeface="Open Sans"/>
                <a:ea typeface="Open Sans"/>
                <a:cs typeface="Open Sans"/>
                <a:sym typeface="Open Sans"/>
              </a:rPr>
              <a:t> وتابع</a:t>
            </a:r>
            <a:r>
              <a:rPr lang="ar-EG" sz="2400" b="1" i="0" u="none" strike="noStrike" cap="none" dirty="0">
                <a:solidFill>
                  <a:schemeClr val="tx1"/>
                </a:solidFill>
                <a:latin typeface="Open Sans"/>
                <a:ea typeface="Open Sans"/>
                <a:cs typeface="Open Sans"/>
                <a:sym typeface="Open Sans"/>
              </a:rPr>
              <a:t> </a:t>
            </a:r>
            <a:r>
              <a:rPr lang="en-US" sz="2400" b="1" dirty="0">
                <a:solidFill>
                  <a:schemeClr val="tx1"/>
                </a:solidFill>
                <a:latin typeface="Open Sans"/>
                <a:ea typeface="Open Sans"/>
                <a:cs typeface="Open Sans"/>
                <a:sym typeface="Open Sans"/>
              </a:rPr>
              <a:t>Continue</a:t>
            </a:r>
            <a:r>
              <a:rPr lang="ar-SA" sz="2400" b="0" i="0" u="none" strike="noStrike" cap="none" dirty="0">
                <a:solidFill>
                  <a:schemeClr val="tx1"/>
                </a:solidFill>
                <a:latin typeface="Open Sans"/>
                <a:ea typeface="Open Sans"/>
                <a:cs typeface="Open Sans"/>
                <a:sym typeface="Open Sans"/>
              </a:rPr>
              <a:t>.</a:t>
            </a:r>
          </a:p>
          <a:p>
            <a:pPr marL="76200" marR="0" lvl="0" indent="0" algn="r" rtl="1">
              <a:lnSpc>
                <a:spcPct val="100000"/>
              </a:lnSpc>
              <a:spcBef>
                <a:spcPts val="0"/>
              </a:spcBef>
              <a:spcAft>
                <a:spcPts val="0"/>
              </a:spcAft>
              <a:buClr>
                <a:srgbClr val="000000"/>
              </a:buClr>
              <a:buSzPts val="2400"/>
              <a:buFont typeface="Arial"/>
              <a:buNone/>
            </a:pPr>
            <a:r>
              <a:rPr lang="ar-SA" sz="2400" b="0" i="0" u="none" strike="noStrike" cap="none" dirty="0">
                <a:solidFill>
                  <a:schemeClr val="tx1"/>
                </a:solidFill>
                <a:latin typeface="Open Sans"/>
                <a:ea typeface="Open Sans"/>
                <a:cs typeface="Open Sans"/>
                <a:sym typeface="Open Sans"/>
              </a:rPr>
              <a:t>سيتمكن المستخدم من الوصول إلى قاعدة البيانات ومصادر النص الكامل المرتبطة بنتائج البحث.</a:t>
            </a:r>
            <a:endParaRPr sz="2400" b="0" i="0" u="none" strike="noStrike" cap="none" dirty="0">
              <a:solidFill>
                <a:schemeClr val="tx1"/>
              </a:solidFill>
              <a:latin typeface="Open Sans"/>
              <a:ea typeface="Open Sans"/>
              <a:cs typeface="Open Sans"/>
              <a:sym typeface="Open Sans"/>
            </a:endParaRPr>
          </a:p>
        </p:txBody>
      </p:sp>
      <p:pic>
        <p:nvPicPr>
          <p:cNvPr id="455" name="Google Shape;455;p33"/>
          <p:cNvPicPr preferRelativeResize="0"/>
          <p:nvPr/>
        </p:nvPicPr>
        <p:blipFill>
          <a:blip r:embed="rId3">
            <a:alphaModFix/>
          </a:blip>
          <a:stretch>
            <a:fillRect/>
          </a:stretch>
        </p:blipFill>
        <p:spPr>
          <a:xfrm>
            <a:off x="4792853" y="2450511"/>
            <a:ext cx="7196446" cy="2620153"/>
          </a:xfrm>
          <a:prstGeom prst="rect">
            <a:avLst/>
          </a:prstGeom>
          <a:noFill/>
          <a:ln>
            <a:noFill/>
          </a:ln>
        </p:spPr>
      </p:pic>
      <p:pic>
        <p:nvPicPr>
          <p:cNvPr id="456" name="Google Shape;456;p33"/>
          <p:cNvPicPr preferRelativeResize="0"/>
          <p:nvPr/>
        </p:nvPicPr>
        <p:blipFill>
          <a:blip r:embed="rId4">
            <a:alphaModFix/>
          </a:blip>
          <a:stretch>
            <a:fillRect/>
          </a:stretch>
        </p:blipFill>
        <p:spPr>
          <a:xfrm>
            <a:off x="4994050" y="5441051"/>
            <a:ext cx="3884325" cy="6763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35"/>
          <p:cNvPicPr preferRelativeResize="0"/>
          <p:nvPr/>
        </p:nvPicPr>
        <p:blipFill>
          <a:blip r:embed="rId3">
            <a:alphaModFix/>
          </a:blip>
          <a:stretch>
            <a:fillRect/>
          </a:stretch>
        </p:blipFill>
        <p:spPr>
          <a:xfrm>
            <a:off x="3293675" y="1801399"/>
            <a:ext cx="8172601" cy="4922450"/>
          </a:xfrm>
          <a:prstGeom prst="rect">
            <a:avLst/>
          </a:prstGeom>
          <a:noFill/>
          <a:ln>
            <a:noFill/>
          </a:ln>
        </p:spPr>
      </p:pic>
      <p:sp>
        <p:nvSpPr>
          <p:cNvPr id="463" name="Google Shape;463;p35"/>
          <p:cNvSpPr txBox="1">
            <a:spLocks noGrp="1"/>
          </p:cNvSpPr>
          <p:nvPr>
            <p:ph type="title"/>
          </p:nvPr>
        </p:nvSpPr>
        <p:spPr>
          <a:xfrm>
            <a:off x="162746" y="652389"/>
            <a:ext cx="7971060" cy="568172"/>
          </a:xfrm>
          <a:prstGeom prst="rect">
            <a:avLst/>
          </a:prstGeom>
          <a:noFill/>
          <a:ln>
            <a:noFill/>
          </a:ln>
        </p:spPr>
        <p:txBody>
          <a:bodyPr spcFirstLastPara="1" wrap="square" lIns="91425" tIns="45700" rIns="91425" bIns="45700" anchor="t" anchorCtr="0">
            <a:normAutofit fontScale="90000"/>
          </a:bodyPr>
          <a:lstStyle/>
          <a:p>
            <a:pPr marL="0" lvl="0" indent="0" algn="ctr" rtl="1">
              <a:lnSpc>
                <a:spcPct val="90000"/>
              </a:lnSpc>
              <a:spcBef>
                <a:spcPts val="0"/>
              </a:spcBef>
              <a:spcAft>
                <a:spcPts val="0"/>
              </a:spcAft>
              <a:buClr>
                <a:schemeClr val="dk1"/>
              </a:buClr>
              <a:buSzPts val="3200"/>
              <a:buNone/>
            </a:pPr>
            <a:r>
              <a:rPr lang="ar-SA" dirty="0">
                <a:solidFill>
                  <a:srgbClr val="586F7C"/>
                </a:solidFill>
                <a:latin typeface="Open Sans"/>
                <a:ea typeface="Open Sans"/>
                <a:sym typeface="Open Sans"/>
              </a:rPr>
              <a:t>البحث في قاعدة بيانات جوانا برجز </a:t>
            </a:r>
            <a:r>
              <a:rPr lang="en-US" dirty="0">
                <a:solidFill>
                  <a:srgbClr val="586F7C"/>
                </a:solidFill>
                <a:latin typeface="Open Sans"/>
                <a:ea typeface="Open Sans"/>
                <a:sym typeface="Open Sans"/>
              </a:rPr>
              <a:t>Joanna Briggs</a:t>
            </a:r>
            <a:endParaRPr dirty="0">
              <a:solidFill>
                <a:srgbClr val="586F7C"/>
              </a:solidFill>
              <a:latin typeface="Open Sans"/>
              <a:ea typeface="Open Sans"/>
              <a:sym typeface="Open Sans"/>
            </a:endParaRPr>
          </a:p>
        </p:txBody>
      </p:sp>
      <p:sp>
        <p:nvSpPr>
          <p:cNvPr id="464" name="Google Shape;464;p35"/>
          <p:cNvSpPr txBox="1">
            <a:spLocks noGrp="1"/>
          </p:cNvSpPr>
          <p:nvPr>
            <p:ph type="body" idx="1"/>
          </p:nvPr>
        </p:nvSpPr>
        <p:spPr>
          <a:xfrm>
            <a:off x="72650" y="2333350"/>
            <a:ext cx="3035100" cy="2709990"/>
          </a:xfrm>
          <a:prstGeom prst="rect">
            <a:avLst/>
          </a:prstGeom>
          <a:noFill/>
          <a:ln>
            <a:noFill/>
          </a:ln>
        </p:spPr>
        <p:txBody>
          <a:bodyPr spcFirstLastPara="1" wrap="square" lIns="91425" tIns="45700" rIns="91425" bIns="45700" anchor="t" anchorCtr="0">
            <a:noAutofit/>
          </a:bodyPr>
          <a:lstStyle/>
          <a:p>
            <a:pPr marL="76200" lvl="0" indent="0" algn="r" rtl="0">
              <a:lnSpc>
                <a:spcPct val="100000"/>
              </a:lnSpc>
              <a:spcBef>
                <a:spcPts val="1000"/>
              </a:spcBef>
              <a:spcAft>
                <a:spcPts val="0"/>
              </a:spcAft>
              <a:buClr>
                <a:schemeClr val="dk1"/>
              </a:buClr>
              <a:buSzPts val="2400"/>
              <a:buNone/>
            </a:pPr>
            <a:r>
              <a:rPr lang="ar-SA" dirty="0">
                <a:solidFill>
                  <a:schemeClr val="tx1"/>
                </a:solidFill>
                <a:latin typeface="Open Sans"/>
                <a:ea typeface="Open Sans"/>
                <a:cs typeface="Open Sans"/>
                <a:sym typeface="Open Sans"/>
              </a:rPr>
              <a:t>أبحث عن </a:t>
            </a:r>
            <a:r>
              <a:rPr lang="ar-SA" dirty="0">
                <a:solidFill>
                  <a:srgbClr val="FF0000"/>
                </a:solidFill>
                <a:latin typeface="Open Sans"/>
                <a:ea typeface="Open Sans"/>
                <a:cs typeface="Open Sans"/>
                <a:sym typeface="Open Sans"/>
              </a:rPr>
              <a:t>" </a:t>
            </a:r>
            <a:r>
              <a:rPr lang="ar-SA" dirty="0">
                <a:solidFill>
                  <a:schemeClr val="tx1"/>
                </a:solidFill>
                <a:latin typeface="Open Sans"/>
                <a:ea typeface="Open Sans"/>
                <a:cs typeface="Open Sans"/>
                <a:sym typeface="Open Sans"/>
              </a:rPr>
              <a:t>علاج الإيبولا"</a:t>
            </a:r>
            <a:endParaRPr lang="ar-EG" dirty="0">
              <a:solidFill>
                <a:schemeClr val="tx1"/>
              </a:solidFill>
              <a:latin typeface="Open Sans"/>
              <a:ea typeface="Open Sans"/>
              <a:cs typeface="Open Sans"/>
              <a:sym typeface="Open Sans"/>
            </a:endParaRPr>
          </a:p>
          <a:p>
            <a:pPr marL="76200" lvl="0" indent="0" algn="r" rtl="0">
              <a:lnSpc>
                <a:spcPct val="100000"/>
              </a:lnSpc>
              <a:spcBef>
                <a:spcPts val="1000"/>
              </a:spcBef>
              <a:spcAft>
                <a:spcPts val="0"/>
              </a:spcAft>
              <a:buClr>
                <a:schemeClr val="dk1"/>
              </a:buClr>
              <a:buSzPts val="2400"/>
              <a:buNone/>
            </a:pPr>
            <a:r>
              <a:rPr lang="en-US" i="1" dirty="0" err="1">
                <a:solidFill>
                  <a:schemeClr val="tx1"/>
                </a:solidFill>
                <a:latin typeface="Open Sans"/>
                <a:ea typeface="Open Sans"/>
                <a:cs typeface="Open Sans"/>
                <a:sym typeface="Open Sans"/>
              </a:rPr>
              <a:t>ebola</a:t>
            </a:r>
            <a:r>
              <a:rPr lang="en-US" i="1" dirty="0">
                <a:solidFill>
                  <a:schemeClr val="tx1"/>
                </a:solidFill>
                <a:latin typeface="Open Sans"/>
                <a:ea typeface="Open Sans"/>
                <a:cs typeface="Open Sans"/>
                <a:sym typeface="Open Sans"/>
              </a:rPr>
              <a:t> treatment”</a:t>
            </a:r>
            <a:endParaRPr lang="ar-SA" dirty="0">
              <a:solidFill>
                <a:schemeClr val="tx1"/>
              </a:solidFill>
              <a:latin typeface="Open Sans"/>
              <a:ea typeface="Open Sans"/>
              <a:cs typeface="Open Sans"/>
              <a:sym typeface="Open Sans"/>
            </a:endParaRPr>
          </a:p>
          <a:p>
            <a:pPr marL="76200" lvl="0" indent="0" algn="r" rtl="0">
              <a:lnSpc>
                <a:spcPct val="100000"/>
              </a:lnSpc>
              <a:spcBef>
                <a:spcPts val="1000"/>
              </a:spcBef>
              <a:spcAft>
                <a:spcPts val="0"/>
              </a:spcAft>
              <a:buClr>
                <a:schemeClr val="dk1"/>
              </a:buClr>
              <a:buSzPts val="2400"/>
              <a:buNone/>
            </a:pPr>
            <a:endParaRPr lang="ar-SA" dirty="0">
              <a:solidFill>
                <a:schemeClr val="tx1"/>
              </a:solidFill>
              <a:latin typeface="Open Sans"/>
              <a:ea typeface="Open Sans"/>
              <a:cs typeface="Open Sans"/>
              <a:sym typeface="Open Sans"/>
            </a:endParaRPr>
          </a:p>
          <a:p>
            <a:pPr marL="76200" lvl="0" indent="0" algn="r" rtl="1">
              <a:lnSpc>
                <a:spcPct val="100000"/>
              </a:lnSpc>
              <a:spcBef>
                <a:spcPts val="1000"/>
              </a:spcBef>
              <a:spcAft>
                <a:spcPts val="0"/>
              </a:spcAft>
              <a:buClr>
                <a:schemeClr val="dk1"/>
              </a:buClr>
              <a:buSzPts val="2400"/>
              <a:buNone/>
            </a:pPr>
            <a:r>
              <a:rPr lang="ar-SA" i="1" dirty="0">
                <a:solidFill>
                  <a:schemeClr val="tx1"/>
                </a:solidFill>
                <a:latin typeface="Open Sans"/>
                <a:ea typeface="Open Sans"/>
                <a:cs typeface="Open Sans"/>
                <a:sym typeface="Open Sans"/>
              </a:rPr>
              <a:t>أضغط على </a:t>
            </a:r>
            <a:r>
              <a:rPr lang="ar-EG" i="1" dirty="0">
                <a:solidFill>
                  <a:schemeClr val="tx1"/>
                </a:solidFill>
                <a:latin typeface="Open Sans"/>
                <a:ea typeface="Open Sans"/>
                <a:cs typeface="Open Sans"/>
                <a:sym typeface="Open Sans"/>
              </a:rPr>
              <a:t>ال</a:t>
            </a:r>
            <a:r>
              <a:rPr lang="ar-SA" i="1" dirty="0">
                <a:solidFill>
                  <a:schemeClr val="tx1"/>
                </a:solidFill>
                <a:latin typeface="Open Sans"/>
                <a:ea typeface="Open Sans"/>
                <a:cs typeface="Open Sans"/>
                <a:sym typeface="Open Sans"/>
              </a:rPr>
              <a:t>سهم</a:t>
            </a:r>
            <a:r>
              <a:rPr lang="ar-EG" i="1" dirty="0">
                <a:solidFill>
                  <a:schemeClr val="tx1"/>
                </a:solidFill>
                <a:latin typeface="Open Sans"/>
                <a:ea typeface="Open Sans"/>
                <a:cs typeface="Open Sans"/>
                <a:sym typeface="Open Sans"/>
              </a:rPr>
              <a:t> بجوار</a:t>
            </a:r>
            <a:r>
              <a:rPr lang="ar-SA" i="1" dirty="0">
                <a:solidFill>
                  <a:schemeClr val="tx1"/>
                </a:solidFill>
                <a:latin typeface="Open Sans"/>
                <a:ea typeface="Open Sans"/>
                <a:cs typeface="Open Sans"/>
                <a:sym typeface="Open Sans"/>
              </a:rPr>
              <a:t>  </a:t>
            </a:r>
            <a:r>
              <a:rPr lang="ar-SA" b="1" i="1" dirty="0">
                <a:solidFill>
                  <a:schemeClr val="tx1"/>
                </a:solidFill>
                <a:latin typeface="Open Sans"/>
                <a:ea typeface="Open Sans"/>
                <a:cs typeface="Open Sans"/>
                <a:sym typeface="Open Sans"/>
              </a:rPr>
              <a:t>محددات</a:t>
            </a:r>
            <a:r>
              <a:rPr lang="ar-EG" b="1" i="1" dirty="0">
                <a:solidFill>
                  <a:schemeClr val="tx1"/>
                </a:solidFill>
                <a:latin typeface="Open Sans"/>
                <a:ea typeface="Open Sans"/>
                <a:cs typeface="Open Sans"/>
                <a:sym typeface="Open Sans"/>
              </a:rPr>
              <a:t> </a:t>
            </a:r>
            <a:r>
              <a:rPr lang="en-US" b="1" dirty="0">
                <a:solidFill>
                  <a:schemeClr val="tx1"/>
                </a:solidFill>
                <a:latin typeface="Open Sans"/>
                <a:ea typeface="Open Sans"/>
                <a:cs typeface="Open Sans"/>
                <a:sym typeface="Open Sans"/>
              </a:rPr>
              <a:t>Limits</a:t>
            </a:r>
            <a:r>
              <a:rPr lang="ar-SA" i="1" dirty="0">
                <a:solidFill>
                  <a:schemeClr val="tx1"/>
                </a:solidFill>
                <a:latin typeface="Open Sans"/>
                <a:ea typeface="Open Sans"/>
                <a:cs typeface="Open Sans"/>
                <a:sym typeface="Open Sans"/>
              </a:rPr>
              <a:t> البحث  لعرض الخيارات</a:t>
            </a:r>
            <a:endParaRPr i="1" dirty="0">
              <a:solidFill>
                <a:schemeClr val="tx1"/>
              </a:solidFill>
              <a:latin typeface="Open Sans"/>
              <a:ea typeface="Open Sans"/>
              <a:cs typeface="Open Sans"/>
              <a:sym typeface="Open Sans"/>
            </a:endParaRPr>
          </a:p>
        </p:txBody>
      </p:sp>
      <p:sp>
        <p:nvSpPr>
          <p:cNvPr id="465" name="Google Shape;465;p35"/>
          <p:cNvSpPr/>
          <p:nvPr/>
        </p:nvSpPr>
        <p:spPr>
          <a:xfrm>
            <a:off x="3672050" y="5499825"/>
            <a:ext cx="1330200" cy="35910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466" name="Google Shape;466;p35"/>
          <p:cNvSpPr/>
          <p:nvPr/>
        </p:nvSpPr>
        <p:spPr>
          <a:xfrm>
            <a:off x="3539400" y="6364750"/>
            <a:ext cx="909600" cy="27540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g1935f35cc86_0_10"/>
          <p:cNvPicPr preferRelativeResize="0"/>
          <p:nvPr/>
        </p:nvPicPr>
        <p:blipFill>
          <a:blip r:embed="rId3">
            <a:alphaModFix/>
          </a:blip>
          <a:stretch>
            <a:fillRect/>
          </a:stretch>
        </p:blipFill>
        <p:spPr>
          <a:xfrm>
            <a:off x="1192000" y="3034100"/>
            <a:ext cx="9613799" cy="2727794"/>
          </a:xfrm>
          <a:prstGeom prst="rect">
            <a:avLst/>
          </a:prstGeom>
          <a:noFill/>
          <a:ln>
            <a:noFill/>
          </a:ln>
        </p:spPr>
      </p:pic>
      <p:sp>
        <p:nvSpPr>
          <p:cNvPr id="473" name="Google Shape;473;g1935f35cc86_0_10"/>
          <p:cNvSpPr txBox="1">
            <a:spLocks noGrp="1"/>
          </p:cNvSpPr>
          <p:nvPr>
            <p:ph type="title"/>
          </p:nvPr>
        </p:nvSpPr>
        <p:spPr>
          <a:xfrm>
            <a:off x="0" y="589752"/>
            <a:ext cx="7996335" cy="920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ar-SA" sz="3400" dirty="0">
                <a:solidFill>
                  <a:srgbClr val="777777"/>
                </a:solidFill>
              </a:rPr>
              <a:t>عرض نتائج البحث</a:t>
            </a:r>
            <a:endParaRPr sz="3400" dirty="0">
              <a:solidFill>
                <a:srgbClr val="777777"/>
              </a:solidFill>
            </a:endParaRPr>
          </a:p>
        </p:txBody>
      </p:sp>
      <p:sp>
        <p:nvSpPr>
          <p:cNvPr id="474" name="Google Shape;474;g1935f35cc86_0_10"/>
          <p:cNvSpPr txBox="1">
            <a:spLocks noGrp="1"/>
          </p:cNvSpPr>
          <p:nvPr>
            <p:ph type="body" idx="1"/>
          </p:nvPr>
        </p:nvSpPr>
        <p:spPr>
          <a:xfrm>
            <a:off x="1289100" y="1848225"/>
            <a:ext cx="9444300" cy="847800"/>
          </a:xfrm>
          <a:prstGeom prst="rect">
            <a:avLst/>
          </a:prstGeom>
        </p:spPr>
        <p:txBody>
          <a:bodyPr spcFirstLastPara="1" wrap="square" lIns="91425" tIns="45700" rIns="91425" bIns="45700" anchor="t" anchorCtr="0">
            <a:noAutofit/>
          </a:bodyPr>
          <a:lstStyle/>
          <a:p>
            <a:pPr marL="0" lvl="0" indent="0" algn="r" rtl="1">
              <a:spcBef>
                <a:spcPts val="1000"/>
              </a:spcBef>
              <a:spcAft>
                <a:spcPts val="0"/>
              </a:spcAft>
              <a:buNone/>
            </a:pPr>
            <a:r>
              <a:rPr lang="ar-SA" dirty="0">
                <a:solidFill>
                  <a:schemeClr val="tx1"/>
                </a:solidFill>
                <a:latin typeface="Open Sans"/>
                <a:ea typeface="Open Sans"/>
                <a:cs typeface="Open Sans"/>
                <a:sym typeface="Open Sans"/>
              </a:rPr>
              <a:t>تعرض هذه الشريحة الجزء العلوي من </a:t>
            </a:r>
            <a:r>
              <a:rPr lang="ar-SA" b="1" dirty="0">
                <a:solidFill>
                  <a:schemeClr val="tx1"/>
                </a:solidFill>
                <a:latin typeface="Open Sans"/>
                <a:ea typeface="Open Sans"/>
                <a:cs typeface="Open Sans"/>
                <a:sym typeface="Open Sans"/>
              </a:rPr>
              <a:t>نتائج البحث </a:t>
            </a:r>
            <a:r>
              <a:rPr lang="ar-SA" dirty="0">
                <a:solidFill>
                  <a:schemeClr val="tx1"/>
                </a:solidFill>
                <a:latin typeface="Open Sans"/>
                <a:ea typeface="Open Sans"/>
                <a:cs typeface="Open Sans"/>
                <a:sym typeface="Open Sans"/>
              </a:rPr>
              <a:t>؛ في عمليات البحث ، تم إدراج علاج </a:t>
            </a:r>
            <a:r>
              <a:rPr lang="ar-SA" dirty="0" err="1">
                <a:solidFill>
                  <a:schemeClr val="tx1"/>
                </a:solidFill>
                <a:latin typeface="Open Sans"/>
                <a:ea typeface="Open Sans"/>
                <a:cs typeface="Open Sans"/>
                <a:sym typeface="Open Sans"/>
              </a:rPr>
              <a:t>الإيبولا</a:t>
            </a:r>
            <a:r>
              <a:rPr lang="ar-SA" dirty="0">
                <a:solidFill>
                  <a:schemeClr val="tx1"/>
                </a:solidFill>
                <a:latin typeface="Open Sans"/>
                <a:ea typeface="Open Sans"/>
                <a:cs typeface="Open Sans"/>
                <a:sym typeface="Open Sans"/>
              </a:rPr>
              <a:t> كنتيجة رقم 1. لعرض </a:t>
            </a:r>
            <a:r>
              <a:rPr lang="en-US" dirty="0">
                <a:solidFill>
                  <a:schemeClr val="tx1"/>
                </a:solidFill>
                <a:latin typeface="Open Sans"/>
                <a:ea typeface="Open Sans"/>
                <a:cs typeface="Open Sans"/>
                <a:sym typeface="Open Sans"/>
              </a:rPr>
              <a:t>80</a:t>
            </a:r>
            <a:r>
              <a:rPr lang="ar-SA" dirty="0">
                <a:solidFill>
                  <a:schemeClr val="tx1"/>
                </a:solidFill>
                <a:latin typeface="Open Sans"/>
                <a:ea typeface="Open Sans"/>
                <a:cs typeface="Open Sans"/>
                <a:sym typeface="Open Sans"/>
              </a:rPr>
              <a:t> نتيجة بحث ، قم بالتمرير لأسفل الصفحة.</a:t>
            </a:r>
            <a:endParaRPr lang="en-US" dirty="0">
              <a:solidFill>
                <a:schemeClr val="tx1"/>
              </a:solidFill>
              <a:latin typeface="Open Sans"/>
              <a:ea typeface="Open Sans"/>
              <a:cs typeface="Open Sans"/>
              <a:sym typeface="Open Sans"/>
            </a:endParaRPr>
          </a:p>
          <a:p>
            <a:pPr marL="0" lvl="0" indent="0" algn="r" rtl="1">
              <a:spcBef>
                <a:spcPts val="1000"/>
              </a:spcBef>
              <a:spcAft>
                <a:spcPts val="0"/>
              </a:spcAft>
              <a:buNone/>
            </a:pPr>
            <a:endParaRPr lang="en-US" dirty="0">
              <a:solidFill>
                <a:srgbClr val="FF0000"/>
              </a:solidFill>
              <a:latin typeface="Open Sans"/>
              <a:ea typeface="Open Sans"/>
              <a:cs typeface="Open Sans"/>
              <a:sym typeface="Open Sans"/>
            </a:endParaRPr>
          </a:p>
          <a:p>
            <a:pPr marL="0" lvl="0" indent="0" algn="r" rtl="1">
              <a:spcBef>
                <a:spcPts val="1000"/>
              </a:spcBef>
              <a:spcAft>
                <a:spcPts val="0"/>
              </a:spcAft>
              <a:buNone/>
            </a:pPr>
            <a:endParaRPr lang="en-US" dirty="0">
              <a:solidFill>
                <a:srgbClr val="FF0000"/>
              </a:solidFill>
              <a:latin typeface="Open Sans"/>
              <a:ea typeface="Open Sans"/>
              <a:cs typeface="Open Sans"/>
              <a:sym typeface="Open Sans"/>
            </a:endParaRPr>
          </a:p>
          <a:p>
            <a:pPr marL="0" lvl="0" indent="0" algn="r" rtl="1">
              <a:spcBef>
                <a:spcPts val="1000"/>
              </a:spcBef>
              <a:spcAft>
                <a:spcPts val="0"/>
              </a:spcAft>
              <a:buNone/>
            </a:pPr>
            <a:endParaRPr lang="en-US" dirty="0">
              <a:solidFill>
                <a:srgbClr val="FF0000"/>
              </a:solidFill>
              <a:latin typeface="Open Sans"/>
              <a:ea typeface="Open Sans"/>
              <a:cs typeface="Open Sans"/>
              <a:sym typeface="Open Sans"/>
            </a:endParaRPr>
          </a:p>
          <a:p>
            <a:pPr marL="0" lvl="0" indent="0" algn="r" rtl="1">
              <a:spcBef>
                <a:spcPts val="1000"/>
              </a:spcBef>
              <a:spcAft>
                <a:spcPts val="0"/>
              </a:spcAft>
              <a:buNone/>
            </a:pPr>
            <a:endParaRPr lang="en-US" dirty="0">
              <a:solidFill>
                <a:srgbClr val="FF0000"/>
              </a:solidFill>
              <a:latin typeface="Open Sans"/>
              <a:ea typeface="Open Sans"/>
              <a:cs typeface="Open Sans"/>
              <a:sym typeface="Open Sans"/>
            </a:endParaRPr>
          </a:p>
          <a:p>
            <a:pPr marL="0" lvl="0" indent="0" algn="r" rtl="1">
              <a:spcBef>
                <a:spcPts val="1000"/>
              </a:spcBef>
              <a:spcAft>
                <a:spcPts val="0"/>
              </a:spcAft>
              <a:buNone/>
            </a:pPr>
            <a:endParaRPr lang="en-US" dirty="0">
              <a:solidFill>
                <a:srgbClr val="FF0000"/>
              </a:solidFill>
              <a:latin typeface="Open Sans"/>
              <a:ea typeface="Open Sans"/>
              <a:cs typeface="Open Sans"/>
              <a:sym typeface="Open Sans"/>
            </a:endParaRPr>
          </a:p>
          <a:p>
            <a:pPr marL="0" lvl="0" indent="0" algn="r" rtl="1">
              <a:spcBef>
                <a:spcPts val="1000"/>
              </a:spcBef>
              <a:spcAft>
                <a:spcPts val="0"/>
              </a:spcAft>
              <a:buNone/>
            </a:pPr>
            <a:endParaRPr lang="en-US" dirty="0">
              <a:solidFill>
                <a:srgbClr val="FF0000"/>
              </a:solidFill>
              <a:latin typeface="Open Sans"/>
              <a:ea typeface="Open Sans"/>
              <a:cs typeface="Open Sans"/>
              <a:sym typeface="Open Sans"/>
            </a:endParaRPr>
          </a:p>
          <a:p>
            <a:pPr marL="0" lvl="0" indent="0" algn="r" rtl="1">
              <a:spcBef>
                <a:spcPts val="1000"/>
              </a:spcBef>
              <a:spcAft>
                <a:spcPts val="0"/>
              </a:spcAft>
              <a:buNone/>
            </a:pPr>
            <a:endParaRPr lang="en-US" dirty="0">
              <a:solidFill>
                <a:srgbClr val="FF0000"/>
              </a:solidFill>
              <a:latin typeface="Open Sans"/>
              <a:ea typeface="Open Sans"/>
              <a:cs typeface="Open Sans"/>
              <a:sym typeface="Open Sans"/>
            </a:endParaRPr>
          </a:p>
          <a:p>
            <a:pPr marL="0" lvl="0" indent="0" algn="r" rtl="1">
              <a:spcBef>
                <a:spcPts val="1000"/>
              </a:spcBef>
              <a:spcAft>
                <a:spcPts val="0"/>
              </a:spcAft>
              <a:buNone/>
            </a:pPr>
            <a:endParaRPr lang="en-US" dirty="0">
              <a:solidFill>
                <a:srgbClr val="FF0000"/>
              </a:solidFill>
              <a:latin typeface="Open Sans"/>
              <a:ea typeface="Open Sans"/>
              <a:cs typeface="Open Sans"/>
              <a:sym typeface="Open Sans"/>
            </a:endParaRPr>
          </a:p>
          <a:p>
            <a:pPr marL="0" lvl="0" indent="0" algn="r" rtl="1">
              <a:spcBef>
                <a:spcPts val="1000"/>
              </a:spcBef>
              <a:spcAft>
                <a:spcPts val="0"/>
              </a:spcAft>
              <a:buNone/>
            </a:pPr>
            <a:endParaRPr lang="en-US" dirty="0">
              <a:solidFill>
                <a:srgbClr val="FF0000"/>
              </a:solidFill>
              <a:latin typeface="Open Sans"/>
              <a:ea typeface="Open Sans"/>
              <a:cs typeface="Open Sans"/>
              <a:sym typeface="Open Sans"/>
            </a:endParaRPr>
          </a:p>
        </p:txBody>
      </p:sp>
      <p:sp>
        <p:nvSpPr>
          <p:cNvPr id="475" name="Google Shape;475;g1935f35cc86_0_10"/>
          <p:cNvSpPr/>
          <p:nvPr/>
        </p:nvSpPr>
        <p:spPr>
          <a:xfrm>
            <a:off x="1630275" y="3979950"/>
            <a:ext cx="4026000" cy="40020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476" name="Google Shape;476;g1935f35cc86_0_10"/>
          <p:cNvSpPr/>
          <p:nvPr/>
        </p:nvSpPr>
        <p:spPr>
          <a:xfrm>
            <a:off x="1289100" y="5462200"/>
            <a:ext cx="1030500" cy="29970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1"/>
        <p:cNvGrpSpPr/>
        <p:nvPr/>
      </p:nvGrpSpPr>
      <p:grpSpPr>
        <a:xfrm>
          <a:off x="0" y="0"/>
          <a:ext cx="0" cy="0"/>
          <a:chOff x="0" y="0"/>
          <a:chExt cx="0" cy="0"/>
        </a:xfrm>
      </p:grpSpPr>
      <p:pic>
        <p:nvPicPr>
          <p:cNvPr id="482" name="Google Shape;482;p36"/>
          <p:cNvPicPr preferRelativeResize="0"/>
          <p:nvPr/>
        </p:nvPicPr>
        <p:blipFill>
          <a:blip r:embed="rId4">
            <a:alphaModFix/>
          </a:blip>
          <a:stretch>
            <a:fillRect/>
          </a:stretch>
        </p:blipFill>
        <p:spPr>
          <a:xfrm>
            <a:off x="4159100" y="1721651"/>
            <a:ext cx="7394485" cy="5052024"/>
          </a:xfrm>
          <a:prstGeom prst="rect">
            <a:avLst/>
          </a:prstGeom>
          <a:noFill/>
          <a:ln>
            <a:noFill/>
          </a:ln>
        </p:spPr>
      </p:pic>
      <p:sp>
        <p:nvSpPr>
          <p:cNvPr id="483" name="Google Shape;483;p36"/>
          <p:cNvSpPr txBox="1">
            <a:spLocks noGrp="1"/>
          </p:cNvSpPr>
          <p:nvPr>
            <p:ph type="title"/>
          </p:nvPr>
        </p:nvSpPr>
        <p:spPr>
          <a:xfrm>
            <a:off x="0" y="826976"/>
            <a:ext cx="7695210"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SA" sz="3400" dirty="0">
                <a:solidFill>
                  <a:srgbClr val="777777"/>
                </a:solidFill>
                <a:sym typeface="Open Sans"/>
              </a:rPr>
              <a:t>نتائج البحث (تابع)</a:t>
            </a:r>
            <a:endParaRPr sz="3400" dirty="0">
              <a:solidFill>
                <a:srgbClr val="777777"/>
              </a:solidFill>
              <a:sym typeface="Open Sans"/>
            </a:endParaRPr>
          </a:p>
        </p:txBody>
      </p:sp>
      <p:sp>
        <p:nvSpPr>
          <p:cNvPr id="484" name="Google Shape;484;p36"/>
          <p:cNvSpPr txBox="1">
            <a:spLocks noGrp="1"/>
          </p:cNvSpPr>
          <p:nvPr>
            <p:ph type="body" idx="1"/>
          </p:nvPr>
        </p:nvSpPr>
        <p:spPr>
          <a:xfrm>
            <a:off x="206800" y="1907875"/>
            <a:ext cx="3756000" cy="4441500"/>
          </a:xfrm>
          <a:prstGeom prst="rect">
            <a:avLst/>
          </a:prstGeom>
          <a:noFill/>
          <a:ln>
            <a:noFill/>
          </a:ln>
        </p:spPr>
        <p:txBody>
          <a:bodyPr spcFirstLastPara="1" wrap="square" lIns="91425" tIns="45700" rIns="91425" bIns="45700" anchor="t" anchorCtr="0">
            <a:noAutofit/>
          </a:bodyPr>
          <a:lstStyle/>
          <a:p>
            <a:pPr marL="76200" lvl="0" indent="0" algn="r" rtl="1">
              <a:lnSpc>
                <a:spcPct val="90000"/>
              </a:lnSpc>
              <a:spcBef>
                <a:spcPts val="1000"/>
              </a:spcBef>
              <a:spcAft>
                <a:spcPts val="0"/>
              </a:spcAft>
              <a:buSzPts val="2400"/>
              <a:buNone/>
            </a:pPr>
            <a:r>
              <a:rPr lang="ar-SA" dirty="0">
                <a:solidFill>
                  <a:schemeClr val="tx1"/>
                </a:solidFill>
                <a:latin typeface="Open Sans"/>
                <a:ea typeface="Open Sans"/>
                <a:cs typeface="Open Sans"/>
                <a:sym typeface="Open Sans"/>
              </a:rPr>
              <a:t>يتم عرض نتائج البحث عن </a:t>
            </a:r>
            <a:r>
              <a:rPr lang="ar-SA" i="1" dirty="0">
                <a:solidFill>
                  <a:schemeClr val="tx1"/>
                </a:solidFill>
                <a:latin typeface="Open Sans"/>
                <a:ea typeface="Open Sans"/>
                <a:cs typeface="Open Sans"/>
                <a:sym typeface="Open Sans"/>
              </a:rPr>
              <a:t>علاج </a:t>
            </a:r>
            <a:r>
              <a:rPr lang="ar-SA" i="1" dirty="0" err="1">
                <a:solidFill>
                  <a:schemeClr val="tx1"/>
                </a:solidFill>
                <a:latin typeface="Open Sans"/>
                <a:ea typeface="Open Sans"/>
                <a:cs typeface="Open Sans"/>
                <a:sym typeface="Open Sans"/>
              </a:rPr>
              <a:t>الإيبولا</a:t>
            </a:r>
            <a:r>
              <a:rPr lang="ar-SA" dirty="0">
                <a:solidFill>
                  <a:schemeClr val="tx1"/>
                </a:solidFill>
                <a:latin typeface="Open Sans"/>
                <a:ea typeface="Open Sans"/>
                <a:cs typeface="Open Sans"/>
                <a:sym typeface="Open Sans"/>
              </a:rPr>
              <a:t> من مصدري </a:t>
            </a:r>
            <a:r>
              <a:rPr lang="en-US" dirty="0">
                <a:solidFill>
                  <a:schemeClr val="tx1"/>
                </a:solidFill>
                <a:latin typeface="Open Sans"/>
                <a:ea typeface="Open Sans"/>
                <a:cs typeface="Open Sans"/>
                <a:sym typeface="Open Sans"/>
              </a:rPr>
              <a:t>OVID</a:t>
            </a:r>
            <a:r>
              <a:rPr lang="ar-SA" dirty="0">
                <a:solidFill>
                  <a:schemeClr val="tx1"/>
                </a:solidFill>
                <a:latin typeface="Open Sans"/>
                <a:ea typeface="Open Sans"/>
                <a:cs typeface="Open Sans"/>
                <a:sym typeface="Open Sans"/>
              </a:rPr>
              <a:t> .</a:t>
            </a:r>
          </a:p>
          <a:p>
            <a:pPr marL="76200" lvl="0" indent="0" algn="r" rtl="1">
              <a:lnSpc>
                <a:spcPct val="90000"/>
              </a:lnSpc>
              <a:spcBef>
                <a:spcPts val="1000"/>
              </a:spcBef>
              <a:spcAft>
                <a:spcPts val="0"/>
              </a:spcAft>
              <a:buSzPts val="2400"/>
              <a:buNone/>
            </a:pPr>
            <a:endParaRPr lang="ar-EG" dirty="0">
              <a:solidFill>
                <a:schemeClr val="tx1"/>
              </a:solidFill>
              <a:latin typeface="Open Sans"/>
              <a:ea typeface="Open Sans"/>
              <a:cs typeface="Open Sans"/>
              <a:sym typeface="Open Sans"/>
            </a:endParaRPr>
          </a:p>
          <a:p>
            <a:pPr marL="76200" lvl="0" indent="0" algn="r" rtl="1">
              <a:lnSpc>
                <a:spcPct val="90000"/>
              </a:lnSpc>
              <a:spcBef>
                <a:spcPts val="1000"/>
              </a:spcBef>
              <a:spcAft>
                <a:spcPts val="0"/>
              </a:spcAft>
              <a:buSzPts val="2400"/>
              <a:buNone/>
            </a:pPr>
            <a:r>
              <a:rPr lang="ar-SA" dirty="0">
                <a:solidFill>
                  <a:schemeClr val="tx1"/>
                </a:solidFill>
                <a:latin typeface="Open Sans"/>
                <a:ea typeface="Open Sans"/>
                <a:cs typeface="Open Sans"/>
                <a:sym typeface="Open Sans"/>
              </a:rPr>
              <a:t>لاحظ </a:t>
            </a:r>
            <a:r>
              <a:rPr lang="ar-SA" b="1" dirty="0">
                <a:solidFill>
                  <a:schemeClr val="tx1"/>
                </a:solidFill>
                <a:latin typeface="Open Sans"/>
                <a:ea typeface="Open Sans"/>
                <a:cs typeface="Open Sans"/>
                <a:sym typeface="Open Sans"/>
              </a:rPr>
              <a:t>خيارات معلومات البحث</a:t>
            </a:r>
            <a:r>
              <a:rPr lang="en-US" b="1" dirty="0">
                <a:solidFill>
                  <a:srgbClr val="3F3F3F"/>
                </a:solidFill>
                <a:latin typeface="Open Sans"/>
                <a:ea typeface="Open Sans"/>
                <a:cs typeface="Open Sans"/>
                <a:sym typeface="Open Sans"/>
              </a:rPr>
              <a:t> Search Information</a:t>
            </a:r>
            <a:r>
              <a:rPr lang="ar-SA" b="1" dirty="0">
                <a:solidFill>
                  <a:schemeClr val="tx1"/>
                </a:solidFill>
                <a:latin typeface="Open Sans"/>
                <a:ea typeface="Open Sans"/>
                <a:cs typeface="Open Sans"/>
                <a:sym typeface="Open Sans"/>
              </a:rPr>
              <a:t> والتصفية</a:t>
            </a:r>
            <a:r>
              <a:rPr lang="ar-SA" dirty="0">
                <a:solidFill>
                  <a:schemeClr val="tx1"/>
                </a:solidFill>
                <a:latin typeface="Open Sans"/>
                <a:ea typeface="Open Sans"/>
                <a:cs typeface="Open Sans"/>
                <a:sym typeface="Open Sans"/>
              </a:rPr>
              <a:t> </a:t>
            </a:r>
            <a:r>
              <a:rPr lang="en-US" b="1" dirty="0">
                <a:solidFill>
                  <a:srgbClr val="3F3F3F"/>
                </a:solidFill>
                <a:latin typeface="Open Sans"/>
                <a:ea typeface="Open Sans"/>
                <a:cs typeface="Open Sans"/>
                <a:sym typeface="Open Sans"/>
              </a:rPr>
              <a:t>Filter </a:t>
            </a:r>
            <a:r>
              <a:rPr lang="ar-EG" b="1" dirty="0">
                <a:solidFill>
                  <a:srgbClr val="3F3F3F"/>
                </a:solidFill>
                <a:latin typeface="Open Sans"/>
                <a:ea typeface="Open Sans"/>
                <a:cs typeface="Open Sans"/>
                <a:sym typeface="Open Sans"/>
              </a:rPr>
              <a:t> </a:t>
            </a:r>
            <a:r>
              <a:rPr lang="ar-SA" dirty="0">
                <a:solidFill>
                  <a:schemeClr val="tx1"/>
                </a:solidFill>
                <a:latin typeface="Open Sans"/>
                <a:ea typeface="Open Sans"/>
                <a:cs typeface="Open Sans"/>
                <a:sym typeface="Open Sans"/>
              </a:rPr>
              <a:t>حسب</a:t>
            </a:r>
            <a:r>
              <a:rPr lang="ar-EG" dirty="0">
                <a:solidFill>
                  <a:schemeClr val="tx1"/>
                </a:solidFill>
                <a:latin typeface="Open Sans"/>
                <a:ea typeface="Open Sans"/>
                <a:cs typeface="Open Sans"/>
                <a:sym typeface="Open Sans"/>
              </a:rPr>
              <a:t> الاختيار</a:t>
            </a:r>
            <a:r>
              <a:rPr lang="ar-SA" dirty="0">
                <a:solidFill>
                  <a:schemeClr val="tx1"/>
                </a:solidFill>
                <a:latin typeface="Open Sans"/>
                <a:ea typeface="Open Sans"/>
                <a:cs typeface="Open Sans"/>
                <a:sym typeface="Open Sans"/>
              </a:rPr>
              <a:t> </a:t>
            </a:r>
            <a:r>
              <a:rPr lang="ar-EG" dirty="0">
                <a:solidFill>
                  <a:schemeClr val="tx1"/>
                </a:solidFill>
                <a:latin typeface="Open Sans"/>
                <a:ea typeface="Open Sans"/>
                <a:cs typeface="Open Sans"/>
                <a:sym typeface="Open Sans"/>
              </a:rPr>
              <a:t>فى</a:t>
            </a:r>
            <a:r>
              <a:rPr lang="ar-SA" dirty="0">
                <a:solidFill>
                  <a:schemeClr val="tx1"/>
                </a:solidFill>
                <a:latin typeface="Open Sans"/>
                <a:ea typeface="Open Sans"/>
                <a:cs typeface="Open Sans"/>
                <a:sym typeface="Open Sans"/>
              </a:rPr>
              <a:t> العمود الأيسر </a:t>
            </a:r>
            <a:endParaRPr lang="ar-EG" dirty="0">
              <a:solidFill>
                <a:schemeClr val="tx1"/>
              </a:solidFill>
              <a:latin typeface="Open Sans"/>
              <a:ea typeface="Open Sans"/>
              <a:cs typeface="Open Sans"/>
              <a:sym typeface="Open Sans"/>
            </a:endParaRPr>
          </a:p>
          <a:p>
            <a:pPr marL="76200" lvl="0" indent="0" algn="r" rtl="1">
              <a:lnSpc>
                <a:spcPct val="90000"/>
              </a:lnSpc>
              <a:spcBef>
                <a:spcPts val="1000"/>
              </a:spcBef>
              <a:spcAft>
                <a:spcPts val="0"/>
              </a:spcAft>
              <a:buSzPts val="2400"/>
              <a:buNone/>
            </a:pPr>
            <a:r>
              <a:rPr lang="ar-EG" dirty="0">
                <a:solidFill>
                  <a:schemeClr val="tx1"/>
                </a:solidFill>
                <a:latin typeface="Open Sans"/>
                <a:ea typeface="Open Sans"/>
                <a:cs typeface="Open Sans"/>
                <a:sym typeface="Open Sans"/>
              </a:rPr>
              <a:t>و</a:t>
            </a:r>
            <a:r>
              <a:rPr lang="ar-SA" dirty="0">
                <a:solidFill>
                  <a:schemeClr val="tx1"/>
                </a:solidFill>
                <a:latin typeface="Open Sans"/>
                <a:ea typeface="Open Sans"/>
                <a:cs typeface="Open Sans"/>
                <a:sym typeface="Open Sans"/>
              </a:rPr>
              <a:t> </a:t>
            </a:r>
            <a:r>
              <a:rPr lang="ar-SA" b="1" dirty="0">
                <a:solidFill>
                  <a:schemeClr val="tx1"/>
                </a:solidFill>
                <a:latin typeface="Open Sans"/>
                <a:ea typeface="Open Sans"/>
                <a:cs typeface="Open Sans"/>
                <a:sym typeface="Open Sans"/>
              </a:rPr>
              <a:t>نتائج الوصول المفتوح </a:t>
            </a:r>
            <a:r>
              <a:rPr lang="en-US" b="1" dirty="0">
                <a:solidFill>
                  <a:schemeClr val="tx1"/>
                </a:solidFill>
                <a:latin typeface="Open Sans"/>
                <a:ea typeface="Open Sans"/>
                <a:cs typeface="Open Sans"/>
                <a:sym typeface="Open Sans"/>
              </a:rPr>
              <a:t>OPEN ACCESS RESULTS</a:t>
            </a:r>
            <a:r>
              <a:rPr lang="ar-EG" b="1" dirty="0">
                <a:solidFill>
                  <a:schemeClr val="tx1"/>
                </a:solidFill>
                <a:latin typeface="Open Sans"/>
                <a:ea typeface="Open Sans"/>
                <a:cs typeface="Open Sans"/>
                <a:sym typeface="Open Sans"/>
              </a:rPr>
              <a:t> </a:t>
            </a:r>
            <a:r>
              <a:rPr lang="en-US" b="1" dirty="0">
                <a:solidFill>
                  <a:schemeClr val="tx1"/>
                </a:solidFill>
                <a:latin typeface="Open Sans"/>
                <a:ea typeface="Open Sans"/>
                <a:cs typeface="Open Sans"/>
                <a:sym typeface="Open Sans"/>
              </a:rPr>
              <a:t> </a:t>
            </a:r>
            <a:r>
              <a:rPr lang="ar-EG" dirty="0">
                <a:solidFill>
                  <a:schemeClr val="tx1"/>
                </a:solidFill>
                <a:latin typeface="Open Sans"/>
                <a:ea typeface="Open Sans"/>
                <a:cs typeface="Open Sans"/>
                <a:sym typeface="Open Sans"/>
              </a:rPr>
              <a:t>فى</a:t>
            </a:r>
            <a:r>
              <a:rPr lang="ar-SA" dirty="0">
                <a:solidFill>
                  <a:schemeClr val="tx1"/>
                </a:solidFill>
                <a:latin typeface="Open Sans"/>
                <a:ea typeface="Open Sans"/>
                <a:cs typeface="Open Sans"/>
                <a:sym typeface="Open Sans"/>
              </a:rPr>
              <a:t> العمود الأيمن؛ في عمليات البحث</a:t>
            </a:r>
            <a:endParaRPr lang="en-US" dirty="0">
              <a:solidFill>
                <a:schemeClr val="tx1"/>
              </a:solidFill>
              <a:latin typeface="Open Sans"/>
              <a:ea typeface="Open Sans"/>
              <a:cs typeface="Open Sans"/>
              <a:sym typeface="Open Sans"/>
            </a:endParaRPr>
          </a:p>
          <a:p>
            <a:pPr marL="76200" lvl="0" indent="0" algn="r" rtl="1">
              <a:lnSpc>
                <a:spcPct val="90000"/>
              </a:lnSpc>
              <a:spcBef>
                <a:spcPts val="1000"/>
              </a:spcBef>
              <a:spcAft>
                <a:spcPts val="0"/>
              </a:spcAft>
              <a:buSzPts val="2400"/>
              <a:buNone/>
            </a:pPr>
            <a:endParaRPr lang="en-US" dirty="0">
              <a:solidFill>
                <a:schemeClr val="tx1"/>
              </a:solidFill>
              <a:latin typeface="Open Sans"/>
              <a:ea typeface="Open Sans"/>
              <a:cs typeface="Open Sans"/>
              <a:sym typeface="Open Sans"/>
            </a:endParaRPr>
          </a:p>
          <a:p>
            <a:pPr marL="76200" lvl="0" indent="0" algn="r" rtl="1">
              <a:lnSpc>
                <a:spcPct val="90000"/>
              </a:lnSpc>
              <a:spcBef>
                <a:spcPts val="1000"/>
              </a:spcBef>
              <a:spcAft>
                <a:spcPts val="0"/>
              </a:spcAft>
              <a:buSzPts val="2400"/>
              <a:buNone/>
            </a:pPr>
            <a:endParaRPr lang="en-US" dirty="0">
              <a:solidFill>
                <a:srgbClr val="FF0000"/>
              </a:solidFill>
              <a:latin typeface="Open Sans"/>
              <a:ea typeface="Open Sans"/>
              <a:cs typeface="Open Sans"/>
              <a:sym typeface="Open Sans"/>
            </a:endParaRPr>
          </a:p>
        </p:txBody>
      </p:sp>
      <p:sp>
        <p:nvSpPr>
          <p:cNvPr id="485" name="Google Shape;485;p36"/>
          <p:cNvSpPr/>
          <p:nvPr/>
        </p:nvSpPr>
        <p:spPr>
          <a:xfrm>
            <a:off x="4243950" y="2267827"/>
            <a:ext cx="2430300" cy="459030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486" name="Google Shape;486;p36"/>
          <p:cNvSpPr/>
          <p:nvPr/>
        </p:nvSpPr>
        <p:spPr>
          <a:xfrm>
            <a:off x="9744925" y="2625175"/>
            <a:ext cx="1880700" cy="414840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overrideClrMapping bg1="lt1" tx1="dk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pic>
        <p:nvPicPr>
          <p:cNvPr id="492" name="Google Shape;492;p49"/>
          <p:cNvPicPr preferRelativeResize="0"/>
          <p:nvPr/>
        </p:nvPicPr>
        <p:blipFill>
          <a:blip r:embed="rId3">
            <a:alphaModFix/>
          </a:blip>
          <a:stretch>
            <a:fillRect/>
          </a:stretch>
        </p:blipFill>
        <p:spPr>
          <a:xfrm>
            <a:off x="108600" y="2839925"/>
            <a:ext cx="4676825" cy="2268301"/>
          </a:xfrm>
          <a:prstGeom prst="rect">
            <a:avLst/>
          </a:prstGeom>
          <a:noFill/>
          <a:ln>
            <a:noFill/>
          </a:ln>
        </p:spPr>
      </p:pic>
      <p:sp>
        <p:nvSpPr>
          <p:cNvPr id="493" name="Google Shape;493;p49"/>
          <p:cNvSpPr txBox="1">
            <a:spLocks noGrp="1"/>
          </p:cNvSpPr>
          <p:nvPr>
            <p:ph type="title"/>
          </p:nvPr>
        </p:nvSpPr>
        <p:spPr>
          <a:xfrm>
            <a:off x="0" y="571500"/>
            <a:ext cx="8286750" cy="1080900"/>
          </a:xfrm>
          <a:prstGeom prst="rect">
            <a:avLst/>
          </a:prstGeom>
          <a:noFill/>
          <a:ln>
            <a:noFill/>
          </a:ln>
        </p:spPr>
        <p:txBody>
          <a:bodyPr spcFirstLastPara="1" wrap="square" lIns="91425" tIns="45700" rIns="91425" bIns="45700" anchor="t" anchorCtr="0">
            <a:noAutofit/>
          </a:bodyPr>
          <a:lstStyle/>
          <a:p>
            <a:pPr marL="76200" lvl="0" indent="0" algn="r" rtl="1">
              <a:lnSpc>
                <a:spcPct val="100000"/>
              </a:lnSpc>
              <a:spcBef>
                <a:spcPts val="1000"/>
              </a:spcBef>
              <a:spcAft>
                <a:spcPts val="0"/>
              </a:spcAft>
              <a:buClr>
                <a:schemeClr val="dk1"/>
              </a:buClr>
              <a:buSzPts val="2400"/>
              <a:buNone/>
            </a:pPr>
            <a:r>
              <a:rPr lang="ar-SA" sz="3000" dirty="0">
                <a:solidFill>
                  <a:srgbClr val="586F7C"/>
                </a:solidFill>
                <a:latin typeface="Open Sans"/>
                <a:ea typeface="Open Sans"/>
                <a:sym typeface="Open Sans"/>
              </a:rPr>
              <a:t>استفسارات إكلينيكية </a:t>
            </a:r>
            <a:r>
              <a:rPr lang="en-US" sz="3000" dirty="0">
                <a:solidFill>
                  <a:srgbClr val="586F7C"/>
                </a:solidFill>
                <a:latin typeface="Open Sans"/>
                <a:ea typeface="Open Sans"/>
                <a:cs typeface="Open Sans"/>
                <a:sym typeface="Open Sans"/>
              </a:rPr>
              <a:t>Clinical Queries (PubMed) </a:t>
            </a:r>
            <a:r>
              <a:rPr lang="ar-SA" sz="3000" dirty="0">
                <a:solidFill>
                  <a:srgbClr val="586F7C"/>
                </a:solidFill>
                <a:latin typeface="Open Sans"/>
                <a:ea typeface="Open Sans"/>
                <a:sym typeface="Open Sans"/>
              </a:rPr>
              <a:t>– </a:t>
            </a:r>
            <a:br>
              <a:rPr lang="ar-EG" sz="3000" dirty="0">
                <a:solidFill>
                  <a:srgbClr val="586F7C"/>
                </a:solidFill>
                <a:latin typeface="Open Sans"/>
                <a:ea typeface="Open Sans"/>
                <a:sym typeface="Open Sans"/>
              </a:rPr>
            </a:br>
            <a:r>
              <a:rPr lang="ar-SA" sz="3000" dirty="0">
                <a:solidFill>
                  <a:srgbClr val="586F7C"/>
                </a:solidFill>
                <a:latin typeface="Open Sans"/>
                <a:ea typeface="Open Sans"/>
                <a:sym typeface="Open Sans"/>
              </a:rPr>
              <a:t>الوصول للإنتاج الفكري البحثي المفلتر وغير المفلتر</a:t>
            </a:r>
            <a:br>
              <a:rPr lang="en-US" sz="2800" dirty="0">
                <a:solidFill>
                  <a:srgbClr val="FF0000"/>
                </a:solidFill>
                <a:latin typeface="Open Sans"/>
                <a:ea typeface="Open Sans"/>
                <a:cs typeface="Open Sans"/>
                <a:sym typeface="Open Sans"/>
              </a:rPr>
            </a:br>
            <a:br>
              <a:rPr lang="en-US" sz="2800" dirty="0">
                <a:solidFill>
                  <a:srgbClr val="FF0000"/>
                </a:solidFill>
                <a:latin typeface="Open Sans"/>
                <a:ea typeface="Open Sans"/>
                <a:cs typeface="Open Sans"/>
                <a:sym typeface="Open Sans"/>
              </a:rPr>
            </a:br>
            <a:br>
              <a:rPr lang="en-US" sz="2800" dirty="0">
                <a:solidFill>
                  <a:srgbClr val="FF0000"/>
                </a:solidFill>
                <a:latin typeface="Open Sans"/>
                <a:ea typeface="Open Sans"/>
                <a:cs typeface="Open Sans"/>
                <a:sym typeface="Open Sans"/>
              </a:rPr>
            </a:br>
            <a:br>
              <a:rPr lang="en-US" sz="2800" dirty="0">
                <a:solidFill>
                  <a:srgbClr val="FF0000"/>
                </a:solidFill>
                <a:latin typeface="Open Sans"/>
                <a:ea typeface="Open Sans"/>
                <a:cs typeface="Open Sans"/>
                <a:sym typeface="Open Sans"/>
              </a:rPr>
            </a:br>
            <a:br>
              <a:rPr lang="en-US" sz="2800" dirty="0">
                <a:solidFill>
                  <a:srgbClr val="FF0000"/>
                </a:solidFill>
                <a:latin typeface="Open Sans"/>
                <a:ea typeface="Open Sans"/>
                <a:cs typeface="Open Sans"/>
                <a:sym typeface="Open Sans"/>
              </a:rPr>
            </a:br>
            <a:br>
              <a:rPr lang="en-US" sz="2800" dirty="0">
                <a:solidFill>
                  <a:srgbClr val="FF0000"/>
                </a:solidFill>
                <a:latin typeface="Open Sans"/>
                <a:ea typeface="Open Sans"/>
                <a:cs typeface="Open Sans"/>
                <a:sym typeface="Open Sans"/>
              </a:rPr>
            </a:br>
            <a:br>
              <a:rPr lang="en-US" sz="2800" dirty="0">
                <a:solidFill>
                  <a:srgbClr val="FF0000"/>
                </a:solidFill>
                <a:latin typeface="Open Sans"/>
                <a:ea typeface="Open Sans"/>
                <a:cs typeface="Open Sans"/>
                <a:sym typeface="Open Sans"/>
              </a:rPr>
            </a:br>
            <a:br>
              <a:rPr lang="en-US" sz="2800" dirty="0">
                <a:solidFill>
                  <a:srgbClr val="FF0000"/>
                </a:solidFill>
                <a:latin typeface="Open Sans"/>
                <a:ea typeface="Open Sans"/>
                <a:cs typeface="Open Sans"/>
                <a:sym typeface="Open Sans"/>
              </a:rPr>
            </a:br>
            <a:br>
              <a:rPr lang="en-US" sz="2800" dirty="0">
                <a:solidFill>
                  <a:srgbClr val="FF0000"/>
                </a:solidFill>
                <a:latin typeface="Open Sans"/>
                <a:ea typeface="Open Sans"/>
                <a:cs typeface="Open Sans"/>
                <a:sym typeface="Open Sans"/>
              </a:rPr>
            </a:br>
            <a:br>
              <a:rPr lang="en-US" sz="2800" dirty="0">
                <a:solidFill>
                  <a:srgbClr val="FF0000"/>
                </a:solidFill>
                <a:latin typeface="Open Sans"/>
                <a:ea typeface="Open Sans"/>
                <a:cs typeface="Open Sans"/>
                <a:sym typeface="Open Sans"/>
              </a:rPr>
            </a:br>
            <a:br>
              <a:rPr lang="en-US" sz="2800" dirty="0">
                <a:solidFill>
                  <a:srgbClr val="FF0000"/>
                </a:solidFill>
                <a:latin typeface="Open Sans"/>
                <a:ea typeface="Open Sans"/>
                <a:cs typeface="Open Sans"/>
                <a:sym typeface="Open Sans"/>
              </a:rPr>
            </a:br>
            <a:br>
              <a:rPr lang="en-US" sz="2800" dirty="0">
                <a:solidFill>
                  <a:srgbClr val="FF0000"/>
                </a:solidFill>
                <a:latin typeface="Open Sans"/>
                <a:ea typeface="Open Sans"/>
                <a:cs typeface="Open Sans"/>
                <a:sym typeface="Open Sans"/>
              </a:rPr>
            </a:br>
            <a:br>
              <a:rPr lang="en-US" sz="2800" dirty="0">
                <a:solidFill>
                  <a:srgbClr val="FF0000"/>
                </a:solidFill>
                <a:latin typeface="Open Sans"/>
                <a:ea typeface="Open Sans"/>
                <a:cs typeface="Open Sans"/>
                <a:sym typeface="Open Sans"/>
              </a:rPr>
            </a:br>
            <a:br>
              <a:rPr lang="en-US" sz="2800" dirty="0">
                <a:solidFill>
                  <a:srgbClr val="FF0000"/>
                </a:solidFill>
                <a:latin typeface="Open Sans"/>
                <a:ea typeface="Open Sans"/>
                <a:cs typeface="Open Sans"/>
                <a:sym typeface="Open Sans"/>
              </a:rPr>
            </a:br>
            <a:endParaRPr lang="ar-SA" sz="2800" dirty="0">
              <a:solidFill>
                <a:srgbClr val="FF0000"/>
              </a:solidFill>
              <a:latin typeface="Open Sans"/>
              <a:ea typeface="Open Sans"/>
              <a:cs typeface="Open Sans"/>
              <a:sym typeface="Open Sans"/>
            </a:endParaRPr>
          </a:p>
        </p:txBody>
      </p:sp>
      <p:pic>
        <p:nvPicPr>
          <p:cNvPr id="494" name="Google Shape;494;p49"/>
          <p:cNvPicPr preferRelativeResize="0"/>
          <p:nvPr/>
        </p:nvPicPr>
        <p:blipFill rotWithShape="1">
          <a:blip r:embed="rId4">
            <a:alphaModFix/>
          </a:blip>
          <a:srcRect/>
          <a:stretch/>
        </p:blipFill>
        <p:spPr>
          <a:xfrm>
            <a:off x="4899988" y="2241790"/>
            <a:ext cx="7195152" cy="4180775"/>
          </a:xfrm>
          <a:prstGeom prst="rect">
            <a:avLst/>
          </a:prstGeom>
          <a:noFill/>
          <a:ln>
            <a:noFill/>
          </a:ln>
        </p:spPr>
      </p:pic>
      <p:sp>
        <p:nvSpPr>
          <p:cNvPr id="495" name="Google Shape;495;p49"/>
          <p:cNvSpPr/>
          <p:nvPr/>
        </p:nvSpPr>
        <p:spPr>
          <a:xfrm>
            <a:off x="7137725" y="5876677"/>
            <a:ext cx="1017600" cy="30720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96" name="Google Shape;496;p49"/>
          <p:cNvCxnSpPr>
            <a:endCxn id="495" idx="1"/>
          </p:cNvCxnSpPr>
          <p:nvPr/>
        </p:nvCxnSpPr>
        <p:spPr>
          <a:xfrm>
            <a:off x="1617725" y="4296877"/>
            <a:ext cx="5520000" cy="1733400"/>
          </a:xfrm>
          <a:prstGeom prst="straightConnector1">
            <a:avLst/>
          </a:prstGeom>
          <a:noFill/>
          <a:ln w="19050" cap="flat" cmpd="sng">
            <a:solidFill>
              <a:srgbClr val="FF0000"/>
            </a:solidFill>
            <a:prstDash val="solid"/>
            <a:round/>
            <a:headEnd type="none" w="sm" len="sm"/>
            <a:tailEnd type="triangle" w="med" len="med"/>
          </a:ln>
        </p:spPr>
      </p:cxnSp>
      <p:sp>
        <p:nvSpPr>
          <p:cNvPr id="497" name="Google Shape;497;p49"/>
          <p:cNvSpPr txBox="1"/>
          <p:nvPr/>
        </p:nvSpPr>
        <p:spPr>
          <a:xfrm>
            <a:off x="96860" y="1635621"/>
            <a:ext cx="11919600" cy="497532"/>
          </a:xfrm>
          <a:prstGeom prst="rect">
            <a:avLst/>
          </a:prstGeom>
          <a:noFill/>
          <a:ln>
            <a:noFill/>
          </a:ln>
        </p:spPr>
        <p:txBody>
          <a:bodyPr spcFirstLastPara="1" wrap="square" lIns="91425" tIns="45700" rIns="91425" bIns="45700" anchor="t" anchorCtr="0">
            <a:spAutoFit/>
          </a:bodyPr>
          <a:lstStyle/>
          <a:p>
            <a:pPr marL="76200" lvl="0" indent="0" algn="r" rtl="1">
              <a:lnSpc>
                <a:spcPct val="100000"/>
              </a:lnSpc>
              <a:spcBef>
                <a:spcPts val="1000"/>
              </a:spcBef>
              <a:spcAft>
                <a:spcPts val="0"/>
              </a:spcAft>
              <a:buClr>
                <a:schemeClr val="dk1"/>
              </a:buClr>
              <a:buSzPts val="2400"/>
              <a:buNone/>
            </a:pPr>
            <a:r>
              <a:rPr lang="ar-SA" sz="1800" dirty="0">
                <a:solidFill>
                  <a:schemeClr val="tx1"/>
                </a:solidFill>
                <a:latin typeface="Open Sans"/>
                <a:ea typeface="Open Sans"/>
                <a:cs typeface="Open Sans"/>
                <a:sym typeface="Open Sans"/>
              </a:rPr>
              <a:t>أنظر قائمة قواعد بيانات </a:t>
            </a:r>
            <a:r>
              <a:rPr lang="ar-EG" sz="1800" dirty="0">
                <a:solidFill>
                  <a:schemeClr val="tx1"/>
                </a:solidFill>
                <a:latin typeface="Open Sans"/>
                <a:ea typeface="Open Sans"/>
                <a:cs typeface="Open Sans"/>
                <a:sym typeface="Open Sans"/>
              </a:rPr>
              <a:t>"البحوث من أجل الحياة</a:t>
            </a:r>
            <a:r>
              <a:rPr lang="ar-SA" sz="1800" dirty="0">
                <a:solidFill>
                  <a:schemeClr val="tx1"/>
                </a:solidFill>
                <a:latin typeface="Open Sans"/>
                <a:ea typeface="Open Sans"/>
                <a:cs typeface="Open Sans"/>
                <a:sym typeface="Open Sans"/>
              </a:rPr>
              <a:t>"</a:t>
            </a:r>
            <a:r>
              <a:rPr lang="en-US" sz="1800" dirty="0">
                <a:solidFill>
                  <a:schemeClr val="tx1"/>
                </a:solidFill>
                <a:latin typeface="Open Sans"/>
                <a:ea typeface="Open Sans"/>
                <a:cs typeface="Open Sans"/>
                <a:sym typeface="Open Sans"/>
              </a:rPr>
              <a:t> Research4Life</a:t>
            </a:r>
            <a:r>
              <a:rPr lang="ar-SA" sz="1800" dirty="0">
                <a:solidFill>
                  <a:schemeClr val="tx1"/>
                </a:solidFill>
                <a:latin typeface="Open Sans"/>
                <a:ea typeface="Open Sans"/>
                <a:cs typeface="Open Sans"/>
                <a:sym typeface="Open Sans"/>
              </a:rPr>
              <a:t> / </a:t>
            </a:r>
            <a:r>
              <a:rPr lang="en-US" sz="1800" dirty="0">
                <a:solidFill>
                  <a:schemeClr val="tx1"/>
                </a:solidFill>
                <a:latin typeface="Open Sans"/>
                <a:ea typeface="Open Sans"/>
                <a:cs typeface="Open Sans"/>
                <a:sym typeface="Open Sans"/>
              </a:rPr>
              <a:t>PubMed </a:t>
            </a:r>
            <a:r>
              <a:rPr lang="ar-SA" sz="1800" dirty="0">
                <a:solidFill>
                  <a:schemeClr val="tx1"/>
                </a:solidFill>
                <a:latin typeface="Open Sans"/>
                <a:ea typeface="Open Sans"/>
                <a:cs typeface="Open Sans"/>
                <a:sym typeface="Open Sans"/>
              </a:rPr>
              <a:t>/ استفسارات إكلينيكية  </a:t>
            </a:r>
            <a:r>
              <a:rPr lang="en-US" sz="1800" dirty="0">
                <a:solidFill>
                  <a:schemeClr val="tx1"/>
                </a:solidFill>
                <a:latin typeface="Open Sans"/>
                <a:ea typeface="Open Sans"/>
                <a:cs typeface="Open Sans"/>
                <a:sym typeface="Open Sans"/>
              </a:rPr>
              <a:t>Clinical Queries</a:t>
            </a:r>
            <a:endParaRPr sz="1800" b="0" i="0" u="none" strike="noStrike" cap="none" dirty="0">
              <a:solidFill>
                <a:schemeClr val="tx1"/>
              </a:solidFill>
              <a:latin typeface="Arial"/>
              <a:ea typeface="Arial"/>
              <a:cs typeface="Arial"/>
              <a:sym typeface="Arial"/>
            </a:endParaRPr>
          </a:p>
        </p:txBody>
      </p:sp>
      <p:cxnSp>
        <p:nvCxnSpPr>
          <p:cNvPr id="498" name="Google Shape;498;p49"/>
          <p:cNvCxnSpPr/>
          <p:nvPr/>
        </p:nvCxnSpPr>
        <p:spPr>
          <a:xfrm flipH="1">
            <a:off x="1668175" y="3454275"/>
            <a:ext cx="1920900" cy="674100"/>
          </a:xfrm>
          <a:prstGeom prst="straightConnector1">
            <a:avLst/>
          </a:prstGeom>
          <a:noFill/>
          <a:ln w="19050" cap="flat" cmpd="sng">
            <a:solidFill>
              <a:srgbClr val="FF0000"/>
            </a:solidFill>
            <a:prstDash val="solid"/>
            <a:round/>
            <a:headEnd type="none" w="sm" len="sm"/>
            <a:tailEnd type="triangle" w="med" len="med"/>
          </a:ln>
        </p:spPr>
      </p:cxnSp>
      <p:cxnSp>
        <p:nvCxnSpPr>
          <p:cNvPr id="499" name="Google Shape;499;p49"/>
          <p:cNvCxnSpPr/>
          <p:nvPr/>
        </p:nvCxnSpPr>
        <p:spPr>
          <a:xfrm>
            <a:off x="994150" y="2999325"/>
            <a:ext cx="2561100" cy="235800"/>
          </a:xfrm>
          <a:prstGeom prst="straightConnector1">
            <a:avLst/>
          </a:prstGeom>
          <a:noFill/>
          <a:ln w="19050" cap="flat" cmpd="sng">
            <a:solidFill>
              <a:srgbClr val="FF0000"/>
            </a:solidFill>
            <a:prstDash val="solid"/>
            <a:round/>
            <a:headEnd type="none" w="sm" len="sm"/>
            <a:tailEnd type="triangle" w="med" len="med"/>
          </a:ln>
        </p:spPr>
      </p:cxnSp>
      <p:sp>
        <p:nvSpPr>
          <p:cNvPr id="500" name="Google Shape;500;p49"/>
          <p:cNvSpPr/>
          <p:nvPr/>
        </p:nvSpPr>
        <p:spPr>
          <a:xfrm>
            <a:off x="108600" y="2839925"/>
            <a:ext cx="885600" cy="30720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50"/>
          <p:cNvSpPr txBox="1">
            <a:spLocks noGrp="1"/>
          </p:cNvSpPr>
          <p:nvPr>
            <p:ph type="title"/>
          </p:nvPr>
        </p:nvSpPr>
        <p:spPr>
          <a:xfrm>
            <a:off x="0" y="390697"/>
            <a:ext cx="8267307" cy="1080900"/>
          </a:xfrm>
          <a:prstGeom prst="rect">
            <a:avLst/>
          </a:prstGeom>
          <a:noFill/>
          <a:ln>
            <a:noFill/>
          </a:ln>
        </p:spPr>
        <p:txBody>
          <a:bodyPr spcFirstLastPara="1" wrap="square" lIns="91425" tIns="45700" rIns="91425" bIns="45700" anchor="t" anchorCtr="0">
            <a:normAutofit fontScale="90000"/>
          </a:bodyPr>
          <a:lstStyle/>
          <a:p>
            <a:pPr marL="0" lvl="0" indent="0" algn="r" rtl="1">
              <a:lnSpc>
                <a:spcPct val="90000"/>
              </a:lnSpc>
              <a:spcBef>
                <a:spcPts val="0"/>
              </a:spcBef>
              <a:spcAft>
                <a:spcPts val="0"/>
              </a:spcAft>
              <a:buClr>
                <a:schemeClr val="dk1"/>
              </a:buClr>
              <a:buSzPts val="3200"/>
              <a:buNone/>
            </a:pPr>
            <a:r>
              <a:rPr lang="ar-SA" sz="4100" dirty="0">
                <a:solidFill>
                  <a:srgbClr val="586F7C"/>
                </a:solidFill>
                <a:latin typeface="Open Sans"/>
                <a:ea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البحث في الاستفسارات الإكلينيكية</a:t>
            </a:r>
            <a:br>
              <a:rPr lang="ar-EG" sz="4100" dirty="0">
                <a:solidFill>
                  <a:srgbClr val="586F7C"/>
                </a:solidFill>
                <a:latin typeface="Open Sans"/>
                <a:ea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br>
            <a:r>
              <a:rPr lang="en-US" sz="4100" dirty="0">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a:t>
            </a:r>
            <a:r>
              <a:rPr lang="en-US" sz="4100" dirty="0">
                <a:solidFill>
                  <a:srgbClr val="586F7C"/>
                </a:solidFill>
                <a:latin typeface="Open Sans"/>
                <a:ea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Clinical</a:t>
            </a:r>
            <a:r>
              <a:rPr lang="en-US" sz="3600" dirty="0">
                <a:solidFill>
                  <a:srgbClr val="FF0000"/>
                </a:solidFill>
                <a:latin typeface="Open Sans"/>
                <a:ea typeface="Open Sans"/>
                <a:cs typeface="Open Sans"/>
                <a:sym typeface="Open Sans"/>
              </a:rPr>
              <a:t> </a:t>
            </a:r>
            <a:r>
              <a:rPr lang="en-US" sz="4100" dirty="0">
                <a:solidFill>
                  <a:srgbClr val="586F7C"/>
                </a:solidFill>
                <a:latin typeface="Open Sans"/>
                <a:ea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Queries</a:t>
            </a:r>
            <a:r>
              <a:rPr lang="en-US" sz="3600" dirty="0">
                <a:solidFill>
                  <a:srgbClr val="FF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a:t>
            </a:r>
            <a:r>
              <a:rPr lang="ar-SA" sz="3600" dirty="0">
                <a:solidFill>
                  <a:srgbClr val="FF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a:t>
            </a:r>
            <a:endParaRPr sz="3600" dirty="0">
              <a:solidFill>
                <a:srgbClr val="FF0000"/>
              </a:solidFill>
              <a:latin typeface="Open Sans"/>
              <a:ea typeface="Open Sans"/>
              <a:cs typeface="Open Sans"/>
              <a:sym typeface="Open Sans"/>
            </a:endParaRPr>
          </a:p>
        </p:txBody>
      </p:sp>
      <p:sp>
        <p:nvSpPr>
          <p:cNvPr id="507" name="Google Shape;507;p50"/>
          <p:cNvSpPr txBox="1">
            <a:spLocks noGrp="1"/>
          </p:cNvSpPr>
          <p:nvPr>
            <p:ph type="body" idx="1"/>
          </p:nvPr>
        </p:nvSpPr>
        <p:spPr>
          <a:xfrm>
            <a:off x="179613" y="1681843"/>
            <a:ext cx="11177501" cy="1644584"/>
          </a:xfrm>
          <a:prstGeom prst="rect">
            <a:avLst/>
          </a:prstGeom>
          <a:noFill/>
          <a:ln>
            <a:noFill/>
          </a:ln>
        </p:spPr>
        <p:txBody>
          <a:bodyPr spcFirstLastPara="1" wrap="square" lIns="91425" tIns="45700" rIns="91425" bIns="45700" anchor="t" anchorCtr="0">
            <a:noAutofit/>
          </a:bodyPr>
          <a:lstStyle/>
          <a:p>
            <a:pPr marL="76200" lvl="0" indent="0" algn="r" rtl="1">
              <a:lnSpc>
                <a:spcPct val="100000"/>
              </a:lnSpc>
              <a:buClr>
                <a:schemeClr val="dk1"/>
              </a:buClr>
              <a:buNone/>
            </a:pPr>
            <a:r>
              <a:rPr lang="ar-SA" dirty="0">
                <a:solidFill>
                  <a:schemeClr val="tx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في مربع بحث </a:t>
            </a:r>
            <a:r>
              <a:rPr lang="ar-SA" dirty="0">
                <a:solidFill>
                  <a:schemeClr val="tx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الاستفسارات الإكلينيكية</a:t>
            </a:r>
            <a:r>
              <a:rPr lang="ar-EG" dirty="0">
                <a:solidFill>
                  <a:schemeClr val="tx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0"/>
                  </a:ext>
                </a:extLst>
              </a:rPr>
              <a:t> </a:t>
            </a:r>
            <a:r>
              <a:rPr lang="en-US" sz="2400" dirty="0">
                <a:solidFill>
                  <a:schemeClr val="tx1"/>
                </a:solidFill>
                <a:latin typeface="Open Sans"/>
                <a:ea typeface="Open Sans"/>
                <a:cs typeface="Open Sans"/>
                <a:sym typeface="Open Sans"/>
              </a:rPr>
              <a:t>PubMed Clinical Queries</a:t>
            </a:r>
            <a:r>
              <a:rPr lang="ar-SA" dirty="0">
                <a:solidFill>
                  <a:schemeClr val="tx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أدخل مضاعفات الحمل في البلدان النامية</a:t>
            </a:r>
            <a:r>
              <a:rPr lang="en-US" dirty="0">
                <a:solidFill>
                  <a:schemeClr val="tx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a:t>
            </a:r>
            <a:r>
              <a:rPr lang="en-US" i="1" dirty="0">
                <a:solidFill>
                  <a:schemeClr val="tx1"/>
                </a:solidFill>
                <a:latin typeface="Open Sans"/>
                <a:ea typeface="Open Sans"/>
                <a:cs typeface="Open Sans"/>
                <a:sym typeface="Open Sans"/>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pregnancy complications  developing countries </a:t>
            </a:r>
            <a:r>
              <a:rPr lang="ar-SA" dirty="0">
                <a:solidFill>
                  <a:schemeClr val="tx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انقر فوق بحث</a:t>
            </a:r>
            <a:r>
              <a:rPr lang="en-US" dirty="0">
                <a:solidFill>
                  <a:schemeClr val="tx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a:t>
            </a:r>
            <a:r>
              <a:rPr lang="en-US" b="1" dirty="0">
                <a:solidFill>
                  <a:schemeClr val="tx1"/>
                </a:solidFill>
                <a:latin typeface="Open Sans"/>
                <a:ea typeface="Open Sans"/>
                <a:cs typeface="Open Sans"/>
                <a:sym typeface="Open Sans"/>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Search </a:t>
            </a:r>
            <a:r>
              <a:rPr lang="ar-SA" dirty="0">
                <a:solidFill>
                  <a:schemeClr val="tx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a:t>
            </a:r>
            <a:endParaRPr lang="en-US" dirty="0">
              <a:solidFill>
                <a:schemeClr val="tx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76200" lvl="0" indent="0" algn="r" rtl="1">
              <a:lnSpc>
                <a:spcPct val="100000"/>
              </a:lnSpc>
              <a:buClr>
                <a:schemeClr val="dk1"/>
              </a:buClr>
              <a:buNone/>
            </a:pPr>
            <a:r>
              <a:rPr lang="ar-SA" dirty="0">
                <a:solidFill>
                  <a:schemeClr val="tx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لاحظ </a:t>
            </a:r>
            <a:r>
              <a:rPr lang="ar-SA" b="1" dirty="0">
                <a:solidFill>
                  <a:schemeClr val="tx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فئات الدراسة السريرية </a:t>
            </a:r>
            <a:r>
              <a:rPr lang="en-US" b="1" dirty="0">
                <a:solidFill>
                  <a:schemeClr val="tx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Clinical Study Categories </a:t>
            </a:r>
            <a:r>
              <a:rPr lang="ar-SA" dirty="0">
                <a:solidFill>
                  <a:schemeClr val="tx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وخيارات البحث في النطاق</a:t>
            </a:r>
            <a:r>
              <a:rPr lang="en-US" dirty="0">
                <a:solidFill>
                  <a:schemeClr val="tx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a:t>
            </a:r>
            <a:r>
              <a:rPr lang="en-US" b="1" dirty="0">
                <a:solidFill>
                  <a:schemeClr val="tx1"/>
                </a:solidFill>
                <a:latin typeface="Open Sans"/>
                <a:ea typeface="Open Sans"/>
                <a:cs typeface="Open Sans"/>
                <a:sym typeface="Open Sans"/>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Scope</a:t>
            </a:r>
            <a:r>
              <a:rPr lang="ar-SA" dirty="0">
                <a:solidFill>
                  <a:schemeClr val="tx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a:t>
            </a:r>
            <a:endParaRPr lang="en-US" dirty="0">
              <a:solidFill>
                <a:schemeClr val="tx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76200" lvl="0" indent="0" algn="r" rtl="1">
              <a:lnSpc>
                <a:spcPct val="100000"/>
              </a:lnSpc>
              <a:spcBef>
                <a:spcPts val="1000"/>
              </a:spcBef>
              <a:spcAft>
                <a:spcPts val="0"/>
              </a:spcAft>
              <a:buClr>
                <a:schemeClr val="dk1"/>
              </a:buClr>
              <a:buSzPts val="2400"/>
              <a:buNone/>
            </a:pPr>
            <a:endParaRPr lang="en-US" dirty="0">
              <a:solidFill>
                <a:srgbClr val="FF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76200" lvl="0" indent="0" algn="r" rtl="1">
              <a:lnSpc>
                <a:spcPct val="100000"/>
              </a:lnSpc>
              <a:spcBef>
                <a:spcPts val="1000"/>
              </a:spcBef>
              <a:spcAft>
                <a:spcPts val="0"/>
              </a:spcAft>
              <a:buClr>
                <a:schemeClr val="dk1"/>
              </a:buClr>
              <a:buSzPts val="2400"/>
              <a:buNone/>
            </a:pPr>
            <a:endParaRPr lang="en-US" dirty="0">
              <a:solidFill>
                <a:srgbClr val="FF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76200" lvl="0" indent="0" algn="r" rtl="1">
              <a:lnSpc>
                <a:spcPct val="100000"/>
              </a:lnSpc>
              <a:spcBef>
                <a:spcPts val="1000"/>
              </a:spcBef>
              <a:spcAft>
                <a:spcPts val="0"/>
              </a:spcAft>
              <a:buClr>
                <a:schemeClr val="dk1"/>
              </a:buClr>
              <a:buSzPts val="2400"/>
              <a:buNone/>
            </a:pPr>
            <a:endParaRPr lang="en-US" dirty="0">
              <a:solidFill>
                <a:srgbClr val="FF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76200" lvl="0" indent="0" algn="r" rtl="1">
              <a:lnSpc>
                <a:spcPct val="100000"/>
              </a:lnSpc>
              <a:spcBef>
                <a:spcPts val="1000"/>
              </a:spcBef>
              <a:spcAft>
                <a:spcPts val="0"/>
              </a:spcAft>
              <a:buClr>
                <a:schemeClr val="dk1"/>
              </a:buClr>
              <a:buSzPts val="2400"/>
              <a:buNone/>
            </a:pPr>
            <a:endParaRPr lang="en-US" dirty="0">
              <a:solidFill>
                <a:srgbClr val="FF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76200" lvl="0" indent="0" algn="r" rtl="1">
              <a:lnSpc>
                <a:spcPct val="100000"/>
              </a:lnSpc>
              <a:spcBef>
                <a:spcPts val="1000"/>
              </a:spcBef>
              <a:spcAft>
                <a:spcPts val="0"/>
              </a:spcAft>
              <a:buClr>
                <a:schemeClr val="dk1"/>
              </a:buClr>
              <a:buSzPts val="2400"/>
              <a:buNone/>
            </a:pPr>
            <a:endParaRPr lang="en-US" dirty="0">
              <a:solidFill>
                <a:srgbClr val="FF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76200" lvl="0" indent="0" algn="r" rtl="1">
              <a:lnSpc>
                <a:spcPct val="100000"/>
              </a:lnSpc>
              <a:spcBef>
                <a:spcPts val="1000"/>
              </a:spcBef>
              <a:spcAft>
                <a:spcPts val="0"/>
              </a:spcAft>
              <a:buClr>
                <a:schemeClr val="dk1"/>
              </a:buClr>
              <a:buSzPts val="2400"/>
              <a:buNone/>
            </a:pPr>
            <a:endParaRPr lang="en-US" dirty="0">
              <a:solidFill>
                <a:srgbClr val="FF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76200" lvl="0" indent="0" algn="r" rtl="1">
              <a:lnSpc>
                <a:spcPct val="100000"/>
              </a:lnSpc>
              <a:spcBef>
                <a:spcPts val="1000"/>
              </a:spcBef>
              <a:spcAft>
                <a:spcPts val="0"/>
              </a:spcAft>
              <a:buClr>
                <a:schemeClr val="dk1"/>
              </a:buClr>
              <a:buSzPts val="2400"/>
              <a:buNone/>
            </a:pPr>
            <a:endParaRPr lang="en-US" dirty="0">
              <a:solidFill>
                <a:srgbClr val="FF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76200" lvl="0" indent="0" algn="r" rtl="1">
              <a:lnSpc>
                <a:spcPct val="100000"/>
              </a:lnSpc>
              <a:spcBef>
                <a:spcPts val="1000"/>
              </a:spcBef>
              <a:spcAft>
                <a:spcPts val="0"/>
              </a:spcAft>
              <a:buClr>
                <a:schemeClr val="dk1"/>
              </a:buClr>
              <a:buSzPts val="2400"/>
              <a:buNone/>
            </a:pPr>
            <a:endParaRPr lang="en-US" dirty="0">
              <a:solidFill>
                <a:srgbClr val="FF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76200" lvl="0" indent="0" algn="r" rtl="1">
              <a:lnSpc>
                <a:spcPct val="100000"/>
              </a:lnSpc>
              <a:spcBef>
                <a:spcPts val="1000"/>
              </a:spcBef>
              <a:spcAft>
                <a:spcPts val="0"/>
              </a:spcAft>
              <a:buClr>
                <a:schemeClr val="dk1"/>
              </a:buClr>
              <a:buSzPts val="2400"/>
              <a:buNone/>
            </a:pPr>
            <a:endParaRPr lang="en-US" dirty="0">
              <a:solidFill>
                <a:srgbClr val="FF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76200" lvl="0" indent="0" algn="r" rtl="1">
              <a:lnSpc>
                <a:spcPct val="100000"/>
              </a:lnSpc>
              <a:spcBef>
                <a:spcPts val="1000"/>
              </a:spcBef>
              <a:spcAft>
                <a:spcPts val="0"/>
              </a:spcAft>
              <a:buClr>
                <a:schemeClr val="dk1"/>
              </a:buClr>
              <a:buSzPts val="2400"/>
              <a:buNone/>
            </a:pPr>
            <a:endParaRPr lang="en-US" dirty="0">
              <a:solidFill>
                <a:srgbClr val="FF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p:txBody>
      </p:sp>
      <p:pic>
        <p:nvPicPr>
          <p:cNvPr id="508" name="Google Shape;508;p50"/>
          <p:cNvPicPr preferRelativeResize="0"/>
          <p:nvPr/>
        </p:nvPicPr>
        <p:blipFill rotWithShape="1">
          <a:blip r:embed="rId3">
            <a:alphaModFix/>
          </a:blip>
          <a:srcRect/>
          <a:stretch/>
        </p:blipFill>
        <p:spPr>
          <a:xfrm>
            <a:off x="888274" y="3281395"/>
            <a:ext cx="7603635" cy="3450210"/>
          </a:xfrm>
          <a:prstGeom prst="rect">
            <a:avLst/>
          </a:prstGeom>
          <a:noFill/>
          <a:ln>
            <a:noFill/>
          </a:ln>
        </p:spPr>
      </p:pic>
      <p:sp>
        <p:nvSpPr>
          <p:cNvPr id="509" name="Google Shape;509;p50"/>
          <p:cNvSpPr txBox="1"/>
          <p:nvPr/>
        </p:nvSpPr>
        <p:spPr>
          <a:xfrm>
            <a:off x="2898742" y="3277468"/>
            <a:ext cx="619341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10" name="Google Shape;510;p50"/>
          <p:cNvSpPr/>
          <p:nvPr/>
        </p:nvSpPr>
        <p:spPr>
          <a:xfrm>
            <a:off x="3305441" y="5440075"/>
            <a:ext cx="5118754" cy="1206631"/>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37"/>
          <p:cNvSpPr txBox="1">
            <a:spLocks noGrp="1"/>
          </p:cNvSpPr>
          <p:nvPr>
            <p:ph type="title"/>
          </p:nvPr>
        </p:nvSpPr>
        <p:spPr>
          <a:xfrm>
            <a:off x="-339635" y="248294"/>
            <a:ext cx="9457046" cy="9204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FFFFFF"/>
              </a:buClr>
              <a:buSzPts val="3600"/>
              <a:buFont typeface="Trebuchet MS"/>
              <a:buNone/>
            </a:pPr>
            <a:r>
              <a:rPr lang="ar-SA" sz="3200" dirty="0">
                <a:solidFill>
                  <a:srgbClr val="FF0000"/>
                </a:solidFill>
                <a:latin typeface="Open Sans"/>
                <a:ea typeface="Open Sans"/>
                <a:cs typeface="Open Sans"/>
                <a:sym typeface="Open Sans"/>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a:t>
            </a:r>
            <a:r>
              <a:rPr lang="ar-SA" sz="3200" dirty="0">
                <a:solidFill>
                  <a:srgbClr val="586F7C"/>
                </a:solidFill>
                <a:latin typeface="Open Sans"/>
                <a:ea typeface="Open Sans"/>
                <a:sym typeface="Open Sans"/>
              </a:rPr>
              <a:t>البحث في الاستفسارات الإكلينيكية </a:t>
            </a:r>
            <a:r>
              <a:rPr lang="en-US" sz="3200" dirty="0">
                <a:solidFill>
                  <a:srgbClr val="586F7C"/>
                </a:solidFill>
                <a:latin typeface="Open Sans"/>
                <a:ea typeface="Open Sans"/>
                <a:cs typeface="Open Sans"/>
                <a:sym typeface="Open Sans"/>
              </a:rPr>
              <a:t>Clinical Queries</a:t>
            </a:r>
            <a:r>
              <a:rPr lang="ar-SA" sz="3200" dirty="0">
                <a:solidFill>
                  <a:srgbClr val="586F7C"/>
                </a:solidFill>
                <a:latin typeface="Open Sans"/>
                <a:ea typeface="Open Sans"/>
                <a:sym typeface="Open Sans"/>
              </a:rPr>
              <a:t>(تابع)</a:t>
            </a:r>
            <a:endParaRPr sz="3200" dirty="0">
              <a:solidFill>
                <a:srgbClr val="586F7C"/>
              </a:solidFill>
              <a:latin typeface="Open Sans"/>
              <a:ea typeface="Open Sans"/>
              <a:cs typeface="Open Sans"/>
            </a:endParaRPr>
          </a:p>
        </p:txBody>
      </p:sp>
      <p:sp>
        <p:nvSpPr>
          <p:cNvPr id="516" name="Google Shape;516;p37"/>
          <p:cNvSpPr txBox="1">
            <a:spLocks noGrp="1"/>
          </p:cNvSpPr>
          <p:nvPr>
            <p:ph type="body" idx="1"/>
          </p:nvPr>
        </p:nvSpPr>
        <p:spPr>
          <a:xfrm>
            <a:off x="176422" y="1797548"/>
            <a:ext cx="10541854" cy="3599400"/>
          </a:xfrm>
          <a:prstGeom prst="rect">
            <a:avLst/>
          </a:prstGeom>
          <a:noFill/>
          <a:ln>
            <a:noFill/>
          </a:ln>
        </p:spPr>
        <p:txBody>
          <a:bodyPr spcFirstLastPara="1" wrap="square" lIns="91425" tIns="45700" rIns="91425" bIns="45700" anchor="t" anchorCtr="0">
            <a:noAutofit/>
          </a:bodyPr>
          <a:lstStyle/>
          <a:p>
            <a:pPr marL="457200" lvl="0" indent="-381000" algn="r" rtl="1">
              <a:lnSpc>
                <a:spcPct val="90000"/>
              </a:lnSpc>
              <a:spcBef>
                <a:spcPts val="1000"/>
              </a:spcBef>
              <a:spcAft>
                <a:spcPts val="0"/>
              </a:spcAft>
              <a:buClr>
                <a:srgbClr val="424242"/>
              </a:buClr>
              <a:buSzPts val="2400"/>
              <a:buChar char="●"/>
            </a:pPr>
            <a:r>
              <a:rPr lang="ar-SA" dirty="0">
                <a:solidFill>
                  <a:schemeClr val="tx1"/>
                </a:solidFill>
                <a:latin typeface="Open Sans"/>
                <a:ea typeface="Open Sans"/>
                <a:cs typeface="Open Sans"/>
                <a:sym typeface="Open Sans"/>
              </a:rPr>
              <a:t>في فئات الدراسة السريرية ، اختر </a:t>
            </a:r>
            <a:r>
              <a:rPr lang="ar-SA" b="1" dirty="0">
                <a:solidFill>
                  <a:schemeClr val="tx1"/>
                </a:solidFill>
                <a:latin typeface="Open Sans"/>
                <a:ea typeface="Open Sans"/>
                <a:cs typeface="Open Sans"/>
                <a:sym typeface="Open Sans"/>
              </a:rPr>
              <a:t>فئة التشخيص</a:t>
            </a:r>
            <a:r>
              <a:rPr lang="ar-SA" dirty="0">
                <a:solidFill>
                  <a:schemeClr val="tx1"/>
                </a:solidFill>
                <a:latin typeface="Open Sans"/>
                <a:ea typeface="Open Sans"/>
                <a:cs typeface="Open Sans"/>
                <a:sym typeface="Open Sans"/>
              </a:rPr>
              <a:t> </a:t>
            </a:r>
            <a:r>
              <a:rPr lang="en-US" b="1" dirty="0">
                <a:solidFill>
                  <a:srgbClr val="424242"/>
                </a:solidFill>
                <a:latin typeface="Open Sans"/>
                <a:ea typeface="Open Sans"/>
                <a:cs typeface="Open Sans"/>
                <a:sym typeface="Open Sans"/>
              </a:rPr>
              <a:t>Diagnosis</a:t>
            </a:r>
            <a:r>
              <a:rPr lang="ar-EG" b="1" dirty="0">
                <a:solidFill>
                  <a:srgbClr val="424242"/>
                </a:solidFill>
                <a:latin typeface="Open Sans"/>
                <a:ea typeface="Open Sans"/>
                <a:cs typeface="Open Sans"/>
                <a:sym typeface="Open Sans"/>
              </a:rPr>
              <a:t> </a:t>
            </a:r>
            <a:r>
              <a:rPr lang="en-US" b="1" dirty="0">
                <a:solidFill>
                  <a:srgbClr val="424242"/>
                </a:solidFill>
                <a:latin typeface="Open Sans"/>
                <a:ea typeface="Open Sans"/>
                <a:cs typeface="Open Sans"/>
                <a:sym typeface="Open Sans"/>
              </a:rPr>
              <a:t> </a:t>
            </a:r>
            <a:r>
              <a:rPr lang="ar-SA" dirty="0">
                <a:solidFill>
                  <a:schemeClr val="tx1"/>
                </a:solidFill>
                <a:latin typeface="Open Sans"/>
                <a:ea typeface="Open Sans"/>
                <a:cs typeface="Open Sans"/>
                <a:sym typeface="Open Sans"/>
              </a:rPr>
              <a:t>والنطاق </a:t>
            </a:r>
            <a:r>
              <a:rPr lang="ar-SA" b="1" dirty="0">
                <a:solidFill>
                  <a:schemeClr val="tx1"/>
                </a:solidFill>
                <a:latin typeface="Open Sans"/>
                <a:ea typeface="Open Sans"/>
                <a:cs typeface="Open Sans"/>
                <a:sym typeface="Open Sans"/>
              </a:rPr>
              <a:t>الواسع</a:t>
            </a:r>
            <a:r>
              <a:rPr lang="ar-EG" b="1" dirty="0">
                <a:solidFill>
                  <a:schemeClr val="tx1"/>
                </a:solidFill>
                <a:latin typeface="Open Sans"/>
                <a:ea typeface="Open Sans"/>
                <a:cs typeface="Open Sans"/>
                <a:sym typeface="Open Sans"/>
              </a:rPr>
              <a:t> </a:t>
            </a:r>
            <a:r>
              <a:rPr lang="en-US" b="1" i="1" dirty="0">
                <a:solidFill>
                  <a:srgbClr val="424242"/>
                </a:solidFill>
                <a:latin typeface="Open Sans"/>
                <a:ea typeface="Open Sans"/>
                <a:cs typeface="Open Sans"/>
                <a:sym typeface="Open Sans"/>
              </a:rPr>
              <a:t>Broad</a:t>
            </a:r>
            <a:r>
              <a:rPr lang="ar-SA" dirty="0">
                <a:solidFill>
                  <a:schemeClr val="tx1"/>
                </a:solidFill>
                <a:latin typeface="Open Sans"/>
                <a:ea typeface="Open Sans"/>
                <a:cs typeface="Open Sans"/>
                <a:sym typeface="Open Sans"/>
              </a:rPr>
              <a:t>.</a:t>
            </a:r>
          </a:p>
          <a:p>
            <a:pPr marL="457200" lvl="0" indent="-381000" algn="r" rtl="1">
              <a:lnSpc>
                <a:spcPct val="90000"/>
              </a:lnSpc>
              <a:spcBef>
                <a:spcPts val="1000"/>
              </a:spcBef>
              <a:spcAft>
                <a:spcPts val="0"/>
              </a:spcAft>
              <a:buClr>
                <a:srgbClr val="424242"/>
              </a:buClr>
              <a:buSzPts val="2400"/>
              <a:buChar char="●"/>
            </a:pPr>
            <a:r>
              <a:rPr lang="ar-SA" dirty="0">
                <a:solidFill>
                  <a:schemeClr val="tx1"/>
                </a:solidFill>
                <a:latin typeface="Open Sans"/>
                <a:ea typeface="Open Sans"/>
                <a:cs typeface="Open Sans"/>
                <a:sym typeface="Open Sans"/>
              </a:rPr>
              <a:t>لاحظ خيارات الفئة: العلاج ، وأدلة التنبؤ السريري ، والتشخيص ، وعلم المسببات والتشخيص. خيارات النطاق واسعة وضيقة.</a:t>
            </a:r>
            <a:endParaRPr dirty="0">
              <a:solidFill>
                <a:schemeClr val="tx1"/>
              </a:solidFill>
            </a:endParaRPr>
          </a:p>
        </p:txBody>
      </p:sp>
      <p:pic>
        <p:nvPicPr>
          <p:cNvPr id="517" name="Google Shape;517;p37"/>
          <p:cNvPicPr preferRelativeResize="0"/>
          <p:nvPr/>
        </p:nvPicPr>
        <p:blipFill rotWithShape="1">
          <a:blip r:embed="rId3">
            <a:alphaModFix/>
          </a:blip>
          <a:srcRect/>
          <a:stretch/>
        </p:blipFill>
        <p:spPr>
          <a:xfrm>
            <a:off x="1064391" y="3975656"/>
            <a:ext cx="9824107" cy="227431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51"/>
          <p:cNvSpPr txBox="1">
            <a:spLocks noGrp="1"/>
          </p:cNvSpPr>
          <p:nvPr>
            <p:ph type="title"/>
          </p:nvPr>
        </p:nvSpPr>
        <p:spPr>
          <a:xfrm>
            <a:off x="0" y="715243"/>
            <a:ext cx="7217229" cy="10809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r>
              <a:rPr lang="ar-SA" dirty="0">
                <a:solidFill>
                  <a:srgbClr val="586F7C"/>
                </a:solidFill>
                <a:latin typeface="Open Sans"/>
                <a:ea typeface="Open Sans"/>
                <a:sym typeface="Open Sans"/>
              </a:rPr>
              <a:t>نتائج بحث الاستفسارات</a:t>
            </a:r>
            <a:endParaRPr dirty="0">
              <a:solidFill>
                <a:srgbClr val="586F7C"/>
              </a:solidFill>
              <a:latin typeface="Open Sans"/>
              <a:ea typeface="Open Sans"/>
              <a:cs typeface="Open Sans"/>
              <a:sym typeface="Open Sans"/>
            </a:endParaRPr>
          </a:p>
        </p:txBody>
      </p:sp>
      <p:sp>
        <p:nvSpPr>
          <p:cNvPr id="524" name="Google Shape;524;p51"/>
          <p:cNvSpPr txBox="1">
            <a:spLocks noGrp="1"/>
          </p:cNvSpPr>
          <p:nvPr>
            <p:ph type="body" idx="1"/>
          </p:nvPr>
        </p:nvSpPr>
        <p:spPr>
          <a:xfrm>
            <a:off x="179614" y="1681842"/>
            <a:ext cx="3736404" cy="4783561"/>
          </a:xfrm>
          <a:prstGeom prst="rect">
            <a:avLst/>
          </a:prstGeom>
          <a:noFill/>
          <a:ln>
            <a:noFill/>
          </a:ln>
        </p:spPr>
        <p:txBody>
          <a:bodyPr spcFirstLastPara="1" wrap="square" lIns="91425" tIns="45700" rIns="91425" bIns="45700" anchor="t" anchorCtr="0">
            <a:noAutofit/>
          </a:bodyPr>
          <a:lstStyle/>
          <a:p>
            <a:pPr marL="342900" lvl="0" indent="-342900" algn="just" rtl="1">
              <a:lnSpc>
                <a:spcPct val="107000"/>
              </a:lnSpc>
              <a:spcBef>
                <a:spcPts val="0"/>
              </a:spcBef>
              <a:spcAft>
                <a:spcPts val="0"/>
              </a:spcAft>
              <a:buClr>
                <a:srgbClr val="424242"/>
              </a:buClr>
              <a:buSzPts val="2400"/>
              <a:buChar char="●"/>
            </a:pPr>
            <a:r>
              <a:rPr lang="ar-SA" dirty="0">
                <a:solidFill>
                  <a:schemeClr val="tx1"/>
                </a:solidFill>
                <a:latin typeface="Open Sans"/>
                <a:ea typeface="Open Sans"/>
                <a:cs typeface="Open Sans"/>
                <a:sym typeface="Open Sans"/>
              </a:rPr>
              <a:t>تُعرض الآن نتائج الاستعلامات السريرية </a:t>
            </a:r>
            <a:r>
              <a:rPr lang="ar-SA" b="1" dirty="0">
                <a:solidFill>
                  <a:schemeClr val="tx1"/>
                </a:solidFill>
                <a:latin typeface="Open Sans"/>
                <a:ea typeface="Open Sans"/>
                <a:cs typeface="Open Sans"/>
                <a:sym typeface="Open Sans"/>
              </a:rPr>
              <a:t>(1827) </a:t>
            </a:r>
            <a:r>
              <a:rPr lang="ar-SA" dirty="0">
                <a:solidFill>
                  <a:schemeClr val="tx1"/>
                </a:solidFill>
                <a:latin typeface="Open Sans"/>
                <a:ea typeface="Open Sans"/>
                <a:cs typeface="Open Sans"/>
                <a:sym typeface="Open Sans"/>
              </a:rPr>
              <a:t>لهذا البحث.</a:t>
            </a:r>
          </a:p>
          <a:p>
            <a:pPr marL="342900" lvl="0" indent="-342900" algn="just" rtl="1">
              <a:lnSpc>
                <a:spcPct val="107000"/>
              </a:lnSpc>
              <a:spcBef>
                <a:spcPts val="0"/>
              </a:spcBef>
              <a:spcAft>
                <a:spcPts val="0"/>
              </a:spcAft>
              <a:buClr>
                <a:srgbClr val="424242"/>
              </a:buClr>
              <a:buSzPts val="2400"/>
              <a:buChar char="●"/>
            </a:pPr>
            <a:r>
              <a:rPr lang="ar-SA" dirty="0">
                <a:solidFill>
                  <a:schemeClr val="tx1"/>
                </a:solidFill>
                <a:latin typeface="Open Sans"/>
                <a:ea typeface="Open Sans"/>
                <a:cs typeface="Open Sans"/>
                <a:sym typeface="Open Sans"/>
              </a:rPr>
              <a:t>ملاحظة: إذا استخدم هذا البحث </a:t>
            </a:r>
            <a:r>
              <a:rPr lang="ar-SA" b="1" dirty="0">
                <a:solidFill>
                  <a:schemeClr val="tx1"/>
                </a:solidFill>
                <a:latin typeface="Open Sans"/>
                <a:ea typeface="Open Sans"/>
                <a:cs typeface="Open Sans"/>
                <a:sym typeface="Open Sans"/>
              </a:rPr>
              <a:t>النطاق</a:t>
            </a:r>
            <a:r>
              <a:rPr lang="ar-SA" dirty="0">
                <a:solidFill>
                  <a:schemeClr val="tx1"/>
                </a:solidFill>
                <a:latin typeface="Open Sans"/>
                <a:ea typeface="Open Sans"/>
                <a:cs typeface="Open Sans"/>
                <a:sym typeface="Open Sans"/>
              </a:rPr>
              <a:t> </a:t>
            </a:r>
            <a:r>
              <a:rPr lang="ar-SA" b="1" dirty="0">
                <a:solidFill>
                  <a:schemeClr val="tx1"/>
                </a:solidFill>
                <a:latin typeface="Open Sans"/>
                <a:ea typeface="Open Sans"/>
                <a:cs typeface="Open Sans"/>
                <a:sym typeface="Open Sans"/>
              </a:rPr>
              <a:t>الضيق</a:t>
            </a:r>
            <a:r>
              <a:rPr lang="ar-SA" dirty="0">
                <a:solidFill>
                  <a:schemeClr val="tx1"/>
                </a:solidFill>
                <a:latin typeface="Open Sans"/>
                <a:ea typeface="Open Sans"/>
                <a:cs typeface="Open Sans"/>
                <a:sym typeface="Open Sans"/>
              </a:rPr>
              <a:t> </a:t>
            </a:r>
            <a:r>
              <a:rPr lang="en-US" b="1" dirty="0">
                <a:solidFill>
                  <a:schemeClr val="tx1"/>
                </a:solidFill>
                <a:latin typeface="Open Sans"/>
                <a:ea typeface="Open Sans"/>
                <a:cs typeface="Open Sans"/>
                <a:sym typeface="Open Sans"/>
              </a:rPr>
              <a:t>Narrow Scope</a:t>
            </a:r>
            <a:r>
              <a:rPr lang="ar-SA" dirty="0">
                <a:solidFill>
                  <a:schemeClr val="tx1"/>
                </a:solidFill>
                <a:latin typeface="Open Sans"/>
                <a:ea typeface="Open Sans"/>
                <a:cs typeface="Open Sans"/>
                <a:sym typeface="Open Sans"/>
              </a:rPr>
              <a:t>، فسيكون عدد الاستشهادات </a:t>
            </a:r>
            <a:r>
              <a:rPr lang="ar-SA" b="1" dirty="0">
                <a:solidFill>
                  <a:schemeClr val="tx1"/>
                </a:solidFill>
                <a:latin typeface="Open Sans"/>
                <a:ea typeface="Open Sans"/>
                <a:cs typeface="Open Sans"/>
                <a:sym typeface="Open Sans"/>
              </a:rPr>
              <a:t>231</a:t>
            </a:r>
            <a:r>
              <a:rPr lang="ar-SA" dirty="0">
                <a:solidFill>
                  <a:schemeClr val="tx1"/>
                </a:solidFill>
                <a:latin typeface="Open Sans"/>
                <a:ea typeface="Open Sans"/>
                <a:cs typeface="Open Sans"/>
                <a:sym typeface="Open Sans"/>
              </a:rPr>
              <a:t>.</a:t>
            </a:r>
          </a:p>
          <a:p>
            <a:pPr marL="342900" indent="-342900" algn="just" rtl="1">
              <a:lnSpc>
                <a:spcPct val="107000"/>
              </a:lnSpc>
              <a:spcBef>
                <a:spcPts val="0"/>
              </a:spcBef>
              <a:buClr>
                <a:srgbClr val="424242"/>
              </a:buClr>
            </a:pPr>
            <a:r>
              <a:rPr lang="ar-SA" dirty="0">
                <a:solidFill>
                  <a:schemeClr val="tx1"/>
                </a:solidFill>
                <a:latin typeface="Open Sans"/>
                <a:ea typeface="Open Sans"/>
                <a:cs typeface="Open Sans"/>
                <a:sym typeface="Open Sans"/>
              </a:rPr>
              <a:t>في الجزء السفلي من صفحة </a:t>
            </a:r>
            <a:r>
              <a:rPr lang="ar-SA" b="1" dirty="0">
                <a:solidFill>
                  <a:schemeClr val="tx1"/>
                </a:solidFill>
                <a:latin typeface="Open Sans"/>
                <a:ea typeface="Open Sans"/>
                <a:cs typeface="Open Sans"/>
                <a:sym typeface="Open Sans"/>
              </a:rPr>
              <a:t>النتائج</a:t>
            </a:r>
            <a:r>
              <a:rPr lang="ar-SA" dirty="0">
                <a:solidFill>
                  <a:schemeClr val="tx1"/>
                </a:solidFill>
                <a:latin typeface="Open Sans"/>
                <a:ea typeface="Open Sans"/>
                <a:cs typeface="Open Sans"/>
                <a:sym typeface="Open Sans"/>
              </a:rPr>
              <a:t> هذه ، انقر فوق عرض جميع النتائج في </a:t>
            </a:r>
            <a:r>
              <a:rPr lang="en-US" b="1" dirty="0">
                <a:solidFill>
                  <a:schemeClr val="tx1"/>
                </a:solidFill>
                <a:latin typeface="Open Sans"/>
                <a:ea typeface="Open Sans"/>
                <a:cs typeface="Open Sans"/>
                <a:sym typeface="Open Sans"/>
              </a:rPr>
              <a:t>See all results in PubMed.</a:t>
            </a:r>
            <a:r>
              <a:rPr lang="ar-SA" dirty="0">
                <a:solidFill>
                  <a:schemeClr val="tx1"/>
                </a:solidFill>
                <a:latin typeface="Open Sans"/>
                <a:ea typeface="Open Sans"/>
                <a:cs typeface="Open Sans"/>
                <a:sym typeface="Open Sans"/>
              </a:rPr>
              <a:t>.</a:t>
            </a:r>
            <a:endParaRPr dirty="0">
              <a:solidFill>
                <a:schemeClr val="tx1"/>
              </a:solidFill>
              <a:latin typeface="Open Sans"/>
              <a:ea typeface="Open Sans"/>
              <a:cs typeface="Open Sans"/>
              <a:sym typeface="Open Sans"/>
            </a:endParaRPr>
          </a:p>
          <a:p>
            <a:pPr marL="0" marR="0" lvl="0" indent="0" algn="just" rtl="0">
              <a:lnSpc>
                <a:spcPct val="107000"/>
              </a:lnSpc>
              <a:spcBef>
                <a:spcPts val="800"/>
              </a:spcBef>
              <a:spcAft>
                <a:spcPts val="800"/>
              </a:spcAft>
              <a:buSzPts val="2400"/>
              <a:buNone/>
            </a:pPr>
            <a:endParaRPr dirty="0">
              <a:latin typeface="Open Sans"/>
              <a:ea typeface="Open Sans"/>
              <a:cs typeface="Open Sans"/>
              <a:sym typeface="Open Sans"/>
            </a:endParaRPr>
          </a:p>
        </p:txBody>
      </p:sp>
      <p:pic>
        <p:nvPicPr>
          <p:cNvPr id="525" name="Google Shape;525;p51"/>
          <p:cNvPicPr preferRelativeResize="0"/>
          <p:nvPr/>
        </p:nvPicPr>
        <p:blipFill rotWithShape="1">
          <a:blip r:embed="rId3">
            <a:alphaModFix/>
          </a:blip>
          <a:srcRect/>
          <a:stretch/>
        </p:blipFill>
        <p:spPr>
          <a:xfrm>
            <a:off x="4198750" y="1796143"/>
            <a:ext cx="7993250" cy="4783561"/>
          </a:xfrm>
          <a:prstGeom prst="rect">
            <a:avLst/>
          </a:prstGeom>
          <a:noFill/>
          <a:ln>
            <a:noFill/>
          </a:ln>
        </p:spPr>
      </p:pic>
      <p:sp>
        <p:nvSpPr>
          <p:cNvPr id="526" name="Google Shape;526;p51"/>
          <p:cNvSpPr/>
          <p:nvPr/>
        </p:nvSpPr>
        <p:spPr>
          <a:xfrm>
            <a:off x="4118308" y="4601117"/>
            <a:ext cx="2179982" cy="57504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7" name="Google Shape;527;p51"/>
          <p:cNvSpPr/>
          <p:nvPr/>
        </p:nvSpPr>
        <p:spPr>
          <a:xfrm>
            <a:off x="4485000" y="1951275"/>
            <a:ext cx="2866200" cy="32160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52"/>
          <p:cNvSpPr txBox="1">
            <a:spLocks noGrp="1"/>
          </p:cNvSpPr>
          <p:nvPr>
            <p:ph type="body" idx="1"/>
          </p:nvPr>
        </p:nvSpPr>
        <p:spPr>
          <a:xfrm>
            <a:off x="89550" y="1641794"/>
            <a:ext cx="4641476" cy="4828580"/>
          </a:xfrm>
          <a:prstGeom prst="rect">
            <a:avLst/>
          </a:prstGeom>
          <a:noFill/>
          <a:ln>
            <a:noFill/>
          </a:ln>
        </p:spPr>
        <p:txBody>
          <a:bodyPr spcFirstLastPara="1" wrap="square" lIns="91425" tIns="45700" rIns="91425" bIns="45700" anchor="t" anchorCtr="0">
            <a:noAutofit/>
          </a:bodyPr>
          <a:lstStyle/>
          <a:p>
            <a:pPr marL="457200" lvl="0" indent="-381000" algn="r" rtl="1">
              <a:lnSpc>
                <a:spcPct val="100000"/>
              </a:lnSpc>
              <a:spcBef>
                <a:spcPts val="1000"/>
              </a:spcBef>
              <a:spcAft>
                <a:spcPts val="0"/>
              </a:spcAft>
              <a:buClr>
                <a:schemeClr val="dk1"/>
              </a:buClr>
              <a:buSzPts val="2400"/>
              <a:buChar char="●"/>
            </a:pPr>
            <a:r>
              <a:rPr lang="ar-SA" sz="2200" dirty="0">
                <a:solidFill>
                  <a:schemeClr val="tx1"/>
                </a:solidFill>
                <a:latin typeface="Open Sans"/>
                <a:ea typeface="Open Sans"/>
                <a:cs typeface="Open Sans"/>
                <a:sym typeface="Open Sans"/>
              </a:rPr>
              <a:t>المعروض هو صفحة نتائج البحث التقليدية في </a:t>
            </a:r>
            <a:r>
              <a:rPr lang="en-US" sz="2200" dirty="0">
                <a:solidFill>
                  <a:schemeClr val="tx1"/>
                </a:solidFill>
                <a:latin typeface="Open Sans"/>
                <a:ea typeface="Open Sans"/>
                <a:cs typeface="Open Sans"/>
                <a:sym typeface="Open Sans"/>
              </a:rPr>
              <a:t>PubMed</a:t>
            </a:r>
            <a:r>
              <a:rPr lang="ar-SA" sz="2200" dirty="0">
                <a:solidFill>
                  <a:schemeClr val="tx1"/>
                </a:solidFill>
                <a:latin typeface="Open Sans"/>
                <a:ea typeface="Open Sans"/>
                <a:cs typeface="Open Sans"/>
                <a:sym typeface="Open Sans"/>
              </a:rPr>
              <a:t>.</a:t>
            </a:r>
          </a:p>
          <a:p>
            <a:pPr marL="457200" lvl="0" indent="-381000" algn="r" rtl="1">
              <a:lnSpc>
                <a:spcPct val="100000"/>
              </a:lnSpc>
              <a:spcBef>
                <a:spcPts val="1000"/>
              </a:spcBef>
              <a:spcAft>
                <a:spcPts val="0"/>
              </a:spcAft>
              <a:buClr>
                <a:schemeClr val="dk1"/>
              </a:buClr>
              <a:buSzPts val="2400"/>
              <a:buChar char="●"/>
            </a:pPr>
            <a:r>
              <a:rPr lang="ar-SA" sz="2200" dirty="0">
                <a:solidFill>
                  <a:schemeClr val="tx1"/>
                </a:solidFill>
                <a:latin typeface="Open Sans"/>
                <a:ea typeface="Open Sans"/>
                <a:cs typeface="Open Sans"/>
                <a:sym typeface="Open Sans"/>
              </a:rPr>
              <a:t>في العمود الأيسر ، لاحظ الروابط إلى النص الكامل المجاني </a:t>
            </a:r>
            <a:r>
              <a:rPr lang="ar-SA" sz="2200" b="1" dirty="0">
                <a:solidFill>
                  <a:schemeClr val="tx1"/>
                </a:solidFill>
                <a:latin typeface="Open Sans"/>
                <a:ea typeface="Open Sans"/>
                <a:cs typeface="Open Sans"/>
                <a:sym typeface="Open Sans"/>
              </a:rPr>
              <a:t>(440) </a:t>
            </a:r>
            <a:r>
              <a:rPr lang="ar-SA" sz="2200" dirty="0">
                <a:solidFill>
                  <a:schemeClr val="tx1"/>
                </a:solidFill>
                <a:latin typeface="Open Sans"/>
                <a:ea typeface="Open Sans"/>
                <a:cs typeface="Open Sans"/>
                <a:sym typeface="Open Sans"/>
              </a:rPr>
              <a:t>واستشهاد </a:t>
            </a:r>
            <a:r>
              <a:rPr lang="en-US" sz="2200" dirty="0">
                <a:solidFill>
                  <a:schemeClr val="tx1"/>
                </a:solidFill>
                <a:latin typeface="Open Sans"/>
                <a:ea typeface="Open Sans"/>
                <a:cs typeface="Open Sans"/>
                <a:sym typeface="Open Sans"/>
              </a:rPr>
              <a:t>HINARI </a:t>
            </a:r>
            <a:r>
              <a:rPr lang="ar-SA" sz="2200" dirty="0">
                <a:solidFill>
                  <a:schemeClr val="tx1"/>
                </a:solidFill>
                <a:latin typeface="Open Sans"/>
                <a:ea typeface="Open Sans"/>
                <a:cs typeface="Open Sans"/>
                <a:sym typeface="Open Sans"/>
              </a:rPr>
              <a:t> </a:t>
            </a:r>
            <a:r>
              <a:rPr lang="ar-SA" sz="2200" b="1" dirty="0">
                <a:solidFill>
                  <a:schemeClr val="tx1"/>
                </a:solidFill>
                <a:latin typeface="Open Sans"/>
                <a:ea typeface="Open Sans"/>
                <a:cs typeface="Open Sans"/>
                <a:sym typeface="Open Sans"/>
              </a:rPr>
              <a:t>(728).</a:t>
            </a:r>
          </a:p>
          <a:p>
            <a:pPr marL="457200" lvl="0" indent="-381000" algn="r" rtl="1">
              <a:lnSpc>
                <a:spcPct val="100000"/>
              </a:lnSpc>
              <a:spcBef>
                <a:spcPts val="1000"/>
              </a:spcBef>
              <a:spcAft>
                <a:spcPts val="0"/>
              </a:spcAft>
              <a:buClr>
                <a:schemeClr val="dk1"/>
              </a:buClr>
              <a:buSzPts val="2400"/>
              <a:buChar char="●"/>
            </a:pPr>
            <a:r>
              <a:rPr lang="ar-SA" sz="2200" dirty="0">
                <a:solidFill>
                  <a:schemeClr val="tx1"/>
                </a:solidFill>
                <a:latin typeface="Open Sans"/>
                <a:ea typeface="Open Sans"/>
                <a:cs typeface="Open Sans"/>
                <a:sym typeface="Open Sans"/>
              </a:rPr>
              <a:t>انتقل إلى نسخة المستخلص</a:t>
            </a:r>
            <a:r>
              <a:rPr lang="en-US" sz="2200" b="1" dirty="0">
                <a:solidFill>
                  <a:schemeClr val="tx1"/>
                </a:solidFill>
                <a:latin typeface="Open Sans"/>
                <a:ea typeface="Open Sans"/>
                <a:cs typeface="Open Sans"/>
                <a:sym typeface="Open Sans"/>
              </a:rPr>
              <a:t> Abstract </a:t>
            </a:r>
            <a:r>
              <a:rPr lang="ar-SA" sz="2200" dirty="0">
                <a:solidFill>
                  <a:schemeClr val="tx1"/>
                </a:solidFill>
                <a:latin typeface="Open Sans"/>
                <a:ea typeface="Open Sans"/>
                <a:cs typeface="Open Sans"/>
                <a:sym typeface="Open Sans"/>
              </a:rPr>
              <a:t> لصفحة نتائج البحث للحصول على ارتباطات إلى النصوص الكاملة للمقالات المتاحة من بوابة</a:t>
            </a:r>
            <a:r>
              <a:rPr lang="ar-EG" sz="2200" dirty="0">
                <a:solidFill>
                  <a:schemeClr val="tx1"/>
                </a:solidFill>
                <a:latin typeface="Open Sans"/>
                <a:ea typeface="Open Sans"/>
                <a:cs typeface="Open Sans"/>
                <a:sym typeface="Open Sans"/>
              </a:rPr>
              <a:t>"</a:t>
            </a:r>
            <a:r>
              <a:rPr lang="en-US" sz="2200" dirty="0">
                <a:solidFill>
                  <a:schemeClr val="tx1"/>
                </a:solidFill>
                <a:latin typeface="Open Sans"/>
                <a:ea typeface="Open Sans"/>
                <a:cs typeface="Open Sans"/>
                <a:sym typeface="Open Sans"/>
              </a:rPr>
              <a:t> </a:t>
            </a:r>
            <a:r>
              <a:rPr lang="ar-EG" sz="2200" dirty="0">
                <a:solidFill>
                  <a:schemeClr val="tx1"/>
                </a:solidFill>
                <a:latin typeface="Open Sans"/>
                <a:ea typeface="Open Sans"/>
                <a:cs typeface="Open Sans"/>
                <a:sym typeface="Open Sans"/>
              </a:rPr>
              <a:t>البحوث من أجل الحياة"</a:t>
            </a:r>
            <a:r>
              <a:rPr lang="ar-SA" sz="2200" dirty="0">
                <a:solidFill>
                  <a:schemeClr val="tx1"/>
                </a:solidFill>
                <a:latin typeface="Open Sans"/>
                <a:ea typeface="Open Sans"/>
                <a:cs typeface="Open Sans"/>
                <a:sym typeface="Open Sans"/>
              </a:rPr>
              <a:t> </a:t>
            </a:r>
            <a:r>
              <a:rPr lang="en-US" sz="2200" dirty="0">
                <a:solidFill>
                  <a:schemeClr val="tx1"/>
                </a:solidFill>
                <a:latin typeface="Open Sans"/>
                <a:ea typeface="Open Sans"/>
                <a:cs typeface="Open Sans"/>
                <a:sym typeface="Open Sans"/>
              </a:rPr>
              <a:t>Research4Life</a:t>
            </a:r>
            <a:endParaRPr lang="ar-SA" sz="2200" dirty="0">
              <a:solidFill>
                <a:schemeClr val="tx1"/>
              </a:solidFill>
              <a:latin typeface="Open Sans"/>
              <a:ea typeface="Open Sans"/>
              <a:cs typeface="Open Sans"/>
              <a:sym typeface="Open Sans"/>
            </a:endParaRPr>
          </a:p>
          <a:p>
            <a:pPr marL="457200" lvl="0" indent="-381000" algn="r" rtl="1">
              <a:lnSpc>
                <a:spcPct val="100000"/>
              </a:lnSpc>
              <a:spcBef>
                <a:spcPts val="1000"/>
              </a:spcBef>
              <a:spcAft>
                <a:spcPts val="0"/>
              </a:spcAft>
              <a:buClr>
                <a:schemeClr val="dk1"/>
              </a:buClr>
              <a:buSzPts val="2400"/>
              <a:buChar char="●"/>
            </a:pPr>
            <a:r>
              <a:rPr lang="ar-SA" sz="2200" dirty="0">
                <a:solidFill>
                  <a:schemeClr val="tx1"/>
                </a:solidFill>
                <a:latin typeface="Open Sans"/>
                <a:ea typeface="Open Sans"/>
                <a:cs typeface="Open Sans"/>
                <a:sym typeface="Open Sans"/>
              </a:rPr>
              <a:t>راجع الدرس 4.1.1 لمزيد من التفاصيل حول استخدام </a:t>
            </a:r>
            <a:r>
              <a:rPr lang="en-US" sz="2200" dirty="0">
                <a:solidFill>
                  <a:schemeClr val="tx1"/>
                </a:solidFill>
                <a:latin typeface="Open Sans"/>
                <a:ea typeface="Open Sans"/>
                <a:cs typeface="Open Sans"/>
                <a:sym typeface="Open Sans"/>
              </a:rPr>
              <a:t>PubMed</a:t>
            </a:r>
            <a:r>
              <a:rPr lang="ar-SA" sz="2200" dirty="0">
                <a:solidFill>
                  <a:schemeClr val="tx1"/>
                </a:solidFill>
                <a:latin typeface="Open Sans"/>
                <a:ea typeface="Open Sans"/>
                <a:cs typeface="Open Sans"/>
                <a:sym typeface="Open Sans"/>
              </a:rPr>
              <a:t>.</a:t>
            </a:r>
            <a:endParaRPr lang="en-US" sz="2200" dirty="0">
              <a:solidFill>
                <a:schemeClr val="tx1"/>
              </a:solidFill>
              <a:latin typeface="Open Sans"/>
              <a:ea typeface="Open Sans"/>
              <a:cs typeface="Open Sans"/>
              <a:sym typeface="Open Sans"/>
            </a:endParaRPr>
          </a:p>
          <a:p>
            <a:pPr marL="457200" lvl="0" indent="-381000" algn="r" rtl="1">
              <a:lnSpc>
                <a:spcPct val="100000"/>
              </a:lnSpc>
              <a:spcBef>
                <a:spcPts val="1000"/>
              </a:spcBef>
              <a:spcAft>
                <a:spcPts val="0"/>
              </a:spcAft>
              <a:buClr>
                <a:schemeClr val="dk1"/>
              </a:buClr>
              <a:buSzPts val="2400"/>
              <a:buChar char="●"/>
            </a:pPr>
            <a:endParaRPr lang="en-US" sz="2200" dirty="0">
              <a:solidFill>
                <a:srgbClr val="FF0000"/>
              </a:solidFill>
              <a:latin typeface="Open Sans"/>
              <a:ea typeface="Open Sans"/>
              <a:cs typeface="Open Sans"/>
              <a:sym typeface="Open Sans"/>
            </a:endParaRPr>
          </a:p>
          <a:p>
            <a:pPr marL="76200" lvl="0" indent="0" algn="r" rtl="1">
              <a:lnSpc>
                <a:spcPct val="100000"/>
              </a:lnSpc>
              <a:spcBef>
                <a:spcPts val="1000"/>
              </a:spcBef>
              <a:spcAft>
                <a:spcPts val="0"/>
              </a:spcAft>
              <a:buClr>
                <a:schemeClr val="dk1"/>
              </a:buClr>
              <a:buSzPts val="2400"/>
              <a:buNone/>
            </a:pPr>
            <a:endParaRPr lang="en-US" sz="2200" dirty="0">
              <a:solidFill>
                <a:srgbClr val="FF0000"/>
              </a:solidFill>
              <a:latin typeface="Open Sans"/>
              <a:ea typeface="Open Sans"/>
              <a:cs typeface="Open Sans"/>
              <a:sym typeface="Open Sans"/>
            </a:endParaRPr>
          </a:p>
        </p:txBody>
      </p:sp>
      <p:sp>
        <p:nvSpPr>
          <p:cNvPr id="534" name="Google Shape;534;p52"/>
          <p:cNvSpPr txBox="1">
            <a:spLocks noGrp="1"/>
          </p:cNvSpPr>
          <p:nvPr>
            <p:ph type="title"/>
          </p:nvPr>
        </p:nvSpPr>
        <p:spPr>
          <a:xfrm>
            <a:off x="0" y="715243"/>
            <a:ext cx="7217229" cy="10809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3200"/>
              <a:buNone/>
            </a:pPr>
            <a:r>
              <a:rPr lang="ar-SA" dirty="0">
                <a:solidFill>
                  <a:srgbClr val="586F7C"/>
                </a:solidFill>
                <a:latin typeface="Open Sans"/>
                <a:ea typeface="Open Sans"/>
                <a:sym typeface="Open Sans"/>
              </a:rPr>
              <a:t>عرض نتائج البحث في </a:t>
            </a:r>
            <a:r>
              <a:rPr lang="en-US" dirty="0">
                <a:solidFill>
                  <a:srgbClr val="586F7C"/>
                </a:solidFill>
                <a:latin typeface="Open Sans"/>
                <a:ea typeface="Open Sans"/>
                <a:sym typeface="Open Sans"/>
              </a:rPr>
              <a:t>PubMed</a:t>
            </a:r>
            <a:endParaRPr dirty="0">
              <a:solidFill>
                <a:srgbClr val="586F7C"/>
              </a:solidFill>
              <a:latin typeface="Open Sans"/>
              <a:ea typeface="Open Sans"/>
              <a:sym typeface="Open Sans"/>
            </a:endParaRPr>
          </a:p>
        </p:txBody>
      </p:sp>
      <p:pic>
        <p:nvPicPr>
          <p:cNvPr id="535" name="Google Shape;535;p52"/>
          <p:cNvPicPr preferRelativeResize="0"/>
          <p:nvPr/>
        </p:nvPicPr>
        <p:blipFill rotWithShape="1">
          <a:blip r:embed="rId3">
            <a:alphaModFix/>
          </a:blip>
          <a:srcRect/>
          <a:stretch/>
        </p:blipFill>
        <p:spPr>
          <a:xfrm>
            <a:off x="4611757" y="1774017"/>
            <a:ext cx="7490693" cy="450751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53"/>
          <p:cNvSpPr txBox="1">
            <a:spLocks noGrp="1"/>
          </p:cNvSpPr>
          <p:nvPr>
            <p:ph type="title"/>
          </p:nvPr>
        </p:nvSpPr>
        <p:spPr>
          <a:xfrm>
            <a:off x="0" y="715243"/>
            <a:ext cx="7217229" cy="10809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3200"/>
              <a:buNone/>
            </a:pPr>
            <a:r>
              <a:rPr lang="ar-SA" dirty="0">
                <a:solidFill>
                  <a:srgbClr val="586F7C"/>
                </a:solidFill>
                <a:latin typeface="Open Sans"/>
                <a:ea typeface="Open Sans"/>
                <a:sym typeface="Open Sans"/>
              </a:rPr>
              <a:t>فلترة نتائج البحث في </a:t>
            </a:r>
            <a:r>
              <a:rPr lang="en-US" dirty="0">
                <a:solidFill>
                  <a:srgbClr val="586F7C"/>
                </a:solidFill>
                <a:latin typeface="Open Sans"/>
                <a:ea typeface="Open Sans"/>
                <a:sym typeface="Open Sans"/>
              </a:rPr>
              <a:t>PubMed</a:t>
            </a:r>
            <a:r>
              <a:rPr lang="en-US" dirty="0">
                <a:solidFill>
                  <a:srgbClr val="FF0000"/>
                </a:solidFill>
                <a:latin typeface="Open Sans"/>
                <a:ea typeface="Open Sans"/>
                <a:cs typeface="Open Sans"/>
                <a:sym typeface="Open Sans"/>
              </a:rPr>
              <a:t> </a:t>
            </a:r>
            <a:endParaRPr dirty="0">
              <a:solidFill>
                <a:srgbClr val="FF0000"/>
              </a:solidFill>
              <a:latin typeface="Open Sans"/>
              <a:ea typeface="Open Sans"/>
              <a:cs typeface="Open Sans"/>
              <a:sym typeface="Open Sans"/>
            </a:endParaRPr>
          </a:p>
        </p:txBody>
      </p:sp>
      <p:sp>
        <p:nvSpPr>
          <p:cNvPr id="542" name="Google Shape;542;p53"/>
          <p:cNvSpPr txBox="1">
            <a:spLocks noGrp="1"/>
          </p:cNvSpPr>
          <p:nvPr>
            <p:ph type="body" idx="1"/>
          </p:nvPr>
        </p:nvSpPr>
        <p:spPr>
          <a:xfrm>
            <a:off x="111034" y="1639895"/>
            <a:ext cx="4321818" cy="4422975"/>
          </a:xfrm>
          <a:prstGeom prst="rect">
            <a:avLst/>
          </a:prstGeom>
          <a:noFill/>
          <a:ln>
            <a:noFill/>
          </a:ln>
        </p:spPr>
        <p:txBody>
          <a:bodyPr spcFirstLastPara="1" wrap="square" lIns="91425" tIns="45700" rIns="91425" bIns="45700" anchor="t" anchorCtr="0">
            <a:noAutofit/>
          </a:bodyPr>
          <a:lstStyle/>
          <a:p>
            <a:pPr lvl="0" algn="r" rtl="1">
              <a:lnSpc>
                <a:spcPct val="100000"/>
              </a:lnSpc>
              <a:buClr>
                <a:schemeClr val="dk1"/>
              </a:buClr>
            </a:pPr>
            <a:r>
              <a:rPr lang="ar-SA" sz="2200" dirty="0">
                <a:solidFill>
                  <a:schemeClr val="tx1"/>
                </a:solidFill>
                <a:latin typeface="Open Sans"/>
                <a:ea typeface="Open Sans"/>
                <a:cs typeface="Open Sans"/>
                <a:sym typeface="Open Sans"/>
              </a:rPr>
              <a:t>باستخدام </a:t>
            </a:r>
            <a:r>
              <a:rPr lang="ar-SA" sz="2000" dirty="0">
                <a:solidFill>
                  <a:schemeClr val="tx1"/>
                </a:solidFill>
                <a:latin typeface="Open Sans"/>
                <a:ea typeface="Open Sans"/>
                <a:cs typeface="Open Sans"/>
                <a:sym typeface="Open Sans"/>
              </a:rPr>
              <a:t>بحث مضاعفات الحمل في البلدان النامية</a:t>
            </a:r>
            <a:r>
              <a:rPr lang="ar-EG" sz="2000" dirty="0">
                <a:solidFill>
                  <a:schemeClr val="tx1"/>
                </a:solidFill>
                <a:latin typeface="Open Sans"/>
                <a:ea typeface="Open Sans"/>
                <a:cs typeface="Open Sans"/>
                <a:sym typeface="Open Sans"/>
              </a:rPr>
              <a:t> </a:t>
            </a:r>
            <a:r>
              <a:rPr lang="en-US" sz="2000" dirty="0">
                <a:solidFill>
                  <a:schemeClr val="tx1"/>
                </a:solidFill>
                <a:latin typeface="Open Sans"/>
                <a:ea typeface="Open Sans"/>
                <a:cs typeface="Open Sans"/>
                <a:sym typeface="Open Sans"/>
              </a:rPr>
              <a:t>pregnancy complications developing countries </a:t>
            </a:r>
            <a:r>
              <a:rPr lang="ar-SA" sz="2000" dirty="0">
                <a:solidFill>
                  <a:schemeClr val="tx1"/>
                </a:solidFill>
                <a:latin typeface="Open Sans"/>
                <a:ea typeface="Open Sans"/>
                <a:cs typeface="Open Sans"/>
                <a:sym typeface="Open Sans"/>
              </a:rPr>
              <a:t>، أضف عوامل تصفية لـ:</a:t>
            </a:r>
          </a:p>
          <a:p>
            <a:pPr marL="457200" lvl="0" indent="-381000" algn="r" rtl="1">
              <a:lnSpc>
                <a:spcPct val="100000"/>
              </a:lnSpc>
              <a:spcBef>
                <a:spcPts val="1000"/>
              </a:spcBef>
              <a:spcAft>
                <a:spcPts val="0"/>
              </a:spcAft>
              <a:buClr>
                <a:schemeClr val="dk1"/>
              </a:buClr>
              <a:buSzPts val="2400"/>
              <a:buChar char="●"/>
            </a:pPr>
            <a:r>
              <a:rPr lang="ar-SA" sz="2000" dirty="0">
                <a:solidFill>
                  <a:schemeClr val="tx1"/>
                </a:solidFill>
                <a:latin typeface="Open Sans"/>
                <a:ea typeface="Open Sans"/>
                <a:cs typeface="Open Sans"/>
                <a:sym typeface="Open Sans"/>
              </a:rPr>
              <a:t>نوع المقالة / التجربة السريرية </a:t>
            </a:r>
            <a:r>
              <a:rPr lang="en-US" sz="2000" dirty="0">
                <a:solidFill>
                  <a:schemeClr val="tx1"/>
                </a:solidFill>
                <a:latin typeface="Open Sans"/>
                <a:ea typeface="Open Sans"/>
                <a:cs typeface="Open Sans"/>
                <a:sym typeface="Open Sans"/>
              </a:rPr>
              <a:t>ARTICLE TYPE/Clinical Trial</a:t>
            </a:r>
            <a:r>
              <a:rPr lang="ar-SA" sz="2000" dirty="0">
                <a:solidFill>
                  <a:schemeClr val="tx1"/>
                </a:solidFill>
                <a:latin typeface="Open Sans"/>
                <a:ea typeface="Open Sans"/>
                <a:cs typeface="Open Sans"/>
                <a:sym typeface="Open Sans"/>
              </a:rPr>
              <a:t>، التحليل البعدي</a:t>
            </a:r>
            <a:r>
              <a:rPr lang="ar-EG" sz="2000" dirty="0">
                <a:solidFill>
                  <a:schemeClr val="tx1"/>
                </a:solidFill>
                <a:latin typeface="Open Sans"/>
                <a:ea typeface="Open Sans"/>
                <a:cs typeface="Open Sans"/>
                <a:sym typeface="Open Sans"/>
              </a:rPr>
              <a:t> </a:t>
            </a:r>
            <a:r>
              <a:rPr lang="en-US" sz="2000" dirty="0">
                <a:solidFill>
                  <a:schemeClr val="tx1"/>
                </a:solidFill>
                <a:latin typeface="Open Sans"/>
                <a:ea typeface="Open Sans"/>
                <a:cs typeface="Open Sans"/>
                <a:sym typeface="Open Sans"/>
              </a:rPr>
              <a:t>Meta-Analysis</a:t>
            </a:r>
            <a:r>
              <a:rPr lang="ar-SA" sz="2000" dirty="0">
                <a:solidFill>
                  <a:schemeClr val="tx1"/>
                </a:solidFill>
                <a:latin typeface="Open Sans"/>
                <a:ea typeface="Open Sans"/>
                <a:cs typeface="Open Sans"/>
                <a:sym typeface="Open Sans"/>
              </a:rPr>
              <a:t> ، التجربة العشوائية ذات الشواهد </a:t>
            </a:r>
            <a:r>
              <a:rPr lang="en-US" sz="2000" dirty="0">
                <a:solidFill>
                  <a:schemeClr val="tx1"/>
                </a:solidFill>
                <a:latin typeface="Open Sans"/>
                <a:ea typeface="Open Sans"/>
                <a:cs typeface="Open Sans"/>
                <a:sym typeface="Open Sans"/>
              </a:rPr>
              <a:t>Randomized Controlled Trial </a:t>
            </a:r>
            <a:r>
              <a:rPr lang="ar-SA" sz="2000" dirty="0">
                <a:solidFill>
                  <a:schemeClr val="tx1"/>
                </a:solidFill>
                <a:latin typeface="Open Sans"/>
                <a:ea typeface="Open Sans"/>
                <a:cs typeface="Open Sans"/>
                <a:sym typeface="Open Sans"/>
              </a:rPr>
              <a:t>والمراجعة المنهجية</a:t>
            </a:r>
            <a:r>
              <a:rPr lang="ar-EG" sz="2000" dirty="0">
                <a:solidFill>
                  <a:schemeClr val="tx1"/>
                </a:solidFill>
                <a:latin typeface="Open Sans"/>
                <a:ea typeface="Open Sans"/>
                <a:cs typeface="Open Sans"/>
                <a:sym typeface="Open Sans"/>
              </a:rPr>
              <a:t> </a:t>
            </a:r>
            <a:r>
              <a:rPr lang="en-US" sz="2000" dirty="0">
                <a:solidFill>
                  <a:schemeClr val="tx1"/>
                </a:solidFill>
                <a:latin typeface="Open Sans"/>
                <a:ea typeface="Open Sans"/>
                <a:cs typeface="Open Sans"/>
                <a:sym typeface="Open Sans"/>
              </a:rPr>
              <a:t>Systematic Review</a:t>
            </a:r>
            <a:r>
              <a:rPr lang="ar-SA" sz="2000" dirty="0">
                <a:solidFill>
                  <a:schemeClr val="tx1"/>
                </a:solidFill>
                <a:latin typeface="Open Sans"/>
                <a:ea typeface="Open Sans"/>
                <a:cs typeface="Open Sans"/>
                <a:sym typeface="Open Sans"/>
              </a:rPr>
              <a:t>. مجموع نتائج البحث </a:t>
            </a:r>
            <a:r>
              <a:rPr lang="ar-SA" sz="2000" b="1" dirty="0">
                <a:solidFill>
                  <a:schemeClr val="tx1"/>
                </a:solidFill>
                <a:latin typeface="Open Sans"/>
                <a:ea typeface="Open Sans"/>
                <a:cs typeface="Open Sans"/>
                <a:sym typeface="Open Sans"/>
              </a:rPr>
              <a:t>٥٣٠</a:t>
            </a:r>
            <a:r>
              <a:rPr lang="ar-SA" sz="2000" dirty="0">
                <a:solidFill>
                  <a:schemeClr val="tx1"/>
                </a:solidFill>
                <a:latin typeface="Open Sans"/>
                <a:ea typeface="Open Sans"/>
                <a:cs typeface="Open Sans"/>
                <a:sym typeface="Open Sans"/>
              </a:rPr>
              <a:t>.</a:t>
            </a:r>
          </a:p>
          <a:p>
            <a:pPr marL="457200" lvl="0" indent="-381000" algn="r" rtl="1">
              <a:lnSpc>
                <a:spcPct val="100000"/>
              </a:lnSpc>
              <a:spcBef>
                <a:spcPts val="1000"/>
              </a:spcBef>
              <a:spcAft>
                <a:spcPts val="0"/>
              </a:spcAft>
              <a:buClr>
                <a:schemeClr val="dk1"/>
              </a:buClr>
              <a:buSzPts val="2400"/>
              <a:buChar char="●"/>
            </a:pPr>
            <a:r>
              <a:rPr lang="ar-EG" sz="2000" dirty="0">
                <a:solidFill>
                  <a:schemeClr val="tx1"/>
                </a:solidFill>
                <a:latin typeface="Open Sans"/>
                <a:ea typeface="Open Sans"/>
                <a:cs typeface="Open Sans"/>
                <a:sym typeface="Open Sans"/>
              </a:rPr>
              <a:t>يقتصر على المراجعة المنهجية لـ</a:t>
            </a:r>
            <a:r>
              <a:rPr lang="ar-SA" sz="2000" dirty="0">
                <a:solidFill>
                  <a:schemeClr val="tx1"/>
                </a:solidFill>
                <a:latin typeface="Open Sans"/>
                <a:ea typeface="Open Sans"/>
                <a:cs typeface="Open Sans"/>
                <a:sym typeface="Open Sans"/>
              </a:rPr>
              <a:t>نوع المقال</a:t>
            </a:r>
            <a:r>
              <a:rPr lang="ar-EG" sz="2000" dirty="0">
                <a:solidFill>
                  <a:schemeClr val="tx1"/>
                </a:solidFill>
                <a:latin typeface="Open Sans"/>
                <a:ea typeface="Open Sans"/>
                <a:cs typeface="Open Sans"/>
                <a:sym typeface="Open Sans"/>
              </a:rPr>
              <a:t> </a:t>
            </a:r>
            <a:r>
              <a:rPr lang="en-US" sz="2000" dirty="0">
                <a:solidFill>
                  <a:schemeClr val="tx1"/>
                </a:solidFill>
                <a:latin typeface="Open Sans"/>
                <a:ea typeface="Open Sans"/>
                <a:cs typeface="Open Sans"/>
                <a:sym typeface="Open Sans"/>
              </a:rPr>
              <a:t>ARTICLE / TYPE </a:t>
            </a:r>
            <a:r>
              <a:rPr lang="ar-EG" sz="2000" dirty="0">
                <a:solidFill>
                  <a:schemeClr val="tx1"/>
                </a:solidFill>
                <a:latin typeface="Open Sans"/>
                <a:ea typeface="Open Sans"/>
                <a:cs typeface="Open Sans"/>
                <a:sym typeface="Open Sans"/>
              </a:rPr>
              <a:t> </a:t>
            </a:r>
            <a:r>
              <a:rPr lang="en-US" sz="2000" dirty="0">
                <a:solidFill>
                  <a:schemeClr val="tx1"/>
                </a:solidFill>
                <a:latin typeface="Open Sans"/>
                <a:ea typeface="Open Sans"/>
                <a:cs typeface="Open Sans"/>
                <a:sym typeface="Open Sans"/>
              </a:rPr>
              <a:t>Systematic Review، </a:t>
            </a:r>
            <a:r>
              <a:rPr lang="ar-EG" sz="2000" dirty="0">
                <a:solidFill>
                  <a:schemeClr val="tx1"/>
                </a:solidFill>
                <a:latin typeface="Open Sans"/>
                <a:ea typeface="Open Sans"/>
                <a:cs typeface="Open Sans"/>
                <a:sym typeface="Open Sans"/>
              </a:rPr>
              <a:t>ويبلغ المجموع </a:t>
            </a:r>
            <a:r>
              <a:rPr lang="ar-EG" sz="2000" b="1" dirty="0">
                <a:solidFill>
                  <a:schemeClr val="tx1"/>
                </a:solidFill>
                <a:latin typeface="Open Sans"/>
                <a:ea typeface="Open Sans"/>
                <a:cs typeface="Open Sans"/>
                <a:sym typeface="Open Sans"/>
              </a:rPr>
              <a:t>٢٢٤</a:t>
            </a:r>
            <a:r>
              <a:rPr lang="ar-EG" sz="2000" dirty="0">
                <a:solidFill>
                  <a:schemeClr val="tx1"/>
                </a:solidFill>
                <a:latin typeface="Open Sans"/>
                <a:ea typeface="Open Sans"/>
                <a:cs typeface="Open Sans"/>
                <a:sym typeface="Open Sans"/>
              </a:rPr>
              <a:t> استشهاداً.</a:t>
            </a:r>
          </a:p>
          <a:p>
            <a:pPr marL="76200" lvl="0" indent="0" algn="r" rtl="1">
              <a:lnSpc>
                <a:spcPct val="100000"/>
              </a:lnSpc>
              <a:spcBef>
                <a:spcPts val="1000"/>
              </a:spcBef>
              <a:spcAft>
                <a:spcPts val="0"/>
              </a:spcAft>
              <a:buClr>
                <a:schemeClr val="dk1"/>
              </a:buClr>
              <a:buSzPts val="2400"/>
              <a:buNone/>
            </a:pPr>
            <a:endParaRPr lang="en-US" sz="2000" dirty="0">
              <a:solidFill>
                <a:schemeClr val="tx1"/>
              </a:solidFill>
              <a:latin typeface="Open Sans"/>
              <a:ea typeface="Open Sans"/>
              <a:cs typeface="Open Sans"/>
              <a:sym typeface="Open Sans"/>
            </a:endParaRPr>
          </a:p>
          <a:p>
            <a:pPr marL="76200" lvl="0" indent="0" algn="r" rtl="1">
              <a:lnSpc>
                <a:spcPct val="100000"/>
              </a:lnSpc>
              <a:spcBef>
                <a:spcPts val="1000"/>
              </a:spcBef>
              <a:spcAft>
                <a:spcPts val="0"/>
              </a:spcAft>
              <a:buClr>
                <a:schemeClr val="dk1"/>
              </a:buClr>
              <a:buSzPts val="2400"/>
              <a:buNone/>
            </a:pPr>
            <a:endParaRPr lang="en-US" sz="2200" dirty="0">
              <a:solidFill>
                <a:srgbClr val="FF0000"/>
              </a:solidFill>
              <a:latin typeface="Open Sans"/>
              <a:ea typeface="Open Sans"/>
              <a:cs typeface="Open Sans"/>
              <a:sym typeface="Open Sans"/>
            </a:endParaRPr>
          </a:p>
        </p:txBody>
      </p:sp>
      <p:pic>
        <p:nvPicPr>
          <p:cNvPr id="543" name="Google Shape;543;p53"/>
          <p:cNvPicPr preferRelativeResize="0"/>
          <p:nvPr/>
        </p:nvPicPr>
        <p:blipFill rotWithShape="1">
          <a:blip r:embed="rId3">
            <a:alphaModFix/>
          </a:blip>
          <a:srcRect/>
          <a:stretch/>
        </p:blipFill>
        <p:spPr>
          <a:xfrm>
            <a:off x="4860234" y="1694224"/>
            <a:ext cx="6869874" cy="5061857"/>
          </a:xfrm>
          <a:prstGeom prst="rect">
            <a:avLst/>
          </a:prstGeom>
          <a:noFill/>
          <a:ln>
            <a:noFill/>
          </a:ln>
        </p:spPr>
      </p:pic>
      <p:sp>
        <p:nvSpPr>
          <p:cNvPr id="544" name="Google Shape;544;p53"/>
          <p:cNvSpPr/>
          <p:nvPr/>
        </p:nvSpPr>
        <p:spPr>
          <a:xfrm>
            <a:off x="6764998" y="1796143"/>
            <a:ext cx="4436402" cy="281135"/>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5" name="Google Shape;545;p53"/>
          <p:cNvSpPr/>
          <p:nvPr/>
        </p:nvSpPr>
        <p:spPr>
          <a:xfrm>
            <a:off x="4933832" y="5061859"/>
            <a:ext cx="1586238" cy="1694222"/>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6" name="Google Shape;546;p53"/>
          <p:cNvSpPr/>
          <p:nvPr/>
        </p:nvSpPr>
        <p:spPr>
          <a:xfrm>
            <a:off x="4933832" y="1718757"/>
            <a:ext cx="1069403" cy="577181"/>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8"/>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3600"/>
              <a:buNone/>
            </a:pPr>
            <a:r>
              <a:rPr lang="ar-SA">
                <a:solidFill>
                  <a:srgbClr val="586F7C"/>
                </a:solidFill>
                <a:latin typeface="Open Sans"/>
                <a:ea typeface="Open Sans"/>
                <a:cs typeface="Open Sans"/>
                <a:sym typeface="Open Sans"/>
              </a:rPr>
              <a:t>ما هو الدليل ؟</a:t>
            </a:r>
            <a:endParaRPr>
              <a:solidFill>
                <a:srgbClr val="586F7C"/>
              </a:solidFill>
              <a:latin typeface="Open Sans"/>
              <a:ea typeface="Open Sans"/>
              <a:cs typeface="Open Sans"/>
              <a:sym typeface="Open Sans"/>
            </a:endParaRPr>
          </a:p>
        </p:txBody>
      </p:sp>
      <p:sp>
        <p:nvSpPr>
          <p:cNvPr id="110" name="Google Shape;110;p8"/>
          <p:cNvSpPr txBox="1">
            <a:spLocks noGrp="1"/>
          </p:cNvSpPr>
          <p:nvPr>
            <p:ph type="body" idx="1"/>
          </p:nvPr>
        </p:nvSpPr>
        <p:spPr>
          <a:xfrm>
            <a:off x="192560" y="1779109"/>
            <a:ext cx="5438806" cy="4522200"/>
          </a:xfrm>
          <a:prstGeom prst="rect">
            <a:avLst/>
          </a:prstGeom>
          <a:noFill/>
          <a:ln>
            <a:noFill/>
          </a:ln>
        </p:spPr>
        <p:txBody>
          <a:bodyPr spcFirstLastPara="1" wrap="square" lIns="91425" tIns="45700" rIns="91425" bIns="45700" anchor="t" anchorCtr="0">
            <a:noAutofit/>
          </a:bodyPr>
          <a:lstStyle/>
          <a:p>
            <a:pPr marL="12700" lvl="0" indent="0" algn="r" rtl="1">
              <a:lnSpc>
                <a:spcPct val="100000"/>
              </a:lnSpc>
              <a:spcBef>
                <a:spcPts val="0"/>
              </a:spcBef>
              <a:spcAft>
                <a:spcPts val="0"/>
              </a:spcAft>
              <a:buClr>
                <a:schemeClr val="dk2"/>
              </a:buClr>
              <a:buSzPts val="2200"/>
              <a:buNone/>
            </a:pPr>
            <a:r>
              <a:rPr lang="ar-SA" dirty="0">
                <a:solidFill>
                  <a:schemeClr val="tx1"/>
                </a:solidFill>
                <a:latin typeface="Open Sans"/>
                <a:ea typeface="Open Sans"/>
                <a:cs typeface="Open Sans"/>
                <a:sym typeface="Open Sans"/>
              </a:rPr>
              <a:t>الدليل هو عباره عن الحقائق التي ننوي استعمالها لتأييد الاستنتاج أو النتيجة:</a:t>
            </a:r>
          </a:p>
          <a:p>
            <a:pPr marL="355600" indent="-342900" algn="r" rtl="1">
              <a:lnSpc>
                <a:spcPct val="100000"/>
              </a:lnSpc>
              <a:spcBef>
                <a:spcPts val="0"/>
              </a:spcBef>
              <a:buClr>
                <a:schemeClr val="dk2"/>
              </a:buClr>
              <a:buSzPts val="2200"/>
            </a:pPr>
            <a:r>
              <a:rPr lang="ar-SA" dirty="0">
                <a:solidFill>
                  <a:schemeClr val="tx1"/>
                </a:solidFill>
                <a:latin typeface="Open Sans"/>
                <a:ea typeface="Open Sans"/>
                <a:cs typeface="Open Sans"/>
                <a:sym typeface="Open Sans"/>
              </a:rPr>
              <a:t>الحقيقة هي ما يتم معرفته عن طريق الخبرات أو الملاحظة</a:t>
            </a:r>
          </a:p>
          <a:p>
            <a:pPr marL="355600" indent="-342900" algn="r" rtl="1">
              <a:lnSpc>
                <a:spcPct val="100000"/>
              </a:lnSpc>
              <a:spcBef>
                <a:spcPts val="0"/>
              </a:spcBef>
              <a:buClr>
                <a:schemeClr val="dk2"/>
              </a:buClr>
              <a:buSzPts val="2200"/>
            </a:pPr>
            <a:r>
              <a:rPr lang="ar-SA" dirty="0">
                <a:solidFill>
                  <a:schemeClr val="tx1"/>
                </a:solidFill>
                <a:latin typeface="Open Sans"/>
                <a:ea typeface="Open Sans"/>
                <a:cs typeface="Open Sans"/>
                <a:sym typeface="Open Sans"/>
              </a:rPr>
              <a:t>الدليل ليس نتيجة ولكنه يستعمل لتأييد النتيجة. </a:t>
            </a:r>
            <a:endParaRPr dirty="0">
              <a:solidFill>
                <a:schemeClr val="tx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r>
              <a:rPr lang="en-US" sz="1800" dirty="0">
                <a:solidFill>
                  <a:schemeClr val="tx1"/>
                </a:solidFill>
                <a:latin typeface="Open Sans"/>
                <a:ea typeface="Open Sans"/>
                <a:cs typeface="Open Sans"/>
                <a:sym typeface="Open Sans"/>
              </a:rPr>
              <a:t>   </a:t>
            </a:r>
            <a:endParaRPr lang="ar-SA" sz="1800" dirty="0">
              <a:solidFill>
                <a:schemeClr val="tx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lang="ar-SA" sz="1800" dirty="0">
              <a:solidFill>
                <a:srgbClr val="000000"/>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lang="ar-SA" sz="1800" dirty="0">
              <a:solidFill>
                <a:srgbClr val="000000"/>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lang="ar-SA" sz="1800" dirty="0">
              <a:solidFill>
                <a:srgbClr val="000000"/>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lang="ar-SA" sz="1800" dirty="0">
              <a:solidFill>
                <a:srgbClr val="000000"/>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r>
              <a:rPr lang="en-US" sz="1800" dirty="0">
                <a:solidFill>
                  <a:srgbClr val="000000"/>
                </a:solidFill>
                <a:latin typeface="Open Sans"/>
                <a:ea typeface="Open Sans"/>
                <a:cs typeface="Open Sans"/>
                <a:sym typeface="Open Sans"/>
              </a:rPr>
              <a:t> </a:t>
            </a:r>
            <a:r>
              <a:rPr lang="en-US" sz="1600" dirty="0">
                <a:solidFill>
                  <a:srgbClr val="000000"/>
                </a:solidFill>
                <a:latin typeface="Open Sans"/>
                <a:ea typeface="Open Sans"/>
                <a:cs typeface="Open Sans"/>
                <a:sym typeface="Open Sans"/>
              </a:rPr>
              <a:t>Lomas J et al. Conceptualizing and combining evidence for health system guidance. Canadian Health Services Research Foundation, 2005</a:t>
            </a:r>
            <a:endParaRPr sz="1600" i="1" dirty="0">
              <a:solidFill>
                <a:srgbClr val="000000"/>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dirty="0">
              <a:solidFill>
                <a:srgbClr val="000000"/>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dirty="0">
              <a:solidFill>
                <a:srgbClr val="000000"/>
              </a:solidFill>
              <a:latin typeface="Open Sans"/>
              <a:ea typeface="Open Sans"/>
              <a:cs typeface="Open Sans"/>
              <a:sym typeface="Open Sans"/>
            </a:endParaRPr>
          </a:p>
        </p:txBody>
      </p:sp>
      <p:grpSp>
        <p:nvGrpSpPr>
          <p:cNvPr id="112" name="Google Shape;112;p8"/>
          <p:cNvGrpSpPr/>
          <p:nvPr/>
        </p:nvGrpSpPr>
        <p:grpSpPr>
          <a:xfrm>
            <a:off x="6011893" y="1906063"/>
            <a:ext cx="5482998" cy="4395245"/>
            <a:chOff x="-84107" y="126954"/>
            <a:chExt cx="5482998" cy="4395245"/>
          </a:xfrm>
        </p:grpSpPr>
        <p:sp>
          <p:nvSpPr>
            <p:cNvPr id="113" name="Google Shape;113;p8"/>
            <p:cNvSpPr/>
            <p:nvPr/>
          </p:nvSpPr>
          <p:spPr>
            <a:xfrm>
              <a:off x="966465" y="126954"/>
              <a:ext cx="3074089" cy="2626640"/>
            </a:xfrm>
            <a:prstGeom prst="ellipse">
              <a:avLst/>
            </a:prstGeom>
            <a:gradFill>
              <a:gsLst>
                <a:gs pos="0">
                  <a:srgbClr val="FFAD22">
                    <a:alpha val="49803"/>
                  </a:srgbClr>
                </a:gs>
                <a:gs pos="100000">
                  <a:srgbClr val="FFCE6C">
                    <a:alpha val="49803"/>
                  </a:srgbClr>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txBox="1"/>
            <p:nvPr/>
          </p:nvSpPr>
          <p:spPr>
            <a:xfrm>
              <a:off x="1376344" y="586616"/>
              <a:ext cx="2254332" cy="1181988"/>
            </a:xfrm>
            <a:prstGeom prst="rect">
              <a:avLst/>
            </a:prstGeom>
            <a:noFill/>
            <a:ln>
              <a:noFill/>
            </a:ln>
          </p:spPr>
          <p:txBody>
            <a:bodyPr spcFirstLastPara="1" wrap="square" lIns="0" tIns="0" rIns="0" bIns="0" anchor="ctr" anchorCtr="0">
              <a:noAutofit/>
            </a:bodyPr>
            <a:lstStyle/>
            <a:p>
              <a:pPr marL="0" marR="0" lvl="0" indent="0" algn="ctr" rtl="1">
                <a:lnSpc>
                  <a:spcPct val="90000"/>
                </a:lnSpc>
                <a:spcBef>
                  <a:spcPts val="0"/>
                </a:spcBef>
                <a:spcAft>
                  <a:spcPts val="0"/>
                </a:spcAft>
                <a:buClr>
                  <a:srgbClr val="000000"/>
                </a:buClr>
                <a:buSzPts val="1800"/>
                <a:buFont typeface="Arial"/>
                <a:buNone/>
              </a:pPr>
              <a:r>
                <a:rPr lang="ar-SA" sz="1800" dirty="0"/>
                <a:t>الدليل العلمي المجاني ( الفاعلية الطبية و الأبحاث الطبية الحيوية )</a:t>
              </a:r>
              <a:endParaRPr sz="1800" dirty="0"/>
            </a:p>
          </p:txBody>
        </p:sp>
        <p:sp>
          <p:nvSpPr>
            <p:cNvPr id="115" name="Google Shape;115;p8"/>
            <p:cNvSpPr/>
            <p:nvPr/>
          </p:nvSpPr>
          <p:spPr>
            <a:xfrm>
              <a:off x="1503688" y="1895559"/>
              <a:ext cx="3895203" cy="2626640"/>
            </a:xfrm>
            <a:prstGeom prst="ellipse">
              <a:avLst/>
            </a:prstGeom>
            <a:gradFill>
              <a:gsLst>
                <a:gs pos="0">
                  <a:srgbClr val="FFAD22">
                    <a:alpha val="49803"/>
                  </a:srgbClr>
                </a:gs>
                <a:gs pos="100000">
                  <a:srgbClr val="FFCE6C">
                    <a:alpha val="49803"/>
                  </a:srgbClr>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txBox="1"/>
            <p:nvPr/>
          </p:nvSpPr>
          <p:spPr>
            <a:xfrm>
              <a:off x="2694971" y="2574108"/>
              <a:ext cx="2337121" cy="1444652"/>
            </a:xfrm>
            <a:prstGeom prst="rect">
              <a:avLst/>
            </a:prstGeom>
            <a:noFill/>
            <a:ln>
              <a:noFill/>
            </a:ln>
          </p:spPr>
          <p:txBody>
            <a:bodyPr spcFirstLastPara="1" wrap="square" lIns="0" tIns="0" rIns="0" bIns="0" anchor="ctr" anchorCtr="0">
              <a:noAutofit/>
            </a:bodyPr>
            <a:lstStyle/>
            <a:p>
              <a:pPr marL="0" marR="0" lvl="0" indent="0" algn="ctr" rtl="1">
                <a:lnSpc>
                  <a:spcPct val="90000"/>
                </a:lnSpc>
                <a:spcBef>
                  <a:spcPts val="0"/>
                </a:spcBef>
                <a:spcAft>
                  <a:spcPts val="0"/>
                </a:spcAft>
                <a:buClr>
                  <a:srgbClr val="000000"/>
                </a:buClr>
                <a:buSzPts val="1800"/>
                <a:buFont typeface="Arial"/>
                <a:buNone/>
              </a:pPr>
              <a:r>
                <a:rPr lang="ar-SA" sz="1800" dirty="0"/>
                <a:t>الدليل العلمي الحساس في السياق ( وضع الدليل في عمليه تشغيلية معينة)</a:t>
              </a:r>
              <a:endParaRPr sz="1800" dirty="0"/>
            </a:p>
          </p:txBody>
        </p:sp>
        <p:sp>
          <p:nvSpPr>
            <p:cNvPr id="117" name="Google Shape;117;p8"/>
            <p:cNvSpPr/>
            <p:nvPr/>
          </p:nvSpPr>
          <p:spPr>
            <a:xfrm>
              <a:off x="-84107" y="1895559"/>
              <a:ext cx="3279676" cy="2626640"/>
            </a:xfrm>
            <a:prstGeom prst="ellipse">
              <a:avLst/>
            </a:prstGeom>
            <a:gradFill>
              <a:gsLst>
                <a:gs pos="0">
                  <a:srgbClr val="FFAD22">
                    <a:alpha val="49803"/>
                  </a:srgbClr>
                </a:gs>
                <a:gs pos="100000">
                  <a:srgbClr val="FFCE6C">
                    <a:alpha val="49803"/>
                  </a:srgbClr>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txBox="1"/>
            <p:nvPr/>
          </p:nvSpPr>
          <p:spPr>
            <a:xfrm>
              <a:off x="224728" y="2574108"/>
              <a:ext cx="1967805" cy="1444652"/>
            </a:xfrm>
            <a:prstGeom prst="rect">
              <a:avLst/>
            </a:prstGeom>
            <a:noFill/>
            <a:ln>
              <a:noFill/>
            </a:ln>
          </p:spPr>
          <p:txBody>
            <a:bodyPr spcFirstLastPara="1" wrap="square" lIns="0" tIns="0" rIns="0" bIns="0" anchor="ctr" anchorCtr="0">
              <a:noAutofit/>
            </a:bodyPr>
            <a:lstStyle/>
            <a:p>
              <a:pPr marL="0" marR="0" lvl="0" indent="0" algn="ctr" rtl="1">
                <a:lnSpc>
                  <a:spcPct val="90000"/>
                </a:lnSpc>
                <a:spcBef>
                  <a:spcPts val="0"/>
                </a:spcBef>
                <a:spcAft>
                  <a:spcPts val="0"/>
                </a:spcAft>
                <a:buClr>
                  <a:srgbClr val="000000"/>
                </a:buClr>
                <a:buSzPts val="1800"/>
                <a:buFont typeface="Arial"/>
                <a:buNone/>
              </a:pPr>
              <a:r>
                <a:rPr lang="ar-SA" sz="1800" dirty="0"/>
                <a:t>الدليل الضمني (المشاهدات والحقائق للأطباء والمرضي)</a:t>
              </a:r>
              <a:endParaRPr sz="1800" dirty="0"/>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54"/>
          <p:cNvSpPr txBox="1">
            <a:spLocks noGrp="1"/>
          </p:cNvSpPr>
          <p:nvPr>
            <p:ph type="title"/>
          </p:nvPr>
        </p:nvSpPr>
        <p:spPr>
          <a:xfrm>
            <a:off x="-1" y="843148"/>
            <a:ext cx="8348353" cy="674974"/>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SA" sz="3000" dirty="0">
                <a:solidFill>
                  <a:schemeClr val="tx1"/>
                </a:solidFill>
                <a:latin typeface="Open Sans"/>
                <a:ea typeface="Open Sans"/>
                <a:cs typeface="Open Sans"/>
                <a:sym typeface="Open Sans"/>
              </a:rPr>
              <a:t>مصادر إضافية للممارسات القائمة علي الادلة </a:t>
            </a:r>
            <a:endParaRPr sz="3000" dirty="0">
              <a:solidFill>
                <a:schemeClr val="tx1"/>
              </a:solidFill>
              <a:latin typeface="Open Sans"/>
              <a:ea typeface="Open Sans"/>
              <a:cs typeface="Open Sans"/>
              <a:sym typeface="Open Sans"/>
            </a:endParaRPr>
          </a:p>
        </p:txBody>
      </p:sp>
      <p:sp>
        <p:nvSpPr>
          <p:cNvPr id="505" name="Google Shape;505;p54"/>
          <p:cNvSpPr txBox="1">
            <a:spLocks noGrp="1"/>
          </p:cNvSpPr>
          <p:nvPr>
            <p:ph type="body" idx="1"/>
          </p:nvPr>
        </p:nvSpPr>
        <p:spPr>
          <a:xfrm>
            <a:off x="160020" y="1518122"/>
            <a:ext cx="11475719" cy="5152644"/>
          </a:xfrm>
          <a:prstGeom prst="rect">
            <a:avLst/>
          </a:prstGeom>
          <a:noFill/>
          <a:ln>
            <a:noFill/>
          </a:ln>
        </p:spPr>
        <p:txBody>
          <a:bodyPr spcFirstLastPara="1" wrap="square" lIns="91425" tIns="45700" rIns="91425" bIns="45700" anchor="t" anchorCtr="0">
            <a:noAutofit/>
          </a:bodyPr>
          <a:lstStyle/>
          <a:p>
            <a:pPr lvl="0" algn="r" rtl="1"/>
            <a:r>
              <a:rPr lang="ar-SA" sz="2800" b="1" dirty="0">
                <a:solidFill>
                  <a:schemeClr val="tx1"/>
                </a:solidFill>
                <a:latin typeface="Open Sans"/>
                <a:ea typeface="Open Sans"/>
                <a:cs typeface="Open Sans"/>
                <a:sym typeface="Open Sans"/>
              </a:rPr>
              <a:t>موقع إي بي إم أمين المكتبة </a:t>
            </a:r>
            <a:r>
              <a:rPr lang="en-US" sz="2800" b="1" dirty="0">
                <a:solidFill>
                  <a:schemeClr val="tx1"/>
                </a:solidFill>
                <a:latin typeface="Open Sans"/>
                <a:ea typeface="Open Sans"/>
                <a:cs typeface="Open Sans"/>
                <a:sym typeface="Open Sans"/>
              </a:rPr>
              <a:t>EBM Librarian </a:t>
            </a:r>
            <a:r>
              <a:rPr lang="ar-SA" sz="2800" dirty="0">
                <a:solidFill>
                  <a:schemeClr val="tx1"/>
                </a:solidFill>
                <a:latin typeface="Open Sans"/>
                <a:ea typeface="Open Sans"/>
                <a:cs typeface="Open Sans"/>
                <a:sym typeface="Open Sans"/>
              </a:rPr>
              <a:t>: الغرض من هذا الموقع هو بناء مجتمع من أمناء المكتبات الذين </a:t>
            </a:r>
            <a:r>
              <a:rPr lang="ar-EG" sz="2800" dirty="0">
                <a:solidFill>
                  <a:schemeClr val="tx1"/>
                </a:solidFill>
                <a:latin typeface="Open Sans"/>
                <a:ea typeface="Open Sans"/>
                <a:cs typeface="Open Sans"/>
                <a:sym typeface="Open Sans"/>
              </a:rPr>
              <a:t>يشاركون</a:t>
            </a:r>
            <a:r>
              <a:rPr lang="ar-SA" sz="2800" dirty="0">
                <a:solidFill>
                  <a:schemeClr val="tx1"/>
                </a:solidFill>
                <a:latin typeface="Open Sans"/>
                <a:ea typeface="Open Sans"/>
                <a:cs typeface="Open Sans"/>
                <a:sym typeface="Open Sans"/>
              </a:rPr>
              <a:t> بتدريس ودعم ممارسة الطب القائم علي الأدلة </a:t>
            </a:r>
            <a:r>
              <a:rPr lang="en-US" sz="2800" dirty="0">
                <a:solidFill>
                  <a:schemeClr val="tx1"/>
                </a:solidFill>
                <a:latin typeface="Open Sans"/>
                <a:ea typeface="Open Sans"/>
                <a:cs typeface="Open Sans"/>
                <a:sym typeface="Open Sans"/>
              </a:rPr>
              <a:t>EBM</a:t>
            </a:r>
            <a:r>
              <a:rPr lang="ar-SA" sz="2800" dirty="0">
                <a:solidFill>
                  <a:schemeClr val="tx1"/>
                </a:solidFill>
                <a:latin typeface="Open Sans"/>
                <a:ea typeface="Open Sans"/>
                <a:cs typeface="Open Sans"/>
                <a:sym typeface="Open Sans"/>
              </a:rPr>
              <a:t> </a:t>
            </a:r>
            <a:r>
              <a:rPr lang="ar-EG" sz="2800" dirty="0">
                <a:solidFill>
                  <a:schemeClr val="tx1"/>
                </a:solidFill>
                <a:latin typeface="Open Sans"/>
                <a:ea typeface="Open Sans"/>
                <a:cs typeface="Open Sans"/>
                <a:sym typeface="Open Sans"/>
              </a:rPr>
              <a:t> والتي تسمى أيضًا الممارسة القائمة على الأدلة </a:t>
            </a:r>
            <a:r>
              <a:rPr lang="en-US" sz="2800" dirty="0">
                <a:solidFill>
                  <a:schemeClr val="tx1"/>
                </a:solidFill>
                <a:latin typeface="Open Sans"/>
                <a:ea typeface="Open Sans"/>
                <a:cs typeface="Open Sans"/>
                <a:sym typeface="Open Sans"/>
              </a:rPr>
              <a:t>EBP).</a:t>
            </a:r>
            <a:r>
              <a:rPr lang="ar-SA" sz="2800" dirty="0">
                <a:solidFill>
                  <a:schemeClr val="tx1"/>
                </a:solidFill>
                <a:latin typeface="Open Sans"/>
                <a:ea typeface="Open Sans"/>
                <a:cs typeface="Open Sans"/>
                <a:sym typeface="Open Sans"/>
              </a:rPr>
              <a:t> ). يوفر</a:t>
            </a:r>
            <a:r>
              <a:rPr lang="ar-EG" sz="2800" dirty="0">
                <a:solidFill>
                  <a:schemeClr val="tx1"/>
                </a:solidFill>
                <a:latin typeface="Open Sans"/>
                <a:ea typeface="Open Sans"/>
                <a:cs typeface="Open Sans"/>
                <a:sym typeface="Open Sans"/>
              </a:rPr>
              <a:t> هذا</a:t>
            </a:r>
            <a:r>
              <a:rPr lang="ar-SA" sz="2800" dirty="0">
                <a:solidFill>
                  <a:schemeClr val="tx1"/>
                </a:solidFill>
                <a:latin typeface="Open Sans"/>
                <a:ea typeface="Open Sans"/>
                <a:cs typeface="Open Sans"/>
                <a:sym typeface="Open Sans"/>
              </a:rPr>
              <a:t> الموقع إمكانية تبادل المواد التعليمية والمذكرات ومناقشة المواضيع و </a:t>
            </a:r>
            <a:r>
              <a:rPr lang="ar-EG" sz="2800" dirty="0">
                <a:solidFill>
                  <a:schemeClr val="tx1"/>
                </a:solidFill>
                <a:latin typeface="Open Sans"/>
                <a:ea typeface="Open Sans"/>
                <a:cs typeface="Open Sans"/>
                <a:sym typeface="Open Sans"/>
              </a:rPr>
              <a:t>المشكلات</a:t>
            </a:r>
            <a:r>
              <a:rPr lang="ar-SA" sz="2800" dirty="0">
                <a:solidFill>
                  <a:schemeClr val="tx1"/>
                </a:solidFill>
                <a:latin typeface="Open Sans"/>
                <a:ea typeface="Open Sans"/>
                <a:cs typeface="Open Sans"/>
                <a:sym typeface="Open Sans"/>
              </a:rPr>
              <a:t> و طلب النصيحة من الزملاء ومشاركة المعلومات الهامه عن الممارسات القائمة علي الأدلة </a:t>
            </a:r>
            <a:r>
              <a:rPr lang="en-US" sz="2800" dirty="0">
                <a:solidFill>
                  <a:schemeClr val="tx1"/>
                </a:solidFill>
                <a:latin typeface="Open Sans"/>
                <a:ea typeface="Open Sans"/>
                <a:cs typeface="Open Sans"/>
                <a:sym typeface="Open Sans"/>
              </a:rPr>
              <a:t>EBM</a:t>
            </a:r>
            <a:r>
              <a:rPr lang="ar-SA" sz="2800" dirty="0">
                <a:solidFill>
                  <a:schemeClr val="tx1"/>
                </a:solidFill>
                <a:latin typeface="Open Sans"/>
                <a:ea typeface="Open Sans"/>
                <a:cs typeface="Open Sans"/>
                <a:sym typeface="Open Sans"/>
              </a:rPr>
              <a:t>  .</a:t>
            </a:r>
          </a:p>
          <a:p>
            <a:pPr marL="457200" lvl="0" indent="-381000" algn="r" rtl="1">
              <a:lnSpc>
                <a:spcPct val="90000"/>
              </a:lnSpc>
              <a:spcBef>
                <a:spcPts val="1000"/>
              </a:spcBef>
              <a:spcAft>
                <a:spcPts val="0"/>
              </a:spcAft>
              <a:buClr>
                <a:schemeClr val="lt1"/>
              </a:buClr>
              <a:buSzPts val="2400"/>
              <a:buChar char="●"/>
            </a:pPr>
            <a:r>
              <a:rPr lang="en-US" sz="2000" u="sng" dirty="0">
                <a:solidFill>
                  <a:schemeClr val="hlink"/>
                </a:solidFill>
                <a:latin typeface="Open Sans"/>
                <a:ea typeface="Open Sans"/>
                <a:cs typeface="Open Sans"/>
                <a:sym typeface="Open Sans"/>
                <a:hlinkClick r:id="rId3"/>
              </a:rPr>
              <a:t>https://sites.google.com/site/ebmlibrarian/</a:t>
            </a:r>
            <a:r>
              <a:rPr lang="en-US" sz="2800" dirty="0">
                <a:latin typeface="Open Sans"/>
                <a:ea typeface="Open Sans"/>
                <a:cs typeface="Open Sans"/>
                <a:sym typeface="Open Sans"/>
              </a:rPr>
              <a:t> </a:t>
            </a:r>
            <a:endParaRPr sz="2800" dirty="0"/>
          </a:p>
          <a:p>
            <a:pPr marL="76200" lvl="0" indent="0" algn="r" rtl="1">
              <a:buNone/>
            </a:pPr>
            <a:r>
              <a:rPr lang="ar-SA" sz="2800" b="1" dirty="0">
                <a:solidFill>
                  <a:schemeClr val="tx1"/>
                </a:solidFill>
                <a:latin typeface="Open Sans"/>
                <a:ea typeface="Open Sans"/>
                <a:cs typeface="Open Sans"/>
                <a:sym typeface="Open Sans"/>
              </a:rPr>
              <a:t>ايفيدنس اليرت </a:t>
            </a:r>
            <a:r>
              <a:rPr lang="en-US" sz="2800" b="1" dirty="0">
                <a:solidFill>
                  <a:schemeClr val="tx1"/>
                </a:solidFill>
                <a:latin typeface="Open Sans"/>
                <a:ea typeface="Open Sans"/>
                <a:cs typeface="Open Sans"/>
                <a:sym typeface="Open Sans"/>
              </a:rPr>
              <a:t>Evidence Alerts </a:t>
            </a:r>
            <a:r>
              <a:rPr lang="ar-SA" sz="2800" b="1" dirty="0">
                <a:solidFill>
                  <a:schemeClr val="tx1"/>
                </a:solidFill>
                <a:latin typeface="Open Sans"/>
                <a:ea typeface="Open Sans"/>
                <a:cs typeface="Open Sans"/>
                <a:sym typeface="Open Sans"/>
              </a:rPr>
              <a:t>: </a:t>
            </a:r>
            <a:r>
              <a:rPr lang="ar-SA" sz="2800" dirty="0">
                <a:solidFill>
                  <a:schemeClr val="tx1"/>
                </a:solidFill>
                <a:latin typeface="Open Sans"/>
                <a:ea typeface="Open Sans"/>
                <a:cs typeface="Open Sans"/>
                <a:sym typeface="Open Sans"/>
              </a:rPr>
              <a:t>خدمة انترنت تتيح ارسال تنبيهات إلى الأطباء والباحثين</a:t>
            </a:r>
            <a:r>
              <a:rPr lang="ar-SA" sz="2800" u="sng" dirty="0">
                <a:solidFill>
                  <a:schemeClr val="tx1"/>
                </a:solidFill>
                <a:latin typeface="Open Sans"/>
                <a:ea typeface="Open Sans"/>
                <a:cs typeface="Open Sans"/>
                <a:sym typeface="Open Sans"/>
              </a:rPr>
              <a:t> </a:t>
            </a:r>
            <a:r>
              <a:rPr lang="ar-SA" sz="2800" dirty="0">
                <a:solidFill>
                  <a:schemeClr val="tx1"/>
                </a:solidFill>
                <a:latin typeface="Open Sans"/>
                <a:ea typeface="Open Sans"/>
                <a:cs typeface="Open Sans"/>
                <a:sym typeface="Open Sans"/>
              </a:rPr>
              <a:t>عن الدراسات الإكلينيكية الجديدة المنشورة. يجد الباحثون في "وحدة المعلومات الصحية   </a:t>
            </a:r>
            <a:r>
              <a:rPr lang="en-US" sz="2800" dirty="0">
                <a:solidFill>
                  <a:schemeClr val="tx1"/>
                </a:solidFill>
                <a:latin typeface="Open Sans"/>
                <a:ea typeface="Open Sans"/>
                <a:cs typeface="Open Sans"/>
                <a:sym typeface="Open Sans"/>
              </a:rPr>
              <a:t>             McMaster Health Information Unit </a:t>
            </a:r>
            <a:r>
              <a:rPr lang="ar-SA" sz="2800" dirty="0">
                <a:solidFill>
                  <a:schemeClr val="tx1"/>
                </a:solidFill>
                <a:latin typeface="Open Sans"/>
                <a:ea typeface="Open Sans"/>
                <a:cs typeface="Open Sans"/>
                <a:sym typeface="Open Sans"/>
              </a:rPr>
              <a:t>أعلى مستويات الجودة من الدراسات والمراجعات وإرشادات الممارسة الاكلينيكية القائمة علي الأدلة متاحه من خلال ١٢١ مجلة اكلينيكية رائدة ويتم</a:t>
            </a:r>
            <a:r>
              <a:rPr lang="ar-SA" sz="2800" u="sng" dirty="0">
                <a:solidFill>
                  <a:schemeClr val="tx1"/>
                </a:solidFill>
                <a:latin typeface="Open Sans"/>
                <a:ea typeface="Open Sans"/>
                <a:cs typeface="Open Sans"/>
                <a:sym typeface="Open Sans"/>
              </a:rPr>
              <a:t> </a:t>
            </a:r>
            <a:r>
              <a:rPr lang="ar-SA" sz="2800" dirty="0">
                <a:solidFill>
                  <a:schemeClr val="tx1"/>
                </a:solidFill>
                <a:latin typeface="Open Sans"/>
                <a:ea typeface="Open Sans"/>
                <a:cs typeface="Open Sans"/>
                <a:sym typeface="Open Sans"/>
              </a:rPr>
              <a:t>تصنيف هذه المقالات من قبل الأطباء الممارسين من ناحية الملائمة و الصلة والاهتمام الاكلينيكي : يتم اختيار التنبيهات بناء علي الاهتمام الاكلينيكي.</a:t>
            </a:r>
            <a:r>
              <a:rPr lang="ar-EG" sz="2800" dirty="0">
                <a:solidFill>
                  <a:schemeClr val="tx1"/>
                </a:solidFill>
                <a:latin typeface="Open Sans"/>
                <a:ea typeface="Open Sans"/>
                <a:cs typeface="Open Sans"/>
                <a:sym typeface="Open Sans"/>
              </a:rPr>
              <a:t> </a:t>
            </a:r>
            <a:r>
              <a:rPr lang="en-US" sz="2000" dirty="0">
                <a:latin typeface="Open Sans"/>
                <a:ea typeface="Open Sans"/>
                <a:cs typeface="Open Sans"/>
                <a:sym typeface="Open Sans"/>
              </a:rPr>
              <a:t> </a:t>
            </a:r>
            <a:r>
              <a:rPr lang="en-US" sz="2000" u="sng" dirty="0">
                <a:solidFill>
                  <a:schemeClr val="hlink"/>
                </a:solidFill>
                <a:latin typeface="Open Sans"/>
                <a:ea typeface="Open Sans"/>
                <a:cs typeface="Open Sans"/>
                <a:sym typeface="Open Sans"/>
                <a:hlinkClick r:id="rId4"/>
              </a:rPr>
              <a:t>https://www.evidencealerts.com/</a:t>
            </a:r>
            <a:endParaRPr lang="ar-SA" sz="2000" u="sng" dirty="0">
              <a:solidFill>
                <a:schemeClr val="hlink"/>
              </a:solidFill>
              <a:latin typeface="Open Sans"/>
              <a:ea typeface="Open Sans"/>
              <a:cs typeface="Open Sans"/>
              <a:sym typeface="Open Sans"/>
            </a:endParaRPr>
          </a:p>
          <a:p>
            <a:pPr marL="457200" lvl="0" indent="-381000" algn="r" rtl="1">
              <a:lnSpc>
                <a:spcPct val="90000"/>
              </a:lnSpc>
              <a:spcBef>
                <a:spcPts val="1000"/>
              </a:spcBef>
              <a:spcAft>
                <a:spcPts val="0"/>
              </a:spcAft>
              <a:buClr>
                <a:schemeClr val="lt1"/>
              </a:buClr>
              <a:buSzPts val="2400"/>
              <a:buChar char="●"/>
            </a:pPr>
            <a:endParaRPr lang="ar-SA" sz="2000" u="sng" dirty="0">
              <a:solidFill>
                <a:schemeClr val="hlink"/>
              </a:solidFill>
              <a:latin typeface="Open Sans"/>
              <a:ea typeface="Open Sans"/>
              <a:cs typeface="Open Sans"/>
              <a:sym typeface="Open Sans"/>
            </a:endParaRPr>
          </a:p>
          <a:p>
            <a:pPr marL="457200" lvl="0" indent="-381000" algn="r" rtl="1">
              <a:lnSpc>
                <a:spcPct val="90000"/>
              </a:lnSpc>
              <a:spcBef>
                <a:spcPts val="1000"/>
              </a:spcBef>
              <a:spcAft>
                <a:spcPts val="0"/>
              </a:spcAft>
              <a:buClr>
                <a:schemeClr val="lt1"/>
              </a:buClr>
              <a:buSzPts val="2400"/>
              <a:buChar char="●"/>
            </a:pPr>
            <a:endParaRPr lang="ar-SA" sz="2000" u="sng" dirty="0">
              <a:solidFill>
                <a:schemeClr val="hlink"/>
              </a:solidFill>
              <a:latin typeface="Open Sans"/>
              <a:ea typeface="Open Sans"/>
              <a:cs typeface="Open Sans"/>
              <a:sym typeface="Open Sans"/>
            </a:endParaRPr>
          </a:p>
          <a:p>
            <a:pPr marL="457200" lvl="0" indent="-381000" algn="r" rtl="1">
              <a:lnSpc>
                <a:spcPct val="90000"/>
              </a:lnSpc>
              <a:spcBef>
                <a:spcPts val="1000"/>
              </a:spcBef>
              <a:spcAft>
                <a:spcPts val="0"/>
              </a:spcAft>
              <a:buClr>
                <a:schemeClr val="lt1"/>
              </a:buClr>
              <a:buSzPts val="2400"/>
              <a:buChar char="●"/>
            </a:pPr>
            <a:r>
              <a:rPr lang="en-US" sz="2000" u="sng" dirty="0">
                <a:solidFill>
                  <a:schemeClr val="hlink"/>
                </a:solidFill>
                <a:latin typeface="Open Sans"/>
                <a:ea typeface="Open Sans"/>
                <a:cs typeface="Open Sans"/>
                <a:sym typeface="Open Sans"/>
              </a:rPr>
              <a:t>:</a:t>
            </a:r>
            <a:endParaRPr sz="2800" dirty="0">
              <a:solidFill>
                <a:schemeClr val="dk1"/>
              </a:solidFill>
              <a:latin typeface="Open Sans"/>
              <a:ea typeface="Open Sans"/>
              <a:cs typeface="Open Sans"/>
              <a:sym typeface="Open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34"/>
          <p:cNvSpPr txBox="1">
            <a:spLocks noGrp="1"/>
          </p:cNvSpPr>
          <p:nvPr>
            <p:ph type="title"/>
          </p:nvPr>
        </p:nvSpPr>
        <p:spPr>
          <a:xfrm>
            <a:off x="923731" y="535578"/>
            <a:ext cx="7217229" cy="831062"/>
          </a:xfrm>
          <a:prstGeom prst="rect">
            <a:avLst/>
          </a:prstGeom>
          <a:noFill/>
          <a:ln>
            <a:noFill/>
          </a:ln>
        </p:spPr>
        <p:txBody>
          <a:bodyPr spcFirstLastPara="1" wrap="square" lIns="91425" tIns="45700" rIns="91425" bIns="45700" anchor="t" anchorCtr="0">
            <a:normAutofit/>
          </a:bodyPr>
          <a:lstStyle/>
          <a:p>
            <a:pPr lvl="0" algn="r" rtl="1">
              <a:buClr>
                <a:schemeClr val="dk1"/>
              </a:buClr>
              <a:buSzPts val="3200"/>
            </a:pPr>
            <a:r>
              <a:rPr lang="en-US" sz="4000" dirty="0">
                <a:solidFill>
                  <a:srgbClr val="586F7C"/>
                </a:solidFill>
                <a:latin typeface="Open Sans"/>
                <a:ea typeface="Open Sans"/>
                <a:cs typeface="Open Sans"/>
                <a:sym typeface="Open Sans"/>
              </a:rPr>
              <a:t>      </a:t>
            </a:r>
            <a:r>
              <a:rPr lang="ar-SA" sz="4000" dirty="0">
                <a:solidFill>
                  <a:srgbClr val="586F7C"/>
                </a:solidFill>
                <a:latin typeface="Open Sans"/>
                <a:ea typeface="Open Sans"/>
                <a:sym typeface="Open Sans"/>
              </a:rPr>
              <a:t>متابعة</a:t>
            </a:r>
            <a:r>
              <a:rPr lang="ar-SA" sz="4000" dirty="0">
                <a:solidFill>
                  <a:srgbClr val="586F7C"/>
                </a:solidFill>
                <a:latin typeface="Open Sans"/>
                <a:ea typeface="Open Sans"/>
                <a:cs typeface="Open Sans"/>
                <a:sym typeface="Open Sans"/>
              </a:rPr>
              <a:t> مصادر إضافية</a:t>
            </a:r>
            <a:r>
              <a:rPr lang="en-US" sz="4000"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p:txBody>
      </p:sp>
      <p:sp>
        <p:nvSpPr>
          <p:cNvPr id="512" name="Google Shape;512;p34"/>
          <p:cNvSpPr txBox="1">
            <a:spLocks noGrp="1"/>
          </p:cNvSpPr>
          <p:nvPr>
            <p:ph type="body" idx="1"/>
          </p:nvPr>
        </p:nvSpPr>
        <p:spPr>
          <a:xfrm>
            <a:off x="522514" y="1685362"/>
            <a:ext cx="11386457" cy="5172638"/>
          </a:xfrm>
          <a:prstGeom prst="rect">
            <a:avLst/>
          </a:prstGeom>
          <a:noFill/>
          <a:ln>
            <a:noFill/>
          </a:ln>
        </p:spPr>
        <p:txBody>
          <a:bodyPr spcFirstLastPara="1" wrap="square" lIns="91425" tIns="45700" rIns="91425" bIns="45700" anchor="t" anchorCtr="0">
            <a:noAutofit/>
          </a:bodyPr>
          <a:lstStyle/>
          <a:p>
            <a:pPr marL="76200" lvl="0" indent="0" algn="r" rtl="1">
              <a:lnSpc>
                <a:spcPct val="90000"/>
              </a:lnSpc>
              <a:spcBef>
                <a:spcPts val="1000"/>
              </a:spcBef>
              <a:spcAft>
                <a:spcPts val="0"/>
              </a:spcAft>
              <a:buClr>
                <a:schemeClr val="lt1"/>
              </a:buClr>
              <a:buSzPts val="2400"/>
              <a:buNone/>
            </a:pPr>
            <a:r>
              <a:rPr lang="ar-SA" sz="3200" b="1" dirty="0">
                <a:solidFill>
                  <a:srgbClr val="000000"/>
                </a:solidFill>
                <a:latin typeface="Open Sans"/>
                <a:ea typeface="Open Sans"/>
                <a:cs typeface="Open Sans"/>
                <a:sym typeface="Open Sans"/>
              </a:rPr>
              <a:t>     </a:t>
            </a:r>
            <a:r>
              <a:rPr lang="ar-SA" sz="3200" b="1" dirty="0">
                <a:solidFill>
                  <a:schemeClr val="tx1"/>
                </a:solidFill>
                <a:latin typeface="Open Sans"/>
                <a:ea typeface="Open Sans"/>
                <a:cs typeface="Open Sans"/>
                <a:sym typeface="Open Sans"/>
              </a:rPr>
              <a:t>ماكمستر بلس</a:t>
            </a:r>
            <a:r>
              <a:rPr lang="en-US" sz="3200" b="1" dirty="0">
                <a:solidFill>
                  <a:schemeClr val="tx1"/>
                </a:solidFill>
                <a:latin typeface="Open Sans"/>
                <a:ea typeface="Open Sans"/>
                <a:cs typeface="Open Sans"/>
                <a:sym typeface="Open Sans"/>
              </a:rPr>
              <a:t> McMaster PLUS</a:t>
            </a:r>
            <a:r>
              <a:rPr lang="ar-SA" sz="3200" b="1" dirty="0">
                <a:solidFill>
                  <a:schemeClr val="tx1"/>
                </a:solidFill>
                <a:latin typeface="Open Sans"/>
                <a:ea typeface="Open Sans"/>
                <a:cs typeface="Open Sans"/>
                <a:sym typeface="Open Sans"/>
              </a:rPr>
              <a:t> </a:t>
            </a:r>
            <a:r>
              <a:rPr lang="ar-SA" sz="2800" dirty="0">
                <a:solidFill>
                  <a:schemeClr val="tx1"/>
                </a:solidFill>
                <a:latin typeface="Open Sans"/>
                <a:ea typeface="Open Sans"/>
                <a:cs typeface="Open Sans"/>
                <a:sym typeface="Open Sans"/>
              </a:rPr>
              <a:t>( خدمات إنتاج فكري متميزة): عملية تقييم نقدي </a:t>
            </a:r>
            <a:r>
              <a:rPr lang="en-US" sz="2800" dirty="0">
                <a:solidFill>
                  <a:schemeClr val="tx1"/>
                </a:solidFill>
                <a:latin typeface="Open Sans"/>
                <a:ea typeface="Open Sans"/>
                <a:cs typeface="Open Sans"/>
                <a:sym typeface="Open Sans"/>
              </a:rPr>
              <a:t>(CAP)</a:t>
            </a:r>
            <a:r>
              <a:rPr lang="ar-SA" sz="2800" dirty="0">
                <a:solidFill>
                  <a:schemeClr val="tx1"/>
                </a:solidFill>
                <a:latin typeface="Open Sans"/>
                <a:ea typeface="Open Sans"/>
                <a:cs typeface="Open Sans"/>
                <a:sym typeface="Open Sans"/>
              </a:rPr>
              <a:t> والتي من خلالها يتم تحديد الدراسات والمراجعات المنهجية القوية من الناحية العلمية،</a:t>
            </a:r>
            <a:r>
              <a:rPr lang="ar-EG" sz="2800" dirty="0">
                <a:solidFill>
                  <a:schemeClr val="tx1"/>
                </a:solidFill>
                <a:latin typeface="Open Sans"/>
                <a:ea typeface="Open Sans"/>
                <a:cs typeface="Open Sans"/>
                <a:sym typeface="Open Sans"/>
              </a:rPr>
              <a:t> يتم بعد ذلك تصنيف</a:t>
            </a:r>
            <a:r>
              <a:rPr lang="ar-SA" sz="2800" dirty="0">
                <a:solidFill>
                  <a:schemeClr val="tx1"/>
                </a:solidFill>
                <a:latin typeface="Open Sans"/>
                <a:ea typeface="Open Sans"/>
                <a:cs typeface="Open Sans"/>
                <a:sym typeface="Open Sans"/>
              </a:rPr>
              <a:t> المقالات المناسبة لمواصفاتنا العلمية يتم تقييمها من أطباء على أعلى مستوي من ناحية الملائمة و</a:t>
            </a:r>
            <a:r>
              <a:rPr lang="ar-EG" sz="2800" dirty="0">
                <a:solidFill>
                  <a:schemeClr val="tx1"/>
                </a:solidFill>
                <a:latin typeface="Open Sans"/>
                <a:ea typeface="Open Sans"/>
                <a:cs typeface="Open Sans"/>
                <a:sym typeface="Open Sans"/>
              </a:rPr>
              <a:t>صلتها بالموضوع وجدارة الأخبار </a:t>
            </a:r>
            <a:r>
              <a:rPr lang="ar-SA" sz="2800" dirty="0">
                <a:solidFill>
                  <a:schemeClr val="tx1"/>
                </a:solidFill>
                <a:latin typeface="Open Sans"/>
                <a:ea typeface="Open Sans"/>
                <a:cs typeface="Open Sans"/>
                <a:sym typeface="Open Sans"/>
              </a:rPr>
              <a:t>وهل تستدعي إرسال تنبيهات من خلال نظام </a:t>
            </a:r>
            <a:r>
              <a:rPr lang="en-US" sz="2800" dirty="0">
                <a:solidFill>
                  <a:schemeClr val="tx1"/>
                </a:solidFill>
                <a:latin typeface="Open Sans"/>
                <a:ea typeface="Open Sans"/>
                <a:cs typeface="Open Sans"/>
                <a:sym typeface="Open Sans"/>
              </a:rPr>
              <a:t>McMaster Online Rating of Evidence (MORE)</a:t>
            </a:r>
            <a:r>
              <a:rPr lang="ar-EG" sz="2800" dirty="0">
                <a:solidFill>
                  <a:schemeClr val="tx1"/>
                </a:solidFill>
                <a:latin typeface="Open Sans"/>
                <a:ea typeface="Open Sans"/>
                <a:cs typeface="Open Sans"/>
                <a:sym typeface="Open Sans"/>
              </a:rPr>
              <a:t> </a:t>
            </a:r>
            <a:r>
              <a:rPr lang="ar-SA" sz="2800" dirty="0">
                <a:solidFill>
                  <a:schemeClr val="tx1"/>
                </a:solidFill>
                <a:latin typeface="Open Sans"/>
                <a:ea typeface="Open Sans"/>
                <a:cs typeface="Open Sans"/>
                <a:sym typeface="Open Sans"/>
              </a:rPr>
              <a:t> </a:t>
            </a:r>
            <a:r>
              <a:rPr lang="ar-SA" sz="2800" dirty="0">
                <a:solidFill>
                  <a:srgbClr val="000000"/>
                </a:solidFill>
                <a:latin typeface="Open Sans"/>
                <a:ea typeface="Open Sans"/>
                <a:cs typeface="Open Sans"/>
                <a:sym typeface="Open Sans"/>
              </a:rPr>
              <a:t>لتقييم الأدلة.</a:t>
            </a:r>
          </a:p>
          <a:p>
            <a:pPr marL="76200" lvl="0" indent="0" rtl="1">
              <a:lnSpc>
                <a:spcPct val="90000"/>
              </a:lnSpc>
              <a:spcBef>
                <a:spcPts val="1000"/>
              </a:spcBef>
              <a:spcAft>
                <a:spcPts val="0"/>
              </a:spcAft>
              <a:buClr>
                <a:schemeClr val="lt1"/>
              </a:buClr>
              <a:buSzPts val="2400"/>
              <a:buNone/>
            </a:pPr>
            <a:r>
              <a:rPr lang="en-US" sz="2000" u="sng" dirty="0">
                <a:solidFill>
                  <a:schemeClr val="hlink"/>
                </a:solidFill>
                <a:latin typeface="Open Sans"/>
                <a:ea typeface="Open Sans"/>
                <a:cs typeface="Open Sans"/>
                <a:sym typeface="Open Sans"/>
                <a:hlinkClick r:id="rId3"/>
              </a:rPr>
              <a:t>hiru.mcmaster.ca/hiru/HIRU_McMaster_PLUS_projects.aspx</a:t>
            </a:r>
            <a:endParaRPr lang="ar-SA" sz="3200" b="1" dirty="0">
              <a:solidFill>
                <a:srgbClr val="000000"/>
              </a:solidFill>
              <a:latin typeface="Open Sans"/>
              <a:ea typeface="Open Sans"/>
              <a:cs typeface="Open Sans"/>
              <a:sym typeface="Open Sans"/>
            </a:endParaRPr>
          </a:p>
          <a:p>
            <a:pPr marL="457200" lvl="0" indent="-381000" algn="r" rtl="1">
              <a:lnSpc>
                <a:spcPct val="90000"/>
              </a:lnSpc>
              <a:spcBef>
                <a:spcPts val="1000"/>
              </a:spcBef>
              <a:spcAft>
                <a:spcPts val="0"/>
              </a:spcAft>
              <a:buClr>
                <a:schemeClr val="lt1"/>
              </a:buClr>
              <a:buSzPts val="2400"/>
              <a:buChar char="●"/>
            </a:pPr>
            <a:r>
              <a:rPr lang="ar-SA" sz="3200" b="1" dirty="0">
                <a:solidFill>
                  <a:schemeClr val="tx1"/>
                </a:solidFill>
                <a:latin typeface="Open Sans"/>
                <a:ea typeface="Open Sans"/>
                <a:cs typeface="Open Sans"/>
                <a:sym typeface="Open Sans"/>
              </a:rPr>
              <a:t>قاعدة بيانات تريب</a:t>
            </a:r>
            <a:r>
              <a:rPr lang="en-US" sz="3200" b="1" dirty="0">
                <a:solidFill>
                  <a:schemeClr val="tx1"/>
                </a:solidFill>
                <a:latin typeface="Open Sans"/>
                <a:ea typeface="Open Sans"/>
                <a:cs typeface="Open Sans"/>
                <a:sym typeface="Open Sans"/>
              </a:rPr>
              <a:t> </a:t>
            </a:r>
            <a:r>
              <a:rPr lang="en-US" sz="2800" b="1" dirty="0">
                <a:solidFill>
                  <a:schemeClr val="tx1"/>
                </a:solidFill>
                <a:latin typeface="Open Sans"/>
                <a:ea typeface="Open Sans"/>
                <a:cs typeface="Open Sans"/>
                <a:sym typeface="Open Sans"/>
              </a:rPr>
              <a:t>Trip Database </a:t>
            </a:r>
            <a:r>
              <a:rPr lang="ar-SA" sz="2800" dirty="0">
                <a:solidFill>
                  <a:schemeClr val="tx1"/>
                </a:solidFill>
                <a:latin typeface="Open Sans"/>
                <a:ea typeface="Open Sans"/>
                <a:cs typeface="Open Sans"/>
                <a:sym typeface="Open Sans"/>
              </a:rPr>
              <a:t>: " أداة سريعة و ذكية </a:t>
            </a:r>
            <a:r>
              <a:rPr lang="ar-SA" sz="2800" dirty="0">
                <a:solidFill>
                  <a:schemeClr val="tx1"/>
                </a:solidFill>
                <a:latin typeface="Open Sans"/>
                <a:ea typeface="Open Sans"/>
                <a:sym typeface="Open Sans"/>
              </a:rPr>
              <a:t>للعثور على دليل </a:t>
            </a:r>
            <a:r>
              <a:rPr lang="ar-SA" sz="2800" dirty="0">
                <a:solidFill>
                  <a:schemeClr val="tx1"/>
                </a:solidFill>
                <a:latin typeface="Open Sans"/>
                <a:ea typeface="Open Sans"/>
                <a:cs typeface="Open Sans"/>
                <a:sym typeface="Open Sans"/>
              </a:rPr>
              <a:t>عالي الجودة من الدراسات الإكلينيكية"، مع إمكانية الوصول الي أدلة الأبحاث وأنواع أخرى من المحتوى مثل الصور والفيديوهات ومنشورات خاصة بمعلومات المريض و دورات تعليمية واخبار</a:t>
            </a:r>
            <a:r>
              <a:rPr lang="ar-SA" dirty="0">
                <a:solidFill>
                  <a:schemeClr val="tx1"/>
                </a:solidFill>
                <a:latin typeface="Open Sans"/>
                <a:ea typeface="Open Sans"/>
                <a:cs typeface="Open Sans"/>
                <a:sym typeface="Open Sans"/>
              </a:rPr>
              <a:t>. </a:t>
            </a:r>
            <a:r>
              <a:rPr lang="en-US" sz="2000" u="sng" dirty="0">
                <a:solidFill>
                  <a:schemeClr val="tx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www.tripdatabase.com/</a:t>
            </a:r>
            <a:endParaRPr lang="ar-SA" sz="2000" dirty="0">
              <a:solidFill>
                <a:schemeClr val="tx1"/>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lt1"/>
              </a:buClr>
              <a:buSzPts val="2400"/>
              <a:buNone/>
            </a:pPr>
            <a:endParaRPr lang="ar-SA" sz="2000" dirty="0">
              <a:latin typeface="Open Sans"/>
              <a:ea typeface="Open Sans"/>
              <a:cs typeface="Open Sans"/>
              <a:sym typeface="Open Sans"/>
            </a:endParaRPr>
          </a:p>
          <a:p>
            <a:pPr marL="457200" lvl="0" indent="-228600" algn="l" rtl="0">
              <a:lnSpc>
                <a:spcPct val="90000"/>
              </a:lnSpc>
              <a:spcBef>
                <a:spcPts val="1000"/>
              </a:spcBef>
              <a:spcAft>
                <a:spcPts val="0"/>
              </a:spcAft>
              <a:buClr>
                <a:schemeClr val="lt1"/>
              </a:buClr>
              <a:buSzPts val="2400"/>
              <a:buNone/>
            </a:pPr>
            <a:endParaRPr lang="ar-SA" sz="2000" dirty="0">
              <a:latin typeface="Open Sans"/>
              <a:ea typeface="Open Sans"/>
              <a:cs typeface="Open Sans"/>
              <a:sym typeface="Open Sans"/>
            </a:endParaRPr>
          </a:p>
          <a:p>
            <a:pPr marL="457200" lvl="0" indent="-228600" algn="l" rtl="0">
              <a:lnSpc>
                <a:spcPct val="90000"/>
              </a:lnSpc>
              <a:spcBef>
                <a:spcPts val="1000"/>
              </a:spcBef>
              <a:spcAft>
                <a:spcPts val="0"/>
              </a:spcAft>
              <a:buClr>
                <a:schemeClr val="lt1"/>
              </a:buClr>
              <a:buSzPts val="2400"/>
              <a:buNone/>
            </a:pPr>
            <a:endParaRPr lang="ar-SA" sz="2000" dirty="0">
              <a:latin typeface="Open Sans"/>
              <a:ea typeface="Open Sans"/>
              <a:cs typeface="Open Sans"/>
              <a:sym typeface="Open Sans"/>
            </a:endParaRPr>
          </a:p>
          <a:p>
            <a:pPr marL="457200" lvl="0" indent="-228600" algn="l" rtl="0">
              <a:lnSpc>
                <a:spcPct val="90000"/>
              </a:lnSpc>
              <a:spcBef>
                <a:spcPts val="1000"/>
              </a:spcBef>
              <a:spcAft>
                <a:spcPts val="0"/>
              </a:spcAft>
              <a:buClr>
                <a:schemeClr val="lt1"/>
              </a:buClr>
              <a:buSzPts val="2400"/>
              <a:buNone/>
            </a:pPr>
            <a:endParaRPr lang="ar-SA" sz="2000" dirty="0">
              <a:latin typeface="Open Sans"/>
              <a:ea typeface="Open Sans"/>
              <a:cs typeface="Open Sans"/>
              <a:sym typeface="Open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5"/>
          <p:cNvSpPr txBox="1">
            <a:spLocks noGrp="1"/>
          </p:cNvSpPr>
          <p:nvPr>
            <p:ph type="title"/>
          </p:nvPr>
        </p:nvSpPr>
        <p:spPr>
          <a:xfrm>
            <a:off x="-391886" y="715244"/>
            <a:ext cx="8131629"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SA" sz="4000" dirty="0">
                <a:solidFill>
                  <a:srgbClr val="586F7C"/>
                </a:solidFill>
                <a:latin typeface="Open Sans"/>
                <a:ea typeface="Open Sans"/>
                <a:cs typeface="Open Sans"/>
                <a:sym typeface="Open Sans"/>
              </a:rPr>
              <a:t>الملخص</a:t>
            </a:r>
            <a:endParaRPr dirty="0">
              <a:solidFill>
                <a:srgbClr val="586F7C"/>
              </a:solidFill>
              <a:latin typeface="Open Sans"/>
              <a:ea typeface="Open Sans"/>
              <a:cs typeface="Open Sans"/>
              <a:sym typeface="Open Sans"/>
            </a:endParaRPr>
          </a:p>
        </p:txBody>
      </p:sp>
      <p:sp>
        <p:nvSpPr>
          <p:cNvPr id="519" name="Google Shape;519;p45"/>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800100" indent="-342900" algn="r" rtl="1">
              <a:buClr>
                <a:schemeClr val="tx1"/>
              </a:buClr>
            </a:pPr>
            <a:r>
              <a:rPr lang="ar-SA" sz="2800" dirty="0">
                <a:solidFill>
                  <a:schemeClr val="tx1"/>
                </a:solidFill>
                <a:latin typeface="Open Sans"/>
                <a:ea typeface="Open Sans"/>
                <a:cs typeface="Open Sans"/>
                <a:sym typeface="Open Sans"/>
              </a:rPr>
              <a:t>يركز هذا الدرس علي مفاهيم  الطب القائم على الأدلة والممارسات القائمة علي الأدلة وأهم مصادر الممارسات القائمة علي الأدلة المتاحة </a:t>
            </a:r>
            <a:r>
              <a:rPr lang="en-US" sz="2800" dirty="0">
                <a:solidFill>
                  <a:schemeClr val="tx1"/>
                </a:solidFill>
                <a:latin typeface="Open Sans"/>
                <a:ea typeface="Open Sans"/>
                <a:cs typeface="Open Sans"/>
                <a:sym typeface="Open Sans"/>
              </a:rPr>
              <a:t>EBP</a:t>
            </a:r>
            <a:r>
              <a:rPr lang="ar-SA" sz="2800" dirty="0">
                <a:solidFill>
                  <a:schemeClr val="tx1"/>
                </a:solidFill>
                <a:latin typeface="Open Sans"/>
                <a:ea typeface="Open Sans"/>
                <a:cs typeface="Open Sans"/>
                <a:sym typeface="Open Sans"/>
              </a:rPr>
              <a:t> .</a:t>
            </a:r>
          </a:p>
          <a:p>
            <a:pPr marL="800100" indent="-342900" algn="r" rtl="1">
              <a:buClr>
                <a:schemeClr val="tx1"/>
              </a:buClr>
            </a:pPr>
            <a:r>
              <a:rPr lang="ar-SA" sz="2800" dirty="0">
                <a:solidFill>
                  <a:schemeClr val="tx1"/>
                </a:solidFill>
                <a:latin typeface="Open Sans"/>
                <a:ea typeface="Open Sans"/>
                <a:cs typeface="Open Sans"/>
                <a:sym typeface="Open Sans"/>
              </a:rPr>
              <a:t>الجزء الأول من الدرس هو نظرة عامة علي مكونات الممارسات القائمة علي الأدلة </a:t>
            </a:r>
            <a:r>
              <a:rPr lang="en-US" sz="2800" dirty="0">
                <a:solidFill>
                  <a:schemeClr val="tx1"/>
                </a:solidFill>
                <a:latin typeface="Open Sans"/>
                <a:ea typeface="Open Sans"/>
                <a:cs typeface="Open Sans"/>
                <a:sym typeface="Open Sans"/>
              </a:rPr>
              <a:t> EBP</a:t>
            </a:r>
            <a:r>
              <a:rPr lang="ar-SA" sz="2800" dirty="0">
                <a:solidFill>
                  <a:schemeClr val="tx1"/>
                </a:solidFill>
                <a:latin typeface="Open Sans"/>
                <a:ea typeface="Open Sans"/>
                <a:cs typeface="Open Sans"/>
                <a:sym typeface="Open Sans"/>
              </a:rPr>
              <a:t> ( الدراسات المرجعية المنهجية، دراسات التحليل البعدي ، أنواع الدراسات الأخرى، التسلسل الهرمي للمصادر ، الدراسات المنتقاة والمقيمة وأيضا الدراسات غير المنتقاة) وكذلك الخطوات الخمس الخاصة بالممارسات القائمة علي الأدلة </a:t>
            </a:r>
            <a:r>
              <a:rPr lang="en-US" sz="2800" dirty="0">
                <a:solidFill>
                  <a:schemeClr val="tx1"/>
                </a:solidFill>
                <a:latin typeface="Open Sans"/>
                <a:ea typeface="Open Sans"/>
                <a:cs typeface="Open Sans"/>
                <a:sym typeface="Open Sans"/>
              </a:rPr>
              <a:t>EBP</a:t>
            </a:r>
            <a:r>
              <a:rPr lang="ar-SA" sz="2800" dirty="0">
                <a:solidFill>
                  <a:schemeClr val="tx1"/>
                </a:solidFill>
                <a:latin typeface="Open Sans"/>
                <a:ea typeface="Open Sans"/>
                <a:cs typeface="Open Sans"/>
                <a:sym typeface="Open Sans"/>
              </a:rPr>
              <a:t> (اسأل، افحص، تأكد، طبق، قيم).</a:t>
            </a:r>
          </a:p>
          <a:p>
            <a:pPr marL="800100" indent="-342900" algn="r" rtl="1">
              <a:buClr>
                <a:schemeClr val="tx1"/>
              </a:buClr>
            </a:pPr>
            <a:r>
              <a:rPr lang="ar-SA" sz="2800" dirty="0">
                <a:solidFill>
                  <a:schemeClr val="tx1"/>
                </a:solidFill>
                <a:latin typeface="Open Sans"/>
                <a:ea typeface="Open Sans"/>
                <a:cs typeface="Open Sans"/>
                <a:sym typeface="Open Sans"/>
              </a:rPr>
              <a:t>الجزء الثاني من الدرس يركز على مصادر المعلومات المتاحة من </a:t>
            </a:r>
            <a:r>
              <a:rPr lang="en-US" sz="2800" dirty="0">
                <a:solidFill>
                  <a:schemeClr val="tx1"/>
                </a:solidFill>
                <a:latin typeface="Open Sans"/>
                <a:ea typeface="Open Sans"/>
                <a:cs typeface="Open Sans"/>
                <a:sym typeface="Open Sans"/>
              </a:rPr>
              <a:t>“</a:t>
            </a:r>
            <a:r>
              <a:rPr lang="ar-SA" sz="2800" dirty="0">
                <a:solidFill>
                  <a:schemeClr val="tx1"/>
                </a:solidFill>
                <a:latin typeface="Open Sans"/>
                <a:ea typeface="Open Sans"/>
                <a:cs typeface="Open Sans"/>
                <a:sym typeface="Open Sans"/>
              </a:rPr>
              <a:t>البحث من أجل الحياة</a:t>
            </a:r>
            <a:r>
              <a:rPr lang="en-US" sz="2800" dirty="0">
                <a:solidFill>
                  <a:schemeClr val="tx1"/>
                </a:solidFill>
                <a:latin typeface="Open Sans"/>
                <a:ea typeface="Open Sans"/>
                <a:cs typeface="Open Sans"/>
                <a:sym typeface="Open Sans"/>
              </a:rPr>
              <a:t>” Research4life</a:t>
            </a:r>
            <a:r>
              <a:rPr lang="ar-SA" sz="2800" dirty="0">
                <a:solidFill>
                  <a:schemeClr val="tx1"/>
                </a:solidFill>
                <a:latin typeface="Open Sans"/>
                <a:ea typeface="Open Sans"/>
                <a:cs typeface="Open Sans"/>
                <a:sym typeface="Open Sans"/>
              </a:rPr>
              <a:t> (مكتبة كوكرين </a:t>
            </a:r>
            <a:r>
              <a:rPr lang="en-US" sz="2800" dirty="0">
                <a:solidFill>
                  <a:schemeClr val="tx1"/>
                </a:solidFill>
                <a:latin typeface="Open Sans"/>
                <a:ea typeface="Open Sans"/>
                <a:cs typeface="Open Sans"/>
                <a:sym typeface="Open Sans"/>
              </a:rPr>
              <a:t>Cochrane Library</a:t>
            </a:r>
            <a:r>
              <a:rPr lang="ar-SA" sz="2800" dirty="0">
                <a:solidFill>
                  <a:schemeClr val="tx1"/>
                </a:solidFill>
                <a:latin typeface="Open Sans"/>
                <a:ea typeface="Open Sans"/>
                <a:cs typeface="Open Sans"/>
                <a:sym typeface="Open Sans"/>
              </a:rPr>
              <a:t>، </a:t>
            </a:r>
            <a:r>
              <a:rPr lang="ar-SA" sz="3200" dirty="0">
                <a:solidFill>
                  <a:schemeClr val="tx1"/>
                </a:solidFill>
                <a:latin typeface="Open Sans"/>
                <a:ea typeface="Open Sans"/>
                <a:cs typeface="Open Sans"/>
                <a:sym typeface="Open Sans"/>
              </a:rPr>
              <a:t>قاعده بيانات مؤسسه جوانا برجز</a:t>
            </a:r>
            <a:r>
              <a:rPr lang="en-US" sz="3200" dirty="0">
                <a:solidFill>
                  <a:schemeClr val="tx1"/>
                </a:solidFill>
                <a:latin typeface="Open Sans"/>
                <a:ea typeface="Open Sans"/>
                <a:cs typeface="Open Sans"/>
                <a:sym typeface="Open Sans"/>
              </a:rPr>
              <a:t>Joanna Briggs Institute EBP Database</a:t>
            </a:r>
            <a:r>
              <a:rPr lang="ar-SA" sz="3200" dirty="0">
                <a:solidFill>
                  <a:schemeClr val="tx1"/>
                </a:solidFill>
                <a:latin typeface="Open Sans"/>
                <a:ea typeface="Open Sans"/>
                <a:cs typeface="Open Sans"/>
                <a:sym typeface="Open Sans"/>
              </a:rPr>
              <a:t>، </a:t>
            </a:r>
            <a:r>
              <a:rPr lang="ar-SA" sz="3200" dirty="0" err="1">
                <a:solidFill>
                  <a:schemeClr val="tx1"/>
                </a:solidFill>
                <a:latin typeface="Open Sans"/>
                <a:ea typeface="Open Sans"/>
                <a:cs typeface="Open Sans"/>
                <a:sym typeface="Open Sans"/>
              </a:rPr>
              <a:t>كلينكال</a:t>
            </a:r>
            <a:r>
              <a:rPr lang="ar-SA" sz="3200" dirty="0">
                <a:solidFill>
                  <a:schemeClr val="tx1"/>
                </a:solidFill>
                <a:latin typeface="Open Sans"/>
                <a:ea typeface="Open Sans"/>
                <a:cs typeface="Open Sans"/>
                <a:sym typeface="Open Sans"/>
              </a:rPr>
              <a:t> كي</a:t>
            </a:r>
            <a:r>
              <a:rPr lang="en-US" sz="3200" dirty="0">
                <a:solidFill>
                  <a:schemeClr val="tx1"/>
                </a:solidFill>
                <a:latin typeface="Open Sans"/>
                <a:ea typeface="Open Sans"/>
                <a:cs typeface="Open Sans"/>
                <a:sym typeface="Open Sans"/>
              </a:rPr>
              <a:t>Clinical Key</a:t>
            </a:r>
            <a:r>
              <a:rPr lang="ar-SA" sz="3200" dirty="0">
                <a:solidFill>
                  <a:schemeClr val="tx1"/>
                </a:solidFill>
                <a:latin typeface="Open Sans"/>
                <a:ea typeface="Open Sans"/>
                <a:sym typeface="Open Sans"/>
              </a:rPr>
              <a:t> </a:t>
            </a:r>
            <a:r>
              <a:rPr lang="ar-SA" sz="3200" dirty="0">
                <a:solidFill>
                  <a:schemeClr val="tx1"/>
                </a:solidFill>
                <a:latin typeface="Open Sans"/>
                <a:ea typeface="Open Sans"/>
                <a:cs typeface="Open Sans"/>
                <a:sym typeface="Open Sans"/>
              </a:rPr>
              <a:t>، اسينشيال </a:t>
            </a:r>
            <a:r>
              <a:rPr lang="ar-SA" sz="3200" dirty="0" err="1">
                <a:solidFill>
                  <a:schemeClr val="tx1"/>
                </a:solidFill>
                <a:latin typeface="Open Sans"/>
                <a:ea typeface="Open Sans"/>
                <a:cs typeface="Open Sans"/>
                <a:sym typeface="Open Sans"/>
              </a:rPr>
              <a:t>ايفيدنس</a:t>
            </a:r>
            <a:r>
              <a:rPr lang="ar-SA" sz="3200" dirty="0">
                <a:solidFill>
                  <a:schemeClr val="tx1"/>
                </a:solidFill>
                <a:latin typeface="Open Sans"/>
                <a:ea typeface="Open Sans"/>
                <a:cs typeface="Open Sans"/>
                <a:sym typeface="Open Sans"/>
              </a:rPr>
              <a:t> بلس</a:t>
            </a:r>
            <a:r>
              <a:rPr lang="en-US" sz="3200" dirty="0">
                <a:solidFill>
                  <a:schemeClr val="tx1"/>
                </a:solidFill>
                <a:latin typeface="Open Sans"/>
                <a:ea typeface="Open Sans"/>
                <a:cs typeface="Open Sans"/>
                <a:sym typeface="Open Sans"/>
              </a:rPr>
              <a:t>Essential Evidence Plus</a:t>
            </a:r>
            <a:r>
              <a:rPr lang="ar-SA" sz="3200" dirty="0">
                <a:solidFill>
                  <a:schemeClr val="tx1"/>
                </a:solidFill>
                <a:latin typeface="Open Sans"/>
                <a:ea typeface="Open Sans"/>
                <a:cs typeface="Open Sans"/>
                <a:sym typeface="Open Sans"/>
              </a:rPr>
              <a:t>)، </a:t>
            </a:r>
            <a:r>
              <a:rPr lang="en-US" sz="3200" dirty="0">
                <a:solidFill>
                  <a:schemeClr val="tx1"/>
                </a:solidFill>
                <a:latin typeface="Open Sans"/>
                <a:ea typeface="Open Sans"/>
                <a:cs typeface="Open Sans"/>
                <a:sym typeface="Open Sans"/>
              </a:rPr>
              <a:t>PubMed</a:t>
            </a:r>
            <a:r>
              <a:rPr lang="ar-SA" sz="3200" dirty="0">
                <a:solidFill>
                  <a:schemeClr val="tx1"/>
                </a:solidFill>
                <a:latin typeface="Open Sans"/>
                <a:ea typeface="Open Sans"/>
                <a:cs typeface="Open Sans"/>
                <a:sym typeface="Open Sans"/>
              </a:rPr>
              <a:t> ( الاستفسارات الإكلينيكية وفلاتر أنواع المقالات ) والانترنت.</a:t>
            </a:r>
          </a:p>
          <a:p>
            <a:pPr marL="800100" indent="-342900" algn="r" rtl="1">
              <a:buClr>
                <a:schemeClr val="tx1"/>
              </a:buClr>
            </a:pPr>
            <a:endParaRPr lang="ar-SA" sz="3200" dirty="0">
              <a:solidFill>
                <a:srgbClr val="000000"/>
              </a:solidFill>
              <a:latin typeface="Open Sans"/>
              <a:ea typeface="Open Sans"/>
              <a:cs typeface="Open Sans"/>
              <a:sym typeface="Open Sans"/>
            </a:endParaRPr>
          </a:p>
          <a:p>
            <a:pPr indent="0" algn="r" rtl="1">
              <a:buClr>
                <a:schemeClr val="tx1"/>
              </a:buClr>
              <a:buNone/>
            </a:pPr>
            <a:endParaRPr lang="ar-SA" sz="3200" dirty="0">
              <a:solidFill>
                <a:srgbClr val="000000"/>
              </a:solidFill>
              <a:latin typeface="Open Sans"/>
              <a:ea typeface="Open Sans"/>
              <a:cs typeface="Open Sans"/>
              <a:sym typeface="Open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FBFE0-CB2C-A44A-9987-FA02D42A2590}"/>
              </a:ext>
            </a:extLst>
          </p:cNvPr>
          <p:cNvSpPr>
            <a:spLocks noGrp="1"/>
          </p:cNvSpPr>
          <p:nvPr>
            <p:ph type="title"/>
          </p:nvPr>
        </p:nvSpPr>
        <p:spPr>
          <a:xfrm>
            <a:off x="818606" y="403864"/>
            <a:ext cx="6966394" cy="1080900"/>
          </a:xfrm>
        </p:spPr>
        <p:txBody>
          <a:bodyPr/>
          <a:lstStyle/>
          <a:p>
            <a:pPr marR="0" algn="r" rtl="1">
              <a:lnSpc>
                <a:spcPct val="90000"/>
              </a:lnSpc>
              <a:spcBef>
                <a:spcPts val="0"/>
              </a:spcBef>
              <a:spcAft>
                <a:spcPts val="0"/>
              </a:spcAft>
              <a:buClr>
                <a:srgbClr val="FFFFFF"/>
              </a:buClr>
              <a:buSzPts val="3600"/>
              <a:buFont typeface="Trebuchet MS"/>
              <a:buNone/>
            </a:pPr>
            <a:r>
              <a:rPr lang="ar-SA" sz="3600" dirty="0">
                <a:solidFill>
                  <a:schemeClr val="bg1">
                    <a:lumMod val="50000"/>
                  </a:schemeClr>
                </a:solidFill>
                <a:latin typeface="Open Sans"/>
                <a:ea typeface="Open Sans"/>
              </a:rPr>
              <a:t>			أ</a:t>
            </a:r>
            <a:r>
              <a:rPr lang="ar-SA" sz="3600" dirty="0">
                <a:solidFill>
                  <a:srgbClr val="586F7C"/>
                </a:solidFill>
                <a:latin typeface="Open Sans"/>
                <a:ea typeface="Open Sans"/>
              </a:rPr>
              <a:t>نت مدعو الي:</a:t>
            </a:r>
            <a:endParaRPr lang="en-US" sz="3600" dirty="0">
              <a:solidFill>
                <a:srgbClr val="586F7C"/>
              </a:solidFill>
              <a:latin typeface="Open Sans"/>
              <a:ea typeface="Open Sans"/>
            </a:endParaRPr>
          </a:p>
        </p:txBody>
      </p:sp>
      <p:sp>
        <p:nvSpPr>
          <p:cNvPr id="3" name="Text Placeholder 2">
            <a:extLst>
              <a:ext uri="{FF2B5EF4-FFF2-40B4-BE49-F238E27FC236}">
                <a16:creationId xmlns:a16="http://schemas.microsoft.com/office/drawing/2014/main" id="{5615B600-5976-0C4F-B720-4FCA12993FC7}"/>
              </a:ext>
            </a:extLst>
          </p:cNvPr>
          <p:cNvSpPr>
            <a:spLocks noGrp="1"/>
          </p:cNvSpPr>
          <p:nvPr>
            <p:ph type="body" idx="1"/>
          </p:nvPr>
        </p:nvSpPr>
        <p:spPr>
          <a:xfrm>
            <a:off x="344032" y="2336873"/>
            <a:ext cx="11108602" cy="3599400"/>
          </a:xfrm>
        </p:spPr>
        <p:txBody>
          <a:bodyPr/>
          <a:lstStyle/>
          <a:p>
            <a:pPr algn="r" rtl="1"/>
            <a:r>
              <a:rPr lang="ar-SA" dirty="0">
                <a:solidFill>
                  <a:schemeClr val="tx1"/>
                </a:solidFill>
              </a:rPr>
              <a:t>- قم بزيارتنا</a:t>
            </a:r>
            <a:r>
              <a:rPr lang="ar-EG" dirty="0">
                <a:solidFill>
                  <a:schemeClr val="tx1"/>
                </a:solidFill>
              </a:rPr>
              <a:t> من خلال</a:t>
            </a:r>
            <a:r>
              <a:rPr lang="ar-SA" dirty="0">
                <a:solidFill>
                  <a:schemeClr val="tx1"/>
                </a:solidFill>
              </a:rPr>
              <a:t> </a:t>
            </a:r>
            <a:r>
              <a:rPr lang="en-US" dirty="0">
                <a:solidFill>
                  <a:srgbClr val="00B0F0"/>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www.research4life.or</a:t>
            </a:r>
            <a:r>
              <a:rPr lang="en-US" dirty="0">
                <a:solidFill>
                  <a:srgbClr val="00B0F0"/>
                </a:solidFill>
                <a:uFill>
                  <a:noFill/>
                </a:uFill>
                <a:latin typeface="Open Sans"/>
                <a:ea typeface="Open Sans"/>
                <a:cs typeface="Open Sans"/>
                <a:sym typeface="Open Sans"/>
              </a:rPr>
              <a:t>g</a:t>
            </a:r>
          </a:p>
          <a:p>
            <a:pPr algn="r" rtl="1"/>
            <a:r>
              <a:rPr lang="ar-SA" dirty="0">
                <a:solidFill>
                  <a:schemeClr val="tx1"/>
                </a:solidFill>
              </a:rPr>
              <a:t>- تواصل معنا </a:t>
            </a:r>
            <a:r>
              <a:rPr lang="ar-EG" dirty="0">
                <a:solidFill>
                  <a:schemeClr val="tx1"/>
                </a:solidFill>
              </a:rPr>
              <a:t>من خلال</a:t>
            </a:r>
            <a:r>
              <a:rPr lang="en-US" dirty="0">
                <a:solidFill>
                  <a:srgbClr val="00B0F0"/>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r4l@research4life.org</a:t>
            </a:r>
            <a:r>
              <a:rPr lang="en-US" dirty="0">
                <a:solidFill>
                  <a:srgbClr val="00B0F0"/>
                </a:solidFill>
                <a:latin typeface="Open Sans"/>
                <a:ea typeface="Open Sans"/>
                <a:cs typeface="Open Sans"/>
                <a:sym typeface="Open Sans"/>
              </a:rPr>
              <a:t> </a:t>
            </a:r>
            <a:endParaRPr lang="ar-SA" dirty="0">
              <a:solidFill>
                <a:srgbClr val="00B0F0"/>
              </a:solidFill>
            </a:endParaRPr>
          </a:p>
          <a:p>
            <a:pPr algn="r" rtl="1"/>
            <a:r>
              <a:rPr lang="ar-SA" dirty="0">
                <a:solidFill>
                  <a:schemeClr val="tx1"/>
                </a:solidFill>
              </a:rPr>
              <a:t>- اكتشف مواد تدريبية أخرى: </a:t>
            </a:r>
            <a:r>
              <a:rPr lang="en-US" dirty="0">
                <a:solidFill>
                  <a:srgbClr val="00B0F0"/>
                </a:solidFill>
                <a:latin typeface="Open Sans"/>
                <a:ea typeface="Open Sans"/>
                <a:cs typeface="Open Sans"/>
                <a:sym typeface="Open Sans"/>
              </a:rPr>
              <a:t>[</a:t>
            </a:r>
            <a:r>
              <a:rPr lang="en-US" u="sng" dirty="0">
                <a:solidFill>
                  <a:srgbClr val="00B0F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www.research4life.org/training</a:t>
            </a:r>
            <a:r>
              <a:rPr lang="en-US" dirty="0">
                <a:solidFill>
                  <a:srgbClr val="00B0F0"/>
                </a:solidFill>
                <a:latin typeface="Open Sans"/>
                <a:ea typeface="Open Sans"/>
                <a:cs typeface="Open Sans"/>
                <a:sym typeface="Open Sans"/>
              </a:rPr>
              <a:t>]</a:t>
            </a:r>
            <a:endParaRPr lang="ar-SA" dirty="0">
              <a:solidFill>
                <a:srgbClr val="00B0F0"/>
              </a:solidFill>
            </a:endParaRPr>
          </a:p>
          <a:p>
            <a:pPr algn="r" rtl="1"/>
            <a:r>
              <a:rPr lang="ar-SA" dirty="0">
                <a:solidFill>
                  <a:schemeClr val="tx1"/>
                </a:solidFill>
              </a:rPr>
              <a:t>- قم بالتسجيل ليصلك أهم الأخبار </a:t>
            </a:r>
            <a:r>
              <a:rPr lang="en-US" dirty="0">
                <a:solidFill>
                  <a:srgbClr val="00B0F0"/>
                </a:solidFill>
                <a:latin typeface="Open Sans"/>
                <a:ea typeface="Open Sans"/>
                <a:cs typeface="Open Sans"/>
                <a:sym typeface="Open Sans"/>
              </a:rPr>
              <a:t>[</a:t>
            </a:r>
            <a:r>
              <a:rPr lang="en-US" u="sng" dirty="0">
                <a:solidFill>
                  <a:srgbClr val="00B0F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www.research4life.org/newsletter</a:t>
            </a:r>
            <a:r>
              <a:rPr lang="en-US" dirty="0">
                <a:solidFill>
                  <a:srgbClr val="00B0F0"/>
                </a:solidFill>
                <a:latin typeface="Open Sans"/>
                <a:ea typeface="Open Sans"/>
                <a:cs typeface="Open Sans"/>
                <a:sym typeface="Open Sans"/>
              </a:rPr>
              <a:t>]</a:t>
            </a:r>
            <a:endParaRPr lang="ar-SA" dirty="0">
              <a:solidFill>
                <a:srgbClr val="00B0F0"/>
              </a:solidFill>
            </a:endParaRPr>
          </a:p>
          <a:p>
            <a:pPr algn="r" rtl="1"/>
            <a:r>
              <a:rPr lang="ar-SA" dirty="0">
                <a:solidFill>
                  <a:schemeClr val="tx1"/>
                </a:solidFill>
              </a:rPr>
              <a:t>- شاهد فيديوهات " البح</a:t>
            </a:r>
            <a:r>
              <a:rPr lang="ar-EG" dirty="0">
                <a:solidFill>
                  <a:schemeClr val="tx1"/>
                </a:solidFill>
              </a:rPr>
              <a:t>و</a:t>
            </a:r>
            <a:r>
              <a:rPr lang="ar-SA" dirty="0">
                <a:solidFill>
                  <a:schemeClr val="tx1"/>
                </a:solidFill>
              </a:rPr>
              <a:t>ث من أجل الحياة" </a:t>
            </a:r>
            <a:r>
              <a:rPr lang="en-US" dirty="0">
                <a:solidFill>
                  <a:schemeClr val="tx1"/>
                </a:solidFill>
                <a:sym typeface="Open Sans"/>
              </a:rPr>
              <a:t>Research4Life</a:t>
            </a:r>
            <a:r>
              <a:rPr lang="ar-SA" dirty="0">
                <a:solidFill>
                  <a:schemeClr val="tx1"/>
                </a:solidFill>
                <a:latin typeface="Open Sans"/>
                <a:ea typeface="Open Sans"/>
                <a:cs typeface="Open Sans"/>
                <a:sym typeface="Open Sans"/>
              </a:rPr>
              <a:t> </a:t>
            </a:r>
            <a:r>
              <a:rPr lang="en-US" u="sng" dirty="0">
                <a:solidFill>
                  <a:srgbClr val="00B0F0"/>
                </a:solidFill>
                <a:latin typeface="Open Sans"/>
                <a:ea typeface="Open Sans"/>
                <a:cs typeface="Open Sans"/>
                <a:sym typeface="Open Sans"/>
              </a:rPr>
              <a:t>[</a:t>
            </a:r>
            <a:r>
              <a:rPr lang="en-US" u="sng" dirty="0">
                <a:solidFill>
                  <a:srgbClr val="00B0F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https://bit.ly/2w3CU5C</a:t>
            </a:r>
            <a:r>
              <a:rPr lang="en-US" u="sng" dirty="0">
                <a:solidFill>
                  <a:srgbClr val="00B0F0"/>
                </a:solidFill>
                <a:latin typeface="Open Sans"/>
                <a:ea typeface="Open Sans"/>
                <a:cs typeface="Open Sans"/>
                <a:sym typeface="Open Sans"/>
              </a:rPr>
              <a:t>]</a:t>
            </a:r>
            <a:endParaRPr lang="ar-SA" u="sng" dirty="0">
              <a:solidFill>
                <a:srgbClr val="00B0F0"/>
              </a:solidFill>
              <a:latin typeface="Open Sans"/>
              <a:ea typeface="Open Sans"/>
            </a:endParaRPr>
          </a:p>
          <a:p>
            <a:pPr algn="r" rtl="1"/>
            <a:r>
              <a:rPr lang="ar-SA" dirty="0">
                <a:solidFill>
                  <a:schemeClr val="tx1"/>
                </a:solidFill>
              </a:rPr>
              <a:t>- تابعنا علي توتير وفيس بوك </a:t>
            </a:r>
            <a:r>
              <a:rPr lang="en-US" dirty="0">
                <a:solidFill>
                  <a:srgbClr val="00B0F0"/>
                </a:solidFill>
                <a:latin typeface="Open Sans"/>
                <a:ea typeface="Open Sans"/>
                <a:cs typeface="Open Sans"/>
                <a:sym typeface="Open Sans"/>
              </a:rPr>
              <a:t>@R4Lpartnership</a:t>
            </a:r>
            <a:endParaRPr lang="en-US" dirty="0">
              <a:solidFill>
                <a:srgbClr val="00B0F0"/>
              </a:solidFill>
            </a:endParaRPr>
          </a:p>
        </p:txBody>
      </p:sp>
    </p:spTree>
    <p:extLst>
      <p:ext uri="{BB962C8B-B14F-4D97-AF65-F5344CB8AC3E}">
        <p14:creationId xmlns:p14="http://schemas.microsoft.com/office/powerpoint/2010/main" val="37929246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279" name="Google Shape;279;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280" name="Google Shape;280;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281" name="Google Shape;281;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282" name="Google Shape;282;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283" name="Google Shape;283;p1"/>
          <p:cNvSpPr/>
          <p:nvPr/>
        </p:nvSpPr>
        <p:spPr>
          <a:xfrm>
            <a:off x="1131616" y="2227239"/>
            <a:ext cx="9712249" cy="3908722"/>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ar-SA" sz="3000" dirty="0">
                <a:solidFill>
                  <a:srgbClr val="F8981D"/>
                </a:solidFill>
                <a:latin typeface="Open Sans"/>
                <a:ea typeface="Open Sans"/>
                <a:cs typeface="Open Sans"/>
                <a:sym typeface="Open Sans"/>
              </a:rPr>
              <a:t>لمزيد من المعلومات والتفاصيل</a:t>
            </a:r>
            <a:r>
              <a:rPr lang="ar-EG" sz="3000" dirty="0">
                <a:solidFill>
                  <a:srgbClr val="F8981D"/>
                </a:solidFill>
                <a:latin typeface="Open Sans"/>
                <a:ea typeface="Open Sans"/>
                <a:cs typeface="Open Sans"/>
                <a:sym typeface="Open Sans"/>
              </a:rPr>
              <a:t> عن </a:t>
            </a:r>
          </a:p>
          <a:p>
            <a:pPr marL="0" marR="0" lvl="0" indent="0" algn="ctr" rtl="1">
              <a:lnSpc>
                <a:spcPct val="100000"/>
              </a:lnSpc>
              <a:spcBef>
                <a:spcPts val="0"/>
              </a:spcBef>
              <a:spcAft>
                <a:spcPts val="0"/>
              </a:spcAft>
              <a:buNone/>
            </a:pPr>
            <a:r>
              <a:rPr lang="ar-EG" sz="3000" dirty="0">
                <a:solidFill>
                  <a:srgbClr val="F8981D"/>
                </a:solidFill>
                <a:latin typeface="Open Sans"/>
                <a:ea typeface="Open Sans"/>
                <a:cs typeface="Open Sans"/>
                <a:sym typeface="Open Sans"/>
              </a:rPr>
              <a:t>"البحوث من أجل الحياة"</a:t>
            </a:r>
            <a:r>
              <a:rPr lang="en-US" sz="3000" dirty="0">
                <a:solidFill>
                  <a:srgbClr val="F8981D"/>
                </a:solidFill>
                <a:latin typeface="Open Sans"/>
                <a:ea typeface="Open Sans"/>
                <a:cs typeface="Open Sans"/>
                <a:sym typeface="Open Sans"/>
              </a:rPr>
              <a:t>Research4Life</a:t>
            </a:r>
            <a:endParaRPr sz="3000"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None/>
            </a:pPr>
            <a:endParaRPr sz="3000"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en-US" sz="3000" i="0" u="sng" strike="noStrike" cap="none" dirty="0">
                <a:solidFill>
                  <a:schemeClr val="hlink"/>
                </a:solidFill>
                <a:latin typeface="Open Sans"/>
                <a:ea typeface="Open Sans"/>
                <a:cs typeface="Open Sans"/>
                <a:sym typeface="Open Sans"/>
                <a:hlinkClick r:id="rId8"/>
              </a:rPr>
              <a:t>www.research4life.org</a:t>
            </a:r>
            <a:endParaRPr sz="300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None/>
            </a:pPr>
            <a:br>
              <a:rPr lang="en-US" sz="3000" i="0" u="none" strike="noStrike" cap="none" dirty="0">
                <a:solidFill>
                  <a:srgbClr val="F8981D"/>
                </a:solidFill>
                <a:latin typeface="Open Sans"/>
                <a:ea typeface="Open Sans"/>
                <a:cs typeface="Open Sans"/>
                <a:sym typeface="Open Sans"/>
              </a:rPr>
            </a:br>
            <a:r>
              <a:rPr lang="en-US" sz="3000" i="0" u="sng" strike="noStrike" cap="none" dirty="0">
                <a:solidFill>
                  <a:schemeClr val="hlink"/>
                </a:solidFill>
                <a:latin typeface="Open Sans"/>
                <a:ea typeface="Open Sans"/>
                <a:cs typeface="Open Sans"/>
                <a:sym typeface="Open Sans"/>
                <a:hlinkClick r:id="rId9"/>
              </a:rPr>
              <a:t>r4l@research4life.org</a:t>
            </a:r>
            <a:r>
              <a:rPr lang="en-US" sz="3000" i="0" u="none" strike="noStrike" cap="none" dirty="0">
                <a:solidFill>
                  <a:srgbClr val="004890"/>
                </a:solidFill>
                <a:latin typeface="Open Sans"/>
                <a:ea typeface="Open Sans"/>
                <a:cs typeface="Open Sans"/>
                <a:sym typeface="Open Sans"/>
              </a:rPr>
              <a:t>  </a:t>
            </a:r>
            <a:endParaRPr sz="3000" i="0" u="none" strike="noStrike" cap="none" dirty="0">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None/>
            </a:pPr>
            <a:br>
              <a:rPr lang="en-US" sz="2000" i="0" u="none" strike="noStrike" cap="none" dirty="0">
                <a:solidFill>
                  <a:srgbClr val="F8981D"/>
                </a:solidFill>
                <a:latin typeface="Open Sans"/>
                <a:ea typeface="Open Sans"/>
                <a:cs typeface="Open Sans"/>
                <a:sym typeface="Open Sans"/>
              </a:rPr>
            </a:br>
            <a:br>
              <a:rPr lang="en-US" sz="2000" i="0" u="none" strike="noStrike" cap="none" dirty="0">
                <a:solidFill>
                  <a:srgbClr val="586F7C"/>
                </a:solidFill>
                <a:latin typeface="Open Sans"/>
                <a:ea typeface="Open Sans"/>
                <a:cs typeface="Open Sans"/>
                <a:sym typeface="Open Sans"/>
              </a:rPr>
            </a:br>
            <a:br>
              <a:rPr lang="en-US" sz="1400" i="0" u="none" strike="noStrike" cap="none" dirty="0">
                <a:solidFill>
                  <a:srgbClr val="F8981D"/>
                </a:solidFill>
                <a:latin typeface="Open Sans"/>
                <a:ea typeface="Open Sans"/>
                <a:cs typeface="Open Sans"/>
                <a:sym typeface="Open Sans"/>
              </a:rPr>
            </a:br>
            <a:endParaRPr sz="1400" i="0" u="none" strike="noStrike" cap="none" dirty="0">
              <a:solidFill>
                <a:srgbClr val="F8981D"/>
              </a:solidFill>
              <a:latin typeface="Open Sans"/>
              <a:ea typeface="Open Sans"/>
              <a:cs typeface="Open Sans"/>
              <a:sym typeface="Open Sans"/>
            </a:endParaRPr>
          </a:p>
        </p:txBody>
      </p:sp>
      <p:sp>
        <p:nvSpPr>
          <p:cNvPr id="284" name="Google Shape;284;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algn="ctr" defTabSz="914400" rtl="1" eaLnBrk="1" latinLnBrk="0" hangingPunct="1"/>
            <a:r>
              <a:rPr lang="ar-SA" sz="1800" dirty="0">
                <a:solidFill>
                  <a:schemeClr val="bg1"/>
                </a:solidFill>
              </a:rPr>
              <a:t>مجموعات البحوث من أجل الحياة </a:t>
            </a:r>
            <a:r>
              <a:rPr lang="en-US" sz="1800" dirty="0">
                <a:solidFill>
                  <a:schemeClr val="bg1"/>
                </a:solidFill>
              </a:rPr>
              <a:t>Research4Life" </a:t>
            </a:r>
            <a:r>
              <a:rPr lang="ar-SA" sz="1800" dirty="0">
                <a:solidFill>
                  <a:schemeClr val="bg1"/>
                </a:solidFill>
              </a:rPr>
              <a:t>" هي شراكة بين القطاعين العام والخاص لخمس مجموعات </a:t>
            </a:r>
            <a:endParaRPr lang="en-US" sz="1800" dirty="0">
              <a:solidFill>
                <a:schemeClr val="bg1"/>
              </a:solidFill>
            </a:endParaRPr>
          </a:p>
        </p:txBody>
      </p:sp>
    </p:spTree>
    <p:extLst>
      <p:ext uri="{BB962C8B-B14F-4D97-AF65-F5344CB8AC3E}">
        <p14:creationId xmlns:p14="http://schemas.microsoft.com/office/powerpoint/2010/main" val="3064348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0"/>
          <p:cNvSpPr txBox="1">
            <a:spLocks noGrp="1"/>
          </p:cNvSpPr>
          <p:nvPr>
            <p:ph type="title"/>
          </p:nvPr>
        </p:nvSpPr>
        <p:spPr>
          <a:xfrm>
            <a:off x="0" y="437222"/>
            <a:ext cx="7805853" cy="10809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3600"/>
              <a:buNone/>
            </a:pPr>
            <a:r>
              <a:rPr lang="ar-SA" sz="3500" dirty="0">
                <a:solidFill>
                  <a:srgbClr val="586F7C"/>
                </a:solidFill>
                <a:latin typeface="Open Sans"/>
                <a:ea typeface="Open Sans"/>
                <a:cs typeface="Open Sans"/>
                <a:sym typeface="Open Sans"/>
              </a:rPr>
              <a:t>ما هو الطب القائم علي الادلة</a:t>
            </a:r>
            <a:r>
              <a:rPr lang="ar-EG" sz="3500" dirty="0">
                <a:solidFill>
                  <a:srgbClr val="586F7C"/>
                </a:solidFill>
                <a:latin typeface="Open Sans"/>
                <a:ea typeface="Open Sans"/>
                <a:cs typeface="Open Sans"/>
                <a:sym typeface="Open Sans"/>
              </a:rPr>
              <a:t> </a:t>
            </a:r>
            <a:r>
              <a:rPr lang="en-US" sz="3500" dirty="0">
                <a:solidFill>
                  <a:srgbClr val="586F7C"/>
                </a:solidFill>
                <a:latin typeface="Open Sans"/>
                <a:ea typeface="Open Sans"/>
                <a:cs typeface="Open Sans"/>
                <a:sym typeface="Open Sans"/>
              </a:rPr>
              <a:t>EBM</a:t>
            </a:r>
            <a:br>
              <a:rPr lang="ar-EG" sz="3500" dirty="0">
                <a:solidFill>
                  <a:srgbClr val="586F7C"/>
                </a:solidFill>
                <a:latin typeface="Open Sans"/>
                <a:ea typeface="Open Sans"/>
                <a:cs typeface="Open Sans"/>
                <a:sym typeface="Open Sans"/>
              </a:rPr>
            </a:br>
            <a:r>
              <a:rPr lang="ar-SA" sz="3500" dirty="0">
                <a:solidFill>
                  <a:srgbClr val="586F7C"/>
                </a:solidFill>
                <a:latin typeface="Open Sans"/>
                <a:ea typeface="Open Sans"/>
                <a:cs typeface="Open Sans"/>
                <a:sym typeface="Open Sans"/>
              </a:rPr>
              <a:t> وما هي الممارسات القائمة علي الأدلة</a:t>
            </a:r>
            <a:r>
              <a:rPr lang="ar-EG" sz="3500" dirty="0">
                <a:solidFill>
                  <a:srgbClr val="586F7C"/>
                </a:solidFill>
                <a:latin typeface="Open Sans"/>
                <a:ea typeface="Open Sans"/>
                <a:cs typeface="Open Sans"/>
                <a:sym typeface="Open Sans"/>
              </a:rPr>
              <a:t> </a:t>
            </a:r>
            <a:r>
              <a:rPr lang="en-US" sz="3500" dirty="0">
                <a:solidFill>
                  <a:srgbClr val="586F7C"/>
                </a:solidFill>
                <a:latin typeface="Open Sans"/>
                <a:ea typeface="Open Sans"/>
                <a:cs typeface="Open Sans"/>
                <a:sym typeface="Open Sans"/>
              </a:rPr>
              <a:t>EBP</a:t>
            </a:r>
            <a:r>
              <a:rPr lang="ar-SA" sz="3500" dirty="0">
                <a:solidFill>
                  <a:srgbClr val="586F7C"/>
                </a:solidFill>
                <a:latin typeface="Open Sans"/>
                <a:ea typeface="Open Sans"/>
                <a:cs typeface="Open Sans"/>
                <a:sym typeface="Open Sans"/>
              </a:rPr>
              <a:t> ؟</a:t>
            </a:r>
            <a:endParaRPr sz="3500" dirty="0">
              <a:solidFill>
                <a:srgbClr val="586F7C"/>
              </a:solidFill>
              <a:latin typeface="Open Sans"/>
              <a:ea typeface="Open Sans"/>
              <a:cs typeface="Open Sans"/>
              <a:sym typeface="Open Sans"/>
            </a:endParaRPr>
          </a:p>
        </p:txBody>
      </p:sp>
      <p:sp>
        <p:nvSpPr>
          <p:cNvPr id="124" name="Google Shape;124;p40"/>
          <p:cNvSpPr txBox="1">
            <a:spLocks noGrp="1"/>
          </p:cNvSpPr>
          <p:nvPr>
            <p:ph type="body" idx="1"/>
          </p:nvPr>
        </p:nvSpPr>
        <p:spPr>
          <a:xfrm>
            <a:off x="103349" y="1709534"/>
            <a:ext cx="7606867" cy="4996065"/>
          </a:xfrm>
          <a:prstGeom prst="rect">
            <a:avLst/>
          </a:prstGeom>
          <a:noFill/>
          <a:ln>
            <a:noFill/>
          </a:ln>
        </p:spPr>
        <p:txBody>
          <a:bodyPr spcFirstLastPara="1" wrap="square" lIns="91425" tIns="45700" rIns="91425" bIns="45700" anchor="t" anchorCtr="0">
            <a:noAutofit/>
          </a:bodyPr>
          <a:lstStyle/>
          <a:p>
            <a:pPr marL="174625" lvl="0" indent="-22225" algn="r" rtl="1">
              <a:lnSpc>
                <a:spcPct val="100000"/>
              </a:lnSpc>
              <a:spcBef>
                <a:spcPts val="0"/>
              </a:spcBef>
              <a:spcAft>
                <a:spcPts val="0"/>
              </a:spcAft>
              <a:buClr>
                <a:schemeClr val="dk2"/>
              </a:buClr>
              <a:buSzPts val="2200"/>
              <a:buNone/>
            </a:pPr>
            <a:r>
              <a:rPr lang="ar-SA" sz="2800" b="1" dirty="0">
                <a:solidFill>
                  <a:schemeClr val="tx1">
                    <a:lumMod val="75000"/>
                    <a:lumOff val="25000"/>
                  </a:schemeClr>
                </a:solidFill>
                <a:latin typeface="Open Sans"/>
                <a:ea typeface="Open Sans"/>
                <a:cs typeface="Open Sans"/>
                <a:sym typeface="Open Sans"/>
              </a:rPr>
              <a:t>الطب القائم علي الأدلة</a:t>
            </a:r>
            <a:r>
              <a:rPr lang="ar-EG" sz="2800" b="1" dirty="0">
                <a:solidFill>
                  <a:schemeClr val="tx1">
                    <a:lumMod val="75000"/>
                    <a:lumOff val="25000"/>
                  </a:schemeClr>
                </a:solidFill>
                <a:latin typeface="Open Sans"/>
                <a:ea typeface="Open Sans"/>
                <a:cs typeface="Open Sans"/>
                <a:sym typeface="Open Sans"/>
              </a:rPr>
              <a:t> </a:t>
            </a:r>
            <a:r>
              <a:rPr lang="en-US" sz="2800" dirty="0">
                <a:solidFill>
                  <a:schemeClr val="tx1">
                    <a:lumMod val="75000"/>
                    <a:lumOff val="25000"/>
                  </a:schemeClr>
                </a:solidFill>
                <a:latin typeface="Open Sans"/>
                <a:ea typeface="Open Sans"/>
                <a:cs typeface="Open Sans"/>
                <a:sym typeface="Open Sans"/>
              </a:rPr>
              <a:t>EBM</a:t>
            </a:r>
            <a:r>
              <a:rPr lang="ar-SA" sz="2800" b="1" dirty="0">
                <a:solidFill>
                  <a:schemeClr val="tx1">
                    <a:lumMod val="75000"/>
                    <a:lumOff val="25000"/>
                  </a:schemeClr>
                </a:solidFill>
                <a:latin typeface="Open Sans"/>
                <a:ea typeface="Open Sans"/>
                <a:cs typeface="Open Sans"/>
                <a:sym typeface="Open Sans"/>
              </a:rPr>
              <a:t> </a:t>
            </a:r>
            <a:r>
              <a:rPr lang="ar-SA" sz="2800" dirty="0">
                <a:solidFill>
                  <a:schemeClr val="tx1">
                    <a:lumMod val="75000"/>
                    <a:lumOff val="25000"/>
                  </a:schemeClr>
                </a:solidFill>
                <a:latin typeface="Open Sans"/>
                <a:ea typeface="Open Sans"/>
                <a:cs typeface="Open Sans"/>
                <a:sym typeface="Open Sans"/>
              </a:rPr>
              <a:t>"هو تكامل أفضل دليل من</a:t>
            </a:r>
            <a:r>
              <a:rPr lang="ar-EG" sz="2800" dirty="0">
                <a:solidFill>
                  <a:schemeClr val="tx1">
                    <a:lumMod val="75000"/>
                    <a:lumOff val="25000"/>
                  </a:schemeClr>
                </a:solidFill>
                <a:latin typeface="Open Sans"/>
                <a:ea typeface="Open Sans"/>
                <a:cs typeface="Open Sans"/>
                <a:sym typeface="Open Sans"/>
              </a:rPr>
              <a:t> </a:t>
            </a:r>
            <a:r>
              <a:rPr lang="ar-SA" sz="2800" dirty="0">
                <a:solidFill>
                  <a:schemeClr val="tx1">
                    <a:lumMod val="75000"/>
                    <a:lumOff val="25000"/>
                  </a:schemeClr>
                </a:solidFill>
                <a:latin typeface="Open Sans"/>
                <a:ea typeface="Open Sans"/>
                <a:cs typeface="Open Sans"/>
                <a:sym typeface="Open Sans"/>
              </a:rPr>
              <a:t>الأبحاث الحالية ، وتفضيلات المريض ، والخبراء الاكلينيكيين وذلك للإجابة علي </a:t>
            </a:r>
            <a:r>
              <a:rPr lang="ar-EG" sz="2800" dirty="0">
                <a:solidFill>
                  <a:schemeClr val="tx1">
                    <a:lumMod val="75000"/>
                    <a:lumOff val="25000"/>
                  </a:schemeClr>
                </a:solidFill>
                <a:latin typeface="Open Sans"/>
                <a:ea typeface="Open Sans"/>
                <a:cs typeface="Open Sans"/>
                <a:sym typeface="Open Sans"/>
              </a:rPr>
              <a:t>ال</a:t>
            </a:r>
            <a:r>
              <a:rPr lang="ar-SA" sz="2800" dirty="0">
                <a:solidFill>
                  <a:schemeClr val="tx1">
                    <a:lumMod val="75000"/>
                    <a:lumOff val="25000"/>
                  </a:schemeClr>
                </a:solidFill>
                <a:latin typeface="Open Sans"/>
                <a:ea typeface="Open Sans"/>
                <a:cs typeface="Open Sans"/>
                <a:sym typeface="Open Sans"/>
              </a:rPr>
              <a:t>تساؤلات </a:t>
            </a:r>
            <a:r>
              <a:rPr lang="ar-EG" sz="2800" dirty="0">
                <a:solidFill>
                  <a:schemeClr val="tx1">
                    <a:lumMod val="75000"/>
                    <a:lumOff val="25000"/>
                  </a:schemeClr>
                </a:solidFill>
                <a:latin typeface="Open Sans"/>
                <a:ea typeface="Open Sans"/>
                <a:cs typeface="Open Sans"/>
                <a:sym typeface="Open Sans"/>
              </a:rPr>
              <a:t>ال</a:t>
            </a:r>
            <a:r>
              <a:rPr lang="ar-SA" sz="2800" dirty="0">
                <a:solidFill>
                  <a:schemeClr val="tx1">
                    <a:lumMod val="75000"/>
                    <a:lumOff val="25000"/>
                  </a:schemeClr>
                </a:solidFill>
                <a:latin typeface="Open Sans"/>
                <a:ea typeface="Open Sans"/>
                <a:cs typeface="Open Sans"/>
                <a:sym typeface="Open Sans"/>
              </a:rPr>
              <a:t>إكلينيكية في وقت مناسب ".</a:t>
            </a:r>
          </a:p>
          <a:p>
            <a:pPr marL="355600" lvl="0" indent="-203200" algn="r" rtl="1">
              <a:lnSpc>
                <a:spcPct val="100000"/>
              </a:lnSpc>
              <a:spcBef>
                <a:spcPts val="0"/>
              </a:spcBef>
              <a:spcAft>
                <a:spcPts val="0"/>
              </a:spcAft>
              <a:buClr>
                <a:schemeClr val="dk2"/>
              </a:buClr>
              <a:buSzPts val="2200"/>
              <a:buNone/>
            </a:pPr>
            <a:r>
              <a:rPr lang="en-US" sz="1800" dirty="0">
                <a:solidFill>
                  <a:schemeClr val="tx1">
                    <a:lumMod val="75000"/>
                    <a:lumOff val="25000"/>
                  </a:schemeClr>
                </a:solidFill>
                <a:latin typeface="Open Sans"/>
                <a:ea typeface="Open Sans"/>
                <a:cs typeface="Open Sans"/>
                <a:sym typeface="Open Sans"/>
              </a:rPr>
              <a:t>Sackett  D et al. </a:t>
            </a:r>
            <a:r>
              <a:rPr lang="en-US" sz="1800" i="1" dirty="0">
                <a:solidFill>
                  <a:schemeClr val="tx1">
                    <a:lumMod val="75000"/>
                    <a:lumOff val="25000"/>
                  </a:schemeClr>
                </a:solidFill>
                <a:latin typeface="Open Sans"/>
                <a:ea typeface="Open Sans"/>
                <a:cs typeface="Open Sans"/>
                <a:sym typeface="Open Sans"/>
              </a:rPr>
              <a:t>Evidence-based medicine: How to practice and teach EBM</a:t>
            </a:r>
            <a:r>
              <a:rPr lang="en-US" sz="1800" dirty="0">
                <a:solidFill>
                  <a:schemeClr val="tx1">
                    <a:lumMod val="75000"/>
                    <a:lumOff val="25000"/>
                  </a:schemeClr>
                </a:solidFill>
                <a:latin typeface="Open Sans"/>
                <a:ea typeface="Open Sans"/>
                <a:cs typeface="Open Sans"/>
                <a:sym typeface="Open Sans"/>
              </a:rPr>
              <a:t>. London: Churchill Livingstone, 2000.</a:t>
            </a:r>
            <a:endParaRPr lang="ar-SA" sz="1800" dirty="0">
              <a:solidFill>
                <a:schemeClr val="tx1">
                  <a:lumMod val="75000"/>
                  <a:lumOff val="25000"/>
                </a:schemeClr>
              </a:solidFill>
              <a:latin typeface="Open Sans"/>
              <a:ea typeface="Open Sans"/>
              <a:cs typeface="Open Sans"/>
              <a:sym typeface="Open Sans"/>
            </a:endParaRPr>
          </a:p>
          <a:p>
            <a:pPr marL="355600" lvl="0" indent="-203200" algn="r" rtl="1">
              <a:lnSpc>
                <a:spcPct val="100000"/>
              </a:lnSpc>
              <a:spcBef>
                <a:spcPts val="0"/>
              </a:spcBef>
              <a:buClr>
                <a:schemeClr val="dk2"/>
              </a:buClr>
              <a:buSzPts val="2200"/>
              <a:buNone/>
            </a:pPr>
            <a:endParaRPr lang="ar-SA" sz="2800" i="1" dirty="0">
              <a:solidFill>
                <a:schemeClr val="tx1">
                  <a:lumMod val="75000"/>
                  <a:lumOff val="25000"/>
                </a:schemeClr>
              </a:solidFill>
              <a:latin typeface="Open Sans"/>
              <a:ea typeface="Open Sans"/>
              <a:cs typeface="Open Sans"/>
              <a:sym typeface="Open Sans"/>
            </a:endParaRPr>
          </a:p>
          <a:p>
            <a:pPr marL="174625" lvl="0" indent="-22225" algn="r" rtl="1">
              <a:lnSpc>
                <a:spcPct val="100000"/>
              </a:lnSpc>
              <a:spcBef>
                <a:spcPts val="0"/>
              </a:spcBef>
              <a:buClr>
                <a:schemeClr val="dk2"/>
              </a:buClr>
              <a:buSzPts val="2200"/>
              <a:buNone/>
            </a:pPr>
            <a:r>
              <a:rPr lang="ar-SA" sz="2800" b="1" dirty="0">
                <a:solidFill>
                  <a:schemeClr val="tx1">
                    <a:lumMod val="75000"/>
                    <a:lumOff val="25000"/>
                  </a:schemeClr>
                </a:solidFill>
                <a:latin typeface="Open Sans"/>
                <a:ea typeface="Open Sans"/>
                <a:cs typeface="Open Sans"/>
                <a:sym typeface="Open Sans"/>
              </a:rPr>
              <a:t>الممارسات القائمة علي الأدلة </a:t>
            </a:r>
            <a:r>
              <a:rPr lang="en-US" sz="2800" dirty="0">
                <a:solidFill>
                  <a:schemeClr val="tx1">
                    <a:lumMod val="75000"/>
                    <a:lumOff val="25000"/>
                  </a:schemeClr>
                </a:solidFill>
                <a:latin typeface="Open Sans"/>
                <a:ea typeface="Open Sans"/>
                <a:cs typeface="Open Sans"/>
                <a:sym typeface="Open Sans"/>
              </a:rPr>
              <a:t>EBP </a:t>
            </a:r>
            <a:r>
              <a:rPr lang="ar-SA" sz="2800" dirty="0">
                <a:solidFill>
                  <a:schemeClr val="tx1">
                    <a:lumMod val="75000"/>
                    <a:lumOff val="25000"/>
                  </a:schemeClr>
                </a:solidFill>
                <a:latin typeface="Open Sans"/>
                <a:ea typeface="Open Sans"/>
                <a:cs typeface="Open Sans"/>
                <a:sym typeface="Open Sans"/>
              </a:rPr>
              <a:t>" يتطلب أن تكون القرارات المرتبطة بالرعاية الصحية مبنية علي أفضل دليل ذو صلة متاح وصالح  حالياً . هذه القرارات يتم اتخاذها من متلقي الرعاية بناء علي المعرفة الضمنية والصريحة المقدمة من القائمين علي الخدمة في حدود المصادر المتاحة". </a:t>
            </a:r>
          </a:p>
          <a:p>
            <a:pPr marL="355600" lvl="0" indent="-203200" algn="l" rtl="0">
              <a:lnSpc>
                <a:spcPct val="100000"/>
              </a:lnSpc>
              <a:spcBef>
                <a:spcPts val="0"/>
              </a:spcBef>
              <a:spcAft>
                <a:spcPts val="0"/>
              </a:spcAft>
              <a:buClr>
                <a:schemeClr val="dk2"/>
              </a:buClr>
              <a:buSzPts val="2200"/>
              <a:buNone/>
            </a:pPr>
            <a:r>
              <a:rPr lang="en-US" sz="1800" i="1" dirty="0">
                <a:solidFill>
                  <a:srgbClr val="000000"/>
                </a:solidFill>
                <a:latin typeface="Open Sans"/>
                <a:ea typeface="Open Sans"/>
                <a:cs typeface="Open Sans"/>
                <a:sym typeface="Open Sans"/>
              </a:rPr>
              <a:t>Sicily statement on evidence-based practice</a:t>
            </a:r>
            <a:r>
              <a:rPr lang="en-US" sz="1800" dirty="0">
                <a:solidFill>
                  <a:srgbClr val="000000"/>
                </a:solidFill>
                <a:latin typeface="Open Sans"/>
                <a:ea typeface="Open Sans"/>
                <a:cs typeface="Open Sans"/>
                <a:sym typeface="Open Sans"/>
              </a:rPr>
              <a:t>. BMC Medical Education, 2005 Jan 5;5(1):1</a:t>
            </a:r>
            <a:endParaRPr sz="2000" i="1" dirty="0">
              <a:solidFill>
                <a:srgbClr val="000000"/>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3200" i="1" dirty="0">
              <a:solidFill>
                <a:srgbClr val="000000"/>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3200" i="1" dirty="0">
              <a:solidFill>
                <a:srgbClr val="000000"/>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3200" dirty="0">
              <a:solidFill>
                <a:srgbClr val="000000"/>
              </a:solidFill>
              <a:latin typeface="Open Sans"/>
              <a:ea typeface="Open Sans"/>
              <a:cs typeface="Open Sans"/>
              <a:sym typeface="Open Sans"/>
            </a:endParaRPr>
          </a:p>
        </p:txBody>
      </p:sp>
      <p:grpSp>
        <p:nvGrpSpPr>
          <p:cNvPr id="125" name="Google Shape;125;p40"/>
          <p:cNvGrpSpPr/>
          <p:nvPr/>
        </p:nvGrpSpPr>
        <p:grpSpPr>
          <a:xfrm>
            <a:off x="7805853" y="2102342"/>
            <a:ext cx="4203928" cy="3967890"/>
            <a:chOff x="0" y="161501"/>
            <a:chExt cx="4203928" cy="3967890"/>
          </a:xfrm>
        </p:grpSpPr>
        <p:sp>
          <p:nvSpPr>
            <p:cNvPr id="126" name="Google Shape;126;p40"/>
            <p:cNvSpPr/>
            <p:nvPr/>
          </p:nvSpPr>
          <p:spPr>
            <a:xfrm>
              <a:off x="881075" y="161501"/>
              <a:ext cx="2441778" cy="2441778"/>
            </a:xfrm>
            <a:prstGeom prst="ellipse">
              <a:avLst/>
            </a:prstGeom>
            <a:gradFill>
              <a:gsLst>
                <a:gs pos="0">
                  <a:srgbClr val="FFAD22">
                    <a:alpha val="49803"/>
                  </a:srgbClr>
                </a:gs>
                <a:gs pos="100000">
                  <a:srgbClr val="FFCE6C">
                    <a:alpha val="49803"/>
                  </a:srgbClr>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0"/>
            <p:cNvSpPr txBox="1"/>
            <p:nvPr/>
          </p:nvSpPr>
          <p:spPr>
            <a:xfrm>
              <a:off x="1206645" y="588813"/>
              <a:ext cx="1790637" cy="1098800"/>
            </a:xfrm>
            <a:prstGeom prst="rect">
              <a:avLst/>
            </a:prstGeom>
            <a:noFill/>
            <a:ln>
              <a:noFill/>
            </a:ln>
          </p:spPr>
          <p:txBody>
            <a:bodyPr spcFirstLastPara="1" wrap="square" lIns="0" tIns="0" rIns="0" bIns="0" anchor="ctr" anchorCtr="0">
              <a:noAutofit/>
            </a:bodyPr>
            <a:lstStyle/>
            <a:p>
              <a:pPr marL="0" marR="0" lvl="0" indent="0" algn="ctr" rtl="1">
                <a:lnSpc>
                  <a:spcPct val="90000"/>
                </a:lnSpc>
                <a:spcBef>
                  <a:spcPts val="0"/>
                </a:spcBef>
                <a:spcAft>
                  <a:spcPts val="0"/>
                </a:spcAft>
                <a:buClr>
                  <a:srgbClr val="000000"/>
                </a:buClr>
                <a:buSzPts val="2000"/>
                <a:buFont typeface="Arial"/>
                <a:buNone/>
              </a:pPr>
              <a:r>
                <a:rPr lang="ar-SA" sz="2800"/>
                <a:t>افضل دليل </a:t>
              </a:r>
              <a:endParaRPr sz="2800"/>
            </a:p>
          </p:txBody>
        </p:sp>
        <p:sp>
          <p:nvSpPr>
            <p:cNvPr id="128" name="Google Shape;128;p40"/>
            <p:cNvSpPr/>
            <p:nvPr/>
          </p:nvSpPr>
          <p:spPr>
            <a:xfrm>
              <a:off x="1762150" y="1687613"/>
              <a:ext cx="2441778" cy="2441778"/>
            </a:xfrm>
            <a:prstGeom prst="ellipse">
              <a:avLst/>
            </a:prstGeom>
            <a:gradFill>
              <a:gsLst>
                <a:gs pos="0">
                  <a:srgbClr val="FFAD22">
                    <a:alpha val="49803"/>
                  </a:srgbClr>
                </a:gs>
                <a:gs pos="100000">
                  <a:srgbClr val="FFCE6C">
                    <a:alpha val="49803"/>
                  </a:srgbClr>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0"/>
            <p:cNvSpPr txBox="1"/>
            <p:nvPr/>
          </p:nvSpPr>
          <p:spPr>
            <a:xfrm>
              <a:off x="2508927" y="2318406"/>
              <a:ext cx="1465067" cy="1342978"/>
            </a:xfrm>
            <a:prstGeom prst="rect">
              <a:avLst/>
            </a:prstGeom>
            <a:noFill/>
            <a:ln>
              <a:noFill/>
            </a:ln>
          </p:spPr>
          <p:txBody>
            <a:bodyPr spcFirstLastPara="1" wrap="square" lIns="0" tIns="0" rIns="0" bIns="0" anchor="ctr" anchorCtr="0">
              <a:noAutofit/>
            </a:bodyPr>
            <a:lstStyle/>
            <a:p>
              <a:pPr marL="0" marR="0" lvl="0" indent="0" algn="ctr" rtl="1">
                <a:lnSpc>
                  <a:spcPct val="90000"/>
                </a:lnSpc>
                <a:spcBef>
                  <a:spcPts val="0"/>
                </a:spcBef>
                <a:spcAft>
                  <a:spcPts val="0"/>
                </a:spcAft>
                <a:buClr>
                  <a:srgbClr val="000000"/>
                </a:buClr>
                <a:buSzPts val="2000"/>
                <a:buFont typeface="Arial"/>
                <a:buNone/>
              </a:pPr>
              <a:r>
                <a:rPr lang="ar-SA" sz="2800"/>
                <a:t>خبراء اكلينيكيين</a:t>
              </a:r>
              <a:endParaRPr sz="2800"/>
            </a:p>
          </p:txBody>
        </p:sp>
        <p:sp>
          <p:nvSpPr>
            <p:cNvPr id="130" name="Google Shape;130;p40"/>
            <p:cNvSpPr/>
            <p:nvPr/>
          </p:nvSpPr>
          <p:spPr>
            <a:xfrm>
              <a:off x="0" y="1687613"/>
              <a:ext cx="2441778" cy="2441778"/>
            </a:xfrm>
            <a:prstGeom prst="ellipse">
              <a:avLst/>
            </a:prstGeom>
            <a:gradFill>
              <a:gsLst>
                <a:gs pos="0">
                  <a:srgbClr val="FFAD22">
                    <a:alpha val="49803"/>
                  </a:srgbClr>
                </a:gs>
                <a:gs pos="100000">
                  <a:srgbClr val="FFCE6C">
                    <a:alpha val="49803"/>
                  </a:srgbClr>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sz="1600"/>
            </a:p>
          </p:txBody>
        </p:sp>
        <p:sp>
          <p:nvSpPr>
            <p:cNvPr id="131" name="Google Shape;131;p40"/>
            <p:cNvSpPr txBox="1"/>
            <p:nvPr/>
          </p:nvSpPr>
          <p:spPr>
            <a:xfrm>
              <a:off x="229934" y="2114926"/>
              <a:ext cx="1848442" cy="1546458"/>
            </a:xfrm>
            <a:prstGeom prst="rect">
              <a:avLst/>
            </a:prstGeom>
            <a:noFill/>
            <a:ln>
              <a:noFill/>
            </a:ln>
          </p:spPr>
          <p:txBody>
            <a:bodyPr spcFirstLastPara="1" wrap="square" lIns="0" tIns="0" rIns="0" bIns="0" anchor="ctr" anchorCtr="0">
              <a:noAutofit/>
            </a:bodyPr>
            <a:lstStyle/>
            <a:p>
              <a:pPr marL="0" marR="0" lvl="0" indent="0" algn="ctr" rtl="1">
                <a:lnSpc>
                  <a:spcPct val="90000"/>
                </a:lnSpc>
                <a:spcBef>
                  <a:spcPts val="0"/>
                </a:spcBef>
                <a:spcAft>
                  <a:spcPts val="0"/>
                </a:spcAft>
                <a:buClr>
                  <a:srgbClr val="000000"/>
                </a:buClr>
                <a:buSzPts val="2000"/>
                <a:buFont typeface="Arial"/>
                <a:buNone/>
              </a:pPr>
              <a:r>
                <a:rPr lang="ar-SA" sz="2800"/>
                <a:t>قيم المريض / الظروف المحلية </a:t>
              </a:r>
              <a:endParaRPr sz="280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p:cNvSpPr txBox="1">
            <a:spLocks noGrp="1"/>
          </p:cNvSpPr>
          <p:nvPr>
            <p:ph type="title"/>
          </p:nvPr>
        </p:nvSpPr>
        <p:spPr>
          <a:xfrm>
            <a:off x="1" y="437222"/>
            <a:ext cx="7554686" cy="1080900"/>
          </a:xfrm>
          <a:prstGeom prst="rect">
            <a:avLst/>
          </a:prstGeom>
          <a:noFill/>
          <a:ln>
            <a:noFill/>
          </a:ln>
        </p:spPr>
        <p:txBody>
          <a:bodyPr spcFirstLastPara="1" wrap="square" lIns="91425" tIns="45700" rIns="91425" bIns="45700" anchor="ctr" anchorCtr="0">
            <a:normAutofit/>
          </a:bodyPr>
          <a:lstStyle/>
          <a:p>
            <a:pPr lvl="0" algn="r" rtl="1"/>
            <a:r>
              <a:rPr lang="ar-SA" sz="3600" dirty="0">
                <a:solidFill>
                  <a:srgbClr val="586F7C"/>
                </a:solidFill>
                <a:latin typeface="Open Sans"/>
                <a:ea typeface="Open Sans"/>
                <a:sym typeface="Open Sans"/>
              </a:rPr>
              <a:t>لماذا </a:t>
            </a:r>
            <a:r>
              <a:rPr lang="ar-EG" sz="3600" dirty="0">
                <a:solidFill>
                  <a:srgbClr val="586F7C"/>
                </a:solidFill>
                <a:latin typeface="Open Sans"/>
                <a:ea typeface="Open Sans"/>
                <a:sym typeface="Open Sans"/>
              </a:rPr>
              <a:t>نستخدم</a:t>
            </a:r>
            <a:r>
              <a:rPr lang="ar-SA" sz="3600" dirty="0">
                <a:solidFill>
                  <a:srgbClr val="586F7C"/>
                </a:solidFill>
                <a:latin typeface="Open Sans"/>
                <a:ea typeface="Open Sans"/>
                <a:sym typeface="Open Sans"/>
              </a:rPr>
              <a:t> الممارسات القائمة علي الأدلة ؟</a:t>
            </a:r>
            <a:br>
              <a:rPr lang="ar-SA" sz="3600" dirty="0">
                <a:solidFill>
                  <a:srgbClr val="586F7C"/>
                </a:solidFill>
                <a:latin typeface="Open Sans"/>
                <a:ea typeface="Open Sans"/>
                <a:sym typeface="Open Sans"/>
              </a:rPr>
            </a:br>
            <a:r>
              <a:rPr lang="ar-SA" sz="3600" dirty="0">
                <a:solidFill>
                  <a:srgbClr val="586F7C"/>
                </a:solidFill>
                <a:latin typeface="Open Sans"/>
                <a:ea typeface="Open Sans"/>
                <a:sym typeface="Open Sans"/>
              </a:rPr>
              <a:t>ما هي بعض المعوقات ؟</a:t>
            </a:r>
            <a:endParaRPr sz="3600" dirty="0">
              <a:solidFill>
                <a:srgbClr val="586F7C"/>
              </a:solidFill>
              <a:latin typeface="Open Sans"/>
              <a:ea typeface="Open Sans"/>
              <a:sym typeface="Open Sans"/>
            </a:endParaRPr>
          </a:p>
        </p:txBody>
      </p:sp>
      <p:sp>
        <p:nvSpPr>
          <p:cNvPr id="137" name="Google Shape;137;p4"/>
          <p:cNvSpPr/>
          <p:nvPr/>
        </p:nvSpPr>
        <p:spPr>
          <a:xfrm>
            <a:off x="609600" y="2129469"/>
            <a:ext cx="5319131" cy="3831778"/>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700" b="0" i="0" u="none" strike="noStrike" cap="none" dirty="0">
                <a:solidFill>
                  <a:srgbClr val="000000"/>
                </a:solidFill>
                <a:latin typeface="Open Sans"/>
                <a:ea typeface="Open Sans"/>
                <a:cs typeface="Open Sans"/>
                <a:sym typeface="Open Sans"/>
              </a:rPr>
              <a:t>	</a:t>
            </a:r>
            <a:r>
              <a:rPr lang="ar-SA" sz="2700" b="1" i="0" u="none" strike="noStrike" cap="none" dirty="0">
                <a:solidFill>
                  <a:srgbClr val="000000"/>
                </a:solidFill>
                <a:latin typeface="Open Sans"/>
                <a:ea typeface="Open Sans"/>
                <a:cs typeface="Open Sans"/>
                <a:sym typeface="Open Sans"/>
              </a:rPr>
              <a:t>المعوقات</a:t>
            </a:r>
          </a:p>
          <a:p>
            <a:pPr marL="0" marR="0" lvl="0" indent="0" algn="r" rtl="1">
              <a:lnSpc>
                <a:spcPct val="90000"/>
              </a:lnSpc>
              <a:spcBef>
                <a:spcPts val="0"/>
              </a:spcBef>
              <a:spcAft>
                <a:spcPts val="0"/>
              </a:spcAft>
              <a:buNone/>
            </a:pPr>
            <a:endParaRPr lang="ar-SA" sz="2700" b="0" i="0" u="none" strike="noStrike" cap="none" dirty="0">
              <a:solidFill>
                <a:srgbClr val="000000"/>
              </a:solidFill>
              <a:latin typeface="Open Sans"/>
              <a:ea typeface="Open Sans"/>
              <a:cs typeface="Open Sans"/>
              <a:sym typeface="Open Sans"/>
            </a:endParaRPr>
          </a:p>
          <a:p>
            <a:pPr marL="457200" marR="0" lvl="0" indent="-457200" algn="r" rtl="1">
              <a:lnSpc>
                <a:spcPct val="90000"/>
              </a:lnSpc>
              <a:spcBef>
                <a:spcPts val="0"/>
              </a:spcBef>
              <a:spcAft>
                <a:spcPts val="0"/>
              </a:spcAft>
              <a:buFont typeface="Arial" panose="020B0604020202020204" pitchFamily="34" charset="0"/>
              <a:buChar char="•"/>
            </a:pPr>
            <a:r>
              <a:rPr lang="ar-SA" sz="2700" b="0" i="0" u="none" strike="noStrike" cap="none" dirty="0">
                <a:solidFill>
                  <a:schemeClr val="tx1"/>
                </a:solidFill>
                <a:latin typeface="Open Sans"/>
                <a:ea typeface="Open Sans"/>
                <a:cs typeface="Open Sans"/>
                <a:sym typeface="Open Sans"/>
              </a:rPr>
              <a:t>تحتاج وقت ، وجهد ومهارات</a:t>
            </a:r>
          </a:p>
          <a:p>
            <a:pPr marL="457200" marR="0" lvl="0" indent="-457200" algn="r" rtl="1">
              <a:lnSpc>
                <a:spcPct val="90000"/>
              </a:lnSpc>
              <a:spcBef>
                <a:spcPts val="0"/>
              </a:spcBef>
              <a:spcAft>
                <a:spcPts val="0"/>
              </a:spcAft>
              <a:buFont typeface="Arial" panose="020B0604020202020204" pitchFamily="34" charset="0"/>
              <a:buChar char="•"/>
            </a:pPr>
            <a:r>
              <a:rPr lang="ar-SA" sz="2700" dirty="0">
                <a:solidFill>
                  <a:schemeClr val="tx1"/>
                </a:solidFill>
                <a:latin typeface="Open Sans"/>
                <a:ea typeface="Open Sans"/>
                <a:cs typeface="Open Sans"/>
                <a:sym typeface="Open Sans"/>
              </a:rPr>
              <a:t>عدم إمكانية الوصول الي الدليل </a:t>
            </a:r>
          </a:p>
          <a:p>
            <a:pPr marL="457200" marR="0" lvl="0" indent="-457200" algn="r" rtl="1">
              <a:lnSpc>
                <a:spcPct val="90000"/>
              </a:lnSpc>
              <a:spcBef>
                <a:spcPts val="0"/>
              </a:spcBef>
              <a:spcAft>
                <a:spcPts val="0"/>
              </a:spcAft>
              <a:buFont typeface="Arial" panose="020B0604020202020204" pitchFamily="34" charset="0"/>
              <a:buChar char="•"/>
            </a:pPr>
            <a:r>
              <a:rPr lang="ar-SA" sz="2700" b="0" i="0" u="none" strike="noStrike" cap="none" dirty="0">
                <a:solidFill>
                  <a:schemeClr val="tx1"/>
                </a:solidFill>
                <a:latin typeface="Open Sans"/>
                <a:ea typeface="Open Sans"/>
                <a:cs typeface="Open Sans"/>
                <a:sym typeface="Open Sans"/>
              </a:rPr>
              <a:t>استخدام زائد عن الحد أو </a:t>
            </a:r>
            <a:r>
              <a:rPr lang="ar-SA" sz="2700" dirty="0">
                <a:solidFill>
                  <a:schemeClr val="tx1"/>
                </a:solidFill>
                <a:latin typeface="Open Sans"/>
                <a:ea typeface="Open Sans"/>
                <a:cs typeface="Open Sans"/>
                <a:sym typeface="Open Sans"/>
              </a:rPr>
              <a:t>أ</a:t>
            </a:r>
            <a:r>
              <a:rPr lang="ar-SA" sz="2700" b="0" i="0" u="none" strike="noStrike" cap="none" dirty="0">
                <a:solidFill>
                  <a:schemeClr val="tx1"/>
                </a:solidFill>
                <a:latin typeface="Open Sans"/>
                <a:ea typeface="Open Sans"/>
                <a:cs typeface="Open Sans"/>
                <a:sym typeface="Open Sans"/>
              </a:rPr>
              <a:t>قل من الحد أو استخدام خاطئ للدليل </a:t>
            </a:r>
          </a:p>
          <a:p>
            <a:pPr marL="457200" marR="0" lvl="0" indent="-457200" algn="r" rtl="1">
              <a:lnSpc>
                <a:spcPct val="90000"/>
              </a:lnSpc>
              <a:spcBef>
                <a:spcPts val="0"/>
              </a:spcBef>
              <a:spcAft>
                <a:spcPts val="0"/>
              </a:spcAft>
              <a:buFont typeface="Arial" panose="020B0604020202020204" pitchFamily="34" charset="0"/>
              <a:buChar char="•"/>
            </a:pPr>
            <a:r>
              <a:rPr lang="ar-SA" sz="2700" dirty="0">
                <a:solidFill>
                  <a:schemeClr val="tx1"/>
                </a:solidFill>
                <a:latin typeface="Open Sans"/>
                <a:ea typeface="Open Sans"/>
                <a:cs typeface="Open Sans"/>
                <a:sym typeface="Open Sans"/>
              </a:rPr>
              <a:t>ضعف اتخاذ القرار </a:t>
            </a:r>
          </a:p>
          <a:p>
            <a:pPr marL="457200" marR="0" lvl="0" indent="-457200" algn="r" rtl="1">
              <a:lnSpc>
                <a:spcPct val="90000"/>
              </a:lnSpc>
              <a:spcBef>
                <a:spcPts val="0"/>
              </a:spcBef>
              <a:spcAft>
                <a:spcPts val="0"/>
              </a:spcAft>
              <a:buFont typeface="Arial" panose="020B0604020202020204" pitchFamily="34" charset="0"/>
              <a:buChar char="•"/>
            </a:pPr>
            <a:r>
              <a:rPr lang="ar-SA" sz="2700" b="0" i="0" u="none" strike="noStrike" cap="none" dirty="0">
                <a:solidFill>
                  <a:schemeClr val="tx1"/>
                </a:solidFill>
                <a:latin typeface="Open Sans"/>
                <a:ea typeface="Open Sans"/>
                <a:cs typeface="Open Sans"/>
                <a:sym typeface="Open Sans"/>
              </a:rPr>
              <a:t>البيئة المحيطة غير مشجعه للممارسات القائمة علي الأدلة</a:t>
            </a:r>
          </a:p>
          <a:p>
            <a:pPr marL="457200" marR="0" lvl="0" indent="-457200" algn="r" rtl="1">
              <a:lnSpc>
                <a:spcPct val="90000"/>
              </a:lnSpc>
              <a:spcBef>
                <a:spcPts val="0"/>
              </a:spcBef>
              <a:spcAft>
                <a:spcPts val="0"/>
              </a:spcAft>
              <a:buFont typeface="Arial" panose="020B0604020202020204" pitchFamily="34" charset="0"/>
              <a:buChar char="•"/>
            </a:pPr>
            <a:r>
              <a:rPr lang="ar-SA" sz="2700" dirty="0">
                <a:solidFill>
                  <a:schemeClr val="tx1"/>
                </a:solidFill>
                <a:latin typeface="Open Sans"/>
                <a:ea typeface="Open Sans"/>
                <a:cs typeface="Open Sans"/>
                <a:sym typeface="Open Sans"/>
              </a:rPr>
              <a:t>التخويف من جانب كبار الأطباء</a:t>
            </a:r>
            <a:r>
              <a:rPr lang="ar-SA" sz="2700" b="0" i="0" u="none" strike="noStrike" cap="none" dirty="0">
                <a:solidFill>
                  <a:schemeClr val="tx1"/>
                </a:solidFill>
                <a:latin typeface="Open Sans"/>
                <a:ea typeface="Open Sans"/>
                <a:cs typeface="Open Sans"/>
                <a:sym typeface="Open Sans"/>
              </a:rPr>
              <a:t> </a:t>
            </a:r>
            <a:endParaRPr sz="1300" dirty="0">
              <a:solidFill>
                <a:schemeClr val="tx1"/>
              </a:solidFill>
            </a:endParaRPr>
          </a:p>
        </p:txBody>
      </p:sp>
      <p:sp>
        <p:nvSpPr>
          <p:cNvPr id="138" name="Google Shape;138;p4"/>
          <p:cNvSpPr txBox="1"/>
          <p:nvPr/>
        </p:nvSpPr>
        <p:spPr>
          <a:xfrm>
            <a:off x="6792686" y="1909913"/>
            <a:ext cx="5246914" cy="5078273"/>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en-US" sz="2700" b="0" i="0" u="none" strike="noStrike" cap="none" dirty="0">
                <a:solidFill>
                  <a:srgbClr val="000000"/>
                </a:solidFill>
                <a:latin typeface="Open Sans"/>
                <a:ea typeface="Open Sans"/>
                <a:cs typeface="Open Sans"/>
                <a:sym typeface="Open Sans"/>
              </a:rPr>
              <a:t>	</a:t>
            </a:r>
            <a:r>
              <a:rPr lang="ar-SA" sz="2700" b="1" i="0" u="none" strike="noStrike" cap="none" dirty="0">
                <a:latin typeface="Open Sans"/>
                <a:ea typeface="Open Sans"/>
                <a:cs typeface="Open Sans"/>
                <a:sym typeface="Open Sans"/>
              </a:rPr>
              <a:t>لماذا </a:t>
            </a:r>
            <a:r>
              <a:rPr lang="ar-EG" sz="2700" b="1" i="0" u="none" strike="noStrike" cap="none" dirty="0">
                <a:latin typeface="Open Sans"/>
                <a:ea typeface="Open Sans"/>
                <a:cs typeface="Open Sans"/>
                <a:sym typeface="Open Sans"/>
              </a:rPr>
              <a:t>نستخدم</a:t>
            </a:r>
            <a:r>
              <a:rPr lang="ar-SA" sz="2700" b="1" i="0" u="none" strike="noStrike" cap="none" dirty="0">
                <a:latin typeface="Open Sans"/>
                <a:ea typeface="Open Sans"/>
                <a:cs typeface="Open Sans"/>
                <a:sym typeface="Open Sans"/>
              </a:rPr>
              <a:t> الممارسات القائمة علي الأدلة ؟</a:t>
            </a:r>
          </a:p>
          <a:p>
            <a:pPr marL="0" marR="0" lvl="0" indent="0" algn="ctr" rtl="1">
              <a:lnSpc>
                <a:spcPct val="100000"/>
              </a:lnSpc>
              <a:spcBef>
                <a:spcPts val="0"/>
              </a:spcBef>
              <a:spcAft>
                <a:spcPts val="0"/>
              </a:spcAft>
              <a:buNone/>
            </a:pPr>
            <a:endParaRPr lang="ar-SA" sz="2700" b="1" i="0" u="none" strike="noStrike" cap="none" dirty="0">
              <a:latin typeface="Open Sans"/>
              <a:ea typeface="Open Sans"/>
              <a:cs typeface="Open Sans"/>
              <a:sym typeface="Open Sans"/>
            </a:endParaRPr>
          </a:p>
          <a:p>
            <a:pPr marL="342900" marR="0" lvl="0" indent="-342900" algn="r" rtl="1">
              <a:lnSpc>
                <a:spcPct val="100000"/>
              </a:lnSpc>
              <a:spcBef>
                <a:spcPts val="0"/>
              </a:spcBef>
              <a:spcAft>
                <a:spcPts val="0"/>
              </a:spcAft>
              <a:buFont typeface="Arial" panose="020B0604020202020204" pitchFamily="34" charset="0"/>
              <a:buChar char="•"/>
            </a:pPr>
            <a:r>
              <a:rPr lang="ar-SA" sz="2700" dirty="0"/>
              <a:t>ي</a:t>
            </a:r>
            <a:r>
              <a:rPr lang="ar-EG" sz="2700" dirty="0">
                <a:solidFill>
                  <a:schemeClr val="tx1"/>
                </a:solidFill>
              </a:rPr>
              <a:t>ُ</a:t>
            </a:r>
            <a:r>
              <a:rPr lang="ar-SA" sz="2700" dirty="0">
                <a:solidFill>
                  <a:schemeClr val="tx1"/>
                </a:solidFill>
              </a:rPr>
              <a:t>ح</a:t>
            </a:r>
            <a:r>
              <a:rPr lang="ar-EG" sz="2700" dirty="0">
                <a:solidFill>
                  <a:schemeClr val="tx1"/>
                </a:solidFill>
              </a:rPr>
              <a:t>َ</a:t>
            </a:r>
            <a:r>
              <a:rPr lang="ar-SA" sz="2700" dirty="0">
                <a:solidFill>
                  <a:schemeClr val="tx1"/>
                </a:solidFill>
              </a:rPr>
              <a:t>س</a:t>
            </a:r>
            <a:r>
              <a:rPr lang="ar-EG" sz="2700" dirty="0">
                <a:solidFill>
                  <a:schemeClr val="tx1"/>
                </a:solidFill>
              </a:rPr>
              <a:t>ِ</a:t>
            </a:r>
            <a:r>
              <a:rPr lang="ar-SA" sz="2700" dirty="0">
                <a:solidFill>
                  <a:schemeClr val="tx1"/>
                </a:solidFill>
              </a:rPr>
              <a:t>ن الرعاية ويمنع الوفاة</a:t>
            </a:r>
          </a:p>
          <a:p>
            <a:pPr marL="342900" marR="0" lvl="0" indent="-342900" algn="r" rtl="1">
              <a:lnSpc>
                <a:spcPct val="100000"/>
              </a:lnSpc>
              <a:spcBef>
                <a:spcPts val="0"/>
              </a:spcBef>
              <a:spcAft>
                <a:spcPts val="0"/>
              </a:spcAft>
              <a:buFont typeface="Arial" panose="020B0604020202020204" pitchFamily="34" charset="0"/>
              <a:buChar char="•"/>
            </a:pPr>
            <a:r>
              <a:rPr lang="ar-SA" sz="2700" dirty="0">
                <a:solidFill>
                  <a:schemeClr val="tx1"/>
                </a:solidFill>
              </a:rPr>
              <a:t>لسد الفجوة بين البحث والممارسة</a:t>
            </a:r>
          </a:p>
          <a:p>
            <a:pPr marL="342900" marR="0" lvl="0" indent="-342900" algn="r" rtl="1">
              <a:lnSpc>
                <a:spcPct val="100000"/>
              </a:lnSpc>
              <a:spcBef>
                <a:spcPts val="0"/>
              </a:spcBef>
              <a:spcAft>
                <a:spcPts val="0"/>
              </a:spcAft>
              <a:buFont typeface="Arial" panose="020B0604020202020204" pitchFamily="34" charset="0"/>
              <a:buChar char="•"/>
            </a:pPr>
            <a:r>
              <a:rPr lang="ar-SA" sz="2700" dirty="0">
                <a:solidFill>
                  <a:schemeClr val="tx1"/>
                </a:solidFill>
              </a:rPr>
              <a:t>علاجات جديدة ، أعراض جانبية أقل، خيارات أرخص أو اقل </a:t>
            </a:r>
            <a:r>
              <a:rPr lang="ar-EG" sz="2700" dirty="0">
                <a:solidFill>
                  <a:schemeClr val="tx1"/>
                </a:solidFill>
              </a:rPr>
              <a:t>توغلاً</a:t>
            </a:r>
            <a:r>
              <a:rPr lang="ar-SA" sz="2700" dirty="0">
                <a:solidFill>
                  <a:schemeClr val="tx1"/>
                </a:solidFill>
              </a:rPr>
              <a:t>، ومقاومه بالنسبة للعلاجات الموجودة</a:t>
            </a:r>
          </a:p>
          <a:p>
            <a:pPr marL="342900" marR="0" lvl="0" indent="-342900" algn="r" rtl="1">
              <a:lnSpc>
                <a:spcPct val="100000"/>
              </a:lnSpc>
              <a:spcBef>
                <a:spcPts val="0"/>
              </a:spcBef>
              <a:spcAft>
                <a:spcPts val="0"/>
              </a:spcAft>
              <a:buFont typeface="Arial" panose="020B0604020202020204" pitchFamily="34" charset="0"/>
              <a:buChar char="•"/>
            </a:pPr>
            <a:r>
              <a:rPr lang="ar-SA" sz="2700" dirty="0">
                <a:solidFill>
                  <a:schemeClr val="tx1"/>
                </a:solidFill>
              </a:rPr>
              <a:t>الاطلاع الدائم علي المعرفة والمهارات (تعليم مستمر)</a:t>
            </a:r>
          </a:p>
          <a:p>
            <a:pPr marL="342900" marR="0" lvl="0" indent="-342900" algn="r" rtl="1">
              <a:lnSpc>
                <a:spcPct val="100000"/>
              </a:lnSpc>
              <a:spcBef>
                <a:spcPts val="0"/>
              </a:spcBef>
              <a:spcAft>
                <a:spcPts val="0"/>
              </a:spcAft>
              <a:buFont typeface="Arial" panose="020B0604020202020204" pitchFamily="34" charset="0"/>
              <a:buChar char="•"/>
            </a:pPr>
            <a:r>
              <a:rPr lang="ar-SA" sz="2700" dirty="0">
                <a:solidFill>
                  <a:schemeClr val="tx1"/>
                </a:solidFill>
              </a:rPr>
              <a:t>توفير الوقت للحصول علي أفضل معلومة</a:t>
            </a:r>
          </a:p>
          <a:p>
            <a:pPr marR="0" lvl="0" algn="r" rtl="1">
              <a:lnSpc>
                <a:spcPct val="100000"/>
              </a:lnSpc>
              <a:spcBef>
                <a:spcPts val="0"/>
              </a:spcBef>
              <a:spcAft>
                <a:spcPts val="0"/>
              </a:spcAft>
            </a:pPr>
            <a:endParaRPr lang="ar-SA" sz="2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8765038b9c_0_8"/>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err="1"/>
              <a:t>PuPuvbb</a:t>
            </a:r>
            <a:endParaRPr/>
          </a:p>
        </p:txBody>
      </p:sp>
      <p:sp>
        <p:nvSpPr>
          <p:cNvPr id="145" name="Google Shape;145;g8765038b9c_0_8"/>
          <p:cNvSpPr txBox="1">
            <a:spLocks noGrp="1"/>
          </p:cNvSpPr>
          <p:nvPr>
            <p:ph type="title"/>
          </p:nvPr>
        </p:nvSpPr>
        <p:spPr>
          <a:xfrm>
            <a:off x="0" y="437222"/>
            <a:ext cx="7815943"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3600"/>
              <a:buNone/>
            </a:pPr>
            <a:r>
              <a:rPr lang="ar-SA" dirty="0">
                <a:solidFill>
                  <a:srgbClr val="586F7C"/>
                </a:solidFill>
                <a:latin typeface="Open Sans"/>
                <a:ea typeface="Open Sans"/>
                <a:cs typeface="Open Sans"/>
                <a:sym typeface="Open Sans"/>
              </a:rPr>
              <a:t>كيف تساعد الممارسات القائمة علي الأدلة. </a:t>
            </a:r>
            <a:r>
              <a:rPr lang="en-US" dirty="0">
                <a:solidFill>
                  <a:srgbClr val="586F7C"/>
                </a:solidFill>
                <a:latin typeface="Open Sans"/>
                <a:ea typeface="Open Sans"/>
                <a:cs typeface="Open Sans"/>
                <a:sym typeface="Open Sans"/>
              </a:rPr>
              <a:t>EBP</a:t>
            </a:r>
            <a:r>
              <a:rPr lang="ar-SA"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p:txBody>
      </p:sp>
      <p:sp>
        <p:nvSpPr>
          <p:cNvPr id="146" name="Google Shape;146;g8765038b9c_0_8"/>
          <p:cNvSpPr txBox="1">
            <a:spLocks noGrp="1"/>
          </p:cNvSpPr>
          <p:nvPr>
            <p:ph type="body" idx="1"/>
          </p:nvPr>
        </p:nvSpPr>
        <p:spPr>
          <a:xfrm>
            <a:off x="278780" y="1731625"/>
            <a:ext cx="11664176" cy="4750800"/>
          </a:xfrm>
          <a:prstGeom prst="rect">
            <a:avLst/>
          </a:prstGeom>
          <a:noFill/>
          <a:ln>
            <a:noFill/>
          </a:ln>
        </p:spPr>
        <p:txBody>
          <a:bodyPr spcFirstLastPara="1" wrap="square" lIns="91425" tIns="45700" rIns="91425" bIns="45700" anchor="t" anchorCtr="0">
            <a:noAutofit/>
          </a:bodyPr>
          <a:lstStyle/>
          <a:p>
            <a:pPr marL="112713" lvl="0" indent="-36513" algn="r" rtl="1">
              <a:lnSpc>
                <a:spcPct val="90000"/>
              </a:lnSpc>
              <a:spcBef>
                <a:spcPts val="1000"/>
              </a:spcBef>
              <a:spcAft>
                <a:spcPts val="0"/>
              </a:spcAft>
              <a:buSzPts val="2400"/>
              <a:buFont typeface="Arial"/>
              <a:buNone/>
            </a:pPr>
            <a:r>
              <a:rPr lang="ar-SA" sz="2700" dirty="0">
                <a:solidFill>
                  <a:schemeClr val="tx1"/>
                </a:solidFill>
                <a:latin typeface="Open Sans"/>
                <a:ea typeface="Open Sans"/>
                <a:cs typeface="Open Sans"/>
                <a:sym typeface="Open Sans"/>
              </a:rPr>
              <a:t>جاء مريض الي العيادة  بعضة كلب حديثة. تبدو العضة نظيفة وتساءلت الممرضة والمريض عن ضرورة استخدام المضادات الحيوية كوقاية. قامت الممرضة بالبحث في قاعده بيانات "</a:t>
            </a:r>
            <a:r>
              <a:rPr lang="en-US" sz="2700" dirty="0">
                <a:solidFill>
                  <a:schemeClr val="tx1"/>
                </a:solidFill>
                <a:latin typeface="Open Sans"/>
                <a:ea typeface="Open Sans"/>
                <a:cs typeface="Open Sans"/>
                <a:sym typeface="Open Sans"/>
              </a:rPr>
              <a:t>“PubMed </a:t>
            </a:r>
            <a:r>
              <a:rPr lang="ar-SA" sz="2700" dirty="0">
                <a:solidFill>
                  <a:schemeClr val="tx1"/>
                </a:solidFill>
                <a:latin typeface="Open Sans"/>
                <a:ea typeface="Open Sans"/>
                <a:cs typeface="Open Sans"/>
                <a:sym typeface="Open Sans"/>
              </a:rPr>
              <a:t> ووجدت دراسة تحليلية انتهت إلى أن متوسط معدل حدوث العدوي بعد عضة الكلب هي ١٤٪ والمضادات الحيوية خفضت هذا الخطر إلى النصف الي ٧٪.</a:t>
            </a:r>
          </a:p>
          <a:p>
            <a:pPr algn="r" rtl="1">
              <a:buClr>
                <a:schemeClr val="tx1"/>
              </a:buClr>
            </a:pPr>
            <a:r>
              <a:rPr lang="ar-SA" sz="2700" dirty="0">
                <a:solidFill>
                  <a:schemeClr val="tx1"/>
                </a:solidFill>
                <a:latin typeface="Open Sans"/>
                <a:ea typeface="Open Sans"/>
                <a:cs typeface="Open Sans"/>
                <a:sym typeface="Open Sans"/>
              </a:rPr>
              <a:t>العلاج بالمضادات الحيوية سوف يمنع العدوي في ٧ اشخاص من كل ١٠٠ شخص تعرضوا لعضة كلب. </a:t>
            </a:r>
          </a:p>
          <a:p>
            <a:pPr algn="r" rtl="1">
              <a:buClr>
                <a:schemeClr val="tx1"/>
              </a:buClr>
            </a:pPr>
            <a:r>
              <a:rPr lang="ar-SA" sz="2700" dirty="0">
                <a:solidFill>
                  <a:schemeClr val="tx1"/>
                </a:solidFill>
                <a:latin typeface="Open Sans"/>
                <a:ea typeface="Open Sans"/>
                <a:cs typeface="Open Sans"/>
                <a:sym typeface="Open Sans"/>
              </a:rPr>
              <a:t>معالجة ١٤ شخص تعرضوا لعضه كلب  ( من المفروض يتلقون العلاج سوف يمنع العدوي عن شخص واحد فقط).</a:t>
            </a:r>
          </a:p>
          <a:p>
            <a:pPr algn="r" rtl="1">
              <a:buClr>
                <a:schemeClr val="tx1"/>
              </a:buClr>
            </a:pPr>
            <a:r>
              <a:rPr lang="ar-SA" sz="2700" dirty="0">
                <a:solidFill>
                  <a:schemeClr val="tx1"/>
                </a:solidFill>
                <a:latin typeface="Open Sans"/>
                <a:ea typeface="Open Sans"/>
                <a:cs typeface="Open Sans"/>
                <a:sym typeface="Open Sans"/>
              </a:rPr>
              <a:t>انت سوف تقوم بشرح هذه الأرقام إلى المريض وكل التبعات المحتملة ويقرر المريض عدم اخذ المضاد الحيوي .</a:t>
            </a:r>
          </a:p>
          <a:p>
            <a:pPr algn="r" rtl="1">
              <a:buClr>
                <a:schemeClr val="tx1"/>
              </a:buClr>
            </a:pPr>
            <a:r>
              <a:rPr lang="ar-SA" sz="2700" dirty="0">
                <a:solidFill>
                  <a:schemeClr val="tx1"/>
                </a:solidFill>
                <a:latin typeface="Open Sans"/>
                <a:ea typeface="Open Sans"/>
                <a:cs typeface="Open Sans"/>
                <a:sym typeface="Open Sans"/>
              </a:rPr>
              <a:t>في خلال زيارة المتابعة وجدت المريض لم يصاب بالعدوي.</a:t>
            </a:r>
          </a:p>
          <a:p>
            <a:pPr algn="r" rtl="1">
              <a:buClr>
                <a:schemeClr val="tx1"/>
              </a:buClr>
            </a:pPr>
            <a:endParaRPr lang="ar-SA" sz="2700" dirty="0">
              <a:solidFill>
                <a:srgbClr val="000000"/>
              </a:solidFill>
              <a:latin typeface="Open Sans"/>
              <a:ea typeface="Open Sans"/>
              <a:cs typeface="Open Sans"/>
              <a:sym typeface="Open Sans"/>
            </a:endParaRPr>
          </a:p>
          <a:p>
            <a:pPr marL="457200" lvl="0" indent="-381000" algn="l" rtl="0">
              <a:lnSpc>
                <a:spcPct val="90000"/>
              </a:lnSpc>
              <a:spcBef>
                <a:spcPts val="1000"/>
              </a:spcBef>
              <a:spcAft>
                <a:spcPts val="0"/>
              </a:spcAft>
              <a:buSzPts val="2400"/>
              <a:buFont typeface="Arial"/>
              <a:buNone/>
            </a:pPr>
            <a:r>
              <a:rPr lang="en-US" sz="1800" dirty="0" err="1">
                <a:solidFill>
                  <a:srgbClr val="000000"/>
                </a:solidFill>
                <a:latin typeface="Open Sans"/>
                <a:ea typeface="Open Sans"/>
                <a:cs typeface="Open Sans"/>
                <a:sym typeface="Open Sans"/>
              </a:rPr>
              <a:t>Glasziou</a:t>
            </a:r>
            <a:r>
              <a:rPr lang="en-US" sz="1800" dirty="0">
                <a:solidFill>
                  <a:srgbClr val="000000"/>
                </a:solidFill>
                <a:latin typeface="Open Sans"/>
                <a:ea typeface="Open Sans"/>
                <a:cs typeface="Open Sans"/>
                <a:sym typeface="Open Sans"/>
              </a:rPr>
              <a:t> P, Del Mar C, Salisbury J. </a:t>
            </a:r>
            <a:r>
              <a:rPr lang="en-US" sz="1800" i="1" dirty="0">
                <a:solidFill>
                  <a:srgbClr val="000000"/>
                </a:solidFill>
                <a:latin typeface="Open Sans"/>
                <a:ea typeface="Open Sans"/>
                <a:cs typeface="Open Sans"/>
                <a:sym typeface="Open Sans"/>
              </a:rPr>
              <a:t>EBP Workbook</a:t>
            </a:r>
            <a:r>
              <a:rPr lang="en-US" sz="1800" dirty="0">
                <a:solidFill>
                  <a:srgbClr val="000000"/>
                </a:solidFill>
                <a:latin typeface="Open Sans"/>
                <a:ea typeface="Open Sans"/>
                <a:cs typeface="Open Sans"/>
                <a:sym typeface="Open Sans"/>
              </a:rPr>
              <a:t>, 2</a:t>
            </a:r>
            <a:r>
              <a:rPr lang="en-US" sz="1800" baseline="30000" dirty="0">
                <a:solidFill>
                  <a:srgbClr val="000000"/>
                </a:solidFill>
                <a:latin typeface="Open Sans"/>
                <a:ea typeface="Open Sans"/>
                <a:cs typeface="Open Sans"/>
                <a:sym typeface="Open Sans"/>
              </a:rPr>
              <a:t>nd</a:t>
            </a:r>
            <a:r>
              <a:rPr lang="en-US" sz="1800" dirty="0">
                <a:solidFill>
                  <a:srgbClr val="000000"/>
                </a:solidFill>
                <a:latin typeface="Open Sans"/>
                <a:ea typeface="Open Sans"/>
                <a:cs typeface="Open Sans"/>
                <a:sym typeface="Open Sans"/>
              </a:rPr>
              <a:t>. ed. BMJ Books, 2007.</a:t>
            </a:r>
            <a:endParaRPr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0"/>
        <p:cNvGrpSpPr/>
        <p:nvPr/>
      </p:nvGrpSpPr>
      <p:grpSpPr>
        <a:xfrm>
          <a:off x="0" y="0"/>
          <a:ext cx="0" cy="0"/>
          <a:chOff x="0" y="0"/>
          <a:chExt cx="0" cy="0"/>
        </a:xfrm>
      </p:grpSpPr>
      <p:sp>
        <p:nvSpPr>
          <p:cNvPr id="151" name="Google Shape;151;g727b3dbef2_0_52"/>
          <p:cNvSpPr txBox="1">
            <a:spLocks noGrp="1"/>
          </p:cNvSpPr>
          <p:nvPr>
            <p:ph type="title"/>
          </p:nvPr>
        </p:nvSpPr>
        <p:spPr>
          <a:xfrm>
            <a:off x="0" y="251487"/>
            <a:ext cx="7424057" cy="1080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586F7C"/>
              </a:buClr>
              <a:buSzPts val="3700"/>
              <a:buNone/>
            </a:pPr>
            <a:r>
              <a:rPr lang="ar-SA" dirty="0">
                <a:solidFill>
                  <a:srgbClr val="586F7C"/>
                </a:solidFill>
                <a:latin typeface="Open Sans"/>
                <a:ea typeface="Open Sans"/>
                <a:cs typeface="Open Sans"/>
                <a:sym typeface="Open Sans"/>
              </a:rPr>
              <a:t>تعريف دراسة المراجعة المنهجية ودراسة التحليل البعدي</a:t>
            </a:r>
            <a:r>
              <a:rPr lang="ar-SA" dirty="0">
                <a:solidFill>
                  <a:srgbClr val="586F7C"/>
                </a:solidFill>
                <a:latin typeface="Open Sans"/>
                <a:ea typeface="Open Sans"/>
                <a:sym typeface="Open Sans"/>
              </a:rPr>
              <a:t>/ الشمولي </a:t>
            </a:r>
            <a:endParaRPr dirty="0">
              <a:solidFill>
                <a:srgbClr val="586F7C"/>
              </a:solidFill>
              <a:latin typeface="Open Sans"/>
              <a:ea typeface="Open Sans"/>
              <a:cs typeface="Open Sans"/>
              <a:sym typeface="Open Sans"/>
            </a:endParaRPr>
          </a:p>
        </p:txBody>
      </p:sp>
      <p:sp>
        <p:nvSpPr>
          <p:cNvPr id="152" name="Google Shape;152;g727b3dbef2_0_52"/>
          <p:cNvSpPr txBox="1">
            <a:spLocks noGrp="1"/>
          </p:cNvSpPr>
          <p:nvPr>
            <p:ph type="body" idx="1"/>
          </p:nvPr>
        </p:nvSpPr>
        <p:spPr>
          <a:xfrm>
            <a:off x="111500" y="1724750"/>
            <a:ext cx="6952200" cy="5133250"/>
          </a:xfrm>
          <a:prstGeom prst="rect">
            <a:avLst/>
          </a:prstGeom>
          <a:noFill/>
          <a:ln>
            <a:noFill/>
          </a:ln>
        </p:spPr>
        <p:txBody>
          <a:bodyPr spcFirstLastPara="1" wrap="square" lIns="91425" tIns="45700" rIns="91425" bIns="45700" anchor="t" anchorCtr="0">
            <a:noAutofit/>
          </a:bodyPr>
          <a:lstStyle/>
          <a:p>
            <a:pPr marL="457200" lvl="0" indent="-381000" algn="just" rtl="1">
              <a:lnSpc>
                <a:spcPct val="90000"/>
              </a:lnSpc>
              <a:spcBef>
                <a:spcPts val="0"/>
              </a:spcBef>
              <a:spcAft>
                <a:spcPts val="0"/>
              </a:spcAft>
              <a:buSzPts val="2400"/>
              <a:buFont typeface="Open Sans"/>
              <a:buNone/>
            </a:pPr>
            <a:r>
              <a:rPr lang="ar-SA" sz="2700" b="1" dirty="0">
                <a:solidFill>
                  <a:schemeClr val="tx1"/>
                </a:solidFill>
                <a:latin typeface="Open Sans"/>
                <a:ea typeface="Open Sans"/>
                <a:cs typeface="Open Sans"/>
                <a:sym typeface="Open Sans"/>
              </a:rPr>
              <a:t>دراسة المراجعة المنهجية</a:t>
            </a:r>
          </a:p>
          <a:p>
            <a:pPr marL="227013" lvl="0" indent="-150813" algn="just" rtl="1">
              <a:lnSpc>
                <a:spcPct val="90000"/>
              </a:lnSpc>
              <a:spcBef>
                <a:spcPts val="0"/>
              </a:spcBef>
              <a:spcAft>
                <a:spcPts val="0"/>
              </a:spcAft>
              <a:buSzPts val="2400"/>
              <a:buFont typeface="Open Sans"/>
              <a:buNone/>
            </a:pPr>
            <a:r>
              <a:rPr lang="ar-EG" sz="2600" dirty="0">
                <a:solidFill>
                  <a:schemeClr val="tx1"/>
                </a:solidFill>
                <a:latin typeface="Open Sans"/>
                <a:ea typeface="Open Sans"/>
                <a:cs typeface="Open Sans"/>
                <a:sym typeface="Open Sans"/>
              </a:rPr>
              <a:t> </a:t>
            </a:r>
            <a:r>
              <a:rPr lang="ar-SA" sz="2600" dirty="0">
                <a:solidFill>
                  <a:schemeClr val="tx1"/>
                </a:solidFill>
                <a:latin typeface="Open Sans"/>
                <a:ea typeface="Open Sans"/>
                <a:cs typeface="Open Sans"/>
                <a:sym typeface="Open Sans"/>
              </a:rPr>
              <a:t>هي مراجعة تستخدم وسائل مناسبة لتحديد، وتقييم وتلخيص دراسات قدمت تساؤل محدد(يمكن، ولكن ليس من الضروري، </a:t>
            </a:r>
            <a:r>
              <a:rPr lang="ar-EG" sz="2600" dirty="0">
                <a:solidFill>
                  <a:schemeClr val="tx1"/>
                </a:solidFill>
                <a:latin typeface="Open Sans"/>
                <a:ea typeface="Open Sans"/>
                <a:cs typeface="Open Sans"/>
                <a:sym typeface="Open Sans"/>
              </a:rPr>
              <a:t> أن </a:t>
            </a:r>
            <a:r>
              <a:rPr lang="ar-SA" sz="2600" dirty="0">
                <a:solidFill>
                  <a:schemeClr val="tx1"/>
                </a:solidFill>
                <a:latin typeface="Open Sans"/>
                <a:ea typeface="Open Sans"/>
                <a:cs typeface="Open Sans"/>
                <a:sym typeface="Open Sans"/>
              </a:rPr>
              <a:t>تتضمن دراسة تحليل بعدي ). تهدف الي تقليص التحيز وزيادة القابلية للتكرار والشفافية. هذه الدراسات تقدم توجيهات للممارسة ولرسم السياسات وكذلك تحديد الفجوة بين المعرفة والاحتياجات وذلك لفتح الباب لمزيد من الأبحاث.</a:t>
            </a:r>
          </a:p>
          <a:p>
            <a:pPr algn="r" rtl="1">
              <a:spcBef>
                <a:spcPts val="0"/>
              </a:spcBef>
              <a:buNone/>
            </a:pPr>
            <a:r>
              <a:rPr lang="ar-SA" sz="2700" b="1" dirty="0">
                <a:solidFill>
                  <a:schemeClr val="tx1"/>
                </a:solidFill>
                <a:latin typeface="Open Sans"/>
                <a:ea typeface="Open Sans"/>
                <a:sym typeface="Open Sans"/>
              </a:rPr>
              <a:t>دراسة التحليل البعدي/ الشمولي </a:t>
            </a:r>
          </a:p>
          <a:p>
            <a:pPr marL="227013" lvl="0" indent="-150813" algn="just" rtl="1">
              <a:lnSpc>
                <a:spcPct val="90000"/>
              </a:lnSpc>
              <a:spcBef>
                <a:spcPts val="0"/>
              </a:spcBef>
              <a:spcAft>
                <a:spcPts val="0"/>
              </a:spcAft>
              <a:buSzPts val="2400"/>
              <a:buFont typeface="Open Sans"/>
              <a:buNone/>
            </a:pPr>
            <a:r>
              <a:rPr lang="ar-EG" sz="2600" dirty="0">
                <a:solidFill>
                  <a:schemeClr val="tx1"/>
                </a:solidFill>
                <a:latin typeface="Open Sans"/>
                <a:ea typeface="Open Sans"/>
                <a:cs typeface="Open Sans"/>
                <a:sym typeface="Open Sans"/>
              </a:rPr>
              <a:t> </a:t>
            </a:r>
            <a:r>
              <a:rPr lang="ar-SA" sz="2600" dirty="0">
                <a:solidFill>
                  <a:schemeClr val="tx1"/>
                </a:solidFill>
                <a:latin typeface="Open Sans"/>
                <a:ea typeface="Open Sans"/>
                <a:cs typeface="Open Sans"/>
                <a:sym typeface="Open Sans"/>
              </a:rPr>
              <a:t>هي طريقة إحصائية تلخص نتائج العديد من الدراسات بطريقة وزن واحدة والتي من خلالها يتم إعطاء وزن أعلى لنتائج الدراسات ذات الأحداث </a:t>
            </a:r>
            <a:r>
              <a:rPr lang="ar-EG" sz="2600" dirty="0">
                <a:solidFill>
                  <a:schemeClr val="tx1"/>
                </a:solidFill>
                <a:latin typeface="Open Sans"/>
                <a:ea typeface="Open Sans"/>
                <a:cs typeface="Open Sans"/>
                <a:sym typeface="Open Sans"/>
              </a:rPr>
              <a:t>وفى بعض الأحيان</a:t>
            </a:r>
            <a:r>
              <a:rPr lang="ar-SA" sz="2600" dirty="0">
                <a:solidFill>
                  <a:schemeClr val="tx1"/>
                </a:solidFill>
                <a:latin typeface="Open Sans"/>
                <a:ea typeface="Open Sans"/>
                <a:cs typeface="Open Sans"/>
                <a:sym typeface="Open Sans"/>
              </a:rPr>
              <a:t> للدراسات الأفضل من الناحية النوعية</a:t>
            </a:r>
            <a:r>
              <a:rPr lang="ar-SA" sz="2600" dirty="0">
                <a:solidFill>
                  <a:srgbClr val="000000"/>
                </a:solidFill>
                <a:latin typeface="Open Sans"/>
                <a:ea typeface="Open Sans"/>
                <a:cs typeface="Open Sans"/>
                <a:sym typeface="Open Sans"/>
              </a:rPr>
              <a:t>. </a:t>
            </a:r>
          </a:p>
          <a:p>
            <a:pPr marL="174625" lvl="0" indent="-98425" algn="l" rtl="0">
              <a:lnSpc>
                <a:spcPct val="90000"/>
              </a:lnSpc>
              <a:spcBef>
                <a:spcPts val="0"/>
              </a:spcBef>
              <a:spcAft>
                <a:spcPts val="0"/>
              </a:spcAft>
              <a:buSzPts val="2400"/>
              <a:buFont typeface="Open Sans"/>
              <a:buNone/>
            </a:pPr>
            <a:r>
              <a:rPr lang="en-US" sz="1500" dirty="0">
                <a:solidFill>
                  <a:srgbClr val="000000"/>
                </a:solidFill>
                <a:latin typeface="Open Sans"/>
                <a:ea typeface="Open Sans"/>
                <a:cs typeface="Open Sans"/>
                <a:sym typeface="Open Sans"/>
              </a:rPr>
              <a:t>“Guides: Evidence-Based Medicine Resource Guide: Defining EBM.”</a:t>
            </a:r>
            <a:r>
              <a:rPr lang="ar-EG" sz="1500" dirty="0">
                <a:solidFill>
                  <a:srgbClr val="000000"/>
                </a:solidFill>
                <a:latin typeface="Open Sans"/>
                <a:ea typeface="Open Sans"/>
                <a:cs typeface="Open Sans"/>
                <a:sym typeface="Open Sans"/>
              </a:rPr>
              <a:t> </a:t>
            </a:r>
            <a:r>
              <a:rPr lang="en-US" sz="1500" dirty="0">
                <a:solidFill>
                  <a:srgbClr val="000000"/>
                </a:solidFill>
                <a:latin typeface="Open Sans"/>
                <a:ea typeface="Open Sans"/>
                <a:cs typeface="Open Sans"/>
                <a:sym typeface="Open Sans"/>
              </a:rPr>
              <a:t>Accessed June 25, 2020. </a:t>
            </a:r>
            <a:r>
              <a:rPr lang="en-US" sz="1500" u="sng" dirty="0">
                <a:solidFill>
                  <a:srgbClr val="000000"/>
                </a:solidFill>
                <a:latin typeface="Open Sans"/>
                <a:ea typeface="Open Sans"/>
                <a:cs typeface="Open Sans"/>
                <a:sym typeface="Open Sans"/>
                <a:hlinkClick r:id="rId3"/>
              </a:rPr>
              <a:t>https://guides.dml.georgetown.edu/ebm/definingebm</a:t>
            </a:r>
            <a:r>
              <a:rPr lang="en-US" sz="1500" dirty="0">
                <a:solidFill>
                  <a:srgbClr val="000000"/>
                </a:solidFill>
                <a:latin typeface="Open Sans"/>
                <a:ea typeface="Open Sans"/>
                <a:cs typeface="Open Sans"/>
                <a:sym typeface="Open Sans"/>
              </a:rPr>
              <a:t> </a:t>
            </a:r>
            <a:endParaRPr sz="2100" b="1" dirty="0">
              <a:solidFill>
                <a:srgbClr val="000000"/>
              </a:solidFill>
              <a:latin typeface="Open Sans"/>
              <a:ea typeface="Open Sans"/>
              <a:cs typeface="Open Sans"/>
              <a:sym typeface="Open Sans"/>
            </a:endParaRPr>
          </a:p>
          <a:p>
            <a:pPr marL="457200" lvl="0" indent="-381000" algn="l" rtl="0">
              <a:lnSpc>
                <a:spcPct val="90000"/>
              </a:lnSpc>
              <a:spcBef>
                <a:spcPts val="0"/>
              </a:spcBef>
              <a:spcAft>
                <a:spcPts val="0"/>
              </a:spcAft>
              <a:buSzPts val="2400"/>
              <a:buFont typeface="Arial"/>
              <a:buNone/>
            </a:pPr>
            <a:endParaRPr sz="2100" dirty="0">
              <a:solidFill>
                <a:srgbClr val="000000"/>
              </a:solidFill>
              <a:latin typeface="Century Gothic"/>
              <a:ea typeface="Century Gothic"/>
              <a:cs typeface="Century Gothic"/>
              <a:sym typeface="Century Gothic"/>
            </a:endParaRPr>
          </a:p>
          <a:p>
            <a:pPr marL="457200" lvl="0" indent="-228600" algn="l" rtl="0">
              <a:lnSpc>
                <a:spcPct val="200000"/>
              </a:lnSpc>
              <a:spcBef>
                <a:spcPts val="1000"/>
              </a:spcBef>
              <a:spcAft>
                <a:spcPts val="0"/>
              </a:spcAft>
              <a:buClr>
                <a:schemeClr val="dk1"/>
              </a:buClr>
              <a:buSzPts val="2400"/>
              <a:buNone/>
            </a:pPr>
            <a:endParaRPr sz="1800" dirty="0">
              <a:solidFill>
                <a:srgbClr val="000000"/>
              </a:solidFill>
              <a:latin typeface="Open Sans"/>
              <a:ea typeface="Open Sans"/>
              <a:cs typeface="Open Sans"/>
              <a:sym typeface="Open Sans"/>
            </a:endParaRPr>
          </a:p>
        </p:txBody>
      </p:sp>
      <p:pic>
        <p:nvPicPr>
          <p:cNvPr id="153" name="Google Shape;153;g727b3dbef2_0_52"/>
          <p:cNvPicPr preferRelativeResize="0"/>
          <p:nvPr/>
        </p:nvPicPr>
        <p:blipFill rotWithShape="1">
          <a:blip r:embed="rId4">
            <a:alphaModFix/>
          </a:blip>
          <a:srcRect/>
          <a:stretch/>
        </p:blipFill>
        <p:spPr>
          <a:xfrm>
            <a:off x="7063740" y="1695071"/>
            <a:ext cx="5128261" cy="499999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9944</TotalTime>
  <Words>4474</Words>
  <Application>Microsoft Office PowerPoint</Application>
  <PresentationFormat>Widescreen</PresentationFormat>
  <Paragraphs>456</Paragraphs>
  <Slides>54</Slides>
  <Notes>53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Trebuchet MS</vt:lpstr>
      <vt:lpstr>Arial</vt:lpstr>
      <vt:lpstr>Times New Roman</vt:lpstr>
      <vt:lpstr>Century Gothic</vt:lpstr>
      <vt:lpstr>Arial Rounded</vt:lpstr>
      <vt:lpstr>Courier New</vt:lpstr>
      <vt:lpstr>Calibri</vt:lpstr>
      <vt:lpstr>Gill Sans</vt:lpstr>
      <vt:lpstr>Open Sans</vt:lpstr>
      <vt:lpstr>Simple Light</vt:lpstr>
      <vt:lpstr>          </vt:lpstr>
      <vt:lpstr>الخطوط الرئيسية </vt:lpstr>
      <vt:lpstr>أهداف التعلم</vt:lpstr>
      <vt:lpstr>مقدمة </vt:lpstr>
      <vt:lpstr>ما هو الدليل ؟</vt:lpstr>
      <vt:lpstr>ما هو الطب القائم علي الادلة EBM  وما هي الممارسات القائمة علي الأدلة EBP ؟</vt:lpstr>
      <vt:lpstr>لماذا نستخدم الممارسات القائمة علي الأدلة ؟ ما هي بعض المعوقات ؟</vt:lpstr>
      <vt:lpstr>PuPuvbb</vt:lpstr>
      <vt:lpstr>تعريف دراسة المراجعة المنهجية ودراسة التحليل البعدي/ الشمولي </vt:lpstr>
      <vt:lpstr>       مراجعة الأدبيات التقليدية (السردية)  مقابل المراجعة المنهجية</vt:lpstr>
      <vt:lpstr>تعريفات أنواع الدراسات الأخرى </vt:lpstr>
      <vt:lpstr>تابع التعريفات </vt:lpstr>
      <vt:lpstr>أنواع مصادر الممارسات القائمة علي الأدلة EBP </vt:lpstr>
      <vt:lpstr>مصادر للعثور علي الدراسات الأولية</vt:lpstr>
      <vt:lpstr>التسلسل الهرمي للبحث والأدلة</vt:lpstr>
      <vt:lpstr>الخطوات الخمس الخاصة بعملية الممارسات القائمة علي الأدلة</vt:lpstr>
      <vt:lpstr>الخطوة ١ الخاصة بعملية الممارسات القائمة علي الأدلة: اسأل</vt:lpstr>
      <vt:lpstr>التالي – قم بتصنيف نوع السؤال </vt:lpstr>
      <vt:lpstr>نماذج من أسئلة الممارسات القائمة علي الأدلة</vt:lpstr>
      <vt:lpstr>قم بصياغة الأسئلة التداخلية</vt:lpstr>
      <vt:lpstr>قم بصياغة أسئلة الأسباب او المخاطر  ما هو سبب المرض أو الحالة الصحية؟</vt:lpstr>
      <vt:lpstr>الخطوة ٢ الخاصة بعملية الممارسات القائمة علي الأدلة  :EBP الوصول إلى الأدلة</vt:lpstr>
      <vt:lpstr>الخطوة ٣ الخاصة بعملية الممارسات القائمة علي الأدلة: تأكد (صلاحية الدليل ، فاعليته) </vt:lpstr>
      <vt:lpstr> الخطوة ٤ الخاصة بعملية الممارسات القائمة علي الأدلة EBP  : تطبيق(المريض، المكان)</vt:lpstr>
      <vt:lpstr>الخطوة ٥ الخاصة بعملية الممارسات القائمة علي الأدلة : قيم  (المريض، نفسك) </vt:lpstr>
      <vt:lpstr>الوصول لبوابة المحتوى – المصادر المرجعية</vt:lpstr>
      <vt:lpstr>مصادر "البحوث من أجل الحياة"  Research4life: مكتبة كوكرين Cochrane Library  (الممارسات القائمة على الأدلة والمتاحة من خلال Hinari)    </vt:lpstr>
      <vt:lpstr>المحتوي : مكتبه كوكرين Cochrane Library </vt:lpstr>
      <vt:lpstr>الخيارات المتاحة من مكتبه كوكرين Cochrane Library </vt:lpstr>
      <vt:lpstr>نتائج بحث "الوقاية من ضغط الدم"   hypertension  prevention    قاعدة بيانات كوكرين Cochrane للدراسات المرجعية المنهجية </vt:lpstr>
      <vt:lpstr>مثال علي ملخص بحث كوكرين Cochrane للدراسات المرجعية المنهجية متضمنا ملخص بلغة بسيطة                </vt:lpstr>
      <vt:lpstr> التعلم التفاعلي في كوكرين Cochrane :  إجراء مراجعة التدخل</vt:lpstr>
      <vt:lpstr>Clinical Key</vt:lpstr>
      <vt:lpstr>  البحث  فى Clinical Key</vt:lpstr>
      <vt:lpstr>نتائج البحث في Clinical Key</vt:lpstr>
      <vt:lpstr>Essential Evidence Plus قاعدة بيانات </vt:lpstr>
      <vt:lpstr>خيارات قاعدة بيانات Essential Evidence Plus</vt:lpstr>
      <vt:lpstr>الوصول إلى بوابة المحتوى– قواعد البيانات</vt:lpstr>
      <vt:lpstr>قاعدة بيانات مؤسسة جوانا برجز Joanna Briggs Institute الخاصة بالممارسات القائمة علي الأدلة EBP</vt:lpstr>
      <vt:lpstr>قاعدة بيانات مؤسسة جوانا برجز Joanna Briggs Institute  الخاصة بالممارسات القائمة علي الأدلة</vt:lpstr>
      <vt:lpstr>البحث في قاعدة بيانات جوانا برجز Joanna Briggs</vt:lpstr>
      <vt:lpstr>عرض نتائج البحث</vt:lpstr>
      <vt:lpstr>نتائج البحث (تابع)</vt:lpstr>
      <vt:lpstr>استفسارات إكلينيكية Clinical Queries (PubMed) –  الوصول للإنتاج الفكري البحثي المفلتر وغير المفلتر              </vt:lpstr>
      <vt:lpstr>البحث في الاستفسارات الإكلينيكية  Clinical Queries   </vt:lpstr>
      <vt:lpstr>     البحث في الاستفسارات الإكلينيكية Clinical Queries(تابع)</vt:lpstr>
      <vt:lpstr>نتائج بحث الاستفسارات</vt:lpstr>
      <vt:lpstr>عرض نتائج البحث في PubMed</vt:lpstr>
      <vt:lpstr>فلترة نتائج البحث في PubMed </vt:lpstr>
      <vt:lpstr>مصادر إضافية للممارسات القائمة علي الادلة </vt:lpstr>
      <vt:lpstr>      متابعة مصادر إضافية </vt:lpstr>
      <vt:lpstr>الملخص</vt:lpstr>
      <vt:lpstr>   أنت مدعو الي:</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EVIDENCE-BASED PRACTICE: OVERVIEW &amp; RESOURCES</dc:title>
  <dc:creator>Marcia Mabhula</dc:creator>
  <cp:lastModifiedBy>AL GARRAYA, Gehane Omar</cp:lastModifiedBy>
  <cp:revision>192</cp:revision>
  <cp:lastPrinted>2024-02-06T13:02:55Z</cp:lastPrinted>
  <dcterms:created xsi:type="dcterms:W3CDTF">2020-02-14T15:04:15Z</dcterms:created>
  <dcterms:modified xsi:type="dcterms:W3CDTF">2024-07-24T08:23:22Z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F7099FAC-14E4-4012-8041-123499850912</vt:lpwstr>
  </property>
  <property fmtid="{D5CDD505-2E9C-101B-9397-08002B2CF9AE}" pid="6" name="ArticulateProjectFull">
    <vt:lpwstr>D:\R4Life\F2F Materials\20200422_M4_L4.1EN.Health Sciences.ppta</vt:lpwstr>
  </property>
</Properties>
</file>