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1"/>
  </p:notesMasterIdLst>
  <p:sldIdLst>
    <p:sldId id="288" r:id="rId2"/>
    <p:sldId id="289" r:id="rId3"/>
    <p:sldId id="290" r:id="rId4"/>
    <p:sldId id="291" r:id="rId5"/>
    <p:sldId id="292" r:id="rId6"/>
    <p:sldId id="261" r:id="rId7"/>
    <p:sldId id="293" r:id="rId8"/>
    <p:sldId id="294" r:id="rId9"/>
    <p:sldId id="295" r:id="rId10"/>
    <p:sldId id="296" r:id="rId11"/>
    <p:sldId id="297" r:id="rId12"/>
    <p:sldId id="299" r:id="rId13"/>
    <p:sldId id="300" r:id="rId14"/>
    <p:sldId id="301" r:id="rId15"/>
    <p:sldId id="272" r:id="rId16"/>
    <p:sldId id="302" r:id="rId17"/>
    <p:sldId id="303" r:id="rId18"/>
    <p:sldId id="304" r:id="rId19"/>
    <p:sldId id="305" r:id="rId20"/>
    <p:sldId id="306" r:id="rId21"/>
    <p:sldId id="307" r:id="rId22"/>
    <p:sldId id="308" r:id="rId23"/>
    <p:sldId id="309" r:id="rId24"/>
    <p:sldId id="310" r:id="rId25"/>
    <p:sldId id="281" r:id="rId26"/>
    <p:sldId id="286" r:id="rId27"/>
    <p:sldId id="282" r:id="rId28"/>
    <p:sldId id="283" r:id="rId29"/>
    <p:sldId id="287"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0" roundtripDataSignature="AMtx7mhGRhwjSv5+aMgqeKz7ztFErM8G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50" Type="http://customschemas.google.com/relationships/presentationmetadata" Target="metadata"/><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GARRAYA, Gehane Omar" userId="f23954c5-e144-4092-9610-5359c58a19a4" providerId="ADAL" clId="{CFB7F62D-3C59-4DA8-A62B-A87630C8EA15}"/>
    <pc:docChg chg="undo redo custSel modSld">
      <pc:chgData name="AL GARRAYA, Gehane Omar" userId="f23954c5-e144-4092-9610-5359c58a19a4" providerId="ADAL" clId="{CFB7F62D-3C59-4DA8-A62B-A87630C8EA15}" dt="2024-04-16T14:04:02.896" v="128"/>
      <pc:docMkLst>
        <pc:docMk/>
      </pc:docMkLst>
      <pc:sldChg chg="modSp">
        <pc:chgData name="AL GARRAYA, Gehane Omar" userId="f23954c5-e144-4092-9610-5359c58a19a4" providerId="ADAL" clId="{CFB7F62D-3C59-4DA8-A62B-A87630C8EA15}" dt="2024-04-16T13:46:06.893" v="35" actId="20578"/>
        <pc:sldMkLst>
          <pc:docMk/>
          <pc:sldMk cId="0" sldId="261"/>
        </pc:sldMkLst>
        <pc:spChg chg="mod">
          <ac:chgData name="AL GARRAYA, Gehane Omar" userId="f23954c5-e144-4092-9610-5359c58a19a4" providerId="ADAL" clId="{CFB7F62D-3C59-4DA8-A62B-A87630C8EA15}" dt="2024-04-16T13:46:06.893" v="35" actId="20578"/>
          <ac:spMkLst>
            <pc:docMk/>
            <pc:sldMk cId="0" sldId="261"/>
            <ac:spMk id="4" creationId="{B5DB73D4-CC6E-3B9E-1BF9-0223E6F020AF}"/>
          </ac:spMkLst>
        </pc:spChg>
      </pc:sldChg>
      <pc:sldChg chg="modSp mod">
        <pc:chgData name="AL GARRAYA, Gehane Omar" userId="f23954c5-e144-4092-9610-5359c58a19a4" providerId="ADAL" clId="{CFB7F62D-3C59-4DA8-A62B-A87630C8EA15}" dt="2024-04-16T14:04:02.896" v="128"/>
        <pc:sldMkLst>
          <pc:docMk/>
          <pc:sldMk cId="0" sldId="287"/>
        </pc:sldMkLst>
        <pc:spChg chg="mod">
          <ac:chgData name="AL GARRAYA, Gehane Omar" userId="f23954c5-e144-4092-9610-5359c58a19a4" providerId="ADAL" clId="{CFB7F62D-3C59-4DA8-A62B-A87630C8EA15}" dt="2024-04-16T14:04:02.896" v="128"/>
          <ac:spMkLst>
            <pc:docMk/>
            <pc:sldMk cId="0" sldId="287"/>
            <ac:spMk id="356" creationId="{00000000-0000-0000-0000-000000000000}"/>
          </ac:spMkLst>
        </pc:spChg>
      </pc:sldChg>
      <pc:sldChg chg="modSp mod">
        <pc:chgData name="AL GARRAYA, Gehane Omar" userId="f23954c5-e144-4092-9610-5359c58a19a4" providerId="ADAL" clId="{CFB7F62D-3C59-4DA8-A62B-A87630C8EA15}" dt="2024-04-16T14:03:53.991" v="127" actId="368"/>
        <pc:sldMkLst>
          <pc:docMk/>
          <pc:sldMk cId="0" sldId="288"/>
        </pc:sldMkLst>
        <pc:spChg chg="mod">
          <ac:chgData name="AL GARRAYA, Gehane Omar" userId="f23954c5-e144-4092-9610-5359c58a19a4" providerId="ADAL" clId="{CFB7F62D-3C59-4DA8-A62B-A87630C8EA15}" dt="2024-04-16T13:30:08.685" v="1" actId="108"/>
          <ac:spMkLst>
            <pc:docMk/>
            <pc:sldMk cId="0" sldId="288"/>
            <ac:spMk id="69" creationId="{00000000-0000-0000-0000-000000000000}"/>
          </ac:spMkLst>
        </pc:spChg>
        <pc:spChg chg="mod">
          <ac:chgData name="AL GARRAYA, Gehane Omar" userId="f23954c5-e144-4092-9610-5359c58a19a4" providerId="ADAL" clId="{CFB7F62D-3C59-4DA8-A62B-A87630C8EA15}" dt="2024-04-16T13:30:02.887" v="0" actId="108"/>
          <ac:spMkLst>
            <pc:docMk/>
            <pc:sldMk cId="0" sldId="288"/>
            <ac:spMk id="70" creationId="{00000000-0000-0000-0000-000000000000}"/>
          </ac:spMkLst>
        </pc:spChg>
        <pc:spChg chg="mod">
          <ac:chgData name="AL GARRAYA, Gehane Omar" userId="f23954c5-e144-4092-9610-5359c58a19a4" providerId="ADAL" clId="{CFB7F62D-3C59-4DA8-A62B-A87630C8EA15}" dt="2024-04-16T14:03:53.991" v="127" actId="368"/>
          <ac:spMkLst>
            <pc:docMk/>
            <pc:sldMk cId="0" sldId="288"/>
            <ac:spMk id="71" creationId="{00000000-0000-0000-0000-000000000000}"/>
          </ac:spMkLst>
        </pc:spChg>
      </pc:sldChg>
      <pc:sldChg chg="modSp mod">
        <pc:chgData name="AL GARRAYA, Gehane Omar" userId="f23954c5-e144-4092-9610-5359c58a19a4" providerId="ADAL" clId="{CFB7F62D-3C59-4DA8-A62B-A87630C8EA15}" dt="2024-04-16T13:33:45.612" v="21" actId="255"/>
        <pc:sldMkLst>
          <pc:docMk/>
          <pc:sldMk cId="0" sldId="289"/>
        </pc:sldMkLst>
        <pc:spChg chg="mod">
          <ac:chgData name="AL GARRAYA, Gehane Omar" userId="f23954c5-e144-4092-9610-5359c58a19a4" providerId="ADAL" clId="{CFB7F62D-3C59-4DA8-A62B-A87630C8EA15}" dt="2024-04-16T13:31:49.043" v="14" actId="14100"/>
          <ac:spMkLst>
            <pc:docMk/>
            <pc:sldMk cId="0" sldId="289"/>
            <ac:spMk id="81" creationId="{00000000-0000-0000-0000-000000000000}"/>
          </ac:spMkLst>
        </pc:spChg>
        <pc:spChg chg="mod">
          <ac:chgData name="AL GARRAYA, Gehane Omar" userId="f23954c5-e144-4092-9610-5359c58a19a4" providerId="ADAL" clId="{CFB7F62D-3C59-4DA8-A62B-A87630C8EA15}" dt="2024-04-16T13:33:45.612" v="21" actId="255"/>
          <ac:spMkLst>
            <pc:docMk/>
            <pc:sldMk cId="0" sldId="289"/>
            <ac:spMk id="82" creationId="{00000000-0000-0000-0000-000000000000}"/>
          </ac:spMkLst>
        </pc:spChg>
        <pc:spChg chg="mod">
          <ac:chgData name="AL GARRAYA, Gehane Omar" userId="f23954c5-e144-4092-9610-5359c58a19a4" providerId="ADAL" clId="{CFB7F62D-3C59-4DA8-A62B-A87630C8EA15}" dt="2024-04-16T13:31:14.967" v="11" actId="20577"/>
          <ac:spMkLst>
            <pc:docMk/>
            <pc:sldMk cId="0" sldId="289"/>
            <ac:spMk id="83" creationId="{00000000-0000-0000-0000-000000000000}"/>
          </ac:spMkLst>
        </pc:spChg>
      </pc:sldChg>
      <pc:sldChg chg="modSp mod">
        <pc:chgData name="AL GARRAYA, Gehane Omar" userId="f23954c5-e144-4092-9610-5359c58a19a4" providerId="ADAL" clId="{CFB7F62D-3C59-4DA8-A62B-A87630C8EA15}" dt="2024-04-16T13:31:24.712" v="12" actId="121"/>
        <pc:sldMkLst>
          <pc:docMk/>
          <pc:sldMk cId="0" sldId="290"/>
        </pc:sldMkLst>
        <pc:spChg chg="mod">
          <ac:chgData name="AL GARRAYA, Gehane Omar" userId="f23954c5-e144-4092-9610-5359c58a19a4" providerId="ADAL" clId="{CFB7F62D-3C59-4DA8-A62B-A87630C8EA15}" dt="2024-04-16T13:31:24.712" v="12" actId="121"/>
          <ac:spMkLst>
            <pc:docMk/>
            <pc:sldMk cId="0" sldId="290"/>
            <ac:spMk id="91" creationId="{00000000-0000-0000-0000-000000000000}"/>
          </ac:spMkLst>
        </pc:spChg>
      </pc:sldChg>
      <pc:sldChg chg="modSp mod">
        <pc:chgData name="AL GARRAYA, Gehane Omar" userId="f23954c5-e144-4092-9610-5359c58a19a4" providerId="ADAL" clId="{CFB7F62D-3C59-4DA8-A62B-A87630C8EA15}" dt="2024-04-16T13:35:48.929" v="33" actId="14100"/>
        <pc:sldMkLst>
          <pc:docMk/>
          <pc:sldMk cId="0" sldId="291"/>
        </pc:sldMkLst>
        <pc:spChg chg="mod">
          <ac:chgData name="AL GARRAYA, Gehane Omar" userId="f23954c5-e144-4092-9610-5359c58a19a4" providerId="ADAL" clId="{CFB7F62D-3C59-4DA8-A62B-A87630C8EA15}" dt="2024-04-16T13:35:48.929" v="33" actId="14100"/>
          <ac:spMkLst>
            <pc:docMk/>
            <pc:sldMk cId="0" sldId="291"/>
            <ac:spMk id="99" creationId="{00000000-0000-0000-0000-000000000000}"/>
          </ac:spMkLst>
        </pc:spChg>
      </pc:sldChg>
      <pc:sldChg chg="modSp mod">
        <pc:chgData name="AL GARRAYA, Gehane Omar" userId="f23954c5-e144-4092-9610-5359c58a19a4" providerId="ADAL" clId="{CFB7F62D-3C59-4DA8-A62B-A87630C8EA15}" dt="2024-04-16T13:38:06.976" v="34" actId="121"/>
        <pc:sldMkLst>
          <pc:docMk/>
          <pc:sldMk cId="1197794873" sldId="292"/>
        </pc:sldMkLst>
        <pc:spChg chg="mod">
          <ac:chgData name="AL GARRAYA, Gehane Omar" userId="f23954c5-e144-4092-9610-5359c58a19a4" providerId="ADAL" clId="{CFB7F62D-3C59-4DA8-A62B-A87630C8EA15}" dt="2024-04-16T13:38:06.976" v="34" actId="121"/>
          <ac:spMkLst>
            <pc:docMk/>
            <pc:sldMk cId="1197794873" sldId="292"/>
            <ac:spMk id="111" creationId="{D3C7DF93-E452-D4D6-96D3-B39EE6D28C46}"/>
          </ac:spMkLst>
        </pc:spChg>
      </pc:sldChg>
      <pc:sldChg chg="modSp mod">
        <pc:chgData name="AL GARRAYA, Gehane Omar" userId="f23954c5-e144-4092-9610-5359c58a19a4" providerId="ADAL" clId="{CFB7F62D-3C59-4DA8-A62B-A87630C8EA15}" dt="2024-04-16T13:47:25.621" v="36" actId="113"/>
        <pc:sldMkLst>
          <pc:docMk/>
          <pc:sldMk cId="0" sldId="295"/>
        </pc:sldMkLst>
        <pc:spChg chg="mod">
          <ac:chgData name="AL GARRAYA, Gehane Omar" userId="f23954c5-e144-4092-9610-5359c58a19a4" providerId="ADAL" clId="{CFB7F62D-3C59-4DA8-A62B-A87630C8EA15}" dt="2024-04-16T13:47:25.621" v="36" actId="113"/>
          <ac:spMkLst>
            <pc:docMk/>
            <pc:sldMk cId="0" sldId="295"/>
            <ac:spMk id="7" creationId="{A5583E28-9E1C-9B28-ED59-3DE62F31D6B9}"/>
          </ac:spMkLst>
        </pc:spChg>
      </pc:sldChg>
      <pc:sldChg chg="modSp mod">
        <pc:chgData name="AL GARRAYA, Gehane Omar" userId="f23954c5-e144-4092-9610-5359c58a19a4" providerId="ADAL" clId="{CFB7F62D-3C59-4DA8-A62B-A87630C8EA15}" dt="2024-04-16T13:48:56.775" v="45"/>
        <pc:sldMkLst>
          <pc:docMk/>
          <pc:sldMk cId="0" sldId="296"/>
        </pc:sldMkLst>
        <pc:spChg chg="mod">
          <ac:chgData name="AL GARRAYA, Gehane Omar" userId="f23954c5-e144-4092-9610-5359c58a19a4" providerId="ADAL" clId="{CFB7F62D-3C59-4DA8-A62B-A87630C8EA15}" dt="2024-04-16T13:48:56.775" v="45"/>
          <ac:spMkLst>
            <pc:docMk/>
            <pc:sldMk cId="0" sldId="296"/>
            <ac:spMk id="148" creationId="{00000000-0000-0000-0000-000000000000}"/>
          </ac:spMkLst>
        </pc:spChg>
      </pc:sldChg>
      <pc:sldChg chg="modSp mod">
        <pc:chgData name="AL GARRAYA, Gehane Omar" userId="f23954c5-e144-4092-9610-5359c58a19a4" providerId="ADAL" clId="{CFB7F62D-3C59-4DA8-A62B-A87630C8EA15}" dt="2024-04-16T13:48:45.118" v="39" actId="121"/>
        <pc:sldMkLst>
          <pc:docMk/>
          <pc:sldMk cId="0" sldId="297"/>
        </pc:sldMkLst>
        <pc:spChg chg="mod">
          <ac:chgData name="AL GARRAYA, Gehane Omar" userId="f23954c5-e144-4092-9610-5359c58a19a4" providerId="ADAL" clId="{CFB7F62D-3C59-4DA8-A62B-A87630C8EA15}" dt="2024-04-16T13:48:45.118" v="39" actId="121"/>
          <ac:spMkLst>
            <pc:docMk/>
            <pc:sldMk cId="0" sldId="297"/>
            <ac:spMk id="158" creationId="{00000000-0000-0000-0000-000000000000}"/>
          </ac:spMkLst>
        </pc:spChg>
      </pc:sldChg>
      <pc:sldChg chg="modSp mod">
        <pc:chgData name="AL GARRAYA, Gehane Omar" userId="f23954c5-e144-4092-9610-5359c58a19a4" providerId="ADAL" clId="{CFB7F62D-3C59-4DA8-A62B-A87630C8EA15}" dt="2024-04-16T13:49:58.901" v="46" actId="14100"/>
        <pc:sldMkLst>
          <pc:docMk/>
          <pc:sldMk cId="0" sldId="299"/>
        </pc:sldMkLst>
        <pc:spChg chg="mod">
          <ac:chgData name="AL GARRAYA, Gehane Omar" userId="f23954c5-e144-4092-9610-5359c58a19a4" providerId="ADAL" clId="{CFB7F62D-3C59-4DA8-A62B-A87630C8EA15}" dt="2024-04-16T13:49:58.901" v="46" actId="14100"/>
          <ac:spMkLst>
            <pc:docMk/>
            <pc:sldMk cId="0" sldId="299"/>
            <ac:spMk id="182" creationId="{00000000-0000-0000-0000-000000000000}"/>
          </ac:spMkLst>
        </pc:spChg>
      </pc:sldChg>
      <pc:sldChg chg="modSp mod">
        <pc:chgData name="AL GARRAYA, Gehane Omar" userId="f23954c5-e144-4092-9610-5359c58a19a4" providerId="ADAL" clId="{CFB7F62D-3C59-4DA8-A62B-A87630C8EA15}" dt="2024-04-16T13:52:28.788" v="62" actId="14100"/>
        <pc:sldMkLst>
          <pc:docMk/>
          <pc:sldMk cId="0" sldId="301"/>
        </pc:sldMkLst>
        <pc:spChg chg="mod">
          <ac:chgData name="AL GARRAYA, Gehane Omar" userId="f23954c5-e144-4092-9610-5359c58a19a4" providerId="ADAL" clId="{CFB7F62D-3C59-4DA8-A62B-A87630C8EA15}" dt="2024-04-16T13:52:28.788" v="62" actId="14100"/>
          <ac:spMkLst>
            <pc:docMk/>
            <pc:sldMk cId="0" sldId="301"/>
            <ac:spMk id="208" creationId="{00000000-0000-0000-0000-000000000000}"/>
          </ac:spMkLst>
        </pc:spChg>
      </pc:sldChg>
      <pc:sldChg chg="modSp mod">
        <pc:chgData name="AL GARRAYA, Gehane Omar" userId="f23954c5-e144-4092-9610-5359c58a19a4" providerId="ADAL" clId="{CFB7F62D-3C59-4DA8-A62B-A87630C8EA15}" dt="2024-04-16T13:58:05.518" v="78" actId="20577"/>
        <pc:sldMkLst>
          <pc:docMk/>
          <pc:sldMk cId="0" sldId="304"/>
        </pc:sldMkLst>
        <pc:spChg chg="mod">
          <ac:chgData name="AL GARRAYA, Gehane Omar" userId="f23954c5-e144-4092-9610-5359c58a19a4" providerId="ADAL" clId="{CFB7F62D-3C59-4DA8-A62B-A87630C8EA15}" dt="2024-04-16T13:58:05.518" v="78" actId="20577"/>
          <ac:spMkLst>
            <pc:docMk/>
            <pc:sldMk cId="0" sldId="304"/>
            <ac:spMk id="233" creationId="{00000000-0000-0000-0000-000000000000}"/>
          </ac:spMkLst>
        </pc:spChg>
      </pc:sldChg>
      <pc:sldChg chg="modSp mod">
        <pc:chgData name="AL GARRAYA, Gehane Omar" userId="f23954c5-e144-4092-9610-5359c58a19a4" providerId="ADAL" clId="{CFB7F62D-3C59-4DA8-A62B-A87630C8EA15}" dt="2024-04-16T13:56:52.122" v="67"/>
        <pc:sldMkLst>
          <pc:docMk/>
          <pc:sldMk cId="0" sldId="307"/>
        </pc:sldMkLst>
        <pc:spChg chg="mod">
          <ac:chgData name="AL GARRAYA, Gehane Omar" userId="f23954c5-e144-4092-9610-5359c58a19a4" providerId="ADAL" clId="{CFB7F62D-3C59-4DA8-A62B-A87630C8EA15}" dt="2024-04-16T13:56:52.122" v="67"/>
          <ac:spMkLst>
            <pc:docMk/>
            <pc:sldMk cId="0" sldId="307"/>
            <ac:spMk id="262" creationId="{00000000-0000-0000-0000-000000000000}"/>
          </ac:spMkLst>
        </pc:spChg>
      </pc:sldChg>
      <pc:sldChg chg="modSp mod">
        <pc:chgData name="AL GARRAYA, Gehane Omar" userId="f23954c5-e144-4092-9610-5359c58a19a4" providerId="ADAL" clId="{CFB7F62D-3C59-4DA8-A62B-A87630C8EA15}" dt="2024-04-16T13:59:03.633" v="95" actId="20577"/>
        <pc:sldMkLst>
          <pc:docMk/>
          <pc:sldMk cId="0" sldId="308"/>
        </pc:sldMkLst>
        <pc:spChg chg="mod">
          <ac:chgData name="AL GARRAYA, Gehane Omar" userId="f23954c5-e144-4092-9610-5359c58a19a4" providerId="ADAL" clId="{CFB7F62D-3C59-4DA8-A62B-A87630C8EA15}" dt="2024-04-16T13:57:44.351" v="75" actId="20577"/>
          <ac:spMkLst>
            <pc:docMk/>
            <pc:sldMk cId="0" sldId="308"/>
            <ac:spMk id="271" creationId="{00000000-0000-0000-0000-000000000000}"/>
          </ac:spMkLst>
        </pc:spChg>
        <pc:spChg chg="mod">
          <ac:chgData name="AL GARRAYA, Gehane Omar" userId="f23954c5-e144-4092-9610-5359c58a19a4" providerId="ADAL" clId="{CFB7F62D-3C59-4DA8-A62B-A87630C8EA15}" dt="2024-04-16T13:59:03.633" v="95" actId="20577"/>
          <ac:spMkLst>
            <pc:docMk/>
            <pc:sldMk cId="0" sldId="308"/>
            <ac:spMk id="272" creationId="{00000000-0000-0000-0000-000000000000}"/>
          </ac:spMkLst>
        </pc:spChg>
      </pc:sldChg>
      <pc:sldChg chg="modSp mod">
        <pc:chgData name="AL GARRAYA, Gehane Omar" userId="f23954c5-e144-4092-9610-5359c58a19a4" providerId="ADAL" clId="{CFB7F62D-3C59-4DA8-A62B-A87630C8EA15}" dt="2024-04-16T13:59:42.745" v="101" actId="20577"/>
        <pc:sldMkLst>
          <pc:docMk/>
          <pc:sldMk cId="0" sldId="309"/>
        </pc:sldMkLst>
        <pc:spChg chg="mod">
          <ac:chgData name="AL GARRAYA, Gehane Omar" userId="f23954c5-e144-4092-9610-5359c58a19a4" providerId="ADAL" clId="{CFB7F62D-3C59-4DA8-A62B-A87630C8EA15}" dt="2024-04-16T13:59:35.829" v="100" actId="20577"/>
          <ac:spMkLst>
            <pc:docMk/>
            <pc:sldMk cId="0" sldId="309"/>
            <ac:spMk id="278" creationId="{00000000-0000-0000-0000-000000000000}"/>
          </ac:spMkLst>
        </pc:spChg>
        <pc:spChg chg="mod">
          <ac:chgData name="AL GARRAYA, Gehane Omar" userId="f23954c5-e144-4092-9610-5359c58a19a4" providerId="ADAL" clId="{CFB7F62D-3C59-4DA8-A62B-A87630C8EA15}" dt="2024-04-16T13:59:42.745" v="101" actId="20577"/>
          <ac:spMkLst>
            <pc:docMk/>
            <pc:sldMk cId="0" sldId="309"/>
            <ac:spMk id="280" creationId="{00000000-0000-0000-0000-000000000000}"/>
          </ac:spMkLst>
        </pc:spChg>
      </pc:sldChg>
      <pc:sldChg chg="modSp mod">
        <pc:chgData name="AL GARRAYA, Gehane Omar" userId="f23954c5-e144-4092-9610-5359c58a19a4" providerId="ADAL" clId="{CFB7F62D-3C59-4DA8-A62B-A87630C8EA15}" dt="2024-04-16T14:01:57.431" v="126" actId="20577"/>
        <pc:sldMkLst>
          <pc:docMk/>
          <pc:sldMk cId="0" sldId="310"/>
        </pc:sldMkLst>
        <pc:spChg chg="mod">
          <ac:chgData name="AL GARRAYA, Gehane Omar" userId="f23954c5-e144-4092-9610-5359c58a19a4" providerId="ADAL" clId="{CFB7F62D-3C59-4DA8-A62B-A87630C8EA15}" dt="2024-04-16T14:01:57.431" v="126" actId="20577"/>
          <ac:spMkLst>
            <pc:docMk/>
            <pc:sldMk cId="0" sldId="310"/>
            <ac:spMk id="289" creationId="{00000000-0000-0000-0000-000000000000}"/>
          </ac:spMkLst>
        </pc:spChg>
      </pc:sldChg>
    </pc:docChg>
  </pc:docChgLst>
  <pc:docChgLst>
    <pc:chgData name="AL GARRAYA, Gehane Omar" userId="f23954c5-e144-4092-9610-5359c58a19a4" providerId="ADAL" clId="{746FBDAE-5C01-461D-997E-266604C6D6B2}"/>
    <pc:docChg chg="modSld">
      <pc:chgData name="AL GARRAYA, Gehane Omar" userId="f23954c5-e144-4092-9610-5359c58a19a4" providerId="ADAL" clId="{746FBDAE-5C01-461D-997E-266604C6D6B2}" dt="2024-07-24T08:20:16.363" v="8" actId="122"/>
      <pc:docMkLst>
        <pc:docMk/>
      </pc:docMkLst>
      <pc:sldChg chg="modSp mod">
        <pc:chgData name="AL GARRAYA, Gehane Omar" userId="f23954c5-e144-4092-9610-5359c58a19a4" providerId="ADAL" clId="{746FBDAE-5C01-461D-997E-266604C6D6B2}" dt="2024-07-24T08:20:02.373" v="5" actId="207"/>
        <pc:sldMkLst>
          <pc:docMk/>
          <pc:sldMk cId="0" sldId="287"/>
        </pc:sldMkLst>
        <pc:spChg chg="mod">
          <ac:chgData name="AL GARRAYA, Gehane Omar" userId="f23954c5-e144-4092-9610-5359c58a19a4" providerId="ADAL" clId="{746FBDAE-5C01-461D-997E-266604C6D6B2}" dt="2024-07-24T08:20:02.373" v="5" actId="207"/>
          <ac:spMkLst>
            <pc:docMk/>
            <pc:sldMk cId="0" sldId="287"/>
            <ac:spMk id="356" creationId="{00000000-0000-0000-0000-000000000000}"/>
          </ac:spMkLst>
        </pc:spChg>
      </pc:sldChg>
      <pc:sldChg chg="modSp mod">
        <pc:chgData name="AL GARRAYA, Gehane Omar" userId="f23954c5-e144-4092-9610-5359c58a19a4" providerId="ADAL" clId="{746FBDAE-5C01-461D-997E-266604C6D6B2}" dt="2024-07-24T08:20:16.363" v="8" actId="122"/>
        <pc:sldMkLst>
          <pc:docMk/>
          <pc:sldMk cId="0" sldId="288"/>
        </pc:sldMkLst>
        <pc:spChg chg="mod">
          <ac:chgData name="AL GARRAYA, Gehane Omar" userId="f23954c5-e144-4092-9610-5359c58a19a4" providerId="ADAL" clId="{746FBDAE-5C01-461D-997E-266604C6D6B2}" dt="2024-07-24T08:20:16.363" v="8" actId="122"/>
          <ac:spMkLst>
            <pc:docMk/>
            <pc:sldMk cId="0" sldId="288"/>
            <ac:spMk id="7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dirty="0"/>
              <a:t>يُنصح مكنز الفاو متعدد اللغات والمساهمين ومقدمي البيانات بوصف مجموعاتهم باستخدام مكنز أجروفوك</a:t>
            </a:r>
            <a:r>
              <a:rPr lang="en-US" dirty="0"/>
              <a:t>.</a:t>
            </a:r>
            <a:endParaRPr dirty="0"/>
          </a:p>
        </p:txBody>
      </p:sp>
      <p:sp>
        <p:nvSpPr>
          <p:cNvPr id="156" name="Google Shape;1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5" name="Google Shape;205;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12" name="Google Shape;21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12" name="Google Shape;21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extLst>
      <p:ext uri="{BB962C8B-B14F-4D97-AF65-F5344CB8AC3E}">
        <p14:creationId xmlns:p14="http://schemas.microsoft.com/office/powerpoint/2010/main" val="277147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dirty="0"/>
              <a:t>يتلقى أجريس البيانات الوصفية بأشكال مختلفة، مثل ملف سمات تطبيق أجريس (</a:t>
            </a:r>
            <a:r>
              <a:rPr lang="en-US" dirty="0"/>
              <a:t> (AP</a:t>
            </a:r>
            <a:r>
              <a:rPr lang="ar-EG" dirty="0"/>
              <a:t>بلغة الترميز الموسعة</a:t>
            </a:r>
            <a:r>
              <a:rPr lang="en-US" dirty="0"/>
              <a:t> (XML) </a:t>
            </a:r>
            <a:r>
              <a:rPr lang="ar-EG" dirty="0"/>
              <a:t>كحد أدنى قياسي أو أفضل.</a:t>
            </a:r>
          </a:p>
          <a:p>
            <a:pPr marL="171450" lvl="0" indent="-171450" algn="r" rtl="1">
              <a:lnSpc>
                <a:spcPct val="100000"/>
              </a:lnSpc>
              <a:spcBef>
                <a:spcPts val="0"/>
              </a:spcBef>
              <a:spcAft>
                <a:spcPts val="0"/>
              </a:spcAft>
              <a:buSzPts val="1400"/>
              <a:buFont typeface="Arial"/>
              <a:buChar char="•"/>
            </a:pPr>
            <a:r>
              <a:rPr lang="ar-EG" dirty="0"/>
              <a:t>تتوفر توصيات بشأن مجموعة من خصائص البيانات الوصفية ومفردات الترميز على موقع </a:t>
            </a:r>
            <a:r>
              <a:rPr lang="en-US" dirty="0"/>
              <a:t>AIMS</a:t>
            </a:r>
            <a:r>
              <a:rPr lang="ar-EG" dirty="0"/>
              <a:t> التابع لمنظمة الأغذية والزراعة. تهدف البيانات الوصفية الببليوجرافية ذات المغزى إلى مساعدة موردي المحتوى في اختيار خصائص البيانات الوصفية المناسبة لإنشاء وإدارة وتبادل المعلومات الببليوجرافية ذات المغزى في المستودعات المفتوحة.</a:t>
            </a:r>
            <a:endParaRPr lang="en-US" dirty="0"/>
          </a:p>
          <a:p>
            <a:pPr marL="171450" lvl="0" indent="-171450" algn="r" rtl="1">
              <a:lnSpc>
                <a:spcPct val="100000"/>
              </a:lnSpc>
              <a:spcBef>
                <a:spcPts val="0"/>
              </a:spcBef>
              <a:spcAft>
                <a:spcPts val="0"/>
              </a:spcAft>
              <a:buSzPts val="1400"/>
              <a:buFont typeface="Arial"/>
              <a:buChar char="•"/>
            </a:pPr>
            <a:r>
              <a:rPr lang="ar-EG" dirty="0"/>
              <a:t>الاشكال المعيارية للبيانات الوصفية الأكثر شيوعًا هي </a:t>
            </a:r>
            <a:r>
              <a:rPr lang="en-US" dirty="0" err="1"/>
              <a:t>Crossref</a:t>
            </a:r>
            <a:r>
              <a:rPr lang="en-US" dirty="0"/>
              <a:t>، </a:t>
            </a:r>
            <a:r>
              <a:rPr lang="ar-EG" dirty="0"/>
              <a:t>و</a:t>
            </a:r>
            <a:r>
              <a:rPr lang="en-US" dirty="0"/>
              <a:t>DOAJ، </a:t>
            </a:r>
            <a:r>
              <a:rPr lang="ar-EG" dirty="0"/>
              <a:t>و</a:t>
            </a:r>
            <a:r>
              <a:rPr lang="en-US" dirty="0"/>
              <a:t>Endnote، </a:t>
            </a:r>
            <a:r>
              <a:rPr lang="ar-EG" dirty="0"/>
              <a:t>و</a:t>
            </a:r>
            <a:r>
              <a:rPr lang="en-US" dirty="0"/>
              <a:t>MARC21، </a:t>
            </a:r>
            <a:r>
              <a:rPr lang="ar-EG" dirty="0"/>
              <a:t>و</a:t>
            </a:r>
            <a:r>
              <a:rPr lang="en-US" dirty="0"/>
              <a:t>MODS، </a:t>
            </a:r>
            <a:r>
              <a:rPr lang="ar-EG" dirty="0"/>
              <a:t>و</a:t>
            </a:r>
            <a:r>
              <a:rPr lang="en-US" dirty="0"/>
              <a:t>Simple DC، </a:t>
            </a:r>
            <a:r>
              <a:rPr lang="ar-EG" dirty="0"/>
              <a:t>و</a:t>
            </a:r>
            <a:r>
              <a:rPr lang="en-US" dirty="0"/>
              <a:t>PubMed. </a:t>
            </a:r>
            <a:r>
              <a:rPr lang="ar-EG" dirty="0"/>
              <a:t>عندما تكون هناك حاجة لإنشاء بيانات التعريف من البداية، فمن المستحسن استخدام برنامج إدارة المراجع لتصدير البيانات بلغة الترميز الموسعة </a:t>
            </a:r>
            <a:r>
              <a:rPr lang="en-US" dirty="0"/>
              <a:t>(XML)</a:t>
            </a:r>
            <a:r>
              <a:rPr lang="ar-EG" dirty="0"/>
              <a:t>هناك أيضًا تطبيقات برامج إدارة المراجع التي يمكن تنزيلها مجانًا، على سبيل المثال، </a:t>
            </a:r>
            <a:r>
              <a:rPr lang="en-US" dirty="0"/>
              <a:t>Mendeley </a:t>
            </a:r>
            <a:r>
              <a:rPr lang="ar-EG" dirty="0"/>
              <a:t>أو </a:t>
            </a:r>
            <a:r>
              <a:rPr lang="en-US" dirty="0"/>
              <a:t>Zotero.</a:t>
            </a:r>
            <a:endParaRPr dirty="0"/>
          </a:p>
        </p:txBody>
      </p:sp>
      <p:sp>
        <p:nvSpPr>
          <p:cNvPr id="223" name="Google Shape;223;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0" name="Google Shape;230;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3" name="Google Shape;2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59" name="Google Shape;25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9" name="Google Shape;26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6" name="Google Shape;27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86" name="Google Shape;28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a8917ac7a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a8917ac7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Font typeface="Arial"/>
              <a:buNone/>
            </a:pPr>
            <a:r>
              <a:rPr lang="ar-EG" dirty="0"/>
              <a:t>في هذا الدرس، سيتعرف المتعلمين على قاعدة بيانات أجريس والمصادر الخارجية الإضافية الخاصة بالتخصصات في مجالات العلوم الزراعية.</a:t>
            </a:r>
            <a:endParaRPr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100"/>
              <a:buFont typeface="Arial"/>
              <a:buChar char="•"/>
            </a:pPr>
            <a:r>
              <a:rPr lang="ar-EG" dirty="0"/>
              <a:t>أجريس هي شبكة تضم أكثر من 460 من موردي البيانات (مراكز البحوث والمؤسسات الأكاديمية والناشرين والهيئات الحكومية وبرامج التنمية والمنظمات الدولية والوطنية) لحوالي 153 دولة.</a:t>
            </a: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799766FD-C171-53EA-F897-9FF358B76866}"/>
            </a:ext>
          </a:extLst>
        </p:cNvPr>
        <p:cNvGrpSpPr/>
        <p:nvPr/>
      </p:nvGrpSpPr>
      <p:grpSpPr>
        <a:xfrm>
          <a:off x="0" y="0"/>
          <a:ext cx="0" cy="0"/>
          <a:chOff x="0" y="0"/>
          <a:chExt cx="0" cy="0"/>
        </a:xfrm>
      </p:grpSpPr>
      <p:sp>
        <p:nvSpPr>
          <p:cNvPr id="108" name="Google Shape;108;p4:notes">
            <a:extLst>
              <a:ext uri="{FF2B5EF4-FFF2-40B4-BE49-F238E27FC236}">
                <a16:creationId xmlns:a16="http://schemas.microsoft.com/office/drawing/2014/main" id="{C8EBF397-3450-2BB9-EEBB-919B27C295B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EG" dirty="0"/>
              <a:t>اجروفوك عبارة عن مفردات خاضعة للرقابة تغطي جميع المجالات التي تهم منظمة الأغذية والزراعة (الفاو) التابعة للأمم المتحدة، بما في ذلك الغذاء والتغذية والزراعة ومصايد الأسماك والغابات والبيئة وما إلى ذلك. ويتم نشرها من قبل منظمة الأغذية والزراعة وتحريرها من قبل مجتمع من الخبراء . يتم استخدامه على نطاق واسع في المكتبات المتخصصة والمكتبات الرقمية والمستودعات لتكشيف المحتوى واستخراج النص. كما تستخدمه منظمة الأغذية والزراعة وأصحاب المصلحة الخارجيين كمصدر متخصص لوضع العلامات لتنظيم المحتوى.</a:t>
            </a:r>
          </a:p>
          <a:p>
            <a:pPr marL="171450" lvl="0" indent="-171450" algn="r" rtl="1">
              <a:lnSpc>
                <a:spcPct val="100000"/>
              </a:lnSpc>
              <a:spcBef>
                <a:spcPts val="0"/>
              </a:spcBef>
              <a:spcAft>
                <a:spcPts val="0"/>
              </a:spcAft>
              <a:buSzPts val="1400"/>
              <a:buFont typeface="Arial"/>
              <a:buChar char="•"/>
            </a:pPr>
            <a:r>
              <a:rPr lang="ar-EG" dirty="0"/>
              <a:t>يتكون اجروفوك</a:t>
            </a:r>
            <a:r>
              <a:rPr lang="en-US" dirty="0"/>
              <a:t> </a:t>
            </a:r>
            <a:r>
              <a:rPr lang="ar-EG" dirty="0"/>
              <a:t>من +41000 مفهوم و+990000 مصطلح بما يصل إلى 42 لغة.</a:t>
            </a:r>
          </a:p>
          <a:p>
            <a:pPr marL="171450" lvl="0" indent="-171450" algn="r" rtl="1">
              <a:lnSpc>
                <a:spcPct val="100000"/>
              </a:lnSpc>
              <a:spcBef>
                <a:spcPts val="0"/>
              </a:spcBef>
              <a:spcAft>
                <a:spcPts val="0"/>
              </a:spcAft>
              <a:buSzPts val="1400"/>
              <a:buFont typeface="Arial"/>
              <a:buChar char="•"/>
            </a:pPr>
            <a:r>
              <a:rPr lang="ar-EG" dirty="0"/>
              <a:t>أجريس هي علامة تجارية دولية لها جمهور عالمي لموردي البيانات مما يزيد من وضوح المصادر، مما يخلق الفرصة للمساهمة في الزراعة والعلوم ذات الصلة على مستوى العالم.</a:t>
            </a:r>
          </a:p>
          <a:p>
            <a:pPr marL="171450" lvl="0" indent="-171450" algn="r" rtl="1">
              <a:lnSpc>
                <a:spcPct val="100000"/>
              </a:lnSpc>
              <a:spcBef>
                <a:spcPts val="0"/>
              </a:spcBef>
              <a:spcAft>
                <a:spcPts val="0"/>
              </a:spcAft>
              <a:buSzPts val="1400"/>
              <a:buFont typeface="Arial"/>
              <a:buChar char="•"/>
            </a:pPr>
            <a:r>
              <a:rPr lang="ar-EG" dirty="0"/>
              <a:t>يمكن لموردي بيانات أجريس تقديم تقارير علمية غير منشورة، وتقارير فنية، وأطروحات، ورسائل جامعية، وأوراق مؤتمرات).</a:t>
            </a:r>
          </a:p>
          <a:p>
            <a:pPr marL="171450" lvl="0" indent="-171450" algn="r" rtl="1">
              <a:lnSpc>
                <a:spcPct val="100000"/>
              </a:lnSpc>
              <a:spcBef>
                <a:spcPts val="0"/>
              </a:spcBef>
              <a:spcAft>
                <a:spcPts val="0"/>
              </a:spcAft>
              <a:buSzPts val="1400"/>
              <a:buFont typeface="Arial"/>
              <a:buChar char="•"/>
            </a:pPr>
            <a:r>
              <a:rPr lang="ar-EG" dirty="0"/>
              <a:t>يدعم أجريس كلاً من البلدان المتقدمة والنامية.</a:t>
            </a:r>
          </a:p>
          <a:p>
            <a:pPr marL="171450" lvl="0" indent="-171450" algn="r" rtl="1">
              <a:lnSpc>
                <a:spcPct val="100000"/>
              </a:lnSpc>
              <a:spcBef>
                <a:spcPts val="0"/>
              </a:spcBef>
              <a:spcAft>
                <a:spcPts val="0"/>
              </a:spcAft>
              <a:buSzPts val="1400"/>
              <a:buFont typeface="Arial"/>
              <a:buChar char="•"/>
            </a:pPr>
            <a:r>
              <a:rPr lang="ar-EG" dirty="0"/>
              <a:t>الجمهور هو الباحثين والأساتذة وطلاب الدراسات العليا الذين يبحثون عن الببليوجرافيات. بالإضافة إلى أمناء المكتبات والمفهرسين. ناشرو المجلات ومنظمو المؤتمرات وصناع القرار في المجال الزراعي.</a:t>
            </a:r>
          </a:p>
        </p:txBody>
      </p:sp>
      <p:sp>
        <p:nvSpPr>
          <p:cNvPr id="109" name="Google Shape;109;p4:notes">
            <a:extLst>
              <a:ext uri="{FF2B5EF4-FFF2-40B4-BE49-F238E27FC236}">
                <a16:creationId xmlns:a16="http://schemas.microsoft.com/office/drawing/2014/main" id="{2A786A13-83C2-74BF-3A3E-1D4BC138CA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722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64" name="Google Shape;164;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79082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gris@fao.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groups.org/fao/agris" TargetMode="External"/><Relationship Id="rId4" Type="http://schemas.openxmlformats.org/officeDocument/2006/relationships/hyperlink" Target="http://www.fao.org/agris/abou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ubag.nal.usda.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un.org/sustainabledevelopment/globalpartnerships/" TargetMode="External"/><Relationship Id="rId7"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32.png"/><Relationship Id="rId4" Type="http://schemas.openxmlformats.org/officeDocument/2006/relationships/hyperlink" Target="https://www.un.org/sustainabledevelopment/inequality/" TargetMode="External"/><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gris.fao.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ims.fao.org/agrovo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gris.fao.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indent="0">
              <a:lnSpc>
                <a:spcPct val="90000"/>
              </a:lnSpc>
              <a:buClr>
                <a:schemeClr val="dk1"/>
              </a:buClr>
              <a:buSzPts val="4400"/>
            </a:pPr>
            <a:r>
              <a:rPr lang="ar-EG" sz="3500" b="1" dirty="0">
                <a:solidFill>
                  <a:srgbClr val="004890"/>
                </a:solidFill>
                <a:latin typeface="Open Sans"/>
                <a:ea typeface="Open Sans"/>
                <a:sym typeface="Open Sans"/>
              </a:rPr>
              <a:t>الزراعة</a:t>
            </a:r>
            <a:endParaRPr sz="3500" b="1" dirty="0">
              <a:solidFill>
                <a:srgbClr val="004890"/>
              </a:solidFill>
              <a:latin typeface="Open Sans"/>
              <a:ea typeface="Open Sans"/>
              <a:cs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dirty="0">
                <a:solidFill>
                  <a:srgbClr val="004890"/>
                </a:solidFill>
                <a:latin typeface="Open Sans"/>
                <a:ea typeface="Open Sans"/>
                <a:cs typeface="Open Sans"/>
                <a:sym typeface="Open Sans"/>
              </a:rPr>
              <a:t> </a:t>
            </a:r>
            <a:r>
              <a:rPr lang="ar-EG" sz="3500" b="1" dirty="0">
                <a:solidFill>
                  <a:srgbClr val="004890"/>
                </a:solidFill>
                <a:latin typeface="Open Sans"/>
                <a:ea typeface="Open Sans"/>
                <a:sym typeface="Open Sans"/>
              </a:rPr>
              <a:t>مصادر إضافية لتخصص محدد</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491248"/>
          </a:xfrm>
          <a:prstGeom prst="rect">
            <a:avLst/>
          </a:prstGeom>
          <a:solidFill>
            <a:srgbClr val="586F7C"/>
          </a:solidFill>
          <a:ln>
            <a:noFill/>
          </a:ln>
        </p:spPr>
        <p:txBody>
          <a:bodyPr spcFirstLastPara="1" wrap="square" lIns="91425" tIns="45700" rIns="91425" bIns="45700" anchor="t" anchorCtr="0">
            <a:sp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لخمس مجموعات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0" y="491455"/>
            <a:ext cx="6666689"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ar-EG" dirty="0">
                <a:solidFill>
                  <a:srgbClr val="586F7C"/>
                </a:solidFill>
                <a:latin typeface="Open Sans"/>
                <a:ea typeface="Open Sans"/>
                <a:cs typeface="Open Sans"/>
                <a:sym typeface="Open Sans"/>
              </a:rPr>
              <a:t>خيارات التصفية في أجريس</a:t>
            </a:r>
            <a:endParaRPr dirty="0">
              <a:solidFill>
                <a:srgbClr val="586F7C"/>
              </a:solidFill>
              <a:latin typeface="Open Sans"/>
              <a:ea typeface="Open Sans"/>
              <a:cs typeface="Open Sans"/>
              <a:sym typeface="Open Sans"/>
            </a:endParaRPr>
          </a:p>
        </p:txBody>
      </p:sp>
      <p:sp>
        <p:nvSpPr>
          <p:cNvPr id="148" name="Google Shape;148;p7"/>
          <p:cNvSpPr txBox="1">
            <a:spLocks noGrp="1"/>
          </p:cNvSpPr>
          <p:nvPr>
            <p:ph type="body" idx="1"/>
          </p:nvPr>
        </p:nvSpPr>
        <p:spPr>
          <a:xfrm>
            <a:off x="6448073" y="2566004"/>
            <a:ext cx="5425123" cy="4041273"/>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تقييد نتائج البحث على السجلات التي تحتوي على/بدون روابط للنص الكامل.</a:t>
            </a: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تمكين أو تعطيل النتائج من الوكلاء.</a:t>
            </a: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تصفية حسب تاريخ النشر</a:t>
            </a:r>
            <a:r>
              <a:rPr lang="en-US" sz="2000" dirty="0">
                <a:solidFill>
                  <a:srgbClr val="3F3F3F"/>
                </a:solidFill>
                <a:latin typeface="Open Sans"/>
                <a:ea typeface="Open Sans"/>
                <a:cs typeface="Open Sans"/>
                <a:sym typeface="Open Sans"/>
              </a:rPr>
              <a:t>.</a:t>
            </a:r>
            <a:endParaRPr lang="ar-EG" sz="2000" dirty="0">
              <a:solidFill>
                <a:srgbClr val="3F3F3F"/>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Char char="●"/>
            </a:pPr>
            <a:r>
              <a:rPr lang="ar-EG" sz="2000" dirty="0"/>
              <a:t>استرجاع النتائج بلغات مختلفة.</a:t>
            </a:r>
          </a:p>
          <a:p>
            <a:pPr marL="457200" lvl="0" indent="-381000" algn="r" rtl="1">
              <a:lnSpc>
                <a:spcPct val="100000"/>
              </a:lnSpc>
              <a:spcBef>
                <a:spcPts val="1000"/>
              </a:spcBef>
              <a:spcAft>
                <a:spcPts val="0"/>
              </a:spcAft>
              <a:buClr>
                <a:schemeClr val="dk1"/>
              </a:buClr>
              <a:buSzPts val="2400"/>
              <a:buChar char="●"/>
            </a:pPr>
            <a:r>
              <a:rPr lang="ar-EG" sz="2000" dirty="0"/>
              <a:t>تقييد نتائج البحث على مورد بيانات بعينه.</a:t>
            </a:r>
          </a:p>
          <a:p>
            <a:pPr marL="457200" lvl="0" indent="-381000" algn="r" rtl="1">
              <a:lnSpc>
                <a:spcPct val="100000"/>
              </a:lnSpc>
              <a:spcBef>
                <a:spcPts val="1000"/>
              </a:spcBef>
              <a:spcAft>
                <a:spcPts val="0"/>
              </a:spcAft>
              <a:buClr>
                <a:schemeClr val="dk1"/>
              </a:buClr>
              <a:buSzPts val="2400"/>
              <a:buChar char="●"/>
            </a:pPr>
            <a:r>
              <a:rPr lang="ar-EG" sz="2000" dirty="0"/>
              <a:t>استرجاع البيانات من دولة بعينها.</a:t>
            </a:r>
          </a:p>
          <a:p>
            <a:pPr marL="457200" lvl="0" indent="-381000" algn="r" rtl="1">
              <a:lnSpc>
                <a:spcPct val="100000"/>
              </a:lnSpc>
              <a:spcBef>
                <a:spcPts val="1000"/>
              </a:spcBef>
              <a:spcAft>
                <a:spcPts val="0"/>
              </a:spcAft>
              <a:buClr>
                <a:schemeClr val="dk1"/>
              </a:buClr>
              <a:buSzPts val="2400"/>
              <a:buChar char="●"/>
            </a:pPr>
            <a:r>
              <a:rPr lang="ar-EG" sz="2000" dirty="0"/>
              <a:t>التصفية حسب الكلمات المفتاحية لأجروفوك</a:t>
            </a:r>
            <a:r>
              <a:rPr lang="en-US" sz="2000" dirty="0"/>
              <a:t> AGROVOC</a:t>
            </a:r>
            <a:r>
              <a:rPr lang="en-US" sz="2000" dirty="0">
                <a:solidFill>
                  <a:srgbClr val="3F3F3F"/>
                </a:solidFill>
                <a:latin typeface="Open Sans"/>
                <a:ea typeface="Open Sans"/>
                <a:cs typeface="Open Sans"/>
                <a:sym typeface="Open Sans"/>
              </a:rPr>
              <a:t>.</a:t>
            </a:r>
            <a:endParaRPr sz="2000" dirty="0"/>
          </a:p>
        </p:txBody>
      </p:sp>
      <p:pic>
        <p:nvPicPr>
          <p:cNvPr id="3" name="Picture 2">
            <a:extLst>
              <a:ext uri="{FF2B5EF4-FFF2-40B4-BE49-F238E27FC236}">
                <a16:creationId xmlns:a16="http://schemas.microsoft.com/office/drawing/2014/main" id="{57FB273F-7164-6533-D919-1F1CD99DEA6E}"/>
              </a:ext>
            </a:extLst>
          </p:cNvPr>
          <p:cNvPicPr>
            <a:picLocks noChangeAspect="1"/>
          </p:cNvPicPr>
          <p:nvPr/>
        </p:nvPicPr>
        <p:blipFill>
          <a:blip r:embed="rId3"/>
          <a:stretch>
            <a:fillRect/>
          </a:stretch>
        </p:blipFill>
        <p:spPr>
          <a:xfrm>
            <a:off x="133215" y="1695068"/>
            <a:ext cx="3457239" cy="4996069"/>
          </a:xfrm>
          <a:prstGeom prst="rect">
            <a:avLst/>
          </a:prstGeom>
        </p:spPr>
      </p:pic>
      <p:cxnSp>
        <p:nvCxnSpPr>
          <p:cNvPr id="30" name="Straight Arrow Connector 29">
            <a:extLst>
              <a:ext uri="{FF2B5EF4-FFF2-40B4-BE49-F238E27FC236}">
                <a16:creationId xmlns:a16="http://schemas.microsoft.com/office/drawing/2014/main" id="{82299A35-BCB3-D4D5-5626-4CCFC324C64C}"/>
              </a:ext>
            </a:extLst>
          </p:cNvPr>
          <p:cNvCxnSpPr>
            <a:cxnSpLocks/>
          </p:cNvCxnSpPr>
          <p:nvPr/>
        </p:nvCxnSpPr>
        <p:spPr>
          <a:xfrm flipH="1" flipV="1">
            <a:off x="2269787" y="2697804"/>
            <a:ext cx="4046707" cy="19759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6F8D9CD-DE6F-80B1-15E5-EEFEB4F4898E}"/>
              </a:ext>
            </a:extLst>
          </p:cNvPr>
          <p:cNvCxnSpPr>
            <a:cxnSpLocks/>
          </p:cNvCxnSpPr>
          <p:nvPr/>
        </p:nvCxnSpPr>
        <p:spPr>
          <a:xfrm flipH="1" flipV="1">
            <a:off x="3500810" y="3227962"/>
            <a:ext cx="4715820" cy="4296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12942EB-300A-F6F0-4544-D248125C9B03}"/>
              </a:ext>
            </a:extLst>
          </p:cNvPr>
          <p:cNvCxnSpPr>
            <a:cxnSpLocks/>
          </p:cNvCxnSpPr>
          <p:nvPr/>
        </p:nvCxnSpPr>
        <p:spPr>
          <a:xfrm flipH="1">
            <a:off x="3678578" y="4085617"/>
            <a:ext cx="5497848"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31F1E17-B4E0-FA51-F35A-353EA240E573}"/>
              </a:ext>
            </a:extLst>
          </p:cNvPr>
          <p:cNvCxnSpPr>
            <a:cxnSpLocks/>
          </p:cNvCxnSpPr>
          <p:nvPr/>
        </p:nvCxnSpPr>
        <p:spPr>
          <a:xfrm flipH="1">
            <a:off x="3678578" y="4601411"/>
            <a:ext cx="5128196"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A565222-38F0-14D1-74CE-45E530A92575}"/>
              </a:ext>
            </a:extLst>
          </p:cNvPr>
          <p:cNvSpPr txBox="1"/>
          <p:nvPr/>
        </p:nvSpPr>
        <p:spPr>
          <a:xfrm>
            <a:off x="4625759" y="1695068"/>
            <a:ext cx="7610167" cy="646331"/>
          </a:xfrm>
          <a:prstGeom prst="rect">
            <a:avLst/>
          </a:prstGeom>
          <a:noFill/>
        </p:spPr>
        <p:txBody>
          <a:bodyPr wrap="square">
            <a:spAutoFit/>
          </a:bodyPr>
          <a:lstStyle/>
          <a:p>
            <a:pPr algn="r" rtl="1"/>
            <a:r>
              <a:rPr lang="ar-EG" sz="1800" dirty="0">
                <a:latin typeface="Open Sans" panose="020B0606030504020204" pitchFamily="34" charset="0"/>
                <a:ea typeface="Open Sans" panose="020B0606030504020204" pitchFamily="34" charset="0"/>
                <a:cs typeface="Open Sans" panose="020B0606030504020204" pitchFamily="34" charset="0"/>
              </a:rPr>
              <a:t>بمجرد الانتهاء من البحث، يمكن تصفية نتائج أجريس باستخدام خيارات تصفية البحث المتاحة على الجانب الأيسر من صفحة النتائج.</a:t>
            </a: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Arrow Connector 10">
            <a:extLst>
              <a:ext uri="{FF2B5EF4-FFF2-40B4-BE49-F238E27FC236}">
                <a16:creationId xmlns:a16="http://schemas.microsoft.com/office/drawing/2014/main" id="{30D35AE1-6F20-BA71-0350-23955AEB1C5D}"/>
              </a:ext>
            </a:extLst>
          </p:cNvPr>
          <p:cNvCxnSpPr>
            <a:cxnSpLocks/>
          </p:cNvCxnSpPr>
          <p:nvPr/>
        </p:nvCxnSpPr>
        <p:spPr>
          <a:xfrm flipH="1">
            <a:off x="3678578" y="5012987"/>
            <a:ext cx="4174886" cy="6722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E22D234-6F84-5FAC-44EB-9DE2D5A60915}"/>
              </a:ext>
            </a:extLst>
          </p:cNvPr>
          <p:cNvCxnSpPr>
            <a:cxnSpLocks/>
          </p:cNvCxnSpPr>
          <p:nvPr/>
        </p:nvCxnSpPr>
        <p:spPr>
          <a:xfrm flipH="1">
            <a:off x="3665996" y="5434519"/>
            <a:ext cx="4935552" cy="17071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79A0038-13EE-2CFF-3EE4-FFAC9F39F46E}"/>
              </a:ext>
            </a:extLst>
          </p:cNvPr>
          <p:cNvCxnSpPr>
            <a:cxnSpLocks/>
          </p:cNvCxnSpPr>
          <p:nvPr/>
        </p:nvCxnSpPr>
        <p:spPr>
          <a:xfrm flipH="1">
            <a:off x="3699546" y="5862537"/>
            <a:ext cx="4024216" cy="28271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0" y="378812"/>
            <a:ext cx="6939643"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300"/>
              <a:buNone/>
            </a:pPr>
            <a:r>
              <a:rPr lang="ar-EG" sz="3300" dirty="0">
                <a:solidFill>
                  <a:srgbClr val="586F7C"/>
                </a:solidFill>
                <a:latin typeface="Open Sans"/>
                <a:ea typeface="Open Sans"/>
                <a:cs typeface="Open Sans"/>
                <a:sym typeface="Open Sans"/>
              </a:rPr>
              <a:t>الكلمات المفتاحية لأجروفوك</a:t>
            </a:r>
            <a:r>
              <a:rPr lang="en-US" sz="3300" dirty="0">
                <a:solidFill>
                  <a:srgbClr val="586F7C"/>
                </a:solidFill>
                <a:latin typeface="Open Sans"/>
                <a:ea typeface="Open Sans"/>
                <a:cs typeface="Open Sans"/>
                <a:sym typeface="Open Sans"/>
              </a:rPr>
              <a:t> AGROVOC</a:t>
            </a:r>
            <a:endParaRPr lang="ar-EG" sz="3300" dirty="0">
              <a:solidFill>
                <a:srgbClr val="586F7C"/>
              </a:solidFill>
              <a:latin typeface="Open Sans"/>
              <a:ea typeface="Open Sans"/>
              <a:cs typeface="Open Sans"/>
              <a:sym typeface="Open Sans"/>
            </a:endParaRPr>
          </a:p>
        </p:txBody>
      </p:sp>
      <p:sp>
        <p:nvSpPr>
          <p:cNvPr id="159" name="Google Shape;159;p11"/>
          <p:cNvSpPr txBox="1">
            <a:spLocks noGrp="1"/>
          </p:cNvSpPr>
          <p:nvPr>
            <p:ph type="body" idx="1"/>
          </p:nvPr>
        </p:nvSpPr>
        <p:spPr>
          <a:xfrm>
            <a:off x="5095408" y="2743200"/>
            <a:ext cx="6939644" cy="3543299"/>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يتم فهرسة معظم تسجيلات أجريس بواسطة </a:t>
            </a:r>
            <a:r>
              <a:rPr lang="ar-EG" sz="2000" b="1" dirty="0">
                <a:solidFill>
                  <a:srgbClr val="3F3F3F"/>
                </a:solidFill>
                <a:latin typeface="Open Sans"/>
                <a:ea typeface="Open Sans"/>
                <a:cs typeface="Open Sans"/>
                <a:sym typeface="Open Sans"/>
              </a:rPr>
              <a:t>أجروفوك</a:t>
            </a:r>
            <a:r>
              <a:rPr lang="ar-EG" sz="2000" dirty="0">
                <a:solidFill>
                  <a:srgbClr val="3F3F3F"/>
                </a:solidFill>
                <a:latin typeface="Open Sans"/>
                <a:ea typeface="Open Sans"/>
                <a:cs typeface="Open Sans"/>
                <a:sym typeface="Open Sans"/>
              </a:rPr>
              <a:t>.</a:t>
            </a:r>
            <a:endParaRPr lang="en-US" sz="2000" dirty="0">
              <a:solidFill>
                <a:srgbClr val="3F3F3F"/>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يعد خيار الكلمات المفتاحية لأجروفوك</a:t>
            </a:r>
            <a:r>
              <a:rPr lang="en-US" sz="2000"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أداة مفيدة للمساعدة في العثور على التسجيلات الدقيقة والأكثر صلة بمصطلحات البحث الخاصة بك.</a:t>
            </a:r>
            <a:endParaRPr dirty="0">
              <a:solidFill>
                <a:srgbClr val="3F3F3F"/>
              </a:solidFill>
            </a:endParaRPr>
          </a:p>
        </p:txBody>
      </p:sp>
      <p:pic>
        <p:nvPicPr>
          <p:cNvPr id="3" name="Picture 2">
            <a:extLst>
              <a:ext uri="{FF2B5EF4-FFF2-40B4-BE49-F238E27FC236}">
                <a16:creationId xmlns:a16="http://schemas.microsoft.com/office/drawing/2014/main" id="{03A228DC-20EE-384A-6F51-E95925D94A23}"/>
              </a:ext>
            </a:extLst>
          </p:cNvPr>
          <p:cNvPicPr>
            <a:picLocks noChangeAspect="1"/>
          </p:cNvPicPr>
          <p:nvPr/>
        </p:nvPicPr>
        <p:blipFill>
          <a:blip r:embed="rId3"/>
          <a:stretch>
            <a:fillRect/>
          </a:stretch>
        </p:blipFill>
        <p:spPr>
          <a:xfrm>
            <a:off x="154174" y="2221125"/>
            <a:ext cx="4385988" cy="40653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0" y="378812"/>
            <a:ext cx="7807084"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FFFFFF"/>
              </a:buClr>
              <a:buSzPts val="3600"/>
              <a:buFont typeface="Trebuchet MS"/>
              <a:buNone/>
            </a:pPr>
            <a:r>
              <a:rPr lang="ar-EG" sz="3200"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مصطلحات العرض/البحث الافتراضية (باللغة الإنجليزية) بلغات متعددة</a:t>
            </a:r>
            <a:endParaRPr sz="3200" dirty="0">
              <a:solidFill>
                <a:srgbClr val="586F7C"/>
              </a:solidFill>
            </a:endParaRPr>
          </a:p>
        </p:txBody>
      </p:sp>
      <p:sp>
        <p:nvSpPr>
          <p:cNvPr id="182" name="Google Shape;182;p14"/>
          <p:cNvSpPr txBox="1"/>
          <p:nvPr/>
        </p:nvSpPr>
        <p:spPr>
          <a:xfrm>
            <a:off x="274084" y="1788527"/>
            <a:ext cx="11035046" cy="2387116"/>
          </a:xfrm>
          <a:prstGeom prst="rect">
            <a:avLst/>
          </a:prstGeom>
          <a:noFill/>
          <a:ln>
            <a:noFill/>
          </a:ln>
        </p:spPr>
        <p:txBody>
          <a:bodyPr spcFirstLastPara="1" wrap="square" lIns="68550" tIns="34275" rIns="68550" bIns="34275" anchor="t" anchorCtr="0">
            <a:noAutofit/>
          </a:bodyPr>
          <a:lstStyle/>
          <a:p>
            <a:pPr marL="457200" marR="0" lvl="0" indent="-261937" algn="r" rtl="1">
              <a:lnSpc>
                <a:spcPct val="100000"/>
              </a:lnSpc>
              <a:spcBef>
                <a:spcPts val="1000"/>
              </a:spcBef>
              <a:spcAft>
                <a:spcPts val="0"/>
              </a:spcAft>
              <a:buClr>
                <a:srgbClr val="262626"/>
              </a:buClr>
              <a:buSzPts val="2300"/>
              <a:buFont typeface="Arial"/>
              <a:buChar char="●"/>
            </a:pPr>
            <a:r>
              <a:rPr lang="ar-EG" sz="2300" dirty="0">
                <a:solidFill>
                  <a:srgbClr val="424242"/>
                </a:solidFill>
                <a:latin typeface="Open Sans"/>
                <a:ea typeface="Open Sans"/>
                <a:cs typeface="Open Sans"/>
                <a:sym typeface="Open Sans"/>
              </a:rPr>
              <a:t>إن </a:t>
            </a:r>
            <a:r>
              <a:rPr lang="ar-EG" sz="2300" b="1" i="0" u="none" strike="noStrike" cap="none" dirty="0">
                <a:solidFill>
                  <a:srgbClr val="424242"/>
                </a:solidFill>
                <a:latin typeface="Open Sans"/>
                <a:ea typeface="Open Sans"/>
                <a:cs typeface="Open Sans"/>
                <a:sym typeface="Open Sans"/>
              </a:rPr>
              <a:t>اللغة الإنجليزية </a:t>
            </a:r>
            <a:r>
              <a:rPr lang="ar-EG" sz="2300" b="0" i="0" u="none" strike="noStrike" cap="none" dirty="0">
                <a:solidFill>
                  <a:srgbClr val="424242"/>
                </a:solidFill>
                <a:latin typeface="Open Sans"/>
                <a:ea typeface="Open Sans"/>
                <a:cs typeface="Open Sans"/>
                <a:sym typeface="Open Sans"/>
              </a:rPr>
              <a:t>هي خيار </a:t>
            </a:r>
            <a:r>
              <a:rPr lang="ar-EG" sz="2300" b="1" i="0" u="none" strike="noStrike" cap="none" dirty="0">
                <a:solidFill>
                  <a:srgbClr val="424242"/>
                </a:solidFill>
                <a:latin typeface="Open Sans"/>
                <a:ea typeface="Open Sans"/>
                <a:cs typeface="Open Sans"/>
                <a:sym typeface="Open Sans"/>
              </a:rPr>
              <a:t>لغة عرض</a:t>
            </a:r>
            <a:r>
              <a:rPr lang="ar-EG" sz="2300" b="0" i="0" u="none" strike="noStrike" cap="none" dirty="0">
                <a:solidFill>
                  <a:srgbClr val="424242"/>
                </a:solidFill>
                <a:latin typeface="Open Sans"/>
                <a:ea typeface="Open Sans"/>
                <a:cs typeface="Open Sans"/>
                <a:sym typeface="Open Sans"/>
              </a:rPr>
              <a:t> أجريس الافتراضي. </a:t>
            </a:r>
            <a:r>
              <a:rPr lang="ar-EG" sz="2300" dirty="0">
                <a:solidFill>
                  <a:srgbClr val="424242"/>
                </a:solidFill>
                <a:latin typeface="Open Sans"/>
                <a:ea typeface="Open Sans"/>
                <a:cs typeface="Open Sans"/>
                <a:sym typeface="Open Sans"/>
              </a:rPr>
              <a:t>فعند </a:t>
            </a:r>
            <a:r>
              <a:rPr lang="ar-EG" sz="2300" b="0" i="0" u="none" strike="noStrike" cap="none" dirty="0">
                <a:solidFill>
                  <a:srgbClr val="424242"/>
                </a:solidFill>
                <a:latin typeface="Open Sans"/>
                <a:ea typeface="Open Sans"/>
                <a:cs typeface="Open Sans"/>
                <a:sym typeface="Open Sans"/>
              </a:rPr>
              <a:t>البحث باللغة الإنجليزية (زراعة الأرز) والإسبانية (</a:t>
            </a:r>
            <a:r>
              <a:rPr lang="en-US" sz="2300" b="0" i="0" u="none" strike="noStrike" cap="none" dirty="0" err="1">
                <a:solidFill>
                  <a:srgbClr val="424242"/>
                </a:solidFill>
                <a:latin typeface="Open Sans"/>
                <a:ea typeface="Open Sans"/>
                <a:cs typeface="Open Sans"/>
                <a:sym typeface="Open Sans"/>
              </a:rPr>
              <a:t>cultivo</a:t>
            </a:r>
            <a:r>
              <a:rPr lang="en-US" sz="2300" b="0" i="0" u="none" strike="noStrike" cap="none" dirty="0">
                <a:solidFill>
                  <a:srgbClr val="424242"/>
                </a:solidFill>
                <a:latin typeface="Open Sans"/>
                <a:ea typeface="Open Sans"/>
                <a:cs typeface="Open Sans"/>
                <a:sym typeface="Open Sans"/>
              </a:rPr>
              <a:t> de arroz</a:t>
            </a:r>
            <a:r>
              <a:rPr lang="ar-EG" sz="2300" dirty="0">
                <a:solidFill>
                  <a:srgbClr val="424242"/>
                </a:solidFill>
                <a:latin typeface="Open Sans"/>
                <a:ea typeface="Open Sans"/>
                <a:cs typeface="Open Sans"/>
                <a:sym typeface="Open Sans"/>
              </a:rPr>
              <a:t>)</a:t>
            </a:r>
            <a:r>
              <a:rPr lang="en-US" sz="2300" b="0" i="0" u="none" strike="noStrike" cap="none" dirty="0">
                <a:solidFill>
                  <a:srgbClr val="424242"/>
                </a:solidFill>
                <a:latin typeface="Open Sans"/>
                <a:ea typeface="Open Sans"/>
                <a:cs typeface="Open Sans"/>
                <a:sym typeface="Open Sans"/>
              </a:rPr>
              <a:t> </a:t>
            </a:r>
            <a:r>
              <a:rPr lang="ar-EG" sz="2300" b="0" i="0" u="none" strike="noStrike" cap="none" dirty="0">
                <a:solidFill>
                  <a:srgbClr val="424242"/>
                </a:solidFill>
                <a:latin typeface="Open Sans"/>
                <a:ea typeface="Open Sans"/>
                <a:cs typeface="Open Sans"/>
                <a:sym typeface="Open Sans"/>
              </a:rPr>
              <a:t>وكانت نتائج البحث </a:t>
            </a:r>
            <a:r>
              <a:rPr lang="ar-EG" sz="2300" b="1" i="0" u="none" strike="noStrike" cap="none" dirty="0">
                <a:solidFill>
                  <a:srgbClr val="424242"/>
                </a:solidFill>
                <a:latin typeface="Open Sans"/>
                <a:ea typeface="Open Sans"/>
                <a:cs typeface="Open Sans"/>
                <a:sym typeface="Open Sans"/>
              </a:rPr>
              <a:t>8614</a:t>
            </a:r>
            <a:r>
              <a:rPr lang="ar-EG" sz="2300" b="0" i="0" u="none" strike="noStrike" cap="none" dirty="0">
                <a:solidFill>
                  <a:srgbClr val="424242"/>
                </a:solidFill>
                <a:latin typeface="Open Sans"/>
                <a:ea typeface="Open Sans"/>
                <a:cs typeface="Open Sans"/>
                <a:sym typeface="Open Sans"/>
              </a:rPr>
              <a:t> استشهادًا باللغة الإنجليزية و</a:t>
            </a:r>
            <a:r>
              <a:rPr lang="ar-EG" sz="2300" b="1" i="0" u="none" strike="noStrike" cap="none" dirty="0">
                <a:solidFill>
                  <a:srgbClr val="424242"/>
                </a:solidFill>
                <a:latin typeface="Open Sans"/>
                <a:ea typeface="Open Sans"/>
                <a:cs typeface="Open Sans"/>
                <a:sym typeface="Open Sans"/>
              </a:rPr>
              <a:t>5707</a:t>
            </a:r>
            <a:r>
              <a:rPr lang="ar-EG" sz="2300" b="0" i="0" u="none" strike="noStrike" cap="none" dirty="0">
                <a:solidFill>
                  <a:srgbClr val="424242"/>
                </a:solidFill>
                <a:latin typeface="Open Sans"/>
                <a:ea typeface="Open Sans"/>
                <a:cs typeface="Open Sans"/>
                <a:sym typeface="Open Sans"/>
              </a:rPr>
              <a:t> استشهادًا باللغة الإسبانية</a:t>
            </a:r>
          </a:p>
          <a:p>
            <a:pPr marL="457200" marR="0" lvl="0" indent="-261937" algn="r" rtl="1">
              <a:lnSpc>
                <a:spcPct val="100000"/>
              </a:lnSpc>
              <a:spcBef>
                <a:spcPts val="1000"/>
              </a:spcBef>
              <a:spcAft>
                <a:spcPts val="0"/>
              </a:spcAft>
              <a:buClr>
                <a:srgbClr val="262626"/>
              </a:buClr>
              <a:buSzPts val="2300"/>
              <a:buFont typeface="Arial"/>
              <a:buChar char="●"/>
            </a:pPr>
            <a:r>
              <a:rPr lang="ar-EG" sz="2300" b="0" i="0" u="none" strike="noStrike" cap="none" dirty="0">
                <a:solidFill>
                  <a:srgbClr val="424242"/>
                </a:solidFill>
                <a:latin typeface="Open Sans"/>
                <a:ea typeface="Open Sans"/>
                <a:cs typeface="Open Sans"/>
                <a:sym typeface="Open Sans"/>
              </a:rPr>
              <a:t>ملحوظة: يحتوي أجريس على كم متنوع من المعلومات بلغات مختلفة باستخدام أجروفوك -  قاموس المرادفات بأكثر من 40 لغة والذي أعدته منظمة الأغذية والزراعة.</a:t>
            </a:r>
            <a:endParaRPr sz="2300" b="0" i="0" u="none" strike="noStrike" cap="none" dirty="0">
              <a:solidFill>
                <a:srgbClr val="424242"/>
              </a:solidFill>
              <a:latin typeface="Open Sans"/>
              <a:ea typeface="Open Sans"/>
              <a:cs typeface="Open Sans"/>
              <a:sym typeface="Open Sans"/>
            </a:endParaRPr>
          </a:p>
        </p:txBody>
      </p:sp>
      <p:pic>
        <p:nvPicPr>
          <p:cNvPr id="183" name="Google Shape;183;p14"/>
          <p:cNvPicPr preferRelativeResize="0"/>
          <p:nvPr/>
        </p:nvPicPr>
        <p:blipFill rotWithShape="1">
          <a:blip r:embed="rId3"/>
          <a:srcRect/>
          <a:stretch/>
        </p:blipFill>
        <p:spPr>
          <a:xfrm>
            <a:off x="274084" y="4445799"/>
            <a:ext cx="5538137" cy="1958801"/>
          </a:xfrm>
          <a:prstGeom prst="rect">
            <a:avLst/>
          </a:prstGeom>
          <a:noFill/>
          <a:ln>
            <a:noFill/>
          </a:ln>
        </p:spPr>
      </p:pic>
      <p:pic>
        <p:nvPicPr>
          <p:cNvPr id="184" name="Google Shape;184;p14"/>
          <p:cNvPicPr preferRelativeResize="0"/>
          <p:nvPr/>
        </p:nvPicPr>
        <p:blipFill rotWithShape="1">
          <a:blip r:embed="rId4"/>
          <a:srcRect/>
          <a:stretch/>
        </p:blipFill>
        <p:spPr>
          <a:xfrm>
            <a:off x="5956639" y="4484619"/>
            <a:ext cx="5521458" cy="1979836"/>
          </a:xfrm>
          <a:prstGeom prst="rect">
            <a:avLst/>
          </a:prstGeom>
          <a:noFill/>
          <a:ln>
            <a:noFill/>
          </a:ln>
        </p:spPr>
      </p:pic>
      <p:sp>
        <p:nvSpPr>
          <p:cNvPr id="185" name="Google Shape;185;p14"/>
          <p:cNvSpPr/>
          <p:nvPr/>
        </p:nvSpPr>
        <p:spPr>
          <a:xfrm>
            <a:off x="5956639" y="5706067"/>
            <a:ext cx="1229982" cy="205846"/>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6" name="Google Shape;186;p14"/>
          <p:cNvSpPr/>
          <p:nvPr/>
        </p:nvSpPr>
        <p:spPr>
          <a:xfrm>
            <a:off x="274084" y="5704449"/>
            <a:ext cx="1082023" cy="205846"/>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7" name="Google Shape;187;p14"/>
          <p:cNvSpPr/>
          <p:nvPr/>
        </p:nvSpPr>
        <p:spPr>
          <a:xfrm>
            <a:off x="1356107" y="6180451"/>
            <a:ext cx="1780688" cy="363414"/>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8" name="Google Shape;188;p14"/>
          <p:cNvSpPr/>
          <p:nvPr/>
        </p:nvSpPr>
        <p:spPr>
          <a:xfrm>
            <a:off x="7071276" y="6171522"/>
            <a:ext cx="1780689" cy="363414"/>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0" y="378812"/>
            <a:ext cx="7567448"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FFFFFF"/>
              </a:buClr>
              <a:buSzPts val="3600"/>
              <a:buFont typeface="Trebuchet MS"/>
              <a:buNone/>
            </a:pPr>
            <a:r>
              <a:rPr lang="ar-EG" dirty="0">
                <a:solidFill>
                  <a:srgbClr val="586F7C"/>
                </a:solidFill>
                <a:latin typeface="Open Sans"/>
                <a:ea typeface="Open Sans"/>
                <a:cs typeface="Open Sans"/>
                <a:sym typeface="Open Sans"/>
              </a:rPr>
              <a:t>عرض اللغة وعمليات البحث</a:t>
            </a:r>
            <a:endParaRPr dirty="0">
              <a:solidFill>
                <a:srgbClr val="586F7C"/>
              </a:solidFill>
            </a:endParaRPr>
          </a:p>
        </p:txBody>
      </p:sp>
      <p:sp>
        <p:nvSpPr>
          <p:cNvPr id="194" name="Google Shape;194;p15"/>
          <p:cNvSpPr txBox="1">
            <a:spLocks noGrp="1"/>
          </p:cNvSpPr>
          <p:nvPr>
            <p:ph type="body" idx="1"/>
          </p:nvPr>
        </p:nvSpPr>
        <p:spPr>
          <a:xfrm>
            <a:off x="680321" y="2336873"/>
            <a:ext cx="5510272"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Font typeface="Noto Sans Symbols"/>
              <a:buChar char="▪"/>
            </a:pPr>
            <a:r>
              <a:rPr lang="en-US"/>
              <a:t> </a:t>
            </a:r>
            <a:endParaRPr/>
          </a:p>
        </p:txBody>
      </p:sp>
      <p:sp>
        <p:nvSpPr>
          <p:cNvPr id="195" name="Google Shape;195;p15"/>
          <p:cNvSpPr txBox="1"/>
          <p:nvPr/>
        </p:nvSpPr>
        <p:spPr>
          <a:xfrm>
            <a:off x="326505" y="1636399"/>
            <a:ext cx="10992600" cy="1781358"/>
          </a:xfrm>
          <a:prstGeom prst="rect">
            <a:avLst/>
          </a:prstGeom>
          <a:noFill/>
          <a:ln>
            <a:noFill/>
          </a:ln>
        </p:spPr>
        <p:txBody>
          <a:bodyPr spcFirstLastPara="1" wrap="square" lIns="91425" tIns="45700" rIns="91425" bIns="45700" anchor="t" anchorCtr="0">
            <a:noAutofit/>
          </a:bodyPr>
          <a:lstStyle/>
          <a:p>
            <a:pPr marL="457200" marR="0" lvl="0" indent="-349250" algn="r" rtl="1">
              <a:lnSpc>
                <a:spcPct val="100000"/>
              </a:lnSpc>
              <a:spcBef>
                <a:spcPts val="1000"/>
              </a:spcBef>
              <a:spcAft>
                <a:spcPts val="0"/>
              </a:spcAft>
              <a:buClr>
                <a:srgbClr val="262626"/>
              </a:buClr>
              <a:buSzPts val="1900"/>
              <a:buFont typeface="Arial"/>
              <a:buChar char="●"/>
            </a:pPr>
            <a:r>
              <a:rPr lang="ar-EG" sz="1900" dirty="0">
                <a:solidFill>
                  <a:srgbClr val="262626"/>
                </a:solidFill>
                <a:latin typeface="Open Sans"/>
                <a:ea typeface="Open Sans"/>
                <a:cs typeface="Open Sans"/>
                <a:sym typeface="Open Sans"/>
              </a:rPr>
              <a:t>يوجد </a:t>
            </a:r>
            <a:r>
              <a:rPr lang="ar-EG" sz="1900" b="0" i="0" u="none" strike="noStrike" cap="none" dirty="0">
                <a:solidFill>
                  <a:srgbClr val="262626"/>
                </a:solidFill>
                <a:latin typeface="Open Sans"/>
                <a:ea typeface="Open Sans"/>
                <a:cs typeface="Open Sans"/>
                <a:sym typeface="Open Sans"/>
              </a:rPr>
              <a:t>خياران مفيدان وهما خيارات </a:t>
            </a:r>
            <a:r>
              <a:rPr lang="ar-EG" sz="1900" b="1" i="0" u="none" strike="noStrike" cap="none" dirty="0">
                <a:solidFill>
                  <a:srgbClr val="262626"/>
                </a:solidFill>
                <a:latin typeface="Open Sans"/>
                <a:ea typeface="Open Sans"/>
                <a:cs typeface="Open Sans"/>
                <a:sym typeface="Open Sans"/>
              </a:rPr>
              <a:t>لغة عرض</a:t>
            </a:r>
            <a:r>
              <a:rPr lang="ar-EG" sz="1900" b="0" i="0" u="none" strike="noStrike" cap="none" dirty="0">
                <a:solidFill>
                  <a:srgbClr val="262626"/>
                </a:solidFill>
                <a:latin typeface="Open Sans"/>
                <a:ea typeface="Open Sans"/>
                <a:cs typeface="Open Sans"/>
                <a:sym typeface="Open Sans"/>
              </a:rPr>
              <a:t> أجريس وخيار </a:t>
            </a:r>
            <a:r>
              <a:rPr lang="ar-EG" sz="1900" b="1" dirty="0">
                <a:solidFill>
                  <a:srgbClr val="262626"/>
                </a:solidFill>
                <a:latin typeface="Open Sans"/>
                <a:ea typeface="Open Sans"/>
                <a:cs typeface="Open Sans"/>
                <a:sym typeface="Open Sans"/>
              </a:rPr>
              <a:t>لغة</a:t>
            </a:r>
            <a:r>
              <a:rPr lang="ar-EG" sz="1900" dirty="0">
                <a:solidFill>
                  <a:srgbClr val="262626"/>
                </a:solidFill>
                <a:latin typeface="Open Sans"/>
                <a:ea typeface="Open Sans"/>
                <a:cs typeface="Open Sans"/>
                <a:sym typeface="Open Sans"/>
              </a:rPr>
              <a:t> ا</a:t>
            </a:r>
            <a:r>
              <a:rPr lang="ar-EG" sz="1900" b="0" i="0" u="none" strike="noStrike" cap="none" dirty="0">
                <a:solidFill>
                  <a:srgbClr val="262626"/>
                </a:solidFill>
                <a:latin typeface="Open Sans"/>
                <a:ea typeface="Open Sans"/>
                <a:cs typeface="Open Sans"/>
                <a:sym typeface="Open Sans"/>
              </a:rPr>
              <a:t>لقائمة المنسدلة للمواد المكتوبة بلغة معينة.</a:t>
            </a:r>
          </a:p>
          <a:p>
            <a:pPr marL="457200" marR="0" lvl="0" indent="-349250" algn="r" rtl="1">
              <a:lnSpc>
                <a:spcPct val="100000"/>
              </a:lnSpc>
              <a:spcBef>
                <a:spcPts val="1000"/>
              </a:spcBef>
              <a:spcAft>
                <a:spcPts val="0"/>
              </a:spcAft>
              <a:buClr>
                <a:srgbClr val="262626"/>
              </a:buClr>
              <a:buSzPts val="1900"/>
              <a:buFont typeface="Arial"/>
              <a:buChar char="●"/>
            </a:pPr>
            <a:r>
              <a:rPr lang="ar-EG" sz="1900" b="0" i="0" u="none" strike="noStrike" cap="none" dirty="0">
                <a:solidFill>
                  <a:srgbClr val="262626"/>
                </a:solidFill>
                <a:latin typeface="Open Sans"/>
                <a:ea typeface="Open Sans"/>
                <a:cs typeface="Open Sans"/>
                <a:sym typeface="Open Sans"/>
              </a:rPr>
              <a:t>في هذا المثال، يتم العرض </a:t>
            </a:r>
            <a:r>
              <a:rPr lang="ar-EG" sz="1900" b="1" i="0" u="none" strike="noStrike" cap="none" dirty="0">
                <a:solidFill>
                  <a:srgbClr val="262626"/>
                </a:solidFill>
                <a:latin typeface="Open Sans"/>
                <a:ea typeface="Open Sans"/>
                <a:cs typeface="Open Sans"/>
                <a:sym typeface="Open Sans"/>
              </a:rPr>
              <a:t>باللغة الفرنسية</a:t>
            </a:r>
            <a:r>
              <a:rPr lang="ar-EG" sz="1900" b="0" i="0" u="none" strike="noStrike" cap="none" dirty="0">
                <a:solidFill>
                  <a:srgbClr val="262626"/>
                </a:solidFill>
                <a:latin typeface="Open Sans"/>
                <a:ea typeface="Open Sans"/>
                <a:cs typeface="Open Sans"/>
                <a:sym typeface="Open Sans"/>
              </a:rPr>
              <a:t>، وتم اختيار </a:t>
            </a:r>
            <a:r>
              <a:rPr lang="ar-EG" sz="1900" b="1" i="0" u="none" strike="noStrike" cap="none" dirty="0">
                <a:solidFill>
                  <a:srgbClr val="262626"/>
                </a:solidFill>
                <a:latin typeface="Open Sans"/>
                <a:ea typeface="Open Sans"/>
                <a:cs typeface="Open Sans"/>
                <a:sym typeface="Open Sans"/>
              </a:rPr>
              <a:t>اللغة الفرنسية </a:t>
            </a:r>
            <a:r>
              <a:rPr lang="ar-EG" sz="1900" b="0" i="0" u="none" strike="noStrike" cap="none" dirty="0">
                <a:solidFill>
                  <a:srgbClr val="262626"/>
                </a:solidFill>
                <a:latin typeface="Open Sans"/>
                <a:ea typeface="Open Sans"/>
                <a:cs typeface="Open Sans"/>
                <a:sym typeface="Open Sans"/>
              </a:rPr>
              <a:t>من القائمة المنسدلة للغة مع البحث عن </a:t>
            </a:r>
            <a:r>
              <a:rPr lang="en-US" sz="1900" b="0" i="0" u="none" strike="noStrike" cap="none" dirty="0">
                <a:solidFill>
                  <a:srgbClr val="262626"/>
                </a:solidFill>
                <a:latin typeface="Open Sans"/>
                <a:ea typeface="Open Sans"/>
                <a:cs typeface="Open Sans"/>
                <a:sym typeface="Open Sans"/>
              </a:rPr>
              <a:t>(</a:t>
            </a:r>
            <a:r>
              <a:rPr lang="en-US" sz="1900" b="1" i="0" u="none" strike="noStrike" cap="none" dirty="0">
                <a:solidFill>
                  <a:srgbClr val="262626"/>
                </a:solidFill>
                <a:latin typeface="Open Sans"/>
                <a:ea typeface="Open Sans"/>
                <a:cs typeface="Open Sans"/>
                <a:sym typeface="Open Sans"/>
              </a:rPr>
              <a:t>Culture du </a:t>
            </a:r>
            <a:r>
              <a:rPr lang="en-US" sz="1900" b="1" i="0" u="none" strike="noStrike" cap="none" dirty="0" err="1">
                <a:solidFill>
                  <a:srgbClr val="262626"/>
                </a:solidFill>
                <a:latin typeface="Open Sans"/>
                <a:ea typeface="Open Sans"/>
                <a:cs typeface="Open Sans"/>
                <a:sym typeface="Open Sans"/>
              </a:rPr>
              <a:t>Riz</a:t>
            </a:r>
            <a:r>
              <a:rPr lang="en-US" sz="1900" dirty="0">
                <a:solidFill>
                  <a:srgbClr val="262626"/>
                </a:solidFill>
                <a:latin typeface="Open Sans"/>
                <a:ea typeface="Open Sans"/>
                <a:cs typeface="Open Sans"/>
                <a:sym typeface="Open Sans"/>
              </a:rPr>
              <a:t>)</a:t>
            </a:r>
            <a:r>
              <a:rPr lang="en-US" sz="1900" b="0" i="0" u="none" strike="noStrike" cap="none" dirty="0">
                <a:solidFill>
                  <a:srgbClr val="262626"/>
                </a:solidFill>
                <a:latin typeface="Open Sans"/>
                <a:ea typeface="Open Sans"/>
                <a:cs typeface="Open Sans"/>
                <a:sym typeface="Open Sans"/>
              </a:rPr>
              <a:t> </a:t>
            </a:r>
            <a:r>
              <a:rPr lang="ar-EG" sz="1900" b="0" i="0" u="none" strike="noStrike" cap="none" dirty="0">
                <a:solidFill>
                  <a:srgbClr val="262626"/>
                </a:solidFill>
                <a:latin typeface="Open Sans"/>
                <a:ea typeface="Open Sans"/>
                <a:cs typeface="Open Sans"/>
                <a:sym typeface="Open Sans"/>
              </a:rPr>
              <a:t>(زراعة الأرز) - </a:t>
            </a:r>
            <a:r>
              <a:rPr lang="ar-EG" sz="1900" b="1" i="0" u="none" strike="noStrike" cap="none" dirty="0">
                <a:solidFill>
                  <a:srgbClr val="262626"/>
                </a:solidFill>
                <a:latin typeface="Open Sans"/>
                <a:ea typeface="Open Sans"/>
                <a:cs typeface="Open Sans"/>
                <a:sym typeface="Open Sans"/>
              </a:rPr>
              <a:t>1,148</a:t>
            </a:r>
            <a:r>
              <a:rPr lang="ar-EG" sz="1900" b="0" i="0" u="none" strike="noStrike" cap="none" dirty="0">
                <a:solidFill>
                  <a:srgbClr val="262626"/>
                </a:solidFill>
                <a:latin typeface="Open Sans"/>
                <a:ea typeface="Open Sans"/>
                <a:cs typeface="Open Sans"/>
                <a:sym typeface="Open Sans"/>
              </a:rPr>
              <a:t> استشهادًا.</a:t>
            </a:r>
          </a:p>
          <a:p>
            <a:pPr marL="457200" marR="0" lvl="0" indent="-349250" algn="r" rtl="1">
              <a:lnSpc>
                <a:spcPct val="100000"/>
              </a:lnSpc>
              <a:spcBef>
                <a:spcPts val="1000"/>
              </a:spcBef>
              <a:spcAft>
                <a:spcPts val="0"/>
              </a:spcAft>
              <a:buClr>
                <a:srgbClr val="262626"/>
              </a:buClr>
              <a:buSzPts val="1900"/>
              <a:buFont typeface="Arial"/>
              <a:buChar char="●"/>
            </a:pPr>
            <a:r>
              <a:rPr lang="ar-EG" sz="1900" b="0" i="0" u="none" strike="noStrike" cap="none" dirty="0">
                <a:solidFill>
                  <a:srgbClr val="262626"/>
                </a:solidFill>
                <a:latin typeface="Open Sans"/>
                <a:ea typeface="Open Sans"/>
                <a:cs typeface="Open Sans"/>
                <a:sym typeface="Open Sans"/>
              </a:rPr>
              <a:t>في مربع البحث بالكلمات ال</a:t>
            </a:r>
            <a:r>
              <a:rPr lang="ar-EG" sz="1900" dirty="0">
                <a:solidFill>
                  <a:srgbClr val="262626"/>
                </a:solidFill>
                <a:latin typeface="Open Sans"/>
                <a:ea typeface="Open Sans"/>
                <a:cs typeface="Open Sans"/>
                <a:sym typeface="Open Sans"/>
              </a:rPr>
              <a:t>مفتاحية</a:t>
            </a:r>
            <a:r>
              <a:rPr lang="ar-EG" sz="1900" b="0" i="0" u="none" strike="noStrike" cap="none" dirty="0">
                <a:solidFill>
                  <a:srgbClr val="262626"/>
                </a:solidFill>
                <a:latin typeface="Open Sans"/>
                <a:ea typeface="Open Sans"/>
                <a:cs typeface="Open Sans"/>
                <a:sym typeface="Open Sans"/>
              </a:rPr>
              <a:t> للعرض باللغة الفرنسية، يمكن إكمال عمليات البحث بعدة لغات.</a:t>
            </a:r>
            <a:endParaRPr sz="1900" b="0" i="0" u="none" strike="noStrike" cap="none" dirty="0">
              <a:solidFill>
                <a:srgbClr val="262626"/>
              </a:solidFill>
              <a:latin typeface="Arial"/>
              <a:ea typeface="Arial"/>
              <a:cs typeface="Arial"/>
              <a:sym typeface="Arial"/>
            </a:endParaRPr>
          </a:p>
        </p:txBody>
      </p:sp>
      <p:pic>
        <p:nvPicPr>
          <p:cNvPr id="196" name="Google Shape;196;p15"/>
          <p:cNvPicPr preferRelativeResize="0"/>
          <p:nvPr/>
        </p:nvPicPr>
        <p:blipFill rotWithShape="1">
          <a:blip r:embed="rId3"/>
          <a:srcRect/>
          <a:stretch/>
        </p:blipFill>
        <p:spPr>
          <a:xfrm>
            <a:off x="2229473" y="3647441"/>
            <a:ext cx="7251244" cy="2910675"/>
          </a:xfrm>
          <a:prstGeom prst="rect">
            <a:avLst/>
          </a:prstGeom>
          <a:noFill/>
          <a:ln>
            <a:noFill/>
          </a:ln>
        </p:spPr>
      </p:pic>
      <p:sp>
        <p:nvSpPr>
          <p:cNvPr id="197" name="Google Shape;197;p15"/>
          <p:cNvSpPr/>
          <p:nvPr/>
        </p:nvSpPr>
        <p:spPr>
          <a:xfrm>
            <a:off x="8505993" y="3735490"/>
            <a:ext cx="713615" cy="401083"/>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p15"/>
          <p:cNvSpPr/>
          <p:nvPr/>
        </p:nvSpPr>
        <p:spPr>
          <a:xfrm>
            <a:off x="2229473" y="5221601"/>
            <a:ext cx="1002600" cy="363794"/>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 name="Google Shape;199;p15"/>
          <p:cNvSpPr/>
          <p:nvPr/>
        </p:nvSpPr>
        <p:spPr>
          <a:xfrm>
            <a:off x="1556509" y="5781412"/>
            <a:ext cx="2081048" cy="465782"/>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0" name="Google Shape;200;p15"/>
          <p:cNvSpPr/>
          <p:nvPr/>
        </p:nvSpPr>
        <p:spPr>
          <a:xfrm>
            <a:off x="3983382" y="6258232"/>
            <a:ext cx="1424360" cy="299884"/>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البحث المتقدم في أجريس</a:t>
            </a:r>
            <a:endParaRPr dirty="0">
              <a:latin typeface="Open Sans"/>
              <a:ea typeface="Open Sans"/>
              <a:cs typeface="Open Sans"/>
              <a:sym typeface="Open Sans"/>
            </a:endParaRPr>
          </a:p>
        </p:txBody>
      </p:sp>
      <p:sp>
        <p:nvSpPr>
          <p:cNvPr id="208" name="Google Shape;208;p17"/>
          <p:cNvSpPr txBox="1">
            <a:spLocks noGrp="1"/>
          </p:cNvSpPr>
          <p:nvPr>
            <p:ph type="body" idx="1"/>
          </p:nvPr>
        </p:nvSpPr>
        <p:spPr>
          <a:xfrm>
            <a:off x="5772727" y="1863345"/>
            <a:ext cx="6221928" cy="4553784"/>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Font typeface="Arial"/>
              <a:buChar char="•"/>
            </a:pPr>
            <a:r>
              <a:rPr lang="ar-EG" sz="2000" dirty="0">
                <a:solidFill>
                  <a:srgbClr val="3F3F3F"/>
                </a:solidFill>
                <a:latin typeface="Open Sans"/>
                <a:ea typeface="Open Sans"/>
                <a:cs typeface="Open Sans"/>
                <a:sym typeface="Open Sans"/>
              </a:rPr>
              <a:t>تعتبر أداة </a:t>
            </a:r>
            <a:r>
              <a:rPr lang="ar-EG" sz="2000" b="1" dirty="0">
                <a:solidFill>
                  <a:srgbClr val="3F3F3F"/>
                </a:solidFill>
                <a:latin typeface="Open Sans"/>
                <a:ea typeface="Open Sans"/>
                <a:cs typeface="Open Sans"/>
                <a:sym typeface="Open Sans"/>
              </a:rPr>
              <a:t>البحث المتقدم </a:t>
            </a:r>
            <a:r>
              <a:rPr lang="en-US" sz="2000" b="1" dirty="0">
                <a:solidFill>
                  <a:srgbClr val="3F3F3F"/>
                </a:solidFill>
                <a:latin typeface="Open Sans"/>
                <a:ea typeface="Open Sans"/>
                <a:cs typeface="Open Sans"/>
                <a:sym typeface="Open Sans"/>
              </a:rPr>
              <a:t> </a:t>
            </a:r>
            <a:r>
              <a:rPr lang="en-GB" sz="2000" b="1" dirty="0">
                <a:solidFill>
                  <a:srgbClr val="3F3F3F"/>
                </a:solidFill>
                <a:latin typeface="Open Sans"/>
                <a:ea typeface="Open Sans"/>
                <a:cs typeface="Open Sans"/>
                <a:sym typeface="Open Sans"/>
              </a:rPr>
              <a:t>Advanced Search</a:t>
            </a:r>
            <a:r>
              <a:rPr lang="en-GB" sz="2000"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ذات قيمة عالية لأنها توفر خيارات بحث متعددة كلها في صفحة واحدة</a:t>
            </a:r>
          </a:p>
          <a:p>
            <a:pPr marL="457200" lvl="0" indent="-381000" algn="r" rtl="1">
              <a:lnSpc>
                <a:spcPct val="100000"/>
              </a:lnSpc>
              <a:spcBef>
                <a:spcPts val="1000"/>
              </a:spcBef>
              <a:spcAft>
                <a:spcPts val="0"/>
              </a:spcAft>
              <a:buClr>
                <a:schemeClr val="dk1"/>
              </a:buClr>
              <a:buSzPts val="2400"/>
              <a:buFont typeface="Arial"/>
              <a:buChar char="•"/>
            </a:pPr>
            <a:r>
              <a:rPr lang="ar-EG" sz="2000" dirty="0">
                <a:solidFill>
                  <a:srgbClr val="3F3F3F"/>
                </a:solidFill>
                <a:latin typeface="Open Sans"/>
                <a:ea typeface="Open Sans"/>
                <a:cs typeface="Open Sans"/>
                <a:sym typeface="Open Sans"/>
              </a:rPr>
              <a:t>يمكن للمستخدمين إدخال الكلمات الرئيسية في المربع الأولي وتقييد البحث باستخدام الحقول المتاحة.</a:t>
            </a:r>
          </a:p>
          <a:p>
            <a:pPr marL="457200" lvl="0" indent="-381000" algn="r" rtl="1">
              <a:lnSpc>
                <a:spcPct val="100000"/>
              </a:lnSpc>
              <a:spcBef>
                <a:spcPts val="1000"/>
              </a:spcBef>
              <a:spcAft>
                <a:spcPts val="0"/>
              </a:spcAft>
              <a:buClr>
                <a:schemeClr val="dk1"/>
              </a:buClr>
              <a:buSzPts val="2400"/>
              <a:buFont typeface="Arial"/>
              <a:buChar char="•"/>
            </a:pPr>
            <a:r>
              <a:rPr lang="ar-EG" sz="2000" dirty="0">
                <a:solidFill>
                  <a:srgbClr val="3F3F3F"/>
                </a:solidFill>
                <a:latin typeface="Open Sans"/>
                <a:ea typeface="Open Sans"/>
                <a:cs typeface="Open Sans"/>
                <a:sym typeface="Open Sans"/>
              </a:rPr>
              <a:t>تتوفر أيضًا عوامل التصفية التي تمت مناقشتها سابقًا.</a:t>
            </a:r>
            <a:endParaRPr sz="2000" dirty="0">
              <a:solidFill>
                <a:srgbClr val="3F3F3F"/>
              </a:solidFill>
              <a:latin typeface="Open Sans"/>
              <a:ea typeface="Open Sans"/>
              <a:cs typeface="Open Sans"/>
              <a:sym typeface="Open Sans"/>
            </a:endParaRPr>
          </a:p>
          <a:p>
            <a:pPr marL="76200" lvl="0" indent="0" algn="r" rtl="1">
              <a:lnSpc>
                <a:spcPct val="100000"/>
              </a:lnSpc>
              <a:spcBef>
                <a:spcPts val="1000"/>
              </a:spcBef>
              <a:spcAft>
                <a:spcPts val="0"/>
              </a:spcAft>
              <a:buClr>
                <a:schemeClr val="dk1"/>
              </a:buClr>
              <a:buSzPts val="2400"/>
              <a:buNone/>
            </a:pPr>
            <a:r>
              <a:rPr lang="ar-EG" sz="2000" dirty="0">
                <a:solidFill>
                  <a:srgbClr val="3F3F3F"/>
                </a:solidFill>
                <a:latin typeface="Open Sans"/>
                <a:ea typeface="Open Sans"/>
                <a:cs typeface="Open Sans"/>
                <a:sym typeface="Open Sans"/>
              </a:rPr>
              <a:t>*على سبيل المثال، في الشريحة التالية، تم تضييق نطاق نتائج البحث عن "</a:t>
            </a:r>
            <a:r>
              <a:rPr lang="ar-EG" sz="2000" b="1" dirty="0">
                <a:solidFill>
                  <a:srgbClr val="3F3F3F"/>
                </a:solidFill>
                <a:latin typeface="Open Sans"/>
                <a:ea typeface="Open Sans"/>
                <a:cs typeface="Open Sans"/>
                <a:sym typeface="Open Sans"/>
              </a:rPr>
              <a:t>مقاومة مضادات الميكروبات</a:t>
            </a:r>
            <a:r>
              <a:rPr lang="ar-EG" sz="2000" dirty="0">
                <a:solidFill>
                  <a:srgbClr val="3F3F3F"/>
                </a:solidFill>
                <a:latin typeface="Open Sans"/>
                <a:ea typeface="Open Sans"/>
                <a:cs typeface="Open Sans"/>
                <a:sym typeface="Open Sans"/>
              </a:rPr>
              <a:t>" </a:t>
            </a:r>
            <a:r>
              <a:rPr lang="en-GB" sz="2000" b="1" dirty="0">
                <a:solidFill>
                  <a:srgbClr val="3F3F3F"/>
                </a:solidFill>
                <a:latin typeface="Open Sans"/>
                <a:ea typeface="Open Sans"/>
                <a:cs typeface="Open Sans"/>
                <a:sym typeface="Open Sans"/>
              </a:rPr>
              <a:t>'Antimicrobial Resistance’</a:t>
            </a:r>
            <a:r>
              <a:rPr lang="en-GB" sz="2000"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عن طريق إضافة الكلمة المفتاحية "</a:t>
            </a:r>
            <a:r>
              <a:rPr lang="ar-EG" sz="2000" b="1" dirty="0">
                <a:solidFill>
                  <a:srgbClr val="3F3F3F"/>
                </a:solidFill>
                <a:latin typeface="Open Sans"/>
                <a:ea typeface="Open Sans"/>
                <a:cs typeface="Open Sans"/>
                <a:sym typeface="Open Sans"/>
              </a:rPr>
              <a:t>مزرعة</a:t>
            </a:r>
            <a:r>
              <a:rPr lang="ar-EG" sz="2000" dirty="0">
                <a:solidFill>
                  <a:srgbClr val="3F3F3F"/>
                </a:solidFill>
                <a:latin typeface="Open Sans"/>
                <a:ea typeface="Open Sans"/>
                <a:cs typeface="Open Sans"/>
                <a:sym typeface="Open Sans"/>
              </a:rPr>
              <a:t>“</a:t>
            </a:r>
            <a:r>
              <a:rPr lang="en-GB" sz="2000" b="1" dirty="0">
                <a:solidFill>
                  <a:srgbClr val="3F3F3F"/>
                </a:solidFill>
                <a:latin typeface="Open Sans"/>
                <a:ea typeface="Open Sans"/>
                <a:cs typeface="Open Sans"/>
                <a:sym typeface="Open Sans"/>
              </a:rPr>
              <a:t>'Farm'.</a:t>
            </a:r>
            <a:r>
              <a:rPr lang="ar-EG" sz="2000" dirty="0">
                <a:solidFill>
                  <a:srgbClr val="3F3F3F"/>
                </a:solidFill>
                <a:latin typeface="Open Sans"/>
                <a:ea typeface="Open Sans"/>
                <a:cs typeface="Open Sans"/>
                <a:sym typeface="Open Sans"/>
              </a:rPr>
              <a:t>.</a:t>
            </a:r>
            <a:endParaRPr sz="2000" b="1" dirty="0">
              <a:solidFill>
                <a:srgbClr val="3F3F3F"/>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179D9C10-A74F-8B4D-AB5C-913F55F6B877}"/>
              </a:ext>
            </a:extLst>
          </p:cNvPr>
          <p:cNvPicPr>
            <a:picLocks noChangeAspect="1"/>
          </p:cNvPicPr>
          <p:nvPr/>
        </p:nvPicPr>
        <p:blipFill>
          <a:blip r:embed="rId3"/>
          <a:stretch>
            <a:fillRect/>
          </a:stretch>
        </p:blipFill>
        <p:spPr>
          <a:xfrm>
            <a:off x="193397" y="1760051"/>
            <a:ext cx="5313239" cy="4950465"/>
          </a:xfrm>
          <a:prstGeom prst="rect">
            <a:avLst/>
          </a:prstGeom>
          <a:ln>
            <a:solidFill>
              <a:srgbClr val="00B05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مثال: البحث المتقدم في أجريس</a:t>
            </a:r>
            <a:endParaRPr dirty="0">
              <a:latin typeface="Open Sans"/>
              <a:ea typeface="Open Sans"/>
              <a:cs typeface="Open Sans"/>
              <a:sym typeface="Open Sans"/>
            </a:endParaRPr>
          </a:p>
        </p:txBody>
      </p:sp>
      <p:sp>
        <p:nvSpPr>
          <p:cNvPr id="215" name="Google Shape;215;p18"/>
          <p:cNvSpPr txBox="1"/>
          <p:nvPr/>
        </p:nvSpPr>
        <p:spPr>
          <a:xfrm>
            <a:off x="7422413" y="1896482"/>
            <a:ext cx="4395022" cy="3416279"/>
          </a:xfrm>
          <a:prstGeom prst="rect">
            <a:avLst/>
          </a:prstGeom>
          <a:noFill/>
          <a:ln>
            <a:noFill/>
          </a:ln>
        </p:spPr>
        <p:txBody>
          <a:bodyPr spcFirstLastPara="1" wrap="square" lIns="91425" tIns="45700" rIns="91425" bIns="45700" anchor="t" anchorCtr="0">
            <a:spAutoFit/>
          </a:bodyPr>
          <a:lstStyle/>
          <a:p>
            <a:pPr marL="457200" marR="0" lvl="0" indent="-457200" algn="r" rtl="1">
              <a:lnSpc>
                <a:spcPct val="100000"/>
              </a:lnSpc>
              <a:spcBef>
                <a:spcPts val="0"/>
              </a:spcBef>
              <a:spcAft>
                <a:spcPts val="0"/>
              </a:spcAft>
              <a:buClr>
                <a:srgbClr val="000000"/>
              </a:buClr>
              <a:buSzPts val="1900"/>
              <a:buFont typeface="Arial" panose="020B0604020202020204" pitchFamily="34" charset="0"/>
              <a:buChar char="•"/>
            </a:pPr>
            <a:r>
              <a:rPr lang="ar-EG" sz="2400" dirty="0">
                <a:solidFill>
                  <a:srgbClr val="3F3F3F"/>
                </a:solidFill>
                <a:latin typeface="Open Sans"/>
                <a:ea typeface="Open Sans"/>
                <a:cs typeface="Open Sans"/>
                <a:sym typeface="Open Sans"/>
              </a:rPr>
              <a:t>تم اختيار حقل </a:t>
            </a:r>
            <a:r>
              <a:rPr lang="ar-EG" sz="2400" b="1" dirty="0">
                <a:solidFill>
                  <a:srgbClr val="3F3F3F"/>
                </a:solidFill>
                <a:latin typeface="Open Sans"/>
                <a:ea typeface="Open Sans"/>
                <a:cs typeface="Open Sans"/>
                <a:sym typeface="Open Sans"/>
              </a:rPr>
              <a:t>العنوان</a:t>
            </a:r>
            <a:r>
              <a:rPr lang="ar-EG" sz="2400" dirty="0">
                <a:solidFill>
                  <a:srgbClr val="3F3F3F"/>
                </a:solidFill>
                <a:latin typeface="Open Sans"/>
                <a:ea typeface="Open Sans"/>
                <a:cs typeface="Open Sans"/>
                <a:sym typeface="Open Sans"/>
              </a:rPr>
              <a:t> لهذا البحث</a:t>
            </a:r>
            <a:r>
              <a:rPr lang="en-US" sz="2400" dirty="0">
                <a:solidFill>
                  <a:srgbClr val="3F3F3F"/>
                </a:solidFill>
                <a:latin typeface="Open Sans"/>
                <a:ea typeface="Open Sans"/>
                <a:cs typeface="Open Sans"/>
                <a:sym typeface="Open Sans"/>
              </a:rPr>
              <a:t>.</a:t>
            </a:r>
          </a:p>
          <a:p>
            <a:pPr marL="457200" marR="0" lvl="0" indent="-457200" algn="r" rtl="1">
              <a:lnSpc>
                <a:spcPct val="100000"/>
              </a:lnSpc>
              <a:spcBef>
                <a:spcPts val="0"/>
              </a:spcBef>
              <a:spcAft>
                <a:spcPts val="0"/>
              </a:spcAft>
              <a:buClr>
                <a:srgbClr val="000000"/>
              </a:buClr>
              <a:buSzPts val="1900"/>
              <a:buFont typeface="Arial" panose="020B0604020202020204" pitchFamily="34" charset="0"/>
              <a:buChar char="•"/>
            </a:pPr>
            <a:endParaRPr lang="en-US" sz="2400" b="0" i="0" u="none" strike="noStrike" cap="none" dirty="0">
              <a:solidFill>
                <a:srgbClr val="3F3F3F"/>
              </a:solidFill>
              <a:latin typeface="Open Sans"/>
              <a:ea typeface="Open Sans"/>
              <a:cs typeface="Open Sans"/>
              <a:sym typeface="Open Sans"/>
            </a:endParaRPr>
          </a:p>
          <a:p>
            <a:pPr marL="457200" marR="0" lvl="0" indent="-457200" algn="r" rtl="1">
              <a:lnSpc>
                <a:spcPct val="100000"/>
              </a:lnSpc>
              <a:spcBef>
                <a:spcPts val="0"/>
              </a:spcBef>
              <a:spcAft>
                <a:spcPts val="0"/>
              </a:spcAft>
              <a:buClr>
                <a:srgbClr val="000000"/>
              </a:buClr>
              <a:buSzPts val="1900"/>
              <a:buFont typeface="Arial" panose="020B0604020202020204" pitchFamily="34" charset="0"/>
              <a:buChar char="•"/>
            </a:pPr>
            <a:r>
              <a:rPr lang="ar-EG" sz="2400" dirty="0">
                <a:solidFill>
                  <a:srgbClr val="3F3F3F"/>
                </a:solidFill>
                <a:latin typeface="Open Sans"/>
                <a:ea typeface="Open Sans"/>
                <a:cs typeface="Open Sans"/>
                <a:sym typeface="Open Sans"/>
              </a:rPr>
              <a:t>كما تم تطبيق فلاتر أو مقيدات اللغة (</a:t>
            </a:r>
            <a:r>
              <a:rPr lang="ar-EG" sz="2400" b="1" dirty="0">
                <a:solidFill>
                  <a:srgbClr val="3F3F3F"/>
                </a:solidFill>
                <a:latin typeface="Open Sans"/>
                <a:ea typeface="Open Sans"/>
                <a:cs typeface="Open Sans"/>
                <a:sym typeface="Open Sans"/>
              </a:rPr>
              <a:t>الإنجليزية</a:t>
            </a:r>
            <a:r>
              <a:rPr lang="ar-EG" sz="2400" dirty="0">
                <a:solidFill>
                  <a:srgbClr val="3F3F3F"/>
                </a:solidFill>
                <a:latin typeface="Open Sans"/>
                <a:ea typeface="Open Sans"/>
                <a:cs typeface="Open Sans"/>
                <a:sym typeface="Open Sans"/>
              </a:rPr>
              <a:t>) وسنة النشر (</a:t>
            </a:r>
            <a:r>
              <a:rPr lang="ar-EG" sz="2400" b="1" dirty="0">
                <a:solidFill>
                  <a:srgbClr val="3F3F3F"/>
                </a:solidFill>
                <a:latin typeface="Open Sans"/>
                <a:ea typeface="Open Sans"/>
                <a:cs typeface="Open Sans"/>
                <a:sym typeface="Open Sans"/>
              </a:rPr>
              <a:t>من 2015 إلى 2023</a:t>
            </a:r>
            <a:r>
              <a:rPr lang="ar-EG" sz="2400" dirty="0">
                <a:solidFill>
                  <a:srgbClr val="3F3F3F"/>
                </a:solidFill>
                <a:latin typeface="Open Sans"/>
                <a:ea typeface="Open Sans"/>
                <a:cs typeface="Open Sans"/>
                <a:sym typeface="Open Sans"/>
              </a:rPr>
              <a:t>)</a:t>
            </a:r>
            <a:r>
              <a:rPr lang="en-US" sz="2400" dirty="0">
                <a:solidFill>
                  <a:srgbClr val="3F3F3F"/>
                </a:solidFill>
                <a:latin typeface="Open Sans"/>
                <a:ea typeface="Open Sans"/>
                <a:cs typeface="Open Sans"/>
                <a:sym typeface="Open Sans"/>
              </a:rPr>
              <a:t>.</a:t>
            </a:r>
          </a:p>
          <a:p>
            <a:pPr marL="457200" marR="0" lvl="0" indent="-457200" algn="r" rtl="1">
              <a:lnSpc>
                <a:spcPct val="100000"/>
              </a:lnSpc>
              <a:spcBef>
                <a:spcPts val="0"/>
              </a:spcBef>
              <a:spcAft>
                <a:spcPts val="0"/>
              </a:spcAft>
              <a:buClr>
                <a:srgbClr val="000000"/>
              </a:buClr>
              <a:buSzPts val="1900"/>
              <a:buFont typeface="Arial" panose="020B0604020202020204" pitchFamily="34" charset="0"/>
              <a:buChar char="•"/>
            </a:pPr>
            <a:endParaRPr lang="en-US" sz="2400" dirty="0">
              <a:solidFill>
                <a:srgbClr val="3F3F3F"/>
              </a:solidFill>
              <a:latin typeface="Open Sans"/>
              <a:ea typeface="Open Sans"/>
              <a:cs typeface="Open Sans"/>
              <a:sym typeface="Open Sans"/>
            </a:endParaRPr>
          </a:p>
          <a:p>
            <a:pPr marL="457200" marR="0" lvl="0" indent="-457200" algn="r" rtl="1">
              <a:lnSpc>
                <a:spcPct val="100000"/>
              </a:lnSpc>
              <a:spcBef>
                <a:spcPts val="0"/>
              </a:spcBef>
              <a:spcAft>
                <a:spcPts val="0"/>
              </a:spcAft>
              <a:buClr>
                <a:srgbClr val="000000"/>
              </a:buClr>
              <a:buSzPts val="1900"/>
              <a:buFont typeface="Arial" panose="020B0604020202020204" pitchFamily="34" charset="0"/>
              <a:buChar char="•"/>
            </a:pPr>
            <a:r>
              <a:rPr lang="ar-EG" sz="2400" dirty="0">
                <a:solidFill>
                  <a:srgbClr val="3F3F3F"/>
                </a:solidFill>
                <a:latin typeface="Open Sans"/>
                <a:ea typeface="Open Sans"/>
                <a:cs typeface="Open Sans"/>
                <a:sym typeface="Open Sans"/>
              </a:rPr>
              <a:t>نتائج البحث متاحة في</a:t>
            </a:r>
            <a:r>
              <a:rPr lang="en-US" sz="2400" dirty="0">
                <a:solidFill>
                  <a:srgbClr val="3F3F3F"/>
                </a:solidFill>
                <a:latin typeface="Open Sans"/>
                <a:ea typeface="Open Sans"/>
                <a:cs typeface="Open Sans"/>
                <a:sym typeface="Open Sans"/>
              </a:rPr>
              <a:t> </a:t>
            </a:r>
            <a:r>
              <a:rPr lang="ar-EG" sz="2400" dirty="0">
                <a:solidFill>
                  <a:srgbClr val="3F3F3F"/>
                </a:solidFill>
                <a:latin typeface="Open Sans"/>
                <a:ea typeface="Open Sans"/>
                <a:cs typeface="Open Sans"/>
                <a:sym typeface="Open Sans"/>
              </a:rPr>
              <a:t>شريحة العرض التالية</a:t>
            </a:r>
            <a:r>
              <a:rPr lang="en-GB" sz="2400" b="0" i="0" u="none" strike="noStrike" cap="none" dirty="0">
                <a:solidFill>
                  <a:srgbClr val="3F3F3F"/>
                </a:solidFill>
                <a:latin typeface="Open Sans"/>
                <a:ea typeface="Open Sans"/>
                <a:cs typeface="Open Sans"/>
                <a:sym typeface="Open Sans"/>
              </a:rPr>
              <a:t>.</a:t>
            </a:r>
          </a:p>
          <a:p>
            <a:pPr marL="457200" marR="0" lvl="0" indent="-457200" algn="l" rtl="0">
              <a:lnSpc>
                <a:spcPct val="100000"/>
              </a:lnSpc>
              <a:spcBef>
                <a:spcPts val="0"/>
              </a:spcBef>
              <a:spcAft>
                <a:spcPts val="0"/>
              </a:spcAft>
              <a:buClr>
                <a:srgbClr val="000000"/>
              </a:buClr>
              <a:buSzPts val="1900"/>
              <a:buFont typeface="Arial" panose="020B0604020202020204" pitchFamily="34" charset="0"/>
              <a:buChar char="•"/>
            </a:pPr>
            <a:endParaRPr sz="2400" b="0" i="0" u="none" strike="noStrike" cap="none" dirty="0">
              <a:solidFill>
                <a:srgbClr val="3F3F3F"/>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572D2A5F-CC40-E5D8-AFE4-7990FC36E402}"/>
              </a:ext>
            </a:extLst>
          </p:cNvPr>
          <p:cNvPicPr>
            <a:picLocks noChangeAspect="1"/>
          </p:cNvPicPr>
          <p:nvPr/>
        </p:nvPicPr>
        <p:blipFill>
          <a:blip r:embed="rId3"/>
          <a:stretch>
            <a:fillRect/>
          </a:stretch>
        </p:blipFill>
        <p:spPr>
          <a:xfrm>
            <a:off x="321605" y="1772930"/>
            <a:ext cx="5574891" cy="4881671"/>
          </a:xfrm>
          <a:prstGeom prst="rect">
            <a:avLst/>
          </a:prstGeom>
        </p:spPr>
      </p:pic>
      <p:sp>
        <p:nvSpPr>
          <p:cNvPr id="5" name="Rectangle 4">
            <a:extLst>
              <a:ext uri="{FF2B5EF4-FFF2-40B4-BE49-F238E27FC236}">
                <a16:creationId xmlns:a16="http://schemas.microsoft.com/office/drawing/2014/main" id="{D6C775BB-8C51-FE40-EB71-60DCB9A6E0AA}"/>
              </a:ext>
            </a:extLst>
          </p:cNvPr>
          <p:cNvSpPr/>
          <p:nvPr/>
        </p:nvSpPr>
        <p:spPr>
          <a:xfrm>
            <a:off x="380945" y="2300401"/>
            <a:ext cx="4807974" cy="344129"/>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0C608675-543D-CF6D-904F-B1206181E155}"/>
              </a:ext>
            </a:extLst>
          </p:cNvPr>
          <p:cNvSpPr/>
          <p:nvPr/>
        </p:nvSpPr>
        <p:spPr>
          <a:xfrm>
            <a:off x="380945" y="3686749"/>
            <a:ext cx="1622322" cy="344129"/>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0309589A-9FED-02B1-B6C4-FA022C537489}"/>
              </a:ext>
            </a:extLst>
          </p:cNvPr>
          <p:cNvSpPr/>
          <p:nvPr/>
        </p:nvSpPr>
        <p:spPr>
          <a:xfrm>
            <a:off x="380945" y="4994440"/>
            <a:ext cx="3608438" cy="727587"/>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a:spLocks noGrp="1"/>
          </p:cNvSpPr>
          <p:nvPr>
            <p:ph type="title"/>
          </p:nvPr>
        </p:nvSpPr>
        <p:spPr>
          <a:xfrm>
            <a:off x="0" y="378812"/>
            <a:ext cx="7823915"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sz="3200" dirty="0">
                <a:solidFill>
                  <a:srgbClr val="586F7C"/>
                </a:solidFill>
                <a:latin typeface="Open Sans"/>
                <a:ea typeface="Open Sans"/>
                <a:cs typeface="Open Sans"/>
                <a:sym typeface="Open Sans"/>
              </a:rPr>
              <a:t>نتائج البحث :البحث المتقدم في أجريس</a:t>
            </a:r>
            <a:endParaRPr sz="3200" dirty="0">
              <a:latin typeface="Open Sans"/>
              <a:ea typeface="Open Sans"/>
              <a:cs typeface="Open Sans"/>
              <a:sym typeface="Open Sans"/>
            </a:endParaRPr>
          </a:p>
        </p:txBody>
      </p:sp>
      <p:sp>
        <p:nvSpPr>
          <p:cNvPr id="215" name="Google Shape;215;p18"/>
          <p:cNvSpPr txBox="1"/>
          <p:nvPr/>
        </p:nvSpPr>
        <p:spPr>
          <a:xfrm>
            <a:off x="7964906" y="1861641"/>
            <a:ext cx="3982065" cy="3785611"/>
          </a:xfrm>
          <a:prstGeom prst="rect">
            <a:avLst/>
          </a:prstGeom>
          <a:noFill/>
          <a:ln>
            <a:noFill/>
          </a:ln>
        </p:spPr>
        <p:txBody>
          <a:bodyPr spcFirstLastPara="1" wrap="square" lIns="91425" tIns="45700" rIns="91425" bIns="45700" anchor="t" anchorCtr="0">
            <a:spAutoFit/>
          </a:bodyPr>
          <a:lstStyle/>
          <a:p>
            <a:pPr marL="342900" marR="0" lvl="0" indent="-342900" algn="r" rtl="1">
              <a:lnSpc>
                <a:spcPct val="100000"/>
              </a:lnSpc>
              <a:spcBef>
                <a:spcPts val="0"/>
              </a:spcBef>
              <a:spcAft>
                <a:spcPts val="0"/>
              </a:spcAft>
              <a:buClr>
                <a:srgbClr val="000000"/>
              </a:buClr>
              <a:buSzPts val="1900"/>
              <a:buFont typeface="Arial" panose="020B0604020202020204" pitchFamily="34" charset="0"/>
              <a:buChar char="•"/>
            </a:pPr>
            <a:r>
              <a:rPr lang="ar-EG" sz="2400" b="0" i="0" u="none" strike="noStrike" cap="none" dirty="0">
                <a:solidFill>
                  <a:srgbClr val="3F3F3F"/>
                </a:solidFill>
                <a:latin typeface="Open Sans"/>
                <a:ea typeface="Open Sans"/>
                <a:cs typeface="Open Sans"/>
                <a:sym typeface="Open Sans"/>
              </a:rPr>
              <a:t>أسفر هذا البحث عن </a:t>
            </a:r>
            <a:r>
              <a:rPr lang="ar-EG" sz="2400" b="1" i="0" u="none" strike="noStrike" cap="none" dirty="0">
                <a:solidFill>
                  <a:srgbClr val="3F3F3F"/>
                </a:solidFill>
                <a:latin typeface="Open Sans"/>
                <a:ea typeface="Open Sans"/>
                <a:cs typeface="Open Sans"/>
                <a:sym typeface="Open Sans"/>
              </a:rPr>
              <a:t>13</a:t>
            </a:r>
            <a:r>
              <a:rPr lang="ar-EG" sz="2400" b="0" i="0" u="none" strike="noStrike" cap="none" dirty="0">
                <a:solidFill>
                  <a:srgbClr val="3F3F3F"/>
                </a:solidFill>
                <a:latin typeface="Open Sans"/>
                <a:ea typeface="Open Sans"/>
                <a:cs typeface="Open Sans"/>
                <a:sym typeface="Open Sans"/>
              </a:rPr>
              <a:t> نتيجة، كما هو معروض على اليسار.</a:t>
            </a:r>
            <a:endParaRPr lang="en-GB" sz="2400" b="0" i="0" u="none" strike="noStrike" cap="none" dirty="0">
              <a:solidFill>
                <a:srgbClr val="3F3F3F"/>
              </a:solidFill>
              <a:latin typeface="Open Sans"/>
              <a:ea typeface="Open Sans"/>
              <a:cs typeface="Open Sans"/>
              <a:sym typeface="Open Sans"/>
            </a:endParaRPr>
          </a:p>
          <a:p>
            <a:pPr marL="342900" marR="0" lvl="0" indent="-342900" algn="r" rtl="1">
              <a:lnSpc>
                <a:spcPct val="100000"/>
              </a:lnSpc>
              <a:spcBef>
                <a:spcPts val="0"/>
              </a:spcBef>
              <a:spcAft>
                <a:spcPts val="0"/>
              </a:spcAft>
              <a:buClr>
                <a:srgbClr val="000000"/>
              </a:buClr>
              <a:buSzPts val="1900"/>
              <a:buFont typeface="Arial" panose="020B0604020202020204" pitchFamily="34" charset="0"/>
              <a:buChar char="•"/>
            </a:pPr>
            <a:endParaRPr lang="en-GB" sz="2400" b="0" i="0" u="none" strike="noStrike" cap="none" dirty="0">
              <a:solidFill>
                <a:srgbClr val="3F3F3F"/>
              </a:solidFill>
              <a:latin typeface="Open Sans"/>
              <a:ea typeface="Open Sans"/>
              <a:cs typeface="Open Sans"/>
              <a:sym typeface="Open Sans"/>
            </a:endParaRPr>
          </a:p>
          <a:p>
            <a:pPr marL="342900" marR="0" lvl="0" indent="-342900" algn="r" rtl="1">
              <a:lnSpc>
                <a:spcPct val="100000"/>
              </a:lnSpc>
              <a:spcBef>
                <a:spcPts val="0"/>
              </a:spcBef>
              <a:spcAft>
                <a:spcPts val="0"/>
              </a:spcAft>
              <a:buClr>
                <a:srgbClr val="000000"/>
              </a:buClr>
              <a:buSzPts val="1900"/>
              <a:buFont typeface="Arial" panose="020B0604020202020204" pitchFamily="34" charset="0"/>
              <a:buChar char="•"/>
            </a:pPr>
            <a:r>
              <a:rPr lang="ar-EG" sz="2400" b="0" i="0" u="none" strike="noStrike" cap="none" dirty="0">
                <a:solidFill>
                  <a:srgbClr val="3F3F3F"/>
                </a:solidFill>
                <a:latin typeface="Open Sans"/>
                <a:ea typeface="Open Sans"/>
                <a:cs typeface="Open Sans"/>
                <a:sym typeface="Open Sans"/>
              </a:rPr>
              <a:t>يتم تظليل الفلاتر أو المقيدات التطبيقية باللون البرتقالي أعلى خيارات تحسين البحث</a:t>
            </a:r>
            <a:r>
              <a:rPr lang="en-GB" sz="2400" b="0" i="0" u="none" strike="noStrike" cap="none" dirty="0">
                <a:solidFill>
                  <a:srgbClr val="3F3F3F"/>
                </a:solidFill>
                <a:latin typeface="Open Sans"/>
                <a:ea typeface="Open Sans"/>
                <a:cs typeface="Open Sans"/>
                <a:sym typeface="Open Sans"/>
              </a:rPr>
              <a:t>.</a:t>
            </a:r>
          </a:p>
          <a:p>
            <a:pPr marL="342900" marR="0" lvl="0" indent="-342900" algn="r" rtl="1">
              <a:lnSpc>
                <a:spcPct val="100000"/>
              </a:lnSpc>
              <a:spcBef>
                <a:spcPts val="0"/>
              </a:spcBef>
              <a:spcAft>
                <a:spcPts val="0"/>
              </a:spcAft>
              <a:buClr>
                <a:srgbClr val="000000"/>
              </a:buClr>
              <a:buSzPts val="1900"/>
              <a:buFont typeface="Arial" panose="020B0604020202020204" pitchFamily="34" charset="0"/>
              <a:buChar char="•"/>
            </a:pPr>
            <a:endParaRPr lang="en-GB" sz="2400" b="0" i="0" u="none" strike="noStrike" cap="none" dirty="0">
              <a:solidFill>
                <a:srgbClr val="3F3F3F"/>
              </a:solidFill>
              <a:latin typeface="Open Sans"/>
              <a:ea typeface="Open Sans"/>
              <a:cs typeface="Open Sans"/>
              <a:sym typeface="Open Sans"/>
            </a:endParaRPr>
          </a:p>
          <a:p>
            <a:pPr marL="342900" marR="0" lvl="0" indent="-342900" algn="r" rtl="1">
              <a:lnSpc>
                <a:spcPct val="100000"/>
              </a:lnSpc>
              <a:spcBef>
                <a:spcPts val="0"/>
              </a:spcBef>
              <a:spcAft>
                <a:spcPts val="0"/>
              </a:spcAft>
              <a:buClr>
                <a:srgbClr val="000000"/>
              </a:buClr>
              <a:buSzPts val="1900"/>
              <a:buFont typeface="Arial" panose="020B0604020202020204" pitchFamily="34" charset="0"/>
              <a:buChar char="•"/>
            </a:pPr>
            <a:r>
              <a:rPr lang="ar-EG" sz="2400" b="0" i="0" u="none" strike="noStrike" cap="none" dirty="0">
                <a:solidFill>
                  <a:srgbClr val="3F3F3F"/>
                </a:solidFill>
                <a:latin typeface="Open Sans"/>
                <a:ea typeface="Open Sans"/>
                <a:cs typeface="Open Sans"/>
                <a:sym typeface="Open Sans"/>
              </a:rPr>
              <a:t>لإزالة أي من هذه الفلاتر، ما عليك سوى النقر على أيقونة "</a:t>
            </a:r>
            <a:r>
              <a:rPr lang="en-GB" sz="2400" b="0" i="0" u="none" strike="noStrike" cap="none" dirty="0">
                <a:solidFill>
                  <a:srgbClr val="3F3F3F"/>
                </a:solidFill>
                <a:latin typeface="Open Sans"/>
                <a:ea typeface="Open Sans"/>
                <a:cs typeface="Open Sans"/>
                <a:sym typeface="Open Sans"/>
              </a:rPr>
              <a:t>" X </a:t>
            </a:r>
            <a:r>
              <a:rPr lang="ar-EG" sz="2400" b="0" i="0" u="none" strike="noStrike" cap="none" dirty="0">
                <a:solidFill>
                  <a:srgbClr val="3F3F3F"/>
                </a:solidFill>
                <a:latin typeface="Open Sans"/>
                <a:ea typeface="Open Sans"/>
                <a:cs typeface="Open Sans"/>
                <a:sym typeface="Open Sans"/>
              </a:rPr>
              <a:t>الموجودة بعد كل فلتر</a:t>
            </a:r>
            <a:r>
              <a:rPr lang="en-GB" sz="2400" b="0" i="0" u="none" strike="noStrike" cap="none" dirty="0">
                <a:solidFill>
                  <a:srgbClr val="3F3F3F"/>
                </a:solidFill>
                <a:latin typeface="Open Sans"/>
                <a:ea typeface="Open Sans"/>
                <a:cs typeface="Open Sans"/>
                <a:sym typeface="Open Sans"/>
              </a:rPr>
              <a:t>.</a:t>
            </a:r>
            <a:endParaRPr lang="en-ZA" sz="2400" i="0" u="none" strike="noStrike" cap="none" dirty="0">
              <a:solidFill>
                <a:srgbClr val="3F3F3F"/>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1D57AFC5-8BA4-B36B-2B55-9454B193A724}"/>
              </a:ext>
            </a:extLst>
          </p:cNvPr>
          <p:cNvPicPr>
            <a:picLocks noChangeAspect="1"/>
          </p:cNvPicPr>
          <p:nvPr/>
        </p:nvPicPr>
        <p:blipFill>
          <a:blip r:embed="rId3"/>
          <a:stretch>
            <a:fillRect/>
          </a:stretch>
        </p:blipFill>
        <p:spPr>
          <a:xfrm>
            <a:off x="208437" y="1785595"/>
            <a:ext cx="6292645" cy="4798707"/>
          </a:xfrm>
          <a:prstGeom prst="rect">
            <a:avLst/>
          </a:prstGeom>
        </p:spPr>
      </p:pic>
      <p:sp>
        <p:nvSpPr>
          <p:cNvPr id="4" name="Rectangle 3">
            <a:extLst>
              <a:ext uri="{FF2B5EF4-FFF2-40B4-BE49-F238E27FC236}">
                <a16:creationId xmlns:a16="http://schemas.microsoft.com/office/drawing/2014/main" id="{22D362A1-D6F2-E26F-140C-5C466BC8649C}"/>
              </a:ext>
            </a:extLst>
          </p:cNvPr>
          <p:cNvSpPr/>
          <p:nvPr/>
        </p:nvSpPr>
        <p:spPr>
          <a:xfrm>
            <a:off x="218271" y="3711818"/>
            <a:ext cx="1386348" cy="412955"/>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5604E98F-2201-95E2-1428-4C00CC5705AB}"/>
              </a:ext>
            </a:extLst>
          </p:cNvPr>
          <p:cNvSpPr/>
          <p:nvPr/>
        </p:nvSpPr>
        <p:spPr>
          <a:xfrm>
            <a:off x="1712773" y="4046115"/>
            <a:ext cx="993058" cy="27530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6B75786D-B905-36D4-58E3-B80CCBC17FFF}"/>
              </a:ext>
            </a:extLst>
          </p:cNvPr>
          <p:cNvSpPr/>
          <p:nvPr/>
        </p:nvSpPr>
        <p:spPr>
          <a:xfrm>
            <a:off x="218271" y="3397186"/>
            <a:ext cx="1897625" cy="27530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73809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xfrm>
            <a:off x="0" y="378812"/>
            <a:ext cx="7863840"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كيف تصبح مورد بيانات ؟</a:t>
            </a:r>
          </a:p>
        </p:txBody>
      </p:sp>
      <p:sp>
        <p:nvSpPr>
          <p:cNvPr id="226" name="Google Shape;226;p23"/>
          <p:cNvSpPr txBox="1">
            <a:spLocks noGrp="1"/>
          </p:cNvSpPr>
          <p:nvPr>
            <p:ph type="body" idx="1"/>
          </p:nvPr>
        </p:nvSpPr>
        <p:spPr>
          <a:xfrm>
            <a:off x="0" y="1873519"/>
            <a:ext cx="11936186" cy="4749727"/>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المنظمات المؤهلة لكي تصبح من موردي البيانات في أجريس هي المستودعات المؤسسية، وناشري المجلات، والمجمعين.</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914400" lvl="1" indent="-355600" algn="r" rtl="1">
              <a:lnSpc>
                <a:spcPct val="100000"/>
              </a:lnSpc>
              <a:spcBef>
                <a:spcPts val="2100"/>
              </a:spcBef>
              <a:spcAft>
                <a:spcPts val="0"/>
              </a:spcAft>
              <a:buClr>
                <a:schemeClr val="dk1"/>
              </a:buClr>
              <a:buSzPts val="2000"/>
              <a:buChar char="○"/>
            </a:pPr>
            <a:r>
              <a:rPr lang="ar-EG" dirty="0">
                <a:solidFill>
                  <a:srgbClr val="3F3F3F"/>
                </a:solidFill>
                <a:latin typeface="Open Sans"/>
                <a:ea typeface="Open Sans"/>
                <a:cs typeface="Open Sans"/>
                <a:sym typeface="Open Sans"/>
              </a:rPr>
              <a:t>لا يتم قبول المؤلفين الأفراد المساهمين كموردي بيانات</a:t>
            </a:r>
            <a:r>
              <a:rPr lang="en-US" dirty="0">
                <a:solidFill>
                  <a:srgbClr val="3F3F3F"/>
                </a:solidFill>
                <a:latin typeface="Open Sans"/>
                <a:ea typeface="Open Sans"/>
                <a:cs typeface="Open Sans"/>
                <a:sym typeface="Open Sans"/>
              </a:rPr>
              <a:t>.</a:t>
            </a:r>
            <a:endParaRPr dirty="0">
              <a:solidFill>
                <a:srgbClr val="3F3F3F"/>
              </a:solidFill>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يجب أن تكون المصادر في مجال الغذاء، أو التغذية، أو الزراعة، أو الغابات، أو مصايد الأسماك ،أو العلوم البيئية ،أو غيرها من العلوم ذات الصلة والتي تم تضمينها في مكنز أجروفوك.</a:t>
            </a: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إذا كنت مهتمًا بالتسجيل كمورد للبيانات، يرجى الاتصال بـ </a:t>
            </a:r>
            <a:r>
              <a:rPr lang="en-US" sz="2000" dirty="0">
                <a:solidFill>
                  <a:srgbClr val="3F3F3F"/>
                </a:solidFill>
                <a:latin typeface="Open Sans"/>
                <a:ea typeface="Open Sans"/>
                <a:cs typeface="Open Sans"/>
                <a:sym typeface="Open Sans"/>
              </a:rPr>
              <a:t> </a:t>
            </a:r>
            <a:r>
              <a:rPr lang="en-US" sz="20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agris@fao.org</a:t>
            </a:r>
            <a:r>
              <a:rPr lang="en-US" sz="2000" dirty="0">
                <a:solidFill>
                  <a:schemeClr val="accent5"/>
                </a:solidFill>
                <a:latin typeface="Open Sans"/>
                <a:ea typeface="Open Sans"/>
                <a:cs typeface="Open Sans"/>
                <a:sym typeface="Open Sans"/>
              </a:rPr>
              <a:t>. </a:t>
            </a:r>
            <a:endParaRPr sz="2000" dirty="0">
              <a:solidFill>
                <a:schemeClr val="accent5"/>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تتوفر توصيات بشأن مجموعة من خصائص البيانات الوصفية ومفردات التشفير على موقع </a:t>
            </a:r>
            <a:r>
              <a:rPr lang="en-US" sz="2000" dirty="0">
                <a:solidFill>
                  <a:srgbClr val="3F3F3F"/>
                </a:solidFill>
                <a:latin typeface="Open Sans"/>
                <a:ea typeface="Open Sans"/>
                <a:cs typeface="Open Sans"/>
                <a:sym typeface="Open Sans"/>
              </a:rPr>
              <a:t> AIMS </a:t>
            </a:r>
            <a:r>
              <a:rPr lang="ar-EG" sz="2000" dirty="0">
                <a:solidFill>
                  <a:srgbClr val="3F3F3F"/>
                </a:solidFill>
                <a:latin typeface="Open Sans"/>
                <a:ea typeface="Open Sans"/>
                <a:cs typeface="Open Sans"/>
                <a:sym typeface="Open Sans"/>
              </a:rPr>
              <a:t>التابع لمنظمة الأغذية والزراعة</a:t>
            </a:r>
            <a:r>
              <a:rPr lang="en-US" sz="2000" dirty="0">
                <a:solidFill>
                  <a:srgbClr val="3F3F3F"/>
                </a:solidFill>
                <a:latin typeface="Open Sans"/>
                <a:ea typeface="Open Sans"/>
                <a:cs typeface="Open Sans"/>
                <a:sym typeface="Open Sans"/>
              </a:rPr>
              <a:t>.</a:t>
            </a:r>
            <a:endParaRPr sz="2000" dirty="0">
              <a:solidFill>
                <a:srgbClr val="3F3F3F"/>
              </a:solidFill>
            </a:endParaRPr>
          </a:p>
          <a:p>
            <a:pPr marL="457200" lvl="0" indent="-381000" algn="r" rtl="1">
              <a:lnSpc>
                <a:spcPct val="100000"/>
              </a:lnSpc>
              <a:spcBef>
                <a:spcPts val="1000"/>
              </a:spcBef>
              <a:spcAft>
                <a:spcPts val="0"/>
              </a:spcAft>
              <a:buClr>
                <a:schemeClr val="dk1"/>
              </a:buClr>
              <a:buSzPts val="2400"/>
              <a:buChar char="●"/>
            </a:pPr>
            <a:r>
              <a:rPr lang="ar-EG" sz="2000" dirty="0">
                <a:solidFill>
                  <a:srgbClr val="3F3F3F"/>
                </a:solidFill>
                <a:latin typeface="Open Sans"/>
                <a:ea typeface="Open Sans"/>
                <a:cs typeface="Open Sans"/>
                <a:sym typeface="Open Sans"/>
              </a:rPr>
              <a:t>يمكن العثور على مزيد من المعلومات حول توريد البيانات لأجريس على الموقع: </a:t>
            </a:r>
            <a:r>
              <a:rPr lang="en-US" sz="20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http://agris.fao.org/agris</a:t>
            </a:r>
            <a:r>
              <a:rPr lang="ar-EG" sz="20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t>
            </a:r>
            <a:r>
              <a:rPr lang="en-US" sz="20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search/info.action</a:t>
            </a:r>
            <a:r>
              <a:rPr lang="en-US" sz="2000"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 يوجد أيضًا لدى أجريس قائمة بريدية مخصصة على </a:t>
            </a:r>
            <a:r>
              <a:rPr lang="en-US" sz="20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https://dgroups.org/fao/agris</a:t>
            </a:r>
            <a:r>
              <a:rPr lang="en-US" sz="2000" dirty="0">
                <a:solidFill>
                  <a:schemeClr val="accent5"/>
                </a:solidFill>
                <a:latin typeface="Open Sans"/>
                <a:ea typeface="Open Sans"/>
                <a:cs typeface="Open Sans"/>
                <a:sym typeface="Open Sans"/>
              </a:rPr>
              <a:t> </a:t>
            </a:r>
            <a:r>
              <a:rPr lang="ar-EG" sz="2000" dirty="0">
                <a:solidFill>
                  <a:schemeClr val="accent5"/>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حيث يمكن لأي شخص مهتم بها الانضمام إلى القائمة للبقاء على اطلاع بقاعدة البيانات والأنشطة ذات الصلة</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title"/>
          </p:nvPr>
        </p:nvSpPr>
        <p:spPr>
          <a:xfrm>
            <a:off x="0" y="375557"/>
            <a:ext cx="7844921"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sz="3500" dirty="0">
                <a:solidFill>
                  <a:srgbClr val="586F7C"/>
                </a:solidFill>
                <a:latin typeface="Open Sans"/>
                <a:ea typeface="Open Sans"/>
                <a:cs typeface="Open Sans"/>
                <a:sym typeface="Open Sans"/>
              </a:rPr>
              <a:t>قواعد البيانات في مجال الزراعة</a:t>
            </a:r>
            <a:endParaRPr sz="3500" dirty="0">
              <a:solidFill>
                <a:srgbClr val="586F7C"/>
              </a:solidFill>
              <a:latin typeface="Open Sans"/>
              <a:ea typeface="Open Sans"/>
              <a:cs typeface="Open Sans"/>
              <a:sym typeface="Open Sans"/>
            </a:endParaRPr>
          </a:p>
        </p:txBody>
      </p:sp>
      <p:sp>
        <p:nvSpPr>
          <p:cNvPr id="233" name="Google Shape;233;p24"/>
          <p:cNvSpPr txBox="1">
            <a:spLocks noGrp="1"/>
          </p:cNvSpPr>
          <p:nvPr>
            <p:ph type="body" idx="1"/>
          </p:nvPr>
        </p:nvSpPr>
        <p:spPr>
          <a:xfrm>
            <a:off x="506185" y="1863344"/>
            <a:ext cx="11136085" cy="4619099"/>
          </a:xfrm>
          <a:prstGeom prst="rect">
            <a:avLst/>
          </a:prstGeom>
          <a:noFill/>
          <a:ln>
            <a:noFill/>
          </a:ln>
        </p:spPr>
        <p:txBody>
          <a:bodyPr spcFirstLastPara="1" wrap="square" lIns="91425" tIns="45700" rIns="91425" bIns="45700" anchor="t" anchorCtr="0">
            <a:noAutofit/>
          </a:bodyPr>
          <a:lstStyle/>
          <a:p>
            <a:pPr marL="76200" lvl="0" indent="0" algn="r" rtl="1">
              <a:lnSpc>
                <a:spcPct val="200000"/>
              </a:lnSpc>
              <a:spcBef>
                <a:spcPts val="1000"/>
              </a:spcBef>
              <a:spcAft>
                <a:spcPts val="0"/>
              </a:spcAft>
              <a:buClr>
                <a:schemeClr val="dk1"/>
              </a:buClr>
              <a:buSzPts val="2400"/>
              <a:buNone/>
            </a:pPr>
            <a:r>
              <a:rPr lang="ar-EG" dirty="0">
                <a:solidFill>
                  <a:srgbClr val="3F3F3F"/>
                </a:solidFill>
                <a:latin typeface="Open Sans"/>
                <a:ea typeface="Open Sans"/>
                <a:cs typeface="Open Sans"/>
                <a:sym typeface="Open Sans"/>
              </a:rPr>
              <a:t>سيقدم هذا القسم اثنتين من قواعد البيانات المتوفرة من خلال بوابة أجورا</a:t>
            </a:r>
            <a:r>
              <a:rPr lang="en-US" dirty="0">
                <a:solidFill>
                  <a:srgbClr val="3F3F3F"/>
                </a:solidFill>
                <a:latin typeface="Open Sans"/>
                <a:ea typeface="Open Sans"/>
                <a:cs typeface="Open Sans"/>
                <a:sym typeface="Open Sans"/>
              </a:rPr>
              <a:t> </a:t>
            </a:r>
            <a:r>
              <a:rPr lang="ar-EG" dirty="0">
                <a:solidFill>
                  <a:srgbClr val="3F3F3F"/>
                </a:solidFill>
                <a:latin typeface="Open Sans"/>
                <a:ea typeface="Open Sans"/>
                <a:cs typeface="Open Sans"/>
                <a:sym typeface="Open Sans"/>
              </a:rPr>
              <a:t>أو بوابة المحتوى الموحد للبحوث من أجل الحياة</a:t>
            </a:r>
            <a:r>
              <a:rPr lang="en-US" dirty="0">
                <a:solidFill>
                  <a:srgbClr val="3F3F3F"/>
                </a:solidFill>
                <a:latin typeface="Open Sans"/>
                <a:ea typeface="Open Sans"/>
                <a:cs typeface="Open Sans"/>
                <a:sym typeface="Open Sans"/>
              </a:rPr>
              <a:t>، </a:t>
            </a:r>
            <a:r>
              <a:rPr lang="ar-EG" dirty="0">
                <a:solidFill>
                  <a:srgbClr val="3F3F3F"/>
                </a:solidFill>
                <a:latin typeface="Open Sans"/>
                <a:ea typeface="Open Sans"/>
                <a:cs typeface="Open Sans"/>
                <a:sym typeface="Open Sans"/>
              </a:rPr>
              <a:t>من قائمة قواعد البيانات أو خارجيًا على عناوين الرابط المحدد للمصدر </a:t>
            </a:r>
            <a:r>
              <a:rPr lang="en-US" dirty="0">
                <a:solidFill>
                  <a:srgbClr val="3F3F3F"/>
                </a:solidFill>
                <a:latin typeface="Open Sans"/>
                <a:ea typeface="Open Sans"/>
                <a:cs typeface="Open Sans"/>
                <a:sym typeface="Open Sans"/>
              </a:rPr>
              <a:t>URL </a:t>
            </a:r>
            <a:r>
              <a:rPr lang="ar-EG" dirty="0">
                <a:solidFill>
                  <a:srgbClr val="3F3F3F"/>
                </a:solidFill>
                <a:latin typeface="Open Sans"/>
                <a:ea typeface="Open Sans"/>
                <a:cs typeface="Open Sans"/>
                <a:sym typeface="Open Sans"/>
              </a:rPr>
              <a:t> المعطاة</a:t>
            </a:r>
            <a:r>
              <a:rPr lang="en-US" dirty="0">
                <a:solidFill>
                  <a:srgbClr val="3F3F3F"/>
                </a:solidFill>
                <a:latin typeface="Open Sans"/>
                <a:ea typeface="Open Sans"/>
                <a:cs typeface="Open Sans"/>
                <a:sym typeface="Open Sans"/>
              </a:rPr>
              <a:t>.</a:t>
            </a:r>
            <a:endParaRPr lang="en-US" dirty="0">
              <a:solidFill>
                <a:srgbClr val="3F3F3F"/>
              </a:solidFill>
            </a:endParaRPr>
          </a:p>
          <a:p>
            <a:pPr marL="533400" lvl="0" indent="-457200" algn="r" rtl="1">
              <a:lnSpc>
                <a:spcPct val="200000"/>
              </a:lnSpc>
              <a:spcBef>
                <a:spcPts val="1000"/>
              </a:spcBef>
              <a:spcAft>
                <a:spcPts val="0"/>
              </a:spcAft>
              <a:buClr>
                <a:schemeClr val="dk1"/>
              </a:buClr>
              <a:buSzPts val="2400"/>
              <a:buFont typeface="Arial"/>
              <a:buAutoNum type="arabicPeriod"/>
            </a:pPr>
            <a:r>
              <a:rPr lang="ar-EG" dirty="0">
                <a:solidFill>
                  <a:srgbClr val="3F3F3F"/>
                </a:solidFill>
                <a:latin typeface="Open Sans"/>
                <a:ea typeface="Open Sans"/>
                <a:cs typeface="Open Sans"/>
                <a:sym typeface="Open Sans"/>
              </a:rPr>
              <a:t>مستخلص قاعدة بيانات كاب (مركز الزراعة والعلوم الحيوية) </a:t>
            </a:r>
            <a:r>
              <a:rPr lang="en-US" dirty="0">
                <a:solidFill>
                  <a:srgbClr val="3F3F3F"/>
                </a:solidFill>
                <a:latin typeface="Open Sans"/>
                <a:ea typeface="Open Sans"/>
                <a:cs typeface="Open Sans"/>
                <a:sym typeface="Open Sans"/>
              </a:rPr>
              <a:t>CAB)</a:t>
            </a:r>
            <a:r>
              <a:rPr lang="ar-EG" dirty="0">
                <a:solidFill>
                  <a:srgbClr val="3F3F3F"/>
                </a:solidFill>
                <a:latin typeface="Open Sans"/>
                <a:ea typeface="Open Sans"/>
                <a:cs typeface="Open Sans"/>
                <a:sym typeface="Open Sans"/>
              </a:rPr>
              <a:t>)</a:t>
            </a:r>
            <a:endParaRPr lang="en-US" dirty="0">
              <a:solidFill>
                <a:srgbClr val="3F3F3F"/>
              </a:solidFill>
              <a:latin typeface="Open Sans"/>
              <a:ea typeface="Open Sans"/>
              <a:cs typeface="Open Sans"/>
              <a:sym typeface="Open Sans"/>
            </a:endParaRPr>
          </a:p>
          <a:p>
            <a:pPr marL="533400" lvl="0" indent="-457200" algn="r" rtl="1">
              <a:lnSpc>
                <a:spcPct val="200000"/>
              </a:lnSpc>
              <a:spcBef>
                <a:spcPts val="1000"/>
              </a:spcBef>
              <a:spcAft>
                <a:spcPts val="0"/>
              </a:spcAft>
              <a:buClr>
                <a:schemeClr val="dk1"/>
              </a:buClr>
              <a:buSzPts val="2400"/>
              <a:buFont typeface="Arial"/>
              <a:buAutoNum type="arabicPeriod"/>
            </a:pPr>
            <a:r>
              <a:rPr lang="ar-EG" dirty="0">
                <a:solidFill>
                  <a:srgbClr val="3F3F3F"/>
                </a:solidFill>
                <a:latin typeface="Open Sans"/>
                <a:ea typeface="Open Sans"/>
                <a:cs typeface="Open Sans"/>
                <a:sym typeface="Open Sans"/>
              </a:rPr>
              <a:t>بوابة المكتبة الزراعية الوطنية لوزارة الزراعة الأمريكية</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PubAg</a:t>
            </a:r>
            <a:r>
              <a:rPr lang="en-US" dirty="0">
                <a:solidFill>
                  <a:srgbClr val="3F3F3F"/>
                </a:solidFill>
                <a:latin typeface="Open Sans"/>
                <a:ea typeface="Open Sans"/>
                <a:cs typeface="Open Sans"/>
                <a:sym typeface="Open Sans"/>
              </a:rPr>
              <a:t> </a:t>
            </a:r>
            <a:r>
              <a:rPr lang="ar-EG" dirty="0">
                <a:solidFill>
                  <a:srgbClr val="3F3F3F"/>
                </a:solidFill>
                <a:latin typeface="Open Sans"/>
                <a:ea typeface="Open Sans"/>
                <a:cs typeface="Open Sans"/>
                <a:sym typeface="Open Sans"/>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a:spLocks noGrp="1"/>
          </p:cNvSpPr>
          <p:nvPr>
            <p:ph type="title"/>
          </p:nvPr>
        </p:nvSpPr>
        <p:spPr>
          <a:xfrm>
            <a:off x="0" y="546652"/>
            <a:ext cx="7315200" cy="971470"/>
          </a:xfrm>
          <a:prstGeom prst="rect">
            <a:avLst/>
          </a:prstGeom>
          <a:noFill/>
          <a:ln>
            <a:noFill/>
          </a:ln>
        </p:spPr>
        <p:txBody>
          <a:bodyPr spcFirstLastPara="1" wrap="square" lIns="91425" tIns="45700" rIns="91425" bIns="45700" anchor="t" anchorCtr="0">
            <a:normAutofit fontScale="90000"/>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مستخلصات قاعدة بيانات كاب (مركز الزراعة والعلوم الحيوية) </a:t>
            </a:r>
            <a:r>
              <a:rPr lang="en-US" sz="3600" dirty="0">
                <a:solidFill>
                  <a:srgbClr val="586F7C"/>
                </a:solidFill>
                <a:latin typeface="Open Sans"/>
                <a:ea typeface="Open Sans"/>
                <a:cs typeface="Open Sans"/>
                <a:sym typeface="Open Sans"/>
              </a:rPr>
              <a:t>CAB)</a:t>
            </a:r>
            <a:r>
              <a:rPr lang="ar-EG" sz="3600" dirty="0">
                <a:solidFill>
                  <a:srgbClr val="586F7C"/>
                </a:solidFill>
                <a:latin typeface="Open Sans"/>
                <a:ea typeface="Open Sans"/>
                <a:cs typeface="Open Sans"/>
                <a:sym typeface="Open Sans"/>
              </a:rPr>
              <a:t>)</a:t>
            </a:r>
            <a:endParaRPr lang="en-US" sz="3600" dirty="0">
              <a:solidFill>
                <a:srgbClr val="586F7C"/>
              </a:solidFill>
              <a:latin typeface="Open Sans"/>
              <a:ea typeface="Open Sans"/>
              <a:cs typeface="Open Sans"/>
              <a:sym typeface="Open Sans"/>
            </a:endParaRPr>
          </a:p>
        </p:txBody>
      </p:sp>
      <p:sp>
        <p:nvSpPr>
          <p:cNvPr id="240" name="Google Shape;240;p13"/>
          <p:cNvSpPr txBox="1">
            <a:spLocks noGrp="1"/>
          </p:cNvSpPr>
          <p:nvPr>
            <p:ph type="body" idx="1"/>
          </p:nvPr>
        </p:nvSpPr>
        <p:spPr>
          <a:xfrm>
            <a:off x="1" y="1812471"/>
            <a:ext cx="12034156" cy="3444894"/>
          </a:xfrm>
          <a:prstGeom prst="rect">
            <a:avLst/>
          </a:prstGeom>
          <a:noFill/>
          <a:ln>
            <a:noFill/>
          </a:ln>
        </p:spPr>
        <p:txBody>
          <a:bodyPr spcFirstLastPara="1" wrap="square" lIns="91425" tIns="45700" rIns="91425" bIns="45700" anchor="t" anchorCtr="0">
            <a:noAutofit/>
          </a:bodyPr>
          <a:lstStyle/>
          <a:p>
            <a:pPr marL="412750" lvl="0" indent="-285750" algn="just"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مستخلصات كاب هي قاعدة بيانات شاملة لعلوم الحياة التطبيقية.</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412750" lvl="0" indent="-285750" algn="just"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يتم نشره من قبل كابي (مركز الزراعة والعلوم البيولوجية الدولي سابقًا).</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412750" lvl="0" indent="-285750" algn="just"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توفر مستخلصات كاب للمستخدمين إمكانية الوصول إلى أكثر من 13 مليون سجل منذ عام </a:t>
            </a:r>
            <a:r>
              <a:rPr lang="ar-EG" b="1" dirty="0">
                <a:solidFill>
                  <a:schemeClr val="dk1"/>
                </a:solidFill>
                <a:latin typeface="Open Sans"/>
                <a:ea typeface="Open Sans"/>
                <a:cs typeface="Open Sans"/>
                <a:sym typeface="Open Sans"/>
              </a:rPr>
              <a:t>1973</a:t>
            </a:r>
            <a:r>
              <a:rPr lang="ar-EG" dirty="0">
                <a:solidFill>
                  <a:schemeClr val="dk1"/>
                </a:solidFill>
                <a:latin typeface="Open Sans"/>
                <a:ea typeface="Open Sans"/>
                <a:cs typeface="Open Sans"/>
                <a:sym typeface="Open Sans"/>
              </a:rPr>
              <a:t> فصاعدًا</a:t>
            </a:r>
            <a:r>
              <a:rPr lang="en-US" dirty="0">
                <a:solidFill>
                  <a:schemeClr val="dk1"/>
                </a:solidFill>
                <a:latin typeface="Open Sans"/>
                <a:ea typeface="Open Sans"/>
                <a:cs typeface="Open Sans"/>
                <a:sym typeface="Open Sans"/>
              </a:rPr>
              <a:t>.</a:t>
            </a:r>
            <a:endParaRPr dirty="0"/>
          </a:p>
          <a:p>
            <a:pPr marL="412750" lvl="0" indent="-285750" algn="just"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تشمل تغطية الموضوع الزراعة، والبيئة، والعلوم البيطرية، والاقتصاد التطبيقي، وعلوم الأغذية، والتغذية</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469900" lvl="0" indent="-342900" algn="just"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تتم فهرسة مستخلصات كاب باستخدام مكنز كاب مما يجعل البحث أسهل ويوفر وصولاً أكثر دقة إلى جميع الأبحاث ذات الصلة.</a:t>
            </a:r>
            <a:endParaRPr dirty="0">
              <a:solidFill>
                <a:schemeClr val="dk1"/>
              </a:solidFill>
              <a:latin typeface="Open Sans"/>
              <a:ea typeface="Open Sans"/>
              <a:cs typeface="Open Sans"/>
              <a:sym typeface="Open Sans"/>
            </a:endParaRPr>
          </a:p>
          <a:p>
            <a:pPr marL="469900" lvl="0" indent="-342900" algn="just"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تتمتع مستخلصات كاب بتركيز دولي مع تمثيل قوي في البلدان النامية</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8109527"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FFFFFF"/>
              </a:buClr>
              <a:buSzPts val="3600"/>
              <a:buFont typeface="Trebuchet MS"/>
              <a:buNone/>
            </a:pPr>
            <a:r>
              <a:rPr lang="ar-EG" dirty="0">
                <a:solidFill>
                  <a:srgbClr val="586F7C"/>
                </a:solidFill>
                <a:latin typeface="Open Sans"/>
                <a:ea typeface="Open Sans"/>
                <a:cs typeface="Open Sans"/>
                <a:sym typeface="Open Sans"/>
              </a:rPr>
              <a:t>الخطوط</a:t>
            </a:r>
            <a:r>
              <a:rPr lang="en-US" dirty="0">
                <a:solidFill>
                  <a:srgbClr val="586F7C"/>
                </a:solidFill>
                <a:latin typeface="Open Sans"/>
                <a:ea typeface="Open Sans"/>
                <a:cs typeface="Open Sans"/>
                <a:sym typeface="Open Sans"/>
              </a:rPr>
              <a:t> </a:t>
            </a:r>
            <a:r>
              <a:rPr lang="ar-EG" dirty="0">
                <a:solidFill>
                  <a:schemeClr val="accent3">
                    <a:lumMod val="75000"/>
                  </a:schemeClr>
                </a:solidFill>
                <a:latin typeface="Open Sans"/>
                <a:ea typeface="Open Sans"/>
                <a:cs typeface="Open Sans"/>
                <a:sym typeface="Open Sans"/>
              </a:rPr>
              <a:t>الرئيسية</a:t>
            </a:r>
            <a:endParaRPr dirty="0">
              <a:solidFill>
                <a:schemeClr val="accent3">
                  <a:lumMod val="75000"/>
                </a:schemeClr>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342900" lvl="0" indent="-342900" algn="r" rtl="1">
              <a:lnSpc>
                <a:spcPct val="150000"/>
              </a:lnSpc>
              <a:spcBef>
                <a:spcPts val="0"/>
              </a:spcBef>
              <a:spcAft>
                <a:spcPts val="0"/>
              </a:spcAft>
              <a:buClr>
                <a:schemeClr val="dk2"/>
              </a:buClr>
              <a:buSzPts val="1120"/>
              <a:buChar char="●"/>
            </a:pPr>
            <a:r>
              <a:rPr lang="ar-EG" sz="2000" dirty="0">
                <a:solidFill>
                  <a:schemeClr val="dk1"/>
                </a:solidFill>
                <a:latin typeface="Open Sans"/>
                <a:ea typeface="Open Sans"/>
                <a:cs typeface="Open Sans"/>
                <a:sym typeface="Open Sans"/>
              </a:rPr>
              <a:t>المقدمة</a:t>
            </a:r>
          </a:p>
          <a:p>
            <a:pPr marL="342900" lvl="0" indent="-342900" algn="r" rtl="1">
              <a:lnSpc>
                <a:spcPct val="150000"/>
              </a:lnSpc>
              <a:spcBef>
                <a:spcPts val="0"/>
              </a:spcBef>
              <a:spcAft>
                <a:spcPts val="0"/>
              </a:spcAft>
              <a:buClr>
                <a:schemeClr val="dk2"/>
              </a:buClr>
              <a:buSzPts val="1120"/>
              <a:buChar char="●"/>
            </a:pPr>
            <a:r>
              <a:rPr lang="ar-EG" sz="2000" dirty="0">
                <a:solidFill>
                  <a:schemeClr val="tx1"/>
                </a:solidFill>
                <a:latin typeface="Open Sans"/>
                <a:ea typeface="Open Sans"/>
                <a:cs typeface="Open Sans"/>
                <a:sym typeface="Open Sans"/>
              </a:rPr>
              <a:t>أجريس (</a:t>
            </a:r>
            <a:r>
              <a:rPr lang="en-US" sz="2000" dirty="0">
                <a:solidFill>
                  <a:schemeClr val="tx1"/>
                </a:solidFill>
                <a:latin typeface="Open Sans"/>
                <a:ea typeface="Open Sans"/>
                <a:cs typeface="Open Sans"/>
                <a:sym typeface="Open Sans"/>
              </a:rPr>
              <a:t>(AGRIS</a:t>
            </a:r>
            <a:r>
              <a:rPr lang="ar-EG" sz="2000" dirty="0">
                <a:solidFill>
                  <a:schemeClr val="tx1"/>
                </a:solidFill>
                <a:latin typeface="Open Sans"/>
                <a:ea typeface="Open Sans"/>
                <a:cs typeface="Open Sans"/>
                <a:sym typeface="Open Sans"/>
              </a:rPr>
              <a:t>-النظام الدولي للعلوم والتكنولوجيا الزراعية.</a:t>
            </a:r>
          </a:p>
          <a:p>
            <a:pPr marL="800100" lvl="1" indent="-342900" algn="r" rtl="1">
              <a:lnSpc>
                <a:spcPct val="150000"/>
              </a:lnSpc>
              <a:spcBef>
                <a:spcPts val="0"/>
              </a:spcBef>
              <a:buClr>
                <a:schemeClr val="dk2"/>
              </a:buClr>
              <a:buSzPts val="1120"/>
              <a:buChar char="●"/>
            </a:pPr>
            <a:r>
              <a:rPr lang="ar-EG" dirty="0">
                <a:solidFill>
                  <a:schemeClr val="tx1"/>
                </a:solidFill>
                <a:latin typeface="Open Sans"/>
                <a:ea typeface="Open Sans"/>
                <a:cs typeface="Open Sans"/>
                <a:sym typeface="Open Sans"/>
              </a:rPr>
              <a:t>تغطية المحتوى. </a:t>
            </a:r>
          </a:p>
          <a:p>
            <a:pPr marL="800100" lvl="1" indent="-342900" algn="r" rtl="1">
              <a:lnSpc>
                <a:spcPct val="150000"/>
              </a:lnSpc>
              <a:spcBef>
                <a:spcPts val="0"/>
              </a:spcBef>
              <a:buClr>
                <a:schemeClr val="dk2"/>
              </a:buClr>
              <a:buSzPts val="1120"/>
              <a:buChar char="●"/>
            </a:pPr>
            <a:r>
              <a:rPr lang="ar-EG" dirty="0">
                <a:solidFill>
                  <a:schemeClr val="tx1"/>
                </a:solidFill>
                <a:latin typeface="Open Sans"/>
                <a:ea typeface="Open Sans"/>
                <a:cs typeface="Open Sans"/>
                <a:sym typeface="Open Sans"/>
              </a:rPr>
              <a:t>كيف تبحث في قاعدة بيانات اجريس ؟</a:t>
            </a:r>
          </a:p>
          <a:p>
            <a:pPr marL="800100" lvl="1" indent="-342900" algn="r" rtl="1">
              <a:lnSpc>
                <a:spcPct val="150000"/>
              </a:lnSpc>
              <a:spcBef>
                <a:spcPts val="0"/>
              </a:spcBef>
              <a:buClr>
                <a:schemeClr val="dk2"/>
              </a:buClr>
              <a:buSzPts val="1120"/>
              <a:buChar char="●"/>
            </a:pPr>
            <a:r>
              <a:rPr lang="ar-EG" dirty="0">
                <a:solidFill>
                  <a:schemeClr val="tx1"/>
                </a:solidFill>
                <a:latin typeface="Open Sans"/>
                <a:ea typeface="Open Sans"/>
                <a:cs typeface="Open Sans"/>
                <a:sym typeface="Open Sans"/>
              </a:rPr>
              <a:t>كيف تصبح مورد بيانات ؟</a:t>
            </a:r>
            <a:endParaRPr lang="en-US" dirty="0">
              <a:solidFill>
                <a:schemeClr val="tx1"/>
              </a:solidFill>
              <a:latin typeface="Open Sans"/>
              <a:ea typeface="Open Sans"/>
              <a:cs typeface="Open Sans"/>
              <a:sym typeface="Open Sans"/>
            </a:endParaRPr>
          </a:p>
          <a:p>
            <a:pPr marL="342900" lvl="0" indent="-342900" algn="r" rtl="1">
              <a:lnSpc>
                <a:spcPct val="150000"/>
              </a:lnSpc>
              <a:spcBef>
                <a:spcPts val="0"/>
              </a:spcBef>
              <a:spcAft>
                <a:spcPts val="0"/>
              </a:spcAft>
              <a:buClr>
                <a:schemeClr val="dk2"/>
              </a:buClr>
              <a:buSzPts val="1120"/>
              <a:buChar char="●"/>
            </a:pPr>
            <a:r>
              <a:rPr lang="ar-EG" sz="2000" dirty="0">
                <a:solidFill>
                  <a:schemeClr val="tx1"/>
                </a:solidFill>
                <a:latin typeface="Open Sans"/>
                <a:ea typeface="Open Sans"/>
                <a:cs typeface="Open Sans"/>
                <a:sym typeface="Open Sans"/>
              </a:rPr>
              <a:t>قواعد البيانات في مجال الزراعة.</a:t>
            </a:r>
            <a:endParaRPr lang="en-US" sz="2000" dirty="0">
              <a:solidFill>
                <a:schemeClr val="tx1"/>
              </a:solidFill>
              <a:latin typeface="Open Sans"/>
              <a:ea typeface="Open Sans"/>
              <a:cs typeface="Open Sans"/>
              <a:sym typeface="Open Sans"/>
            </a:endParaRPr>
          </a:p>
          <a:p>
            <a:pPr marL="800100" lvl="1" indent="-342900" algn="r" rtl="1">
              <a:lnSpc>
                <a:spcPct val="150000"/>
              </a:lnSpc>
              <a:spcBef>
                <a:spcPts val="0"/>
              </a:spcBef>
              <a:buClr>
                <a:schemeClr val="dk2"/>
              </a:buClr>
              <a:buSzPts val="1120"/>
              <a:buChar char="●"/>
            </a:pPr>
            <a:r>
              <a:rPr lang="ar-EG" dirty="0">
                <a:solidFill>
                  <a:schemeClr val="tx1"/>
                </a:solidFill>
                <a:latin typeface="Open Sans"/>
                <a:ea typeface="Open Sans"/>
                <a:cs typeface="Open Sans"/>
                <a:sym typeface="Open Sans"/>
              </a:rPr>
              <a:t>مستخلصات قاعدة بيانات كاب (مركز الزراعة والعلوم الحيوية) </a:t>
            </a:r>
            <a:r>
              <a:rPr lang="en-US" dirty="0">
                <a:solidFill>
                  <a:schemeClr val="tx1"/>
                </a:solidFill>
                <a:latin typeface="Open Sans"/>
                <a:ea typeface="Open Sans"/>
                <a:cs typeface="Open Sans"/>
                <a:sym typeface="Open Sans"/>
              </a:rPr>
              <a:t>(CAB)</a:t>
            </a:r>
            <a:endParaRPr lang="ar-EG" dirty="0">
              <a:solidFill>
                <a:schemeClr val="tx1"/>
              </a:solidFill>
              <a:latin typeface="Open Sans"/>
              <a:ea typeface="Open Sans"/>
              <a:cs typeface="Open Sans"/>
              <a:sym typeface="Open Sans"/>
            </a:endParaRPr>
          </a:p>
          <a:p>
            <a:pPr marL="800100" lvl="1" indent="-342900" algn="r" rtl="1">
              <a:lnSpc>
                <a:spcPct val="150000"/>
              </a:lnSpc>
              <a:spcBef>
                <a:spcPts val="0"/>
              </a:spcBef>
              <a:buClr>
                <a:schemeClr val="dk2"/>
              </a:buClr>
              <a:buSzPts val="1120"/>
              <a:buChar char="●"/>
            </a:pPr>
            <a:r>
              <a:rPr lang="ar-EG" dirty="0">
                <a:solidFill>
                  <a:schemeClr val="tx1"/>
                </a:solidFill>
                <a:latin typeface="Open Sans"/>
                <a:ea typeface="Open Sans"/>
                <a:cs typeface="Open Sans"/>
                <a:sym typeface="Open Sans"/>
              </a:rPr>
              <a:t>بوابة المكتبة الزراعية الوطنية لوزارة الزراعة الأمريكية.</a:t>
            </a: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v1.1 April 2024</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This work is licensed under Creative Commons </a:t>
            </a:r>
            <a:r>
              <a:rPr lang="en-US" sz="1200" b="0" i="0" u="sng" strike="noStrike" cap="none" dirty="0">
                <a:solidFill>
                  <a:schemeClr val="hlink"/>
                </a:solidFill>
                <a:latin typeface="Arial"/>
                <a:ea typeface="Arial"/>
                <a:cs typeface="Arial"/>
                <a:sym typeface="Arial"/>
                <a:hlinkClick r:id="rId4"/>
              </a:rPr>
              <a:t>Attribution-</a:t>
            </a:r>
            <a:r>
              <a:rPr lang="en-US" sz="1200" b="0" i="0" u="sng" strike="noStrike" cap="none" dirty="0" err="1">
                <a:solidFill>
                  <a:schemeClr val="hlink"/>
                </a:solidFill>
                <a:latin typeface="Arial"/>
                <a:ea typeface="Arial"/>
                <a:cs typeface="Arial"/>
                <a:sym typeface="Arial"/>
                <a:hlinkClick r:id="rId4"/>
              </a:rPr>
              <a:t>ShareAlike</a:t>
            </a:r>
            <a:r>
              <a:rPr lang="en-US" sz="1200" b="0" i="0" u="sng" strike="noStrike" cap="none" dirty="0">
                <a:solidFill>
                  <a:schemeClr val="hlink"/>
                </a:solidFill>
                <a:latin typeface="Arial"/>
                <a:ea typeface="Arial"/>
                <a:cs typeface="Arial"/>
                <a:sym typeface="Arial"/>
                <a:hlinkClick r:id="rId4"/>
              </a:rPr>
              <a:t> 4.0 International</a:t>
            </a:r>
            <a:r>
              <a:rPr lang="en-US" sz="1200" b="0" i="0" u="none" strike="noStrike" cap="none" dirty="0">
                <a:solidFill>
                  <a:srgbClr val="000000"/>
                </a:solidFill>
                <a:latin typeface="Arial"/>
                <a:ea typeface="Arial"/>
                <a:cs typeface="Arial"/>
                <a:sym typeface="Arial"/>
              </a:rPr>
              <a:t> (CC BY-SA 4.0)</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9"/>
          <p:cNvPicPr preferRelativeResize="0"/>
          <p:nvPr/>
        </p:nvPicPr>
        <p:blipFill rotWithShape="1">
          <a:blip r:embed="rId3">
            <a:alphaModFix/>
          </a:blip>
          <a:srcRect/>
          <a:stretch/>
        </p:blipFill>
        <p:spPr>
          <a:xfrm>
            <a:off x="0" y="2880887"/>
            <a:ext cx="2286000" cy="3248025"/>
          </a:xfrm>
          <a:prstGeom prst="rect">
            <a:avLst/>
          </a:prstGeom>
          <a:noFill/>
          <a:ln>
            <a:noFill/>
          </a:ln>
        </p:spPr>
      </p:pic>
      <p:sp>
        <p:nvSpPr>
          <p:cNvPr id="246" name="Google Shape;246;p9"/>
          <p:cNvSpPr txBox="1">
            <a:spLocks noGrp="1"/>
          </p:cNvSpPr>
          <p:nvPr>
            <p:ph type="title"/>
          </p:nvPr>
        </p:nvSpPr>
        <p:spPr>
          <a:xfrm>
            <a:off x="0" y="317839"/>
            <a:ext cx="7531510"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3600"/>
              <a:buNone/>
            </a:pPr>
            <a:r>
              <a:rPr lang="ar-EG" sz="4000" dirty="0">
                <a:solidFill>
                  <a:srgbClr val="586F7C"/>
                </a:solidFill>
                <a:latin typeface="Open Sans"/>
                <a:ea typeface="Open Sans"/>
                <a:cs typeface="Open Sans"/>
                <a:sym typeface="Open Sans"/>
              </a:rPr>
              <a:t>مستخلصات قاعدة بيانات كاب</a:t>
            </a:r>
            <a:endParaRPr dirty="0">
              <a:solidFill>
                <a:srgbClr val="586F7C"/>
              </a:solidFill>
              <a:latin typeface="Open Sans"/>
              <a:ea typeface="Open Sans"/>
              <a:cs typeface="Open Sans"/>
              <a:sym typeface="Open Sans"/>
            </a:endParaRPr>
          </a:p>
        </p:txBody>
      </p:sp>
      <p:sp>
        <p:nvSpPr>
          <p:cNvPr id="247" name="Google Shape;247;p9"/>
          <p:cNvSpPr txBox="1">
            <a:spLocks noGrp="1"/>
          </p:cNvSpPr>
          <p:nvPr>
            <p:ph type="body" idx="1"/>
          </p:nvPr>
        </p:nvSpPr>
        <p:spPr>
          <a:xfrm>
            <a:off x="103350" y="1606712"/>
            <a:ext cx="11985300" cy="4522200"/>
          </a:xfrm>
          <a:prstGeom prst="rect">
            <a:avLst/>
          </a:prstGeom>
          <a:noFill/>
          <a:ln>
            <a:noFill/>
          </a:ln>
        </p:spPr>
        <p:txBody>
          <a:bodyPr spcFirstLastPara="1" wrap="square" lIns="91425" tIns="45700" rIns="91425" bIns="45700" anchor="t" anchorCtr="0">
            <a:noAutofit/>
          </a:bodyPr>
          <a:lstStyle/>
          <a:p>
            <a:pPr marL="355600" lvl="0" indent="-342900" algn="r" rtl="1">
              <a:lnSpc>
                <a:spcPct val="100000"/>
              </a:lnSpc>
              <a:spcBef>
                <a:spcPts val="0"/>
              </a:spcBef>
              <a:spcAft>
                <a:spcPts val="0"/>
              </a:spcAft>
              <a:buClr>
                <a:schemeClr val="dk1"/>
              </a:buClr>
              <a:buSzPts val="2200"/>
              <a:buFont typeface="Open Sans"/>
              <a:buChar char="●"/>
            </a:pPr>
            <a:r>
              <a:rPr lang="ar-EG" sz="2000" dirty="0">
                <a:solidFill>
                  <a:srgbClr val="3F3F3F"/>
                </a:solidFill>
                <a:latin typeface="Open Sans"/>
                <a:ea typeface="Open Sans"/>
                <a:cs typeface="Open Sans"/>
                <a:sym typeface="Open Sans"/>
              </a:rPr>
              <a:t>بعد تسجيل الدخول إلى </a:t>
            </a:r>
            <a:r>
              <a:rPr lang="ar-EG" sz="2000" b="1" dirty="0">
                <a:solidFill>
                  <a:srgbClr val="3F3F3F"/>
                </a:solidFill>
                <a:latin typeface="Open Sans"/>
                <a:ea typeface="Open Sans"/>
                <a:cs typeface="Open Sans"/>
                <a:sym typeface="Open Sans"/>
              </a:rPr>
              <a:t>أجورا</a:t>
            </a:r>
            <a:r>
              <a:rPr lang="ar-EG" sz="2000" dirty="0">
                <a:solidFill>
                  <a:srgbClr val="3F3F3F"/>
                </a:solidFill>
                <a:latin typeface="Open Sans"/>
                <a:ea typeface="Open Sans"/>
                <a:cs typeface="Open Sans"/>
                <a:sym typeface="Open Sans"/>
              </a:rPr>
              <a:t> أو </a:t>
            </a:r>
            <a:r>
              <a:rPr lang="ar-EG" sz="2000" b="1" dirty="0">
                <a:solidFill>
                  <a:srgbClr val="3F3F3F"/>
                </a:solidFill>
                <a:latin typeface="Open Sans"/>
                <a:ea typeface="Open Sans"/>
                <a:cs typeface="Open Sans"/>
                <a:sym typeface="Open Sans"/>
              </a:rPr>
              <a:t>بوابة المحتوى الموحد</a:t>
            </a:r>
            <a:r>
              <a:rPr lang="ar-EG" sz="2000" dirty="0">
                <a:solidFill>
                  <a:srgbClr val="3F3F3F"/>
                </a:solidFill>
                <a:latin typeface="Open Sans"/>
                <a:ea typeface="Open Sans"/>
                <a:cs typeface="Open Sans"/>
                <a:sym typeface="Open Sans"/>
              </a:rPr>
              <a:t>، افتح قائمة </a:t>
            </a:r>
            <a:r>
              <a:rPr lang="ar-EG" sz="2000" b="1" dirty="0">
                <a:solidFill>
                  <a:srgbClr val="3F3F3F"/>
                </a:solidFill>
                <a:latin typeface="Open Sans"/>
                <a:ea typeface="Open Sans"/>
                <a:cs typeface="Open Sans"/>
                <a:sym typeface="Open Sans"/>
              </a:rPr>
              <a:t>المحتوى</a:t>
            </a:r>
            <a:r>
              <a:rPr lang="ar-EG" sz="2000" dirty="0">
                <a:solidFill>
                  <a:srgbClr val="3F3F3F"/>
                </a:solidFill>
                <a:latin typeface="Open Sans"/>
                <a:ea typeface="Open Sans"/>
                <a:cs typeface="Open Sans"/>
                <a:sym typeface="Open Sans"/>
              </a:rPr>
              <a:t>، ثم قم بالتمرير لأسفل العناوين وانقر على </a:t>
            </a:r>
            <a:r>
              <a:rPr lang="ar-EG" sz="2000" b="1" dirty="0">
                <a:solidFill>
                  <a:srgbClr val="3F3F3F"/>
                </a:solidFill>
                <a:latin typeface="Open Sans"/>
                <a:ea typeface="Open Sans"/>
                <a:cs typeface="Open Sans"/>
                <a:sym typeface="Open Sans"/>
              </a:rPr>
              <a:t>قواعد البيانات</a:t>
            </a:r>
            <a:r>
              <a:rPr lang="ar-EG" sz="2000" dirty="0">
                <a:solidFill>
                  <a:srgbClr val="3F3F3F"/>
                </a:solidFill>
                <a:latin typeface="Open Sans"/>
                <a:ea typeface="Open Sans"/>
                <a:cs typeface="Open Sans"/>
                <a:sym typeface="Open Sans"/>
              </a:rPr>
              <a:t>، ثم انقر على الحرف </a:t>
            </a:r>
            <a:r>
              <a:rPr lang="en-US" sz="2000" b="1" dirty="0">
                <a:solidFill>
                  <a:srgbClr val="3F3F3F"/>
                </a:solidFill>
                <a:latin typeface="Open Sans"/>
                <a:ea typeface="Open Sans"/>
                <a:cs typeface="Open Sans"/>
                <a:sym typeface="Open Sans"/>
              </a:rPr>
              <a:t>C</a:t>
            </a:r>
            <a:r>
              <a:rPr lang="en-US" sz="2000" dirty="0">
                <a:solidFill>
                  <a:srgbClr val="3F3F3F"/>
                </a:solidFill>
                <a:latin typeface="Open Sans"/>
                <a:ea typeface="Open Sans"/>
                <a:cs typeface="Open Sans"/>
                <a:sym typeface="Open Sans"/>
              </a:rPr>
              <a:t> </a:t>
            </a:r>
            <a:r>
              <a:rPr lang="ar-EG" sz="2000" dirty="0">
                <a:solidFill>
                  <a:srgbClr val="3F3F3F"/>
                </a:solidFill>
                <a:latin typeface="Open Sans"/>
                <a:ea typeface="Open Sans"/>
                <a:cs typeface="Open Sans"/>
                <a:sym typeface="Open Sans"/>
              </a:rPr>
              <a:t> في القائمة الأبجدية لفتح </a:t>
            </a:r>
            <a:r>
              <a:rPr lang="ar-EG" sz="2000" b="1" dirty="0">
                <a:solidFill>
                  <a:srgbClr val="3F3F3F"/>
                </a:solidFill>
                <a:latin typeface="Open Sans"/>
                <a:ea typeface="Open Sans"/>
                <a:cs typeface="Open Sans"/>
                <a:sym typeface="Open Sans"/>
              </a:rPr>
              <a:t>مستخلصات كاب</a:t>
            </a:r>
            <a:r>
              <a:rPr lang="ar-EG"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p:txBody>
      </p:sp>
      <p:sp>
        <p:nvSpPr>
          <p:cNvPr id="248" name="Google Shape;248;p9"/>
          <p:cNvSpPr/>
          <p:nvPr/>
        </p:nvSpPr>
        <p:spPr>
          <a:xfrm>
            <a:off x="41252" y="4248051"/>
            <a:ext cx="2162199" cy="450308"/>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3C94A6B4-506E-CE4D-0336-42E12AABFEE7}"/>
              </a:ext>
            </a:extLst>
          </p:cNvPr>
          <p:cNvPicPr>
            <a:picLocks noChangeAspect="1"/>
          </p:cNvPicPr>
          <p:nvPr/>
        </p:nvPicPr>
        <p:blipFill>
          <a:blip r:embed="rId4"/>
          <a:srcRect/>
          <a:stretch/>
        </p:blipFill>
        <p:spPr>
          <a:xfrm>
            <a:off x="3120394" y="2357085"/>
            <a:ext cx="5430272" cy="4446676"/>
          </a:xfrm>
          <a:prstGeom prst="rect">
            <a:avLst/>
          </a:prstGeom>
        </p:spPr>
      </p:pic>
      <p:pic>
        <p:nvPicPr>
          <p:cNvPr id="4" name="Google Shape;249;p9">
            <a:extLst>
              <a:ext uri="{FF2B5EF4-FFF2-40B4-BE49-F238E27FC236}">
                <a16:creationId xmlns:a16="http://schemas.microsoft.com/office/drawing/2014/main" id="{99C93F88-2C19-4762-F881-206D6ED446D9}"/>
              </a:ext>
            </a:extLst>
          </p:cNvPr>
          <p:cNvPicPr preferRelativeResize="0"/>
          <p:nvPr/>
        </p:nvPicPr>
        <p:blipFill rotWithShape="1">
          <a:blip r:embed="rId5">
            <a:alphaModFix/>
          </a:blip>
          <a:srcRect l="12190" t="13653" r="5484" b="9425"/>
          <a:stretch/>
        </p:blipFill>
        <p:spPr>
          <a:xfrm>
            <a:off x="7531510" y="3342967"/>
            <a:ext cx="4557140" cy="3008303"/>
          </a:xfrm>
          <a:prstGeom prst="rect">
            <a:avLst/>
          </a:prstGeom>
          <a:noFill/>
          <a:ln>
            <a:noFill/>
          </a:ln>
        </p:spPr>
      </p:pic>
      <p:sp>
        <p:nvSpPr>
          <p:cNvPr id="5" name="Rectangle 4">
            <a:extLst>
              <a:ext uri="{FF2B5EF4-FFF2-40B4-BE49-F238E27FC236}">
                <a16:creationId xmlns:a16="http://schemas.microsoft.com/office/drawing/2014/main" id="{3C3A1071-CF8C-3DCD-0C0B-55E243426C72}"/>
              </a:ext>
            </a:extLst>
          </p:cNvPr>
          <p:cNvSpPr/>
          <p:nvPr/>
        </p:nvSpPr>
        <p:spPr>
          <a:xfrm>
            <a:off x="5407742" y="3464543"/>
            <a:ext cx="196646" cy="35396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rgbClr val="00B050"/>
                </a:solidFill>
              </a:ln>
              <a:noFill/>
            </a:endParaRPr>
          </a:p>
        </p:txBody>
      </p:sp>
      <p:sp>
        <p:nvSpPr>
          <p:cNvPr id="8" name="Rectangle 7">
            <a:extLst>
              <a:ext uri="{FF2B5EF4-FFF2-40B4-BE49-F238E27FC236}">
                <a16:creationId xmlns:a16="http://schemas.microsoft.com/office/drawing/2014/main" id="{220BD602-D16B-EB07-E8D6-2B33E6634766}"/>
              </a:ext>
            </a:extLst>
          </p:cNvPr>
          <p:cNvSpPr/>
          <p:nvPr/>
        </p:nvSpPr>
        <p:spPr>
          <a:xfrm>
            <a:off x="4660491" y="3841584"/>
            <a:ext cx="1582993" cy="4950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5"/>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تابع مستخلصات قاعدة بيانات كاب</a:t>
            </a:r>
            <a:endParaRPr sz="3200" dirty="0">
              <a:solidFill>
                <a:srgbClr val="586F7C"/>
              </a:solidFill>
              <a:latin typeface="Open Sans"/>
              <a:ea typeface="Open Sans"/>
              <a:cs typeface="Open Sans"/>
              <a:sym typeface="Open Sans"/>
            </a:endParaRPr>
          </a:p>
        </p:txBody>
      </p:sp>
      <p:sp>
        <p:nvSpPr>
          <p:cNvPr id="262" name="Google Shape;262;p25"/>
          <p:cNvSpPr txBox="1">
            <a:spLocks noGrp="1"/>
          </p:cNvSpPr>
          <p:nvPr>
            <p:ph type="body" idx="1"/>
          </p:nvPr>
        </p:nvSpPr>
        <p:spPr>
          <a:xfrm>
            <a:off x="7259398" y="2127805"/>
            <a:ext cx="4800599" cy="3658784"/>
          </a:xfrm>
          <a:prstGeom prst="rect">
            <a:avLst/>
          </a:prstGeom>
          <a:noFill/>
          <a:ln>
            <a:noFill/>
          </a:ln>
        </p:spPr>
        <p:txBody>
          <a:bodyPr spcFirstLastPara="1" wrap="square" lIns="91425" tIns="45700" rIns="91425" bIns="45700" anchor="t" anchorCtr="0">
            <a:noAutofit/>
          </a:bodyPr>
          <a:lstStyle/>
          <a:p>
            <a:pPr marL="127000" lvl="0" indent="0" algn="just" rtl="1">
              <a:lnSpc>
                <a:spcPct val="100000"/>
              </a:lnSpc>
              <a:spcBef>
                <a:spcPts val="1000"/>
              </a:spcBef>
              <a:spcAft>
                <a:spcPts val="0"/>
              </a:spcAft>
              <a:buClr>
                <a:schemeClr val="dk1"/>
              </a:buClr>
              <a:buSzPts val="2000"/>
              <a:buNone/>
            </a:pPr>
            <a:r>
              <a:rPr lang="ar-EG" sz="2000" dirty="0">
                <a:solidFill>
                  <a:srgbClr val="3F3F3F"/>
                </a:solidFill>
                <a:latin typeface="Open Sans"/>
                <a:ea typeface="Open Sans"/>
                <a:cs typeface="Open Sans"/>
                <a:sym typeface="Open Sans"/>
              </a:rPr>
              <a:t>متاح على </a:t>
            </a:r>
            <a:r>
              <a:rPr lang="en-US" sz="2000" dirty="0">
                <a:solidFill>
                  <a:srgbClr val="3F3F3F"/>
                </a:solidFill>
                <a:latin typeface="Open Sans"/>
                <a:ea typeface="Open Sans"/>
                <a:cs typeface="Open Sans"/>
                <a:sym typeface="Open Sans"/>
              </a:rPr>
              <a:t>:</a:t>
            </a:r>
            <a:endParaRPr lang="en-US" dirty="0">
              <a:solidFill>
                <a:srgbClr val="3F3F3F"/>
              </a:solidFill>
            </a:endParaRPr>
          </a:p>
          <a:p>
            <a:pPr marL="469900" lvl="0" indent="-342900" algn="r" rtl="1">
              <a:lnSpc>
                <a:spcPct val="100000"/>
              </a:lnSpc>
              <a:spcBef>
                <a:spcPts val="1000"/>
              </a:spcBef>
              <a:spcAft>
                <a:spcPts val="0"/>
              </a:spcAft>
              <a:buClr>
                <a:schemeClr val="dk1"/>
              </a:buClr>
              <a:buSzPts val="2000"/>
              <a:buChar char="●"/>
            </a:pPr>
            <a:r>
              <a:rPr lang="ar-EG" sz="2000" dirty="0">
                <a:solidFill>
                  <a:srgbClr val="3F3F3F"/>
                </a:solidFill>
                <a:latin typeface="Open Sans"/>
                <a:ea typeface="Open Sans"/>
                <a:cs typeface="Open Sans"/>
                <a:sym typeface="Open Sans"/>
              </a:rPr>
              <a:t>قم بتسجيل الدخول إلى </a:t>
            </a:r>
            <a:r>
              <a:rPr lang="ar-EG" sz="2000" b="1" dirty="0">
                <a:solidFill>
                  <a:srgbClr val="3F3F3F"/>
                </a:solidFill>
                <a:latin typeface="Open Sans"/>
                <a:ea typeface="Open Sans"/>
                <a:cs typeface="Open Sans"/>
                <a:sym typeface="Open Sans"/>
              </a:rPr>
              <a:t>أجورا</a:t>
            </a:r>
            <a:r>
              <a:rPr lang="ar-EG" sz="2000" dirty="0">
                <a:solidFill>
                  <a:srgbClr val="3F3F3F"/>
                </a:solidFill>
                <a:latin typeface="Open Sans"/>
                <a:ea typeface="Open Sans"/>
                <a:cs typeface="Open Sans"/>
                <a:sym typeface="Open Sans"/>
              </a:rPr>
              <a:t> </a:t>
            </a:r>
            <a:r>
              <a:rPr lang="en-US" sz="2000"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AGORA </a:t>
            </a:r>
            <a:r>
              <a:rPr lang="ar-EG" sz="2000" dirty="0">
                <a:solidFill>
                  <a:srgbClr val="3F3F3F"/>
                </a:solidFill>
                <a:latin typeface="Open Sans"/>
                <a:ea typeface="Open Sans"/>
                <a:cs typeface="Open Sans"/>
                <a:sym typeface="Open Sans"/>
              </a:rPr>
              <a:t>أو بوابة المحتوى الموحدة، وافتح </a:t>
            </a:r>
            <a:r>
              <a:rPr lang="ar-EG" sz="2000" b="1" dirty="0">
                <a:solidFill>
                  <a:srgbClr val="3F3F3F"/>
                </a:solidFill>
                <a:latin typeface="Open Sans"/>
                <a:ea typeface="Open Sans"/>
                <a:cs typeface="Open Sans"/>
                <a:sym typeface="Open Sans"/>
              </a:rPr>
              <a:t>المحتوى</a:t>
            </a:r>
            <a:r>
              <a:rPr lang="en-US" sz="2000" b="1" dirty="0">
                <a:solidFill>
                  <a:srgbClr val="3F3F3F"/>
                </a:solidFill>
                <a:latin typeface="Open Sans"/>
                <a:ea typeface="Open Sans"/>
                <a:cs typeface="Open Sans"/>
                <a:sym typeface="Open Sans"/>
              </a:rPr>
              <a:t> Content</a:t>
            </a:r>
            <a:r>
              <a:rPr lang="ar-EG" sz="2000" dirty="0">
                <a:solidFill>
                  <a:srgbClr val="3F3F3F"/>
                </a:solidFill>
                <a:latin typeface="Open Sans"/>
                <a:ea typeface="Open Sans"/>
                <a:cs typeface="Open Sans"/>
                <a:sym typeface="Open Sans"/>
              </a:rPr>
              <a:t> وانقر على </a:t>
            </a:r>
            <a:r>
              <a:rPr lang="ar-EG" sz="2000" b="1" dirty="0">
                <a:solidFill>
                  <a:srgbClr val="3F3F3F"/>
                </a:solidFill>
                <a:latin typeface="Open Sans"/>
                <a:ea typeface="Open Sans"/>
                <a:cs typeface="Open Sans"/>
                <a:sym typeface="Open Sans"/>
              </a:rPr>
              <a:t>قواعد البيانات </a:t>
            </a:r>
            <a:r>
              <a:rPr lang="en-US" sz="2000" b="1" dirty="0">
                <a:solidFill>
                  <a:srgbClr val="3F3F3F"/>
                </a:solidFill>
                <a:latin typeface="Open Sans"/>
                <a:ea typeface="Open Sans"/>
                <a:cs typeface="Open Sans"/>
                <a:sym typeface="Open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Databases </a:t>
            </a:r>
            <a:r>
              <a:rPr lang="ar-EG" sz="2000" dirty="0">
                <a:solidFill>
                  <a:srgbClr val="3F3F3F"/>
                </a:solidFill>
                <a:latin typeface="Open Sans"/>
                <a:ea typeface="Open Sans"/>
                <a:cs typeface="Open Sans"/>
                <a:sym typeface="Open Sans"/>
              </a:rPr>
              <a:t>للوصول إلى </a:t>
            </a:r>
            <a:r>
              <a:rPr lang="ar-EG" sz="2000" b="1" dirty="0">
                <a:solidFill>
                  <a:srgbClr val="3F3F3F"/>
                </a:solidFill>
                <a:latin typeface="Open Sans"/>
                <a:ea typeface="Open Sans"/>
                <a:cs typeface="Open Sans"/>
                <a:sym typeface="Open Sans"/>
              </a:rPr>
              <a:t>مستخلصات كاب</a:t>
            </a:r>
            <a:r>
              <a:rPr lang="ar-EG" sz="2000" dirty="0">
                <a:solidFill>
                  <a:srgbClr val="3F3F3F"/>
                </a:solidFill>
                <a:latin typeface="Open Sans"/>
                <a:ea typeface="Open Sans"/>
                <a:cs typeface="Open Sans"/>
                <a:sym typeface="Open Sans"/>
              </a:rPr>
              <a:t>.</a:t>
            </a:r>
            <a:endParaRPr lang="en-US" sz="2000" dirty="0">
              <a:solidFill>
                <a:srgbClr val="3F3F3F"/>
              </a:solidFill>
              <a:latin typeface="Open Sans"/>
              <a:ea typeface="Open Sans"/>
              <a:cs typeface="Open Sans"/>
              <a:sym typeface="Open Sans"/>
            </a:endParaRPr>
          </a:p>
          <a:p>
            <a:pPr marL="469900" lvl="0" indent="-215900" algn="l"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a:p>
            <a:pPr marL="469900" lvl="0" indent="-21590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a:p>
            <a:pPr marL="412750" lvl="0" indent="-15875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p:txBody>
      </p:sp>
      <p:pic>
        <p:nvPicPr>
          <p:cNvPr id="263" name="Google Shape;263;p25" descr="https://lh5.googleusercontent.com/vt73Y7231_AmlF6XO6pCr_m4j_yGCQuOpYvH97AYAXar3s5mC88-FJ5xuBVQIjU3EYbHK7sPj-iEj2Fk6piP3W3ymcTM8QJzd92BT8kl85ES2qQ0dKB1mxuy4qbOPl9D8cmkwQI"/>
          <p:cNvPicPr preferRelativeResize="0"/>
          <p:nvPr/>
        </p:nvPicPr>
        <p:blipFill rotWithShape="1">
          <a:blip r:embed="rId3">
            <a:alphaModFix/>
          </a:blip>
          <a:srcRect/>
          <a:stretch/>
        </p:blipFill>
        <p:spPr>
          <a:xfrm>
            <a:off x="7132314" y="4698664"/>
            <a:ext cx="5002197" cy="1797504"/>
          </a:xfrm>
          <a:prstGeom prst="rect">
            <a:avLst/>
          </a:prstGeom>
          <a:noFill/>
          <a:ln>
            <a:noFill/>
          </a:ln>
        </p:spPr>
      </p:pic>
      <p:sp>
        <p:nvSpPr>
          <p:cNvPr id="264" name="Google Shape;264;p25"/>
          <p:cNvSpPr txBox="1"/>
          <p:nvPr/>
        </p:nvSpPr>
        <p:spPr>
          <a:xfrm>
            <a:off x="8607812" y="4253701"/>
            <a:ext cx="3222623" cy="369291"/>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ar-EG" sz="1800" b="1" i="0" u="none" strike="noStrike" cap="none" dirty="0">
                <a:solidFill>
                  <a:srgbClr val="000000"/>
                </a:solidFill>
                <a:latin typeface="Open Sans"/>
                <a:ea typeface="Open Sans"/>
                <a:cs typeface="Open Sans"/>
                <a:sym typeface="Open Sans"/>
              </a:rPr>
              <a:t>صفحة بحث مستخلصات كاب</a:t>
            </a:r>
            <a:endParaRPr sz="1800" b="1" i="0" u="none" strike="noStrike" cap="none" dirty="0">
              <a:solidFill>
                <a:srgbClr val="000000"/>
              </a:solidFill>
              <a:latin typeface="Open Sans"/>
              <a:ea typeface="Open Sans"/>
              <a:cs typeface="Open Sans"/>
              <a:sym typeface="Open Sans"/>
            </a:endParaRPr>
          </a:p>
        </p:txBody>
      </p:sp>
      <p:pic>
        <p:nvPicPr>
          <p:cNvPr id="265" name="Google Shape;265;p25"/>
          <p:cNvPicPr preferRelativeResize="0"/>
          <p:nvPr/>
        </p:nvPicPr>
        <p:blipFill rotWithShape="1">
          <a:blip r:embed="rId4">
            <a:alphaModFix/>
          </a:blip>
          <a:srcRect/>
          <a:stretch/>
        </p:blipFill>
        <p:spPr>
          <a:xfrm>
            <a:off x="26366" y="1720031"/>
            <a:ext cx="7158518" cy="51379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بوابة المكتبة الزراعية الوطنية لوزارة الزراعة الأمريكية</a:t>
            </a:r>
            <a:r>
              <a:rPr lang="en-US" sz="3200" dirty="0">
                <a:solidFill>
                  <a:srgbClr val="586F7C"/>
                </a:solidFill>
                <a:latin typeface="Open Sans"/>
                <a:ea typeface="Open Sans"/>
                <a:cs typeface="Open Sans"/>
                <a:sym typeface="Open Sans"/>
              </a:rPr>
              <a:t> </a:t>
            </a:r>
            <a:r>
              <a:rPr lang="ar-EG" sz="3200" dirty="0">
                <a:solidFill>
                  <a:srgbClr val="586F7C"/>
                </a:solidFill>
                <a:latin typeface="Open Sans"/>
                <a:ea typeface="Open Sans"/>
                <a:cs typeface="Open Sans"/>
                <a:sym typeface="Open Sans"/>
              </a:rPr>
              <a:t> </a:t>
            </a:r>
            <a:r>
              <a:rPr lang="en-US" sz="3200" dirty="0">
                <a:solidFill>
                  <a:srgbClr val="586F7C"/>
                </a:solidFill>
                <a:latin typeface="Open Sans"/>
                <a:ea typeface="Open Sans"/>
                <a:cs typeface="Open Sans"/>
                <a:sym typeface="Open Sans"/>
              </a:rPr>
              <a:t> </a:t>
            </a:r>
            <a:r>
              <a:rPr lang="ar-EG"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PubAg</a:t>
            </a:r>
            <a:endParaRPr lang="en-US" sz="3200" dirty="0">
              <a:solidFill>
                <a:srgbClr val="586F7C"/>
              </a:solidFill>
              <a:latin typeface="Open Sans"/>
              <a:ea typeface="Open Sans"/>
              <a:cs typeface="Open Sans"/>
              <a:sym typeface="Open Sans"/>
            </a:endParaRPr>
          </a:p>
        </p:txBody>
      </p:sp>
      <p:sp>
        <p:nvSpPr>
          <p:cNvPr id="272" name="Google Shape;272;p26"/>
          <p:cNvSpPr txBox="1">
            <a:spLocks noGrp="1"/>
          </p:cNvSpPr>
          <p:nvPr>
            <p:ph type="body" idx="1"/>
          </p:nvPr>
        </p:nvSpPr>
        <p:spPr>
          <a:xfrm>
            <a:off x="0" y="1942664"/>
            <a:ext cx="11446329" cy="4736470"/>
          </a:xfrm>
          <a:prstGeom prst="rect">
            <a:avLst/>
          </a:prstGeom>
          <a:noFill/>
          <a:ln>
            <a:noFill/>
          </a:ln>
        </p:spPr>
        <p:txBody>
          <a:bodyPr spcFirstLastPara="1" wrap="square" lIns="91425" tIns="45700" rIns="91425" bIns="45700" anchor="t" anchorCtr="0">
            <a:noAutofit/>
          </a:bodyPr>
          <a:lstStyle/>
          <a:p>
            <a:pPr marL="412750" lvl="0" indent="-285750" algn="just" rtl="1">
              <a:lnSpc>
                <a:spcPct val="10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PubAg</a:t>
            </a:r>
            <a:r>
              <a:rPr lang="en-US" dirty="0">
                <a:solidFill>
                  <a:srgbClr val="FF0000"/>
                </a:solidFill>
                <a:latin typeface="Open Sans"/>
                <a:ea typeface="Open Sans"/>
                <a:cs typeface="Open Sans"/>
                <a:sym typeface="Open Sans"/>
              </a:rPr>
              <a:t> </a:t>
            </a:r>
            <a:r>
              <a:rPr lang="ar-EG" dirty="0">
                <a:solidFill>
                  <a:srgbClr val="FF0000"/>
                </a:solidFill>
                <a:latin typeface="Open Sans"/>
                <a:ea typeface="Open Sans"/>
                <a:cs typeface="Open Sans"/>
                <a:sym typeface="Open Sans"/>
              </a:rPr>
              <a:t> </a:t>
            </a:r>
            <a:r>
              <a:rPr lang="ar-EG" dirty="0">
                <a:solidFill>
                  <a:srgbClr val="3F3F3F"/>
                </a:solidFill>
                <a:latin typeface="Open Sans"/>
                <a:ea typeface="Open Sans"/>
                <a:cs typeface="Open Sans"/>
                <a:sym typeface="Open Sans"/>
              </a:rPr>
              <a:t>هو محرك بحث يمنح الجمهور وصول أفضل إلى الأبحاث التي ينشرها العلماء من وزارة الزراعة الأمريكية </a:t>
            </a:r>
            <a:r>
              <a:rPr lang="en-US" dirty="0">
                <a:solidFill>
                  <a:srgbClr val="3F3F3F"/>
                </a:solidFill>
                <a:latin typeface="Open Sans"/>
                <a:ea typeface="Open Sans"/>
                <a:cs typeface="Open Sans"/>
                <a:sym typeface="Open Sans"/>
              </a:rPr>
              <a:t>.(USDA)</a:t>
            </a:r>
            <a:endParaRPr lang="ar-EG" dirty="0">
              <a:solidFill>
                <a:srgbClr val="3F3F3F"/>
              </a:solidFill>
              <a:latin typeface="Open Sans"/>
              <a:ea typeface="Open Sans"/>
              <a:cs typeface="Open Sans"/>
              <a:sym typeface="Open Sans"/>
            </a:endParaRPr>
          </a:p>
          <a:p>
            <a:pPr marL="412750" lvl="0" indent="-285750" algn="just" rtl="1">
              <a:lnSpc>
                <a:spcPct val="10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يتم توفيره من قبل المكتبة الزراعية الوطنية لوزارة الزراعة الأمريكية</a:t>
            </a:r>
            <a:r>
              <a:rPr lang="en-US" dirty="0">
                <a:solidFill>
                  <a:srgbClr val="3F3F3F"/>
                </a:solidFill>
                <a:latin typeface="Open Sans"/>
                <a:ea typeface="Open Sans"/>
                <a:cs typeface="Open Sans"/>
                <a:sym typeface="Open Sans"/>
              </a:rPr>
              <a:t>.</a:t>
            </a:r>
            <a:endParaRPr dirty="0">
              <a:solidFill>
                <a:srgbClr val="3F3F3F"/>
              </a:solidFill>
            </a:endParaRPr>
          </a:p>
          <a:p>
            <a:pPr marL="412750" lvl="0" indent="-285750" algn="just" rtl="1">
              <a:lnSpc>
                <a:spcPct val="10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PubAg</a:t>
            </a:r>
            <a:r>
              <a:rPr lang="en-US" dirty="0">
                <a:solidFill>
                  <a:srgbClr val="3F3F3F"/>
                </a:solidFill>
                <a:latin typeface="Open Sans"/>
                <a:ea typeface="Open Sans"/>
                <a:cs typeface="Open Sans"/>
                <a:sym typeface="Open Sans"/>
              </a:rPr>
              <a:t> </a:t>
            </a:r>
            <a:r>
              <a:rPr kumimoji="0" lang="ar-EG" sz="2400" b="0" i="0" u="none" strike="noStrike" kern="0" cap="none" spc="0" normalizeH="0" baseline="0" noProof="0" dirty="0">
                <a:ln>
                  <a:noFill/>
                </a:ln>
                <a:solidFill>
                  <a:srgbClr val="FF0000"/>
                </a:solidFill>
                <a:effectLst/>
                <a:uLnTx/>
                <a:uFillTx/>
                <a:latin typeface="Open Sans"/>
                <a:ea typeface="Open Sans"/>
                <a:cs typeface="Open Sans"/>
                <a:sym typeface="Open Sans"/>
              </a:rPr>
              <a:t> </a:t>
            </a:r>
            <a:r>
              <a:rPr kumimoji="0" lang="en-US" sz="2400" b="0" i="0" u="none" strike="noStrike" kern="0" cap="none" spc="0" normalizeH="0" baseline="0" noProof="0" dirty="0">
                <a:ln>
                  <a:noFill/>
                </a:ln>
                <a:solidFill>
                  <a:srgbClr val="FF0000"/>
                </a:solidFill>
                <a:effectLst/>
                <a:uLnTx/>
                <a:uFillTx/>
                <a:latin typeface="Open Sans"/>
                <a:ea typeface="Open Sans"/>
                <a:cs typeface="Open Sans"/>
                <a:sym typeface="Open Sans"/>
              </a:rPr>
              <a:t> </a:t>
            </a:r>
            <a:r>
              <a:rPr lang="ar-EG" dirty="0">
                <a:solidFill>
                  <a:srgbClr val="3F3F3F"/>
                </a:solidFill>
                <a:latin typeface="Open Sans"/>
                <a:ea typeface="Open Sans"/>
                <a:cs typeface="Open Sans"/>
                <a:sym typeface="Open Sans"/>
              </a:rPr>
              <a:t>هي بوابة للأبحاث الزراعية التي أعدتها وزارة الزراعة الأمريكية وغيرها من الأبحاث الزراعية ذات الصلة للغاية</a:t>
            </a:r>
            <a:r>
              <a:rPr lang="en-US" dirty="0">
                <a:solidFill>
                  <a:srgbClr val="3F3F3F"/>
                </a:solidFill>
                <a:latin typeface="Open Sans"/>
                <a:ea typeface="Open Sans"/>
                <a:cs typeface="Open Sans"/>
                <a:sym typeface="Open Sans"/>
              </a:rPr>
              <a:t>.</a:t>
            </a:r>
            <a:endParaRPr dirty="0">
              <a:solidFill>
                <a:srgbClr val="3F3F3F"/>
              </a:solidFill>
            </a:endParaRPr>
          </a:p>
          <a:p>
            <a:pPr marL="412750" lvl="0" indent="-285750" algn="just" rtl="1">
              <a:lnSpc>
                <a:spcPct val="10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يعد </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PubAg</a:t>
            </a:r>
            <a:r>
              <a:rPr lang="en-US" dirty="0">
                <a:solidFill>
                  <a:srgbClr val="3F3F3F"/>
                </a:solidFill>
                <a:latin typeface="Open Sans"/>
                <a:ea typeface="Open Sans"/>
                <a:cs typeface="Open Sans"/>
                <a:sym typeface="Open Sans"/>
              </a:rPr>
              <a:t> </a:t>
            </a:r>
            <a:r>
              <a:rPr lang="ar-EG" dirty="0">
                <a:solidFill>
                  <a:srgbClr val="3F3F3F"/>
                </a:solidFill>
                <a:latin typeface="Open Sans"/>
                <a:ea typeface="Open Sans"/>
                <a:cs typeface="Open Sans"/>
                <a:sym typeface="Open Sans"/>
              </a:rPr>
              <a:t>سهل الاستخدام ويخدم مجموعة متنوعة من المستخدمين، بما في ذلك الجمهور والمزارعين، والعلماء، والأكاديميين، والطلاب</a:t>
            </a:r>
            <a:r>
              <a:rPr lang="en-US"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a:p>
            <a:pPr marL="412750" lvl="0" indent="-285750" algn="just" rtl="1">
              <a:lnSpc>
                <a:spcPct val="100000"/>
              </a:lnSpc>
              <a:spcBef>
                <a:spcPts val="1000"/>
              </a:spcBef>
              <a:spcAft>
                <a:spcPts val="0"/>
              </a:spcAft>
              <a:buClr>
                <a:schemeClr val="dk1"/>
              </a:buClr>
              <a:buSzPts val="2400"/>
              <a:buChar char="●"/>
            </a:pPr>
            <a:r>
              <a:rPr lang="ar-EG" dirty="0">
                <a:solidFill>
                  <a:srgbClr val="3F3F3F"/>
                </a:solidFill>
                <a:latin typeface="Open Sans"/>
                <a:ea typeface="Open Sans"/>
                <a:cs typeface="Open Sans"/>
                <a:sym typeface="Open Sans"/>
              </a:rPr>
              <a:t>لا يوجد أي شرط لاسم المستخدم أو كلمة المرور أو أي شكل آخر من أشكال التسجيل لاستخدام </a:t>
            </a:r>
            <a:r>
              <a:rPr lang="en-US" dirty="0">
                <a:solidFill>
                  <a:srgbClr val="3F3F3F"/>
                </a:solidFill>
                <a:latin typeface="Open Sans"/>
                <a:ea typeface="Open Sans"/>
                <a:cs typeface="Open Sans"/>
                <a:sym typeface="Open Sans"/>
              </a:rPr>
              <a:t>.</a:t>
            </a:r>
            <a:r>
              <a:rPr lang="en-US" dirty="0" err="1">
                <a:solidFill>
                  <a:srgbClr val="3F3F3F"/>
                </a:solidFill>
                <a:latin typeface="Open Sans"/>
                <a:ea typeface="Open Sans"/>
                <a:cs typeface="Open Sans"/>
                <a:sym typeface="Open Sans"/>
              </a:rPr>
              <a:t>PubAg</a:t>
            </a:r>
            <a:endParaRPr dirty="0">
              <a:solidFill>
                <a:srgbClr val="3F3F3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200" dirty="0">
                <a:solidFill>
                  <a:srgbClr val="586F7C"/>
                </a:solidFill>
                <a:latin typeface="Open Sans"/>
                <a:ea typeface="Open Sans"/>
                <a:cs typeface="Open Sans"/>
                <a:sym typeface="Open Sans"/>
              </a:rPr>
              <a:t>تابع بوابة المكتبة الزراعية الوطنية لوزارة الزراعة الأمريكية </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PubAg</a:t>
            </a:r>
            <a:r>
              <a:rPr lang="en-US" sz="3200" dirty="0">
                <a:solidFill>
                  <a:srgbClr val="586F7C"/>
                </a:solidFill>
                <a:latin typeface="Open Sans"/>
                <a:ea typeface="Open Sans"/>
                <a:cs typeface="Open Sans"/>
                <a:sym typeface="Open Sans"/>
              </a:rPr>
              <a:t> </a:t>
            </a:r>
            <a:endParaRPr sz="3200" dirty="0">
              <a:solidFill>
                <a:srgbClr val="586F7C"/>
              </a:solidFill>
              <a:latin typeface="Open Sans"/>
              <a:ea typeface="Open Sans"/>
              <a:cs typeface="Open Sans"/>
              <a:sym typeface="Open Sans"/>
            </a:endParaRPr>
          </a:p>
        </p:txBody>
      </p:sp>
      <p:sp>
        <p:nvSpPr>
          <p:cNvPr id="279" name="Google Shape;279;p27"/>
          <p:cNvSpPr txBox="1">
            <a:spLocks noGrp="1"/>
          </p:cNvSpPr>
          <p:nvPr>
            <p:ph type="body" idx="1"/>
          </p:nvPr>
        </p:nvSpPr>
        <p:spPr>
          <a:xfrm>
            <a:off x="0" y="1942664"/>
            <a:ext cx="11446329" cy="4736470"/>
          </a:xfrm>
          <a:prstGeom prst="rect">
            <a:avLst/>
          </a:prstGeom>
          <a:noFill/>
          <a:ln>
            <a:noFill/>
          </a:ln>
        </p:spPr>
        <p:txBody>
          <a:bodyPr spcFirstLastPara="1" wrap="square" lIns="91425" tIns="45700" rIns="91425" bIns="45700" anchor="t" anchorCtr="0">
            <a:noAutofit/>
          </a:bodyPr>
          <a:lstStyle/>
          <a:p>
            <a:pPr marL="127000" lvl="0" indent="0" algn="just" rtl="1">
              <a:lnSpc>
                <a:spcPct val="100000"/>
              </a:lnSpc>
              <a:spcBef>
                <a:spcPts val="1000"/>
              </a:spcBef>
              <a:spcAft>
                <a:spcPts val="0"/>
              </a:spcAft>
              <a:buClr>
                <a:schemeClr val="dk1"/>
              </a:buClr>
              <a:buSzPts val="2000"/>
              <a:buNone/>
            </a:pPr>
            <a:r>
              <a:rPr lang="ar-EG" sz="2000" dirty="0">
                <a:solidFill>
                  <a:srgbClr val="3F3F3F"/>
                </a:solidFill>
                <a:latin typeface="Open Sans"/>
                <a:ea typeface="Open Sans"/>
                <a:cs typeface="Open Sans"/>
                <a:sym typeface="Open Sans"/>
              </a:rPr>
              <a:t>متاح على : </a:t>
            </a:r>
            <a:r>
              <a:rPr lang="en-US" sz="20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https://pubag.nal.usda.gov</a:t>
            </a:r>
            <a:endParaRPr sz="2000" dirty="0">
              <a:solidFill>
                <a:schemeClr val="accent5"/>
              </a:solidFill>
              <a:latin typeface="Open Sans"/>
              <a:ea typeface="Open Sans"/>
              <a:cs typeface="Open Sans"/>
              <a:sym typeface="Open Sans"/>
            </a:endParaRPr>
          </a:p>
          <a:p>
            <a:pPr marL="469900" lvl="0" indent="-215900" algn="just" rtl="1">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a:p>
            <a:pPr marL="469900" lvl="0" indent="-21590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p:txBody>
      </p:sp>
      <p:sp>
        <p:nvSpPr>
          <p:cNvPr id="280" name="Google Shape;280;p27"/>
          <p:cNvSpPr txBox="1"/>
          <p:nvPr/>
        </p:nvSpPr>
        <p:spPr>
          <a:xfrm>
            <a:off x="6936532" y="4126233"/>
            <a:ext cx="4865914" cy="369332"/>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EG" sz="1800" b="1" i="0" u="none" strike="noStrike" cap="none" dirty="0">
                <a:solidFill>
                  <a:srgbClr val="3F3F3F"/>
                </a:solidFill>
                <a:latin typeface="Open Sans"/>
                <a:ea typeface="Open Sans"/>
                <a:cs typeface="Open Sans"/>
                <a:sym typeface="Open Sans"/>
              </a:rPr>
              <a:t>صفحة بحث </a:t>
            </a:r>
            <a:r>
              <a:rPr lang="en-US" sz="1800" b="1" i="0" u="none" strike="noStrike" cap="none" dirty="0">
                <a:solidFill>
                  <a:srgbClr val="3F3F3F"/>
                </a:solidFill>
                <a:latin typeface="Open Sans"/>
                <a:ea typeface="Open Sans"/>
                <a:cs typeface="Open Sans"/>
                <a:sym typeface="Open Sans"/>
              </a:rPr>
              <a:t> </a:t>
            </a:r>
            <a:r>
              <a:rPr lang="en-US" sz="1800" dirty="0" err="1">
                <a:solidFill>
                  <a:srgbClr val="586F7C"/>
                </a:solidFill>
                <a:latin typeface="Open Sans"/>
                <a:ea typeface="Open Sans"/>
                <a:cs typeface="Open Sans"/>
                <a:sym typeface="Open Sans"/>
              </a:rPr>
              <a:t>PubAg</a:t>
            </a:r>
            <a:r>
              <a:rPr lang="en-US" sz="1800" dirty="0">
                <a:solidFill>
                  <a:srgbClr val="586F7C"/>
                </a:solidFill>
                <a:latin typeface="Open Sans"/>
                <a:ea typeface="Open Sans"/>
                <a:cs typeface="Open Sans"/>
                <a:sym typeface="Open Sans"/>
              </a:rPr>
              <a:t> </a:t>
            </a:r>
            <a:endParaRPr sz="1800" b="1" i="0" u="none" strike="noStrike" cap="none" dirty="0">
              <a:solidFill>
                <a:srgbClr val="3F3F3F"/>
              </a:solidFill>
              <a:latin typeface="Open Sans"/>
              <a:ea typeface="Open Sans"/>
              <a:cs typeface="Open Sans"/>
              <a:sym typeface="Open Sans"/>
            </a:endParaRPr>
          </a:p>
        </p:txBody>
      </p:sp>
      <p:pic>
        <p:nvPicPr>
          <p:cNvPr id="281" name="Google Shape;281;p27"/>
          <p:cNvPicPr preferRelativeResize="0"/>
          <p:nvPr/>
        </p:nvPicPr>
        <p:blipFill rotWithShape="1">
          <a:blip r:embed="rId4">
            <a:alphaModFix/>
          </a:blip>
          <a:srcRect/>
          <a:stretch/>
        </p:blipFill>
        <p:spPr>
          <a:xfrm>
            <a:off x="50661" y="2979174"/>
            <a:ext cx="5569845" cy="3699960"/>
          </a:xfrm>
          <a:prstGeom prst="rect">
            <a:avLst/>
          </a:prstGeom>
          <a:noFill/>
          <a:ln>
            <a:noFill/>
          </a:ln>
        </p:spPr>
      </p:pic>
      <p:pic>
        <p:nvPicPr>
          <p:cNvPr id="282" name="Google Shape;282;p27"/>
          <p:cNvPicPr preferRelativeResize="0"/>
          <p:nvPr/>
        </p:nvPicPr>
        <p:blipFill rotWithShape="1">
          <a:blip r:embed="rId5"/>
          <a:srcRect/>
          <a:stretch/>
        </p:blipFill>
        <p:spPr>
          <a:xfrm>
            <a:off x="5669272" y="5063613"/>
            <a:ext cx="6489290" cy="9750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8"/>
          <p:cNvSpPr txBox="1">
            <a:spLocks noGrp="1"/>
          </p:cNvSpPr>
          <p:nvPr>
            <p:ph type="title"/>
          </p:nvPr>
        </p:nvSpPr>
        <p:spPr>
          <a:xfrm>
            <a:off x="1" y="624314"/>
            <a:ext cx="7390874" cy="835398"/>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الملخص</a:t>
            </a:r>
            <a:endParaRPr dirty="0">
              <a:solidFill>
                <a:srgbClr val="586F7C"/>
              </a:solidFill>
              <a:latin typeface="Open Sans"/>
              <a:ea typeface="Open Sans"/>
              <a:cs typeface="Open Sans"/>
              <a:sym typeface="Open Sans"/>
            </a:endParaRPr>
          </a:p>
        </p:txBody>
      </p:sp>
      <p:sp>
        <p:nvSpPr>
          <p:cNvPr id="289" name="Google Shape;289;p28"/>
          <p:cNvSpPr txBox="1">
            <a:spLocks noGrp="1"/>
          </p:cNvSpPr>
          <p:nvPr>
            <p:ph type="body" idx="1"/>
          </p:nvPr>
        </p:nvSpPr>
        <p:spPr>
          <a:xfrm>
            <a:off x="212270" y="2631541"/>
            <a:ext cx="11462659" cy="3529113"/>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ركز هذا الدرس على قواعد البيانات للاكتشاف في مجال الزراعة</a:t>
            </a:r>
            <a:r>
              <a:rPr lang="en-US" dirty="0">
                <a:solidFill>
                  <a:srgbClr val="3F3F3F"/>
                </a:solidFill>
                <a:latin typeface="Open Sans"/>
                <a:ea typeface="Open Sans"/>
                <a:cs typeface="Open Sans"/>
                <a:sym typeface="Open Sans"/>
              </a:rPr>
              <a:t>.</a:t>
            </a:r>
            <a:endParaRPr dirty="0">
              <a:solidFill>
                <a:srgbClr val="3F3F3F"/>
              </a:solidFill>
            </a:endParaRPr>
          </a:p>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عرّف الدرس المتدربين على</a:t>
            </a:r>
            <a:r>
              <a:rPr lang="en-US" dirty="0">
                <a:solidFill>
                  <a:srgbClr val="3F3F3F"/>
                </a:solidFill>
                <a:latin typeface="Open Sans"/>
                <a:ea typeface="Open Sans"/>
                <a:cs typeface="Open Sans"/>
                <a:sym typeface="Open Sans"/>
              </a:rPr>
              <a:t> </a:t>
            </a:r>
            <a:r>
              <a:rPr lang="ar-EG" dirty="0">
                <a:solidFill>
                  <a:srgbClr val="3F3F3F"/>
                </a:solidFill>
                <a:latin typeface="Open Sans"/>
                <a:ea typeface="Open Sans"/>
                <a:cs typeface="Open Sans"/>
                <a:sym typeface="Open Sans"/>
              </a:rPr>
              <a:t>قاعدة بيانات أجريس </a:t>
            </a:r>
            <a:r>
              <a:rPr lang="en-US" dirty="0">
                <a:solidFill>
                  <a:srgbClr val="3F3F3F"/>
                </a:solidFill>
                <a:latin typeface="Open Sans"/>
                <a:ea typeface="Open Sans"/>
                <a:cs typeface="Open Sans"/>
                <a:sym typeface="Open Sans"/>
              </a:rPr>
              <a:t> AGRIS </a:t>
            </a:r>
            <a:r>
              <a:rPr lang="ar-EG" dirty="0">
                <a:solidFill>
                  <a:srgbClr val="3F3F3F"/>
                </a:solidFill>
                <a:latin typeface="Open Sans"/>
                <a:ea typeface="Open Sans"/>
                <a:cs typeface="Open Sans"/>
                <a:sym typeface="Open Sans"/>
              </a:rPr>
              <a:t>ووفر لهم التدريب على كيفية استخدامها والمساهمة فيها</a:t>
            </a:r>
            <a:r>
              <a:rPr lang="en-US" dirty="0">
                <a:solidFill>
                  <a:srgbClr val="3F3F3F"/>
                </a:solidFill>
                <a:latin typeface="Open Sans"/>
                <a:ea typeface="Open Sans"/>
                <a:cs typeface="Open Sans"/>
                <a:sym typeface="Open Sans"/>
              </a:rPr>
              <a:t>.</a:t>
            </a:r>
            <a:endParaRPr dirty="0">
              <a:solidFill>
                <a:srgbClr val="3F3F3F"/>
              </a:solidFill>
            </a:endParaRPr>
          </a:p>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تم تعريف الدارسين أيضًا بمستخلصات كاب </a:t>
            </a:r>
            <a:r>
              <a:rPr lang="en-US" dirty="0">
                <a:solidFill>
                  <a:srgbClr val="3F3F3F"/>
                </a:solidFill>
                <a:latin typeface="Open Sans"/>
                <a:ea typeface="Open Sans"/>
                <a:cs typeface="Open Sans"/>
                <a:sym typeface="Open Sans"/>
              </a:rPr>
              <a:t>CAB</a:t>
            </a:r>
            <a:r>
              <a:rPr lang="ar-EG" dirty="0">
                <a:solidFill>
                  <a:srgbClr val="3F3F3F"/>
                </a:solidFill>
                <a:latin typeface="Open Sans"/>
                <a:ea typeface="Open Sans"/>
                <a:cs typeface="Open Sans"/>
                <a:sym typeface="Open Sans"/>
              </a:rPr>
              <a:t> والمكتبة الزراعية الوطنية التابعة لوزارة الزراعة الأمريكية –  </a:t>
            </a:r>
            <a:r>
              <a:rPr lang="en-US" dirty="0" err="1">
                <a:solidFill>
                  <a:srgbClr val="3F3F3F"/>
                </a:solidFill>
                <a:latin typeface="Open Sans"/>
                <a:ea typeface="Open Sans"/>
                <a:cs typeface="Open Sans"/>
                <a:sym typeface="Open Sans"/>
              </a:rPr>
              <a:t>PubAg</a:t>
            </a:r>
            <a:r>
              <a:rPr lang="en-US" dirty="0">
                <a:solidFill>
                  <a:srgbClr val="3F3F3F"/>
                </a:solidFill>
                <a:latin typeface="Open Sans"/>
                <a:ea typeface="Open Sans"/>
                <a:cs typeface="Open Sans"/>
                <a:sym typeface="Open Sans"/>
              </a:rPr>
              <a:t> </a:t>
            </a:r>
            <a:r>
              <a:rPr lang="ar-EG" dirty="0">
                <a:solidFill>
                  <a:srgbClr val="3F3F3F"/>
                </a:solidFill>
                <a:latin typeface="Open Sans"/>
                <a:ea typeface="Open Sans"/>
                <a:cs typeface="Open Sans"/>
                <a:sym typeface="Open Sans"/>
              </a:rPr>
              <a:t>، ويمكن استخدام هذه المصادر للبحث عن المحتوى المتعلق بالزراعة</a:t>
            </a:r>
            <a:r>
              <a:rPr lang="en-US" dirty="0">
                <a:solidFill>
                  <a:srgbClr val="3F3F3F"/>
                </a:solidFill>
                <a:latin typeface="Open Sans"/>
                <a:ea typeface="Open Sans"/>
                <a:cs typeface="Open Sans"/>
                <a:sym typeface="Open Sans"/>
              </a:rPr>
              <a:t>. </a:t>
            </a:r>
            <a:endParaRPr dirty="0">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a8917ac7ae_0_0"/>
          <p:cNvSpPr txBox="1">
            <a:spLocks noGrp="1"/>
          </p:cNvSpPr>
          <p:nvPr>
            <p:ph type="title"/>
          </p:nvPr>
        </p:nvSpPr>
        <p:spPr>
          <a:xfrm>
            <a:off x="0" y="437222"/>
            <a:ext cx="7775553"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المراجع والمصادر المفيدة</a:t>
            </a:r>
            <a:endParaRPr dirty="0">
              <a:solidFill>
                <a:srgbClr val="586F7C"/>
              </a:solidFill>
              <a:latin typeface="Open Sans"/>
              <a:ea typeface="Open Sans"/>
              <a:cs typeface="Open Sans"/>
              <a:sym typeface="Open Sans"/>
            </a:endParaRPr>
          </a:p>
        </p:txBody>
      </p:sp>
      <p:sp>
        <p:nvSpPr>
          <p:cNvPr id="295" name="Google Shape;295;ga8917ac7ae_0_0"/>
          <p:cNvSpPr txBox="1">
            <a:spLocks noGrp="1"/>
          </p:cNvSpPr>
          <p:nvPr>
            <p:ph type="body" idx="1"/>
          </p:nvPr>
        </p:nvSpPr>
        <p:spPr>
          <a:xfrm>
            <a:off x="656074" y="1839649"/>
            <a:ext cx="10558464" cy="4760847"/>
          </a:xfrm>
          <a:prstGeom prst="rect">
            <a:avLst/>
          </a:prstGeom>
          <a:noFill/>
          <a:ln>
            <a:noFill/>
          </a:ln>
        </p:spPr>
        <p:txBody>
          <a:bodyPr spcFirstLastPara="1" wrap="square" lIns="91425" tIns="45700" rIns="91425" bIns="45700" anchor="ctr"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400" dirty="0" err="1">
                <a:solidFill>
                  <a:srgbClr val="262626"/>
                </a:solidFill>
                <a:latin typeface="Open Sans"/>
                <a:ea typeface="Open Sans"/>
                <a:cs typeface="Open Sans"/>
                <a:sym typeface="Open Sans"/>
              </a:rPr>
              <a:t>CABi</a:t>
            </a:r>
            <a:r>
              <a:rPr lang="en-US" sz="1400" dirty="0">
                <a:solidFill>
                  <a:srgbClr val="262626"/>
                </a:solidFill>
                <a:latin typeface="Open Sans"/>
                <a:ea typeface="Open Sans"/>
                <a:cs typeface="Open Sans"/>
                <a:sym typeface="Open Sans"/>
              </a:rPr>
              <a:t>. 2020. CABI Direct. In: CABI Direct [online]. [Cited 29 September 2020]. https://www.cabdirect.org/cabdirect/about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2019. How to submit data to AGRIS. Instructions to data providers. In: Agricultural Information Management Standards (AIMS) [online]. [Cited 29 September 2020]. http://aims.fao.org/how-submit-data-agris-instructions-data-providers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2020c. AGROVOC. In: Agricultural Information Management Standards (AIMS) [online]. [Cited 25 September 2020]. http://aims.fao.org/vest-registry/vocabularies/agrovoc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2020a. AGRIS: Agricultural Science and Technology Information. In: AGRIS [online]. [Cited 25 September 2020]. http://agris.fao.org/agris-search/index.do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rgbClr val="CC0000"/>
              </a:buClr>
              <a:buSzPts val="1200"/>
              <a:buFont typeface="Open Sans"/>
              <a:buChar char="●"/>
            </a:pPr>
            <a:r>
              <a:rPr lang="en-US" sz="1400" dirty="0">
                <a:solidFill>
                  <a:srgbClr val="262626"/>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Research4Life. 2021. Training Presentations. In: Research4Life  Training/Librarians Hub  [online]. [Cited  31 December 2021]. https://www.research4life.org/training/librarians-hub/</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Subirats, I. &amp; Zeng, M.L. 2012. Meaningful Bibliographic Metadata (M2B). In: Agricultural Information Management Standards (AIMS) [online]. [Cited 29 September 2020]. http://aims.fao.org/metadata/m2b </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USDA National Agricultural Library. 2020. PubAg. In: USDA National Agricultural Library [online]. [Cited 29 September 2020]. https://pubag.nal.usda.gov/faq</a:t>
            </a:r>
            <a:endParaRPr sz="1400" dirty="0">
              <a:solidFill>
                <a:srgbClr val="262626"/>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400" dirty="0">
                <a:solidFill>
                  <a:srgbClr val="262626"/>
                </a:solidFill>
                <a:latin typeface="Open Sans"/>
                <a:ea typeface="Open Sans"/>
                <a:cs typeface="Open Sans"/>
                <a:sym typeface="Open Sans"/>
              </a:rPr>
              <a:t>FAO. 2020b. What is AGRIS? In: AGRIS [online]. [Cited 29 September 2020]. https://agris.fao.org/agris-search/info.action</a:t>
            </a:r>
            <a:endParaRPr sz="1400" dirty="0">
              <a:solidFill>
                <a:srgbClr val="262626"/>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أنت مدعو </a:t>
            </a:r>
            <a:r>
              <a:rPr lang="ar-EG">
                <a:solidFill>
                  <a:srgbClr val="586F7C"/>
                </a:solidFill>
                <a:latin typeface="Open Sans"/>
                <a:ea typeface="Open Sans"/>
                <a:cs typeface="Open Sans"/>
                <a:sym typeface="Open Sans"/>
              </a:rPr>
              <a:t>إلى :</a:t>
            </a:r>
            <a:endParaRPr dirty="0">
              <a:solidFill>
                <a:srgbClr val="586F7C"/>
              </a:solidFill>
              <a:latin typeface="Open Sans"/>
              <a:ea typeface="Open Sans"/>
              <a:cs typeface="Open Sans"/>
              <a:sym typeface="Open Sans"/>
            </a:endParaRPr>
          </a:p>
        </p:txBody>
      </p:sp>
      <p:sp>
        <p:nvSpPr>
          <p:cNvPr id="345" name="Google Shape;345;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قم بزيارتنا على </a:t>
            </a:r>
            <a:r>
              <a:rPr lang="en-US" sz="2000" dirty="0">
                <a:solidFill>
                  <a:srgbClr val="586F7C"/>
                </a:solidFill>
                <a:latin typeface="Open Sans"/>
                <a:ea typeface="Open Sans"/>
                <a:cs typeface="Open Sans"/>
                <a:sym typeface="Open Sans"/>
                <a:hlinkClick r:id="rId3"/>
              </a:rPr>
              <a:t>www.research4life.org</a:t>
            </a:r>
            <a:r>
              <a:rPr lang="en-US" sz="2000" dirty="0">
                <a:solidFill>
                  <a:srgbClr val="586F7C"/>
                </a:solidFill>
                <a:latin typeface="Open Sans"/>
                <a:ea typeface="Open Sans"/>
                <a:cs typeface="Open Sans"/>
                <a:sym typeface="Open Sans"/>
              </a:rPr>
              <a:t> </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اتصل بنا على</a:t>
            </a:r>
            <a:r>
              <a:rPr lang="en-GB" sz="2000" dirty="0">
                <a:solidFill>
                  <a:srgbClr val="586F7C"/>
                </a:solidFill>
                <a:latin typeface="Open Sans"/>
                <a:ea typeface="Open Sans"/>
                <a:cs typeface="Open Sans"/>
                <a:sym typeface="Open Sans"/>
              </a:rPr>
              <a:t> </a:t>
            </a:r>
            <a:r>
              <a:rPr lang="ar-EG" sz="2000" dirty="0">
                <a:solidFill>
                  <a:srgbClr val="586F7C"/>
                </a:solidFill>
                <a:latin typeface="Open Sans"/>
                <a:ea typeface="Open Sans"/>
                <a:cs typeface="Open Sans"/>
                <a:sym typeface="Open Sans"/>
              </a:rPr>
              <a:t> </a:t>
            </a:r>
            <a:r>
              <a:rPr lang="en-US" sz="2000" dirty="0">
                <a:solidFill>
                  <a:srgbClr val="586F7C"/>
                </a:solidFill>
                <a:latin typeface="Open Sans"/>
                <a:ea typeface="Open Sans"/>
                <a:cs typeface="Open Sans"/>
                <a:sym typeface="Open Sans"/>
              </a:rPr>
              <a:t>r4l@research4life.org</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تعرف على مواد التدريب الأخرى </a:t>
            </a:r>
            <a:r>
              <a:rPr lang="en-GB" sz="2000">
                <a:solidFill>
                  <a:srgbClr val="586F7C"/>
                </a:solidFill>
                <a:latin typeface="Open Sans"/>
                <a:ea typeface="Open Sans"/>
                <a:cs typeface="Open Sans"/>
                <a:sym typeface="Open Sans"/>
              </a:rPr>
              <a:t> [</a:t>
            </a:r>
            <a:r>
              <a:rPr lang="en-US" sz="2000">
                <a:solidFill>
                  <a:srgbClr val="586F7C"/>
                </a:solidFill>
                <a:latin typeface="Open Sans"/>
                <a:ea typeface="Open Sans"/>
                <a:cs typeface="Open Sans"/>
                <a:sym typeface="Open Sans"/>
              </a:rPr>
              <a:t>www</a:t>
            </a:r>
            <a:r>
              <a:rPr lang="en-US" sz="2000" dirty="0">
                <a:solidFill>
                  <a:srgbClr val="586F7C"/>
                </a:solidFill>
                <a:latin typeface="Open Sans"/>
                <a:ea typeface="Open Sans"/>
                <a:cs typeface="Open Sans"/>
                <a:sym typeface="Open Sans"/>
              </a:rPr>
              <a:t>.research4life.org/training]</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اشترك في النشرة الإخبارية </a:t>
            </a:r>
            <a:r>
              <a:rPr lang="en-US" sz="2000" dirty="0">
                <a:solidFill>
                  <a:srgbClr val="586F7C"/>
                </a:solidFill>
                <a:latin typeface="Open Sans"/>
                <a:ea typeface="Open Sans"/>
                <a:cs typeface="Open Sans"/>
                <a:sym typeface="Open Sans"/>
              </a:rPr>
              <a:t>Research4Life [www.research4life.org/newsletter] </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تحقق من مقاطع فيديو </a:t>
            </a:r>
            <a:r>
              <a:rPr lang="en-US" sz="2000" dirty="0">
                <a:solidFill>
                  <a:srgbClr val="586F7C"/>
                </a:solidFill>
                <a:latin typeface="Open Sans"/>
                <a:ea typeface="Open Sans"/>
                <a:cs typeface="Open Sans"/>
                <a:sym typeface="Open Sans"/>
              </a:rPr>
              <a:t>Research4Life [https://bit.ly/2w3CU5C]</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تابعنا على </a:t>
            </a:r>
            <a:r>
              <a:rPr lang="en-US" sz="2000" dirty="0">
                <a:solidFill>
                  <a:srgbClr val="586F7C"/>
                </a:solidFill>
                <a:latin typeface="Open Sans"/>
                <a:ea typeface="Open Sans"/>
                <a:cs typeface="Open Sans"/>
                <a:sym typeface="Open Sans"/>
              </a:rPr>
              <a:t>Twitter @ r4lpartnership </a:t>
            </a:r>
            <a:r>
              <a:rPr lang="ar-EG" sz="2000" dirty="0">
                <a:solidFill>
                  <a:srgbClr val="586F7C"/>
                </a:solidFill>
                <a:latin typeface="Open Sans"/>
                <a:ea typeface="Open Sans"/>
                <a:cs typeface="Open Sans"/>
                <a:sym typeface="Open Sans"/>
              </a:rPr>
              <a:t>و </a:t>
            </a:r>
            <a:r>
              <a:rPr lang="en-US" sz="2000" dirty="0">
                <a:solidFill>
                  <a:srgbClr val="586F7C"/>
                </a:solidFill>
                <a:latin typeface="Open Sans"/>
                <a:ea typeface="Open Sans"/>
                <a:cs typeface="Open Sans"/>
                <a:sym typeface="Open Sans"/>
              </a:rPr>
              <a:t>Facebook @ R4Lpartnership</a:t>
            </a:r>
            <a:endParaRPr sz="2000" dirty="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76944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44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44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"البحوث من أجل الحياة"</a:t>
            </a:r>
            <a:r>
              <a:rPr lang="nl-NL" sz="2400" dirty="0">
                <a:solidFill>
                  <a:schemeClr val="bg2"/>
                </a:solidFill>
                <a:latin typeface="+mn-lt"/>
                <a:ea typeface="Open Sans"/>
                <a:cs typeface="Open Sans"/>
                <a:sym typeface="Open Sans"/>
              </a:rPr>
              <a:t>Research4Life</a:t>
            </a:r>
            <a:r>
              <a:rPr lang="ar-EG" sz="2400">
                <a:solidFill>
                  <a:schemeClr val="bg2"/>
                </a:solidFill>
                <a:latin typeface="+mn-lt"/>
                <a:ea typeface="Open Sans"/>
                <a:cs typeface="Open Sans"/>
                <a:sym typeface="Open Sans"/>
              </a:rPr>
              <a:t> </a:t>
            </a:r>
            <a:r>
              <a:rPr lang="nl-NL" sz="2400">
                <a:solidFill>
                  <a:schemeClr val="bg2"/>
                </a:solidFill>
                <a:latin typeface="+mn-lt"/>
                <a:ea typeface="Open Sans"/>
                <a:cs typeface="Open Sans"/>
                <a:sym typeface="Open Sans"/>
              </a:rPr>
              <a:t> </a:t>
            </a:r>
            <a:r>
              <a:rPr lang="ar-EG" sz="2400" dirty="0">
                <a:solidFill>
                  <a:schemeClr val="bg2"/>
                </a:solidFill>
                <a:latin typeface="+mn-lt"/>
                <a:ea typeface="Open Sans"/>
                <a:cs typeface="Open Sans"/>
                <a:sym typeface="Open Sans"/>
              </a:rPr>
              <a:t>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351" name="Google Shape;351;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352" name="Google Shape;352;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353" name="Google Shape;353;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354" name="Google Shape;354;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55" name="Google Shape;355;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3000"/>
              <a:buFont typeface="Arial"/>
              <a:buNone/>
            </a:pPr>
            <a:r>
              <a:rPr lang="ar-EG" sz="3000" b="0" i="0" u="none" strike="noStrike" cap="none" dirty="0">
                <a:solidFill>
                  <a:srgbClr val="F8981D"/>
                </a:solidFill>
                <a:latin typeface="Open Sans"/>
                <a:ea typeface="Open Sans"/>
                <a:cs typeface="Open Sans"/>
                <a:sym typeface="Open Sans"/>
              </a:rPr>
              <a:t>لمزيد من المعلومات حول مؤسسة البحوث من أجل الحياة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356" name="Google Shape;356;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لخمس مجموعات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الأهداف التعليمية</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r" rtl="1">
              <a:lnSpc>
                <a:spcPct val="150000"/>
              </a:lnSpc>
              <a:spcBef>
                <a:spcPts val="0"/>
              </a:spcBef>
              <a:spcAft>
                <a:spcPts val="0"/>
              </a:spcAft>
              <a:buClr>
                <a:schemeClr val="dk2"/>
              </a:buClr>
              <a:buSzPts val="2200"/>
              <a:buChar char="●"/>
            </a:pPr>
            <a:r>
              <a:rPr lang="ar-EG" dirty="0">
                <a:solidFill>
                  <a:schemeClr val="dk1"/>
                </a:solidFill>
                <a:latin typeface="Open Sans"/>
                <a:ea typeface="Open Sans"/>
                <a:cs typeface="Open Sans"/>
                <a:sym typeface="Open Sans"/>
              </a:rPr>
              <a:t>التعرف على مصادر الاستكشاف المتعلقة بالزراعة.</a:t>
            </a:r>
          </a:p>
          <a:p>
            <a:pPr marL="355600" lvl="0" indent="-342900" algn="r" rtl="1">
              <a:lnSpc>
                <a:spcPct val="150000"/>
              </a:lnSpc>
              <a:spcBef>
                <a:spcPts val="0"/>
              </a:spcBef>
              <a:spcAft>
                <a:spcPts val="0"/>
              </a:spcAft>
              <a:buClr>
                <a:schemeClr val="dk2"/>
              </a:buClr>
              <a:buSzPts val="2200"/>
              <a:buChar char="●"/>
            </a:pPr>
            <a:r>
              <a:rPr lang="ar-EG" dirty="0">
                <a:solidFill>
                  <a:schemeClr val="dk1"/>
                </a:solidFill>
                <a:latin typeface="Open Sans"/>
                <a:ea typeface="Open Sans"/>
                <a:cs typeface="Open Sans"/>
                <a:sym typeface="Open Sans"/>
              </a:rPr>
              <a:t>فهم كيفية استخدام أجريس (</a:t>
            </a:r>
            <a:r>
              <a:rPr lang="en-US" dirty="0">
                <a:solidFill>
                  <a:schemeClr val="dk1"/>
                </a:solidFill>
                <a:latin typeface="Open Sans"/>
                <a:ea typeface="Open Sans"/>
                <a:cs typeface="Open Sans"/>
                <a:sym typeface="Open Sans"/>
              </a:rPr>
              <a:t>(AGRIS</a:t>
            </a:r>
            <a:r>
              <a:rPr lang="ar-EG" dirty="0">
                <a:solidFill>
                  <a:schemeClr val="dk1"/>
                </a:solidFill>
                <a:latin typeface="Open Sans"/>
                <a:ea typeface="Open Sans"/>
                <a:cs typeface="Open Sans"/>
                <a:sym typeface="Open Sans"/>
              </a:rPr>
              <a:t> والمساهمة فيها.</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ما هو أجريس (</a:t>
            </a:r>
            <a:r>
              <a:rPr lang="en-US" dirty="0">
                <a:solidFill>
                  <a:srgbClr val="586F7C"/>
                </a:solidFill>
                <a:latin typeface="Open Sans"/>
                <a:ea typeface="Open Sans"/>
                <a:cs typeface="Open Sans"/>
                <a:sym typeface="Open Sans"/>
              </a:rPr>
              <a:t>(AGRIS</a:t>
            </a:r>
            <a:r>
              <a:rPr lang="ar-EG" dirty="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480291" y="1825545"/>
            <a:ext cx="10467439" cy="4653643"/>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sz="2200" dirty="0">
                <a:solidFill>
                  <a:schemeClr val="dk1"/>
                </a:solidFill>
                <a:latin typeface="Open Sans"/>
                <a:ea typeface="Open Sans"/>
                <a:cs typeface="Open Sans"/>
                <a:sym typeface="Open Sans"/>
              </a:rPr>
              <a:t>أجريس </a:t>
            </a:r>
            <a:r>
              <a:rPr lang="en-US" sz="2200" dirty="0">
                <a:solidFill>
                  <a:schemeClr val="dk1"/>
                </a:solidFill>
                <a:latin typeface="Open Sans"/>
                <a:ea typeface="Open Sans"/>
                <a:cs typeface="Open Sans"/>
                <a:sym typeface="Open Sans"/>
              </a:rPr>
              <a:t>(AGRIS)</a:t>
            </a:r>
            <a:r>
              <a:rPr lang="ar-EG" sz="2200" dirty="0">
                <a:solidFill>
                  <a:schemeClr val="dk1"/>
                </a:solidFill>
                <a:latin typeface="Open Sans"/>
                <a:ea typeface="Open Sans"/>
                <a:cs typeface="Open Sans"/>
                <a:sym typeface="Open Sans"/>
              </a:rPr>
              <a:t> هو </a:t>
            </a:r>
            <a:r>
              <a:rPr lang="ar-EG" sz="2200" dirty="0">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نظام المعلومات الدولي للعلوم والتكنولوجيا الزراعية</a:t>
            </a:r>
            <a:r>
              <a:rPr lang="ar-EG" sz="2200" dirty="0">
                <a:solidFill>
                  <a:schemeClr val="dk1"/>
                </a:solidFill>
                <a:latin typeface="Open Sans"/>
                <a:ea typeface="Open Sans"/>
                <a:cs typeface="Open Sans"/>
                <a:sym typeface="Open Sans"/>
              </a:rPr>
              <a:t>.</a:t>
            </a:r>
          </a:p>
          <a:p>
            <a:pPr marL="457200" lvl="0" indent="-381000" algn="r" rtl="1">
              <a:lnSpc>
                <a:spcPct val="100000"/>
              </a:lnSpc>
              <a:spcBef>
                <a:spcPts val="1000"/>
              </a:spcBef>
              <a:spcAft>
                <a:spcPts val="0"/>
              </a:spcAft>
              <a:buClr>
                <a:schemeClr val="dk1"/>
              </a:buClr>
              <a:buSzPts val="2400"/>
              <a:buChar char="●"/>
            </a:pPr>
            <a:r>
              <a:rPr lang="ar-EG" sz="2200" dirty="0">
                <a:solidFill>
                  <a:schemeClr val="dk1"/>
                </a:solidFill>
                <a:latin typeface="Open Sans"/>
                <a:ea typeface="Open Sans"/>
                <a:cs typeface="Open Sans"/>
                <a:sym typeface="Open Sans"/>
              </a:rPr>
              <a:t>تولت </a:t>
            </a:r>
            <a:r>
              <a:rPr lang="ar-EG" sz="2200" dirty="0">
                <a:solidFill>
                  <a:schemeClr val="accent1"/>
                </a:solidFill>
                <a:latin typeface="Open Sans"/>
                <a:ea typeface="Open Sans"/>
                <a:cs typeface="Open Sans"/>
                <a:sym typeface="Open Sans"/>
              </a:rPr>
              <a:t>منظمة الأغذية والزراعة للأمم المتحدة </a:t>
            </a:r>
            <a:r>
              <a:rPr lang="ar-EG" sz="2200" dirty="0">
                <a:solidFill>
                  <a:schemeClr val="dk1"/>
                </a:solidFill>
                <a:latin typeface="Open Sans"/>
                <a:ea typeface="Open Sans"/>
                <a:cs typeface="Open Sans"/>
                <a:sym typeface="Open Sans"/>
              </a:rPr>
              <a:t>(الفاو</a:t>
            </a:r>
            <a:r>
              <a:rPr lang="en-US" sz="2200" dirty="0">
                <a:solidFill>
                  <a:schemeClr val="dk1"/>
                </a:solidFill>
                <a:latin typeface="Open Sans"/>
                <a:ea typeface="Open Sans"/>
                <a:cs typeface="Open Sans"/>
                <a:sym typeface="Open Sans"/>
              </a:rPr>
              <a:t>FAO  </a:t>
            </a:r>
            <a:r>
              <a:rPr lang="ar-EG" sz="2200" dirty="0">
                <a:solidFill>
                  <a:schemeClr val="dk1"/>
                </a:solidFill>
                <a:latin typeface="Open Sans"/>
                <a:ea typeface="Open Sans"/>
                <a:cs typeface="Open Sans"/>
                <a:sym typeface="Open Sans"/>
              </a:rPr>
              <a:t>) مهمة الحفاظ على أجريس ودعمه منذ عام 1974.</a:t>
            </a:r>
          </a:p>
          <a:p>
            <a:pPr marL="457200" lvl="0" indent="-381000" algn="r" rtl="1">
              <a:lnSpc>
                <a:spcPct val="100000"/>
              </a:lnSpc>
              <a:spcBef>
                <a:spcPts val="1000"/>
              </a:spcBef>
              <a:spcAft>
                <a:spcPts val="0"/>
              </a:spcAft>
              <a:buClr>
                <a:schemeClr val="dk1"/>
              </a:buClr>
              <a:buSzPts val="2400"/>
              <a:buChar char="●"/>
            </a:pPr>
            <a:r>
              <a:rPr lang="ar-EG" sz="2200" dirty="0">
                <a:solidFill>
                  <a:schemeClr val="dk1"/>
                </a:solidFill>
                <a:latin typeface="Open Sans"/>
                <a:ea typeface="Open Sans"/>
                <a:cs typeface="Open Sans"/>
                <a:sym typeface="Open Sans"/>
              </a:rPr>
              <a:t>هدفها الرئيسي هو تحسين إمكانية الوصول إلى المعلومات المتعلقة بالبحوث الزراعية وتبادلها في الدول المتقدمة والنامية.</a:t>
            </a:r>
          </a:p>
          <a:p>
            <a:pPr marL="457200" lvl="0" indent="-381000" algn="r" rtl="1">
              <a:lnSpc>
                <a:spcPct val="100000"/>
              </a:lnSpc>
              <a:spcBef>
                <a:spcPts val="1000"/>
              </a:spcBef>
              <a:spcAft>
                <a:spcPts val="0"/>
              </a:spcAft>
              <a:buClr>
                <a:schemeClr val="dk1"/>
              </a:buClr>
              <a:buSzPts val="2400"/>
              <a:buChar char="●"/>
            </a:pPr>
            <a:r>
              <a:rPr lang="ar-EG" sz="2200" dirty="0">
                <a:solidFill>
                  <a:schemeClr val="dk1"/>
                </a:solidFill>
                <a:latin typeface="Open Sans"/>
                <a:ea typeface="Open Sans"/>
                <a:cs typeface="Open Sans"/>
                <a:sym typeface="Open Sans"/>
              </a:rPr>
              <a:t>يوفر أكثر من 460 مورد بيانات من 153 دولة إمكانية الوصول المجاني إلى أكثر من 13 مليون تسجيلات ببليوجرافية بحوالي 187 لغة مختلفة.</a:t>
            </a:r>
          </a:p>
          <a:p>
            <a:pPr marL="457200" lvl="0" indent="-381000" algn="r" rtl="1">
              <a:lnSpc>
                <a:spcPct val="100000"/>
              </a:lnSpc>
              <a:spcBef>
                <a:spcPts val="1000"/>
              </a:spcBef>
              <a:spcAft>
                <a:spcPts val="0"/>
              </a:spcAft>
              <a:buClr>
                <a:schemeClr val="dk1"/>
              </a:buClr>
              <a:buSzPts val="2400"/>
              <a:buChar char="●"/>
            </a:pPr>
            <a:endParaRPr lang="ar-EG" sz="2200"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09F1D254-DDD0-D676-C362-0D761E331FFC}"/>
            </a:ext>
          </a:extLst>
        </p:cNvPr>
        <p:cNvGrpSpPr/>
        <p:nvPr/>
      </p:nvGrpSpPr>
      <p:grpSpPr>
        <a:xfrm>
          <a:off x="0" y="0"/>
          <a:ext cx="0" cy="0"/>
          <a:chOff x="0" y="0"/>
          <a:chExt cx="0" cy="0"/>
        </a:xfrm>
      </p:grpSpPr>
      <p:sp>
        <p:nvSpPr>
          <p:cNvPr id="111" name="Google Shape;111;p4">
            <a:extLst>
              <a:ext uri="{FF2B5EF4-FFF2-40B4-BE49-F238E27FC236}">
                <a16:creationId xmlns:a16="http://schemas.microsoft.com/office/drawing/2014/main" id="{D3C7DF93-E452-D4D6-96D3-B39EE6D28C46}"/>
              </a:ext>
            </a:extLst>
          </p:cNvPr>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تغطية المحتوى</a:t>
            </a:r>
            <a:endParaRPr lang="en-US" dirty="0">
              <a:solidFill>
                <a:srgbClr val="586F7C"/>
              </a:solidFill>
              <a:latin typeface="Open Sans"/>
              <a:ea typeface="Open Sans"/>
              <a:cs typeface="Open Sans"/>
              <a:sym typeface="Open Sans"/>
            </a:endParaRPr>
          </a:p>
        </p:txBody>
      </p:sp>
      <p:sp>
        <p:nvSpPr>
          <p:cNvPr id="2" name="Google Shape;122;g727b3dbef2_0_52">
            <a:extLst>
              <a:ext uri="{FF2B5EF4-FFF2-40B4-BE49-F238E27FC236}">
                <a16:creationId xmlns:a16="http://schemas.microsoft.com/office/drawing/2014/main" id="{1EE4EB20-EBE9-7BCC-4B1F-A738BBC5F833}"/>
              </a:ext>
            </a:extLst>
          </p:cNvPr>
          <p:cNvSpPr txBox="1">
            <a:spLocks noGrp="1"/>
          </p:cNvSpPr>
          <p:nvPr>
            <p:ph type="body" idx="1"/>
          </p:nvPr>
        </p:nvSpPr>
        <p:spPr>
          <a:xfrm>
            <a:off x="233472" y="1924495"/>
            <a:ext cx="11596578" cy="1654524"/>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يمتلك أجريس مجموعة بيانات من المصادر الببليوجرافية متعددة اللغات حول البحوث الزراعية والموضوعات الأخرى ذات الصلة.</a:t>
            </a:r>
          </a:p>
          <a:p>
            <a:pPr marL="457200" lvl="0" indent="-381000" algn="r"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يقدم موردي بيانات أجريس البيانات الوصفية الببليوجرافية لمجموعات البيانات ومقالات المجلات العلمية وفصول الكتب والدراسات والانتاج الفكري الرمادي وأنواع المحتوى الأخرى المتعلقة بالزراعة.</a:t>
            </a:r>
          </a:p>
          <a:p>
            <a:pPr marL="457200" lvl="0" indent="-381000" algn="r" rtl="1">
              <a:lnSpc>
                <a:spcPct val="100000"/>
              </a:lnSpc>
              <a:spcBef>
                <a:spcPts val="1000"/>
              </a:spcBef>
              <a:spcAft>
                <a:spcPts val="0"/>
              </a:spcAft>
              <a:buClr>
                <a:schemeClr val="dk1"/>
              </a:buClr>
              <a:buSzPts val="2400"/>
              <a:buChar char="●"/>
            </a:pPr>
            <a:r>
              <a:rPr lang="ar-EG" dirty="0">
                <a:solidFill>
                  <a:schemeClr val="dk1"/>
                </a:solidFill>
                <a:latin typeface="Open Sans"/>
                <a:ea typeface="Open Sans"/>
                <a:cs typeface="Open Sans"/>
                <a:sym typeface="Open Sans"/>
              </a:rPr>
              <a:t>يتم تكشيف تسجيلات أجريس بالكامل بواسطة الباحث العلمي من جوجل؛ يتم تكشيف 85% من تسجيلات أجريس بواسطة </a:t>
            </a:r>
            <a:r>
              <a:rPr lang="ar-EG" dirty="0">
                <a:solidFill>
                  <a:schemeClr val="accent1">
                    <a:lumMod val="60000"/>
                    <a:lumOff val="40000"/>
                  </a:schemeClr>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مكنز أجروفوك متعدد اللغات</a:t>
            </a:r>
            <a:r>
              <a:rPr lang="ar-EG" dirty="0">
                <a:solidFill>
                  <a:schemeClr val="dk1"/>
                </a:solidFill>
                <a:latin typeface="Open Sans"/>
                <a:ea typeface="Open Sans"/>
                <a:cs typeface="Open Sans"/>
                <a:sym typeface="Open Sans"/>
              </a:rPr>
              <a:t>. </a:t>
            </a:r>
          </a:p>
          <a:p>
            <a:pPr lvl="1" indent="-381000" algn="r" rtl="1">
              <a:lnSpc>
                <a:spcPct val="100000"/>
              </a:lnSpc>
              <a:spcBef>
                <a:spcPts val="1000"/>
              </a:spcBef>
              <a:buClr>
                <a:schemeClr val="dk1"/>
              </a:buClr>
              <a:buSzPts val="2400"/>
              <a:buChar char="●"/>
            </a:pPr>
            <a:r>
              <a:rPr lang="ar-EG" dirty="0">
                <a:solidFill>
                  <a:schemeClr val="dk1"/>
                </a:solidFill>
                <a:latin typeface="Open Sans"/>
                <a:ea typeface="Open Sans"/>
                <a:cs typeface="Open Sans"/>
                <a:sym typeface="Open Sans"/>
              </a:rPr>
              <a:t>يغطي جميع المجالات التي تهم منظمة الأغذية والزراعة بما في ذلك الغذاء والتغذية والزراعة ومصايد الأسماك والغابات والبيئة وأكثر من ذلك.</a:t>
            </a:r>
          </a:p>
          <a:p>
            <a:pPr algn="r" rtl="1">
              <a:lnSpc>
                <a:spcPct val="100000"/>
              </a:lnSpc>
              <a:buClr>
                <a:schemeClr val="dk1"/>
              </a:buClr>
            </a:pPr>
            <a:r>
              <a:rPr lang="ar-EG" dirty="0">
                <a:solidFill>
                  <a:schemeClr val="dk1"/>
                </a:solidFill>
                <a:latin typeface="Open Sans"/>
                <a:ea typeface="Open Sans"/>
                <a:cs typeface="Open Sans"/>
                <a:sym typeface="Open Sans"/>
              </a:rPr>
              <a:t>يتم الوصول إلى أجريس من جانب ما يصل إلى 400000 مستخدم شهريًا من أكثر من 200 دولة وإقليم.</a:t>
            </a:r>
          </a:p>
          <a:p>
            <a:pPr algn="r" rtl="1">
              <a:lnSpc>
                <a:spcPct val="100000"/>
              </a:lnSpc>
              <a:buClr>
                <a:schemeClr val="dk1"/>
              </a:buClr>
            </a:pPr>
            <a:r>
              <a:rPr lang="ar-EG" dirty="0">
                <a:solidFill>
                  <a:schemeClr val="dk1"/>
                </a:solidFill>
                <a:latin typeface="Open Sans"/>
                <a:ea typeface="Open Sans"/>
                <a:cs typeface="Open Sans"/>
                <a:sym typeface="Open Sans"/>
              </a:rPr>
              <a:t>يشمل الجمهور الباحثين وطلاب الدراسات العليا وأمناء المكتبات وغيرهم الكثير.</a:t>
            </a:r>
          </a:p>
        </p:txBody>
      </p:sp>
    </p:spTree>
    <p:extLst>
      <p:ext uri="{BB962C8B-B14F-4D97-AF65-F5344CB8AC3E}">
        <p14:creationId xmlns:p14="http://schemas.microsoft.com/office/powerpoint/2010/main" val="119779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الوصول إلى أجريس (</a:t>
            </a:r>
            <a:r>
              <a:rPr lang="en-US" dirty="0">
                <a:solidFill>
                  <a:srgbClr val="586F7C"/>
                </a:solidFill>
                <a:latin typeface="Open Sans"/>
                <a:ea typeface="Open Sans"/>
                <a:cs typeface="Open Sans"/>
                <a:sym typeface="Open Sans"/>
              </a:rPr>
              <a:t>(AGRIS</a:t>
            </a:r>
            <a:endParaRPr dirty="0">
              <a:solidFill>
                <a:srgbClr val="586F7C"/>
              </a:solidFill>
              <a:latin typeface="Open Sans"/>
              <a:ea typeface="Open Sans"/>
              <a:cs typeface="Open Sans"/>
              <a:sym typeface="Open Sans"/>
            </a:endParaRPr>
          </a:p>
        </p:txBody>
      </p:sp>
      <p:sp>
        <p:nvSpPr>
          <p:cNvPr id="4" name="Google Shape;111;p10">
            <a:extLst>
              <a:ext uri="{FF2B5EF4-FFF2-40B4-BE49-F238E27FC236}">
                <a16:creationId xmlns:a16="http://schemas.microsoft.com/office/drawing/2014/main" id="{B5DB73D4-CC6E-3B9E-1BF9-0223E6F020AF}"/>
              </a:ext>
            </a:extLst>
          </p:cNvPr>
          <p:cNvSpPr txBox="1">
            <a:spLocks noGrp="1"/>
          </p:cNvSpPr>
          <p:nvPr>
            <p:ph type="body" idx="1"/>
          </p:nvPr>
        </p:nvSpPr>
        <p:spPr>
          <a:xfrm>
            <a:off x="210206" y="1878499"/>
            <a:ext cx="11878443" cy="4721997"/>
          </a:xfrm>
          <a:prstGeom prst="rect">
            <a:avLst/>
          </a:prstGeom>
          <a:noFill/>
          <a:ln>
            <a:noFill/>
          </a:ln>
        </p:spPr>
        <p:txBody>
          <a:bodyPr spcFirstLastPara="1" wrap="square" lIns="91425" tIns="45700" rIns="91425" bIns="45700" anchor="t" anchorCtr="0">
            <a:noAutofit/>
          </a:bodyPr>
          <a:lstStyle/>
          <a:p>
            <a:pPr marL="12700" indent="0" algn="r" rtl="1">
              <a:lnSpc>
                <a:spcPct val="100000"/>
              </a:lnSpc>
              <a:spcBef>
                <a:spcPts val="0"/>
              </a:spcBef>
              <a:buClr>
                <a:schemeClr val="dk1"/>
              </a:buClr>
              <a:buSzPts val="2200"/>
              <a:buNone/>
            </a:pPr>
            <a:r>
              <a:rPr lang="ar-EG" sz="22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بعد تسجيل الدخول إلى أجورا أو بوابة المحتوى الموحد، افتح قائمة المحتوى، ثم قم بالتمرير لأسفل العناوين، ثم انقر على المجموعات المجانية ثم انقر على أجريس أو افتح مباشرة</a:t>
            </a:r>
            <a:r>
              <a:rPr lang="en-US" sz="2200" dirty="0">
                <a:solidFill>
                  <a:schemeClr val="accent1">
                    <a:lumMod val="60000"/>
                    <a:lumOff val="40000"/>
                  </a:schemeClr>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
                  </a:ext>
                </a:extLst>
              </a:rPr>
              <a:t>https://agris.fao.org/</a:t>
            </a:r>
            <a:endParaRPr lang="en-US" sz="2200" i="1" dirty="0">
              <a:solidFill>
                <a:schemeClr val="accent1">
                  <a:lumMod val="60000"/>
                  <a:lumOff val="40000"/>
                </a:schemeClr>
              </a:solidFill>
              <a:latin typeface="Open Sans"/>
              <a:ea typeface="Open Sans"/>
              <a:cs typeface="Open Sans"/>
              <a:sym typeface="Open Sans"/>
            </a:endParaRPr>
          </a:p>
          <a:p>
            <a:pPr marL="12700" lvl="0" indent="0" algn="r" rtl="1">
              <a:lnSpc>
                <a:spcPct val="100000"/>
              </a:lnSpc>
              <a:spcBef>
                <a:spcPts val="0"/>
              </a:spcBef>
              <a:spcAft>
                <a:spcPts val="0"/>
              </a:spcAft>
              <a:buClr>
                <a:schemeClr val="dk1"/>
              </a:buClr>
              <a:buSzPts val="2200"/>
              <a:buNone/>
            </a:pPr>
            <a:endParaRPr lang="ar-EG" sz="22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355600" lvl="0" indent="-203200" algn="l" rtl="0">
              <a:lnSpc>
                <a:spcPct val="100000"/>
              </a:lnSpc>
              <a:spcBef>
                <a:spcPts val="0"/>
              </a:spcBef>
              <a:spcAft>
                <a:spcPts val="0"/>
              </a:spcAft>
              <a:buClr>
                <a:schemeClr val="dk2"/>
              </a:buClr>
              <a:buSzPts val="2200"/>
              <a:buNone/>
            </a:pPr>
            <a:endParaRPr sz="2200" i="1" dirty="0">
              <a:solidFill>
                <a:srgbClr val="424242"/>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dirty="0">
              <a:solidFill>
                <a:srgbClr val="424242"/>
              </a:solidFill>
              <a:latin typeface="Open Sans"/>
              <a:ea typeface="Open Sans"/>
              <a:cs typeface="Open Sans"/>
              <a:sym typeface="Open Sans"/>
            </a:endParaRPr>
          </a:p>
        </p:txBody>
      </p:sp>
      <p:pic>
        <p:nvPicPr>
          <p:cNvPr id="5" name="Google Shape;112;p10">
            <a:extLst>
              <a:ext uri="{FF2B5EF4-FFF2-40B4-BE49-F238E27FC236}">
                <a16:creationId xmlns:a16="http://schemas.microsoft.com/office/drawing/2014/main" id="{BF512359-D1EC-3069-11B3-4F468F97BABA}"/>
              </a:ext>
            </a:extLst>
          </p:cNvPr>
          <p:cNvPicPr preferRelativeResize="0"/>
          <p:nvPr/>
        </p:nvPicPr>
        <p:blipFill rotWithShape="1">
          <a:blip r:embed="rId4">
            <a:alphaModFix/>
          </a:blip>
          <a:srcRect l="46049" t="13523"/>
          <a:stretch/>
        </p:blipFill>
        <p:spPr>
          <a:xfrm>
            <a:off x="6149427" y="3349680"/>
            <a:ext cx="5582687" cy="3338365"/>
          </a:xfrm>
          <a:prstGeom prst="rect">
            <a:avLst/>
          </a:prstGeom>
          <a:noFill/>
          <a:ln>
            <a:noFill/>
          </a:ln>
        </p:spPr>
      </p:pic>
      <p:pic>
        <p:nvPicPr>
          <p:cNvPr id="6" name="Picture 5">
            <a:extLst>
              <a:ext uri="{FF2B5EF4-FFF2-40B4-BE49-F238E27FC236}">
                <a16:creationId xmlns:a16="http://schemas.microsoft.com/office/drawing/2014/main" id="{DFFAE9DC-0F2A-226F-F64D-8A2434958529}"/>
              </a:ext>
            </a:extLst>
          </p:cNvPr>
          <p:cNvPicPr>
            <a:picLocks noChangeAspect="1"/>
          </p:cNvPicPr>
          <p:nvPr/>
        </p:nvPicPr>
        <p:blipFill>
          <a:blip r:embed="rId5"/>
          <a:stretch>
            <a:fillRect/>
          </a:stretch>
        </p:blipFill>
        <p:spPr>
          <a:xfrm>
            <a:off x="388473" y="2824498"/>
            <a:ext cx="5582687" cy="39510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0" y="437222"/>
            <a:ext cx="7016885"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كيف تبحث في قاعدة بيانات أجريس ؟</a:t>
            </a:r>
          </a:p>
        </p:txBody>
      </p:sp>
      <p:sp>
        <p:nvSpPr>
          <p:cNvPr id="118" name="Google Shape;118;p4"/>
          <p:cNvSpPr txBox="1">
            <a:spLocks noGrp="1"/>
          </p:cNvSpPr>
          <p:nvPr>
            <p:ph type="body" idx="1"/>
          </p:nvPr>
        </p:nvSpPr>
        <p:spPr>
          <a:xfrm>
            <a:off x="6316383" y="1899025"/>
            <a:ext cx="5362304" cy="4875711"/>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endParaRPr lang="en-US"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endParaRPr lang="en-US" dirty="0">
              <a:solidFill>
                <a:srgbClr val="3F3F3F"/>
              </a:solidFill>
              <a:latin typeface="Open Sans"/>
              <a:ea typeface="Open Sans"/>
              <a:cs typeface="Open Sans"/>
              <a:sym typeface="Open Sans"/>
            </a:endParaRPr>
          </a:p>
          <a:p>
            <a:pPr marL="355600" lvl="0" indent="-342900" algn="r" rtl="1">
              <a:lnSpc>
                <a:spcPct val="10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تتيح الواجهة للمستخدمين إجراء عمليات البحث الأساسية.</a:t>
            </a:r>
          </a:p>
          <a:p>
            <a:pPr marL="355600" lvl="0" indent="-342900" algn="r" rtl="1">
              <a:lnSpc>
                <a:spcPct val="10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يمكن للمستخدمين إجراء </a:t>
            </a:r>
            <a:r>
              <a:rPr lang="ar-EG" b="1" dirty="0">
                <a:solidFill>
                  <a:srgbClr val="3F3F3F"/>
                </a:solidFill>
                <a:latin typeface="Open Sans"/>
                <a:ea typeface="Open Sans"/>
                <a:cs typeface="Open Sans"/>
                <a:sym typeface="Open Sans"/>
              </a:rPr>
              <a:t>بحث بسيط (أساسي) </a:t>
            </a:r>
            <a:r>
              <a:rPr lang="ar-EG" dirty="0">
                <a:solidFill>
                  <a:srgbClr val="3F3F3F"/>
                </a:solidFill>
                <a:latin typeface="Open Sans"/>
                <a:ea typeface="Open Sans"/>
                <a:cs typeface="Open Sans"/>
                <a:sym typeface="Open Sans"/>
              </a:rPr>
              <a:t>باستخدام أي كلمات مفتاحية من خلال </a:t>
            </a:r>
            <a:r>
              <a:rPr lang="ar-EG" b="1" dirty="0">
                <a:solidFill>
                  <a:srgbClr val="3F3F3F"/>
                </a:solidFill>
                <a:latin typeface="Open Sans"/>
                <a:ea typeface="Open Sans"/>
                <a:cs typeface="Open Sans"/>
                <a:sym typeface="Open Sans"/>
              </a:rPr>
              <a:t>مربع البحث</a:t>
            </a:r>
            <a:r>
              <a:rPr lang="ar-EG" dirty="0">
                <a:solidFill>
                  <a:srgbClr val="3F3F3F"/>
                </a:solidFill>
                <a:latin typeface="Open Sans"/>
                <a:ea typeface="Open Sans"/>
                <a:cs typeface="Open Sans"/>
                <a:sym typeface="Open Sans"/>
              </a:rPr>
              <a:t>.</a:t>
            </a:r>
          </a:p>
          <a:p>
            <a:pPr marL="355600" lvl="0" indent="-342900" algn="r" rtl="1">
              <a:lnSpc>
                <a:spcPct val="10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يمكن استخدام علامات الاقتباس لتقييد نتائج البحث.</a:t>
            </a:r>
          </a:p>
          <a:p>
            <a:pPr marL="355600" lvl="0" indent="-342900" algn="r" rtl="1">
              <a:lnSpc>
                <a:spcPct val="10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rPr>
              <a:t>سيتم استكشاف خيار البحث المتقدم لاحقًا في هذا العرض التقديمي.</a:t>
            </a:r>
            <a:endParaRPr lang="en-GB" dirty="0">
              <a:solidFill>
                <a:srgbClr val="3F3F3F"/>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F98F5820-AB0E-B620-70EB-527E7453C862}"/>
              </a:ext>
            </a:extLst>
          </p:cNvPr>
          <p:cNvPicPr>
            <a:picLocks noChangeAspect="1"/>
          </p:cNvPicPr>
          <p:nvPr/>
        </p:nvPicPr>
        <p:blipFill>
          <a:blip r:embed="rId3"/>
          <a:srcRect/>
          <a:stretch/>
        </p:blipFill>
        <p:spPr>
          <a:xfrm>
            <a:off x="272381" y="2077134"/>
            <a:ext cx="5582687" cy="3915755"/>
          </a:xfrm>
          <a:prstGeom prst="rect">
            <a:avLst/>
          </a:prstGeom>
        </p:spPr>
      </p:pic>
      <p:sp>
        <p:nvSpPr>
          <p:cNvPr id="3" name="Rectangle 2">
            <a:extLst>
              <a:ext uri="{FF2B5EF4-FFF2-40B4-BE49-F238E27FC236}">
                <a16:creationId xmlns:a16="http://schemas.microsoft.com/office/drawing/2014/main" id="{A7D17DA6-1487-0432-CA2F-DFF91558492E}"/>
              </a:ext>
            </a:extLst>
          </p:cNvPr>
          <p:cNvSpPr/>
          <p:nvPr/>
        </p:nvSpPr>
        <p:spPr>
          <a:xfrm>
            <a:off x="229530" y="3247103"/>
            <a:ext cx="5681352" cy="36379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0" y="378812"/>
            <a:ext cx="6195554"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586F7C"/>
              </a:buClr>
              <a:buSzPts val="3700"/>
              <a:buNone/>
            </a:pPr>
            <a:r>
              <a:rPr lang="ar-EG" dirty="0">
                <a:solidFill>
                  <a:srgbClr val="586F7C"/>
                </a:solidFill>
                <a:latin typeface="Open Sans"/>
                <a:ea typeface="Open Sans"/>
                <a:cs typeface="Open Sans"/>
                <a:sym typeface="Open Sans"/>
              </a:rPr>
              <a:t>فهم نتائج البحث</a:t>
            </a:r>
            <a:endParaRPr dirty="0">
              <a:solidFill>
                <a:srgbClr val="586F7C"/>
              </a:solidFill>
              <a:latin typeface="Open Sans"/>
              <a:ea typeface="Open Sans"/>
              <a:cs typeface="Open Sans"/>
              <a:sym typeface="Open Sans"/>
            </a:endParaRPr>
          </a:p>
        </p:txBody>
      </p:sp>
      <p:sp>
        <p:nvSpPr>
          <p:cNvPr id="125" name="Google Shape;125;p5"/>
          <p:cNvSpPr txBox="1">
            <a:spLocks noGrp="1"/>
          </p:cNvSpPr>
          <p:nvPr>
            <p:ph type="body" idx="1"/>
          </p:nvPr>
        </p:nvSpPr>
        <p:spPr>
          <a:xfrm>
            <a:off x="8080436" y="1810196"/>
            <a:ext cx="4031226" cy="5047804"/>
          </a:xfrm>
          <a:prstGeom prst="rect">
            <a:avLst/>
          </a:prstGeom>
          <a:noFill/>
          <a:ln>
            <a:noFill/>
          </a:ln>
        </p:spPr>
        <p:txBody>
          <a:bodyPr spcFirstLastPara="1" wrap="square" lIns="91425" tIns="45700" rIns="91425" bIns="45700" anchor="t" anchorCtr="0">
            <a:noAutofit/>
          </a:bodyPr>
          <a:lstStyle/>
          <a:p>
            <a:pPr marL="444500" indent="-342900" algn="r" rtl="1">
              <a:lnSpc>
                <a:spcPct val="100000"/>
              </a:lnSpc>
              <a:buClr>
                <a:schemeClr val="dk1"/>
              </a:buClr>
              <a:buSzPts val="2000"/>
            </a:pPr>
            <a:r>
              <a:rPr lang="ar-EG"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أنتج هذا البحث </a:t>
            </a:r>
            <a:r>
              <a:rPr lang="ar-EG" sz="1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6900 </a:t>
            </a:r>
            <a:r>
              <a:rPr lang="ar-EG"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نتيجة</a:t>
            </a:r>
            <a:r>
              <a:rPr lang="en-US"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a:t>
            </a:r>
          </a:p>
          <a:p>
            <a:pPr marL="457200" lvl="0" indent="-355600" algn="r" rtl="1">
              <a:lnSpc>
                <a:spcPct val="100000"/>
              </a:lnSpc>
              <a:spcBef>
                <a:spcPts val="1000"/>
              </a:spcBef>
              <a:spcAft>
                <a:spcPts val="0"/>
              </a:spcAft>
              <a:buClr>
                <a:schemeClr val="dk1"/>
              </a:buClr>
              <a:buSzPts val="2000"/>
              <a:buFont typeface="+mj-lt"/>
              <a:buAutoNum type="alphaUcPeriod"/>
            </a:pPr>
            <a:r>
              <a:rPr lang="ar-EG"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عنوان المصدر</a:t>
            </a:r>
            <a:endParaRPr lang="en-US"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457200" lvl="0" indent="-355600" algn="r" rtl="1">
              <a:lnSpc>
                <a:spcPct val="100000"/>
              </a:lnSpc>
              <a:spcBef>
                <a:spcPts val="1000"/>
              </a:spcBef>
              <a:spcAft>
                <a:spcPts val="0"/>
              </a:spcAft>
              <a:buClr>
                <a:schemeClr val="dk1"/>
              </a:buClr>
              <a:buSzPts val="2000"/>
              <a:buFont typeface="+mj-lt"/>
              <a:buAutoNum type="alphaUcPeriod"/>
            </a:pPr>
            <a:r>
              <a:rPr lang="ar-EG"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سنة النشر</a:t>
            </a:r>
            <a:endParaRPr lang="en-US"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457200" lvl="0" indent="-355600" algn="r" rtl="1">
              <a:lnSpc>
                <a:spcPct val="100000"/>
              </a:lnSpc>
              <a:spcBef>
                <a:spcPts val="1000"/>
              </a:spcBef>
              <a:spcAft>
                <a:spcPts val="0"/>
              </a:spcAft>
              <a:buClr>
                <a:schemeClr val="dk1"/>
              </a:buClr>
              <a:buSzPts val="2000"/>
              <a:buFont typeface="+mj-lt"/>
              <a:buAutoNum type="alphaUcPeriod"/>
            </a:pPr>
            <a:r>
              <a:rPr lang="ar-EG"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اسم المؤلف وانتمائه الوظيفي</a:t>
            </a:r>
          </a:p>
          <a:p>
            <a:pPr marL="457200" lvl="0" indent="-355600" algn="r" rtl="1">
              <a:lnSpc>
                <a:spcPct val="100000"/>
              </a:lnSpc>
              <a:spcBef>
                <a:spcPts val="1000"/>
              </a:spcBef>
              <a:spcAft>
                <a:spcPts val="0"/>
              </a:spcAft>
              <a:buClr>
                <a:schemeClr val="dk1"/>
              </a:buClr>
              <a:buSzPts val="2000"/>
              <a:buFont typeface="+mj-lt"/>
              <a:buAutoNum type="alphaUcPeriod"/>
            </a:pPr>
            <a:r>
              <a:rPr lang="ar-EG"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المستخلص الذي يمكن توسيعه باستخدام خيار إظهار المزيد[+]</a:t>
            </a:r>
          </a:p>
          <a:p>
            <a:pPr marL="457200" lvl="0" indent="-355600" algn="r" rtl="1">
              <a:lnSpc>
                <a:spcPct val="100000"/>
              </a:lnSpc>
              <a:spcBef>
                <a:spcPts val="1000"/>
              </a:spcBef>
              <a:spcAft>
                <a:spcPts val="0"/>
              </a:spcAft>
              <a:buClr>
                <a:schemeClr val="dk1"/>
              </a:buClr>
              <a:buSzPts val="2000"/>
              <a:buFont typeface="+mj-lt"/>
              <a:buAutoNum type="alphaUcPeriod"/>
            </a:pPr>
            <a:r>
              <a:rPr lang="ar-EG"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الكلمات المفتاحية لأجروفوك</a:t>
            </a:r>
            <a:endParaRPr lang="en-US" sz="14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457200" lvl="0" indent="-355600" algn="r" rtl="1">
              <a:lnSpc>
                <a:spcPct val="100000"/>
              </a:lnSpc>
              <a:spcBef>
                <a:spcPts val="1000"/>
              </a:spcBef>
              <a:spcAft>
                <a:spcPts val="0"/>
              </a:spcAft>
              <a:buClr>
                <a:schemeClr val="dk1"/>
              </a:buClr>
              <a:buSzPts val="2000"/>
              <a:buChar char="●"/>
            </a:pPr>
            <a:endParaRPr lang="en-US"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457200" lvl="0" indent="-355600" algn="r" rtl="1">
              <a:lnSpc>
                <a:spcPct val="100000"/>
              </a:lnSpc>
              <a:spcBef>
                <a:spcPts val="1000"/>
              </a:spcBef>
              <a:spcAft>
                <a:spcPts val="0"/>
              </a:spcAft>
              <a:buClr>
                <a:schemeClr val="dk1"/>
              </a:buClr>
              <a:buSzPts val="2000"/>
              <a:buChar char="●"/>
            </a:pPr>
            <a:r>
              <a:rPr lang="ar-EG"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تعرض الصفحة حاليًا 10 نتائج. يمكن تغيير الرقم في أسفل الصفحة.</a:t>
            </a:r>
          </a:p>
          <a:p>
            <a:pPr marL="457200" lvl="0" indent="-355600" algn="r" rtl="1">
              <a:lnSpc>
                <a:spcPct val="100000"/>
              </a:lnSpc>
              <a:spcBef>
                <a:spcPts val="1000"/>
              </a:spcBef>
              <a:spcAft>
                <a:spcPts val="0"/>
              </a:spcAft>
              <a:buClr>
                <a:schemeClr val="dk1"/>
              </a:buClr>
              <a:buSzPts val="2000"/>
              <a:buChar char="●"/>
            </a:pPr>
            <a:r>
              <a:rPr lang="ar-EG"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انقر على العنوان للوصول إلى التفاصيل الببليوجرافية.</a:t>
            </a:r>
            <a:endParaRPr lang="en-US" sz="18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pic>
        <p:nvPicPr>
          <p:cNvPr id="5" name="Picture 4">
            <a:extLst>
              <a:ext uri="{FF2B5EF4-FFF2-40B4-BE49-F238E27FC236}">
                <a16:creationId xmlns:a16="http://schemas.microsoft.com/office/drawing/2014/main" id="{BAC30B74-CC29-6CB6-985F-F285107EA9C9}"/>
              </a:ext>
            </a:extLst>
          </p:cNvPr>
          <p:cNvPicPr>
            <a:picLocks noChangeAspect="1"/>
          </p:cNvPicPr>
          <p:nvPr/>
        </p:nvPicPr>
        <p:blipFill rotWithShape="1">
          <a:blip r:embed="rId3"/>
          <a:srcRect r="1883"/>
          <a:stretch/>
        </p:blipFill>
        <p:spPr>
          <a:xfrm>
            <a:off x="91453" y="1836528"/>
            <a:ext cx="7837715" cy="4852563"/>
          </a:xfrm>
          <a:prstGeom prst="rect">
            <a:avLst/>
          </a:prstGeom>
        </p:spPr>
      </p:pic>
      <p:sp>
        <p:nvSpPr>
          <p:cNvPr id="6" name="Rectangle 5">
            <a:extLst>
              <a:ext uri="{FF2B5EF4-FFF2-40B4-BE49-F238E27FC236}">
                <a16:creationId xmlns:a16="http://schemas.microsoft.com/office/drawing/2014/main" id="{51AB26B9-DD4E-37F9-D632-B6CB729D8AB9}"/>
              </a:ext>
            </a:extLst>
          </p:cNvPr>
          <p:cNvSpPr/>
          <p:nvPr/>
        </p:nvSpPr>
        <p:spPr>
          <a:xfrm>
            <a:off x="2045090" y="4573740"/>
            <a:ext cx="1710985" cy="181896"/>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C08DA10F-03E3-A375-9ABF-EA1375CECD04}"/>
              </a:ext>
            </a:extLst>
          </p:cNvPr>
          <p:cNvSpPr/>
          <p:nvPr/>
        </p:nvSpPr>
        <p:spPr>
          <a:xfrm>
            <a:off x="2045089" y="4770385"/>
            <a:ext cx="1710985" cy="181896"/>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7FA00676-9DB5-BCFC-3DED-65CC9EC862A9}"/>
              </a:ext>
            </a:extLst>
          </p:cNvPr>
          <p:cNvSpPr/>
          <p:nvPr/>
        </p:nvSpPr>
        <p:spPr>
          <a:xfrm>
            <a:off x="2045089" y="4948086"/>
            <a:ext cx="4993556" cy="181896"/>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2351D1C7-BC07-50B6-5B85-CDA9DB68408D}"/>
              </a:ext>
            </a:extLst>
          </p:cNvPr>
          <p:cNvSpPr/>
          <p:nvPr/>
        </p:nvSpPr>
        <p:spPr>
          <a:xfrm>
            <a:off x="2133579" y="5683044"/>
            <a:ext cx="5593323" cy="648929"/>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8A1257C5-D0CE-87F7-FD72-F5CBE9302E11}"/>
              </a:ext>
            </a:extLst>
          </p:cNvPr>
          <p:cNvSpPr txBox="1"/>
          <p:nvPr/>
        </p:nvSpPr>
        <p:spPr>
          <a:xfrm>
            <a:off x="3687249" y="4516697"/>
            <a:ext cx="279517" cy="307777"/>
          </a:xfrm>
          <a:prstGeom prst="rect">
            <a:avLst/>
          </a:prstGeom>
          <a:noFill/>
        </p:spPr>
        <p:txBody>
          <a:bodyPr wrap="square" rtlCol="0">
            <a:spAutoFit/>
          </a:bodyPr>
          <a:lstStyle/>
          <a:p>
            <a:r>
              <a:rPr lang="en-ZA" b="1" dirty="0"/>
              <a:t>A</a:t>
            </a:r>
          </a:p>
        </p:txBody>
      </p:sp>
      <p:sp>
        <p:nvSpPr>
          <p:cNvPr id="13" name="TextBox 12">
            <a:extLst>
              <a:ext uri="{FF2B5EF4-FFF2-40B4-BE49-F238E27FC236}">
                <a16:creationId xmlns:a16="http://schemas.microsoft.com/office/drawing/2014/main" id="{24B89DEC-1013-3079-F223-4C568F3787CD}"/>
              </a:ext>
            </a:extLst>
          </p:cNvPr>
          <p:cNvSpPr txBox="1"/>
          <p:nvPr/>
        </p:nvSpPr>
        <p:spPr>
          <a:xfrm>
            <a:off x="3769417" y="4694398"/>
            <a:ext cx="52673" cy="307777"/>
          </a:xfrm>
          <a:prstGeom prst="rect">
            <a:avLst/>
          </a:prstGeom>
          <a:noFill/>
        </p:spPr>
        <p:txBody>
          <a:bodyPr wrap="square" rtlCol="0">
            <a:spAutoFit/>
          </a:bodyPr>
          <a:lstStyle/>
          <a:p>
            <a:r>
              <a:rPr lang="en-ZA" b="1" dirty="0"/>
              <a:t>B</a:t>
            </a:r>
          </a:p>
        </p:txBody>
      </p:sp>
      <p:sp>
        <p:nvSpPr>
          <p:cNvPr id="14" name="TextBox 13">
            <a:extLst>
              <a:ext uri="{FF2B5EF4-FFF2-40B4-BE49-F238E27FC236}">
                <a16:creationId xmlns:a16="http://schemas.microsoft.com/office/drawing/2014/main" id="{40D59B94-75E3-ED92-DB91-9D0913E8AF6A}"/>
              </a:ext>
            </a:extLst>
          </p:cNvPr>
          <p:cNvSpPr txBox="1"/>
          <p:nvPr/>
        </p:nvSpPr>
        <p:spPr>
          <a:xfrm>
            <a:off x="7686172" y="5853619"/>
            <a:ext cx="279517" cy="307777"/>
          </a:xfrm>
          <a:prstGeom prst="rect">
            <a:avLst/>
          </a:prstGeom>
          <a:noFill/>
        </p:spPr>
        <p:txBody>
          <a:bodyPr wrap="square" rtlCol="0">
            <a:spAutoFit/>
          </a:bodyPr>
          <a:lstStyle/>
          <a:p>
            <a:r>
              <a:rPr lang="en-ZA" b="1" dirty="0"/>
              <a:t>E</a:t>
            </a:r>
          </a:p>
        </p:txBody>
      </p:sp>
      <p:sp>
        <p:nvSpPr>
          <p:cNvPr id="17" name="TextBox 16">
            <a:extLst>
              <a:ext uri="{FF2B5EF4-FFF2-40B4-BE49-F238E27FC236}">
                <a16:creationId xmlns:a16="http://schemas.microsoft.com/office/drawing/2014/main" id="{215D3C07-E72D-A0FB-B725-7A9928DC34AA}"/>
              </a:ext>
            </a:extLst>
          </p:cNvPr>
          <p:cNvSpPr txBox="1"/>
          <p:nvPr/>
        </p:nvSpPr>
        <p:spPr>
          <a:xfrm>
            <a:off x="7051987" y="4932571"/>
            <a:ext cx="279517" cy="307777"/>
          </a:xfrm>
          <a:prstGeom prst="rect">
            <a:avLst/>
          </a:prstGeom>
          <a:noFill/>
        </p:spPr>
        <p:txBody>
          <a:bodyPr wrap="square" rtlCol="0">
            <a:spAutoFit/>
          </a:bodyPr>
          <a:lstStyle/>
          <a:p>
            <a:r>
              <a:rPr lang="en-ZA" b="1" dirty="0"/>
              <a:t>C</a:t>
            </a:r>
          </a:p>
        </p:txBody>
      </p:sp>
      <p:sp>
        <p:nvSpPr>
          <p:cNvPr id="20" name="Rectangle 19">
            <a:extLst>
              <a:ext uri="{FF2B5EF4-FFF2-40B4-BE49-F238E27FC236}">
                <a16:creationId xmlns:a16="http://schemas.microsoft.com/office/drawing/2014/main" id="{A662E4D6-C392-CD3F-1EFF-0DA6890DFC45}"/>
              </a:ext>
            </a:extLst>
          </p:cNvPr>
          <p:cNvSpPr/>
          <p:nvPr/>
        </p:nvSpPr>
        <p:spPr>
          <a:xfrm>
            <a:off x="2008568" y="5179876"/>
            <a:ext cx="5957121" cy="502896"/>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id="{E6F8A1C1-B52D-A56B-4893-92F1D6DD8C85}"/>
              </a:ext>
            </a:extLst>
          </p:cNvPr>
          <p:cNvSpPr txBox="1"/>
          <p:nvPr/>
        </p:nvSpPr>
        <p:spPr>
          <a:xfrm>
            <a:off x="7722690" y="5289843"/>
            <a:ext cx="279517" cy="307777"/>
          </a:xfrm>
          <a:prstGeom prst="rect">
            <a:avLst/>
          </a:prstGeom>
          <a:noFill/>
        </p:spPr>
        <p:txBody>
          <a:bodyPr wrap="square" rtlCol="0">
            <a:spAutoFit/>
          </a:bodyPr>
          <a:lstStyle/>
          <a:p>
            <a:r>
              <a:rPr lang="en-ZA" b="1" dirty="0"/>
              <a:t>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التفاصيل الببليوجرافية المسجلة في أجريس</a:t>
            </a:r>
            <a:endParaRPr dirty="0">
              <a:latin typeface="Open Sans"/>
              <a:ea typeface="Open Sans"/>
              <a:cs typeface="Open Sans"/>
              <a:sym typeface="Open Sans"/>
            </a:endParaRPr>
          </a:p>
        </p:txBody>
      </p:sp>
      <p:pic>
        <p:nvPicPr>
          <p:cNvPr id="3" name="Picture 2">
            <a:extLst>
              <a:ext uri="{FF2B5EF4-FFF2-40B4-BE49-F238E27FC236}">
                <a16:creationId xmlns:a16="http://schemas.microsoft.com/office/drawing/2014/main" id="{5BD45E13-59BF-FE21-09AB-2887AD188BB8}"/>
              </a:ext>
            </a:extLst>
          </p:cNvPr>
          <p:cNvPicPr>
            <a:picLocks noChangeAspect="1"/>
          </p:cNvPicPr>
          <p:nvPr/>
        </p:nvPicPr>
        <p:blipFill>
          <a:blip r:embed="rId3"/>
          <a:stretch>
            <a:fillRect/>
          </a:stretch>
        </p:blipFill>
        <p:spPr>
          <a:xfrm>
            <a:off x="2756125" y="1664062"/>
            <a:ext cx="6260055" cy="5016375"/>
          </a:xfrm>
          <a:prstGeom prst="rect">
            <a:avLst/>
          </a:prstGeom>
        </p:spPr>
      </p:pic>
      <p:sp>
        <p:nvSpPr>
          <p:cNvPr id="4" name="Arrow: Right 3">
            <a:extLst>
              <a:ext uri="{FF2B5EF4-FFF2-40B4-BE49-F238E27FC236}">
                <a16:creationId xmlns:a16="http://schemas.microsoft.com/office/drawing/2014/main" id="{D8F6F0E2-011A-9754-6902-85E25E494071}"/>
              </a:ext>
            </a:extLst>
          </p:cNvPr>
          <p:cNvSpPr/>
          <p:nvPr/>
        </p:nvSpPr>
        <p:spPr>
          <a:xfrm>
            <a:off x="1573161" y="1858297"/>
            <a:ext cx="1032387" cy="373626"/>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latin typeface="Open Sans" panose="020B0606030504020204" pitchFamily="34" charset="0"/>
                <a:ea typeface="Open Sans" panose="020B0606030504020204" pitchFamily="34" charset="0"/>
                <a:cs typeface="Open Sans" panose="020B0606030504020204" pitchFamily="34" charset="0"/>
              </a:rPr>
              <a:t>العنوان</a:t>
            </a:r>
            <a:endPar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Arrow: Right 4">
            <a:extLst>
              <a:ext uri="{FF2B5EF4-FFF2-40B4-BE49-F238E27FC236}">
                <a16:creationId xmlns:a16="http://schemas.microsoft.com/office/drawing/2014/main" id="{03BD53CC-F922-1C8E-F489-E15962C0DEAE}"/>
              </a:ext>
            </a:extLst>
          </p:cNvPr>
          <p:cNvSpPr/>
          <p:nvPr/>
        </p:nvSpPr>
        <p:spPr>
          <a:xfrm>
            <a:off x="1573161" y="2630508"/>
            <a:ext cx="1032387" cy="373626"/>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latin typeface="Open Sans" panose="020B0606030504020204" pitchFamily="34" charset="0"/>
                <a:ea typeface="Open Sans" panose="020B0606030504020204" pitchFamily="34" charset="0"/>
                <a:cs typeface="Open Sans" panose="020B0606030504020204" pitchFamily="34" charset="0"/>
              </a:rPr>
              <a:t>المؤلفون</a:t>
            </a:r>
            <a:endPar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Arrow: Right 5">
            <a:extLst>
              <a:ext uri="{FF2B5EF4-FFF2-40B4-BE49-F238E27FC236}">
                <a16:creationId xmlns:a16="http://schemas.microsoft.com/office/drawing/2014/main" id="{82987CEC-B771-99A9-6205-8D241A5B61E5}"/>
              </a:ext>
            </a:extLst>
          </p:cNvPr>
          <p:cNvSpPr/>
          <p:nvPr/>
        </p:nvSpPr>
        <p:spPr>
          <a:xfrm>
            <a:off x="1479754" y="3141407"/>
            <a:ext cx="1032387" cy="373626"/>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latin typeface="Open Sans" panose="020B0606030504020204" pitchFamily="34" charset="0"/>
                <a:ea typeface="Open Sans" panose="020B0606030504020204" pitchFamily="34" charset="0"/>
                <a:cs typeface="Open Sans" panose="020B0606030504020204" pitchFamily="34" charset="0"/>
              </a:rPr>
              <a:t>المستخلص</a:t>
            </a:r>
            <a:endPar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Arrow: Right 6">
            <a:extLst>
              <a:ext uri="{FF2B5EF4-FFF2-40B4-BE49-F238E27FC236}">
                <a16:creationId xmlns:a16="http://schemas.microsoft.com/office/drawing/2014/main" id="{A5583E28-9E1C-9B28-ED59-3DE62F31D6B9}"/>
              </a:ext>
            </a:extLst>
          </p:cNvPr>
          <p:cNvSpPr/>
          <p:nvPr/>
        </p:nvSpPr>
        <p:spPr>
          <a:xfrm>
            <a:off x="575642" y="3771050"/>
            <a:ext cx="1995037" cy="511277"/>
          </a:xfrm>
          <a:prstGeom prst="rightArrow">
            <a:avLst>
              <a:gd name="adj1" fmla="val 55263"/>
              <a:gd name="adj2" fmla="val 50000"/>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الكلمات المفتاحية لأجروفوك</a:t>
            </a:r>
            <a:endParaRPr lang="en-ZA" sz="11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Arrow: Right 7">
            <a:extLst>
              <a:ext uri="{FF2B5EF4-FFF2-40B4-BE49-F238E27FC236}">
                <a16:creationId xmlns:a16="http://schemas.microsoft.com/office/drawing/2014/main" id="{D5DD0FBC-B7A3-A237-449B-4A7E3C6F1388}"/>
              </a:ext>
            </a:extLst>
          </p:cNvPr>
          <p:cNvSpPr/>
          <p:nvPr/>
        </p:nvSpPr>
        <p:spPr>
          <a:xfrm>
            <a:off x="0" y="4852220"/>
            <a:ext cx="2512141" cy="373626"/>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latin typeface="Open Sans" panose="020B0606030504020204" pitchFamily="34" charset="0"/>
                <a:ea typeface="Open Sans" panose="020B0606030504020204" pitchFamily="34" charset="0"/>
                <a:cs typeface="Open Sans" panose="020B0606030504020204" pitchFamily="34" charset="0"/>
              </a:rPr>
              <a:t>المعلومات الببليوجرافية</a:t>
            </a:r>
            <a:endPar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Arrow: Right 8">
            <a:extLst>
              <a:ext uri="{FF2B5EF4-FFF2-40B4-BE49-F238E27FC236}">
                <a16:creationId xmlns:a16="http://schemas.microsoft.com/office/drawing/2014/main" id="{EC3758B2-610D-644A-CCE4-DBD23648B7B6}"/>
              </a:ext>
            </a:extLst>
          </p:cNvPr>
          <p:cNvSpPr/>
          <p:nvPr/>
        </p:nvSpPr>
        <p:spPr>
          <a:xfrm>
            <a:off x="5175592" y="4665407"/>
            <a:ext cx="2247762" cy="373626"/>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latin typeface="Open Sans" panose="020B0606030504020204" pitchFamily="34" charset="0"/>
                <a:ea typeface="Open Sans" panose="020B0606030504020204" pitchFamily="34" charset="0"/>
                <a:cs typeface="Open Sans" panose="020B0606030504020204" pitchFamily="34" charset="0"/>
              </a:rPr>
              <a:t>الوصول إلى النص الكامل</a:t>
            </a:r>
            <a:endPar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Arrow: Left 9">
            <a:extLst>
              <a:ext uri="{FF2B5EF4-FFF2-40B4-BE49-F238E27FC236}">
                <a16:creationId xmlns:a16="http://schemas.microsoft.com/office/drawing/2014/main" id="{938404B2-12B2-477D-E0E3-9B1B168A3666}"/>
              </a:ext>
            </a:extLst>
          </p:cNvPr>
          <p:cNvSpPr/>
          <p:nvPr/>
        </p:nvSpPr>
        <p:spPr>
          <a:xfrm>
            <a:off x="9114502" y="3628103"/>
            <a:ext cx="1868129" cy="393290"/>
          </a:xfrm>
          <a:prstGeom prst="lef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EG" dirty="0">
                <a:solidFill>
                  <a:schemeClr val="tx1"/>
                </a:solidFill>
                <a:latin typeface="Open Sans" panose="020B0606030504020204" pitchFamily="34" charset="0"/>
                <a:ea typeface="Open Sans" panose="020B0606030504020204" pitchFamily="34" charset="0"/>
                <a:cs typeface="Open Sans" panose="020B0606030504020204" pitchFamily="34" charset="0"/>
              </a:rPr>
              <a:t>مورد البيانات</a:t>
            </a:r>
            <a:endParaRPr lang="en-ZA"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2944</TotalTime>
  <Words>2562</Words>
  <Application>Microsoft Office PowerPoint</Application>
  <PresentationFormat>Widescreen</PresentationFormat>
  <Paragraphs>196</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Trebuchet MS</vt:lpstr>
      <vt:lpstr>Arial</vt:lpstr>
      <vt:lpstr>Noto Sans Symbols</vt:lpstr>
      <vt:lpstr>Calibri</vt:lpstr>
      <vt:lpstr>Gill Sans</vt:lpstr>
      <vt:lpstr>Open Sans</vt:lpstr>
      <vt:lpstr>Simple Light</vt:lpstr>
      <vt:lpstr> مصادر إضافية لتخصص محدد</vt:lpstr>
      <vt:lpstr>الخطوط الرئيسية</vt:lpstr>
      <vt:lpstr>الأهداف التعليمية</vt:lpstr>
      <vt:lpstr>ما هو أجريس ((AGRIS؟</vt:lpstr>
      <vt:lpstr>تغطية المحتوى</vt:lpstr>
      <vt:lpstr>الوصول إلى أجريس ((AGRIS</vt:lpstr>
      <vt:lpstr>كيف تبحث في قاعدة بيانات أجريس ؟</vt:lpstr>
      <vt:lpstr>فهم نتائج البحث</vt:lpstr>
      <vt:lpstr>التفاصيل الببليوجرافية المسجلة في أجريس</vt:lpstr>
      <vt:lpstr>خيارات التصفية في أجريس</vt:lpstr>
      <vt:lpstr>الكلمات المفتاحية لأجروفوك AGROVOC</vt:lpstr>
      <vt:lpstr>مصطلحات العرض/البحث الافتراضية (باللغة الإنجليزية) بلغات متعددة</vt:lpstr>
      <vt:lpstr>عرض اللغة وعمليات البحث</vt:lpstr>
      <vt:lpstr>البحث المتقدم في أجريس</vt:lpstr>
      <vt:lpstr>مثال: البحث المتقدم في أجريس</vt:lpstr>
      <vt:lpstr>نتائج البحث :البحث المتقدم في أجريس</vt:lpstr>
      <vt:lpstr>كيف تصبح مورد بيانات ؟</vt:lpstr>
      <vt:lpstr>قواعد البيانات في مجال الزراعة</vt:lpstr>
      <vt:lpstr>مستخلصات قاعدة بيانات كاب (مركز الزراعة والعلوم الحيوية) CAB))</vt:lpstr>
      <vt:lpstr>مستخلصات قاعدة بيانات كاب</vt:lpstr>
      <vt:lpstr>تابع مستخلصات قاعدة بيانات كاب</vt:lpstr>
      <vt:lpstr>بوابة المكتبة الزراعية الوطنية لوزارة الزراعة الأمريكية    PubAg</vt:lpstr>
      <vt:lpstr>تابع بوابة المكتبة الزراعية الوطنية لوزارة الزراعة الأمريكية   PubAg </vt:lpstr>
      <vt:lpstr>الملخص</vt:lpstr>
      <vt:lpstr>المراجع والمصادر المفيدة</vt:lpstr>
      <vt:lpstr>أنت مدعو إلى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التصفح والبحث الخاصين بالانضباط</dc:title>
  <dc:creator>Marcia Mabhula</dc:creator>
  <cp:lastModifiedBy>AL GARRAYA, Gehane Omar</cp:lastModifiedBy>
  <cp:revision>73</cp:revision>
  <dcterms:created xsi:type="dcterms:W3CDTF">2020-02-14T15:04:15Z</dcterms:created>
  <dcterms:modified xsi:type="dcterms:W3CDTF">2024-07-24T08:20:20Z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6769DF25-0F01-4E17-A1BD-886324629192</vt:lpwstr>
  </property>
  <property fmtid="{D5CDD505-2E9C-101B-9397-08002B2CF9AE}" pid="6" name="ArticulateProjectFull">
    <vt:lpwstr>D:\R4Life\F2F Materials\20200417_M2_L3.2EN.AGORA_Research in Agriculture and Food.ppta</vt:lpwstr>
  </property>
</Properties>
</file>