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Lst>
  <p:notesMasterIdLst>
    <p:notesMasterId r:id="rId60"/>
  </p:notesMasterIdLst>
  <p:sldIdLst>
    <p:sldId id="256" r:id="rId2"/>
    <p:sldId id="257" r:id="rId3"/>
    <p:sldId id="258" r:id="rId4"/>
    <p:sldId id="306" r:id="rId5"/>
    <p:sldId id="307" r:id="rId6"/>
    <p:sldId id="261" r:id="rId7"/>
    <p:sldId id="308" r:id="rId8"/>
    <p:sldId id="309"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284" r:id="rId30"/>
    <p:sldId id="330"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31" r:id="rId48"/>
    <p:sldId id="303" r:id="rId49"/>
    <p:sldId id="332" r:id="rId50"/>
    <p:sldId id="333" r:id="rId51"/>
    <p:sldId id="334" r:id="rId52"/>
    <p:sldId id="335" r:id="rId53"/>
    <p:sldId id="336" r:id="rId54"/>
    <p:sldId id="337" r:id="rId55"/>
    <p:sldId id="338" r:id="rId56"/>
    <p:sldId id="282" r:id="rId57"/>
    <p:sldId id="283" r:id="rId58"/>
    <p:sldId id="339"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Trebuchet MS" panose="020B060302020202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hEvpYggmPNSkCnHogIF0a7cego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A6905-9351-48AF-BFDF-5EEB9742EE4B}" v="3" dt="2024-06-09T11:48:05.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86" autoAdjust="0"/>
    <p:restoredTop sz="93088"/>
  </p:normalViewPr>
  <p:slideViewPr>
    <p:cSldViewPr snapToGrid="0" snapToObjects="1">
      <p:cViewPr varScale="1">
        <p:scale>
          <a:sx n="102" d="100"/>
          <a:sy n="102" d="100"/>
        </p:scale>
        <p:origin x="138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customschemas.google.com/relationships/presentationmetadata" Target="metadata"/><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 GARRAYA, Gehane Omar" userId="f23954c5-e144-4092-9610-5359c58a19a4" providerId="ADAL" clId="{809A6905-9351-48AF-BFDF-5EEB9742EE4B}"/>
    <pc:docChg chg="undo redo custSel modSld">
      <pc:chgData name="AL GARRAYA, Gehane Omar" userId="f23954c5-e144-4092-9610-5359c58a19a4" providerId="ADAL" clId="{809A6905-9351-48AF-BFDF-5EEB9742EE4B}" dt="2024-06-09T11:58:44.902" v="552" actId="20577"/>
      <pc:docMkLst>
        <pc:docMk/>
      </pc:docMkLst>
      <pc:sldChg chg="modSp mod">
        <pc:chgData name="AL GARRAYA, Gehane Omar" userId="f23954c5-e144-4092-9610-5359c58a19a4" providerId="ADAL" clId="{809A6905-9351-48AF-BFDF-5EEB9742EE4B}" dt="2024-06-09T10:50:28.803" v="3"/>
        <pc:sldMkLst>
          <pc:docMk/>
          <pc:sldMk cId="0" sldId="256"/>
        </pc:sldMkLst>
        <pc:spChg chg="mod">
          <ac:chgData name="AL GARRAYA, Gehane Omar" userId="f23954c5-e144-4092-9610-5359c58a19a4" providerId="ADAL" clId="{809A6905-9351-48AF-BFDF-5EEB9742EE4B}" dt="2024-06-09T10:50:28.803" v="3"/>
          <ac:spMkLst>
            <pc:docMk/>
            <pc:sldMk cId="0" sldId="256"/>
            <ac:spMk id="10" creationId="{6E2418B3-C54D-2544-95EB-DA2BE3EC43EB}"/>
          </ac:spMkLst>
        </pc:spChg>
      </pc:sldChg>
      <pc:sldChg chg="modSp mod">
        <pc:chgData name="AL GARRAYA, Gehane Omar" userId="f23954c5-e144-4092-9610-5359c58a19a4" providerId="ADAL" clId="{809A6905-9351-48AF-BFDF-5EEB9742EE4B}" dt="2024-06-09T10:51:12.601" v="8" actId="20577"/>
        <pc:sldMkLst>
          <pc:docMk/>
          <pc:sldMk cId="0" sldId="257"/>
        </pc:sldMkLst>
        <pc:spChg chg="mod">
          <ac:chgData name="AL GARRAYA, Gehane Omar" userId="f23954c5-e144-4092-9610-5359c58a19a4" providerId="ADAL" clId="{809A6905-9351-48AF-BFDF-5EEB9742EE4B}" dt="2024-06-09T10:46:52.149" v="2" actId="14100"/>
          <ac:spMkLst>
            <pc:docMk/>
            <pc:sldMk cId="0" sldId="257"/>
            <ac:spMk id="82" creationId="{00000000-0000-0000-0000-000000000000}"/>
          </ac:spMkLst>
        </pc:spChg>
        <pc:spChg chg="mod">
          <ac:chgData name="AL GARRAYA, Gehane Omar" userId="f23954c5-e144-4092-9610-5359c58a19a4" providerId="ADAL" clId="{809A6905-9351-48AF-BFDF-5EEB9742EE4B}" dt="2024-06-09T10:51:12.601" v="8" actId="20577"/>
          <ac:spMkLst>
            <pc:docMk/>
            <pc:sldMk cId="0" sldId="257"/>
            <ac:spMk id="83" creationId="{00000000-0000-0000-0000-000000000000}"/>
          </ac:spMkLst>
        </pc:spChg>
      </pc:sldChg>
      <pc:sldChg chg="modSp mod">
        <pc:chgData name="AL GARRAYA, Gehane Omar" userId="f23954c5-e144-4092-9610-5359c58a19a4" providerId="ADAL" clId="{809A6905-9351-48AF-BFDF-5EEB9742EE4B}" dt="2024-06-09T10:51:35.062" v="9" actId="1076"/>
        <pc:sldMkLst>
          <pc:docMk/>
          <pc:sldMk cId="0" sldId="258"/>
        </pc:sldMkLst>
        <pc:spChg chg="mod">
          <ac:chgData name="AL GARRAYA, Gehane Omar" userId="f23954c5-e144-4092-9610-5359c58a19a4" providerId="ADAL" clId="{809A6905-9351-48AF-BFDF-5EEB9742EE4B}" dt="2024-06-09T10:51:35.062" v="9" actId="1076"/>
          <ac:spMkLst>
            <pc:docMk/>
            <pc:sldMk cId="0" sldId="258"/>
            <ac:spMk id="92" creationId="{00000000-0000-0000-0000-000000000000}"/>
          </ac:spMkLst>
        </pc:spChg>
      </pc:sldChg>
      <pc:sldChg chg="modSp mod">
        <pc:chgData name="AL GARRAYA, Gehane Omar" userId="f23954c5-e144-4092-9610-5359c58a19a4" providerId="ADAL" clId="{809A6905-9351-48AF-BFDF-5EEB9742EE4B}" dt="2024-06-09T10:53:27.979" v="23"/>
        <pc:sldMkLst>
          <pc:docMk/>
          <pc:sldMk cId="0" sldId="261"/>
        </pc:sldMkLst>
        <pc:spChg chg="mod">
          <ac:chgData name="AL GARRAYA, Gehane Omar" userId="f23954c5-e144-4092-9610-5359c58a19a4" providerId="ADAL" clId="{809A6905-9351-48AF-BFDF-5EEB9742EE4B}" dt="2024-06-09T10:53:27.979" v="23"/>
          <ac:spMkLst>
            <pc:docMk/>
            <pc:sldMk cId="0" sldId="261"/>
            <ac:spMk id="119" creationId="{00000000-0000-0000-0000-000000000000}"/>
          </ac:spMkLst>
        </pc:spChg>
      </pc:sldChg>
      <pc:sldChg chg="delSp modSp mod">
        <pc:chgData name="AL GARRAYA, Gehane Omar" userId="f23954c5-e144-4092-9610-5359c58a19a4" providerId="ADAL" clId="{809A6905-9351-48AF-BFDF-5EEB9742EE4B}" dt="2024-06-09T11:38:49.260" v="426" actId="478"/>
        <pc:sldMkLst>
          <pc:docMk/>
          <pc:sldMk cId="0" sldId="286"/>
        </pc:sldMkLst>
        <pc:spChg chg="mod">
          <ac:chgData name="AL GARRAYA, Gehane Omar" userId="f23954c5-e144-4092-9610-5359c58a19a4" providerId="ADAL" clId="{809A6905-9351-48AF-BFDF-5EEB9742EE4B}" dt="2024-06-09T11:38:29.653" v="424" actId="20577"/>
          <ac:spMkLst>
            <pc:docMk/>
            <pc:sldMk cId="0" sldId="286"/>
            <ac:spMk id="360" creationId="{00000000-0000-0000-0000-000000000000}"/>
          </ac:spMkLst>
        </pc:spChg>
        <pc:spChg chg="del">
          <ac:chgData name="AL GARRAYA, Gehane Omar" userId="f23954c5-e144-4092-9610-5359c58a19a4" providerId="ADAL" clId="{809A6905-9351-48AF-BFDF-5EEB9742EE4B}" dt="2024-06-09T11:38:49.260" v="426" actId="478"/>
          <ac:spMkLst>
            <pc:docMk/>
            <pc:sldMk cId="0" sldId="286"/>
            <ac:spMk id="362" creationId="{00000000-0000-0000-0000-000000000000}"/>
          </ac:spMkLst>
        </pc:spChg>
        <pc:picChg chg="mod">
          <ac:chgData name="AL GARRAYA, Gehane Omar" userId="f23954c5-e144-4092-9610-5359c58a19a4" providerId="ADAL" clId="{809A6905-9351-48AF-BFDF-5EEB9742EE4B}" dt="2024-06-09T11:38:43.494" v="425" actId="1076"/>
          <ac:picMkLst>
            <pc:docMk/>
            <pc:sldMk cId="0" sldId="286"/>
            <ac:picMk id="361" creationId="{00000000-0000-0000-0000-000000000000}"/>
          </ac:picMkLst>
        </pc:picChg>
      </pc:sldChg>
      <pc:sldChg chg="modSp mod">
        <pc:chgData name="AL GARRAYA, Gehane Omar" userId="f23954c5-e144-4092-9610-5359c58a19a4" providerId="ADAL" clId="{809A6905-9351-48AF-BFDF-5EEB9742EE4B}" dt="2024-06-09T11:40:50.553" v="435"/>
        <pc:sldMkLst>
          <pc:docMk/>
          <pc:sldMk cId="0" sldId="288"/>
        </pc:sldMkLst>
        <pc:spChg chg="mod">
          <ac:chgData name="AL GARRAYA, Gehane Omar" userId="f23954c5-e144-4092-9610-5359c58a19a4" providerId="ADAL" clId="{809A6905-9351-48AF-BFDF-5EEB9742EE4B}" dt="2024-06-09T11:40:50.553" v="435"/>
          <ac:spMkLst>
            <pc:docMk/>
            <pc:sldMk cId="0" sldId="288"/>
            <ac:spMk id="385" creationId="{00000000-0000-0000-0000-000000000000}"/>
          </ac:spMkLst>
        </pc:spChg>
      </pc:sldChg>
      <pc:sldChg chg="modSp mod">
        <pc:chgData name="AL GARRAYA, Gehane Omar" userId="f23954c5-e144-4092-9610-5359c58a19a4" providerId="ADAL" clId="{809A6905-9351-48AF-BFDF-5EEB9742EE4B}" dt="2024-06-09T11:44:37.241" v="461" actId="14100"/>
        <pc:sldMkLst>
          <pc:docMk/>
          <pc:sldMk cId="0" sldId="289"/>
        </pc:sldMkLst>
        <pc:spChg chg="mod">
          <ac:chgData name="AL GARRAYA, Gehane Omar" userId="f23954c5-e144-4092-9610-5359c58a19a4" providerId="ADAL" clId="{809A6905-9351-48AF-BFDF-5EEB9742EE4B}" dt="2024-06-09T11:44:18.410" v="459"/>
          <ac:spMkLst>
            <pc:docMk/>
            <pc:sldMk cId="0" sldId="289"/>
            <ac:spMk id="395" creationId="{00000000-0000-0000-0000-000000000000}"/>
          </ac:spMkLst>
        </pc:spChg>
        <pc:cxnChg chg="mod">
          <ac:chgData name="AL GARRAYA, Gehane Omar" userId="f23954c5-e144-4092-9610-5359c58a19a4" providerId="ADAL" clId="{809A6905-9351-48AF-BFDF-5EEB9742EE4B}" dt="2024-06-09T11:44:37.241" v="461" actId="14100"/>
          <ac:cxnSpMkLst>
            <pc:docMk/>
            <pc:sldMk cId="0" sldId="289"/>
            <ac:cxnSpMk id="401" creationId="{00000000-0000-0000-0000-000000000000}"/>
          </ac:cxnSpMkLst>
        </pc:cxnChg>
        <pc:cxnChg chg="mod">
          <ac:chgData name="AL GARRAYA, Gehane Omar" userId="f23954c5-e144-4092-9610-5359c58a19a4" providerId="ADAL" clId="{809A6905-9351-48AF-BFDF-5EEB9742EE4B}" dt="2024-06-09T11:44:27.814" v="460" actId="14100"/>
          <ac:cxnSpMkLst>
            <pc:docMk/>
            <pc:sldMk cId="0" sldId="289"/>
            <ac:cxnSpMk id="402" creationId="{00000000-0000-0000-0000-000000000000}"/>
          </ac:cxnSpMkLst>
        </pc:cxnChg>
      </pc:sldChg>
      <pc:sldChg chg="modSp mod">
        <pc:chgData name="AL GARRAYA, Gehane Omar" userId="f23954c5-e144-4092-9610-5359c58a19a4" providerId="ADAL" clId="{809A6905-9351-48AF-BFDF-5EEB9742EE4B}" dt="2024-06-09T11:45:58.039" v="474" actId="14100"/>
        <pc:sldMkLst>
          <pc:docMk/>
          <pc:sldMk cId="0" sldId="290"/>
        </pc:sldMkLst>
        <pc:spChg chg="mod">
          <ac:chgData name="AL GARRAYA, Gehane Omar" userId="f23954c5-e144-4092-9610-5359c58a19a4" providerId="ADAL" clId="{809A6905-9351-48AF-BFDF-5EEB9742EE4B}" dt="2024-06-09T11:45:58.039" v="474" actId="14100"/>
          <ac:spMkLst>
            <pc:docMk/>
            <pc:sldMk cId="0" sldId="290"/>
            <ac:spMk id="408" creationId="{00000000-0000-0000-0000-000000000000}"/>
          </ac:spMkLst>
        </pc:spChg>
      </pc:sldChg>
      <pc:sldChg chg="modSp mod">
        <pc:chgData name="AL GARRAYA, Gehane Omar" userId="f23954c5-e144-4092-9610-5359c58a19a4" providerId="ADAL" clId="{809A6905-9351-48AF-BFDF-5EEB9742EE4B}" dt="2024-06-09T11:48:11.156" v="497" actId="20577"/>
        <pc:sldMkLst>
          <pc:docMk/>
          <pc:sldMk cId="0" sldId="291"/>
        </pc:sldMkLst>
        <pc:spChg chg="mod">
          <ac:chgData name="AL GARRAYA, Gehane Omar" userId="f23954c5-e144-4092-9610-5359c58a19a4" providerId="ADAL" clId="{809A6905-9351-48AF-BFDF-5EEB9742EE4B}" dt="2024-06-09T11:48:11.156" v="497" actId="20577"/>
          <ac:spMkLst>
            <pc:docMk/>
            <pc:sldMk cId="0" sldId="291"/>
            <ac:spMk id="421" creationId="{00000000-0000-0000-0000-000000000000}"/>
          </ac:spMkLst>
        </pc:spChg>
        <pc:picChg chg="mod">
          <ac:chgData name="AL GARRAYA, Gehane Omar" userId="f23954c5-e144-4092-9610-5359c58a19a4" providerId="ADAL" clId="{809A6905-9351-48AF-BFDF-5EEB9742EE4B}" dt="2024-06-09T11:47:54.663" v="494" actId="14100"/>
          <ac:picMkLst>
            <pc:docMk/>
            <pc:sldMk cId="0" sldId="291"/>
            <ac:picMk id="423" creationId="{00000000-0000-0000-0000-000000000000}"/>
          </ac:picMkLst>
        </pc:picChg>
        <pc:picChg chg="mod">
          <ac:chgData name="AL GARRAYA, Gehane Omar" userId="f23954c5-e144-4092-9610-5359c58a19a4" providerId="ADAL" clId="{809A6905-9351-48AF-BFDF-5EEB9742EE4B}" dt="2024-06-09T11:47:44.609" v="492" actId="1076"/>
          <ac:picMkLst>
            <pc:docMk/>
            <pc:sldMk cId="0" sldId="291"/>
            <ac:picMk id="424" creationId="{00000000-0000-0000-0000-000000000000}"/>
          </ac:picMkLst>
        </pc:picChg>
      </pc:sldChg>
      <pc:sldChg chg="modSp mod">
        <pc:chgData name="AL GARRAYA, Gehane Omar" userId="f23954c5-e144-4092-9610-5359c58a19a4" providerId="ADAL" clId="{809A6905-9351-48AF-BFDF-5EEB9742EE4B}" dt="2024-06-09T11:49:01.794" v="500" actId="20577"/>
        <pc:sldMkLst>
          <pc:docMk/>
          <pc:sldMk cId="0" sldId="292"/>
        </pc:sldMkLst>
        <pc:spChg chg="mod">
          <ac:chgData name="AL GARRAYA, Gehane Omar" userId="f23954c5-e144-4092-9610-5359c58a19a4" providerId="ADAL" clId="{809A6905-9351-48AF-BFDF-5EEB9742EE4B}" dt="2024-06-09T11:49:01.794" v="500" actId="20577"/>
          <ac:spMkLst>
            <pc:docMk/>
            <pc:sldMk cId="0" sldId="292"/>
            <ac:spMk id="433" creationId="{00000000-0000-0000-0000-000000000000}"/>
          </ac:spMkLst>
        </pc:spChg>
      </pc:sldChg>
      <pc:sldChg chg="modSp mod">
        <pc:chgData name="AL GARRAYA, Gehane Omar" userId="f23954c5-e144-4092-9610-5359c58a19a4" providerId="ADAL" clId="{809A6905-9351-48AF-BFDF-5EEB9742EE4B}" dt="2024-06-09T11:51:05.230" v="505" actId="20577"/>
        <pc:sldMkLst>
          <pc:docMk/>
          <pc:sldMk cId="0" sldId="293"/>
        </pc:sldMkLst>
        <pc:spChg chg="mod">
          <ac:chgData name="AL GARRAYA, Gehane Omar" userId="f23954c5-e144-4092-9610-5359c58a19a4" providerId="ADAL" clId="{809A6905-9351-48AF-BFDF-5EEB9742EE4B}" dt="2024-06-09T11:51:05.230" v="505" actId="20577"/>
          <ac:spMkLst>
            <pc:docMk/>
            <pc:sldMk cId="0" sldId="293"/>
            <ac:spMk id="442" creationId="{00000000-0000-0000-0000-000000000000}"/>
          </ac:spMkLst>
        </pc:spChg>
      </pc:sldChg>
      <pc:sldChg chg="modSp mod">
        <pc:chgData name="AL GARRAYA, Gehane Omar" userId="f23954c5-e144-4092-9610-5359c58a19a4" providerId="ADAL" clId="{809A6905-9351-48AF-BFDF-5EEB9742EE4B}" dt="2024-06-09T11:54:02.066" v="520" actId="14100"/>
        <pc:sldMkLst>
          <pc:docMk/>
          <pc:sldMk cId="0" sldId="294"/>
        </pc:sldMkLst>
        <pc:spChg chg="mod">
          <ac:chgData name="AL GARRAYA, Gehane Omar" userId="f23954c5-e144-4092-9610-5359c58a19a4" providerId="ADAL" clId="{809A6905-9351-48AF-BFDF-5EEB9742EE4B}" dt="2024-06-09T11:54:02.066" v="520" actId="14100"/>
          <ac:spMkLst>
            <pc:docMk/>
            <pc:sldMk cId="0" sldId="294"/>
            <ac:spMk id="449" creationId="{00000000-0000-0000-0000-000000000000}"/>
          </ac:spMkLst>
        </pc:spChg>
      </pc:sldChg>
      <pc:sldChg chg="modSp mod">
        <pc:chgData name="AL GARRAYA, Gehane Omar" userId="f23954c5-e144-4092-9610-5359c58a19a4" providerId="ADAL" clId="{809A6905-9351-48AF-BFDF-5EEB9742EE4B}" dt="2024-06-09T11:56:55.089" v="550" actId="20577"/>
        <pc:sldMkLst>
          <pc:docMk/>
          <pc:sldMk cId="0" sldId="295"/>
        </pc:sldMkLst>
        <pc:spChg chg="mod">
          <ac:chgData name="AL GARRAYA, Gehane Omar" userId="f23954c5-e144-4092-9610-5359c58a19a4" providerId="ADAL" clId="{809A6905-9351-48AF-BFDF-5EEB9742EE4B}" dt="2024-06-09T11:56:55.089" v="550" actId="20577"/>
          <ac:spMkLst>
            <pc:docMk/>
            <pc:sldMk cId="0" sldId="295"/>
            <ac:spMk id="462" creationId="{00000000-0000-0000-0000-000000000000}"/>
          </ac:spMkLst>
        </pc:spChg>
      </pc:sldChg>
      <pc:sldChg chg="modSp mod">
        <pc:chgData name="AL GARRAYA, Gehane Omar" userId="f23954c5-e144-4092-9610-5359c58a19a4" providerId="ADAL" clId="{809A6905-9351-48AF-BFDF-5EEB9742EE4B}" dt="2024-06-09T11:58:44.902" v="552" actId="20577"/>
        <pc:sldMkLst>
          <pc:docMk/>
          <pc:sldMk cId="0" sldId="296"/>
        </pc:sldMkLst>
        <pc:spChg chg="mod">
          <ac:chgData name="AL GARRAYA, Gehane Omar" userId="f23954c5-e144-4092-9610-5359c58a19a4" providerId="ADAL" clId="{809A6905-9351-48AF-BFDF-5EEB9742EE4B}" dt="2024-06-09T11:58:44.902" v="552" actId="20577"/>
          <ac:spMkLst>
            <pc:docMk/>
            <pc:sldMk cId="0" sldId="296"/>
            <ac:spMk id="473" creationId="{00000000-0000-0000-0000-000000000000}"/>
          </ac:spMkLst>
        </pc:spChg>
      </pc:sldChg>
      <pc:sldChg chg="modSp mod">
        <pc:chgData name="AL GARRAYA, Gehane Omar" userId="f23954c5-e144-4092-9610-5359c58a19a4" providerId="ADAL" clId="{809A6905-9351-48AF-BFDF-5EEB9742EE4B}" dt="2024-06-09T10:54:17.906" v="27"/>
        <pc:sldMkLst>
          <pc:docMk/>
          <pc:sldMk cId="0" sldId="308"/>
        </pc:sldMkLst>
        <pc:spChg chg="mod">
          <ac:chgData name="AL GARRAYA, Gehane Omar" userId="f23954c5-e144-4092-9610-5359c58a19a4" providerId="ADAL" clId="{809A6905-9351-48AF-BFDF-5EEB9742EE4B}" dt="2024-06-09T10:54:17.906" v="27"/>
          <ac:spMkLst>
            <pc:docMk/>
            <pc:sldMk cId="0" sldId="308"/>
            <ac:spMk id="128" creationId="{00000000-0000-0000-0000-000000000000}"/>
          </ac:spMkLst>
        </pc:spChg>
      </pc:sldChg>
      <pc:sldChg chg="modSp mod">
        <pc:chgData name="AL GARRAYA, Gehane Omar" userId="f23954c5-e144-4092-9610-5359c58a19a4" providerId="ADAL" clId="{809A6905-9351-48AF-BFDF-5EEB9742EE4B}" dt="2024-06-09T10:55:36.658" v="39" actId="14100"/>
        <pc:sldMkLst>
          <pc:docMk/>
          <pc:sldMk cId="0" sldId="309"/>
        </pc:sldMkLst>
        <pc:spChg chg="mod">
          <ac:chgData name="AL GARRAYA, Gehane Omar" userId="f23954c5-e144-4092-9610-5359c58a19a4" providerId="ADAL" clId="{809A6905-9351-48AF-BFDF-5EEB9742EE4B}" dt="2024-06-09T10:55:36.658" v="39" actId="14100"/>
          <ac:spMkLst>
            <pc:docMk/>
            <pc:sldMk cId="0" sldId="309"/>
            <ac:spMk id="135" creationId="{00000000-0000-0000-0000-000000000000}"/>
          </ac:spMkLst>
        </pc:spChg>
      </pc:sldChg>
      <pc:sldChg chg="modSp mod">
        <pc:chgData name="AL GARRAYA, Gehane Omar" userId="f23954c5-e144-4092-9610-5359c58a19a4" providerId="ADAL" clId="{809A6905-9351-48AF-BFDF-5EEB9742EE4B}" dt="2024-06-09T10:58:45.661" v="70" actId="113"/>
        <pc:sldMkLst>
          <pc:docMk/>
          <pc:sldMk cId="0" sldId="310"/>
        </pc:sldMkLst>
        <pc:spChg chg="mod">
          <ac:chgData name="AL GARRAYA, Gehane Omar" userId="f23954c5-e144-4092-9610-5359c58a19a4" providerId="ADAL" clId="{809A6905-9351-48AF-BFDF-5EEB9742EE4B}" dt="2024-06-09T10:58:45.661" v="70" actId="113"/>
          <ac:spMkLst>
            <pc:docMk/>
            <pc:sldMk cId="0" sldId="310"/>
            <ac:spMk id="143" creationId="{00000000-0000-0000-0000-000000000000}"/>
          </ac:spMkLst>
        </pc:spChg>
      </pc:sldChg>
      <pc:sldChg chg="modSp mod">
        <pc:chgData name="AL GARRAYA, Gehane Omar" userId="f23954c5-e144-4092-9610-5359c58a19a4" providerId="ADAL" clId="{809A6905-9351-48AF-BFDF-5EEB9742EE4B}" dt="2024-06-09T11:00:35.173" v="96" actId="14100"/>
        <pc:sldMkLst>
          <pc:docMk/>
          <pc:sldMk cId="0" sldId="311"/>
        </pc:sldMkLst>
        <pc:spChg chg="mod">
          <ac:chgData name="AL GARRAYA, Gehane Omar" userId="f23954c5-e144-4092-9610-5359c58a19a4" providerId="ADAL" clId="{809A6905-9351-48AF-BFDF-5EEB9742EE4B}" dt="2024-06-09T10:59:08.856" v="75" actId="20577"/>
          <ac:spMkLst>
            <pc:docMk/>
            <pc:sldMk cId="0" sldId="311"/>
            <ac:spMk id="150" creationId="{00000000-0000-0000-0000-000000000000}"/>
          </ac:spMkLst>
        </pc:spChg>
        <pc:spChg chg="mod">
          <ac:chgData name="AL GARRAYA, Gehane Omar" userId="f23954c5-e144-4092-9610-5359c58a19a4" providerId="ADAL" clId="{809A6905-9351-48AF-BFDF-5EEB9742EE4B}" dt="2024-06-09T11:00:24.136" v="93" actId="20577"/>
          <ac:spMkLst>
            <pc:docMk/>
            <pc:sldMk cId="0" sldId="311"/>
            <ac:spMk id="151" creationId="{00000000-0000-0000-0000-000000000000}"/>
          </ac:spMkLst>
        </pc:spChg>
        <pc:picChg chg="mod">
          <ac:chgData name="AL GARRAYA, Gehane Omar" userId="f23954c5-e144-4092-9610-5359c58a19a4" providerId="ADAL" clId="{809A6905-9351-48AF-BFDF-5EEB9742EE4B}" dt="2024-06-09T11:00:29.346" v="94" actId="1076"/>
          <ac:picMkLst>
            <pc:docMk/>
            <pc:sldMk cId="0" sldId="311"/>
            <ac:picMk id="154" creationId="{00000000-0000-0000-0000-000000000000}"/>
          </ac:picMkLst>
        </pc:picChg>
        <pc:cxnChg chg="mod">
          <ac:chgData name="AL GARRAYA, Gehane Omar" userId="f23954c5-e144-4092-9610-5359c58a19a4" providerId="ADAL" clId="{809A6905-9351-48AF-BFDF-5EEB9742EE4B}" dt="2024-06-09T11:00:35.173" v="96" actId="14100"/>
          <ac:cxnSpMkLst>
            <pc:docMk/>
            <pc:sldMk cId="0" sldId="311"/>
            <ac:cxnSpMk id="155" creationId="{00000000-0000-0000-0000-000000000000}"/>
          </ac:cxnSpMkLst>
        </pc:cxnChg>
      </pc:sldChg>
      <pc:sldChg chg="modSp mod">
        <pc:chgData name="AL GARRAYA, Gehane Omar" userId="f23954c5-e144-4092-9610-5359c58a19a4" providerId="ADAL" clId="{809A6905-9351-48AF-BFDF-5EEB9742EE4B}" dt="2024-06-09T11:02:49.014" v="133" actId="14100"/>
        <pc:sldMkLst>
          <pc:docMk/>
          <pc:sldMk cId="0" sldId="312"/>
        </pc:sldMkLst>
        <pc:spChg chg="mod">
          <ac:chgData name="AL GARRAYA, Gehane Omar" userId="f23954c5-e144-4092-9610-5359c58a19a4" providerId="ADAL" clId="{809A6905-9351-48AF-BFDF-5EEB9742EE4B}" dt="2024-06-09T11:01:00.225" v="101" actId="20577"/>
          <ac:spMkLst>
            <pc:docMk/>
            <pc:sldMk cId="0" sldId="312"/>
            <ac:spMk id="160" creationId="{00000000-0000-0000-0000-000000000000}"/>
          </ac:spMkLst>
        </pc:spChg>
        <pc:spChg chg="mod">
          <ac:chgData name="AL GARRAYA, Gehane Omar" userId="f23954c5-e144-4092-9610-5359c58a19a4" providerId="ADAL" clId="{809A6905-9351-48AF-BFDF-5EEB9742EE4B}" dt="2024-06-09T11:02:49.014" v="133" actId="14100"/>
          <ac:spMkLst>
            <pc:docMk/>
            <pc:sldMk cId="0" sldId="312"/>
            <ac:spMk id="161" creationId="{00000000-0000-0000-0000-000000000000}"/>
          </ac:spMkLst>
        </pc:spChg>
      </pc:sldChg>
      <pc:sldChg chg="delSp modSp mod">
        <pc:chgData name="AL GARRAYA, Gehane Omar" userId="f23954c5-e144-4092-9610-5359c58a19a4" providerId="ADAL" clId="{809A6905-9351-48AF-BFDF-5EEB9742EE4B}" dt="2024-06-09T11:04:28.052" v="146" actId="14100"/>
        <pc:sldMkLst>
          <pc:docMk/>
          <pc:sldMk cId="0" sldId="313"/>
        </pc:sldMkLst>
        <pc:spChg chg="mod">
          <ac:chgData name="AL GARRAYA, Gehane Omar" userId="f23954c5-e144-4092-9610-5359c58a19a4" providerId="ADAL" clId="{809A6905-9351-48AF-BFDF-5EEB9742EE4B}" dt="2024-06-09T11:04:28.052" v="146" actId="14100"/>
          <ac:spMkLst>
            <pc:docMk/>
            <pc:sldMk cId="0" sldId="313"/>
            <ac:spMk id="171" creationId="{00000000-0000-0000-0000-000000000000}"/>
          </ac:spMkLst>
        </pc:spChg>
        <pc:spChg chg="del">
          <ac:chgData name="AL GARRAYA, Gehane Omar" userId="f23954c5-e144-4092-9610-5359c58a19a4" providerId="ADAL" clId="{809A6905-9351-48AF-BFDF-5EEB9742EE4B}" dt="2024-06-09T11:04:00.570" v="142" actId="478"/>
          <ac:spMkLst>
            <pc:docMk/>
            <pc:sldMk cId="0" sldId="313"/>
            <ac:spMk id="174" creationId="{00000000-0000-0000-0000-000000000000}"/>
          </ac:spMkLst>
        </pc:spChg>
      </pc:sldChg>
      <pc:sldChg chg="modSp mod">
        <pc:chgData name="AL GARRAYA, Gehane Omar" userId="f23954c5-e144-4092-9610-5359c58a19a4" providerId="ADAL" clId="{809A6905-9351-48AF-BFDF-5EEB9742EE4B}" dt="2024-06-09T11:05:14.851" v="151"/>
        <pc:sldMkLst>
          <pc:docMk/>
          <pc:sldMk cId="0" sldId="314"/>
        </pc:sldMkLst>
        <pc:spChg chg="mod">
          <ac:chgData name="AL GARRAYA, Gehane Omar" userId="f23954c5-e144-4092-9610-5359c58a19a4" providerId="ADAL" clId="{809A6905-9351-48AF-BFDF-5EEB9742EE4B}" dt="2024-06-09T11:05:14.851" v="151"/>
          <ac:spMkLst>
            <pc:docMk/>
            <pc:sldMk cId="0" sldId="314"/>
            <ac:spMk id="180" creationId="{00000000-0000-0000-0000-000000000000}"/>
          </ac:spMkLst>
        </pc:spChg>
      </pc:sldChg>
      <pc:sldChg chg="modSp mod">
        <pc:chgData name="AL GARRAYA, Gehane Omar" userId="f23954c5-e144-4092-9610-5359c58a19a4" providerId="ADAL" clId="{809A6905-9351-48AF-BFDF-5EEB9742EE4B}" dt="2024-06-09T11:06:42.457" v="165"/>
        <pc:sldMkLst>
          <pc:docMk/>
          <pc:sldMk cId="0" sldId="315"/>
        </pc:sldMkLst>
        <pc:spChg chg="mod">
          <ac:chgData name="AL GARRAYA, Gehane Omar" userId="f23954c5-e144-4092-9610-5359c58a19a4" providerId="ADAL" clId="{809A6905-9351-48AF-BFDF-5EEB9742EE4B}" dt="2024-06-09T11:05:50.075" v="155" actId="20577"/>
          <ac:spMkLst>
            <pc:docMk/>
            <pc:sldMk cId="0" sldId="315"/>
            <ac:spMk id="187" creationId="{00000000-0000-0000-0000-000000000000}"/>
          </ac:spMkLst>
        </pc:spChg>
        <pc:spChg chg="mod">
          <ac:chgData name="AL GARRAYA, Gehane Omar" userId="f23954c5-e144-4092-9610-5359c58a19a4" providerId="ADAL" clId="{809A6905-9351-48AF-BFDF-5EEB9742EE4B}" dt="2024-06-09T11:06:42.457" v="165"/>
          <ac:spMkLst>
            <pc:docMk/>
            <pc:sldMk cId="0" sldId="315"/>
            <ac:spMk id="188" creationId="{00000000-0000-0000-0000-000000000000}"/>
          </ac:spMkLst>
        </pc:spChg>
      </pc:sldChg>
      <pc:sldChg chg="modSp mod">
        <pc:chgData name="AL GARRAYA, Gehane Omar" userId="f23954c5-e144-4092-9610-5359c58a19a4" providerId="ADAL" clId="{809A6905-9351-48AF-BFDF-5EEB9742EE4B}" dt="2024-06-09T11:09:02.729" v="178"/>
        <pc:sldMkLst>
          <pc:docMk/>
          <pc:sldMk cId="0" sldId="316"/>
        </pc:sldMkLst>
        <pc:spChg chg="mod">
          <ac:chgData name="AL GARRAYA, Gehane Omar" userId="f23954c5-e144-4092-9610-5359c58a19a4" providerId="ADAL" clId="{809A6905-9351-48AF-BFDF-5EEB9742EE4B}" dt="2024-06-09T11:09:02.729" v="178"/>
          <ac:spMkLst>
            <pc:docMk/>
            <pc:sldMk cId="0" sldId="316"/>
            <ac:spMk id="198" creationId="{00000000-0000-0000-0000-000000000000}"/>
          </ac:spMkLst>
        </pc:spChg>
      </pc:sldChg>
      <pc:sldChg chg="modSp mod">
        <pc:chgData name="AL GARRAYA, Gehane Omar" userId="f23954c5-e144-4092-9610-5359c58a19a4" providerId="ADAL" clId="{809A6905-9351-48AF-BFDF-5EEB9742EE4B}" dt="2024-06-09T11:10:37.631" v="192"/>
        <pc:sldMkLst>
          <pc:docMk/>
          <pc:sldMk cId="0" sldId="317"/>
        </pc:sldMkLst>
        <pc:spChg chg="mod">
          <ac:chgData name="AL GARRAYA, Gehane Omar" userId="f23954c5-e144-4092-9610-5359c58a19a4" providerId="ADAL" clId="{809A6905-9351-48AF-BFDF-5EEB9742EE4B}" dt="2024-06-09T11:10:37.631" v="192"/>
          <ac:spMkLst>
            <pc:docMk/>
            <pc:sldMk cId="0" sldId="317"/>
            <ac:spMk id="210" creationId="{00000000-0000-0000-0000-000000000000}"/>
          </ac:spMkLst>
        </pc:spChg>
        <pc:spChg chg="mod">
          <ac:chgData name="AL GARRAYA, Gehane Omar" userId="f23954c5-e144-4092-9610-5359c58a19a4" providerId="ADAL" clId="{809A6905-9351-48AF-BFDF-5EEB9742EE4B}" dt="2024-06-09T11:10:17.839" v="188" actId="20577"/>
          <ac:spMkLst>
            <pc:docMk/>
            <pc:sldMk cId="0" sldId="317"/>
            <ac:spMk id="214" creationId="{00000000-0000-0000-0000-000000000000}"/>
          </ac:spMkLst>
        </pc:spChg>
        <pc:spChg chg="mod">
          <ac:chgData name="AL GARRAYA, Gehane Omar" userId="f23954c5-e144-4092-9610-5359c58a19a4" providerId="ADAL" clId="{809A6905-9351-48AF-BFDF-5EEB9742EE4B}" dt="2024-06-09T11:09:58.832" v="182" actId="20577"/>
          <ac:spMkLst>
            <pc:docMk/>
            <pc:sldMk cId="0" sldId="317"/>
            <ac:spMk id="217" creationId="{00000000-0000-0000-0000-000000000000}"/>
          </ac:spMkLst>
        </pc:spChg>
      </pc:sldChg>
      <pc:sldChg chg="modSp mod">
        <pc:chgData name="AL GARRAYA, Gehane Omar" userId="f23954c5-e144-4092-9610-5359c58a19a4" providerId="ADAL" clId="{809A6905-9351-48AF-BFDF-5EEB9742EE4B}" dt="2024-06-09T11:11:44.884" v="209" actId="6549"/>
        <pc:sldMkLst>
          <pc:docMk/>
          <pc:sldMk cId="0" sldId="318"/>
        </pc:sldMkLst>
        <pc:spChg chg="mod">
          <ac:chgData name="AL GARRAYA, Gehane Omar" userId="f23954c5-e144-4092-9610-5359c58a19a4" providerId="ADAL" clId="{809A6905-9351-48AF-BFDF-5EEB9742EE4B}" dt="2024-06-09T11:11:44.884" v="209" actId="6549"/>
          <ac:spMkLst>
            <pc:docMk/>
            <pc:sldMk cId="0" sldId="318"/>
            <ac:spMk id="225" creationId="{00000000-0000-0000-0000-000000000000}"/>
          </ac:spMkLst>
        </pc:spChg>
      </pc:sldChg>
      <pc:sldChg chg="modSp mod">
        <pc:chgData name="AL GARRAYA, Gehane Omar" userId="f23954c5-e144-4092-9610-5359c58a19a4" providerId="ADAL" clId="{809A6905-9351-48AF-BFDF-5EEB9742EE4B}" dt="2024-06-09T11:18:05.763" v="278" actId="20577"/>
        <pc:sldMkLst>
          <pc:docMk/>
          <pc:sldMk cId="0" sldId="320"/>
        </pc:sldMkLst>
        <pc:spChg chg="mod">
          <ac:chgData name="AL GARRAYA, Gehane Omar" userId="f23954c5-e144-4092-9610-5359c58a19a4" providerId="ADAL" clId="{809A6905-9351-48AF-BFDF-5EEB9742EE4B}" dt="2024-06-09T11:18:05.763" v="278" actId="20577"/>
          <ac:spMkLst>
            <pc:docMk/>
            <pc:sldMk cId="0" sldId="320"/>
            <ac:spMk id="246" creationId="{00000000-0000-0000-0000-000000000000}"/>
          </ac:spMkLst>
        </pc:spChg>
      </pc:sldChg>
      <pc:sldChg chg="modSp mod">
        <pc:chgData name="AL GARRAYA, Gehane Omar" userId="f23954c5-e144-4092-9610-5359c58a19a4" providerId="ADAL" clId="{809A6905-9351-48AF-BFDF-5EEB9742EE4B}" dt="2024-06-09T11:21:12.255" v="302" actId="6549"/>
        <pc:sldMkLst>
          <pc:docMk/>
          <pc:sldMk cId="0" sldId="321"/>
        </pc:sldMkLst>
        <pc:spChg chg="mod">
          <ac:chgData name="AL GARRAYA, Gehane Omar" userId="f23954c5-e144-4092-9610-5359c58a19a4" providerId="ADAL" clId="{809A6905-9351-48AF-BFDF-5EEB9742EE4B}" dt="2024-06-09T11:21:12.255" v="302" actId="6549"/>
          <ac:spMkLst>
            <pc:docMk/>
            <pc:sldMk cId="0" sldId="321"/>
            <ac:spMk id="256" creationId="{00000000-0000-0000-0000-000000000000}"/>
          </ac:spMkLst>
        </pc:spChg>
      </pc:sldChg>
      <pc:sldChg chg="modSp mod">
        <pc:chgData name="AL GARRAYA, Gehane Omar" userId="f23954c5-e144-4092-9610-5359c58a19a4" providerId="ADAL" clId="{809A6905-9351-48AF-BFDF-5EEB9742EE4B}" dt="2024-06-09T11:21:46.807" v="308" actId="20577"/>
        <pc:sldMkLst>
          <pc:docMk/>
          <pc:sldMk cId="0" sldId="322"/>
        </pc:sldMkLst>
        <pc:spChg chg="mod">
          <ac:chgData name="AL GARRAYA, Gehane Omar" userId="f23954c5-e144-4092-9610-5359c58a19a4" providerId="ADAL" clId="{809A6905-9351-48AF-BFDF-5EEB9742EE4B}" dt="2024-06-09T11:21:46.807" v="308" actId="20577"/>
          <ac:spMkLst>
            <pc:docMk/>
            <pc:sldMk cId="0" sldId="322"/>
            <ac:spMk id="263" creationId="{00000000-0000-0000-0000-000000000000}"/>
          </ac:spMkLst>
        </pc:spChg>
      </pc:sldChg>
      <pc:sldChg chg="modSp mod">
        <pc:chgData name="AL GARRAYA, Gehane Omar" userId="f23954c5-e144-4092-9610-5359c58a19a4" providerId="ADAL" clId="{809A6905-9351-48AF-BFDF-5EEB9742EE4B}" dt="2024-06-09T11:23:08.142" v="313" actId="20577"/>
        <pc:sldMkLst>
          <pc:docMk/>
          <pc:sldMk cId="0" sldId="324"/>
        </pc:sldMkLst>
        <pc:spChg chg="mod">
          <ac:chgData name="AL GARRAYA, Gehane Omar" userId="f23954c5-e144-4092-9610-5359c58a19a4" providerId="ADAL" clId="{809A6905-9351-48AF-BFDF-5EEB9742EE4B}" dt="2024-06-09T11:23:08.142" v="313" actId="20577"/>
          <ac:spMkLst>
            <pc:docMk/>
            <pc:sldMk cId="0" sldId="324"/>
            <ac:spMk id="281" creationId="{00000000-0000-0000-0000-000000000000}"/>
          </ac:spMkLst>
        </pc:spChg>
      </pc:sldChg>
      <pc:sldChg chg="modSp mod">
        <pc:chgData name="AL GARRAYA, Gehane Omar" userId="f23954c5-e144-4092-9610-5359c58a19a4" providerId="ADAL" clId="{809A6905-9351-48AF-BFDF-5EEB9742EE4B}" dt="2024-06-09T11:24:35.421" v="318" actId="6549"/>
        <pc:sldMkLst>
          <pc:docMk/>
          <pc:sldMk cId="0" sldId="325"/>
        </pc:sldMkLst>
        <pc:spChg chg="mod">
          <ac:chgData name="AL GARRAYA, Gehane Omar" userId="f23954c5-e144-4092-9610-5359c58a19a4" providerId="ADAL" clId="{809A6905-9351-48AF-BFDF-5EEB9742EE4B}" dt="2024-06-09T11:24:35.421" v="318" actId="6549"/>
          <ac:spMkLst>
            <pc:docMk/>
            <pc:sldMk cId="0" sldId="325"/>
            <ac:spMk id="295" creationId="{00000000-0000-0000-0000-000000000000}"/>
          </ac:spMkLst>
        </pc:spChg>
      </pc:sldChg>
      <pc:sldChg chg="modSp mod">
        <pc:chgData name="AL GARRAYA, Gehane Omar" userId="f23954c5-e144-4092-9610-5359c58a19a4" providerId="ADAL" clId="{809A6905-9351-48AF-BFDF-5EEB9742EE4B}" dt="2024-06-09T11:27:55.597" v="362"/>
        <pc:sldMkLst>
          <pc:docMk/>
          <pc:sldMk cId="0" sldId="326"/>
        </pc:sldMkLst>
        <pc:spChg chg="mod">
          <ac:chgData name="AL GARRAYA, Gehane Omar" userId="f23954c5-e144-4092-9610-5359c58a19a4" providerId="ADAL" clId="{809A6905-9351-48AF-BFDF-5EEB9742EE4B}" dt="2024-06-09T11:25:00.970" v="320" actId="20577"/>
          <ac:spMkLst>
            <pc:docMk/>
            <pc:sldMk cId="0" sldId="326"/>
            <ac:spMk id="307" creationId="{00000000-0000-0000-0000-000000000000}"/>
          </ac:spMkLst>
        </pc:spChg>
        <pc:spChg chg="mod">
          <ac:chgData name="AL GARRAYA, Gehane Omar" userId="f23954c5-e144-4092-9610-5359c58a19a4" providerId="ADAL" clId="{809A6905-9351-48AF-BFDF-5EEB9742EE4B}" dt="2024-06-09T11:27:55.597" v="362"/>
          <ac:spMkLst>
            <pc:docMk/>
            <pc:sldMk cId="0" sldId="326"/>
            <ac:spMk id="308" creationId="{00000000-0000-0000-0000-000000000000}"/>
          </ac:spMkLst>
        </pc:spChg>
      </pc:sldChg>
      <pc:sldChg chg="modSp mod">
        <pc:chgData name="AL GARRAYA, Gehane Omar" userId="f23954c5-e144-4092-9610-5359c58a19a4" providerId="ADAL" clId="{809A6905-9351-48AF-BFDF-5EEB9742EE4B}" dt="2024-06-09T11:28:56.104" v="367" actId="113"/>
        <pc:sldMkLst>
          <pc:docMk/>
          <pc:sldMk cId="0" sldId="327"/>
        </pc:sldMkLst>
        <pc:spChg chg="mod">
          <ac:chgData name="AL GARRAYA, Gehane Omar" userId="f23954c5-e144-4092-9610-5359c58a19a4" providerId="ADAL" clId="{809A6905-9351-48AF-BFDF-5EEB9742EE4B}" dt="2024-06-09T11:28:56.104" v="367" actId="113"/>
          <ac:spMkLst>
            <pc:docMk/>
            <pc:sldMk cId="0" sldId="327"/>
            <ac:spMk id="317" creationId="{00000000-0000-0000-0000-000000000000}"/>
          </ac:spMkLst>
        </pc:spChg>
      </pc:sldChg>
      <pc:sldChg chg="modSp mod">
        <pc:chgData name="AL GARRAYA, Gehane Omar" userId="f23954c5-e144-4092-9610-5359c58a19a4" providerId="ADAL" clId="{809A6905-9351-48AF-BFDF-5EEB9742EE4B}" dt="2024-06-09T11:33:04.631" v="387" actId="20577"/>
        <pc:sldMkLst>
          <pc:docMk/>
          <pc:sldMk cId="0" sldId="328"/>
        </pc:sldMkLst>
        <pc:spChg chg="mod">
          <ac:chgData name="AL GARRAYA, Gehane Omar" userId="f23954c5-e144-4092-9610-5359c58a19a4" providerId="ADAL" clId="{809A6905-9351-48AF-BFDF-5EEB9742EE4B}" dt="2024-06-09T11:33:04.631" v="387" actId="20577"/>
          <ac:spMkLst>
            <pc:docMk/>
            <pc:sldMk cId="0" sldId="328"/>
            <ac:spMk id="324" creationId="{00000000-0000-0000-0000-000000000000}"/>
          </ac:spMkLst>
        </pc:spChg>
      </pc:sldChg>
      <pc:sldChg chg="modSp mod">
        <pc:chgData name="AL GARRAYA, Gehane Omar" userId="f23954c5-e144-4092-9610-5359c58a19a4" providerId="ADAL" clId="{809A6905-9351-48AF-BFDF-5EEB9742EE4B}" dt="2024-06-09T11:34:49.631" v="399" actId="20577"/>
        <pc:sldMkLst>
          <pc:docMk/>
          <pc:sldMk cId="0" sldId="329"/>
        </pc:sldMkLst>
        <pc:spChg chg="mod">
          <ac:chgData name="AL GARRAYA, Gehane Omar" userId="f23954c5-e144-4092-9610-5359c58a19a4" providerId="ADAL" clId="{809A6905-9351-48AF-BFDF-5EEB9742EE4B}" dt="2024-06-09T11:34:49.631" v="399" actId="20577"/>
          <ac:spMkLst>
            <pc:docMk/>
            <pc:sldMk cId="0" sldId="329"/>
            <ac:spMk id="332" creationId="{00000000-0000-0000-0000-000000000000}"/>
          </ac:spMkLst>
        </pc:spChg>
      </pc:sldChg>
      <pc:sldChg chg="modSp mod">
        <pc:chgData name="AL GARRAYA, Gehane Omar" userId="f23954c5-e144-4092-9610-5359c58a19a4" providerId="ADAL" clId="{809A6905-9351-48AF-BFDF-5EEB9742EE4B}" dt="2024-06-09T11:37:30.254" v="419"/>
        <pc:sldMkLst>
          <pc:docMk/>
          <pc:sldMk cId="0" sldId="330"/>
        </pc:sldMkLst>
        <pc:spChg chg="mod">
          <ac:chgData name="AL GARRAYA, Gehane Omar" userId="f23954c5-e144-4092-9610-5359c58a19a4" providerId="ADAL" clId="{809A6905-9351-48AF-BFDF-5EEB9742EE4B}" dt="2024-06-09T11:36:52.165" v="410" actId="20577"/>
          <ac:spMkLst>
            <pc:docMk/>
            <pc:sldMk cId="0" sldId="330"/>
            <ac:spMk id="347" creationId="{00000000-0000-0000-0000-000000000000}"/>
          </ac:spMkLst>
        </pc:spChg>
        <pc:spChg chg="mod">
          <ac:chgData name="AL GARRAYA, Gehane Omar" userId="f23954c5-e144-4092-9610-5359c58a19a4" providerId="ADAL" clId="{809A6905-9351-48AF-BFDF-5EEB9742EE4B}" dt="2024-06-09T11:37:30.254" v="419"/>
          <ac:spMkLst>
            <pc:docMk/>
            <pc:sldMk cId="0" sldId="330"/>
            <ac:spMk id="353" creationId="{00000000-0000-0000-0000-000000000000}"/>
          </ac:spMkLst>
        </pc:spChg>
      </pc:sldChg>
      <pc:sldChg chg="modSp mod">
        <pc:chgData name="AL GARRAYA, Gehane Omar" userId="f23954c5-e144-4092-9610-5359c58a19a4" providerId="ADAL" clId="{809A6905-9351-48AF-BFDF-5EEB9742EE4B}" dt="2024-06-09T10:50:36.769" v="4"/>
        <pc:sldMkLst>
          <pc:docMk/>
          <pc:sldMk cId="0" sldId="339"/>
        </pc:sldMkLst>
        <pc:spChg chg="mod">
          <ac:chgData name="AL GARRAYA, Gehane Omar" userId="f23954c5-e144-4092-9610-5359c58a19a4" providerId="ADAL" clId="{809A6905-9351-48AF-BFDF-5EEB9742EE4B}" dt="2024-06-09T10:50:36.769" v="4"/>
          <ac:spMkLst>
            <pc:docMk/>
            <pc:sldMk cId="0" sldId="339"/>
            <ac:spMk id="35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EG" b="1" dirty="0"/>
              <a:t>هام: </a:t>
            </a:r>
            <a:r>
              <a:rPr lang="ar-EG" b="0" dirty="0"/>
              <a:t>يرجى ملاحظة أن مجلد النتائج مؤقت وسيختفي عندما يقوم المستخدم بتسجيل الخروج من البحوث من أجل الحياة. إذا أراد المستخدم استرداد النتائج لاستخدامها في المستقبل، فإنه يحتاج إلى إنشاء حساب مضيف </a:t>
            </a:r>
            <a:r>
              <a:rPr lang="en-US" b="0" dirty="0"/>
              <a:t>EBSCO</a:t>
            </a:r>
            <a:endParaRPr b="0" dirty="0"/>
          </a:p>
        </p:txBody>
      </p:sp>
      <p:sp>
        <p:nvSpPr>
          <p:cNvPr id="158" name="Google Shape;1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66" name="Google Shape;1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177" name="Google Shape;1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EG" b="1" dirty="0"/>
              <a:t>يرجى ملاحظة: </a:t>
            </a:r>
            <a:r>
              <a:rPr lang="ar-EG" b="0" dirty="0"/>
              <a:t>تختلف سمات موقع الناشرين، وبالتالي قد تختلف السمات على موقع ويب ناشر آخر؛</a:t>
            </a:r>
            <a:r>
              <a:rPr lang="en-US" b="0" dirty="0"/>
              <a:t> </a:t>
            </a:r>
            <a:endParaRPr lang="ar-EG" b="0" dirty="0"/>
          </a:p>
          <a:p>
            <a:pPr marL="171450" lvl="0" indent="-171450" algn="r" rtl="1">
              <a:lnSpc>
                <a:spcPct val="100000"/>
              </a:lnSpc>
              <a:spcBef>
                <a:spcPts val="0"/>
              </a:spcBef>
              <a:spcAft>
                <a:spcPts val="0"/>
              </a:spcAft>
              <a:buSzPts val="1400"/>
              <a:buFont typeface="Arial"/>
              <a:buChar char="•"/>
            </a:pPr>
            <a:r>
              <a:rPr lang="ar-EG" b="1" dirty="0"/>
              <a:t>لاحظ أيضاً </a:t>
            </a:r>
            <a:r>
              <a:rPr lang="ar-EG" b="0" dirty="0"/>
              <a:t>أن بعض محتوى النص الكامل قد لا يكون متاحًا في البحوث من أجل الحياة ويجب على المستخدم التفكير في خيارات الوصول الأخرى في مكتبته</a:t>
            </a:r>
            <a:endParaRPr b="0" dirty="0"/>
          </a:p>
        </p:txBody>
      </p:sp>
      <p:sp>
        <p:nvSpPr>
          <p:cNvPr id="185" name="Google Shape;1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29bd93e0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829bd93e0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95" name="Google Shape;195;g829bd93e0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05" name="Google Shape;205;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35" name="Google Shape;235;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EG" dirty="0"/>
              <a:t>في هذا الدرس، سيتم البحث في كلا قاعدتي البيانات في نفس الوقت.</a:t>
            </a:r>
            <a:r>
              <a:rPr lang="en-US" dirty="0"/>
              <a:t> </a:t>
            </a:r>
            <a:endParaRPr dirty="0"/>
          </a:p>
          <a:p>
            <a:pPr marL="0" lvl="0" indent="0" algn="r" rtl="1">
              <a:lnSpc>
                <a:spcPct val="100000"/>
              </a:lnSpc>
              <a:spcBef>
                <a:spcPts val="0"/>
              </a:spcBef>
              <a:spcAft>
                <a:spcPts val="0"/>
              </a:spcAft>
              <a:buSzPts val="1400"/>
              <a:buFont typeface="Arial"/>
              <a:buNone/>
            </a:pPr>
            <a:r>
              <a:rPr lang="en-US" dirty="0"/>
              <a:t>*</a:t>
            </a:r>
            <a:r>
              <a:rPr lang="ar-EG" dirty="0"/>
              <a:t>يمكن استخدام نفس وظائف البحث للبحث في كل من قاعدتي البيانات بشكل منفصل حيث أن الواجهات متشابهة</a:t>
            </a:r>
            <a:r>
              <a:rPr lang="en-US" dirty="0"/>
              <a:t>.</a:t>
            </a:r>
            <a:endParaRPr dirty="0"/>
          </a:p>
          <a:p>
            <a:pPr marL="171450" lvl="0" indent="-82550" algn="l" rtl="0">
              <a:lnSpc>
                <a:spcPct val="100000"/>
              </a:lnSpc>
              <a:spcBef>
                <a:spcPts val="0"/>
              </a:spcBef>
              <a:spcAft>
                <a:spcPts val="0"/>
              </a:spcAft>
              <a:buSzPts val="1400"/>
              <a:buFont typeface="Arial"/>
              <a:buNone/>
            </a:pPr>
            <a:endParaRPr dirty="0"/>
          </a:p>
          <a:p>
            <a:pPr marL="171450" lvl="0" indent="-82550" algn="l" rtl="0">
              <a:lnSpc>
                <a:spcPct val="100000"/>
              </a:lnSpc>
              <a:spcBef>
                <a:spcPts val="0"/>
              </a:spcBef>
              <a:spcAft>
                <a:spcPts val="0"/>
              </a:spcAft>
              <a:buSzPts val="1400"/>
              <a:buFont typeface="Arial"/>
              <a:buNone/>
            </a:pPr>
            <a:endParaRPr dirty="0"/>
          </a:p>
        </p:txBody>
      </p:sp>
      <p:sp>
        <p:nvSpPr>
          <p:cNvPr id="243" name="Google Shape;243;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EG" b="0" dirty="0"/>
              <a:t>قم </a:t>
            </a:r>
            <a:r>
              <a:rPr lang="ar-EG" b="1" dirty="0"/>
              <a:t>بتحسين البحث</a:t>
            </a:r>
            <a:r>
              <a:rPr lang="ar-EG" b="0" dirty="0"/>
              <a:t>، أو انقر فوق علامة التبويب </a:t>
            </a:r>
            <a:r>
              <a:rPr lang="ar-EG" b="1" dirty="0"/>
              <a:t>خطوات البحث </a:t>
            </a:r>
            <a:r>
              <a:rPr lang="ar-EG" b="0" dirty="0"/>
              <a:t>الموجودة أسفل مربع البحث الأساسي لقاعدة بيانات مجموعة علم البيئة للحصول على مزيد من المعلومات حول البحث في قواعد البيانات بشكل فعال.</a:t>
            </a:r>
            <a:endParaRPr b="0" dirty="0"/>
          </a:p>
        </p:txBody>
      </p:sp>
      <p:sp>
        <p:nvSpPr>
          <p:cNvPr id="253" name="Google Shape;253;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228600" algn="r" rtl="1">
              <a:lnSpc>
                <a:spcPct val="100000"/>
              </a:lnSpc>
              <a:spcBef>
                <a:spcPts val="0"/>
              </a:spcBef>
              <a:spcAft>
                <a:spcPts val="0"/>
              </a:spcAft>
              <a:buSzPts val="1400"/>
              <a:buFont typeface="Arial"/>
              <a:buAutoNum type="arabicPeriod"/>
            </a:pPr>
            <a:r>
              <a:rPr lang="ar-EG" dirty="0"/>
              <a:t>أدى البحث عن "تغير المناخ" وأفريقيا إلى ظهور 58706 نتيجة. يتم تمييز </a:t>
            </a:r>
            <a:r>
              <a:rPr lang="ar-EG" b="1" dirty="0"/>
              <a:t>الكلمات المفتاحية </a:t>
            </a:r>
            <a:r>
              <a:rPr lang="ar-EG" dirty="0"/>
              <a:t>المستخدمة في البحث باللون الأصفر في كل نتيجة. يمكن فرز النتائج </a:t>
            </a:r>
            <a:r>
              <a:rPr lang="ar-EG" b="1" dirty="0"/>
              <a:t>حسب الصلة </a:t>
            </a:r>
            <a:r>
              <a:rPr lang="ar-EG" dirty="0"/>
              <a:t>و</a:t>
            </a:r>
            <a:r>
              <a:rPr lang="ar-EG" b="1" dirty="0"/>
              <a:t>الأقدم</a:t>
            </a:r>
            <a:r>
              <a:rPr lang="ar-EG" dirty="0"/>
              <a:t> أولاً و</a:t>
            </a:r>
            <a:r>
              <a:rPr lang="ar-EG" b="1" dirty="0"/>
              <a:t>الأحدث</a:t>
            </a:r>
            <a:r>
              <a:rPr lang="ar-EG" dirty="0"/>
              <a:t> أولاً</a:t>
            </a:r>
            <a:r>
              <a:rPr lang="en-US" dirty="0"/>
              <a:t>.</a:t>
            </a:r>
            <a:endParaRPr dirty="0"/>
          </a:p>
          <a:p>
            <a:pPr marL="228600" lvl="0" indent="-228600" algn="r" rtl="1">
              <a:lnSpc>
                <a:spcPct val="100000"/>
              </a:lnSpc>
              <a:spcBef>
                <a:spcPts val="0"/>
              </a:spcBef>
              <a:spcAft>
                <a:spcPts val="0"/>
              </a:spcAft>
              <a:buSzPts val="1400"/>
              <a:buFont typeface="Arial"/>
              <a:buAutoNum type="arabicPeriod"/>
            </a:pPr>
            <a:r>
              <a:rPr lang="ar-EG" dirty="0"/>
              <a:t>يمنح الحد الوظيفي خيارات للمستخدم لتقييد نتائج البحث بمحتوى النص الكامل فقط أو المحتوى المُحكم أو كليهما.</a:t>
            </a:r>
          </a:p>
          <a:p>
            <a:pPr marL="228600" lvl="0" indent="-228600" algn="r" rtl="1">
              <a:lnSpc>
                <a:spcPct val="100000"/>
              </a:lnSpc>
              <a:spcBef>
                <a:spcPts val="0"/>
              </a:spcBef>
              <a:spcAft>
                <a:spcPts val="0"/>
              </a:spcAft>
              <a:buSzPts val="1400"/>
              <a:buFont typeface="Arial"/>
              <a:buAutoNum type="arabicPeriod"/>
            </a:pPr>
            <a:r>
              <a:rPr lang="en-US" dirty="0"/>
              <a:t> </a:t>
            </a:r>
            <a:r>
              <a:rPr lang="ar-EG" dirty="0"/>
              <a:t>تسمح علامة التبويب "</a:t>
            </a:r>
            <a:r>
              <a:rPr lang="ar-EG" b="1" dirty="0"/>
              <a:t>نوع المصدر</a:t>
            </a:r>
            <a:r>
              <a:rPr lang="ar-EG" dirty="0"/>
              <a:t>" للمستخدم بتضمين أنواع المحتوى أو استبعادها في نتائج البحث. يمكن أيضًا تحسين نتائج البحث حسب </a:t>
            </a:r>
            <a:r>
              <a:rPr lang="ar-EG" b="1" dirty="0"/>
              <a:t>تاريخ النشر والعنوان</a:t>
            </a:r>
            <a:r>
              <a:rPr lang="ar-EG" dirty="0"/>
              <a:t> و</a:t>
            </a:r>
            <a:r>
              <a:rPr lang="ar-EG" b="1" dirty="0"/>
              <a:t>نوع المستند</a:t>
            </a:r>
            <a:r>
              <a:rPr lang="ar-EG" dirty="0"/>
              <a:t> و</a:t>
            </a:r>
            <a:r>
              <a:rPr lang="ar-EG" b="1" dirty="0"/>
              <a:t>الموضوع</a:t>
            </a:r>
            <a:r>
              <a:rPr lang="ar-EG" dirty="0"/>
              <a:t> و</a:t>
            </a:r>
            <a:r>
              <a:rPr lang="ar-EG" b="1" dirty="0"/>
              <a:t>الشركة/المؤسسة</a:t>
            </a:r>
            <a:r>
              <a:rPr lang="ar-EG" dirty="0"/>
              <a:t> و</a:t>
            </a:r>
            <a:r>
              <a:rPr lang="ar-EG" b="1" dirty="0"/>
              <a:t>الموقع</a:t>
            </a:r>
            <a:r>
              <a:rPr lang="ar-EG" dirty="0"/>
              <a:t> و</a:t>
            </a:r>
            <a:r>
              <a:rPr lang="ar-EG" b="1" dirty="0"/>
              <a:t>اللغة</a:t>
            </a:r>
            <a:r>
              <a:rPr lang="ar-EG" dirty="0"/>
              <a:t> و</a:t>
            </a:r>
            <a:r>
              <a:rPr lang="ar-EG" b="1" dirty="0"/>
              <a:t>قاعدة البيانات</a:t>
            </a:r>
            <a:r>
              <a:rPr lang="en-US" dirty="0"/>
              <a:t>.</a:t>
            </a:r>
            <a:endParaRPr dirty="0"/>
          </a:p>
          <a:p>
            <a:pPr marL="228600" lvl="0" indent="-228600" algn="r" rtl="1">
              <a:lnSpc>
                <a:spcPct val="100000"/>
              </a:lnSpc>
              <a:spcBef>
                <a:spcPts val="0"/>
              </a:spcBef>
              <a:spcAft>
                <a:spcPts val="0"/>
              </a:spcAft>
              <a:buSzPts val="1400"/>
              <a:buFont typeface="Arial"/>
              <a:buAutoNum type="arabicPeriod"/>
            </a:pPr>
            <a:r>
              <a:rPr lang="ar-EG" dirty="0"/>
              <a:t>تتضمن الخيارات الأخرى </a:t>
            </a:r>
            <a:r>
              <a:rPr lang="ar-EG" b="1" dirty="0"/>
              <a:t>تعديل البحث </a:t>
            </a:r>
            <a:r>
              <a:rPr lang="ar-EG" dirty="0"/>
              <a:t>و</a:t>
            </a:r>
            <a:r>
              <a:rPr lang="ar-EG" b="1" dirty="0"/>
              <a:t>عرض عمليات البحث الأخيرة </a:t>
            </a:r>
            <a:r>
              <a:rPr lang="ar-EG" dirty="0"/>
              <a:t>و</a:t>
            </a:r>
            <a:r>
              <a:rPr lang="ar-EG" b="1" dirty="0"/>
              <a:t>حفظ البحث </a:t>
            </a:r>
            <a:r>
              <a:rPr lang="ar-EG" dirty="0"/>
              <a:t>و</a:t>
            </a:r>
            <a:r>
              <a:rPr lang="ar-EG" b="1" dirty="0"/>
              <a:t>إنشاء التنبيهات</a:t>
            </a:r>
            <a:r>
              <a:rPr lang="en-US" dirty="0"/>
              <a:t>.</a:t>
            </a:r>
            <a:endParaRPr lang="ar-EG" dirty="0"/>
          </a:p>
          <a:p>
            <a:pPr marL="228600" lvl="0" indent="-228600" algn="r" rtl="1">
              <a:lnSpc>
                <a:spcPct val="100000"/>
              </a:lnSpc>
              <a:spcBef>
                <a:spcPts val="0"/>
              </a:spcBef>
              <a:spcAft>
                <a:spcPts val="0"/>
              </a:spcAft>
              <a:buSzPts val="1400"/>
              <a:buFont typeface="Arial"/>
              <a:buAutoNum type="arabicPeriod"/>
            </a:pPr>
            <a:r>
              <a:rPr lang="ar-EG" dirty="0"/>
              <a:t>يرجى ملاحظة أن وظيفتي حفظ وإنشاء التنبيهات يمكن أن تعمل فقط للمستخدمين الذين لديهم حسابات بروكويست</a:t>
            </a:r>
          </a:p>
          <a:p>
            <a:pPr marL="228600" lvl="0" indent="-228600" algn="r" rtl="1">
              <a:lnSpc>
                <a:spcPct val="100000"/>
              </a:lnSpc>
              <a:spcBef>
                <a:spcPts val="0"/>
              </a:spcBef>
              <a:spcAft>
                <a:spcPts val="0"/>
              </a:spcAft>
              <a:buSzPts val="1400"/>
              <a:buFont typeface="Arial"/>
              <a:buAutoNum type="arabicPeriod"/>
            </a:pPr>
            <a:r>
              <a:rPr lang="ar-EG" dirty="0"/>
              <a:t>لدى المستخدم أيضًا خيار الاستشهاد بكل اقتباس وإرساله بالبريد الإلكتروني وطباعته وحفظه.</a:t>
            </a:r>
          </a:p>
          <a:p>
            <a:pPr marL="228600" lvl="0" indent="-228600" algn="r" rtl="1">
              <a:lnSpc>
                <a:spcPct val="100000"/>
              </a:lnSpc>
              <a:spcBef>
                <a:spcPts val="0"/>
              </a:spcBef>
              <a:spcAft>
                <a:spcPts val="0"/>
              </a:spcAft>
              <a:buSzPts val="1400"/>
              <a:buFont typeface="Arial"/>
              <a:buAutoNum type="arabicPeriod"/>
            </a:pPr>
            <a:r>
              <a:rPr lang="ar-EG" dirty="0"/>
              <a:t>لفتح </a:t>
            </a:r>
            <a:r>
              <a:rPr lang="ar-EG" b="1" dirty="0"/>
              <a:t>المستخلص</a:t>
            </a:r>
            <a:r>
              <a:rPr lang="ar-EG" dirty="0"/>
              <a:t>، انقر فوق </a:t>
            </a:r>
            <a:r>
              <a:rPr lang="ar-EG" b="1" dirty="0"/>
              <a:t>المستخلص – التفاصيل </a:t>
            </a:r>
            <a:r>
              <a:rPr lang="ar-EG" dirty="0"/>
              <a:t>أسفل كل نتيجة بحث. للوصول إلى النص الكامل (</a:t>
            </a:r>
            <a:r>
              <a:rPr lang="en-US" dirty="0"/>
              <a:t>PDF)، </a:t>
            </a:r>
            <a:r>
              <a:rPr lang="ar-EG" dirty="0"/>
              <a:t>انقر فوق عنوان المقالة أو رابط النص الكامل – </a:t>
            </a:r>
            <a:r>
              <a:rPr lang="en-US" dirty="0"/>
              <a:t>PDF </a:t>
            </a:r>
            <a:r>
              <a:rPr lang="ar-EG" dirty="0"/>
              <a:t>الموجود أسفل كل نتيجة، وسيتم عرض المقالة بتنسيق </a:t>
            </a:r>
            <a:r>
              <a:rPr lang="en-US" dirty="0"/>
              <a:t>PDF</a:t>
            </a:r>
            <a:endParaRPr dirty="0"/>
          </a:p>
        </p:txBody>
      </p:sp>
      <p:sp>
        <p:nvSpPr>
          <p:cNvPr id="260" name="Google Shape;260;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268" name="Google Shape;2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278" name="Google Shape;27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EG" dirty="0"/>
              <a:t>لحفظ مقالة لاستخدامها في المستقبل ينبغي للمرء أن ينقر على زر</a:t>
            </a:r>
            <a:r>
              <a:rPr lang="ar-EG" b="1" dirty="0"/>
              <a:t> حفظ</a:t>
            </a:r>
            <a:r>
              <a:rPr lang="ar-EG" dirty="0"/>
              <a:t>. </a:t>
            </a:r>
            <a:r>
              <a:rPr lang="ar-EG" b="1" dirty="0"/>
              <a:t>يرجى ملاحظة أن خيار الحفظ يعمل فقط إذا كان لدى المستخدم حساب بروكويست</a:t>
            </a:r>
            <a:r>
              <a:rPr lang="ar-EG" dirty="0"/>
              <a:t>.</a:t>
            </a:r>
          </a:p>
          <a:p>
            <a:pPr marL="171450" lvl="0" indent="-171450" algn="r" rtl="1">
              <a:lnSpc>
                <a:spcPct val="100000"/>
              </a:lnSpc>
              <a:spcBef>
                <a:spcPts val="0"/>
              </a:spcBef>
              <a:spcAft>
                <a:spcPts val="0"/>
              </a:spcAft>
              <a:buSzPts val="1400"/>
              <a:buFont typeface="Arial"/>
              <a:buChar char="•"/>
            </a:pPr>
            <a:r>
              <a:rPr lang="ar-EG" b="0" i="0" dirty="0"/>
              <a:t>برنامج إدارة الاستشهادات المرجعية</a:t>
            </a:r>
            <a:r>
              <a:rPr lang="en-US" b="0" i="0" dirty="0"/>
              <a:t>RefWorks </a:t>
            </a:r>
            <a:r>
              <a:rPr lang="ar-EG" b="0" i="0" dirty="0"/>
              <a:t>- المقدم من بروكويست - هو لإدارة ببليوجرافية معتمدة على الويب وقواعد البيانات، وهو يسمح للمستخدمين بإنشاء قاعدة البيانات الخاصة بهم عن طريق استيراد المراجع من الملفات النصية أو قواعد البيانات عبر الإنترنت وغيرها من المصادر المتنوعة.</a:t>
            </a:r>
          </a:p>
          <a:p>
            <a:pPr marL="171450" lvl="0" indent="-171450" algn="r" rtl="1">
              <a:lnSpc>
                <a:spcPct val="100000"/>
              </a:lnSpc>
              <a:spcBef>
                <a:spcPts val="0"/>
              </a:spcBef>
              <a:spcAft>
                <a:spcPts val="0"/>
              </a:spcAft>
              <a:buSzPts val="1400"/>
              <a:buFont typeface="Arial"/>
              <a:buChar char="•"/>
            </a:pPr>
            <a:r>
              <a:rPr lang="ar-EG" b="0" i="0" dirty="0"/>
              <a:t>يساعد ربط برنامج إدارة الاستشهادات المرجعية </a:t>
            </a:r>
            <a:r>
              <a:rPr lang="en-US" b="0" i="0" dirty="0" err="1"/>
              <a:t>Refworks</a:t>
            </a:r>
            <a:r>
              <a:rPr lang="en-US" b="0" i="0" dirty="0"/>
              <a:t> </a:t>
            </a:r>
            <a:r>
              <a:rPr lang="ar-EG" b="0" i="0" dirty="0"/>
              <a:t> بـبروكويست في إدارة البحث في كل من بروكويست و </a:t>
            </a:r>
            <a:r>
              <a:rPr lang="en-US" b="0" i="0" dirty="0"/>
              <a:t>RefWorks</a:t>
            </a:r>
            <a:r>
              <a:rPr lang="ar-EG" b="0" i="0" dirty="0"/>
              <a:t>. </a:t>
            </a:r>
          </a:p>
          <a:p>
            <a:pPr marL="171450" lvl="0" indent="-171450" algn="r" rtl="1">
              <a:lnSpc>
                <a:spcPct val="100000"/>
              </a:lnSpc>
              <a:spcBef>
                <a:spcPts val="0"/>
              </a:spcBef>
              <a:spcAft>
                <a:spcPts val="0"/>
              </a:spcAft>
              <a:buSzPts val="1400"/>
              <a:buFont typeface="Arial"/>
              <a:buChar char="•"/>
            </a:pPr>
            <a:endParaRPr lang="ar-EG" b="0" i="0" dirty="0"/>
          </a:p>
          <a:p>
            <a:pPr marL="171450" lvl="0" indent="-171450" algn="r" rtl="1">
              <a:lnSpc>
                <a:spcPct val="100000"/>
              </a:lnSpc>
              <a:spcBef>
                <a:spcPts val="0"/>
              </a:spcBef>
              <a:spcAft>
                <a:spcPts val="0"/>
              </a:spcAft>
              <a:buSzPts val="1400"/>
              <a:buFont typeface="Arial"/>
              <a:buChar char="•"/>
            </a:pPr>
            <a:endParaRPr b="0" i="0" dirty="0"/>
          </a:p>
          <a:p>
            <a:pPr marL="171450" lvl="0" indent="-82550" algn="l" rtl="0">
              <a:lnSpc>
                <a:spcPct val="100000"/>
              </a:lnSpc>
              <a:spcBef>
                <a:spcPts val="0"/>
              </a:spcBef>
              <a:spcAft>
                <a:spcPts val="0"/>
              </a:spcAft>
              <a:buSzPts val="1400"/>
              <a:buFont typeface="Arial"/>
              <a:buNone/>
            </a:pPr>
            <a:endParaRPr dirty="0"/>
          </a:p>
        </p:txBody>
      </p:sp>
      <p:sp>
        <p:nvSpPr>
          <p:cNvPr id="291" name="Google Shape;29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05" name="Google Shape;30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14" name="Google Shape;31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21" name="Google Shape;32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29" name="Google Shape;32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38" name="Google Shape;33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endParaRPr/>
          </a:p>
        </p:txBody>
      </p:sp>
      <p:sp>
        <p:nvSpPr>
          <p:cNvPr id="89" name="Google Shape;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57" name="Google Shape;35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66" name="Google Shape;36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382" name="Google Shape;382;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18" name="Google Shape;41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EG" dirty="0"/>
              <a:t>ملاحظة: تعمل سمات الإضافة إلى المفضلة وتتبع الاستشهادات المرجعية فقط لمستخدمي جمعية الأرصاد الجوية الأمريكية المسجلين.</a:t>
            </a:r>
            <a:endParaRPr dirty="0"/>
          </a:p>
        </p:txBody>
      </p:sp>
      <p:sp>
        <p:nvSpPr>
          <p:cNvPr id="439" name="Google Shape;43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46" name="Google Shape;44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01600" algn="l" rtl="0">
              <a:lnSpc>
                <a:spcPct val="100000"/>
              </a:lnSpc>
              <a:spcBef>
                <a:spcPts val="0"/>
              </a:spcBef>
              <a:spcAft>
                <a:spcPts val="0"/>
              </a:spcAft>
              <a:buSzPts val="1100"/>
              <a:buFont typeface="Arial"/>
              <a:buNone/>
            </a:pPr>
            <a:endParaRPr/>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59" name="Google Shape;45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70" name="Google Shape;47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77" name="Google Shape;47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86" name="Google Shape;48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493" name="Google Shape;49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02" name="Google Shape;50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09" name="Google Shape;50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19" name="Google Shape;519;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26" name="Google Shape;52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38" name="Google Shape;538;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EG" dirty="0"/>
              <a:t>وفر مؤشر البيئة تغطية متعمقة في مجالات الزراعة القابلة للتطبيق؛ بيئة النظام البيئي؛ طاقة؛ موارد الطاقة المتجددة؛ الموارد الطبيعية؛ علوم البحار والمياه العذبة؛ جغرافية؛ وإدارة التلوث والنفايات؛ التكنولوجيا البيئية؛ القانون البيئي؛ سياسة عامة؛ التأثيرات الاجتماعية؛ التخطيط العمراني؛ وأكثر.</a:t>
            </a:r>
          </a:p>
          <a:p>
            <a:pPr marL="171450" lvl="0" indent="-171450" algn="r" rtl="1">
              <a:lnSpc>
                <a:spcPct val="100000"/>
              </a:lnSpc>
              <a:spcBef>
                <a:spcPts val="0"/>
              </a:spcBef>
              <a:spcAft>
                <a:spcPts val="0"/>
              </a:spcAft>
              <a:buSzPts val="1400"/>
              <a:buFont typeface="Arial"/>
              <a:buChar char="•"/>
            </a:pPr>
            <a:r>
              <a:rPr lang="ar-EG" dirty="0"/>
              <a:t>يحتوي مؤشر البيئة على أكثر من 4.7 مليون تسجيلة من أكثر من 2200 مجلة محلية ودولية يعود تاريخها إلى عام 1888 (بما في ذلك أكثر من 1350 عنوانًا أساسيًا نشطًا) بالإضافة إلى أكثر من 200 دراسة</a:t>
            </a:r>
            <a:r>
              <a:rPr lang="en-US" dirty="0"/>
              <a:t>. </a:t>
            </a:r>
            <a:endParaRPr dirty="0"/>
          </a:p>
          <a:p>
            <a:pPr marL="171450" lvl="0" indent="-171450" algn="r" rtl="1">
              <a:lnSpc>
                <a:spcPct val="100000"/>
              </a:lnSpc>
              <a:spcBef>
                <a:spcPts val="0"/>
              </a:spcBef>
              <a:spcAft>
                <a:spcPts val="0"/>
              </a:spcAft>
              <a:buSzPts val="1400"/>
              <a:buFont typeface="Arial"/>
              <a:buChar char="•"/>
            </a:pPr>
            <a:r>
              <a:rPr lang="ar-EG" dirty="0"/>
              <a:t>يتميز مؤشر البيئة أيضًا بمكنز متعمق وسيتم توفير ملفات تعريف المؤلف لـ 6500 مؤلف في هذا التخصص</a:t>
            </a:r>
            <a:r>
              <a:rPr lang="en-US" dirty="0"/>
              <a:t>.</a:t>
            </a:r>
            <a:endParaRPr dirty="0"/>
          </a:p>
          <a:p>
            <a:pPr marL="171450" lvl="0" indent="-171450" algn="r" rtl="1">
              <a:lnSpc>
                <a:spcPct val="100000"/>
              </a:lnSpc>
              <a:spcBef>
                <a:spcPts val="0"/>
              </a:spcBef>
              <a:spcAft>
                <a:spcPts val="0"/>
              </a:spcAft>
              <a:buSzPts val="1400"/>
              <a:buFont typeface="Arial"/>
              <a:buChar char="•"/>
            </a:pPr>
            <a:r>
              <a:rPr lang="ar-EG" dirty="0"/>
              <a:t>تتوفر بعض عناوين المجلات والمقالات ذات النص الكامل من البحوث من أجل الحياة. الكشاف البيئي عبارة عن قاعدة بيانات ببليوجرافية تحتوي على بعض البيانات الوصفية وترتبط فقط ببعض المقالات ذات النص الكامل.</a:t>
            </a:r>
            <a:r>
              <a:rPr lang="en-US" dirty="0"/>
              <a:t>.  </a:t>
            </a:r>
            <a:endParaRPr dirty="0"/>
          </a:p>
        </p:txBody>
      </p:sp>
      <p:sp>
        <p:nvSpPr>
          <p:cNvPr id="106" name="Google Shape;10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45" name="Google Shape;54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54" name="Google Shape;554;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61" name="Google Shape;56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71" name="Google Shape;57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578" name="Google Shape;578;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27b3dbef2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727b3dbef2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27b3dbef2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r" rtl="1">
              <a:lnSpc>
                <a:spcPct val="100000"/>
              </a:lnSpc>
              <a:spcBef>
                <a:spcPts val="0"/>
              </a:spcBef>
              <a:spcAft>
                <a:spcPts val="0"/>
              </a:spcAft>
              <a:buSzPts val="1400"/>
              <a:buFont typeface="Arial"/>
              <a:buChar char="•"/>
            </a:pPr>
            <a:r>
              <a:rPr lang="ar-EG" dirty="0"/>
              <a:t>(يُرجى ملاحظة أنه يتم استخدام معامل البحث " </a:t>
            </a:r>
            <a:r>
              <a:rPr lang="en-US" dirty="0"/>
              <a:t>AND</a:t>
            </a:r>
            <a:r>
              <a:rPr lang="ar-EG" dirty="0"/>
              <a:t>" "و" لتقييد نتائج البحث؛ راجع الدرس 1.4 تحسين البحث، لمزيد من المعلومات حول استخدام معامل البحث)</a:t>
            </a:r>
            <a:r>
              <a:rPr lang="en-US" dirty="0"/>
              <a:t>.</a:t>
            </a:r>
            <a:endParaRPr dirty="0"/>
          </a:p>
          <a:p>
            <a:pPr marL="171450" lvl="0" indent="-82550" algn="l" rtl="0">
              <a:lnSpc>
                <a:spcPct val="100000"/>
              </a:lnSpc>
              <a:spcBef>
                <a:spcPts val="0"/>
              </a:spcBef>
              <a:spcAft>
                <a:spcPts val="0"/>
              </a:spcAft>
              <a:buSzPts val="1400"/>
              <a:buFont typeface="Arial"/>
              <a:buNone/>
            </a:pPr>
            <a:endParaRPr dirty="0"/>
          </a:p>
        </p:txBody>
      </p:sp>
      <p:sp>
        <p:nvSpPr>
          <p:cNvPr id="125" name="Google Shape;125;g727b3dbef2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32" name="Google Shape;1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140" name="Google Shape;1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7119cced83_0_5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7119cced83_0_5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7119cced83_0_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g7119cced83_0_58"/>
          <p:cNvPicPr preferRelativeResize="0"/>
          <p:nvPr/>
        </p:nvPicPr>
        <p:blipFill rotWithShape="1">
          <a:blip r:embed="rId2">
            <a:alphaModFix/>
          </a:blip>
          <a:srcRect/>
          <a:stretch/>
        </p:blipFill>
        <p:spPr>
          <a:xfrm>
            <a:off x="4647435" y="0"/>
            <a:ext cx="7544565" cy="24404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g7119cced83_0_9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58" name="Google Shape;58;g7119cced83_0_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g7119cced83_0_9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1" name="Google Shape;61;g7119cced83_0_9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62" name="Google Shape;62;g7119cced83_0_9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g7119cced83_0_9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16"/>
        <p:cNvGrpSpPr/>
        <p:nvPr/>
      </p:nvGrpSpPr>
      <p:grpSpPr>
        <a:xfrm>
          <a:off x="0" y="0"/>
          <a:ext cx="0" cy="0"/>
          <a:chOff x="0" y="0"/>
          <a:chExt cx="0" cy="0"/>
        </a:xfrm>
      </p:grpSpPr>
      <p:sp>
        <p:nvSpPr>
          <p:cNvPr id="17" name="Google Shape;17;p9"/>
          <p:cNvSpPr txBox="1">
            <a:spLocks noGrp="1"/>
          </p:cNvSpPr>
          <p:nvPr>
            <p:ph type="body" idx="1"/>
          </p:nvPr>
        </p:nvSpPr>
        <p:spPr>
          <a:xfrm>
            <a:off x="838200" y="1554480"/>
            <a:ext cx="10515600" cy="49383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8" name="Google Shape;18;p9"/>
          <p:cNvSpPr txBox="1">
            <a:spLocks noGrp="1"/>
          </p:cNvSpPr>
          <p:nvPr>
            <p:ph type="title"/>
          </p:nvPr>
        </p:nvSpPr>
        <p:spPr>
          <a:xfrm>
            <a:off x="838200" y="307412"/>
            <a:ext cx="10515600" cy="839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4000"/>
              <a:buFont typeface="Open Sans"/>
              <a:buNone/>
              <a:defRPr sz="40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9" name="Google Shape;19;p9"/>
          <p:cNvPicPr preferRelativeResize="0"/>
          <p:nvPr/>
        </p:nvPicPr>
        <p:blipFill rotWithShape="1">
          <a:blip r:embed="rId2">
            <a:alphaModFix/>
          </a:blip>
          <a:srcRect/>
          <a:stretch/>
        </p:blipFill>
        <p:spPr>
          <a:xfrm>
            <a:off x="940463" y="1071505"/>
            <a:ext cx="2268566" cy="75619"/>
          </a:xfrm>
          <a:prstGeom prst="rect">
            <a:avLst/>
          </a:prstGeom>
          <a:noFill/>
          <a:ln>
            <a:noFill/>
          </a:ln>
        </p:spPr>
      </p:pic>
    </p:spTree>
    <p:extLst>
      <p:ext uri="{BB962C8B-B14F-4D97-AF65-F5344CB8AC3E}">
        <p14:creationId xmlns:p14="http://schemas.microsoft.com/office/powerpoint/2010/main" val="146385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g7119cced83_0_99"/>
          <p:cNvSpPr txBox="1">
            <a:spLocks noGrp="1"/>
          </p:cNvSpPr>
          <p:nvPr>
            <p:ph type="title"/>
          </p:nvPr>
        </p:nvSpPr>
        <p:spPr>
          <a:xfrm>
            <a:off x="0" y="378812"/>
            <a:ext cx="9613800" cy="108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3600"/>
              <a:buFont typeface="Trebuchet MS"/>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 name="Google Shape;20;g7119cced83_0_99"/>
          <p:cNvSpPr txBox="1">
            <a:spLocks noGrp="1"/>
          </p:cNvSpPr>
          <p:nvPr>
            <p:ph type="body" idx="1"/>
          </p:nvPr>
        </p:nvSpPr>
        <p:spPr>
          <a:xfrm>
            <a:off x="680321" y="2336873"/>
            <a:ext cx="9613800" cy="3599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lt1"/>
              </a:buClr>
              <a:buSzPts val="2400"/>
              <a:buChar char="●"/>
              <a:defRPr sz="2400"/>
            </a:lvl1pPr>
            <a:lvl2pPr marL="914400" lvl="1" indent="-355600" algn="l">
              <a:lnSpc>
                <a:spcPct val="90000"/>
              </a:lnSpc>
              <a:spcBef>
                <a:spcPts val="2100"/>
              </a:spcBef>
              <a:spcAft>
                <a:spcPts val="0"/>
              </a:spcAft>
              <a:buClr>
                <a:schemeClr val="lt1"/>
              </a:buClr>
              <a:buSzPts val="2000"/>
              <a:buChar char="○"/>
              <a:defRPr sz="2000"/>
            </a:lvl2pPr>
            <a:lvl3pPr marL="1371600" lvl="2" indent="-342900" algn="l">
              <a:lnSpc>
                <a:spcPct val="90000"/>
              </a:lnSpc>
              <a:spcBef>
                <a:spcPts val="2100"/>
              </a:spcBef>
              <a:spcAft>
                <a:spcPts val="0"/>
              </a:spcAft>
              <a:buClr>
                <a:schemeClr val="lt1"/>
              </a:buClr>
              <a:buSzPts val="1800"/>
              <a:buChar char="■"/>
              <a:defRPr sz="1800"/>
            </a:lvl3pPr>
            <a:lvl4pPr marL="1828800" lvl="3" indent="-330200" algn="l">
              <a:lnSpc>
                <a:spcPct val="90000"/>
              </a:lnSpc>
              <a:spcBef>
                <a:spcPts val="2100"/>
              </a:spcBef>
              <a:spcAft>
                <a:spcPts val="0"/>
              </a:spcAft>
              <a:buClr>
                <a:schemeClr val="lt1"/>
              </a:buClr>
              <a:buSzPts val="1600"/>
              <a:buChar char="●"/>
              <a:defRPr sz="1600"/>
            </a:lvl4pPr>
            <a:lvl5pPr marL="2286000" lvl="4" indent="-330200" algn="l">
              <a:lnSpc>
                <a:spcPct val="90000"/>
              </a:lnSpc>
              <a:spcBef>
                <a:spcPts val="2100"/>
              </a:spcBef>
              <a:spcAft>
                <a:spcPts val="0"/>
              </a:spcAft>
              <a:buClr>
                <a:schemeClr val="lt1"/>
              </a:buClr>
              <a:buSzPts val="1600"/>
              <a:buChar char="○"/>
              <a:defRPr sz="1600"/>
            </a:lvl5pPr>
            <a:lvl6pPr marL="2743200" lvl="5" indent="-342900" algn="l">
              <a:lnSpc>
                <a:spcPct val="90000"/>
              </a:lnSpc>
              <a:spcBef>
                <a:spcPts val="2100"/>
              </a:spcBef>
              <a:spcAft>
                <a:spcPts val="0"/>
              </a:spcAft>
              <a:buClr>
                <a:schemeClr val="lt1"/>
              </a:buClr>
              <a:buSzPts val="1800"/>
              <a:buChar char="■"/>
              <a:defRPr/>
            </a:lvl6pPr>
            <a:lvl7pPr marL="3200400" lvl="6" indent="-342900" algn="l">
              <a:lnSpc>
                <a:spcPct val="90000"/>
              </a:lnSpc>
              <a:spcBef>
                <a:spcPts val="2100"/>
              </a:spcBef>
              <a:spcAft>
                <a:spcPts val="0"/>
              </a:spcAft>
              <a:buClr>
                <a:schemeClr val="lt1"/>
              </a:buClr>
              <a:buSzPts val="1800"/>
              <a:buChar char="●"/>
              <a:defRPr/>
            </a:lvl7pPr>
            <a:lvl8pPr marL="3657600" lvl="7" indent="-342900" algn="l">
              <a:lnSpc>
                <a:spcPct val="90000"/>
              </a:lnSpc>
              <a:spcBef>
                <a:spcPts val="2100"/>
              </a:spcBef>
              <a:spcAft>
                <a:spcPts val="0"/>
              </a:spcAft>
              <a:buClr>
                <a:schemeClr val="lt1"/>
              </a:buClr>
              <a:buSzPts val="1800"/>
              <a:buChar char="○"/>
              <a:defRPr/>
            </a:lvl8pPr>
            <a:lvl9pPr marL="4114800" lvl="8" indent="-342900" algn="l">
              <a:lnSpc>
                <a:spcPct val="90000"/>
              </a:lnSpc>
              <a:spcBef>
                <a:spcPts val="2100"/>
              </a:spcBef>
              <a:spcAft>
                <a:spcPts val="2100"/>
              </a:spcAft>
              <a:buClr>
                <a:schemeClr val="lt1"/>
              </a:buClr>
              <a:buSzPts val="1800"/>
              <a:buChar char="■"/>
              <a:defRPr/>
            </a:lvl9pPr>
          </a:lstStyle>
          <a:p>
            <a:endParaRPr/>
          </a:p>
        </p:txBody>
      </p:sp>
      <p:sp>
        <p:nvSpPr>
          <p:cNvPr id="21" name="Google Shape;21;g7119cced83_0_99"/>
          <p:cNvSpPr txBox="1">
            <a:spLocks noGrp="1"/>
          </p:cNvSpPr>
          <p:nvPr>
            <p:ph type="dt" idx="10"/>
          </p:nvPr>
        </p:nvSpPr>
        <p:spPr>
          <a:xfrm>
            <a:off x="9357855" y="64928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7119cced83_0_99"/>
          <p:cNvSpPr txBox="1">
            <a:spLocks noGrp="1"/>
          </p:cNvSpPr>
          <p:nvPr>
            <p:ph type="ftr" idx="11"/>
          </p:nvPr>
        </p:nvSpPr>
        <p:spPr>
          <a:xfrm>
            <a:off x="680321" y="5936188"/>
            <a:ext cx="6870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7119cced83_0_99"/>
          <p:cNvSpPr txBox="1">
            <a:spLocks noGrp="1"/>
          </p:cNvSpPr>
          <p:nvPr>
            <p:ph type="sldNum" idx="12"/>
          </p:nvPr>
        </p:nvSpPr>
        <p:spPr>
          <a:xfrm>
            <a:off x="10729455" y="753227"/>
            <a:ext cx="1154100" cy="1090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3600"/>
              <a:buFont typeface="Trebuchet MS"/>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g7119cced83_0_99"/>
          <p:cNvSpPr/>
          <p:nvPr/>
        </p:nvSpPr>
        <p:spPr>
          <a:xfrm>
            <a:off x="5732813" y="1604188"/>
            <a:ext cx="2900100" cy="69600"/>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g7119cced83_0_99"/>
          <p:cNvSpPr/>
          <p:nvPr/>
        </p:nvSpPr>
        <p:spPr>
          <a:xfrm>
            <a:off x="0" y="1604187"/>
            <a:ext cx="2704011" cy="6950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g7119cced83_0_99"/>
          <p:cNvSpPr/>
          <p:nvPr/>
        </p:nvSpPr>
        <p:spPr>
          <a:xfrm rot="10800000" flipH="1">
            <a:off x="2704011" y="1604187"/>
            <a:ext cx="3028802" cy="6950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7" name="Google Shape;27;g7119cced83_0_99"/>
          <p:cNvPicPr preferRelativeResize="0"/>
          <p:nvPr/>
        </p:nvPicPr>
        <p:blipFill rotWithShape="1">
          <a:blip r:embed="rId2">
            <a:alphaModFix/>
          </a:blip>
          <a:srcRect/>
          <a:stretch/>
        </p:blipFill>
        <p:spPr>
          <a:xfrm>
            <a:off x="7800126" y="134938"/>
            <a:ext cx="4391874" cy="16018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g7119cced83_0_62"/>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0" name="Google Shape;30;g7119cced83_0_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7119cced83_0_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3" name="Google Shape;33;g7119cced83_0_6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4" name="Google Shape;34;g7119cced83_0_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g7119cced83_0_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7" name="Google Shape;37;g7119cced83_0_69"/>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8" name="Google Shape;38;g7119cced83_0_69"/>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9" name="Google Shape;39;g7119cced83_0_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7119cced83_0_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2" name="Google Shape;42;g7119cced83_0_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g7119cced83_0_77"/>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5" name="Google Shape;45;g7119cced83_0_77"/>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6" name="Google Shape;46;g7119cced83_0_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g7119cced83_0_81"/>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9" name="Google Shape;49;g7119cced83_0_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g7119cced83_0_8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7119cced83_0_8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3" name="Google Shape;53;g7119cced83_0_8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 name="Google Shape;54;g7119cced83_0_8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5" name="Google Shape;55;g7119cced83_0_8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9"/>
        <p:cNvGrpSpPr/>
        <p:nvPr/>
      </p:nvGrpSpPr>
      <p:grpSpPr>
        <a:xfrm>
          <a:off x="0" y="0"/>
          <a:ext cx="0" cy="0"/>
          <a:chOff x="0" y="0"/>
          <a:chExt cx="0" cy="0"/>
        </a:xfrm>
      </p:grpSpPr>
      <p:sp>
        <p:nvSpPr>
          <p:cNvPr id="10" name="Google Shape;10;g7119cced83_0_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7119cced83_0_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7119cced83_0_5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reativecommons.org/licenses/by-sa/4.0/"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ametsoc.org/ams/index.cfm/publications/journals/meteorological-monograph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ciesin.org/sub_guide.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ecolex.or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edocs.unep.org/handle/20.500.11822/1"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world.org/weo/environment"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guides.library.yale.edu/FESalumni"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research4life.or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bit.ly/2w3CU5C" TargetMode="External"/><Relationship Id="rId5" Type="http://schemas.openxmlformats.org/officeDocument/2006/relationships/hyperlink" Target="http://www.research4life.org/newsletter" TargetMode="External"/><Relationship Id="rId4" Type="http://schemas.openxmlformats.org/officeDocument/2006/relationships/hyperlink" Target="http://www.research4life.org/trainin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sustainabledevelopment.un.org/sdgs"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2.jp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un.org/sustainabledevelopment/globalpartnerships/" TargetMode="External"/><Relationship Id="rId7"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hyperlink" Target="https://www.un.org/sustainabledevelopment/gender-equality/tnerships/" TargetMode="External"/><Relationship Id="rId10" Type="http://schemas.openxmlformats.org/officeDocument/2006/relationships/image" Target="../media/image67.png"/><Relationship Id="rId4" Type="http://schemas.openxmlformats.org/officeDocument/2006/relationships/hyperlink" Target="https://www.un.org/sustainabledevelopment/inequality/" TargetMode="External"/><Relationship Id="rId9" Type="http://schemas.openxmlformats.org/officeDocument/2006/relationships/image" Target="../media/image66.png"/></Relationships>
</file>

<file path=ppt/slides/_rels/slide58.xml.rels><?xml version="1.0" encoding="UTF-8" standalone="yes"?>
<Relationships xmlns="http://schemas.openxmlformats.org/package/2006/relationships"><Relationship Id="rId8" Type="http://schemas.openxmlformats.org/officeDocument/2006/relationships/hyperlink" Target="http://www.research4life.org/" TargetMode="External"/><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mailto:r4l@research4life.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8"/>
          <p:cNvSpPr txBox="1">
            <a:spLocks noGrp="1"/>
          </p:cNvSpPr>
          <p:nvPr>
            <p:ph type="subTitle" idx="1"/>
          </p:nvPr>
        </p:nvSpPr>
        <p:spPr>
          <a:xfrm>
            <a:off x="0" y="4029770"/>
            <a:ext cx="12192000" cy="72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FFFFFF"/>
              </a:buClr>
              <a:buSzPts val="3600"/>
              <a:buNone/>
            </a:pPr>
            <a:r>
              <a:rPr lang="ar-SA" sz="4000" dirty="0">
                <a:solidFill>
                  <a:srgbClr val="004890"/>
                </a:solidFill>
                <a:latin typeface="Open Sans"/>
                <a:ea typeface="Open Sans"/>
                <a:cs typeface="Open Sans"/>
                <a:sym typeface="Open Sans"/>
              </a:rPr>
              <a:t>البيئة</a:t>
            </a:r>
            <a:endParaRPr sz="4000" dirty="0">
              <a:solidFill>
                <a:srgbClr val="004890"/>
              </a:solidFill>
              <a:latin typeface="Open Sans"/>
              <a:ea typeface="Open Sans"/>
              <a:cs typeface="Open Sans"/>
              <a:sym typeface="Open Sans"/>
            </a:endParaRPr>
          </a:p>
        </p:txBody>
      </p:sp>
      <p:sp>
        <p:nvSpPr>
          <p:cNvPr id="70" name="Google Shape;70;p38"/>
          <p:cNvSpPr txBox="1">
            <a:spLocks noGrp="1"/>
          </p:cNvSpPr>
          <p:nvPr>
            <p:ph type="ctrTitle"/>
          </p:nvPr>
        </p:nvSpPr>
        <p:spPr>
          <a:xfrm>
            <a:off x="-2" y="2036456"/>
            <a:ext cx="12192000" cy="1596900"/>
          </a:xfrm>
          <a:prstGeom prst="rect">
            <a:avLst/>
          </a:prstGeom>
          <a:noFill/>
          <a:ln>
            <a:noFill/>
          </a:ln>
        </p:spPr>
        <p:txBody>
          <a:bodyPr spcFirstLastPara="1" wrap="square" lIns="91425" tIns="45700" rIns="91425" bIns="0" anchor="b" anchorCtr="0">
            <a:noAutofit/>
          </a:bodyPr>
          <a:lstStyle/>
          <a:p>
            <a:pPr marL="0" marR="0" lvl="0" indent="0" algn="ctr" rtl="1">
              <a:lnSpc>
                <a:spcPct val="90000"/>
              </a:lnSpc>
              <a:spcBef>
                <a:spcPts val="0"/>
              </a:spcBef>
              <a:spcAft>
                <a:spcPts val="0"/>
              </a:spcAft>
              <a:buClr>
                <a:schemeClr val="dk1"/>
              </a:buClr>
              <a:buSzPts val="4400"/>
              <a:buFont typeface="Arial"/>
              <a:buNone/>
            </a:pPr>
            <a:r>
              <a:rPr lang="ar-SA" sz="3563" b="1" dirty="0">
                <a:solidFill>
                  <a:srgbClr val="004890"/>
                </a:solidFill>
                <a:latin typeface="Open Sans"/>
                <a:ea typeface="Open Sans"/>
                <a:cs typeface="Open Sans"/>
                <a:sym typeface="Open Sans"/>
              </a:rPr>
              <a:t> مصادر إضافية لمجموعة محدد</a:t>
            </a:r>
            <a:r>
              <a:rPr lang="ar-EG" sz="3563" b="1" dirty="0">
                <a:solidFill>
                  <a:srgbClr val="004890"/>
                </a:solidFill>
                <a:latin typeface="Open Sans"/>
                <a:ea typeface="Open Sans"/>
                <a:cs typeface="Open Sans"/>
                <a:sym typeface="Open Sans"/>
              </a:rPr>
              <a:t>ة</a:t>
            </a:r>
            <a:endParaRPr lang="ar-SA" sz="3888" b="1" dirty="0">
              <a:solidFill>
                <a:srgbClr val="004890"/>
              </a:solidFill>
              <a:latin typeface="Open Sans"/>
              <a:ea typeface="Open Sans"/>
              <a:cs typeface="Open Sans"/>
              <a:sym typeface="Open Sans"/>
            </a:endParaRPr>
          </a:p>
        </p:txBody>
      </p:sp>
      <p:sp>
        <p:nvSpPr>
          <p:cNvPr id="71" name="Google Shape;71;p38"/>
          <p:cNvSpPr txBox="1"/>
          <p:nvPr/>
        </p:nvSpPr>
        <p:spPr>
          <a:xfrm>
            <a:off x="-2" y="5606084"/>
            <a:ext cx="12192000" cy="369300"/>
          </a:xfrm>
          <a:prstGeom prst="rect">
            <a:avLst/>
          </a:prstGeom>
          <a:solidFill>
            <a:srgbClr val="586F7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Open Sans"/>
                <a:ea typeface="Open Sans"/>
                <a:cs typeface="Open Sans"/>
                <a:sym typeface="Open Sans"/>
              </a:rPr>
              <a:t>Research4Life is a public-private partnership of five </a:t>
            </a:r>
            <a:r>
              <a:rPr lang="en-US" sz="1800" b="1" i="0" u="none" strike="noStrike" cap="none" dirty="0" err="1">
                <a:solidFill>
                  <a:schemeClr val="lt1"/>
                </a:solidFill>
                <a:latin typeface="Open Sans"/>
                <a:ea typeface="Open Sans"/>
                <a:cs typeface="Open Sans"/>
                <a:sym typeface="Open Sans"/>
              </a:rPr>
              <a:t>programmes</a:t>
            </a:r>
            <a:r>
              <a:rPr lang="en-US" sz="1800" b="1" i="0" u="none" strike="noStrike" cap="none" dirty="0">
                <a:solidFill>
                  <a:schemeClr val="lt1"/>
                </a:solidFill>
                <a:latin typeface="Open Sans"/>
                <a:ea typeface="Open Sans"/>
                <a:cs typeface="Open Sans"/>
                <a:sym typeface="Open Sans"/>
              </a:rPr>
              <a:t>:</a:t>
            </a:r>
            <a:endParaRPr sz="1800" b="1" i="0" u="none" strike="noStrike" cap="none" dirty="0">
              <a:solidFill>
                <a:schemeClr val="lt1"/>
              </a:solidFill>
              <a:latin typeface="Open Sans"/>
              <a:ea typeface="Open Sans"/>
              <a:cs typeface="Open Sans"/>
              <a:sym typeface="Open Sans"/>
            </a:endParaRPr>
          </a:p>
        </p:txBody>
      </p:sp>
      <p:pic>
        <p:nvPicPr>
          <p:cNvPr id="72" name="Google Shape;72;p38"/>
          <p:cNvPicPr preferRelativeResize="0"/>
          <p:nvPr/>
        </p:nvPicPr>
        <p:blipFill rotWithShape="1">
          <a:blip r:embed="rId3">
            <a:alphaModFix/>
          </a:blip>
          <a:srcRect/>
          <a:stretch/>
        </p:blipFill>
        <p:spPr>
          <a:xfrm>
            <a:off x="841600" y="6148180"/>
            <a:ext cx="1523874" cy="633932"/>
          </a:xfrm>
          <a:prstGeom prst="rect">
            <a:avLst/>
          </a:prstGeom>
          <a:noFill/>
          <a:ln>
            <a:noFill/>
          </a:ln>
        </p:spPr>
      </p:pic>
      <p:pic>
        <p:nvPicPr>
          <p:cNvPr id="73" name="Google Shape;73;p38"/>
          <p:cNvPicPr preferRelativeResize="0"/>
          <p:nvPr/>
        </p:nvPicPr>
        <p:blipFill rotWithShape="1">
          <a:blip r:embed="rId4">
            <a:alphaModFix/>
          </a:blip>
          <a:srcRect/>
          <a:stretch/>
        </p:blipFill>
        <p:spPr>
          <a:xfrm>
            <a:off x="3026669" y="6207625"/>
            <a:ext cx="1962613" cy="515078"/>
          </a:xfrm>
          <a:prstGeom prst="rect">
            <a:avLst/>
          </a:prstGeom>
          <a:noFill/>
          <a:ln>
            <a:noFill/>
          </a:ln>
        </p:spPr>
      </p:pic>
      <p:pic>
        <p:nvPicPr>
          <p:cNvPr id="74" name="Google Shape;74;p38"/>
          <p:cNvPicPr preferRelativeResize="0"/>
          <p:nvPr/>
        </p:nvPicPr>
        <p:blipFill rotWithShape="1">
          <a:blip r:embed="rId5">
            <a:alphaModFix/>
          </a:blip>
          <a:srcRect/>
          <a:stretch/>
        </p:blipFill>
        <p:spPr>
          <a:xfrm>
            <a:off x="5650478" y="6118184"/>
            <a:ext cx="1612438" cy="693960"/>
          </a:xfrm>
          <a:prstGeom prst="rect">
            <a:avLst/>
          </a:prstGeom>
          <a:noFill/>
          <a:ln>
            <a:noFill/>
          </a:ln>
        </p:spPr>
      </p:pic>
      <p:pic>
        <p:nvPicPr>
          <p:cNvPr id="75" name="Google Shape;75;p38"/>
          <p:cNvPicPr preferRelativeResize="0"/>
          <p:nvPr/>
        </p:nvPicPr>
        <p:blipFill rotWithShape="1">
          <a:blip r:embed="rId6">
            <a:alphaModFix/>
          </a:blip>
          <a:srcRect/>
          <a:stretch/>
        </p:blipFill>
        <p:spPr>
          <a:xfrm>
            <a:off x="7920080" y="6181191"/>
            <a:ext cx="1468376" cy="567894"/>
          </a:xfrm>
          <a:prstGeom prst="rect">
            <a:avLst/>
          </a:prstGeom>
          <a:noFill/>
          <a:ln>
            <a:noFill/>
          </a:ln>
        </p:spPr>
      </p:pic>
      <p:pic>
        <p:nvPicPr>
          <p:cNvPr id="76" name="Google Shape;76;p38"/>
          <p:cNvPicPr preferRelativeResize="0"/>
          <p:nvPr/>
        </p:nvPicPr>
        <p:blipFill rotWithShape="1">
          <a:blip r:embed="rId7">
            <a:alphaModFix/>
          </a:blip>
          <a:srcRect/>
          <a:stretch/>
        </p:blipFill>
        <p:spPr>
          <a:xfrm>
            <a:off x="9938199" y="6141339"/>
            <a:ext cx="1523874" cy="647649"/>
          </a:xfrm>
          <a:prstGeom prst="rect">
            <a:avLst/>
          </a:prstGeom>
          <a:noFill/>
          <a:ln>
            <a:noFill/>
          </a:ln>
        </p:spPr>
      </p:pic>
      <p:sp>
        <p:nvSpPr>
          <p:cNvPr id="10" name="Google Shape;71;p38">
            <a:extLst>
              <a:ext uri="{FF2B5EF4-FFF2-40B4-BE49-F238E27FC236}">
                <a16:creationId xmlns:a16="http://schemas.microsoft.com/office/drawing/2014/main" id="{6E2418B3-C54D-2544-95EB-DA2BE3EC43EB}"/>
              </a:ext>
            </a:extLst>
          </p:cNvPr>
          <p:cNvSpPr txBox="1"/>
          <p:nvPr/>
        </p:nvSpPr>
        <p:spPr>
          <a:xfrm>
            <a:off x="0" y="5606084"/>
            <a:ext cx="12192000" cy="369291"/>
          </a:xfrm>
          <a:prstGeom prst="rect">
            <a:avLst/>
          </a:prstGeom>
          <a:solidFill>
            <a:srgbClr val="586F7C"/>
          </a:solidFill>
          <a:ln>
            <a:noFill/>
          </a:ln>
        </p:spPr>
        <p:txBody>
          <a:bodyPr spcFirstLastPara="1" wrap="square" lIns="91425" tIns="45700" rIns="91425" bIns="45700" anchor="t" anchorCtr="0">
            <a:spAutoFit/>
          </a:bodyPr>
          <a:lstStyle/>
          <a:p>
            <a:pPr lvl="0" algn="ctr" rtl="1">
              <a:buSzPts val="1800"/>
            </a:pPr>
            <a:r>
              <a:rPr lang="ar-SA" sz="1800" b="1" i="0" u="none" strike="noStrike" cap="none" dirty="0">
                <a:solidFill>
                  <a:schemeClr val="bg1">
                    <a:lumMod val="95000"/>
                  </a:schemeClr>
                </a:solidFill>
                <a:latin typeface="Open Sans"/>
                <a:ea typeface="Open Sans"/>
                <a:cs typeface="Open Sans"/>
                <a:sym typeface="Open Sans"/>
              </a:rPr>
              <a:t>مجموعات البحوث من أجل الحياة </a:t>
            </a:r>
            <a:r>
              <a:rPr lang="en-US" sz="1800" b="1" i="0" u="none" strike="noStrike" cap="none" dirty="0">
                <a:solidFill>
                  <a:schemeClr val="bg1">
                    <a:lumMod val="95000"/>
                  </a:schemeClr>
                </a:solidFill>
                <a:latin typeface="Open Sans"/>
                <a:ea typeface="Open Sans"/>
                <a:cs typeface="Open Sans"/>
                <a:sym typeface="Open Sans"/>
              </a:rPr>
              <a:t>Research4Life" </a:t>
            </a:r>
            <a:r>
              <a:rPr lang="ar-SA" sz="1800" b="1" i="0" u="none" strike="noStrike" cap="none" dirty="0">
                <a:solidFill>
                  <a:schemeClr val="bg1">
                    <a:lumMod val="95000"/>
                  </a:schemeClr>
                </a:solidFill>
                <a:latin typeface="Open Sans"/>
                <a:ea typeface="Open Sans"/>
                <a:cs typeface="Open Sans"/>
                <a:sym typeface="Open Sans"/>
              </a:rPr>
              <a:t>" هي شراكة بين القطاعين العام والخاص لخمس مجموعات :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txBox="1">
            <a:spLocks noGrp="1"/>
          </p:cNvSpPr>
          <p:nvPr>
            <p:ph type="title"/>
          </p:nvPr>
        </p:nvSpPr>
        <p:spPr>
          <a:xfrm>
            <a:off x="0" y="378812"/>
            <a:ext cx="7837714"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EG" sz="3600" dirty="0">
                <a:solidFill>
                  <a:srgbClr val="586F7C"/>
                </a:solidFill>
                <a:latin typeface="Open Sans"/>
                <a:ea typeface="Open Sans"/>
                <a:cs typeface="Open Sans"/>
                <a:sym typeface="Open Sans"/>
              </a:rPr>
              <a:t>عرض الملف على الكشاف البيئي</a:t>
            </a:r>
            <a:endParaRPr sz="3600" dirty="0">
              <a:solidFill>
                <a:srgbClr val="586F7C"/>
              </a:solidFill>
              <a:latin typeface="Open Sans"/>
              <a:ea typeface="Open Sans"/>
              <a:cs typeface="Open Sans"/>
              <a:sym typeface="Open Sans"/>
            </a:endParaRPr>
          </a:p>
        </p:txBody>
      </p:sp>
      <p:sp>
        <p:nvSpPr>
          <p:cNvPr id="151" name="Google Shape;151;p7"/>
          <p:cNvSpPr txBox="1">
            <a:spLocks noGrp="1"/>
          </p:cNvSpPr>
          <p:nvPr>
            <p:ph type="body" idx="1"/>
          </p:nvPr>
        </p:nvSpPr>
        <p:spPr>
          <a:xfrm>
            <a:off x="0" y="1810196"/>
            <a:ext cx="11887199" cy="4655918"/>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كما يتيح رمز </a:t>
            </a:r>
            <a:r>
              <a:rPr lang="en-US" sz="2000"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   </a:t>
            </a:r>
            <a:r>
              <a:rPr lang="en-US" sz="2000"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 الموجود بجوار عنوان كل نتيجة بحث للمستخدم إمكانية </a:t>
            </a:r>
            <a:r>
              <a:rPr lang="ar-EG" sz="2000" b="1" dirty="0">
                <a:solidFill>
                  <a:srgbClr val="3F3F3F"/>
                </a:solidFill>
                <a:latin typeface="Open Sans"/>
                <a:ea typeface="Open Sans"/>
                <a:cs typeface="Open Sans"/>
                <a:sym typeface="Open Sans"/>
              </a:rPr>
              <a:t>حفظ</a:t>
            </a:r>
            <a:r>
              <a:rPr lang="ar-EG" sz="2000"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save</a:t>
            </a:r>
            <a:r>
              <a:rPr lang="ar-EG" sz="2000" b="1"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اقتباس المقالة و</a:t>
            </a:r>
            <a:r>
              <a:rPr lang="ar-EG" sz="2000" b="1" dirty="0">
                <a:solidFill>
                  <a:srgbClr val="3F3F3F"/>
                </a:solidFill>
                <a:latin typeface="Open Sans"/>
                <a:ea typeface="Open Sans"/>
                <a:cs typeface="Open Sans"/>
                <a:sym typeface="Open Sans"/>
              </a:rPr>
              <a:t>إرساله عبر البريد الإلكتروني </a:t>
            </a:r>
            <a:r>
              <a:rPr lang="ar-EG" sz="2000" dirty="0">
                <a:solidFill>
                  <a:srgbClr val="3F3F3F"/>
                </a:solidFill>
                <a:latin typeface="Open Sans"/>
                <a:ea typeface="Open Sans"/>
                <a:cs typeface="Open Sans"/>
                <a:sym typeface="Open Sans"/>
              </a:rPr>
              <a:t>و</a:t>
            </a:r>
            <a:r>
              <a:rPr lang="ar-EG" sz="2000" b="1" dirty="0">
                <a:solidFill>
                  <a:srgbClr val="3F3F3F"/>
                </a:solidFill>
                <a:latin typeface="Open Sans"/>
                <a:ea typeface="Open Sans"/>
                <a:cs typeface="Open Sans"/>
                <a:sym typeface="Open Sans"/>
              </a:rPr>
              <a:t>طباعته </a:t>
            </a:r>
            <a:r>
              <a:rPr lang="en-US" sz="2000" b="1" dirty="0">
                <a:solidFill>
                  <a:srgbClr val="3F3F3F"/>
                </a:solidFill>
                <a:latin typeface="Open Sans"/>
                <a:ea typeface="Open Sans"/>
                <a:cs typeface="Open Sans"/>
                <a:sym typeface="Open Sans"/>
              </a:rPr>
              <a:t>print</a:t>
            </a:r>
            <a:r>
              <a:rPr lang="ar-EG" sz="2000" dirty="0">
                <a:solidFill>
                  <a:srgbClr val="3F3F3F"/>
                </a:solidFill>
                <a:latin typeface="Open Sans"/>
                <a:ea typeface="Open Sans"/>
                <a:cs typeface="Open Sans"/>
                <a:sym typeface="Open Sans"/>
              </a:rPr>
              <a:t>.</a:t>
            </a:r>
            <a:endParaRPr lang="en-US" sz="2000" dirty="0">
              <a:solidFill>
                <a:srgbClr val="3F3F3F"/>
              </a:solidFill>
              <a:latin typeface="Open Sans"/>
              <a:ea typeface="Open Sans"/>
              <a:cs typeface="Open Sans"/>
              <a:sym typeface="Open Sans"/>
            </a:endParaRPr>
          </a:p>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لاحظ أنه بمجرد إضافة ملف إلى الملف الرئيسى، فإنه يتغير لونه إلى اللون الأصفر           كما هو موضح أدناه</a:t>
            </a:r>
            <a:r>
              <a:rPr lang="en-US" sz="2000" dirty="0">
                <a:solidFill>
                  <a:srgbClr val="3F3F3F"/>
                </a:solidFill>
                <a:latin typeface="Open Sans"/>
                <a:ea typeface="Open Sans"/>
                <a:cs typeface="Open Sans"/>
                <a:sym typeface="Open Sans"/>
              </a:rPr>
              <a:t>.</a:t>
            </a:r>
            <a:endParaRPr dirty="0">
              <a:solidFill>
                <a:srgbClr val="3F3F3F"/>
              </a:solidFill>
            </a:endParaRPr>
          </a:p>
        </p:txBody>
      </p:sp>
      <p:pic>
        <p:nvPicPr>
          <p:cNvPr id="152" name="Google Shape;152;p7" descr="https://lh4.googleusercontent.com/QsETFdD5wTHVlMUtAY210f3Tj0eBX8qNUv01dxsJFqOzOxFvUN2eF6bohY4xT8mjFSwQdY3qsrGui1HP6dfpKn7SMXhmdb8i1q62uDrDIRWwAFAsCV14ahPZSECx91bnYbc9XSs"/>
          <p:cNvPicPr preferRelativeResize="0"/>
          <p:nvPr/>
        </p:nvPicPr>
        <p:blipFill rotWithShape="1">
          <a:blip r:embed="rId3">
            <a:alphaModFix/>
          </a:blip>
          <a:srcRect/>
          <a:stretch/>
        </p:blipFill>
        <p:spPr>
          <a:xfrm>
            <a:off x="2201445" y="3494315"/>
            <a:ext cx="7484308" cy="3202304"/>
          </a:xfrm>
          <a:prstGeom prst="rect">
            <a:avLst/>
          </a:prstGeom>
          <a:noFill/>
          <a:ln>
            <a:noFill/>
          </a:ln>
        </p:spPr>
      </p:pic>
      <p:pic>
        <p:nvPicPr>
          <p:cNvPr id="153" name="Google Shape;153;p7" descr="https://lh3.googleusercontent.com/Hg7kPrwIPAdJrjWddt0aGDMRQMBemwo3EUPE6HgeGB6z8clMEWVZYs6FNjK-aQnhIUmPPTWv4wxTL5Njr8ziKAWEwglgufh1R16R3JuYi_GAVIkGZJn2B9xORm1edfXPsCqCD7I"/>
          <p:cNvPicPr preferRelativeResize="0"/>
          <p:nvPr/>
        </p:nvPicPr>
        <p:blipFill rotWithShape="1">
          <a:blip r:embed="rId4">
            <a:alphaModFix/>
          </a:blip>
          <a:srcRect/>
          <a:stretch/>
        </p:blipFill>
        <p:spPr>
          <a:xfrm>
            <a:off x="9504898" y="2004019"/>
            <a:ext cx="764096" cy="337101"/>
          </a:xfrm>
          <a:prstGeom prst="rect">
            <a:avLst/>
          </a:prstGeom>
          <a:noFill/>
          <a:ln>
            <a:noFill/>
          </a:ln>
        </p:spPr>
      </p:pic>
      <p:pic>
        <p:nvPicPr>
          <p:cNvPr id="154" name="Google Shape;154;p7" descr="https://lh4.googleusercontent.com/ChnGh5uGvjyWZbzJcot8z3FXzi29kuMzKXdPlx_GhHzAZuOzIfv4pupVNoSJpQaDint_hemh6PG_8Gh_wpWdUdMc_l0gHEjfV6J7yInL8CO7kaUMhaXf8eNrD3QXFCCgBMclMz0"/>
          <p:cNvPicPr preferRelativeResize="0"/>
          <p:nvPr/>
        </p:nvPicPr>
        <p:blipFill rotWithShape="1">
          <a:blip r:embed="rId5">
            <a:alphaModFix/>
          </a:blip>
          <a:srcRect/>
          <a:stretch/>
        </p:blipFill>
        <p:spPr>
          <a:xfrm>
            <a:off x="4072976" y="2702408"/>
            <a:ext cx="604157" cy="411110"/>
          </a:xfrm>
          <a:prstGeom prst="rect">
            <a:avLst/>
          </a:prstGeom>
          <a:noFill/>
          <a:ln>
            <a:noFill/>
          </a:ln>
        </p:spPr>
      </p:pic>
      <p:cxnSp>
        <p:nvCxnSpPr>
          <p:cNvPr id="155" name="Google Shape;155;p7"/>
          <p:cNvCxnSpPr>
            <a:cxnSpLocks/>
          </p:cNvCxnSpPr>
          <p:nvPr/>
        </p:nvCxnSpPr>
        <p:spPr>
          <a:xfrm>
            <a:off x="4726545" y="3043264"/>
            <a:ext cx="3031715" cy="1094891"/>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1"/>
          <p:cNvSpPr txBox="1">
            <a:spLocks noGrp="1"/>
          </p:cNvSpPr>
          <p:nvPr>
            <p:ph type="title"/>
          </p:nvPr>
        </p:nvSpPr>
        <p:spPr>
          <a:xfrm>
            <a:off x="0" y="378812"/>
            <a:ext cx="7727324"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EG" dirty="0">
                <a:solidFill>
                  <a:srgbClr val="586F7C"/>
                </a:solidFill>
                <a:latin typeface="Open Sans"/>
                <a:ea typeface="Open Sans"/>
                <a:cs typeface="Open Sans"/>
                <a:sym typeface="Open Sans"/>
              </a:rPr>
              <a:t>عرض محتويات الملف</a:t>
            </a:r>
            <a:endParaRPr dirty="0"/>
          </a:p>
        </p:txBody>
      </p:sp>
      <p:sp>
        <p:nvSpPr>
          <p:cNvPr id="161" name="Google Shape;161;p11"/>
          <p:cNvSpPr txBox="1">
            <a:spLocks noGrp="1"/>
          </p:cNvSpPr>
          <p:nvPr>
            <p:ph type="body" idx="1"/>
          </p:nvPr>
        </p:nvSpPr>
        <p:spPr>
          <a:xfrm>
            <a:off x="179615" y="1730829"/>
            <a:ext cx="12012385" cy="5127171"/>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لعرض محتويات الملف المحفوظ، انقر فوق </a:t>
            </a:r>
            <a:r>
              <a:rPr lang="ar-EG" sz="2000" b="1" dirty="0">
                <a:solidFill>
                  <a:srgbClr val="3F3F3F"/>
                </a:solidFill>
                <a:latin typeface="Open Sans"/>
                <a:ea typeface="Open Sans"/>
                <a:cs typeface="Open Sans"/>
                <a:sym typeface="Open Sans"/>
              </a:rPr>
              <a:t>"عرض الملف</a:t>
            </a:r>
            <a:r>
              <a:rPr lang="en-US" sz="2000" b="1" dirty="0">
                <a:solidFill>
                  <a:srgbClr val="3F3F3F"/>
                </a:solidFill>
                <a:latin typeface="Open Sans"/>
                <a:ea typeface="Open Sans"/>
                <a:cs typeface="Open Sans"/>
                <a:sym typeface="Open Sans"/>
              </a:rPr>
              <a:t> Folder View </a:t>
            </a:r>
            <a:r>
              <a:rPr lang="ar-EG" sz="2000" b="1" dirty="0">
                <a:solidFill>
                  <a:srgbClr val="3F3F3F"/>
                </a:solidFill>
                <a:latin typeface="Open Sans"/>
                <a:ea typeface="Open Sans"/>
                <a:cs typeface="Open Sans"/>
                <a:sym typeface="Open Sans"/>
              </a:rPr>
              <a:t>".</a:t>
            </a:r>
            <a:endParaRPr b="1"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تظهر طريقة </a:t>
            </a:r>
            <a:r>
              <a:rPr lang="ar-EG" sz="2000" b="1" dirty="0">
                <a:solidFill>
                  <a:srgbClr val="3F3F3F"/>
                </a:solidFill>
                <a:latin typeface="Open Sans"/>
                <a:ea typeface="Open Sans"/>
                <a:cs typeface="Open Sans"/>
                <a:sym typeface="Open Sans"/>
              </a:rPr>
              <a:t>عرض الملف </a:t>
            </a:r>
            <a:r>
              <a:rPr lang="en-US" sz="2000" b="1" dirty="0">
                <a:solidFill>
                  <a:srgbClr val="3F3F3F"/>
                </a:solidFill>
                <a:latin typeface="Open Sans"/>
                <a:ea typeface="Open Sans"/>
                <a:cs typeface="Open Sans"/>
                <a:sym typeface="Open Sans"/>
              </a:rPr>
              <a:t>Folder View</a:t>
            </a:r>
            <a:r>
              <a:rPr lang="ar-EG" sz="2000" b="1"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أيضًا تفصيلاً لنوع المحتوى المتوفر في المجلد</a:t>
            </a:r>
            <a:r>
              <a:rPr lang="en-US" sz="2000" dirty="0">
                <a:solidFill>
                  <a:srgbClr val="3F3F3F"/>
                </a:solidFill>
                <a:latin typeface="Open Sans"/>
                <a:ea typeface="Open Sans"/>
                <a:cs typeface="Open Sans"/>
                <a:sym typeface="Open Sans"/>
              </a:rPr>
              <a:t>.</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يمكن للمستخدم أيضًا </a:t>
            </a:r>
            <a:r>
              <a:rPr lang="ar-EG" sz="2000" b="1" dirty="0">
                <a:solidFill>
                  <a:srgbClr val="3F3F3F"/>
                </a:solidFill>
                <a:latin typeface="Open Sans"/>
                <a:ea typeface="Open Sans"/>
                <a:cs typeface="Open Sans"/>
                <a:sym typeface="Open Sans"/>
              </a:rPr>
              <a:t>طباعة</a:t>
            </a:r>
            <a:r>
              <a:rPr lang="en-US" sz="2000" b="1" dirty="0">
                <a:solidFill>
                  <a:srgbClr val="3F3F3F"/>
                </a:solidFill>
                <a:latin typeface="Open Sans"/>
                <a:ea typeface="Open Sans"/>
                <a:cs typeface="Open Sans"/>
                <a:sym typeface="Open Sans"/>
              </a:rPr>
              <a:t> </a:t>
            </a:r>
            <a:r>
              <a:rPr lang="ar-EG" sz="2000" b="1"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print</a:t>
            </a:r>
            <a:r>
              <a:rPr lang="ar-EG" sz="2000" b="1"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 محتويات المجلد و</a:t>
            </a:r>
            <a:r>
              <a:rPr lang="ar-EG" sz="2000" b="1" dirty="0">
                <a:solidFill>
                  <a:srgbClr val="3F3F3F"/>
                </a:solidFill>
                <a:latin typeface="Open Sans"/>
                <a:ea typeface="Open Sans"/>
                <a:cs typeface="Open Sans"/>
                <a:sym typeface="Open Sans"/>
              </a:rPr>
              <a:t>إرسالها عبر البريد الإلكتروني</a:t>
            </a:r>
            <a:r>
              <a:rPr lang="en-US" sz="2000" b="1" dirty="0">
                <a:solidFill>
                  <a:srgbClr val="3F3F3F"/>
                </a:solidFill>
                <a:latin typeface="Open Sans"/>
                <a:ea typeface="Open Sans"/>
                <a:cs typeface="Open Sans"/>
                <a:sym typeface="Open Sans"/>
              </a:rPr>
              <a:t> </a:t>
            </a:r>
            <a:r>
              <a:rPr lang="ar-EG" sz="2000" b="1"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email</a:t>
            </a:r>
            <a:r>
              <a:rPr lang="ar-EG" sz="2000" b="1"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و</a:t>
            </a:r>
            <a:r>
              <a:rPr lang="ar-EG" sz="2000" b="1" dirty="0">
                <a:solidFill>
                  <a:srgbClr val="3F3F3F"/>
                </a:solidFill>
                <a:latin typeface="Open Sans"/>
                <a:ea typeface="Open Sans"/>
                <a:cs typeface="Open Sans"/>
                <a:sym typeface="Open Sans"/>
              </a:rPr>
              <a:t>حفظها</a:t>
            </a:r>
            <a:r>
              <a:rPr lang="en-US" sz="2000" b="1" dirty="0">
                <a:solidFill>
                  <a:srgbClr val="3F3F3F"/>
                </a:solidFill>
                <a:latin typeface="Open Sans"/>
                <a:ea typeface="Open Sans"/>
                <a:cs typeface="Open Sans"/>
                <a:sym typeface="Open Sans"/>
              </a:rPr>
              <a:t> </a:t>
            </a:r>
            <a:r>
              <a:rPr lang="ar-EG" sz="2000" b="1"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save</a:t>
            </a:r>
            <a:r>
              <a:rPr lang="ar-EG" sz="2000" dirty="0">
                <a:solidFill>
                  <a:srgbClr val="3F3F3F"/>
                </a:solidFill>
                <a:latin typeface="Open Sans"/>
                <a:ea typeface="Open Sans"/>
                <a:cs typeface="Open Sans"/>
                <a:sym typeface="Open Sans"/>
              </a:rPr>
              <a:t> و</a:t>
            </a:r>
            <a:r>
              <a:rPr lang="ar-EG" sz="2000" b="1" dirty="0">
                <a:solidFill>
                  <a:srgbClr val="3F3F3F"/>
                </a:solidFill>
                <a:latin typeface="Open Sans"/>
                <a:ea typeface="Open Sans"/>
                <a:cs typeface="Open Sans"/>
                <a:sym typeface="Open Sans"/>
              </a:rPr>
              <a:t>تصديرها</a:t>
            </a:r>
            <a:r>
              <a:rPr lang="en-US" sz="2000" dirty="0">
                <a:solidFill>
                  <a:srgbClr val="3F3F3F"/>
                </a:solidFill>
                <a:latin typeface="Open Sans"/>
                <a:ea typeface="Open Sans"/>
                <a:cs typeface="Open Sans"/>
                <a:sym typeface="Open Sans"/>
              </a:rPr>
              <a:t>.</a:t>
            </a:r>
            <a:r>
              <a:rPr lang="ar-EG" sz="2000"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export</a:t>
            </a:r>
            <a:endParaRPr sz="2000" dirty="0">
              <a:solidFill>
                <a:srgbClr val="3F3F3F"/>
              </a:solidFill>
              <a:latin typeface="Open Sans"/>
              <a:ea typeface="Open Sans"/>
              <a:cs typeface="Open Sans"/>
              <a:sym typeface="Open Sans"/>
            </a:endParaRPr>
          </a:p>
        </p:txBody>
      </p:sp>
      <p:pic>
        <p:nvPicPr>
          <p:cNvPr id="162" name="Google Shape;162;p11" descr="https://lh4.googleusercontent.com/jKlxSYbcZwnMYTkyfqSqkY4S4ZuXBxuQInFCmBeQhIhTurEACNJP-Kxes_tTd92Q9xOBxRZVdbqcAkEJeK1nsEZ5-P_jb5rx2XqAqa7rwfbnEx_LOU0guEiZ-J2jX8HyYwKKgTE"/>
          <p:cNvPicPr preferRelativeResize="0"/>
          <p:nvPr/>
        </p:nvPicPr>
        <p:blipFill rotWithShape="1">
          <a:blip r:embed="rId3">
            <a:alphaModFix/>
          </a:blip>
          <a:srcRect/>
          <a:stretch/>
        </p:blipFill>
        <p:spPr>
          <a:xfrm>
            <a:off x="2204350" y="3304450"/>
            <a:ext cx="7929251" cy="3421625"/>
          </a:xfrm>
          <a:prstGeom prst="rect">
            <a:avLst/>
          </a:prstGeom>
          <a:noFill/>
          <a:ln>
            <a:noFill/>
          </a:ln>
        </p:spPr>
      </p:pic>
      <p:cxnSp>
        <p:nvCxnSpPr>
          <p:cNvPr id="163" name="Google Shape;163;p11"/>
          <p:cNvCxnSpPr/>
          <p:nvPr/>
        </p:nvCxnSpPr>
        <p:spPr>
          <a:xfrm>
            <a:off x="8712225" y="3123250"/>
            <a:ext cx="850200" cy="5715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2"/>
          <p:cNvPicPr preferRelativeResize="0"/>
          <p:nvPr/>
        </p:nvPicPr>
        <p:blipFill rotWithShape="1">
          <a:blip r:embed="rId3">
            <a:alphaModFix/>
          </a:blip>
          <a:srcRect/>
          <a:stretch/>
        </p:blipFill>
        <p:spPr>
          <a:xfrm>
            <a:off x="3017451" y="1751527"/>
            <a:ext cx="4935276" cy="4899644"/>
          </a:xfrm>
          <a:prstGeom prst="rect">
            <a:avLst/>
          </a:prstGeom>
          <a:noFill/>
          <a:ln>
            <a:noFill/>
          </a:ln>
        </p:spPr>
      </p:pic>
      <p:pic>
        <p:nvPicPr>
          <p:cNvPr id="169" name="Google Shape;169;p12"/>
          <p:cNvPicPr preferRelativeResize="0"/>
          <p:nvPr/>
        </p:nvPicPr>
        <p:blipFill rotWithShape="1">
          <a:blip r:embed="rId4">
            <a:alphaModFix/>
          </a:blip>
          <a:srcRect/>
          <a:stretch/>
        </p:blipFill>
        <p:spPr>
          <a:xfrm>
            <a:off x="0" y="2028422"/>
            <a:ext cx="2910209" cy="3827939"/>
          </a:xfrm>
          <a:prstGeom prst="rect">
            <a:avLst/>
          </a:prstGeom>
          <a:noFill/>
          <a:ln>
            <a:noFill/>
          </a:ln>
        </p:spPr>
      </p:pic>
      <p:sp>
        <p:nvSpPr>
          <p:cNvPr id="170" name="Google Shape;170;p12"/>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EG" dirty="0">
                <a:solidFill>
                  <a:srgbClr val="586F7C"/>
                </a:solidFill>
                <a:latin typeface="Open Sans"/>
                <a:ea typeface="Open Sans"/>
                <a:cs typeface="Open Sans"/>
                <a:sym typeface="Open Sans"/>
              </a:rPr>
              <a:t>إنشاء حساب على </a:t>
            </a:r>
            <a:r>
              <a:rPr lang="en-US" dirty="0">
                <a:solidFill>
                  <a:srgbClr val="586F7C"/>
                </a:solidFill>
                <a:latin typeface="Open Sans"/>
                <a:ea typeface="Open Sans"/>
                <a:cs typeface="Open Sans"/>
                <a:sym typeface="Open Sans"/>
              </a:rPr>
              <a:t>EBSCOhost</a:t>
            </a:r>
            <a:endParaRPr dirty="0">
              <a:solidFill>
                <a:srgbClr val="586F7C"/>
              </a:solidFill>
              <a:latin typeface="Open Sans"/>
              <a:ea typeface="Open Sans"/>
              <a:cs typeface="Open Sans"/>
              <a:sym typeface="Open Sans"/>
            </a:endParaRPr>
          </a:p>
        </p:txBody>
      </p:sp>
      <p:sp>
        <p:nvSpPr>
          <p:cNvPr id="171" name="Google Shape;171;p12"/>
          <p:cNvSpPr txBox="1">
            <a:spLocks noGrp="1"/>
          </p:cNvSpPr>
          <p:nvPr>
            <p:ph type="body" idx="1"/>
          </p:nvPr>
        </p:nvSpPr>
        <p:spPr>
          <a:xfrm>
            <a:off x="7968343" y="1764034"/>
            <a:ext cx="4208041" cy="4715154"/>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EG" sz="2000" dirty="0">
                <a:solidFill>
                  <a:schemeClr val="tx1">
                    <a:lumMod val="75000"/>
                    <a:lumOff val="25000"/>
                  </a:schemeClr>
                </a:solidFill>
                <a:latin typeface="Open Sans"/>
                <a:ea typeface="Open Sans"/>
                <a:cs typeface="Open Sans"/>
                <a:sym typeface="Open Sans"/>
              </a:rPr>
              <a:t>انقر فوق زر </a:t>
            </a:r>
            <a:r>
              <a:rPr lang="ar-EG" sz="2000" b="1" dirty="0">
                <a:solidFill>
                  <a:schemeClr val="tx1">
                    <a:lumMod val="75000"/>
                    <a:lumOff val="25000"/>
                  </a:schemeClr>
                </a:solidFill>
                <a:latin typeface="Open Sans"/>
                <a:ea typeface="Open Sans"/>
                <a:cs typeface="Open Sans"/>
                <a:sym typeface="Open Sans"/>
              </a:rPr>
              <a:t>تسجيل الدخول </a:t>
            </a:r>
            <a:r>
              <a:rPr lang="en-US" sz="2000" b="1" dirty="0">
                <a:solidFill>
                  <a:schemeClr val="tx1">
                    <a:lumMod val="75000"/>
                    <a:lumOff val="25000"/>
                  </a:schemeClr>
                </a:solidFill>
                <a:latin typeface="Open Sans"/>
                <a:ea typeface="Open Sans"/>
                <a:cs typeface="Open Sans"/>
                <a:sym typeface="Open Sans"/>
              </a:rPr>
              <a:t>Sign in</a:t>
            </a:r>
            <a:r>
              <a:rPr lang="ar-EG" sz="2000" b="1" dirty="0">
                <a:solidFill>
                  <a:schemeClr val="tx1">
                    <a:lumMod val="75000"/>
                    <a:lumOff val="25000"/>
                  </a:schemeClr>
                </a:solidFill>
                <a:latin typeface="Open Sans"/>
                <a:ea typeface="Open Sans"/>
                <a:cs typeface="Open Sans"/>
                <a:sym typeface="Open Sans"/>
              </a:rPr>
              <a:t> </a:t>
            </a:r>
            <a:r>
              <a:rPr lang="en-US" sz="2000" b="1" dirty="0">
                <a:solidFill>
                  <a:schemeClr val="tx1">
                    <a:lumMod val="75000"/>
                    <a:lumOff val="25000"/>
                  </a:schemeClr>
                </a:solidFill>
                <a:latin typeface="Open Sans"/>
                <a:ea typeface="Open Sans"/>
                <a:cs typeface="Open Sans"/>
                <a:sym typeface="Open Sans"/>
              </a:rPr>
              <a:t> </a:t>
            </a:r>
            <a:r>
              <a:rPr lang="ar-EG" sz="2000" dirty="0">
                <a:solidFill>
                  <a:schemeClr val="tx1">
                    <a:lumMod val="75000"/>
                    <a:lumOff val="25000"/>
                  </a:schemeClr>
                </a:solidFill>
                <a:latin typeface="Open Sans"/>
                <a:ea typeface="Open Sans"/>
                <a:cs typeface="Open Sans"/>
                <a:sym typeface="Open Sans"/>
              </a:rPr>
              <a:t>في الشريط العلوي لصفحة بحث الفهرس البيئي واختر </a:t>
            </a:r>
            <a:r>
              <a:rPr lang="ar-EG" sz="2000" b="1" dirty="0">
                <a:solidFill>
                  <a:schemeClr val="tx1">
                    <a:lumMod val="75000"/>
                    <a:lumOff val="25000"/>
                  </a:schemeClr>
                </a:solidFill>
                <a:latin typeface="Open Sans"/>
                <a:ea typeface="Open Sans"/>
                <a:cs typeface="Open Sans"/>
                <a:sym typeface="Open Sans"/>
              </a:rPr>
              <a:t>تسجيل </a:t>
            </a:r>
            <a:r>
              <a:rPr lang="en-US" sz="2000" b="1" dirty="0">
                <a:solidFill>
                  <a:schemeClr val="tx1">
                    <a:lumMod val="75000"/>
                    <a:lumOff val="25000"/>
                  </a:schemeClr>
                </a:solidFill>
                <a:latin typeface="Open Sans"/>
                <a:ea typeface="Open Sans"/>
                <a:cs typeface="Open Sans"/>
                <a:sym typeface="Open Sans"/>
              </a:rPr>
              <a:t>Sign up.</a:t>
            </a:r>
            <a:endParaRPr dirty="0">
              <a:solidFill>
                <a:schemeClr val="tx1">
                  <a:lumMod val="75000"/>
                  <a:lumOff val="25000"/>
                </a:schemeClr>
              </a:solidFill>
            </a:endParaRPr>
          </a:p>
          <a:p>
            <a:pPr marL="457200" lvl="0" indent="-381000" algn="r" rtl="1">
              <a:lnSpc>
                <a:spcPct val="100000"/>
              </a:lnSpc>
              <a:spcBef>
                <a:spcPts val="1000"/>
              </a:spcBef>
              <a:spcAft>
                <a:spcPts val="0"/>
              </a:spcAft>
              <a:buClr>
                <a:schemeClr val="dk1"/>
              </a:buClr>
              <a:buSzPts val="2400"/>
              <a:buChar char="●"/>
            </a:pPr>
            <a:r>
              <a:rPr lang="ar-EG" sz="2000" dirty="0">
                <a:solidFill>
                  <a:schemeClr val="tx1">
                    <a:lumMod val="75000"/>
                    <a:lumOff val="25000"/>
                  </a:schemeClr>
                </a:solidFill>
                <a:latin typeface="Open Sans"/>
                <a:ea typeface="Open Sans"/>
                <a:cs typeface="Open Sans"/>
                <a:sym typeface="Open Sans"/>
              </a:rPr>
              <a:t>لاحظ أن هذا هو حساب المستخدم على</a:t>
            </a:r>
            <a:r>
              <a:rPr lang="en-US" sz="2000" dirty="0">
                <a:solidFill>
                  <a:schemeClr val="tx1">
                    <a:lumMod val="75000"/>
                    <a:lumOff val="25000"/>
                  </a:schemeClr>
                </a:solidFill>
                <a:latin typeface="Open Sans"/>
                <a:ea typeface="Open Sans"/>
                <a:cs typeface="Open Sans"/>
                <a:sym typeface="Open Sans"/>
              </a:rPr>
              <a:t> EBSCOhost</a:t>
            </a:r>
            <a:r>
              <a:rPr lang="ar-EG" sz="2000" dirty="0">
                <a:solidFill>
                  <a:schemeClr val="tx1">
                    <a:lumMod val="75000"/>
                    <a:lumOff val="25000"/>
                  </a:schemeClr>
                </a:solidFill>
                <a:latin typeface="Open Sans"/>
                <a:ea typeface="Open Sans"/>
                <a:cs typeface="Open Sans"/>
                <a:sym typeface="Open Sans"/>
              </a:rPr>
              <a:t> وهو منفصل عن اسم المستخدم وكلمة المرور "للبحوث من أجل الحياة" </a:t>
            </a:r>
            <a:r>
              <a:rPr lang="en-US" sz="2000" dirty="0">
                <a:solidFill>
                  <a:schemeClr val="tx1">
                    <a:lumMod val="75000"/>
                    <a:lumOff val="25000"/>
                  </a:schemeClr>
                </a:solidFill>
                <a:latin typeface="Open Sans"/>
                <a:ea typeface="Open Sans"/>
                <a:cs typeface="Open Sans"/>
                <a:sym typeface="Open Sans"/>
              </a:rPr>
              <a:t>Research4Life</a:t>
            </a:r>
            <a:r>
              <a:rPr lang="en-US" sz="2000" b="1" dirty="0">
                <a:solidFill>
                  <a:schemeClr val="tx1">
                    <a:lumMod val="75000"/>
                    <a:lumOff val="25000"/>
                  </a:schemeClr>
                </a:solidFill>
                <a:latin typeface="Open Sans"/>
                <a:ea typeface="Open Sans"/>
                <a:cs typeface="Open Sans"/>
                <a:sym typeface="Open Sans"/>
              </a:rPr>
              <a:t>.</a:t>
            </a:r>
            <a:endParaRPr b="1" dirty="0">
              <a:solidFill>
                <a:schemeClr val="tx1">
                  <a:lumMod val="75000"/>
                  <a:lumOff val="25000"/>
                </a:schemeClr>
              </a:solidFill>
              <a:latin typeface="Open Sans"/>
              <a:ea typeface="Open Sans"/>
              <a:cs typeface="Open Sans"/>
              <a:sym typeface="Open Sans"/>
            </a:endParaRPr>
          </a:p>
          <a:p>
            <a:pPr marL="76200" lvl="0" indent="0" algn="r" rtl="1">
              <a:lnSpc>
                <a:spcPct val="100000"/>
              </a:lnSpc>
              <a:spcBef>
                <a:spcPts val="1000"/>
              </a:spcBef>
              <a:spcAft>
                <a:spcPts val="0"/>
              </a:spcAft>
              <a:buClr>
                <a:schemeClr val="dk1"/>
              </a:buClr>
              <a:buSzPts val="2400"/>
              <a:buNone/>
            </a:pPr>
            <a:r>
              <a:rPr lang="en-US" b="1" dirty="0">
                <a:solidFill>
                  <a:schemeClr val="tx1">
                    <a:lumMod val="75000"/>
                    <a:lumOff val="25000"/>
                  </a:schemeClr>
                </a:solidFill>
                <a:latin typeface="Open Sans"/>
                <a:ea typeface="Open Sans"/>
                <a:cs typeface="Open Sans"/>
                <a:sym typeface="Open Sans"/>
              </a:rPr>
              <a:t>*</a:t>
            </a:r>
            <a:r>
              <a:rPr lang="ar-EG" sz="2000" dirty="0">
                <a:solidFill>
                  <a:schemeClr val="tx1">
                    <a:lumMod val="75000"/>
                    <a:lumOff val="25000"/>
                  </a:schemeClr>
                </a:solidFill>
                <a:latin typeface="Open Sans"/>
                <a:ea typeface="Open Sans"/>
                <a:cs typeface="Open Sans"/>
                <a:sym typeface="Open Sans"/>
              </a:rPr>
              <a:t> بمجرد قيام المستخدم بتسجيل الدخول إلى بوابة محتوى "البحوث من أجل الحياة" </a:t>
            </a:r>
            <a:r>
              <a:rPr lang="en-US" sz="2000" dirty="0">
                <a:solidFill>
                  <a:schemeClr val="tx1">
                    <a:lumMod val="75000"/>
                    <a:lumOff val="25000"/>
                  </a:schemeClr>
                </a:solidFill>
                <a:latin typeface="Open Sans"/>
                <a:ea typeface="Open Sans"/>
                <a:cs typeface="Open Sans"/>
                <a:sym typeface="Open Sans"/>
              </a:rPr>
              <a:t>Research4Life</a:t>
            </a:r>
            <a:r>
              <a:rPr lang="ar-EG" sz="2000" dirty="0">
                <a:solidFill>
                  <a:schemeClr val="tx1">
                    <a:lumMod val="75000"/>
                    <a:lumOff val="25000"/>
                  </a:schemeClr>
                </a:solidFill>
                <a:latin typeface="Open Sans"/>
                <a:ea typeface="Open Sans"/>
                <a:cs typeface="Open Sans"/>
                <a:sym typeface="Open Sans"/>
              </a:rPr>
              <a:t> وفتح كشاف البيئة، يجب عليه استخدام اسم المستخدم وكلمة المرور الخاصة به - لفتح حساب </a:t>
            </a:r>
            <a:r>
              <a:rPr lang="en-US" sz="2000" dirty="0">
                <a:solidFill>
                  <a:schemeClr val="tx1">
                    <a:lumMod val="75000"/>
                    <a:lumOff val="25000"/>
                  </a:schemeClr>
                </a:solidFill>
                <a:latin typeface="Open Sans"/>
                <a:ea typeface="Open Sans"/>
                <a:cs typeface="Open Sans"/>
                <a:sym typeface="Open Sans"/>
              </a:rPr>
              <a:t>EBSCOhost</a:t>
            </a:r>
            <a:endParaRPr sz="2000" dirty="0">
              <a:solidFill>
                <a:schemeClr val="tx1">
                  <a:lumMod val="75000"/>
                  <a:lumOff val="25000"/>
                </a:schemeClr>
              </a:solidFill>
              <a:latin typeface="Open Sans"/>
              <a:ea typeface="Open Sans"/>
              <a:cs typeface="Open Sans"/>
              <a:sym typeface="Open Sans"/>
            </a:endParaRPr>
          </a:p>
        </p:txBody>
      </p:sp>
      <p:cxnSp>
        <p:nvCxnSpPr>
          <p:cNvPr id="172" name="Google Shape;172;p12"/>
          <p:cNvCxnSpPr>
            <a:cxnSpLocks/>
            <a:stCxn id="173" idx="3"/>
          </p:cNvCxnSpPr>
          <p:nvPr/>
        </p:nvCxnSpPr>
        <p:spPr>
          <a:xfrm flipV="1">
            <a:off x="2512168" y="2351400"/>
            <a:ext cx="751500" cy="92826"/>
          </a:xfrm>
          <a:prstGeom prst="straightConnector1">
            <a:avLst/>
          </a:prstGeom>
          <a:noFill/>
          <a:ln w="28575" cap="flat" cmpd="sng">
            <a:solidFill>
              <a:srgbClr val="93C47D"/>
            </a:solidFill>
            <a:prstDash val="solid"/>
            <a:round/>
            <a:headEnd type="none" w="sm" len="sm"/>
            <a:tailEnd type="triangle" w="med" len="med"/>
          </a:ln>
        </p:spPr>
      </p:cxnSp>
      <p:sp>
        <p:nvSpPr>
          <p:cNvPr id="173" name="Google Shape;173;p12"/>
          <p:cNvSpPr/>
          <p:nvPr/>
        </p:nvSpPr>
        <p:spPr>
          <a:xfrm>
            <a:off x="2015544" y="2351314"/>
            <a:ext cx="496624" cy="185824"/>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7"/>
          <p:cNvSpPr txBox="1">
            <a:spLocks noGrp="1"/>
          </p:cNvSpPr>
          <p:nvPr>
            <p:ph type="title"/>
          </p:nvPr>
        </p:nvSpPr>
        <p:spPr>
          <a:xfrm>
            <a:off x="1" y="378812"/>
            <a:ext cx="7817476"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300"/>
              <a:buNone/>
            </a:pPr>
            <a:r>
              <a:rPr lang="ar-EG" sz="3600" dirty="0">
                <a:solidFill>
                  <a:srgbClr val="586F7C"/>
                </a:solidFill>
                <a:latin typeface="Open Sans"/>
                <a:ea typeface="Open Sans"/>
                <a:cs typeface="Open Sans"/>
                <a:sym typeface="Open Sans"/>
              </a:rPr>
              <a:t>الوصول إلى النصوص الكاملة للمقالات</a:t>
            </a:r>
            <a:endParaRPr sz="3600" dirty="0">
              <a:solidFill>
                <a:srgbClr val="586F7C"/>
              </a:solidFill>
              <a:latin typeface="Open Sans"/>
              <a:ea typeface="Open Sans"/>
              <a:cs typeface="Open Sans"/>
              <a:sym typeface="Open Sans"/>
            </a:endParaRPr>
          </a:p>
        </p:txBody>
      </p:sp>
      <p:sp>
        <p:nvSpPr>
          <p:cNvPr id="180" name="Google Shape;180;p17"/>
          <p:cNvSpPr txBox="1">
            <a:spLocks noGrp="1"/>
          </p:cNvSpPr>
          <p:nvPr>
            <p:ph type="body" idx="1"/>
          </p:nvPr>
        </p:nvSpPr>
        <p:spPr>
          <a:xfrm>
            <a:off x="0" y="1701974"/>
            <a:ext cx="12185968" cy="5156026"/>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لعرض النص الكامل للعنوان، انقر فوق </a:t>
            </a:r>
            <a:r>
              <a:rPr lang="ar-EG" sz="2000" b="1" dirty="0">
                <a:solidFill>
                  <a:srgbClr val="3F3F3F"/>
                </a:solidFill>
                <a:latin typeface="Open Sans"/>
                <a:ea typeface="Open Sans"/>
                <a:cs typeface="Open Sans"/>
                <a:sym typeface="Open Sans"/>
              </a:rPr>
              <a:t>رابط النص الكامل </a:t>
            </a:r>
            <a:r>
              <a:rPr lang="en-US" sz="2000" b="1" dirty="0">
                <a:solidFill>
                  <a:srgbClr val="3F3F3F"/>
                </a:solidFill>
                <a:latin typeface="Open Sans"/>
                <a:ea typeface="Open Sans"/>
                <a:cs typeface="Open Sans"/>
                <a:sym typeface="Open Sans"/>
              </a:rPr>
              <a:t>Link to Full text.</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سينقل هذا الإجراء المستخدم إلى صفحة البحوث من أجل الحياة التي تعرض روابط للمحتوى؛ حدد الناشر بالنقر فوق أي من </a:t>
            </a:r>
            <a:r>
              <a:rPr lang="ar-EG" sz="2000" b="1" dirty="0">
                <a:solidFill>
                  <a:srgbClr val="3F3F3F"/>
                </a:solidFill>
                <a:latin typeface="Open Sans"/>
                <a:ea typeface="Open Sans"/>
                <a:cs typeface="Open Sans"/>
                <a:sym typeface="Open Sans"/>
              </a:rPr>
              <a:t>روابط النص الكامل </a:t>
            </a:r>
            <a:r>
              <a:rPr lang="en-US" sz="2000" b="1" dirty="0">
                <a:solidFill>
                  <a:srgbClr val="3F3F3F"/>
                </a:solidFill>
                <a:latin typeface="Open Sans"/>
                <a:ea typeface="Open Sans"/>
                <a:cs typeface="Open Sans"/>
                <a:sym typeface="Open Sans"/>
              </a:rPr>
              <a:t>Article Full Text</a:t>
            </a:r>
            <a:r>
              <a:rPr lang="ar-EG" sz="2000" b="1"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للمقالة</a:t>
            </a:r>
            <a:r>
              <a:rPr lang="en-US" sz="2000" dirty="0">
                <a:solidFill>
                  <a:srgbClr val="3F3F3F"/>
                </a:solidFill>
                <a:latin typeface="Open Sans"/>
                <a:ea typeface="Open Sans"/>
                <a:cs typeface="Open Sans"/>
                <a:sym typeface="Open Sans"/>
              </a:rPr>
              <a:t>.</a:t>
            </a:r>
            <a:endParaRPr dirty="0">
              <a:solidFill>
                <a:srgbClr val="3F3F3F"/>
              </a:solidFill>
            </a:endParaRPr>
          </a:p>
        </p:txBody>
      </p:sp>
      <p:pic>
        <p:nvPicPr>
          <p:cNvPr id="181" name="Google Shape;181;p17" descr="https://lh6.googleusercontent.com/5F1iaTOEn_bA1rIzh8Wr8uVzXqlAZq2BohQ3Th4NPD3HtlWafyzaqVR2BTBbGOAshT1hoviyPgh91NPoimLtAgYf7SL3AINvBTUYaagiwzXS2jZDtUQ4LmXJyAzp1R2haREH4KQ"/>
          <p:cNvPicPr preferRelativeResize="0"/>
          <p:nvPr/>
        </p:nvPicPr>
        <p:blipFill rotWithShape="1">
          <a:blip r:embed="rId3">
            <a:alphaModFix/>
          </a:blip>
          <a:srcRect/>
          <a:stretch/>
        </p:blipFill>
        <p:spPr>
          <a:xfrm>
            <a:off x="2269672" y="3140728"/>
            <a:ext cx="6781210" cy="3568474"/>
          </a:xfrm>
          <a:prstGeom prst="rect">
            <a:avLst/>
          </a:prstGeom>
          <a:noFill/>
          <a:ln>
            <a:noFill/>
          </a:ln>
        </p:spPr>
      </p:pic>
      <p:cxnSp>
        <p:nvCxnSpPr>
          <p:cNvPr id="182" name="Google Shape;182;p17"/>
          <p:cNvCxnSpPr>
            <a:cxnSpLocks/>
          </p:cNvCxnSpPr>
          <p:nvPr/>
        </p:nvCxnSpPr>
        <p:spPr>
          <a:xfrm flipH="1">
            <a:off x="4134118" y="2161450"/>
            <a:ext cx="2927566" cy="4125049"/>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8"/>
          <p:cNvSpPr txBox="1">
            <a:spLocks noGrp="1"/>
          </p:cNvSpPr>
          <p:nvPr>
            <p:ph type="title"/>
          </p:nvPr>
        </p:nvSpPr>
        <p:spPr>
          <a:xfrm>
            <a:off x="0" y="378812"/>
            <a:ext cx="7968343"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300"/>
              <a:buNone/>
            </a:pPr>
            <a:r>
              <a:rPr lang="ar-EG" sz="3300" dirty="0">
                <a:solidFill>
                  <a:srgbClr val="586F7C"/>
                </a:solidFill>
                <a:latin typeface="Open Sans"/>
                <a:ea typeface="Open Sans"/>
                <a:cs typeface="Open Sans"/>
                <a:sym typeface="Open Sans"/>
              </a:rPr>
              <a:t>تعرض صفحة "البحوث من أجل الحياة" </a:t>
            </a:r>
            <a:r>
              <a:rPr lang="en-US" sz="3300" dirty="0">
                <a:solidFill>
                  <a:srgbClr val="586F7C"/>
                </a:solidFill>
                <a:latin typeface="Open Sans"/>
                <a:ea typeface="Open Sans"/>
                <a:cs typeface="Open Sans"/>
                <a:sym typeface="Open Sans"/>
              </a:rPr>
              <a:t>Research4Life </a:t>
            </a:r>
            <a:r>
              <a:rPr lang="ar-EG" sz="3300" dirty="0">
                <a:solidFill>
                  <a:srgbClr val="586F7C"/>
                </a:solidFill>
                <a:latin typeface="Open Sans"/>
                <a:ea typeface="Open Sans"/>
                <a:cs typeface="Open Sans"/>
                <a:sym typeface="Open Sans"/>
              </a:rPr>
              <a:t> روابط لمحتوى النص الكامل</a:t>
            </a:r>
            <a:endParaRPr dirty="0"/>
          </a:p>
        </p:txBody>
      </p:sp>
      <p:sp>
        <p:nvSpPr>
          <p:cNvPr id="188" name="Google Shape;188;p18"/>
          <p:cNvSpPr txBox="1">
            <a:spLocks noGrp="1"/>
          </p:cNvSpPr>
          <p:nvPr>
            <p:ph type="body" idx="1"/>
          </p:nvPr>
        </p:nvSpPr>
        <p:spPr>
          <a:xfrm>
            <a:off x="-1" y="1701974"/>
            <a:ext cx="11560629" cy="4584525"/>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بمجرد فتح موقع الويب الخاص بالناشر، تتوفر خيارات </a:t>
            </a:r>
            <a:r>
              <a:rPr lang="ar-EG" sz="2000" b="1" dirty="0">
                <a:solidFill>
                  <a:srgbClr val="3F3F3F"/>
                </a:solidFill>
                <a:latin typeface="Open Sans"/>
                <a:ea typeface="Open Sans"/>
                <a:cs typeface="Open Sans"/>
                <a:sym typeface="Open Sans"/>
              </a:rPr>
              <a:t>لتنزيل</a:t>
            </a:r>
            <a:r>
              <a:rPr lang="ar-EG" sz="2000"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download</a:t>
            </a:r>
            <a:r>
              <a:rPr lang="ar-EG" sz="2000" b="1"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الاقتباس و</a:t>
            </a:r>
            <a:r>
              <a:rPr lang="ar-EG" sz="2000" b="1" dirty="0">
                <a:solidFill>
                  <a:srgbClr val="3F3F3F"/>
                </a:solidFill>
                <a:latin typeface="Open Sans"/>
                <a:ea typeface="Open Sans"/>
                <a:cs typeface="Open Sans"/>
                <a:sym typeface="Open Sans"/>
              </a:rPr>
              <a:t>حفظه</a:t>
            </a:r>
            <a:r>
              <a:rPr lang="ar-EG" sz="2000"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save</a:t>
            </a:r>
            <a:r>
              <a:rPr lang="ar-EG" sz="2000" b="1"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و</a:t>
            </a:r>
            <a:r>
              <a:rPr lang="ar-EG" sz="2000" b="1" dirty="0">
                <a:solidFill>
                  <a:srgbClr val="3F3F3F"/>
                </a:solidFill>
                <a:latin typeface="Open Sans"/>
                <a:ea typeface="Open Sans"/>
                <a:cs typeface="Open Sans"/>
                <a:sym typeface="Open Sans"/>
              </a:rPr>
              <a:t>تصديره </a:t>
            </a:r>
            <a:r>
              <a:rPr lang="en-US" sz="2000" b="1" dirty="0">
                <a:solidFill>
                  <a:srgbClr val="3F3F3F"/>
                </a:solidFill>
                <a:latin typeface="Open Sans"/>
                <a:ea typeface="Open Sans"/>
                <a:cs typeface="Open Sans"/>
                <a:sym typeface="Open Sans"/>
              </a:rPr>
              <a:t>export</a:t>
            </a:r>
            <a:r>
              <a:rPr lang="ar-EG" sz="2000" dirty="0">
                <a:solidFill>
                  <a:srgbClr val="3F3F3F"/>
                </a:solidFill>
                <a:latin typeface="Open Sans"/>
                <a:ea typeface="Open Sans"/>
                <a:cs typeface="Open Sans"/>
                <a:sym typeface="Open Sans"/>
              </a:rPr>
              <a:t>.</a:t>
            </a:r>
            <a:endParaRPr sz="2000" dirty="0">
              <a:solidFill>
                <a:srgbClr val="3F3F3F"/>
              </a:solidFill>
              <a:latin typeface="Open Sans"/>
              <a:ea typeface="Open Sans"/>
              <a:cs typeface="Open Sans"/>
              <a:sym typeface="Open Sans"/>
            </a:endParaRPr>
          </a:p>
        </p:txBody>
      </p:sp>
      <p:pic>
        <p:nvPicPr>
          <p:cNvPr id="189" name="Google Shape;189;p18" descr="https://lh4.googleusercontent.com/7iPLtjfw4A5JGwQ-ZMsSFGLwqz5HgHeCM8L34AHSyWbrufxuzyPowG9jsHdLlgKDbS4bdLCY4K9ulsjvhmu8NbyALgH-PgFfGH1MY5Hrv6wem8bCyamRbiEfrAcTTIE_UAC_pkc"/>
          <p:cNvPicPr preferRelativeResize="0"/>
          <p:nvPr/>
        </p:nvPicPr>
        <p:blipFill rotWithShape="1">
          <a:blip r:embed="rId3">
            <a:alphaModFix/>
          </a:blip>
          <a:srcRect/>
          <a:stretch/>
        </p:blipFill>
        <p:spPr>
          <a:xfrm>
            <a:off x="178016" y="2881023"/>
            <a:ext cx="5705866" cy="3658624"/>
          </a:xfrm>
          <a:prstGeom prst="rect">
            <a:avLst/>
          </a:prstGeom>
          <a:noFill/>
          <a:ln>
            <a:noFill/>
          </a:ln>
        </p:spPr>
      </p:pic>
      <p:pic>
        <p:nvPicPr>
          <p:cNvPr id="190" name="Google Shape;190;p18" descr="https://lh3.googleusercontent.com/vqmuMWITuWZeDX1rMZ6FMCaI1-_VX97fs9dCGftxfv5AXbk762hWZ3-PNqyt3ENkatfL5360Bs9bs_okAQBRHObcL_2oaaeB2T7OSnL6C3H9JXZ-EfVBz_USw3ZJP_3jhFjl4B8"/>
          <p:cNvPicPr preferRelativeResize="0"/>
          <p:nvPr/>
        </p:nvPicPr>
        <p:blipFill rotWithShape="1">
          <a:blip r:embed="rId4">
            <a:alphaModFix/>
          </a:blip>
          <a:srcRect/>
          <a:stretch/>
        </p:blipFill>
        <p:spPr>
          <a:xfrm>
            <a:off x="6025243" y="2870136"/>
            <a:ext cx="6041634" cy="3658625"/>
          </a:xfrm>
          <a:prstGeom prst="rect">
            <a:avLst/>
          </a:prstGeom>
          <a:noFill/>
          <a:ln>
            <a:noFill/>
          </a:ln>
        </p:spPr>
      </p:pic>
      <p:cxnSp>
        <p:nvCxnSpPr>
          <p:cNvPr id="191" name="Google Shape;191;p18"/>
          <p:cNvCxnSpPr/>
          <p:nvPr/>
        </p:nvCxnSpPr>
        <p:spPr>
          <a:xfrm>
            <a:off x="8614650" y="2161450"/>
            <a:ext cx="920100" cy="39309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829bd93e03_0_0"/>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3600"/>
              <a:buNone/>
            </a:pPr>
            <a:r>
              <a:rPr lang="ar-EG" sz="3600" dirty="0">
                <a:solidFill>
                  <a:srgbClr val="586F7C"/>
                </a:solidFill>
                <a:latin typeface="Open Sans"/>
                <a:ea typeface="Open Sans"/>
                <a:cs typeface="Open Sans"/>
                <a:sym typeface="Open Sans"/>
              </a:rPr>
              <a:t>سجل البحث في كشاف البيئة</a:t>
            </a:r>
            <a:endParaRPr sz="3600" dirty="0">
              <a:latin typeface="Open Sans"/>
              <a:ea typeface="Open Sans"/>
              <a:cs typeface="Open Sans"/>
              <a:sym typeface="Open Sans"/>
            </a:endParaRPr>
          </a:p>
        </p:txBody>
      </p:sp>
      <p:sp>
        <p:nvSpPr>
          <p:cNvPr id="198" name="Google Shape;198;g829bd93e03_0_0"/>
          <p:cNvSpPr txBox="1">
            <a:spLocks noGrp="1"/>
          </p:cNvSpPr>
          <p:nvPr>
            <p:ph type="body" idx="1"/>
          </p:nvPr>
        </p:nvSpPr>
        <p:spPr>
          <a:xfrm>
            <a:off x="6864403" y="1663584"/>
            <a:ext cx="5339443" cy="4704559"/>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لعرض عمليات البحث الأخيرة، يمكن للمستخدم النقر فوق علامة التبويب "</a:t>
            </a:r>
            <a:r>
              <a:rPr lang="ar-EG" sz="2000" b="1" dirty="0">
                <a:solidFill>
                  <a:srgbClr val="3F3F3F"/>
                </a:solidFill>
                <a:latin typeface="Open Sans"/>
                <a:ea typeface="Open Sans"/>
                <a:cs typeface="Open Sans"/>
                <a:sym typeface="Open Sans"/>
              </a:rPr>
              <a:t>سجل البحث</a:t>
            </a:r>
            <a:r>
              <a:rPr lang="en-US" sz="2000" b="1" dirty="0">
                <a:solidFill>
                  <a:srgbClr val="3F3F3F"/>
                </a:solidFill>
                <a:latin typeface="Open Sans"/>
                <a:ea typeface="Open Sans"/>
                <a:cs typeface="Open Sans"/>
                <a:sym typeface="Open Sans"/>
              </a:rPr>
              <a:t> Search History </a:t>
            </a:r>
            <a:r>
              <a:rPr lang="ar-EG" sz="2000" dirty="0">
                <a:solidFill>
                  <a:srgbClr val="3F3F3F"/>
                </a:solidFill>
                <a:latin typeface="Open Sans"/>
                <a:ea typeface="Open Sans"/>
                <a:cs typeface="Open Sans"/>
                <a:sym typeface="Open Sans"/>
              </a:rPr>
              <a:t>" الموجودة أسفل مربع البحث</a:t>
            </a:r>
            <a:r>
              <a:rPr lang="en-US" sz="2000" dirty="0">
                <a:solidFill>
                  <a:srgbClr val="3F3F3F"/>
                </a:solidFill>
                <a:latin typeface="Open Sans"/>
                <a:ea typeface="Open Sans"/>
                <a:cs typeface="Open Sans"/>
                <a:sym typeface="Open Sans"/>
              </a:rPr>
              <a:t>.</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سينقل هذا المستخدم إلى صفحة </a:t>
            </a:r>
            <a:r>
              <a:rPr lang="ar-EG" sz="2000" b="1" dirty="0">
                <a:solidFill>
                  <a:srgbClr val="3F3F3F"/>
                </a:solidFill>
                <a:latin typeface="Open Sans"/>
                <a:ea typeface="Open Sans"/>
                <a:cs typeface="Open Sans"/>
                <a:sym typeface="Open Sans"/>
              </a:rPr>
              <a:t>سجل البحث/التنبيهات</a:t>
            </a:r>
            <a:r>
              <a:rPr lang="en-US" sz="2000" dirty="0">
                <a:solidFill>
                  <a:srgbClr val="3F3F3F"/>
                </a:solidFill>
                <a:latin typeface="Open Sans"/>
                <a:ea typeface="Open Sans"/>
                <a:cs typeface="Open Sans"/>
                <a:sym typeface="Open Sans"/>
              </a:rPr>
              <a:t>.</a:t>
            </a:r>
            <a:r>
              <a:rPr lang="ar-EG" sz="2000"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Search History/Alerts page.</a:t>
            </a:r>
            <a:endParaRPr b="1"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لاحظ أنه تم إدراج أي عمليات بحث أولية ومكررة</a:t>
            </a:r>
            <a:r>
              <a:rPr lang="en-US" sz="2000" dirty="0">
                <a:solidFill>
                  <a:srgbClr val="3F3F3F"/>
                </a:solidFill>
                <a:latin typeface="Open Sans"/>
                <a:ea typeface="Open Sans"/>
                <a:cs typeface="Open Sans"/>
                <a:sym typeface="Open Sans"/>
              </a:rPr>
              <a:t>.</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لكل عملية بحث، هناك خيارات </a:t>
            </a:r>
            <a:r>
              <a:rPr lang="ar-EG" sz="2000" b="1" dirty="0">
                <a:solidFill>
                  <a:srgbClr val="3F3F3F"/>
                </a:solidFill>
                <a:latin typeface="Open Sans"/>
                <a:ea typeface="Open Sans"/>
                <a:cs typeface="Open Sans"/>
                <a:sym typeface="Open Sans"/>
              </a:rPr>
              <a:t>عرض النتائج</a:t>
            </a:r>
            <a:r>
              <a:rPr lang="en-US" sz="2000" b="1" dirty="0">
                <a:solidFill>
                  <a:srgbClr val="3F3F3F"/>
                </a:solidFill>
                <a:latin typeface="Open Sans"/>
                <a:ea typeface="Open Sans"/>
                <a:cs typeface="Open Sans"/>
                <a:sym typeface="Open Sans"/>
              </a:rPr>
              <a:t> View Results</a:t>
            </a:r>
            <a:r>
              <a:rPr lang="ar-EG" sz="2000" b="1"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أو </a:t>
            </a:r>
            <a:r>
              <a:rPr lang="ar-EG" sz="2000" b="1" dirty="0">
                <a:solidFill>
                  <a:srgbClr val="3F3F3F"/>
                </a:solidFill>
                <a:latin typeface="Open Sans"/>
                <a:ea typeface="Open Sans"/>
                <a:cs typeface="Open Sans"/>
                <a:sym typeface="Open Sans"/>
              </a:rPr>
              <a:t>عرض التفاصيل</a:t>
            </a:r>
            <a:r>
              <a:rPr lang="en-US" sz="2000" b="1" dirty="0">
                <a:solidFill>
                  <a:srgbClr val="3F3F3F"/>
                </a:solidFill>
                <a:latin typeface="Open Sans"/>
                <a:ea typeface="Open Sans"/>
                <a:cs typeface="Open Sans"/>
                <a:sym typeface="Open Sans"/>
              </a:rPr>
              <a:t> View Details</a:t>
            </a:r>
            <a:r>
              <a:rPr lang="ar-EG" sz="2000" dirty="0">
                <a:solidFill>
                  <a:srgbClr val="3F3F3F"/>
                </a:solidFill>
                <a:latin typeface="Open Sans"/>
                <a:ea typeface="Open Sans"/>
                <a:cs typeface="Open Sans"/>
                <a:sym typeface="Open Sans"/>
              </a:rPr>
              <a:t> أو </a:t>
            </a:r>
            <a:r>
              <a:rPr lang="ar-EG" sz="2000" b="1" dirty="0">
                <a:solidFill>
                  <a:srgbClr val="3F3F3F"/>
                </a:solidFill>
                <a:latin typeface="Open Sans"/>
                <a:ea typeface="Open Sans"/>
                <a:cs typeface="Open Sans"/>
                <a:sym typeface="Open Sans"/>
              </a:rPr>
              <a:t>المراجعة</a:t>
            </a:r>
            <a:r>
              <a:rPr lang="en-US" sz="2000" b="1" dirty="0">
                <a:solidFill>
                  <a:srgbClr val="3F3F3F"/>
                </a:solidFill>
                <a:latin typeface="Open Sans"/>
                <a:ea typeface="Open Sans"/>
                <a:cs typeface="Open Sans"/>
                <a:sym typeface="Open Sans"/>
              </a:rPr>
              <a:t>.</a:t>
            </a:r>
            <a:r>
              <a:rPr lang="en-US" sz="2400" b="1" dirty="0">
                <a:solidFill>
                  <a:srgbClr val="3F3F3F"/>
                </a:solidFill>
                <a:latin typeface="Open Sans"/>
                <a:ea typeface="Open Sans"/>
                <a:cs typeface="Open Sans"/>
                <a:sym typeface="Open Sans"/>
              </a:rPr>
              <a:t> Edit options</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تتمثل الخيارات الأخرى في إكمال </a:t>
            </a:r>
            <a:r>
              <a:rPr lang="ar-EG" sz="2000" b="1" dirty="0">
                <a:solidFill>
                  <a:srgbClr val="3F3F3F"/>
                </a:solidFill>
                <a:latin typeface="Open Sans"/>
                <a:ea typeface="Open Sans"/>
                <a:cs typeface="Open Sans"/>
                <a:sym typeface="Open Sans"/>
              </a:rPr>
              <a:t>البحث باستخدام "و </a:t>
            </a:r>
            <a:r>
              <a:rPr lang="en-US" sz="2000" b="1" dirty="0">
                <a:solidFill>
                  <a:srgbClr val="3F3F3F"/>
                </a:solidFill>
                <a:latin typeface="Open Sans"/>
                <a:ea typeface="Open Sans"/>
                <a:cs typeface="Open Sans"/>
                <a:sym typeface="Open Sans"/>
              </a:rPr>
              <a:t>AND</a:t>
            </a:r>
            <a:r>
              <a:rPr lang="ar-EG" sz="2000" b="1" dirty="0">
                <a:solidFill>
                  <a:srgbClr val="3F3F3F"/>
                </a:solidFill>
                <a:latin typeface="Open Sans"/>
                <a:ea typeface="Open Sans"/>
                <a:cs typeface="Open Sans"/>
                <a:sym typeface="Open Sans"/>
              </a:rPr>
              <a:t>"</a:t>
            </a:r>
            <a:r>
              <a:rPr lang="en-US" sz="2000"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 أو </a:t>
            </a:r>
            <a:r>
              <a:rPr lang="ar-EG" sz="2000" b="1" dirty="0">
                <a:solidFill>
                  <a:srgbClr val="3F3F3F"/>
                </a:solidFill>
                <a:latin typeface="Open Sans"/>
                <a:ea typeface="Open Sans"/>
                <a:cs typeface="Open Sans"/>
                <a:sym typeface="Open Sans"/>
              </a:rPr>
              <a:t>البحث باستخدام "أو</a:t>
            </a:r>
            <a:r>
              <a:rPr lang="en-US" sz="2000" b="1" dirty="0">
                <a:solidFill>
                  <a:srgbClr val="3F3F3F"/>
                </a:solidFill>
                <a:latin typeface="Open Sans"/>
                <a:ea typeface="Open Sans"/>
                <a:cs typeface="Open Sans"/>
                <a:sym typeface="Open Sans"/>
              </a:rPr>
              <a:t> OR</a:t>
            </a:r>
            <a:r>
              <a:rPr lang="ar-EG" sz="2000" b="1" dirty="0">
                <a:solidFill>
                  <a:srgbClr val="3F3F3F"/>
                </a:solidFill>
                <a:latin typeface="Open Sans"/>
                <a:ea typeface="Open Sans"/>
                <a:cs typeface="Open Sans"/>
                <a:sym typeface="Open Sans"/>
              </a:rPr>
              <a:t>"</a:t>
            </a:r>
            <a:r>
              <a:rPr lang="en-US" sz="2000"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 أو </a:t>
            </a:r>
            <a:r>
              <a:rPr lang="ar-EG" sz="2000" b="1" dirty="0">
                <a:solidFill>
                  <a:srgbClr val="3F3F3F"/>
                </a:solidFill>
                <a:latin typeface="Open Sans"/>
                <a:ea typeface="Open Sans"/>
                <a:cs typeface="Open Sans"/>
                <a:sym typeface="Open Sans"/>
              </a:rPr>
              <a:t>حذف عمليات البحث</a:t>
            </a:r>
            <a:r>
              <a:rPr lang="en-US" sz="2000" b="1" dirty="0">
                <a:solidFill>
                  <a:srgbClr val="3F3F3F"/>
                </a:solidFill>
                <a:latin typeface="Open Sans"/>
                <a:ea typeface="Open Sans"/>
                <a:cs typeface="Open Sans"/>
                <a:sym typeface="Open Sans"/>
              </a:rPr>
              <a:t>.</a:t>
            </a:r>
            <a:r>
              <a:rPr lang="ar-EG" sz="2000" b="1" dirty="0">
                <a:solidFill>
                  <a:srgbClr val="3F3F3F"/>
                </a:solidFill>
                <a:latin typeface="Open Sans"/>
                <a:ea typeface="Open Sans"/>
                <a:cs typeface="Open Sans"/>
                <a:sym typeface="Open Sans"/>
              </a:rPr>
              <a:t> </a:t>
            </a:r>
            <a:r>
              <a:rPr lang="en-US" sz="2000" b="1" dirty="0">
                <a:solidFill>
                  <a:srgbClr val="3F3F3F"/>
                </a:solidFill>
                <a:latin typeface="Open Sans"/>
                <a:ea typeface="Open Sans"/>
                <a:cs typeface="Open Sans"/>
                <a:sym typeface="Open Sans"/>
              </a:rPr>
              <a:t>Delete Searches</a:t>
            </a:r>
            <a:endParaRPr dirty="0">
              <a:solidFill>
                <a:srgbClr val="3F3F3F"/>
              </a:solidFill>
            </a:endParaRPr>
          </a:p>
        </p:txBody>
      </p:sp>
      <p:pic>
        <p:nvPicPr>
          <p:cNvPr id="199" name="Google Shape;199;g829bd93e03_0_0" descr="https://lh3.googleusercontent.com/jkqCKNEU-PxbbqDhTievcOAIGarXWPuK0PFv946saqnOdWHSfH2Lfs1VirMCJ4anMnuhwKaJTw7cU0RuIgZc7OxM4j0pCOzRcu-lf_uyYhv2eaD5dqZzaqPkyrWtQPYNpJV4J9I"/>
          <p:cNvPicPr preferRelativeResize="0"/>
          <p:nvPr/>
        </p:nvPicPr>
        <p:blipFill rotWithShape="1">
          <a:blip r:embed="rId3">
            <a:alphaModFix/>
          </a:blip>
          <a:srcRect/>
          <a:stretch/>
        </p:blipFill>
        <p:spPr>
          <a:xfrm>
            <a:off x="84890" y="1958009"/>
            <a:ext cx="6613682" cy="2057854"/>
          </a:xfrm>
          <a:prstGeom prst="rect">
            <a:avLst/>
          </a:prstGeom>
          <a:noFill/>
          <a:ln>
            <a:noFill/>
          </a:ln>
        </p:spPr>
      </p:pic>
      <p:pic>
        <p:nvPicPr>
          <p:cNvPr id="200" name="Google Shape;200;g829bd93e03_0_0" descr="https://lh4.googleusercontent.com/3hJJ1MEcQiLh9ouTZQ4LS6s6A3CYvBVF6wNYbvcoQf6Imf20u0QpdeuFImuSbreID4v20AWzj8ea_nNf2X9LpDPdNPpW7d8w0YFvyl1tz1p05bLDIAxnk8m0aBOHEIlcXdcBE64"/>
          <p:cNvPicPr preferRelativeResize="0"/>
          <p:nvPr/>
        </p:nvPicPr>
        <p:blipFill rotWithShape="1">
          <a:blip r:embed="rId4">
            <a:alphaModFix/>
          </a:blip>
          <a:srcRect/>
          <a:stretch/>
        </p:blipFill>
        <p:spPr>
          <a:xfrm>
            <a:off x="84322" y="4310288"/>
            <a:ext cx="6614819" cy="1714953"/>
          </a:xfrm>
          <a:prstGeom prst="rect">
            <a:avLst/>
          </a:prstGeom>
          <a:noFill/>
          <a:ln>
            <a:noFill/>
          </a:ln>
        </p:spPr>
      </p:pic>
      <p:cxnSp>
        <p:nvCxnSpPr>
          <p:cNvPr id="201" name="Google Shape;201;g829bd93e03_0_0"/>
          <p:cNvCxnSpPr>
            <a:cxnSpLocks/>
          </p:cNvCxnSpPr>
          <p:nvPr/>
        </p:nvCxnSpPr>
        <p:spPr>
          <a:xfrm flipH="1">
            <a:off x="3973132" y="4572000"/>
            <a:ext cx="3445099" cy="399245"/>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3"/>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3600"/>
              <a:buNone/>
            </a:pPr>
            <a:r>
              <a:rPr lang="ar-EG" sz="3600" dirty="0">
                <a:solidFill>
                  <a:srgbClr val="586F7C"/>
                </a:solidFill>
                <a:latin typeface="Open Sans"/>
                <a:ea typeface="Open Sans"/>
                <a:cs typeface="Open Sans"/>
                <a:sym typeface="Open Sans"/>
              </a:rPr>
              <a:t>مجموعة علم البيئة</a:t>
            </a:r>
            <a:endParaRPr sz="3600" dirty="0"/>
          </a:p>
        </p:txBody>
      </p:sp>
      <p:grpSp>
        <p:nvGrpSpPr>
          <p:cNvPr id="208" name="Google Shape;208;p23"/>
          <p:cNvGrpSpPr/>
          <p:nvPr/>
        </p:nvGrpSpPr>
        <p:grpSpPr>
          <a:xfrm>
            <a:off x="206791" y="3080657"/>
            <a:ext cx="11598766" cy="3587561"/>
            <a:chOff x="0" y="235651"/>
            <a:chExt cx="11598766" cy="3460589"/>
          </a:xfrm>
        </p:grpSpPr>
        <p:sp>
          <p:nvSpPr>
            <p:cNvPr id="209" name="Google Shape;209;p23"/>
            <p:cNvSpPr/>
            <p:nvPr/>
          </p:nvSpPr>
          <p:spPr>
            <a:xfrm>
              <a:off x="0" y="235651"/>
              <a:ext cx="11598766" cy="491399"/>
            </a:xfrm>
            <a:prstGeom prst="roundRect">
              <a:avLst>
                <a:gd name="adj" fmla="val 16667"/>
              </a:avLst>
            </a:prstGeom>
            <a:solidFill>
              <a:srgbClr val="51B94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3"/>
            <p:cNvSpPr txBox="1"/>
            <p:nvPr/>
          </p:nvSpPr>
          <p:spPr>
            <a:xfrm>
              <a:off x="23988" y="259638"/>
              <a:ext cx="11488996" cy="443423"/>
            </a:xfrm>
            <a:prstGeom prst="rect">
              <a:avLst/>
            </a:prstGeom>
            <a:noFill/>
            <a:ln>
              <a:noFill/>
            </a:ln>
          </p:spPr>
          <p:txBody>
            <a:bodyPr spcFirstLastPara="1" wrap="square" lIns="80000" tIns="80000" rIns="80000" bIns="80000" anchor="ctr" anchorCtr="0">
              <a:noAutofit/>
            </a:bodyPr>
            <a:lstStyle/>
            <a:p>
              <a:pPr marL="0" marR="0" lvl="0" indent="0" algn="r" rtl="1">
                <a:lnSpc>
                  <a:spcPct val="90000"/>
                </a:lnSpc>
                <a:spcBef>
                  <a:spcPts val="0"/>
                </a:spcBef>
                <a:spcAft>
                  <a:spcPts val="0"/>
                </a:spcAft>
                <a:buClr>
                  <a:srgbClr val="000000"/>
                </a:buClr>
                <a:buSzPts val="2100"/>
                <a:buFont typeface="Arial"/>
                <a:buNone/>
              </a:pPr>
              <a:r>
                <a:rPr lang="ar-EG" sz="2100" b="1" i="0" u="none" strike="noStrike" cap="none" dirty="0">
                  <a:solidFill>
                    <a:schemeClr val="lt1"/>
                  </a:solidFill>
                  <a:latin typeface="Arial"/>
                  <a:ea typeface="Arial"/>
                  <a:cs typeface="Arial"/>
                  <a:sym typeface="Arial"/>
                </a:rPr>
                <a:t>قاعدة بيانات علم البيئة </a:t>
              </a:r>
              <a:r>
                <a:rPr lang="en-US" sz="2100" b="1" i="0" u="none" strike="noStrike" cap="none" dirty="0">
                  <a:solidFill>
                    <a:schemeClr val="lt1"/>
                  </a:solidFill>
                  <a:latin typeface="Arial"/>
                  <a:ea typeface="Arial"/>
                  <a:cs typeface="Arial"/>
                  <a:sym typeface="Arial"/>
                </a:rPr>
                <a:t>Environmental Science Database </a:t>
              </a:r>
              <a:r>
                <a:rPr lang="ar-EG" sz="2100" b="1" i="0" u="none" strike="noStrike" cap="none" dirty="0">
                  <a:solidFill>
                    <a:schemeClr val="lt1"/>
                  </a:solidFill>
                  <a:latin typeface="Arial"/>
                  <a:ea typeface="Arial"/>
                  <a:cs typeface="Arial"/>
                  <a:sym typeface="Arial"/>
                </a:rPr>
                <a:t> </a:t>
              </a:r>
              <a:endParaRPr lang="en-US" sz="2100" b="0" i="0" u="none" strike="noStrike" cap="none" dirty="0">
                <a:solidFill>
                  <a:schemeClr val="lt1"/>
                </a:solidFill>
                <a:latin typeface="Arial"/>
                <a:ea typeface="Arial"/>
                <a:cs typeface="Arial"/>
                <a:sym typeface="Arial"/>
              </a:endParaRPr>
            </a:p>
          </p:txBody>
        </p:sp>
        <p:sp>
          <p:nvSpPr>
            <p:cNvPr id="211" name="Google Shape;211;p23"/>
            <p:cNvSpPr/>
            <p:nvPr/>
          </p:nvSpPr>
          <p:spPr>
            <a:xfrm>
              <a:off x="0" y="727051"/>
              <a:ext cx="11598766" cy="14779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3"/>
            <p:cNvSpPr txBox="1"/>
            <p:nvPr/>
          </p:nvSpPr>
          <p:spPr>
            <a:xfrm>
              <a:off x="0" y="727051"/>
              <a:ext cx="11598766" cy="1184721"/>
            </a:xfrm>
            <a:prstGeom prst="rect">
              <a:avLst/>
            </a:prstGeom>
            <a:noFill/>
            <a:ln>
              <a:noFill/>
            </a:ln>
          </p:spPr>
          <p:txBody>
            <a:bodyPr spcFirstLastPara="1" wrap="square" lIns="368250" tIns="26650" rIns="149350" bIns="26650" anchor="t" anchorCtr="0">
              <a:noAutofit/>
            </a:bodyPr>
            <a:lstStyle/>
            <a:p>
              <a:pPr marL="457200" marR="0" lvl="0" indent="-330200" algn="r" rtl="1">
                <a:lnSpc>
                  <a:spcPct val="90000"/>
                </a:lnSpc>
                <a:spcBef>
                  <a:spcPts val="0"/>
                </a:spcBef>
                <a:spcAft>
                  <a:spcPts val="0"/>
                </a:spcAft>
                <a:buClr>
                  <a:srgbClr val="000000"/>
                </a:buClr>
                <a:buSzPts val="1600"/>
                <a:buFont typeface="Arial"/>
                <a:buChar char="●"/>
              </a:pPr>
              <a:r>
                <a:rPr lang="ar-EG" sz="1500" b="0" i="0" u="none" strike="noStrike" cap="none" dirty="0">
                  <a:solidFill>
                    <a:srgbClr val="000000"/>
                  </a:solidFill>
                  <a:latin typeface="Open Sans"/>
                  <a:ea typeface="Open Sans"/>
                  <a:cs typeface="Open Sans"/>
                  <a:sym typeface="Open Sans"/>
                </a:rPr>
                <a:t>هذا مصدر متعدد التخصصات لمحتوى النص الكامل من الانتاج الفكري العالمي في هذا المجال والتخصصات ذات الصلة</a:t>
              </a:r>
              <a:r>
                <a:rPr lang="en-US" sz="1500" b="0" i="0" u="none" strike="noStrike" cap="none" dirty="0">
                  <a:solidFill>
                    <a:srgbClr val="000000"/>
                  </a:solidFill>
                  <a:latin typeface="Open Sans"/>
                  <a:ea typeface="Open Sans"/>
                  <a:cs typeface="Open Sans"/>
                  <a:sym typeface="Open Sans"/>
                </a:rPr>
                <a:t>.</a:t>
              </a:r>
              <a:endParaRPr sz="1500" b="0" i="0" u="none" strike="noStrike" cap="none" dirty="0">
                <a:solidFill>
                  <a:srgbClr val="000000"/>
                </a:solidFill>
                <a:latin typeface="Open Sans"/>
                <a:ea typeface="Open Sans"/>
                <a:cs typeface="Open Sans"/>
                <a:sym typeface="Open Sans"/>
              </a:endParaRPr>
            </a:p>
            <a:p>
              <a:pPr marL="457200" marR="0" lvl="0" indent="-330200" algn="r" rtl="1">
                <a:lnSpc>
                  <a:spcPct val="90000"/>
                </a:lnSpc>
                <a:spcBef>
                  <a:spcPts val="0"/>
                </a:spcBef>
                <a:spcAft>
                  <a:spcPts val="0"/>
                </a:spcAft>
                <a:buClr>
                  <a:srgbClr val="000000"/>
                </a:buClr>
                <a:buSzPts val="1600"/>
                <a:buFont typeface="Arial"/>
                <a:buChar char="●"/>
              </a:pPr>
              <a:r>
                <a:rPr lang="ar-EG" sz="1500" b="0" i="0" u="none" strike="noStrike" cap="none" dirty="0">
                  <a:solidFill>
                    <a:srgbClr val="000000"/>
                  </a:solidFill>
                  <a:latin typeface="Open Sans"/>
                  <a:ea typeface="Open Sans"/>
                  <a:cs typeface="Open Sans"/>
                  <a:sym typeface="Open Sans"/>
                </a:rPr>
                <a:t>فهو يوفر المجموعة الأكثر اكتمالا من المصادر المتاحة لدعم البحث والتعلم في علم البيئة والمجالات ذات الصلة</a:t>
              </a:r>
              <a:r>
                <a:rPr lang="en-US" sz="1500" b="0" i="0" u="none" strike="noStrike" cap="none" dirty="0">
                  <a:solidFill>
                    <a:srgbClr val="000000"/>
                  </a:solidFill>
                  <a:latin typeface="Open Sans"/>
                  <a:ea typeface="Open Sans"/>
                  <a:cs typeface="Open Sans"/>
                  <a:sym typeface="Open Sans"/>
                </a:rPr>
                <a:t>.</a:t>
              </a:r>
              <a:endParaRPr sz="1500" b="0" i="0" u="none" strike="noStrike" cap="none" dirty="0">
                <a:solidFill>
                  <a:srgbClr val="000000"/>
                </a:solidFill>
                <a:latin typeface="Open Sans"/>
                <a:ea typeface="Open Sans"/>
                <a:cs typeface="Open Sans"/>
                <a:sym typeface="Open Sans"/>
              </a:endParaRPr>
            </a:p>
            <a:p>
              <a:pPr marL="457200" marR="0" lvl="0" indent="-330200" algn="r" rtl="1">
                <a:lnSpc>
                  <a:spcPct val="90000"/>
                </a:lnSpc>
                <a:spcBef>
                  <a:spcPts val="0"/>
                </a:spcBef>
                <a:spcAft>
                  <a:spcPts val="0"/>
                </a:spcAft>
                <a:buClr>
                  <a:srgbClr val="000000"/>
                </a:buClr>
                <a:buSzPts val="1600"/>
                <a:buFont typeface="Arial"/>
                <a:buChar char="●"/>
              </a:pPr>
              <a:r>
                <a:rPr lang="ar-EG" sz="1500" b="0" i="0" u="none" strike="noStrike" cap="none" dirty="0">
                  <a:solidFill>
                    <a:srgbClr val="000000"/>
                  </a:solidFill>
                  <a:latin typeface="Open Sans"/>
                  <a:ea typeface="Open Sans"/>
                  <a:cs typeface="Open Sans"/>
                  <a:sym typeface="Open Sans"/>
                </a:rPr>
                <a:t>ويغطي تخصصات مثل الهندسة والتكنولوجيا الحيوية وعلم الجراثيم وعلوم الغلاف الجوي وعلم البيئة وعلم الأحياء</a:t>
              </a:r>
              <a:r>
                <a:rPr lang="en-US" sz="1500" b="0" i="0" u="none" strike="noStrike" cap="none" dirty="0">
                  <a:solidFill>
                    <a:srgbClr val="000000"/>
                  </a:solidFill>
                  <a:latin typeface="Open Sans"/>
                  <a:ea typeface="Open Sans"/>
                  <a:cs typeface="Open Sans"/>
                  <a:sym typeface="Open Sans"/>
                </a:rPr>
                <a:t>.</a:t>
              </a:r>
              <a:endParaRPr sz="1500" b="0" i="0" u="none" strike="noStrike" cap="none" dirty="0">
                <a:solidFill>
                  <a:srgbClr val="000000"/>
                </a:solidFill>
                <a:latin typeface="Open Sans"/>
                <a:ea typeface="Open Sans"/>
                <a:cs typeface="Open Sans"/>
                <a:sym typeface="Open Sans"/>
              </a:endParaRPr>
            </a:p>
            <a:p>
              <a:pPr marL="457200" marR="0" lvl="0" indent="-330200" algn="r" rtl="1">
                <a:lnSpc>
                  <a:spcPct val="90000"/>
                </a:lnSpc>
                <a:spcBef>
                  <a:spcPts val="0"/>
                </a:spcBef>
                <a:spcAft>
                  <a:spcPts val="0"/>
                </a:spcAft>
                <a:buClr>
                  <a:srgbClr val="000000"/>
                </a:buClr>
                <a:buSzPts val="1600"/>
                <a:buFont typeface="Arial"/>
                <a:buChar char="●"/>
              </a:pPr>
              <a:r>
                <a:rPr lang="ar-EG" sz="1500" b="0" i="0" u="none" strike="noStrike" cap="none" dirty="0">
                  <a:solidFill>
                    <a:srgbClr val="000000"/>
                  </a:solidFill>
                  <a:latin typeface="Open Sans"/>
                  <a:ea typeface="Open Sans"/>
                  <a:cs typeface="Open Sans"/>
                  <a:sym typeface="Open Sans"/>
                </a:rPr>
                <a:t>يحتوي على مصادر النص الكامل من المجلات العلمية والمجلات التجارية والمصادر الجديدة وأعمال المؤتمرات والتقارير والدراسات والكتب والاصدارات الحكومية</a:t>
              </a:r>
              <a:r>
                <a:rPr lang="en-US" sz="1500" b="0" i="0" u="none" strike="noStrike" cap="none" dirty="0">
                  <a:solidFill>
                    <a:srgbClr val="000000"/>
                  </a:solidFill>
                  <a:latin typeface="Open Sans"/>
                  <a:ea typeface="Open Sans"/>
                  <a:cs typeface="Open Sans"/>
                  <a:sym typeface="Open Sans"/>
                </a:rPr>
                <a:t>.</a:t>
              </a:r>
              <a:endParaRPr sz="1500" b="0" i="0" u="none" strike="noStrike" cap="none" dirty="0">
                <a:solidFill>
                  <a:srgbClr val="000000"/>
                </a:solidFill>
                <a:latin typeface="Open Sans"/>
                <a:ea typeface="Open Sans"/>
                <a:cs typeface="Open Sans"/>
                <a:sym typeface="Open Sans"/>
              </a:endParaRPr>
            </a:p>
          </p:txBody>
        </p:sp>
        <p:sp>
          <p:nvSpPr>
            <p:cNvPr id="213" name="Google Shape;213;p23"/>
            <p:cNvSpPr/>
            <p:nvPr/>
          </p:nvSpPr>
          <p:spPr>
            <a:xfrm>
              <a:off x="0" y="2205031"/>
              <a:ext cx="11598766" cy="491399"/>
            </a:xfrm>
            <a:prstGeom prst="roundRect">
              <a:avLst>
                <a:gd name="adj" fmla="val 16667"/>
              </a:avLst>
            </a:prstGeom>
            <a:solidFill>
              <a:srgbClr val="00489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3"/>
            <p:cNvSpPr txBox="1"/>
            <p:nvPr/>
          </p:nvSpPr>
          <p:spPr>
            <a:xfrm>
              <a:off x="23988" y="2229019"/>
              <a:ext cx="11550790" cy="443423"/>
            </a:xfrm>
            <a:prstGeom prst="rect">
              <a:avLst/>
            </a:prstGeom>
            <a:noFill/>
            <a:ln>
              <a:noFill/>
            </a:ln>
          </p:spPr>
          <p:txBody>
            <a:bodyPr spcFirstLastPara="1" wrap="square" lIns="80000" tIns="80000" rIns="80000" bIns="80000" anchor="ctr" anchorCtr="0">
              <a:noAutofit/>
            </a:bodyPr>
            <a:lstStyle/>
            <a:p>
              <a:pPr marL="0" marR="0" lvl="0" indent="0" algn="r" rtl="1">
                <a:lnSpc>
                  <a:spcPct val="90000"/>
                </a:lnSpc>
                <a:spcBef>
                  <a:spcPts val="0"/>
                </a:spcBef>
                <a:spcAft>
                  <a:spcPts val="0"/>
                </a:spcAft>
                <a:buClr>
                  <a:srgbClr val="000000"/>
                </a:buClr>
                <a:buSzPts val="2100"/>
                <a:buFont typeface="Arial"/>
                <a:buNone/>
              </a:pPr>
              <a:r>
                <a:rPr lang="ar-EG" sz="2100" b="1" i="0" u="none" strike="noStrike" cap="none" dirty="0">
                  <a:solidFill>
                    <a:schemeClr val="lt1"/>
                  </a:solidFill>
                  <a:latin typeface="Arial"/>
                  <a:ea typeface="Arial"/>
                  <a:cs typeface="Arial"/>
                  <a:sym typeface="Arial"/>
                </a:rPr>
                <a:t>كشاف علم البيئة </a:t>
              </a:r>
              <a:r>
                <a:rPr lang="en-US" sz="2100" b="1" i="0" u="none" strike="noStrike" cap="none" dirty="0">
                  <a:solidFill>
                    <a:schemeClr val="lt1"/>
                  </a:solidFill>
                  <a:latin typeface="Arial"/>
                  <a:ea typeface="Arial"/>
                  <a:cs typeface="Arial"/>
                  <a:sym typeface="Arial"/>
                </a:rPr>
                <a:t>Environmental Science Index</a:t>
              </a:r>
              <a:r>
                <a:rPr lang="ar-EG" sz="2100" b="1" i="0" u="none" strike="noStrike" cap="none" dirty="0">
                  <a:solidFill>
                    <a:schemeClr val="lt1"/>
                  </a:solidFill>
                  <a:latin typeface="Arial"/>
                  <a:ea typeface="Arial"/>
                  <a:cs typeface="Arial"/>
                  <a:sym typeface="Arial"/>
                </a:rPr>
                <a:t>  </a:t>
              </a:r>
              <a:endParaRPr lang="en-US" sz="2100" b="0" i="0" u="none" strike="noStrike" cap="none" dirty="0">
                <a:solidFill>
                  <a:schemeClr val="lt1"/>
                </a:solidFill>
                <a:latin typeface="Arial"/>
                <a:ea typeface="Arial"/>
                <a:cs typeface="Arial"/>
                <a:sym typeface="Arial"/>
              </a:endParaRPr>
            </a:p>
          </p:txBody>
        </p:sp>
        <p:sp>
          <p:nvSpPr>
            <p:cNvPr id="215" name="Google Shape;215;p23"/>
            <p:cNvSpPr/>
            <p:nvPr/>
          </p:nvSpPr>
          <p:spPr>
            <a:xfrm>
              <a:off x="0" y="2696431"/>
              <a:ext cx="11598766" cy="99980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3"/>
            <p:cNvSpPr txBox="1"/>
            <p:nvPr/>
          </p:nvSpPr>
          <p:spPr>
            <a:xfrm>
              <a:off x="0" y="2696431"/>
              <a:ext cx="11598766" cy="999809"/>
            </a:xfrm>
            <a:prstGeom prst="rect">
              <a:avLst/>
            </a:prstGeom>
            <a:noFill/>
            <a:ln>
              <a:noFill/>
            </a:ln>
          </p:spPr>
          <p:txBody>
            <a:bodyPr spcFirstLastPara="1" wrap="square" lIns="368250" tIns="26650" rIns="149350" bIns="26650" anchor="t" anchorCtr="0">
              <a:noAutofit/>
            </a:bodyPr>
            <a:lstStyle/>
            <a:p>
              <a:pPr marL="457200" marR="0" lvl="0" indent="-330200" algn="r" rtl="1">
                <a:lnSpc>
                  <a:spcPct val="90000"/>
                </a:lnSpc>
                <a:spcBef>
                  <a:spcPts val="0"/>
                </a:spcBef>
                <a:spcAft>
                  <a:spcPts val="0"/>
                </a:spcAft>
                <a:buClr>
                  <a:srgbClr val="000000"/>
                </a:buClr>
                <a:buSzPts val="1600"/>
                <a:buFont typeface="Arial"/>
                <a:buChar char="●"/>
              </a:pPr>
              <a:r>
                <a:rPr lang="ar-EG" sz="1500" b="0" i="0" u="none" strike="noStrike" cap="none" dirty="0">
                  <a:solidFill>
                    <a:srgbClr val="000000"/>
                  </a:solidFill>
                  <a:latin typeface="Open Sans"/>
                  <a:ea typeface="Open Sans"/>
                  <a:cs typeface="Open Sans"/>
                  <a:sym typeface="Open Sans"/>
                </a:rPr>
                <a:t>وهو يوفر استخلاص وتكشيف متعمق من مؤلفات علم البيئةوالتخصصات ذات الصلة</a:t>
              </a:r>
              <a:r>
                <a:rPr lang="en-US" sz="1500" b="0" i="0" u="none" strike="noStrike" cap="none" dirty="0">
                  <a:solidFill>
                    <a:srgbClr val="000000"/>
                  </a:solidFill>
                  <a:latin typeface="Open Sans"/>
                  <a:ea typeface="Open Sans"/>
                  <a:cs typeface="Open Sans"/>
                  <a:sym typeface="Open Sans"/>
                </a:rPr>
                <a:t>.</a:t>
              </a:r>
              <a:endParaRPr sz="1500" b="0" i="0" u="none" strike="noStrike" cap="none" dirty="0">
                <a:solidFill>
                  <a:srgbClr val="000000"/>
                </a:solidFill>
                <a:latin typeface="Open Sans"/>
                <a:ea typeface="Open Sans"/>
                <a:cs typeface="Open Sans"/>
                <a:sym typeface="Open Sans"/>
              </a:endParaRPr>
            </a:p>
            <a:p>
              <a:pPr marL="457200" marR="0" lvl="0" indent="-330200" algn="r" rtl="1">
                <a:lnSpc>
                  <a:spcPct val="90000"/>
                </a:lnSpc>
                <a:spcBef>
                  <a:spcPts val="0"/>
                </a:spcBef>
                <a:spcAft>
                  <a:spcPts val="0"/>
                </a:spcAft>
                <a:buClr>
                  <a:srgbClr val="000000"/>
                </a:buClr>
                <a:buSzPts val="1600"/>
                <a:buFont typeface="Arial"/>
                <a:buChar char="●"/>
              </a:pPr>
              <a:r>
                <a:rPr lang="ar-EG" sz="1500" b="0" i="0" u="none" strike="noStrike" cap="none" dirty="0">
                  <a:solidFill>
                    <a:srgbClr val="000000"/>
                  </a:solidFill>
                  <a:latin typeface="Open Sans"/>
                  <a:ea typeface="Open Sans"/>
                  <a:cs typeface="Open Sans"/>
                  <a:sym typeface="Open Sans"/>
                </a:rPr>
                <a:t>يتم استخلاص الملخصات والاستشهادات من آلاف المجلات المحكمة والعناوين التجارية وأعمال المؤتمرات وأنواع المحتوى الأخرى</a:t>
              </a:r>
              <a:r>
                <a:rPr lang="en-US" sz="1500" b="0" i="0" u="none" strike="noStrike" cap="none" dirty="0">
                  <a:solidFill>
                    <a:srgbClr val="000000"/>
                  </a:solidFill>
                  <a:latin typeface="Open Sans"/>
                  <a:ea typeface="Open Sans"/>
                  <a:cs typeface="Open Sans"/>
                  <a:sym typeface="Open Sans"/>
                </a:rPr>
                <a:t>.</a:t>
              </a:r>
              <a:endParaRPr sz="1500" b="0" i="0" u="none" strike="noStrike" cap="none" dirty="0">
                <a:solidFill>
                  <a:srgbClr val="000000"/>
                </a:solidFill>
                <a:latin typeface="Open Sans"/>
                <a:ea typeface="Open Sans"/>
                <a:cs typeface="Open Sans"/>
                <a:sym typeface="Open Sans"/>
              </a:endParaRPr>
            </a:p>
            <a:p>
              <a:pPr marL="457200" marR="0" lvl="0" indent="-330200" algn="r" rtl="1">
                <a:lnSpc>
                  <a:spcPct val="90000"/>
                </a:lnSpc>
                <a:spcBef>
                  <a:spcPts val="0"/>
                </a:spcBef>
                <a:spcAft>
                  <a:spcPts val="0"/>
                </a:spcAft>
                <a:buClr>
                  <a:srgbClr val="000000"/>
                </a:buClr>
                <a:buSzPts val="1600"/>
                <a:buFont typeface="Arial"/>
                <a:buChar char="●"/>
              </a:pPr>
              <a:r>
                <a:rPr lang="ar-EG" sz="1500" b="0" i="0" u="none" strike="noStrike" cap="none" dirty="0">
                  <a:solidFill>
                    <a:srgbClr val="000000"/>
                  </a:solidFill>
                  <a:latin typeface="Open Sans"/>
                  <a:ea typeface="Open Sans"/>
                  <a:cs typeface="Open Sans"/>
                  <a:sym typeface="Open Sans"/>
                </a:rPr>
                <a:t>تبدأ تغطية المحتوى المتوفرة في قواعد البيانات من عام 1960 وتستمر حتى المواد الحالية</a:t>
              </a:r>
              <a:r>
                <a:rPr lang="en-US" sz="1500" b="0" i="0" u="none" strike="noStrike" cap="none" dirty="0">
                  <a:solidFill>
                    <a:srgbClr val="000000"/>
                  </a:solidFill>
                  <a:latin typeface="Open Sans"/>
                  <a:ea typeface="Open Sans"/>
                  <a:cs typeface="Open Sans"/>
                  <a:sym typeface="Open Sans"/>
                </a:rPr>
                <a:t>.</a:t>
              </a:r>
              <a:endParaRPr sz="1500" b="0" i="0" u="none" strike="noStrike" cap="none" dirty="0">
                <a:solidFill>
                  <a:srgbClr val="000000"/>
                </a:solidFill>
                <a:latin typeface="Open Sans"/>
                <a:ea typeface="Open Sans"/>
                <a:cs typeface="Open Sans"/>
                <a:sym typeface="Open Sans"/>
              </a:endParaRPr>
            </a:p>
          </p:txBody>
        </p:sp>
      </p:grpSp>
      <p:sp>
        <p:nvSpPr>
          <p:cNvPr id="217" name="Google Shape;217;p23"/>
          <p:cNvSpPr txBox="1"/>
          <p:nvPr/>
        </p:nvSpPr>
        <p:spPr>
          <a:xfrm>
            <a:off x="206791" y="1735705"/>
            <a:ext cx="11185072" cy="132339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ar-EG" sz="2000" b="0" i="0" u="none" strike="noStrike" cap="none" dirty="0">
                <a:solidFill>
                  <a:schemeClr val="tx1">
                    <a:lumMod val="75000"/>
                    <a:lumOff val="25000"/>
                  </a:schemeClr>
                </a:solidFill>
                <a:latin typeface="Open Sans"/>
                <a:ea typeface="Open Sans"/>
                <a:cs typeface="Open Sans"/>
                <a:sym typeface="Open Sans"/>
              </a:rPr>
              <a:t>مجموعة علم البيئة هي أحد منتجات ناشري بروكويست</a:t>
            </a:r>
            <a:r>
              <a:rPr lang="en-US" sz="2000" b="0" i="0" u="none" strike="noStrike" cap="none" dirty="0">
                <a:solidFill>
                  <a:schemeClr val="tx1">
                    <a:lumMod val="75000"/>
                    <a:lumOff val="25000"/>
                  </a:schemeClr>
                </a:solidFill>
                <a:latin typeface="Open Sans"/>
                <a:ea typeface="Open Sans"/>
                <a:cs typeface="Open Sans"/>
                <a:sym typeface="Open Sans"/>
              </a:rPr>
              <a:t> ProQuest Publishers </a:t>
            </a:r>
            <a:r>
              <a:rPr lang="ar-EG" sz="2000" b="0" i="0" u="none" strike="noStrike" cap="none" dirty="0">
                <a:solidFill>
                  <a:schemeClr val="tx1">
                    <a:lumMod val="75000"/>
                    <a:lumOff val="25000"/>
                  </a:schemeClr>
                </a:solidFill>
                <a:latin typeface="Open Sans"/>
                <a:ea typeface="Open Sans"/>
                <a:cs typeface="Open Sans"/>
                <a:sym typeface="Open Sans"/>
              </a:rPr>
              <a:t> وتجمع بين قاعدتي بيانات، وهما </a:t>
            </a:r>
            <a:r>
              <a:rPr lang="ar-EG" sz="2000" b="1" i="0" u="none" strike="noStrike" cap="none" dirty="0">
                <a:solidFill>
                  <a:schemeClr val="tx1">
                    <a:lumMod val="75000"/>
                    <a:lumOff val="25000"/>
                  </a:schemeClr>
                </a:solidFill>
                <a:latin typeface="Open Sans"/>
                <a:ea typeface="Open Sans"/>
                <a:cs typeface="Open Sans"/>
                <a:sym typeface="Open Sans"/>
              </a:rPr>
              <a:t>قاعدة بيانات علم البيئة </a:t>
            </a:r>
            <a:r>
              <a:rPr lang="en-US" sz="2000" b="1" i="1" u="none" strike="noStrike" cap="none" dirty="0">
                <a:solidFill>
                  <a:schemeClr val="tx1">
                    <a:lumMod val="75000"/>
                    <a:lumOff val="25000"/>
                  </a:schemeClr>
                </a:solidFill>
                <a:latin typeface="Open Sans"/>
                <a:ea typeface="Open Sans"/>
                <a:cs typeface="Open Sans"/>
                <a:sym typeface="Open Sans"/>
              </a:rPr>
              <a:t>Environmental Science Database</a:t>
            </a:r>
            <a:r>
              <a:rPr lang="en-US" sz="2000" b="0" i="0" u="none" strike="noStrike" cap="none" dirty="0">
                <a:solidFill>
                  <a:schemeClr val="tx1">
                    <a:lumMod val="75000"/>
                    <a:lumOff val="25000"/>
                  </a:schemeClr>
                </a:solidFill>
                <a:latin typeface="Open Sans"/>
                <a:ea typeface="Open Sans"/>
                <a:cs typeface="Open Sans"/>
                <a:sym typeface="Open Sans"/>
              </a:rPr>
              <a:t> </a:t>
            </a:r>
            <a:r>
              <a:rPr lang="ar-EG" sz="2000" b="0" i="0" u="none" strike="noStrike" cap="none" dirty="0">
                <a:solidFill>
                  <a:schemeClr val="tx1">
                    <a:lumMod val="75000"/>
                    <a:lumOff val="25000"/>
                  </a:schemeClr>
                </a:solidFill>
                <a:latin typeface="Open Sans"/>
                <a:ea typeface="Open Sans"/>
                <a:cs typeface="Open Sans"/>
                <a:sym typeface="Open Sans"/>
              </a:rPr>
              <a:t> و</a:t>
            </a:r>
            <a:r>
              <a:rPr lang="ar-EG" sz="2000" b="1" i="0" u="none" strike="noStrike" cap="none" dirty="0">
                <a:solidFill>
                  <a:schemeClr val="tx1">
                    <a:lumMod val="75000"/>
                    <a:lumOff val="25000"/>
                  </a:schemeClr>
                </a:solidFill>
                <a:latin typeface="Open Sans"/>
                <a:ea typeface="Open Sans"/>
                <a:cs typeface="Open Sans"/>
                <a:sym typeface="Open Sans"/>
              </a:rPr>
              <a:t>كشاف </a:t>
            </a:r>
            <a:r>
              <a:rPr lang="ar-EG" sz="2000" b="1" dirty="0">
                <a:solidFill>
                  <a:schemeClr val="tx1">
                    <a:lumMod val="75000"/>
                    <a:lumOff val="25000"/>
                  </a:schemeClr>
                </a:solidFill>
                <a:latin typeface="Open Sans"/>
                <a:ea typeface="Open Sans"/>
                <a:cs typeface="Open Sans"/>
                <a:sym typeface="Open Sans"/>
              </a:rPr>
              <a:t>علم</a:t>
            </a:r>
            <a:r>
              <a:rPr lang="ar-EG" sz="2000" b="1" i="0" u="none" strike="noStrike" cap="none" dirty="0">
                <a:solidFill>
                  <a:schemeClr val="tx1">
                    <a:lumMod val="75000"/>
                    <a:lumOff val="25000"/>
                  </a:schemeClr>
                </a:solidFill>
                <a:latin typeface="Open Sans"/>
                <a:ea typeface="Open Sans"/>
                <a:cs typeface="Open Sans"/>
                <a:sym typeface="Open Sans"/>
              </a:rPr>
              <a:t> البيئة</a:t>
            </a:r>
            <a:r>
              <a:rPr lang="en-US" sz="2000" b="1" i="1" u="none" strike="noStrike" cap="none" dirty="0">
                <a:solidFill>
                  <a:schemeClr val="tx1">
                    <a:lumMod val="75000"/>
                    <a:lumOff val="25000"/>
                  </a:schemeClr>
                </a:solidFill>
                <a:latin typeface="Open Sans"/>
                <a:ea typeface="Open Sans"/>
                <a:cs typeface="Open Sans"/>
                <a:sym typeface="Open Sans"/>
              </a:rPr>
              <a:t> Environmental Science Index</a:t>
            </a:r>
            <a:r>
              <a:rPr lang="ar-EG" sz="2000" b="1" i="1" u="none" strike="noStrike" cap="none" dirty="0">
                <a:solidFill>
                  <a:schemeClr val="tx1">
                    <a:lumMod val="75000"/>
                    <a:lumOff val="25000"/>
                  </a:schemeClr>
                </a:solidFill>
                <a:latin typeface="Open Sans"/>
                <a:ea typeface="Open Sans"/>
                <a:cs typeface="Open Sans"/>
                <a:sym typeface="Open Sans"/>
              </a:rPr>
              <a:t> </a:t>
            </a:r>
            <a:r>
              <a:rPr lang="ar-EG" sz="2000" b="0" i="0" u="none" strike="noStrike" cap="none" dirty="0">
                <a:solidFill>
                  <a:schemeClr val="tx1">
                    <a:lumMod val="75000"/>
                    <a:lumOff val="25000"/>
                  </a:schemeClr>
                </a:solidFill>
                <a:latin typeface="Open Sans"/>
                <a:ea typeface="Open Sans"/>
                <a:cs typeface="Open Sans"/>
                <a:sym typeface="Open Sans"/>
              </a:rPr>
              <a:t>. تجمع المجموعة بين مصادر موضوعية محددة من الهندسة والتكنولوجيا الحيوية وعلم الجراثيم وعلوم الغلاف الجوي وعلم البيئة وعلم الأحياء</a:t>
            </a:r>
            <a:r>
              <a:rPr lang="en-US" sz="2000" b="0" i="0" u="none" strike="noStrike" cap="none" dirty="0">
                <a:solidFill>
                  <a:schemeClr val="tx1">
                    <a:lumMod val="75000"/>
                    <a:lumOff val="25000"/>
                  </a:schemeClr>
                </a:solidFill>
                <a:latin typeface="Open Sans"/>
                <a:ea typeface="Open Sans"/>
                <a:cs typeface="Open Sans"/>
                <a:sym typeface="Open Sans"/>
              </a:rPr>
              <a:t>.</a:t>
            </a:r>
            <a:endParaRPr sz="2000" b="1" i="1" u="none" strike="noStrike" cap="none" dirty="0">
              <a:solidFill>
                <a:schemeClr val="tx1">
                  <a:lumMod val="75000"/>
                  <a:lumOff val="25000"/>
                </a:schemeClr>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3F3F3F"/>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4"/>
          <p:cNvPicPr preferRelativeResize="0"/>
          <p:nvPr/>
        </p:nvPicPr>
        <p:blipFill rotWithShape="1">
          <a:blip r:embed="rId3">
            <a:alphaModFix/>
          </a:blip>
          <a:srcRect/>
          <a:stretch/>
        </p:blipFill>
        <p:spPr>
          <a:xfrm>
            <a:off x="3635524" y="1990288"/>
            <a:ext cx="6222356" cy="3411983"/>
          </a:xfrm>
          <a:prstGeom prst="rect">
            <a:avLst/>
          </a:prstGeom>
          <a:noFill/>
          <a:ln>
            <a:noFill/>
          </a:ln>
        </p:spPr>
      </p:pic>
      <p:sp>
        <p:nvSpPr>
          <p:cNvPr id="223" name="Google Shape;223;p14"/>
          <p:cNvSpPr txBox="1">
            <a:spLocks noGrp="1"/>
          </p:cNvSpPr>
          <p:nvPr>
            <p:ph type="title"/>
          </p:nvPr>
        </p:nvSpPr>
        <p:spPr>
          <a:xfrm>
            <a:off x="0" y="273224"/>
            <a:ext cx="7765961" cy="1244898"/>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3200"/>
              <a:buNone/>
            </a:pPr>
            <a:r>
              <a:rPr lang="ar-EG" sz="3200" dirty="0">
                <a:solidFill>
                  <a:srgbClr val="586F7C"/>
                </a:solidFill>
                <a:latin typeface="Open Sans"/>
                <a:ea typeface="Open Sans"/>
                <a:cs typeface="Open Sans"/>
                <a:sym typeface="Open Sans"/>
              </a:rPr>
              <a:t>الوصول إلى مجموعة علم البيئة من خلال بوابة الموحدة للبحوث من أجل الحياة.</a:t>
            </a:r>
            <a:endParaRPr sz="3200" dirty="0">
              <a:solidFill>
                <a:srgbClr val="586F7C"/>
              </a:solidFill>
              <a:latin typeface="Open Sans"/>
              <a:ea typeface="Open Sans"/>
              <a:cs typeface="Open Sans"/>
              <a:sym typeface="Open Sans"/>
            </a:endParaRPr>
          </a:p>
        </p:txBody>
      </p:sp>
      <p:sp>
        <p:nvSpPr>
          <p:cNvPr id="224" name="Google Shape;224;p14"/>
          <p:cNvSpPr txBox="1">
            <a:spLocks noGrp="1"/>
          </p:cNvSpPr>
          <p:nvPr>
            <p:ph type="body" idx="1"/>
          </p:nvPr>
        </p:nvSpPr>
        <p:spPr>
          <a:xfrm>
            <a:off x="103350" y="1878500"/>
            <a:ext cx="11985300" cy="4522200"/>
          </a:xfrm>
          <a:prstGeom prst="rect">
            <a:avLst/>
          </a:prstGeom>
          <a:noFill/>
          <a:ln>
            <a:noFill/>
          </a:ln>
        </p:spPr>
        <p:txBody>
          <a:bodyPr spcFirstLastPara="1" wrap="square" lIns="91425" tIns="45700" rIns="91425" bIns="45700" anchor="t" anchorCtr="0">
            <a:noAutofit/>
          </a:bodyPr>
          <a:lstStyle/>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a:solidFill>
                <a:schemeClr val="dk1"/>
              </a:solidFill>
              <a:latin typeface="Open Sans"/>
              <a:ea typeface="Open Sans"/>
              <a:cs typeface="Open Sans"/>
              <a:sym typeface="Open Sans"/>
            </a:endParaRPr>
          </a:p>
        </p:txBody>
      </p:sp>
      <p:sp>
        <p:nvSpPr>
          <p:cNvPr id="225" name="Google Shape;225;p14"/>
          <p:cNvSpPr txBox="1"/>
          <p:nvPr/>
        </p:nvSpPr>
        <p:spPr>
          <a:xfrm>
            <a:off x="456738" y="5384091"/>
            <a:ext cx="11039406" cy="1200288"/>
          </a:xfrm>
          <a:prstGeom prst="rect">
            <a:avLst/>
          </a:prstGeom>
          <a:noFill/>
          <a:ln>
            <a:noFill/>
          </a:ln>
        </p:spPr>
        <p:txBody>
          <a:bodyPr spcFirstLastPara="1" wrap="square" lIns="91425" tIns="45700" rIns="91425" bIns="45700" anchor="t" anchorCtr="0">
            <a:spAutoFit/>
          </a:bodyPr>
          <a:lstStyle/>
          <a:p>
            <a:pPr marL="76200" marR="0" lvl="0" indent="0" algn="just" rtl="1">
              <a:lnSpc>
                <a:spcPct val="100000"/>
              </a:lnSpc>
              <a:spcBef>
                <a:spcPts val="0"/>
              </a:spcBef>
              <a:spcAft>
                <a:spcPts val="0"/>
              </a:spcAft>
              <a:buClr>
                <a:schemeClr val="dk1"/>
              </a:buClr>
              <a:buSzPts val="2400"/>
              <a:buFont typeface="Arial"/>
              <a:buNone/>
            </a:pPr>
            <a:r>
              <a:rPr lang="ar-EG" sz="2400" b="0" i="0" u="none" strike="noStrike" cap="none" dirty="0">
                <a:solidFill>
                  <a:schemeClr val="tx1">
                    <a:lumMod val="75000"/>
                    <a:lumOff val="25000"/>
                  </a:schemeClr>
                </a:solidFill>
                <a:latin typeface="Open Sans"/>
                <a:ea typeface="Open Sans"/>
                <a:cs typeface="Open Sans"/>
                <a:sym typeface="Open Sans"/>
              </a:rPr>
              <a:t>للوصول إلى قاعدة البيانات، انقر فوق </a:t>
            </a:r>
            <a:r>
              <a:rPr lang="ar-EG" sz="2400" b="1" i="0" u="none" strike="noStrike" cap="none" dirty="0">
                <a:solidFill>
                  <a:schemeClr val="tx1">
                    <a:lumMod val="75000"/>
                    <a:lumOff val="25000"/>
                  </a:schemeClr>
                </a:solidFill>
                <a:latin typeface="Open Sans"/>
                <a:ea typeface="Open Sans"/>
                <a:cs typeface="Open Sans"/>
                <a:sym typeface="Open Sans"/>
              </a:rPr>
              <a:t>المحتوى/قواعد البيانات</a:t>
            </a:r>
            <a:r>
              <a:rPr lang="ar-EG" sz="2400" b="0" i="0" u="none" strike="noStrike" cap="none" dirty="0">
                <a:solidFill>
                  <a:schemeClr val="tx1">
                    <a:lumMod val="75000"/>
                    <a:lumOff val="25000"/>
                  </a:schemeClr>
                </a:solidFill>
                <a:latin typeface="Open Sans"/>
                <a:ea typeface="Open Sans"/>
                <a:cs typeface="Open Sans"/>
                <a:sym typeface="Open Sans"/>
              </a:rPr>
              <a:t> </a:t>
            </a:r>
            <a:r>
              <a:rPr lang="en-US" sz="2400" b="1" i="0" u="none" strike="noStrike" cap="none" dirty="0">
                <a:solidFill>
                  <a:schemeClr val="tx1">
                    <a:lumMod val="75000"/>
                    <a:lumOff val="25000"/>
                  </a:schemeClr>
                </a:solidFill>
                <a:latin typeface="Open Sans"/>
                <a:ea typeface="Open Sans"/>
                <a:cs typeface="Open Sans"/>
                <a:sym typeface="Open Sans"/>
              </a:rPr>
              <a:t>Content/Databases</a:t>
            </a:r>
            <a:r>
              <a:rPr lang="ar-EG" sz="2400" b="0" i="0" u="none" strike="noStrike" cap="none" dirty="0">
                <a:solidFill>
                  <a:schemeClr val="tx1">
                    <a:lumMod val="75000"/>
                    <a:lumOff val="25000"/>
                  </a:schemeClr>
                </a:solidFill>
                <a:latin typeface="Open Sans"/>
                <a:ea typeface="Open Sans"/>
                <a:cs typeface="Open Sans"/>
                <a:sym typeface="Open Sans"/>
              </a:rPr>
              <a:t>في الصفحة الرئيسية للبوابة الموحدة للبحوث من أجل الحياة، ثم انقر فوق  </a:t>
            </a:r>
            <a:r>
              <a:rPr lang="en-US" sz="2400" b="1" i="0" u="none" strike="noStrike" cap="none" dirty="0">
                <a:solidFill>
                  <a:schemeClr val="tx1">
                    <a:lumMod val="75000"/>
                    <a:lumOff val="25000"/>
                  </a:schemeClr>
                </a:solidFill>
                <a:latin typeface="Open Sans"/>
                <a:ea typeface="Open Sans"/>
                <a:cs typeface="Open Sans"/>
                <a:sym typeface="Open Sans"/>
              </a:rPr>
              <a:t>E</a:t>
            </a:r>
            <a:r>
              <a:rPr lang="ar-EG" sz="2400" b="1" i="0" u="none" strike="noStrike" cap="none" dirty="0">
                <a:solidFill>
                  <a:schemeClr val="tx1">
                    <a:lumMod val="75000"/>
                    <a:lumOff val="25000"/>
                  </a:schemeClr>
                </a:solidFill>
                <a:latin typeface="Open Sans"/>
                <a:ea typeface="Open Sans"/>
                <a:cs typeface="Open Sans"/>
                <a:sym typeface="Open Sans"/>
              </a:rPr>
              <a:t> </a:t>
            </a:r>
            <a:r>
              <a:rPr lang="en-US" sz="2400" b="1" i="0" u="none" strike="noStrike" cap="none" dirty="0">
                <a:solidFill>
                  <a:schemeClr val="tx1">
                    <a:lumMod val="75000"/>
                    <a:lumOff val="25000"/>
                  </a:schemeClr>
                </a:solidFill>
                <a:latin typeface="Open Sans"/>
                <a:ea typeface="Open Sans"/>
                <a:cs typeface="Open Sans"/>
                <a:sym typeface="Open Sans"/>
              </a:rPr>
              <a:t> </a:t>
            </a:r>
            <a:r>
              <a:rPr lang="ar-EG" sz="2400" b="0" i="0" u="none" strike="noStrike" cap="none" dirty="0">
                <a:solidFill>
                  <a:schemeClr val="tx1">
                    <a:lumMod val="75000"/>
                    <a:lumOff val="25000"/>
                  </a:schemeClr>
                </a:solidFill>
                <a:latin typeface="Open Sans"/>
                <a:ea typeface="Open Sans"/>
                <a:cs typeface="Open Sans"/>
                <a:sym typeface="Open Sans"/>
              </a:rPr>
              <a:t>وحدد </a:t>
            </a:r>
            <a:r>
              <a:rPr lang="ar-EG" sz="2400" b="1" i="0" u="none" strike="noStrike" cap="none" dirty="0">
                <a:solidFill>
                  <a:schemeClr val="tx1">
                    <a:lumMod val="75000"/>
                    <a:lumOff val="25000"/>
                  </a:schemeClr>
                </a:solidFill>
                <a:latin typeface="Open Sans"/>
                <a:ea typeface="Open Sans"/>
                <a:cs typeface="Open Sans"/>
                <a:sym typeface="Open Sans"/>
              </a:rPr>
              <a:t>مجموعة علم البيئة</a:t>
            </a:r>
            <a:r>
              <a:rPr lang="en-US" sz="2400" b="1" i="0" u="none" strike="noStrike" cap="none" dirty="0">
                <a:solidFill>
                  <a:schemeClr val="tx1">
                    <a:lumMod val="75000"/>
                    <a:lumOff val="25000"/>
                  </a:schemeClr>
                </a:solidFill>
                <a:latin typeface="Open Sans"/>
                <a:ea typeface="Open Sans"/>
                <a:cs typeface="Open Sans"/>
                <a:sym typeface="Open Sans"/>
              </a:rPr>
              <a:t> Environmental Science Collection</a:t>
            </a:r>
            <a:r>
              <a:rPr lang="en-US" sz="2400" b="0" i="0" u="none" strike="noStrike" cap="none" dirty="0">
                <a:solidFill>
                  <a:schemeClr val="tx1">
                    <a:lumMod val="75000"/>
                    <a:lumOff val="25000"/>
                  </a:schemeClr>
                </a:solidFill>
                <a:latin typeface="Open Sans"/>
                <a:ea typeface="Open Sans"/>
                <a:cs typeface="Open Sans"/>
                <a:sym typeface="Open Sans"/>
              </a:rPr>
              <a:t>.</a:t>
            </a:r>
            <a:endParaRPr sz="2400" b="0" i="0" u="none" strike="noStrike" cap="none" dirty="0">
              <a:solidFill>
                <a:schemeClr val="tx1">
                  <a:lumMod val="75000"/>
                  <a:lumOff val="25000"/>
                </a:schemeClr>
              </a:solidFill>
              <a:latin typeface="Arial"/>
              <a:ea typeface="Arial"/>
              <a:cs typeface="Arial"/>
              <a:sym typeface="Arial"/>
            </a:endParaRPr>
          </a:p>
        </p:txBody>
      </p:sp>
      <p:pic>
        <p:nvPicPr>
          <p:cNvPr id="226" name="Google Shape;226;p14"/>
          <p:cNvPicPr preferRelativeResize="0"/>
          <p:nvPr/>
        </p:nvPicPr>
        <p:blipFill rotWithShape="1">
          <a:blip r:embed="rId4">
            <a:alphaModFix/>
          </a:blip>
          <a:srcRect/>
          <a:stretch/>
        </p:blipFill>
        <p:spPr>
          <a:xfrm>
            <a:off x="288867" y="1988233"/>
            <a:ext cx="2409825" cy="3286125"/>
          </a:xfrm>
          <a:prstGeom prst="rect">
            <a:avLst/>
          </a:prstGeom>
          <a:noFill/>
          <a:ln>
            <a:noFill/>
          </a:ln>
        </p:spPr>
      </p:pic>
      <p:sp>
        <p:nvSpPr>
          <p:cNvPr id="227" name="Google Shape;227;p14"/>
          <p:cNvSpPr/>
          <p:nvPr/>
        </p:nvSpPr>
        <p:spPr>
          <a:xfrm>
            <a:off x="456738" y="3372993"/>
            <a:ext cx="2074082" cy="444783"/>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28" name="Google Shape;228;p14"/>
          <p:cNvCxnSpPr/>
          <p:nvPr/>
        </p:nvCxnSpPr>
        <p:spPr>
          <a:xfrm rot="10800000" flipH="1">
            <a:off x="1596654" y="2198914"/>
            <a:ext cx="2126260" cy="1360436"/>
          </a:xfrm>
          <a:prstGeom prst="straightConnector1">
            <a:avLst/>
          </a:prstGeom>
          <a:noFill/>
          <a:ln w="19050" cap="flat" cmpd="sng">
            <a:solidFill>
              <a:srgbClr val="00B050"/>
            </a:solidFill>
            <a:prstDash val="solid"/>
            <a:round/>
            <a:headEnd type="none" w="sm" len="sm"/>
            <a:tailEnd type="triangle" w="med" len="med"/>
          </a:ln>
        </p:spPr>
      </p:cxnSp>
      <p:cxnSp>
        <p:nvCxnSpPr>
          <p:cNvPr id="229" name="Google Shape;229;p14"/>
          <p:cNvCxnSpPr/>
          <p:nvPr/>
        </p:nvCxnSpPr>
        <p:spPr>
          <a:xfrm flipH="1">
            <a:off x="7043057" y="2830286"/>
            <a:ext cx="555172" cy="2081639"/>
          </a:xfrm>
          <a:prstGeom prst="straightConnector1">
            <a:avLst/>
          </a:prstGeom>
          <a:noFill/>
          <a:ln w="19050" cap="flat" cmpd="sng">
            <a:solidFill>
              <a:srgbClr val="00B050"/>
            </a:solidFill>
            <a:prstDash val="solid"/>
            <a:round/>
            <a:headEnd type="none" w="sm" len="sm"/>
            <a:tailEnd type="triangle" w="med" len="med"/>
          </a:ln>
        </p:spPr>
      </p:cxnSp>
      <p:sp>
        <p:nvSpPr>
          <p:cNvPr id="230" name="Google Shape;230;p14"/>
          <p:cNvSpPr/>
          <p:nvPr/>
        </p:nvSpPr>
        <p:spPr>
          <a:xfrm>
            <a:off x="5877478" y="4730183"/>
            <a:ext cx="3070579" cy="690750"/>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1" name="Google Shape;231;p14"/>
          <p:cNvSpPr/>
          <p:nvPr/>
        </p:nvSpPr>
        <p:spPr>
          <a:xfrm>
            <a:off x="6096000" y="2533757"/>
            <a:ext cx="3875314" cy="438043"/>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5"/>
          <p:cNvSpPr txBox="1">
            <a:spLocks noGrp="1"/>
          </p:cNvSpPr>
          <p:nvPr>
            <p:ph type="title"/>
          </p:nvPr>
        </p:nvSpPr>
        <p:spPr>
          <a:xfrm>
            <a:off x="0" y="378812"/>
            <a:ext cx="7707086"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3600"/>
              <a:buNone/>
            </a:pPr>
            <a:r>
              <a:rPr lang="ar-EG" sz="3600" dirty="0">
                <a:solidFill>
                  <a:srgbClr val="586F7C"/>
                </a:solidFill>
                <a:latin typeface="Open Sans"/>
                <a:ea typeface="Open Sans"/>
                <a:cs typeface="Open Sans"/>
                <a:sym typeface="Open Sans"/>
              </a:rPr>
              <a:t>الصفحة الرئيسية لمجموعة علم البيئة</a:t>
            </a:r>
            <a:endParaRPr sz="3600" dirty="0">
              <a:latin typeface="Open Sans"/>
              <a:ea typeface="Open Sans"/>
              <a:cs typeface="Open Sans"/>
              <a:sym typeface="Open Sans"/>
            </a:endParaRPr>
          </a:p>
        </p:txBody>
      </p:sp>
      <p:sp>
        <p:nvSpPr>
          <p:cNvPr id="238" name="Google Shape;238;p25"/>
          <p:cNvSpPr txBox="1">
            <a:spLocks noGrp="1"/>
          </p:cNvSpPr>
          <p:nvPr>
            <p:ph type="body" idx="1"/>
          </p:nvPr>
        </p:nvSpPr>
        <p:spPr>
          <a:xfrm>
            <a:off x="8360651" y="2690192"/>
            <a:ext cx="3820886" cy="3067884"/>
          </a:xfrm>
          <a:prstGeom prst="rect">
            <a:avLst/>
          </a:prstGeom>
          <a:noFill/>
          <a:ln>
            <a:noFill/>
          </a:ln>
        </p:spPr>
        <p:txBody>
          <a:bodyPr spcFirstLastPara="1" wrap="square" lIns="91425" tIns="45700" rIns="91425" bIns="45700" anchor="t" anchorCtr="0">
            <a:noAutofit/>
          </a:bodyPr>
          <a:lstStyle/>
          <a:p>
            <a:pPr marL="76200" lvl="0" indent="0" algn="r" rtl="1">
              <a:lnSpc>
                <a:spcPct val="100000"/>
              </a:lnSpc>
              <a:spcBef>
                <a:spcPts val="1000"/>
              </a:spcBef>
              <a:spcAft>
                <a:spcPts val="0"/>
              </a:spcAft>
              <a:buClr>
                <a:schemeClr val="dk1"/>
              </a:buClr>
              <a:buSzPts val="2400"/>
              <a:buNone/>
            </a:pPr>
            <a:r>
              <a:rPr lang="ar-EG" dirty="0">
                <a:solidFill>
                  <a:srgbClr val="424242"/>
                </a:solidFill>
                <a:latin typeface="Open Sans"/>
                <a:ea typeface="Open Sans"/>
                <a:cs typeface="Open Sans"/>
                <a:sym typeface="Open Sans"/>
              </a:rPr>
              <a:t>سيتم نقل المستخدم إلى موقع الناشر حيث يمكنه اختيار </a:t>
            </a:r>
            <a:r>
              <a:rPr lang="ar-EG" b="1" dirty="0">
                <a:solidFill>
                  <a:srgbClr val="424242"/>
                </a:solidFill>
                <a:latin typeface="Open Sans"/>
                <a:ea typeface="Open Sans"/>
                <a:cs typeface="Open Sans"/>
                <a:sym typeface="Open Sans"/>
              </a:rPr>
              <a:t>البحث في قاعدتي البيانات في نفس الوقت أو البحث في كل قاعدة بيانات على حدة</a:t>
            </a:r>
            <a:r>
              <a:rPr lang="en-US" dirty="0">
                <a:solidFill>
                  <a:srgbClr val="424242"/>
                </a:solidFill>
                <a:latin typeface="Open Sans"/>
                <a:ea typeface="Open Sans"/>
                <a:cs typeface="Open Sans"/>
                <a:sym typeface="Open Sans"/>
              </a:rPr>
              <a:t>.</a:t>
            </a:r>
            <a:endParaRPr b="1" dirty="0">
              <a:solidFill>
                <a:srgbClr val="424242"/>
              </a:solidFill>
              <a:latin typeface="Open Sans"/>
              <a:ea typeface="Open Sans"/>
              <a:cs typeface="Open Sans"/>
              <a:sym typeface="Open Sans"/>
            </a:endParaRPr>
          </a:p>
        </p:txBody>
      </p:sp>
      <p:pic>
        <p:nvPicPr>
          <p:cNvPr id="239" name="Google Shape;239;p25" descr="https://lh3.googleusercontent.com/hN7LmGYnVdi-GfgTNEZ5K-yRBd3Of6Nz7KV-a6zjNDXxycMlUQ6DKuwNOrNgeeM26zEf6Iadhd53uW_yBCrKJ9Djb0_od0JQGtzsfSGwyp6VTCXJQ4-GLHUQfrp-0k74_ItvVoI"/>
          <p:cNvPicPr preferRelativeResize="0"/>
          <p:nvPr/>
        </p:nvPicPr>
        <p:blipFill rotWithShape="1">
          <a:blip r:embed="rId3">
            <a:alphaModFix/>
          </a:blip>
          <a:srcRect/>
          <a:stretch/>
        </p:blipFill>
        <p:spPr>
          <a:xfrm>
            <a:off x="90169" y="1720897"/>
            <a:ext cx="7913915" cy="5006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6"/>
          <p:cNvSpPr txBox="1">
            <a:spLocks noGrp="1"/>
          </p:cNvSpPr>
          <p:nvPr>
            <p:ph type="title"/>
          </p:nvPr>
        </p:nvSpPr>
        <p:spPr>
          <a:xfrm>
            <a:off x="0" y="378812"/>
            <a:ext cx="7746642"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3600"/>
              <a:buNone/>
            </a:pPr>
            <a:r>
              <a:rPr lang="ar-EG" sz="3600" dirty="0">
                <a:solidFill>
                  <a:srgbClr val="586F7C"/>
                </a:solidFill>
                <a:latin typeface="Open Sans"/>
                <a:ea typeface="Open Sans"/>
                <a:cs typeface="Open Sans"/>
                <a:sym typeface="Open Sans"/>
              </a:rPr>
              <a:t>البحث في مجموعة علم البيئة</a:t>
            </a:r>
            <a:endParaRPr sz="3600" dirty="0">
              <a:latin typeface="Open Sans"/>
              <a:ea typeface="Open Sans"/>
              <a:cs typeface="Open Sans"/>
              <a:sym typeface="Open Sans"/>
            </a:endParaRPr>
          </a:p>
        </p:txBody>
      </p:sp>
      <p:sp>
        <p:nvSpPr>
          <p:cNvPr id="246" name="Google Shape;246;p26"/>
          <p:cNvSpPr txBox="1">
            <a:spLocks noGrp="1"/>
          </p:cNvSpPr>
          <p:nvPr>
            <p:ph type="body" idx="1"/>
          </p:nvPr>
        </p:nvSpPr>
        <p:spPr>
          <a:xfrm>
            <a:off x="6825114" y="2063566"/>
            <a:ext cx="5437414" cy="4749727"/>
          </a:xfrm>
          <a:prstGeom prst="rect">
            <a:avLst/>
          </a:prstGeom>
          <a:noFill/>
          <a:ln>
            <a:noFill/>
          </a:ln>
        </p:spPr>
        <p:txBody>
          <a:bodyPr spcFirstLastPara="1" wrap="square" lIns="91425" tIns="45700" rIns="91425" bIns="45700" anchor="t" anchorCtr="0">
            <a:noAutofit/>
          </a:bodyPr>
          <a:lstStyle/>
          <a:p>
            <a:pPr marL="457200" lvl="0" indent="-381000" algn="just" rtl="1">
              <a:lnSpc>
                <a:spcPct val="100000"/>
              </a:lnSpc>
              <a:spcBef>
                <a:spcPts val="1000"/>
              </a:spcBef>
              <a:spcAft>
                <a:spcPts val="0"/>
              </a:spcAft>
              <a:buClr>
                <a:schemeClr val="dk1"/>
              </a:buClr>
              <a:buSzPts val="2400"/>
              <a:buChar char="●"/>
            </a:pPr>
            <a:r>
              <a:rPr lang="ar-EG" sz="1800" dirty="0">
                <a:solidFill>
                  <a:srgbClr val="424242"/>
                </a:solidFill>
                <a:latin typeface="Open Sans"/>
                <a:ea typeface="Open Sans"/>
                <a:cs typeface="Open Sans"/>
                <a:sym typeface="Open Sans"/>
              </a:rPr>
              <a:t>يمكن للمستخدم البحث إما باستخدام </a:t>
            </a:r>
            <a:r>
              <a:rPr lang="ar-EG" sz="1800" b="1" dirty="0">
                <a:solidFill>
                  <a:srgbClr val="424242"/>
                </a:solidFill>
                <a:latin typeface="Open Sans"/>
                <a:ea typeface="Open Sans"/>
                <a:cs typeface="Open Sans"/>
                <a:sym typeface="Open Sans"/>
              </a:rPr>
              <a:t>البحث الأساسي </a:t>
            </a:r>
            <a:r>
              <a:rPr lang="ar-EG" sz="1800" dirty="0">
                <a:solidFill>
                  <a:srgbClr val="424242"/>
                </a:solidFill>
                <a:latin typeface="Open Sans"/>
                <a:ea typeface="Open Sans"/>
                <a:cs typeface="Open Sans"/>
                <a:sym typeface="Open Sans"/>
              </a:rPr>
              <a:t>،أو </a:t>
            </a:r>
            <a:r>
              <a:rPr lang="ar-EG" sz="1800" b="1" dirty="0">
                <a:solidFill>
                  <a:srgbClr val="424242"/>
                </a:solidFill>
                <a:latin typeface="Open Sans"/>
                <a:ea typeface="Open Sans"/>
                <a:cs typeface="Open Sans"/>
                <a:sym typeface="Open Sans"/>
              </a:rPr>
              <a:t>البحث المتقدم </a:t>
            </a:r>
            <a:r>
              <a:rPr lang="ar-EG" sz="1800" dirty="0">
                <a:solidFill>
                  <a:srgbClr val="424242"/>
                </a:solidFill>
                <a:latin typeface="Open Sans"/>
                <a:ea typeface="Open Sans"/>
                <a:cs typeface="Open Sans"/>
                <a:sym typeface="Open Sans"/>
              </a:rPr>
              <a:t>،أو </a:t>
            </a:r>
            <a:r>
              <a:rPr lang="ar-EG" sz="1800" b="1" dirty="0">
                <a:solidFill>
                  <a:srgbClr val="424242"/>
                </a:solidFill>
                <a:latin typeface="Open Sans"/>
                <a:ea typeface="Open Sans"/>
                <a:cs typeface="Open Sans"/>
                <a:sym typeface="Open Sans"/>
              </a:rPr>
              <a:t>بحث الاصدارات </a:t>
            </a:r>
            <a:r>
              <a:rPr lang="ar-EG" sz="1800" dirty="0">
                <a:solidFill>
                  <a:srgbClr val="424242"/>
                </a:solidFill>
                <a:latin typeface="Open Sans"/>
                <a:ea typeface="Open Sans"/>
                <a:cs typeface="Open Sans"/>
                <a:sym typeface="Open Sans"/>
              </a:rPr>
              <a:t>،أو </a:t>
            </a:r>
            <a:r>
              <a:rPr lang="ar-EG" sz="1800" b="1" dirty="0">
                <a:solidFill>
                  <a:srgbClr val="424242"/>
                </a:solidFill>
                <a:latin typeface="Open Sans"/>
                <a:ea typeface="Open Sans"/>
                <a:cs typeface="Open Sans"/>
                <a:sym typeface="Open Sans"/>
              </a:rPr>
              <a:t>تغيير قاعدة البيانات.</a:t>
            </a:r>
          </a:p>
          <a:p>
            <a:pPr marL="76200" lvl="0" indent="0" rtl="1">
              <a:lnSpc>
                <a:spcPct val="100000"/>
              </a:lnSpc>
              <a:spcBef>
                <a:spcPts val="1000"/>
              </a:spcBef>
              <a:spcAft>
                <a:spcPts val="0"/>
              </a:spcAft>
              <a:buClr>
                <a:schemeClr val="dk1"/>
              </a:buClr>
              <a:buSzPts val="2400"/>
              <a:buNone/>
            </a:pPr>
            <a:r>
              <a:rPr lang="en-US" sz="2000" dirty="0">
                <a:solidFill>
                  <a:srgbClr val="424242"/>
                </a:solidFill>
              </a:rPr>
              <a:t>Basic Search, Advanced Search, Publication search or Change the database</a:t>
            </a:r>
            <a:r>
              <a:rPr lang="en-US" dirty="0">
                <a:solidFill>
                  <a:srgbClr val="424242"/>
                </a:solidFill>
              </a:rPr>
              <a:t>.</a:t>
            </a:r>
          </a:p>
          <a:p>
            <a:pPr marL="457200" lvl="0" indent="-381000" algn="just" rtl="1">
              <a:lnSpc>
                <a:spcPct val="100000"/>
              </a:lnSpc>
              <a:spcBef>
                <a:spcPts val="1000"/>
              </a:spcBef>
              <a:spcAft>
                <a:spcPts val="0"/>
              </a:spcAft>
              <a:buClr>
                <a:schemeClr val="dk1"/>
              </a:buClr>
              <a:buSzPts val="2400"/>
              <a:buChar char="●"/>
            </a:pPr>
            <a:r>
              <a:rPr lang="ar-EG" sz="1800" dirty="0">
                <a:solidFill>
                  <a:srgbClr val="424242"/>
                </a:solidFill>
                <a:latin typeface="Open Sans"/>
                <a:ea typeface="Open Sans"/>
                <a:cs typeface="Open Sans"/>
                <a:sym typeface="Open Sans"/>
              </a:rPr>
              <a:t>يقدم </a:t>
            </a:r>
            <a:r>
              <a:rPr lang="ar-EG" sz="1800" b="1" dirty="0">
                <a:solidFill>
                  <a:srgbClr val="424242"/>
                </a:solidFill>
                <a:latin typeface="Open Sans"/>
                <a:ea typeface="Open Sans"/>
                <a:cs typeface="Open Sans"/>
                <a:sym typeface="Open Sans"/>
              </a:rPr>
              <a:t>رابط خطوات البحث</a:t>
            </a:r>
            <a:r>
              <a:rPr lang="en-US" sz="1800" b="1" dirty="0">
                <a:solidFill>
                  <a:srgbClr val="424242"/>
                </a:solidFill>
                <a:latin typeface="Open Sans"/>
                <a:ea typeface="Open Sans"/>
                <a:cs typeface="Open Sans"/>
                <a:sym typeface="Open Sans"/>
              </a:rPr>
              <a:t> </a:t>
            </a:r>
            <a:r>
              <a:rPr lang="ar-EG" sz="1800" b="1" dirty="0">
                <a:solidFill>
                  <a:srgbClr val="424242"/>
                </a:solidFill>
                <a:latin typeface="Open Sans"/>
                <a:ea typeface="Open Sans"/>
                <a:cs typeface="Open Sans"/>
                <a:sym typeface="Open Sans"/>
              </a:rPr>
              <a:t> </a:t>
            </a:r>
            <a:r>
              <a:rPr lang="en-US" sz="1800" b="1" dirty="0">
                <a:solidFill>
                  <a:srgbClr val="424242"/>
                </a:solidFill>
                <a:latin typeface="Open Sans"/>
                <a:ea typeface="Open Sans"/>
                <a:cs typeface="Open Sans"/>
                <a:sym typeface="Open Sans"/>
              </a:rPr>
              <a:t>Search tips link</a:t>
            </a:r>
            <a:r>
              <a:rPr lang="ar-EG" sz="1800" b="1"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الموجود أسفل نافذة مربع البحث إرشادات حول أكثر الطرق فعالية للبحث في قواعد بيانات بروكويست.</a:t>
            </a:r>
            <a:endParaRPr lang="ar-EG" dirty="0">
              <a:solidFill>
                <a:srgbClr val="424242"/>
              </a:solidFill>
            </a:endParaRPr>
          </a:p>
          <a:p>
            <a:pPr lvl="1" algn="just" rtl="1">
              <a:lnSpc>
                <a:spcPct val="100000"/>
              </a:lnSpc>
              <a:buClr>
                <a:schemeClr val="dk1"/>
              </a:buClr>
            </a:pPr>
            <a:r>
              <a:rPr lang="ar-EG" sz="1800" dirty="0">
                <a:solidFill>
                  <a:srgbClr val="424242"/>
                </a:solidFill>
                <a:latin typeface="Open Sans"/>
                <a:ea typeface="Open Sans"/>
                <a:cs typeface="Open Sans"/>
                <a:sym typeface="Open Sans"/>
              </a:rPr>
              <a:t>يتضمن ذلك </a:t>
            </a:r>
            <a:r>
              <a:rPr lang="ar-EG" sz="1800" b="1" dirty="0">
                <a:solidFill>
                  <a:srgbClr val="424242"/>
                </a:solidFill>
                <a:latin typeface="Open Sans"/>
                <a:ea typeface="Open Sans"/>
                <a:cs typeface="Open Sans"/>
                <a:sym typeface="Open Sans"/>
              </a:rPr>
              <a:t>البحث بالجمل</a:t>
            </a:r>
            <a:r>
              <a:rPr lang="en-US" sz="1800" b="1" dirty="0">
                <a:solidFill>
                  <a:srgbClr val="424242"/>
                </a:solidFill>
                <a:latin typeface="Open Sans"/>
                <a:ea typeface="Open Sans"/>
                <a:cs typeface="Open Sans"/>
                <a:sym typeface="Open Sans"/>
              </a:rPr>
              <a:t> </a:t>
            </a:r>
            <a:r>
              <a:rPr lang="ar-EG" sz="1800" b="1" dirty="0">
                <a:solidFill>
                  <a:srgbClr val="424242"/>
                </a:solidFill>
                <a:latin typeface="Open Sans"/>
                <a:ea typeface="Open Sans"/>
                <a:cs typeface="Open Sans"/>
                <a:sym typeface="Open Sans"/>
              </a:rPr>
              <a:t> </a:t>
            </a:r>
            <a:r>
              <a:rPr lang="en-US" sz="1800" b="1" dirty="0">
                <a:solidFill>
                  <a:srgbClr val="424242"/>
                </a:solidFill>
                <a:latin typeface="Open Sans"/>
                <a:ea typeface="Open Sans"/>
                <a:cs typeface="Open Sans"/>
                <a:sym typeface="Open Sans"/>
              </a:rPr>
              <a:t>Search Syntax</a:t>
            </a:r>
            <a:r>
              <a:rPr lang="ar-EG" sz="1800" b="1"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و</a:t>
            </a:r>
            <a:r>
              <a:rPr lang="ar-EG" sz="1800" b="1" dirty="0">
                <a:solidFill>
                  <a:srgbClr val="424242"/>
                </a:solidFill>
                <a:latin typeface="Open Sans"/>
                <a:ea typeface="Open Sans"/>
                <a:cs typeface="Open Sans"/>
                <a:sym typeface="Open Sans"/>
              </a:rPr>
              <a:t>أكواد الحقول</a:t>
            </a:r>
            <a:r>
              <a:rPr lang="ar-EG" sz="1800" dirty="0">
                <a:solidFill>
                  <a:srgbClr val="424242"/>
                </a:solidFill>
                <a:latin typeface="Open Sans"/>
                <a:ea typeface="Open Sans"/>
                <a:cs typeface="Open Sans"/>
                <a:sym typeface="Open Sans"/>
              </a:rPr>
              <a:t>  </a:t>
            </a:r>
            <a:r>
              <a:rPr lang="en-US" sz="1800" b="1" dirty="0">
                <a:solidFill>
                  <a:srgbClr val="424242"/>
                </a:solidFill>
                <a:latin typeface="Open Sans"/>
                <a:ea typeface="Open Sans"/>
                <a:cs typeface="Open Sans"/>
                <a:sym typeface="Open Sans"/>
              </a:rPr>
              <a:t>Field codes</a:t>
            </a:r>
            <a:r>
              <a:rPr lang="ar-EG" sz="1800" b="1"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و</a:t>
            </a:r>
            <a:r>
              <a:rPr lang="ar-EG" sz="1800" b="1" dirty="0">
                <a:solidFill>
                  <a:srgbClr val="424242"/>
                </a:solidFill>
                <a:latin typeface="Open Sans"/>
                <a:ea typeface="Open Sans"/>
                <a:cs typeface="Open Sans"/>
                <a:sym typeface="Open Sans"/>
              </a:rPr>
              <a:t>البحث الأساسي </a:t>
            </a:r>
            <a:r>
              <a:rPr lang="en-US" sz="1800" b="1" dirty="0">
                <a:solidFill>
                  <a:srgbClr val="424242"/>
                </a:solidFill>
                <a:latin typeface="Open Sans"/>
                <a:ea typeface="Open Sans"/>
                <a:cs typeface="Open Sans"/>
                <a:sym typeface="Open Sans"/>
              </a:rPr>
              <a:t>Basic</a:t>
            </a:r>
            <a:r>
              <a:rPr lang="ar-EG" sz="1800" b="1"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و</a:t>
            </a:r>
            <a:r>
              <a:rPr lang="ar-EG" sz="1800" b="1" dirty="0">
                <a:solidFill>
                  <a:srgbClr val="424242"/>
                </a:solidFill>
                <a:latin typeface="Open Sans"/>
                <a:ea typeface="Open Sans"/>
                <a:cs typeface="Open Sans"/>
                <a:sym typeface="Open Sans"/>
              </a:rPr>
              <a:t>المتقدم</a:t>
            </a:r>
            <a:r>
              <a:rPr lang="en-US" sz="1800" b="1" dirty="0">
                <a:solidFill>
                  <a:srgbClr val="424242"/>
                </a:solidFill>
                <a:latin typeface="Open Sans"/>
                <a:ea typeface="Open Sans"/>
                <a:cs typeface="Open Sans"/>
                <a:sym typeface="Open Sans"/>
              </a:rPr>
              <a:t> </a:t>
            </a:r>
            <a:r>
              <a:rPr lang="ar-EG" sz="1800" b="1" dirty="0">
                <a:solidFill>
                  <a:srgbClr val="424242"/>
                </a:solidFill>
                <a:latin typeface="Open Sans"/>
                <a:ea typeface="Open Sans"/>
                <a:cs typeface="Open Sans"/>
                <a:sym typeface="Open Sans"/>
              </a:rPr>
              <a:t> </a:t>
            </a:r>
            <a:r>
              <a:rPr lang="en-US" sz="1800" b="1" dirty="0">
                <a:solidFill>
                  <a:srgbClr val="424242"/>
                </a:solidFill>
                <a:latin typeface="Open Sans"/>
                <a:ea typeface="Open Sans"/>
                <a:cs typeface="Open Sans"/>
                <a:sym typeface="Open Sans"/>
              </a:rPr>
              <a:t>Advanced search</a:t>
            </a:r>
            <a:r>
              <a:rPr lang="ar-EG" sz="1800" b="1"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 وخيارات عرض </a:t>
            </a:r>
            <a:r>
              <a:rPr lang="ar-EG" sz="1800" b="1"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نتائج البحث و</a:t>
            </a:r>
            <a:r>
              <a:rPr lang="ar-EG" sz="1800" b="1" dirty="0">
                <a:solidFill>
                  <a:srgbClr val="424242"/>
                </a:solidFill>
                <a:latin typeface="Open Sans"/>
                <a:ea typeface="Open Sans"/>
                <a:cs typeface="Open Sans"/>
                <a:sym typeface="Open Sans"/>
              </a:rPr>
              <a:t>عرض المستند</a:t>
            </a:r>
            <a:r>
              <a:rPr lang="en-US" sz="1800" b="1" dirty="0">
                <a:solidFill>
                  <a:srgbClr val="424242"/>
                </a:solidFill>
                <a:latin typeface="Open Sans"/>
                <a:ea typeface="Open Sans"/>
                <a:cs typeface="Open Sans"/>
                <a:sym typeface="Open Sans"/>
              </a:rPr>
              <a:t> </a:t>
            </a:r>
            <a:r>
              <a:rPr lang="ar-EG" sz="1800" b="1" dirty="0">
                <a:solidFill>
                  <a:srgbClr val="424242"/>
                </a:solidFill>
                <a:latin typeface="Open Sans"/>
                <a:ea typeface="Open Sans"/>
                <a:cs typeface="Open Sans"/>
                <a:sym typeface="Open Sans"/>
              </a:rPr>
              <a:t> </a:t>
            </a:r>
            <a:r>
              <a:rPr lang="en-US" sz="1800" b="1" dirty="0">
                <a:solidFill>
                  <a:srgbClr val="424242"/>
                </a:solidFill>
                <a:latin typeface="Open Sans"/>
                <a:ea typeface="Open Sans"/>
                <a:cs typeface="Open Sans"/>
                <a:sym typeface="Open Sans"/>
              </a:rPr>
              <a:t>Document view</a:t>
            </a:r>
            <a:r>
              <a:rPr lang="ar-EG" sz="1800" b="1"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و</a:t>
            </a:r>
            <a:r>
              <a:rPr lang="ar-EG" sz="1800" b="1" dirty="0">
                <a:solidFill>
                  <a:srgbClr val="424242"/>
                </a:solidFill>
                <a:latin typeface="Open Sans"/>
                <a:ea typeface="Open Sans"/>
                <a:cs typeface="Open Sans"/>
                <a:sym typeface="Open Sans"/>
              </a:rPr>
              <a:t>بحثي</a:t>
            </a:r>
            <a:r>
              <a:rPr lang="en-US" sz="1800" b="1" dirty="0">
                <a:solidFill>
                  <a:srgbClr val="424242"/>
                </a:solidFill>
                <a:latin typeface="Open Sans"/>
                <a:ea typeface="Open Sans"/>
                <a:cs typeface="Open Sans"/>
                <a:sym typeface="Open Sans"/>
              </a:rPr>
              <a:t>” </a:t>
            </a:r>
            <a:r>
              <a:rPr lang="en-US" sz="1800" dirty="0">
                <a:solidFill>
                  <a:srgbClr val="424242"/>
                </a:solidFill>
                <a:latin typeface="Open Sans"/>
                <a:ea typeface="Open Sans"/>
                <a:cs typeface="Open Sans"/>
                <a:sym typeface="Open Sans"/>
              </a:rPr>
              <a:t>My research</a:t>
            </a:r>
            <a:r>
              <a:rPr lang="en-US" sz="1800" b="1"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a:t>
            </a:r>
            <a:endParaRPr dirty="0">
              <a:solidFill>
                <a:srgbClr val="424242"/>
              </a:solidFill>
            </a:endParaRPr>
          </a:p>
        </p:txBody>
      </p:sp>
      <p:pic>
        <p:nvPicPr>
          <p:cNvPr id="247" name="Google Shape;247;p26" descr="https://lh3.googleusercontent.com/hN7LmGYnVdi-GfgTNEZ5K-yRBd3Of6Nz7KV-a6zjNDXxycMlUQ6DKuwNOrNgeeM26zEf6Iadhd53uW_yBCrKJ9Djb0_od0JQGtzsfSGwyp6VTCXJQ4-GLHUQfrp-0k74_ItvVoI"/>
          <p:cNvPicPr preferRelativeResize="0"/>
          <p:nvPr/>
        </p:nvPicPr>
        <p:blipFill rotWithShape="1">
          <a:blip r:embed="rId3">
            <a:alphaModFix/>
          </a:blip>
          <a:srcRect/>
          <a:stretch/>
        </p:blipFill>
        <p:spPr>
          <a:xfrm>
            <a:off x="102511" y="1950340"/>
            <a:ext cx="6646018" cy="4204382"/>
          </a:xfrm>
          <a:prstGeom prst="rect">
            <a:avLst/>
          </a:prstGeom>
          <a:noFill/>
          <a:ln>
            <a:noFill/>
          </a:ln>
        </p:spPr>
      </p:pic>
      <p:sp>
        <p:nvSpPr>
          <p:cNvPr id="248" name="Google Shape;248;p26"/>
          <p:cNvSpPr/>
          <p:nvPr/>
        </p:nvSpPr>
        <p:spPr>
          <a:xfrm>
            <a:off x="6028872" y="3367314"/>
            <a:ext cx="551543" cy="290286"/>
          </a:xfrm>
          <a:prstGeom prst="rect">
            <a:avLst/>
          </a:prstGeom>
          <a:no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49" name="Google Shape;249;p26"/>
          <p:cNvCxnSpPr>
            <a:cxnSpLocks/>
          </p:cNvCxnSpPr>
          <p:nvPr/>
        </p:nvCxnSpPr>
        <p:spPr>
          <a:xfrm flipH="1">
            <a:off x="3174642" y="2620851"/>
            <a:ext cx="4572000" cy="74195"/>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9"/>
          <p:cNvSpPr txBox="1">
            <a:spLocks noGrp="1"/>
          </p:cNvSpPr>
          <p:nvPr>
            <p:ph type="title"/>
          </p:nvPr>
        </p:nvSpPr>
        <p:spPr>
          <a:xfrm>
            <a:off x="-457200" y="354536"/>
            <a:ext cx="7837714" cy="10809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FFFFFF"/>
              </a:buClr>
              <a:buSzPts val="3600"/>
              <a:buFont typeface="Trebuchet MS"/>
              <a:buNone/>
            </a:pPr>
            <a:r>
              <a:rPr lang="ar-SA" dirty="0">
                <a:solidFill>
                  <a:srgbClr val="586F7C"/>
                </a:solidFill>
                <a:latin typeface="Open Sans"/>
                <a:ea typeface="Open Sans"/>
                <a:cs typeface="Open Sans"/>
                <a:sym typeface="Open Sans"/>
              </a:rPr>
              <a:t>الخطوط الرئيسية</a:t>
            </a:r>
            <a:endParaRPr dirty="0">
              <a:solidFill>
                <a:srgbClr val="586F7C"/>
              </a:solidFill>
              <a:latin typeface="Open Sans"/>
              <a:ea typeface="Open Sans"/>
              <a:cs typeface="Open Sans"/>
              <a:sym typeface="Open Sans"/>
            </a:endParaRPr>
          </a:p>
        </p:txBody>
      </p:sp>
      <p:sp>
        <p:nvSpPr>
          <p:cNvPr id="82" name="Google Shape;82;p39"/>
          <p:cNvSpPr txBox="1">
            <a:spLocks noGrp="1"/>
          </p:cNvSpPr>
          <p:nvPr>
            <p:ph type="body" idx="1"/>
          </p:nvPr>
        </p:nvSpPr>
        <p:spPr>
          <a:xfrm>
            <a:off x="473530" y="1740212"/>
            <a:ext cx="10597241" cy="4774864"/>
          </a:xfrm>
          <a:prstGeom prst="rect">
            <a:avLst/>
          </a:prstGeom>
          <a:noFill/>
          <a:ln>
            <a:noFill/>
          </a:ln>
        </p:spPr>
        <p:txBody>
          <a:bodyPr spcFirstLastPara="1" wrap="square" lIns="91425" tIns="45700" rIns="91425" bIns="45700" anchor="t" anchorCtr="0">
            <a:noAutofit/>
          </a:bodyPr>
          <a:lstStyle/>
          <a:p>
            <a:pPr marL="356870" indent="-285750" algn="r" rtl="1">
              <a:lnSpc>
                <a:spcPct val="150000"/>
              </a:lnSpc>
              <a:spcBef>
                <a:spcPts val="0"/>
              </a:spcBef>
              <a:buClr>
                <a:schemeClr val="dk2"/>
              </a:buClr>
              <a:buSzPts val="1120"/>
            </a:pPr>
            <a:r>
              <a:rPr lang="ar-SA" sz="1600" dirty="0">
                <a:solidFill>
                  <a:schemeClr val="dk1"/>
                </a:solidFill>
                <a:latin typeface="Open Sans"/>
                <a:ea typeface="Open Sans"/>
                <a:cs typeface="Open Sans"/>
                <a:sym typeface="Open Sans"/>
              </a:rPr>
              <a:t>مقدمة</a:t>
            </a:r>
          </a:p>
          <a:p>
            <a:pPr marL="356870" indent="-285750" algn="r" rtl="1">
              <a:lnSpc>
                <a:spcPct val="150000"/>
              </a:lnSpc>
              <a:spcBef>
                <a:spcPts val="0"/>
              </a:spcBef>
              <a:buClr>
                <a:schemeClr val="dk2"/>
              </a:buClr>
              <a:buSzPts val="1120"/>
            </a:pPr>
            <a:r>
              <a:rPr lang="ar-EG" sz="1600" dirty="0">
                <a:solidFill>
                  <a:schemeClr val="dk1"/>
                </a:solidFill>
                <a:latin typeface="Open Sans"/>
                <a:ea typeface="Open Sans"/>
                <a:cs typeface="Open Sans"/>
                <a:sym typeface="Open Sans"/>
              </a:rPr>
              <a:t>كشاف البيئة</a:t>
            </a:r>
          </a:p>
          <a:p>
            <a:pPr marL="814070" lvl="1" indent="-285750" algn="r" rtl="1">
              <a:lnSpc>
                <a:spcPct val="150000"/>
              </a:lnSpc>
              <a:spcBef>
                <a:spcPts val="0"/>
              </a:spcBef>
              <a:buClr>
                <a:schemeClr val="dk2"/>
              </a:buClr>
              <a:buSzPts val="1120"/>
            </a:pPr>
            <a:r>
              <a:rPr lang="ar-EG" sz="1400" dirty="0">
                <a:solidFill>
                  <a:schemeClr val="dk1"/>
                </a:solidFill>
                <a:latin typeface="Open Sans"/>
                <a:ea typeface="Open Sans"/>
                <a:cs typeface="Open Sans"/>
                <a:sym typeface="Open Sans"/>
              </a:rPr>
              <a:t>الوصول إلى الكشاف البيئي</a:t>
            </a:r>
          </a:p>
          <a:p>
            <a:pPr marL="814070" lvl="1" indent="-285750" algn="r" rtl="1">
              <a:lnSpc>
                <a:spcPct val="150000"/>
              </a:lnSpc>
              <a:spcBef>
                <a:spcPts val="0"/>
              </a:spcBef>
              <a:buClr>
                <a:schemeClr val="dk2"/>
              </a:buClr>
              <a:buSzPts val="1120"/>
            </a:pPr>
            <a:r>
              <a:rPr lang="ar-EG" sz="1400" dirty="0">
                <a:solidFill>
                  <a:schemeClr val="dk1"/>
                </a:solidFill>
                <a:latin typeface="Open Sans"/>
                <a:ea typeface="Open Sans"/>
                <a:cs typeface="Open Sans"/>
                <a:sym typeface="Open Sans"/>
              </a:rPr>
              <a:t>البحث في الكشاف البيئي </a:t>
            </a:r>
          </a:p>
          <a:p>
            <a:pPr marL="356870" indent="-285750" algn="r" rtl="1">
              <a:lnSpc>
                <a:spcPct val="150000"/>
              </a:lnSpc>
              <a:spcBef>
                <a:spcPts val="0"/>
              </a:spcBef>
              <a:buClr>
                <a:schemeClr val="dk2"/>
              </a:buClr>
              <a:buSzPts val="1120"/>
            </a:pPr>
            <a:r>
              <a:rPr lang="ar-SA" sz="1600" dirty="0">
                <a:solidFill>
                  <a:schemeClr val="dk1"/>
                </a:solidFill>
                <a:latin typeface="Open Sans"/>
                <a:ea typeface="Open Sans"/>
                <a:cs typeface="Open Sans"/>
                <a:sym typeface="Open Sans"/>
              </a:rPr>
              <a:t>مجموعة </a:t>
            </a:r>
            <a:r>
              <a:rPr lang="ar-EG" sz="1600" dirty="0">
                <a:solidFill>
                  <a:schemeClr val="dk1"/>
                </a:solidFill>
                <a:latin typeface="Open Sans"/>
                <a:ea typeface="Open Sans"/>
                <a:cs typeface="Open Sans"/>
                <a:sym typeface="Open Sans"/>
              </a:rPr>
              <a:t>علم البيئة</a:t>
            </a:r>
            <a:r>
              <a:rPr lang="ar-SA" sz="1600" dirty="0">
                <a:solidFill>
                  <a:schemeClr val="dk1"/>
                </a:solidFill>
                <a:latin typeface="Open Sans"/>
                <a:ea typeface="Open Sans"/>
                <a:cs typeface="Open Sans"/>
                <a:sym typeface="Open Sans"/>
              </a:rPr>
              <a:t> </a:t>
            </a:r>
            <a:endParaRPr lang="ar-EG" sz="1600" dirty="0">
              <a:solidFill>
                <a:schemeClr val="dk1"/>
              </a:solidFill>
              <a:latin typeface="Open Sans"/>
              <a:ea typeface="Open Sans"/>
              <a:cs typeface="Open Sans"/>
              <a:sym typeface="Open Sans"/>
            </a:endParaRPr>
          </a:p>
          <a:p>
            <a:pPr marL="814070" lvl="1" indent="-285750" algn="r" rtl="1">
              <a:lnSpc>
                <a:spcPct val="150000"/>
              </a:lnSpc>
              <a:spcBef>
                <a:spcPts val="0"/>
              </a:spcBef>
              <a:buClr>
                <a:schemeClr val="dk2"/>
              </a:buClr>
              <a:buSzPts val="1120"/>
            </a:pPr>
            <a:r>
              <a:rPr lang="ar-EG" sz="1400" dirty="0">
                <a:solidFill>
                  <a:schemeClr val="dk1"/>
                </a:solidFill>
                <a:latin typeface="Open Sans"/>
                <a:ea typeface="Open Sans"/>
                <a:cs typeface="Open Sans"/>
                <a:sym typeface="Open Sans"/>
              </a:rPr>
              <a:t>الوصول إلى مجموعة علم البيئية</a:t>
            </a:r>
          </a:p>
          <a:p>
            <a:pPr marL="814070" lvl="1" indent="-285750" algn="r" rtl="1">
              <a:lnSpc>
                <a:spcPct val="150000"/>
              </a:lnSpc>
              <a:spcBef>
                <a:spcPts val="0"/>
              </a:spcBef>
              <a:buClr>
                <a:schemeClr val="dk2"/>
              </a:buClr>
              <a:buSzPts val="1120"/>
            </a:pPr>
            <a:r>
              <a:rPr lang="ar-EG" sz="1400" dirty="0">
                <a:solidFill>
                  <a:schemeClr val="dk1"/>
                </a:solidFill>
                <a:latin typeface="Open Sans"/>
                <a:ea typeface="Open Sans"/>
                <a:cs typeface="Open Sans"/>
                <a:sym typeface="Open Sans"/>
              </a:rPr>
              <a:t>البحث في مجموعة علم البيئية</a:t>
            </a:r>
          </a:p>
          <a:p>
            <a:pPr marL="814070" lvl="1" indent="-285750" algn="r" rtl="1">
              <a:lnSpc>
                <a:spcPct val="150000"/>
              </a:lnSpc>
              <a:spcBef>
                <a:spcPts val="0"/>
              </a:spcBef>
              <a:buClr>
                <a:schemeClr val="dk2"/>
              </a:buClr>
              <a:buSzPts val="1120"/>
            </a:pPr>
            <a:r>
              <a:rPr lang="ar-EG" sz="1400" dirty="0">
                <a:solidFill>
                  <a:schemeClr val="dk1"/>
                </a:solidFill>
                <a:latin typeface="Open Sans"/>
                <a:ea typeface="Open Sans"/>
                <a:cs typeface="Open Sans"/>
                <a:sym typeface="Open Sans"/>
              </a:rPr>
              <a:t>بحث سطر الأوامر</a:t>
            </a:r>
          </a:p>
          <a:p>
            <a:pPr marL="356870" indent="-285750" algn="r" rtl="1">
              <a:lnSpc>
                <a:spcPct val="150000"/>
              </a:lnSpc>
              <a:spcBef>
                <a:spcPts val="0"/>
              </a:spcBef>
              <a:buClr>
                <a:schemeClr val="dk2"/>
              </a:buClr>
              <a:buSzPts val="1120"/>
            </a:pPr>
            <a:r>
              <a:rPr lang="ar-EG" sz="1600" dirty="0">
                <a:solidFill>
                  <a:schemeClr val="dk1"/>
                </a:solidFill>
                <a:latin typeface="Open Sans"/>
                <a:ea typeface="Open Sans"/>
                <a:cs typeface="Open Sans"/>
                <a:sym typeface="Open Sans"/>
              </a:rPr>
              <a:t>منفردات</a:t>
            </a:r>
            <a:r>
              <a:rPr lang="ar-SA" sz="1600" dirty="0">
                <a:solidFill>
                  <a:schemeClr val="dk1"/>
                </a:solidFill>
                <a:latin typeface="Open Sans"/>
                <a:ea typeface="Open Sans"/>
                <a:cs typeface="Open Sans"/>
                <a:sym typeface="Open Sans"/>
              </a:rPr>
              <a:t> الأرصاد الجوية</a:t>
            </a:r>
            <a:r>
              <a:rPr lang="ar-EG" sz="1600" dirty="0">
                <a:solidFill>
                  <a:schemeClr val="dk1"/>
                </a:solidFill>
                <a:latin typeface="Open Sans"/>
                <a:ea typeface="Open Sans"/>
                <a:cs typeface="Open Sans"/>
                <a:sym typeface="Open Sans"/>
              </a:rPr>
              <a:t> </a:t>
            </a:r>
          </a:p>
          <a:p>
            <a:pPr marL="814070" lvl="1" indent="-285750" algn="r" rtl="1">
              <a:lnSpc>
                <a:spcPct val="150000"/>
              </a:lnSpc>
              <a:spcBef>
                <a:spcPts val="0"/>
              </a:spcBef>
              <a:buClr>
                <a:schemeClr val="dk2"/>
              </a:buClr>
              <a:buSzPts val="1120"/>
            </a:pPr>
            <a:r>
              <a:rPr lang="ar-EG" sz="1400" dirty="0">
                <a:solidFill>
                  <a:schemeClr val="dk1"/>
                </a:solidFill>
                <a:latin typeface="Open Sans"/>
                <a:ea typeface="Open Sans"/>
                <a:cs typeface="Open Sans"/>
                <a:sym typeface="Open Sans"/>
              </a:rPr>
              <a:t>الوصول والبحث في منفردات الأرصاد الجوية والبحث </a:t>
            </a:r>
          </a:p>
          <a:p>
            <a:pPr marL="814070" lvl="1" indent="-285750" algn="r" rtl="1">
              <a:lnSpc>
                <a:spcPct val="150000"/>
              </a:lnSpc>
              <a:spcBef>
                <a:spcPts val="0"/>
              </a:spcBef>
              <a:buClr>
                <a:schemeClr val="dk2"/>
              </a:buClr>
              <a:buSzPts val="1120"/>
            </a:pPr>
            <a:r>
              <a:rPr lang="ar-EG" sz="1400" dirty="0">
                <a:solidFill>
                  <a:schemeClr val="dk1"/>
                </a:solidFill>
                <a:latin typeface="Open Sans"/>
                <a:ea typeface="Open Sans"/>
                <a:cs typeface="Open Sans"/>
                <a:sym typeface="Open Sans"/>
              </a:rPr>
              <a:t>الوصول والبحث في مجلات الجمعية الأمريكية للأرصاد الجوية</a:t>
            </a:r>
          </a:p>
          <a:p>
            <a:pPr marL="814070" lvl="1" indent="-285750" algn="r" rtl="1">
              <a:lnSpc>
                <a:spcPct val="150000"/>
              </a:lnSpc>
              <a:spcBef>
                <a:spcPts val="0"/>
              </a:spcBef>
              <a:buClr>
                <a:schemeClr val="dk2"/>
              </a:buClr>
              <a:buSzPts val="1120"/>
            </a:pPr>
            <a:r>
              <a:rPr lang="ar-EG" sz="1400" dirty="0">
                <a:solidFill>
                  <a:schemeClr val="dk1"/>
                </a:solidFill>
                <a:latin typeface="Open Sans"/>
                <a:ea typeface="Open Sans"/>
                <a:cs typeface="Open Sans"/>
                <a:sym typeface="Open Sans"/>
              </a:rPr>
              <a:t>البحث المتقدم</a:t>
            </a:r>
          </a:p>
          <a:p>
            <a:pPr marL="356870" indent="-285750" algn="r" rtl="1">
              <a:lnSpc>
                <a:spcPct val="150000"/>
              </a:lnSpc>
              <a:spcBef>
                <a:spcPts val="0"/>
              </a:spcBef>
              <a:buClr>
                <a:schemeClr val="dk2"/>
              </a:buClr>
              <a:buSzPts val="1120"/>
            </a:pPr>
            <a:r>
              <a:rPr lang="ar-SA" sz="1600" dirty="0">
                <a:solidFill>
                  <a:schemeClr val="dk1"/>
                </a:solidFill>
                <a:latin typeface="Open Sans"/>
                <a:ea typeface="Open Sans"/>
                <a:cs typeface="Open Sans"/>
                <a:sym typeface="Open Sans"/>
              </a:rPr>
              <a:t>م</a:t>
            </a:r>
            <a:r>
              <a:rPr lang="ar-EG" sz="1600" dirty="0">
                <a:solidFill>
                  <a:schemeClr val="dk1"/>
                </a:solidFill>
                <a:latin typeface="Open Sans"/>
                <a:ea typeface="Open Sans"/>
                <a:cs typeface="Open Sans"/>
                <a:sym typeface="Open Sans"/>
              </a:rPr>
              <a:t>صادر</a:t>
            </a:r>
            <a:r>
              <a:rPr lang="ar-SA" sz="1600" dirty="0">
                <a:solidFill>
                  <a:schemeClr val="dk1"/>
                </a:solidFill>
                <a:latin typeface="Open Sans"/>
                <a:ea typeface="Open Sans"/>
                <a:cs typeface="Open Sans"/>
                <a:sym typeface="Open Sans"/>
              </a:rPr>
              <a:t> الإنترنت (قواعد البيانات والبوابات) للبحوث البيئية</a:t>
            </a:r>
            <a:endParaRPr lang="ar-EG" sz="1600" dirty="0">
              <a:solidFill>
                <a:schemeClr val="dk1"/>
              </a:solidFill>
              <a:latin typeface="Open Sans"/>
              <a:ea typeface="Open Sans"/>
              <a:cs typeface="Open Sans"/>
              <a:sym typeface="Open Sans"/>
            </a:endParaRPr>
          </a:p>
          <a:p>
            <a:pPr marL="356870" indent="-285750" algn="r" rtl="1">
              <a:lnSpc>
                <a:spcPct val="150000"/>
              </a:lnSpc>
              <a:spcBef>
                <a:spcPts val="0"/>
              </a:spcBef>
              <a:buClr>
                <a:schemeClr val="dk2"/>
              </a:buClr>
              <a:buSzPts val="1120"/>
            </a:pPr>
            <a:r>
              <a:rPr lang="ar-EG" sz="1600" dirty="0">
                <a:solidFill>
                  <a:schemeClr val="dk1"/>
                </a:solidFill>
                <a:latin typeface="Open Sans"/>
                <a:ea typeface="Open Sans"/>
                <a:cs typeface="Open Sans"/>
                <a:sym typeface="Open Sans"/>
              </a:rPr>
              <a:t>الملخص</a:t>
            </a:r>
            <a:endParaRPr sz="1600" dirty="0">
              <a:solidFill>
                <a:schemeClr val="dk1"/>
              </a:solidFill>
              <a:latin typeface="Open Sans"/>
              <a:ea typeface="Open Sans"/>
              <a:cs typeface="Open Sans"/>
              <a:sym typeface="Open Sans"/>
            </a:endParaRPr>
          </a:p>
        </p:txBody>
      </p:sp>
      <p:sp>
        <p:nvSpPr>
          <p:cNvPr id="83" name="Google Shape;83;p39"/>
          <p:cNvSpPr txBox="1">
            <a:spLocks noGrp="1"/>
          </p:cNvSpPr>
          <p:nvPr>
            <p:ph type="dt" idx="10"/>
          </p:nvPr>
        </p:nvSpPr>
        <p:spPr>
          <a:xfrm>
            <a:off x="9434050" y="6455525"/>
            <a:ext cx="2743200" cy="326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sz="1200" dirty="0"/>
              <a:t>v1.0 April 2024</a:t>
            </a:r>
            <a:endParaRPr sz="1200" dirty="0"/>
          </a:p>
        </p:txBody>
      </p:sp>
      <p:pic>
        <p:nvPicPr>
          <p:cNvPr id="84" name="Google Shape;84;p39"/>
          <p:cNvPicPr preferRelativeResize="0"/>
          <p:nvPr/>
        </p:nvPicPr>
        <p:blipFill rotWithShape="1">
          <a:blip r:embed="rId3">
            <a:alphaModFix/>
          </a:blip>
          <a:srcRect/>
          <a:stretch/>
        </p:blipFill>
        <p:spPr>
          <a:xfrm>
            <a:off x="81466" y="6515076"/>
            <a:ext cx="699175" cy="233648"/>
          </a:xfrm>
          <a:prstGeom prst="rect">
            <a:avLst/>
          </a:prstGeom>
          <a:noFill/>
          <a:ln>
            <a:noFill/>
          </a:ln>
        </p:spPr>
      </p:pic>
      <p:sp>
        <p:nvSpPr>
          <p:cNvPr id="85" name="Google Shape;85;p39"/>
          <p:cNvSpPr txBox="1"/>
          <p:nvPr/>
        </p:nvSpPr>
        <p:spPr>
          <a:xfrm>
            <a:off x="770025" y="6455513"/>
            <a:ext cx="9783900" cy="2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This work is licensed under Creative Commons </a:t>
            </a:r>
            <a:r>
              <a:rPr lang="en-US" sz="1200" b="0" i="0" u="sng" strike="noStrike" cap="none">
                <a:solidFill>
                  <a:schemeClr val="hlink"/>
                </a:solidFill>
                <a:latin typeface="Arial"/>
                <a:ea typeface="Arial"/>
                <a:cs typeface="Arial"/>
                <a:sym typeface="Arial"/>
                <a:hlinkClick r:id="rId4"/>
              </a:rPr>
              <a:t>Attribution-ShareAlike 4.0 International</a:t>
            </a:r>
            <a:r>
              <a:rPr lang="en-US" sz="1200" b="0" i="0" u="none" strike="noStrike" cap="none">
                <a:solidFill>
                  <a:srgbClr val="000000"/>
                </a:solidFill>
                <a:latin typeface="Arial"/>
                <a:ea typeface="Arial"/>
                <a:cs typeface="Arial"/>
                <a:sym typeface="Arial"/>
              </a:rPr>
              <a:t> (CC BY-SA 4.0)</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txBox="1">
            <a:spLocks noGrp="1"/>
          </p:cNvSpPr>
          <p:nvPr>
            <p:ph type="title"/>
          </p:nvPr>
        </p:nvSpPr>
        <p:spPr>
          <a:xfrm>
            <a:off x="0" y="378812"/>
            <a:ext cx="7765961"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3600"/>
              <a:buNone/>
            </a:pPr>
            <a:r>
              <a:rPr lang="ar-EG" sz="3600" dirty="0">
                <a:solidFill>
                  <a:srgbClr val="586F7C"/>
                </a:solidFill>
                <a:latin typeface="Open Sans"/>
                <a:ea typeface="Open Sans"/>
                <a:cs typeface="Open Sans"/>
                <a:sym typeface="Open Sans"/>
              </a:rPr>
              <a:t>تابع البحث في مجموعة علم البيئة</a:t>
            </a:r>
            <a:endParaRPr sz="3600" dirty="0">
              <a:latin typeface="Open Sans"/>
              <a:ea typeface="Open Sans"/>
              <a:cs typeface="Open Sans"/>
              <a:sym typeface="Open Sans"/>
            </a:endParaRPr>
          </a:p>
        </p:txBody>
      </p:sp>
      <p:sp>
        <p:nvSpPr>
          <p:cNvPr id="256" name="Google Shape;256;p27"/>
          <p:cNvSpPr txBox="1">
            <a:spLocks noGrp="1"/>
          </p:cNvSpPr>
          <p:nvPr>
            <p:ph type="body" idx="1"/>
          </p:nvPr>
        </p:nvSpPr>
        <p:spPr>
          <a:xfrm>
            <a:off x="-1" y="1847015"/>
            <a:ext cx="10334171" cy="4749727"/>
          </a:xfrm>
          <a:prstGeom prst="rect">
            <a:avLst/>
          </a:prstGeom>
          <a:noFill/>
          <a:ln>
            <a:noFill/>
          </a:ln>
        </p:spPr>
        <p:txBody>
          <a:bodyPr spcFirstLastPara="1" wrap="square" lIns="91425" tIns="45700" rIns="91425" bIns="45700" anchor="t" anchorCtr="0">
            <a:noAutofit/>
          </a:bodyPr>
          <a:lstStyle/>
          <a:p>
            <a:pPr marL="457200" lvl="0" indent="-381000" algn="just" rtl="1">
              <a:lnSpc>
                <a:spcPct val="100000"/>
              </a:lnSpc>
              <a:spcBef>
                <a:spcPts val="1000"/>
              </a:spcBef>
              <a:spcAft>
                <a:spcPts val="0"/>
              </a:spcAft>
              <a:buClr>
                <a:schemeClr val="dk1"/>
              </a:buClr>
              <a:buSzPts val="2400"/>
              <a:buChar char="●"/>
            </a:pPr>
            <a:r>
              <a:rPr lang="ar-EG" sz="1800" dirty="0">
                <a:solidFill>
                  <a:srgbClr val="424242"/>
                </a:solidFill>
                <a:latin typeface="Open Sans"/>
                <a:ea typeface="Open Sans"/>
                <a:cs typeface="Open Sans"/>
                <a:sym typeface="Open Sans"/>
              </a:rPr>
              <a:t>تتيح وظيفة</a:t>
            </a:r>
            <a:r>
              <a:rPr lang="ar-EG" sz="1800" b="1" dirty="0">
                <a:solidFill>
                  <a:srgbClr val="424242"/>
                </a:solidFill>
                <a:latin typeface="Open Sans"/>
                <a:ea typeface="Open Sans"/>
                <a:cs typeface="Open Sans"/>
                <a:sym typeface="Open Sans"/>
              </a:rPr>
              <a:t> "بحثي" </a:t>
            </a:r>
            <a:r>
              <a:rPr lang="ar-EG" sz="1800" dirty="0">
                <a:solidFill>
                  <a:srgbClr val="424242"/>
                </a:solidFill>
                <a:latin typeface="Open Sans"/>
                <a:ea typeface="Open Sans"/>
                <a:cs typeface="Open Sans"/>
                <a:sym typeface="Open Sans"/>
              </a:rPr>
              <a:t>أو </a:t>
            </a:r>
            <a:r>
              <a:rPr lang="en-US" sz="1800" b="1" dirty="0">
                <a:solidFill>
                  <a:srgbClr val="424242"/>
                </a:solidFill>
                <a:latin typeface="Open Sans"/>
                <a:ea typeface="Open Sans"/>
                <a:cs typeface="Open Sans"/>
                <a:sym typeface="Open Sans"/>
              </a:rPr>
              <a:t>” My research” </a:t>
            </a:r>
            <a:r>
              <a:rPr lang="ar-EG" sz="1800" b="1"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للمستخدم حفظ وإدارة وتنظيم المحتوى والمواد الداعمة الموجودة في بروكويست</a:t>
            </a:r>
            <a:r>
              <a:rPr lang="en-US" sz="1800" dirty="0">
                <a:solidFill>
                  <a:srgbClr val="424242"/>
                </a:solidFill>
                <a:latin typeface="Open Sans"/>
                <a:ea typeface="Open Sans"/>
                <a:cs typeface="Open Sans"/>
                <a:sym typeface="Open Sans"/>
              </a:rPr>
              <a:t> ProQuest </a:t>
            </a:r>
            <a:r>
              <a:rPr lang="ar-EG" sz="1800" dirty="0">
                <a:solidFill>
                  <a:srgbClr val="424242"/>
                </a:solidFill>
                <a:latin typeface="Open Sans"/>
                <a:ea typeface="Open Sans"/>
                <a:cs typeface="Open Sans"/>
                <a:sym typeface="Open Sans"/>
              </a:rPr>
              <a:t>من خلال إنشاء حساب بروكويست</a:t>
            </a:r>
            <a:r>
              <a:rPr lang="en-US" sz="1800" dirty="0">
                <a:solidFill>
                  <a:srgbClr val="424242"/>
                </a:solidFill>
                <a:latin typeface="Open Sans"/>
                <a:ea typeface="Open Sans"/>
                <a:cs typeface="Open Sans"/>
                <a:sym typeface="Open Sans"/>
              </a:rPr>
              <a:t> </a:t>
            </a:r>
            <a:r>
              <a:rPr lang="ar-EG" sz="1800" dirty="0">
                <a:solidFill>
                  <a:srgbClr val="424242"/>
                </a:solidFill>
                <a:latin typeface="Open Sans"/>
                <a:ea typeface="Open Sans"/>
                <a:cs typeface="Open Sans"/>
                <a:sym typeface="Open Sans"/>
              </a:rPr>
              <a:t>.</a:t>
            </a:r>
          </a:p>
          <a:p>
            <a:pPr marL="457200" lvl="0" indent="-381000" algn="just" rtl="1">
              <a:lnSpc>
                <a:spcPct val="100000"/>
              </a:lnSpc>
              <a:spcBef>
                <a:spcPts val="1000"/>
              </a:spcBef>
              <a:spcAft>
                <a:spcPts val="0"/>
              </a:spcAft>
              <a:buClr>
                <a:schemeClr val="dk1"/>
              </a:buClr>
              <a:buSzPts val="2400"/>
              <a:buChar char="●"/>
            </a:pPr>
            <a:r>
              <a:rPr lang="ar-EG" sz="1800" dirty="0">
                <a:solidFill>
                  <a:srgbClr val="424242"/>
                </a:solidFill>
                <a:latin typeface="Open Sans"/>
                <a:ea typeface="Open Sans"/>
                <a:cs typeface="Open Sans"/>
                <a:sym typeface="Open Sans"/>
              </a:rPr>
              <a:t>يسمح مربع البحث الأساسي</a:t>
            </a:r>
            <a:r>
              <a:rPr lang="en-US" sz="1800" b="1" dirty="0">
                <a:solidFill>
                  <a:srgbClr val="424242"/>
                </a:solidFill>
                <a:latin typeface="Open Sans"/>
                <a:ea typeface="Open Sans"/>
                <a:cs typeface="Open Sans"/>
                <a:sym typeface="Open Sans"/>
              </a:rPr>
              <a:t> </a:t>
            </a:r>
            <a:r>
              <a:rPr lang="ar-EG" sz="1800" b="1" dirty="0">
                <a:solidFill>
                  <a:srgbClr val="424242"/>
                </a:solidFill>
                <a:latin typeface="Open Sans"/>
                <a:ea typeface="Open Sans"/>
                <a:cs typeface="Open Sans"/>
                <a:sym typeface="Open Sans"/>
              </a:rPr>
              <a:t> </a:t>
            </a:r>
            <a:r>
              <a:rPr lang="en-US" sz="1800" b="1" dirty="0">
                <a:solidFill>
                  <a:srgbClr val="424242"/>
                </a:solidFill>
                <a:latin typeface="Open Sans"/>
                <a:ea typeface="Open Sans"/>
                <a:cs typeface="Open Sans"/>
                <a:sym typeface="Open Sans"/>
              </a:rPr>
              <a:t>Basic search box</a:t>
            </a:r>
            <a:r>
              <a:rPr lang="ar-EG" sz="1800" dirty="0">
                <a:solidFill>
                  <a:srgbClr val="424242"/>
                </a:solidFill>
                <a:latin typeface="Open Sans"/>
                <a:ea typeface="Open Sans"/>
                <a:cs typeface="Open Sans"/>
                <a:sym typeface="Open Sans"/>
              </a:rPr>
              <a:t> للمستخدم بتقييد عمليات البحث على محتوى </a:t>
            </a:r>
            <a:r>
              <a:rPr lang="ar-EG" sz="1800" b="1" dirty="0">
                <a:solidFill>
                  <a:srgbClr val="424242"/>
                </a:solidFill>
                <a:latin typeface="Open Sans"/>
                <a:ea typeface="Open Sans"/>
                <a:cs typeface="Open Sans"/>
                <a:sym typeface="Open Sans"/>
              </a:rPr>
              <a:t>النص الكامل </a:t>
            </a:r>
            <a:r>
              <a:rPr lang="ar-EG" sz="1800" dirty="0">
                <a:solidFill>
                  <a:srgbClr val="424242"/>
                </a:solidFill>
                <a:latin typeface="Open Sans"/>
                <a:ea typeface="Open Sans"/>
                <a:cs typeface="Open Sans"/>
                <a:sym typeface="Open Sans"/>
              </a:rPr>
              <a:t>أو </a:t>
            </a:r>
            <a:r>
              <a:rPr lang="ar-EG" sz="1800" b="1" dirty="0">
                <a:solidFill>
                  <a:srgbClr val="424242"/>
                </a:solidFill>
                <a:latin typeface="Open Sans"/>
                <a:ea typeface="Open Sans"/>
                <a:cs typeface="Open Sans"/>
                <a:sym typeface="Open Sans"/>
              </a:rPr>
              <a:t>المحتوى المُحكم </a:t>
            </a:r>
            <a:r>
              <a:rPr lang="ar-EG" sz="1800" dirty="0">
                <a:solidFill>
                  <a:srgbClr val="424242"/>
                </a:solidFill>
                <a:latin typeface="Open Sans"/>
                <a:ea typeface="Open Sans"/>
                <a:cs typeface="Open Sans"/>
                <a:sym typeface="Open Sans"/>
              </a:rPr>
              <a:t>أو كليهما</a:t>
            </a:r>
            <a:r>
              <a:rPr lang="en-US" sz="1800" dirty="0">
                <a:solidFill>
                  <a:srgbClr val="424242"/>
                </a:solidFill>
                <a:latin typeface="Open Sans"/>
                <a:ea typeface="Open Sans"/>
                <a:cs typeface="Open Sans"/>
                <a:sym typeface="Open Sans"/>
              </a:rPr>
              <a:t>.</a:t>
            </a:r>
            <a:endParaRPr dirty="0">
              <a:solidFill>
                <a:srgbClr val="424242"/>
              </a:solidFill>
            </a:endParaRPr>
          </a:p>
          <a:p>
            <a:pPr marL="457200" lvl="0" indent="-228600" algn="just" rtl="0">
              <a:lnSpc>
                <a:spcPct val="100000"/>
              </a:lnSpc>
              <a:spcBef>
                <a:spcPts val="1000"/>
              </a:spcBef>
              <a:spcAft>
                <a:spcPts val="0"/>
              </a:spcAft>
              <a:buClr>
                <a:schemeClr val="dk1"/>
              </a:buClr>
              <a:buSzPts val="2400"/>
              <a:buNone/>
            </a:pPr>
            <a:endParaRPr sz="1800" dirty="0">
              <a:solidFill>
                <a:srgbClr val="424242"/>
              </a:solidFill>
              <a:latin typeface="Open Sans"/>
              <a:ea typeface="Open Sans"/>
              <a:cs typeface="Open Sans"/>
              <a:sym typeface="Open Sans"/>
            </a:endParaRPr>
          </a:p>
          <a:p>
            <a:pPr marL="76200" lvl="0" indent="0" algn="just" rtl="1">
              <a:lnSpc>
                <a:spcPct val="100000"/>
              </a:lnSpc>
              <a:spcBef>
                <a:spcPts val="1000"/>
              </a:spcBef>
              <a:spcAft>
                <a:spcPts val="0"/>
              </a:spcAft>
              <a:buClr>
                <a:schemeClr val="dk1"/>
              </a:buClr>
              <a:buSzPts val="2400"/>
              <a:buNone/>
            </a:pPr>
            <a:r>
              <a:rPr lang="ar-EG" sz="1800" dirty="0">
                <a:solidFill>
                  <a:srgbClr val="424242"/>
                </a:solidFill>
                <a:latin typeface="Open Sans"/>
                <a:ea typeface="Open Sans"/>
                <a:cs typeface="Open Sans"/>
                <a:sym typeface="Open Sans"/>
              </a:rPr>
              <a:t>ستعرض الشريحة التالية بحثًا أساسيًا عن "</a:t>
            </a:r>
            <a:r>
              <a:rPr lang="ar-EG" sz="1800" b="1" dirty="0">
                <a:solidFill>
                  <a:srgbClr val="424242"/>
                </a:solidFill>
                <a:latin typeface="Open Sans"/>
                <a:ea typeface="Open Sans"/>
                <a:cs typeface="Open Sans"/>
                <a:sym typeface="Open Sans"/>
              </a:rPr>
              <a:t>تغير المناخ في أفريقيا</a:t>
            </a:r>
            <a:r>
              <a:rPr lang="ar-EG" sz="1800" dirty="0">
                <a:solidFill>
                  <a:srgbClr val="424242"/>
                </a:solidFill>
                <a:latin typeface="Open Sans"/>
                <a:ea typeface="Open Sans"/>
                <a:cs typeface="Open Sans"/>
                <a:sym typeface="Open Sans"/>
              </a:rPr>
              <a:t>"</a:t>
            </a:r>
            <a:r>
              <a:rPr lang="en-US" sz="1800" b="1" dirty="0">
                <a:solidFill>
                  <a:srgbClr val="424242"/>
                </a:solidFill>
                <a:latin typeface="Open Sans"/>
                <a:ea typeface="Open Sans"/>
                <a:cs typeface="Open Sans"/>
                <a:sym typeface="Open Sans"/>
              </a:rPr>
              <a:t>“Climate change in Africa”</a:t>
            </a:r>
          </a:p>
          <a:p>
            <a:pPr algn="just" rtl="1">
              <a:lnSpc>
                <a:spcPct val="100000"/>
              </a:lnSpc>
              <a:buClr>
                <a:schemeClr val="dk1"/>
              </a:buClr>
            </a:pPr>
            <a:r>
              <a:rPr lang="ar-EG" sz="1800" dirty="0">
                <a:solidFill>
                  <a:srgbClr val="424242"/>
                </a:solidFill>
                <a:latin typeface="Open Sans"/>
                <a:ea typeface="Open Sans"/>
                <a:cs typeface="Open Sans"/>
                <a:sym typeface="Open Sans"/>
              </a:rPr>
              <a:t>سيتم استخدام الكلمتين المفتاحيتين "</a:t>
            </a:r>
            <a:r>
              <a:rPr lang="ar-EG" sz="1800" b="1" dirty="0">
                <a:solidFill>
                  <a:srgbClr val="424242"/>
                </a:solidFill>
                <a:latin typeface="Open Sans"/>
                <a:ea typeface="Open Sans"/>
                <a:cs typeface="Open Sans"/>
                <a:sym typeface="Open Sans"/>
              </a:rPr>
              <a:t>تغير المناخ</a:t>
            </a:r>
            <a:r>
              <a:rPr lang="ar-EG" sz="1800" dirty="0">
                <a:solidFill>
                  <a:srgbClr val="424242"/>
                </a:solidFill>
                <a:latin typeface="Open Sans"/>
                <a:ea typeface="Open Sans"/>
                <a:cs typeface="Open Sans"/>
                <a:sym typeface="Open Sans"/>
              </a:rPr>
              <a:t>" </a:t>
            </a:r>
            <a:r>
              <a:rPr lang="en-US" sz="1800" dirty="0">
                <a:solidFill>
                  <a:srgbClr val="424242"/>
                </a:solidFill>
                <a:latin typeface="Open Sans"/>
                <a:ea typeface="Open Sans"/>
                <a:cs typeface="Open Sans"/>
                <a:sym typeface="Open Sans"/>
              </a:rPr>
              <a:t>“</a:t>
            </a:r>
            <a:r>
              <a:rPr lang="en-US" sz="1800" b="1" dirty="0">
                <a:solidFill>
                  <a:srgbClr val="424242"/>
                </a:solidFill>
                <a:latin typeface="Open Sans"/>
                <a:ea typeface="Open Sans"/>
                <a:cs typeface="Open Sans"/>
                <a:sym typeface="Open Sans"/>
              </a:rPr>
              <a:t>Climate change</a:t>
            </a:r>
            <a:r>
              <a:rPr lang="en-US" sz="1800" dirty="0">
                <a:solidFill>
                  <a:srgbClr val="424242"/>
                </a:solidFill>
                <a:latin typeface="Open Sans"/>
                <a:ea typeface="Open Sans"/>
                <a:cs typeface="Open Sans"/>
                <a:sym typeface="Open Sans"/>
              </a:rPr>
              <a:t>”</a:t>
            </a:r>
            <a:r>
              <a:rPr lang="ar-EG" sz="1800" dirty="0">
                <a:solidFill>
                  <a:srgbClr val="424242"/>
                </a:solidFill>
                <a:latin typeface="Open Sans"/>
                <a:ea typeface="Open Sans"/>
                <a:cs typeface="Open Sans"/>
                <a:sym typeface="Open Sans"/>
              </a:rPr>
              <a:t> و"</a:t>
            </a:r>
            <a:r>
              <a:rPr lang="ar-EG" sz="1800" b="1" dirty="0">
                <a:solidFill>
                  <a:srgbClr val="424242"/>
                </a:solidFill>
                <a:latin typeface="Open Sans"/>
                <a:ea typeface="Open Sans"/>
                <a:cs typeface="Open Sans"/>
                <a:sym typeface="Open Sans"/>
              </a:rPr>
              <a:t>أفريقيا</a:t>
            </a:r>
            <a:r>
              <a:rPr lang="ar-EG" sz="1800" dirty="0">
                <a:solidFill>
                  <a:srgbClr val="424242"/>
                </a:solidFill>
                <a:latin typeface="Open Sans"/>
                <a:ea typeface="Open Sans"/>
                <a:cs typeface="Open Sans"/>
                <a:sym typeface="Open Sans"/>
              </a:rPr>
              <a:t>"</a:t>
            </a:r>
            <a:r>
              <a:rPr lang="en-US" sz="1800" dirty="0">
                <a:solidFill>
                  <a:srgbClr val="424242"/>
                </a:solidFill>
                <a:latin typeface="Open Sans"/>
                <a:ea typeface="Open Sans"/>
                <a:cs typeface="Open Sans"/>
                <a:sym typeface="Open Sans"/>
              </a:rPr>
              <a:t> "</a:t>
            </a:r>
            <a:r>
              <a:rPr lang="en-US" sz="1800" b="1" dirty="0">
                <a:solidFill>
                  <a:srgbClr val="424242"/>
                </a:solidFill>
                <a:latin typeface="Open Sans"/>
                <a:ea typeface="Open Sans"/>
                <a:cs typeface="Open Sans"/>
                <a:sym typeface="Open Sans"/>
              </a:rPr>
              <a:t>Africa</a:t>
            </a:r>
            <a:r>
              <a:rPr lang="en-US" sz="1800" dirty="0">
                <a:solidFill>
                  <a:srgbClr val="424242"/>
                </a:solidFill>
                <a:latin typeface="Open Sans"/>
                <a:ea typeface="Open Sans"/>
                <a:cs typeface="Open Sans"/>
                <a:sym typeface="Open Sans"/>
              </a:rPr>
              <a:t>“.</a:t>
            </a:r>
            <a:endParaRPr lang="en-US" dirty="0">
              <a:solidFill>
                <a:srgbClr val="424242"/>
              </a:solidFill>
            </a:endParaRPr>
          </a:p>
          <a:p>
            <a:pPr marL="457200" lvl="0" indent="-381000" algn="just" rtl="1">
              <a:lnSpc>
                <a:spcPct val="100000"/>
              </a:lnSpc>
              <a:spcBef>
                <a:spcPts val="1000"/>
              </a:spcBef>
              <a:spcAft>
                <a:spcPts val="0"/>
              </a:spcAft>
              <a:buClr>
                <a:schemeClr val="dk1"/>
              </a:buClr>
              <a:buSzPts val="2400"/>
              <a:buChar char="●"/>
            </a:pPr>
            <a:r>
              <a:rPr lang="ar-EG" sz="1800" dirty="0">
                <a:solidFill>
                  <a:srgbClr val="424242"/>
                </a:solidFill>
                <a:latin typeface="Open Sans"/>
                <a:ea typeface="Open Sans"/>
                <a:cs typeface="Open Sans"/>
                <a:sym typeface="Open Sans"/>
              </a:rPr>
              <a:t>علامات التنصيص للبحث عن "</a:t>
            </a:r>
            <a:r>
              <a:rPr lang="ar-EG" sz="1800" b="1" dirty="0">
                <a:solidFill>
                  <a:srgbClr val="424242"/>
                </a:solidFill>
                <a:latin typeface="Open Sans"/>
                <a:ea typeface="Open Sans"/>
                <a:cs typeface="Open Sans"/>
                <a:sym typeface="Open Sans"/>
              </a:rPr>
              <a:t>تغير المناخ</a:t>
            </a:r>
            <a:r>
              <a:rPr lang="ar-EG" sz="1800" dirty="0">
                <a:solidFill>
                  <a:srgbClr val="424242"/>
                </a:solidFill>
                <a:latin typeface="Open Sans"/>
                <a:ea typeface="Open Sans"/>
                <a:cs typeface="Open Sans"/>
                <a:sym typeface="Open Sans"/>
              </a:rPr>
              <a:t>" كعبارة ويتم استخدام معامل البحث "</a:t>
            </a:r>
            <a:r>
              <a:rPr lang="ar-EG" sz="1800" b="1" dirty="0">
                <a:solidFill>
                  <a:srgbClr val="424242"/>
                </a:solidFill>
                <a:latin typeface="Open Sans"/>
                <a:ea typeface="Open Sans"/>
                <a:cs typeface="Open Sans"/>
                <a:sym typeface="Open Sans"/>
              </a:rPr>
              <a:t>و</a:t>
            </a:r>
            <a:r>
              <a:rPr lang="ar-EG" sz="1800" dirty="0">
                <a:solidFill>
                  <a:srgbClr val="424242"/>
                </a:solidFill>
                <a:latin typeface="Open Sans"/>
                <a:ea typeface="Open Sans"/>
                <a:cs typeface="Open Sans"/>
                <a:sym typeface="Open Sans"/>
              </a:rPr>
              <a:t>" لربط الكلمتين المفتاحيتين "</a:t>
            </a:r>
            <a:r>
              <a:rPr lang="ar-EG" sz="1800" b="1" dirty="0">
                <a:solidFill>
                  <a:srgbClr val="424242"/>
                </a:solidFill>
                <a:latin typeface="Open Sans"/>
                <a:ea typeface="Open Sans"/>
                <a:cs typeface="Open Sans"/>
                <a:sym typeface="Open Sans"/>
              </a:rPr>
              <a:t>تغير المناخ</a:t>
            </a:r>
            <a:r>
              <a:rPr lang="ar-EG" sz="1800" dirty="0">
                <a:solidFill>
                  <a:srgbClr val="424242"/>
                </a:solidFill>
                <a:latin typeface="Open Sans"/>
                <a:ea typeface="Open Sans"/>
                <a:cs typeface="Open Sans"/>
                <a:sym typeface="Open Sans"/>
              </a:rPr>
              <a:t>" و"</a:t>
            </a:r>
            <a:r>
              <a:rPr lang="ar-EG" sz="1800" b="1" dirty="0">
                <a:solidFill>
                  <a:srgbClr val="424242"/>
                </a:solidFill>
                <a:latin typeface="Open Sans"/>
                <a:ea typeface="Open Sans"/>
                <a:cs typeface="Open Sans"/>
                <a:sym typeface="Open Sans"/>
              </a:rPr>
              <a:t>أفريقيا</a:t>
            </a:r>
            <a:r>
              <a:rPr lang="ar-EG" sz="1800" dirty="0">
                <a:solidFill>
                  <a:srgbClr val="424242"/>
                </a:solidFill>
                <a:latin typeface="Open Sans"/>
                <a:ea typeface="Open Sans"/>
                <a:cs typeface="Open Sans"/>
                <a:sym typeface="Open Sans"/>
              </a:rPr>
              <a:t>" </a:t>
            </a:r>
            <a:r>
              <a:rPr lang="en-US" sz="1800" dirty="0">
                <a:solidFill>
                  <a:srgbClr val="424242"/>
                </a:solidFill>
                <a:latin typeface="Open Sans"/>
                <a:ea typeface="Open Sans"/>
                <a:cs typeface="Open Sans"/>
                <a:sym typeface="Open Sans"/>
              </a:rPr>
              <a:t>"</a:t>
            </a:r>
            <a:r>
              <a:rPr lang="en-US" sz="1800" b="1" dirty="0">
                <a:solidFill>
                  <a:srgbClr val="424242"/>
                </a:solidFill>
                <a:latin typeface="Open Sans"/>
                <a:ea typeface="Open Sans"/>
                <a:cs typeface="Open Sans"/>
                <a:sym typeface="Open Sans"/>
              </a:rPr>
              <a:t>Africa</a:t>
            </a:r>
            <a:r>
              <a:rPr lang="en-US" sz="1800" dirty="0">
                <a:solidFill>
                  <a:srgbClr val="424242"/>
                </a:solidFill>
                <a:latin typeface="Open Sans"/>
                <a:ea typeface="Open Sans"/>
                <a:cs typeface="Open Sans"/>
                <a:sym typeface="Open Sans"/>
              </a:rPr>
              <a:t>“ .</a:t>
            </a:r>
            <a:endParaRPr dirty="0">
              <a:solidFill>
                <a:srgbClr val="424242"/>
              </a:solidFill>
            </a:endParaRPr>
          </a:p>
          <a:p>
            <a:pPr marL="914400" lvl="1" indent="-355600" algn="just" rtl="1">
              <a:lnSpc>
                <a:spcPct val="100000"/>
              </a:lnSpc>
              <a:spcBef>
                <a:spcPts val="2100"/>
              </a:spcBef>
              <a:spcAft>
                <a:spcPts val="0"/>
              </a:spcAft>
              <a:buClr>
                <a:schemeClr val="dk1"/>
              </a:buClr>
              <a:buSzPts val="2000"/>
              <a:buChar char="○"/>
            </a:pPr>
            <a:r>
              <a:rPr lang="ar-EG" sz="1800" dirty="0">
                <a:solidFill>
                  <a:srgbClr val="424242"/>
                </a:solidFill>
                <a:latin typeface="Open Sans"/>
                <a:ea typeface="Open Sans"/>
                <a:cs typeface="Open Sans"/>
                <a:sym typeface="Open Sans"/>
              </a:rPr>
              <a:t>يرجى ملاحظة أنه يتم استخدام معامل البحث  "</a:t>
            </a:r>
            <a:r>
              <a:rPr lang="ar-EG" sz="1800" b="1" dirty="0">
                <a:solidFill>
                  <a:srgbClr val="424242"/>
                </a:solidFill>
                <a:latin typeface="Open Sans"/>
                <a:ea typeface="Open Sans"/>
                <a:cs typeface="Open Sans"/>
                <a:sym typeface="Open Sans"/>
              </a:rPr>
              <a:t>و</a:t>
            </a:r>
            <a:r>
              <a:rPr lang="en-US" sz="1800" b="1" dirty="0">
                <a:solidFill>
                  <a:srgbClr val="424242"/>
                </a:solidFill>
                <a:latin typeface="Open Sans"/>
                <a:ea typeface="Open Sans"/>
                <a:cs typeface="Open Sans"/>
                <a:sym typeface="Open Sans"/>
              </a:rPr>
              <a:t>AND </a:t>
            </a:r>
            <a:r>
              <a:rPr lang="ar-EG" sz="1800" dirty="0">
                <a:solidFill>
                  <a:srgbClr val="424242"/>
                </a:solidFill>
                <a:latin typeface="Open Sans"/>
                <a:ea typeface="Open Sans"/>
                <a:cs typeface="Open Sans"/>
                <a:sym typeface="Open Sans"/>
              </a:rPr>
              <a:t>" لتقييد نتائج البحث الخاصة بك، كما يتم استخدام </a:t>
            </a:r>
            <a:r>
              <a:rPr lang="ar-EG" sz="1800" b="1" dirty="0">
                <a:solidFill>
                  <a:srgbClr val="424242"/>
                </a:solidFill>
                <a:latin typeface="Open Sans"/>
                <a:ea typeface="Open Sans"/>
                <a:cs typeface="Open Sans"/>
                <a:sym typeface="Open Sans"/>
              </a:rPr>
              <a:t>علامات التنصيص </a:t>
            </a:r>
            <a:r>
              <a:rPr lang="ar-EG" sz="1800" dirty="0">
                <a:solidFill>
                  <a:srgbClr val="424242"/>
                </a:solidFill>
                <a:latin typeface="Open Sans"/>
                <a:ea typeface="Open Sans"/>
                <a:cs typeface="Open Sans"/>
                <a:sym typeface="Open Sans"/>
              </a:rPr>
              <a:t>للبحث عن العبارات</a:t>
            </a:r>
            <a:r>
              <a:rPr lang="en-US" sz="1800" dirty="0">
                <a:solidFill>
                  <a:srgbClr val="424242"/>
                </a:solidFill>
                <a:latin typeface="Open Sans"/>
                <a:ea typeface="Open Sans"/>
                <a:cs typeface="Open Sans"/>
                <a:sym typeface="Open Sans"/>
              </a:rPr>
              <a:t>.</a:t>
            </a:r>
            <a:endParaRPr dirty="0">
              <a:solidFill>
                <a:srgbClr val="424242"/>
              </a:solidFill>
            </a:endParaRPr>
          </a:p>
          <a:p>
            <a:pPr marL="457200" lvl="0" indent="-228600" algn="just" rtl="0">
              <a:lnSpc>
                <a:spcPct val="100000"/>
              </a:lnSpc>
              <a:spcBef>
                <a:spcPts val="1000"/>
              </a:spcBef>
              <a:spcAft>
                <a:spcPts val="0"/>
              </a:spcAft>
              <a:buClr>
                <a:schemeClr val="dk1"/>
              </a:buClr>
              <a:buSzPts val="2400"/>
              <a:buNone/>
            </a:pPr>
            <a:endParaRPr sz="1800" dirty="0">
              <a:solidFill>
                <a:srgbClr val="424242"/>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8"/>
          <p:cNvSpPr txBox="1">
            <a:spLocks noGrp="1"/>
          </p:cNvSpPr>
          <p:nvPr>
            <p:ph type="title"/>
          </p:nvPr>
        </p:nvSpPr>
        <p:spPr>
          <a:xfrm>
            <a:off x="1" y="330686"/>
            <a:ext cx="7733762"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3600"/>
              <a:buNone/>
            </a:pPr>
            <a:r>
              <a:rPr lang="ar-EG" sz="3600" dirty="0">
                <a:solidFill>
                  <a:srgbClr val="586F7C"/>
                </a:solidFill>
                <a:latin typeface="Open Sans"/>
                <a:ea typeface="Open Sans"/>
                <a:cs typeface="Open Sans"/>
                <a:sym typeface="Open Sans"/>
              </a:rPr>
              <a:t>نتائج البحث</a:t>
            </a:r>
            <a:endParaRPr sz="3600" dirty="0">
              <a:solidFill>
                <a:srgbClr val="586F7C"/>
              </a:solidFill>
              <a:latin typeface="Open Sans"/>
              <a:ea typeface="Open Sans"/>
              <a:cs typeface="Open Sans"/>
              <a:sym typeface="Open Sans"/>
            </a:endParaRPr>
          </a:p>
        </p:txBody>
      </p:sp>
      <p:sp>
        <p:nvSpPr>
          <p:cNvPr id="263" name="Google Shape;263;p28"/>
          <p:cNvSpPr txBox="1">
            <a:spLocks noGrp="1"/>
          </p:cNvSpPr>
          <p:nvPr>
            <p:ph type="body" idx="1"/>
          </p:nvPr>
        </p:nvSpPr>
        <p:spPr>
          <a:xfrm>
            <a:off x="9535965" y="2261937"/>
            <a:ext cx="2486526" cy="2172464"/>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EG" sz="2000" dirty="0">
                <a:solidFill>
                  <a:schemeClr val="dk1"/>
                </a:solidFill>
                <a:latin typeface="Open Sans"/>
                <a:ea typeface="Open Sans"/>
                <a:cs typeface="Open Sans"/>
                <a:sym typeface="Open Sans"/>
              </a:rPr>
              <a:t>أدى البحث عن "</a:t>
            </a:r>
            <a:r>
              <a:rPr lang="ar-EG" sz="2000" b="1" dirty="0">
                <a:solidFill>
                  <a:schemeClr val="dk1"/>
                </a:solidFill>
                <a:latin typeface="Open Sans"/>
                <a:ea typeface="Open Sans"/>
                <a:cs typeface="Open Sans"/>
                <a:sym typeface="Open Sans"/>
              </a:rPr>
              <a:t>تغير المناخ</a:t>
            </a:r>
            <a:r>
              <a:rPr lang="ar-EG" sz="2000" dirty="0">
                <a:solidFill>
                  <a:schemeClr val="dk1"/>
                </a:solidFill>
                <a:latin typeface="Open Sans"/>
                <a:ea typeface="Open Sans"/>
                <a:cs typeface="Open Sans"/>
                <a:sym typeface="Open Sans"/>
              </a:rPr>
              <a:t>" و</a:t>
            </a:r>
            <a:r>
              <a:rPr lang="ar-EG" sz="2000" b="1" dirty="0">
                <a:solidFill>
                  <a:schemeClr val="dk1"/>
                </a:solidFill>
                <a:latin typeface="Open Sans"/>
                <a:ea typeface="Open Sans"/>
                <a:cs typeface="Open Sans"/>
                <a:sym typeface="Open Sans"/>
              </a:rPr>
              <a:t>أفريقيا</a:t>
            </a:r>
            <a:r>
              <a:rPr lang="ar-EG" sz="2000" dirty="0">
                <a:solidFill>
                  <a:schemeClr val="dk1"/>
                </a:solidFill>
                <a:latin typeface="Open Sans"/>
                <a:ea typeface="Open Sans"/>
                <a:cs typeface="Open Sans"/>
                <a:sym typeface="Open Sans"/>
              </a:rPr>
              <a:t> </a:t>
            </a:r>
            <a:r>
              <a:rPr lang="en-US" sz="2000" dirty="0">
                <a:solidFill>
                  <a:schemeClr val="dk1"/>
                </a:solidFill>
                <a:latin typeface="Open Sans"/>
                <a:ea typeface="Open Sans"/>
                <a:cs typeface="Open Sans"/>
                <a:sym typeface="Open Sans"/>
              </a:rPr>
              <a:t>“</a:t>
            </a:r>
            <a:r>
              <a:rPr lang="en-US" sz="2000" b="1" dirty="0">
                <a:solidFill>
                  <a:schemeClr val="dk1"/>
                </a:solidFill>
                <a:latin typeface="Open Sans"/>
                <a:ea typeface="Open Sans"/>
                <a:cs typeface="Open Sans"/>
                <a:sym typeface="Open Sans"/>
              </a:rPr>
              <a:t>climate change</a:t>
            </a:r>
            <a:r>
              <a:rPr lang="en-US" sz="2000" dirty="0">
                <a:solidFill>
                  <a:schemeClr val="dk1"/>
                </a:solidFill>
                <a:latin typeface="Open Sans"/>
                <a:ea typeface="Open Sans"/>
                <a:cs typeface="Open Sans"/>
                <a:sym typeface="Open Sans"/>
              </a:rPr>
              <a:t>” AND </a:t>
            </a:r>
            <a:r>
              <a:rPr lang="en-US" sz="2000" b="1" dirty="0">
                <a:solidFill>
                  <a:schemeClr val="dk1"/>
                </a:solidFill>
                <a:latin typeface="Open Sans"/>
                <a:ea typeface="Open Sans"/>
                <a:cs typeface="Open Sans"/>
                <a:sym typeface="Open Sans"/>
              </a:rPr>
              <a:t>Africa</a:t>
            </a:r>
            <a:r>
              <a:rPr lang="en-US" sz="2000"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 إلى ظهور 58706 نتيجة</a:t>
            </a:r>
            <a:r>
              <a:rPr lang="en-US" sz="2000" dirty="0">
                <a:solidFill>
                  <a:schemeClr val="dk1"/>
                </a:solidFill>
                <a:latin typeface="Open Sans"/>
                <a:ea typeface="Open Sans"/>
                <a:cs typeface="Open Sans"/>
                <a:sym typeface="Open Sans"/>
              </a:rPr>
              <a:t>.</a:t>
            </a:r>
            <a:endParaRPr dirty="0"/>
          </a:p>
          <a:p>
            <a:pPr marL="457200" lvl="0" indent="-228600" algn="r" rtl="1">
              <a:lnSpc>
                <a:spcPct val="100000"/>
              </a:lnSpc>
              <a:spcBef>
                <a:spcPts val="1000"/>
              </a:spcBef>
              <a:spcAft>
                <a:spcPts val="0"/>
              </a:spcAft>
              <a:buClr>
                <a:schemeClr val="dk2"/>
              </a:buClr>
              <a:buSzPts val="2400"/>
              <a:buNone/>
            </a:pPr>
            <a:endParaRPr sz="2000" dirty="0">
              <a:solidFill>
                <a:schemeClr val="dk1"/>
              </a:solidFill>
              <a:latin typeface="Open Sans"/>
              <a:ea typeface="Open Sans"/>
              <a:cs typeface="Open Sans"/>
              <a:sym typeface="Open Sans"/>
            </a:endParaRPr>
          </a:p>
          <a:p>
            <a:pPr marL="457200" lvl="0" indent="-381000" algn="r" rtl="1">
              <a:lnSpc>
                <a:spcPct val="100000"/>
              </a:lnSpc>
              <a:spcBef>
                <a:spcPts val="1000"/>
              </a:spcBef>
              <a:spcAft>
                <a:spcPts val="0"/>
              </a:spcAft>
              <a:buClr>
                <a:schemeClr val="dk1"/>
              </a:buClr>
              <a:buSzPts val="2400"/>
              <a:buChar char="●"/>
            </a:pPr>
            <a:r>
              <a:rPr lang="ar-EG" sz="2000" dirty="0">
                <a:solidFill>
                  <a:schemeClr val="dk1"/>
                </a:solidFill>
                <a:latin typeface="Open Sans"/>
                <a:ea typeface="Open Sans"/>
                <a:cs typeface="Open Sans"/>
                <a:sym typeface="Open Sans"/>
              </a:rPr>
              <a:t>تعرض صفحة النتائج خيارات متنوعة لتحسين نتائج البحث</a:t>
            </a:r>
            <a:r>
              <a:rPr lang="en-US" sz="2000" dirty="0">
                <a:solidFill>
                  <a:schemeClr val="dk1"/>
                </a:solidFill>
                <a:latin typeface="Open Sans"/>
                <a:ea typeface="Open Sans"/>
                <a:cs typeface="Open Sans"/>
                <a:sym typeface="Open Sans"/>
              </a:rPr>
              <a:t>.</a:t>
            </a:r>
            <a:endParaRPr sz="2000" dirty="0">
              <a:solidFill>
                <a:schemeClr val="dk1"/>
              </a:solidFill>
              <a:latin typeface="Open Sans"/>
              <a:ea typeface="Open Sans"/>
              <a:cs typeface="Open Sans"/>
              <a:sym typeface="Open Sans"/>
            </a:endParaRPr>
          </a:p>
        </p:txBody>
      </p:sp>
      <p:pic>
        <p:nvPicPr>
          <p:cNvPr id="264" name="Google Shape;264;p28" descr="https://lh4.googleusercontent.com/1eQQkYVO6BSCuKPSkb-xhpdrwcHMJ3RM-_ZNgJBAG7RBhDiP5E7KCzzSHUEBUVwf9pP6bP-3ba7JV54mNCVFQKycYILh2cthcFa3j8p5-kD7OWqhoWOpSpYDZyi5g1JIsVkBjIc"/>
          <p:cNvPicPr preferRelativeResize="0"/>
          <p:nvPr/>
        </p:nvPicPr>
        <p:blipFill rotWithShape="1">
          <a:blip r:embed="rId3">
            <a:alphaModFix/>
          </a:blip>
          <a:srcRect/>
          <a:stretch/>
        </p:blipFill>
        <p:spPr>
          <a:xfrm>
            <a:off x="108243" y="1932528"/>
            <a:ext cx="8791074" cy="46837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3"/>
          <p:cNvSpPr txBox="1">
            <a:spLocks noGrp="1"/>
          </p:cNvSpPr>
          <p:nvPr>
            <p:ph type="title"/>
          </p:nvPr>
        </p:nvSpPr>
        <p:spPr>
          <a:xfrm>
            <a:off x="663262" y="430123"/>
            <a:ext cx="73152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تنزيل النصوص الكاملة للمقالات في مجموعة علم البيئة</a:t>
            </a:r>
            <a:endParaRPr sz="3200" dirty="0">
              <a:solidFill>
                <a:srgbClr val="586F7C"/>
              </a:solidFill>
              <a:latin typeface="Open Sans"/>
              <a:ea typeface="Open Sans"/>
              <a:cs typeface="Open Sans"/>
              <a:sym typeface="Open Sans"/>
            </a:endParaRPr>
          </a:p>
        </p:txBody>
      </p:sp>
      <p:sp>
        <p:nvSpPr>
          <p:cNvPr id="271" name="Google Shape;271;p13"/>
          <p:cNvSpPr txBox="1">
            <a:spLocks noGrp="1"/>
          </p:cNvSpPr>
          <p:nvPr>
            <p:ph type="body" idx="1"/>
          </p:nvPr>
        </p:nvSpPr>
        <p:spPr>
          <a:xfrm>
            <a:off x="8281071" y="1603923"/>
            <a:ext cx="3785937" cy="4748749"/>
          </a:xfrm>
          <a:prstGeom prst="rect">
            <a:avLst/>
          </a:prstGeom>
          <a:noFill/>
          <a:ln>
            <a:noFill/>
          </a:ln>
        </p:spPr>
        <p:txBody>
          <a:bodyPr spcFirstLastPara="1" wrap="square" lIns="91425" tIns="45700" rIns="91425" bIns="45700" anchor="t" anchorCtr="0">
            <a:noAutofit/>
          </a:bodyPr>
          <a:lstStyle/>
          <a:p>
            <a:pPr marL="127000" lvl="0" indent="0" algn="just" rtl="1">
              <a:lnSpc>
                <a:spcPct val="100000"/>
              </a:lnSpc>
              <a:spcBef>
                <a:spcPts val="1000"/>
              </a:spcBef>
              <a:spcAft>
                <a:spcPts val="0"/>
              </a:spcAft>
              <a:buClr>
                <a:schemeClr val="dk1"/>
              </a:buClr>
              <a:buSzPts val="2000"/>
              <a:buNone/>
            </a:pPr>
            <a:r>
              <a:rPr lang="ar-EG" sz="2000" dirty="0">
                <a:solidFill>
                  <a:schemeClr val="dk1"/>
                </a:solidFill>
                <a:latin typeface="Open Sans"/>
                <a:ea typeface="Open Sans"/>
                <a:cs typeface="Open Sans"/>
                <a:sym typeface="Open Sans"/>
              </a:rPr>
              <a:t>للوصول إلى النص الكامل </a:t>
            </a:r>
            <a:r>
              <a:rPr lang="en-US" sz="2000" dirty="0">
                <a:solidFill>
                  <a:schemeClr val="dk1"/>
                </a:solidFill>
                <a:latin typeface="Open Sans"/>
                <a:ea typeface="Open Sans"/>
                <a:cs typeface="Open Sans"/>
                <a:sym typeface="Open Sans"/>
              </a:rPr>
              <a:t>PDF)</a:t>
            </a:r>
            <a:r>
              <a:rPr lang="ar-EG" sz="2000" dirty="0">
                <a:solidFill>
                  <a:schemeClr val="dk1"/>
                </a:solidFill>
                <a:latin typeface="Open Sans"/>
                <a:ea typeface="Open Sans"/>
                <a:cs typeface="Open Sans"/>
                <a:sym typeface="Open Sans"/>
              </a:rPr>
              <a:t>)</a:t>
            </a:r>
            <a:r>
              <a:rPr lang="en-US" sz="2000"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,انقر إما على </a:t>
            </a:r>
            <a:r>
              <a:rPr lang="ar-EG" sz="2000" b="1" dirty="0">
                <a:solidFill>
                  <a:schemeClr val="dk1"/>
                </a:solidFill>
                <a:latin typeface="Open Sans"/>
                <a:ea typeface="Open Sans"/>
                <a:cs typeface="Open Sans"/>
                <a:sym typeface="Open Sans"/>
              </a:rPr>
              <a:t>عنوان المقالة </a:t>
            </a:r>
            <a:r>
              <a:rPr lang="ar-EG" sz="2000" dirty="0">
                <a:solidFill>
                  <a:schemeClr val="dk1"/>
                </a:solidFill>
                <a:latin typeface="Open Sans"/>
                <a:ea typeface="Open Sans"/>
                <a:cs typeface="Open Sans"/>
                <a:sym typeface="Open Sans"/>
              </a:rPr>
              <a:t>أو </a:t>
            </a:r>
            <a:r>
              <a:rPr lang="ar-EG" sz="2000" b="1" dirty="0">
                <a:solidFill>
                  <a:schemeClr val="dk1"/>
                </a:solidFill>
                <a:latin typeface="Open Sans"/>
                <a:ea typeface="Open Sans"/>
                <a:cs typeface="Open Sans"/>
                <a:sym typeface="Open Sans"/>
              </a:rPr>
              <a:t>رابط النص الكامل</a:t>
            </a:r>
            <a:r>
              <a:rPr lang="en-US" sz="2000" b="1" dirty="0">
                <a:solidFill>
                  <a:schemeClr val="dk1"/>
                </a:solidFill>
                <a:latin typeface="Open Sans"/>
                <a:ea typeface="Open Sans"/>
                <a:cs typeface="Open Sans"/>
                <a:sym typeface="Open Sans"/>
              </a:rPr>
              <a:t> PDF </a:t>
            </a:r>
            <a:r>
              <a:rPr lang="ar-EG" sz="2000" dirty="0">
                <a:solidFill>
                  <a:schemeClr val="dk1"/>
                </a:solidFill>
                <a:latin typeface="Open Sans"/>
                <a:ea typeface="Open Sans"/>
                <a:cs typeface="Open Sans"/>
                <a:sym typeface="Open Sans"/>
              </a:rPr>
              <a:t> أسفل كل نتيجة، وسيتم عرض المقالة بتنسيق </a:t>
            </a:r>
            <a:r>
              <a:rPr lang="en-US" sz="2000" dirty="0">
                <a:solidFill>
                  <a:schemeClr val="dk1"/>
                </a:solidFill>
                <a:latin typeface="Open Sans"/>
                <a:ea typeface="Open Sans"/>
                <a:cs typeface="Open Sans"/>
                <a:sym typeface="Open Sans"/>
              </a:rPr>
              <a:t>PDF</a:t>
            </a:r>
            <a:r>
              <a:rPr lang="ar-EG" sz="2000" dirty="0">
                <a:solidFill>
                  <a:schemeClr val="dk1"/>
                </a:solidFill>
                <a:latin typeface="Open Sans"/>
                <a:ea typeface="Open Sans"/>
                <a:cs typeface="Open Sans"/>
                <a:sym typeface="Open Sans"/>
              </a:rPr>
              <a:t>.</a:t>
            </a:r>
            <a:endParaRPr lang="en-US" sz="2000" dirty="0">
              <a:solidFill>
                <a:schemeClr val="dk1"/>
              </a:solidFill>
              <a:latin typeface="Open Sans"/>
              <a:ea typeface="Open Sans"/>
              <a:cs typeface="Open Sans"/>
              <a:sym typeface="Open Sans"/>
            </a:endParaRPr>
          </a:p>
          <a:p>
            <a:pPr marL="127000" lvl="0" indent="0" algn="just" rtl="1">
              <a:lnSpc>
                <a:spcPct val="100000"/>
              </a:lnSpc>
              <a:spcBef>
                <a:spcPts val="1000"/>
              </a:spcBef>
              <a:spcAft>
                <a:spcPts val="0"/>
              </a:spcAft>
              <a:buClr>
                <a:schemeClr val="dk1"/>
              </a:buClr>
              <a:buSzPts val="2200"/>
              <a:buNone/>
            </a:pPr>
            <a:r>
              <a:rPr lang="ar-EG" sz="2200" dirty="0">
                <a:solidFill>
                  <a:schemeClr val="dk1"/>
                </a:solidFill>
                <a:latin typeface="Open Sans"/>
                <a:ea typeface="Open Sans"/>
                <a:cs typeface="Open Sans"/>
                <a:sym typeface="Open Sans"/>
              </a:rPr>
              <a:t>يرجى ملاحظة أن </a:t>
            </a:r>
            <a:r>
              <a:rPr lang="ar-EG" sz="2200" b="1" dirty="0">
                <a:solidFill>
                  <a:schemeClr val="dk1"/>
                </a:solidFill>
                <a:latin typeface="Open Sans"/>
                <a:ea typeface="Open Sans"/>
                <a:cs typeface="Open Sans"/>
                <a:sym typeface="Open Sans"/>
              </a:rPr>
              <a:t>النص الكامل لملف </a:t>
            </a:r>
            <a:r>
              <a:rPr lang="en-US" sz="2200" b="1" dirty="0">
                <a:solidFill>
                  <a:schemeClr val="dk1"/>
                </a:solidFill>
                <a:latin typeface="Open Sans"/>
                <a:ea typeface="Open Sans"/>
                <a:cs typeface="Open Sans"/>
                <a:sym typeface="Open Sans"/>
              </a:rPr>
              <a:t>PDF </a:t>
            </a:r>
            <a:r>
              <a:rPr lang="ar-EG" sz="2200" b="1" dirty="0">
                <a:solidFill>
                  <a:schemeClr val="dk1"/>
                </a:solidFill>
                <a:latin typeface="Open Sans"/>
                <a:ea typeface="Open Sans"/>
                <a:cs typeface="Open Sans"/>
                <a:sym typeface="Open Sans"/>
              </a:rPr>
              <a:t> </a:t>
            </a:r>
            <a:r>
              <a:rPr lang="ar-EG" sz="2200" dirty="0">
                <a:solidFill>
                  <a:schemeClr val="dk1"/>
                </a:solidFill>
                <a:latin typeface="Open Sans"/>
                <a:ea typeface="Open Sans"/>
                <a:cs typeface="Open Sans"/>
                <a:sym typeface="Open Sans"/>
              </a:rPr>
              <a:t>لا يمكن تنزيله إلا بواسطة المستخدمين الذين لديهم برنامج </a:t>
            </a:r>
            <a:r>
              <a:rPr lang="en-US" sz="2200" dirty="0">
                <a:solidFill>
                  <a:schemeClr val="dk1"/>
                </a:solidFill>
                <a:latin typeface="Open Sans"/>
                <a:ea typeface="Open Sans"/>
                <a:cs typeface="Open Sans"/>
                <a:sym typeface="Open Sans"/>
              </a:rPr>
              <a:t>Adobe Acrobat </a:t>
            </a:r>
            <a:r>
              <a:rPr lang="ar-EG" sz="2200" dirty="0">
                <a:solidFill>
                  <a:schemeClr val="dk1"/>
                </a:solidFill>
                <a:latin typeface="Open Sans"/>
                <a:ea typeface="Open Sans"/>
                <a:cs typeface="Open Sans"/>
                <a:sym typeface="Open Sans"/>
              </a:rPr>
              <a:t> المثبت على أجهزة الحاسب الآلي الخاصة بهم</a:t>
            </a:r>
            <a:r>
              <a:rPr lang="en-US" sz="2200" dirty="0">
                <a:solidFill>
                  <a:schemeClr val="dk1"/>
                </a:solidFill>
                <a:latin typeface="Open Sans"/>
                <a:ea typeface="Open Sans"/>
                <a:cs typeface="Open Sans"/>
                <a:sym typeface="Open Sans"/>
              </a:rPr>
              <a:t>.</a:t>
            </a:r>
            <a:endParaRPr dirty="0"/>
          </a:p>
        </p:txBody>
      </p:sp>
      <p:pic>
        <p:nvPicPr>
          <p:cNvPr id="272" name="Google Shape;272;p13" descr="https://lh4.googleusercontent.com/6yN-ks8IOwb7hwazdgOk_zh5JiIrSeivLqMs5izfw1kyZYkRMqOr8IMHdyky0sxHjAlYUdUv-eq-RGfBRTVcpM4jqf5vxYhXOOwRvWciCIv2CdQsCHUz3cqQXaV2f7nKgtVuLMw"/>
          <p:cNvPicPr preferRelativeResize="0"/>
          <p:nvPr/>
        </p:nvPicPr>
        <p:blipFill rotWithShape="1">
          <a:blip r:embed="rId3">
            <a:alphaModFix/>
          </a:blip>
          <a:srcRect/>
          <a:stretch/>
        </p:blipFill>
        <p:spPr>
          <a:xfrm>
            <a:off x="102631" y="2064274"/>
            <a:ext cx="8074986" cy="4299284"/>
          </a:xfrm>
          <a:prstGeom prst="rect">
            <a:avLst/>
          </a:prstGeom>
          <a:noFill/>
          <a:ln>
            <a:noFill/>
          </a:ln>
        </p:spPr>
      </p:pic>
      <p:cxnSp>
        <p:nvCxnSpPr>
          <p:cNvPr id="273" name="Google Shape;273;p13"/>
          <p:cNvCxnSpPr>
            <a:cxnSpLocks/>
          </p:cNvCxnSpPr>
          <p:nvPr/>
        </p:nvCxnSpPr>
        <p:spPr>
          <a:xfrm flipH="1">
            <a:off x="1171977" y="2736761"/>
            <a:ext cx="7656491" cy="804929"/>
          </a:xfrm>
          <a:prstGeom prst="straightConnector1">
            <a:avLst/>
          </a:prstGeom>
          <a:noFill/>
          <a:ln w="28575" cap="flat" cmpd="sng">
            <a:solidFill>
              <a:srgbClr val="93C47D"/>
            </a:solidFill>
            <a:prstDash val="solid"/>
            <a:round/>
            <a:headEnd type="none" w="sm" len="sm"/>
            <a:tailEnd type="triangle" w="med" len="med"/>
          </a:ln>
        </p:spPr>
      </p:cxnSp>
      <p:sp>
        <p:nvSpPr>
          <p:cNvPr id="274" name="Google Shape;274;p13"/>
          <p:cNvSpPr/>
          <p:nvPr/>
        </p:nvSpPr>
        <p:spPr>
          <a:xfrm>
            <a:off x="6166553" y="3840043"/>
            <a:ext cx="2011064" cy="1014986"/>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9"/>
          <p:cNvSpPr txBox="1">
            <a:spLocks noGrp="1"/>
          </p:cNvSpPr>
          <p:nvPr>
            <p:ph type="title"/>
          </p:nvPr>
        </p:nvSpPr>
        <p:spPr>
          <a:xfrm>
            <a:off x="0" y="657939"/>
            <a:ext cx="73152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600" dirty="0">
                <a:solidFill>
                  <a:srgbClr val="586F7C"/>
                </a:solidFill>
                <a:latin typeface="Open Sans"/>
                <a:ea typeface="Open Sans"/>
                <a:cs typeface="Open Sans"/>
                <a:sym typeface="Open Sans"/>
              </a:rPr>
              <a:t>وظائف الاستشهاد المرجعي والبريد الإلكتروني</a:t>
            </a:r>
            <a:endParaRPr sz="3600" dirty="0">
              <a:solidFill>
                <a:srgbClr val="586F7C"/>
              </a:solidFill>
              <a:latin typeface="Open Sans"/>
              <a:ea typeface="Open Sans"/>
              <a:cs typeface="Open Sans"/>
              <a:sym typeface="Open Sans"/>
            </a:endParaRPr>
          </a:p>
        </p:txBody>
      </p:sp>
      <p:sp>
        <p:nvSpPr>
          <p:cNvPr id="281" name="Google Shape;281;p29"/>
          <p:cNvSpPr txBox="1">
            <a:spLocks noGrp="1"/>
          </p:cNvSpPr>
          <p:nvPr>
            <p:ph type="body" idx="1"/>
          </p:nvPr>
        </p:nvSpPr>
        <p:spPr>
          <a:xfrm>
            <a:off x="0" y="1598581"/>
            <a:ext cx="12192000" cy="1690051"/>
          </a:xfrm>
          <a:prstGeom prst="rect">
            <a:avLst/>
          </a:prstGeom>
          <a:noFill/>
          <a:ln>
            <a:noFill/>
          </a:ln>
        </p:spPr>
        <p:txBody>
          <a:bodyPr spcFirstLastPara="1" wrap="square" lIns="91425" tIns="45700" rIns="91425" bIns="45700" anchor="t" anchorCtr="0">
            <a:noAutofit/>
          </a:bodyPr>
          <a:lstStyle/>
          <a:p>
            <a:pPr marL="412750" lvl="0" indent="-285750" algn="just" rtl="1">
              <a:lnSpc>
                <a:spcPct val="100000"/>
              </a:lnSpc>
              <a:spcBef>
                <a:spcPts val="1000"/>
              </a:spcBef>
              <a:spcAft>
                <a:spcPts val="0"/>
              </a:spcAft>
              <a:buClr>
                <a:schemeClr val="dk1"/>
              </a:buClr>
              <a:buSzPts val="1800"/>
              <a:buChar char="●"/>
            </a:pPr>
            <a:r>
              <a:rPr lang="ar-EG" sz="1800" dirty="0">
                <a:solidFill>
                  <a:schemeClr val="dk1"/>
                </a:solidFill>
                <a:latin typeface="Open Sans"/>
                <a:ea typeface="Open Sans"/>
                <a:cs typeface="Open Sans"/>
                <a:sym typeface="Open Sans"/>
              </a:rPr>
              <a:t>يتيح النقر فوق "</a:t>
            </a:r>
            <a:r>
              <a:rPr lang="ar-EG" sz="1800" b="1" dirty="0">
                <a:solidFill>
                  <a:schemeClr val="dk1"/>
                </a:solidFill>
                <a:latin typeface="Open Sans"/>
                <a:ea typeface="Open Sans"/>
                <a:cs typeface="Open Sans"/>
                <a:sym typeface="Open Sans"/>
              </a:rPr>
              <a:t>استشهاد مرجعي</a:t>
            </a:r>
            <a:r>
              <a:rPr lang="en-US" sz="1800" b="1" dirty="0">
                <a:solidFill>
                  <a:schemeClr val="dk1"/>
                </a:solidFill>
                <a:latin typeface="Open Sans"/>
                <a:ea typeface="Open Sans"/>
                <a:cs typeface="Open Sans"/>
                <a:sym typeface="Open Sans"/>
              </a:rPr>
              <a:t> Cite </a:t>
            </a:r>
            <a:r>
              <a:rPr lang="ar-EG" sz="1800" dirty="0">
                <a:solidFill>
                  <a:schemeClr val="dk1"/>
                </a:solidFill>
                <a:latin typeface="Open Sans"/>
                <a:ea typeface="Open Sans"/>
                <a:cs typeface="Open Sans"/>
                <a:sym typeface="Open Sans"/>
              </a:rPr>
              <a:t>" للمستخدم تحديد نمط الاستشهاد المطلوب، ثم نسخ الاستشهاد ولصقه في مستنده</a:t>
            </a:r>
            <a:r>
              <a:rPr lang="en-US" sz="1800" dirty="0">
                <a:solidFill>
                  <a:schemeClr val="dk1"/>
                </a:solidFill>
                <a:latin typeface="Open Sans"/>
                <a:ea typeface="Open Sans"/>
                <a:cs typeface="Open Sans"/>
                <a:sym typeface="Open Sans"/>
              </a:rPr>
              <a:t>.</a:t>
            </a:r>
            <a:endParaRPr sz="1800" dirty="0">
              <a:solidFill>
                <a:schemeClr val="dk1"/>
              </a:solidFill>
              <a:latin typeface="Open Sans"/>
              <a:ea typeface="Open Sans"/>
              <a:cs typeface="Open Sans"/>
              <a:sym typeface="Open Sans"/>
            </a:endParaRPr>
          </a:p>
          <a:p>
            <a:pPr marL="412750" lvl="0" indent="-285750" algn="just" rtl="1">
              <a:lnSpc>
                <a:spcPct val="100000"/>
              </a:lnSpc>
              <a:spcBef>
                <a:spcPts val="1000"/>
              </a:spcBef>
              <a:spcAft>
                <a:spcPts val="0"/>
              </a:spcAft>
              <a:buClr>
                <a:schemeClr val="dk1"/>
              </a:buClr>
              <a:buSzPts val="1800"/>
              <a:buChar char="●"/>
            </a:pPr>
            <a:r>
              <a:rPr lang="ar-EG" sz="1800" dirty="0">
                <a:solidFill>
                  <a:schemeClr val="dk1"/>
                </a:solidFill>
                <a:latin typeface="Open Sans"/>
                <a:ea typeface="Open Sans"/>
                <a:cs typeface="Open Sans"/>
                <a:sym typeface="Open Sans"/>
              </a:rPr>
              <a:t>يتيح النقر فوق خيار </a:t>
            </a:r>
            <a:r>
              <a:rPr lang="ar-EG" sz="1800" b="1" dirty="0">
                <a:solidFill>
                  <a:schemeClr val="dk1"/>
                </a:solidFill>
                <a:latin typeface="Open Sans"/>
                <a:ea typeface="Open Sans"/>
                <a:cs typeface="Open Sans"/>
                <a:sym typeface="Open Sans"/>
              </a:rPr>
              <a:t>البريد الإلكتروني</a:t>
            </a:r>
            <a:r>
              <a:rPr lang="en-US" sz="1800" b="1" dirty="0">
                <a:solidFill>
                  <a:schemeClr val="dk1"/>
                </a:solidFill>
                <a:latin typeface="Open Sans"/>
                <a:ea typeface="Open Sans"/>
                <a:cs typeface="Open Sans"/>
                <a:sym typeface="Open Sans"/>
              </a:rPr>
              <a:t> </a:t>
            </a:r>
            <a:r>
              <a:rPr lang="ar-EG" sz="1800" b="1" dirty="0">
                <a:solidFill>
                  <a:schemeClr val="dk1"/>
                </a:solidFill>
                <a:latin typeface="Open Sans"/>
                <a:ea typeface="Open Sans"/>
                <a:cs typeface="Open Sans"/>
                <a:sym typeface="Open Sans"/>
              </a:rPr>
              <a:t> </a:t>
            </a:r>
            <a:r>
              <a:rPr lang="en-US" sz="1800" b="1" dirty="0">
                <a:solidFill>
                  <a:schemeClr val="dk1"/>
                </a:solidFill>
                <a:latin typeface="Open Sans"/>
                <a:ea typeface="Open Sans"/>
                <a:cs typeface="Open Sans"/>
                <a:sym typeface="Open Sans"/>
              </a:rPr>
              <a:t>Email</a:t>
            </a:r>
            <a:r>
              <a:rPr lang="ar-EG" sz="1800" b="1" dirty="0">
                <a:solidFill>
                  <a:schemeClr val="dk1"/>
                </a:solidFill>
                <a:latin typeface="Open Sans"/>
                <a:ea typeface="Open Sans"/>
                <a:cs typeface="Open Sans"/>
                <a:sym typeface="Open Sans"/>
              </a:rPr>
              <a:t> </a:t>
            </a:r>
            <a:r>
              <a:rPr lang="ar-EG" sz="1800" dirty="0">
                <a:solidFill>
                  <a:schemeClr val="dk1"/>
                </a:solidFill>
                <a:latin typeface="Open Sans"/>
                <a:ea typeface="Open Sans"/>
                <a:cs typeface="Open Sans"/>
                <a:sym typeface="Open Sans"/>
              </a:rPr>
              <a:t>للمستخدم إدخال اسمه وعنوان بريده الإلكتروني واختيار تنسيق البريد الإلكتروني - تنسيق الملف الأصلي أو الاستشهاد والمستخلص والتكشيف.</a:t>
            </a:r>
            <a:endParaRPr sz="1800" dirty="0">
              <a:solidFill>
                <a:schemeClr val="dk1"/>
              </a:solidFill>
              <a:latin typeface="Open Sans"/>
              <a:ea typeface="Open Sans"/>
              <a:cs typeface="Open Sans"/>
              <a:sym typeface="Open Sans"/>
            </a:endParaRPr>
          </a:p>
        </p:txBody>
      </p:sp>
      <p:pic>
        <p:nvPicPr>
          <p:cNvPr id="282" name="Google Shape;282;p29" descr="https://lh5.googleusercontent.com/x4Sq-zK3iqUGTliF4YyV4mNBAFQmuAohVnHWSm8K8oGtu3Tv-hyMv4mlC9-OA9EZJZvvg7Vo--Y1DeW_cFS8DQqhlNq9atDOiPUoXUdJrXWcuGQqjjgRmo2d76_6DCm0wU5TsJk"/>
          <p:cNvPicPr preferRelativeResize="0"/>
          <p:nvPr/>
        </p:nvPicPr>
        <p:blipFill rotWithShape="1">
          <a:blip r:embed="rId3">
            <a:alphaModFix/>
          </a:blip>
          <a:srcRect/>
          <a:stretch/>
        </p:blipFill>
        <p:spPr>
          <a:xfrm>
            <a:off x="5226502" y="3077294"/>
            <a:ext cx="6578767" cy="3612931"/>
          </a:xfrm>
          <a:prstGeom prst="rect">
            <a:avLst/>
          </a:prstGeom>
          <a:noFill/>
          <a:ln>
            <a:noFill/>
          </a:ln>
        </p:spPr>
      </p:pic>
      <p:sp>
        <p:nvSpPr>
          <p:cNvPr id="283" name="Google Shape;283;p29"/>
          <p:cNvSpPr/>
          <p:nvPr/>
        </p:nvSpPr>
        <p:spPr>
          <a:xfrm>
            <a:off x="8932715" y="3192000"/>
            <a:ext cx="529800" cy="237000"/>
          </a:xfrm>
          <a:prstGeom prst="rect">
            <a:avLst/>
          </a:prstGeom>
          <a:noFill/>
          <a:ln w="1905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84" name="Google Shape;284;p29"/>
          <p:cNvGraphicFramePr/>
          <p:nvPr/>
        </p:nvGraphicFramePr>
        <p:xfrm>
          <a:off x="136751" y="3429000"/>
          <a:ext cx="4953000" cy="1320800"/>
        </p:xfrm>
        <a:graphic>
          <a:graphicData uri="http://schemas.openxmlformats.org/presentationml/2006/ole">
            <mc:AlternateContent xmlns:mc="http://schemas.openxmlformats.org/markup-compatibility/2006">
              <mc:Choice xmlns:v="urn:schemas-microsoft-com:vml" Requires="v">
                <p:oleObj r:id="rId4" imgW="4953000" imgH="1320800" progId="PBrush">
                  <p:embed/>
                </p:oleObj>
              </mc:Choice>
              <mc:Fallback>
                <p:oleObj r:id="rId4" imgW="4953000" imgH="1320800" progId="PBrush">
                  <p:embed/>
                  <p:pic>
                    <p:nvPicPr>
                      <p:cNvPr id="284" name="Google Shape;284;p29"/>
                      <p:cNvPicPr preferRelativeResize="0"/>
                      <p:nvPr/>
                    </p:nvPicPr>
                    <p:blipFill rotWithShape="1">
                      <a:blip r:embed="rId5">
                        <a:alphaModFix/>
                      </a:blip>
                      <a:srcRect/>
                      <a:stretch/>
                    </p:blipFill>
                    <p:spPr>
                      <a:xfrm>
                        <a:off x="136751" y="3429000"/>
                        <a:ext cx="4953000" cy="1320800"/>
                      </a:xfrm>
                      <a:prstGeom prst="rect">
                        <a:avLst/>
                      </a:prstGeom>
                      <a:noFill/>
                      <a:ln>
                        <a:noFill/>
                      </a:ln>
                    </p:spPr>
                  </p:pic>
                </p:oleObj>
              </mc:Fallback>
            </mc:AlternateContent>
          </a:graphicData>
        </a:graphic>
      </p:graphicFrame>
      <p:sp>
        <p:nvSpPr>
          <p:cNvPr id="285" name="Google Shape;285;p29"/>
          <p:cNvSpPr/>
          <p:nvPr/>
        </p:nvSpPr>
        <p:spPr>
          <a:xfrm>
            <a:off x="136751" y="3398650"/>
            <a:ext cx="4457020" cy="830624"/>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86" name="Google Shape;286;p29"/>
          <p:cNvCxnSpPr/>
          <p:nvPr/>
        </p:nvCxnSpPr>
        <p:spPr>
          <a:xfrm rot="10800000" flipH="1">
            <a:off x="1812641" y="3318982"/>
            <a:ext cx="7120074" cy="670968"/>
          </a:xfrm>
          <a:prstGeom prst="straightConnector1">
            <a:avLst/>
          </a:prstGeom>
          <a:noFill/>
          <a:ln w="28575" cap="flat" cmpd="sng">
            <a:solidFill>
              <a:srgbClr val="93C47D"/>
            </a:solidFill>
            <a:prstDash val="solid"/>
            <a:round/>
            <a:headEnd type="none" w="sm" len="sm"/>
            <a:tailEnd type="triangle" w="med" len="med"/>
          </a:ln>
        </p:spPr>
      </p:cxnSp>
      <p:cxnSp>
        <p:nvCxnSpPr>
          <p:cNvPr id="287" name="Google Shape;287;p29"/>
          <p:cNvCxnSpPr/>
          <p:nvPr/>
        </p:nvCxnSpPr>
        <p:spPr>
          <a:xfrm rot="10800000" flipH="1">
            <a:off x="1465379" y="3362625"/>
            <a:ext cx="3901278" cy="596975"/>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0"/>
          <p:cNvPicPr preferRelativeResize="0"/>
          <p:nvPr/>
        </p:nvPicPr>
        <p:blipFill rotWithShape="1">
          <a:blip r:embed="rId3">
            <a:alphaModFix/>
          </a:blip>
          <a:srcRect/>
          <a:stretch/>
        </p:blipFill>
        <p:spPr>
          <a:xfrm>
            <a:off x="6632847" y="3854390"/>
            <a:ext cx="4771396" cy="2883867"/>
          </a:xfrm>
          <a:prstGeom prst="rect">
            <a:avLst/>
          </a:prstGeom>
          <a:noFill/>
          <a:ln>
            <a:noFill/>
          </a:ln>
        </p:spPr>
      </p:pic>
      <p:sp>
        <p:nvSpPr>
          <p:cNvPr id="294" name="Google Shape;294;p30"/>
          <p:cNvSpPr txBox="1">
            <a:spLocks noGrp="1"/>
          </p:cNvSpPr>
          <p:nvPr>
            <p:ph type="title"/>
          </p:nvPr>
        </p:nvSpPr>
        <p:spPr>
          <a:xfrm>
            <a:off x="-12700" y="650161"/>
            <a:ext cx="73152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إنشاء حساب بروكويست </a:t>
            </a:r>
            <a:r>
              <a:rPr lang="en-US" sz="3200" dirty="0">
                <a:solidFill>
                  <a:srgbClr val="586F7C"/>
                </a:solidFill>
                <a:latin typeface="Open Sans"/>
                <a:ea typeface="Open Sans"/>
                <a:cs typeface="Open Sans"/>
                <a:sym typeface="Open Sans"/>
              </a:rPr>
              <a:t>ProQuest</a:t>
            </a:r>
            <a:endParaRPr sz="3200" dirty="0">
              <a:solidFill>
                <a:srgbClr val="586F7C"/>
              </a:solidFill>
              <a:latin typeface="Open Sans"/>
              <a:ea typeface="Open Sans"/>
              <a:cs typeface="Open Sans"/>
              <a:sym typeface="Open Sans"/>
            </a:endParaRPr>
          </a:p>
        </p:txBody>
      </p:sp>
      <p:sp>
        <p:nvSpPr>
          <p:cNvPr id="295" name="Google Shape;295;p30"/>
          <p:cNvSpPr txBox="1">
            <a:spLocks noGrp="1"/>
          </p:cNvSpPr>
          <p:nvPr>
            <p:ph type="body" idx="1"/>
          </p:nvPr>
        </p:nvSpPr>
        <p:spPr>
          <a:xfrm>
            <a:off x="-12700" y="1627579"/>
            <a:ext cx="12192000" cy="2139491"/>
          </a:xfrm>
          <a:prstGeom prst="rect">
            <a:avLst/>
          </a:prstGeom>
          <a:noFill/>
          <a:ln>
            <a:noFill/>
          </a:ln>
        </p:spPr>
        <p:txBody>
          <a:bodyPr spcFirstLastPara="1" wrap="square" lIns="91425" tIns="45700" rIns="91425" bIns="45700" anchor="t" anchorCtr="0">
            <a:noAutofit/>
          </a:bodyPr>
          <a:lstStyle/>
          <a:p>
            <a:pPr marL="584200" lvl="0" indent="-457200" algn="just" rtl="1">
              <a:lnSpc>
                <a:spcPct val="100000"/>
              </a:lnSpc>
              <a:spcBef>
                <a:spcPts val="1000"/>
              </a:spcBef>
              <a:spcAft>
                <a:spcPts val="0"/>
              </a:spcAft>
              <a:buClr>
                <a:schemeClr val="dk1"/>
              </a:buClr>
              <a:buSzPts val="1800"/>
              <a:buFont typeface="Arial"/>
              <a:buAutoNum type="arabicPeriod"/>
            </a:pPr>
            <a:r>
              <a:rPr lang="ar-EG" sz="1800" dirty="0">
                <a:solidFill>
                  <a:schemeClr val="dk1"/>
                </a:solidFill>
                <a:latin typeface="Open Sans"/>
                <a:ea typeface="Open Sans"/>
                <a:cs typeface="Open Sans"/>
                <a:sym typeface="Open Sans"/>
              </a:rPr>
              <a:t>انقر فوق </a:t>
            </a:r>
            <a:r>
              <a:rPr lang="ar-EG" sz="1800" b="1" dirty="0">
                <a:solidFill>
                  <a:schemeClr val="dk1"/>
                </a:solidFill>
                <a:latin typeface="Open Sans"/>
                <a:ea typeface="Open Sans"/>
                <a:cs typeface="Open Sans"/>
                <a:sym typeface="Open Sans"/>
              </a:rPr>
              <a:t>أداة حساب بروكويست التعريفي         </a:t>
            </a:r>
            <a:r>
              <a:rPr lang="ar-EG" sz="1800" dirty="0">
                <a:solidFill>
                  <a:schemeClr val="dk1"/>
                </a:solidFill>
                <a:latin typeface="Open Sans"/>
                <a:ea typeface="Open Sans"/>
                <a:cs typeface="Open Sans"/>
                <a:sym typeface="Open Sans"/>
              </a:rPr>
              <a:t>في الجزء العلوي الأيمن من الشاشة في قاعدة بيانات مجموعة علم البيئة.</a:t>
            </a:r>
          </a:p>
          <a:p>
            <a:pPr marL="584200" lvl="0" indent="-457200" algn="just" rtl="1">
              <a:lnSpc>
                <a:spcPct val="100000"/>
              </a:lnSpc>
              <a:spcBef>
                <a:spcPts val="1000"/>
              </a:spcBef>
              <a:spcAft>
                <a:spcPts val="0"/>
              </a:spcAft>
              <a:buClr>
                <a:schemeClr val="dk1"/>
              </a:buClr>
              <a:buSzPts val="1800"/>
              <a:buFont typeface="Arial"/>
              <a:buAutoNum type="arabicPeriod"/>
            </a:pPr>
            <a:r>
              <a:rPr lang="ar-EG" sz="1800" dirty="0">
                <a:solidFill>
                  <a:schemeClr val="dk1"/>
                </a:solidFill>
                <a:latin typeface="Open Sans"/>
                <a:ea typeface="Open Sans"/>
                <a:cs typeface="Open Sans"/>
                <a:sym typeface="Open Sans"/>
              </a:rPr>
              <a:t>حدد </a:t>
            </a:r>
            <a:r>
              <a:rPr lang="ar-EG" sz="1800" b="1" dirty="0">
                <a:solidFill>
                  <a:schemeClr val="dk1"/>
                </a:solidFill>
                <a:latin typeface="Open Sans"/>
                <a:ea typeface="Open Sans"/>
                <a:cs typeface="Open Sans"/>
                <a:sym typeface="Open Sans"/>
              </a:rPr>
              <a:t>إنشاء حساب بروكويست الخاص بي </a:t>
            </a:r>
            <a:r>
              <a:rPr lang="en-US" sz="1800" b="1" dirty="0">
                <a:solidFill>
                  <a:schemeClr val="dk1"/>
                </a:solidFill>
                <a:latin typeface="Open Sans"/>
                <a:ea typeface="Open Sans"/>
                <a:cs typeface="Open Sans"/>
                <a:sym typeface="Open Sans"/>
              </a:rPr>
              <a:t>Create My ProQuest Account</a:t>
            </a:r>
            <a:r>
              <a:rPr lang="ar-EG" sz="1800" dirty="0">
                <a:solidFill>
                  <a:schemeClr val="dk1"/>
                </a:solidFill>
                <a:latin typeface="Open Sans"/>
                <a:ea typeface="Open Sans"/>
                <a:cs typeface="Open Sans"/>
                <a:sym typeface="Open Sans"/>
              </a:rPr>
              <a:t>.</a:t>
            </a:r>
          </a:p>
          <a:p>
            <a:pPr marL="584200" lvl="0" indent="-457200" algn="just" rtl="1">
              <a:lnSpc>
                <a:spcPct val="100000"/>
              </a:lnSpc>
              <a:spcBef>
                <a:spcPts val="1000"/>
              </a:spcBef>
              <a:spcAft>
                <a:spcPts val="0"/>
              </a:spcAft>
              <a:buClr>
                <a:schemeClr val="dk1"/>
              </a:buClr>
              <a:buSzPts val="1800"/>
              <a:buFont typeface="Arial"/>
              <a:buAutoNum type="arabicPeriod"/>
            </a:pPr>
            <a:r>
              <a:rPr lang="ar-EG" sz="1800" dirty="0">
                <a:solidFill>
                  <a:schemeClr val="dk1"/>
                </a:solidFill>
                <a:latin typeface="Open Sans"/>
                <a:ea typeface="Open Sans"/>
                <a:cs typeface="Open Sans"/>
                <a:sym typeface="Open Sans"/>
              </a:rPr>
              <a:t>أكمل معلومات الملف الشخصي.</a:t>
            </a:r>
          </a:p>
          <a:p>
            <a:pPr marL="584200" lvl="0" indent="-457200" algn="just" rtl="1">
              <a:lnSpc>
                <a:spcPct val="100000"/>
              </a:lnSpc>
              <a:spcBef>
                <a:spcPts val="1000"/>
              </a:spcBef>
              <a:spcAft>
                <a:spcPts val="0"/>
              </a:spcAft>
              <a:buClr>
                <a:schemeClr val="dk1"/>
              </a:buClr>
              <a:buSzPts val="1800"/>
              <a:buFont typeface="Arial"/>
              <a:buAutoNum type="arabicPeriod"/>
            </a:pPr>
            <a:r>
              <a:rPr lang="ar-EG" sz="1800" dirty="0">
                <a:solidFill>
                  <a:schemeClr val="dk1"/>
                </a:solidFill>
                <a:latin typeface="Open Sans"/>
                <a:ea typeface="Open Sans"/>
                <a:cs typeface="Open Sans"/>
                <a:sym typeface="Open Sans"/>
              </a:rPr>
              <a:t>لربط حساب برنامج إدارة الاستشهادات المرجعية </a:t>
            </a:r>
            <a:r>
              <a:rPr lang="en-US" sz="1800" dirty="0">
                <a:solidFill>
                  <a:schemeClr val="dk1"/>
                </a:solidFill>
                <a:latin typeface="Open Sans"/>
                <a:ea typeface="Open Sans"/>
                <a:cs typeface="Open Sans"/>
                <a:sym typeface="Open Sans"/>
              </a:rPr>
              <a:t>RefWorks </a:t>
            </a:r>
            <a:r>
              <a:rPr lang="ar-EG" sz="1800" dirty="0">
                <a:solidFill>
                  <a:schemeClr val="dk1"/>
                </a:solidFill>
                <a:latin typeface="Open Sans"/>
                <a:ea typeface="Open Sans"/>
                <a:cs typeface="Open Sans"/>
                <a:sym typeface="Open Sans"/>
              </a:rPr>
              <a:t> الخاص بك بحسابات بروكويست، حدد </a:t>
            </a:r>
            <a:r>
              <a:rPr lang="ar-EG" sz="1800" b="1" dirty="0">
                <a:solidFill>
                  <a:schemeClr val="dk1"/>
                </a:solidFill>
                <a:latin typeface="Open Sans"/>
                <a:ea typeface="Open Sans"/>
                <a:cs typeface="Open Sans"/>
                <a:sym typeface="Open Sans"/>
              </a:rPr>
              <a:t>"أريد ربط حساب بحثي الجديد بحساب </a:t>
            </a:r>
            <a:r>
              <a:rPr lang="en-US" sz="1800" b="1" dirty="0">
                <a:solidFill>
                  <a:schemeClr val="dk1"/>
                </a:solidFill>
                <a:latin typeface="Open Sans"/>
                <a:ea typeface="Open Sans"/>
                <a:cs typeface="Open Sans"/>
                <a:sym typeface="Open Sans"/>
              </a:rPr>
              <a:t>RefWorks </a:t>
            </a:r>
            <a:r>
              <a:rPr lang="ar-EG" sz="1800" b="1" dirty="0">
                <a:solidFill>
                  <a:schemeClr val="dk1"/>
                </a:solidFill>
                <a:latin typeface="Open Sans"/>
                <a:ea typeface="Open Sans"/>
                <a:cs typeface="Open Sans"/>
                <a:sym typeface="Open Sans"/>
              </a:rPr>
              <a:t> الخاص بي".</a:t>
            </a:r>
            <a:r>
              <a:rPr lang="en-US" sz="1800" dirty="0">
                <a:solidFill>
                  <a:schemeClr val="dk1"/>
                </a:solidFill>
                <a:latin typeface="Open Sans"/>
                <a:ea typeface="Open Sans"/>
                <a:cs typeface="Open Sans"/>
                <a:sym typeface="Open Sans"/>
              </a:rPr>
              <a:t> “</a:t>
            </a:r>
            <a:r>
              <a:rPr lang="en-US" sz="1800" b="1" dirty="0">
                <a:solidFill>
                  <a:schemeClr val="dk1"/>
                </a:solidFill>
                <a:latin typeface="Open Sans"/>
                <a:ea typeface="Open Sans"/>
                <a:cs typeface="Open Sans"/>
                <a:sym typeface="Open Sans"/>
              </a:rPr>
              <a:t>I want to link my new My Research account to my RefWorks account”.</a:t>
            </a:r>
            <a:endParaRPr lang="ar-EG" sz="1800" b="1" dirty="0">
              <a:solidFill>
                <a:schemeClr val="dk1"/>
              </a:solidFill>
              <a:latin typeface="Open Sans"/>
              <a:ea typeface="Open Sans"/>
              <a:cs typeface="Open Sans"/>
              <a:sym typeface="Open Sans"/>
            </a:endParaRPr>
          </a:p>
          <a:p>
            <a:pPr marL="584200" lvl="0" indent="-342900" algn="just" rtl="0">
              <a:lnSpc>
                <a:spcPct val="100000"/>
              </a:lnSpc>
              <a:spcBef>
                <a:spcPts val="10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a:p>
            <a:pPr marL="584200" lvl="0" indent="-342900" algn="just" rtl="0">
              <a:lnSpc>
                <a:spcPct val="100000"/>
              </a:lnSpc>
              <a:spcBef>
                <a:spcPts val="10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a:p>
            <a:pPr marL="584200" lvl="0" indent="-342900" algn="just" rtl="0">
              <a:lnSpc>
                <a:spcPct val="100000"/>
              </a:lnSpc>
              <a:spcBef>
                <a:spcPts val="1000"/>
              </a:spcBef>
              <a:spcAft>
                <a:spcPts val="0"/>
              </a:spcAft>
              <a:buClr>
                <a:schemeClr val="dk1"/>
              </a:buClr>
              <a:buSzPts val="1800"/>
              <a:buFont typeface="Arial"/>
              <a:buNone/>
            </a:pPr>
            <a:endParaRPr sz="1800" dirty="0">
              <a:solidFill>
                <a:schemeClr val="dk1"/>
              </a:solidFill>
              <a:latin typeface="Open Sans"/>
              <a:ea typeface="Open Sans"/>
              <a:cs typeface="Open Sans"/>
              <a:sym typeface="Open Sans"/>
            </a:endParaRPr>
          </a:p>
        </p:txBody>
      </p:sp>
      <p:pic>
        <p:nvPicPr>
          <p:cNvPr id="296" name="Google Shape;296;p30"/>
          <p:cNvPicPr preferRelativeResize="0"/>
          <p:nvPr/>
        </p:nvPicPr>
        <p:blipFill rotWithShape="1">
          <a:blip r:embed="rId4">
            <a:alphaModFix/>
          </a:blip>
          <a:srcRect/>
          <a:stretch/>
        </p:blipFill>
        <p:spPr>
          <a:xfrm>
            <a:off x="8159217" y="1786733"/>
            <a:ext cx="240633" cy="317196"/>
          </a:xfrm>
          <a:prstGeom prst="rect">
            <a:avLst/>
          </a:prstGeom>
          <a:noFill/>
          <a:ln>
            <a:noFill/>
          </a:ln>
        </p:spPr>
      </p:pic>
      <p:sp>
        <p:nvSpPr>
          <p:cNvPr id="297" name="Google Shape;297;p30"/>
          <p:cNvSpPr/>
          <p:nvPr/>
        </p:nvSpPr>
        <p:spPr>
          <a:xfrm>
            <a:off x="6632846" y="4663669"/>
            <a:ext cx="4771397" cy="207458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98" name="Google Shape;298;p30"/>
          <p:cNvPicPr preferRelativeResize="0"/>
          <p:nvPr/>
        </p:nvPicPr>
        <p:blipFill rotWithShape="1">
          <a:blip r:embed="rId5">
            <a:alphaModFix/>
          </a:blip>
          <a:srcRect/>
          <a:stretch/>
        </p:blipFill>
        <p:spPr>
          <a:xfrm>
            <a:off x="3177213" y="4931513"/>
            <a:ext cx="2114659" cy="1562180"/>
          </a:xfrm>
          <a:prstGeom prst="rect">
            <a:avLst/>
          </a:prstGeom>
          <a:noFill/>
          <a:ln>
            <a:noFill/>
          </a:ln>
        </p:spPr>
      </p:pic>
      <p:pic>
        <p:nvPicPr>
          <p:cNvPr id="299" name="Google Shape;299;p30"/>
          <p:cNvPicPr preferRelativeResize="0"/>
          <p:nvPr/>
        </p:nvPicPr>
        <p:blipFill rotWithShape="1">
          <a:blip r:embed="rId6">
            <a:alphaModFix/>
          </a:blip>
          <a:srcRect/>
          <a:stretch/>
        </p:blipFill>
        <p:spPr>
          <a:xfrm>
            <a:off x="88717" y="3933286"/>
            <a:ext cx="6442712" cy="1035103"/>
          </a:xfrm>
          <a:prstGeom prst="rect">
            <a:avLst/>
          </a:prstGeom>
          <a:noFill/>
          <a:ln>
            <a:noFill/>
          </a:ln>
        </p:spPr>
      </p:pic>
      <p:cxnSp>
        <p:nvCxnSpPr>
          <p:cNvPr id="300" name="Google Shape;300;p30"/>
          <p:cNvCxnSpPr/>
          <p:nvPr/>
        </p:nvCxnSpPr>
        <p:spPr>
          <a:xfrm rot="10800000" flipH="1">
            <a:off x="5237314" y="5063724"/>
            <a:ext cx="1544486" cy="312177"/>
          </a:xfrm>
          <a:prstGeom prst="straightConnector1">
            <a:avLst/>
          </a:prstGeom>
          <a:noFill/>
          <a:ln w="28575" cap="flat" cmpd="sng">
            <a:solidFill>
              <a:srgbClr val="93C47D"/>
            </a:solidFill>
            <a:prstDash val="solid"/>
            <a:round/>
            <a:headEnd type="none" w="sm" len="sm"/>
            <a:tailEnd type="triangle" w="med" len="med"/>
          </a:ln>
        </p:spPr>
      </p:cxnSp>
      <p:cxnSp>
        <p:nvCxnSpPr>
          <p:cNvPr id="301" name="Google Shape;301;p30"/>
          <p:cNvCxnSpPr/>
          <p:nvPr/>
        </p:nvCxnSpPr>
        <p:spPr>
          <a:xfrm flipH="1">
            <a:off x="4849754" y="4708417"/>
            <a:ext cx="1087070" cy="628801"/>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1"/>
          <p:cNvSpPr txBox="1">
            <a:spLocks noGrp="1"/>
          </p:cNvSpPr>
          <p:nvPr>
            <p:ph type="title"/>
          </p:nvPr>
        </p:nvSpPr>
        <p:spPr>
          <a:xfrm>
            <a:off x="0" y="540629"/>
            <a:ext cx="73152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استخدام البحث المتقدم </a:t>
            </a:r>
            <a:r>
              <a:rPr lang="en-US" sz="3200" dirty="0">
                <a:solidFill>
                  <a:srgbClr val="586F7C"/>
                </a:solidFill>
                <a:latin typeface="Open Sans"/>
                <a:ea typeface="Open Sans"/>
                <a:cs typeface="Open Sans"/>
                <a:sym typeface="Open Sans"/>
              </a:rPr>
              <a:t> Advanced search</a:t>
            </a:r>
            <a:endParaRPr sz="3200" dirty="0">
              <a:solidFill>
                <a:srgbClr val="586F7C"/>
              </a:solidFill>
              <a:latin typeface="Open Sans"/>
              <a:ea typeface="Open Sans"/>
              <a:cs typeface="Open Sans"/>
              <a:sym typeface="Open Sans"/>
            </a:endParaRPr>
          </a:p>
        </p:txBody>
      </p:sp>
      <p:sp>
        <p:nvSpPr>
          <p:cNvPr id="308" name="Google Shape;308;p31"/>
          <p:cNvSpPr txBox="1">
            <a:spLocks noGrp="1"/>
          </p:cNvSpPr>
          <p:nvPr>
            <p:ph type="body" idx="1"/>
          </p:nvPr>
        </p:nvSpPr>
        <p:spPr>
          <a:xfrm>
            <a:off x="6684099" y="1676028"/>
            <a:ext cx="5374105" cy="4736470"/>
          </a:xfrm>
          <a:prstGeom prst="rect">
            <a:avLst/>
          </a:prstGeom>
          <a:noFill/>
          <a:ln>
            <a:noFill/>
          </a:ln>
        </p:spPr>
        <p:txBody>
          <a:bodyPr spcFirstLastPara="1" wrap="square" lIns="91425" tIns="45700" rIns="91425" bIns="45700" anchor="t" anchorCtr="0">
            <a:noAutofit/>
          </a:bodyPr>
          <a:lstStyle/>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انقر فوق علامة التبويب </a:t>
            </a:r>
            <a:r>
              <a:rPr lang="ar-EG" sz="2000" b="1" dirty="0">
                <a:solidFill>
                  <a:schemeClr val="dk1"/>
                </a:solidFill>
                <a:latin typeface="Open Sans"/>
                <a:ea typeface="Open Sans"/>
                <a:cs typeface="Open Sans"/>
                <a:sym typeface="Open Sans"/>
              </a:rPr>
              <a:t>بحث متقدم</a:t>
            </a:r>
            <a:r>
              <a:rPr lang="en-US" sz="2000" b="1" dirty="0">
                <a:solidFill>
                  <a:schemeClr val="dk1"/>
                </a:solidFill>
                <a:latin typeface="Open Sans"/>
                <a:ea typeface="Open Sans"/>
                <a:cs typeface="Open Sans"/>
                <a:sym typeface="Open Sans"/>
              </a:rPr>
              <a:t>Advanced search</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في قاعدة بيانات مجموعة علم البيئة</a:t>
            </a:r>
            <a:r>
              <a:rPr lang="en-US" sz="20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تتيح ميزة البحث هذه للمستخدم تحديد متطلبات إضافية للبحث</a:t>
            </a:r>
            <a:r>
              <a:rPr lang="en-US" sz="20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يقوم المستخدم بإدخال </a:t>
            </a:r>
            <a:r>
              <a:rPr lang="ar-EG" sz="2000" b="1" dirty="0">
                <a:solidFill>
                  <a:schemeClr val="dk1"/>
                </a:solidFill>
                <a:latin typeface="Open Sans"/>
                <a:ea typeface="Open Sans"/>
                <a:cs typeface="Open Sans"/>
                <a:sym typeface="Open Sans"/>
              </a:rPr>
              <a:t>الكلمات المفتاحية</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keywords</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ويحدد </a:t>
            </a:r>
            <a:r>
              <a:rPr lang="ar-EG" sz="2000" b="1" dirty="0">
                <a:solidFill>
                  <a:schemeClr val="dk1"/>
                </a:solidFill>
                <a:latin typeface="Open Sans"/>
                <a:ea typeface="Open Sans"/>
                <a:cs typeface="Open Sans"/>
                <a:sym typeface="Open Sans"/>
              </a:rPr>
              <a:t>عوامل التصفية الإضافية </a:t>
            </a:r>
            <a:r>
              <a:rPr lang="en-US" sz="2000" b="1" dirty="0">
                <a:solidFill>
                  <a:schemeClr val="dk1"/>
                </a:solidFill>
                <a:latin typeface="Open Sans"/>
                <a:ea typeface="Open Sans"/>
                <a:cs typeface="Open Sans"/>
                <a:sym typeface="Open Sans"/>
              </a:rPr>
              <a:t> additional filters</a:t>
            </a:r>
            <a:r>
              <a:rPr lang="ar-EG" sz="2000" dirty="0">
                <a:solidFill>
                  <a:schemeClr val="dk1"/>
                </a:solidFill>
                <a:latin typeface="Open Sans"/>
                <a:ea typeface="Open Sans"/>
                <a:cs typeface="Open Sans"/>
                <a:sym typeface="Open Sans"/>
              </a:rPr>
              <a:t> التي يريد تطبيقها على البحث</a:t>
            </a:r>
            <a:r>
              <a:rPr lang="en-US" sz="20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2000"/>
              <a:buChar char="●"/>
            </a:pPr>
            <a:r>
              <a:rPr lang="en-US" sz="2000"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يمكن أن تحديد البحث  </a:t>
            </a:r>
            <a:r>
              <a:rPr lang="ar-EG" sz="2000" b="1" dirty="0">
                <a:solidFill>
                  <a:schemeClr val="dk1"/>
                </a:solidFill>
                <a:latin typeface="Open Sans"/>
                <a:ea typeface="Open Sans"/>
                <a:cs typeface="Open Sans"/>
                <a:sym typeface="Open Sans"/>
              </a:rPr>
              <a:t>النص الكامل </a:t>
            </a:r>
            <a:r>
              <a:rPr lang="en-US" sz="2000" b="1" dirty="0">
                <a:solidFill>
                  <a:schemeClr val="dk1"/>
                </a:solidFill>
                <a:latin typeface="Open Sans"/>
                <a:ea typeface="Open Sans"/>
                <a:cs typeface="Open Sans"/>
                <a:sym typeface="Open Sans"/>
              </a:rPr>
              <a:t> full text</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أو </a:t>
            </a:r>
            <a:r>
              <a:rPr lang="ar-EG" sz="2000" b="1" dirty="0">
                <a:solidFill>
                  <a:schemeClr val="dk1"/>
                </a:solidFill>
                <a:latin typeface="Open Sans"/>
                <a:ea typeface="Open Sans"/>
                <a:cs typeface="Open Sans"/>
                <a:sym typeface="Open Sans"/>
              </a:rPr>
              <a:t>المصادر</a:t>
            </a:r>
            <a:r>
              <a:rPr lang="ar-EG" sz="2000"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المُحكمة</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peer reviewed</a:t>
            </a:r>
            <a:r>
              <a:rPr lang="ar-EG" sz="2000" b="1" dirty="0">
                <a:solidFill>
                  <a:schemeClr val="dk1"/>
                </a:solidFill>
                <a:latin typeface="Open Sans"/>
                <a:ea typeface="Open Sans"/>
                <a:cs typeface="Open Sans"/>
                <a:sym typeface="Open Sans"/>
              </a:rPr>
              <a:t>،</a:t>
            </a:r>
            <a:r>
              <a:rPr lang="ar-EG" sz="2000" dirty="0">
                <a:solidFill>
                  <a:schemeClr val="dk1"/>
                </a:solidFill>
                <a:latin typeface="Open Sans"/>
                <a:ea typeface="Open Sans"/>
                <a:cs typeface="Open Sans"/>
                <a:sym typeface="Open Sans"/>
              </a:rPr>
              <a:t> و</a:t>
            </a:r>
            <a:r>
              <a:rPr lang="ar-EG" sz="2000" b="1" dirty="0">
                <a:solidFill>
                  <a:schemeClr val="dk1"/>
                </a:solidFill>
                <a:latin typeface="Open Sans"/>
                <a:ea typeface="Open Sans"/>
                <a:cs typeface="Open Sans"/>
                <a:sym typeface="Open Sans"/>
              </a:rPr>
              <a:t>نوع المصدر</a:t>
            </a:r>
            <a:r>
              <a:rPr lang="en-US" sz="2000" b="1" dirty="0">
                <a:solidFill>
                  <a:schemeClr val="dk1"/>
                </a:solidFill>
                <a:latin typeface="Open Sans"/>
                <a:ea typeface="Open Sans"/>
                <a:cs typeface="Open Sans"/>
                <a:sym typeface="Open Sans"/>
              </a:rPr>
              <a:t> source type</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،و</a:t>
            </a:r>
            <a:r>
              <a:rPr lang="ar-EG" sz="2000" b="1" dirty="0">
                <a:solidFill>
                  <a:schemeClr val="dk1"/>
                </a:solidFill>
                <a:latin typeface="Open Sans"/>
                <a:ea typeface="Open Sans"/>
                <a:cs typeface="Open Sans"/>
                <a:sym typeface="Open Sans"/>
              </a:rPr>
              <a:t>نوع المستند</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document type</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،و</a:t>
            </a:r>
            <a:r>
              <a:rPr lang="ar-EG" sz="2000" b="1" dirty="0">
                <a:solidFill>
                  <a:schemeClr val="dk1"/>
                </a:solidFill>
                <a:latin typeface="Open Sans"/>
                <a:ea typeface="Open Sans"/>
                <a:cs typeface="Open Sans"/>
                <a:sym typeface="Open Sans"/>
              </a:rPr>
              <a:t>اللغة </a:t>
            </a:r>
            <a:r>
              <a:rPr lang="en-US" sz="2000" b="1" dirty="0">
                <a:solidFill>
                  <a:schemeClr val="dk1"/>
                </a:solidFill>
                <a:latin typeface="Open Sans"/>
                <a:ea typeface="Open Sans"/>
                <a:cs typeface="Open Sans"/>
                <a:sym typeface="Open Sans"/>
              </a:rPr>
              <a:t>language.</a:t>
            </a:r>
            <a:endParaRPr dirty="0"/>
          </a:p>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يمكن للمستخدم أيضًا تحديد </a:t>
            </a:r>
            <a:r>
              <a:rPr lang="ar-EG" sz="2000" b="1" dirty="0">
                <a:solidFill>
                  <a:schemeClr val="dk1"/>
                </a:solidFill>
                <a:latin typeface="Open Sans"/>
                <a:ea typeface="Open Sans"/>
                <a:cs typeface="Open Sans"/>
                <a:sym typeface="Open Sans"/>
              </a:rPr>
              <a:t>موقع</a:t>
            </a:r>
            <a:r>
              <a:rPr lang="ar-EG" sz="2000" dirty="0">
                <a:solidFill>
                  <a:schemeClr val="dk1"/>
                </a:solidFill>
                <a:latin typeface="Open Sans"/>
                <a:ea typeface="Open Sans"/>
                <a:cs typeface="Open Sans"/>
                <a:sym typeface="Open Sans"/>
              </a:rPr>
              <a:t> الكلمات المفتاحية في البحث</a:t>
            </a:r>
            <a:r>
              <a:rPr lang="en-US" sz="2000" dirty="0">
                <a:solidFill>
                  <a:schemeClr val="dk1"/>
                </a:solidFill>
                <a:latin typeface="Open Sans"/>
                <a:ea typeface="Open Sans"/>
                <a:cs typeface="Open Sans"/>
                <a:sym typeface="Open Sans"/>
              </a:rPr>
              <a:t>.</a:t>
            </a:r>
            <a:endParaRPr dirty="0"/>
          </a:p>
          <a:p>
            <a:pPr marL="469900" lvl="0" indent="-215900" algn="just" rtl="0">
              <a:lnSpc>
                <a:spcPct val="100000"/>
              </a:lnSpc>
              <a:spcBef>
                <a:spcPts val="1000"/>
              </a:spcBef>
              <a:spcAft>
                <a:spcPts val="0"/>
              </a:spcAft>
              <a:buClr>
                <a:schemeClr val="dk1"/>
              </a:buClr>
              <a:buSzPts val="2000"/>
              <a:buNone/>
            </a:pPr>
            <a:endParaRPr sz="2000" dirty="0">
              <a:solidFill>
                <a:schemeClr val="dk1"/>
              </a:solidFill>
              <a:latin typeface="Open Sans"/>
              <a:ea typeface="Open Sans"/>
              <a:cs typeface="Open Sans"/>
              <a:sym typeface="Open Sans"/>
            </a:endParaRPr>
          </a:p>
        </p:txBody>
      </p:sp>
      <p:pic>
        <p:nvPicPr>
          <p:cNvPr id="309" name="Google Shape;309;p31" descr="https://lh3.googleusercontent.com/0JVK6MwQcaKbDyEG4sgV-09Xb6CIn1k0mnj78MYu6qTFvILZ60EC5LB2dlVORu-k-AGolqoYBJN7QET9inUbANycz_UzXcVJ36LKdCWwYs5dnyCEKjXlsM6TDewVuqNby-jOK3E"/>
          <p:cNvPicPr preferRelativeResize="0"/>
          <p:nvPr/>
        </p:nvPicPr>
        <p:blipFill rotWithShape="1">
          <a:blip r:embed="rId3">
            <a:alphaModFix/>
          </a:blip>
          <a:srcRect/>
          <a:stretch/>
        </p:blipFill>
        <p:spPr>
          <a:xfrm>
            <a:off x="163953" y="1870443"/>
            <a:ext cx="6473323" cy="4542055"/>
          </a:xfrm>
          <a:prstGeom prst="rect">
            <a:avLst/>
          </a:prstGeom>
          <a:noFill/>
          <a:ln>
            <a:noFill/>
          </a:ln>
        </p:spPr>
      </p:pic>
      <p:cxnSp>
        <p:nvCxnSpPr>
          <p:cNvPr id="310" name="Google Shape;310;p31"/>
          <p:cNvCxnSpPr/>
          <p:nvPr/>
        </p:nvCxnSpPr>
        <p:spPr>
          <a:xfrm>
            <a:off x="3842657" y="2090057"/>
            <a:ext cx="1984193" cy="433868"/>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2"/>
          <p:cNvSpPr txBox="1">
            <a:spLocks noGrp="1"/>
          </p:cNvSpPr>
          <p:nvPr>
            <p:ph type="title"/>
          </p:nvPr>
        </p:nvSpPr>
        <p:spPr>
          <a:xfrm>
            <a:off x="0" y="595128"/>
            <a:ext cx="73152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ما هو البحث في سطر الأوامر؟</a:t>
            </a:r>
            <a:endParaRPr sz="3200" dirty="0">
              <a:solidFill>
                <a:srgbClr val="586F7C"/>
              </a:solidFill>
              <a:latin typeface="Open Sans"/>
              <a:ea typeface="Open Sans"/>
              <a:cs typeface="Open Sans"/>
              <a:sym typeface="Open Sans"/>
            </a:endParaRPr>
          </a:p>
        </p:txBody>
      </p:sp>
      <p:sp>
        <p:nvSpPr>
          <p:cNvPr id="317" name="Google Shape;317;p32"/>
          <p:cNvSpPr txBox="1">
            <a:spLocks noGrp="1"/>
          </p:cNvSpPr>
          <p:nvPr>
            <p:ph type="body" idx="1"/>
          </p:nvPr>
        </p:nvSpPr>
        <p:spPr>
          <a:xfrm>
            <a:off x="-1" y="1676028"/>
            <a:ext cx="12015537" cy="5181972"/>
          </a:xfrm>
          <a:prstGeom prst="rect">
            <a:avLst/>
          </a:prstGeom>
          <a:noFill/>
          <a:ln>
            <a:noFill/>
          </a:ln>
        </p:spPr>
        <p:txBody>
          <a:bodyPr spcFirstLastPara="1" wrap="square" lIns="91425" tIns="45700" rIns="91425" bIns="45700" anchor="t" anchorCtr="0">
            <a:noAutofit/>
          </a:bodyPr>
          <a:lstStyle/>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يسمح بالبحث الدقيق باستخدام  معاملات البحث </a:t>
            </a:r>
            <a:r>
              <a:rPr lang="ar-EG" sz="2000" b="1" dirty="0">
                <a:solidFill>
                  <a:schemeClr val="dk1"/>
                </a:solidFill>
                <a:latin typeface="Open Sans"/>
                <a:ea typeface="Open Sans"/>
                <a:cs typeface="Open Sans"/>
                <a:sym typeface="Open Sans"/>
              </a:rPr>
              <a:t>للجمع بين الحقول المختلفة</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combine different fields</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التي تستهدف مصطلحات البحث. سوف يبحث بروكويست فقط عن الحقول المحددة</a:t>
            </a:r>
            <a:r>
              <a:rPr lang="en-US" sz="18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1800"/>
              <a:buChar char="●"/>
            </a:pPr>
            <a:r>
              <a:rPr lang="en-US" sz="1800"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إنها لميزة مفيدة إذا أراد المستخدم أن</a:t>
            </a:r>
            <a:r>
              <a:rPr lang="en-US" sz="2000" dirty="0">
                <a:solidFill>
                  <a:schemeClr val="dk1"/>
                </a:solidFill>
                <a:latin typeface="Open Sans"/>
                <a:ea typeface="Open Sans"/>
                <a:cs typeface="Open Sans"/>
                <a:sym typeface="Open Sans"/>
              </a:rPr>
              <a:t>;</a:t>
            </a:r>
            <a:endParaRPr dirty="0"/>
          </a:p>
          <a:p>
            <a:pPr marL="927100" lvl="1" indent="-342900" algn="just" rtl="1">
              <a:lnSpc>
                <a:spcPct val="100000"/>
              </a:lnSpc>
              <a:spcBef>
                <a:spcPts val="2100"/>
              </a:spcBef>
              <a:spcAft>
                <a:spcPts val="0"/>
              </a:spcAft>
              <a:buClr>
                <a:schemeClr val="dk1"/>
              </a:buClr>
              <a:buSzPts val="1800"/>
              <a:buChar char="○"/>
            </a:pPr>
            <a:r>
              <a:rPr lang="ar-EG" sz="1800" dirty="0">
                <a:solidFill>
                  <a:schemeClr val="dk1"/>
                </a:solidFill>
                <a:latin typeface="Open Sans"/>
                <a:ea typeface="Open Sans"/>
                <a:cs typeface="Open Sans"/>
                <a:sym typeface="Open Sans"/>
              </a:rPr>
              <a:t>دمج الحقول في عملية بحث دون ملء كل حقل على حدة، أو</a:t>
            </a:r>
          </a:p>
          <a:p>
            <a:pPr marL="927100" lvl="1" indent="-342900" algn="just" rtl="1">
              <a:lnSpc>
                <a:spcPct val="100000"/>
              </a:lnSpc>
              <a:spcBef>
                <a:spcPts val="2100"/>
              </a:spcBef>
              <a:spcAft>
                <a:spcPts val="0"/>
              </a:spcAft>
              <a:buClr>
                <a:schemeClr val="dk1"/>
              </a:buClr>
              <a:buSzPts val="1800"/>
              <a:buChar char="○"/>
            </a:pPr>
            <a:r>
              <a:rPr lang="ar-EG" sz="1800" dirty="0">
                <a:solidFill>
                  <a:schemeClr val="dk1"/>
                </a:solidFill>
                <a:latin typeface="Open Sans"/>
                <a:ea typeface="Open Sans"/>
                <a:cs typeface="Open Sans"/>
                <a:sym typeface="Open Sans"/>
              </a:rPr>
              <a:t>عندما يحتاج المستخدم إلى العثور على معلومات في حقل واحد، و</a:t>
            </a:r>
            <a:r>
              <a:rPr lang="ar-EG" sz="1800" b="1" dirty="0">
                <a:solidFill>
                  <a:schemeClr val="dk1"/>
                </a:solidFill>
                <a:latin typeface="Open Sans"/>
                <a:ea typeface="Open Sans"/>
                <a:cs typeface="Open Sans"/>
                <a:sym typeface="Open Sans"/>
              </a:rPr>
              <a:t>ليس</a:t>
            </a:r>
            <a:r>
              <a:rPr lang="ar-EG" sz="1800" dirty="0">
                <a:solidFill>
                  <a:schemeClr val="dk1"/>
                </a:solidFill>
                <a:latin typeface="Open Sans"/>
                <a:ea typeface="Open Sans"/>
                <a:cs typeface="Open Sans"/>
                <a:sym typeface="Open Sans"/>
              </a:rPr>
              <a:t> في حقل آخر</a:t>
            </a:r>
            <a:r>
              <a:rPr lang="en-US" sz="1800" dirty="0">
                <a:solidFill>
                  <a:schemeClr val="dk1"/>
                </a:solidFill>
                <a:latin typeface="Open Sans"/>
                <a:ea typeface="Open Sans"/>
                <a:cs typeface="Open Sans"/>
                <a:sym typeface="Open Sans"/>
              </a:rPr>
              <a:t>.</a:t>
            </a:r>
            <a:endParaRPr lang="en-US" dirty="0"/>
          </a:p>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لإجراء بحث في سطر الأوامر، يمكن للمستخدم وضع بادئة للمصطلح (المصطلحات) مع اختصارات أسماء الحقول وإدخالها مباشرة في مربع البحث</a:t>
            </a:r>
            <a:r>
              <a:rPr lang="en-US" sz="2000" dirty="0">
                <a:solidFill>
                  <a:schemeClr val="dk1"/>
                </a:solidFill>
                <a:latin typeface="Open Sans"/>
                <a:ea typeface="Open Sans"/>
                <a:cs typeface="Open Sans"/>
                <a:sym typeface="Open Sans"/>
              </a:rPr>
              <a:t>. </a:t>
            </a:r>
          </a:p>
          <a:p>
            <a:pPr marL="927100" lvl="1" indent="-342900" algn="just" rtl="1">
              <a:lnSpc>
                <a:spcPct val="100000"/>
              </a:lnSpc>
              <a:spcBef>
                <a:spcPts val="2100"/>
              </a:spcBef>
              <a:spcAft>
                <a:spcPts val="0"/>
              </a:spcAft>
              <a:buClr>
                <a:schemeClr val="dk1"/>
              </a:buClr>
              <a:buSzPts val="1800"/>
              <a:buChar char="○"/>
            </a:pPr>
            <a:r>
              <a:rPr lang="ar-EG" sz="1800" dirty="0">
                <a:solidFill>
                  <a:schemeClr val="dk1"/>
                </a:solidFill>
                <a:latin typeface="Open Sans"/>
                <a:ea typeface="Open Sans"/>
                <a:cs typeface="Open Sans"/>
                <a:sym typeface="Open Sans"/>
              </a:rPr>
              <a:t>على سبيل المثال: </a:t>
            </a:r>
            <a:r>
              <a:rPr lang="en-US" sz="1800" dirty="0">
                <a:solidFill>
                  <a:schemeClr val="dk1"/>
                </a:solidFill>
                <a:latin typeface="Open Sans"/>
                <a:ea typeface="Open Sans"/>
                <a:cs typeface="Open Sans"/>
                <a:sym typeface="Open Sans"/>
              </a:rPr>
              <a:t>AU (Johns) and PUB (Journal of Animal Science)</a:t>
            </a:r>
            <a:r>
              <a:rPr lang="ar-EG" sz="18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يوجه هذا الأمر قاعدة بيانات مجموعة علم البيئة للبحث عن </a:t>
            </a:r>
            <a:r>
              <a:rPr lang="ar-EG" sz="2000" b="1" dirty="0">
                <a:solidFill>
                  <a:schemeClr val="dk1"/>
                </a:solidFill>
                <a:latin typeface="Open Sans"/>
                <a:ea typeface="Open Sans"/>
                <a:cs typeface="Open Sans"/>
                <a:sym typeface="Open Sans"/>
              </a:rPr>
              <a:t>المؤلف</a:t>
            </a:r>
            <a:r>
              <a:rPr lang="ar-EG" sz="2000" dirty="0">
                <a:solidFill>
                  <a:schemeClr val="dk1"/>
                </a:solidFill>
                <a:latin typeface="Open Sans"/>
                <a:ea typeface="Open Sans"/>
                <a:cs typeface="Open Sans"/>
                <a:sym typeface="Open Sans"/>
              </a:rPr>
              <a:t> المسمى</a:t>
            </a:r>
            <a:r>
              <a:rPr lang="en-US" sz="2000" dirty="0">
                <a:solidFill>
                  <a:schemeClr val="dk1"/>
                </a:solidFill>
                <a:latin typeface="Open Sans"/>
                <a:ea typeface="Open Sans"/>
                <a:cs typeface="Open Sans"/>
                <a:sym typeface="Open Sans"/>
              </a:rPr>
              <a:t>Johns </a:t>
            </a:r>
            <a:r>
              <a:rPr lang="ar-EG" sz="2000" dirty="0">
                <a:solidFill>
                  <a:schemeClr val="dk1"/>
                </a:solidFill>
                <a:latin typeface="Open Sans"/>
                <a:ea typeface="Open Sans"/>
                <a:cs typeface="Open Sans"/>
                <a:sym typeface="Open Sans"/>
              </a:rPr>
              <a:t> في </a:t>
            </a:r>
            <a:r>
              <a:rPr lang="ar-EG" sz="2000" b="1" dirty="0">
                <a:solidFill>
                  <a:schemeClr val="dk1"/>
                </a:solidFill>
                <a:latin typeface="Open Sans"/>
                <a:ea typeface="Open Sans"/>
                <a:cs typeface="Open Sans"/>
                <a:sym typeface="Open Sans"/>
              </a:rPr>
              <a:t>الاصدار</a:t>
            </a:r>
            <a:r>
              <a:rPr lang="ar-EG" sz="2000" dirty="0">
                <a:solidFill>
                  <a:schemeClr val="dk1"/>
                </a:solidFill>
                <a:latin typeface="Open Sans"/>
                <a:ea typeface="Open Sans"/>
                <a:cs typeface="Open Sans"/>
                <a:sym typeface="Open Sans"/>
              </a:rPr>
              <a:t> المسمى </a:t>
            </a:r>
            <a:r>
              <a:rPr lang="en-US" sz="2000" dirty="0">
                <a:solidFill>
                  <a:schemeClr val="dk1"/>
                </a:solidFill>
                <a:latin typeface="Open Sans"/>
                <a:ea typeface="Open Sans"/>
                <a:cs typeface="Open Sans"/>
                <a:sym typeface="Open Sans"/>
              </a:rPr>
              <a:t>Journal of Animal Science</a:t>
            </a:r>
            <a:r>
              <a:rPr lang="ar-EG" sz="2000" dirty="0">
                <a:solidFill>
                  <a:schemeClr val="dk1"/>
                </a:solidFill>
                <a:latin typeface="Open Sans"/>
                <a:ea typeface="Open Sans"/>
                <a:cs typeface="Open Sans"/>
                <a:sym typeface="Open Sans"/>
              </a:rPr>
              <a:t>.</a:t>
            </a:r>
            <a:endParaRPr sz="2000" dirty="0">
              <a:solidFill>
                <a:schemeClr val="dk1"/>
              </a:solidFill>
              <a:latin typeface="Open Sans"/>
              <a:ea typeface="Open Sans"/>
              <a:cs typeface="Open Sans"/>
              <a:sym typeface="Open Sans"/>
            </a:endParaRPr>
          </a:p>
          <a:p>
            <a:pPr marL="927100" lvl="1" indent="-342900" algn="just" rtl="1">
              <a:lnSpc>
                <a:spcPct val="100000"/>
              </a:lnSpc>
              <a:spcBef>
                <a:spcPts val="2100"/>
              </a:spcBef>
              <a:spcAft>
                <a:spcPts val="0"/>
              </a:spcAft>
              <a:buClr>
                <a:schemeClr val="dk1"/>
              </a:buClr>
              <a:buSzPts val="1800"/>
              <a:buChar char="○"/>
            </a:pPr>
            <a:r>
              <a:rPr lang="en-US" sz="1800" b="1" dirty="0">
                <a:solidFill>
                  <a:schemeClr val="dk1"/>
                </a:solidFill>
                <a:latin typeface="Open Sans"/>
                <a:ea typeface="Open Sans"/>
                <a:cs typeface="Open Sans"/>
                <a:sym typeface="Open Sans"/>
              </a:rPr>
              <a:t>AU </a:t>
            </a:r>
            <a:r>
              <a:rPr lang="ar-EG" sz="1800" dirty="0">
                <a:solidFill>
                  <a:schemeClr val="dk1"/>
                </a:solidFill>
                <a:latin typeface="Open Sans"/>
                <a:ea typeface="Open Sans"/>
                <a:cs typeface="Open Sans"/>
                <a:sym typeface="Open Sans"/>
              </a:rPr>
              <a:t>هو اختصار اسم الحقل للمؤلف و</a:t>
            </a:r>
            <a:r>
              <a:rPr lang="en-US" sz="1800" b="1" dirty="0">
                <a:solidFill>
                  <a:schemeClr val="dk1"/>
                </a:solidFill>
                <a:latin typeface="Open Sans"/>
                <a:ea typeface="Open Sans"/>
                <a:cs typeface="Open Sans"/>
                <a:sym typeface="Open Sans"/>
              </a:rPr>
              <a:t>PUB</a:t>
            </a:r>
            <a:r>
              <a:rPr lang="en-US" sz="1800" dirty="0">
                <a:solidFill>
                  <a:schemeClr val="dk1"/>
                </a:solidFill>
                <a:latin typeface="Open Sans"/>
                <a:ea typeface="Open Sans"/>
                <a:cs typeface="Open Sans"/>
                <a:sym typeface="Open Sans"/>
              </a:rPr>
              <a:t> </a:t>
            </a:r>
            <a:r>
              <a:rPr lang="ar-EG" sz="1800" dirty="0">
                <a:solidFill>
                  <a:schemeClr val="dk1"/>
                </a:solidFill>
                <a:latin typeface="Open Sans"/>
                <a:ea typeface="Open Sans"/>
                <a:cs typeface="Open Sans"/>
                <a:sym typeface="Open Sans"/>
              </a:rPr>
              <a:t>هو اختصار اسم الحقل لعنوان الاصدار.</a:t>
            </a:r>
            <a:endParaRPr sz="1800" dirty="0">
              <a:solidFill>
                <a:schemeClr val="dk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3"/>
          <p:cNvSpPr txBox="1">
            <a:spLocks noGrp="1"/>
          </p:cNvSpPr>
          <p:nvPr>
            <p:ph type="title"/>
          </p:nvPr>
        </p:nvSpPr>
        <p:spPr>
          <a:xfrm>
            <a:off x="0" y="595128"/>
            <a:ext cx="73152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البحث في سطر الأوامر</a:t>
            </a:r>
            <a:endParaRPr sz="3200" dirty="0">
              <a:solidFill>
                <a:srgbClr val="586F7C"/>
              </a:solidFill>
              <a:latin typeface="Open Sans"/>
              <a:ea typeface="Open Sans"/>
              <a:cs typeface="Open Sans"/>
              <a:sym typeface="Open Sans"/>
            </a:endParaRPr>
          </a:p>
        </p:txBody>
      </p:sp>
      <p:sp>
        <p:nvSpPr>
          <p:cNvPr id="324" name="Google Shape;324;p33"/>
          <p:cNvSpPr txBox="1">
            <a:spLocks noGrp="1"/>
          </p:cNvSpPr>
          <p:nvPr>
            <p:ph type="body" idx="1"/>
          </p:nvPr>
        </p:nvSpPr>
        <p:spPr>
          <a:xfrm>
            <a:off x="6194710" y="1676028"/>
            <a:ext cx="5921829" cy="4736470"/>
          </a:xfrm>
          <a:prstGeom prst="rect">
            <a:avLst/>
          </a:prstGeom>
          <a:noFill/>
          <a:ln>
            <a:noFill/>
          </a:ln>
        </p:spPr>
        <p:txBody>
          <a:bodyPr spcFirstLastPara="1" wrap="square" lIns="91425" tIns="45700" rIns="91425" bIns="45700" anchor="t" anchorCtr="0">
            <a:noAutofit/>
          </a:bodyPr>
          <a:lstStyle/>
          <a:p>
            <a:pPr marL="469900" lvl="0" indent="-342900" algn="just" rtl="1">
              <a:lnSpc>
                <a:spcPct val="100000"/>
              </a:lnSpc>
              <a:spcBef>
                <a:spcPts val="1000"/>
              </a:spcBef>
              <a:spcAft>
                <a:spcPts val="0"/>
              </a:spcAft>
              <a:buClr>
                <a:schemeClr val="dk1"/>
              </a:buClr>
              <a:buSzPts val="1600"/>
              <a:buChar char="●"/>
            </a:pPr>
            <a:r>
              <a:rPr lang="ar-EG" sz="1600" dirty="0">
                <a:solidFill>
                  <a:schemeClr val="dk1"/>
                </a:solidFill>
                <a:latin typeface="Open Sans"/>
                <a:ea typeface="Open Sans"/>
                <a:cs typeface="Open Sans"/>
                <a:sym typeface="Open Sans"/>
              </a:rPr>
              <a:t>انقر فوق </a:t>
            </a:r>
            <a:r>
              <a:rPr lang="ar-EG" sz="1600" b="1" dirty="0">
                <a:solidFill>
                  <a:schemeClr val="dk1"/>
                </a:solidFill>
                <a:latin typeface="Open Sans"/>
                <a:ea typeface="Open Sans"/>
                <a:cs typeface="Open Sans"/>
                <a:sym typeface="Open Sans"/>
              </a:rPr>
              <a:t>بحث متقدم</a:t>
            </a:r>
            <a:r>
              <a:rPr lang="en-US" sz="1600" b="1" dirty="0">
                <a:solidFill>
                  <a:schemeClr val="dk1"/>
                </a:solidFill>
                <a:latin typeface="Open Sans"/>
                <a:ea typeface="Open Sans"/>
                <a:cs typeface="Open Sans"/>
                <a:sym typeface="Open Sans"/>
              </a:rPr>
              <a:t> </a:t>
            </a:r>
            <a:r>
              <a:rPr lang="ar-EG" sz="1600" b="1" dirty="0">
                <a:solidFill>
                  <a:schemeClr val="dk1"/>
                </a:solidFill>
                <a:latin typeface="Open Sans"/>
                <a:ea typeface="Open Sans"/>
                <a:cs typeface="Open Sans"/>
                <a:sym typeface="Open Sans"/>
              </a:rPr>
              <a:t> </a:t>
            </a:r>
            <a:r>
              <a:rPr lang="en-US" sz="1600" b="1" dirty="0">
                <a:solidFill>
                  <a:schemeClr val="dk1"/>
                </a:solidFill>
                <a:latin typeface="Open Sans"/>
                <a:ea typeface="Open Sans"/>
                <a:cs typeface="Open Sans"/>
                <a:sym typeface="Open Sans"/>
              </a:rPr>
              <a:t>Advanced Search</a:t>
            </a:r>
            <a:r>
              <a:rPr lang="ar-EG" sz="1600" dirty="0">
                <a:solidFill>
                  <a:schemeClr val="dk1"/>
                </a:solidFill>
                <a:latin typeface="Open Sans"/>
                <a:ea typeface="Open Sans"/>
                <a:cs typeface="Open Sans"/>
                <a:sym typeface="Open Sans"/>
              </a:rPr>
              <a:t>. ثم انقر فوق </a:t>
            </a:r>
            <a:r>
              <a:rPr lang="ar-EG" sz="1600" b="1" dirty="0">
                <a:solidFill>
                  <a:schemeClr val="dk1"/>
                </a:solidFill>
                <a:latin typeface="Open Sans"/>
                <a:ea typeface="Open Sans"/>
                <a:cs typeface="Open Sans"/>
                <a:sym typeface="Open Sans"/>
              </a:rPr>
              <a:t>سطر الأوامر</a:t>
            </a:r>
            <a:r>
              <a:rPr lang="en-US" sz="1600" b="1" dirty="0">
                <a:solidFill>
                  <a:schemeClr val="dk1"/>
                </a:solidFill>
                <a:latin typeface="Open Sans"/>
                <a:ea typeface="Open Sans"/>
                <a:cs typeface="Open Sans"/>
                <a:sym typeface="Open Sans"/>
              </a:rPr>
              <a:t> Command Line</a:t>
            </a:r>
            <a:r>
              <a:rPr lang="ar-EG" sz="1600" dirty="0">
                <a:solidFill>
                  <a:schemeClr val="dk1"/>
                </a:solidFill>
                <a:latin typeface="Open Sans"/>
                <a:ea typeface="Open Sans"/>
                <a:cs typeface="Open Sans"/>
                <a:sym typeface="Open Sans"/>
              </a:rPr>
              <a:t>، وحدد الحقل الأول وهو </a:t>
            </a:r>
            <a:r>
              <a:rPr lang="ar-EG" sz="1600" b="1" dirty="0">
                <a:solidFill>
                  <a:schemeClr val="dk1"/>
                </a:solidFill>
                <a:latin typeface="Open Sans"/>
                <a:ea typeface="Open Sans"/>
                <a:cs typeface="Open Sans"/>
                <a:sym typeface="Open Sans"/>
              </a:rPr>
              <a:t>المؤلف (</a:t>
            </a:r>
            <a:r>
              <a:rPr lang="en-US" sz="1600" b="1" dirty="0">
                <a:solidFill>
                  <a:schemeClr val="dk1"/>
                </a:solidFill>
                <a:latin typeface="Open Sans"/>
                <a:ea typeface="Open Sans"/>
                <a:cs typeface="Open Sans"/>
                <a:sym typeface="Open Sans"/>
              </a:rPr>
              <a:t>AU</a:t>
            </a:r>
            <a:r>
              <a:rPr lang="ar-EG" sz="1600" b="1" dirty="0">
                <a:solidFill>
                  <a:schemeClr val="dk1"/>
                </a:solidFill>
                <a:latin typeface="Open Sans"/>
                <a:ea typeface="Open Sans"/>
                <a:cs typeface="Open Sans"/>
                <a:sym typeface="Open Sans"/>
              </a:rPr>
              <a:t>) </a:t>
            </a:r>
            <a:r>
              <a:rPr lang="ar-EG" sz="1600" dirty="0">
                <a:solidFill>
                  <a:schemeClr val="dk1"/>
                </a:solidFill>
                <a:latin typeface="Open Sans"/>
                <a:ea typeface="Open Sans"/>
                <a:cs typeface="Open Sans"/>
                <a:sym typeface="Open Sans"/>
              </a:rPr>
              <a:t>وانقر فوق "</a:t>
            </a:r>
            <a:r>
              <a:rPr lang="ar-EG" sz="1600" b="1" dirty="0">
                <a:solidFill>
                  <a:schemeClr val="dk1"/>
                </a:solidFill>
                <a:latin typeface="Open Sans"/>
                <a:ea typeface="Open Sans"/>
                <a:cs typeface="Open Sans"/>
                <a:sym typeface="Open Sans"/>
              </a:rPr>
              <a:t>إضافة إلى النموذج</a:t>
            </a:r>
            <a:r>
              <a:rPr lang="en-US" sz="1600" b="1" dirty="0">
                <a:solidFill>
                  <a:schemeClr val="dk1"/>
                </a:solidFill>
                <a:latin typeface="Open Sans"/>
                <a:ea typeface="Open Sans"/>
                <a:cs typeface="Open Sans"/>
                <a:sym typeface="Open Sans"/>
              </a:rPr>
              <a:t> Add to Form</a:t>
            </a:r>
            <a:r>
              <a:rPr lang="en-US" sz="1600" dirty="0">
                <a:solidFill>
                  <a:schemeClr val="dk1"/>
                </a:solidFill>
                <a:latin typeface="Open Sans"/>
                <a:ea typeface="Open Sans"/>
                <a:cs typeface="Open Sans"/>
                <a:sym typeface="Open Sans"/>
              </a:rPr>
              <a:t>. </a:t>
            </a:r>
            <a:r>
              <a:rPr lang="ar-EG" sz="1600" dirty="0">
                <a:solidFill>
                  <a:schemeClr val="dk1"/>
                </a:solidFill>
                <a:latin typeface="Open Sans"/>
                <a:ea typeface="Open Sans"/>
                <a:cs typeface="Open Sans"/>
                <a:sym typeface="Open Sans"/>
              </a:rPr>
              <a:t>"</a:t>
            </a:r>
            <a:r>
              <a:rPr lang="en-US" sz="16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1600"/>
              <a:buChar char="●"/>
            </a:pPr>
            <a:r>
              <a:rPr lang="ar-EG" sz="1600" dirty="0">
                <a:solidFill>
                  <a:schemeClr val="dk1"/>
                </a:solidFill>
                <a:latin typeface="Open Sans"/>
                <a:ea typeface="Open Sans"/>
                <a:cs typeface="Open Sans"/>
                <a:sym typeface="Open Sans"/>
              </a:rPr>
              <a:t>أدخل اسم المؤلف للبحث بين قوسين بحيث يظهر </a:t>
            </a:r>
            <a:r>
              <a:rPr lang="en-US" sz="1600" b="1" dirty="0">
                <a:solidFill>
                  <a:schemeClr val="dk1"/>
                </a:solidFill>
                <a:latin typeface="Open Sans"/>
                <a:ea typeface="Open Sans"/>
                <a:cs typeface="Open Sans"/>
                <a:sym typeface="Open Sans"/>
              </a:rPr>
              <a:t>AU(Johns)</a:t>
            </a:r>
            <a:r>
              <a:rPr lang="ar-EG" sz="16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1600"/>
              <a:buChar char="●"/>
            </a:pPr>
            <a:r>
              <a:rPr lang="ar-EG" sz="1600" dirty="0">
                <a:solidFill>
                  <a:schemeClr val="dk1"/>
                </a:solidFill>
                <a:latin typeface="Open Sans"/>
                <a:ea typeface="Open Sans"/>
                <a:cs typeface="Open Sans"/>
                <a:sym typeface="Open Sans"/>
              </a:rPr>
              <a:t>إذا أراد المستخدم دمج الحقول مع معاملات البحث، فانقر فوق السهم الموجود بجوار قائمة معامل البحث واختر المعامل المطلوب</a:t>
            </a:r>
            <a:r>
              <a:rPr lang="en-US" sz="16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1600"/>
              <a:buChar char="●"/>
            </a:pPr>
            <a:r>
              <a:rPr lang="ar-EG" sz="1600" dirty="0">
                <a:solidFill>
                  <a:schemeClr val="dk1"/>
                </a:solidFill>
                <a:latin typeface="Open Sans"/>
                <a:ea typeface="Open Sans"/>
                <a:cs typeface="Open Sans"/>
                <a:sym typeface="Open Sans"/>
              </a:rPr>
              <a:t>حدد الحقل الثاني وهو </a:t>
            </a:r>
            <a:r>
              <a:rPr lang="ar-EG" sz="1600" b="1" dirty="0">
                <a:solidFill>
                  <a:schemeClr val="dk1"/>
                </a:solidFill>
                <a:latin typeface="Open Sans"/>
                <a:ea typeface="Open Sans"/>
                <a:cs typeface="Open Sans"/>
                <a:sym typeface="Open Sans"/>
              </a:rPr>
              <a:t>عنوان الاصدار </a:t>
            </a:r>
            <a:r>
              <a:rPr lang="en-US" sz="1600" b="1" dirty="0">
                <a:solidFill>
                  <a:schemeClr val="dk1"/>
                </a:solidFill>
                <a:latin typeface="Open Sans"/>
                <a:ea typeface="Open Sans"/>
                <a:cs typeface="Open Sans"/>
                <a:sym typeface="Open Sans"/>
              </a:rPr>
              <a:t> (PUB)</a:t>
            </a:r>
            <a:r>
              <a:rPr lang="ar-EG" sz="1600" dirty="0">
                <a:solidFill>
                  <a:schemeClr val="dk1"/>
                </a:solidFill>
                <a:latin typeface="Open Sans"/>
                <a:ea typeface="Open Sans"/>
                <a:cs typeface="Open Sans"/>
                <a:sym typeface="Open Sans"/>
              </a:rPr>
              <a:t>وانقر فوق "</a:t>
            </a:r>
            <a:r>
              <a:rPr lang="ar-EG" sz="1600" b="1" dirty="0">
                <a:solidFill>
                  <a:schemeClr val="dk1"/>
                </a:solidFill>
                <a:latin typeface="Open Sans"/>
                <a:ea typeface="Open Sans"/>
                <a:cs typeface="Open Sans"/>
                <a:sym typeface="Open Sans"/>
              </a:rPr>
              <a:t>إضافة إلى النموذج</a:t>
            </a:r>
            <a:r>
              <a:rPr lang="en-US" sz="1600" b="1" dirty="0">
                <a:solidFill>
                  <a:schemeClr val="dk1"/>
                </a:solidFill>
                <a:latin typeface="Open Sans"/>
                <a:ea typeface="Open Sans"/>
                <a:cs typeface="Open Sans"/>
                <a:sym typeface="Open Sans"/>
              </a:rPr>
              <a:t> Add to Form</a:t>
            </a:r>
            <a:r>
              <a:rPr lang="en-US" sz="1600" dirty="0">
                <a:solidFill>
                  <a:schemeClr val="dk1"/>
                </a:solidFill>
                <a:latin typeface="Open Sans"/>
                <a:ea typeface="Open Sans"/>
                <a:cs typeface="Open Sans"/>
                <a:sym typeface="Open Sans"/>
              </a:rPr>
              <a:t>. </a:t>
            </a:r>
            <a:r>
              <a:rPr lang="ar-EG" sz="1600" dirty="0">
                <a:solidFill>
                  <a:schemeClr val="dk1"/>
                </a:solidFill>
                <a:latin typeface="Open Sans"/>
                <a:ea typeface="Open Sans"/>
                <a:cs typeface="Open Sans"/>
                <a:sym typeface="Open Sans"/>
              </a:rPr>
              <a:t>"</a:t>
            </a:r>
            <a:r>
              <a:rPr lang="en-US" sz="1600" b="1"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1600"/>
              <a:buChar char="●"/>
            </a:pPr>
            <a:r>
              <a:rPr lang="ar-EG" sz="1600" dirty="0">
                <a:solidFill>
                  <a:schemeClr val="dk1"/>
                </a:solidFill>
                <a:latin typeface="Open Sans"/>
                <a:ea typeface="Open Sans"/>
                <a:cs typeface="Open Sans"/>
                <a:sym typeface="Open Sans"/>
              </a:rPr>
              <a:t>أدخل عنوان الاصدار المراد البحث فيه بين قوسين بحيث يظهر كـ </a:t>
            </a:r>
            <a:r>
              <a:rPr lang="en-US" sz="1600" b="1" dirty="0">
                <a:solidFill>
                  <a:schemeClr val="dk1"/>
                </a:solidFill>
                <a:latin typeface="Open Sans"/>
                <a:ea typeface="Open Sans"/>
                <a:cs typeface="Open Sans"/>
                <a:sym typeface="Open Sans"/>
              </a:rPr>
              <a:t>PUB (Journal of Animal Science) </a:t>
            </a:r>
            <a:r>
              <a:rPr lang="ar-EG" sz="1600" b="1" dirty="0">
                <a:solidFill>
                  <a:schemeClr val="dk1"/>
                </a:solidFill>
                <a:latin typeface="Open Sans"/>
                <a:ea typeface="Open Sans"/>
                <a:cs typeface="Open Sans"/>
                <a:sym typeface="Open Sans"/>
              </a:rPr>
              <a:t>.</a:t>
            </a:r>
          </a:p>
          <a:p>
            <a:pPr marL="469900" lvl="0" indent="-342900" algn="just" rtl="1">
              <a:lnSpc>
                <a:spcPct val="100000"/>
              </a:lnSpc>
              <a:spcBef>
                <a:spcPts val="1000"/>
              </a:spcBef>
              <a:spcAft>
                <a:spcPts val="0"/>
              </a:spcAft>
              <a:buClr>
                <a:schemeClr val="dk1"/>
              </a:buClr>
              <a:buSzPts val="1600"/>
              <a:buChar char="●"/>
            </a:pPr>
            <a:r>
              <a:rPr lang="ar-EG" sz="1600" dirty="0">
                <a:solidFill>
                  <a:schemeClr val="dk1"/>
                </a:solidFill>
                <a:latin typeface="Open Sans"/>
                <a:ea typeface="Open Sans"/>
                <a:cs typeface="Open Sans"/>
                <a:sym typeface="Open Sans"/>
              </a:rPr>
              <a:t>يمكن أن يتم تقييد البحث على </a:t>
            </a:r>
            <a:r>
              <a:rPr lang="ar-EG" sz="1600" b="1" dirty="0">
                <a:solidFill>
                  <a:schemeClr val="dk1"/>
                </a:solidFill>
                <a:latin typeface="Open Sans"/>
                <a:ea typeface="Open Sans"/>
                <a:cs typeface="Open Sans"/>
                <a:sym typeface="Open Sans"/>
              </a:rPr>
              <a:t>النص الكامل</a:t>
            </a:r>
            <a:r>
              <a:rPr lang="en-US" sz="1600" b="1" dirty="0">
                <a:solidFill>
                  <a:schemeClr val="dk1"/>
                </a:solidFill>
                <a:latin typeface="Open Sans"/>
                <a:ea typeface="Open Sans"/>
                <a:cs typeface="Open Sans"/>
                <a:sym typeface="Open Sans"/>
              </a:rPr>
              <a:t> </a:t>
            </a:r>
            <a:r>
              <a:rPr lang="ar-EG" sz="1600" b="1" dirty="0">
                <a:solidFill>
                  <a:schemeClr val="dk1"/>
                </a:solidFill>
                <a:latin typeface="Open Sans"/>
                <a:ea typeface="Open Sans"/>
                <a:cs typeface="Open Sans"/>
                <a:sym typeface="Open Sans"/>
              </a:rPr>
              <a:t> </a:t>
            </a:r>
            <a:r>
              <a:rPr lang="en-US" sz="1600" b="1" dirty="0">
                <a:solidFill>
                  <a:schemeClr val="dk1"/>
                </a:solidFill>
                <a:latin typeface="Open Sans"/>
                <a:ea typeface="Open Sans"/>
                <a:cs typeface="Open Sans"/>
                <a:sym typeface="Open Sans"/>
              </a:rPr>
              <a:t>Full text</a:t>
            </a:r>
            <a:r>
              <a:rPr lang="ar-EG" sz="1600" dirty="0">
                <a:solidFill>
                  <a:schemeClr val="dk1"/>
                </a:solidFill>
                <a:latin typeface="Open Sans"/>
                <a:ea typeface="Open Sans"/>
                <a:cs typeface="Open Sans"/>
                <a:sym typeface="Open Sans"/>
              </a:rPr>
              <a:t> أو المصادر </a:t>
            </a:r>
            <a:r>
              <a:rPr lang="ar-EG" sz="1600" b="1" dirty="0">
                <a:solidFill>
                  <a:schemeClr val="dk1"/>
                </a:solidFill>
                <a:latin typeface="Open Sans"/>
                <a:ea typeface="Open Sans"/>
                <a:cs typeface="Open Sans"/>
                <a:sym typeface="Open Sans"/>
              </a:rPr>
              <a:t>المحُكمة</a:t>
            </a:r>
            <a:r>
              <a:rPr lang="ar-EG" sz="1600" dirty="0">
                <a:solidFill>
                  <a:schemeClr val="dk1"/>
                </a:solidFill>
                <a:latin typeface="Open Sans"/>
                <a:ea typeface="Open Sans"/>
                <a:cs typeface="Open Sans"/>
                <a:sym typeface="Open Sans"/>
              </a:rPr>
              <a:t>  </a:t>
            </a:r>
            <a:r>
              <a:rPr lang="en-US" sz="1600" b="1" dirty="0">
                <a:solidFill>
                  <a:schemeClr val="dk1"/>
                </a:solidFill>
                <a:latin typeface="Open Sans"/>
                <a:ea typeface="Open Sans"/>
                <a:cs typeface="Open Sans"/>
                <a:sym typeface="Open Sans"/>
              </a:rPr>
              <a:t>Peer review</a:t>
            </a:r>
            <a:r>
              <a:rPr lang="ar-EG" sz="1600" b="1" dirty="0">
                <a:solidFill>
                  <a:schemeClr val="dk1"/>
                </a:solidFill>
                <a:latin typeface="Open Sans"/>
                <a:ea typeface="Open Sans"/>
                <a:cs typeface="Open Sans"/>
                <a:sym typeface="Open Sans"/>
              </a:rPr>
              <a:t> </a:t>
            </a:r>
            <a:r>
              <a:rPr lang="en-US" sz="1600" b="1" dirty="0">
                <a:solidFill>
                  <a:schemeClr val="dk1"/>
                </a:solidFill>
                <a:latin typeface="Open Sans"/>
                <a:ea typeface="Open Sans"/>
                <a:cs typeface="Open Sans"/>
                <a:sym typeface="Open Sans"/>
              </a:rPr>
              <a:t> </a:t>
            </a:r>
            <a:r>
              <a:rPr lang="ar-EG" sz="1600" dirty="0">
                <a:solidFill>
                  <a:schemeClr val="dk1"/>
                </a:solidFill>
                <a:latin typeface="Open Sans"/>
                <a:ea typeface="Open Sans"/>
                <a:cs typeface="Open Sans"/>
                <a:sym typeface="Open Sans"/>
              </a:rPr>
              <a:t>من خلال النقر على كل مربع خاص به.</a:t>
            </a:r>
          </a:p>
          <a:p>
            <a:pPr marL="469900" lvl="0" indent="-342900" algn="just" rtl="1">
              <a:lnSpc>
                <a:spcPct val="100000"/>
              </a:lnSpc>
              <a:spcBef>
                <a:spcPts val="1000"/>
              </a:spcBef>
              <a:spcAft>
                <a:spcPts val="0"/>
              </a:spcAft>
              <a:buClr>
                <a:schemeClr val="dk1"/>
              </a:buClr>
              <a:buSzPts val="1600"/>
              <a:buChar char="●"/>
            </a:pPr>
            <a:r>
              <a:rPr lang="ar-EG" sz="1600" dirty="0">
                <a:solidFill>
                  <a:schemeClr val="dk1"/>
                </a:solidFill>
                <a:latin typeface="Open Sans"/>
                <a:ea typeface="Open Sans"/>
                <a:cs typeface="Open Sans"/>
                <a:sym typeface="Open Sans"/>
              </a:rPr>
              <a:t>يمكن أيضًا تحديد البحث بتاريخ </a:t>
            </a:r>
            <a:r>
              <a:rPr lang="ar-EG" sz="1600" b="1" dirty="0">
                <a:solidFill>
                  <a:schemeClr val="dk1"/>
                </a:solidFill>
                <a:latin typeface="Open Sans"/>
                <a:ea typeface="Open Sans"/>
                <a:cs typeface="Open Sans"/>
                <a:sym typeface="Open Sans"/>
              </a:rPr>
              <a:t>النشر</a:t>
            </a:r>
            <a:r>
              <a:rPr lang="ar-EG" sz="1600" dirty="0">
                <a:solidFill>
                  <a:schemeClr val="dk1"/>
                </a:solidFill>
                <a:latin typeface="Open Sans"/>
                <a:ea typeface="Open Sans"/>
                <a:cs typeface="Open Sans"/>
                <a:sym typeface="Open Sans"/>
              </a:rPr>
              <a:t> </a:t>
            </a:r>
            <a:r>
              <a:rPr lang="en-US" sz="1600" b="1" dirty="0">
                <a:solidFill>
                  <a:schemeClr val="dk1"/>
                </a:solidFill>
                <a:latin typeface="Open Sans"/>
                <a:ea typeface="Open Sans"/>
                <a:cs typeface="Open Sans"/>
                <a:sym typeface="Open Sans"/>
              </a:rPr>
              <a:t>publication</a:t>
            </a:r>
            <a:r>
              <a:rPr lang="en-US" sz="1600" dirty="0">
                <a:solidFill>
                  <a:schemeClr val="dk1"/>
                </a:solidFill>
                <a:latin typeface="Open Sans"/>
                <a:ea typeface="Open Sans"/>
                <a:cs typeface="Open Sans"/>
                <a:sym typeface="Open Sans"/>
              </a:rPr>
              <a:t> </a:t>
            </a:r>
            <a:r>
              <a:rPr lang="en-US" sz="1600" b="1" dirty="0">
                <a:solidFill>
                  <a:schemeClr val="dk1"/>
                </a:solidFill>
                <a:latin typeface="Open Sans"/>
                <a:ea typeface="Open Sans"/>
                <a:cs typeface="Open Sans"/>
                <a:sym typeface="Open Sans"/>
              </a:rPr>
              <a:t>date</a:t>
            </a:r>
            <a:r>
              <a:rPr lang="en-US" sz="1600" dirty="0">
                <a:solidFill>
                  <a:schemeClr val="dk1"/>
                </a:solidFill>
                <a:latin typeface="Open Sans"/>
                <a:ea typeface="Open Sans"/>
                <a:cs typeface="Open Sans"/>
                <a:sym typeface="Open Sans"/>
              </a:rPr>
              <a:t> </a:t>
            </a:r>
            <a:r>
              <a:rPr lang="ar-EG" sz="1600" dirty="0">
                <a:solidFill>
                  <a:schemeClr val="dk1"/>
                </a:solidFill>
                <a:latin typeface="Open Sans"/>
                <a:ea typeface="Open Sans"/>
                <a:cs typeface="Open Sans"/>
                <a:sym typeface="Open Sans"/>
              </a:rPr>
              <a:t> عن طريق النقر فوق السهم الموجود بجانب كافة التواريخ</a:t>
            </a:r>
            <a:r>
              <a:rPr lang="en-US" sz="1600" dirty="0">
                <a:solidFill>
                  <a:schemeClr val="dk1"/>
                </a:solidFill>
                <a:latin typeface="Open Sans"/>
                <a:ea typeface="Open Sans"/>
                <a:cs typeface="Open Sans"/>
                <a:sym typeface="Open Sans"/>
              </a:rPr>
              <a:t>.</a:t>
            </a:r>
            <a:endParaRPr sz="1600" dirty="0">
              <a:solidFill>
                <a:schemeClr val="dk1"/>
              </a:solidFill>
              <a:latin typeface="Open Sans"/>
              <a:ea typeface="Open Sans"/>
              <a:cs typeface="Open Sans"/>
              <a:sym typeface="Open Sans"/>
            </a:endParaRPr>
          </a:p>
        </p:txBody>
      </p:sp>
      <p:pic>
        <p:nvPicPr>
          <p:cNvPr id="325" name="Google Shape;325;p33" descr="https://lh4.googleusercontent.com/4U0N0zGLxVFPGXW_Oirn8DDQN0lBIkXE55qSntHYu3pISepD-MJCKbREU-gxUj7gOoGPWjfC9ICITi4OZ8Ob5ydWIRcJOx_9f9JKEl4NlfZ0JgaZNL971WSRGoZhrCex83yjPFc"/>
          <p:cNvPicPr preferRelativeResize="0"/>
          <p:nvPr/>
        </p:nvPicPr>
        <p:blipFill rotWithShape="1">
          <a:blip r:embed="rId3">
            <a:alphaModFix/>
          </a:blip>
          <a:srcRect/>
          <a:stretch/>
        </p:blipFill>
        <p:spPr>
          <a:xfrm>
            <a:off x="107355" y="1904999"/>
            <a:ext cx="6096000" cy="36249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4"/>
          <p:cNvSpPr txBox="1">
            <a:spLocks noGrp="1"/>
          </p:cNvSpPr>
          <p:nvPr>
            <p:ph type="title"/>
          </p:nvPr>
        </p:nvSpPr>
        <p:spPr>
          <a:xfrm>
            <a:off x="0" y="595128"/>
            <a:ext cx="73152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نتائج البحث عن سطر الأوامر</a:t>
            </a:r>
            <a:endParaRPr sz="3200" dirty="0">
              <a:solidFill>
                <a:srgbClr val="586F7C"/>
              </a:solidFill>
              <a:latin typeface="Open Sans"/>
              <a:ea typeface="Open Sans"/>
              <a:cs typeface="Open Sans"/>
              <a:sym typeface="Open Sans"/>
            </a:endParaRPr>
          </a:p>
        </p:txBody>
      </p:sp>
      <p:sp>
        <p:nvSpPr>
          <p:cNvPr id="332" name="Google Shape;332;p34"/>
          <p:cNvSpPr txBox="1">
            <a:spLocks noGrp="1"/>
          </p:cNvSpPr>
          <p:nvPr>
            <p:ph type="body" idx="1"/>
          </p:nvPr>
        </p:nvSpPr>
        <p:spPr>
          <a:xfrm>
            <a:off x="0" y="1676028"/>
            <a:ext cx="12192000" cy="4736470"/>
          </a:xfrm>
          <a:prstGeom prst="rect">
            <a:avLst/>
          </a:prstGeom>
          <a:noFill/>
          <a:ln>
            <a:noFill/>
          </a:ln>
        </p:spPr>
        <p:txBody>
          <a:bodyPr spcFirstLastPara="1" wrap="square" lIns="91425" tIns="45700" rIns="91425" bIns="45700" anchor="t" anchorCtr="0">
            <a:noAutofit/>
          </a:bodyPr>
          <a:lstStyle/>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لقد قام هذا المثال باسترداد 7 نتائج وتم تظليل كلمات البحث في النتائج</a:t>
            </a:r>
            <a:r>
              <a:rPr lang="en-US" sz="20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يمكن فرز النتائج </a:t>
            </a:r>
            <a:r>
              <a:rPr lang="ar-EG" sz="2000" b="1" dirty="0">
                <a:solidFill>
                  <a:schemeClr val="dk1"/>
                </a:solidFill>
                <a:latin typeface="Open Sans"/>
                <a:ea typeface="Open Sans"/>
                <a:cs typeface="Open Sans"/>
                <a:sym typeface="Open Sans"/>
              </a:rPr>
              <a:t>حسب الصلة</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Relevance</a:t>
            </a:r>
            <a:r>
              <a:rPr lang="ar-EG" sz="2000" dirty="0">
                <a:solidFill>
                  <a:schemeClr val="dk1"/>
                </a:solidFill>
                <a:latin typeface="Open Sans"/>
                <a:ea typeface="Open Sans"/>
                <a:cs typeface="Open Sans"/>
                <a:sym typeface="Open Sans"/>
              </a:rPr>
              <a:t>، و</a:t>
            </a:r>
            <a:r>
              <a:rPr lang="ar-EG" sz="2000" b="1" dirty="0">
                <a:solidFill>
                  <a:schemeClr val="dk1"/>
                </a:solidFill>
                <a:latin typeface="Open Sans"/>
                <a:ea typeface="Open Sans"/>
                <a:cs typeface="Open Sans"/>
                <a:sym typeface="Open Sans"/>
              </a:rPr>
              <a:t>الأقدم أولاً</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Oldest first</a:t>
            </a:r>
            <a:r>
              <a:rPr lang="ar-EG" sz="2000" dirty="0">
                <a:solidFill>
                  <a:schemeClr val="dk1"/>
                </a:solidFill>
                <a:latin typeface="Open Sans"/>
                <a:ea typeface="Open Sans"/>
                <a:cs typeface="Open Sans"/>
                <a:sym typeface="Open Sans"/>
              </a:rPr>
              <a:t>، و</a:t>
            </a:r>
            <a:r>
              <a:rPr lang="ar-EG" sz="2000" b="1" dirty="0">
                <a:solidFill>
                  <a:schemeClr val="dk1"/>
                </a:solidFill>
                <a:latin typeface="Open Sans"/>
                <a:ea typeface="Open Sans"/>
                <a:cs typeface="Open Sans"/>
                <a:sym typeface="Open Sans"/>
              </a:rPr>
              <a:t>الأحدث أولاً</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Most recent first</a:t>
            </a:r>
            <a:r>
              <a:rPr lang="ar-EG" sz="2000" dirty="0">
                <a:solidFill>
                  <a:schemeClr val="dk1"/>
                </a:solidFill>
                <a:latin typeface="Open Sans"/>
                <a:ea typeface="Open Sans"/>
                <a:cs typeface="Open Sans"/>
                <a:sym typeface="Open Sans"/>
              </a:rPr>
              <a:t>، وكذلك تطبيق عوامل تصفية البحث المطلوبة كما هو الحال مع البحث البسيط</a:t>
            </a:r>
            <a:r>
              <a:rPr lang="en-US" sz="2000" dirty="0">
                <a:solidFill>
                  <a:schemeClr val="dk1"/>
                </a:solidFill>
                <a:latin typeface="Open Sans"/>
                <a:ea typeface="Open Sans"/>
                <a:cs typeface="Open Sans"/>
                <a:sym typeface="Open Sans"/>
              </a:rPr>
              <a:t>.</a:t>
            </a:r>
            <a:endParaRPr dirty="0"/>
          </a:p>
          <a:p>
            <a:pPr marL="469900" lvl="0" indent="-342900" algn="just"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يمكن للمستخدمين أيضًا الاستشهاد المرجعي بكل </a:t>
            </a:r>
            <a:r>
              <a:rPr lang="ar-EG" sz="2000" b="1" dirty="0">
                <a:solidFill>
                  <a:schemeClr val="dk1"/>
                </a:solidFill>
                <a:latin typeface="Open Sans"/>
                <a:ea typeface="Open Sans"/>
                <a:cs typeface="Open Sans"/>
                <a:sym typeface="Open Sans"/>
              </a:rPr>
              <a:t>استشهاد</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cite</a:t>
            </a:r>
            <a:r>
              <a:rPr lang="ar-EG" sz="2000" dirty="0">
                <a:solidFill>
                  <a:schemeClr val="dk1"/>
                </a:solidFill>
                <a:latin typeface="Open Sans"/>
                <a:ea typeface="Open Sans"/>
                <a:cs typeface="Open Sans"/>
                <a:sym typeface="Open Sans"/>
              </a:rPr>
              <a:t> و</a:t>
            </a:r>
            <a:r>
              <a:rPr lang="ar-EG" sz="2000" b="1" dirty="0">
                <a:solidFill>
                  <a:schemeClr val="dk1"/>
                </a:solidFill>
                <a:latin typeface="Open Sans"/>
                <a:ea typeface="Open Sans"/>
                <a:cs typeface="Open Sans"/>
                <a:sym typeface="Open Sans"/>
              </a:rPr>
              <a:t>إرساله بالبريد الإلكتروني </a:t>
            </a:r>
            <a:r>
              <a:rPr lang="ar-EG" sz="2000" dirty="0">
                <a:solidFill>
                  <a:schemeClr val="dk1"/>
                </a:solidFill>
                <a:latin typeface="Open Sans"/>
                <a:ea typeface="Open Sans"/>
                <a:cs typeface="Open Sans"/>
                <a:sym typeface="Open Sans"/>
              </a:rPr>
              <a:t>و</a:t>
            </a:r>
            <a:r>
              <a:rPr lang="ar-EG" sz="2000" b="1" dirty="0">
                <a:solidFill>
                  <a:schemeClr val="dk1"/>
                </a:solidFill>
                <a:latin typeface="Open Sans"/>
                <a:ea typeface="Open Sans"/>
                <a:cs typeface="Open Sans"/>
                <a:sym typeface="Open Sans"/>
              </a:rPr>
              <a:t>طباعته</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print</a:t>
            </a:r>
            <a:r>
              <a:rPr lang="ar-EG" sz="2000" dirty="0">
                <a:solidFill>
                  <a:schemeClr val="dk1"/>
                </a:solidFill>
                <a:latin typeface="Open Sans"/>
                <a:ea typeface="Open Sans"/>
                <a:cs typeface="Open Sans"/>
                <a:sym typeface="Open Sans"/>
              </a:rPr>
              <a:t> و</a:t>
            </a:r>
            <a:r>
              <a:rPr lang="ar-EG" sz="2000" b="1" dirty="0">
                <a:solidFill>
                  <a:schemeClr val="dk1"/>
                </a:solidFill>
                <a:latin typeface="Open Sans"/>
                <a:ea typeface="Open Sans"/>
                <a:cs typeface="Open Sans"/>
                <a:sym typeface="Open Sans"/>
              </a:rPr>
              <a:t>حفظه</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save</a:t>
            </a:r>
            <a:r>
              <a:rPr lang="ar-EG" sz="2000" dirty="0">
                <a:solidFill>
                  <a:schemeClr val="dk1"/>
                </a:solidFill>
                <a:latin typeface="Open Sans"/>
                <a:ea typeface="Open Sans"/>
                <a:cs typeface="Open Sans"/>
                <a:sym typeface="Open Sans"/>
              </a:rPr>
              <a:t> - تعمل هذه الخيارات فقط عندما يقوم المستخدم بتحديد مقالة من النتائج المسترجعة.</a:t>
            </a:r>
            <a:endParaRPr dirty="0">
              <a:solidFill>
                <a:schemeClr val="dk1"/>
              </a:solidFill>
              <a:latin typeface="Open Sans"/>
              <a:ea typeface="Open Sans"/>
              <a:cs typeface="Open Sans"/>
              <a:sym typeface="Open Sans"/>
            </a:endParaRPr>
          </a:p>
        </p:txBody>
      </p:sp>
      <p:pic>
        <p:nvPicPr>
          <p:cNvPr id="333" name="Google Shape;333;p34" descr="https://lh3.googleusercontent.com/Pbsa8pFtstPOSqN-EQle_OP-SPvZLTQvH1lrrCMRRREXweTAekhbw_TMRPelGbSX4fB1alheY3uf1SrsXV-bH-o910ynayefYzbiZpE0-nWRXQ7pkBoZUDOo41reMiUOYZxy-B4"/>
          <p:cNvPicPr preferRelativeResize="0"/>
          <p:nvPr/>
        </p:nvPicPr>
        <p:blipFill rotWithShape="1">
          <a:blip r:embed="rId3">
            <a:alphaModFix/>
          </a:blip>
          <a:srcRect/>
          <a:stretch/>
        </p:blipFill>
        <p:spPr>
          <a:xfrm>
            <a:off x="2197768" y="3769896"/>
            <a:ext cx="7486475" cy="3006864"/>
          </a:xfrm>
          <a:prstGeom prst="rect">
            <a:avLst/>
          </a:prstGeom>
          <a:noFill/>
          <a:ln>
            <a:noFill/>
          </a:ln>
        </p:spPr>
      </p:pic>
      <p:cxnSp>
        <p:nvCxnSpPr>
          <p:cNvPr id="334" name="Google Shape;334;p34"/>
          <p:cNvCxnSpPr>
            <a:cxnSpLocks/>
          </p:cNvCxnSpPr>
          <p:nvPr/>
        </p:nvCxnSpPr>
        <p:spPr>
          <a:xfrm flipH="1">
            <a:off x="4584879" y="2171229"/>
            <a:ext cx="1803042" cy="1598667"/>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5"/>
          <p:cNvSpPr txBox="1">
            <a:spLocks noGrp="1"/>
          </p:cNvSpPr>
          <p:nvPr>
            <p:ph type="title"/>
          </p:nvPr>
        </p:nvSpPr>
        <p:spPr>
          <a:xfrm>
            <a:off x="0" y="595128"/>
            <a:ext cx="73152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600" dirty="0">
                <a:solidFill>
                  <a:srgbClr val="586F7C"/>
                </a:solidFill>
                <a:latin typeface="Open Sans"/>
                <a:ea typeface="Open Sans"/>
                <a:cs typeface="Open Sans"/>
                <a:sym typeface="Open Sans"/>
              </a:rPr>
              <a:t>دراسات الأرصاد الجوية</a:t>
            </a:r>
            <a:endParaRPr sz="3600" dirty="0">
              <a:solidFill>
                <a:srgbClr val="586F7C"/>
              </a:solidFill>
              <a:latin typeface="Open Sans"/>
              <a:ea typeface="Open Sans"/>
              <a:cs typeface="Open Sans"/>
              <a:sym typeface="Open Sans"/>
            </a:endParaRPr>
          </a:p>
        </p:txBody>
      </p:sp>
      <p:sp>
        <p:nvSpPr>
          <p:cNvPr id="341" name="Google Shape;341;p35"/>
          <p:cNvSpPr txBox="1">
            <a:spLocks noGrp="1"/>
          </p:cNvSpPr>
          <p:nvPr>
            <p:ph type="body" idx="1"/>
          </p:nvPr>
        </p:nvSpPr>
        <p:spPr>
          <a:xfrm>
            <a:off x="0" y="1676028"/>
            <a:ext cx="10732168" cy="4736470"/>
          </a:xfrm>
          <a:prstGeom prst="rect">
            <a:avLst/>
          </a:prstGeom>
          <a:noFill/>
          <a:ln>
            <a:noFill/>
          </a:ln>
        </p:spPr>
        <p:txBody>
          <a:bodyPr spcFirstLastPara="1" wrap="square" lIns="91425" tIns="45700" rIns="91425" bIns="45700" anchor="t" anchorCtr="0">
            <a:noAutofit/>
          </a:bodyPr>
          <a:lstStyle/>
          <a:p>
            <a:pPr marL="469900" lvl="0" indent="-342900" algn="just" rtl="1">
              <a:lnSpc>
                <a:spcPct val="150000"/>
              </a:lnSpc>
              <a:spcBef>
                <a:spcPts val="1000"/>
              </a:spcBef>
              <a:spcAft>
                <a:spcPts val="0"/>
              </a:spcAft>
              <a:buClr>
                <a:schemeClr val="dk1"/>
              </a:buClr>
              <a:buSzPts val="2400"/>
              <a:buChar char="●"/>
            </a:pPr>
            <a:r>
              <a:rPr lang="ar-EG" dirty="0">
                <a:solidFill>
                  <a:schemeClr val="dk1"/>
                </a:solidFill>
                <a:latin typeface="Open Sans"/>
                <a:ea typeface="Open Sans"/>
                <a:cs typeface="Open Sans"/>
                <a:sym typeface="Open Sans"/>
              </a:rPr>
              <a:t>تعد </a:t>
            </a:r>
            <a:r>
              <a:rPr lang="ar-EG" dirty="0">
                <a:solidFill>
                  <a:schemeClr val="dk1"/>
                </a:solidFill>
                <a:latin typeface="Open Sans"/>
                <a:ea typeface="Open Sans"/>
                <a:cs typeface="Open Sans"/>
                <a:sym typeface="Open Sans"/>
                <a:hlinkClick r:id="rId3"/>
              </a:rPr>
              <a:t>دراسات الأرصاد الجوية </a:t>
            </a:r>
            <a:r>
              <a:rPr lang="ar-EG" dirty="0">
                <a:solidFill>
                  <a:schemeClr val="dk1"/>
                </a:solidFill>
                <a:latin typeface="Open Sans"/>
                <a:ea typeface="Open Sans"/>
                <a:cs typeface="Open Sans"/>
                <a:sym typeface="Open Sans"/>
              </a:rPr>
              <a:t>الصادرة عن الجمعية الأمريكية للأرصاد الجوية (</a:t>
            </a:r>
            <a:r>
              <a:rPr lang="en-US" dirty="0">
                <a:solidFill>
                  <a:schemeClr val="dk1"/>
                </a:solidFill>
                <a:latin typeface="Open Sans"/>
                <a:ea typeface="Open Sans"/>
                <a:cs typeface="Open Sans"/>
                <a:sym typeface="Open Sans"/>
              </a:rPr>
              <a:t>AMS</a:t>
            </a:r>
            <a:r>
              <a:rPr lang="ar-EG" dirty="0">
                <a:solidFill>
                  <a:schemeClr val="dk1"/>
                </a:solidFill>
                <a:latin typeface="Open Sans"/>
                <a:ea typeface="Open Sans"/>
                <a:cs typeface="Open Sans"/>
                <a:sym typeface="Open Sans"/>
              </a:rPr>
              <a:t>) مجموعات موضوعية من البحوث العلمية المُحكمة، والأصلية، ومقالات المسح، ومجلدات التكريم، وغيرها من المواد في مجال الأرصاد الجوية والمجالات ذات الصلة الوثيقة</a:t>
            </a:r>
            <a:r>
              <a:rPr lang="en-US" dirty="0">
                <a:solidFill>
                  <a:schemeClr val="dk1"/>
                </a:solidFill>
                <a:latin typeface="Open Sans"/>
                <a:ea typeface="Open Sans"/>
                <a:cs typeface="Open Sans"/>
                <a:sym typeface="Open Sans"/>
              </a:rPr>
              <a:t>.</a:t>
            </a:r>
            <a:endParaRPr dirty="0"/>
          </a:p>
          <a:p>
            <a:pPr marL="469900" lvl="0" indent="-342900" algn="just" rtl="1">
              <a:lnSpc>
                <a:spcPct val="150000"/>
              </a:lnSpc>
              <a:spcBef>
                <a:spcPts val="1000"/>
              </a:spcBef>
              <a:spcAft>
                <a:spcPts val="0"/>
              </a:spcAft>
              <a:buClr>
                <a:schemeClr val="dk1"/>
              </a:buClr>
              <a:buSzPts val="2400"/>
              <a:buChar char="●"/>
            </a:pPr>
            <a:r>
              <a:rPr lang="ar-EG" dirty="0">
                <a:solidFill>
                  <a:schemeClr val="tx1">
                    <a:lumMod val="75000"/>
                    <a:lumOff val="25000"/>
                  </a:schemeClr>
                </a:solidFill>
                <a:latin typeface="Open Sans"/>
                <a:ea typeface="Open Sans"/>
                <a:cs typeface="Open Sans"/>
                <a:sym typeface="Open Sans"/>
              </a:rPr>
              <a:t>هذه الدراسات عبارة عن مجموعة موضوعية من مقالات المراجعة العلمية في مجال الأرصاد الجوية بالإضافة إلى ثلاثة عشر مجلة علمية إضافية لمجتمع الطقس والمياه والمناخ</a:t>
            </a:r>
            <a:r>
              <a:rPr lang="en-US"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0" y="333748"/>
            <a:ext cx="7707086"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Font typeface="Gill Sans"/>
              <a:buNone/>
            </a:pPr>
            <a:r>
              <a:rPr lang="ar-SA" dirty="0">
                <a:solidFill>
                  <a:srgbClr val="586F7C"/>
                </a:solidFill>
                <a:latin typeface="Open Sans"/>
                <a:ea typeface="Open Sans"/>
                <a:cs typeface="Open Sans"/>
                <a:sym typeface="Open Sans"/>
              </a:rPr>
              <a:t>الأهداف التعليمية</a:t>
            </a:r>
            <a:endParaRPr dirty="0">
              <a:solidFill>
                <a:srgbClr val="586F7C"/>
              </a:solidFill>
              <a:latin typeface="Open Sans"/>
              <a:ea typeface="Open Sans"/>
              <a:cs typeface="Open Sans"/>
              <a:sym typeface="Open Sans"/>
            </a:endParaRPr>
          </a:p>
        </p:txBody>
      </p:sp>
      <p:sp>
        <p:nvSpPr>
          <p:cNvPr id="92" name="Google Shape;92;p2"/>
          <p:cNvSpPr txBox="1">
            <a:spLocks noGrp="1"/>
          </p:cNvSpPr>
          <p:nvPr>
            <p:ph type="body" idx="1"/>
          </p:nvPr>
        </p:nvSpPr>
        <p:spPr>
          <a:xfrm>
            <a:off x="1289100" y="2626887"/>
            <a:ext cx="9613800" cy="3599400"/>
          </a:xfrm>
          <a:prstGeom prst="rect">
            <a:avLst/>
          </a:prstGeom>
          <a:noFill/>
          <a:ln>
            <a:noFill/>
          </a:ln>
        </p:spPr>
        <p:txBody>
          <a:bodyPr spcFirstLastPara="1" wrap="square" lIns="91425" tIns="45700" rIns="91425" bIns="45700" anchor="t" anchorCtr="0">
            <a:normAutofit/>
          </a:bodyPr>
          <a:lstStyle/>
          <a:p>
            <a:pPr marL="355600" lvl="0" indent="-342900" algn="r" rtl="1">
              <a:lnSpc>
                <a:spcPct val="150000"/>
              </a:lnSpc>
              <a:spcBef>
                <a:spcPts val="0"/>
              </a:spcBef>
              <a:spcAft>
                <a:spcPts val="0"/>
              </a:spcAft>
              <a:buClr>
                <a:schemeClr val="dk2"/>
              </a:buClr>
              <a:buSzPts val="2200"/>
              <a:buChar char="●"/>
            </a:pPr>
            <a:r>
              <a:rPr lang="ar-SA" sz="2800" dirty="0">
                <a:solidFill>
                  <a:schemeClr val="dk1"/>
                </a:solidFill>
                <a:latin typeface="Open Sans"/>
                <a:ea typeface="Open Sans"/>
                <a:cs typeface="Open Sans"/>
                <a:sym typeface="Open Sans"/>
              </a:rPr>
              <a:t>الوعي بالم</a:t>
            </a:r>
            <a:r>
              <a:rPr lang="ar-EG" sz="2800" dirty="0">
                <a:solidFill>
                  <a:schemeClr val="dk1"/>
                </a:solidFill>
                <a:latin typeface="Open Sans"/>
                <a:ea typeface="Open Sans"/>
                <a:cs typeface="Open Sans"/>
                <a:sym typeface="Open Sans"/>
              </a:rPr>
              <a:t>صادر</a:t>
            </a:r>
            <a:r>
              <a:rPr lang="ar-SA" sz="2800" dirty="0">
                <a:solidFill>
                  <a:schemeClr val="dk1"/>
                </a:solidFill>
                <a:latin typeface="Open Sans"/>
                <a:ea typeface="Open Sans"/>
                <a:cs typeface="Open Sans"/>
                <a:sym typeface="Open Sans"/>
              </a:rPr>
              <a:t> الإضافية الموجودة المتعلقة بالبيئة.</a:t>
            </a:r>
            <a:endParaRPr lang="ar-EG" sz="2800" dirty="0">
              <a:solidFill>
                <a:schemeClr val="dk1"/>
              </a:solidFill>
              <a:latin typeface="Open Sans"/>
              <a:ea typeface="Open Sans"/>
              <a:cs typeface="Open Sans"/>
              <a:sym typeface="Open Sans"/>
            </a:endParaRPr>
          </a:p>
          <a:p>
            <a:pPr marL="355600" lvl="0" indent="-342900" algn="r" rtl="1">
              <a:lnSpc>
                <a:spcPct val="150000"/>
              </a:lnSpc>
              <a:spcBef>
                <a:spcPts val="0"/>
              </a:spcBef>
              <a:spcAft>
                <a:spcPts val="0"/>
              </a:spcAft>
              <a:buClr>
                <a:schemeClr val="dk2"/>
              </a:buClr>
              <a:buSzPts val="2200"/>
              <a:buChar char="●"/>
            </a:pPr>
            <a:r>
              <a:rPr lang="ar-EG" sz="2800" dirty="0">
                <a:solidFill>
                  <a:schemeClr val="dk1"/>
                </a:solidFill>
                <a:latin typeface="Open Sans"/>
                <a:ea typeface="Open Sans"/>
                <a:cs typeface="Open Sans"/>
                <a:sym typeface="Open Sans"/>
              </a:rPr>
              <a:t>فهم المجموعات الإضافية وكيفية استخدامها.</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3">
            <a:alphaModFix/>
          </a:blip>
          <a:srcRect/>
          <a:stretch/>
        </p:blipFill>
        <p:spPr>
          <a:xfrm>
            <a:off x="3675175" y="2272002"/>
            <a:ext cx="7935203" cy="984920"/>
          </a:xfrm>
          <a:prstGeom prst="rect">
            <a:avLst/>
          </a:prstGeom>
          <a:noFill/>
          <a:ln>
            <a:noFill/>
          </a:ln>
        </p:spPr>
      </p:pic>
      <p:sp>
        <p:nvSpPr>
          <p:cNvPr id="347" name="Google Shape;347;p15"/>
          <p:cNvSpPr txBox="1">
            <a:spLocks noGrp="1"/>
          </p:cNvSpPr>
          <p:nvPr>
            <p:ph type="title"/>
          </p:nvPr>
        </p:nvSpPr>
        <p:spPr>
          <a:xfrm>
            <a:off x="0" y="100550"/>
            <a:ext cx="7785279" cy="1518122"/>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3200"/>
              <a:buNone/>
            </a:pPr>
            <a:r>
              <a:rPr lang="ar-EG" sz="3200" dirty="0">
                <a:solidFill>
                  <a:srgbClr val="586F7C"/>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الوصول إلى دراسات الأرصاد الجوية من بوابة المحتوى الموحد "للبحوث من أجل الحياة" </a:t>
            </a:r>
            <a:r>
              <a:rPr lang="en-US" sz="3200" dirty="0">
                <a:solidFill>
                  <a:srgbClr val="586F7C"/>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Research4life </a:t>
            </a:r>
            <a:r>
              <a:rPr lang="ar-EG" sz="3200" dirty="0">
                <a:solidFill>
                  <a:srgbClr val="586F7C"/>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a:t>
            </a:r>
            <a:endParaRPr sz="3200" dirty="0">
              <a:solidFill>
                <a:srgbClr val="586F7C"/>
              </a:solidFill>
              <a:latin typeface="Open Sans"/>
              <a:ea typeface="Open Sans"/>
              <a:cs typeface="Open Sans"/>
              <a:sym typeface="Open Sans"/>
            </a:endParaRPr>
          </a:p>
        </p:txBody>
      </p:sp>
      <p:sp>
        <p:nvSpPr>
          <p:cNvPr id="348" name="Google Shape;348;p15"/>
          <p:cNvSpPr txBox="1">
            <a:spLocks noGrp="1"/>
          </p:cNvSpPr>
          <p:nvPr>
            <p:ph type="body" idx="1"/>
          </p:nvPr>
        </p:nvSpPr>
        <p:spPr>
          <a:xfrm>
            <a:off x="103350" y="1878500"/>
            <a:ext cx="11985300" cy="4522200"/>
          </a:xfrm>
          <a:prstGeom prst="rect">
            <a:avLst/>
          </a:prstGeom>
          <a:noFill/>
          <a:ln>
            <a:noFill/>
          </a:ln>
        </p:spPr>
        <p:txBody>
          <a:bodyPr spcFirstLastPara="1" wrap="square" lIns="91425" tIns="45700" rIns="91425" bIns="45700" anchor="t" anchorCtr="0">
            <a:noAutofit/>
          </a:bodyPr>
          <a:lstStyle/>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a:solidFill>
                <a:schemeClr val="dk1"/>
              </a:solidFill>
              <a:latin typeface="Open Sans"/>
              <a:ea typeface="Open Sans"/>
              <a:cs typeface="Open Sans"/>
              <a:sym typeface="Open Sans"/>
            </a:endParaRPr>
          </a:p>
        </p:txBody>
      </p:sp>
      <p:pic>
        <p:nvPicPr>
          <p:cNvPr id="349" name="Google Shape;349;p15"/>
          <p:cNvPicPr preferRelativeResize="0"/>
          <p:nvPr/>
        </p:nvPicPr>
        <p:blipFill rotWithShape="1">
          <a:blip r:embed="rId4">
            <a:alphaModFix/>
          </a:blip>
          <a:srcRect/>
          <a:stretch/>
        </p:blipFill>
        <p:spPr>
          <a:xfrm>
            <a:off x="288867" y="1988233"/>
            <a:ext cx="2409825" cy="3286125"/>
          </a:xfrm>
          <a:prstGeom prst="rect">
            <a:avLst/>
          </a:prstGeom>
          <a:noFill/>
          <a:ln>
            <a:noFill/>
          </a:ln>
        </p:spPr>
      </p:pic>
      <p:sp>
        <p:nvSpPr>
          <p:cNvPr id="350" name="Google Shape;350;p15"/>
          <p:cNvSpPr/>
          <p:nvPr/>
        </p:nvSpPr>
        <p:spPr>
          <a:xfrm>
            <a:off x="452354" y="3444612"/>
            <a:ext cx="1455067" cy="282056"/>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51" name="Google Shape;351;p15"/>
          <p:cNvCxnSpPr/>
          <p:nvPr/>
        </p:nvCxnSpPr>
        <p:spPr>
          <a:xfrm rot="10800000" flipH="1">
            <a:off x="1702676" y="2566356"/>
            <a:ext cx="6011514" cy="1064940"/>
          </a:xfrm>
          <a:prstGeom prst="straightConnector1">
            <a:avLst/>
          </a:prstGeom>
          <a:noFill/>
          <a:ln w="19050" cap="flat" cmpd="sng">
            <a:solidFill>
              <a:srgbClr val="00B050"/>
            </a:solidFill>
            <a:prstDash val="solid"/>
            <a:round/>
            <a:headEnd type="none" w="sm" len="sm"/>
            <a:tailEnd type="triangle" w="med" len="med"/>
          </a:ln>
        </p:spPr>
      </p:cxnSp>
      <p:sp>
        <p:nvSpPr>
          <p:cNvPr id="352" name="Google Shape;352;p15"/>
          <p:cNvSpPr/>
          <p:nvPr/>
        </p:nvSpPr>
        <p:spPr>
          <a:xfrm>
            <a:off x="3600212" y="2184469"/>
            <a:ext cx="8227957" cy="116810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3" name="Google Shape;353;p15"/>
          <p:cNvSpPr txBox="1"/>
          <p:nvPr/>
        </p:nvSpPr>
        <p:spPr>
          <a:xfrm>
            <a:off x="680294" y="5405352"/>
            <a:ext cx="10564650" cy="1200288"/>
          </a:xfrm>
          <a:prstGeom prst="rect">
            <a:avLst/>
          </a:prstGeom>
          <a:noFill/>
          <a:ln>
            <a:noFill/>
          </a:ln>
        </p:spPr>
        <p:txBody>
          <a:bodyPr spcFirstLastPara="1" wrap="square" lIns="91425" tIns="45700" rIns="91425" bIns="45700" anchor="t" anchorCtr="0">
            <a:spAutoFit/>
          </a:bodyPr>
          <a:lstStyle/>
          <a:p>
            <a:pPr marL="76200" marR="0" lvl="0" indent="0" algn="just" rtl="1">
              <a:lnSpc>
                <a:spcPct val="100000"/>
              </a:lnSpc>
              <a:spcBef>
                <a:spcPts val="0"/>
              </a:spcBef>
              <a:spcAft>
                <a:spcPts val="0"/>
              </a:spcAft>
              <a:buClr>
                <a:schemeClr val="dk1"/>
              </a:buClr>
              <a:buSzPts val="2400"/>
              <a:buFont typeface="Arial"/>
              <a:buNone/>
            </a:pPr>
            <a:r>
              <a:rPr lang="ar-EG" sz="2400" b="0" i="0" u="none" strike="noStrike" cap="none" dirty="0">
                <a:solidFill>
                  <a:schemeClr val="tx1">
                    <a:lumMod val="75000"/>
                    <a:lumOff val="25000"/>
                  </a:schemeClr>
                </a:solidFill>
                <a:latin typeface="Open Sans"/>
                <a:ea typeface="Open Sans"/>
                <a:cs typeface="Open Sans"/>
                <a:sym typeface="Open Sans"/>
              </a:rPr>
              <a:t>للوصول إلى قاعدة البيانات، انقر فوق </a:t>
            </a:r>
            <a:r>
              <a:rPr lang="ar-EG" sz="2400" b="1" i="0" u="none" strike="noStrike" cap="none" dirty="0">
                <a:solidFill>
                  <a:schemeClr val="tx1">
                    <a:lumMod val="75000"/>
                    <a:lumOff val="25000"/>
                  </a:schemeClr>
                </a:solidFill>
                <a:latin typeface="Open Sans"/>
                <a:ea typeface="Open Sans"/>
                <a:cs typeface="Open Sans"/>
                <a:sym typeface="Open Sans"/>
              </a:rPr>
              <a:t>المحتوى/قواعد البيانات</a:t>
            </a:r>
            <a:r>
              <a:rPr lang="en-US" sz="2400" b="1" i="0" u="none" strike="noStrike" cap="none" dirty="0">
                <a:solidFill>
                  <a:schemeClr val="tx1">
                    <a:lumMod val="75000"/>
                    <a:lumOff val="25000"/>
                  </a:schemeClr>
                </a:solidFill>
                <a:latin typeface="Open Sans"/>
                <a:ea typeface="Open Sans"/>
                <a:cs typeface="Open Sans"/>
                <a:sym typeface="Open Sans"/>
              </a:rPr>
              <a:t> </a:t>
            </a:r>
            <a:r>
              <a:rPr lang="ar-EG" sz="2400" b="1" i="0" u="none" strike="noStrike" cap="none" dirty="0">
                <a:solidFill>
                  <a:schemeClr val="tx1">
                    <a:lumMod val="75000"/>
                    <a:lumOff val="25000"/>
                  </a:schemeClr>
                </a:solidFill>
                <a:latin typeface="Open Sans"/>
                <a:ea typeface="Open Sans"/>
                <a:cs typeface="Open Sans"/>
                <a:sym typeface="Open Sans"/>
              </a:rPr>
              <a:t> </a:t>
            </a:r>
            <a:r>
              <a:rPr lang="en-US" sz="2400" b="1" i="0" u="none" strike="noStrike" cap="none" dirty="0">
                <a:solidFill>
                  <a:schemeClr val="tx1">
                    <a:lumMod val="75000"/>
                    <a:lumOff val="25000"/>
                  </a:schemeClr>
                </a:solidFill>
                <a:latin typeface="Open Sans"/>
                <a:ea typeface="Open Sans"/>
                <a:cs typeface="Open Sans"/>
                <a:sym typeface="Open Sans"/>
              </a:rPr>
              <a:t>Content/Databases</a:t>
            </a:r>
            <a:r>
              <a:rPr lang="ar-EG" sz="2400" b="1" i="0" u="none" strike="noStrike" cap="none" dirty="0">
                <a:solidFill>
                  <a:schemeClr val="tx1">
                    <a:lumMod val="75000"/>
                    <a:lumOff val="25000"/>
                  </a:schemeClr>
                </a:solidFill>
                <a:latin typeface="Open Sans"/>
                <a:ea typeface="Open Sans"/>
                <a:cs typeface="Open Sans"/>
                <a:sym typeface="Open Sans"/>
              </a:rPr>
              <a:t> </a:t>
            </a:r>
            <a:r>
              <a:rPr lang="ar-EG" sz="2400" b="0" i="0" u="none" strike="noStrike" cap="none" dirty="0">
                <a:solidFill>
                  <a:schemeClr val="tx1">
                    <a:lumMod val="75000"/>
                    <a:lumOff val="25000"/>
                  </a:schemeClr>
                </a:solidFill>
                <a:latin typeface="Open Sans"/>
                <a:ea typeface="Open Sans"/>
                <a:cs typeface="Open Sans"/>
                <a:sym typeface="Open Sans"/>
              </a:rPr>
              <a:t>في الصفحة الرئيسية للبوابة الموحدة "للبحوث من أجل الحياة</a:t>
            </a:r>
            <a:r>
              <a:rPr lang="en-US" sz="2400" b="0" i="0" u="none" strike="noStrike" cap="none" dirty="0">
                <a:solidFill>
                  <a:schemeClr val="tx1">
                    <a:lumMod val="75000"/>
                    <a:lumOff val="25000"/>
                  </a:schemeClr>
                </a:solidFill>
                <a:latin typeface="Open Sans"/>
                <a:ea typeface="Open Sans"/>
                <a:cs typeface="Open Sans"/>
                <a:sym typeface="Open Sans"/>
              </a:rPr>
              <a:t> </a:t>
            </a:r>
            <a:r>
              <a:rPr lang="ar-EG" sz="2400" b="0" i="0" u="none" strike="noStrike" cap="none" dirty="0">
                <a:solidFill>
                  <a:schemeClr val="tx1">
                    <a:lumMod val="75000"/>
                    <a:lumOff val="25000"/>
                  </a:schemeClr>
                </a:solidFill>
                <a:latin typeface="Open Sans"/>
                <a:ea typeface="Open Sans"/>
                <a:cs typeface="Open Sans"/>
                <a:sym typeface="Open Sans"/>
              </a:rPr>
              <a:t>" </a:t>
            </a:r>
            <a:r>
              <a:rPr lang="en-US" sz="2400" b="0" i="0" u="none" strike="noStrike" cap="none" dirty="0">
                <a:solidFill>
                  <a:schemeClr val="tx1">
                    <a:lumMod val="75000"/>
                    <a:lumOff val="25000"/>
                  </a:schemeClr>
                </a:solidFill>
                <a:latin typeface="Open Sans"/>
                <a:ea typeface="Open Sans"/>
                <a:cs typeface="Open Sans"/>
                <a:sym typeface="Open Sans"/>
              </a:rPr>
              <a:t>Research4life</a:t>
            </a:r>
            <a:r>
              <a:rPr lang="ar-EG" sz="2400" b="0" i="0" u="none" strike="noStrike" cap="none" dirty="0">
                <a:solidFill>
                  <a:schemeClr val="tx1">
                    <a:lumMod val="75000"/>
                    <a:lumOff val="25000"/>
                  </a:schemeClr>
                </a:solidFill>
                <a:latin typeface="Open Sans"/>
                <a:ea typeface="Open Sans"/>
                <a:cs typeface="Open Sans"/>
                <a:sym typeface="Open Sans"/>
              </a:rPr>
              <a:t>، ثم انقر فوق</a:t>
            </a:r>
            <a:r>
              <a:rPr lang="en-US" sz="2400" b="1" i="0" u="none" strike="noStrike" cap="none" dirty="0">
                <a:solidFill>
                  <a:schemeClr val="tx1">
                    <a:lumMod val="75000"/>
                    <a:lumOff val="25000"/>
                  </a:schemeClr>
                </a:solidFill>
                <a:latin typeface="Open Sans"/>
                <a:ea typeface="Open Sans"/>
                <a:cs typeface="Open Sans"/>
                <a:sym typeface="Open Sans"/>
              </a:rPr>
              <a:t>M </a:t>
            </a:r>
            <a:r>
              <a:rPr lang="ar-EG" sz="2400" b="0" i="0" u="none" strike="noStrike" cap="none" dirty="0">
                <a:solidFill>
                  <a:schemeClr val="tx1">
                    <a:lumMod val="75000"/>
                    <a:lumOff val="25000"/>
                  </a:schemeClr>
                </a:solidFill>
                <a:latin typeface="Open Sans"/>
                <a:ea typeface="Open Sans"/>
                <a:cs typeface="Open Sans"/>
                <a:sym typeface="Open Sans"/>
              </a:rPr>
              <a:t> وحدد </a:t>
            </a:r>
            <a:r>
              <a:rPr lang="ar-EG" sz="2400" b="1" i="0" u="none" strike="noStrike" cap="none" dirty="0">
                <a:solidFill>
                  <a:schemeClr val="tx1">
                    <a:lumMod val="75000"/>
                    <a:lumOff val="25000"/>
                  </a:schemeClr>
                </a:solidFill>
                <a:latin typeface="Open Sans"/>
                <a:ea typeface="Open Sans"/>
                <a:cs typeface="Open Sans"/>
                <a:sym typeface="Open Sans"/>
              </a:rPr>
              <a:t>دراسات الأرصاد الجوية</a:t>
            </a:r>
            <a:r>
              <a:rPr lang="en-US" sz="2400" b="0" i="0" u="none" strike="noStrike" cap="none" dirty="0">
                <a:solidFill>
                  <a:schemeClr val="tx1">
                    <a:lumMod val="75000"/>
                    <a:lumOff val="25000"/>
                  </a:schemeClr>
                </a:solidFill>
                <a:latin typeface="Open Sans"/>
                <a:ea typeface="Open Sans"/>
                <a:cs typeface="Open Sans"/>
                <a:sym typeface="Open Sans"/>
              </a:rPr>
              <a:t>.</a:t>
            </a:r>
            <a:r>
              <a:rPr lang="ar-EG" sz="2400" b="0" i="0" u="none" strike="noStrike" cap="none" dirty="0">
                <a:solidFill>
                  <a:schemeClr val="tx1">
                    <a:lumMod val="75000"/>
                    <a:lumOff val="25000"/>
                  </a:schemeClr>
                </a:solidFill>
                <a:latin typeface="Open Sans"/>
                <a:ea typeface="Open Sans"/>
                <a:cs typeface="Open Sans"/>
                <a:sym typeface="Open Sans"/>
              </a:rPr>
              <a:t> </a:t>
            </a:r>
            <a:r>
              <a:rPr lang="en-US" sz="2400" b="1" i="0" u="none" strike="noStrike" cap="none" dirty="0">
                <a:solidFill>
                  <a:schemeClr val="tx1">
                    <a:lumMod val="75000"/>
                    <a:lumOff val="25000"/>
                  </a:schemeClr>
                </a:solidFill>
                <a:latin typeface="Open Sans"/>
                <a:ea typeface="Open Sans"/>
                <a:cs typeface="Open Sans"/>
                <a:sym typeface="Open Sans"/>
              </a:rPr>
              <a:t>Meteorological Monographs</a:t>
            </a:r>
            <a:endParaRPr sz="2400" b="0" i="0" u="none" strike="noStrike" cap="none" dirty="0">
              <a:solidFill>
                <a:schemeClr val="tx1">
                  <a:lumMod val="75000"/>
                  <a:lumOff val="25000"/>
                </a:schemeClr>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p:nvPr>
        </p:nvSpPr>
        <p:spPr>
          <a:xfrm>
            <a:off x="76200" y="521702"/>
            <a:ext cx="7315200" cy="777893"/>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الصفحة الرئيسية لدراسات الأرصاد الجوية (اصدارات </a:t>
            </a:r>
            <a:r>
              <a:rPr lang="en-US" sz="3200" dirty="0">
                <a:solidFill>
                  <a:srgbClr val="586F7C"/>
                </a:solidFill>
                <a:latin typeface="Open Sans"/>
                <a:ea typeface="Open Sans"/>
                <a:cs typeface="Open Sans"/>
                <a:sym typeface="Open Sans"/>
              </a:rPr>
              <a:t>AMS</a:t>
            </a:r>
            <a:r>
              <a:rPr lang="ar-EG" sz="3200" dirty="0">
                <a:solidFill>
                  <a:srgbClr val="586F7C"/>
                </a:solidFill>
                <a:latin typeface="Open Sans"/>
                <a:ea typeface="Open Sans"/>
                <a:cs typeface="Open Sans"/>
                <a:sym typeface="Open Sans"/>
              </a:rPr>
              <a:t>).</a:t>
            </a:r>
            <a:endParaRPr sz="3200" dirty="0">
              <a:solidFill>
                <a:srgbClr val="586F7C"/>
              </a:solidFill>
              <a:latin typeface="Open Sans"/>
              <a:ea typeface="Open Sans"/>
              <a:cs typeface="Open Sans"/>
              <a:sym typeface="Open Sans"/>
            </a:endParaRPr>
          </a:p>
        </p:txBody>
      </p:sp>
      <p:sp>
        <p:nvSpPr>
          <p:cNvPr id="360" name="Google Shape;360;p37"/>
          <p:cNvSpPr txBox="1">
            <a:spLocks noGrp="1"/>
          </p:cNvSpPr>
          <p:nvPr>
            <p:ph type="body" idx="1"/>
          </p:nvPr>
        </p:nvSpPr>
        <p:spPr>
          <a:xfrm>
            <a:off x="-3" y="1599828"/>
            <a:ext cx="11745687" cy="4736470"/>
          </a:xfrm>
          <a:prstGeom prst="rect">
            <a:avLst/>
          </a:prstGeom>
          <a:noFill/>
          <a:ln>
            <a:noFill/>
          </a:ln>
        </p:spPr>
        <p:txBody>
          <a:bodyPr spcFirstLastPara="1" wrap="square" lIns="91425" tIns="45700" rIns="91425" bIns="45700" anchor="t" anchorCtr="0">
            <a:noAutofit/>
          </a:bodyPr>
          <a:lstStyle/>
          <a:p>
            <a:pPr marL="469900" lvl="0" indent="-342900" algn="r"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يتيح موقع الناشر للمستخدمين البحث عن المحتوى من خلال مربعي </a:t>
            </a:r>
            <a:r>
              <a:rPr lang="ar-EG" sz="2000" b="1" dirty="0">
                <a:solidFill>
                  <a:schemeClr val="dk1"/>
                </a:solidFill>
                <a:latin typeface="Open Sans"/>
                <a:ea typeface="Open Sans"/>
                <a:cs typeface="Open Sans"/>
                <a:sym typeface="Open Sans"/>
              </a:rPr>
              <a:t>البحث البسيط</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Simple Search</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و</a:t>
            </a:r>
            <a:r>
              <a:rPr lang="ar-EG" sz="2000" b="1" dirty="0">
                <a:solidFill>
                  <a:schemeClr val="dk1"/>
                </a:solidFill>
                <a:latin typeface="Open Sans"/>
                <a:ea typeface="Open Sans"/>
                <a:cs typeface="Open Sans"/>
                <a:sym typeface="Open Sans"/>
              </a:rPr>
              <a:t>البحث المتقدم</a:t>
            </a:r>
            <a:r>
              <a:rPr lang="en-US" sz="2000" b="1" dirty="0">
                <a:solidFill>
                  <a:schemeClr val="dk1"/>
                </a:solidFill>
                <a:latin typeface="Open Sans"/>
                <a:ea typeface="Open Sans"/>
                <a:cs typeface="Open Sans"/>
                <a:sym typeface="Open Sans"/>
              </a:rPr>
              <a:t> Advanced Search</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أو استخدام خيار </a:t>
            </a:r>
            <a:r>
              <a:rPr lang="ar-EG" sz="2000" b="1" dirty="0">
                <a:solidFill>
                  <a:schemeClr val="dk1"/>
                </a:solidFill>
                <a:latin typeface="Open Sans"/>
                <a:ea typeface="Open Sans"/>
                <a:cs typeface="Open Sans"/>
                <a:sym typeface="Open Sans"/>
              </a:rPr>
              <a:t>التصفح</a:t>
            </a:r>
            <a:r>
              <a:rPr lang="ar-EG" sz="2000"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حسب العدد</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browse by issue</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(المجلة، السنوات، المجلد، العدد)</a:t>
            </a:r>
            <a:r>
              <a:rPr lang="en-US" sz="2000" dirty="0">
                <a:solidFill>
                  <a:schemeClr val="dk1"/>
                </a:solidFill>
                <a:latin typeface="Open Sans"/>
                <a:ea typeface="Open Sans"/>
                <a:cs typeface="Open Sans"/>
                <a:sym typeface="Open Sans"/>
              </a:rPr>
              <a:t>.</a:t>
            </a:r>
            <a:endParaRPr dirty="0"/>
          </a:p>
          <a:p>
            <a:pPr marL="469900" lvl="0" indent="-342900" algn="r"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لدى </a:t>
            </a:r>
            <a:r>
              <a:rPr lang="en-US" sz="2000" b="1" dirty="0">
                <a:solidFill>
                  <a:schemeClr val="dk1"/>
                </a:solidFill>
                <a:latin typeface="Open Sans"/>
                <a:ea typeface="Open Sans"/>
                <a:cs typeface="Open Sans"/>
                <a:sym typeface="Open Sans"/>
              </a:rPr>
              <a:t>AMS</a:t>
            </a:r>
            <a:r>
              <a:rPr lang="en-US" sz="2000"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 أربعة عشر أصدار  بما في ذلك دراسات الأرصاد الجوية على نفس البوابة</a:t>
            </a:r>
            <a:r>
              <a:rPr lang="en-US" sz="2000" dirty="0">
                <a:solidFill>
                  <a:schemeClr val="tx1">
                    <a:lumMod val="85000"/>
                    <a:lumOff val="15000"/>
                  </a:schemeClr>
                </a:solidFill>
                <a:latin typeface="Open Sans"/>
                <a:ea typeface="Open Sans"/>
                <a:cs typeface="Open Sans"/>
                <a:sym typeface="Open Sans"/>
              </a:rPr>
              <a:t>.</a:t>
            </a:r>
            <a:endParaRPr dirty="0">
              <a:solidFill>
                <a:schemeClr val="tx1">
                  <a:lumMod val="85000"/>
                  <a:lumOff val="15000"/>
                </a:schemeClr>
              </a:solidFill>
            </a:endParaRPr>
          </a:p>
          <a:p>
            <a:pPr marL="469900" lvl="0" indent="-342900" algn="r" rtl="1">
              <a:lnSpc>
                <a:spcPct val="100000"/>
              </a:lnSpc>
              <a:spcBef>
                <a:spcPts val="1000"/>
              </a:spcBef>
              <a:spcAft>
                <a:spcPts val="0"/>
              </a:spcAft>
              <a:buClr>
                <a:schemeClr val="dk1"/>
              </a:buClr>
              <a:buSzPts val="2000"/>
              <a:buChar char="●"/>
            </a:pPr>
            <a:r>
              <a:rPr lang="ar-EG" sz="2000" dirty="0">
                <a:solidFill>
                  <a:schemeClr val="tx1">
                    <a:lumMod val="85000"/>
                    <a:lumOff val="15000"/>
                  </a:schemeClr>
                </a:solidFill>
                <a:latin typeface="Open Sans"/>
                <a:ea typeface="Open Sans"/>
                <a:cs typeface="Open Sans"/>
                <a:sym typeface="Open Sans"/>
              </a:rPr>
              <a:t>سيؤدي البحث البسيط أو المتقدم إلى استرداد النتائج من جميع الاصدارات الأربعة عشر</a:t>
            </a:r>
            <a:r>
              <a:rPr lang="en-US" sz="2000" dirty="0">
                <a:solidFill>
                  <a:schemeClr val="tx1">
                    <a:lumMod val="85000"/>
                    <a:lumOff val="15000"/>
                  </a:schemeClr>
                </a:solidFill>
                <a:latin typeface="Open Sans"/>
                <a:ea typeface="Open Sans"/>
                <a:cs typeface="Open Sans"/>
                <a:sym typeface="Open Sans"/>
              </a:rPr>
              <a:t>.</a:t>
            </a:r>
            <a:endParaRPr dirty="0">
              <a:solidFill>
                <a:schemeClr val="tx1">
                  <a:lumMod val="85000"/>
                  <a:lumOff val="15000"/>
                </a:schemeClr>
              </a:solidFill>
            </a:endParaRPr>
          </a:p>
          <a:p>
            <a:pPr marL="469900" lvl="0" indent="-342900" algn="r" rtl="1">
              <a:lnSpc>
                <a:spcPct val="100000"/>
              </a:lnSpc>
              <a:spcBef>
                <a:spcPts val="1000"/>
              </a:spcBef>
              <a:spcAft>
                <a:spcPts val="0"/>
              </a:spcAft>
              <a:buClr>
                <a:schemeClr val="dk1"/>
              </a:buClr>
              <a:buSzPts val="2000"/>
              <a:buChar char="●"/>
            </a:pPr>
            <a:r>
              <a:rPr lang="ar-EG" sz="2000" dirty="0">
                <a:solidFill>
                  <a:schemeClr val="tx1">
                    <a:lumMod val="85000"/>
                    <a:lumOff val="15000"/>
                  </a:schemeClr>
                </a:solidFill>
                <a:latin typeface="Open Sans"/>
                <a:ea typeface="Open Sans"/>
                <a:cs typeface="Open Sans"/>
                <a:sym typeface="Open Sans"/>
              </a:rPr>
              <a:t>يمكن للمستخدمين تطبيق عامل تصفية المنشورات لتقييد البحث بدراسات الأرصاد الجوية أو النقر على المجلدات المتاحة للعثور على عنوان محدد</a:t>
            </a:r>
            <a:r>
              <a:rPr lang="en-US" sz="2000" dirty="0">
                <a:solidFill>
                  <a:schemeClr val="tx1">
                    <a:lumMod val="85000"/>
                    <a:lumOff val="15000"/>
                  </a:schemeClr>
                </a:solidFill>
                <a:latin typeface="Open Sans"/>
                <a:ea typeface="Open Sans"/>
                <a:cs typeface="Open Sans"/>
                <a:sym typeface="Open Sans"/>
              </a:rPr>
              <a:t>.</a:t>
            </a:r>
            <a:endParaRPr dirty="0">
              <a:solidFill>
                <a:schemeClr val="tx1">
                  <a:lumMod val="85000"/>
                  <a:lumOff val="15000"/>
                </a:schemeClr>
              </a:solidFill>
            </a:endParaRPr>
          </a:p>
          <a:p>
            <a:pPr marL="469900" lvl="0" indent="-215900" algn="l" rtl="0">
              <a:lnSpc>
                <a:spcPct val="100000"/>
              </a:lnSpc>
              <a:spcBef>
                <a:spcPts val="1000"/>
              </a:spcBef>
              <a:spcAft>
                <a:spcPts val="0"/>
              </a:spcAft>
              <a:buClr>
                <a:schemeClr val="dk1"/>
              </a:buClr>
              <a:buSzPts val="2000"/>
              <a:buNone/>
            </a:pPr>
            <a:endParaRPr sz="2000" dirty="0">
              <a:solidFill>
                <a:schemeClr val="dk1"/>
              </a:solidFill>
              <a:latin typeface="Open Sans"/>
              <a:ea typeface="Open Sans"/>
              <a:cs typeface="Open Sans"/>
              <a:sym typeface="Open Sans"/>
            </a:endParaRPr>
          </a:p>
        </p:txBody>
      </p:sp>
      <p:pic>
        <p:nvPicPr>
          <p:cNvPr id="361" name="Google Shape;361;p37"/>
          <p:cNvPicPr preferRelativeResize="0"/>
          <p:nvPr/>
        </p:nvPicPr>
        <p:blipFill rotWithShape="1">
          <a:blip r:embed="rId3"/>
          <a:srcRect/>
          <a:stretch/>
        </p:blipFill>
        <p:spPr>
          <a:xfrm>
            <a:off x="3157849" y="3837960"/>
            <a:ext cx="6352156" cy="28404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2"/>
          <p:cNvSpPr txBox="1">
            <a:spLocks noGrp="1"/>
          </p:cNvSpPr>
          <p:nvPr>
            <p:ph type="title"/>
          </p:nvPr>
        </p:nvSpPr>
        <p:spPr>
          <a:xfrm>
            <a:off x="0" y="437222"/>
            <a:ext cx="7778839"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600" dirty="0">
                <a:solidFill>
                  <a:srgbClr val="586F7C"/>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دراسات الأرصاد الجوية</a:t>
            </a:r>
            <a:endParaRPr sz="3600" dirty="0">
              <a:solidFill>
                <a:srgbClr val="586F7C"/>
              </a:solidFill>
              <a:latin typeface="Open Sans"/>
              <a:ea typeface="Open Sans"/>
              <a:cs typeface="Open Sans"/>
              <a:sym typeface="Open Sans"/>
            </a:endParaRPr>
          </a:p>
        </p:txBody>
      </p:sp>
      <p:grpSp>
        <p:nvGrpSpPr>
          <p:cNvPr id="369" name="Google Shape;369;p42"/>
          <p:cNvGrpSpPr/>
          <p:nvPr/>
        </p:nvGrpSpPr>
        <p:grpSpPr>
          <a:xfrm>
            <a:off x="1299410" y="2119636"/>
            <a:ext cx="9416716" cy="4255019"/>
            <a:chOff x="0" y="2079"/>
            <a:chExt cx="9416716" cy="4255019"/>
          </a:xfrm>
        </p:grpSpPr>
        <p:cxnSp>
          <p:nvCxnSpPr>
            <p:cNvPr id="370" name="Google Shape;370;p42"/>
            <p:cNvCxnSpPr/>
            <p:nvPr/>
          </p:nvCxnSpPr>
          <p:spPr>
            <a:xfrm>
              <a:off x="0" y="2079"/>
              <a:ext cx="9416716" cy="0"/>
            </a:xfrm>
            <a:prstGeom prst="straightConnector1">
              <a:avLst/>
            </a:prstGeom>
            <a:solidFill>
              <a:srgbClr val="FFAA3F"/>
            </a:solidFill>
            <a:ln w="25400" cap="flat" cmpd="sng">
              <a:solidFill>
                <a:srgbClr val="FFAA3F"/>
              </a:solidFill>
              <a:prstDash val="solid"/>
              <a:round/>
              <a:headEnd type="none" w="sm" len="sm"/>
              <a:tailEnd type="none" w="sm" len="sm"/>
            </a:ln>
          </p:spPr>
        </p:cxnSp>
        <p:sp>
          <p:nvSpPr>
            <p:cNvPr id="371" name="Google Shape;371;p42"/>
            <p:cNvSpPr/>
            <p:nvPr/>
          </p:nvSpPr>
          <p:spPr>
            <a:xfrm>
              <a:off x="0" y="2079"/>
              <a:ext cx="9416716" cy="14183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42"/>
            <p:cNvSpPr txBox="1"/>
            <p:nvPr/>
          </p:nvSpPr>
          <p:spPr>
            <a:xfrm>
              <a:off x="0" y="2079"/>
              <a:ext cx="9416716" cy="1418339"/>
            </a:xfrm>
            <a:prstGeom prst="rect">
              <a:avLst/>
            </a:prstGeom>
            <a:noFill/>
            <a:ln>
              <a:noFill/>
            </a:ln>
          </p:spPr>
          <p:txBody>
            <a:bodyPr spcFirstLastPara="1" wrap="square" lIns="91425" tIns="91425" rIns="91425" bIns="91425" anchor="t" anchorCtr="0">
              <a:noAutofit/>
            </a:bodyPr>
            <a:lstStyle/>
            <a:p>
              <a:pPr marL="0" marR="0" lvl="0" indent="0" algn="r" rtl="1">
                <a:lnSpc>
                  <a:spcPct val="90000"/>
                </a:lnSpc>
                <a:spcBef>
                  <a:spcPts val="0"/>
                </a:spcBef>
                <a:spcAft>
                  <a:spcPts val="0"/>
                </a:spcAft>
                <a:buClr>
                  <a:srgbClr val="000000"/>
                </a:buClr>
                <a:buSzPts val="2400"/>
                <a:buFont typeface="Arial"/>
                <a:buNone/>
              </a:pPr>
              <a:r>
                <a:rPr lang="ar-EG" sz="2400" b="0" i="0" u="none" strike="noStrike" cap="none" dirty="0">
                  <a:solidFill>
                    <a:srgbClr val="000000"/>
                  </a:solidFill>
                  <a:latin typeface="Open Sans"/>
                  <a:ea typeface="Open Sans"/>
                  <a:cs typeface="Open Sans"/>
                  <a:sym typeface="Open Sans"/>
                </a:rPr>
                <a:t>بدءًا من المجلد 59، يمكن </a:t>
              </a:r>
              <a:r>
                <a:rPr lang="ar-EG" sz="2400" b="1" i="0" u="none" strike="noStrike" cap="none" dirty="0">
                  <a:solidFill>
                    <a:srgbClr val="000000"/>
                  </a:solidFill>
                  <a:latin typeface="Open Sans"/>
                  <a:ea typeface="Open Sans"/>
                  <a:cs typeface="Open Sans"/>
                  <a:sym typeface="Open Sans"/>
                </a:rPr>
                <a:t>الوصول الحر </a:t>
              </a:r>
              <a:r>
                <a:rPr lang="ar-EG" sz="2400" b="0" i="0" u="none" strike="noStrike" cap="none" dirty="0">
                  <a:solidFill>
                    <a:srgbClr val="000000"/>
                  </a:solidFill>
                  <a:latin typeface="Open Sans"/>
                  <a:ea typeface="Open Sans"/>
                  <a:cs typeface="Open Sans"/>
                  <a:sym typeface="Open Sans"/>
                </a:rPr>
                <a:t>إلى المقالات الفردية في </a:t>
              </a:r>
              <a:r>
                <a:rPr lang="en-US" sz="2400" b="1" i="0" u="none" strike="noStrike" cap="none" dirty="0">
                  <a:solidFill>
                    <a:srgbClr val="000000"/>
                  </a:solidFill>
                  <a:latin typeface="Open Sans"/>
                  <a:ea typeface="Open Sans"/>
                  <a:cs typeface="Open Sans"/>
                  <a:sym typeface="Open Sans"/>
                </a:rPr>
                <a:t>AMS Journals Online</a:t>
              </a:r>
              <a:r>
                <a:rPr lang="ar-EG" sz="2400" b="0" i="0" u="none" strike="noStrike" cap="none" dirty="0">
                  <a:solidFill>
                    <a:srgbClr val="000000"/>
                  </a:solidFill>
                  <a:latin typeface="Open Sans"/>
                  <a:ea typeface="Open Sans"/>
                  <a:cs typeface="Open Sans"/>
                  <a:sym typeface="Open Sans"/>
                </a:rPr>
                <a:t>.</a:t>
              </a:r>
              <a:endParaRPr sz="2400" b="0" i="0" u="none" strike="noStrike" cap="none" dirty="0">
                <a:solidFill>
                  <a:srgbClr val="000000"/>
                </a:solidFill>
                <a:latin typeface="Open Sans"/>
                <a:ea typeface="Open Sans"/>
                <a:cs typeface="Open Sans"/>
                <a:sym typeface="Open Sans"/>
              </a:endParaRPr>
            </a:p>
          </p:txBody>
        </p:sp>
        <p:cxnSp>
          <p:nvCxnSpPr>
            <p:cNvPr id="373" name="Google Shape;373;p42"/>
            <p:cNvCxnSpPr/>
            <p:nvPr/>
          </p:nvCxnSpPr>
          <p:spPr>
            <a:xfrm>
              <a:off x="0" y="1420419"/>
              <a:ext cx="9416716" cy="0"/>
            </a:xfrm>
            <a:prstGeom prst="straightConnector1">
              <a:avLst/>
            </a:prstGeom>
            <a:solidFill>
              <a:srgbClr val="28F100"/>
            </a:solidFill>
            <a:ln w="25400" cap="flat" cmpd="sng">
              <a:solidFill>
                <a:srgbClr val="28F100"/>
              </a:solidFill>
              <a:prstDash val="solid"/>
              <a:round/>
              <a:headEnd type="none" w="sm" len="sm"/>
              <a:tailEnd type="none" w="sm" len="sm"/>
            </a:ln>
          </p:spPr>
        </p:cxnSp>
        <p:sp>
          <p:nvSpPr>
            <p:cNvPr id="374" name="Google Shape;374;p42"/>
            <p:cNvSpPr/>
            <p:nvPr/>
          </p:nvSpPr>
          <p:spPr>
            <a:xfrm>
              <a:off x="0" y="1420419"/>
              <a:ext cx="9416716" cy="14183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2"/>
            <p:cNvSpPr txBox="1"/>
            <p:nvPr/>
          </p:nvSpPr>
          <p:spPr>
            <a:xfrm>
              <a:off x="0" y="1420419"/>
              <a:ext cx="9416716" cy="1418339"/>
            </a:xfrm>
            <a:prstGeom prst="rect">
              <a:avLst/>
            </a:prstGeom>
            <a:noFill/>
            <a:ln>
              <a:noFill/>
            </a:ln>
          </p:spPr>
          <p:txBody>
            <a:bodyPr spcFirstLastPara="1" wrap="square" lIns="91425" tIns="91425" rIns="91425" bIns="91425" anchor="t" anchorCtr="0">
              <a:noAutofit/>
            </a:bodyPr>
            <a:lstStyle/>
            <a:p>
              <a:pPr marL="0" marR="0" lvl="0" indent="0" algn="r" rtl="1">
                <a:lnSpc>
                  <a:spcPct val="90000"/>
                </a:lnSpc>
                <a:spcBef>
                  <a:spcPts val="0"/>
                </a:spcBef>
                <a:spcAft>
                  <a:spcPts val="0"/>
                </a:spcAft>
                <a:buClr>
                  <a:srgbClr val="000000"/>
                </a:buClr>
                <a:buSzPts val="2400"/>
                <a:buFont typeface="Arial"/>
                <a:buNone/>
              </a:pPr>
              <a:r>
                <a:rPr lang="ar-EG" sz="2400" b="0" i="0" u="none" strike="noStrike" cap="none" dirty="0">
                  <a:solidFill>
                    <a:srgbClr val="000000"/>
                  </a:solidFill>
                  <a:latin typeface="Open Sans"/>
                  <a:ea typeface="Open Sans"/>
                  <a:cs typeface="Open Sans"/>
                  <a:sym typeface="Open Sans"/>
                </a:rPr>
                <a:t>تتم </a:t>
              </a:r>
              <a:r>
                <a:rPr lang="ar-EG" sz="2400" b="1" i="0" u="none" strike="noStrike" cap="none" dirty="0">
                  <a:solidFill>
                    <a:srgbClr val="000000"/>
                  </a:solidFill>
                  <a:latin typeface="Open Sans"/>
                  <a:ea typeface="Open Sans"/>
                  <a:cs typeface="Open Sans"/>
                  <a:sym typeface="Open Sans"/>
                </a:rPr>
                <a:t>أرشفة المجلدات السابقة رقميًا </a:t>
              </a:r>
              <a:r>
                <a:rPr lang="ar-EG" sz="2400" b="0" i="0" u="none" strike="noStrike" cap="none" dirty="0">
                  <a:solidFill>
                    <a:srgbClr val="000000"/>
                  </a:solidFill>
                  <a:latin typeface="Open Sans"/>
                  <a:ea typeface="Open Sans"/>
                  <a:cs typeface="Open Sans"/>
                  <a:sym typeface="Open Sans"/>
                </a:rPr>
                <a:t>وهي متاحة من خلال </a:t>
              </a:r>
              <a:r>
                <a:rPr lang="en-US" sz="2400" b="1" i="0" u="none" strike="noStrike" cap="none" dirty="0">
                  <a:solidFill>
                    <a:srgbClr val="000000"/>
                  </a:solidFill>
                  <a:latin typeface="Open Sans"/>
                  <a:ea typeface="Open Sans"/>
                  <a:cs typeface="Open Sans"/>
                  <a:sym typeface="Open Sans"/>
                </a:rPr>
                <a:t>Springer Nature</a:t>
              </a:r>
              <a:r>
                <a:rPr lang="ar-EG" sz="2400" b="0" i="0" u="none" strike="noStrike" cap="none" dirty="0">
                  <a:solidFill>
                    <a:srgbClr val="000000"/>
                  </a:solidFill>
                  <a:latin typeface="Open Sans"/>
                  <a:ea typeface="Open Sans"/>
                  <a:cs typeface="Open Sans"/>
                  <a:sym typeface="Open Sans"/>
                </a:rPr>
                <a:t>.</a:t>
              </a:r>
              <a:endParaRPr sz="2400" b="0" i="0" u="none" strike="noStrike" cap="none" dirty="0">
                <a:solidFill>
                  <a:srgbClr val="000000"/>
                </a:solidFill>
                <a:latin typeface="Open Sans"/>
                <a:ea typeface="Open Sans"/>
                <a:cs typeface="Open Sans"/>
                <a:sym typeface="Open Sans"/>
              </a:endParaRPr>
            </a:p>
          </p:txBody>
        </p:sp>
        <p:cxnSp>
          <p:nvCxnSpPr>
            <p:cNvPr id="376" name="Google Shape;376;p42"/>
            <p:cNvCxnSpPr/>
            <p:nvPr/>
          </p:nvCxnSpPr>
          <p:spPr>
            <a:xfrm>
              <a:off x="0" y="2838759"/>
              <a:ext cx="9416716" cy="0"/>
            </a:xfrm>
            <a:prstGeom prst="straightConnector1">
              <a:avLst/>
            </a:prstGeom>
            <a:solidFill>
              <a:srgbClr val="0095A5"/>
            </a:solidFill>
            <a:ln w="25400" cap="flat" cmpd="sng">
              <a:solidFill>
                <a:srgbClr val="0095A5"/>
              </a:solidFill>
              <a:prstDash val="solid"/>
              <a:round/>
              <a:headEnd type="none" w="sm" len="sm"/>
              <a:tailEnd type="none" w="sm" len="sm"/>
            </a:ln>
          </p:spPr>
        </p:cxnSp>
        <p:sp>
          <p:nvSpPr>
            <p:cNvPr id="377" name="Google Shape;377;p42"/>
            <p:cNvSpPr/>
            <p:nvPr/>
          </p:nvSpPr>
          <p:spPr>
            <a:xfrm>
              <a:off x="0" y="2838759"/>
              <a:ext cx="9416716" cy="14183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2"/>
            <p:cNvSpPr txBox="1"/>
            <p:nvPr/>
          </p:nvSpPr>
          <p:spPr>
            <a:xfrm>
              <a:off x="0" y="2838759"/>
              <a:ext cx="9416716" cy="1418339"/>
            </a:xfrm>
            <a:prstGeom prst="rect">
              <a:avLst/>
            </a:prstGeom>
            <a:noFill/>
            <a:ln>
              <a:noFill/>
            </a:ln>
          </p:spPr>
          <p:txBody>
            <a:bodyPr spcFirstLastPara="1" wrap="square" lIns="91425" tIns="91425" rIns="91425" bIns="91425" anchor="t" anchorCtr="0">
              <a:noAutofit/>
            </a:bodyPr>
            <a:lstStyle/>
            <a:p>
              <a:pPr marL="0" marR="0" lvl="0" indent="0" algn="r" rtl="1">
                <a:lnSpc>
                  <a:spcPct val="90000"/>
                </a:lnSpc>
                <a:spcBef>
                  <a:spcPts val="0"/>
                </a:spcBef>
                <a:spcAft>
                  <a:spcPts val="0"/>
                </a:spcAft>
                <a:buClr>
                  <a:srgbClr val="000000"/>
                </a:buClr>
                <a:buSzPts val="2400"/>
                <a:buFont typeface="Arial"/>
                <a:buNone/>
              </a:pPr>
              <a:r>
                <a:rPr lang="ar-EG" sz="2400" b="0" i="0" u="none" strike="noStrike" cap="none" dirty="0">
                  <a:solidFill>
                    <a:srgbClr val="000000"/>
                  </a:solidFill>
                  <a:latin typeface="Open Sans"/>
                  <a:ea typeface="Open Sans"/>
                  <a:cs typeface="Open Sans"/>
                  <a:sym typeface="Open Sans"/>
                </a:rPr>
                <a:t>العديد من الدراسات مطبوعة ومتاحة في </a:t>
              </a:r>
              <a:r>
                <a:rPr lang="en-US" sz="2400" b="1" i="0" u="none" strike="noStrike" cap="none" dirty="0">
                  <a:solidFill>
                    <a:srgbClr val="000000"/>
                  </a:solidFill>
                  <a:latin typeface="Open Sans"/>
                  <a:ea typeface="Open Sans"/>
                  <a:cs typeface="Open Sans"/>
                  <a:sym typeface="Open Sans"/>
                </a:rPr>
                <a:t>AMS Bookstore</a:t>
              </a:r>
              <a:r>
                <a:rPr lang="en-US" sz="2400" b="0" i="0" u="none" strike="noStrike" cap="none" dirty="0">
                  <a:solidFill>
                    <a:srgbClr val="000000"/>
                  </a:solidFill>
                  <a:latin typeface="Open Sans"/>
                  <a:ea typeface="Open Sans"/>
                  <a:cs typeface="Open Sans"/>
                  <a:sym typeface="Open Sans"/>
                </a:rPr>
                <a:t>، </a:t>
              </a:r>
              <a:r>
                <a:rPr lang="ar-EG" sz="2400" b="1" i="0" u="none" strike="noStrike" cap="none" dirty="0">
                  <a:solidFill>
                    <a:srgbClr val="000000"/>
                  </a:solidFill>
                  <a:latin typeface="Open Sans"/>
                  <a:ea typeface="Open Sans"/>
                  <a:cs typeface="Open Sans"/>
                  <a:sym typeface="Open Sans"/>
                </a:rPr>
                <a:t>ومطبعة جامعة شيكاغو</a:t>
              </a:r>
              <a:r>
                <a:rPr lang="ar-EG" sz="2400" b="0" i="0" u="none" strike="noStrike" cap="none" dirty="0">
                  <a:solidFill>
                    <a:srgbClr val="000000"/>
                  </a:solidFill>
                  <a:latin typeface="Open Sans"/>
                  <a:ea typeface="Open Sans"/>
                  <a:cs typeface="Open Sans"/>
                  <a:sym typeface="Open Sans"/>
                </a:rPr>
                <a:t>، و</a:t>
              </a:r>
              <a:r>
                <a:rPr lang="ar-EG" sz="2400" b="1" i="0" u="none" strike="noStrike" cap="none" dirty="0">
                  <a:solidFill>
                    <a:srgbClr val="000000"/>
                  </a:solidFill>
                  <a:latin typeface="Open Sans"/>
                  <a:ea typeface="Open Sans"/>
                  <a:cs typeface="Open Sans"/>
                  <a:sym typeface="Open Sans"/>
                </a:rPr>
                <a:t>أمازون</a:t>
              </a:r>
              <a:r>
                <a:rPr lang="ar-EG" sz="2400" b="0" i="0" u="none" strike="noStrike" cap="none" dirty="0">
                  <a:solidFill>
                    <a:srgbClr val="000000"/>
                  </a:solidFill>
                  <a:latin typeface="Open Sans"/>
                  <a:ea typeface="Open Sans"/>
                  <a:cs typeface="Open Sans"/>
                  <a:sym typeface="Open Sans"/>
                </a:rPr>
                <a:t> وغيرها</a:t>
              </a:r>
              <a:r>
                <a:rPr lang="en-US" sz="2400" b="0" i="0" u="none" strike="noStrike" cap="none" dirty="0">
                  <a:solidFill>
                    <a:srgbClr val="000000"/>
                  </a:solidFill>
                  <a:latin typeface="Open Sans"/>
                  <a:ea typeface="Open Sans"/>
                  <a:cs typeface="Open Sans"/>
                  <a:sym typeface="Open Sans"/>
                </a:rPr>
                <a:t>.</a:t>
              </a:r>
              <a:endParaRPr sz="2400" b="0" i="0" u="none" strike="noStrike" cap="none" dirty="0">
                <a:solidFill>
                  <a:srgbClr val="000000"/>
                </a:solidFill>
                <a:latin typeface="Open Sans"/>
                <a:ea typeface="Open Sans"/>
                <a:cs typeface="Open Sans"/>
                <a:sym typeface="Open Sans"/>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3"/>
          <p:cNvSpPr txBox="1">
            <a:spLocks noGrp="1"/>
          </p:cNvSpPr>
          <p:nvPr>
            <p:ph type="title"/>
          </p:nvPr>
        </p:nvSpPr>
        <p:spPr>
          <a:xfrm>
            <a:off x="0" y="539207"/>
            <a:ext cx="7804597"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البحث في مجلات</a:t>
            </a:r>
            <a:r>
              <a:rPr lang="en-US" sz="3200" dirty="0">
                <a:solidFill>
                  <a:srgbClr val="586F7C"/>
                </a:solidFill>
                <a:latin typeface="Open Sans"/>
                <a:ea typeface="Open Sans"/>
                <a:cs typeface="Open Sans"/>
                <a:sym typeface="Open Sans"/>
              </a:rPr>
              <a:t>AMS </a:t>
            </a:r>
            <a:r>
              <a:rPr lang="ar-EG" sz="3200" dirty="0">
                <a:solidFill>
                  <a:srgbClr val="586F7C"/>
                </a:solidFill>
                <a:latin typeface="Open Sans"/>
                <a:ea typeface="Open Sans"/>
                <a:cs typeface="Open Sans"/>
                <a:sym typeface="Open Sans"/>
              </a:rPr>
              <a:t> ودراسات الأرصاد الجوية</a:t>
            </a:r>
            <a:endParaRPr sz="3200" dirty="0">
              <a:solidFill>
                <a:srgbClr val="586F7C"/>
              </a:solidFill>
              <a:latin typeface="Open Sans"/>
              <a:ea typeface="Open Sans"/>
              <a:cs typeface="Open Sans"/>
              <a:sym typeface="Open Sans"/>
            </a:endParaRPr>
          </a:p>
        </p:txBody>
      </p:sp>
      <p:sp>
        <p:nvSpPr>
          <p:cNvPr id="385" name="Google Shape;385;p43"/>
          <p:cNvSpPr txBox="1">
            <a:spLocks noGrp="1"/>
          </p:cNvSpPr>
          <p:nvPr>
            <p:ph type="body" idx="1"/>
          </p:nvPr>
        </p:nvSpPr>
        <p:spPr>
          <a:xfrm>
            <a:off x="0" y="1582323"/>
            <a:ext cx="11854544" cy="4736470"/>
          </a:xfrm>
          <a:prstGeom prst="rect">
            <a:avLst/>
          </a:prstGeom>
          <a:noFill/>
          <a:ln>
            <a:noFill/>
          </a:ln>
        </p:spPr>
        <p:txBody>
          <a:bodyPr spcFirstLastPara="1" wrap="square" lIns="91425" tIns="45700" rIns="91425" bIns="45700" anchor="t" anchorCtr="0">
            <a:noAutofit/>
          </a:bodyPr>
          <a:lstStyle/>
          <a:p>
            <a:pPr marL="127000" lvl="0" indent="0" algn="r" rtl="1">
              <a:lnSpc>
                <a:spcPct val="100000"/>
              </a:lnSpc>
              <a:spcBef>
                <a:spcPts val="1000"/>
              </a:spcBef>
              <a:spcAft>
                <a:spcPts val="0"/>
              </a:spcAft>
              <a:buClr>
                <a:schemeClr val="dk1"/>
              </a:buClr>
              <a:buSzPts val="2000"/>
              <a:buNone/>
            </a:pPr>
            <a:r>
              <a:rPr lang="ar-EG" sz="2000" dirty="0">
                <a:solidFill>
                  <a:schemeClr val="dk1"/>
                </a:solidFill>
                <a:latin typeface="Open Sans"/>
                <a:ea typeface="Open Sans"/>
                <a:cs typeface="Open Sans"/>
                <a:sym typeface="Open Sans"/>
              </a:rPr>
              <a:t>تدعم بوابة </a:t>
            </a:r>
            <a:r>
              <a:rPr lang="en-US" sz="2000" dirty="0">
                <a:solidFill>
                  <a:schemeClr val="dk1"/>
                </a:solidFill>
                <a:latin typeface="Open Sans"/>
                <a:ea typeface="Open Sans"/>
                <a:cs typeface="Open Sans"/>
                <a:sym typeface="Open Sans"/>
              </a:rPr>
              <a:t>AMS </a:t>
            </a:r>
            <a:r>
              <a:rPr lang="ar-EG" sz="2000"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البحث البسيط</a:t>
            </a:r>
            <a:r>
              <a:rPr lang="en-US" sz="2000" b="1" dirty="0">
                <a:solidFill>
                  <a:schemeClr val="dk1"/>
                </a:solidFill>
                <a:latin typeface="Open Sans"/>
                <a:ea typeface="Open Sans"/>
                <a:cs typeface="Open Sans"/>
                <a:sym typeface="Open Sans"/>
              </a:rPr>
              <a:t> </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search</a:t>
            </a:r>
            <a:r>
              <a:rPr lang="ar-EG" sz="2000" b="1" dirty="0">
                <a:solidFill>
                  <a:schemeClr val="dk1"/>
                </a:solidFill>
                <a:latin typeface="Open Sans"/>
                <a:ea typeface="Open Sans"/>
                <a:cs typeface="Open Sans"/>
                <a:sym typeface="Open Sans"/>
              </a:rPr>
              <a:t> </a:t>
            </a:r>
            <a:r>
              <a:rPr lang="en-US" sz="2000" b="1" dirty="0">
                <a:solidFill>
                  <a:schemeClr val="dk1"/>
                </a:solidFill>
                <a:latin typeface="Open Sans"/>
                <a:ea typeface="Open Sans"/>
                <a:cs typeface="Open Sans"/>
                <a:sym typeface="Open Sans"/>
              </a:rPr>
              <a:t>Simple</a:t>
            </a:r>
            <a:r>
              <a:rPr lang="ar-EG" sz="2000" b="1" dirty="0">
                <a:solidFill>
                  <a:schemeClr val="dk1"/>
                </a:solidFill>
                <a:latin typeface="Open Sans"/>
                <a:ea typeface="Open Sans"/>
                <a:cs typeface="Open Sans"/>
                <a:sym typeface="Open Sans"/>
              </a:rPr>
              <a:t> </a:t>
            </a:r>
            <a:r>
              <a:rPr lang="ar-EG" sz="2000" dirty="0">
                <a:solidFill>
                  <a:schemeClr val="dk1"/>
                </a:solidFill>
                <a:latin typeface="Open Sans"/>
                <a:ea typeface="Open Sans"/>
                <a:cs typeface="Open Sans"/>
                <a:sym typeface="Open Sans"/>
              </a:rPr>
              <a:t>و</a:t>
            </a:r>
            <a:r>
              <a:rPr lang="ar-EG" sz="2000" b="1" dirty="0">
                <a:solidFill>
                  <a:schemeClr val="dk1"/>
                </a:solidFill>
                <a:latin typeface="Open Sans"/>
                <a:ea typeface="Open Sans"/>
                <a:cs typeface="Open Sans"/>
                <a:sym typeface="Open Sans"/>
              </a:rPr>
              <a:t>المتقدم</a:t>
            </a:r>
            <a:r>
              <a:rPr lang="en-US" sz="2000" dirty="0">
                <a:solidFill>
                  <a:schemeClr val="dk1"/>
                </a:solidFill>
                <a:latin typeface="Open Sans"/>
                <a:ea typeface="Open Sans"/>
                <a:cs typeface="Open Sans"/>
                <a:sym typeface="Open Sans"/>
              </a:rPr>
              <a:t>.</a:t>
            </a:r>
            <a:r>
              <a:rPr lang="en-US" sz="2000" b="1" dirty="0">
                <a:solidFill>
                  <a:schemeClr val="dk1"/>
                </a:solidFill>
                <a:latin typeface="Open Sans"/>
                <a:ea typeface="Open Sans"/>
                <a:cs typeface="Open Sans"/>
                <a:sym typeface="Open Sans"/>
              </a:rPr>
              <a:t> Advanced search</a:t>
            </a:r>
            <a:r>
              <a:rPr lang="en-US" sz="2000" dirty="0">
                <a:solidFill>
                  <a:schemeClr val="dk1"/>
                </a:solidFill>
                <a:latin typeface="Open Sans"/>
                <a:ea typeface="Open Sans"/>
                <a:cs typeface="Open Sans"/>
                <a:sym typeface="Open Sans"/>
              </a:rPr>
              <a:t> </a:t>
            </a:r>
            <a:endParaRPr sz="2000" dirty="0">
              <a:solidFill>
                <a:schemeClr val="dk1"/>
              </a:solidFill>
              <a:latin typeface="Open Sans"/>
              <a:ea typeface="Open Sans"/>
              <a:cs typeface="Open Sans"/>
              <a:sym typeface="Open Sans"/>
            </a:endParaRPr>
          </a:p>
          <a:p>
            <a:pPr marL="469900" lvl="0" indent="-342900" algn="r" rtl="1">
              <a:lnSpc>
                <a:spcPct val="100000"/>
              </a:lnSpc>
              <a:spcBef>
                <a:spcPts val="1000"/>
              </a:spcBef>
              <a:spcAft>
                <a:spcPts val="0"/>
              </a:spcAft>
              <a:buClr>
                <a:schemeClr val="dk1"/>
              </a:buClr>
              <a:buSzPts val="2000"/>
              <a:buChar char="●"/>
            </a:pPr>
            <a:r>
              <a:rPr lang="ar-EG" sz="2000" dirty="0">
                <a:solidFill>
                  <a:schemeClr val="tx1">
                    <a:lumMod val="75000"/>
                    <a:lumOff val="25000"/>
                  </a:schemeClr>
                </a:solidFill>
                <a:latin typeface="Open Sans"/>
                <a:ea typeface="Open Sans"/>
                <a:cs typeface="Open Sans"/>
                <a:sym typeface="Open Sans"/>
              </a:rPr>
              <a:t>انقر على علامة  </a:t>
            </a:r>
            <a:r>
              <a:rPr lang="en-US" sz="2000" dirty="0">
                <a:solidFill>
                  <a:schemeClr val="tx1">
                    <a:lumMod val="75000"/>
                    <a:lumOff val="25000"/>
                  </a:schemeClr>
                </a:solidFill>
                <a:latin typeface="Open Sans"/>
                <a:ea typeface="Open Sans"/>
                <a:cs typeface="Open Sans"/>
                <a:sym typeface="Open Sans"/>
              </a:rPr>
              <a:t>        </a:t>
            </a:r>
            <a:r>
              <a:rPr lang="ar-EG" sz="2000" dirty="0">
                <a:solidFill>
                  <a:schemeClr val="tx1">
                    <a:lumMod val="75000"/>
                    <a:lumOff val="25000"/>
                  </a:schemeClr>
                </a:solidFill>
                <a:latin typeface="Open Sans"/>
                <a:ea typeface="Open Sans"/>
                <a:cs typeface="Open Sans"/>
                <a:sym typeface="Open Sans"/>
              </a:rPr>
              <a:t>لفتح مربع البحث. اكتب “</a:t>
            </a:r>
            <a:r>
              <a:rPr lang="en-US" sz="2000" dirty="0">
                <a:solidFill>
                  <a:schemeClr val="tx1">
                    <a:lumMod val="75000"/>
                    <a:lumOff val="25000"/>
                  </a:schemeClr>
                </a:solidFill>
                <a:latin typeface="Open Sans"/>
                <a:ea typeface="Open Sans"/>
                <a:cs typeface="Open Sans"/>
                <a:sym typeface="Open Sans"/>
              </a:rPr>
              <a:t> " </a:t>
            </a:r>
            <a:r>
              <a:rPr lang="en-US" sz="2000" b="1" dirty="0">
                <a:solidFill>
                  <a:schemeClr val="tx1">
                    <a:lumMod val="75000"/>
                    <a:lumOff val="25000"/>
                  </a:schemeClr>
                </a:solidFill>
                <a:latin typeface="Open Sans"/>
                <a:ea typeface="Open Sans"/>
                <a:cs typeface="Open Sans"/>
                <a:sym typeface="Open Sans"/>
              </a:rPr>
              <a:t>Tropical Cyclone </a:t>
            </a:r>
            <a:r>
              <a:rPr lang="ar-EG" sz="2000" dirty="0">
                <a:solidFill>
                  <a:schemeClr val="tx1">
                    <a:lumMod val="75000"/>
                    <a:lumOff val="25000"/>
                  </a:schemeClr>
                </a:solidFill>
                <a:latin typeface="Open Sans"/>
                <a:ea typeface="Open Sans"/>
                <a:cs typeface="Open Sans"/>
                <a:sym typeface="Open Sans"/>
              </a:rPr>
              <a:t>في مربع البحث البسيط وانقر فوق "بحث</a:t>
            </a:r>
            <a:r>
              <a:rPr lang="en-US" sz="2000" dirty="0">
                <a:solidFill>
                  <a:schemeClr val="tx1">
                    <a:lumMod val="75000"/>
                    <a:lumOff val="25000"/>
                  </a:schemeClr>
                </a:solidFill>
                <a:latin typeface="Open Sans"/>
                <a:ea typeface="Open Sans"/>
                <a:cs typeface="Open Sans"/>
                <a:sym typeface="Open Sans"/>
              </a:rPr>
              <a:t> search </a:t>
            </a:r>
            <a:r>
              <a:rPr lang="ar-EG" sz="2000" dirty="0">
                <a:solidFill>
                  <a:schemeClr val="tx1">
                    <a:lumMod val="75000"/>
                    <a:lumOff val="25000"/>
                  </a:schemeClr>
                </a:solidFill>
                <a:latin typeface="Open Sans"/>
                <a:ea typeface="Open Sans"/>
                <a:cs typeface="Open Sans"/>
                <a:sym typeface="Open Sans"/>
              </a:rPr>
              <a:t>". لاحظ خيار البحث المتقدم</a:t>
            </a:r>
            <a:r>
              <a:rPr lang="en-US" sz="2000" dirty="0">
                <a:solidFill>
                  <a:schemeClr val="tx1">
                    <a:lumMod val="75000"/>
                    <a:lumOff val="25000"/>
                  </a:schemeClr>
                </a:solidFill>
                <a:latin typeface="Open Sans"/>
                <a:ea typeface="Open Sans"/>
                <a:cs typeface="Open Sans"/>
                <a:sym typeface="Open Sans"/>
              </a:rPr>
              <a:t> Advanced Search.</a:t>
            </a:r>
            <a:endParaRPr dirty="0">
              <a:solidFill>
                <a:schemeClr val="tx1">
                  <a:lumMod val="75000"/>
                  <a:lumOff val="25000"/>
                </a:schemeClr>
              </a:solidFill>
            </a:endParaRPr>
          </a:p>
          <a:p>
            <a:pPr marL="469900" lvl="0" indent="-342900" algn="r" rtl="1">
              <a:lnSpc>
                <a:spcPct val="100000"/>
              </a:lnSpc>
              <a:spcBef>
                <a:spcPts val="1000"/>
              </a:spcBef>
              <a:spcAft>
                <a:spcPts val="0"/>
              </a:spcAft>
              <a:buClr>
                <a:schemeClr val="dk1"/>
              </a:buClr>
              <a:buSzPts val="2000"/>
              <a:buChar char="●"/>
            </a:pPr>
            <a:r>
              <a:rPr lang="ar-EG" sz="2000" dirty="0">
                <a:solidFill>
                  <a:schemeClr val="dk1"/>
                </a:solidFill>
                <a:latin typeface="Open Sans"/>
                <a:ea typeface="Open Sans"/>
                <a:cs typeface="Open Sans"/>
                <a:sym typeface="Open Sans"/>
              </a:rPr>
              <a:t>يجب أن تكون العبارة محاطة بعلامات تنصيص حتى تتمكن قاعدة البيانات من البحث عنها كعبارة وليس ككلمات منفصلة</a:t>
            </a:r>
            <a:r>
              <a:rPr lang="en-US" sz="2000" dirty="0">
                <a:solidFill>
                  <a:schemeClr val="dk1"/>
                </a:solidFill>
                <a:latin typeface="Open Sans"/>
                <a:ea typeface="Open Sans"/>
                <a:cs typeface="Open Sans"/>
                <a:sym typeface="Open Sans"/>
              </a:rPr>
              <a:t>.</a:t>
            </a:r>
            <a:endParaRPr dirty="0"/>
          </a:p>
          <a:p>
            <a:pPr marL="469900" lvl="0" indent="-215900" algn="l" rtl="0">
              <a:lnSpc>
                <a:spcPct val="100000"/>
              </a:lnSpc>
              <a:spcBef>
                <a:spcPts val="1000"/>
              </a:spcBef>
              <a:spcAft>
                <a:spcPts val="0"/>
              </a:spcAft>
              <a:buClr>
                <a:schemeClr val="dk1"/>
              </a:buClr>
              <a:buSzPts val="2000"/>
              <a:buNone/>
            </a:pPr>
            <a:endParaRPr sz="2000" dirty="0">
              <a:solidFill>
                <a:schemeClr val="dk1"/>
              </a:solidFill>
              <a:latin typeface="Open Sans"/>
              <a:ea typeface="Open Sans"/>
              <a:cs typeface="Open Sans"/>
              <a:sym typeface="Open Sans"/>
            </a:endParaRPr>
          </a:p>
        </p:txBody>
      </p:sp>
      <p:pic>
        <p:nvPicPr>
          <p:cNvPr id="386" name="Google Shape;386;p43"/>
          <p:cNvPicPr preferRelativeResize="0"/>
          <p:nvPr/>
        </p:nvPicPr>
        <p:blipFill rotWithShape="1">
          <a:blip r:embed="rId3">
            <a:alphaModFix/>
          </a:blip>
          <a:srcRect/>
          <a:stretch/>
        </p:blipFill>
        <p:spPr>
          <a:xfrm>
            <a:off x="916465" y="3619922"/>
            <a:ext cx="9787049" cy="2927412"/>
          </a:xfrm>
          <a:prstGeom prst="rect">
            <a:avLst/>
          </a:prstGeom>
          <a:noFill/>
          <a:ln>
            <a:noFill/>
          </a:ln>
        </p:spPr>
      </p:pic>
      <p:sp>
        <p:nvSpPr>
          <p:cNvPr id="387" name="Google Shape;387;p43"/>
          <p:cNvSpPr/>
          <p:nvPr/>
        </p:nvSpPr>
        <p:spPr>
          <a:xfrm>
            <a:off x="2717540" y="4401601"/>
            <a:ext cx="6184898" cy="874075"/>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88" name="Google Shape;388;p43"/>
          <p:cNvPicPr preferRelativeResize="0"/>
          <p:nvPr/>
        </p:nvPicPr>
        <p:blipFill rotWithShape="1">
          <a:blip r:embed="rId4">
            <a:alphaModFix/>
          </a:blip>
          <a:srcRect/>
          <a:stretch/>
        </p:blipFill>
        <p:spPr>
          <a:xfrm>
            <a:off x="9451020" y="2109815"/>
            <a:ext cx="461670" cy="402713"/>
          </a:xfrm>
          <a:prstGeom prst="rect">
            <a:avLst/>
          </a:prstGeom>
          <a:noFill/>
          <a:ln>
            <a:noFill/>
          </a:ln>
        </p:spPr>
      </p:pic>
      <p:cxnSp>
        <p:nvCxnSpPr>
          <p:cNvPr id="389" name="Google Shape;389;p43"/>
          <p:cNvCxnSpPr>
            <a:cxnSpLocks/>
            <a:stCxn id="388" idx="2"/>
          </p:cNvCxnSpPr>
          <p:nvPr/>
        </p:nvCxnSpPr>
        <p:spPr>
          <a:xfrm flipH="1">
            <a:off x="7456868" y="2512528"/>
            <a:ext cx="2224987" cy="2452278"/>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8"/>
          <p:cNvSpPr txBox="1">
            <a:spLocks noGrp="1"/>
          </p:cNvSpPr>
          <p:nvPr>
            <p:ph type="title"/>
          </p:nvPr>
        </p:nvSpPr>
        <p:spPr>
          <a:xfrm>
            <a:off x="0" y="378812"/>
            <a:ext cx="7798158"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FFFFFF"/>
              </a:buClr>
              <a:buSzPts val="3600"/>
              <a:buFont typeface="Trebuchet MS"/>
              <a:buNone/>
            </a:pPr>
            <a:r>
              <a:rPr lang="ar-EG" sz="3400" dirty="0">
                <a:solidFill>
                  <a:srgbClr val="586F7C"/>
                </a:solidFill>
                <a:latin typeface="Open Sans" panose="020B0606030504020204" pitchFamily="34" charset="0"/>
                <a:ea typeface="Open Sans" panose="020B0606030504020204" pitchFamily="34" charset="0"/>
                <a:cs typeface="Open Sans" panose="020B0606030504020204" pitchFamily="34" charset="0"/>
              </a:rPr>
              <a:t>نتائج البحث الأساسي</a:t>
            </a:r>
            <a:endParaRPr dirty="0">
              <a:solidFill>
                <a:srgbClr val="586F7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5" name="Google Shape;395;p8"/>
          <p:cNvSpPr txBox="1">
            <a:spLocks noGrp="1"/>
          </p:cNvSpPr>
          <p:nvPr>
            <p:ph type="body" idx="1"/>
          </p:nvPr>
        </p:nvSpPr>
        <p:spPr>
          <a:xfrm>
            <a:off x="8554346" y="1952499"/>
            <a:ext cx="3637653" cy="4627410"/>
          </a:xfrm>
          <a:prstGeom prst="rect">
            <a:avLst/>
          </a:prstGeom>
          <a:noFill/>
          <a:ln>
            <a:noFill/>
          </a:ln>
        </p:spPr>
        <p:txBody>
          <a:bodyPr spcFirstLastPara="1" wrap="square" lIns="91425" tIns="45700" rIns="91425" bIns="45700" anchor="t" anchorCtr="0">
            <a:noAutofit/>
          </a:bodyPr>
          <a:lstStyle/>
          <a:p>
            <a:pPr marL="469900" lvl="0" indent="-342900" algn="r" rtl="1">
              <a:lnSpc>
                <a:spcPct val="100000"/>
              </a:lnSpc>
              <a:spcBef>
                <a:spcPts val="1000"/>
              </a:spcBef>
              <a:spcAft>
                <a:spcPts val="0"/>
              </a:spcAft>
              <a:buClr>
                <a:schemeClr val="dk1"/>
              </a:buClr>
              <a:buSzPts val="2000"/>
              <a:buChar char="●"/>
            </a:pPr>
            <a:r>
              <a:rPr lang="ar-EG" sz="2000" dirty="0">
                <a:solidFill>
                  <a:schemeClr val="tx1">
                    <a:lumMod val="65000"/>
                    <a:lumOff val="35000"/>
                  </a:schemeClr>
                </a:solidFill>
                <a:latin typeface="Open Sans"/>
                <a:ea typeface="Open Sans"/>
                <a:cs typeface="Open Sans"/>
                <a:sym typeface="Open Sans"/>
              </a:rPr>
              <a:t>تم الحصول على </a:t>
            </a:r>
            <a:r>
              <a:rPr lang="ar-EG" sz="2000" b="1" dirty="0">
                <a:solidFill>
                  <a:schemeClr val="tx1">
                    <a:lumMod val="65000"/>
                    <a:lumOff val="35000"/>
                  </a:schemeClr>
                </a:solidFill>
                <a:latin typeface="Open Sans"/>
                <a:ea typeface="Open Sans"/>
                <a:cs typeface="Open Sans"/>
                <a:sym typeface="Open Sans"/>
              </a:rPr>
              <a:t>9946</a:t>
            </a:r>
            <a:r>
              <a:rPr lang="ar-EG" sz="2000" dirty="0">
                <a:solidFill>
                  <a:schemeClr val="tx1">
                    <a:lumMod val="65000"/>
                    <a:lumOff val="35000"/>
                  </a:schemeClr>
                </a:solidFill>
                <a:latin typeface="Open Sans"/>
                <a:ea typeface="Open Sans"/>
                <a:cs typeface="Open Sans"/>
                <a:sym typeface="Open Sans"/>
              </a:rPr>
              <a:t> نتيجة من جميع الاصدارات الموجودة في البوابة</a:t>
            </a:r>
            <a:r>
              <a:rPr lang="en-US" sz="2000" dirty="0">
                <a:solidFill>
                  <a:schemeClr val="tx1">
                    <a:lumMod val="65000"/>
                    <a:lumOff val="35000"/>
                  </a:schemeClr>
                </a:solidFill>
                <a:latin typeface="Open Sans"/>
                <a:ea typeface="Open Sans"/>
                <a:cs typeface="Open Sans"/>
                <a:sym typeface="Open Sans"/>
              </a:rPr>
              <a:t>.</a:t>
            </a:r>
            <a:endParaRPr sz="2000" dirty="0">
              <a:solidFill>
                <a:schemeClr val="tx1">
                  <a:lumMod val="65000"/>
                  <a:lumOff val="35000"/>
                </a:schemeClr>
              </a:solidFill>
            </a:endParaRPr>
          </a:p>
          <a:p>
            <a:pPr marL="469900" lvl="0" indent="-342900" algn="r" rtl="1">
              <a:lnSpc>
                <a:spcPct val="100000"/>
              </a:lnSpc>
              <a:buClr>
                <a:schemeClr val="dk1"/>
              </a:buClr>
              <a:buSzPts val="2000"/>
            </a:pPr>
            <a:r>
              <a:rPr lang="ar-EG" sz="2000" dirty="0">
                <a:solidFill>
                  <a:schemeClr val="tx1">
                    <a:lumMod val="65000"/>
                    <a:lumOff val="35000"/>
                  </a:schemeClr>
                </a:solidFill>
                <a:latin typeface="Open Sans"/>
                <a:ea typeface="Open Sans"/>
                <a:cs typeface="Open Sans"/>
                <a:sym typeface="Open Sans"/>
              </a:rPr>
              <a:t>لاحظ خيارات </a:t>
            </a:r>
            <a:r>
              <a:rPr lang="ar-EG" sz="2000" b="1" dirty="0">
                <a:solidFill>
                  <a:schemeClr val="tx1">
                    <a:lumMod val="65000"/>
                    <a:lumOff val="35000"/>
                  </a:schemeClr>
                </a:solidFill>
                <a:latin typeface="Open Sans"/>
                <a:ea typeface="Open Sans"/>
                <a:cs typeface="Open Sans"/>
                <a:sym typeface="Open Sans"/>
              </a:rPr>
              <a:t>الفرز</a:t>
            </a:r>
            <a:r>
              <a:rPr lang="ar-EG" sz="2000" dirty="0">
                <a:solidFill>
                  <a:schemeClr val="tx1">
                    <a:lumMod val="65000"/>
                    <a:lumOff val="35000"/>
                  </a:schemeClr>
                </a:solidFill>
                <a:latin typeface="Open Sans"/>
                <a:ea typeface="Open Sans"/>
                <a:cs typeface="Open Sans"/>
                <a:sym typeface="Open Sans"/>
              </a:rPr>
              <a:t>حسب </a:t>
            </a:r>
            <a:r>
              <a:rPr lang="ar-EG" sz="2000" b="1" dirty="0">
                <a:solidFill>
                  <a:schemeClr val="tx1">
                    <a:lumMod val="65000"/>
                    <a:lumOff val="35000"/>
                  </a:schemeClr>
                </a:solidFill>
                <a:latin typeface="Open Sans"/>
                <a:ea typeface="Open Sans"/>
                <a:cs typeface="Open Sans"/>
                <a:sym typeface="Open Sans"/>
              </a:rPr>
              <a:t>الصلة</a:t>
            </a:r>
            <a:r>
              <a:rPr lang="ar-EG" sz="2000" dirty="0">
                <a:solidFill>
                  <a:schemeClr val="tx1">
                    <a:lumMod val="65000"/>
                    <a:lumOff val="35000"/>
                  </a:schemeClr>
                </a:solidFill>
                <a:latin typeface="Open Sans"/>
                <a:ea typeface="Open Sans"/>
                <a:cs typeface="Open Sans"/>
                <a:sym typeface="Open Sans"/>
              </a:rPr>
              <a:t> </a:t>
            </a:r>
            <a:r>
              <a:rPr lang="en-US" sz="2000" b="1" dirty="0">
                <a:solidFill>
                  <a:schemeClr val="tx1">
                    <a:lumMod val="65000"/>
                    <a:lumOff val="35000"/>
                  </a:schemeClr>
                </a:solidFill>
                <a:latin typeface="Open Sans"/>
                <a:ea typeface="Open Sans"/>
                <a:cs typeface="Open Sans"/>
                <a:sym typeface="Open Sans"/>
              </a:rPr>
              <a:t> SORT  by Relevance </a:t>
            </a:r>
            <a:r>
              <a:rPr lang="ar-EG" sz="2000" dirty="0">
                <a:solidFill>
                  <a:schemeClr val="tx1">
                    <a:lumMod val="65000"/>
                    <a:lumOff val="35000"/>
                  </a:schemeClr>
                </a:solidFill>
                <a:latin typeface="Open Sans"/>
                <a:ea typeface="Open Sans"/>
                <a:cs typeface="Open Sans"/>
                <a:sym typeface="Open Sans"/>
              </a:rPr>
              <a:t>(افتراضي)، والتاريخ</a:t>
            </a:r>
            <a:r>
              <a:rPr lang="en-US" sz="2000" b="1" dirty="0">
                <a:solidFill>
                  <a:schemeClr val="tx1">
                    <a:lumMod val="65000"/>
                    <a:lumOff val="35000"/>
                  </a:schemeClr>
                </a:solidFill>
                <a:latin typeface="Open Sans"/>
                <a:ea typeface="Open Sans"/>
                <a:cs typeface="Open Sans"/>
                <a:sym typeface="Open Sans"/>
              </a:rPr>
              <a:t> </a:t>
            </a:r>
            <a:r>
              <a:rPr lang="ar-EG" sz="2000" b="1" dirty="0">
                <a:solidFill>
                  <a:schemeClr val="tx1">
                    <a:lumMod val="65000"/>
                    <a:lumOff val="35000"/>
                  </a:schemeClr>
                </a:solidFill>
                <a:latin typeface="Open Sans"/>
                <a:ea typeface="Open Sans"/>
                <a:cs typeface="Open Sans"/>
                <a:sym typeface="Open Sans"/>
              </a:rPr>
              <a:t> </a:t>
            </a:r>
            <a:r>
              <a:rPr lang="en-US" sz="2000" b="1" dirty="0">
                <a:solidFill>
                  <a:schemeClr val="tx1">
                    <a:lumMod val="65000"/>
                    <a:lumOff val="35000"/>
                  </a:schemeClr>
                </a:solidFill>
                <a:latin typeface="Open Sans"/>
                <a:ea typeface="Open Sans"/>
                <a:cs typeface="Open Sans"/>
                <a:sym typeface="Open Sans"/>
              </a:rPr>
              <a:t>Date</a:t>
            </a:r>
            <a:r>
              <a:rPr lang="ar-EG" sz="2000" dirty="0">
                <a:solidFill>
                  <a:schemeClr val="tx1">
                    <a:lumMod val="65000"/>
                    <a:lumOff val="35000"/>
                  </a:schemeClr>
                </a:solidFill>
                <a:latin typeface="Open Sans"/>
                <a:ea typeface="Open Sans"/>
                <a:cs typeface="Open Sans"/>
                <a:sym typeface="Open Sans"/>
              </a:rPr>
              <a:t>، و</a:t>
            </a:r>
            <a:r>
              <a:rPr lang="ar-EG" sz="2000" b="1" dirty="0">
                <a:solidFill>
                  <a:schemeClr val="tx1">
                    <a:lumMod val="65000"/>
                    <a:lumOff val="35000"/>
                  </a:schemeClr>
                </a:solidFill>
                <a:latin typeface="Open Sans"/>
                <a:ea typeface="Open Sans"/>
                <a:cs typeface="Open Sans"/>
                <a:sym typeface="Open Sans"/>
              </a:rPr>
              <a:t>المقال</a:t>
            </a:r>
            <a:r>
              <a:rPr lang="en-US" sz="2000" b="1" dirty="0">
                <a:solidFill>
                  <a:schemeClr val="tx1">
                    <a:lumMod val="65000"/>
                    <a:lumOff val="35000"/>
                  </a:schemeClr>
                </a:solidFill>
                <a:latin typeface="Open Sans"/>
                <a:ea typeface="Open Sans"/>
                <a:cs typeface="Open Sans"/>
                <a:sym typeface="Open Sans"/>
              </a:rPr>
              <a:t> </a:t>
            </a:r>
            <a:r>
              <a:rPr lang="ar-EG" sz="2000" b="1" dirty="0">
                <a:solidFill>
                  <a:schemeClr val="tx1">
                    <a:lumMod val="65000"/>
                    <a:lumOff val="35000"/>
                  </a:schemeClr>
                </a:solidFill>
                <a:latin typeface="Open Sans"/>
                <a:ea typeface="Open Sans"/>
                <a:cs typeface="Open Sans"/>
                <a:sym typeface="Open Sans"/>
              </a:rPr>
              <a:t> </a:t>
            </a:r>
            <a:r>
              <a:rPr lang="en-US" sz="2000" b="1" dirty="0">
                <a:solidFill>
                  <a:schemeClr val="tx1">
                    <a:lumMod val="65000"/>
                    <a:lumOff val="35000"/>
                  </a:schemeClr>
                </a:solidFill>
                <a:latin typeface="Open Sans"/>
                <a:ea typeface="Open Sans"/>
                <a:cs typeface="Open Sans"/>
                <a:sym typeface="Open Sans"/>
              </a:rPr>
              <a:t>Article</a:t>
            </a:r>
            <a:r>
              <a:rPr lang="ar-EG" sz="2000" dirty="0">
                <a:solidFill>
                  <a:schemeClr val="tx1">
                    <a:lumMod val="65000"/>
                    <a:lumOff val="35000"/>
                  </a:schemeClr>
                </a:solidFill>
                <a:latin typeface="Open Sans"/>
                <a:ea typeface="Open Sans"/>
                <a:cs typeface="Open Sans"/>
                <a:sym typeface="Open Sans"/>
              </a:rPr>
              <a:t>، و</a:t>
            </a:r>
            <a:r>
              <a:rPr lang="ar-EG" sz="2000" b="1" dirty="0">
                <a:solidFill>
                  <a:schemeClr val="tx1">
                    <a:lumMod val="65000"/>
                    <a:lumOff val="35000"/>
                  </a:schemeClr>
                </a:solidFill>
                <a:latin typeface="Open Sans"/>
                <a:ea typeface="Open Sans"/>
                <a:cs typeface="Open Sans"/>
                <a:sym typeface="Open Sans"/>
              </a:rPr>
              <a:t>المؤلف</a:t>
            </a:r>
            <a:r>
              <a:rPr lang="en-US" sz="2000" b="1" dirty="0">
                <a:solidFill>
                  <a:schemeClr val="tx1">
                    <a:lumMod val="65000"/>
                    <a:lumOff val="35000"/>
                  </a:schemeClr>
                </a:solidFill>
                <a:latin typeface="Open Sans"/>
                <a:ea typeface="Open Sans"/>
                <a:cs typeface="Open Sans"/>
                <a:sym typeface="Open Sans"/>
              </a:rPr>
              <a:t> Author</a:t>
            </a:r>
            <a:r>
              <a:rPr lang="ar-EG" sz="2000" dirty="0">
                <a:solidFill>
                  <a:schemeClr val="tx1">
                    <a:lumMod val="65000"/>
                    <a:lumOff val="35000"/>
                  </a:schemeClr>
                </a:solidFill>
                <a:latin typeface="Open Sans"/>
                <a:ea typeface="Open Sans"/>
                <a:cs typeface="Open Sans"/>
                <a:sym typeface="Open Sans"/>
              </a:rPr>
              <a:t>، و</a:t>
            </a:r>
            <a:r>
              <a:rPr lang="ar-EG" sz="2000" b="1" dirty="0">
                <a:solidFill>
                  <a:schemeClr val="tx1">
                    <a:lumMod val="65000"/>
                    <a:lumOff val="35000"/>
                  </a:schemeClr>
                </a:solidFill>
                <a:latin typeface="Open Sans"/>
                <a:ea typeface="Open Sans"/>
                <a:cs typeface="Open Sans"/>
                <a:sym typeface="Open Sans"/>
              </a:rPr>
              <a:t>المجلة</a:t>
            </a:r>
            <a:r>
              <a:rPr lang="en-US" sz="2000" b="1" dirty="0">
                <a:solidFill>
                  <a:schemeClr val="tx1">
                    <a:lumMod val="65000"/>
                    <a:lumOff val="35000"/>
                  </a:schemeClr>
                </a:solidFill>
                <a:latin typeface="Open Sans"/>
                <a:ea typeface="Open Sans"/>
                <a:cs typeface="Open Sans"/>
                <a:sym typeface="Open Sans"/>
              </a:rPr>
              <a:t> </a:t>
            </a:r>
            <a:r>
              <a:rPr lang="ar-EG" sz="2000" b="1" dirty="0">
                <a:solidFill>
                  <a:schemeClr val="tx1">
                    <a:lumMod val="65000"/>
                    <a:lumOff val="35000"/>
                  </a:schemeClr>
                </a:solidFill>
                <a:latin typeface="Open Sans"/>
                <a:ea typeface="Open Sans"/>
                <a:cs typeface="Open Sans"/>
                <a:sym typeface="Open Sans"/>
              </a:rPr>
              <a:t> </a:t>
            </a:r>
            <a:r>
              <a:rPr lang="en-US" sz="2000" b="1" dirty="0">
                <a:solidFill>
                  <a:schemeClr val="tx1">
                    <a:lumMod val="65000"/>
                    <a:lumOff val="35000"/>
                  </a:schemeClr>
                </a:solidFill>
                <a:latin typeface="Open Sans"/>
                <a:ea typeface="Open Sans"/>
                <a:cs typeface="Open Sans"/>
                <a:sym typeface="Open Sans"/>
              </a:rPr>
              <a:t>Journal</a:t>
            </a:r>
            <a:r>
              <a:rPr lang="ar-EG" sz="2000" dirty="0">
                <a:solidFill>
                  <a:schemeClr val="tx1">
                    <a:lumMod val="65000"/>
                    <a:lumOff val="35000"/>
                  </a:schemeClr>
                </a:solidFill>
                <a:latin typeface="Open Sans"/>
                <a:ea typeface="Open Sans"/>
                <a:cs typeface="Open Sans"/>
                <a:sym typeface="Open Sans"/>
              </a:rPr>
              <a:t>، وخيارات </a:t>
            </a:r>
            <a:r>
              <a:rPr lang="ar-EG" sz="2000" b="1" dirty="0">
                <a:solidFill>
                  <a:schemeClr val="tx1">
                    <a:lumMod val="65000"/>
                    <a:lumOff val="35000"/>
                  </a:schemeClr>
                </a:solidFill>
                <a:latin typeface="Open Sans"/>
                <a:ea typeface="Open Sans"/>
                <a:cs typeface="Open Sans"/>
                <a:sym typeface="Open Sans"/>
              </a:rPr>
              <a:t>المستخلص</a:t>
            </a:r>
            <a:r>
              <a:rPr lang="en-US" sz="2000" b="1" dirty="0">
                <a:solidFill>
                  <a:schemeClr val="tx1">
                    <a:lumMod val="65000"/>
                    <a:lumOff val="35000"/>
                  </a:schemeClr>
                </a:solidFill>
                <a:latin typeface="Open Sans"/>
                <a:ea typeface="Open Sans"/>
                <a:cs typeface="Open Sans"/>
                <a:sym typeface="Open Sans"/>
              </a:rPr>
              <a:t> </a:t>
            </a:r>
            <a:r>
              <a:rPr lang="ar-EG" sz="2000" b="1" dirty="0">
                <a:solidFill>
                  <a:schemeClr val="tx1">
                    <a:lumMod val="65000"/>
                    <a:lumOff val="35000"/>
                  </a:schemeClr>
                </a:solidFill>
                <a:latin typeface="Open Sans"/>
                <a:ea typeface="Open Sans"/>
                <a:cs typeface="Open Sans"/>
                <a:sym typeface="Open Sans"/>
              </a:rPr>
              <a:t> </a:t>
            </a:r>
            <a:r>
              <a:rPr lang="en-US" sz="2000" b="1" dirty="0">
                <a:solidFill>
                  <a:schemeClr val="tx1">
                    <a:lumMod val="65000"/>
                    <a:lumOff val="35000"/>
                  </a:schemeClr>
                </a:solidFill>
                <a:latin typeface="Open Sans"/>
                <a:ea typeface="Open Sans"/>
                <a:cs typeface="Open Sans"/>
                <a:sym typeface="Open Sans"/>
              </a:rPr>
              <a:t>Abstract</a:t>
            </a:r>
            <a:r>
              <a:rPr lang="ar-EG" sz="2000" dirty="0">
                <a:solidFill>
                  <a:schemeClr val="tx1">
                    <a:lumMod val="65000"/>
                    <a:lumOff val="35000"/>
                  </a:schemeClr>
                </a:solidFill>
                <a:latin typeface="Open Sans"/>
                <a:ea typeface="Open Sans"/>
                <a:cs typeface="Open Sans"/>
                <a:sym typeface="Open Sans"/>
              </a:rPr>
              <a:t> و</a:t>
            </a:r>
            <a:r>
              <a:rPr lang="en-US" sz="2000" b="1" dirty="0">
                <a:solidFill>
                  <a:schemeClr val="tx1">
                    <a:lumMod val="65000"/>
                    <a:lumOff val="35000"/>
                  </a:schemeClr>
                </a:solidFill>
                <a:latin typeface="Open Sans"/>
                <a:ea typeface="Open Sans"/>
                <a:cs typeface="Open Sans"/>
                <a:sym typeface="Open Sans"/>
              </a:rPr>
              <a:t>PDF</a:t>
            </a:r>
            <a:r>
              <a:rPr lang="en-US" sz="2000" dirty="0">
                <a:solidFill>
                  <a:schemeClr val="tx1">
                    <a:lumMod val="65000"/>
                    <a:lumOff val="35000"/>
                  </a:schemeClr>
                </a:solidFill>
                <a:latin typeface="Open Sans"/>
                <a:ea typeface="Open Sans"/>
                <a:cs typeface="Open Sans"/>
                <a:sym typeface="Open Sans"/>
              </a:rPr>
              <a:t> </a:t>
            </a:r>
            <a:r>
              <a:rPr lang="ar-EG" sz="2000" dirty="0">
                <a:solidFill>
                  <a:schemeClr val="tx1">
                    <a:lumMod val="65000"/>
                    <a:lumOff val="35000"/>
                  </a:schemeClr>
                </a:solidFill>
                <a:latin typeface="Open Sans"/>
                <a:ea typeface="Open Sans"/>
                <a:cs typeface="Open Sans"/>
                <a:sym typeface="Open Sans"/>
              </a:rPr>
              <a:t> لكل نتيجة بحث.</a:t>
            </a:r>
            <a:endParaRPr dirty="0">
              <a:solidFill>
                <a:schemeClr val="tx1">
                  <a:lumMod val="65000"/>
                  <a:lumOff val="35000"/>
                </a:schemeClr>
              </a:solidFill>
            </a:endParaRPr>
          </a:p>
          <a:p>
            <a:pPr marL="469900" lvl="0" indent="-342900" algn="r" rtl="1">
              <a:lnSpc>
                <a:spcPct val="100000"/>
              </a:lnSpc>
              <a:spcBef>
                <a:spcPts val="1000"/>
              </a:spcBef>
              <a:spcAft>
                <a:spcPts val="0"/>
              </a:spcAft>
              <a:buClr>
                <a:schemeClr val="dk1"/>
              </a:buClr>
              <a:buSzPts val="2000"/>
              <a:buChar char="●"/>
            </a:pPr>
            <a:r>
              <a:rPr lang="ar-EG" sz="2000" dirty="0">
                <a:solidFill>
                  <a:schemeClr val="tx1">
                    <a:lumMod val="65000"/>
                    <a:lumOff val="35000"/>
                  </a:schemeClr>
                </a:solidFill>
                <a:latin typeface="Open Sans"/>
                <a:ea typeface="Open Sans"/>
                <a:cs typeface="Open Sans"/>
                <a:sym typeface="Open Sans"/>
              </a:rPr>
              <a:t>لاحظ خيارات </a:t>
            </a:r>
            <a:r>
              <a:rPr lang="ar-EG" sz="2000" b="1" dirty="0">
                <a:solidFill>
                  <a:schemeClr val="tx1">
                    <a:lumMod val="65000"/>
                    <a:lumOff val="35000"/>
                  </a:schemeClr>
                </a:solidFill>
                <a:latin typeface="Open Sans"/>
                <a:ea typeface="Open Sans"/>
                <a:cs typeface="Open Sans"/>
                <a:sym typeface="Open Sans"/>
              </a:rPr>
              <a:t>الحفظ</a:t>
            </a:r>
            <a:r>
              <a:rPr lang="ar-EG" sz="2000" dirty="0">
                <a:solidFill>
                  <a:schemeClr val="tx1">
                    <a:lumMod val="65000"/>
                    <a:lumOff val="35000"/>
                  </a:schemeClr>
                </a:solidFill>
                <a:latin typeface="Open Sans"/>
                <a:ea typeface="Open Sans"/>
                <a:cs typeface="Open Sans"/>
                <a:sym typeface="Open Sans"/>
              </a:rPr>
              <a:t>  </a:t>
            </a:r>
            <a:r>
              <a:rPr lang="en-US" sz="2000" b="1" dirty="0">
                <a:solidFill>
                  <a:schemeClr val="tx1">
                    <a:lumMod val="65000"/>
                    <a:lumOff val="35000"/>
                  </a:schemeClr>
                </a:solidFill>
                <a:latin typeface="Open Sans"/>
                <a:ea typeface="Open Sans"/>
                <a:cs typeface="Open Sans"/>
                <a:sym typeface="Open Sans"/>
              </a:rPr>
              <a:t>Save </a:t>
            </a:r>
            <a:r>
              <a:rPr lang="ar-EG" sz="2000" b="1" dirty="0">
                <a:solidFill>
                  <a:schemeClr val="tx1">
                    <a:lumMod val="65000"/>
                    <a:lumOff val="35000"/>
                  </a:schemeClr>
                </a:solidFill>
                <a:latin typeface="Open Sans"/>
                <a:ea typeface="Open Sans"/>
                <a:cs typeface="Open Sans"/>
                <a:sym typeface="Open Sans"/>
              </a:rPr>
              <a:t>والبريد الإلكتروني</a:t>
            </a:r>
            <a:r>
              <a:rPr lang="ar-EG" sz="2000" dirty="0">
                <a:solidFill>
                  <a:schemeClr val="tx1">
                    <a:lumMod val="65000"/>
                    <a:lumOff val="35000"/>
                  </a:schemeClr>
                </a:solidFill>
                <a:latin typeface="Open Sans"/>
                <a:ea typeface="Open Sans"/>
                <a:cs typeface="Open Sans"/>
                <a:sym typeface="Open Sans"/>
              </a:rPr>
              <a:t> في </a:t>
            </a:r>
            <a:r>
              <a:rPr lang="en-US" sz="2000" b="1" dirty="0">
                <a:solidFill>
                  <a:schemeClr val="tx1">
                    <a:lumMod val="65000"/>
                    <a:lumOff val="35000"/>
                  </a:schemeClr>
                </a:solidFill>
                <a:latin typeface="Open Sans"/>
                <a:ea typeface="Open Sans"/>
                <a:cs typeface="Open Sans"/>
                <a:sym typeface="Open Sans"/>
              </a:rPr>
              <a:t>Email </a:t>
            </a:r>
            <a:r>
              <a:rPr lang="ar-EG" sz="2000" dirty="0">
                <a:solidFill>
                  <a:schemeClr val="tx1">
                    <a:lumMod val="65000"/>
                    <a:lumOff val="35000"/>
                  </a:schemeClr>
                </a:solidFill>
                <a:latin typeface="Open Sans"/>
                <a:ea typeface="Open Sans"/>
                <a:cs typeface="Open Sans"/>
                <a:sym typeface="Open Sans"/>
              </a:rPr>
              <a:t>العمود الأيمن</a:t>
            </a:r>
            <a:r>
              <a:rPr lang="en-US" sz="2000" dirty="0">
                <a:solidFill>
                  <a:schemeClr val="tx1">
                    <a:lumMod val="65000"/>
                    <a:lumOff val="35000"/>
                  </a:schemeClr>
                </a:solidFill>
                <a:latin typeface="Open Sans"/>
                <a:ea typeface="Open Sans"/>
                <a:cs typeface="Open Sans"/>
                <a:sym typeface="Open Sans"/>
              </a:rPr>
              <a:t>.</a:t>
            </a:r>
            <a:endParaRPr sz="2000" dirty="0">
              <a:solidFill>
                <a:schemeClr val="tx1">
                  <a:lumMod val="65000"/>
                  <a:lumOff val="35000"/>
                </a:schemeClr>
              </a:solidFill>
            </a:endParaRPr>
          </a:p>
          <a:p>
            <a:pPr marL="457200" lvl="0" indent="-228600" algn="l" rtl="0">
              <a:lnSpc>
                <a:spcPct val="90000"/>
              </a:lnSpc>
              <a:spcBef>
                <a:spcPts val="1000"/>
              </a:spcBef>
              <a:spcAft>
                <a:spcPts val="0"/>
              </a:spcAft>
              <a:buClr>
                <a:schemeClr val="lt1"/>
              </a:buClr>
              <a:buSzPts val="2400"/>
              <a:buNone/>
            </a:pPr>
            <a:endParaRPr dirty="0"/>
          </a:p>
        </p:txBody>
      </p:sp>
      <p:pic>
        <p:nvPicPr>
          <p:cNvPr id="396" name="Google Shape;396;p8"/>
          <p:cNvPicPr preferRelativeResize="0"/>
          <p:nvPr/>
        </p:nvPicPr>
        <p:blipFill rotWithShape="1">
          <a:blip r:embed="rId3">
            <a:alphaModFix/>
          </a:blip>
          <a:srcRect/>
          <a:stretch/>
        </p:blipFill>
        <p:spPr>
          <a:xfrm>
            <a:off x="72878" y="1944394"/>
            <a:ext cx="8377823" cy="4184263"/>
          </a:xfrm>
          <a:prstGeom prst="rect">
            <a:avLst/>
          </a:prstGeom>
          <a:noFill/>
          <a:ln>
            <a:noFill/>
          </a:ln>
        </p:spPr>
      </p:pic>
      <p:sp>
        <p:nvSpPr>
          <p:cNvPr id="397" name="Google Shape;397;p8"/>
          <p:cNvSpPr/>
          <p:nvPr/>
        </p:nvSpPr>
        <p:spPr>
          <a:xfrm>
            <a:off x="72878" y="2209800"/>
            <a:ext cx="2177141" cy="304623"/>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8" name="Google Shape;398;p8"/>
          <p:cNvSpPr/>
          <p:nvPr/>
        </p:nvSpPr>
        <p:spPr>
          <a:xfrm>
            <a:off x="1295828" y="2889966"/>
            <a:ext cx="1614045" cy="34309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9" name="Google Shape;399;p8"/>
          <p:cNvSpPr/>
          <p:nvPr/>
        </p:nvSpPr>
        <p:spPr>
          <a:xfrm>
            <a:off x="8047321" y="2728977"/>
            <a:ext cx="507026" cy="116810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0" name="Google Shape;400;p8"/>
          <p:cNvSpPr/>
          <p:nvPr/>
        </p:nvSpPr>
        <p:spPr>
          <a:xfrm>
            <a:off x="11315" y="5697376"/>
            <a:ext cx="2027702" cy="43128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01" name="Google Shape;401;p8"/>
          <p:cNvCxnSpPr>
            <a:cxnSpLocks/>
          </p:cNvCxnSpPr>
          <p:nvPr/>
        </p:nvCxnSpPr>
        <p:spPr>
          <a:xfrm flipH="1" flipV="1">
            <a:off x="2909873" y="3070690"/>
            <a:ext cx="6318968" cy="537911"/>
          </a:xfrm>
          <a:prstGeom prst="straightConnector1">
            <a:avLst/>
          </a:prstGeom>
          <a:noFill/>
          <a:ln w="28575" cap="flat" cmpd="sng">
            <a:solidFill>
              <a:srgbClr val="93C47D"/>
            </a:solidFill>
            <a:prstDash val="solid"/>
            <a:round/>
            <a:headEnd type="none" w="sm" len="sm"/>
            <a:tailEnd type="triangle" w="med" len="med"/>
          </a:ln>
        </p:spPr>
      </p:cxnSp>
      <p:cxnSp>
        <p:nvCxnSpPr>
          <p:cNvPr id="402" name="Google Shape;402;p8"/>
          <p:cNvCxnSpPr>
            <a:cxnSpLocks/>
          </p:cNvCxnSpPr>
          <p:nvPr/>
        </p:nvCxnSpPr>
        <p:spPr>
          <a:xfrm flipH="1" flipV="1">
            <a:off x="8246641" y="3313030"/>
            <a:ext cx="774811" cy="261643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9"/>
          <p:cNvSpPr txBox="1">
            <a:spLocks noGrp="1"/>
          </p:cNvSpPr>
          <p:nvPr>
            <p:ph type="title"/>
          </p:nvPr>
        </p:nvSpPr>
        <p:spPr>
          <a:xfrm>
            <a:off x="0" y="378812"/>
            <a:ext cx="7778839"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FFFFFF"/>
              </a:buClr>
              <a:buSzPts val="3600"/>
              <a:buFont typeface="Trebuchet MS"/>
              <a:buNone/>
            </a:pPr>
            <a:r>
              <a:rPr lang="ar-EG" sz="3600" dirty="0">
                <a:solidFill>
                  <a:srgbClr val="586F7C"/>
                </a:solidFill>
                <a:latin typeface="Open Sans" panose="020B0606030504020204" pitchFamily="34" charset="0"/>
                <a:ea typeface="Open Sans" panose="020B0606030504020204" pitchFamily="34" charset="0"/>
                <a:cs typeface="Open Sans" panose="020B0606030504020204" pitchFamily="34" charset="0"/>
              </a:rPr>
              <a:t>تابع نتائج البحث البسيط</a:t>
            </a:r>
            <a:endParaRPr dirty="0">
              <a:solidFill>
                <a:srgbClr val="586F7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8" name="Google Shape;408;p9"/>
          <p:cNvSpPr txBox="1">
            <a:spLocks noGrp="1"/>
          </p:cNvSpPr>
          <p:nvPr>
            <p:ph type="body" idx="1"/>
          </p:nvPr>
        </p:nvSpPr>
        <p:spPr>
          <a:xfrm>
            <a:off x="7004115" y="2257507"/>
            <a:ext cx="4702481" cy="3599400"/>
          </a:xfrm>
          <a:prstGeom prst="rect">
            <a:avLst/>
          </a:prstGeom>
          <a:noFill/>
          <a:ln>
            <a:noFill/>
          </a:ln>
        </p:spPr>
        <p:txBody>
          <a:bodyPr spcFirstLastPara="1" wrap="square" lIns="91425" tIns="45700" rIns="91425" bIns="45700" anchor="t" anchorCtr="0">
            <a:noAutofit/>
          </a:bodyPr>
          <a:lstStyle/>
          <a:p>
            <a:pPr marL="469900" lvl="0" indent="-342900" algn="r" rtl="1">
              <a:lnSpc>
                <a:spcPct val="100000"/>
              </a:lnSpc>
              <a:spcBef>
                <a:spcPts val="1000"/>
              </a:spcBef>
              <a:spcAft>
                <a:spcPts val="0"/>
              </a:spcAft>
              <a:buClr>
                <a:schemeClr val="dk1"/>
              </a:buClr>
              <a:buSzPts val="2000"/>
              <a:buChar char="●"/>
            </a:pPr>
            <a:r>
              <a:rPr lang="ar-EG" sz="2400" dirty="0">
                <a:solidFill>
                  <a:schemeClr val="tx1">
                    <a:lumMod val="75000"/>
                    <a:lumOff val="25000"/>
                  </a:schemeClr>
                </a:solidFill>
                <a:latin typeface="Open Sans"/>
                <a:ea typeface="Open Sans"/>
                <a:cs typeface="Open Sans"/>
                <a:sym typeface="Open Sans"/>
              </a:rPr>
              <a:t>في العمود الأيسر من البحث البسيط، يحدد خيار </a:t>
            </a:r>
            <a:r>
              <a:rPr lang="ar-EG" sz="2400" b="1" dirty="0">
                <a:solidFill>
                  <a:schemeClr val="tx1">
                    <a:lumMod val="75000"/>
                    <a:lumOff val="25000"/>
                  </a:schemeClr>
                </a:solidFill>
                <a:latin typeface="Open Sans"/>
                <a:ea typeface="Open Sans"/>
                <a:cs typeface="Open Sans"/>
                <a:sym typeface="Open Sans"/>
              </a:rPr>
              <a:t>تحديد حسب النشر</a:t>
            </a:r>
            <a:r>
              <a:rPr lang="en-US" sz="2400" b="1" dirty="0">
                <a:solidFill>
                  <a:schemeClr val="tx1">
                    <a:lumMod val="75000"/>
                    <a:lumOff val="25000"/>
                  </a:schemeClr>
                </a:solidFill>
                <a:latin typeface="Open Sans"/>
                <a:ea typeface="Open Sans"/>
                <a:cs typeface="Open Sans"/>
                <a:sym typeface="Open Sans"/>
              </a:rPr>
              <a:t> Refine by Publication</a:t>
            </a:r>
            <a:r>
              <a:rPr lang="ar-EG" sz="2400" b="1" dirty="0">
                <a:solidFill>
                  <a:schemeClr val="tx1">
                    <a:lumMod val="75000"/>
                    <a:lumOff val="25000"/>
                  </a:schemeClr>
                </a:solidFill>
                <a:latin typeface="Open Sans"/>
                <a:ea typeface="Open Sans"/>
                <a:cs typeface="Open Sans"/>
                <a:sym typeface="Open Sans"/>
              </a:rPr>
              <a:t> </a:t>
            </a:r>
            <a:r>
              <a:rPr lang="ar-EG" sz="2400" dirty="0">
                <a:solidFill>
                  <a:schemeClr val="tx1">
                    <a:lumMod val="75000"/>
                    <a:lumOff val="25000"/>
                  </a:schemeClr>
                </a:solidFill>
                <a:latin typeface="Open Sans"/>
                <a:ea typeface="Open Sans"/>
                <a:cs typeface="Open Sans"/>
                <a:sym typeface="Open Sans"/>
              </a:rPr>
              <a:t>النتائج حسب المجلات</a:t>
            </a:r>
            <a:r>
              <a:rPr lang="en-US" sz="2400"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a:p>
            <a:pPr marL="469900" lvl="0" indent="-342900" algn="r" rtl="1">
              <a:lnSpc>
                <a:spcPct val="100000"/>
              </a:lnSpc>
              <a:spcBef>
                <a:spcPts val="1000"/>
              </a:spcBef>
              <a:spcAft>
                <a:spcPts val="0"/>
              </a:spcAft>
              <a:buClr>
                <a:schemeClr val="dk1"/>
              </a:buClr>
              <a:buSzPts val="2000"/>
              <a:buChar char="●"/>
            </a:pPr>
            <a:r>
              <a:rPr lang="ar-EG" dirty="0">
                <a:solidFill>
                  <a:schemeClr val="tx1">
                    <a:lumMod val="75000"/>
                    <a:lumOff val="25000"/>
                  </a:schemeClr>
                </a:solidFill>
                <a:latin typeface="Open Sans"/>
                <a:ea typeface="Open Sans"/>
                <a:cs typeface="Open Sans"/>
                <a:sym typeface="Open Sans"/>
              </a:rPr>
              <a:t>يمكن أن تقتصر النتائج أيضًا على ا</a:t>
            </a:r>
            <a:r>
              <a:rPr lang="ar-EG" b="1" dirty="0">
                <a:solidFill>
                  <a:schemeClr val="tx1">
                    <a:lumMod val="75000"/>
                    <a:lumOff val="25000"/>
                  </a:schemeClr>
                </a:solidFill>
                <a:latin typeface="Open Sans"/>
                <a:ea typeface="Open Sans"/>
                <a:cs typeface="Open Sans"/>
                <a:sym typeface="Open Sans"/>
              </a:rPr>
              <a:t>لتاريخ</a:t>
            </a:r>
            <a:r>
              <a:rPr lang="ar-EG" dirty="0">
                <a:solidFill>
                  <a:schemeClr val="tx1">
                    <a:lumMod val="75000"/>
                    <a:lumOff val="25000"/>
                  </a:schemeClr>
                </a:solidFill>
                <a:latin typeface="Open Sans"/>
                <a:ea typeface="Open Sans"/>
                <a:cs typeface="Open Sans"/>
                <a:sym typeface="Open Sans"/>
              </a:rPr>
              <a:t> و</a:t>
            </a:r>
            <a:r>
              <a:rPr lang="ar-EG" b="1" dirty="0">
                <a:solidFill>
                  <a:schemeClr val="tx1">
                    <a:lumMod val="75000"/>
                    <a:lumOff val="25000"/>
                  </a:schemeClr>
                </a:solidFill>
                <a:latin typeface="Open Sans"/>
                <a:ea typeface="Open Sans"/>
                <a:cs typeface="Open Sans"/>
                <a:sym typeface="Open Sans"/>
              </a:rPr>
              <a:t>نوع المقالة والمجموعة الخاصة</a:t>
            </a:r>
            <a:r>
              <a:rPr lang="en-US" b="1" dirty="0">
                <a:solidFill>
                  <a:schemeClr val="tx1">
                    <a:lumMod val="75000"/>
                    <a:lumOff val="25000"/>
                  </a:schemeClr>
                </a:solidFill>
                <a:latin typeface="Open Sans"/>
                <a:ea typeface="Open Sans"/>
                <a:cs typeface="Open Sans"/>
                <a:sym typeface="Open Sans"/>
              </a:rPr>
              <a:t> Special Collection.</a:t>
            </a:r>
            <a:endParaRPr sz="2400" b="1" dirty="0">
              <a:solidFill>
                <a:schemeClr val="tx1">
                  <a:lumMod val="75000"/>
                  <a:lumOff val="25000"/>
                </a:schemeClr>
              </a:solidFill>
              <a:latin typeface="Open Sans"/>
              <a:ea typeface="Open Sans"/>
              <a:cs typeface="Open Sans"/>
              <a:sym typeface="Open Sans"/>
            </a:endParaRPr>
          </a:p>
        </p:txBody>
      </p:sp>
      <p:pic>
        <p:nvPicPr>
          <p:cNvPr id="409" name="Google Shape;409;p9"/>
          <p:cNvPicPr preferRelativeResize="0"/>
          <p:nvPr/>
        </p:nvPicPr>
        <p:blipFill rotWithShape="1">
          <a:blip r:embed="rId3">
            <a:alphaModFix/>
          </a:blip>
          <a:srcRect/>
          <a:stretch/>
        </p:blipFill>
        <p:spPr>
          <a:xfrm>
            <a:off x="634170" y="1771102"/>
            <a:ext cx="2525487" cy="4708086"/>
          </a:xfrm>
          <a:prstGeom prst="rect">
            <a:avLst/>
          </a:prstGeom>
          <a:noFill/>
          <a:ln>
            <a:noFill/>
          </a:ln>
        </p:spPr>
      </p:pic>
      <p:sp>
        <p:nvSpPr>
          <p:cNvPr id="410" name="Google Shape;410;p9"/>
          <p:cNvSpPr/>
          <p:nvPr/>
        </p:nvSpPr>
        <p:spPr>
          <a:xfrm>
            <a:off x="701776" y="3342325"/>
            <a:ext cx="2457882" cy="358668"/>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11" name="Google Shape;411;p9"/>
          <p:cNvPicPr preferRelativeResize="0"/>
          <p:nvPr/>
        </p:nvPicPr>
        <p:blipFill rotWithShape="1">
          <a:blip r:embed="rId4">
            <a:alphaModFix/>
          </a:blip>
          <a:srcRect/>
          <a:stretch/>
        </p:blipFill>
        <p:spPr>
          <a:xfrm>
            <a:off x="3702452" y="1918927"/>
            <a:ext cx="2157797" cy="4698928"/>
          </a:xfrm>
          <a:prstGeom prst="rect">
            <a:avLst/>
          </a:prstGeom>
          <a:noFill/>
          <a:ln>
            <a:noFill/>
          </a:ln>
        </p:spPr>
      </p:pic>
      <p:sp>
        <p:nvSpPr>
          <p:cNvPr id="412" name="Google Shape;412;p9"/>
          <p:cNvSpPr/>
          <p:nvPr/>
        </p:nvSpPr>
        <p:spPr>
          <a:xfrm>
            <a:off x="3702452" y="5933503"/>
            <a:ext cx="1970316" cy="336320"/>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3" name="Google Shape;413;p9"/>
          <p:cNvSpPr/>
          <p:nvPr/>
        </p:nvSpPr>
        <p:spPr>
          <a:xfrm>
            <a:off x="3702453" y="2999823"/>
            <a:ext cx="1970315" cy="336320"/>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4" name="Google Shape;414;p9"/>
          <p:cNvSpPr/>
          <p:nvPr/>
        </p:nvSpPr>
        <p:spPr>
          <a:xfrm>
            <a:off x="3702452" y="1901444"/>
            <a:ext cx="1970315" cy="71212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4"/>
          <p:cNvSpPr txBox="1">
            <a:spLocks noGrp="1"/>
          </p:cNvSpPr>
          <p:nvPr>
            <p:ph type="title"/>
          </p:nvPr>
        </p:nvSpPr>
        <p:spPr>
          <a:xfrm>
            <a:off x="0" y="437222"/>
            <a:ext cx="7804597"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150" dirty="0">
                <a:solidFill>
                  <a:srgbClr val="586F7C"/>
                </a:solidFill>
                <a:latin typeface="Open Sans"/>
                <a:ea typeface="Open Sans"/>
                <a:cs typeface="Open Sans"/>
                <a:sym typeface="Open Sans"/>
              </a:rPr>
              <a:t>خيارات الحفظ والبريد الإلكتروني</a:t>
            </a:r>
            <a:endParaRPr sz="3150" dirty="0">
              <a:solidFill>
                <a:srgbClr val="586F7C"/>
              </a:solidFill>
              <a:latin typeface="Open Sans"/>
              <a:ea typeface="Open Sans"/>
              <a:cs typeface="Open Sans"/>
              <a:sym typeface="Open Sans"/>
            </a:endParaRPr>
          </a:p>
        </p:txBody>
      </p:sp>
      <p:sp>
        <p:nvSpPr>
          <p:cNvPr id="421" name="Google Shape;421;p44"/>
          <p:cNvSpPr txBox="1">
            <a:spLocks noGrp="1"/>
          </p:cNvSpPr>
          <p:nvPr>
            <p:ph type="body" idx="1"/>
          </p:nvPr>
        </p:nvSpPr>
        <p:spPr>
          <a:xfrm>
            <a:off x="6447934" y="2203867"/>
            <a:ext cx="5605755" cy="3906625"/>
          </a:xfrm>
          <a:prstGeom prst="rect">
            <a:avLst/>
          </a:prstGeom>
          <a:noFill/>
          <a:ln>
            <a:noFill/>
          </a:ln>
        </p:spPr>
        <p:txBody>
          <a:bodyPr spcFirstLastPara="1" wrap="square" lIns="91425" tIns="45700" rIns="91425" bIns="45700" anchor="t" anchorCtr="0">
            <a:noAutofit/>
          </a:bodyPr>
          <a:lstStyle/>
          <a:p>
            <a:pPr marL="469900" lvl="0" indent="-342900" algn="r" rtl="1">
              <a:lnSpc>
                <a:spcPct val="100000"/>
              </a:lnSpc>
              <a:spcBef>
                <a:spcPts val="1000"/>
              </a:spcBef>
              <a:spcAft>
                <a:spcPts val="0"/>
              </a:spcAft>
              <a:buClr>
                <a:schemeClr val="dk1"/>
              </a:buClr>
              <a:buSzPts val="2400"/>
              <a:buChar char="●"/>
            </a:pPr>
            <a:r>
              <a:rPr lang="ar-EG" sz="2200" dirty="0">
                <a:solidFill>
                  <a:schemeClr val="tx1">
                    <a:lumMod val="75000"/>
                    <a:lumOff val="25000"/>
                  </a:schemeClr>
                </a:solidFill>
                <a:latin typeface="Open Sans"/>
                <a:ea typeface="Open Sans"/>
                <a:cs typeface="Open Sans"/>
                <a:sym typeface="Open Sans"/>
              </a:rPr>
              <a:t>انقر فوق علامات تبويب العمود الأيمن لتفعيل خيارات </a:t>
            </a:r>
            <a:r>
              <a:rPr lang="ar-EG" sz="2200" b="1" dirty="0">
                <a:solidFill>
                  <a:schemeClr val="tx1">
                    <a:lumMod val="75000"/>
                    <a:lumOff val="25000"/>
                  </a:schemeClr>
                </a:solidFill>
                <a:latin typeface="Open Sans"/>
                <a:ea typeface="Open Sans"/>
                <a:cs typeface="Open Sans"/>
                <a:sym typeface="Open Sans"/>
              </a:rPr>
              <a:t>الحفظ  </a:t>
            </a:r>
            <a:r>
              <a:rPr lang="en-US" sz="2200" b="1" dirty="0">
                <a:solidFill>
                  <a:schemeClr val="tx1">
                    <a:lumMod val="75000"/>
                    <a:lumOff val="25000"/>
                  </a:schemeClr>
                </a:solidFill>
                <a:latin typeface="Open Sans"/>
                <a:ea typeface="Open Sans"/>
                <a:cs typeface="Open Sans"/>
                <a:sym typeface="Open Sans"/>
              </a:rPr>
              <a:t>save</a:t>
            </a:r>
            <a:r>
              <a:rPr lang="ar-EG" sz="2200" b="1" dirty="0">
                <a:solidFill>
                  <a:schemeClr val="tx1">
                    <a:lumMod val="75000"/>
                    <a:lumOff val="25000"/>
                  </a:schemeClr>
                </a:solidFill>
                <a:latin typeface="Open Sans"/>
                <a:ea typeface="Open Sans"/>
                <a:cs typeface="Open Sans"/>
                <a:sym typeface="Open Sans"/>
              </a:rPr>
              <a:t> </a:t>
            </a:r>
            <a:r>
              <a:rPr lang="en-US" sz="2200" b="1" dirty="0">
                <a:solidFill>
                  <a:schemeClr val="tx1">
                    <a:lumMod val="75000"/>
                    <a:lumOff val="25000"/>
                  </a:schemeClr>
                </a:solidFill>
                <a:latin typeface="Open Sans"/>
                <a:ea typeface="Open Sans"/>
                <a:cs typeface="Open Sans"/>
                <a:sym typeface="Open Sans"/>
              </a:rPr>
              <a:t> </a:t>
            </a:r>
            <a:r>
              <a:rPr lang="ar-EG" sz="2200" dirty="0">
                <a:solidFill>
                  <a:schemeClr val="tx1">
                    <a:lumMod val="75000"/>
                    <a:lumOff val="25000"/>
                  </a:schemeClr>
                </a:solidFill>
                <a:latin typeface="Open Sans"/>
                <a:ea typeface="Open Sans"/>
                <a:cs typeface="Open Sans"/>
                <a:sym typeface="Open Sans"/>
              </a:rPr>
              <a:t>و</a:t>
            </a:r>
            <a:r>
              <a:rPr lang="ar-EG" sz="2200" b="1" dirty="0">
                <a:solidFill>
                  <a:schemeClr val="tx1">
                    <a:lumMod val="75000"/>
                    <a:lumOff val="25000"/>
                  </a:schemeClr>
                </a:solidFill>
                <a:latin typeface="Open Sans"/>
                <a:ea typeface="Open Sans"/>
                <a:cs typeface="Open Sans"/>
                <a:sym typeface="Open Sans"/>
              </a:rPr>
              <a:t>البريد الإلكتروني</a:t>
            </a:r>
            <a:r>
              <a:rPr lang="en-US" sz="2200" dirty="0">
                <a:solidFill>
                  <a:schemeClr val="tx1">
                    <a:lumMod val="75000"/>
                    <a:lumOff val="25000"/>
                  </a:schemeClr>
                </a:solidFill>
                <a:latin typeface="Open Sans"/>
                <a:ea typeface="Open Sans"/>
                <a:cs typeface="Open Sans"/>
                <a:sym typeface="Open Sans"/>
              </a:rPr>
              <a:t>.</a:t>
            </a:r>
            <a:r>
              <a:rPr lang="en-US" sz="2400" b="1" dirty="0">
                <a:solidFill>
                  <a:schemeClr val="tx1">
                    <a:lumMod val="75000"/>
                    <a:lumOff val="25000"/>
                  </a:schemeClr>
                </a:solidFill>
                <a:latin typeface="Open Sans"/>
                <a:ea typeface="Open Sans"/>
                <a:cs typeface="Open Sans"/>
                <a:sym typeface="Open Sans"/>
              </a:rPr>
              <a:t> email</a:t>
            </a:r>
            <a:endParaRPr dirty="0">
              <a:solidFill>
                <a:schemeClr val="tx1">
                  <a:lumMod val="75000"/>
                  <a:lumOff val="25000"/>
                </a:schemeClr>
              </a:solidFill>
            </a:endParaRPr>
          </a:p>
          <a:p>
            <a:pPr marL="469900" lvl="0" indent="-342900" algn="r" rtl="1">
              <a:lnSpc>
                <a:spcPct val="100000"/>
              </a:lnSpc>
              <a:spcBef>
                <a:spcPts val="1000"/>
              </a:spcBef>
              <a:spcAft>
                <a:spcPts val="0"/>
              </a:spcAft>
              <a:buClr>
                <a:schemeClr val="dk1"/>
              </a:buClr>
              <a:buSzPts val="2400"/>
              <a:buChar char="●"/>
            </a:pPr>
            <a:r>
              <a:rPr lang="ar-EG" sz="2200" dirty="0">
                <a:solidFill>
                  <a:schemeClr val="tx1">
                    <a:lumMod val="75000"/>
                    <a:lumOff val="25000"/>
                  </a:schemeClr>
                </a:solidFill>
                <a:latin typeface="Open Sans"/>
                <a:ea typeface="Open Sans"/>
                <a:cs typeface="Open Sans"/>
                <a:sym typeface="Open Sans"/>
              </a:rPr>
              <a:t>يجب أن يكون المستخدمون مسجلين لدى جمعية الأرصاد الجوية الأمريكية لاستخدام خيار </a:t>
            </a:r>
            <a:r>
              <a:rPr lang="ar-EG" sz="2200" b="1" dirty="0">
                <a:solidFill>
                  <a:schemeClr val="tx1">
                    <a:lumMod val="75000"/>
                    <a:lumOff val="25000"/>
                  </a:schemeClr>
                </a:solidFill>
                <a:latin typeface="Open Sans"/>
                <a:ea typeface="Open Sans"/>
                <a:cs typeface="Open Sans"/>
                <a:sym typeface="Open Sans"/>
              </a:rPr>
              <a:t>الحفظ</a:t>
            </a:r>
            <a:r>
              <a:rPr lang="en-US" sz="2200" b="1" dirty="0">
                <a:solidFill>
                  <a:schemeClr val="tx1">
                    <a:lumMod val="75000"/>
                    <a:lumOff val="25000"/>
                  </a:schemeClr>
                </a:solidFill>
                <a:latin typeface="Open Sans"/>
                <a:ea typeface="Open Sans"/>
                <a:cs typeface="Open Sans"/>
                <a:sym typeface="Open Sans"/>
              </a:rPr>
              <a:t> save</a:t>
            </a:r>
            <a:r>
              <a:rPr lang="ar-EG" sz="2200" dirty="0">
                <a:solidFill>
                  <a:schemeClr val="tx1">
                    <a:lumMod val="75000"/>
                    <a:lumOff val="25000"/>
                  </a:schemeClr>
                </a:solidFill>
                <a:latin typeface="Open Sans"/>
                <a:ea typeface="Open Sans"/>
                <a:cs typeface="Open Sans"/>
                <a:sym typeface="Open Sans"/>
              </a:rPr>
              <a:t>. انظر الشرائح اللاحقة</a:t>
            </a:r>
            <a:r>
              <a:rPr lang="en-US" sz="2200"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a:p>
            <a:pPr marL="469900" lvl="0" indent="-342900" algn="r" rtl="1">
              <a:lnSpc>
                <a:spcPct val="100000"/>
              </a:lnSpc>
              <a:buClr>
                <a:schemeClr val="dk1"/>
              </a:buClr>
            </a:pPr>
            <a:r>
              <a:rPr lang="ar-EG" sz="2200" dirty="0">
                <a:solidFill>
                  <a:schemeClr val="tx1">
                    <a:lumMod val="75000"/>
                    <a:lumOff val="25000"/>
                  </a:schemeClr>
                </a:solidFill>
                <a:latin typeface="Open Sans"/>
                <a:ea typeface="Open Sans"/>
                <a:cs typeface="Open Sans"/>
                <a:sym typeface="Open Sans"/>
              </a:rPr>
              <a:t>بالنسبة لخيار </a:t>
            </a:r>
            <a:r>
              <a:rPr lang="ar-EG" sz="2200" b="1" dirty="0">
                <a:solidFill>
                  <a:schemeClr val="tx1">
                    <a:lumMod val="75000"/>
                    <a:lumOff val="25000"/>
                  </a:schemeClr>
                </a:solidFill>
                <a:latin typeface="Open Sans"/>
                <a:ea typeface="Open Sans"/>
                <a:cs typeface="Open Sans"/>
                <a:sym typeface="Open Sans"/>
              </a:rPr>
              <a:t>البريد الإلكتروني </a:t>
            </a:r>
            <a:r>
              <a:rPr lang="en-US" sz="2200" b="1" dirty="0">
                <a:solidFill>
                  <a:schemeClr val="tx1">
                    <a:lumMod val="75000"/>
                    <a:lumOff val="25000"/>
                  </a:schemeClr>
                </a:solidFill>
                <a:latin typeface="Open Sans"/>
                <a:ea typeface="Open Sans"/>
                <a:cs typeface="Open Sans"/>
                <a:sym typeface="Open Sans"/>
              </a:rPr>
              <a:t>email</a:t>
            </a:r>
            <a:r>
              <a:rPr lang="ar-EG" sz="2200" dirty="0">
                <a:solidFill>
                  <a:schemeClr val="tx1">
                    <a:lumMod val="75000"/>
                    <a:lumOff val="25000"/>
                  </a:schemeClr>
                </a:solidFill>
                <a:latin typeface="Open Sans"/>
                <a:ea typeface="Open Sans"/>
                <a:cs typeface="Open Sans"/>
                <a:sym typeface="Open Sans"/>
              </a:rPr>
              <a:t>، انقر فوق علامة واتبع التعليمات      </a:t>
            </a:r>
          </a:p>
          <a:p>
            <a:pPr marL="127000" lvl="0" indent="0" algn="r" rtl="1">
              <a:lnSpc>
                <a:spcPct val="100000"/>
              </a:lnSpc>
              <a:spcBef>
                <a:spcPts val="1000"/>
              </a:spcBef>
              <a:spcAft>
                <a:spcPts val="0"/>
              </a:spcAft>
              <a:buClr>
                <a:schemeClr val="dk1"/>
              </a:buClr>
              <a:buSzPts val="2400"/>
              <a:buNone/>
            </a:pPr>
            <a:r>
              <a:rPr lang="ar-EG" sz="2200" dirty="0">
                <a:solidFill>
                  <a:schemeClr val="tx1">
                    <a:lumMod val="75000"/>
                    <a:lumOff val="25000"/>
                  </a:schemeClr>
                </a:solidFill>
                <a:latin typeface="Open Sans"/>
                <a:ea typeface="Open Sans"/>
                <a:cs typeface="Open Sans"/>
                <a:sym typeface="Open Sans"/>
              </a:rPr>
              <a:t>   </a:t>
            </a:r>
            <a:endParaRPr sz="2200" dirty="0">
              <a:solidFill>
                <a:schemeClr val="tx1">
                  <a:lumMod val="75000"/>
                  <a:lumOff val="25000"/>
                </a:schemeClr>
              </a:solidFill>
              <a:latin typeface="Open Sans"/>
              <a:ea typeface="Open Sans"/>
              <a:cs typeface="Open Sans"/>
              <a:sym typeface="Open Sans"/>
            </a:endParaRPr>
          </a:p>
          <a:p>
            <a:pPr marL="469900" lvl="0" indent="-190500" algn="l" rtl="0">
              <a:lnSpc>
                <a:spcPct val="100000"/>
              </a:lnSpc>
              <a:spcBef>
                <a:spcPts val="1000"/>
              </a:spcBef>
              <a:spcAft>
                <a:spcPts val="0"/>
              </a:spcAft>
              <a:buClr>
                <a:schemeClr val="dk1"/>
              </a:buClr>
              <a:buSzPts val="2400"/>
              <a:buNone/>
            </a:pPr>
            <a:endParaRPr dirty="0">
              <a:solidFill>
                <a:schemeClr val="dk1"/>
              </a:solidFill>
              <a:latin typeface="Open Sans"/>
              <a:ea typeface="Open Sans"/>
              <a:cs typeface="Open Sans"/>
              <a:sym typeface="Open Sans"/>
            </a:endParaRPr>
          </a:p>
        </p:txBody>
      </p:sp>
      <p:pic>
        <p:nvPicPr>
          <p:cNvPr id="422" name="Google Shape;422;p44"/>
          <p:cNvPicPr preferRelativeResize="0"/>
          <p:nvPr/>
        </p:nvPicPr>
        <p:blipFill rotWithShape="1">
          <a:blip r:embed="rId3">
            <a:alphaModFix/>
          </a:blip>
          <a:srcRect/>
          <a:stretch/>
        </p:blipFill>
        <p:spPr>
          <a:xfrm>
            <a:off x="76405" y="2327700"/>
            <a:ext cx="1026444" cy="2418470"/>
          </a:xfrm>
          <a:prstGeom prst="rect">
            <a:avLst/>
          </a:prstGeom>
          <a:noFill/>
          <a:ln>
            <a:noFill/>
          </a:ln>
        </p:spPr>
      </p:pic>
      <p:pic>
        <p:nvPicPr>
          <p:cNvPr id="423" name="Google Shape;423;p44"/>
          <p:cNvPicPr preferRelativeResize="0"/>
          <p:nvPr/>
        </p:nvPicPr>
        <p:blipFill rotWithShape="1">
          <a:blip r:embed="rId4">
            <a:alphaModFix/>
          </a:blip>
          <a:srcRect/>
          <a:stretch/>
        </p:blipFill>
        <p:spPr>
          <a:xfrm>
            <a:off x="1498021" y="2327700"/>
            <a:ext cx="4949914" cy="3648557"/>
          </a:xfrm>
          <a:prstGeom prst="rect">
            <a:avLst/>
          </a:prstGeom>
          <a:noFill/>
          <a:ln>
            <a:noFill/>
          </a:ln>
        </p:spPr>
      </p:pic>
      <p:pic>
        <p:nvPicPr>
          <p:cNvPr id="424" name="Google Shape;424;p44"/>
          <p:cNvPicPr preferRelativeResize="0"/>
          <p:nvPr/>
        </p:nvPicPr>
        <p:blipFill rotWithShape="1">
          <a:blip r:embed="rId5">
            <a:alphaModFix/>
          </a:blip>
          <a:srcRect/>
          <a:stretch/>
        </p:blipFill>
        <p:spPr>
          <a:xfrm>
            <a:off x="8784630" y="4870226"/>
            <a:ext cx="504827" cy="432709"/>
          </a:xfrm>
          <a:prstGeom prst="rect">
            <a:avLst/>
          </a:prstGeom>
          <a:noFill/>
          <a:ln>
            <a:noFill/>
          </a:ln>
        </p:spPr>
      </p:pic>
      <p:sp>
        <p:nvSpPr>
          <p:cNvPr id="425" name="Google Shape;425;p44"/>
          <p:cNvSpPr/>
          <p:nvPr/>
        </p:nvSpPr>
        <p:spPr>
          <a:xfrm>
            <a:off x="1397414" y="2327699"/>
            <a:ext cx="1351641" cy="37195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26" name="Google Shape;426;p44"/>
          <p:cNvCxnSpPr>
            <a:endCxn id="425" idx="2"/>
          </p:cNvCxnSpPr>
          <p:nvPr/>
        </p:nvCxnSpPr>
        <p:spPr>
          <a:xfrm rot="10800000" flipH="1">
            <a:off x="766735" y="2699656"/>
            <a:ext cx="1306500" cy="837300"/>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0"/>
          <p:cNvSpPr txBox="1">
            <a:spLocks noGrp="1"/>
          </p:cNvSpPr>
          <p:nvPr>
            <p:ph type="title"/>
          </p:nvPr>
        </p:nvSpPr>
        <p:spPr>
          <a:xfrm>
            <a:off x="0" y="378812"/>
            <a:ext cx="7733763"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FFFFFF"/>
              </a:buClr>
              <a:buSzPts val="3600"/>
              <a:buFont typeface="Trebuchet MS"/>
              <a:buNone/>
            </a:pPr>
            <a:r>
              <a:rPr lang="ar-EG" sz="3600" dirty="0">
                <a:solidFill>
                  <a:srgbClr val="586F7C"/>
                </a:solidFill>
                <a:latin typeface="Open Sans"/>
                <a:ea typeface="Open Sans"/>
                <a:cs typeface="Open Sans"/>
                <a:sym typeface="Open Sans"/>
              </a:rPr>
              <a:t>الوصول إلى المجلات العلمية الفردية</a:t>
            </a:r>
            <a:endParaRPr sz="3600" b="1" dirty="0">
              <a:solidFill>
                <a:srgbClr val="586F7C"/>
              </a:solidFill>
            </a:endParaRPr>
          </a:p>
        </p:txBody>
      </p:sp>
      <p:pic>
        <p:nvPicPr>
          <p:cNvPr id="432" name="Google Shape;432;p10"/>
          <p:cNvPicPr preferRelativeResize="0"/>
          <p:nvPr/>
        </p:nvPicPr>
        <p:blipFill rotWithShape="1">
          <a:blip r:embed="rId3">
            <a:alphaModFix/>
          </a:blip>
          <a:srcRect/>
          <a:stretch/>
        </p:blipFill>
        <p:spPr>
          <a:xfrm>
            <a:off x="151789" y="1852743"/>
            <a:ext cx="5994282" cy="4917315"/>
          </a:xfrm>
          <a:prstGeom prst="rect">
            <a:avLst/>
          </a:prstGeom>
          <a:noFill/>
          <a:ln>
            <a:noFill/>
          </a:ln>
        </p:spPr>
      </p:pic>
      <p:sp>
        <p:nvSpPr>
          <p:cNvPr id="433" name="Google Shape;433;p10"/>
          <p:cNvSpPr txBox="1"/>
          <p:nvPr/>
        </p:nvSpPr>
        <p:spPr>
          <a:xfrm>
            <a:off x="6813984" y="2511700"/>
            <a:ext cx="4713514" cy="3599400"/>
          </a:xfrm>
          <a:prstGeom prst="rect">
            <a:avLst/>
          </a:prstGeom>
          <a:noFill/>
          <a:ln>
            <a:noFill/>
          </a:ln>
        </p:spPr>
        <p:txBody>
          <a:bodyPr spcFirstLastPara="1" wrap="square" lIns="91425" tIns="45700" rIns="91425" bIns="45700" anchor="t" anchorCtr="0">
            <a:noAutofit/>
          </a:bodyPr>
          <a:lstStyle/>
          <a:p>
            <a:pPr marL="469900" marR="0" lvl="0" indent="-342900" algn="r" rtl="1">
              <a:lnSpc>
                <a:spcPct val="100000"/>
              </a:lnSpc>
              <a:spcBef>
                <a:spcPts val="1000"/>
              </a:spcBef>
              <a:spcAft>
                <a:spcPts val="0"/>
              </a:spcAft>
              <a:buClr>
                <a:schemeClr val="dk1"/>
              </a:buClr>
              <a:buSzPts val="2000"/>
              <a:buFont typeface="Arial"/>
              <a:buChar char="●"/>
            </a:pPr>
            <a:r>
              <a:rPr lang="ar-EG" sz="2200" b="0" i="0" u="none" strike="noStrike" cap="none" dirty="0">
                <a:solidFill>
                  <a:schemeClr val="tx1">
                    <a:lumMod val="75000"/>
                    <a:lumOff val="25000"/>
                  </a:schemeClr>
                </a:solidFill>
                <a:latin typeface="Open Sans"/>
                <a:ea typeface="Open Sans"/>
                <a:cs typeface="Open Sans"/>
                <a:sym typeface="Open Sans"/>
              </a:rPr>
              <a:t>من الشريط الأفقي للصفحة الأولى، انقر على المجلات</a:t>
            </a:r>
            <a:r>
              <a:rPr lang="en-US" sz="2200" b="0" i="0" u="none" strike="noStrike" cap="none" dirty="0">
                <a:solidFill>
                  <a:schemeClr val="tx1">
                    <a:lumMod val="75000"/>
                    <a:lumOff val="25000"/>
                  </a:schemeClr>
                </a:solidFill>
                <a:latin typeface="Open Sans"/>
                <a:ea typeface="Open Sans"/>
                <a:cs typeface="Open Sans"/>
                <a:sym typeface="Open Sans"/>
              </a:rPr>
              <a:t> </a:t>
            </a:r>
            <a:r>
              <a:rPr lang="ar-EG" sz="2200" b="0" i="0" u="none" strike="noStrike" cap="none" dirty="0">
                <a:solidFill>
                  <a:schemeClr val="tx1">
                    <a:lumMod val="75000"/>
                    <a:lumOff val="25000"/>
                  </a:schemeClr>
                </a:solidFill>
                <a:latin typeface="Open Sans"/>
                <a:ea typeface="Open Sans"/>
                <a:cs typeface="Open Sans"/>
                <a:sym typeface="Open Sans"/>
              </a:rPr>
              <a:t> </a:t>
            </a:r>
            <a:r>
              <a:rPr lang="en-US" sz="2200" b="0" i="0" u="none" strike="noStrike" cap="none" dirty="0">
                <a:solidFill>
                  <a:schemeClr val="tx1">
                    <a:lumMod val="75000"/>
                    <a:lumOff val="25000"/>
                  </a:schemeClr>
                </a:solidFill>
                <a:latin typeface="Open Sans"/>
                <a:ea typeface="Open Sans"/>
                <a:cs typeface="Open Sans"/>
                <a:sym typeface="Open Sans"/>
              </a:rPr>
              <a:t>JOURNALS</a:t>
            </a:r>
            <a:r>
              <a:rPr lang="ar-EG" sz="2200" b="0" i="0" u="none" strike="noStrike" cap="none" dirty="0">
                <a:solidFill>
                  <a:schemeClr val="tx1">
                    <a:lumMod val="75000"/>
                    <a:lumOff val="25000"/>
                  </a:schemeClr>
                </a:solidFill>
                <a:latin typeface="Open Sans"/>
                <a:ea typeface="Open Sans"/>
                <a:cs typeface="Open Sans"/>
                <a:sym typeface="Open Sans"/>
              </a:rPr>
              <a:t>. سيعرض عناوين المجلات الفردية وسلسلة دراسات الأرصاد الجوية</a:t>
            </a:r>
            <a:r>
              <a:rPr lang="en-US" sz="2200" b="0" i="0" u="none" strike="noStrike" cap="none"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a:p>
            <a:pPr marL="469900" marR="0" lvl="0" indent="-342900" algn="r" rtl="1">
              <a:lnSpc>
                <a:spcPct val="100000"/>
              </a:lnSpc>
              <a:spcBef>
                <a:spcPts val="1000"/>
              </a:spcBef>
              <a:spcAft>
                <a:spcPts val="0"/>
              </a:spcAft>
              <a:buClr>
                <a:schemeClr val="dk1"/>
              </a:buClr>
              <a:buSzPts val="2000"/>
              <a:buFont typeface="Arial"/>
              <a:buChar char="●"/>
            </a:pPr>
            <a:r>
              <a:rPr lang="ar-EG" sz="2200" b="0" i="0" u="none" strike="noStrike" cap="none" dirty="0">
                <a:solidFill>
                  <a:schemeClr val="tx1">
                    <a:lumMod val="75000"/>
                    <a:lumOff val="25000"/>
                  </a:schemeClr>
                </a:solidFill>
                <a:latin typeface="Open Sans"/>
                <a:ea typeface="Open Sans"/>
                <a:cs typeface="Open Sans"/>
                <a:sym typeface="Open Sans"/>
              </a:rPr>
              <a:t>انقر على العنوان لفتح مجلة فردية مع خيار البحث داخل هذا العنوان</a:t>
            </a:r>
            <a:r>
              <a:rPr lang="en-US" sz="2200" b="0" i="0" u="none" strike="noStrike" cap="none"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p:txBody>
      </p:sp>
      <p:sp>
        <p:nvSpPr>
          <p:cNvPr id="434" name="Google Shape;434;p10"/>
          <p:cNvSpPr/>
          <p:nvPr/>
        </p:nvSpPr>
        <p:spPr>
          <a:xfrm>
            <a:off x="4142885" y="2024744"/>
            <a:ext cx="812253" cy="283028"/>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p10"/>
          <p:cNvSpPr/>
          <p:nvPr/>
        </p:nvSpPr>
        <p:spPr>
          <a:xfrm>
            <a:off x="2873433" y="6489218"/>
            <a:ext cx="1987910" cy="283028"/>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6"/>
          <p:cNvSpPr txBox="1">
            <a:spLocks noGrp="1"/>
          </p:cNvSpPr>
          <p:nvPr>
            <p:ph type="title"/>
          </p:nvPr>
        </p:nvSpPr>
        <p:spPr>
          <a:xfrm>
            <a:off x="0" y="437222"/>
            <a:ext cx="77724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500" dirty="0">
                <a:solidFill>
                  <a:srgbClr val="586F7C"/>
                </a:solidFill>
                <a:latin typeface="Open Sans"/>
                <a:ea typeface="Open Sans"/>
                <a:cs typeface="Open Sans"/>
                <a:sym typeface="Open Sans"/>
              </a:rPr>
              <a:t>حساب جمعية الأرصاد الجوية الأمريكية</a:t>
            </a:r>
            <a:endParaRPr sz="3500" dirty="0">
              <a:solidFill>
                <a:srgbClr val="586F7C"/>
              </a:solidFill>
              <a:latin typeface="Open Sans"/>
              <a:ea typeface="Open Sans"/>
              <a:cs typeface="Open Sans"/>
              <a:sym typeface="Open Sans"/>
            </a:endParaRPr>
          </a:p>
        </p:txBody>
      </p:sp>
      <p:sp>
        <p:nvSpPr>
          <p:cNvPr id="442" name="Google Shape;442;p46"/>
          <p:cNvSpPr txBox="1">
            <a:spLocks noGrp="1"/>
          </p:cNvSpPr>
          <p:nvPr>
            <p:ph type="body" idx="1"/>
          </p:nvPr>
        </p:nvSpPr>
        <p:spPr>
          <a:xfrm>
            <a:off x="0" y="1754688"/>
            <a:ext cx="12047620" cy="4666090"/>
          </a:xfrm>
          <a:prstGeom prst="rect">
            <a:avLst/>
          </a:prstGeom>
          <a:noFill/>
          <a:ln>
            <a:noFill/>
          </a:ln>
        </p:spPr>
        <p:txBody>
          <a:bodyPr spcFirstLastPara="1" wrap="square" lIns="91425" tIns="45700" rIns="91425" bIns="45700" anchor="t" anchorCtr="0">
            <a:noAutofit/>
          </a:bodyPr>
          <a:lstStyle/>
          <a:p>
            <a:pPr marL="127000" lvl="0" indent="0" algn="r" rtl="1">
              <a:lnSpc>
                <a:spcPct val="100000"/>
              </a:lnSpc>
              <a:spcBef>
                <a:spcPts val="1000"/>
              </a:spcBef>
              <a:spcAft>
                <a:spcPts val="0"/>
              </a:spcAft>
              <a:buClr>
                <a:schemeClr val="dk1"/>
              </a:buClr>
              <a:buSzPts val="2400"/>
              <a:buNone/>
            </a:pPr>
            <a:r>
              <a:rPr lang="ar-EG" dirty="0">
                <a:solidFill>
                  <a:schemeClr val="dk1"/>
                </a:solidFill>
                <a:latin typeface="Open Sans"/>
                <a:ea typeface="Open Sans"/>
                <a:cs typeface="Open Sans"/>
                <a:sym typeface="Open Sans"/>
              </a:rPr>
              <a:t>إن التسجيل للحصول على حساب على موقع </a:t>
            </a:r>
            <a:r>
              <a:rPr lang="ar-EG" b="1" dirty="0">
                <a:solidFill>
                  <a:schemeClr val="dk1"/>
                </a:solidFill>
                <a:latin typeface="Open Sans"/>
                <a:ea typeface="Open Sans"/>
                <a:cs typeface="Open Sans"/>
                <a:sym typeface="Open Sans"/>
              </a:rPr>
              <a:t>الجمعية الأمريكية للأرصاد الجوية </a:t>
            </a:r>
            <a:r>
              <a:rPr lang="ar-EG" dirty="0">
                <a:solidFill>
                  <a:schemeClr val="dk1"/>
                </a:solidFill>
                <a:latin typeface="Open Sans"/>
                <a:ea typeface="Open Sans"/>
                <a:cs typeface="Open Sans"/>
                <a:sym typeface="Open Sans"/>
              </a:rPr>
              <a:t>مجاني ويمكن للمستخدمين المسجلين أن </a:t>
            </a:r>
            <a:r>
              <a:rPr lang="en-US" dirty="0">
                <a:solidFill>
                  <a:schemeClr val="dk1"/>
                </a:solidFill>
                <a:latin typeface="Open Sans"/>
                <a:ea typeface="Open Sans"/>
                <a:cs typeface="Open Sans"/>
                <a:sym typeface="Open Sans"/>
              </a:rPr>
              <a:t>: </a:t>
            </a:r>
            <a:endParaRPr dirty="0"/>
          </a:p>
          <a:p>
            <a:pPr marL="469900" lvl="0" indent="-342900" algn="r" rtl="1">
              <a:lnSpc>
                <a:spcPct val="100000"/>
              </a:lnSpc>
              <a:spcBef>
                <a:spcPts val="1000"/>
              </a:spcBef>
              <a:spcAft>
                <a:spcPts val="0"/>
              </a:spcAft>
              <a:buClr>
                <a:schemeClr val="dk1"/>
              </a:buClr>
              <a:buSzPts val="2400"/>
              <a:buChar char="●"/>
            </a:pPr>
            <a:r>
              <a:rPr lang="ar-EG" dirty="0">
                <a:solidFill>
                  <a:schemeClr val="dk1"/>
                </a:solidFill>
                <a:latin typeface="Open Sans"/>
                <a:ea typeface="Open Sans"/>
                <a:cs typeface="Open Sans"/>
                <a:sym typeface="Open Sans"/>
              </a:rPr>
              <a:t>إدارة إعدادات الحساب</a:t>
            </a:r>
            <a:r>
              <a:rPr lang="en-US" dirty="0">
                <a:solidFill>
                  <a:schemeClr val="dk1"/>
                </a:solidFill>
                <a:latin typeface="Open Sans"/>
                <a:ea typeface="Open Sans"/>
                <a:cs typeface="Open Sans"/>
                <a:sym typeface="Open Sans"/>
              </a:rPr>
              <a:t>;</a:t>
            </a:r>
            <a:endParaRPr dirty="0"/>
          </a:p>
          <a:p>
            <a:pPr marL="469900" lvl="0" indent="-342900" algn="r" rtl="1">
              <a:lnSpc>
                <a:spcPct val="100000"/>
              </a:lnSpc>
              <a:spcBef>
                <a:spcPts val="1000"/>
              </a:spcBef>
              <a:spcAft>
                <a:spcPts val="0"/>
              </a:spcAft>
              <a:buClr>
                <a:schemeClr val="dk1"/>
              </a:buClr>
              <a:buSzPts val="2400"/>
              <a:buChar char="●"/>
            </a:pPr>
            <a:r>
              <a:rPr lang="ar-EG" dirty="0">
                <a:solidFill>
                  <a:schemeClr val="dk1"/>
                </a:solidFill>
                <a:latin typeface="Open Sans"/>
                <a:ea typeface="Open Sans"/>
                <a:cs typeface="Open Sans"/>
                <a:sym typeface="Open Sans"/>
              </a:rPr>
              <a:t>طلب تنبيهات محتوى البريد الإلكتروني وتنبيهات تتبع المقالة</a:t>
            </a:r>
            <a:r>
              <a:rPr lang="en-US" dirty="0">
                <a:solidFill>
                  <a:schemeClr val="dk1"/>
                </a:solidFill>
                <a:latin typeface="Open Sans"/>
                <a:ea typeface="Open Sans"/>
                <a:cs typeface="Open Sans"/>
                <a:sym typeface="Open Sans"/>
              </a:rPr>
              <a:t>;</a:t>
            </a:r>
            <a:endParaRPr dirty="0"/>
          </a:p>
          <a:p>
            <a:pPr marL="469900" lvl="0" indent="-342900" algn="r" rtl="1">
              <a:lnSpc>
                <a:spcPct val="100000"/>
              </a:lnSpc>
              <a:spcBef>
                <a:spcPts val="1000"/>
              </a:spcBef>
              <a:spcAft>
                <a:spcPts val="0"/>
              </a:spcAft>
              <a:buClr>
                <a:schemeClr val="dk1"/>
              </a:buClr>
              <a:buSzPts val="2400"/>
              <a:buChar char="●"/>
            </a:pPr>
            <a:r>
              <a:rPr lang="ar-EG" dirty="0">
                <a:solidFill>
                  <a:schemeClr val="dk1"/>
                </a:solidFill>
                <a:latin typeface="Open Sans"/>
                <a:ea typeface="Open Sans"/>
                <a:cs typeface="Open Sans"/>
                <a:sym typeface="Open Sans"/>
              </a:rPr>
              <a:t>حفظ عمليات البحث لإعادة تشغيلها لاحقًا</a:t>
            </a:r>
            <a:r>
              <a:rPr lang="en-US" dirty="0">
                <a:solidFill>
                  <a:schemeClr val="dk1"/>
                </a:solidFill>
                <a:latin typeface="Open Sans"/>
                <a:ea typeface="Open Sans"/>
                <a:cs typeface="Open Sans"/>
                <a:sym typeface="Open Sans"/>
              </a:rPr>
              <a:t>;</a:t>
            </a:r>
            <a:endParaRPr dirty="0"/>
          </a:p>
          <a:p>
            <a:pPr marL="469900" lvl="0" indent="-342900" algn="r" rtl="1">
              <a:lnSpc>
                <a:spcPct val="100000"/>
              </a:lnSpc>
              <a:spcBef>
                <a:spcPts val="1000"/>
              </a:spcBef>
              <a:spcAft>
                <a:spcPts val="0"/>
              </a:spcAft>
              <a:buClr>
                <a:schemeClr val="dk1"/>
              </a:buClr>
              <a:buSzPts val="2400"/>
              <a:buChar char="●"/>
            </a:pPr>
            <a:r>
              <a:rPr lang="ar-EG" dirty="0">
                <a:solidFill>
                  <a:schemeClr val="dk1"/>
                </a:solidFill>
                <a:latin typeface="Open Sans"/>
                <a:ea typeface="Open Sans"/>
                <a:cs typeface="Open Sans"/>
                <a:sym typeface="Open Sans"/>
              </a:rPr>
              <a:t>حفظ المقالات والمجلات المفضلة</a:t>
            </a:r>
            <a:r>
              <a:rPr lang="en-US" dirty="0">
                <a:solidFill>
                  <a:schemeClr val="dk1"/>
                </a:solidFill>
                <a:latin typeface="Open Sans"/>
                <a:ea typeface="Open Sans"/>
                <a:cs typeface="Open Sans"/>
                <a:sym typeface="Open Sans"/>
              </a:rPr>
              <a:t>;</a:t>
            </a:r>
            <a:endParaRPr dirty="0"/>
          </a:p>
          <a:p>
            <a:pPr marL="469900" lvl="0" indent="-342900" algn="r" rtl="1">
              <a:lnSpc>
                <a:spcPct val="100000"/>
              </a:lnSpc>
              <a:spcBef>
                <a:spcPts val="1000"/>
              </a:spcBef>
              <a:spcAft>
                <a:spcPts val="0"/>
              </a:spcAft>
              <a:buClr>
                <a:schemeClr val="dk1"/>
              </a:buClr>
              <a:buSzPts val="2400"/>
              <a:buChar char="●"/>
            </a:pPr>
            <a:r>
              <a:rPr lang="ar-EG" dirty="0">
                <a:solidFill>
                  <a:schemeClr val="dk1"/>
                </a:solidFill>
                <a:latin typeface="Open Sans"/>
                <a:ea typeface="Open Sans"/>
                <a:cs typeface="Open Sans"/>
                <a:sym typeface="Open Sans"/>
              </a:rPr>
              <a:t>شراء المقالات الفردية</a:t>
            </a:r>
            <a:r>
              <a:rPr lang="en-US" dirty="0">
                <a:solidFill>
                  <a:schemeClr val="dk1"/>
                </a:solidFill>
                <a:latin typeface="Open Sans"/>
                <a:ea typeface="Open Sans"/>
                <a:cs typeface="Open Sans"/>
                <a:sym typeface="Open Sans"/>
              </a:rPr>
              <a:t>;</a:t>
            </a:r>
            <a:endParaRPr dirty="0"/>
          </a:p>
          <a:p>
            <a:pPr marL="469900" lvl="0" indent="-342900" algn="r" rtl="1">
              <a:lnSpc>
                <a:spcPct val="100000"/>
              </a:lnSpc>
              <a:spcBef>
                <a:spcPts val="1000"/>
              </a:spcBef>
              <a:spcAft>
                <a:spcPts val="0"/>
              </a:spcAft>
              <a:buClr>
                <a:schemeClr val="dk1"/>
              </a:buClr>
              <a:buSzPts val="2400"/>
              <a:buChar char="●"/>
            </a:pPr>
            <a:r>
              <a:rPr lang="ar-EG" dirty="0">
                <a:solidFill>
                  <a:schemeClr val="dk1"/>
                </a:solidFill>
                <a:latin typeface="Open Sans"/>
                <a:ea typeface="Open Sans"/>
                <a:cs typeface="Open Sans"/>
                <a:sym typeface="Open Sans"/>
              </a:rPr>
              <a:t>الوصول مباشرة إلى دراسات  </a:t>
            </a:r>
            <a:r>
              <a:rPr lang="en-US" dirty="0">
                <a:solidFill>
                  <a:schemeClr val="dk1"/>
                </a:solidFill>
                <a:latin typeface="Open Sans"/>
                <a:ea typeface="Open Sans"/>
                <a:cs typeface="Open Sans"/>
                <a:sym typeface="Open Sans"/>
              </a:rPr>
              <a:t>AMS</a:t>
            </a:r>
            <a:r>
              <a:rPr lang="ar-EG" dirty="0">
                <a:solidFill>
                  <a:schemeClr val="dk1"/>
                </a:solidFill>
                <a:latin typeface="Open Sans"/>
                <a:ea typeface="Open Sans"/>
                <a:cs typeface="Open Sans"/>
                <a:sym typeface="Open Sans"/>
              </a:rPr>
              <a:t> </a:t>
            </a:r>
            <a:r>
              <a:rPr lang="en-US" dirty="0">
                <a:solidFill>
                  <a:schemeClr val="dk1"/>
                </a:solidFill>
                <a:latin typeface="Open Sans"/>
                <a:ea typeface="Open Sans"/>
                <a:cs typeface="Open Sans"/>
                <a:sym typeface="Open Sans"/>
              </a:rPr>
              <a:t> </a:t>
            </a:r>
            <a:r>
              <a:rPr lang="ar-EG" dirty="0">
                <a:solidFill>
                  <a:schemeClr val="dk1"/>
                </a:solidFill>
                <a:latin typeface="Open Sans"/>
                <a:ea typeface="Open Sans"/>
                <a:cs typeface="Open Sans"/>
                <a:sym typeface="Open Sans"/>
              </a:rPr>
              <a:t>المتوفرة مجانًا عبر الإنترنت</a:t>
            </a:r>
            <a:r>
              <a:rPr lang="en-US" dirty="0">
                <a:solidFill>
                  <a:schemeClr val="dk1"/>
                </a:solidFill>
                <a:latin typeface="Open Sans"/>
                <a:ea typeface="Open Sans"/>
                <a:cs typeface="Open Sans"/>
                <a:sym typeface="Open Sans"/>
              </a:rPr>
              <a:t>; </a:t>
            </a:r>
            <a:r>
              <a:rPr lang="ar-EG" dirty="0">
                <a:solidFill>
                  <a:schemeClr val="dk1"/>
                </a:solidFill>
                <a:latin typeface="Open Sans"/>
                <a:ea typeface="Open Sans"/>
                <a:cs typeface="Open Sans"/>
                <a:sym typeface="Open Sans"/>
              </a:rPr>
              <a:t>  </a:t>
            </a:r>
            <a:endParaRPr dirty="0"/>
          </a:p>
          <a:p>
            <a:pPr marL="469900" lvl="0" indent="-342900" algn="r" rtl="1">
              <a:lnSpc>
                <a:spcPct val="100000"/>
              </a:lnSpc>
              <a:spcBef>
                <a:spcPts val="1000"/>
              </a:spcBef>
              <a:spcAft>
                <a:spcPts val="0"/>
              </a:spcAft>
              <a:buClr>
                <a:schemeClr val="dk1"/>
              </a:buClr>
              <a:buSzPts val="2400"/>
              <a:buChar char="●"/>
            </a:pPr>
            <a:r>
              <a:rPr lang="ar-EG" dirty="0">
                <a:solidFill>
                  <a:schemeClr val="dk1"/>
                </a:solidFill>
                <a:latin typeface="Open Sans"/>
                <a:ea typeface="Open Sans"/>
                <a:cs typeface="Open Sans"/>
                <a:sym typeface="Open Sans"/>
              </a:rPr>
              <a:t>ربط أجهزتهم المحمولة للوصول إلى محتوى مؤسستهم</a:t>
            </a:r>
            <a:r>
              <a:rPr lang="en-US" dirty="0">
                <a:solidFill>
                  <a:schemeClr val="dk1"/>
                </a:solidFill>
                <a:latin typeface="Open Sans"/>
                <a:ea typeface="Open Sans"/>
                <a:cs typeface="Open Sans"/>
                <a:sym typeface="Open Sans"/>
              </a:rPr>
              <a:t>.</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7"/>
          <p:cNvSpPr txBox="1">
            <a:spLocks noGrp="1"/>
          </p:cNvSpPr>
          <p:nvPr>
            <p:ph type="title"/>
          </p:nvPr>
        </p:nvSpPr>
        <p:spPr>
          <a:xfrm>
            <a:off x="1" y="437222"/>
            <a:ext cx="7791718"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500" dirty="0">
                <a:solidFill>
                  <a:srgbClr val="586F7C"/>
                </a:solidFill>
                <a:latin typeface="Open Sans"/>
                <a:ea typeface="Open Sans"/>
                <a:cs typeface="Open Sans"/>
                <a:sym typeface="Open Sans"/>
              </a:rPr>
              <a:t>إنشاء حساب جمعية الأرصاد الجوية الأمريكية</a:t>
            </a:r>
            <a:endParaRPr sz="3500" dirty="0">
              <a:solidFill>
                <a:srgbClr val="586F7C"/>
              </a:solidFill>
              <a:latin typeface="Open Sans"/>
              <a:ea typeface="Open Sans"/>
              <a:cs typeface="Open Sans"/>
              <a:sym typeface="Open Sans"/>
            </a:endParaRPr>
          </a:p>
        </p:txBody>
      </p:sp>
      <p:sp>
        <p:nvSpPr>
          <p:cNvPr id="449" name="Google Shape;449;p47"/>
          <p:cNvSpPr txBox="1">
            <a:spLocks noGrp="1"/>
          </p:cNvSpPr>
          <p:nvPr>
            <p:ph type="body" idx="1"/>
          </p:nvPr>
        </p:nvSpPr>
        <p:spPr>
          <a:xfrm>
            <a:off x="7070103" y="1558866"/>
            <a:ext cx="4992129" cy="5299134"/>
          </a:xfrm>
          <a:prstGeom prst="rect">
            <a:avLst/>
          </a:prstGeom>
          <a:noFill/>
          <a:ln>
            <a:noFill/>
          </a:ln>
        </p:spPr>
        <p:txBody>
          <a:bodyPr spcFirstLastPara="1" wrap="square" lIns="91425" tIns="45700" rIns="91425" bIns="45700" anchor="t" anchorCtr="0">
            <a:noAutofit/>
          </a:bodyPr>
          <a:lstStyle/>
          <a:p>
            <a:pPr marL="469900" lvl="0" indent="-342900" algn="just" rtl="1">
              <a:lnSpc>
                <a:spcPct val="100000"/>
              </a:lnSpc>
              <a:spcBef>
                <a:spcPts val="1000"/>
              </a:spcBef>
              <a:spcAft>
                <a:spcPts val="0"/>
              </a:spcAft>
              <a:buClr>
                <a:schemeClr val="dk1"/>
              </a:buClr>
              <a:buSzPts val="2000"/>
              <a:buChar char="●"/>
            </a:pPr>
            <a:r>
              <a:rPr lang="ar-EG" sz="2000" dirty="0">
                <a:solidFill>
                  <a:schemeClr val="tx1">
                    <a:lumMod val="75000"/>
                    <a:lumOff val="25000"/>
                  </a:schemeClr>
                </a:solidFill>
                <a:latin typeface="Open Sans"/>
                <a:ea typeface="Open Sans"/>
                <a:cs typeface="Open Sans"/>
                <a:sym typeface="Open Sans"/>
              </a:rPr>
              <a:t>من الشريط الأفقي العلوي، انقر على خيار </a:t>
            </a:r>
            <a:r>
              <a:rPr lang="ar-EG" sz="2000" b="1" dirty="0">
                <a:solidFill>
                  <a:schemeClr val="tx1">
                    <a:lumMod val="75000"/>
                    <a:lumOff val="25000"/>
                  </a:schemeClr>
                </a:solidFill>
                <a:latin typeface="Open Sans"/>
                <a:ea typeface="Open Sans"/>
                <a:cs typeface="Open Sans"/>
                <a:sym typeface="Open Sans"/>
              </a:rPr>
              <a:t>تسجيل الدخول</a:t>
            </a:r>
            <a:r>
              <a:rPr lang="en-US" sz="2000" b="1" dirty="0">
                <a:solidFill>
                  <a:schemeClr val="tx1">
                    <a:lumMod val="75000"/>
                    <a:lumOff val="25000"/>
                  </a:schemeClr>
                </a:solidFill>
                <a:latin typeface="Open Sans"/>
                <a:ea typeface="Open Sans"/>
                <a:cs typeface="Open Sans"/>
                <a:sym typeface="Open Sans"/>
              </a:rPr>
              <a:t> </a:t>
            </a:r>
            <a:r>
              <a:rPr lang="ar-EG" sz="2000" b="1" dirty="0">
                <a:solidFill>
                  <a:schemeClr val="tx1">
                    <a:lumMod val="75000"/>
                    <a:lumOff val="25000"/>
                  </a:schemeClr>
                </a:solidFill>
                <a:latin typeface="Open Sans"/>
                <a:ea typeface="Open Sans"/>
                <a:cs typeface="Open Sans"/>
                <a:sym typeface="Open Sans"/>
              </a:rPr>
              <a:t> </a:t>
            </a:r>
            <a:r>
              <a:rPr lang="en-US" sz="2000" b="1" dirty="0">
                <a:solidFill>
                  <a:schemeClr val="tx1">
                    <a:lumMod val="75000"/>
                    <a:lumOff val="25000"/>
                  </a:schemeClr>
                </a:solidFill>
                <a:latin typeface="Open Sans"/>
                <a:ea typeface="Open Sans"/>
                <a:cs typeface="Open Sans"/>
                <a:sym typeface="Open Sans"/>
              </a:rPr>
              <a:t>Sign In</a:t>
            </a:r>
            <a:r>
              <a:rPr lang="ar-EG" sz="2000"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a:p>
            <a:pPr marL="469900" lvl="0" indent="-342900" algn="just" rtl="1">
              <a:lnSpc>
                <a:spcPct val="100000"/>
              </a:lnSpc>
              <a:spcBef>
                <a:spcPts val="1000"/>
              </a:spcBef>
              <a:spcAft>
                <a:spcPts val="0"/>
              </a:spcAft>
              <a:buClr>
                <a:schemeClr val="dk1"/>
              </a:buClr>
              <a:buSzPts val="2000"/>
              <a:buChar char="●"/>
            </a:pPr>
            <a:r>
              <a:rPr lang="ar-EG" sz="2000" dirty="0">
                <a:solidFill>
                  <a:schemeClr val="tx1">
                    <a:lumMod val="75000"/>
                    <a:lumOff val="25000"/>
                  </a:schemeClr>
                </a:solidFill>
                <a:latin typeface="Open Sans"/>
                <a:ea typeface="Open Sans"/>
                <a:cs typeface="Open Sans"/>
                <a:sym typeface="Open Sans"/>
              </a:rPr>
              <a:t>في النافذة التالية، انقر فوق </a:t>
            </a:r>
            <a:r>
              <a:rPr lang="ar-EG" sz="2000" b="1" dirty="0">
                <a:solidFill>
                  <a:schemeClr val="tx1">
                    <a:lumMod val="75000"/>
                    <a:lumOff val="25000"/>
                  </a:schemeClr>
                </a:solidFill>
                <a:latin typeface="Open Sans"/>
                <a:ea typeface="Open Sans"/>
                <a:cs typeface="Open Sans"/>
                <a:sym typeface="Open Sans"/>
              </a:rPr>
              <a:t>إنشاء حساب</a:t>
            </a:r>
            <a:r>
              <a:rPr lang="en-US" sz="2000" b="1" dirty="0">
                <a:solidFill>
                  <a:schemeClr val="tx1">
                    <a:lumMod val="75000"/>
                    <a:lumOff val="25000"/>
                  </a:schemeClr>
                </a:solidFill>
                <a:latin typeface="Open Sans"/>
                <a:ea typeface="Open Sans"/>
                <a:cs typeface="Open Sans"/>
                <a:sym typeface="Open Sans"/>
              </a:rPr>
              <a:t>.</a:t>
            </a:r>
            <a:r>
              <a:rPr lang="en-US" sz="2400" b="1" dirty="0">
                <a:solidFill>
                  <a:schemeClr val="tx1">
                    <a:lumMod val="75000"/>
                    <a:lumOff val="25000"/>
                  </a:schemeClr>
                </a:solidFill>
                <a:latin typeface="Open Sans"/>
                <a:ea typeface="Open Sans"/>
                <a:cs typeface="Open Sans"/>
                <a:sym typeface="Open Sans"/>
              </a:rPr>
              <a:t> Create an Account</a:t>
            </a:r>
            <a:endParaRPr dirty="0">
              <a:solidFill>
                <a:schemeClr val="tx1">
                  <a:lumMod val="75000"/>
                  <a:lumOff val="25000"/>
                </a:schemeClr>
              </a:solidFill>
            </a:endParaRPr>
          </a:p>
          <a:p>
            <a:pPr marL="469900" lvl="0" indent="-342900" algn="just" rtl="1">
              <a:lnSpc>
                <a:spcPct val="100000"/>
              </a:lnSpc>
              <a:spcBef>
                <a:spcPts val="1000"/>
              </a:spcBef>
              <a:spcAft>
                <a:spcPts val="0"/>
              </a:spcAft>
              <a:buClr>
                <a:schemeClr val="dk1"/>
              </a:buClr>
              <a:buSzPts val="2000"/>
              <a:buChar char="●"/>
            </a:pPr>
            <a:r>
              <a:rPr lang="ar-EG" sz="2000" dirty="0">
                <a:solidFill>
                  <a:schemeClr val="tx1">
                    <a:lumMod val="75000"/>
                    <a:lumOff val="25000"/>
                  </a:schemeClr>
                </a:solidFill>
                <a:latin typeface="Open Sans"/>
                <a:ea typeface="Open Sans"/>
                <a:cs typeface="Open Sans"/>
                <a:sym typeface="Open Sans"/>
              </a:rPr>
              <a:t>إذا كنت مسجلاً بالفعل، فأدخل عنوان البريد الإلكتروني للمستخدم - للتحقق من وجود هذا البريد الإلكتروني في النظام - وانقر فوق </a:t>
            </a:r>
            <a:r>
              <a:rPr lang="ar-EG" sz="2000" b="1" dirty="0">
                <a:solidFill>
                  <a:schemeClr val="tx1">
                    <a:lumMod val="75000"/>
                    <a:lumOff val="25000"/>
                  </a:schemeClr>
                </a:solidFill>
                <a:latin typeface="Open Sans"/>
                <a:ea typeface="Open Sans"/>
                <a:cs typeface="Open Sans"/>
                <a:sym typeface="Open Sans"/>
              </a:rPr>
              <a:t>بحث</a:t>
            </a:r>
            <a:r>
              <a:rPr lang="en-US" sz="2000" b="1" dirty="0">
                <a:solidFill>
                  <a:schemeClr val="tx1">
                    <a:lumMod val="75000"/>
                    <a:lumOff val="25000"/>
                  </a:schemeClr>
                </a:solidFill>
                <a:latin typeface="Open Sans"/>
                <a:ea typeface="Open Sans"/>
                <a:cs typeface="Open Sans"/>
                <a:sym typeface="Open Sans"/>
              </a:rPr>
              <a:t> </a:t>
            </a:r>
            <a:r>
              <a:rPr lang="ar-EG" sz="2000" b="1" dirty="0">
                <a:solidFill>
                  <a:schemeClr val="tx1">
                    <a:lumMod val="75000"/>
                    <a:lumOff val="25000"/>
                  </a:schemeClr>
                </a:solidFill>
                <a:latin typeface="Open Sans"/>
                <a:ea typeface="Open Sans"/>
                <a:cs typeface="Open Sans"/>
                <a:sym typeface="Open Sans"/>
              </a:rPr>
              <a:t> </a:t>
            </a:r>
            <a:r>
              <a:rPr lang="en-US" sz="2000" b="1" dirty="0">
                <a:solidFill>
                  <a:schemeClr val="tx1">
                    <a:lumMod val="75000"/>
                    <a:lumOff val="25000"/>
                  </a:schemeClr>
                </a:solidFill>
                <a:latin typeface="Open Sans"/>
                <a:ea typeface="Open Sans"/>
                <a:cs typeface="Open Sans"/>
                <a:sym typeface="Open Sans"/>
              </a:rPr>
              <a:t>search</a:t>
            </a:r>
            <a:r>
              <a:rPr lang="ar-EG" sz="2000" b="1" dirty="0">
                <a:solidFill>
                  <a:schemeClr val="tx1">
                    <a:lumMod val="75000"/>
                    <a:lumOff val="25000"/>
                  </a:schemeClr>
                </a:solidFill>
                <a:latin typeface="Open Sans"/>
                <a:ea typeface="Open Sans"/>
                <a:cs typeface="Open Sans"/>
                <a:sym typeface="Open Sans"/>
              </a:rPr>
              <a:t>.</a:t>
            </a:r>
            <a:endParaRPr lang="en-US" dirty="0">
              <a:solidFill>
                <a:schemeClr val="tx1">
                  <a:lumMod val="75000"/>
                  <a:lumOff val="25000"/>
                </a:schemeClr>
              </a:solidFill>
            </a:endParaRPr>
          </a:p>
          <a:p>
            <a:pPr marL="927100" lvl="1" indent="-342900" algn="just" rtl="1">
              <a:lnSpc>
                <a:spcPct val="100000"/>
              </a:lnSpc>
              <a:buClr>
                <a:schemeClr val="dk1"/>
              </a:buClr>
            </a:pPr>
            <a:r>
              <a:rPr lang="ar-EG" dirty="0">
                <a:solidFill>
                  <a:schemeClr val="tx1">
                    <a:lumMod val="75000"/>
                    <a:lumOff val="25000"/>
                  </a:schemeClr>
                </a:solidFill>
                <a:latin typeface="Open Sans"/>
                <a:ea typeface="Open Sans"/>
                <a:cs typeface="Open Sans"/>
                <a:sym typeface="Open Sans"/>
              </a:rPr>
              <a:t>إذا لم يتم العثور على نتيجة مطابقة، فانقر فوق </a:t>
            </a:r>
            <a:r>
              <a:rPr lang="ar-EG" b="1" dirty="0">
                <a:solidFill>
                  <a:schemeClr val="tx1">
                    <a:lumMod val="75000"/>
                    <a:lumOff val="25000"/>
                  </a:schemeClr>
                </a:solidFill>
                <a:latin typeface="Open Sans"/>
                <a:ea typeface="Open Sans"/>
                <a:cs typeface="Open Sans"/>
                <a:sym typeface="Open Sans"/>
              </a:rPr>
              <a:t>إنشاء حساب</a:t>
            </a:r>
            <a:r>
              <a:rPr lang="en-US" b="1" dirty="0">
                <a:solidFill>
                  <a:schemeClr val="tx1">
                    <a:lumMod val="75000"/>
                    <a:lumOff val="25000"/>
                  </a:schemeClr>
                </a:solidFill>
                <a:latin typeface="Open Sans"/>
                <a:ea typeface="Open Sans"/>
                <a:cs typeface="Open Sans"/>
                <a:sym typeface="Open Sans"/>
              </a:rPr>
              <a:t>Create an Account.</a:t>
            </a:r>
            <a:endParaRPr lang="en-US" dirty="0">
              <a:solidFill>
                <a:schemeClr val="tx1">
                  <a:lumMod val="75000"/>
                  <a:lumOff val="25000"/>
                </a:schemeClr>
              </a:solidFill>
            </a:endParaRPr>
          </a:p>
          <a:p>
            <a:pPr marL="469900" lvl="0" indent="-342900" algn="just" rtl="1">
              <a:lnSpc>
                <a:spcPct val="100000"/>
              </a:lnSpc>
              <a:spcBef>
                <a:spcPts val="1000"/>
              </a:spcBef>
              <a:spcAft>
                <a:spcPts val="0"/>
              </a:spcAft>
              <a:buClr>
                <a:schemeClr val="dk1"/>
              </a:buClr>
              <a:buSzPts val="2000"/>
              <a:buChar char="●"/>
            </a:pPr>
            <a:r>
              <a:rPr lang="ar-EG" sz="2000" dirty="0">
                <a:solidFill>
                  <a:schemeClr val="tx1">
                    <a:lumMod val="75000"/>
                    <a:lumOff val="25000"/>
                  </a:schemeClr>
                </a:solidFill>
                <a:latin typeface="Open Sans"/>
                <a:ea typeface="Open Sans"/>
                <a:cs typeface="Open Sans"/>
                <a:sym typeface="Open Sans"/>
              </a:rPr>
              <a:t>أدخل التفاصيل، ثم انقر فوق "متابعة </a:t>
            </a:r>
            <a:r>
              <a:rPr lang="en-US" sz="2000" dirty="0">
                <a:solidFill>
                  <a:schemeClr val="tx1">
                    <a:lumMod val="75000"/>
                    <a:lumOff val="25000"/>
                  </a:schemeClr>
                </a:solidFill>
                <a:latin typeface="Open Sans"/>
                <a:ea typeface="Open Sans"/>
                <a:cs typeface="Open Sans"/>
                <a:sym typeface="Open Sans"/>
              </a:rPr>
              <a:t>continue </a:t>
            </a:r>
            <a:r>
              <a:rPr lang="ar-EG" sz="2000" dirty="0">
                <a:solidFill>
                  <a:schemeClr val="tx1">
                    <a:lumMod val="75000"/>
                    <a:lumOff val="25000"/>
                  </a:schemeClr>
                </a:solidFill>
                <a:latin typeface="Open Sans"/>
                <a:ea typeface="Open Sans"/>
                <a:cs typeface="Open Sans"/>
                <a:sym typeface="Open Sans"/>
              </a:rPr>
              <a:t>"، ثم أدخل كلمة المرور وقم بتأكيدها</a:t>
            </a:r>
            <a:r>
              <a:rPr lang="en-US" sz="2000" dirty="0">
                <a:solidFill>
                  <a:schemeClr val="tx1">
                    <a:lumMod val="75000"/>
                    <a:lumOff val="25000"/>
                  </a:schemeClr>
                </a:solidFill>
                <a:latin typeface="Open Sans"/>
                <a:ea typeface="Open Sans"/>
                <a:cs typeface="Open Sans"/>
                <a:sym typeface="Open Sans"/>
              </a:rPr>
              <a:t>. </a:t>
            </a:r>
            <a:endParaRPr sz="2000" dirty="0">
              <a:solidFill>
                <a:schemeClr val="tx1">
                  <a:lumMod val="75000"/>
                  <a:lumOff val="25000"/>
                </a:schemeClr>
              </a:solidFill>
              <a:latin typeface="Open Sans"/>
              <a:ea typeface="Open Sans"/>
              <a:cs typeface="Open Sans"/>
              <a:sym typeface="Open Sans"/>
            </a:endParaRPr>
          </a:p>
          <a:p>
            <a:pPr marL="469900" lvl="0" indent="-342900" algn="just" rtl="1">
              <a:lnSpc>
                <a:spcPct val="100000"/>
              </a:lnSpc>
              <a:spcBef>
                <a:spcPts val="1000"/>
              </a:spcBef>
              <a:spcAft>
                <a:spcPts val="0"/>
              </a:spcAft>
              <a:buClr>
                <a:schemeClr val="dk1"/>
              </a:buClr>
              <a:buSzPts val="2000"/>
              <a:buChar char="●"/>
            </a:pPr>
            <a:r>
              <a:rPr lang="ar-EG" sz="2000" dirty="0">
                <a:solidFill>
                  <a:schemeClr val="tx1">
                    <a:lumMod val="75000"/>
                    <a:lumOff val="25000"/>
                  </a:schemeClr>
                </a:solidFill>
                <a:latin typeface="Open Sans"/>
                <a:ea typeface="Open Sans"/>
                <a:cs typeface="Open Sans"/>
                <a:sym typeface="Open Sans"/>
              </a:rPr>
              <a:t>سيتم تحميل الملف الشخصي للمستخدم وتفعيل الحساب</a:t>
            </a:r>
            <a:r>
              <a:rPr lang="en-US" sz="2000" dirty="0">
                <a:solidFill>
                  <a:schemeClr val="tx1">
                    <a:lumMod val="75000"/>
                    <a:lumOff val="25000"/>
                  </a:schemeClr>
                </a:solidFill>
                <a:latin typeface="Open Sans"/>
                <a:ea typeface="Open Sans"/>
                <a:cs typeface="Open Sans"/>
                <a:sym typeface="Open Sans"/>
              </a:rPr>
              <a:t>.</a:t>
            </a:r>
            <a:endParaRPr sz="2000" dirty="0">
              <a:solidFill>
                <a:schemeClr val="tx1">
                  <a:lumMod val="75000"/>
                  <a:lumOff val="25000"/>
                </a:schemeClr>
              </a:solidFill>
              <a:latin typeface="Open Sans"/>
              <a:ea typeface="Open Sans"/>
              <a:cs typeface="Open Sans"/>
              <a:sym typeface="Open Sans"/>
            </a:endParaRPr>
          </a:p>
        </p:txBody>
      </p:sp>
      <p:pic>
        <p:nvPicPr>
          <p:cNvPr id="450" name="Google Shape;450;p47"/>
          <p:cNvPicPr preferRelativeResize="0"/>
          <p:nvPr/>
        </p:nvPicPr>
        <p:blipFill rotWithShape="1">
          <a:blip r:embed="rId3">
            <a:alphaModFix/>
          </a:blip>
          <a:srcRect/>
          <a:stretch/>
        </p:blipFill>
        <p:spPr>
          <a:xfrm>
            <a:off x="2139768" y="2361775"/>
            <a:ext cx="3222171" cy="4260124"/>
          </a:xfrm>
          <a:prstGeom prst="rect">
            <a:avLst/>
          </a:prstGeom>
          <a:noFill/>
          <a:ln>
            <a:noFill/>
          </a:ln>
        </p:spPr>
      </p:pic>
      <p:pic>
        <p:nvPicPr>
          <p:cNvPr id="451" name="Google Shape;451;p47"/>
          <p:cNvPicPr preferRelativeResize="0"/>
          <p:nvPr/>
        </p:nvPicPr>
        <p:blipFill rotWithShape="1">
          <a:blip r:embed="rId4">
            <a:alphaModFix/>
          </a:blip>
          <a:srcRect/>
          <a:stretch/>
        </p:blipFill>
        <p:spPr>
          <a:xfrm>
            <a:off x="38825" y="1754688"/>
            <a:ext cx="6606138" cy="683712"/>
          </a:xfrm>
          <a:prstGeom prst="rect">
            <a:avLst/>
          </a:prstGeom>
          <a:noFill/>
          <a:ln>
            <a:noFill/>
          </a:ln>
        </p:spPr>
      </p:pic>
      <p:sp>
        <p:nvSpPr>
          <p:cNvPr id="452" name="Google Shape;452;p47"/>
          <p:cNvSpPr/>
          <p:nvPr/>
        </p:nvSpPr>
        <p:spPr>
          <a:xfrm>
            <a:off x="5361939" y="1754688"/>
            <a:ext cx="1370110" cy="68371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3" name="Google Shape;453;p47"/>
          <p:cNvSpPr/>
          <p:nvPr/>
        </p:nvSpPr>
        <p:spPr>
          <a:xfrm>
            <a:off x="3184797" y="6272260"/>
            <a:ext cx="1370110" cy="270055"/>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4" name="Google Shape;454;p47"/>
          <p:cNvCxnSpPr/>
          <p:nvPr/>
        </p:nvCxnSpPr>
        <p:spPr>
          <a:xfrm flipH="1">
            <a:off x="3341894" y="4110511"/>
            <a:ext cx="920163" cy="2253509"/>
          </a:xfrm>
          <a:prstGeom prst="straightConnector1">
            <a:avLst/>
          </a:prstGeom>
          <a:noFill/>
          <a:ln w="28575" cap="flat" cmpd="sng">
            <a:solidFill>
              <a:srgbClr val="93C47D"/>
            </a:solidFill>
            <a:prstDash val="solid"/>
            <a:round/>
            <a:headEnd type="none" w="sm" len="sm"/>
            <a:tailEnd type="triangle" w="med" len="med"/>
          </a:ln>
        </p:spPr>
      </p:cxnSp>
      <p:cxnSp>
        <p:nvCxnSpPr>
          <p:cNvPr id="455" name="Google Shape;455;p47"/>
          <p:cNvCxnSpPr/>
          <p:nvPr/>
        </p:nvCxnSpPr>
        <p:spPr>
          <a:xfrm flipH="1">
            <a:off x="4229825" y="2113464"/>
            <a:ext cx="1556150" cy="1944195"/>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0" y="629799"/>
            <a:ext cx="7624293"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600" dirty="0">
                <a:solidFill>
                  <a:srgbClr val="586F7C"/>
                </a:solidFill>
                <a:latin typeface="Open Sans"/>
                <a:ea typeface="Open Sans"/>
                <a:cs typeface="Open Sans"/>
                <a:sym typeface="Open Sans"/>
              </a:rPr>
              <a:t>المقدمة</a:t>
            </a:r>
            <a:endParaRPr sz="3600" dirty="0">
              <a:solidFill>
                <a:srgbClr val="586F7C"/>
              </a:solidFill>
              <a:latin typeface="Open Sans"/>
              <a:ea typeface="Open Sans"/>
              <a:cs typeface="Open Sans"/>
              <a:sym typeface="Open Sans"/>
            </a:endParaRPr>
          </a:p>
        </p:txBody>
      </p:sp>
      <p:grpSp>
        <p:nvGrpSpPr>
          <p:cNvPr id="99" name="Google Shape;99;p3"/>
          <p:cNvGrpSpPr/>
          <p:nvPr/>
        </p:nvGrpSpPr>
        <p:grpSpPr>
          <a:xfrm>
            <a:off x="554813" y="2135400"/>
            <a:ext cx="10842638" cy="4275948"/>
            <a:chOff x="0" y="121257"/>
            <a:chExt cx="10842638" cy="4275948"/>
          </a:xfrm>
        </p:grpSpPr>
        <p:sp>
          <p:nvSpPr>
            <p:cNvPr id="100" name="Google Shape;100;p3"/>
            <p:cNvSpPr/>
            <p:nvPr/>
          </p:nvSpPr>
          <p:spPr>
            <a:xfrm>
              <a:off x="0" y="352755"/>
              <a:ext cx="10842529" cy="1825200"/>
            </a:xfrm>
            <a:prstGeom prst="roundRect">
              <a:avLst>
                <a:gd name="adj" fmla="val 16667"/>
              </a:avLst>
            </a:prstGeom>
            <a:solidFill>
              <a:srgbClr val="51B94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
            <p:cNvSpPr txBox="1"/>
            <p:nvPr/>
          </p:nvSpPr>
          <p:spPr>
            <a:xfrm>
              <a:off x="89112" y="121257"/>
              <a:ext cx="10664400" cy="2158800"/>
            </a:xfrm>
            <a:prstGeom prst="rect">
              <a:avLst/>
            </a:prstGeom>
            <a:noFill/>
            <a:ln>
              <a:noFill/>
            </a:ln>
          </p:spPr>
          <p:txBody>
            <a:bodyPr spcFirstLastPara="1" wrap="square" lIns="114300" tIns="114300" rIns="114300" bIns="114300" anchor="ctr" anchorCtr="0">
              <a:noAutofit/>
            </a:bodyPr>
            <a:lstStyle/>
            <a:p>
              <a:pPr marL="0" marR="0" lvl="0" indent="0" algn="r" rtl="1">
                <a:lnSpc>
                  <a:spcPct val="90000"/>
                </a:lnSpc>
                <a:spcBef>
                  <a:spcPts val="0"/>
                </a:spcBef>
                <a:spcAft>
                  <a:spcPts val="0"/>
                </a:spcAft>
                <a:buClr>
                  <a:srgbClr val="000000"/>
                </a:buClr>
                <a:buSzPts val="3000"/>
                <a:buFont typeface="Arial"/>
                <a:buNone/>
              </a:pPr>
              <a:r>
                <a:rPr lang="ar-EG" sz="3000" b="0" i="0" u="none" strike="noStrike" cap="none" dirty="0">
                  <a:solidFill>
                    <a:schemeClr val="bg1"/>
                  </a:solidFill>
                  <a:latin typeface="Open Sans"/>
                  <a:ea typeface="Open Sans"/>
                  <a:cs typeface="Open Sans"/>
                  <a:sym typeface="Open Sans"/>
                </a:rPr>
                <a:t>يركز هذا الدرس على المصادر الرئيسية لتخصص محدد (البيئة)؛ فهو يستعرض ثلاث قواعد بيانات متاحة عبر بوابة المحتوى الموحد للبحوث من أجل الحياة بالإضافة إلى ستة مصادر إنترنت لأبحاث البيئة.</a:t>
              </a:r>
              <a:endParaRPr sz="3000" b="0" i="0" u="none" strike="noStrike" cap="none" dirty="0">
                <a:solidFill>
                  <a:schemeClr val="bg1"/>
                </a:solidFill>
                <a:latin typeface="Open Sans"/>
                <a:ea typeface="Open Sans"/>
                <a:cs typeface="Open Sans"/>
                <a:sym typeface="Open Sans"/>
              </a:endParaRPr>
            </a:p>
          </p:txBody>
        </p:sp>
        <p:sp>
          <p:nvSpPr>
            <p:cNvPr id="102" name="Google Shape;102;p3"/>
            <p:cNvSpPr/>
            <p:nvPr/>
          </p:nvSpPr>
          <p:spPr>
            <a:xfrm>
              <a:off x="0" y="2177955"/>
              <a:ext cx="10842529" cy="20518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
            <p:cNvSpPr txBox="1"/>
            <p:nvPr/>
          </p:nvSpPr>
          <p:spPr>
            <a:xfrm>
              <a:off x="38" y="2345205"/>
              <a:ext cx="10842600" cy="2052000"/>
            </a:xfrm>
            <a:prstGeom prst="rect">
              <a:avLst/>
            </a:prstGeom>
            <a:noFill/>
            <a:ln>
              <a:noFill/>
            </a:ln>
          </p:spPr>
          <p:txBody>
            <a:bodyPr spcFirstLastPara="1" wrap="square" lIns="344250" tIns="45700" rIns="256025" bIns="45700" anchor="t" anchorCtr="0">
              <a:noAutofit/>
            </a:bodyPr>
            <a:lstStyle/>
            <a:p>
              <a:pPr marL="457200" indent="-457200" algn="r" rtl="1">
                <a:lnSpc>
                  <a:spcPct val="90000"/>
                </a:lnSpc>
                <a:buSzPts val="3600"/>
                <a:buFont typeface="Open Sans"/>
                <a:buChar char="●"/>
              </a:pPr>
              <a:r>
                <a:rPr lang="ar-EG" sz="3600" dirty="0">
                  <a:solidFill>
                    <a:schemeClr val="dk1"/>
                  </a:solidFill>
                  <a:latin typeface="Open Sans"/>
                  <a:ea typeface="Open Sans"/>
                  <a:cs typeface="Open Sans"/>
                  <a:sym typeface="Open Sans"/>
                </a:rPr>
                <a:t>كشاف البيئة.</a:t>
              </a:r>
              <a:endParaRPr lang="ar-EG" sz="3600" dirty="0">
                <a:solidFill>
                  <a:srgbClr val="3F3F3F"/>
                </a:solidFill>
                <a:latin typeface="Open Sans"/>
                <a:ea typeface="Open Sans"/>
                <a:cs typeface="Open Sans"/>
                <a:sym typeface="Open Sans"/>
              </a:endParaRPr>
            </a:p>
            <a:p>
              <a:pPr marL="457200" indent="-457200" algn="r" rtl="1">
                <a:lnSpc>
                  <a:spcPct val="90000"/>
                </a:lnSpc>
                <a:buSzPts val="3600"/>
                <a:buFont typeface="Open Sans"/>
                <a:buChar char="●"/>
              </a:pPr>
              <a:r>
                <a:rPr lang="ar-SA" sz="3600" dirty="0">
                  <a:solidFill>
                    <a:schemeClr val="dk1"/>
                  </a:solidFill>
                  <a:latin typeface="Open Sans"/>
                  <a:ea typeface="Open Sans"/>
                  <a:cs typeface="Open Sans"/>
                  <a:sym typeface="Open Sans"/>
                </a:rPr>
                <a:t>مجموعة </a:t>
              </a:r>
              <a:r>
                <a:rPr lang="ar-EG" sz="3600" dirty="0">
                  <a:solidFill>
                    <a:schemeClr val="dk1"/>
                  </a:solidFill>
                  <a:latin typeface="Open Sans"/>
                  <a:ea typeface="Open Sans"/>
                  <a:cs typeface="Open Sans"/>
                  <a:sym typeface="Open Sans"/>
                </a:rPr>
                <a:t>علم</a:t>
              </a:r>
              <a:r>
                <a:rPr lang="ar-SA" sz="3600" dirty="0">
                  <a:solidFill>
                    <a:schemeClr val="dk1"/>
                  </a:solidFill>
                  <a:latin typeface="Open Sans"/>
                  <a:ea typeface="Open Sans"/>
                  <a:cs typeface="Open Sans"/>
                  <a:sym typeface="Open Sans"/>
                </a:rPr>
                <a:t> البيئية</a:t>
              </a:r>
              <a:r>
                <a:rPr lang="ar-EG" sz="3600" dirty="0">
                  <a:solidFill>
                    <a:schemeClr val="dk1"/>
                  </a:solidFill>
                  <a:latin typeface="Open Sans"/>
                  <a:ea typeface="Open Sans"/>
                  <a:cs typeface="Open Sans"/>
                  <a:sym typeface="Open Sans"/>
                </a:rPr>
                <a:t>.</a:t>
              </a:r>
            </a:p>
            <a:p>
              <a:pPr marL="457200" indent="-457200" algn="r" rtl="1">
                <a:lnSpc>
                  <a:spcPct val="90000"/>
                </a:lnSpc>
                <a:buSzPts val="3600"/>
                <a:buFont typeface="Open Sans"/>
                <a:buChar char="●"/>
              </a:pPr>
              <a:r>
                <a:rPr lang="ar-EG" sz="3600" dirty="0">
                  <a:solidFill>
                    <a:schemeClr val="dk1"/>
                  </a:solidFill>
                  <a:latin typeface="Open Sans"/>
                  <a:ea typeface="Open Sans"/>
                  <a:cs typeface="Open Sans"/>
                  <a:sym typeface="Open Sans"/>
                </a:rPr>
                <a:t>منفردات</a:t>
              </a:r>
              <a:r>
                <a:rPr lang="ar-SA" sz="3600" dirty="0">
                  <a:solidFill>
                    <a:schemeClr val="dk1"/>
                  </a:solidFill>
                  <a:latin typeface="Open Sans"/>
                  <a:ea typeface="Open Sans"/>
                  <a:cs typeface="Open Sans"/>
                  <a:sym typeface="Open Sans"/>
                </a:rPr>
                <a:t> الأرصاد الجوية</a:t>
              </a:r>
              <a:r>
                <a:rPr lang="ar-EG" sz="3600" dirty="0">
                  <a:solidFill>
                    <a:schemeClr val="dk1"/>
                  </a:solidFill>
                  <a:latin typeface="Open Sans"/>
                  <a:ea typeface="Open Sans"/>
                  <a:cs typeface="Open Sans"/>
                  <a:sym typeface="Open Sans"/>
                </a:rPr>
                <a:t> ومجلات الجمعية الأمريكية للأرصاد الجوية.</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8"/>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500" dirty="0">
                <a:solidFill>
                  <a:srgbClr val="586F7C"/>
                </a:solidFill>
                <a:latin typeface="Open Sans"/>
                <a:ea typeface="Open Sans"/>
                <a:cs typeface="Open Sans"/>
                <a:sym typeface="Open Sans"/>
              </a:rPr>
              <a:t>بحث متقدم على الصفحة الرئيسية لـ </a:t>
            </a:r>
            <a:r>
              <a:rPr lang="en-US" sz="3500" dirty="0">
                <a:solidFill>
                  <a:srgbClr val="586F7C"/>
                </a:solidFill>
                <a:latin typeface="Open Sans"/>
                <a:ea typeface="Open Sans"/>
                <a:cs typeface="Open Sans"/>
                <a:sym typeface="Open Sans"/>
              </a:rPr>
              <a:t>AMS</a:t>
            </a:r>
            <a:endParaRPr sz="3500" dirty="0">
              <a:solidFill>
                <a:srgbClr val="586F7C"/>
              </a:solidFill>
              <a:latin typeface="Open Sans"/>
              <a:ea typeface="Open Sans"/>
              <a:cs typeface="Open Sans"/>
              <a:sym typeface="Open Sans"/>
            </a:endParaRPr>
          </a:p>
        </p:txBody>
      </p:sp>
      <p:sp>
        <p:nvSpPr>
          <p:cNvPr id="462" name="Google Shape;462;p48"/>
          <p:cNvSpPr txBox="1">
            <a:spLocks noGrp="1"/>
          </p:cNvSpPr>
          <p:nvPr>
            <p:ph type="body" idx="1"/>
          </p:nvPr>
        </p:nvSpPr>
        <p:spPr>
          <a:xfrm>
            <a:off x="6955635" y="2310881"/>
            <a:ext cx="4560900" cy="4423351"/>
          </a:xfrm>
          <a:prstGeom prst="rect">
            <a:avLst/>
          </a:prstGeom>
          <a:noFill/>
          <a:ln>
            <a:noFill/>
          </a:ln>
        </p:spPr>
        <p:txBody>
          <a:bodyPr spcFirstLastPara="1" wrap="square" lIns="91425" tIns="45700" rIns="91425" bIns="45700" anchor="t" anchorCtr="0">
            <a:noAutofit/>
          </a:bodyPr>
          <a:lstStyle/>
          <a:p>
            <a:pPr marL="469900" lvl="0" indent="-342900" algn="just" rtl="1">
              <a:lnSpc>
                <a:spcPct val="100000"/>
              </a:lnSpc>
              <a:spcBef>
                <a:spcPts val="1000"/>
              </a:spcBef>
              <a:spcAft>
                <a:spcPts val="0"/>
              </a:spcAft>
              <a:buClr>
                <a:schemeClr val="dk1"/>
              </a:buClr>
              <a:buSzPts val="2400"/>
              <a:buChar char="●"/>
            </a:pPr>
            <a:r>
              <a:rPr lang="ar-EG" dirty="0">
                <a:solidFill>
                  <a:schemeClr val="tx1">
                    <a:lumMod val="75000"/>
                    <a:lumOff val="25000"/>
                  </a:schemeClr>
                </a:solidFill>
                <a:latin typeface="Open Sans"/>
                <a:ea typeface="Open Sans"/>
                <a:cs typeface="Open Sans"/>
                <a:sym typeface="Open Sans"/>
              </a:rPr>
              <a:t>يمكن الوصول إلى خيار </a:t>
            </a:r>
            <a:r>
              <a:rPr lang="ar-EG" b="1" dirty="0">
                <a:solidFill>
                  <a:schemeClr val="tx1">
                    <a:lumMod val="75000"/>
                    <a:lumOff val="25000"/>
                  </a:schemeClr>
                </a:solidFill>
                <a:latin typeface="Open Sans"/>
                <a:ea typeface="Open Sans"/>
                <a:cs typeface="Open Sans"/>
                <a:sym typeface="Open Sans"/>
              </a:rPr>
              <a:t>البحث المتقدم</a:t>
            </a:r>
            <a:r>
              <a:rPr lang="en-US" b="1" dirty="0">
                <a:solidFill>
                  <a:schemeClr val="tx1">
                    <a:lumMod val="75000"/>
                    <a:lumOff val="25000"/>
                  </a:schemeClr>
                </a:solidFill>
                <a:latin typeface="Open Sans"/>
                <a:ea typeface="Open Sans"/>
                <a:cs typeface="Open Sans"/>
                <a:sym typeface="Open Sans"/>
              </a:rPr>
              <a:t> Advanced search</a:t>
            </a:r>
            <a:r>
              <a:rPr lang="ar-EG" b="1" dirty="0">
                <a:solidFill>
                  <a:schemeClr val="tx1">
                    <a:lumMod val="75000"/>
                    <a:lumOff val="25000"/>
                  </a:schemeClr>
                </a:solidFill>
                <a:latin typeface="Open Sans"/>
                <a:ea typeface="Open Sans"/>
                <a:cs typeface="Open Sans"/>
                <a:sym typeface="Open Sans"/>
              </a:rPr>
              <a:t> </a:t>
            </a:r>
            <a:r>
              <a:rPr lang="ar-EG" dirty="0">
                <a:solidFill>
                  <a:schemeClr val="tx1">
                    <a:lumMod val="75000"/>
                    <a:lumOff val="25000"/>
                  </a:schemeClr>
                </a:solidFill>
                <a:latin typeface="Open Sans"/>
                <a:ea typeface="Open Sans"/>
                <a:cs typeface="Open Sans"/>
                <a:sym typeface="Open Sans"/>
              </a:rPr>
              <a:t>من الصفحة الرئيسية لـ </a:t>
            </a:r>
            <a:r>
              <a:rPr lang="en-US" dirty="0">
                <a:solidFill>
                  <a:schemeClr val="tx1">
                    <a:lumMod val="75000"/>
                    <a:lumOff val="25000"/>
                  </a:schemeClr>
                </a:solidFill>
                <a:latin typeface="Open Sans"/>
                <a:ea typeface="Open Sans"/>
                <a:cs typeface="Open Sans"/>
                <a:sym typeface="Open Sans"/>
              </a:rPr>
              <a:t>AMS </a:t>
            </a:r>
            <a:endParaRPr lang="ar-EG" dirty="0">
              <a:solidFill>
                <a:schemeClr val="tx1">
                  <a:lumMod val="75000"/>
                  <a:lumOff val="25000"/>
                </a:schemeClr>
              </a:solidFill>
              <a:latin typeface="Open Sans"/>
              <a:ea typeface="Open Sans"/>
              <a:cs typeface="Open Sans"/>
              <a:sym typeface="Open Sans"/>
            </a:endParaRPr>
          </a:p>
          <a:p>
            <a:pPr marL="469900" lvl="0" indent="-342900" algn="just" rtl="1">
              <a:lnSpc>
                <a:spcPct val="100000"/>
              </a:lnSpc>
              <a:spcBef>
                <a:spcPts val="1000"/>
              </a:spcBef>
              <a:spcAft>
                <a:spcPts val="0"/>
              </a:spcAft>
              <a:buClr>
                <a:schemeClr val="dk1"/>
              </a:buClr>
              <a:buSzPts val="2400"/>
              <a:buChar char="●"/>
            </a:pPr>
            <a:r>
              <a:rPr lang="ar-EG" dirty="0">
                <a:solidFill>
                  <a:schemeClr val="tx1">
                    <a:lumMod val="75000"/>
                    <a:lumOff val="25000"/>
                  </a:schemeClr>
                </a:solidFill>
                <a:latin typeface="Open Sans"/>
                <a:ea typeface="Open Sans"/>
                <a:cs typeface="Open Sans"/>
                <a:sym typeface="Open Sans"/>
              </a:rPr>
              <a:t>توفر نافذة </a:t>
            </a:r>
            <a:r>
              <a:rPr lang="ar-EG" b="1" dirty="0">
                <a:solidFill>
                  <a:schemeClr val="tx1">
                    <a:lumMod val="75000"/>
                    <a:lumOff val="25000"/>
                  </a:schemeClr>
                </a:solidFill>
                <a:latin typeface="Open Sans"/>
                <a:ea typeface="Open Sans"/>
                <a:cs typeface="Open Sans"/>
                <a:sym typeface="Open Sans"/>
              </a:rPr>
              <a:t>البحث المتقدم  </a:t>
            </a:r>
            <a:r>
              <a:rPr lang="en-US" b="1" dirty="0">
                <a:solidFill>
                  <a:schemeClr val="tx1">
                    <a:lumMod val="75000"/>
                    <a:lumOff val="25000"/>
                  </a:schemeClr>
                </a:solidFill>
                <a:latin typeface="Open Sans"/>
                <a:ea typeface="Open Sans"/>
                <a:cs typeface="Open Sans"/>
                <a:sym typeface="Open Sans"/>
              </a:rPr>
              <a:t>Advanced search</a:t>
            </a:r>
            <a:r>
              <a:rPr lang="ar-EG" b="1" dirty="0">
                <a:solidFill>
                  <a:schemeClr val="tx1">
                    <a:lumMod val="75000"/>
                    <a:lumOff val="25000"/>
                  </a:schemeClr>
                </a:solidFill>
                <a:latin typeface="Open Sans"/>
                <a:ea typeface="Open Sans"/>
                <a:cs typeface="Open Sans"/>
                <a:sym typeface="Open Sans"/>
              </a:rPr>
              <a:t> </a:t>
            </a:r>
            <a:r>
              <a:rPr lang="en-US" b="1" dirty="0">
                <a:solidFill>
                  <a:schemeClr val="tx1">
                    <a:lumMod val="75000"/>
                    <a:lumOff val="25000"/>
                  </a:schemeClr>
                </a:solidFill>
                <a:latin typeface="Open Sans"/>
                <a:ea typeface="Open Sans"/>
                <a:cs typeface="Open Sans"/>
                <a:sym typeface="Open Sans"/>
              </a:rPr>
              <a:t> </a:t>
            </a:r>
            <a:r>
              <a:rPr lang="ar-EG" dirty="0">
                <a:solidFill>
                  <a:schemeClr val="tx1">
                    <a:lumMod val="75000"/>
                    <a:lumOff val="25000"/>
                  </a:schemeClr>
                </a:solidFill>
                <a:latin typeface="Open Sans"/>
                <a:ea typeface="Open Sans"/>
                <a:cs typeface="Open Sans"/>
                <a:sym typeface="Open Sans"/>
              </a:rPr>
              <a:t>تعليمات للمستخدم حول كيفية البحث في البوابة.</a:t>
            </a:r>
            <a:r>
              <a:rPr lang="en-US" dirty="0">
                <a:solidFill>
                  <a:schemeClr val="tx1">
                    <a:lumMod val="75000"/>
                    <a:lumOff val="25000"/>
                  </a:schemeClr>
                </a:solidFill>
                <a:latin typeface="Open Sans"/>
                <a:ea typeface="Open Sans"/>
                <a:cs typeface="Open Sans"/>
                <a:sym typeface="Open Sans"/>
              </a:rPr>
              <a:t> </a:t>
            </a:r>
            <a:endParaRPr dirty="0">
              <a:solidFill>
                <a:schemeClr val="tx1">
                  <a:lumMod val="75000"/>
                  <a:lumOff val="25000"/>
                </a:schemeClr>
              </a:solidFill>
              <a:latin typeface="Open Sans"/>
              <a:ea typeface="Open Sans"/>
              <a:cs typeface="Open Sans"/>
              <a:sym typeface="Open Sans"/>
            </a:endParaRPr>
          </a:p>
          <a:p>
            <a:pPr marL="469900" lvl="0" indent="-342900" algn="just" rtl="1">
              <a:lnSpc>
                <a:spcPct val="100000"/>
              </a:lnSpc>
              <a:spcBef>
                <a:spcPts val="1000"/>
              </a:spcBef>
              <a:spcAft>
                <a:spcPts val="0"/>
              </a:spcAft>
              <a:buClr>
                <a:schemeClr val="dk1"/>
              </a:buClr>
              <a:buSzPts val="2400"/>
              <a:buChar char="●"/>
            </a:pPr>
            <a:r>
              <a:rPr lang="ar-EG" dirty="0">
                <a:solidFill>
                  <a:schemeClr val="tx1">
                    <a:lumMod val="75000"/>
                    <a:lumOff val="25000"/>
                  </a:schemeClr>
                </a:solidFill>
                <a:latin typeface="Open Sans"/>
                <a:ea typeface="Open Sans"/>
                <a:cs typeface="Open Sans"/>
                <a:sym typeface="Open Sans"/>
              </a:rPr>
              <a:t>تساعد </a:t>
            </a:r>
            <a:r>
              <a:rPr lang="ar-EG" b="1" dirty="0">
                <a:solidFill>
                  <a:schemeClr val="tx1">
                    <a:lumMod val="75000"/>
                    <a:lumOff val="25000"/>
                  </a:schemeClr>
                </a:solidFill>
                <a:latin typeface="Open Sans"/>
                <a:ea typeface="Open Sans"/>
                <a:cs typeface="Open Sans"/>
                <a:sym typeface="Open Sans"/>
              </a:rPr>
              <a:t>معايير البحث </a:t>
            </a:r>
            <a:r>
              <a:rPr lang="en-US" b="1" dirty="0">
                <a:solidFill>
                  <a:schemeClr val="tx1">
                    <a:lumMod val="75000"/>
                    <a:lumOff val="25000"/>
                  </a:schemeClr>
                </a:solidFill>
                <a:latin typeface="Open Sans"/>
                <a:ea typeface="Open Sans"/>
                <a:cs typeface="Open Sans"/>
                <a:sym typeface="Open Sans"/>
              </a:rPr>
              <a:t>Search Criteria </a:t>
            </a:r>
            <a:r>
              <a:rPr lang="ar-EG" b="1" dirty="0">
                <a:solidFill>
                  <a:schemeClr val="tx1">
                    <a:lumMod val="75000"/>
                    <a:lumOff val="25000"/>
                  </a:schemeClr>
                </a:solidFill>
                <a:latin typeface="Open Sans"/>
                <a:ea typeface="Open Sans"/>
                <a:cs typeface="Open Sans"/>
                <a:sym typeface="Open Sans"/>
              </a:rPr>
              <a:t> </a:t>
            </a:r>
            <a:r>
              <a:rPr lang="ar-EG" dirty="0">
                <a:solidFill>
                  <a:schemeClr val="tx1">
                    <a:lumMod val="75000"/>
                    <a:lumOff val="25000"/>
                  </a:schemeClr>
                </a:solidFill>
                <a:latin typeface="Open Sans"/>
                <a:ea typeface="Open Sans"/>
                <a:cs typeface="Open Sans"/>
                <a:sym typeface="Open Sans"/>
              </a:rPr>
              <a:t>على تحديد النتائج حسب </a:t>
            </a:r>
            <a:r>
              <a:rPr lang="ar-EG" b="1" dirty="0">
                <a:solidFill>
                  <a:schemeClr val="tx1">
                    <a:lumMod val="75000"/>
                    <a:lumOff val="25000"/>
                  </a:schemeClr>
                </a:solidFill>
                <a:latin typeface="Open Sans"/>
                <a:ea typeface="Open Sans"/>
                <a:cs typeface="Open Sans"/>
                <a:sym typeface="Open Sans"/>
              </a:rPr>
              <a:t>مصطلحات البحث</a:t>
            </a:r>
            <a:r>
              <a:rPr lang="en-US" b="1" dirty="0">
                <a:solidFill>
                  <a:schemeClr val="tx1">
                    <a:lumMod val="75000"/>
                    <a:lumOff val="25000"/>
                  </a:schemeClr>
                </a:solidFill>
                <a:latin typeface="Open Sans"/>
                <a:ea typeface="Open Sans"/>
                <a:cs typeface="Open Sans"/>
                <a:sym typeface="Open Sans"/>
              </a:rPr>
              <a:t> </a:t>
            </a:r>
            <a:r>
              <a:rPr lang="ar-EG" b="1" dirty="0">
                <a:solidFill>
                  <a:schemeClr val="tx1">
                    <a:lumMod val="75000"/>
                    <a:lumOff val="25000"/>
                  </a:schemeClr>
                </a:solidFill>
                <a:latin typeface="Open Sans"/>
                <a:ea typeface="Open Sans"/>
                <a:cs typeface="Open Sans"/>
                <a:sym typeface="Open Sans"/>
              </a:rPr>
              <a:t> </a:t>
            </a:r>
            <a:r>
              <a:rPr lang="en-US" b="1" dirty="0">
                <a:solidFill>
                  <a:schemeClr val="tx1">
                    <a:lumMod val="75000"/>
                    <a:lumOff val="25000"/>
                  </a:schemeClr>
                </a:solidFill>
                <a:latin typeface="Open Sans"/>
                <a:ea typeface="Open Sans"/>
                <a:cs typeface="Open Sans"/>
                <a:sym typeface="Open Sans"/>
              </a:rPr>
              <a:t>Search Terms</a:t>
            </a:r>
            <a:r>
              <a:rPr lang="ar-EG" dirty="0">
                <a:solidFill>
                  <a:schemeClr val="tx1">
                    <a:lumMod val="75000"/>
                    <a:lumOff val="25000"/>
                  </a:schemeClr>
                </a:solidFill>
                <a:latin typeface="Open Sans"/>
                <a:ea typeface="Open Sans"/>
                <a:cs typeface="Open Sans"/>
                <a:sym typeface="Open Sans"/>
              </a:rPr>
              <a:t> و</a:t>
            </a:r>
            <a:r>
              <a:rPr lang="ar-EG" b="1" dirty="0">
                <a:solidFill>
                  <a:schemeClr val="tx1">
                    <a:lumMod val="75000"/>
                    <a:lumOff val="25000"/>
                  </a:schemeClr>
                </a:solidFill>
                <a:latin typeface="Open Sans"/>
                <a:ea typeface="Open Sans"/>
                <a:cs typeface="Open Sans"/>
                <a:sym typeface="Open Sans"/>
              </a:rPr>
              <a:t>نوع المحتوى</a:t>
            </a:r>
            <a:r>
              <a:rPr lang="en-US" b="1" dirty="0">
                <a:solidFill>
                  <a:schemeClr val="tx1">
                    <a:lumMod val="75000"/>
                    <a:lumOff val="25000"/>
                  </a:schemeClr>
                </a:solidFill>
                <a:latin typeface="Open Sans"/>
                <a:ea typeface="Open Sans"/>
                <a:cs typeface="Open Sans"/>
                <a:sym typeface="Open Sans"/>
              </a:rPr>
              <a:t> Content Type</a:t>
            </a:r>
            <a:r>
              <a:rPr lang="ar-EG" b="1" dirty="0">
                <a:solidFill>
                  <a:schemeClr val="tx1">
                    <a:lumMod val="75000"/>
                    <a:lumOff val="25000"/>
                  </a:schemeClr>
                </a:solidFill>
                <a:latin typeface="Open Sans"/>
                <a:ea typeface="Open Sans"/>
                <a:cs typeface="Open Sans"/>
                <a:sym typeface="Open Sans"/>
              </a:rPr>
              <a:t> </a:t>
            </a:r>
            <a:r>
              <a:rPr lang="ar-EG" dirty="0">
                <a:solidFill>
                  <a:schemeClr val="tx1">
                    <a:lumMod val="75000"/>
                    <a:lumOff val="25000"/>
                  </a:schemeClr>
                </a:solidFill>
                <a:latin typeface="Open Sans"/>
                <a:ea typeface="Open Sans"/>
                <a:cs typeface="Open Sans"/>
                <a:sym typeface="Open Sans"/>
              </a:rPr>
              <a:t>و</a:t>
            </a:r>
            <a:r>
              <a:rPr lang="ar-EG" b="1" dirty="0">
                <a:solidFill>
                  <a:schemeClr val="tx1">
                    <a:lumMod val="75000"/>
                    <a:lumOff val="25000"/>
                  </a:schemeClr>
                </a:solidFill>
                <a:latin typeface="Open Sans"/>
                <a:ea typeface="Open Sans"/>
                <a:cs typeface="Open Sans"/>
                <a:sym typeface="Open Sans"/>
              </a:rPr>
              <a:t>التاريخ</a:t>
            </a:r>
            <a:r>
              <a:rPr lang="en-US" b="1" dirty="0">
                <a:solidFill>
                  <a:schemeClr val="tx1">
                    <a:lumMod val="75000"/>
                    <a:lumOff val="25000"/>
                  </a:schemeClr>
                </a:solidFill>
                <a:latin typeface="Open Sans"/>
                <a:ea typeface="Open Sans"/>
                <a:cs typeface="Open Sans"/>
                <a:sym typeface="Open Sans"/>
              </a:rPr>
              <a:t> </a:t>
            </a:r>
            <a:r>
              <a:rPr lang="ar-EG" b="1" dirty="0">
                <a:solidFill>
                  <a:schemeClr val="tx1">
                    <a:lumMod val="75000"/>
                    <a:lumOff val="25000"/>
                  </a:schemeClr>
                </a:solidFill>
                <a:latin typeface="Open Sans"/>
                <a:ea typeface="Open Sans"/>
                <a:cs typeface="Open Sans"/>
                <a:sym typeface="Open Sans"/>
              </a:rPr>
              <a:t> </a:t>
            </a:r>
            <a:r>
              <a:rPr lang="en-US" b="1" dirty="0">
                <a:solidFill>
                  <a:schemeClr val="tx1">
                    <a:lumMod val="75000"/>
                    <a:lumOff val="25000"/>
                  </a:schemeClr>
                </a:solidFill>
                <a:latin typeface="Open Sans"/>
                <a:ea typeface="Open Sans"/>
                <a:cs typeface="Open Sans"/>
                <a:sym typeface="Open Sans"/>
              </a:rPr>
              <a:t>Date.</a:t>
            </a:r>
            <a:endParaRPr dirty="0">
              <a:solidFill>
                <a:schemeClr val="tx1">
                  <a:lumMod val="75000"/>
                  <a:lumOff val="25000"/>
                </a:schemeClr>
              </a:solidFill>
              <a:latin typeface="Open Sans"/>
              <a:ea typeface="Open Sans"/>
              <a:cs typeface="Open Sans"/>
              <a:sym typeface="Open Sans"/>
            </a:endParaRPr>
          </a:p>
        </p:txBody>
      </p:sp>
      <p:pic>
        <p:nvPicPr>
          <p:cNvPr id="463" name="Google Shape;463;p48"/>
          <p:cNvPicPr preferRelativeResize="0"/>
          <p:nvPr/>
        </p:nvPicPr>
        <p:blipFill rotWithShape="1">
          <a:blip r:embed="rId3">
            <a:alphaModFix/>
          </a:blip>
          <a:srcRect/>
          <a:stretch/>
        </p:blipFill>
        <p:spPr>
          <a:xfrm>
            <a:off x="1051956" y="1851729"/>
            <a:ext cx="4798444" cy="4882503"/>
          </a:xfrm>
          <a:prstGeom prst="rect">
            <a:avLst/>
          </a:prstGeom>
          <a:noFill/>
          <a:ln>
            <a:noFill/>
          </a:ln>
        </p:spPr>
      </p:pic>
      <p:sp>
        <p:nvSpPr>
          <p:cNvPr id="464" name="Google Shape;464;p48"/>
          <p:cNvSpPr/>
          <p:nvPr/>
        </p:nvSpPr>
        <p:spPr>
          <a:xfrm>
            <a:off x="1051954" y="5373692"/>
            <a:ext cx="4112645" cy="751552"/>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 name="Google Shape;465;p48"/>
          <p:cNvSpPr/>
          <p:nvPr/>
        </p:nvSpPr>
        <p:spPr>
          <a:xfrm>
            <a:off x="1051955" y="4282093"/>
            <a:ext cx="2066130" cy="751553"/>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 name="Google Shape;466;p48"/>
          <p:cNvSpPr/>
          <p:nvPr/>
        </p:nvSpPr>
        <p:spPr>
          <a:xfrm>
            <a:off x="1051955" y="2760620"/>
            <a:ext cx="1641587" cy="661941"/>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9"/>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ct val="101587"/>
              <a:buNone/>
            </a:pPr>
            <a:r>
              <a:rPr lang="ar-EG" sz="3500" dirty="0">
                <a:solidFill>
                  <a:srgbClr val="586F7C"/>
                </a:solidFill>
                <a:latin typeface="Open Sans"/>
                <a:ea typeface="Open Sans"/>
                <a:cs typeface="Open Sans"/>
                <a:sym typeface="Open Sans"/>
              </a:rPr>
              <a:t>مصادر الإنترنت (قواعد البيانات والبوابات) للبحوث البيئية</a:t>
            </a:r>
            <a:endParaRPr sz="3500" dirty="0">
              <a:solidFill>
                <a:srgbClr val="586F7C"/>
              </a:solidFill>
              <a:latin typeface="Open Sans"/>
              <a:ea typeface="Open Sans"/>
              <a:cs typeface="Open Sans"/>
              <a:sym typeface="Open Sans"/>
            </a:endParaRPr>
          </a:p>
        </p:txBody>
      </p:sp>
      <p:sp>
        <p:nvSpPr>
          <p:cNvPr id="473" name="Google Shape;473;p49"/>
          <p:cNvSpPr txBox="1">
            <a:spLocks noGrp="1"/>
          </p:cNvSpPr>
          <p:nvPr>
            <p:ph type="body" idx="1"/>
          </p:nvPr>
        </p:nvSpPr>
        <p:spPr>
          <a:xfrm>
            <a:off x="593549" y="2374200"/>
            <a:ext cx="10167900" cy="4483800"/>
          </a:xfrm>
          <a:prstGeom prst="rect">
            <a:avLst/>
          </a:prstGeom>
          <a:noFill/>
          <a:ln>
            <a:noFill/>
          </a:ln>
        </p:spPr>
        <p:txBody>
          <a:bodyPr spcFirstLastPara="1" wrap="square" lIns="91425" tIns="45700" rIns="91425" bIns="45700" anchor="t" anchorCtr="0">
            <a:noAutofit/>
          </a:bodyPr>
          <a:lstStyle/>
          <a:p>
            <a:pPr marL="127000" lvl="0" indent="0" algn="just" rtl="1">
              <a:lnSpc>
                <a:spcPct val="100000"/>
              </a:lnSpc>
              <a:spcBef>
                <a:spcPts val="1000"/>
              </a:spcBef>
              <a:spcAft>
                <a:spcPts val="0"/>
              </a:spcAft>
              <a:buClr>
                <a:schemeClr val="dk1"/>
              </a:buClr>
              <a:buSzPts val="2400"/>
              <a:buNone/>
            </a:pPr>
            <a:r>
              <a:rPr lang="ar-EG" sz="2200" dirty="0">
                <a:solidFill>
                  <a:schemeClr val="tx1">
                    <a:lumMod val="75000"/>
                    <a:lumOff val="25000"/>
                  </a:schemeClr>
                </a:solidFill>
                <a:latin typeface="Open Sans"/>
                <a:ea typeface="Open Sans"/>
                <a:cs typeface="Open Sans"/>
                <a:sym typeface="Open Sans"/>
              </a:rPr>
              <a:t>سيقدم هذا القسم بعض مصادر الإنترنت المفيدة للبحوث البيئية. وتشمل </a:t>
            </a:r>
            <a:r>
              <a:rPr lang="ar-EG" sz="2200">
                <a:solidFill>
                  <a:schemeClr val="tx1">
                    <a:lumMod val="75000"/>
                    <a:lumOff val="25000"/>
                  </a:schemeClr>
                </a:solidFill>
                <a:latin typeface="Open Sans"/>
                <a:ea typeface="Open Sans"/>
                <a:cs typeface="Open Sans"/>
                <a:sym typeface="Open Sans"/>
              </a:rPr>
              <a:t>هذه المصادر:</a:t>
            </a:r>
            <a:endParaRPr sz="2200" dirty="0">
              <a:solidFill>
                <a:schemeClr val="tx1">
                  <a:lumMod val="75000"/>
                  <a:lumOff val="25000"/>
                </a:schemeClr>
              </a:solidFill>
            </a:endParaRPr>
          </a:p>
          <a:p>
            <a:pPr marL="469900" lvl="0" indent="-330200" algn="just" rtl="1">
              <a:lnSpc>
                <a:spcPct val="100000"/>
              </a:lnSpc>
              <a:spcBef>
                <a:spcPts val="1000"/>
              </a:spcBef>
              <a:spcAft>
                <a:spcPts val="0"/>
              </a:spcAft>
              <a:buClr>
                <a:schemeClr val="dk1"/>
              </a:buClr>
              <a:buSzPts val="2200"/>
              <a:buChar char="●"/>
            </a:pPr>
            <a:r>
              <a:rPr lang="ar-EG" sz="2200" dirty="0">
                <a:solidFill>
                  <a:schemeClr val="tx1">
                    <a:lumMod val="75000"/>
                    <a:lumOff val="25000"/>
                  </a:schemeClr>
                </a:solidFill>
                <a:latin typeface="Open Sans"/>
                <a:ea typeface="Open Sans"/>
                <a:cs typeface="Open Sans"/>
                <a:sym typeface="Open Sans"/>
              </a:rPr>
              <a:t>مركز الشبكة الدولية لمعلومات علوم الأرض</a:t>
            </a:r>
            <a:r>
              <a:rPr lang="en-US" sz="2200" dirty="0">
                <a:solidFill>
                  <a:schemeClr val="tx1">
                    <a:lumMod val="75000"/>
                    <a:lumOff val="25000"/>
                  </a:schemeClr>
                </a:solidFill>
                <a:latin typeface="Open Sans"/>
                <a:ea typeface="Open Sans"/>
                <a:cs typeface="Open Sans"/>
                <a:sym typeface="Open Sans"/>
              </a:rPr>
              <a:t>.</a:t>
            </a:r>
            <a:endParaRPr sz="2200" dirty="0">
              <a:solidFill>
                <a:schemeClr val="tx1">
                  <a:lumMod val="75000"/>
                  <a:lumOff val="25000"/>
                </a:schemeClr>
              </a:solidFill>
              <a:latin typeface="Open Sans"/>
              <a:ea typeface="Open Sans"/>
              <a:cs typeface="Open Sans"/>
              <a:sym typeface="Open Sans"/>
            </a:endParaRPr>
          </a:p>
          <a:p>
            <a:pPr marL="469900" indent="-330200" algn="just" rtl="1">
              <a:lnSpc>
                <a:spcPct val="100000"/>
              </a:lnSpc>
              <a:buClr>
                <a:schemeClr val="dk1"/>
              </a:buClr>
              <a:buSzPts val="2200"/>
              <a:buFont typeface="Open Sans"/>
              <a:buChar char="●"/>
            </a:pPr>
            <a:r>
              <a:rPr lang="ar-EG" sz="2200" dirty="0">
                <a:solidFill>
                  <a:schemeClr val="tx1">
                    <a:lumMod val="75000"/>
                    <a:lumOff val="25000"/>
                  </a:schemeClr>
                </a:solidFill>
                <a:latin typeface="Open Sans"/>
                <a:ea typeface="Open Sans"/>
                <a:cs typeface="Open Sans"/>
                <a:sym typeface="Open Sans"/>
              </a:rPr>
              <a:t>إيكولكس </a:t>
            </a:r>
            <a:r>
              <a:rPr lang="en-US" sz="2200" dirty="0">
                <a:solidFill>
                  <a:schemeClr val="tx1">
                    <a:lumMod val="75000"/>
                    <a:lumOff val="25000"/>
                  </a:schemeClr>
                </a:solidFill>
                <a:latin typeface="Open Sans"/>
                <a:ea typeface="Open Sans"/>
                <a:cs typeface="Open Sans"/>
                <a:sym typeface="Open Sans"/>
              </a:rPr>
              <a:t>ECOLEX</a:t>
            </a:r>
            <a:endParaRPr lang="ar-EG" sz="2200" dirty="0">
              <a:solidFill>
                <a:schemeClr val="tx1">
                  <a:lumMod val="75000"/>
                  <a:lumOff val="25000"/>
                </a:schemeClr>
              </a:solidFill>
              <a:latin typeface="Open Sans"/>
              <a:ea typeface="Open Sans"/>
              <a:cs typeface="Open Sans"/>
              <a:sym typeface="Open Sans"/>
            </a:endParaRPr>
          </a:p>
          <a:p>
            <a:pPr marL="469900" lvl="0" indent="-330200" algn="just" rtl="1">
              <a:lnSpc>
                <a:spcPct val="100000"/>
              </a:lnSpc>
              <a:spcBef>
                <a:spcPts val="1000"/>
              </a:spcBef>
              <a:spcAft>
                <a:spcPts val="0"/>
              </a:spcAft>
              <a:buClr>
                <a:schemeClr val="dk1"/>
              </a:buClr>
              <a:buSzPts val="2200"/>
              <a:buFont typeface="Open Sans"/>
              <a:buChar char="●"/>
            </a:pPr>
            <a:r>
              <a:rPr lang="ar-EG" sz="2200" dirty="0">
                <a:solidFill>
                  <a:schemeClr val="tx1">
                    <a:lumMod val="75000"/>
                    <a:lumOff val="25000"/>
                  </a:schemeClr>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مستودع وثائق برنامج الأمم المتحدة للبيئة</a:t>
            </a:r>
          </a:p>
          <a:p>
            <a:pPr marL="469900" lvl="0" indent="-330200" algn="just" rtl="1">
              <a:lnSpc>
                <a:spcPct val="100000"/>
              </a:lnSpc>
              <a:spcBef>
                <a:spcPts val="1000"/>
              </a:spcBef>
              <a:spcAft>
                <a:spcPts val="0"/>
              </a:spcAft>
              <a:buClr>
                <a:schemeClr val="dk1"/>
              </a:buClr>
              <a:buSzPts val="2200"/>
              <a:buFont typeface="Open Sans"/>
              <a:buChar char="●"/>
            </a:pPr>
            <a:r>
              <a:rPr lang="ar-EG" sz="2200" dirty="0">
                <a:solidFill>
                  <a:schemeClr val="tx1">
                    <a:lumMod val="75000"/>
                    <a:lumOff val="25000"/>
                  </a:schemeClr>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برنامج الأمم المتحدة للبيئة: غرفة حالة البيئة العالمية</a:t>
            </a:r>
          </a:p>
          <a:p>
            <a:pPr marL="469900" lvl="0" indent="-330200" algn="just" rtl="1">
              <a:lnSpc>
                <a:spcPct val="100000"/>
              </a:lnSpc>
              <a:spcBef>
                <a:spcPts val="1000"/>
              </a:spcBef>
              <a:spcAft>
                <a:spcPts val="0"/>
              </a:spcAft>
              <a:buClr>
                <a:schemeClr val="dk1"/>
              </a:buClr>
              <a:buSzPts val="2200"/>
              <a:buFont typeface="Open Sans"/>
              <a:buChar char="●"/>
            </a:pPr>
            <a:r>
              <a:rPr lang="ar-EG" sz="2200" dirty="0">
                <a:solidFill>
                  <a:schemeClr val="tx1">
                    <a:lumMod val="75000"/>
                    <a:lumOff val="25000"/>
                  </a:schemeClr>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منظمة البيئة العالمية (المنظمة العالمية)</a:t>
            </a:r>
            <a:endParaRPr sz="2200" dirty="0">
              <a:solidFill>
                <a:schemeClr val="tx1">
                  <a:lumMod val="75000"/>
                  <a:lumOff val="25000"/>
                </a:schemeClr>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a:p>
            <a:pPr marL="469900" lvl="0" indent="-330200" algn="just" rtl="1">
              <a:lnSpc>
                <a:spcPct val="100000"/>
              </a:lnSpc>
              <a:spcBef>
                <a:spcPts val="1000"/>
              </a:spcBef>
              <a:spcAft>
                <a:spcPts val="0"/>
              </a:spcAft>
              <a:buClr>
                <a:schemeClr val="dk1"/>
              </a:buClr>
              <a:buSzPts val="2200"/>
              <a:buFont typeface="Open Sans"/>
              <a:buChar char="●"/>
            </a:pPr>
            <a:r>
              <a:rPr lang="ar-EG" sz="2200" dirty="0">
                <a:solidFill>
                  <a:schemeClr val="tx1">
                    <a:lumMod val="75000"/>
                    <a:lumOff val="25000"/>
                  </a:schemeClr>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أدلة أبحاث مكتبة جامعة ييل</a:t>
            </a:r>
            <a:endParaRPr sz="2200" dirty="0">
              <a:solidFill>
                <a:schemeClr val="tx1">
                  <a:lumMod val="75000"/>
                  <a:lumOff val="25000"/>
                </a:schemeClr>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6"/>
          <p:cNvSpPr txBox="1">
            <a:spLocks noGrp="1"/>
          </p:cNvSpPr>
          <p:nvPr>
            <p:ph type="title"/>
          </p:nvPr>
        </p:nvSpPr>
        <p:spPr>
          <a:xfrm>
            <a:off x="0" y="489148"/>
            <a:ext cx="76200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مركز الشبكة الدولية لمعلومات علوم الأرض</a:t>
            </a:r>
            <a:endParaRPr dirty="0"/>
          </a:p>
        </p:txBody>
      </p:sp>
      <p:sp>
        <p:nvSpPr>
          <p:cNvPr id="480" name="Google Shape;480;p16"/>
          <p:cNvSpPr txBox="1">
            <a:spLocks noGrp="1"/>
          </p:cNvSpPr>
          <p:nvPr>
            <p:ph type="body" idx="1"/>
          </p:nvPr>
        </p:nvSpPr>
        <p:spPr>
          <a:xfrm>
            <a:off x="0" y="980743"/>
            <a:ext cx="7778839" cy="711126"/>
          </a:xfrm>
          <a:prstGeom prst="rect">
            <a:avLst/>
          </a:prstGeom>
          <a:noFill/>
          <a:ln>
            <a:noFill/>
          </a:ln>
        </p:spPr>
        <p:txBody>
          <a:bodyPr spcFirstLastPara="1" wrap="square" lIns="91425" tIns="45700" rIns="91425" bIns="45700" anchor="t" anchorCtr="0">
            <a:noAutofit/>
          </a:bodyPr>
          <a:lstStyle/>
          <a:p>
            <a:pPr marL="76200" lvl="0" indent="0" algn="r" rtl="1">
              <a:lnSpc>
                <a:spcPct val="90000"/>
              </a:lnSpc>
              <a:spcBef>
                <a:spcPts val="1000"/>
              </a:spcBef>
              <a:spcAft>
                <a:spcPts val="0"/>
              </a:spcAft>
              <a:buSzPts val="2400"/>
              <a:buNone/>
            </a:pPr>
            <a:r>
              <a:rPr lang="ar-EG" dirty="0">
                <a:solidFill>
                  <a:schemeClr val="dk2"/>
                </a:solidFill>
                <a:latin typeface="Open Sans"/>
                <a:ea typeface="Open Sans"/>
                <a:cs typeface="Open Sans"/>
                <a:sym typeface="Open Sans"/>
              </a:rPr>
              <a:t>متاح على </a:t>
            </a:r>
            <a:r>
              <a:rPr lang="en-US"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http://www.ciesin.org/sub_guide.html</a:t>
            </a:r>
            <a:endParaRPr dirty="0">
              <a:solidFill>
                <a:schemeClr val="dk2"/>
              </a:solidFill>
              <a:latin typeface="Open Sans"/>
              <a:ea typeface="Open Sans"/>
              <a:cs typeface="Open Sans"/>
              <a:sym typeface="Open Sans"/>
            </a:endParaRPr>
          </a:p>
          <a:p>
            <a:pPr marL="76200" lvl="0" indent="0" algn="r" rtl="1">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481" name="Google Shape;481;p16"/>
          <p:cNvSpPr txBox="1"/>
          <p:nvPr/>
        </p:nvSpPr>
        <p:spPr>
          <a:xfrm>
            <a:off x="8203233" y="3846296"/>
            <a:ext cx="3812866" cy="707846"/>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EG" sz="2000" b="0" i="0" u="none" strike="noStrike" cap="none" dirty="0">
                <a:solidFill>
                  <a:schemeClr val="dk1"/>
                </a:solidFill>
                <a:latin typeface="Open Sans"/>
                <a:ea typeface="Open Sans"/>
                <a:cs typeface="Open Sans"/>
                <a:sym typeface="Open Sans"/>
              </a:rPr>
              <a:t>صفحة البحث بمركز الشبكة الدولية لمعلومات علوم الأرض</a:t>
            </a:r>
            <a:endParaRPr sz="2000" b="0" i="0" u="none" strike="noStrike" cap="none" dirty="0">
              <a:solidFill>
                <a:schemeClr val="dk1"/>
              </a:solidFill>
              <a:latin typeface="Open Sans"/>
              <a:ea typeface="Open Sans"/>
              <a:cs typeface="Open Sans"/>
              <a:sym typeface="Open Sans"/>
            </a:endParaRPr>
          </a:p>
        </p:txBody>
      </p:sp>
      <p:pic>
        <p:nvPicPr>
          <p:cNvPr id="482" name="Google Shape;482;p16"/>
          <p:cNvPicPr preferRelativeResize="0"/>
          <p:nvPr/>
        </p:nvPicPr>
        <p:blipFill rotWithShape="1">
          <a:blip r:embed="rId4">
            <a:alphaModFix/>
          </a:blip>
          <a:srcRect/>
          <a:stretch/>
        </p:blipFill>
        <p:spPr>
          <a:xfrm>
            <a:off x="149551" y="1833668"/>
            <a:ext cx="7902474" cy="469289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1"/>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600" dirty="0">
                <a:solidFill>
                  <a:srgbClr val="586F7C"/>
                </a:solidFill>
                <a:latin typeface="Open Sans"/>
                <a:ea typeface="Open Sans"/>
                <a:cs typeface="Open Sans"/>
                <a:sym typeface="Open Sans"/>
              </a:rPr>
              <a:t>تابع مركز الشبكة الدولية لمعلومات علوم الأرض</a:t>
            </a:r>
            <a:endParaRPr sz="3500" dirty="0">
              <a:solidFill>
                <a:srgbClr val="586F7C"/>
              </a:solidFill>
              <a:latin typeface="Open Sans"/>
              <a:ea typeface="Open Sans"/>
              <a:cs typeface="Open Sans"/>
              <a:sym typeface="Open Sans"/>
            </a:endParaRPr>
          </a:p>
        </p:txBody>
      </p:sp>
      <p:pic>
        <p:nvPicPr>
          <p:cNvPr id="489" name="Google Shape;489;p51"/>
          <p:cNvPicPr preferRelativeResize="0"/>
          <p:nvPr/>
        </p:nvPicPr>
        <p:blipFill rotWithShape="1">
          <a:blip r:embed="rId3">
            <a:alphaModFix/>
          </a:blip>
          <a:srcRect/>
          <a:stretch/>
        </p:blipFill>
        <p:spPr>
          <a:xfrm>
            <a:off x="1182382" y="1830541"/>
            <a:ext cx="9277071" cy="481088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9"/>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algn="r" rtl="1">
              <a:buClr>
                <a:schemeClr val="dk1"/>
              </a:buClr>
              <a:buSzPts val="3200"/>
            </a:pPr>
            <a:r>
              <a:rPr lang="ar-EG" sz="3200" dirty="0">
                <a:solidFill>
                  <a:srgbClr val="586F7C"/>
                </a:solidFill>
                <a:latin typeface="Open Sans"/>
                <a:ea typeface="Open Sans"/>
                <a:cs typeface="Open Sans"/>
                <a:sym typeface="Open Sans"/>
              </a:rPr>
              <a:t>إيكولكس </a:t>
            </a:r>
            <a:r>
              <a:rPr lang="en-US" sz="3200" dirty="0">
                <a:solidFill>
                  <a:schemeClr val="tx1">
                    <a:lumMod val="75000"/>
                    <a:lumOff val="25000"/>
                  </a:schemeClr>
                </a:solidFill>
                <a:latin typeface="Open Sans"/>
                <a:ea typeface="Open Sans"/>
                <a:cs typeface="Open Sans"/>
                <a:sym typeface="Open Sans"/>
              </a:rPr>
              <a:t>ECOLEX</a:t>
            </a:r>
            <a:br>
              <a:rPr lang="en-US" sz="3200" dirty="0">
                <a:solidFill>
                  <a:schemeClr val="tx1">
                    <a:lumMod val="75000"/>
                    <a:lumOff val="25000"/>
                  </a:schemeClr>
                </a:solidFill>
                <a:latin typeface="Open Sans"/>
                <a:ea typeface="Open Sans"/>
                <a:cs typeface="Open Sans"/>
                <a:sym typeface="Open Sans"/>
              </a:rPr>
            </a:br>
            <a:endParaRPr sz="3200" dirty="0">
              <a:solidFill>
                <a:srgbClr val="586F7C"/>
              </a:solidFill>
              <a:latin typeface="Open Sans"/>
              <a:ea typeface="Open Sans"/>
              <a:cs typeface="Open Sans"/>
              <a:sym typeface="Open Sans"/>
            </a:endParaRPr>
          </a:p>
        </p:txBody>
      </p:sp>
      <p:sp>
        <p:nvSpPr>
          <p:cNvPr id="496" name="Google Shape;496;p19"/>
          <p:cNvSpPr txBox="1">
            <a:spLocks noGrp="1"/>
          </p:cNvSpPr>
          <p:nvPr>
            <p:ph type="body" idx="1"/>
          </p:nvPr>
        </p:nvSpPr>
        <p:spPr>
          <a:xfrm>
            <a:off x="0" y="966876"/>
            <a:ext cx="7823915" cy="711126"/>
          </a:xfrm>
          <a:prstGeom prst="rect">
            <a:avLst/>
          </a:prstGeom>
          <a:noFill/>
          <a:ln>
            <a:noFill/>
          </a:ln>
        </p:spPr>
        <p:txBody>
          <a:bodyPr spcFirstLastPara="1" wrap="square" lIns="91425" tIns="45700" rIns="91425" bIns="45700" anchor="t" anchorCtr="0">
            <a:noAutofit/>
          </a:bodyPr>
          <a:lstStyle/>
          <a:p>
            <a:pPr marL="76200" lvl="0" indent="0" algn="r" rtl="1">
              <a:lnSpc>
                <a:spcPct val="90000"/>
              </a:lnSpc>
              <a:spcBef>
                <a:spcPts val="1000"/>
              </a:spcBef>
              <a:spcAft>
                <a:spcPts val="0"/>
              </a:spcAft>
              <a:buSzPts val="2400"/>
              <a:buNone/>
            </a:pPr>
            <a:r>
              <a:rPr lang="ar-EG" dirty="0">
                <a:solidFill>
                  <a:schemeClr val="dk2"/>
                </a:solidFill>
                <a:latin typeface="Open Sans"/>
                <a:ea typeface="Open Sans"/>
                <a:cs typeface="Open Sans"/>
                <a:sym typeface="Open Sans"/>
              </a:rPr>
              <a:t>متاح على </a:t>
            </a:r>
            <a:r>
              <a:rPr lang="en-US"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https://www.ecolex.org/</a:t>
            </a:r>
            <a:endParaRPr dirty="0">
              <a:solidFill>
                <a:schemeClr val="dk2"/>
              </a:solidFill>
              <a:latin typeface="Open Sans"/>
              <a:ea typeface="Open Sans"/>
              <a:cs typeface="Open Sans"/>
              <a:sym typeface="Open Sans"/>
            </a:endParaRPr>
          </a:p>
          <a:p>
            <a:pPr marL="76200" lvl="0" indent="0" algn="r" rtl="1">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497" name="Google Shape;497;p19"/>
          <p:cNvSpPr txBox="1"/>
          <p:nvPr/>
        </p:nvSpPr>
        <p:spPr>
          <a:xfrm>
            <a:off x="9350062" y="3846296"/>
            <a:ext cx="2553685" cy="400069"/>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EG" sz="2000" b="0" i="0" u="none" strike="noStrike" cap="none" dirty="0">
                <a:solidFill>
                  <a:schemeClr val="dk1"/>
                </a:solidFill>
                <a:latin typeface="Open Sans"/>
                <a:ea typeface="Open Sans"/>
                <a:cs typeface="Open Sans"/>
                <a:sym typeface="Open Sans"/>
              </a:rPr>
              <a:t>صفحة البحث في إيكولكس</a:t>
            </a:r>
            <a:endParaRPr sz="2000" b="0" i="0" u="none" strike="noStrike" cap="none" dirty="0">
              <a:solidFill>
                <a:schemeClr val="dk1"/>
              </a:solidFill>
              <a:latin typeface="Open Sans"/>
              <a:ea typeface="Open Sans"/>
              <a:cs typeface="Open Sans"/>
              <a:sym typeface="Open Sans"/>
            </a:endParaRPr>
          </a:p>
        </p:txBody>
      </p:sp>
      <p:pic>
        <p:nvPicPr>
          <p:cNvPr id="498" name="Google Shape;498;p19" descr="https://lh5.googleusercontent.com/gdaA418vn3zAmG9DBDUlpGZ15sXvbrNhDaSizG02xOM99bmN7bQ8WXyvndWhQqNq6T-I2QYMZsQaBHpSYVJ6uTy583qAtvgrIWqBNR44idUescus_tyQ4Mwusy0xTBoJ707Ermo"/>
          <p:cNvPicPr preferRelativeResize="0"/>
          <p:nvPr/>
        </p:nvPicPr>
        <p:blipFill rotWithShape="1">
          <a:blip r:embed="rId4">
            <a:alphaModFix/>
          </a:blip>
          <a:srcRect/>
          <a:stretch/>
        </p:blipFill>
        <p:spPr>
          <a:xfrm>
            <a:off x="288252" y="2095298"/>
            <a:ext cx="8749250" cy="421312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3"/>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algn="r" rtl="1">
              <a:buClr>
                <a:schemeClr val="dk1"/>
              </a:buClr>
              <a:buSzPts val="3200"/>
            </a:pPr>
            <a:r>
              <a:rPr lang="ar-EG" sz="3200" dirty="0">
                <a:solidFill>
                  <a:srgbClr val="586F7C"/>
                </a:solidFill>
                <a:latin typeface="Open Sans"/>
                <a:ea typeface="Open Sans"/>
                <a:cs typeface="Open Sans"/>
                <a:sym typeface="Open Sans"/>
              </a:rPr>
              <a:t>تابع إيكولكس </a:t>
            </a:r>
            <a:r>
              <a:rPr lang="en-US" sz="3200" dirty="0">
                <a:solidFill>
                  <a:schemeClr val="tx1">
                    <a:lumMod val="75000"/>
                    <a:lumOff val="25000"/>
                  </a:schemeClr>
                </a:solidFill>
                <a:latin typeface="Open Sans"/>
                <a:ea typeface="Open Sans"/>
                <a:cs typeface="Open Sans"/>
                <a:sym typeface="Open Sans"/>
              </a:rPr>
              <a:t>ECOLEX</a:t>
            </a:r>
            <a:endParaRPr sz="3200" dirty="0">
              <a:solidFill>
                <a:srgbClr val="586F7C"/>
              </a:solidFill>
              <a:latin typeface="Open Sans"/>
              <a:ea typeface="Open Sans"/>
              <a:cs typeface="Open Sans"/>
              <a:sym typeface="Open Sans"/>
            </a:endParaRPr>
          </a:p>
        </p:txBody>
      </p:sp>
      <p:pic>
        <p:nvPicPr>
          <p:cNvPr id="505" name="Google Shape;505;p53"/>
          <p:cNvPicPr preferRelativeResize="0"/>
          <p:nvPr/>
        </p:nvPicPr>
        <p:blipFill rotWithShape="1">
          <a:blip r:embed="rId3">
            <a:alphaModFix/>
          </a:blip>
          <a:srcRect/>
          <a:stretch/>
        </p:blipFill>
        <p:spPr>
          <a:xfrm>
            <a:off x="1828800" y="1780674"/>
            <a:ext cx="8172169" cy="483458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1"/>
          <p:cNvSpPr txBox="1">
            <a:spLocks noGrp="1"/>
          </p:cNvSpPr>
          <p:nvPr>
            <p:ph type="title"/>
          </p:nvPr>
        </p:nvSpPr>
        <p:spPr>
          <a:xfrm>
            <a:off x="0" y="502327"/>
            <a:ext cx="7862552" cy="711126"/>
          </a:xfrm>
          <a:prstGeom prst="rect">
            <a:avLst/>
          </a:prstGeom>
          <a:noFill/>
          <a:ln>
            <a:noFill/>
          </a:ln>
        </p:spPr>
        <p:txBody>
          <a:bodyPr spcFirstLastPara="1" wrap="square" lIns="91425" tIns="45700" rIns="91425" bIns="45700" anchor="t" anchorCtr="0">
            <a:normAutofit fontScale="90000"/>
          </a:bodyPr>
          <a:lstStyle/>
          <a:p>
            <a:pPr marL="0" lvl="0" indent="0" algn="r" rtl="1">
              <a:lnSpc>
                <a:spcPct val="90000"/>
              </a:lnSpc>
              <a:spcBef>
                <a:spcPts val="0"/>
              </a:spcBef>
              <a:spcAft>
                <a:spcPts val="0"/>
              </a:spcAft>
              <a:buClr>
                <a:schemeClr val="dk1"/>
              </a:buClr>
              <a:buSzPct val="112873"/>
              <a:buNone/>
            </a:pPr>
            <a:r>
              <a:rPr lang="ar-EG" sz="3600" dirty="0">
                <a:solidFill>
                  <a:srgbClr val="586F7C"/>
                </a:solidFill>
                <a:latin typeface="Open Sans"/>
                <a:ea typeface="Open Sans"/>
                <a:cs typeface="Open Sans"/>
                <a:sym typeface="Open Sans"/>
              </a:rPr>
              <a:t>مستودع وثائق برنامج الأمم المتحدة للبيئة</a:t>
            </a:r>
            <a:br>
              <a:rPr lang="en-US" sz="3150" dirty="0">
                <a:solidFill>
                  <a:srgbClr val="586F7C"/>
                </a:solidFill>
                <a:latin typeface="Open Sans"/>
                <a:ea typeface="Open Sans"/>
                <a:cs typeface="Open Sans"/>
                <a:sym typeface="Open Sans"/>
              </a:rPr>
            </a:br>
            <a:endParaRPr sz="3150" dirty="0">
              <a:solidFill>
                <a:srgbClr val="586F7C"/>
              </a:solidFill>
              <a:latin typeface="Open Sans"/>
              <a:ea typeface="Open Sans"/>
              <a:cs typeface="Open Sans"/>
              <a:sym typeface="Open Sans"/>
            </a:endParaRPr>
          </a:p>
        </p:txBody>
      </p:sp>
      <p:sp>
        <p:nvSpPr>
          <p:cNvPr id="512" name="Google Shape;512;p21"/>
          <p:cNvSpPr txBox="1">
            <a:spLocks noGrp="1"/>
          </p:cNvSpPr>
          <p:nvPr>
            <p:ph type="body" idx="1"/>
          </p:nvPr>
        </p:nvSpPr>
        <p:spPr>
          <a:xfrm>
            <a:off x="-97972" y="977179"/>
            <a:ext cx="8037094" cy="711126"/>
          </a:xfrm>
          <a:prstGeom prst="rect">
            <a:avLst/>
          </a:prstGeom>
          <a:noFill/>
          <a:ln>
            <a:noFill/>
          </a:ln>
        </p:spPr>
        <p:txBody>
          <a:bodyPr spcFirstLastPara="1" wrap="square" lIns="91425" tIns="45700" rIns="91425" bIns="45700" anchor="t" anchorCtr="0">
            <a:noAutofit/>
          </a:bodyPr>
          <a:lstStyle/>
          <a:p>
            <a:pPr marL="76200" lvl="0" indent="0" algn="r" rtl="1">
              <a:lnSpc>
                <a:spcPct val="90000"/>
              </a:lnSpc>
              <a:spcBef>
                <a:spcPts val="1000"/>
              </a:spcBef>
              <a:spcAft>
                <a:spcPts val="0"/>
              </a:spcAft>
              <a:buSzPts val="2400"/>
              <a:buNone/>
            </a:pPr>
            <a:r>
              <a:rPr lang="ar-EG" dirty="0">
                <a:solidFill>
                  <a:schemeClr val="dk2"/>
                </a:solidFill>
                <a:latin typeface="Open Sans"/>
                <a:ea typeface="Open Sans"/>
                <a:cs typeface="Open Sans"/>
                <a:sym typeface="Open Sans"/>
              </a:rPr>
              <a:t>متاح على </a:t>
            </a:r>
            <a:r>
              <a:rPr lang="en-US"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http://wedocs.unep.org/handle/20.500.11822/1</a:t>
            </a:r>
            <a:endParaRPr dirty="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513" name="Google Shape;513;p21"/>
          <p:cNvSpPr txBox="1"/>
          <p:nvPr/>
        </p:nvSpPr>
        <p:spPr>
          <a:xfrm>
            <a:off x="8990220" y="3704782"/>
            <a:ext cx="2952894" cy="707846"/>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EG" sz="2000" b="0" i="0" u="none" strike="noStrike" cap="none" dirty="0">
                <a:solidFill>
                  <a:schemeClr val="dk1"/>
                </a:solidFill>
                <a:latin typeface="Open Sans"/>
                <a:ea typeface="Open Sans"/>
                <a:cs typeface="Open Sans"/>
                <a:sym typeface="Open Sans"/>
              </a:rPr>
              <a:t>صفحة البحث </a:t>
            </a:r>
            <a:r>
              <a:rPr lang="ar-EG" sz="2000" dirty="0">
                <a:solidFill>
                  <a:schemeClr val="dk1"/>
                </a:solidFill>
                <a:latin typeface="Open Sans"/>
                <a:ea typeface="Open Sans"/>
                <a:cs typeface="Open Sans"/>
                <a:sym typeface="Open Sans"/>
              </a:rPr>
              <a:t>ب</a:t>
            </a:r>
            <a:r>
              <a:rPr lang="ar-EG" sz="2000" b="0" i="0" u="none" strike="noStrike" cap="none" dirty="0">
                <a:solidFill>
                  <a:schemeClr val="dk1"/>
                </a:solidFill>
                <a:latin typeface="Open Sans"/>
                <a:ea typeface="Open Sans"/>
                <a:cs typeface="Open Sans"/>
                <a:sym typeface="Open Sans"/>
              </a:rPr>
              <a:t>مستودع وثائق برنامج الأمم المتحدة للبيئة</a:t>
            </a:r>
            <a:endParaRPr sz="2000" b="0" i="0" u="none" strike="noStrike" cap="none" dirty="0">
              <a:solidFill>
                <a:schemeClr val="dk1"/>
              </a:solidFill>
              <a:latin typeface="Open Sans"/>
              <a:ea typeface="Open Sans"/>
              <a:cs typeface="Open Sans"/>
              <a:sym typeface="Open Sans"/>
            </a:endParaRPr>
          </a:p>
        </p:txBody>
      </p:sp>
      <p:pic>
        <p:nvPicPr>
          <p:cNvPr id="514" name="Google Shape;514;p21"/>
          <p:cNvPicPr preferRelativeResize="0"/>
          <p:nvPr/>
        </p:nvPicPr>
        <p:blipFill rotWithShape="1">
          <a:blip r:embed="rId4">
            <a:alphaModFix/>
          </a:blip>
          <a:srcRect/>
          <a:stretch/>
        </p:blipFill>
        <p:spPr>
          <a:xfrm>
            <a:off x="97349" y="1793437"/>
            <a:ext cx="8328162" cy="4798676"/>
          </a:xfrm>
          <a:prstGeom prst="rect">
            <a:avLst/>
          </a:prstGeom>
          <a:noFill/>
          <a:ln>
            <a:noFill/>
          </a:ln>
        </p:spPr>
      </p:pic>
      <p:sp>
        <p:nvSpPr>
          <p:cNvPr id="515" name="Google Shape;515;p21"/>
          <p:cNvSpPr/>
          <p:nvPr/>
        </p:nvSpPr>
        <p:spPr>
          <a:xfrm>
            <a:off x="1402405" y="1916011"/>
            <a:ext cx="5718049" cy="449711"/>
          </a:xfrm>
          <a:prstGeom prst="rect">
            <a:avLst/>
          </a:pr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1"/>
          <p:cNvSpPr txBox="1">
            <a:spLocks noGrp="1"/>
          </p:cNvSpPr>
          <p:nvPr>
            <p:ph type="title"/>
          </p:nvPr>
        </p:nvSpPr>
        <p:spPr>
          <a:xfrm>
            <a:off x="-64394" y="790007"/>
            <a:ext cx="78717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ct val="112873"/>
              <a:buNone/>
            </a:pPr>
            <a:r>
              <a:rPr lang="ar-EG" sz="3600" dirty="0">
                <a:solidFill>
                  <a:srgbClr val="586F7C"/>
                </a:solidFill>
                <a:latin typeface="Open Sans"/>
                <a:ea typeface="Open Sans"/>
                <a:cs typeface="Open Sans"/>
                <a:sym typeface="Open Sans"/>
              </a:rPr>
              <a:t>تابع </a:t>
            </a:r>
            <a:r>
              <a:rPr lang="ar-EG" sz="3200" dirty="0">
                <a:solidFill>
                  <a:srgbClr val="586F7C"/>
                </a:solidFill>
                <a:latin typeface="Open Sans"/>
                <a:ea typeface="Open Sans"/>
                <a:cs typeface="Open Sans"/>
                <a:sym typeface="Open Sans"/>
              </a:rPr>
              <a:t>مستودع وثائق برنامج الأمم المتحدة للبيئة</a:t>
            </a:r>
            <a:br>
              <a:rPr lang="en-US" sz="3150" dirty="0">
                <a:solidFill>
                  <a:srgbClr val="586F7C"/>
                </a:solidFill>
                <a:latin typeface="Open Sans"/>
                <a:ea typeface="Open Sans"/>
                <a:cs typeface="Open Sans"/>
                <a:sym typeface="Open Sans"/>
              </a:rPr>
            </a:br>
            <a:endParaRPr sz="3150" dirty="0">
              <a:solidFill>
                <a:srgbClr val="586F7C"/>
              </a:solidFill>
              <a:latin typeface="Open Sans"/>
              <a:ea typeface="Open Sans"/>
              <a:cs typeface="Open Sans"/>
              <a:sym typeface="Open Sans"/>
            </a:endParaRPr>
          </a:p>
        </p:txBody>
      </p:sp>
      <p:pic>
        <p:nvPicPr>
          <p:cNvPr id="522" name="Google Shape;522;p61"/>
          <p:cNvPicPr preferRelativeResize="0"/>
          <p:nvPr/>
        </p:nvPicPr>
        <p:blipFill rotWithShape="1">
          <a:blip r:embed="rId3">
            <a:alphaModFix/>
          </a:blip>
          <a:srcRect/>
          <a:stretch/>
        </p:blipFill>
        <p:spPr>
          <a:xfrm>
            <a:off x="1794791" y="1870907"/>
            <a:ext cx="9375652" cy="470635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2"/>
          <p:cNvSpPr txBox="1">
            <a:spLocks noGrp="1"/>
          </p:cNvSpPr>
          <p:nvPr>
            <p:ph type="title"/>
          </p:nvPr>
        </p:nvSpPr>
        <p:spPr>
          <a:xfrm>
            <a:off x="-1" y="407292"/>
            <a:ext cx="7785279"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000" dirty="0">
                <a:solidFill>
                  <a:srgbClr val="586F7C"/>
                </a:solidFill>
                <a:latin typeface="Open Sans"/>
                <a:ea typeface="Open Sans"/>
                <a:cs typeface="Open Sans"/>
                <a:sym typeface="Open Sans"/>
              </a:rPr>
              <a:t>برنامج الأمم المتحدة للبيئة: غرفة حالة البيئة العالمية</a:t>
            </a:r>
            <a:endParaRPr sz="3000" dirty="0">
              <a:solidFill>
                <a:srgbClr val="586F7C"/>
              </a:solidFill>
              <a:latin typeface="Open Sans"/>
              <a:ea typeface="Open Sans"/>
              <a:cs typeface="Open Sans"/>
              <a:sym typeface="Open Sans"/>
            </a:endParaRPr>
          </a:p>
        </p:txBody>
      </p:sp>
      <p:sp>
        <p:nvSpPr>
          <p:cNvPr id="529" name="Google Shape;529;p22"/>
          <p:cNvSpPr txBox="1">
            <a:spLocks noGrp="1"/>
          </p:cNvSpPr>
          <p:nvPr>
            <p:ph type="body" idx="1"/>
          </p:nvPr>
        </p:nvSpPr>
        <p:spPr>
          <a:xfrm>
            <a:off x="0" y="947742"/>
            <a:ext cx="7785279" cy="711126"/>
          </a:xfrm>
          <a:prstGeom prst="rect">
            <a:avLst/>
          </a:prstGeom>
          <a:noFill/>
          <a:ln>
            <a:noFill/>
          </a:ln>
        </p:spPr>
        <p:txBody>
          <a:bodyPr spcFirstLastPara="1" wrap="square" lIns="91425" tIns="45700" rIns="91425" bIns="45700" anchor="t" anchorCtr="0">
            <a:noAutofit/>
          </a:bodyPr>
          <a:lstStyle/>
          <a:p>
            <a:pPr marL="76200" lvl="0" indent="0" algn="r" rtl="1">
              <a:lnSpc>
                <a:spcPct val="90000"/>
              </a:lnSpc>
              <a:spcBef>
                <a:spcPts val="1000"/>
              </a:spcBef>
              <a:spcAft>
                <a:spcPts val="0"/>
              </a:spcAft>
              <a:buSzPts val="2400"/>
              <a:buNone/>
            </a:pPr>
            <a:r>
              <a:rPr lang="ar-EG" dirty="0">
                <a:solidFill>
                  <a:schemeClr val="dk2"/>
                </a:solidFill>
                <a:latin typeface="Open Sans"/>
                <a:ea typeface="Open Sans"/>
                <a:cs typeface="Open Sans"/>
                <a:sym typeface="Open Sans"/>
              </a:rPr>
              <a:t>متاح على </a:t>
            </a:r>
            <a:r>
              <a:rPr lang="en-US" u="sng" dirty="0">
                <a:solidFill>
                  <a:schemeClr val="dk2"/>
                </a:solidFill>
                <a:latin typeface="Open Sans"/>
                <a:ea typeface="Open Sans"/>
                <a:cs typeface="Open Sans"/>
                <a:sym typeface="Open Sans"/>
              </a:rPr>
              <a:t>https://wesr.unep.org/</a:t>
            </a:r>
            <a:endParaRPr dirty="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530" name="Google Shape;530;p22"/>
          <p:cNvSpPr txBox="1"/>
          <p:nvPr/>
        </p:nvSpPr>
        <p:spPr>
          <a:xfrm>
            <a:off x="9624203" y="3457559"/>
            <a:ext cx="2517466" cy="1015622"/>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EG" sz="2000" b="0" i="0" u="none" strike="noStrike" cap="none" dirty="0">
                <a:solidFill>
                  <a:schemeClr val="dk1"/>
                </a:solidFill>
                <a:latin typeface="Open Sans"/>
                <a:ea typeface="Open Sans"/>
                <a:cs typeface="Open Sans"/>
                <a:sym typeface="Open Sans"/>
              </a:rPr>
              <a:t>صفحة البحث </a:t>
            </a:r>
            <a:r>
              <a:rPr lang="ar-EG" sz="2000" dirty="0">
                <a:solidFill>
                  <a:schemeClr val="dk1"/>
                </a:solidFill>
                <a:latin typeface="Open Sans"/>
                <a:ea typeface="Open Sans"/>
                <a:cs typeface="Open Sans"/>
                <a:sym typeface="Open Sans"/>
              </a:rPr>
              <a:t>ب</a:t>
            </a:r>
            <a:r>
              <a:rPr lang="ar-EG" sz="2000" b="0" i="0" u="none" strike="noStrike" cap="none" dirty="0">
                <a:solidFill>
                  <a:schemeClr val="dk1"/>
                </a:solidFill>
                <a:latin typeface="Open Sans"/>
                <a:ea typeface="Open Sans"/>
                <a:cs typeface="Open Sans"/>
                <a:sym typeface="Open Sans"/>
              </a:rPr>
              <a:t>برنامج الأمم المتحدة للبيئة: غرفة حالة البيئة العالمية</a:t>
            </a:r>
            <a:endParaRPr sz="2000" b="0" i="0" u="none" strike="noStrike" cap="none" dirty="0">
              <a:solidFill>
                <a:schemeClr val="dk1"/>
              </a:solidFill>
              <a:latin typeface="Open Sans"/>
              <a:ea typeface="Open Sans"/>
              <a:cs typeface="Open Sans"/>
              <a:sym typeface="Open Sans"/>
            </a:endParaRPr>
          </a:p>
        </p:txBody>
      </p:sp>
      <p:pic>
        <p:nvPicPr>
          <p:cNvPr id="531" name="Google Shape;531;p22"/>
          <p:cNvPicPr preferRelativeResize="0"/>
          <p:nvPr/>
        </p:nvPicPr>
        <p:blipFill rotWithShape="1">
          <a:blip r:embed="rId3">
            <a:alphaModFix/>
          </a:blip>
          <a:srcRect/>
          <a:stretch/>
        </p:blipFill>
        <p:spPr>
          <a:xfrm>
            <a:off x="5696" y="1738123"/>
            <a:ext cx="6939420" cy="4076841"/>
          </a:xfrm>
          <a:prstGeom prst="rect">
            <a:avLst/>
          </a:prstGeom>
          <a:noFill/>
          <a:ln>
            <a:noFill/>
          </a:ln>
        </p:spPr>
      </p:pic>
      <p:pic>
        <p:nvPicPr>
          <p:cNvPr id="532" name="Google Shape;532;p22"/>
          <p:cNvPicPr preferRelativeResize="0"/>
          <p:nvPr/>
        </p:nvPicPr>
        <p:blipFill rotWithShape="1">
          <a:blip r:embed="rId4">
            <a:alphaModFix/>
          </a:blip>
          <a:srcRect/>
          <a:stretch/>
        </p:blipFill>
        <p:spPr>
          <a:xfrm>
            <a:off x="7053854" y="2917542"/>
            <a:ext cx="2461611" cy="2853878"/>
          </a:xfrm>
          <a:prstGeom prst="rect">
            <a:avLst/>
          </a:prstGeom>
          <a:noFill/>
          <a:ln>
            <a:noFill/>
          </a:ln>
        </p:spPr>
      </p:pic>
      <p:cxnSp>
        <p:nvCxnSpPr>
          <p:cNvPr id="533" name="Google Shape;533;p22"/>
          <p:cNvCxnSpPr/>
          <p:nvPr/>
        </p:nvCxnSpPr>
        <p:spPr>
          <a:xfrm>
            <a:off x="6866723" y="2356869"/>
            <a:ext cx="837925" cy="791095"/>
          </a:xfrm>
          <a:prstGeom prst="straightConnector1">
            <a:avLst/>
          </a:prstGeom>
          <a:noFill/>
          <a:ln w="28575" cap="flat" cmpd="sng">
            <a:solidFill>
              <a:srgbClr val="93C47D"/>
            </a:solidFill>
            <a:prstDash val="solid"/>
            <a:round/>
            <a:headEnd type="none" w="sm" len="sm"/>
            <a:tailEnd type="triangle" w="med" len="med"/>
          </a:ln>
        </p:spPr>
      </p:cxnSp>
      <p:sp>
        <p:nvSpPr>
          <p:cNvPr id="534" name="Google Shape;534;p22"/>
          <p:cNvSpPr/>
          <p:nvPr/>
        </p:nvSpPr>
        <p:spPr>
          <a:xfrm>
            <a:off x="7053854" y="3039107"/>
            <a:ext cx="2414280" cy="2775857"/>
          </a:xfrm>
          <a:prstGeom prst="rect">
            <a:avLst/>
          </a:pr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3"/>
          <p:cNvSpPr txBox="1">
            <a:spLocks noGrp="1"/>
          </p:cNvSpPr>
          <p:nvPr>
            <p:ph type="title"/>
          </p:nvPr>
        </p:nvSpPr>
        <p:spPr>
          <a:xfrm>
            <a:off x="0" y="700728"/>
            <a:ext cx="7804597"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150" dirty="0">
                <a:solidFill>
                  <a:srgbClr val="586F7C"/>
                </a:solidFill>
                <a:latin typeface="Open Sans"/>
                <a:ea typeface="Open Sans"/>
                <a:cs typeface="Open Sans"/>
                <a:sym typeface="Open Sans"/>
              </a:rPr>
              <a:t>تابع </a:t>
            </a:r>
            <a:r>
              <a:rPr lang="ar-EG" sz="3200" dirty="0">
                <a:solidFill>
                  <a:srgbClr val="586F7C"/>
                </a:solidFill>
                <a:latin typeface="Open Sans"/>
                <a:ea typeface="Open Sans"/>
                <a:cs typeface="Open Sans"/>
                <a:sym typeface="Open Sans"/>
              </a:rPr>
              <a:t>برنامج الأمم المتحدة للبيئة: غرفة حالة البيئة العالمية</a:t>
            </a:r>
            <a:endParaRPr sz="3150" dirty="0">
              <a:solidFill>
                <a:srgbClr val="586F7C"/>
              </a:solidFill>
              <a:latin typeface="Open Sans"/>
              <a:ea typeface="Open Sans"/>
              <a:cs typeface="Open Sans"/>
              <a:sym typeface="Open Sans"/>
            </a:endParaRPr>
          </a:p>
        </p:txBody>
      </p:sp>
      <p:pic>
        <p:nvPicPr>
          <p:cNvPr id="541" name="Google Shape;541;p63"/>
          <p:cNvPicPr preferRelativeResize="0"/>
          <p:nvPr/>
        </p:nvPicPr>
        <p:blipFill rotWithShape="1">
          <a:blip r:embed="rId3">
            <a:alphaModFix/>
          </a:blip>
          <a:srcRect/>
          <a:stretch/>
        </p:blipFill>
        <p:spPr>
          <a:xfrm>
            <a:off x="1957136" y="1781628"/>
            <a:ext cx="7188773" cy="50203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0"/>
          <p:cNvSpPr txBox="1">
            <a:spLocks noGrp="1"/>
          </p:cNvSpPr>
          <p:nvPr>
            <p:ph type="title"/>
          </p:nvPr>
        </p:nvSpPr>
        <p:spPr>
          <a:xfrm>
            <a:off x="0" y="437222"/>
            <a:ext cx="7785279" cy="10809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3600"/>
              <a:buNone/>
            </a:pPr>
            <a:r>
              <a:rPr lang="ar-EG" sz="3600" dirty="0">
                <a:solidFill>
                  <a:srgbClr val="586F7C"/>
                </a:solidFill>
                <a:latin typeface="Open Sans"/>
                <a:ea typeface="Open Sans"/>
                <a:cs typeface="Open Sans"/>
                <a:sym typeface="Open Sans"/>
              </a:rPr>
              <a:t>كشاف البيئة</a:t>
            </a:r>
          </a:p>
        </p:txBody>
      </p:sp>
      <p:sp>
        <p:nvSpPr>
          <p:cNvPr id="109" name="Google Shape;109;p40"/>
          <p:cNvSpPr txBox="1">
            <a:spLocks noGrp="1"/>
          </p:cNvSpPr>
          <p:nvPr>
            <p:ph type="body" idx="1"/>
          </p:nvPr>
        </p:nvSpPr>
        <p:spPr>
          <a:xfrm>
            <a:off x="170912" y="1813018"/>
            <a:ext cx="11602500" cy="4522200"/>
          </a:xfrm>
          <a:prstGeom prst="rect">
            <a:avLst/>
          </a:prstGeom>
          <a:noFill/>
          <a:ln>
            <a:noFill/>
          </a:ln>
        </p:spPr>
        <p:txBody>
          <a:bodyPr spcFirstLastPara="1" wrap="square" lIns="91425" tIns="45700" rIns="91425" bIns="45700" anchor="t" anchorCtr="0">
            <a:noAutofit/>
          </a:bodyPr>
          <a:lstStyle/>
          <a:p>
            <a:pPr marL="355600" lvl="0" indent="-342900" algn="r" rtl="1">
              <a:lnSpc>
                <a:spcPct val="150000"/>
              </a:lnSpc>
              <a:spcBef>
                <a:spcPts val="0"/>
              </a:spcBef>
              <a:spcAft>
                <a:spcPts val="0"/>
              </a:spcAft>
              <a:buClr>
                <a:schemeClr val="dk2"/>
              </a:buClr>
              <a:buSzPts val="2200"/>
              <a:buChar char="●"/>
            </a:pPr>
            <a:r>
              <a:rPr lang="ar-EG" sz="2200" dirty="0">
                <a:solidFill>
                  <a:schemeClr val="tx1">
                    <a:lumMod val="75000"/>
                    <a:lumOff val="25000"/>
                  </a:schemeClr>
                </a:solidFill>
                <a:latin typeface="Open Sans"/>
                <a:ea typeface="Open Sans"/>
                <a:cs typeface="Open Sans"/>
                <a:sym typeface="Open Sans"/>
              </a:rPr>
              <a:t>من </a:t>
            </a:r>
            <a:r>
              <a:rPr lang="ar-EG" sz="2200" b="1" dirty="0">
                <a:solidFill>
                  <a:schemeClr val="tx1">
                    <a:lumMod val="75000"/>
                    <a:lumOff val="25000"/>
                  </a:schemeClr>
                </a:solidFill>
                <a:latin typeface="Open Sans"/>
                <a:ea typeface="Open Sans"/>
                <a:cs typeface="Open Sans"/>
                <a:sym typeface="Open Sans"/>
              </a:rPr>
              <a:t>إبيسكو " </a:t>
            </a:r>
            <a:r>
              <a:rPr lang="en-US" sz="2200" b="1" dirty="0">
                <a:solidFill>
                  <a:schemeClr val="tx1">
                    <a:lumMod val="75000"/>
                    <a:lumOff val="25000"/>
                  </a:schemeClr>
                </a:solidFill>
                <a:latin typeface="Open Sans"/>
                <a:ea typeface="Open Sans"/>
                <a:cs typeface="Open Sans"/>
                <a:sym typeface="Open Sans"/>
              </a:rPr>
              <a:t>EBSCO</a:t>
            </a:r>
            <a:r>
              <a:rPr lang="ar-EG" sz="2200" b="1" dirty="0">
                <a:solidFill>
                  <a:schemeClr val="tx1">
                    <a:lumMod val="75000"/>
                    <a:lumOff val="25000"/>
                  </a:schemeClr>
                </a:solidFill>
                <a:latin typeface="Open Sans"/>
                <a:ea typeface="Open Sans"/>
                <a:cs typeface="Open Sans"/>
                <a:sym typeface="Open Sans"/>
              </a:rPr>
              <a:t>“</a:t>
            </a:r>
            <a:r>
              <a:rPr lang="en-US" sz="2200" b="1" dirty="0">
                <a:solidFill>
                  <a:schemeClr val="tx1">
                    <a:lumMod val="75000"/>
                    <a:lumOff val="25000"/>
                  </a:schemeClr>
                </a:solidFill>
                <a:latin typeface="Open Sans"/>
                <a:ea typeface="Open Sans"/>
                <a:cs typeface="Open Sans"/>
                <a:sym typeface="Open Sans"/>
              </a:rPr>
              <a:t> </a:t>
            </a:r>
            <a:r>
              <a:rPr lang="ar-EG" sz="2200" b="1" dirty="0">
                <a:solidFill>
                  <a:schemeClr val="tx1">
                    <a:lumMod val="75000"/>
                    <a:lumOff val="25000"/>
                  </a:schemeClr>
                </a:solidFill>
                <a:latin typeface="Open Sans"/>
                <a:ea typeface="Open Sans"/>
                <a:cs typeface="Open Sans"/>
                <a:sym typeface="Open Sans"/>
              </a:rPr>
              <a:t>لخدمات المعلومات</a:t>
            </a:r>
            <a:r>
              <a:rPr lang="ar-EG" sz="2200" dirty="0">
                <a:solidFill>
                  <a:schemeClr val="tx1">
                    <a:lumMod val="75000"/>
                    <a:lumOff val="25000"/>
                  </a:schemeClr>
                </a:solidFill>
                <a:latin typeface="Open Sans"/>
                <a:ea typeface="Open Sans"/>
                <a:cs typeface="Open Sans"/>
                <a:sym typeface="Open Sans"/>
              </a:rPr>
              <a:t>، قاعدة البيانات الببليوجرافية تلك مخصصة للدراسات البيئية والتخصصات ذات الصلة، بما في ذلك الطاقة والدراسات البيئية والقانون البيئي؛ تشمل التغطية مجالات الزراعة مثل؛ بيئة النظام البيئي والطاقة ومصادر الطاقة المتجددة والموارد الطبيعية والكثير غيرها.</a:t>
            </a:r>
          </a:p>
          <a:p>
            <a:pPr marL="355600" lvl="0" indent="-342900" algn="r" rtl="1">
              <a:lnSpc>
                <a:spcPct val="150000"/>
              </a:lnSpc>
              <a:spcBef>
                <a:spcPts val="0"/>
              </a:spcBef>
              <a:buClr>
                <a:schemeClr val="dk2"/>
              </a:buClr>
              <a:buSzPts val="2200"/>
            </a:pPr>
            <a:r>
              <a:rPr lang="ar-EG" sz="2200" dirty="0">
                <a:solidFill>
                  <a:schemeClr val="tx1">
                    <a:lumMod val="75000"/>
                    <a:lumOff val="25000"/>
                  </a:schemeClr>
                </a:solidFill>
                <a:latin typeface="Open Sans"/>
                <a:ea typeface="Open Sans"/>
                <a:cs typeface="Open Sans"/>
                <a:sym typeface="Open Sans"/>
              </a:rPr>
              <a:t>تحتوي الخدمة على أكثر من </a:t>
            </a:r>
            <a:r>
              <a:rPr lang="ar-EG" sz="2200" b="1" dirty="0">
                <a:solidFill>
                  <a:schemeClr val="tx1">
                    <a:lumMod val="75000"/>
                    <a:lumOff val="25000"/>
                  </a:schemeClr>
                </a:solidFill>
                <a:latin typeface="Open Sans"/>
                <a:ea typeface="Open Sans"/>
                <a:cs typeface="Open Sans"/>
                <a:sym typeface="Open Sans"/>
              </a:rPr>
              <a:t>1505 مجلة</a:t>
            </a:r>
            <a:r>
              <a:rPr lang="en-US" sz="2200" b="1" dirty="0">
                <a:solidFill>
                  <a:schemeClr val="tx1">
                    <a:lumMod val="75000"/>
                    <a:lumOff val="25000"/>
                  </a:schemeClr>
                </a:solidFill>
                <a:latin typeface="Open Sans"/>
                <a:ea typeface="Open Sans"/>
                <a:cs typeface="Open Sans"/>
                <a:sym typeface="Open Sans"/>
              </a:rPr>
              <a:t> </a:t>
            </a:r>
            <a:r>
              <a:rPr lang="ar-EG" sz="2200" b="1" dirty="0">
                <a:solidFill>
                  <a:schemeClr val="tx1">
                    <a:lumMod val="75000"/>
                    <a:lumOff val="25000"/>
                  </a:schemeClr>
                </a:solidFill>
                <a:latin typeface="Open Sans"/>
                <a:ea typeface="Open Sans"/>
                <a:cs typeface="Open Sans"/>
                <a:sym typeface="Open Sans"/>
              </a:rPr>
              <a:t>علمية مكشفة ومستخلصة </a:t>
            </a:r>
            <a:r>
              <a:rPr lang="ar-EG" sz="2200" dirty="0">
                <a:solidFill>
                  <a:schemeClr val="tx1">
                    <a:lumMod val="75000"/>
                    <a:lumOff val="25000"/>
                  </a:schemeClr>
                </a:solidFill>
                <a:latin typeface="Open Sans"/>
                <a:ea typeface="Open Sans"/>
                <a:cs typeface="Open Sans"/>
                <a:sym typeface="Open Sans"/>
              </a:rPr>
              <a:t>بما في ذلك 760 مجلة مع مراجع مستشهد بها قابلة للبحث.</a:t>
            </a:r>
            <a:endParaRPr dirty="0">
              <a:solidFill>
                <a:schemeClr val="tx1">
                  <a:lumMod val="75000"/>
                  <a:lumOff val="25000"/>
                </a:schemeClr>
              </a:solidFill>
            </a:endParaRPr>
          </a:p>
          <a:p>
            <a:pPr marL="355600" lvl="0" indent="-342900" algn="r" rtl="1">
              <a:lnSpc>
                <a:spcPct val="150000"/>
              </a:lnSpc>
              <a:spcBef>
                <a:spcPts val="0"/>
              </a:spcBef>
              <a:spcAft>
                <a:spcPts val="0"/>
              </a:spcAft>
              <a:buClr>
                <a:schemeClr val="dk2"/>
              </a:buClr>
              <a:buSzPts val="2200"/>
              <a:buChar char="●"/>
            </a:pPr>
            <a:r>
              <a:rPr lang="ar-EG" sz="2200" dirty="0">
                <a:solidFill>
                  <a:schemeClr val="tx1">
                    <a:lumMod val="75000"/>
                    <a:lumOff val="25000"/>
                  </a:schemeClr>
                </a:solidFill>
                <a:latin typeface="Open Sans"/>
                <a:ea typeface="Open Sans"/>
                <a:cs typeface="Open Sans"/>
                <a:sym typeface="Open Sans"/>
              </a:rPr>
              <a:t>يوفر الفهرس البيئي </a:t>
            </a:r>
            <a:r>
              <a:rPr lang="ar-EG" sz="2200" b="1" dirty="0">
                <a:solidFill>
                  <a:schemeClr val="tx1">
                    <a:lumMod val="75000"/>
                    <a:lumOff val="25000"/>
                  </a:schemeClr>
                </a:solidFill>
                <a:latin typeface="Open Sans"/>
                <a:ea typeface="Open Sans"/>
                <a:cs typeface="Open Sans"/>
                <a:sym typeface="Open Sans"/>
              </a:rPr>
              <a:t>بيانات وصفية </a:t>
            </a:r>
            <a:r>
              <a:rPr lang="ar-EG" sz="2200" dirty="0">
                <a:solidFill>
                  <a:schemeClr val="tx1">
                    <a:lumMod val="75000"/>
                    <a:lumOff val="25000"/>
                  </a:schemeClr>
                </a:solidFill>
                <a:latin typeface="Open Sans"/>
                <a:ea typeface="Open Sans"/>
                <a:cs typeface="Open Sans"/>
                <a:sym typeface="Open Sans"/>
              </a:rPr>
              <a:t>وروابط فقط لبعض </a:t>
            </a:r>
            <a:r>
              <a:rPr lang="ar-EG" sz="2200" b="1" dirty="0">
                <a:solidFill>
                  <a:schemeClr val="tx1">
                    <a:lumMod val="75000"/>
                    <a:lumOff val="25000"/>
                  </a:schemeClr>
                </a:solidFill>
                <a:latin typeface="Open Sans"/>
                <a:ea typeface="Open Sans"/>
                <a:cs typeface="Open Sans"/>
                <a:sym typeface="Open Sans"/>
              </a:rPr>
              <a:t>المقالات ذات النصوص الكاملة</a:t>
            </a:r>
            <a:r>
              <a:rPr lang="en-US" sz="2200"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8"/>
          <p:cNvSpPr txBox="1">
            <a:spLocks noGrp="1"/>
          </p:cNvSpPr>
          <p:nvPr>
            <p:ph type="title"/>
          </p:nvPr>
        </p:nvSpPr>
        <p:spPr>
          <a:xfrm>
            <a:off x="76201" y="491110"/>
            <a:ext cx="76200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منظمة البيئة العالمية (المنظمة العالمية)</a:t>
            </a:r>
          </a:p>
        </p:txBody>
      </p:sp>
      <p:sp>
        <p:nvSpPr>
          <p:cNvPr id="548" name="Google Shape;548;p58"/>
          <p:cNvSpPr txBox="1">
            <a:spLocks noGrp="1"/>
          </p:cNvSpPr>
          <p:nvPr>
            <p:ph type="body" idx="1"/>
          </p:nvPr>
        </p:nvSpPr>
        <p:spPr>
          <a:xfrm>
            <a:off x="160420" y="1031560"/>
            <a:ext cx="7535781" cy="711126"/>
          </a:xfrm>
          <a:prstGeom prst="rect">
            <a:avLst/>
          </a:prstGeom>
          <a:noFill/>
          <a:ln>
            <a:noFill/>
          </a:ln>
        </p:spPr>
        <p:txBody>
          <a:bodyPr spcFirstLastPara="1" wrap="square" lIns="91425" tIns="45700" rIns="91425" bIns="45700" anchor="t" anchorCtr="0">
            <a:noAutofit/>
          </a:bodyPr>
          <a:lstStyle/>
          <a:p>
            <a:pPr marL="76200" lvl="0" indent="0" algn="r" rtl="1">
              <a:lnSpc>
                <a:spcPct val="90000"/>
              </a:lnSpc>
              <a:spcBef>
                <a:spcPts val="1000"/>
              </a:spcBef>
              <a:spcAft>
                <a:spcPts val="0"/>
              </a:spcAft>
              <a:buSzPts val="2400"/>
              <a:buNone/>
            </a:pPr>
            <a:r>
              <a:rPr lang="ar-EG" dirty="0">
                <a:solidFill>
                  <a:schemeClr val="dk1"/>
                </a:solidFill>
                <a:latin typeface="Open Sans"/>
                <a:ea typeface="Open Sans"/>
                <a:cs typeface="Open Sans"/>
                <a:sym typeface="Open Sans"/>
              </a:rPr>
              <a:t>متاح على </a:t>
            </a:r>
            <a:r>
              <a:rPr lang="en-US" u="sng" dirty="0">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http://www.world.org/weo/environment</a:t>
            </a: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549" name="Google Shape;549;p58"/>
          <p:cNvSpPr txBox="1"/>
          <p:nvPr/>
        </p:nvSpPr>
        <p:spPr>
          <a:xfrm>
            <a:off x="8621793" y="3846296"/>
            <a:ext cx="3159723" cy="707846"/>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EG" sz="2000" b="0" i="0" u="none" strike="noStrike" cap="none" dirty="0">
                <a:solidFill>
                  <a:schemeClr val="dk1"/>
                </a:solidFill>
                <a:latin typeface="Open Sans"/>
                <a:ea typeface="Open Sans"/>
                <a:cs typeface="Open Sans"/>
                <a:sym typeface="Open Sans"/>
              </a:rPr>
              <a:t>صفحة البحث </a:t>
            </a:r>
            <a:r>
              <a:rPr lang="ar-EG" sz="2000" dirty="0">
                <a:solidFill>
                  <a:schemeClr val="dk1"/>
                </a:solidFill>
                <a:latin typeface="Open Sans"/>
                <a:ea typeface="Open Sans"/>
                <a:cs typeface="Open Sans"/>
                <a:sym typeface="Open Sans"/>
              </a:rPr>
              <a:t>ب</a:t>
            </a:r>
            <a:r>
              <a:rPr lang="ar-EG" sz="2000" b="0" i="0" u="none" strike="noStrike" cap="none" dirty="0">
                <a:solidFill>
                  <a:schemeClr val="dk1"/>
                </a:solidFill>
                <a:latin typeface="Open Sans"/>
                <a:ea typeface="Open Sans"/>
                <a:cs typeface="Open Sans"/>
                <a:sym typeface="Open Sans"/>
              </a:rPr>
              <a:t>منظمة البيئة العالمية (المنظمة العالمية)</a:t>
            </a:r>
            <a:endParaRPr sz="1400" b="0" i="0" u="none" strike="noStrike" cap="none" dirty="0">
              <a:solidFill>
                <a:srgbClr val="000000"/>
              </a:solidFill>
              <a:latin typeface="Arial"/>
              <a:ea typeface="Arial"/>
              <a:cs typeface="Arial"/>
              <a:sym typeface="Arial"/>
            </a:endParaRPr>
          </a:p>
        </p:txBody>
      </p:sp>
      <p:pic>
        <p:nvPicPr>
          <p:cNvPr id="550" name="Google Shape;550;p58"/>
          <p:cNvPicPr preferRelativeResize="0"/>
          <p:nvPr/>
        </p:nvPicPr>
        <p:blipFill rotWithShape="1">
          <a:blip r:embed="rId4">
            <a:alphaModFix/>
          </a:blip>
          <a:srcRect/>
          <a:stretch/>
        </p:blipFill>
        <p:spPr>
          <a:xfrm>
            <a:off x="81278" y="1742686"/>
            <a:ext cx="7939730" cy="500277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9"/>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تابع منظمة البيئة العالمية (المنظمة العالمية)</a:t>
            </a:r>
            <a:endParaRPr sz="3200" dirty="0">
              <a:solidFill>
                <a:srgbClr val="586F7C"/>
              </a:solidFill>
              <a:latin typeface="Open Sans"/>
              <a:ea typeface="Open Sans"/>
              <a:cs typeface="Open Sans"/>
              <a:sym typeface="Open Sans"/>
            </a:endParaRPr>
          </a:p>
        </p:txBody>
      </p:sp>
      <p:pic>
        <p:nvPicPr>
          <p:cNvPr id="557" name="Google Shape;557;p59"/>
          <p:cNvPicPr preferRelativeResize="0"/>
          <p:nvPr/>
        </p:nvPicPr>
        <p:blipFill rotWithShape="1">
          <a:blip r:embed="rId3">
            <a:alphaModFix/>
          </a:blip>
          <a:srcRect/>
          <a:stretch/>
        </p:blipFill>
        <p:spPr>
          <a:xfrm>
            <a:off x="1828123" y="1868661"/>
            <a:ext cx="8941092" cy="48529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4"/>
          <p:cNvSpPr txBox="1">
            <a:spLocks noGrp="1"/>
          </p:cNvSpPr>
          <p:nvPr>
            <p:ph type="title"/>
          </p:nvPr>
        </p:nvSpPr>
        <p:spPr>
          <a:xfrm>
            <a:off x="0" y="586023"/>
            <a:ext cx="7620000" cy="948451"/>
          </a:xfrm>
          <a:prstGeom prst="rect">
            <a:avLst/>
          </a:prstGeom>
          <a:noFill/>
          <a:ln>
            <a:noFill/>
          </a:ln>
        </p:spPr>
        <p:txBody>
          <a:bodyPr spcFirstLastPara="1" wrap="square" lIns="91425" tIns="45700" rIns="91425" bIns="45700" anchor="t" anchorCtr="0">
            <a:normAutofit fontScale="90000"/>
          </a:bodyPr>
          <a:lstStyle/>
          <a:p>
            <a:pPr marL="0" lvl="0" indent="0" algn="r" rtl="1">
              <a:lnSpc>
                <a:spcPct val="90000"/>
              </a:lnSpc>
              <a:spcBef>
                <a:spcPts val="0"/>
              </a:spcBef>
              <a:spcAft>
                <a:spcPts val="0"/>
              </a:spcAft>
              <a:buClr>
                <a:schemeClr val="dk1"/>
              </a:buClr>
              <a:buSzPct val="122605"/>
              <a:buNone/>
            </a:pPr>
            <a:r>
              <a:rPr lang="ar-EG" sz="2900" dirty="0">
                <a:solidFill>
                  <a:srgbClr val="586F7C"/>
                </a:solidFill>
                <a:latin typeface="Open Sans"/>
                <a:ea typeface="Open Sans"/>
                <a:cs typeface="Open Sans"/>
                <a:sym typeface="Open Sans"/>
              </a:rPr>
              <a:t>أدلة أبحاث مكتبة جامعة ييل </a:t>
            </a:r>
            <a:r>
              <a:rPr lang="en-US" sz="2900" dirty="0">
                <a:solidFill>
                  <a:srgbClr val="586F7C"/>
                </a:solidFill>
                <a:latin typeface="Open Sans"/>
                <a:ea typeface="Open Sans"/>
                <a:cs typeface="Open Sans"/>
                <a:sym typeface="Open Sans"/>
              </a:rPr>
              <a:t>Yale </a:t>
            </a:r>
            <a:r>
              <a:rPr lang="ar-EG" sz="2900" dirty="0">
                <a:solidFill>
                  <a:srgbClr val="586F7C"/>
                </a:solidFill>
                <a:latin typeface="Open Sans"/>
                <a:ea typeface="Open Sans"/>
                <a:sym typeface="Open Sans"/>
              </a:rPr>
              <a:t>: </a:t>
            </a:r>
            <a:r>
              <a:rPr lang="ar-EG" sz="2900" dirty="0">
                <a:solidFill>
                  <a:srgbClr val="586F7C"/>
                </a:solidFill>
                <a:latin typeface="Open Sans"/>
                <a:ea typeface="Open Sans"/>
                <a:cs typeface="Open Sans"/>
                <a:sym typeface="Open Sans"/>
              </a:rPr>
              <a:t>المصادر العامة للدراسات البيئية</a:t>
            </a:r>
            <a:br>
              <a:rPr lang="en-US" sz="2900" dirty="0">
                <a:solidFill>
                  <a:srgbClr val="586F7C"/>
                </a:solidFill>
                <a:latin typeface="Open Sans"/>
                <a:ea typeface="Open Sans"/>
                <a:cs typeface="Open Sans"/>
                <a:sym typeface="Open Sans"/>
              </a:rPr>
            </a:br>
            <a:br>
              <a:rPr lang="en-US" sz="3200" dirty="0">
                <a:solidFill>
                  <a:srgbClr val="586F7C"/>
                </a:solidFill>
                <a:latin typeface="Open Sans"/>
                <a:ea typeface="Open Sans"/>
                <a:cs typeface="Open Sans"/>
                <a:sym typeface="Open Sans"/>
              </a:rPr>
            </a:br>
            <a:endParaRPr sz="3200" dirty="0">
              <a:solidFill>
                <a:srgbClr val="586F7C"/>
              </a:solidFill>
              <a:latin typeface="Open Sans"/>
              <a:ea typeface="Open Sans"/>
              <a:cs typeface="Open Sans"/>
              <a:sym typeface="Open Sans"/>
            </a:endParaRPr>
          </a:p>
        </p:txBody>
      </p:sp>
      <p:sp>
        <p:nvSpPr>
          <p:cNvPr id="564" name="Google Shape;564;p24"/>
          <p:cNvSpPr txBox="1">
            <a:spLocks noGrp="1"/>
          </p:cNvSpPr>
          <p:nvPr>
            <p:ph type="body" idx="1"/>
          </p:nvPr>
        </p:nvSpPr>
        <p:spPr>
          <a:xfrm>
            <a:off x="-97972" y="1056000"/>
            <a:ext cx="7866938" cy="711126"/>
          </a:xfrm>
          <a:prstGeom prst="rect">
            <a:avLst/>
          </a:prstGeom>
          <a:noFill/>
          <a:ln>
            <a:noFill/>
          </a:ln>
        </p:spPr>
        <p:txBody>
          <a:bodyPr spcFirstLastPara="1" wrap="square" lIns="91425" tIns="45700" rIns="91425" bIns="45700" anchor="t" anchorCtr="0">
            <a:noAutofit/>
          </a:bodyPr>
          <a:lstStyle/>
          <a:p>
            <a:pPr marL="76200" lvl="0" indent="0" algn="r" rtl="1">
              <a:lnSpc>
                <a:spcPct val="90000"/>
              </a:lnSpc>
              <a:spcBef>
                <a:spcPts val="1000"/>
              </a:spcBef>
              <a:spcAft>
                <a:spcPts val="0"/>
              </a:spcAft>
              <a:buSzPts val="2400"/>
              <a:buNone/>
            </a:pPr>
            <a:r>
              <a:rPr lang="ar-EG" dirty="0">
                <a:solidFill>
                  <a:schemeClr val="dk2"/>
                </a:solidFill>
                <a:latin typeface="Open Sans"/>
                <a:ea typeface="Open Sans"/>
                <a:cs typeface="Open Sans"/>
                <a:sym typeface="Open Sans"/>
              </a:rPr>
              <a:t>متاح على </a:t>
            </a:r>
            <a:r>
              <a:rPr lang="en-US"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https://guides.library.yale.edu/FESalumni</a:t>
            </a:r>
            <a:endParaRPr dirty="0">
              <a:solidFill>
                <a:schemeClr val="dk2"/>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a:p>
            <a:pPr marL="76200" lvl="0" indent="0" algn="l" rtl="0">
              <a:lnSpc>
                <a:spcPct val="90000"/>
              </a:lnSpc>
              <a:spcBef>
                <a:spcPts val="1000"/>
              </a:spcBef>
              <a:spcAft>
                <a:spcPts val="0"/>
              </a:spcAft>
              <a:buSzPts val="2400"/>
              <a:buNone/>
            </a:pPr>
            <a:endParaRPr dirty="0">
              <a:solidFill>
                <a:schemeClr val="dk1"/>
              </a:solidFill>
              <a:latin typeface="Open Sans"/>
              <a:ea typeface="Open Sans"/>
              <a:cs typeface="Open Sans"/>
              <a:sym typeface="Open Sans"/>
            </a:endParaRPr>
          </a:p>
        </p:txBody>
      </p:sp>
      <p:sp>
        <p:nvSpPr>
          <p:cNvPr id="565" name="Google Shape;565;p24"/>
          <p:cNvSpPr txBox="1"/>
          <p:nvPr/>
        </p:nvSpPr>
        <p:spPr>
          <a:xfrm>
            <a:off x="9027478" y="3765771"/>
            <a:ext cx="2615437" cy="707846"/>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000"/>
              <a:buFont typeface="Arial"/>
              <a:buNone/>
            </a:pPr>
            <a:r>
              <a:rPr lang="ar-EG" sz="2000" b="0" i="0" u="none" strike="noStrike" cap="none" dirty="0">
                <a:solidFill>
                  <a:schemeClr val="dk1"/>
                </a:solidFill>
                <a:latin typeface="Open Sans"/>
                <a:ea typeface="Open Sans"/>
                <a:cs typeface="Open Sans"/>
                <a:sym typeface="Open Sans"/>
              </a:rPr>
              <a:t>صفحة البحث عن أدلة أبحاث مكتبة جامعة ييل </a:t>
            </a:r>
            <a:r>
              <a:rPr lang="en-US" sz="1400" b="0" i="0" u="none" strike="noStrike" cap="none" dirty="0">
                <a:solidFill>
                  <a:schemeClr val="dk1"/>
                </a:solidFill>
                <a:latin typeface="Open Sans"/>
                <a:ea typeface="Open Sans"/>
                <a:cs typeface="Open Sans"/>
                <a:sym typeface="Open Sans"/>
              </a:rPr>
              <a:t>Yale</a:t>
            </a:r>
            <a:endParaRPr sz="1400" b="0" i="0" u="none" strike="noStrike" cap="none" dirty="0">
              <a:solidFill>
                <a:srgbClr val="000000"/>
              </a:solidFill>
              <a:latin typeface="Arial"/>
              <a:ea typeface="Arial"/>
              <a:cs typeface="Arial"/>
              <a:sym typeface="Arial"/>
            </a:endParaRPr>
          </a:p>
        </p:txBody>
      </p:sp>
      <p:pic>
        <p:nvPicPr>
          <p:cNvPr id="566" name="Google Shape;566;p24"/>
          <p:cNvPicPr preferRelativeResize="0"/>
          <p:nvPr/>
        </p:nvPicPr>
        <p:blipFill rotWithShape="1">
          <a:blip r:embed="rId4">
            <a:alphaModFix/>
          </a:blip>
          <a:srcRect/>
          <a:stretch/>
        </p:blipFill>
        <p:spPr>
          <a:xfrm>
            <a:off x="192643" y="1778865"/>
            <a:ext cx="7866938" cy="4989434"/>
          </a:xfrm>
          <a:prstGeom prst="rect">
            <a:avLst/>
          </a:prstGeom>
          <a:noFill/>
          <a:ln>
            <a:noFill/>
          </a:ln>
        </p:spPr>
      </p:pic>
      <p:sp>
        <p:nvSpPr>
          <p:cNvPr id="567" name="Google Shape;567;p24"/>
          <p:cNvSpPr/>
          <p:nvPr/>
        </p:nvSpPr>
        <p:spPr>
          <a:xfrm>
            <a:off x="5741969" y="3294975"/>
            <a:ext cx="2208756" cy="286426"/>
          </a:xfrm>
          <a:prstGeom prst="rect">
            <a:avLst/>
          </a:pr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6"/>
          <p:cNvSpPr txBox="1">
            <a:spLocks noGrp="1"/>
          </p:cNvSpPr>
          <p:nvPr>
            <p:ph type="title"/>
          </p:nvPr>
        </p:nvSpPr>
        <p:spPr>
          <a:xfrm>
            <a:off x="1" y="437222"/>
            <a:ext cx="76200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3200" dirty="0">
                <a:solidFill>
                  <a:srgbClr val="586F7C"/>
                </a:solidFill>
                <a:latin typeface="Open Sans"/>
                <a:ea typeface="Open Sans"/>
                <a:cs typeface="Open Sans"/>
                <a:sym typeface="Open Sans"/>
              </a:rPr>
              <a:t>تابع أدلة أبحاث مكتبة جامعة ييل </a:t>
            </a:r>
            <a:r>
              <a:rPr lang="en-US" sz="3200" dirty="0">
                <a:solidFill>
                  <a:srgbClr val="586F7C"/>
                </a:solidFill>
                <a:latin typeface="Open Sans"/>
                <a:ea typeface="Open Sans"/>
                <a:cs typeface="Open Sans"/>
                <a:sym typeface="Open Sans"/>
              </a:rPr>
              <a:t>Yale </a:t>
            </a:r>
            <a:r>
              <a:rPr lang="ar-EG" sz="3200" dirty="0">
                <a:solidFill>
                  <a:srgbClr val="586F7C"/>
                </a:solidFill>
                <a:latin typeface="Open Sans"/>
                <a:ea typeface="Open Sans"/>
                <a:cs typeface="Open Sans"/>
                <a:sym typeface="Open Sans"/>
              </a:rPr>
              <a:t>: المصادر العامة للدراسات البيئية</a:t>
            </a:r>
            <a:endParaRPr sz="3200" dirty="0">
              <a:solidFill>
                <a:srgbClr val="586F7C"/>
              </a:solidFill>
              <a:latin typeface="Open Sans"/>
              <a:ea typeface="Open Sans"/>
              <a:cs typeface="Open Sans"/>
              <a:sym typeface="Open Sans"/>
            </a:endParaRPr>
          </a:p>
        </p:txBody>
      </p:sp>
      <p:pic>
        <p:nvPicPr>
          <p:cNvPr id="574" name="Google Shape;574;p36"/>
          <p:cNvPicPr preferRelativeResize="0"/>
          <p:nvPr/>
        </p:nvPicPr>
        <p:blipFill rotWithShape="1">
          <a:blip r:embed="rId3">
            <a:alphaModFix/>
          </a:blip>
          <a:srcRect/>
          <a:stretch/>
        </p:blipFill>
        <p:spPr>
          <a:xfrm>
            <a:off x="1238218" y="1816533"/>
            <a:ext cx="9285403" cy="484216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4"/>
          <p:cNvSpPr txBox="1">
            <a:spLocks noGrp="1"/>
          </p:cNvSpPr>
          <p:nvPr>
            <p:ph type="title"/>
          </p:nvPr>
        </p:nvSpPr>
        <p:spPr>
          <a:xfrm>
            <a:off x="1" y="378812"/>
            <a:ext cx="7772400" cy="1080900"/>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200"/>
              <a:buNone/>
            </a:pPr>
            <a:r>
              <a:rPr lang="ar-EG" sz="4000" dirty="0">
                <a:solidFill>
                  <a:srgbClr val="586F7C"/>
                </a:solidFill>
                <a:latin typeface="Open Sans"/>
                <a:ea typeface="Open Sans"/>
                <a:cs typeface="Open Sans"/>
                <a:sym typeface="Open Sans"/>
              </a:rPr>
              <a:t>الملخص</a:t>
            </a:r>
            <a:endParaRPr dirty="0">
              <a:solidFill>
                <a:srgbClr val="586F7C"/>
              </a:solidFill>
              <a:latin typeface="Open Sans"/>
              <a:ea typeface="Open Sans"/>
              <a:cs typeface="Open Sans"/>
              <a:sym typeface="Open Sans"/>
            </a:endParaRPr>
          </a:p>
        </p:txBody>
      </p:sp>
      <p:sp>
        <p:nvSpPr>
          <p:cNvPr id="581" name="Google Shape;581;p64"/>
          <p:cNvSpPr txBox="1">
            <a:spLocks noGrp="1"/>
          </p:cNvSpPr>
          <p:nvPr>
            <p:ph type="body" idx="1"/>
          </p:nvPr>
        </p:nvSpPr>
        <p:spPr>
          <a:xfrm>
            <a:off x="212270" y="1796144"/>
            <a:ext cx="11462659" cy="4882242"/>
          </a:xfrm>
          <a:prstGeom prst="rect">
            <a:avLst/>
          </a:prstGeom>
          <a:noFill/>
          <a:ln>
            <a:noFill/>
          </a:ln>
        </p:spPr>
        <p:txBody>
          <a:bodyPr spcFirstLastPara="1" wrap="square" lIns="91425" tIns="45700" rIns="91425" bIns="45700" anchor="t" anchorCtr="0">
            <a:noAutofit/>
          </a:bodyPr>
          <a:lstStyle/>
          <a:p>
            <a:pPr marL="355600" lvl="0" indent="-342900" algn="r" rtl="1">
              <a:lnSpc>
                <a:spcPct val="150000"/>
              </a:lnSpc>
              <a:spcBef>
                <a:spcPts val="0"/>
              </a:spcBef>
              <a:spcAft>
                <a:spcPts val="0"/>
              </a:spcAft>
              <a:buClr>
                <a:schemeClr val="dk2"/>
              </a:buClr>
              <a:buSzPts val="2200"/>
              <a:buChar char="●"/>
            </a:pPr>
            <a:r>
              <a:rPr lang="ar-EG" sz="2000" dirty="0">
                <a:solidFill>
                  <a:schemeClr val="tx1">
                    <a:lumMod val="75000"/>
                    <a:lumOff val="25000"/>
                  </a:schemeClr>
                </a:solidFill>
                <a:latin typeface="Open Sans"/>
                <a:ea typeface="Open Sans"/>
                <a:cs typeface="Open Sans"/>
                <a:sym typeface="Open Sans"/>
              </a:rPr>
              <a:t>ركز هذا الدرس على ثلاث قواعد بيانات متعلقة بالبيئة وهي مؤشر البيئة ومجموعة علم البيئة ودراسات الأرصاد الجوية بما في ذلك مجلات الجمعية الأمريكية للأرصاد الجوية التي يمكن الوصول إليها من خلال رابط قواعد البيانات الموجود على صفحة بوابة المحتوى الموحد.</a:t>
            </a:r>
            <a:r>
              <a:rPr lang="en-US" sz="2000" dirty="0">
                <a:solidFill>
                  <a:schemeClr val="tx1">
                    <a:lumMod val="75000"/>
                    <a:lumOff val="25000"/>
                  </a:schemeClr>
                </a:solidFill>
                <a:latin typeface="Open Sans"/>
                <a:ea typeface="Open Sans"/>
                <a:cs typeface="Open Sans"/>
                <a:sym typeface="Open Sans"/>
              </a:rPr>
              <a:t>  </a:t>
            </a:r>
            <a:endParaRPr sz="2000" dirty="0">
              <a:solidFill>
                <a:schemeClr val="tx1">
                  <a:lumMod val="75000"/>
                  <a:lumOff val="25000"/>
                </a:schemeClr>
              </a:solidFill>
              <a:latin typeface="Open Sans"/>
              <a:ea typeface="Open Sans"/>
              <a:cs typeface="Open Sans"/>
              <a:sym typeface="Open Sans"/>
            </a:endParaRPr>
          </a:p>
          <a:p>
            <a:pPr marL="355600" lvl="0" indent="-342900" algn="r" rtl="1">
              <a:lnSpc>
                <a:spcPct val="150000"/>
              </a:lnSpc>
              <a:spcBef>
                <a:spcPts val="0"/>
              </a:spcBef>
              <a:spcAft>
                <a:spcPts val="0"/>
              </a:spcAft>
              <a:buClr>
                <a:schemeClr val="dk2"/>
              </a:buClr>
              <a:buSzPts val="2200"/>
              <a:buChar char="●"/>
            </a:pPr>
            <a:r>
              <a:rPr lang="ar-EG" sz="2000" dirty="0">
                <a:solidFill>
                  <a:schemeClr val="tx1">
                    <a:lumMod val="75000"/>
                    <a:lumOff val="25000"/>
                  </a:schemeClr>
                </a:solidFill>
                <a:latin typeface="Open Sans"/>
                <a:ea typeface="Open Sans"/>
                <a:cs typeface="Open Sans"/>
                <a:sym typeface="Open Sans"/>
              </a:rPr>
              <a:t>لقد استكشف هذا الدرس طرق الوصول إلى قواعد البيانات هذه والبحث فيها بكفاءة وفعالية، وكيفية إنشاء حسابات مستخدمين حتى يتمكن المستخدم من الحصول على الوظائف الكاملة لقواعد البيانات</a:t>
            </a:r>
            <a:r>
              <a:rPr lang="en-US" sz="2000"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a:p>
            <a:pPr marL="355600" lvl="0" indent="-342900" algn="r" rtl="1">
              <a:lnSpc>
                <a:spcPct val="150000"/>
              </a:lnSpc>
              <a:spcBef>
                <a:spcPts val="0"/>
              </a:spcBef>
              <a:spcAft>
                <a:spcPts val="0"/>
              </a:spcAft>
              <a:buClr>
                <a:schemeClr val="dk2"/>
              </a:buClr>
              <a:buSzPts val="2200"/>
              <a:buChar char="●"/>
            </a:pPr>
            <a:r>
              <a:rPr lang="ar-EG" sz="2000" dirty="0">
                <a:solidFill>
                  <a:schemeClr val="tx1">
                    <a:lumMod val="75000"/>
                    <a:lumOff val="25000"/>
                  </a:schemeClr>
                </a:solidFill>
                <a:latin typeface="Open Sans"/>
                <a:ea typeface="Open Sans"/>
                <a:cs typeface="Open Sans"/>
                <a:sym typeface="Open Sans"/>
              </a:rPr>
              <a:t>يحتوي الدرس أيضًا على روابط مشروحة لمستودعات الإنترنت والبوابات التي تعمل على توسيع الوصول إلى المعلومات البيئية ذات الصلة بما يتجاوزمصادر البحوث من أجل الحياة مع التركيز بشكل خاص على أدوات الوصول لبرنامج الأمم المتحدة للبيئة</a:t>
            </a:r>
            <a:r>
              <a:rPr lang="en-US" sz="2000" dirty="0">
                <a:solidFill>
                  <a:schemeClr val="tx1">
                    <a:lumMod val="75000"/>
                    <a:lumOff val="25000"/>
                  </a:schemeClr>
                </a:solidFill>
                <a:latin typeface="Open Sans"/>
                <a:ea typeface="Open Sans"/>
                <a:cs typeface="Open Sans"/>
                <a:sym typeface="Open Sans"/>
              </a:rPr>
              <a:t>.</a:t>
            </a:r>
            <a:endParaRPr dirty="0">
              <a:solidFill>
                <a:schemeClr val="tx1">
                  <a:lumMod val="75000"/>
                  <a:lumOff val="25000"/>
                </a:schemeClr>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727b3dbef2_0_81"/>
          <p:cNvSpPr txBox="1">
            <a:spLocks noGrp="1"/>
          </p:cNvSpPr>
          <p:nvPr>
            <p:ph type="title"/>
          </p:nvPr>
        </p:nvSpPr>
        <p:spPr>
          <a:xfrm>
            <a:off x="0" y="437222"/>
            <a:ext cx="8203500" cy="1080900"/>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0"/>
              </a:spcBef>
              <a:spcAft>
                <a:spcPts val="0"/>
              </a:spcAft>
              <a:buClr>
                <a:schemeClr val="dk1"/>
              </a:buClr>
              <a:buSzPts val="3200"/>
              <a:buFont typeface="Gill Sans"/>
              <a:buNone/>
            </a:pPr>
            <a:r>
              <a:rPr lang="ar-EG" dirty="0">
                <a:solidFill>
                  <a:srgbClr val="586F7C"/>
                </a:solidFill>
                <a:latin typeface="Open Sans"/>
                <a:ea typeface="Open Sans"/>
                <a:cs typeface="Open Sans"/>
                <a:sym typeface="Open Sans"/>
              </a:rPr>
              <a:t>أنت مدعو </a:t>
            </a:r>
            <a:r>
              <a:rPr lang="ar-EG">
                <a:solidFill>
                  <a:srgbClr val="586F7C"/>
                </a:solidFill>
                <a:latin typeface="Open Sans"/>
                <a:ea typeface="Open Sans"/>
                <a:cs typeface="Open Sans"/>
                <a:sym typeface="Open Sans"/>
              </a:rPr>
              <a:t>إلى :</a:t>
            </a:r>
            <a:endParaRPr dirty="0">
              <a:solidFill>
                <a:srgbClr val="586F7C"/>
              </a:solidFill>
              <a:latin typeface="Open Sans"/>
              <a:ea typeface="Open Sans"/>
              <a:cs typeface="Open Sans"/>
              <a:sym typeface="Open Sans"/>
            </a:endParaRPr>
          </a:p>
        </p:txBody>
      </p:sp>
      <p:sp>
        <p:nvSpPr>
          <p:cNvPr id="345" name="Google Shape;345;g727b3dbef2_0_81"/>
          <p:cNvSpPr txBox="1">
            <a:spLocks noGrp="1"/>
          </p:cNvSpPr>
          <p:nvPr>
            <p:ph type="body" idx="1"/>
          </p:nvPr>
        </p:nvSpPr>
        <p:spPr>
          <a:xfrm>
            <a:off x="656075" y="2094525"/>
            <a:ext cx="9916800" cy="3599400"/>
          </a:xfrm>
          <a:prstGeom prst="rect">
            <a:avLst/>
          </a:prstGeom>
          <a:noFill/>
          <a:ln>
            <a:noFill/>
          </a:ln>
        </p:spPr>
        <p:txBody>
          <a:bodyPr spcFirstLastPara="1" wrap="square" lIns="91425" tIns="45700" rIns="91425" bIns="45700" anchor="t" anchorCtr="0">
            <a:noAutofit/>
          </a:bodyPr>
          <a:lstStyle/>
          <a:p>
            <a:pPr marL="457200" lvl="0" indent="-317500" algn="r" rtl="1">
              <a:lnSpc>
                <a:spcPct val="150000"/>
              </a:lnSpc>
              <a:spcBef>
                <a:spcPts val="0"/>
              </a:spcBef>
              <a:spcAft>
                <a:spcPts val="0"/>
              </a:spcAft>
              <a:buClr>
                <a:srgbClr val="586F7C"/>
              </a:buClr>
              <a:buSzPts val="1400"/>
              <a:buFont typeface="Open Sans"/>
              <a:buChar char="●"/>
            </a:pPr>
            <a:r>
              <a:rPr lang="ar-EG" sz="2000" dirty="0">
                <a:solidFill>
                  <a:srgbClr val="586F7C"/>
                </a:solidFill>
                <a:latin typeface="Open Sans"/>
                <a:ea typeface="Open Sans"/>
                <a:cs typeface="Open Sans"/>
                <a:sym typeface="Open Sans"/>
              </a:rPr>
              <a:t>قم بزيارتنا على </a:t>
            </a:r>
            <a:r>
              <a:rPr lang="en-US" sz="2000" dirty="0">
                <a:solidFill>
                  <a:srgbClr val="586F7C"/>
                </a:solidFill>
                <a:latin typeface="Open Sans"/>
                <a:ea typeface="Open Sans"/>
                <a:cs typeface="Open Sans"/>
                <a:sym typeface="Open Sans"/>
                <a:hlinkClick r:id="rId3"/>
              </a:rPr>
              <a:t>www.research4life.org</a:t>
            </a:r>
            <a:r>
              <a:rPr lang="en-US" sz="2000" dirty="0">
                <a:solidFill>
                  <a:srgbClr val="586F7C"/>
                </a:solidFill>
                <a:latin typeface="Open Sans"/>
                <a:ea typeface="Open Sans"/>
                <a:cs typeface="Open Sans"/>
                <a:sym typeface="Open Sans"/>
              </a:rPr>
              <a:t> </a:t>
            </a:r>
          </a:p>
          <a:p>
            <a:pPr marL="457200" lvl="0" indent="-317500" algn="r" rtl="1">
              <a:lnSpc>
                <a:spcPct val="150000"/>
              </a:lnSpc>
              <a:spcBef>
                <a:spcPts val="0"/>
              </a:spcBef>
              <a:spcAft>
                <a:spcPts val="0"/>
              </a:spcAft>
              <a:buClr>
                <a:srgbClr val="586F7C"/>
              </a:buClr>
              <a:buSzPts val="1400"/>
              <a:buFont typeface="Open Sans"/>
              <a:buChar char="●"/>
            </a:pPr>
            <a:r>
              <a:rPr lang="ar-EG" sz="2000" dirty="0">
                <a:solidFill>
                  <a:srgbClr val="586F7C"/>
                </a:solidFill>
                <a:latin typeface="Open Sans"/>
                <a:ea typeface="Open Sans"/>
                <a:cs typeface="Open Sans"/>
                <a:sym typeface="Open Sans"/>
              </a:rPr>
              <a:t>اتصل بنا على  </a:t>
            </a:r>
            <a:r>
              <a:rPr lang="en-US" sz="2000" dirty="0">
                <a:solidFill>
                  <a:srgbClr val="586F7C"/>
                </a:solidFill>
                <a:latin typeface="Open Sans"/>
                <a:ea typeface="Open Sans"/>
                <a:cs typeface="Open Sans"/>
                <a:sym typeface="Open Sans"/>
              </a:rPr>
              <a:t>r4l@research4life.org</a:t>
            </a:r>
          </a:p>
          <a:p>
            <a:pPr indent="-317500" algn="r" rtl="1">
              <a:lnSpc>
                <a:spcPct val="150000"/>
              </a:lnSpc>
              <a:spcBef>
                <a:spcPts val="0"/>
              </a:spcBef>
              <a:buClr>
                <a:srgbClr val="586F7C"/>
              </a:buClr>
              <a:buSzPts val="1400"/>
              <a:buFont typeface="Open Sans"/>
              <a:buChar char="●"/>
            </a:pPr>
            <a:r>
              <a:rPr lang="ar-EG" sz="2000" dirty="0">
                <a:solidFill>
                  <a:srgbClr val="586F7C"/>
                </a:solidFill>
                <a:latin typeface="Open Sans"/>
                <a:ea typeface="Open Sans"/>
                <a:cs typeface="Open Sans"/>
                <a:sym typeface="Open Sans"/>
              </a:rPr>
              <a:t>تعرف على مواد التدريب الأخرى </a:t>
            </a:r>
            <a:r>
              <a:rPr lang="en-US" sz="2000" dirty="0">
                <a:solidFill>
                  <a:srgbClr val="586F7C"/>
                </a:solidFill>
                <a:latin typeface="Open Sans"/>
                <a:ea typeface="Open Sans"/>
                <a:cs typeface="Open Sans"/>
                <a:sym typeface="Open Sans"/>
              </a:rPr>
              <a:t>[</a:t>
            </a:r>
            <a:r>
              <a:rPr lang="en-US" sz="2000" u="sng" dirty="0">
                <a:solidFill>
                  <a:schemeClr val="hlink"/>
                </a:solidFill>
                <a:latin typeface="Open Sans"/>
                <a:ea typeface="Open Sans"/>
                <a:cs typeface="Open Sans"/>
                <a:sym typeface="Open Sans"/>
                <a:hlinkClick r:id="rId4"/>
              </a:rPr>
              <a:t>www.research4life.org/training</a:t>
            </a:r>
            <a:r>
              <a:rPr lang="en-US" sz="2000" dirty="0">
                <a:solidFill>
                  <a:srgbClr val="586F7C"/>
                </a:solidFill>
                <a:latin typeface="Open Sans"/>
                <a:ea typeface="Open Sans"/>
                <a:cs typeface="Open Sans"/>
                <a:sym typeface="Open Sans"/>
              </a:rPr>
              <a:t>]</a:t>
            </a:r>
          </a:p>
          <a:p>
            <a:pPr marL="457200" lvl="0" indent="-317500" algn="r" rtl="1">
              <a:lnSpc>
                <a:spcPct val="150000"/>
              </a:lnSpc>
              <a:spcBef>
                <a:spcPts val="0"/>
              </a:spcBef>
              <a:spcAft>
                <a:spcPts val="0"/>
              </a:spcAft>
              <a:buClr>
                <a:srgbClr val="586F7C"/>
              </a:buClr>
              <a:buSzPts val="1400"/>
              <a:buFont typeface="Open Sans"/>
              <a:buChar char="●"/>
            </a:pPr>
            <a:r>
              <a:rPr lang="ar-EG" sz="2000" dirty="0">
                <a:solidFill>
                  <a:srgbClr val="586F7C"/>
                </a:solidFill>
                <a:latin typeface="Open Sans"/>
                <a:ea typeface="Open Sans"/>
                <a:cs typeface="Open Sans"/>
                <a:sym typeface="Open Sans"/>
              </a:rPr>
              <a:t>اشترك في النشرة الإخبارية </a:t>
            </a:r>
            <a:r>
              <a:rPr lang="en-US" sz="2000" dirty="0">
                <a:solidFill>
                  <a:srgbClr val="586F7C"/>
                </a:solidFill>
                <a:latin typeface="Open Sans"/>
                <a:ea typeface="Open Sans"/>
                <a:cs typeface="Open Sans"/>
                <a:sym typeface="Open Sans"/>
              </a:rPr>
              <a:t>[</a:t>
            </a:r>
            <a:r>
              <a:rPr lang="en-US" sz="2000" u="sng" dirty="0">
                <a:solidFill>
                  <a:schemeClr val="hlink"/>
                </a:solidFill>
                <a:latin typeface="Open Sans"/>
                <a:ea typeface="Open Sans"/>
                <a:cs typeface="Open Sans"/>
                <a:sym typeface="Open Sans"/>
                <a:hlinkClick r:id="rId5"/>
              </a:rPr>
              <a:t>www.research4life.org/newsletter</a:t>
            </a:r>
            <a:r>
              <a:rPr lang="en-US" sz="2000" dirty="0">
                <a:solidFill>
                  <a:srgbClr val="586F7C"/>
                </a:solidFill>
                <a:latin typeface="Open Sans"/>
                <a:ea typeface="Open Sans"/>
                <a:cs typeface="Open Sans"/>
                <a:sym typeface="Open Sans"/>
              </a:rPr>
              <a:t>]</a:t>
            </a:r>
          </a:p>
          <a:p>
            <a:pPr indent="-317500" algn="r" rtl="1">
              <a:lnSpc>
                <a:spcPct val="150000"/>
              </a:lnSpc>
              <a:spcBef>
                <a:spcPts val="0"/>
              </a:spcBef>
              <a:buClr>
                <a:srgbClr val="586F7C"/>
              </a:buClr>
              <a:buSzPts val="1400"/>
              <a:buFont typeface="Open Sans"/>
              <a:buChar char="●"/>
            </a:pPr>
            <a:r>
              <a:rPr lang="ar-EG" sz="2000" dirty="0">
                <a:solidFill>
                  <a:srgbClr val="586F7C"/>
                </a:solidFill>
                <a:latin typeface="Open Sans"/>
                <a:ea typeface="Open Sans"/>
                <a:cs typeface="Open Sans"/>
                <a:sym typeface="Open Sans"/>
              </a:rPr>
              <a:t>تحقق من مقاطع فيديو </a:t>
            </a:r>
            <a:r>
              <a:rPr lang="en-US" sz="2000" dirty="0">
                <a:solidFill>
                  <a:srgbClr val="586F7C"/>
                </a:solidFill>
                <a:latin typeface="Open Sans"/>
                <a:ea typeface="Open Sans"/>
                <a:cs typeface="Open Sans"/>
                <a:sym typeface="Open Sans"/>
              </a:rPr>
              <a:t>[</a:t>
            </a:r>
            <a:r>
              <a:rPr lang="en-US" sz="2000" u="sng" dirty="0">
                <a:solidFill>
                  <a:schemeClr val="hlink"/>
                </a:solidFill>
                <a:latin typeface="Open Sans"/>
                <a:ea typeface="Open Sans"/>
                <a:cs typeface="Open Sans"/>
                <a:sym typeface="Open Sans"/>
                <a:hlinkClick r:id="rId6"/>
              </a:rPr>
              <a:t>https://bit.ly/2w3CU5C</a:t>
            </a:r>
            <a:r>
              <a:rPr lang="en-US" sz="2000" dirty="0">
                <a:solidFill>
                  <a:srgbClr val="586F7C"/>
                </a:solidFill>
                <a:latin typeface="Open Sans"/>
                <a:ea typeface="Open Sans"/>
                <a:cs typeface="Open Sans"/>
                <a:sym typeface="Open Sans"/>
              </a:rPr>
              <a:t>]</a:t>
            </a:r>
          </a:p>
          <a:p>
            <a:pPr marL="457200" lvl="0" indent="-317500" algn="r" rtl="1">
              <a:lnSpc>
                <a:spcPct val="150000"/>
              </a:lnSpc>
              <a:spcBef>
                <a:spcPts val="0"/>
              </a:spcBef>
              <a:spcAft>
                <a:spcPts val="0"/>
              </a:spcAft>
              <a:buClr>
                <a:srgbClr val="586F7C"/>
              </a:buClr>
              <a:buSzPts val="1400"/>
              <a:buFont typeface="Open Sans"/>
              <a:buChar char="●"/>
            </a:pPr>
            <a:r>
              <a:rPr lang="ar-EG" sz="2000" dirty="0">
                <a:solidFill>
                  <a:srgbClr val="586F7C"/>
                </a:solidFill>
                <a:latin typeface="Open Sans"/>
                <a:ea typeface="Open Sans"/>
                <a:cs typeface="Open Sans"/>
                <a:sym typeface="Open Sans"/>
              </a:rPr>
              <a:t>تابعنا على </a:t>
            </a:r>
            <a:r>
              <a:rPr lang="en-US" sz="2000" dirty="0">
                <a:solidFill>
                  <a:srgbClr val="586F7C"/>
                </a:solidFill>
                <a:latin typeface="Open Sans"/>
                <a:ea typeface="Open Sans"/>
                <a:cs typeface="Open Sans"/>
                <a:sym typeface="Open Sans"/>
              </a:rPr>
              <a:t>Twitter @ r4lpartnership </a:t>
            </a:r>
            <a:r>
              <a:rPr lang="ar-EG" sz="2000" dirty="0">
                <a:solidFill>
                  <a:srgbClr val="586F7C"/>
                </a:solidFill>
                <a:latin typeface="Open Sans"/>
                <a:ea typeface="Open Sans"/>
                <a:cs typeface="Open Sans"/>
                <a:sym typeface="Open Sans"/>
              </a:rPr>
              <a:t>و </a:t>
            </a:r>
            <a:r>
              <a:rPr lang="en-US" sz="2000" dirty="0">
                <a:solidFill>
                  <a:srgbClr val="586F7C"/>
                </a:solidFill>
                <a:latin typeface="Open Sans"/>
                <a:ea typeface="Open Sans"/>
                <a:cs typeface="Open Sans"/>
                <a:sym typeface="Open Sans"/>
              </a:rPr>
              <a:t>Facebook @ R4Lpartnership</a:t>
            </a:r>
            <a:endParaRPr lang="en-US" sz="2000" dirty="0">
              <a:solidFill>
                <a:schemeClr val="dk1"/>
              </a:solidFill>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body" idx="1"/>
          </p:nvPr>
        </p:nvSpPr>
        <p:spPr>
          <a:xfrm>
            <a:off x="838200" y="1878570"/>
            <a:ext cx="10515600" cy="4266850"/>
          </a:xfrm>
          <a:prstGeom prst="rect">
            <a:avLst/>
          </a:prstGeom>
          <a:noFill/>
          <a:ln>
            <a:noFill/>
          </a:ln>
        </p:spPr>
        <p:txBody>
          <a:bodyPr spcFirstLastPara="1" wrap="square" lIns="91425" tIns="45700" rIns="91425" bIns="45700" anchor="t" anchorCtr="0">
            <a:noAutofit/>
          </a:bodyPr>
          <a:lstStyle/>
          <a:p>
            <a:pPr marL="419100" lvl="0" indent="-342900" algn="just" rtl="1">
              <a:lnSpc>
                <a:spcPct val="90000"/>
              </a:lnSpc>
              <a:spcBef>
                <a:spcPts val="1000"/>
              </a:spcBef>
              <a:spcAft>
                <a:spcPts val="0"/>
              </a:spcAft>
              <a:buSzPts val="2400"/>
              <a:buFont typeface="Arial" panose="020B0604020202020204" pitchFamily="34" charset="0"/>
              <a:buChar char="•"/>
            </a:pPr>
            <a:r>
              <a:rPr lang="ar-EG" sz="2400" dirty="0">
                <a:solidFill>
                  <a:schemeClr val="bg2"/>
                </a:solidFill>
                <a:latin typeface="+mn-lt"/>
              </a:rPr>
              <a:t>تلتزم "البحوث من أجل الحياة" </a:t>
            </a:r>
            <a:r>
              <a:rPr lang="nl-NL" sz="2400" dirty="0">
                <a:solidFill>
                  <a:schemeClr val="bg2"/>
                </a:solidFill>
                <a:latin typeface="+mn-lt"/>
              </a:rPr>
              <a:t>Research4Life </a:t>
            </a:r>
            <a:r>
              <a:rPr lang="ar-EG" sz="2400" dirty="0">
                <a:solidFill>
                  <a:schemeClr val="tx1"/>
                </a:solidFill>
                <a:latin typeface="+mn-lt"/>
              </a:rPr>
              <a:t> </a:t>
            </a:r>
            <a:r>
              <a:rPr lang="ar-EG" sz="2400" dirty="0">
                <a:solidFill>
                  <a:srgbClr val="F49925"/>
                </a:solidFill>
                <a:latin typeface="+mn-lt"/>
                <a:hlinkClick r:id="rId3">
                  <a:extLst>
                    <a:ext uri="{A12FA001-AC4F-418D-AE19-62706E023703}">
                      <ahyp:hlinkClr xmlns:ahyp="http://schemas.microsoft.com/office/drawing/2018/hyperlinkcolor" val="tx"/>
                    </a:ext>
                  </a:extLst>
                </a:hlinkClick>
              </a:rPr>
              <a:t>بأهداف الأمم المتحدة للتنمية المستدامة</a:t>
            </a:r>
            <a:r>
              <a:rPr lang="ar-EG" sz="2400" dirty="0">
                <a:solidFill>
                  <a:schemeClr val="tx1"/>
                </a:solidFill>
                <a:latin typeface="+mn-lt"/>
              </a:rPr>
              <a:t>.</a:t>
            </a:r>
          </a:p>
          <a:p>
            <a:pPr marL="419100" lvl="0" indent="-342900" algn="just" rtl="1">
              <a:lnSpc>
                <a:spcPct val="90000"/>
              </a:lnSpc>
              <a:spcBef>
                <a:spcPts val="1000"/>
              </a:spcBef>
              <a:spcAft>
                <a:spcPts val="0"/>
              </a:spcAft>
              <a:buSzPts val="2400"/>
              <a:buFont typeface="Arial" panose="020B0604020202020204" pitchFamily="34" charset="0"/>
              <a:buChar char="•"/>
            </a:pPr>
            <a:endParaRPr lang="ar-EG" sz="2400" dirty="0">
              <a:solidFill>
                <a:schemeClr val="bg2"/>
              </a:solidFill>
              <a:latin typeface="+mn-lt"/>
            </a:endParaRPr>
          </a:p>
          <a:p>
            <a:pPr marL="419100" lvl="0" indent="-342900" algn="just" rtl="1">
              <a:lnSpc>
                <a:spcPct val="90000"/>
              </a:lnSpc>
              <a:spcBef>
                <a:spcPts val="1000"/>
              </a:spcBef>
              <a:spcAft>
                <a:spcPts val="0"/>
              </a:spcAft>
              <a:buSzPts val="2400"/>
              <a:buFont typeface="Arial" panose="020B0604020202020204" pitchFamily="34" charset="0"/>
              <a:buChar char="•"/>
            </a:pPr>
            <a:r>
              <a:rPr lang="ar-EG" sz="2400" dirty="0">
                <a:solidFill>
                  <a:schemeClr val="bg2"/>
                </a:solidFill>
                <a:latin typeface="+mn-lt"/>
              </a:rPr>
              <a:t>تساهم "البحوث من أجل الحياة" </a:t>
            </a:r>
            <a:r>
              <a:rPr lang="nl-NL" sz="2400" dirty="0">
                <a:solidFill>
                  <a:schemeClr val="bg2"/>
                </a:solidFill>
                <a:latin typeface="+mn-lt"/>
              </a:rPr>
              <a:t>Research4Life </a:t>
            </a:r>
            <a:r>
              <a:rPr lang="ar-EG" sz="2400" dirty="0">
                <a:solidFill>
                  <a:schemeClr val="bg2"/>
                </a:solidFill>
                <a:latin typeface="+mn-lt"/>
              </a:rPr>
              <a:t> في عِقد الأمم المتحدة للعمل من خلال زيادة المشاركة البحثية من جنوب الكرة الأرضية.</a:t>
            </a:r>
          </a:p>
          <a:p>
            <a:pPr marL="419100" lvl="0" indent="-342900" algn="just" rtl="1">
              <a:lnSpc>
                <a:spcPct val="90000"/>
              </a:lnSpc>
              <a:spcBef>
                <a:spcPts val="1000"/>
              </a:spcBef>
              <a:spcAft>
                <a:spcPts val="0"/>
              </a:spcAft>
              <a:buSzPts val="2400"/>
              <a:buFont typeface="Arial" panose="020B0604020202020204" pitchFamily="34" charset="0"/>
              <a:buChar char="•"/>
            </a:pPr>
            <a:endParaRPr lang="ar-EG" sz="2400" dirty="0">
              <a:solidFill>
                <a:schemeClr val="bg2"/>
              </a:solidFill>
              <a:latin typeface="+mn-lt"/>
            </a:endParaRPr>
          </a:p>
          <a:p>
            <a:pPr marL="419100" lvl="0" indent="-342900" algn="just" rtl="1">
              <a:lnSpc>
                <a:spcPct val="90000"/>
              </a:lnSpc>
              <a:spcBef>
                <a:spcPts val="1000"/>
              </a:spcBef>
              <a:spcAft>
                <a:spcPts val="0"/>
              </a:spcAft>
              <a:buSzPts val="2400"/>
              <a:buFont typeface="Arial" panose="020B0604020202020204" pitchFamily="34" charset="0"/>
              <a:buChar char="•"/>
            </a:pPr>
            <a:r>
              <a:rPr lang="ar-EG" sz="2400" dirty="0">
                <a:solidFill>
                  <a:schemeClr val="bg2"/>
                </a:solidFill>
                <a:latin typeface="+mn-lt"/>
              </a:rPr>
              <a:t>تركز الخطة الإستراتيجية الأخيرة حتى عام 2030 على الإدماج والعدالة في مجتمع البحث العالمي، ودعم إنشاء كيان أكثر ثراءً من الأبحاث التي ستساعد على النهوض بأهداف التنمية المستدامة.</a:t>
            </a:r>
          </a:p>
          <a:p>
            <a:pPr marL="419100" lvl="0" indent="-342900" algn="just" rtl="1">
              <a:lnSpc>
                <a:spcPct val="90000"/>
              </a:lnSpc>
              <a:spcBef>
                <a:spcPts val="1000"/>
              </a:spcBef>
              <a:spcAft>
                <a:spcPts val="0"/>
              </a:spcAft>
              <a:buSzPts val="2400"/>
              <a:buFont typeface="Arial" panose="020B0604020202020204" pitchFamily="34" charset="0"/>
              <a:buChar char="•"/>
            </a:pPr>
            <a:endParaRPr lang="ar-EG" sz="2400" dirty="0">
              <a:solidFill>
                <a:schemeClr val="bg2"/>
              </a:solidFill>
              <a:latin typeface="+mn-lt"/>
            </a:endParaRPr>
          </a:p>
          <a:p>
            <a:pPr marL="419100" lvl="0" indent="-342900" algn="just" rtl="1">
              <a:lnSpc>
                <a:spcPct val="90000"/>
              </a:lnSpc>
              <a:spcBef>
                <a:spcPts val="1000"/>
              </a:spcBef>
              <a:spcAft>
                <a:spcPts val="0"/>
              </a:spcAft>
              <a:buSzPts val="2400"/>
              <a:buFont typeface="Arial" panose="020B0604020202020204" pitchFamily="34" charset="0"/>
              <a:buChar char="•"/>
            </a:pPr>
            <a:r>
              <a:rPr lang="ar-EG" sz="2400" dirty="0">
                <a:solidFill>
                  <a:schemeClr val="bg2"/>
                </a:solidFill>
                <a:latin typeface="+mn-lt"/>
              </a:rPr>
              <a:t>تقدم "البحوث من أجل الحياة" </a:t>
            </a:r>
            <a:r>
              <a:rPr lang="nl-NL" sz="2400" dirty="0">
                <a:solidFill>
                  <a:schemeClr val="bg2"/>
                </a:solidFill>
                <a:latin typeface="+mn-lt"/>
              </a:rPr>
              <a:t>Research4Life </a:t>
            </a:r>
            <a:r>
              <a:rPr lang="ar-EG" sz="2400" dirty="0">
                <a:solidFill>
                  <a:schemeClr val="bg2"/>
                </a:solidFill>
                <a:latin typeface="+mn-lt"/>
              </a:rPr>
              <a:t> لشركائنا ومستخدمينا وداعمينا الفرصة للمساهمة في إنشاء التنوع، وبيئة بحثية شاملة وعادلة للجميع.</a:t>
            </a:r>
            <a:endParaRPr sz="2400" dirty="0">
              <a:solidFill>
                <a:schemeClr val="bg2"/>
              </a:solidFill>
              <a:latin typeface="+mn-lt"/>
              <a:sym typeface="Quattrocento Sans"/>
            </a:endParaRPr>
          </a:p>
        </p:txBody>
      </p:sp>
      <p:pic>
        <p:nvPicPr>
          <p:cNvPr id="110" name="Google Shape;110;p16"/>
          <p:cNvPicPr preferRelativeResize="0"/>
          <p:nvPr/>
        </p:nvPicPr>
        <p:blipFill rotWithShape="1">
          <a:blip r:embed="rId4">
            <a:alphaModFix/>
          </a:blip>
          <a:srcRect/>
          <a:stretch/>
        </p:blipFill>
        <p:spPr>
          <a:xfrm>
            <a:off x="705415" y="202431"/>
            <a:ext cx="4498687" cy="1232994"/>
          </a:xfrm>
          <a:prstGeom prst="rect">
            <a:avLst/>
          </a:prstGeom>
          <a:noFill/>
          <a:ln>
            <a:noFill/>
          </a:ln>
        </p:spPr>
      </p:pic>
      <p:pic>
        <p:nvPicPr>
          <p:cNvPr id="111" name="Google Shape;111;p16"/>
          <p:cNvPicPr preferRelativeResize="0"/>
          <p:nvPr/>
        </p:nvPicPr>
        <p:blipFill rotWithShape="1">
          <a:blip r:embed="rId5">
            <a:alphaModFix/>
          </a:blip>
          <a:srcRect/>
          <a:stretch/>
        </p:blipFill>
        <p:spPr>
          <a:xfrm rot="10800000" flipH="1">
            <a:off x="989098" y="1731702"/>
            <a:ext cx="2276669" cy="75889"/>
          </a:xfrm>
          <a:prstGeom prst="rect">
            <a:avLst/>
          </a:prstGeom>
          <a:noFill/>
          <a:ln>
            <a:noFill/>
          </a:ln>
        </p:spPr>
      </p:pic>
      <p:sp>
        <p:nvSpPr>
          <p:cNvPr id="3" name="TextBox 2">
            <a:extLst>
              <a:ext uri="{FF2B5EF4-FFF2-40B4-BE49-F238E27FC236}">
                <a16:creationId xmlns:a16="http://schemas.microsoft.com/office/drawing/2014/main" id="{36B54071-2C20-0F56-96D4-A47D6DD3F9DC}"/>
              </a:ext>
            </a:extLst>
          </p:cNvPr>
          <p:cNvSpPr txBox="1"/>
          <p:nvPr/>
        </p:nvSpPr>
        <p:spPr>
          <a:xfrm>
            <a:off x="6278062" y="374352"/>
            <a:ext cx="4903393" cy="76944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EG" sz="4400" b="1" i="0" u="none" strike="noStrike" kern="0" cap="none" spc="0" normalizeH="0" baseline="0" noProof="0" dirty="0">
                <a:ln>
                  <a:noFill/>
                </a:ln>
                <a:solidFill>
                  <a:srgbClr val="44546A"/>
                </a:solidFill>
                <a:effectLst/>
                <a:uLnTx/>
                <a:uFillTx/>
                <a:latin typeface="Arial"/>
                <a:cs typeface="Arial"/>
                <a:sym typeface="Arial"/>
              </a:rPr>
              <a:t>أهداف التنمية المستدامة</a:t>
            </a:r>
            <a:endParaRPr kumimoji="0" lang="en-US" sz="4400" b="1" i="0" u="none" strike="noStrike" kern="0" cap="none" spc="0" normalizeH="0" baseline="0" noProof="0" dirty="0">
              <a:ln>
                <a:noFill/>
              </a:ln>
              <a:solidFill>
                <a:srgbClr val="44546A"/>
              </a:solidFill>
              <a:effectLst/>
              <a:uLnTx/>
              <a:uFillTx/>
              <a:latin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body" idx="1"/>
          </p:nvPr>
        </p:nvSpPr>
        <p:spPr>
          <a:xfrm>
            <a:off x="838200" y="1503110"/>
            <a:ext cx="10515600" cy="4938395"/>
          </a:xfrm>
          <a:prstGeom prst="rect">
            <a:avLst/>
          </a:prstGeom>
          <a:noFill/>
          <a:ln>
            <a:noFill/>
          </a:ln>
        </p:spPr>
        <p:txBody>
          <a:bodyPr spcFirstLastPara="1" wrap="square" lIns="91425" tIns="45700" rIns="91425" bIns="45700" anchor="t" anchorCtr="0">
            <a:noAutofit/>
          </a:bodyPr>
          <a:lstStyle/>
          <a:p>
            <a:pPr marL="76200" lvl="0" indent="0" algn="just" rtl="1">
              <a:lnSpc>
                <a:spcPct val="90000"/>
              </a:lnSpc>
              <a:spcBef>
                <a:spcPts val="1000"/>
              </a:spcBef>
              <a:spcAft>
                <a:spcPts val="0"/>
              </a:spcAft>
              <a:buClr>
                <a:schemeClr val="dk1"/>
              </a:buClr>
              <a:buSzPts val="2400"/>
              <a:buFont typeface="Arial"/>
              <a:buNone/>
            </a:pPr>
            <a:br>
              <a:rPr lang="nl-NL" sz="1800" dirty="0">
                <a:latin typeface="Open Sans"/>
                <a:ea typeface="Open Sans"/>
                <a:cs typeface="Open Sans"/>
                <a:sym typeface="Open Sans"/>
              </a:rPr>
            </a:br>
            <a:br>
              <a:rPr lang="nl-NL" sz="1800" dirty="0">
                <a:latin typeface="Open Sans"/>
                <a:ea typeface="Open Sans"/>
                <a:cs typeface="Open Sans"/>
                <a:sym typeface="Open Sans"/>
              </a:rPr>
            </a:br>
            <a:r>
              <a:rPr lang="ar-EG" sz="2400" dirty="0">
                <a:solidFill>
                  <a:schemeClr val="bg2"/>
                </a:solidFill>
                <a:latin typeface="+mn-lt"/>
                <a:ea typeface="Open Sans"/>
                <a:cs typeface="Open Sans"/>
                <a:sym typeface="Open Sans"/>
              </a:rPr>
              <a:t>يسمح هيكلنا الفريد بين القطاعين العام والخاص بالعمل بشكل فعال بما يتماشى مع </a:t>
            </a:r>
            <a:r>
              <a:rPr lang="ar-EG" sz="2400" dirty="0">
                <a:solidFill>
                  <a:srgbClr val="F49925"/>
                </a:solidFill>
                <a:latin typeface="+mn-lt"/>
                <a:ea typeface="Open Sans"/>
                <a:cs typeface="Open Sans"/>
                <a:sym typeface="Open Sans"/>
                <a:hlinkClick r:id="rId3">
                  <a:extLst>
                    <a:ext uri="{A12FA001-AC4F-418D-AE19-62706E023703}">
                      <ahyp:hlinkClr xmlns:ahyp="http://schemas.microsoft.com/office/drawing/2018/hyperlinkcolor" val="tx"/>
                    </a:ext>
                  </a:extLst>
                </a:hlinkClick>
              </a:rPr>
              <a:t>الهدف رقم 17 من أهداف التنمية المستدامة</a:t>
            </a:r>
            <a:r>
              <a:rPr lang="ar-EG" sz="2400" dirty="0">
                <a:solidFill>
                  <a:schemeClr val="bg2"/>
                </a:solidFill>
                <a:latin typeface="+mn-lt"/>
                <a:ea typeface="Open Sans"/>
                <a:cs typeface="Open Sans"/>
                <a:sym typeface="Open Sans"/>
              </a:rPr>
              <a:t>: </a:t>
            </a:r>
            <a:r>
              <a:rPr lang="ar-EG" sz="2400" b="1" dirty="0">
                <a:solidFill>
                  <a:schemeClr val="bg2"/>
                </a:solidFill>
                <a:latin typeface="+mn-lt"/>
                <a:ea typeface="Open Sans"/>
                <a:cs typeface="Open Sans"/>
                <a:sym typeface="Open Sans"/>
              </a:rPr>
              <a:t>الشراكة من أجل أهداف التنمية المستدامة </a:t>
            </a:r>
            <a:r>
              <a:rPr lang="ar-EG" sz="2400" dirty="0">
                <a:solidFill>
                  <a:schemeClr val="bg2"/>
                </a:solidFill>
                <a:latin typeface="+mn-lt"/>
                <a:ea typeface="Open Sans"/>
                <a:cs typeface="Open Sans"/>
                <a:sym typeface="Open Sans"/>
              </a:rPr>
              <a:t>ودعم مجتمع المستفيدين لدينا كمستهلكين ومنتجين للبحوث الهامة والنهوض </a:t>
            </a:r>
            <a:r>
              <a:rPr lang="ar-EG" sz="2400" dirty="0">
                <a:solidFill>
                  <a:srgbClr val="F49925"/>
                </a:solidFill>
                <a:latin typeface="+mn-lt"/>
                <a:ea typeface="Open Sans"/>
                <a:cs typeface="Open Sans"/>
                <a:sym typeface="Open Sans"/>
                <a:hlinkClick r:id="rId4">
                  <a:extLst>
                    <a:ext uri="{A12FA001-AC4F-418D-AE19-62706E023703}">
                      <ahyp:hlinkClr xmlns:ahyp="http://schemas.microsoft.com/office/drawing/2018/hyperlinkcolor" val="tx"/>
                    </a:ext>
                  </a:extLst>
                </a:hlinkClick>
              </a:rPr>
              <a:t>بهدف رقم 10 من أهداف التنمية المستدامة </a:t>
            </a:r>
            <a:r>
              <a:rPr lang="ar-EG" sz="2400" dirty="0">
                <a:solidFill>
                  <a:schemeClr val="bg2"/>
                </a:solidFill>
                <a:latin typeface="+mn-lt"/>
                <a:ea typeface="Open Sans"/>
                <a:cs typeface="Open Sans"/>
                <a:sym typeface="Open Sans"/>
              </a:rPr>
              <a:t>: </a:t>
            </a:r>
            <a:r>
              <a:rPr lang="ar-EG" sz="2400" b="1" dirty="0">
                <a:solidFill>
                  <a:schemeClr val="bg2"/>
                </a:solidFill>
                <a:latin typeface="+mn-lt"/>
                <a:ea typeface="Open Sans"/>
                <a:cs typeface="Open Sans"/>
                <a:sym typeface="Open Sans"/>
              </a:rPr>
              <a:t>تقليل أوجه عدم المساواة </a:t>
            </a:r>
            <a:r>
              <a:rPr lang="ar-EG" sz="2400" dirty="0">
                <a:solidFill>
                  <a:schemeClr val="bg2"/>
                </a:solidFill>
                <a:latin typeface="+mn-lt"/>
                <a:ea typeface="Open Sans"/>
                <a:cs typeface="Open Sans"/>
                <a:sym typeface="Open Sans"/>
              </a:rPr>
              <a:t>داخل البلدان وفيما بينها.</a:t>
            </a:r>
          </a:p>
          <a:p>
            <a:pPr marL="76200" lvl="0" indent="0" algn="just" rtl="1">
              <a:lnSpc>
                <a:spcPct val="90000"/>
              </a:lnSpc>
              <a:spcBef>
                <a:spcPts val="1000"/>
              </a:spcBef>
              <a:spcAft>
                <a:spcPts val="0"/>
              </a:spcAft>
              <a:buClr>
                <a:schemeClr val="dk1"/>
              </a:buClr>
              <a:buSzPts val="2400"/>
              <a:buFont typeface="Arial"/>
              <a:buNone/>
            </a:pPr>
            <a:r>
              <a:rPr lang="ar-EG" sz="2400" dirty="0">
                <a:solidFill>
                  <a:schemeClr val="bg2"/>
                </a:solidFill>
                <a:latin typeface="+mn-lt"/>
                <a:ea typeface="Open Sans"/>
                <a:cs typeface="Open Sans"/>
                <a:sym typeface="Open Sans"/>
              </a:rPr>
              <a:t>في حين أن أنشطة البحوث من أجل الحياة تدعم بشكل مباشر وغير مباشر جميع أهداف التنمية المستدامة مثل </a:t>
            </a:r>
            <a:r>
              <a:rPr lang="ar-EG" sz="2400" b="1" dirty="0">
                <a:solidFill>
                  <a:schemeClr val="bg2"/>
                </a:solidFill>
                <a:latin typeface="+mn-lt"/>
                <a:ea typeface="Open Sans"/>
                <a:cs typeface="Open Sans"/>
                <a:sym typeface="Open Sans"/>
              </a:rPr>
              <a:t>الصحة الجيدة والرفاهية ، والقضاء على الجوع ، والمياه النظيفة والصرف الصحي ، والصناعة ، والابتكار والبنية التحتية ، والسلام والعدالة </a:t>
            </a:r>
            <a:r>
              <a:rPr lang="ar-EG" sz="2400" dirty="0">
                <a:solidFill>
                  <a:schemeClr val="bg2"/>
                </a:solidFill>
                <a:latin typeface="+mn-lt"/>
                <a:ea typeface="Open Sans"/>
                <a:cs typeface="Open Sans"/>
                <a:sym typeface="Open Sans"/>
              </a:rPr>
              <a:t>، فإن "البحوث من أجل الحياة"</a:t>
            </a:r>
            <a:r>
              <a:rPr lang="nl-NL" sz="2400" dirty="0">
                <a:solidFill>
                  <a:schemeClr val="bg2"/>
                </a:solidFill>
                <a:latin typeface="+mn-lt"/>
                <a:ea typeface="Open Sans"/>
                <a:cs typeface="Open Sans"/>
                <a:sym typeface="Open Sans"/>
              </a:rPr>
              <a:t>Research4Life</a:t>
            </a:r>
            <a:r>
              <a:rPr lang="ar-EG" sz="2400">
                <a:solidFill>
                  <a:schemeClr val="bg2"/>
                </a:solidFill>
                <a:latin typeface="+mn-lt"/>
                <a:ea typeface="Open Sans"/>
                <a:cs typeface="Open Sans"/>
                <a:sym typeface="Open Sans"/>
              </a:rPr>
              <a:t> </a:t>
            </a:r>
            <a:r>
              <a:rPr lang="nl-NL" sz="2400">
                <a:solidFill>
                  <a:schemeClr val="bg2"/>
                </a:solidFill>
                <a:latin typeface="+mn-lt"/>
                <a:ea typeface="Open Sans"/>
                <a:cs typeface="Open Sans"/>
                <a:sym typeface="Open Sans"/>
              </a:rPr>
              <a:t> </a:t>
            </a:r>
            <a:r>
              <a:rPr lang="ar-EG" sz="2400" dirty="0">
                <a:solidFill>
                  <a:schemeClr val="bg2"/>
                </a:solidFill>
                <a:latin typeface="+mn-lt"/>
                <a:ea typeface="Open Sans"/>
                <a:cs typeface="Open Sans"/>
                <a:sym typeface="Open Sans"/>
              </a:rPr>
              <a:t>يتماشى بشكل وثيق مع </a:t>
            </a:r>
            <a:r>
              <a:rPr lang="ar-EG" sz="2400" dirty="0">
                <a:solidFill>
                  <a:srgbClr val="F49925"/>
                </a:solidFill>
                <a:latin typeface="+mn-lt"/>
                <a:ea typeface="Open Sans"/>
                <a:cs typeface="Open Sans"/>
                <a:sym typeface="Open Sans"/>
                <a:hlinkClick r:id="rId3">
                  <a:extLst>
                    <a:ext uri="{A12FA001-AC4F-418D-AE19-62706E023703}">
                      <ahyp:hlinkClr xmlns:ahyp="http://schemas.microsoft.com/office/drawing/2018/hyperlinkcolor" val="tx"/>
                    </a:ext>
                  </a:extLst>
                </a:hlinkClick>
              </a:rPr>
              <a:t>الهدف رقم 4 من أهداف التنمية المستدامة</a:t>
            </a:r>
            <a:r>
              <a:rPr lang="ar-EG" sz="2400" dirty="0">
                <a:solidFill>
                  <a:schemeClr val="bg2"/>
                </a:solidFill>
                <a:latin typeface="+mn-lt"/>
                <a:ea typeface="Open Sans"/>
                <a:cs typeface="Open Sans"/>
                <a:sym typeface="Open Sans"/>
              </a:rPr>
              <a:t>: </a:t>
            </a:r>
            <a:r>
              <a:rPr lang="ar-EG" sz="2400" b="1" dirty="0">
                <a:solidFill>
                  <a:schemeClr val="bg2"/>
                </a:solidFill>
                <a:latin typeface="+mn-lt"/>
                <a:ea typeface="Open Sans"/>
                <a:cs typeface="Open Sans"/>
                <a:sym typeface="Open Sans"/>
              </a:rPr>
              <a:t>التعليم الجيد</a:t>
            </a:r>
            <a:r>
              <a:rPr lang="ar-EG" sz="2400" dirty="0">
                <a:solidFill>
                  <a:schemeClr val="bg2"/>
                </a:solidFill>
                <a:latin typeface="+mn-lt"/>
                <a:ea typeface="Open Sans"/>
                <a:cs typeface="Open Sans"/>
                <a:sym typeface="Open Sans"/>
              </a:rPr>
              <a:t>؛ وهو أمر أساسي لإنشاء عالم يسوده السلام والازدهار و</a:t>
            </a:r>
            <a:r>
              <a:rPr lang="ar-EG" sz="2400" dirty="0">
                <a:solidFill>
                  <a:srgbClr val="F49925"/>
                </a:solidFill>
                <a:latin typeface="+mn-lt"/>
                <a:ea typeface="Open Sans"/>
                <a:cs typeface="Open Sans"/>
                <a:sym typeface="Open Sans"/>
                <a:hlinkClick r:id="rId5">
                  <a:extLst>
                    <a:ext uri="{A12FA001-AC4F-418D-AE19-62706E023703}">
                      <ahyp:hlinkClr xmlns:ahyp="http://schemas.microsoft.com/office/drawing/2018/hyperlinkcolor" val="tx"/>
                    </a:ext>
                  </a:extLst>
                </a:hlinkClick>
              </a:rPr>
              <a:t>الهدف رقم 5 من أهداف التنمية المستدامة</a:t>
            </a:r>
            <a:r>
              <a:rPr lang="ar-EG" sz="2400" dirty="0">
                <a:solidFill>
                  <a:schemeClr val="bg2"/>
                </a:solidFill>
                <a:latin typeface="+mn-lt"/>
                <a:ea typeface="Open Sans"/>
                <a:cs typeface="Open Sans"/>
                <a:sym typeface="Open Sans"/>
              </a:rPr>
              <a:t>: </a:t>
            </a:r>
            <a:r>
              <a:rPr lang="ar-EG" sz="2400" b="1" dirty="0">
                <a:solidFill>
                  <a:schemeClr val="bg2"/>
                </a:solidFill>
                <a:latin typeface="+mn-lt"/>
                <a:ea typeface="Open Sans"/>
                <a:cs typeface="Open Sans"/>
                <a:sym typeface="Open Sans"/>
              </a:rPr>
              <a:t>المساواة بين الجنسين </a:t>
            </a:r>
            <a:r>
              <a:rPr lang="ar-EG" sz="2400" dirty="0">
                <a:solidFill>
                  <a:schemeClr val="bg2"/>
                </a:solidFill>
                <a:latin typeface="+mn-lt"/>
                <a:ea typeface="Open Sans"/>
                <a:cs typeface="Open Sans"/>
                <a:sym typeface="Open Sans"/>
              </a:rPr>
              <a:t>لتحقيق تمكين جميع النساء والأطفال.</a:t>
            </a:r>
            <a:endParaRPr sz="2400" dirty="0">
              <a:solidFill>
                <a:schemeClr val="bg2"/>
              </a:solidFill>
              <a:highlight>
                <a:srgbClr val="FFFFFF"/>
              </a:highlight>
              <a:latin typeface="+mn-lt"/>
              <a:ea typeface="Open Sans"/>
              <a:cs typeface="Open Sans"/>
              <a:sym typeface="Open Sans"/>
            </a:endParaRPr>
          </a:p>
        </p:txBody>
      </p:sp>
      <p:pic>
        <p:nvPicPr>
          <p:cNvPr id="118" name="Google Shape;118;p17"/>
          <p:cNvPicPr preferRelativeResize="0"/>
          <p:nvPr/>
        </p:nvPicPr>
        <p:blipFill rotWithShape="1">
          <a:blip r:embed="rId6">
            <a:alphaModFix/>
          </a:blip>
          <a:srcRect/>
          <a:stretch/>
        </p:blipFill>
        <p:spPr>
          <a:xfrm>
            <a:off x="705415" y="202431"/>
            <a:ext cx="4873039" cy="1232994"/>
          </a:xfrm>
          <a:prstGeom prst="rect">
            <a:avLst/>
          </a:prstGeom>
          <a:noFill/>
          <a:ln>
            <a:noFill/>
          </a:ln>
        </p:spPr>
      </p:pic>
      <p:pic>
        <p:nvPicPr>
          <p:cNvPr id="119" name="Google Shape;119;p17"/>
          <p:cNvPicPr preferRelativeResize="0"/>
          <p:nvPr/>
        </p:nvPicPr>
        <p:blipFill rotWithShape="1">
          <a:blip r:embed="rId7">
            <a:alphaModFix/>
          </a:blip>
          <a:srcRect/>
          <a:stretch/>
        </p:blipFill>
        <p:spPr>
          <a:xfrm rot="10800000" flipH="1">
            <a:off x="989098" y="1731702"/>
            <a:ext cx="2276669" cy="75889"/>
          </a:xfrm>
          <a:prstGeom prst="rect">
            <a:avLst/>
          </a:prstGeom>
          <a:noFill/>
          <a:ln>
            <a:noFill/>
          </a:ln>
        </p:spPr>
      </p:pic>
      <p:grpSp>
        <p:nvGrpSpPr>
          <p:cNvPr id="120" name="Google Shape;120;p17"/>
          <p:cNvGrpSpPr/>
          <p:nvPr/>
        </p:nvGrpSpPr>
        <p:grpSpPr>
          <a:xfrm>
            <a:off x="989098" y="5430727"/>
            <a:ext cx="5106902" cy="1188000"/>
            <a:chOff x="1064320" y="4654442"/>
            <a:chExt cx="8471089" cy="2004383"/>
          </a:xfrm>
        </p:grpSpPr>
        <p:pic>
          <p:nvPicPr>
            <p:cNvPr id="121" name="Google Shape;121;p17" descr="A red background with a book and a pencil&#10;&#10;Description automatically generated with low confidence"/>
            <p:cNvPicPr preferRelativeResize="0"/>
            <p:nvPr/>
          </p:nvPicPr>
          <p:blipFill rotWithShape="1">
            <a:blip r:embed="rId8">
              <a:alphaModFix/>
            </a:blip>
            <a:srcRect/>
            <a:stretch/>
          </p:blipFill>
          <p:spPr>
            <a:xfrm>
              <a:off x="1064320" y="4654442"/>
              <a:ext cx="1997467" cy="1997467"/>
            </a:xfrm>
            <a:prstGeom prst="rect">
              <a:avLst/>
            </a:prstGeom>
            <a:noFill/>
            <a:ln>
              <a:noFill/>
            </a:ln>
          </p:spPr>
        </p:pic>
        <p:pic>
          <p:nvPicPr>
            <p:cNvPr id="122" name="Google Shape;122;p17" descr="A picture containing text, font, logo, graphics&#10;&#10;Description automatically generated"/>
            <p:cNvPicPr preferRelativeResize="0"/>
            <p:nvPr/>
          </p:nvPicPr>
          <p:blipFill rotWithShape="1">
            <a:blip r:embed="rId9">
              <a:alphaModFix/>
            </a:blip>
            <a:srcRect/>
            <a:stretch/>
          </p:blipFill>
          <p:spPr>
            <a:xfrm>
              <a:off x="3222194" y="4654443"/>
              <a:ext cx="1997467" cy="1997467"/>
            </a:xfrm>
            <a:prstGeom prst="rect">
              <a:avLst/>
            </a:prstGeom>
            <a:noFill/>
            <a:ln>
              <a:noFill/>
            </a:ln>
          </p:spPr>
        </p:pic>
        <p:pic>
          <p:nvPicPr>
            <p:cNvPr id="123" name="Google Shape;123;p17" descr="A picture containing text, graphics, font, logo&#10;&#10;Description automatically generated"/>
            <p:cNvPicPr preferRelativeResize="0"/>
            <p:nvPr/>
          </p:nvPicPr>
          <p:blipFill rotWithShape="1">
            <a:blip r:embed="rId10">
              <a:alphaModFix/>
            </a:blip>
            <a:srcRect/>
            <a:stretch/>
          </p:blipFill>
          <p:spPr>
            <a:xfrm>
              <a:off x="5380068" y="4654443"/>
              <a:ext cx="1997467" cy="1997467"/>
            </a:xfrm>
            <a:prstGeom prst="rect">
              <a:avLst/>
            </a:prstGeom>
            <a:noFill/>
            <a:ln>
              <a:noFill/>
            </a:ln>
          </p:spPr>
        </p:pic>
        <p:pic>
          <p:nvPicPr>
            <p:cNvPr id="124" name="Google Shape;124;p17" descr="A picture containing text, logo, font, screenshot&#10;&#10;Description automatically generated"/>
            <p:cNvPicPr preferRelativeResize="0"/>
            <p:nvPr/>
          </p:nvPicPr>
          <p:blipFill rotWithShape="1">
            <a:blip r:embed="rId11">
              <a:alphaModFix/>
            </a:blip>
            <a:srcRect/>
            <a:stretch/>
          </p:blipFill>
          <p:spPr>
            <a:xfrm>
              <a:off x="7537942" y="4661358"/>
              <a:ext cx="1997467" cy="1997467"/>
            </a:xfrm>
            <a:prstGeom prst="rect">
              <a:avLst/>
            </a:prstGeom>
            <a:noFill/>
            <a:ln>
              <a:noFill/>
            </a:ln>
          </p:spPr>
        </p:pic>
      </p:grpSp>
      <p:sp>
        <p:nvSpPr>
          <p:cNvPr id="2" name="TextBox 1">
            <a:extLst>
              <a:ext uri="{FF2B5EF4-FFF2-40B4-BE49-F238E27FC236}">
                <a16:creationId xmlns:a16="http://schemas.microsoft.com/office/drawing/2014/main" id="{70C8B561-9403-E0A0-9282-FAFC1F3F27B1}"/>
              </a:ext>
            </a:extLst>
          </p:cNvPr>
          <p:cNvSpPr txBox="1"/>
          <p:nvPr/>
        </p:nvSpPr>
        <p:spPr>
          <a:xfrm>
            <a:off x="6235104" y="526540"/>
            <a:ext cx="4903393" cy="58477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EG" sz="3200" b="1" i="0" u="none" strike="noStrike" kern="0" cap="none" spc="0" normalizeH="0" baseline="0" noProof="0" dirty="0">
                <a:ln>
                  <a:noFill/>
                </a:ln>
                <a:solidFill>
                  <a:srgbClr val="44546A"/>
                </a:solidFill>
                <a:effectLst/>
                <a:uLnTx/>
                <a:uFillTx/>
                <a:latin typeface="Arial"/>
                <a:cs typeface="Arial"/>
                <a:sym typeface="Arial"/>
              </a:rPr>
              <a:t>أهداف التنمية المستدامة (تابع)</a:t>
            </a:r>
            <a:endParaRPr kumimoji="0" lang="en-US" sz="3200" b="1" i="0" u="none" strike="noStrike" kern="0" cap="none" spc="0" normalizeH="0" baseline="0" noProof="0" dirty="0">
              <a:ln>
                <a:noFill/>
              </a:ln>
              <a:solidFill>
                <a:srgbClr val="44546A"/>
              </a:solidFill>
              <a:effectLst/>
              <a:uLnTx/>
              <a:uFillTx/>
              <a:latin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1"/>
          <p:cNvPicPr preferRelativeResize="0"/>
          <p:nvPr/>
        </p:nvPicPr>
        <p:blipFill rotWithShape="1">
          <a:blip r:embed="rId3">
            <a:alphaModFix/>
          </a:blip>
          <a:srcRect/>
          <a:stretch/>
        </p:blipFill>
        <p:spPr>
          <a:xfrm>
            <a:off x="1325050" y="6158249"/>
            <a:ext cx="1523874" cy="633932"/>
          </a:xfrm>
          <a:prstGeom prst="rect">
            <a:avLst/>
          </a:prstGeom>
          <a:noFill/>
          <a:ln>
            <a:noFill/>
          </a:ln>
        </p:spPr>
      </p:pic>
      <p:pic>
        <p:nvPicPr>
          <p:cNvPr id="351" name="Google Shape;351;p1"/>
          <p:cNvPicPr preferRelativeResize="0"/>
          <p:nvPr/>
        </p:nvPicPr>
        <p:blipFill rotWithShape="1">
          <a:blip r:embed="rId4">
            <a:alphaModFix/>
          </a:blip>
          <a:srcRect/>
          <a:stretch/>
        </p:blipFill>
        <p:spPr>
          <a:xfrm>
            <a:off x="3280294" y="6217682"/>
            <a:ext cx="1962613" cy="515078"/>
          </a:xfrm>
          <a:prstGeom prst="rect">
            <a:avLst/>
          </a:prstGeom>
          <a:noFill/>
          <a:ln>
            <a:noFill/>
          </a:ln>
        </p:spPr>
      </p:pic>
      <p:pic>
        <p:nvPicPr>
          <p:cNvPr id="352" name="Google Shape;352;p1"/>
          <p:cNvPicPr preferRelativeResize="0"/>
          <p:nvPr/>
        </p:nvPicPr>
        <p:blipFill rotWithShape="1">
          <a:blip r:embed="rId5">
            <a:alphaModFix/>
          </a:blip>
          <a:srcRect/>
          <a:stretch/>
        </p:blipFill>
        <p:spPr>
          <a:xfrm>
            <a:off x="5987741" y="6128240"/>
            <a:ext cx="1612438" cy="693960"/>
          </a:xfrm>
          <a:prstGeom prst="rect">
            <a:avLst/>
          </a:prstGeom>
          <a:noFill/>
          <a:ln>
            <a:noFill/>
          </a:ln>
        </p:spPr>
      </p:pic>
      <p:pic>
        <p:nvPicPr>
          <p:cNvPr id="353" name="Google Shape;353;p1"/>
          <p:cNvPicPr preferRelativeResize="0"/>
          <p:nvPr/>
        </p:nvPicPr>
        <p:blipFill rotWithShape="1">
          <a:blip r:embed="rId6">
            <a:alphaModFix/>
          </a:blip>
          <a:srcRect/>
          <a:stretch/>
        </p:blipFill>
        <p:spPr>
          <a:xfrm>
            <a:off x="8080643" y="6191271"/>
            <a:ext cx="1468376" cy="567894"/>
          </a:xfrm>
          <a:prstGeom prst="rect">
            <a:avLst/>
          </a:prstGeom>
          <a:noFill/>
          <a:ln>
            <a:noFill/>
          </a:ln>
        </p:spPr>
      </p:pic>
      <p:pic>
        <p:nvPicPr>
          <p:cNvPr id="354" name="Google Shape;354;p1"/>
          <p:cNvPicPr preferRelativeResize="0"/>
          <p:nvPr/>
        </p:nvPicPr>
        <p:blipFill rotWithShape="1">
          <a:blip r:embed="rId7">
            <a:alphaModFix/>
          </a:blip>
          <a:srcRect/>
          <a:stretch/>
        </p:blipFill>
        <p:spPr>
          <a:xfrm>
            <a:off x="10029499" y="6163201"/>
            <a:ext cx="1468374" cy="624061"/>
          </a:xfrm>
          <a:prstGeom prst="rect">
            <a:avLst/>
          </a:prstGeom>
          <a:noFill/>
          <a:ln>
            <a:noFill/>
          </a:ln>
        </p:spPr>
      </p:pic>
      <p:sp>
        <p:nvSpPr>
          <p:cNvPr id="355" name="Google Shape;355;p1"/>
          <p:cNvSpPr/>
          <p:nvPr/>
        </p:nvSpPr>
        <p:spPr>
          <a:xfrm>
            <a:off x="1591800" y="2814175"/>
            <a:ext cx="9298800" cy="344705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ar-EG" sz="3000" b="0" i="0" u="none" strike="noStrike" cap="none" dirty="0">
                <a:solidFill>
                  <a:srgbClr val="F8981D"/>
                </a:solidFill>
                <a:latin typeface="Open Sans"/>
                <a:ea typeface="Open Sans"/>
                <a:cs typeface="Open Sans"/>
                <a:sym typeface="Open Sans"/>
              </a:rPr>
              <a:t>لمزيد من المعلومات حول مؤسسة البحوث من أجل الحياة </a:t>
            </a:r>
            <a:r>
              <a:rPr lang="en-US" sz="3000" b="0" i="0" u="none" strike="noStrike" cap="none" dirty="0">
                <a:solidFill>
                  <a:srgbClr val="F8981D"/>
                </a:solidFill>
                <a:latin typeface="Open Sans"/>
                <a:ea typeface="Open Sans"/>
                <a:cs typeface="Open Sans"/>
                <a:sym typeface="Open Sans"/>
              </a:rPr>
              <a:t>Research4Life</a:t>
            </a:r>
            <a:endParaRPr sz="3000" b="0" i="0" u="none" strike="noStrike" cap="none" dirty="0">
              <a:solidFill>
                <a:srgbClr val="F8981D"/>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r>
              <a:rPr lang="en-US" sz="3000" b="0" i="0" u="sng" strike="noStrike" cap="none" dirty="0">
                <a:solidFill>
                  <a:schemeClr val="hlink"/>
                </a:solidFill>
                <a:latin typeface="Open Sans"/>
                <a:ea typeface="Open Sans"/>
                <a:cs typeface="Open Sans"/>
                <a:sym typeface="Open Sans"/>
                <a:hlinkClick r:id="rId8"/>
              </a:rPr>
              <a:t>www.research4life.org</a:t>
            </a:r>
            <a:endParaRPr sz="3000" b="0" i="0" u="none" strike="noStrike" cap="none" dirty="0">
              <a:solidFill>
                <a:srgbClr val="00489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0"/>
              <a:buFont typeface="Arial"/>
              <a:buNone/>
            </a:pPr>
            <a:br>
              <a:rPr lang="en-US" sz="3000" b="0" i="0" u="none" strike="noStrike" cap="none" dirty="0">
                <a:solidFill>
                  <a:srgbClr val="F8981D"/>
                </a:solidFill>
                <a:latin typeface="Open Sans"/>
                <a:ea typeface="Open Sans"/>
                <a:cs typeface="Open Sans"/>
                <a:sym typeface="Open Sans"/>
              </a:rPr>
            </a:br>
            <a:r>
              <a:rPr lang="en-US" sz="3000" b="0" i="0" u="sng" strike="noStrike" cap="none" dirty="0">
                <a:solidFill>
                  <a:schemeClr val="hlink"/>
                </a:solidFill>
                <a:latin typeface="Open Sans"/>
                <a:ea typeface="Open Sans"/>
                <a:cs typeface="Open Sans"/>
                <a:sym typeface="Open Sans"/>
                <a:hlinkClick r:id="rId9"/>
              </a:rPr>
              <a:t>r4l@research4life.org</a:t>
            </a:r>
            <a:r>
              <a:rPr lang="en-US" sz="3000" b="0" i="0" u="none" strike="noStrike" cap="none" dirty="0">
                <a:solidFill>
                  <a:srgbClr val="004890"/>
                </a:solidFill>
                <a:latin typeface="Open Sans"/>
                <a:ea typeface="Open Sans"/>
                <a:cs typeface="Open Sans"/>
                <a:sym typeface="Open Sans"/>
              </a:rPr>
              <a:t>  </a:t>
            </a:r>
            <a:endParaRPr sz="3000" b="0" i="0" u="none" strike="noStrike" cap="none" dirty="0">
              <a:solidFill>
                <a:srgbClr val="00489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000"/>
              <a:buFont typeface="Arial"/>
              <a:buNone/>
            </a:pPr>
            <a:br>
              <a:rPr lang="en-US" sz="2000" b="0" i="0" u="none" strike="noStrike" cap="none" dirty="0">
                <a:solidFill>
                  <a:srgbClr val="F8981D"/>
                </a:solidFill>
                <a:latin typeface="Open Sans"/>
                <a:ea typeface="Open Sans"/>
                <a:cs typeface="Open Sans"/>
                <a:sym typeface="Open Sans"/>
              </a:rPr>
            </a:br>
            <a:br>
              <a:rPr lang="en-US" sz="2000" b="0" i="0" u="none" strike="noStrike" cap="none" dirty="0">
                <a:solidFill>
                  <a:srgbClr val="586F7C"/>
                </a:solidFill>
                <a:latin typeface="Open Sans"/>
                <a:ea typeface="Open Sans"/>
                <a:cs typeface="Open Sans"/>
                <a:sym typeface="Open Sans"/>
              </a:rPr>
            </a:br>
            <a:br>
              <a:rPr lang="en-US" sz="1400" b="0" i="0" u="none" strike="noStrike" cap="none" dirty="0">
                <a:solidFill>
                  <a:srgbClr val="F8981D"/>
                </a:solidFill>
                <a:latin typeface="Open Sans"/>
                <a:ea typeface="Open Sans"/>
                <a:cs typeface="Open Sans"/>
                <a:sym typeface="Open Sans"/>
              </a:rPr>
            </a:br>
            <a:endParaRPr sz="1400" b="0" i="0" u="none" strike="noStrike" cap="none" dirty="0">
              <a:solidFill>
                <a:srgbClr val="F8981D"/>
              </a:solidFill>
              <a:latin typeface="Open Sans"/>
              <a:ea typeface="Open Sans"/>
              <a:cs typeface="Open Sans"/>
              <a:sym typeface="Open Sans"/>
            </a:endParaRPr>
          </a:p>
        </p:txBody>
      </p:sp>
      <p:sp>
        <p:nvSpPr>
          <p:cNvPr id="356" name="Google Shape;356;p1"/>
          <p:cNvSpPr txBox="1"/>
          <p:nvPr/>
        </p:nvSpPr>
        <p:spPr>
          <a:xfrm>
            <a:off x="-2" y="5674296"/>
            <a:ext cx="12192000" cy="369300"/>
          </a:xfrm>
          <a:prstGeom prst="rect">
            <a:avLst/>
          </a:prstGeom>
          <a:solidFill>
            <a:srgbClr val="586F7C"/>
          </a:solidFill>
          <a:ln>
            <a:noFill/>
          </a:ln>
        </p:spPr>
        <p:txBody>
          <a:bodyPr spcFirstLastPara="1" wrap="square" lIns="91425" tIns="45700" rIns="91425" bIns="45700" anchor="t" anchorCtr="0">
            <a:noAutofit/>
          </a:bodyPr>
          <a:lstStyle/>
          <a:p>
            <a:pPr lvl="0" algn="ctr" rtl="1">
              <a:buSzPts val="1800"/>
            </a:pPr>
            <a:r>
              <a:rPr lang="ar-SA" sz="1800" b="1" i="0" u="none" strike="noStrike" cap="none" dirty="0">
                <a:solidFill>
                  <a:schemeClr val="bg1">
                    <a:lumMod val="95000"/>
                  </a:schemeClr>
                </a:solidFill>
                <a:latin typeface="Open Sans"/>
                <a:ea typeface="Open Sans"/>
                <a:cs typeface="Open Sans"/>
                <a:sym typeface="Open Sans"/>
              </a:rPr>
              <a:t>مجموعات البحوث من أجل الحياة </a:t>
            </a:r>
            <a:r>
              <a:rPr lang="en-US" sz="1800" b="1" i="0" u="none" strike="noStrike" cap="none" dirty="0">
                <a:solidFill>
                  <a:schemeClr val="bg1">
                    <a:lumMod val="95000"/>
                  </a:schemeClr>
                </a:solidFill>
                <a:latin typeface="Open Sans"/>
                <a:ea typeface="Open Sans"/>
                <a:cs typeface="Open Sans"/>
                <a:sym typeface="Open Sans"/>
              </a:rPr>
              <a:t>Research4Life" </a:t>
            </a:r>
            <a:r>
              <a:rPr lang="ar-SA" sz="1800" b="1" i="0" u="none" strike="noStrike" cap="none" dirty="0">
                <a:solidFill>
                  <a:schemeClr val="bg1">
                    <a:lumMod val="95000"/>
                  </a:schemeClr>
                </a:solidFill>
                <a:latin typeface="Open Sans"/>
                <a:ea typeface="Open Sans"/>
                <a:cs typeface="Open Sans"/>
                <a:sym typeface="Open Sans"/>
              </a:rPr>
              <a:t>" هي شراكة بين القطاعين العام والخاص لخمس مجموعات :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4"/>
          <p:cNvPicPr preferRelativeResize="0"/>
          <p:nvPr/>
        </p:nvPicPr>
        <p:blipFill rotWithShape="1">
          <a:blip r:embed="rId3">
            <a:alphaModFix/>
          </a:blip>
          <a:srcRect/>
          <a:stretch/>
        </p:blipFill>
        <p:spPr>
          <a:xfrm>
            <a:off x="3635524" y="1990288"/>
            <a:ext cx="6222356" cy="3411983"/>
          </a:xfrm>
          <a:prstGeom prst="rect">
            <a:avLst/>
          </a:prstGeom>
          <a:noFill/>
          <a:ln>
            <a:noFill/>
          </a:ln>
        </p:spPr>
      </p:pic>
      <p:pic>
        <p:nvPicPr>
          <p:cNvPr id="115" name="Google Shape;115;p4"/>
          <p:cNvPicPr preferRelativeResize="0"/>
          <p:nvPr/>
        </p:nvPicPr>
        <p:blipFill rotWithShape="1">
          <a:blip r:embed="rId4">
            <a:alphaModFix/>
          </a:blip>
          <a:srcRect/>
          <a:stretch/>
        </p:blipFill>
        <p:spPr>
          <a:xfrm>
            <a:off x="41510" y="1926914"/>
            <a:ext cx="2409825" cy="3286125"/>
          </a:xfrm>
          <a:prstGeom prst="rect">
            <a:avLst/>
          </a:prstGeom>
          <a:noFill/>
          <a:ln>
            <a:noFill/>
          </a:ln>
        </p:spPr>
      </p:pic>
      <p:sp>
        <p:nvSpPr>
          <p:cNvPr id="116" name="Google Shape;116;p4"/>
          <p:cNvSpPr txBox="1">
            <a:spLocks noGrp="1"/>
          </p:cNvSpPr>
          <p:nvPr>
            <p:ph type="title"/>
          </p:nvPr>
        </p:nvSpPr>
        <p:spPr>
          <a:xfrm>
            <a:off x="0" y="437222"/>
            <a:ext cx="7746642" cy="10809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3200"/>
              <a:buNone/>
            </a:pPr>
            <a:r>
              <a:rPr lang="ar-EG" sz="3200" dirty="0">
                <a:solidFill>
                  <a:srgbClr val="586F7C"/>
                </a:solidFill>
                <a:latin typeface="Open Sans"/>
                <a:ea typeface="Open Sans"/>
                <a:cs typeface="Open Sans"/>
                <a:sym typeface="Open Sans"/>
              </a:rPr>
              <a:t>الوصول إلى الكشاف البيئي من بوابة المحتوى الموحد للبحوث من أجل الحياة</a:t>
            </a:r>
            <a:endParaRPr sz="3200" dirty="0">
              <a:solidFill>
                <a:srgbClr val="586F7C"/>
              </a:solidFill>
              <a:latin typeface="Open Sans"/>
              <a:ea typeface="Open Sans"/>
              <a:cs typeface="Open Sans"/>
              <a:sym typeface="Open Sans"/>
            </a:endParaRPr>
          </a:p>
        </p:txBody>
      </p:sp>
      <p:sp>
        <p:nvSpPr>
          <p:cNvPr id="117" name="Google Shape;117;p4"/>
          <p:cNvSpPr txBox="1">
            <a:spLocks noGrp="1"/>
          </p:cNvSpPr>
          <p:nvPr>
            <p:ph type="body" idx="1"/>
          </p:nvPr>
        </p:nvSpPr>
        <p:spPr>
          <a:xfrm>
            <a:off x="103350" y="1878500"/>
            <a:ext cx="11985300" cy="4522200"/>
          </a:xfrm>
          <a:prstGeom prst="rect">
            <a:avLst/>
          </a:prstGeom>
          <a:noFill/>
          <a:ln>
            <a:noFill/>
          </a:ln>
        </p:spPr>
        <p:txBody>
          <a:bodyPr spcFirstLastPara="1" wrap="square" lIns="91425" tIns="45700" rIns="91425" bIns="45700" anchor="t" anchorCtr="0">
            <a:noAutofit/>
          </a:bodyPr>
          <a:lstStyle/>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i="1">
              <a:solidFill>
                <a:schemeClr val="dk1"/>
              </a:solidFill>
              <a:latin typeface="Open Sans"/>
              <a:ea typeface="Open Sans"/>
              <a:cs typeface="Open Sans"/>
              <a:sym typeface="Open Sans"/>
            </a:endParaRPr>
          </a:p>
          <a:p>
            <a:pPr marL="355600" lvl="0" indent="-203200" algn="l" rtl="0">
              <a:lnSpc>
                <a:spcPct val="100000"/>
              </a:lnSpc>
              <a:spcBef>
                <a:spcPts val="0"/>
              </a:spcBef>
              <a:spcAft>
                <a:spcPts val="0"/>
              </a:spcAft>
              <a:buClr>
                <a:schemeClr val="dk2"/>
              </a:buClr>
              <a:buSzPts val="2200"/>
              <a:buNone/>
            </a:pPr>
            <a:endParaRPr sz="2200">
              <a:solidFill>
                <a:schemeClr val="dk1"/>
              </a:solidFill>
              <a:latin typeface="Open Sans"/>
              <a:ea typeface="Open Sans"/>
              <a:cs typeface="Open Sans"/>
              <a:sym typeface="Open Sans"/>
            </a:endParaRPr>
          </a:p>
        </p:txBody>
      </p:sp>
      <p:sp>
        <p:nvSpPr>
          <p:cNvPr id="118" name="Google Shape;118;p4"/>
          <p:cNvSpPr/>
          <p:nvPr/>
        </p:nvSpPr>
        <p:spPr>
          <a:xfrm>
            <a:off x="295220" y="3352801"/>
            <a:ext cx="1157841" cy="367861"/>
          </a:xfrm>
          <a:prstGeom prst="rect">
            <a:avLst/>
          </a:prstGeom>
          <a:noFill/>
          <a:ln w="190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9" name="Google Shape;119;p4"/>
          <p:cNvSpPr txBox="1"/>
          <p:nvPr/>
        </p:nvSpPr>
        <p:spPr>
          <a:xfrm>
            <a:off x="294290" y="5591503"/>
            <a:ext cx="11355646" cy="830956"/>
          </a:xfrm>
          <a:prstGeom prst="rect">
            <a:avLst/>
          </a:prstGeom>
          <a:noFill/>
          <a:ln>
            <a:noFill/>
          </a:ln>
        </p:spPr>
        <p:txBody>
          <a:bodyPr spcFirstLastPara="1" wrap="square" lIns="91425" tIns="45700" rIns="91425" bIns="45700" anchor="t" anchorCtr="0">
            <a:spAutoFit/>
          </a:bodyPr>
          <a:lstStyle/>
          <a:p>
            <a:pPr marL="76200" marR="0" lvl="0" indent="0" algn="just" rtl="1">
              <a:lnSpc>
                <a:spcPct val="100000"/>
              </a:lnSpc>
              <a:spcBef>
                <a:spcPts val="0"/>
              </a:spcBef>
              <a:spcAft>
                <a:spcPts val="0"/>
              </a:spcAft>
              <a:buClr>
                <a:schemeClr val="dk1"/>
              </a:buClr>
              <a:buSzPts val="2400"/>
              <a:buFont typeface="Arial"/>
              <a:buNone/>
            </a:pPr>
            <a:r>
              <a:rPr lang="ar-EG" sz="2400" b="0" i="0" u="none" strike="noStrike" cap="none" dirty="0">
                <a:solidFill>
                  <a:srgbClr val="424242"/>
                </a:solidFill>
                <a:latin typeface="Open Sans"/>
                <a:ea typeface="Open Sans"/>
                <a:cs typeface="Open Sans"/>
                <a:sym typeface="Open Sans"/>
              </a:rPr>
              <a:t>للوصول إلى قاعدة البيانات، انقر فوق المحتوى/قواعد البيانات</a:t>
            </a:r>
            <a:r>
              <a:rPr lang="en-US" sz="2400" b="0" i="0" u="none" strike="noStrike" cap="none" dirty="0">
                <a:solidFill>
                  <a:srgbClr val="424242"/>
                </a:solidFill>
                <a:latin typeface="Open Sans"/>
                <a:ea typeface="Open Sans"/>
                <a:cs typeface="Open Sans"/>
                <a:sym typeface="Open Sans"/>
              </a:rPr>
              <a:t> </a:t>
            </a:r>
            <a:r>
              <a:rPr lang="en-US" sz="2400" b="1" i="0" u="none" strike="noStrike" cap="none" dirty="0">
                <a:solidFill>
                  <a:srgbClr val="424242"/>
                </a:solidFill>
                <a:latin typeface="Open Sans"/>
                <a:ea typeface="Open Sans"/>
                <a:cs typeface="Open Sans"/>
                <a:sym typeface="Open Sans"/>
              </a:rPr>
              <a:t>Content/Databases</a:t>
            </a:r>
            <a:r>
              <a:rPr lang="ar-EG" sz="2400" b="0" i="0" u="none" strike="noStrike" cap="none" dirty="0">
                <a:solidFill>
                  <a:srgbClr val="424242"/>
                </a:solidFill>
                <a:latin typeface="Open Sans"/>
                <a:ea typeface="Open Sans"/>
                <a:cs typeface="Open Sans"/>
                <a:sym typeface="Open Sans"/>
              </a:rPr>
              <a:t> </a:t>
            </a:r>
            <a:r>
              <a:rPr lang="en-US" sz="2400" b="0" i="0" u="none" strike="noStrike" cap="none" dirty="0">
                <a:solidFill>
                  <a:srgbClr val="424242"/>
                </a:solidFill>
                <a:latin typeface="Open Sans"/>
                <a:ea typeface="Open Sans"/>
                <a:cs typeface="Open Sans"/>
                <a:sym typeface="Open Sans"/>
              </a:rPr>
              <a:t> </a:t>
            </a:r>
            <a:r>
              <a:rPr lang="ar-EG" sz="2400" b="0" i="0" u="none" strike="noStrike" cap="none" dirty="0">
                <a:solidFill>
                  <a:srgbClr val="424242"/>
                </a:solidFill>
                <a:latin typeface="Open Sans"/>
                <a:ea typeface="Open Sans"/>
                <a:cs typeface="Open Sans"/>
                <a:sym typeface="Open Sans"/>
              </a:rPr>
              <a:t>في الصفحة الرئيسية للبوابة الموحدة للبحوث من أجل الحياة؛ ثم انقر فوق</a:t>
            </a:r>
            <a:r>
              <a:rPr lang="en-US" sz="2400" b="1" i="0" u="none" strike="noStrike" cap="none" dirty="0">
                <a:solidFill>
                  <a:srgbClr val="424242"/>
                </a:solidFill>
                <a:latin typeface="Open Sans"/>
                <a:ea typeface="Open Sans"/>
                <a:cs typeface="Open Sans"/>
                <a:sym typeface="Open Sans"/>
              </a:rPr>
              <a:t>E</a:t>
            </a:r>
            <a:r>
              <a:rPr lang="en-US" sz="2400" b="0" i="0" u="none" strike="noStrike" cap="none" dirty="0">
                <a:solidFill>
                  <a:srgbClr val="424242"/>
                </a:solidFill>
                <a:latin typeface="Open Sans"/>
                <a:ea typeface="Open Sans"/>
                <a:cs typeface="Open Sans"/>
                <a:sym typeface="Open Sans"/>
              </a:rPr>
              <a:t> </a:t>
            </a:r>
            <a:r>
              <a:rPr lang="ar-EG" sz="2400" b="0" i="0" u="none" strike="noStrike" cap="none" dirty="0">
                <a:solidFill>
                  <a:srgbClr val="424242"/>
                </a:solidFill>
                <a:latin typeface="Open Sans"/>
                <a:ea typeface="Open Sans"/>
                <a:cs typeface="Open Sans"/>
                <a:sym typeface="Open Sans"/>
              </a:rPr>
              <a:t> وحدد الكشاف البيئي</a:t>
            </a:r>
            <a:r>
              <a:rPr lang="en-US" sz="2400" b="0" i="0" u="none" strike="noStrike" cap="none" dirty="0">
                <a:solidFill>
                  <a:srgbClr val="424242"/>
                </a:solidFill>
                <a:latin typeface="Open Sans"/>
                <a:ea typeface="Open Sans"/>
                <a:cs typeface="Open Sans"/>
                <a:sym typeface="Open Sans"/>
              </a:rPr>
              <a:t> </a:t>
            </a:r>
            <a:r>
              <a:rPr lang="en-US" sz="2400" b="1" i="0" u="none" strike="noStrike" cap="none" dirty="0">
                <a:solidFill>
                  <a:srgbClr val="424242"/>
                </a:solidFill>
                <a:latin typeface="Open Sans"/>
                <a:ea typeface="Open Sans"/>
                <a:cs typeface="Open Sans"/>
                <a:sym typeface="Open Sans"/>
              </a:rPr>
              <a:t>Environmental Index</a:t>
            </a:r>
            <a:r>
              <a:rPr lang="ar-EG" sz="2400" b="0" i="0" u="none" strike="noStrike" cap="none" dirty="0">
                <a:solidFill>
                  <a:srgbClr val="424242"/>
                </a:solidFill>
                <a:latin typeface="Open Sans"/>
                <a:ea typeface="Open Sans"/>
                <a:cs typeface="Open Sans"/>
                <a:sym typeface="Open Sans"/>
              </a:rPr>
              <a:t>.</a:t>
            </a:r>
            <a:endParaRPr sz="2400" b="0" i="0" u="none" strike="noStrike" cap="none" dirty="0">
              <a:solidFill>
                <a:srgbClr val="424242"/>
              </a:solidFill>
              <a:latin typeface="Arial"/>
              <a:ea typeface="Arial"/>
              <a:cs typeface="Arial"/>
              <a:sym typeface="Arial"/>
            </a:endParaRPr>
          </a:p>
        </p:txBody>
      </p:sp>
      <p:cxnSp>
        <p:nvCxnSpPr>
          <p:cNvPr id="120" name="Google Shape;120;p4"/>
          <p:cNvCxnSpPr/>
          <p:nvPr/>
        </p:nvCxnSpPr>
        <p:spPr>
          <a:xfrm rot="10800000" flipH="1">
            <a:off x="1453061" y="2144486"/>
            <a:ext cx="2236176" cy="1404257"/>
          </a:xfrm>
          <a:prstGeom prst="straightConnector1">
            <a:avLst/>
          </a:prstGeom>
          <a:noFill/>
          <a:ln w="19050" cap="flat" cmpd="sng">
            <a:solidFill>
              <a:srgbClr val="00B050"/>
            </a:solidFill>
            <a:prstDash val="solid"/>
            <a:round/>
            <a:headEnd type="none" w="sm" len="sm"/>
            <a:tailEnd type="triangle" w="med" len="med"/>
          </a:ln>
        </p:spPr>
      </p:cxnSp>
      <p:cxnSp>
        <p:nvCxnSpPr>
          <p:cNvPr id="121" name="Google Shape;121;p4"/>
          <p:cNvCxnSpPr/>
          <p:nvPr/>
        </p:nvCxnSpPr>
        <p:spPr>
          <a:xfrm flipH="1">
            <a:off x="7075714" y="2852057"/>
            <a:ext cx="489857" cy="1088572"/>
          </a:xfrm>
          <a:prstGeom prst="straightConnector1">
            <a:avLst/>
          </a:prstGeom>
          <a:noFill/>
          <a:ln w="19050" cap="flat" cmpd="sng">
            <a:solidFill>
              <a:srgbClr val="00B050"/>
            </a:solidFill>
            <a:prstDash val="solid"/>
            <a:round/>
            <a:headEnd type="none" w="sm" len="sm"/>
            <a:tailEnd type="triangle" w="med" len="med"/>
          </a:ln>
        </p:spPr>
      </p:cxnSp>
      <p:sp>
        <p:nvSpPr>
          <p:cNvPr id="122" name="Google Shape;122;p4"/>
          <p:cNvSpPr/>
          <p:nvPr/>
        </p:nvSpPr>
        <p:spPr>
          <a:xfrm>
            <a:off x="6038447" y="2525485"/>
            <a:ext cx="3976410" cy="424543"/>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727b3dbef2_0_52"/>
          <p:cNvSpPr txBox="1">
            <a:spLocks noGrp="1"/>
          </p:cNvSpPr>
          <p:nvPr>
            <p:ph type="title"/>
          </p:nvPr>
        </p:nvSpPr>
        <p:spPr>
          <a:xfrm>
            <a:off x="0" y="378812"/>
            <a:ext cx="7765961"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EG" dirty="0">
                <a:solidFill>
                  <a:srgbClr val="586F7C"/>
                </a:solidFill>
                <a:latin typeface="Open Sans"/>
                <a:ea typeface="Open Sans"/>
                <a:cs typeface="Open Sans"/>
                <a:sym typeface="Open Sans"/>
              </a:rPr>
              <a:t>البحث في الكشاف البيئي </a:t>
            </a:r>
          </a:p>
        </p:txBody>
      </p:sp>
      <p:sp>
        <p:nvSpPr>
          <p:cNvPr id="128" name="Google Shape;128;g727b3dbef2_0_52"/>
          <p:cNvSpPr txBox="1">
            <a:spLocks noGrp="1"/>
          </p:cNvSpPr>
          <p:nvPr>
            <p:ph type="body" idx="1"/>
          </p:nvPr>
        </p:nvSpPr>
        <p:spPr>
          <a:xfrm>
            <a:off x="6935228" y="1908166"/>
            <a:ext cx="5241471" cy="4737562"/>
          </a:xfrm>
          <a:prstGeom prst="rect">
            <a:avLst/>
          </a:prstGeom>
          <a:noFill/>
          <a:ln>
            <a:noFill/>
          </a:ln>
        </p:spPr>
        <p:txBody>
          <a:bodyPr spcFirstLastPara="1" wrap="square" lIns="91425" tIns="45700" rIns="91425" bIns="45700" anchor="t" anchorCtr="0">
            <a:noAutofit/>
          </a:bodyPr>
          <a:lstStyle/>
          <a:p>
            <a:pPr marL="457200" lvl="0" indent="-381000" algn="r" rtl="1">
              <a:lnSpc>
                <a:spcPct val="15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تعرض الصفحة الافتراضية للكشاف البيئي </a:t>
            </a:r>
            <a:r>
              <a:rPr lang="ar-EG" sz="2000" b="1" dirty="0">
                <a:solidFill>
                  <a:srgbClr val="3F3F3F"/>
                </a:solidFill>
                <a:latin typeface="Open Sans"/>
                <a:ea typeface="Open Sans"/>
                <a:cs typeface="Open Sans"/>
                <a:sym typeface="Open Sans"/>
              </a:rPr>
              <a:t>بحثًا متقدمًا </a:t>
            </a:r>
            <a:r>
              <a:rPr lang="ar-EG" sz="2000" dirty="0">
                <a:solidFill>
                  <a:srgbClr val="3F3F3F"/>
                </a:solidFill>
                <a:latin typeface="Open Sans"/>
                <a:ea typeface="Open Sans"/>
                <a:cs typeface="Open Sans"/>
                <a:sym typeface="Open Sans"/>
              </a:rPr>
              <a:t>حيث يمكن للمستخدم إدخال الكلمات الرئيسية وتطبيق خيارات بحث مختلفة</a:t>
            </a:r>
            <a:r>
              <a:rPr lang="en-US" sz="2000" dirty="0">
                <a:solidFill>
                  <a:srgbClr val="3F3F3F"/>
                </a:solidFill>
                <a:latin typeface="Open Sans"/>
                <a:ea typeface="Open Sans"/>
                <a:cs typeface="Open Sans"/>
                <a:sym typeface="Open Sans"/>
              </a:rPr>
              <a:t>.</a:t>
            </a:r>
            <a:endParaRPr dirty="0">
              <a:solidFill>
                <a:srgbClr val="3F3F3F"/>
              </a:solidFill>
            </a:endParaRPr>
          </a:p>
          <a:p>
            <a:pPr marL="76200" lvl="0" indent="0" algn="r" rtl="1">
              <a:lnSpc>
                <a:spcPct val="150000"/>
              </a:lnSpc>
              <a:spcBef>
                <a:spcPts val="1000"/>
              </a:spcBef>
              <a:spcAft>
                <a:spcPts val="0"/>
              </a:spcAft>
              <a:buClr>
                <a:schemeClr val="dk1"/>
              </a:buClr>
              <a:buSzPts val="2400"/>
              <a:buNone/>
            </a:pPr>
            <a:r>
              <a:rPr lang="en-US" sz="2000" dirty="0">
                <a:solidFill>
                  <a:srgbClr val="3F3F3F"/>
                </a:solidFill>
                <a:latin typeface="Open Sans"/>
                <a:ea typeface="Open Sans"/>
                <a:cs typeface="Open Sans"/>
                <a:sym typeface="Open Sans"/>
              </a:rPr>
              <a:t>*</a:t>
            </a:r>
            <a:r>
              <a:rPr lang="ar-EG" sz="2000" dirty="0">
                <a:solidFill>
                  <a:srgbClr val="3F3F3F"/>
                </a:solidFill>
                <a:latin typeface="Open Sans"/>
                <a:ea typeface="Open Sans"/>
                <a:cs typeface="Open Sans"/>
                <a:sym typeface="Open Sans"/>
              </a:rPr>
              <a:t> لاحظ أنه يجب على المستخدمين تسجيل الدخول للوصول إلى قاعدة البيانات</a:t>
            </a:r>
            <a:r>
              <a:rPr lang="en-US" sz="2000" dirty="0">
                <a:solidFill>
                  <a:srgbClr val="3F3F3F"/>
                </a:solidFill>
                <a:latin typeface="Open Sans"/>
                <a:ea typeface="Open Sans"/>
                <a:cs typeface="Open Sans"/>
                <a:sym typeface="Open Sans"/>
              </a:rPr>
              <a:t>.</a:t>
            </a:r>
            <a:endParaRPr dirty="0">
              <a:solidFill>
                <a:srgbClr val="3F3F3F"/>
              </a:solidFill>
            </a:endParaRPr>
          </a:p>
          <a:p>
            <a:pPr marL="457200" lvl="0" indent="-381000" algn="r" rtl="1">
              <a:lnSpc>
                <a:spcPct val="150000"/>
              </a:lnSpc>
              <a:spcBef>
                <a:spcPts val="1000"/>
              </a:spcBef>
              <a:spcAft>
                <a:spcPts val="0"/>
              </a:spcAft>
              <a:buClr>
                <a:schemeClr val="dk1"/>
              </a:buClr>
              <a:buSzPts val="2400"/>
              <a:buChar char="●"/>
            </a:pPr>
            <a:r>
              <a:rPr lang="ar-EG" sz="2000" dirty="0">
                <a:solidFill>
                  <a:srgbClr val="3F3F3F"/>
                </a:solidFill>
                <a:latin typeface="Open Sans"/>
                <a:ea typeface="Open Sans"/>
                <a:cs typeface="Open Sans"/>
                <a:sym typeface="Open Sans"/>
              </a:rPr>
              <a:t>أدخل مصطلحات البحث المفتاحية </a:t>
            </a:r>
            <a:r>
              <a:rPr lang="ar-EG" sz="2000" b="1" dirty="0">
                <a:solidFill>
                  <a:srgbClr val="3F3F3F"/>
                </a:solidFill>
                <a:latin typeface="Open Sans"/>
                <a:ea typeface="Open Sans"/>
                <a:cs typeface="Open Sans"/>
                <a:sym typeface="Open Sans"/>
              </a:rPr>
              <a:t>"تلوث الهواء" </a:t>
            </a:r>
            <a:r>
              <a:rPr lang="ar-EG" sz="2000" dirty="0">
                <a:solidFill>
                  <a:srgbClr val="3F3F3F"/>
                </a:solidFill>
                <a:latin typeface="Open Sans"/>
                <a:ea typeface="Open Sans"/>
                <a:cs typeface="Open Sans"/>
                <a:sym typeface="Open Sans"/>
              </a:rPr>
              <a:t>و</a:t>
            </a:r>
            <a:r>
              <a:rPr lang="ar-EG" sz="2000" b="1" dirty="0">
                <a:solidFill>
                  <a:srgbClr val="3F3F3F"/>
                </a:solidFill>
                <a:latin typeface="Open Sans"/>
                <a:ea typeface="Open Sans"/>
                <a:cs typeface="Open Sans"/>
                <a:sym typeface="Open Sans"/>
              </a:rPr>
              <a:t>"البلدان النامية" </a:t>
            </a:r>
            <a:r>
              <a:rPr lang="en-US" sz="2000" dirty="0">
                <a:solidFill>
                  <a:srgbClr val="3F3F3F"/>
                </a:solidFill>
                <a:latin typeface="Open Sans"/>
                <a:ea typeface="Open Sans"/>
                <a:cs typeface="Open Sans"/>
                <a:sym typeface="Open Sans"/>
              </a:rPr>
              <a:t>“</a:t>
            </a:r>
            <a:r>
              <a:rPr lang="en-US" sz="2000" b="1" dirty="0">
                <a:solidFill>
                  <a:srgbClr val="3F3F3F"/>
                </a:solidFill>
                <a:latin typeface="Open Sans"/>
                <a:ea typeface="Open Sans"/>
                <a:cs typeface="Open Sans"/>
                <a:sym typeface="Open Sans"/>
              </a:rPr>
              <a:t>air pollution</a:t>
            </a:r>
            <a:r>
              <a:rPr lang="en-US" sz="2000" dirty="0">
                <a:solidFill>
                  <a:srgbClr val="3F3F3F"/>
                </a:solidFill>
                <a:latin typeface="Open Sans"/>
                <a:ea typeface="Open Sans"/>
                <a:cs typeface="Open Sans"/>
                <a:sym typeface="Open Sans"/>
              </a:rPr>
              <a:t>” AND “</a:t>
            </a:r>
            <a:r>
              <a:rPr lang="en-US" sz="2000" b="1" dirty="0">
                <a:solidFill>
                  <a:srgbClr val="3F3F3F"/>
                </a:solidFill>
                <a:latin typeface="Open Sans"/>
                <a:ea typeface="Open Sans"/>
                <a:cs typeface="Open Sans"/>
                <a:sym typeface="Open Sans"/>
              </a:rPr>
              <a:t>developing countries</a:t>
            </a:r>
            <a:r>
              <a:rPr lang="en-US" sz="2000" dirty="0">
                <a:solidFill>
                  <a:srgbClr val="3F3F3F"/>
                </a:solidFill>
                <a:latin typeface="Open Sans"/>
                <a:ea typeface="Open Sans"/>
                <a:cs typeface="Open Sans"/>
                <a:sym typeface="Open Sans"/>
              </a:rPr>
              <a:t>”  </a:t>
            </a:r>
            <a:r>
              <a:rPr lang="ar-EG" sz="2000" dirty="0">
                <a:solidFill>
                  <a:srgbClr val="3F3F3F"/>
                </a:solidFill>
                <a:latin typeface="Open Sans"/>
                <a:ea typeface="Open Sans"/>
                <a:cs typeface="Open Sans"/>
                <a:sym typeface="Open Sans"/>
              </a:rPr>
              <a:t>ثم انقر فوق </a:t>
            </a:r>
            <a:r>
              <a:rPr lang="ar-EG" sz="2000" b="1" dirty="0">
                <a:solidFill>
                  <a:srgbClr val="3F3F3F"/>
                </a:solidFill>
                <a:latin typeface="Open Sans"/>
                <a:ea typeface="Open Sans"/>
                <a:cs typeface="Open Sans"/>
                <a:sym typeface="Open Sans"/>
              </a:rPr>
              <a:t>بحث</a:t>
            </a:r>
            <a:r>
              <a:rPr lang="en-US" sz="2000" b="1" dirty="0">
                <a:solidFill>
                  <a:srgbClr val="3F3F3F"/>
                </a:solidFill>
                <a:latin typeface="Open Sans"/>
                <a:ea typeface="Open Sans"/>
                <a:cs typeface="Open Sans"/>
                <a:sym typeface="Open Sans"/>
              </a:rPr>
              <a:t> Search.</a:t>
            </a:r>
            <a:endParaRPr sz="2000" b="1" dirty="0">
              <a:solidFill>
                <a:srgbClr val="3F3F3F"/>
              </a:solidFill>
              <a:latin typeface="Open Sans"/>
              <a:ea typeface="Open Sans"/>
              <a:cs typeface="Open Sans"/>
              <a:sym typeface="Open Sans"/>
            </a:endParaRPr>
          </a:p>
        </p:txBody>
      </p:sp>
      <p:pic>
        <p:nvPicPr>
          <p:cNvPr id="129" name="Google Shape;129;g727b3dbef2_0_52" descr="https://lh5.googleusercontent.com/oa0SvLMb3KegKVe0ATfYlZ8fqhk8tsdYikzGNPZDjuhghSqpNfr4rAscEYFK4bQG3ik6ysXmd7lnQ7-VyeTdEvckI_iHmNGzTeifYOpQrDFnwkkSj4GngxakhrUbI2JbNcmohGg"/>
          <p:cNvPicPr preferRelativeResize="0"/>
          <p:nvPr/>
        </p:nvPicPr>
        <p:blipFill rotWithShape="1">
          <a:blip r:embed="rId3">
            <a:alphaModFix/>
          </a:blip>
          <a:srcRect/>
          <a:stretch/>
        </p:blipFill>
        <p:spPr>
          <a:xfrm>
            <a:off x="88339" y="2141083"/>
            <a:ext cx="6777782" cy="36555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
          <p:cNvSpPr txBox="1">
            <a:spLocks noGrp="1"/>
          </p:cNvSpPr>
          <p:nvPr>
            <p:ph type="title"/>
          </p:nvPr>
        </p:nvSpPr>
        <p:spPr>
          <a:xfrm>
            <a:off x="0" y="378812"/>
            <a:ext cx="7759521"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700"/>
              <a:buNone/>
            </a:pPr>
            <a:r>
              <a:rPr lang="ar-EG" sz="3200" dirty="0">
                <a:solidFill>
                  <a:srgbClr val="586F7C"/>
                </a:solidFill>
                <a:latin typeface="Open Sans"/>
                <a:ea typeface="Open Sans"/>
                <a:cs typeface="Open Sans"/>
                <a:sym typeface="Open Sans"/>
              </a:rPr>
              <a:t>صفحة نتائج البحث بالكشاف البيئي</a:t>
            </a:r>
            <a:endParaRPr sz="3200" dirty="0">
              <a:solidFill>
                <a:srgbClr val="586F7C"/>
              </a:solidFill>
              <a:latin typeface="Open Sans"/>
              <a:ea typeface="Open Sans"/>
              <a:cs typeface="Open Sans"/>
              <a:sym typeface="Open Sans"/>
            </a:endParaRPr>
          </a:p>
        </p:txBody>
      </p:sp>
      <p:sp>
        <p:nvSpPr>
          <p:cNvPr id="135" name="Google Shape;135;p5"/>
          <p:cNvSpPr txBox="1">
            <a:spLocks noGrp="1"/>
          </p:cNvSpPr>
          <p:nvPr>
            <p:ph type="body" idx="1"/>
          </p:nvPr>
        </p:nvSpPr>
        <p:spPr>
          <a:xfrm>
            <a:off x="7018955" y="1901726"/>
            <a:ext cx="5241471" cy="4956273"/>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EG" dirty="0">
                <a:solidFill>
                  <a:srgbClr val="3F3F3F"/>
                </a:solidFill>
                <a:latin typeface="Open Sans"/>
                <a:ea typeface="Open Sans"/>
                <a:cs typeface="Open Sans"/>
                <a:sym typeface="Open Sans"/>
              </a:rPr>
              <a:t>بعد الضغط على زر </a:t>
            </a:r>
            <a:r>
              <a:rPr lang="ar-EG" b="1" dirty="0">
                <a:solidFill>
                  <a:srgbClr val="3F3F3F"/>
                </a:solidFill>
                <a:latin typeface="Open Sans"/>
                <a:ea typeface="Open Sans"/>
                <a:cs typeface="Open Sans"/>
                <a:sym typeface="Open Sans"/>
              </a:rPr>
              <a:t>البحث</a:t>
            </a:r>
            <a:r>
              <a:rPr lang="en-US" b="1" dirty="0">
                <a:solidFill>
                  <a:srgbClr val="3F3F3F"/>
                </a:solidFill>
                <a:latin typeface="Open Sans"/>
                <a:ea typeface="Open Sans"/>
                <a:cs typeface="Open Sans"/>
                <a:sym typeface="Open Sans"/>
              </a:rPr>
              <a:t> Search</a:t>
            </a:r>
            <a:r>
              <a:rPr lang="ar-EG" dirty="0">
                <a:solidFill>
                  <a:srgbClr val="3F3F3F"/>
                </a:solidFill>
                <a:latin typeface="Open Sans"/>
                <a:ea typeface="Open Sans"/>
                <a:cs typeface="Open Sans"/>
                <a:sym typeface="Open Sans"/>
              </a:rPr>
              <a:t> ستظهر النتائج</a:t>
            </a:r>
            <a:r>
              <a:rPr lang="en-US" dirty="0">
                <a:solidFill>
                  <a:srgbClr val="3F3F3F"/>
                </a:solidFill>
                <a:latin typeface="Open Sans"/>
                <a:ea typeface="Open Sans"/>
                <a:cs typeface="Open Sans"/>
                <a:sym typeface="Open Sans"/>
              </a:rPr>
              <a:t>.</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dirty="0">
                <a:solidFill>
                  <a:srgbClr val="3F3F3F"/>
                </a:solidFill>
                <a:latin typeface="Open Sans"/>
                <a:ea typeface="Open Sans"/>
                <a:cs typeface="Open Sans"/>
                <a:sym typeface="Open Sans"/>
              </a:rPr>
              <a:t>من الكلمتين المفتاحيتين </a:t>
            </a:r>
            <a:r>
              <a:rPr lang="ar-EG" b="1" dirty="0">
                <a:solidFill>
                  <a:srgbClr val="3F3F3F"/>
                </a:solidFill>
                <a:latin typeface="Open Sans"/>
                <a:ea typeface="Open Sans"/>
                <a:cs typeface="Open Sans"/>
                <a:sym typeface="Open Sans"/>
              </a:rPr>
              <a:t>"تلوث الهواء" </a:t>
            </a:r>
            <a:r>
              <a:rPr lang="ar-EG" dirty="0">
                <a:solidFill>
                  <a:srgbClr val="3F3F3F"/>
                </a:solidFill>
                <a:latin typeface="Open Sans"/>
                <a:ea typeface="Open Sans"/>
                <a:cs typeface="Open Sans"/>
                <a:sym typeface="Open Sans"/>
              </a:rPr>
              <a:t>و</a:t>
            </a:r>
            <a:r>
              <a:rPr lang="ar-EG" b="1" dirty="0">
                <a:solidFill>
                  <a:srgbClr val="3F3F3F"/>
                </a:solidFill>
                <a:latin typeface="Open Sans"/>
                <a:ea typeface="Open Sans"/>
                <a:cs typeface="Open Sans"/>
                <a:sym typeface="Open Sans"/>
              </a:rPr>
              <a:t>"البلدان النامية“</a:t>
            </a:r>
            <a:r>
              <a:rPr lang="en-US" dirty="0">
                <a:solidFill>
                  <a:srgbClr val="3F3F3F"/>
                </a:solidFill>
                <a:latin typeface="Open Sans"/>
                <a:ea typeface="Open Sans"/>
                <a:cs typeface="Open Sans"/>
                <a:sym typeface="Open Sans"/>
              </a:rPr>
              <a:t>“</a:t>
            </a:r>
            <a:r>
              <a:rPr lang="en-US" b="1" dirty="0">
                <a:solidFill>
                  <a:srgbClr val="3F3F3F"/>
                </a:solidFill>
                <a:latin typeface="Open Sans"/>
                <a:ea typeface="Open Sans"/>
                <a:cs typeface="Open Sans"/>
                <a:sym typeface="Open Sans"/>
              </a:rPr>
              <a:t>air pollution</a:t>
            </a:r>
            <a:r>
              <a:rPr lang="en-US" dirty="0">
                <a:solidFill>
                  <a:srgbClr val="3F3F3F"/>
                </a:solidFill>
                <a:latin typeface="Open Sans"/>
                <a:ea typeface="Open Sans"/>
                <a:cs typeface="Open Sans"/>
                <a:sym typeface="Open Sans"/>
              </a:rPr>
              <a:t>” AND “</a:t>
            </a:r>
            <a:r>
              <a:rPr lang="en-US" b="1" dirty="0">
                <a:solidFill>
                  <a:srgbClr val="3F3F3F"/>
                </a:solidFill>
                <a:latin typeface="Open Sans"/>
                <a:ea typeface="Open Sans"/>
                <a:cs typeface="Open Sans"/>
                <a:sym typeface="Open Sans"/>
              </a:rPr>
              <a:t>developing countries</a:t>
            </a:r>
            <a:r>
              <a:rPr lang="en-US" dirty="0">
                <a:solidFill>
                  <a:srgbClr val="3F3F3F"/>
                </a:solidFill>
                <a:latin typeface="Open Sans"/>
                <a:ea typeface="Open Sans"/>
                <a:cs typeface="Open Sans"/>
                <a:sym typeface="Open Sans"/>
              </a:rPr>
              <a:t>”</a:t>
            </a:r>
            <a:r>
              <a:rPr lang="en-US" b="1" dirty="0">
                <a:solidFill>
                  <a:srgbClr val="3F3F3F"/>
                </a:solidFill>
                <a:latin typeface="Open Sans"/>
                <a:ea typeface="Open Sans"/>
                <a:cs typeface="Open Sans"/>
                <a:sym typeface="Open Sans"/>
              </a:rPr>
              <a:t> </a:t>
            </a:r>
            <a:r>
              <a:rPr lang="ar-EG" b="1" dirty="0">
                <a:solidFill>
                  <a:srgbClr val="3F3F3F"/>
                </a:solidFill>
                <a:latin typeface="Open Sans"/>
                <a:ea typeface="Open Sans"/>
                <a:cs typeface="Open Sans"/>
                <a:sym typeface="Open Sans"/>
              </a:rPr>
              <a:t>، </a:t>
            </a:r>
            <a:r>
              <a:rPr lang="ar-EG" dirty="0">
                <a:solidFill>
                  <a:srgbClr val="3F3F3F"/>
                </a:solidFill>
                <a:latin typeface="Open Sans"/>
                <a:ea typeface="Open Sans"/>
                <a:cs typeface="Open Sans"/>
                <a:sym typeface="Open Sans"/>
              </a:rPr>
              <a:t>استخرجت نتائج البحث 1100 استشهادًا مرجعيا.</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dirty="0">
                <a:solidFill>
                  <a:srgbClr val="3F3F3F"/>
                </a:solidFill>
                <a:latin typeface="Open Sans"/>
                <a:ea typeface="Open Sans"/>
                <a:cs typeface="Open Sans"/>
                <a:sym typeface="Open Sans"/>
              </a:rPr>
              <a:t>يتيح </a:t>
            </a:r>
            <a:r>
              <a:rPr lang="ar-EG" b="1" dirty="0">
                <a:solidFill>
                  <a:srgbClr val="3F3F3F"/>
                </a:solidFill>
                <a:latin typeface="Open Sans"/>
                <a:ea typeface="Open Sans"/>
                <a:cs typeface="Open Sans"/>
                <a:sym typeface="Open Sans"/>
              </a:rPr>
              <a:t>تحسين النتائج</a:t>
            </a:r>
            <a:r>
              <a:rPr lang="en-US" b="1" dirty="0">
                <a:solidFill>
                  <a:srgbClr val="3F3F3F"/>
                </a:solidFill>
                <a:latin typeface="Open Sans"/>
                <a:ea typeface="Open Sans"/>
                <a:cs typeface="Open Sans"/>
                <a:sym typeface="Open Sans"/>
              </a:rPr>
              <a:t> Refine Results </a:t>
            </a:r>
            <a:r>
              <a:rPr lang="ar-EG" b="1" dirty="0">
                <a:solidFill>
                  <a:srgbClr val="3F3F3F"/>
                </a:solidFill>
                <a:latin typeface="Open Sans"/>
                <a:ea typeface="Open Sans"/>
                <a:cs typeface="Open Sans"/>
                <a:sym typeface="Open Sans"/>
              </a:rPr>
              <a:t> </a:t>
            </a:r>
            <a:r>
              <a:rPr lang="ar-EG" dirty="0">
                <a:solidFill>
                  <a:srgbClr val="3F3F3F"/>
                </a:solidFill>
                <a:latin typeface="Open Sans"/>
                <a:ea typeface="Open Sans"/>
                <a:cs typeface="Open Sans"/>
                <a:sym typeface="Open Sans"/>
              </a:rPr>
              <a:t>للمستخدم تقييد نتائج البحث باستخدام العديد من السمات</a:t>
            </a:r>
            <a:r>
              <a:rPr lang="en-US" dirty="0">
                <a:solidFill>
                  <a:srgbClr val="3F3F3F"/>
                </a:solidFill>
                <a:latin typeface="Open Sans"/>
                <a:ea typeface="Open Sans"/>
                <a:cs typeface="Open Sans"/>
                <a:sym typeface="Open Sans"/>
              </a:rPr>
              <a:t>.</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dirty="0">
                <a:solidFill>
                  <a:srgbClr val="3F3F3F"/>
                </a:solidFill>
                <a:latin typeface="Open Sans"/>
                <a:ea typeface="Open Sans"/>
                <a:cs typeface="Open Sans"/>
                <a:sym typeface="Open Sans"/>
              </a:rPr>
              <a:t>لاحظ </a:t>
            </a:r>
            <a:r>
              <a:rPr lang="ar-EG" b="1" dirty="0">
                <a:solidFill>
                  <a:srgbClr val="3F3F3F"/>
                </a:solidFill>
                <a:latin typeface="Open Sans"/>
                <a:ea typeface="Open Sans"/>
                <a:cs typeface="Open Sans"/>
                <a:sym typeface="Open Sans"/>
              </a:rPr>
              <a:t>الرابط للنص الكامل </a:t>
            </a:r>
            <a:r>
              <a:rPr lang="en-US" b="1" dirty="0">
                <a:solidFill>
                  <a:srgbClr val="3F3F3F"/>
                </a:solidFill>
                <a:latin typeface="Open Sans"/>
                <a:ea typeface="Open Sans"/>
                <a:cs typeface="Open Sans"/>
                <a:sym typeface="Open Sans"/>
              </a:rPr>
              <a:t>Link to full text </a:t>
            </a:r>
            <a:r>
              <a:rPr lang="ar-EG" dirty="0">
                <a:solidFill>
                  <a:srgbClr val="3F3F3F"/>
                </a:solidFill>
                <a:latin typeface="Open Sans"/>
                <a:ea typeface="Open Sans"/>
                <a:cs typeface="Open Sans"/>
                <a:sym typeface="Open Sans"/>
              </a:rPr>
              <a:t>في أسفل الشكل</a:t>
            </a:r>
            <a:r>
              <a:rPr lang="en-US" dirty="0">
                <a:solidFill>
                  <a:srgbClr val="3F3F3F"/>
                </a:solidFill>
                <a:latin typeface="Open Sans"/>
                <a:ea typeface="Open Sans"/>
                <a:cs typeface="Open Sans"/>
                <a:sym typeface="Open Sans"/>
              </a:rPr>
              <a:t>.</a:t>
            </a:r>
            <a:endParaRPr dirty="0">
              <a:solidFill>
                <a:srgbClr val="3F3F3F"/>
              </a:solidFill>
              <a:latin typeface="Open Sans"/>
              <a:ea typeface="Open Sans"/>
              <a:cs typeface="Open Sans"/>
              <a:sym typeface="Open Sans"/>
            </a:endParaRPr>
          </a:p>
        </p:txBody>
      </p:sp>
      <p:pic>
        <p:nvPicPr>
          <p:cNvPr id="136" name="Google Shape;136;p5" descr="https://lh6.googleusercontent.com/CkjKWcKZQaRmfBjS_-b3tqkOdtFV4mnhSYLfNfdSgtArrFIdtYOxS6329zS0vWxVmGsAPLsCUrX1dYRSxj_eGKlXC2X3dCOim4G13lhRkjfzQhcAjZCRkwdAojtjK4T6tNT8etU"/>
          <p:cNvPicPr preferRelativeResize="0"/>
          <p:nvPr/>
        </p:nvPicPr>
        <p:blipFill rotWithShape="1">
          <a:blip r:embed="rId3">
            <a:alphaModFix/>
          </a:blip>
          <a:srcRect/>
          <a:stretch/>
        </p:blipFill>
        <p:spPr>
          <a:xfrm>
            <a:off x="105488" y="1908166"/>
            <a:ext cx="6812646" cy="3316977"/>
          </a:xfrm>
          <a:prstGeom prst="rect">
            <a:avLst/>
          </a:prstGeom>
          <a:noFill/>
          <a:ln>
            <a:noFill/>
          </a:ln>
        </p:spPr>
      </p:pic>
      <p:cxnSp>
        <p:nvCxnSpPr>
          <p:cNvPr id="137" name="Google Shape;137;p5"/>
          <p:cNvCxnSpPr>
            <a:cxnSpLocks/>
          </p:cNvCxnSpPr>
          <p:nvPr/>
        </p:nvCxnSpPr>
        <p:spPr>
          <a:xfrm flipH="1">
            <a:off x="3354946" y="4881093"/>
            <a:ext cx="4089043" cy="128789"/>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0" y="378812"/>
            <a:ext cx="7701566" cy="10809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586F7C"/>
              </a:buClr>
              <a:buSzPts val="3300"/>
              <a:buNone/>
            </a:pPr>
            <a:r>
              <a:rPr lang="ar-EG" sz="3200" dirty="0">
                <a:solidFill>
                  <a:srgbClr val="586F7C"/>
                </a:solidFill>
                <a:latin typeface="Open Sans"/>
                <a:ea typeface="Open Sans"/>
                <a:cs typeface="Open Sans"/>
                <a:sym typeface="Open Sans"/>
              </a:rPr>
              <a:t>تظهر صفحة النتائج  عرض النتائج وخيارات الصفحة والمشاركة</a:t>
            </a:r>
            <a:endParaRPr sz="3200" dirty="0">
              <a:solidFill>
                <a:srgbClr val="586F7C"/>
              </a:solidFill>
              <a:latin typeface="Open Sans"/>
              <a:ea typeface="Open Sans"/>
              <a:cs typeface="Open Sans"/>
              <a:sym typeface="Open Sans"/>
            </a:endParaRPr>
          </a:p>
        </p:txBody>
      </p:sp>
      <p:sp>
        <p:nvSpPr>
          <p:cNvPr id="143" name="Google Shape;143;p6"/>
          <p:cNvSpPr txBox="1">
            <a:spLocks noGrp="1"/>
          </p:cNvSpPr>
          <p:nvPr>
            <p:ph type="body" idx="1"/>
          </p:nvPr>
        </p:nvSpPr>
        <p:spPr>
          <a:xfrm>
            <a:off x="6774249" y="1572089"/>
            <a:ext cx="5444700" cy="4737600"/>
          </a:xfrm>
          <a:prstGeom prst="rect">
            <a:avLst/>
          </a:prstGeom>
          <a:noFill/>
          <a:ln>
            <a:noFill/>
          </a:ln>
        </p:spPr>
        <p:txBody>
          <a:bodyPr spcFirstLastPara="1" wrap="square" lIns="91425" tIns="45700" rIns="91425" bIns="45700" anchor="t" anchorCtr="0">
            <a:noAutofit/>
          </a:bodyPr>
          <a:lstStyle/>
          <a:p>
            <a:pPr marL="457200" lvl="0" indent="-381000" algn="r" rtl="1">
              <a:lnSpc>
                <a:spcPct val="100000"/>
              </a:lnSpc>
              <a:spcBef>
                <a:spcPts val="1000"/>
              </a:spcBef>
              <a:spcAft>
                <a:spcPts val="0"/>
              </a:spcAft>
              <a:buClr>
                <a:schemeClr val="dk1"/>
              </a:buClr>
              <a:buSzPts val="2400"/>
              <a:buChar char="●"/>
            </a:pPr>
            <a:r>
              <a:rPr lang="ar-EG" sz="1800" dirty="0">
                <a:solidFill>
                  <a:srgbClr val="3F3F3F"/>
                </a:solidFill>
                <a:latin typeface="Open Sans"/>
                <a:ea typeface="Open Sans"/>
                <a:cs typeface="Open Sans"/>
                <a:sym typeface="Open Sans"/>
              </a:rPr>
              <a:t>يمكن عرض نتائج البحث حسب </a:t>
            </a:r>
            <a:r>
              <a:rPr lang="ar-EG" sz="1800" b="1" dirty="0">
                <a:solidFill>
                  <a:srgbClr val="3F3F3F"/>
                </a:solidFill>
                <a:latin typeface="Open Sans"/>
                <a:ea typeface="Open Sans"/>
                <a:cs typeface="Open Sans"/>
                <a:sym typeface="Open Sans"/>
              </a:rPr>
              <a:t>التاريخ الأحدث</a:t>
            </a:r>
            <a:r>
              <a:rPr lang="en-US" sz="1800" b="1" dirty="0">
                <a:solidFill>
                  <a:srgbClr val="3F3F3F"/>
                </a:solidFill>
                <a:latin typeface="Open Sans"/>
                <a:ea typeface="Open Sans"/>
                <a:cs typeface="Open Sans"/>
                <a:sym typeface="Open Sans"/>
              </a:rPr>
              <a:t> Date Newest</a:t>
            </a:r>
            <a:r>
              <a:rPr lang="ar-EG" sz="1800" b="1" dirty="0">
                <a:solidFill>
                  <a:srgbClr val="3F3F3F"/>
                </a:solidFill>
                <a:latin typeface="Open Sans"/>
                <a:ea typeface="Open Sans"/>
                <a:cs typeface="Open Sans"/>
                <a:sym typeface="Open Sans"/>
              </a:rPr>
              <a:t> </a:t>
            </a:r>
            <a:r>
              <a:rPr lang="ar-EG" sz="1800" dirty="0">
                <a:solidFill>
                  <a:srgbClr val="3F3F3F"/>
                </a:solidFill>
                <a:latin typeface="Open Sans"/>
                <a:ea typeface="Open Sans"/>
                <a:cs typeface="Open Sans"/>
                <a:sym typeface="Open Sans"/>
              </a:rPr>
              <a:t>و</a:t>
            </a:r>
            <a:r>
              <a:rPr lang="ar-EG" sz="1800" b="1" dirty="0">
                <a:solidFill>
                  <a:srgbClr val="3F3F3F"/>
                </a:solidFill>
                <a:latin typeface="Open Sans"/>
                <a:ea typeface="Open Sans"/>
                <a:cs typeface="Open Sans"/>
                <a:sym typeface="Open Sans"/>
              </a:rPr>
              <a:t>التاريخ الأقدم</a:t>
            </a:r>
            <a:r>
              <a:rPr lang="en-US" sz="1800" b="1" dirty="0">
                <a:solidFill>
                  <a:srgbClr val="3F3F3F"/>
                </a:solidFill>
                <a:latin typeface="Open Sans"/>
                <a:ea typeface="Open Sans"/>
                <a:cs typeface="Open Sans"/>
                <a:sym typeface="Open Sans"/>
              </a:rPr>
              <a:t> Date Oldest</a:t>
            </a:r>
            <a:r>
              <a:rPr lang="ar-EG" sz="1800" b="1" dirty="0">
                <a:solidFill>
                  <a:srgbClr val="3F3F3F"/>
                </a:solidFill>
                <a:latin typeface="Open Sans"/>
                <a:ea typeface="Open Sans"/>
                <a:cs typeface="Open Sans"/>
                <a:sym typeface="Open Sans"/>
              </a:rPr>
              <a:t> </a:t>
            </a:r>
            <a:r>
              <a:rPr lang="ar-EG" sz="1800" dirty="0">
                <a:solidFill>
                  <a:srgbClr val="3F3F3F"/>
                </a:solidFill>
                <a:latin typeface="Open Sans"/>
                <a:ea typeface="Open Sans"/>
                <a:cs typeface="Open Sans"/>
                <a:sym typeface="Open Sans"/>
              </a:rPr>
              <a:t>و</a:t>
            </a:r>
            <a:r>
              <a:rPr lang="ar-EG" sz="1800" b="1" dirty="0">
                <a:solidFill>
                  <a:srgbClr val="3F3F3F"/>
                </a:solidFill>
                <a:latin typeface="Open Sans"/>
                <a:ea typeface="Open Sans"/>
                <a:cs typeface="Open Sans"/>
                <a:sym typeface="Open Sans"/>
              </a:rPr>
              <a:t>المصدر</a:t>
            </a:r>
            <a:r>
              <a:rPr lang="en-US" sz="1800" b="1" dirty="0">
                <a:solidFill>
                  <a:srgbClr val="3F3F3F"/>
                </a:solidFill>
                <a:latin typeface="Open Sans"/>
                <a:ea typeface="Open Sans"/>
                <a:cs typeface="Open Sans"/>
                <a:sym typeface="Open Sans"/>
              </a:rPr>
              <a:t> Source </a:t>
            </a:r>
            <a:r>
              <a:rPr lang="ar-EG" sz="1800" dirty="0">
                <a:solidFill>
                  <a:srgbClr val="3F3F3F"/>
                </a:solidFill>
                <a:latin typeface="Open Sans"/>
                <a:ea typeface="Open Sans"/>
                <a:cs typeface="Open Sans"/>
                <a:sym typeface="Open Sans"/>
              </a:rPr>
              <a:t> و</a:t>
            </a:r>
            <a:r>
              <a:rPr lang="ar-EG" sz="1800" b="1" dirty="0">
                <a:solidFill>
                  <a:srgbClr val="3F3F3F"/>
                </a:solidFill>
                <a:latin typeface="Open Sans"/>
                <a:ea typeface="Open Sans"/>
                <a:cs typeface="Open Sans"/>
                <a:sym typeface="Open Sans"/>
              </a:rPr>
              <a:t>المؤلف</a:t>
            </a:r>
            <a:r>
              <a:rPr lang="en-US" sz="1800" dirty="0">
                <a:solidFill>
                  <a:srgbClr val="3F3F3F"/>
                </a:solidFill>
                <a:latin typeface="Open Sans"/>
                <a:ea typeface="Open Sans"/>
                <a:cs typeface="Open Sans"/>
                <a:sym typeface="Open Sans"/>
              </a:rPr>
              <a:t> </a:t>
            </a:r>
            <a:r>
              <a:rPr lang="en-US" sz="1800" b="1" dirty="0">
                <a:solidFill>
                  <a:srgbClr val="3F3F3F"/>
                </a:solidFill>
                <a:latin typeface="Open Sans"/>
                <a:ea typeface="Open Sans"/>
                <a:cs typeface="Open Sans"/>
                <a:sym typeface="Open Sans"/>
              </a:rPr>
              <a:t>Author  </a:t>
            </a:r>
            <a:r>
              <a:rPr lang="ar-EG" sz="1800" dirty="0">
                <a:solidFill>
                  <a:srgbClr val="3F3F3F"/>
                </a:solidFill>
                <a:latin typeface="Open Sans"/>
                <a:ea typeface="Open Sans"/>
                <a:cs typeface="Open Sans"/>
                <a:sym typeface="Open Sans"/>
              </a:rPr>
              <a:t>و</a:t>
            </a:r>
            <a:r>
              <a:rPr lang="ar-EG" sz="1800" b="1" dirty="0">
                <a:solidFill>
                  <a:srgbClr val="3F3F3F"/>
                </a:solidFill>
                <a:latin typeface="Open Sans"/>
                <a:ea typeface="Open Sans"/>
                <a:cs typeface="Open Sans"/>
                <a:sym typeface="Open Sans"/>
              </a:rPr>
              <a:t>الصلة بالموضوع</a:t>
            </a:r>
            <a:r>
              <a:rPr lang="en-US" sz="1800" b="1" dirty="0">
                <a:solidFill>
                  <a:srgbClr val="3F3F3F"/>
                </a:solidFill>
                <a:latin typeface="Open Sans"/>
                <a:ea typeface="Open Sans"/>
                <a:cs typeface="Open Sans"/>
                <a:sym typeface="Open Sans"/>
              </a:rPr>
              <a:t> Relevancy</a:t>
            </a:r>
            <a:r>
              <a:rPr lang="ar-EG" sz="1800" dirty="0">
                <a:solidFill>
                  <a:srgbClr val="3F3F3F"/>
                </a:solidFill>
                <a:latin typeface="Open Sans"/>
                <a:ea typeface="Open Sans"/>
                <a:cs typeface="Open Sans"/>
                <a:sym typeface="Open Sans"/>
              </a:rPr>
              <a:t>.</a:t>
            </a:r>
            <a:endParaRPr dirty="0">
              <a:solidFill>
                <a:srgbClr val="3F3F3F"/>
              </a:solidFill>
            </a:endParaRPr>
          </a:p>
          <a:p>
            <a:pPr marL="914400" lvl="1" indent="-355600" algn="r" rtl="1">
              <a:lnSpc>
                <a:spcPct val="100000"/>
              </a:lnSpc>
              <a:spcBef>
                <a:spcPts val="2100"/>
              </a:spcBef>
              <a:spcAft>
                <a:spcPts val="0"/>
              </a:spcAft>
              <a:buClr>
                <a:schemeClr val="dk1"/>
              </a:buClr>
              <a:buSzPts val="2000"/>
              <a:buChar char="○"/>
            </a:pPr>
            <a:r>
              <a:rPr lang="ar-EG" sz="1800" dirty="0">
                <a:solidFill>
                  <a:srgbClr val="3F3F3F"/>
                </a:solidFill>
                <a:latin typeface="Open Sans"/>
                <a:ea typeface="Open Sans"/>
                <a:cs typeface="Open Sans"/>
                <a:sym typeface="Open Sans"/>
              </a:rPr>
              <a:t>يمكن القيام بذلك عن طريق النقر على القائمة المنسدلة في </a:t>
            </a:r>
            <a:r>
              <a:rPr lang="ar-EG" sz="1800" b="1" dirty="0">
                <a:solidFill>
                  <a:srgbClr val="3F3F3F"/>
                </a:solidFill>
                <a:latin typeface="Open Sans"/>
                <a:ea typeface="Open Sans"/>
                <a:cs typeface="Open Sans"/>
                <a:sym typeface="Open Sans"/>
              </a:rPr>
              <a:t>التاريخ الأحدث </a:t>
            </a:r>
            <a:r>
              <a:rPr lang="ar-EG" sz="1800" dirty="0">
                <a:solidFill>
                  <a:srgbClr val="3F3F3F"/>
                </a:solidFill>
                <a:latin typeface="Open Sans"/>
                <a:ea typeface="Open Sans"/>
                <a:cs typeface="Open Sans"/>
                <a:sym typeface="Open Sans"/>
              </a:rPr>
              <a:t>و</a:t>
            </a:r>
            <a:r>
              <a:rPr lang="ar-EG" sz="1800" b="1" dirty="0">
                <a:solidFill>
                  <a:srgbClr val="3F3F3F"/>
                </a:solidFill>
                <a:latin typeface="Open Sans"/>
                <a:ea typeface="Open Sans"/>
                <a:cs typeface="Open Sans"/>
                <a:sym typeface="Open Sans"/>
              </a:rPr>
              <a:t>الموجز</a:t>
            </a:r>
            <a:r>
              <a:rPr lang="en-US" sz="1800" b="1" dirty="0">
                <a:solidFill>
                  <a:srgbClr val="3F3F3F"/>
                </a:solidFill>
                <a:latin typeface="Open Sans"/>
                <a:ea typeface="Open Sans"/>
                <a:cs typeface="Open Sans"/>
                <a:sym typeface="Open Sans"/>
              </a:rPr>
              <a:t> Date Newest, Brief.</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sz="1800" dirty="0">
                <a:solidFill>
                  <a:srgbClr val="3F3F3F"/>
                </a:solidFill>
                <a:latin typeface="Open Sans"/>
                <a:ea typeface="Open Sans"/>
                <a:cs typeface="Open Sans"/>
                <a:sym typeface="Open Sans"/>
              </a:rPr>
              <a:t>يتيح زر </a:t>
            </a:r>
            <a:r>
              <a:rPr lang="ar-EG" sz="1800" b="1" dirty="0">
                <a:solidFill>
                  <a:srgbClr val="3F3F3F"/>
                </a:solidFill>
                <a:latin typeface="Open Sans"/>
                <a:ea typeface="Open Sans"/>
                <a:cs typeface="Open Sans"/>
                <a:sym typeface="Open Sans"/>
              </a:rPr>
              <a:t>خيارات الصفحة </a:t>
            </a:r>
            <a:r>
              <a:rPr lang="en-US" sz="1800" b="1" dirty="0">
                <a:solidFill>
                  <a:srgbClr val="3F3F3F"/>
                </a:solidFill>
                <a:latin typeface="Open Sans"/>
                <a:ea typeface="Open Sans"/>
                <a:cs typeface="Open Sans"/>
                <a:sym typeface="Open Sans"/>
              </a:rPr>
              <a:t> Page Options </a:t>
            </a:r>
            <a:r>
              <a:rPr lang="ar-EG" sz="1800" dirty="0">
                <a:solidFill>
                  <a:srgbClr val="3F3F3F"/>
                </a:solidFill>
                <a:latin typeface="Open Sans"/>
                <a:ea typeface="Open Sans"/>
                <a:cs typeface="Open Sans"/>
                <a:sym typeface="Open Sans"/>
              </a:rPr>
              <a:t>للمستخدم تحديد الخيارات لعرض الصفحة المفضلة لديه</a:t>
            </a:r>
            <a:r>
              <a:rPr lang="en-US" sz="1800" dirty="0">
                <a:solidFill>
                  <a:srgbClr val="3F3F3F"/>
                </a:solidFill>
                <a:latin typeface="Open Sans"/>
                <a:ea typeface="Open Sans"/>
                <a:cs typeface="Open Sans"/>
                <a:sym typeface="Open Sans"/>
              </a:rPr>
              <a:t>.</a:t>
            </a:r>
            <a:endParaRPr dirty="0">
              <a:solidFill>
                <a:srgbClr val="3F3F3F"/>
              </a:solidFill>
            </a:endParaRPr>
          </a:p>
          <a:p>
            <a:pPr marL="457200" lvl="0" indent="-381000" algn="r" rtl="1">
              <a:lnSpc>
                <a:spcPct val="100000"/>
              </a:lnSpc>
              <a:spcBef>
                <a:spcPts val="1000"/>
              </a:spcBef>
              <a:spcAft>
                <a:spcPts val="0"/>
              </a:spcAft>
              <a:buClr>
                <a:schemeClr val="dk1"/>
              </a:buClr>
              <a:buSzPts val="2400"/>
              <a:buChar char="●"/>
            </a:pPr>
            <a:r>
              <a:rPr lang="ar-EG" sz="1800" dirty="0">
                <a:solidFill>
                  <a:srgbClr val="3F3F3F"/>
                </a:solidFill>
                <a:latin typeface="Open Sans"/>
                <a:ea typeface="Open Sans"/>
                <a:cs typeface="Open Sans"/>
                <a:sym typeface="Open Sans"/>
              </a:rPr>
              <a:t>يمنح زر </a:t>
            </a:r>
            <a:r>
              <a:rPr lang="ar-EG" sz="1800" b="1" dirty="0">
                <a:solidFill>
                  <a:srgbClr val="3F3F3F"/>
                </a:solidFill>
                <a:latin typeface="Open Sans"/>
                <a:ea typeface="Open Sans"/>
                <a:cs typeface="Open Sans"/>
                <a:sym typeface="Open Sans"/>
              </a:rPr>
              <a:t>المشاركة</a:t>
            </a:r>
            <a:r>
              <a:rPr lang="en-US" sz="1800" b="1" dirty="0">
                <a:solidFill>
                  <a:srgbClr val="3F3F3F"/>
                </a:solidFill>
                <a:latin typeface="Open Sans"/>
                <a:ea typeface="Open Sans"/>
                <a:cs typeface="Open Sans"/>
                <a:sym typeface="Open Sans"/>
              </a:rPr>
              <a:t> Share </a:t>
            </a:r>
            <a:r>
              <a:rPr lang="ar-EG" sz="1800" dirty="0">
                <a:solidFill>
                  <a:srgbClr val="3F3F3F"/>
                </a:solidFill>
                <a:latin typeface="Open Sans"/>
                <a:ea typeface="Open Sans"/>
                <a:cs typeface="Open Sans"/>
                <a:sym typeface="Open Sans"/>
              </a:rPr>
              <a:t> المستخدم خيار حفظ نتائج البحث في </a:t>
            </a:r>
            <a:r>
              <a:rPr lang="ar-EG" sz="1800" b="1" dirty="0">
                <a:solidFill>
                  <a:srgbClr val="3F3F3F"/>
                </a:solidFill>
                <a:latin typeface="Open Sans"/>
                <a:ea typeface="Open Sans"/>
                <a:cs typeface="Open Sans"/>
                <a:sym typeface="Open Sans"/>
              </a:rPr>
              <a:t>ملف</a:t>
            </a:r>
            <a:r>
              <a:rPr lang="en-US" sz="1800" b="1" dirty="0">
                <a:solidFill>
                  <a:srgbClr val="3F3F3F"/>
                </a:solidFill>
                <a:latin typeface="Open Sans"/>
                <a:ea typeface="Open Sans"/>
                <a:cs typeface="Open Sans"/>
                <a:sym typeface="Open Sans"/>
              </a:rPr>
              <a:t> folder </a:t>
            </a:r>
            <a:r>
              <a:rPr lang="ar-EG" sz="1800" dirty="0">
                <a:solidFill>
                  <a:srgbClr val="3F3F3F"/>
                </a:solidFill>
                <a:latin typeface="Open Sans"/>
                <a:ea typeface="Open Sans"/>
                <a:cs typeface="Open Sans"/>
                <a:sym typeface="Open Sans"/>
              </a:rPr>
              <a:t> و</a:t>
            </a:r>
            <a:r>
              <a:rPr lang="ar-EG" sz="1800" b="1" dirty="0">
                <a:solidFill>
                  <a:srgbClr val="3F3F3F"/>
                </a:solidFill>
                <a:latin typeface="Open Sans"/>
                <a:ea typeface="Open Sans"/>
                <a:cs typeface="Open Sans"/>
                <a:sym typeface="Open Sans"/>
              </a:rPr>
              <a:t>إنشاء تنبيهات</a:t>
            </a:r>
            <a:r>
              <a:rPr lang="en-US" sz="1800" b="1" dirty="0">
                <a:solidFill>
                  <a:srgbClr val="3F3F3F"/>
                </a:solidFill>
                <a:latin typeface="Open Sans"/>
                <a:ea typeface="Open Sans"/>
                <a:cs typeface="Open Sans"/>
                <a:sym typeface="Open Sans"/>
              </a:rPr>
              <a:t> create alerts </a:t>
            </a:r>
            <a:r>
              <a:rPr lang="ar-EG" sz="1800" b="1" dirty="0">
                <a:solidFill>
                  <a:srgbClr val="3F3F3F"/>
                </a:solidFill>
                <a:latin typeface="Open Sans"/>
                <a:ea typeface="Open Sans"/>
                <a:cs typeface="Open Sans"/>
                <a:sym typeface="Open Sans"/>
              </a:rPr>
              <a:t> </a:t>
            </a:r>
            <a:r>
              <a:rPr lang="ar-EG" sz="1800" dirty="0">
                <a:solidFill>
                  <a:srgbClr val="3F3F3F"/>
                </a:solidFill>
                <a:latin typeface="Open Sans"/>
                <a:ea typeface="Open Sans"/>
                <a:cs typeface="Open Sans"/>
                <a:sym typeface="Open Sans"/>
              </a:rPr>
              <a:t>واستخدام </a:t>
            </a:r>
            <a:r>
              <a:rPr lang="ar-EG" sz="1800" b="1" dirty="0">
                <a:solidFill>
                  <a:srgbClr val="3F3F3F"/>
                </a:solidFill>
                <a:latin typeface="Open Sans"/>
                <a:ea typeface="Open Sans"/>
                <a:cs typeface="Open Sans"/>
                <a:sym typeface="Open Sans"/>
              </a:rPr>
              <a:t>الرابط الثابت</a:t>
            </a:r>
            <a:r>
              <a:rPr lang="en-US" sz="1800" b="1" dirty="0">
                <a:solidFill>
                  <a:srgbClr val="3F3F3F"/>
                </a:solidFill>
                <a:latin typeface="Open Sans"/>
                <a:ea typeface="Open Sans"/>
                <a:cs typeface="Open Sans"/>
                <a:sym typeface="Open Sans"/>
              </a:rPr>
              <a:t> Permalink </a:t>
            </a:r>
            <a:r>
              <a:rPr lang="en-US" sz="1800" dirty="0">
                <a:solidFill>
                  <a:srgbClr val="3F3F3F"/>
                </a:solidFill>
                <a:latin typeface="Open Sans"/>
                <a:ea typeface="Open Sans"/>
                <a:cs typeface="Open Sans"/>
                <a:sym typeface="Open Sans"/>
              </a:rPr>
              <a:t>.</a:t>
            </a:r>
            <a:endParaRPr dirty="0">
              <a:solidFill>
                <a:srgbClr val="3F3F3F"/>
              </a:solidFill>
            </a:endParaRPr>
          </a:p>
          <a:p>
            <a:pPr marL="914400" lvl="1" indent="-355600" algn="r" rtl="1">
              <a:lnSpc>
                <a:spcPct val="100000"/>
              </a:lnSpc>
              <a:spcBef>
                <a:spcPts val="2100"/>
              </a:spcBef>
              <a:spcAft>
                <a:spcPts val="0"/>
              </a:spcAft>
              <a:buClr>
                <a:schemeClr val="dk1"/>
              </a:buClr>
              <a:buSzPts val="2000"/>
              <a:buChar char="○"/>
            </a:pPr>
            <a:r>
              <a:rPr lang="ar-EG" sz="1800" dirty="0">
                <a:solidFill>
                  <a:srgbClr val="3F3F3F"/>
                </a:solidFill>
                <a:latin typeface="Open Sans"/>
                <a:ea typeface="Open Sans"/>
                <a:cs typeface="Open Sans"/>
                <a:sym typeface="Open Sans"/>
              </a:rPr>
              <a:t>هناك طريقة أخرى لإضافة اقتباسات إلى الملف وهي النقر على أيقونة إضافة إلى الملف </a:t>
            </a:r>
            <a:r>
              <a:rPr lang="ar-EG" sz="1800" b="1" dirty="0">
                <a:solidFill>
                  <a:srgbClr val="3F3F3F"/>
                </a:solidFill>
                <a:latin typeface="Open Sans"/>
                <a:ea typeface="Open Sans"/>
                <a:cs typeface="Open Sans"/>
                <a:sym typeface="Open Sans"/>
              </a:rPr>
              <a:t>(+)</a:t>
            </a:r>
            <a:r>
              <a:rPr lang="en-US" sz="1800" b="1" dirty="0">
                <a:solidFill>
                  <a:srgbClr val="3F3F3F"/>
                </a:solidFill>
                <a:latin typeface="Open Sans"/>
                <a:ea typeface="Open Sans"/>
                <a:cs typeface="Open Sans"/>
                <a:sym typeface="Open Sans"/>
              </a:rPr>
              <a:t>.</a:t>
            </a:r>
            <a:endParaRPr b="1" dirty="0">
              <a:solidFill>
                <a:srgbClr val="3F3F3F"/>
              </a:solidFill>
            </a:endParaRPr>
          </a:p>
        </p:txBody>
      </p:sp>
      <p:pic>
        <p:nvPicPr>
          <p:cNvPr id="144" name="Google Shape;144;p6" descr="https://lh5.googleusercontent.com/tkrEJwAV27NPVnnqHxtuYhpHZKF8Fqb3f014Wzi1Hl6n8mwzxmObiRC-ma07h5l7D1yK-6Rr5F2d7lIbsyfGwA0_RhVW3h8oVKr6mduzjwqg430hwqBbAGthVKy__cIGyTKs7-4"/>
          <p:cNvPicPr preferRelativeResize="0"/>
          <p:nvPr/>
        </p:nvPicPr>
        <p:blipFill rotWithShape="1">
          <a:blip r:embed="rId3">
            <a:alphaModFix/>
          </a:blip>
          <a:srcRect/>
          <a:stretch/>
        </p:blipFill>
        <p:spPr>
          <a:xfrm>
            <a:off x="94266" y="2555412"/>
            <a:ext cx="6707950" cy="3017725"/>
          </a:xfrm>
          <a:prstGeom prst="rect">
            <a:avLst/>
          </a:prstGeom>
          <a:noFill/>
          <a:ln>
            <a:noFill/>
          </a:ln>
        </p:spPr>
      </p:pic>
      <p:cxnSp>
        <p:nvCxnSpPr>
          <p:cNvPr id="145" name="Google Shape;145;p6"/>
          <p:cNvCxnSpPr>
            <a:cxnSpLocks/>
          </p:cNvCxnSpPr>
          <p:nvPr/>
        </p:nvCxnSpPr>
        <p:spPr>
          <a:xfrm flipH="1">
            <a:off x="4829577" y="2163651"/>
            <a:ext cx="3934496" cy="598867"/>
          </a:xfrm>
          <a:prstGeom prst="straightConnector1">
            <a:avLst/>
          </a:prstGeom>
          <a:noFill/>
          <a:ln w="28575" cap="flat" cmpd="sng">
            <a:solidFill>
              <a:srgbClr val="93C47D"/>
            </a:solidFill>
            <a:prstDash val="solid"/>
            <a:round/>
            <a:headEnd type="none" w="sm" len="sm"/>
            <a:tailEnd type="triangl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2524</TotalTime>
  <Words>4192</Words>
  <Application>Microsoft Office PowerPoint</Application>
  <PresentationFormat>Widescreen</PresentationFormat>
  <Paragraphs>333</Paragraphs>
  <Slides>58</Slides>
  <Notes>58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58</vt:i4>
      </vt:variant>
    </vt:vector>
  </HeadingPairs>
  <TitlesOfParts>
    <vt:vector size="64" baseType="lpstr">
      <vt:lpstr>Arial</vt:lpstr>
      <vt:lpstr>Gill Sans</vt:lpstr>
      <vt:lpstr>Calibri</vt:lpstr>
      <vt:lpstr>Open Sans</vt:lpstr>
      <vt:lpstr>Trebuchet MS</vt:lpstr>
      <vt:lpstr>Simple Light</vt:lpstr>
      <vt:lpstr> مصادر إضافية لمجموعة محددة</vt:lpstr>
      <vt:lpstr>الخطوط الرئيسية</vt:lpstr>
      <vt:lpstr>الأهداف التعليمية</vt:lpstr>
      <vt:lpstr>المقدمة</vt:lpstr>
      <vt:lpstr>كشاف البيئة</vt:lpstr>
      <vt:lpstr>الوصول إلى الكشاف البيئي من بوابة المحتوى الموحد للبحوث من أجل الحياة</vt:lpstr>
      <vt:lpstr>البحث في الكشاف البيئي </vt:lpstr>
      <vt:lpstr>صفحة نتائج البحث بالكشاف البيئي</vt:lpstr>
      <vt:lpstr>تظهر صفحة النتائج  عرض النتائج وخيارات الصفحة والمشاركة</vt:lpstr>
      <vt:lpstr>عرض الملف على الكشاف البيئي</vt:lpstr>
      <vt:lpstr>عرض محتويات الملف</vt:lpstr>
      <vt:lpstr>إنشاء حساب على EBSCOhost</vt:lpstr>
      <vt:lpstr>الوصول إلى النصوص الكاملة للمقالات</vt:lpstr>
      <vt:lpstr>تعرض صفحة "البحوث من أجل الحياة" Research4Life  روابط لمحتوى النص الكامل</vt:lpstr>
      <vt:lpstr>سجل البحث في كشاف البيئة</vt:lpstr>
      <vt:lpstr>مجموعة علم البيئة</vt:lpstr>
      <vt:lpstr>الوصول إلى مجموعة علم البيئة من خلال بوابة الموحدة للبحوث من أجل الحياة.</vt:lpstr>
      <vt:lpstr>الصفحة الرئيسية لمجموعة علم البيئة</vt:lpstr>
      <vt:lpstr>البحث في مجموعة علم البيئة</vt:lpstr>
      <vt:lpstr>تابع البحث في مجموعة علم البيئة</vt:lpstr>
      <vt:lpstr>نتائج البحث</vt:lpstr>
      <vt:lpstr>تنزيل النصوص الكاملة للمقالات في مجموعة علم البيئة</vt:lpstr>
      <vt:lpstr>وظائف الاستشهاد المرجعي والبريد الإلكتروني</vt:lpstr>
      <vt:lpstr>إنشاء حساب بروكويست ProQuest</vt:lpstr>
      <vt:lpstr>استخدام البحث المتقدم  Advanced search</vt:lpstr>
      <vt:lpstr>ما هو البحث في سطر الأوامر؟</vt:lpstr>
      <vt:lpstr>البحث في سطر الأوامر</vt:lpstr>
      <vt:lpstr>نتائج البحث عن سطر الأوامر</vt:lpstr>
      <vt:lpstr>دراسات الأرصاد الجوية</vt:lpstr>
      <vt:lpstr>الوصول إلى دراسات الأرصاد الجوية من بوابة المحتوى الموحد "للبحوث من أجل الحياة" Research4life  </vt:lpstr>
      <vt:lpstr>الصفحة الرئيسية لدراسات الأرصاد الجوية (اصدارات AMS).</vt:lpstr>
      <vt:lpstr>دراسات الأرصاد الجوية</vt:lpstr>
      <vt:lpstr>البحث في مجلاتAMS  ودراسات الأرصاد الجوية</vt:lpstr>
      <vt:lpstr>نتائج البحث الأساسي</vt:lpstr>
      <vt:lpstr>تابع نتائج البحث البسيط</vt:lpstr>
      <vt:lpstr>خيارات الحفظ والبريد الإلكتروني</vt:lpstr>
      <vt:lpstr>الوصول إلى المجلات العلمية الفردية</vt:lpstr>
      <vt:lpstr>حساب جمعية الأرصاد الجوية الأمريكية</vt:lpstr>
      <vt:lpstr>إنشاء حساب جمعية الأرصاد الجوية الأمريكية</vt:lpstr>
      <vt:lpstr>بحث متقدم على الصفحة الرئيسية لـ AMS</vt:lpstr>
      <vt:lpstr>مصادر الإنترنت (قواعد البيانات والبوابات) للبحوث البيئية</vt:lpstr>
      <vt:lpstr>مركز الشبكة الدولية لمعلومات علوم الأرض</vt:lpstr>
      <vt:lpstr>تابع مركز الشبكة الدولية لمعلومات علوم الأرض</vt:lpstr>
      <vt:lpstr>إيكولكس ECOLEX </vt:lpstr>
      <vt:lpstr>تابع إيكولكس ECOLEX</vt:lpstr>
      <vt:lpstr>مستودع وثائق برنامج الأمم المتحدة للبيئة </vt:lpstr>
      <vt:lpstr>تابع مستودع وثائق برنامج الأمم المتحدة للبيئة </vt:lpstr>
      <vt:lpstr>برنامج الأمم المتحدة للبيئة: غرفة حالة البيئة العالمية</vt:lpstr>
      <vt:lpstr>تابع برنامج الأمم المتحدة للبيئة: غرفة حالة البيئة العالمية</vt:lpstr>
      <vt:lpstr>منظمة البيئة العالمية (المنظمة العالمية)</vt:lpstr>
      <vt:lpstr>تابع منظمة البيئة العالمية (المنظمة العالمية)</vt:lpstr>
      <vt:lpstr>أدلة أبحاث مكتبة جامعة ييل Yale : المصادر العامة للدراسات البيئية  </vt:lpstr>
      <vt:lpstr>تابع أدلة أبحاث مكتبة جامعة ييل Yale : المصادر العامة للدراسات البيئية</vt:lpstr>
      <vt:lpstr>الملخص</vt:lpstr>
      <vt:lpstr>أنت مدعو إلى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DISCIPLINE-SPECIFIC BROWSING AND SEARCHING</dc:title>
  <dc:creator>Marcia Mabhula</dc:creator>
  <cp:lastModifiedBy>AL GARRAYA, Gehane Omar</cp:lastModifiedBy>
  <cp:revision>56</cp:revision>
  <dcterms:created xsi:type="dcterms:W3CDTF">2020-02-14T15:04:15Z</dcterms:created>
  <dcterms:modified xsi:type="dcterms:W3CDTF">2024-06-09T11:58:57Z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Research4Life.M1.Lesson1.1_Scientific landscape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38A6A826-BDBC-47A5-AA9C-DF0DF4B2C262</vt:lpwstr>
  </property>
  <property fmtid="{D5CDD505-2E9C-101B-9397-08002B2CF9AE}" pid="6" name="ArticulateProjectFull">
    <vt:lpwstr>D:\R4Life\F2F Materials\20200417_M2_L3.3EN.OARE_Research in the Environment.ppta</vt:lpwstr>
  </property>
</Properties>
</file>