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38"/>
  </p:notesMasterIdLst>
  <p:sldIdLst>
    <p:sldId id="256" r:id="rId2"/>
    <p:sldId id="257" r:id="rId3"/>
    <p:sldId id="258" r:id="rId4"/>
    <p:sldId id="306" r:id="rId5"/>
    <p:sldId id="260"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1" r:id="rId20"/>
    <p:sldId id="322" r:id="rId21"/>
    <p:sldId id="323" r:id="rId22"/>
    <p:sldId id="324" r:id="rId23"/>
    <p:sldId id="325" r:id="rId24"/>
    <p:sldId id="326" r:id="rId25"/>
    <p:sldId id="327" r:id="rId26"/>
    <p:sldId id="328" r:id="rId27"/>
    <p:sldId id="329" r:id="rId28"/>
    <p:sldId id="283" r:id="rId29"/>
    <p:sldId id="284" r:id="rId30"/>
    <p:sldId id="330" r:id="rId31"/>
    <p:sldId id="286" r:id="rId32"/>
    <p:sldId id="287" r:id="rId33"/>
    <p:sldId id="338" r:id="rId34"/>
    <p:sldId id="282" r:id="rId35"/>
    <p:sldId id="339" r:id="rId36"/>
    <p:sldId id="340"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9" roundtripDataSignature="AMtx7mi4jqGrgcYyaAkkTkV6iWiOLP4a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EB912-7CA9-4E8F-9A3A-AD437471B004}" v="1" dt="2024-06-09T10:12:29.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p:restoredTop sz="93088"/>
  </p:normalViewPr>
  <p:slideViewPr>
    <p:cSldViewPr snapToGrid="0" snapToObjects="1">
      <p:cViewPr varScale="1">
        <p:scale>
          <a:sx n="102" d="100"/>
          <a:sy n="102" d="100"/>
        </p:scale>
        <p:origin x="11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631EB912-7CA9-4E8F-9A3A-AD437471B004}"/>
    <pc:docChg chg="undo redo custSel modSld">
      <pc:chgData name="AL GARRAYA, Gehane Omar" userId="f23954c5-e144-4092-9610-5359c58a19a4" providerId="ADAL" clId="{631EB912-7CA9-4E8F-9A3A-AD437471B004}" dt="2024-06-09T10:50:03.834" v="309"/>
      <pc:docMkLst>
        <pc:docMk/>
      </pc:docMkLst>
      <pc:sldChg chg="modSp mod">
        <pc:chgData name="AL GARRAYA, Gehane Omar" userId="f23954c5-e144-4092-9610-5359c58a19a4" providerId="ADAL" clId="{631EB912-7CA9-4E8F-9A3A-AD437471B004}" dt="2024-06-09T10:48:17.968" v="291"/>
        <pc:sldMkLst>
          <pc:docMk/>
          <pc:sldMk cId="0" sldId="256"/>
        </pc:sldMkLst>
        <pc:spChg chg="mod">
          <ac:chgData name="AL GARRAYA, Gehane Omar" userId="f23954c5-e144-4092-9610-5359c58a19a4" providerId="ADAL" clId="{631EB912-7CA9-4E8F-9A3A-AD437471B004}" dt="2024-06-09T10:48:17.968" v="291"/>
          <ac:spMkLst>
            <pc:docMk/>
            <pc:sldMk cId="0" sldId="256"/>
            <ac:spMk id="10" creationId="{B784CFC1-72D6-6745-B0DF-7C98A6F079AA}"/>
          </ac:spMkLst>
        </pc:spChg>
      </pc:sldChg>
      <pc:sldChg chg="modSp mod">
        <pc:chgData name="AL GARRAYA, Gehane Omar" userId="f23954c5-e144-4092-9610-5359c58a19a4" providerId="ADAL" clId="{631EB912-7CA9-4E8F-9A3A-AD437471B004}" dt="2024-06-09T09:57:14.741" v="2" actId="6549"/>
        <pc:sldMkLst>
          <pc:docMk/>
          <pc:sldMk cId="0" sldId="258"/>
        </pc:sldMkLst>
        <pc:spChg chg="mod">
          <ac:chgData name="AL GARRAYA, Gehane Omar" userId="f23954c5-e144-4092-9610-5359c58a19a4" providerId="ADAL" clId="{631EB912-7CA9-4E8F-9A3A-AD437471B004}" dt="2024-06-09T09:57:14.741" v="2" actId="6549"/>
          <ac:spMkLst>
            <pc:docMk/>
            <pc:sldMk cId="0" sldId="258"/>
            <ac:spMk id="92" creationId="{00000000-0000-0000-0000-000000000000}"/>
          </ac:spMkLst>
        </pc:spChg>
      </pc:sldChg>
      <pc:sldChg chg="modSp mod">
        <pc:chgData name="AL GARRAYA, Gehane Omar" userId="f23954c5-e144-4092-9610-5359c58a19a4" providerId="ADAL" clId="{631EB912-7CA9-4E8F-9A3A-AD437471B004}" dt="2024-06-09T09:58:47.419" v="14" actId="20577"/>
        <pc:sldMkLst>
          <pc:docMk/>
          <pc:sldMk cId="0" sldId="260"/>
        </pc:sldMkLst>
        <pc:spChg chg="mod">
          <ac:chgData name="AL GARRAYA, Gehane Omar" userId="f23954c5-e144-4092-9610-5359c58a19a4" providerId="ADAL" clId="{631EB912-7CA9-4E8F-9A3A-AD437471B004}" dt="2024-06-09T09:58:37.853" v="7"/>
          <ac:spMkLst>
            <pc:docMk/>
            <pc:sldMk cId="0" sldId="260"/>
            <ac:spMk id="104" creationId="{00000000-0000-0000-0000-000000000000}"/>
          </ac:spMkLst>
        </pc:spChg>
        <pc:spChg chg="mod">
          <ac:chgData name="AL GARRAYA, Gehane Omar" userId="f23954c5-e144-4092-9610-5359c58a19a4" providerId="ADAL" clId="{631EB912-7CA9-4E8F-9A3A-AD437471B004}" dt="2024-06-09T09:58:47.419" v="14" actId="20577"/>
          <ac:spMkLst>
            <pc:docMk/>
            <pc:sldMk cId="0" sldId="260"/>
            <ac:spMk id="105" creationId="{00000000-0000-0000-0000-000000000000}"/>
          </ac:spMkLst>
        </pc:spChg>
      </pc:sldChg>
      <pc:sldChg chg="modSp mod">
        <pc:chgData name="AL GARRAYA, Gehane Omar" userId="f23954c5-e144-4092-9610-5359c58a19a4" providerId="ADAL" clId="{631EB912-7CA9-4E8F-9A3A-AD437471B004}" dt="2024-06-09T10:36:07.036" v="267" actId="20577"/>
        <pc:sldMkLst>
          <pc:docMk/>
          <pc:sldMk cId="0" sldId="283"/>
        </pc:sldMkLst>
        <pc:spChg chg="mod">
          <ac:chgData name="AL GARRAYA, Gehane Omar" userId="f23954c5-e144-4092-9610-5359c58a19a4" providerId="ADAL" clId="{631EB912-7CA9-4E8F-9A3A-AD437471B004}" dt="2024-06-09T10:36:07.036" v="267" actId="20577"/>
          <ac:spMkLst>
            <pc:docMk/>
            <pc:sldMk cId="0" sldId="283"/>
            <ac:spMk id="295" creationId="{00000000-0000-0000-0000-000000000000}"/>
          </ac:spMkLst>
        </pc:spChg>
      </pc:sldChg>
      <pc:sldChg chg="modSp mod">
        <pc:chgData name="AL GARRAYA, Gehane Omar" userId="f23954c5-e144-4092-9610-5359c58a19a4" providerId="ADAL" clId="{631EB912-7CA9-4E8F-9A3A-AD437471B004}" dt="2024-06-09T10:37:44.956" v="271"/>
        <pc:sldMkLst>
          <pc:docMk/>
          <pc:sldMk cId="0" sldId="284"/>
        </pc:sldMkLst>
        <pc:spChg chg="mod">
          <ac:chgData name="AL GARRAYA, Gehane Omar" userId="f23954c5-e144-4092-9610-5359c58a19a4" providerId="ADAL" clId="{631EB912-7CA9-4E8F-9A3A-AD437471B004}" dt="2024-06-09T10:37:44.956" v="271"/>
          <ac:spMkLst>
            <pc:docMk/>
            <pc:sldMk cId="0" sldId="284"/>
            <ac:spMk id="303" creationId="{00000000-0000-0000-0000-000000000000}"/>
          </ac:spMkLst>
        </pc:spChg>
      </pc:sldChg>
      <pc:sldChg chg="modSp mod">
        <pc:chgData name="AL GARRAYA, Gehane Omar" userId="f23954c5-e144-4092-9610-5359c58a19a4" providerId="ADAL" clId="{631EB912-7CA9-4E8F-9A3A-AD437471B004}" dt="2024-06-09T10:39:46.719" v="276" actId="1076"/>
        <pc:sldMkLst>
          <pc:docMk/>
          <pc:sldMk cId="0" sldId="287"/>
        </pc:sldMkLst>
        <pc:spChg chg="mod">
          <ac:chgData name="AL GARRAYA, Gehane Omar" userId="f23954c5-e144-4092-9610-5359c58a19a4" providerId="ADAL" clId="{631EB912-7CA9-4E8F-9A3A-AD437471B004}" dt="2024-06-09T10:39:46.719" v="276" actId="1076"/>
          <ac:spMkLst>
            <pc:docMk/>
            <pc:sldMk cId="0" sldId="287"/>
            <ac:spMk id="326" creationId="{00000000-0000-0000-0000-000000000000}"/>
          </ac:spMkLst>
        </pc:spChg>
      </pc:sldChg>
      <pc:sldChg chg="modSp mod">
        <pc:chgData name="AL GARRAYA, Gehane Omar" userId="f23954c5-e144-4092-9610-5359c58a19a4" providerId="ADAL" clId="{631EB912-7CA9-4E8F-9A3A-AD437471B004}" dt="2024-06-09T09:58:07.895" v="5"/>
        <pc:sldMkLst>
          <pc:docMk/>
          <pc:sldMk cId="0" sldId="306"/>
        </pc:sldMkLst>
        <pc:spChg chg="mod">
          <ac:chgData name="AL GARRAYA, Gehane Omar" userId="f23954c5-e144-4092-9610-5359c58a19a4" providerId="ADAL" clId="{631EB912-7CA9-4E8F-9A3A-AD437471B004}" dt="2024-06-09T09:58:07.895" v="5"/>
          <ac:spMkLst>
            <pc:docMk/>
            <pc:sldMk cId="0" sldId="306"/>
            <ac:spMk id="99" creationId="{00000000-0000-0000-0000-000000000000}"/>
          </ac:spMkLst>
        </pc:spChg>
      </pc:sldChg>
      <pc:sldChg chg="modSp mod">
        <pc:chgData name="AL GARRAYA, Gehane Omar" userId="f23954c5-e144-4092-9610-5359c58a19a4" providerId="ADAL" clId="{631EB912-7CA9-4E8F-9A3A-AD437471B004}" dt="2024-06-09T10:01:22.262" v="63"/>
        <pc:sldMkLst>
          <pc:docMk/>
          <pc:sldMk cId="0" sldId="307"/>
        </pc:sldMkLst>
        <pc:spChg chg="mod">
          <ac:chgData name="AL GARRAYA, Gehane Omar" userId="f23954c5-e144-4092-9610-5359c58a19a4" providerId="ADAL" clId="{631EB912-7CA9-4E8F-9A3A-AD437471B004}" dt="2024-06-09T09:59:05.595" v="17" actId="27636"/>
          <ac:spMkLst>
            <pc:docMk/>
            <pc:sldMk cId="0" sldId="307"/>
            <ac:spMk id="111" creationId="{00000000-0000-0000-0000-000000000000}"/>
          </ac:spMkLst>
        </pc:spChg>
        <pc:spChg chg="mod">
          <ac:chgData name="AL GARRAYA, Gehane Omar" userId="f23954c5-e144-4092-9610-5359c58a19a4" providerId="ADAL" clId="{631EB912-7CA9-4E8F-9A3A-AD437471B004}" dt="2024-06-09T10:01:22.262" v="63"/>
          <ac:spMkLst>
            <pc:docMk/>
            <pc:sldMk cId="0" sldId="307"/>
            <ac:spMk id="112" creationId="{00000000-0000-0000-0000-000000000000}"/>
          </ac:spMkLst>
        </pc:spChg>
      </pc:sldChg>
      <pc:sldChg chg="modSp mod">
        <pc:chgData name="AL GARRAYA, Gehane Omar" userId="f23954c5-e144-4092-9610-5359c58a19a4" providerId="ADAL" clId="{631EB912-7CA9-4E8F-9A3A-AD437471B004}" dt="2024-06-09T10:01:42.018" v="65"/>
        <pc:sldMkLst>
          <pc:docMk/>
          <pc:sldMk cId="0" sldId="308"/>
        </pc:sldMkLst>
        <pc:spChg chg="mod">
          <ac:chgData name="AL GARRAYA, Gehane Omar" userId="f23954c5-e144-4092-9610-5359c58a19a4" providerId="ADAL" clId="{631EB912-7CA9-4E8F-9A3A-AD437471B004}" dt="2024-06-09T10:01:42.018" v="65"/>
          <ac:spMkLst>
            <pc:docMk/>
            <pc:sldMk cId="0" sldId="308"/>
            <ac:spMk id="118" creationId="{00000000-0000-0000-0000-000000000000}"/>
          </ac:spMkLst>
        </pc:spChg>
      </pc:sldChg>
      <pc:sldChg chg="modSp mod">
        <pc:chgData name="AL GARRAYA, Gehane Omar" userId="f23954c5-e144-4092-9610-5359c58a19a4" providerId="ADAL" clId="{631EB912-7CA9-4E8F-9A3A-AD437471B004}" dt="2024-06-09T10:02:38.344" v="75"/>
        <pc:sldMkLst>
          <pc:docMk/>
          <pc:sldMk cId="0" sldId="309"/>
        </pc:sldMkLst>
        <pc:spChg chg="mod">
          <ac:chgData name="AL GARRAYA, Gehane Omar" userId="f23954c5-e144-4092-9610-5359c58a19a4" providerId="ADAL" clId="{631EB912-7CA9-4E8F-9A3A-AD437471B004}" dt="2024-06-09T10:02:38.344" v="75"/>
          <ac:spMkLst>
            <pc:docMk/>
            <pc:sldMk cId="0" sldId="309"/>
            <ac:spMk id="128" creationId="{00000000-0000-0000-0000-000000000000}"/>
          </ac:spMkLst>
        </pc:spChg>
      </pc:sldChg>
      <pc:sldChg chg="modSp mod">
        <pc:chgData name="AL GARRAYA, Gehane Omar" userId="f23954c5-e144-4092-9610-5359c58a19a4" providerId="ADAL" clId="{631EB912-7CA9-4E8F-9A3A-AD437471B004}" dt="2024-06-09T10:03:33.248" v="79" actId="948"/>
        <pc:sldMkLst>
          <pc:docMk/>
          <pc:sldMk cId="0" sldId="310"/>
        </pc:sldMkLst>
        <pc:spChg chg="mod">
          <ac:chgData name="AL GARRAYA, Gehane Omar" userId="f23954c5-e144-4092-9610-5359c58a19a4" providerId="ADAL" clId="{631EB912-7CA9-4E8F-9A3A-AD437471B004}" dt="2024-06-09T10:03:08.189" v="77" actId="20577"/>
          <ac:spMkLst>
            <pc:docMk/>
            <pc:sldMk cId="0" sldId="310"/>
            <ac:spMk id="138" creationId="{00000000-0000-0000-0000-000000000000}"/>
          </ac:spMkLst>
        </pc:spChg>
        <pc:spChg chg="mod">
          <ac:chgData name="AL GARRAYA, Gehane Omar" userId="f23954c5-e144-4092-9610-5359c58a19a4" providerId="ADAL" clId="{631EB912-7CA9-4E8F-9A3A-AD437471B004}" dt="2024-06-09T10:03:33.248" v="79" actId="948"/>
          <ac:spMkLst>
            <pc:docMk/>
            <pc:sldMk cId="0" sldId="310"/>
            <ac:spMk id="143" creationId="{00000000-0000-0000-0000-000000000000}"/>
          </ac:spMkLst>
        </pc:spChg>
      </pc:sldChg>
      <pc:sldChg chg="modSp mod">
        <pc:chgData name="AL GARRAYA, Gehane Omar" userId="f23954c5-e144-4092-9610-5359c58a19a4" providerId="ADAL" clId="{631EB912-7CA9-4E8F-9A3A-AD437471B004}" dt="2024-06-09T10:04:57.064" v="89"/>
        <pc:sldMkLst>
          <pc:docMk/>
          <pc:sldMk cId="0" sldId="312"/>
        </pc:sldMkLst>
        <pc:spChg chg="mod">
          <ac:chgData name="AL GARRAYA, Gehane Omar" userId="f23954c5-e144-4092-9610-5359c58a19a4" providerId="ADAL" clId="{631EB912-7CA9-4E8F-9A3A-AD437471B004}" dt="2024-06-09T10:04:57.064" v="89"/>
          <ac:spMkLst>
            <pc:docMk/>
            <pc:sldMk cId="0" sldId="312"/>
            <ac:spMk id="155" creationId="{00000000-0000-0000-0000-000000000000}"/>
          </ac:spMkLst>
        </pc:spChg>
      </pc:sldChg>
      <pc:sldChg chg="modSp mod">
        <pc:chgData name="AL GARRAYA, Gehane Omar" userId="f23954c5-e144-4092-9610-5359c58a19a4" providerId="ADAL" clId="{631EB912-7CA9-4E8F-9A3A-AD437471B004}" dt="2024-06-09T10:06:48.968" v="99" actId="20577"/>
        <pc:sldMkLst>
          <pc:docMk/>
          <pc:sldMk cId="0" sldId="313"/>
        </pc:sldMkLst>
        <pc:spChg chg="mod">
          <ac:chgData name="AL GARRAYA, Gehane Omar" userId="f23954c5-e144-4092-9610-5359c58a19a4" providerId="ADAL" clId="{631EB912-7CA9-4E8F-9A3A-AD437471B004}" dt="2024-06-09T10:06:48.968" v="99" actId="20577"/>
          <ac:spMkLst>
            <pc:docMk/>
            <pc:sldMk cId="0" sldId="313"/>
            <ac:spMk id="163" creationId="{00000000-0000-0000-0000-000000000000}"/>
          </ac:spMkLst>
        </pc:spChg>
      </pc:sldChg>
      <pc:sldChg chg="modSp mod">
        <pc:chgData name="AL GARRAYA, Gehane Omar" userId="f23954c5-e144-4092-9610-5359c58a19a4" providerId="ADAL" clId="{631EB912-7CA9-4E8F-9A3A-AD437471B004}" dt="2024-06-09T10:13:10.671" v="140"/>
        <pc:sldMkLst>
          <pc:docMk/>
          <pc:sldMk cId="0" sldId="314"/>
        </pc:sldMkLst>
        <pc:spChg chg="mod">
          <ac:chgData name="AL GARRAYA, Gehane Omar" userId="f23954c5-e144-4092-9610-5359c58a19a4" providerId="ADAL" clId="{631EB912-7CA9-4E8F-9A3A-AD437471B004}" dt="2024-06-09T10:13:10.671" v="140"/>
          <ac:spMkLst>
            <pc:docMk/>
            <pc:sldMk cId="0" sldId="314"/>
            <ac:spMk id="169" creationId="{00000000-0000-0000-0000-000000000000}"/>
          </ac:spMkLst>
        </pc:spChg>
      </pc:sldChg>
      <pc:sldChg chg="modSp mod">
        <pc:chgData name="AL GARRAYA, Gehane Omar" userId="f23954c5-e144-4092-9610-5359c58a19a4" providerId="ADAL" clId="{631EB912-7CA9-4E8F-9A3A-AD437471B004}" dt="2024-06-09T10:15:47.228" v="157" actId="20577"/>
        <pc:sldMkLst>
          <pc:docMk/>
          <pc:sldMk cId="0" sldId="315"/>
        </pc:sldMkLst>
        <pc:spChg chg="mod">
          <ac:chgData name="AL GARRAYA, Gehane Omar" userId="f23954c5-e144-4092-9610-5359c58a19a4" providerId="ADAL" clId="{631EB912-7CA9-4E8F-9A3A-AD437471B004}" dt="2024-06-09T10:15:47.228" v="157" actId="20577"/>
          <ac:spMkLst>
            <pc:docMk/>
            <pc:sldMk cId="0" sldId="315"/>
            <ac:spMk id="176" creationId="{00000000-0000-0000-0000-000000000000}"/>
          </ac:spMkLst>
        </pc:spChg>
      </pc:sldChg>
      <pc:sldChg chg="modSp mod">
        <pc:chgData name="AL GARRAYA, Gehane Omar" userId="f23954c5-e144-4092-9610-5359c58a19a4" providerId="ADAL" clId="{631EB912-7CA9-4E8F-9A3A-AD437471B004}" dt="2024-06-09T10:16:56.633" v="165"/>
        <pc:sldMkLst>
          <pc:docMk/>
          <pc:sldMk cId="0" sldId="316"/>
        </pc:sldMkLst>
        <pc:spChg chg="mod">
          <ac:chgData name="AL GARRAYA, Gehane Omar" userId="f23954c5-e144-4092-9610-5359c58a19a4" providerId="ADAL" clId="{631EB912-7CA9-4E8F-9A3A-AD437471B004}" dt="2024-06-09T10:16:56.633" v="165"/>
          <ac:spMkLst>
            <pc:docMk/>
            <pc:sldMk cId="0" sldId="316"/>
            <ac:spMk id="184" creationId="{00000000-0000-0000-0000-000000000000}"/>
          </ac:spMkLst>
        </pc:spChg>
      </pc:sldChg>
      <pc:sldChg chg="modSp mod">
        <pc:chgData name="AL GARRAYA, Gehane Omar" userId="f23954c5-e144-4092-9610-5359c58a19a4" providerId="ADAL" clId="{631EB912-7CA9-4E8F-9A3A-AD437471B004}" dt="2024-06-09T10:20:26.367" v="182"/>
        <pc:sldMkLst>
          <pc:docMk/>
          <pc:sldMk cId="0" sldId="317"/>
        </pc:sldMkLst>
        <pc:spChg chg="mod">
          <ac:chgData name="AL GARRAYA, Gehane Omar" userId="f23954c5-e144-4092-9610-5359c58a19a4" providerId="ADAL" clId="{631EB912-7CA9-4E8F-9A3A-AD437471B004}" dt="2024-06-09T10:17:50.944" v="173" actId="20577"/>
          <ac:spMkLst>
            <pc:docMk/>
            <pc:sldMk cId="0" sldId="317"/>
            <ac:spMk id="190" creationId="{00000000-0000-0000-0000-000000000000}"/>
          </ac:spMkLst>
        </pc:spChg>
        <pc:spChg chg="mod">
          <ac:chgData name="AL GARRAYA, Gehane Omar" userId="f23954c5-e144-4092-9610-5359c58a19a4" providerId="ADAL" clId="{631EB912-7CA9-4E8F-9A3A-AD437471B004}" dt="2024-06-09T10:20:26.367" v="182"/>
          <ac:spMkLst>
            <pc:docMk/>
            <pc:sldMk cId="0" sldId="317"/>
            <ac:spMk id="191" creationId="{00000000-0000-0000-0000-000000000000}"/>
          </ac:spMkLst>
        </pc:spChg>
      </pc:sldChg>
      <pc:sldChg chg="modSp mod">
        <pc:chgData name="AL GARRAYA, Gehane Omar" userId="f23954c5-e144-4092-9610-5359c58a19a4" providerId="ADAL" clId="{631EB912-7CA9-4E8F-9A3A-AD437471B004}" dt="2024-06-09T10:22:26.510" v="205" actId="20577"/>
        <pc:sldMkLst>
          <pc:docMk/>
          <pc:sldMk cId="0" sldId="318"/>
        </pc:sldMkLst>
        <pc:spChg chg="mod">
          <ac:chgData name="AL GARRAYA, Gehane Omar" userId="f23954c5-e144-4092-9610-5359c58a19a4" providerId="ADAL" clId="{631EB912-7CA9-4E8F-9A3A-AD437471B004}" dt="2024-06-09T10:22:26.510" v="205" actId="20577"/>
          <ac:spMkLst>
            <pc:docMk/>
            <pc:sldMk cId="0" sldId="318"/>
            <ac:spMk id="199" creationId="{00000000-0000-0000-0000-000000000000}"/>
          </ac:spMkLst>
        </pc:spChg>
      </pc:sldChg>
      <pc:sldChg chg="modSp mod">
        <pc:chgData name="AL GARRAYA, Gehane Omar" userId="f23954c5-e144-4092-9610-5359c58a19a4" providerId="ADAL" clId="{631EB912-7CA9-4E8F-9A3A-AD437471B004}" dt="2024-06-09T10:26:38.133" v="225"/>
        <pc:sldMkLst>
          <pc:docMk/>
          <pc:sldMk cId="0" sldId="319"/>
        </pc:sldMkLst>
        <pc:spChg chg="mod">
          <ac:chgData name="AL GARRAYA, Gehane Omar" userId="f23954c5-e144-4092-9610-5359c58a19a4" providerId="ADAL" clId="{631EB912-7CA9-4E8F-9A3A-AD437471B004}" dt="2024-06-09T10:26:38.133" v="225"/>
          <ac:spMkLst>
            <pc:docMk/>
            <pc:sldMk cId="0" sldId="319"/>
            <ac:spMk id="211" creationId="{00000000-0000-0000-0000-000000000000}"/>
          </ac:spMkLst>
        </pc:spChg>
      </pc:sldChg>
      <pc:sldChg chg="modSp mod">
        <pc:chgData name="AL GARRAYA, Gehane Omar" userId="f23954c5-e144-4092-9610-5359c58a19a4" providerId="ADAL" clId="{631EB912-7CA9-4E8F-9A3A-AD437471B004}" dt="2024-06-09T10:28:26.621" v="234"/>
        <pc:sldMkLst>
          <pc:docMk/>
          <pc:sldMk cId="0" sldId="322"/>
        </pc:sldMkLst>
        <pc:spChg chg="mod">
          <ac:chgData name="AL GARRAYA, Gehane Omar" userId="f23954c5-e144-4092-9610-5359c58a19a4" providerId="ADAL" clId="{631EB912-7CA9-4E8F-9A3A-AD437471B004}" dt="2024-06-09T10:28:26.621" v="234"/>
          <ac:spMkLst>
            <pc:docMk/>
            <pc:sldMk cId="0" sldId="322"/>
            <ac:spMk id="233" creationId="{00000000-0000-0000-0000-000000000000}"/>
          </ac:spMkLst>
        </pc:spChg>
      </pc:sldChg>
      <pc:sldChg chg="modSp mod">
        <pc:chgData name="AL GARRAYA, Gehane Omar" userId="f23954c5-e144-4092-9610-5359c58a19a4" providerId="ADAL" clId="{631EB912-7CA9-4E8F-9A3A-AD437471B004}" dt="2024-06-09T10:29:56.073" v="240"/>
        <pc:sldMkLst>
          <pc:docMk/>
          <pc:sldMk cId="0" sldId="323"/>
        </pc:sldMkLst>
        <pc:spChg chg="mod">
          <ac:chgData name="AL GARRAYA, Gehane Omar" userId="f23954c5-e144-4092-9610-5359c58a19a4" providerId="ADAL" clId="{631EB912-7CA9-4E8F-9A3A-AD437471B004}" dt="2024-06-09T10:29:56.073" v="240"/>
          <ac:spMkLst>
            <pc:docMk/>
            <pc:sldMk cId="0" sldId="323"/>
            <ac:spMk id="241" creationId="{00000000-0000-0000-0000-000000000000}"/>
          </ac:spMkLst>
        </pc:spChg>
      </pc:sldChg>
      <pc:sldChg chg="modSp mod">
        <pc:chgData name="AL GARRAYA, Gehane Omar" userId="f23954c5-e144-4092-9610-5359c58a19a4" providerId="ADAL" clId="{631EB912-7CA9-4E8F-9A3A-AD437471B004}" dt="2024-06-09T10:30:50.205" v="246"/>
        <pc:sldMkLst>
          <pc:docMk/>
          <pc:sldMk cId="0" sldId="324"/>
        </pc:sldMkLst>
        <pc:spChg chg="mod">
          <ac:chgData name="AL GARRAYA, Gehane Omar" userId="f23954c5-e144-4092-9610-5359c58a19a4" providerId="ADAL" clId="{631EB912-7CA9-4E8F-9A3A-AD437471B004}" dt="2024-06-09T10:30:50.205" v="246"/>
          <ac:spMkLst>
            <pc:docMk/>
            <pc:sldMk cId="0" sldId="324"/>
            <ac:spMk id="249" creationId="{00000000-0000-0000-0000-000000000000}"/>
          </ac:spMkLst>
        </pc:spChg>
      </pc:sldChg>
      <pc:sldChg chg="modSp mod">
        <pc:chgData name="AL GARRAYA, Gehane Omar" userId="f23954c5-e144-4092-9610-5359c58a19a4" providerId="ADAL" clId="{631EB912-7CA9-4E8F-9A3A-AD437471B004}" dt="2024-06-09T10:32:40.330" v="253"/>
        <pc:sldMkLst>
          <pc:docMk/>
          <pc:sldMk cId="0" sldId="326"/>
        </pc:sldMkLst>
        <pc:spChg chg="mod">
          <ac:chgData name="AL GARRAYA, Gehane Omar" userId="f23954c5-e144-4092-9610-5359c58a19a4" providerId="ADAL" clId="{631EB912-7CA9-4E8F-9A3A-AD437471B004}" dt="2024-06-09T10:32:40.330" v="253"/>
          <ac:spMkLst>
            <pc:docMk/>
            <pc:sldMk cId="0" sldId="326"/>
            <ac:spMk id="264" creationId="{00000000-0000-0000-0000-000000000000}"/>
          </ac:spMkLst>
        </pc:spChg>
      </pc:sldChg>
      <pc:sldChg chg="modSp mod">
        <pc:chgData name="AL GARRAYA, Gehane Omar" userId="f23954c5-e144-4092-9610-5359c58a19a4" providerId="ADAL" clId="{631EB912-7CA9-4E8F-9A3A-AD437471B004}" dt="2024-06-09T10:33:39.416" v="259"/>
        <pc:sldMkLst>
          <pc:docMk/>
          <pc:sldMk cId="0" sldId="327"/>
        </pc:sldMkLst>
        <pc:spChg chg="mod">
          <ac:chgData name="AL GARRAYA, Gehane Omar" userId="f23954c5-e144-4092-9610-5359c58a19a4" providerId="ADAL" clId="{631EB912-7CA9-4E8F-9A3A-AD437471B004}" dt="2024-06-09T10:33:14.400" v="255"/>
          <ac:spMkLst>
            <pc:docMk/>
            <pc:sldMk cId="0" sldId="327"/>
            <ac:spMk id="270" creationId="{00000000-0000-0000-0000-000000000000}"/>
          </ac:spMkLst>
        </pc:spChg>
        <pc:spChg chg="mod">
          <ac:chgData name="AL GARRAYA, Gehane Omar" userId="f23954c5-e144-4092-9610-5359c58a19a4" providerId="ADAL" clId="{631EB912-7CA9-4E8F-9A3A-AD437471B004}" dt="2024-06-09T10:33:39.416" v="259"/>
          <ac:spMkLst>
            <pc:docMk/>
            <pc:sldMk cId="0" sldId="327"/>
            <ac:spMk id="271" creationId="{00000000-0000-0000-0000-000000000000}"/>
          </ac:spMkLst>
        </pc:spChg>
      </pc:sldChg>
      <pc:sldChg chg="modSp mod">
        <pc:chgData name="AL GARRAYA, Gehane Omar" userId="f23954c5-e144-4092-9610-5359c58a19a4" providerId="ADAL" clId="{631EB912-7CA9-4E8F-9A3A-AD437471B004}" dt="2024-06-09T10:35:13.997" v="261"/>
        <pc:sldMkLst>
          <pc:docMk/>
          <pc:sldMk cId="0" sldId="329"/>
        </pc:sldMkLst>
        <pc:spChg chg="mod">
          <ac:chgData name="AL GARRAYA, Gehane Omar" userId="f23954c5-e144-4092-9610-5359c58a19a4" providerId="ADAL" clId="{631EB912-7CA9-4E8F-9A3A-AD437471B004}" dt="2024-06-09T10:35:13.997" v="261"/>
          <ac:spMkLst>
            <pc:docMk/>
            <pc:sldMk cId="0" sldId="329"/>
            <ac:spMk id="287" creationId="{00000000-0000-0000-0000-000000000000}"/>
          </ac:spMkLst>
        </pc:spChg>
      </pc:sldChg>
      <pc:sldChg chg="modSp mod">
        <pc:chgData name="AL GARRAYA, Gehane Omar" userId="f23954c5-e144-4092-9610-5359c58a19a4" providerId="ADAL" clId="{631EB912-7CA9-4E8F-9A3A-AD437471B004}" dt="2024-06-09T10:38:50.689" v="273" actId="20577"/>
        <pc:sldMkLst>
          <pc:docMk/>
          <pc:sldMk cId="0" sldId="330"/>
        </pc:sldMkLst>
        <pc:spChg chg="mod">
          <ac:chgData name="AL GARRAYA, Gehane Omar" userId="f23954c5-e144-4092-9610-5359c58a19a4" providerId="ADAL" clId="{631EB912-7CA9-4E8F-9A3A-AD437471B004}" dt="2024-06-09T10:38:50.689" v="273" actId="20577"/>
          <ac:spMkLst>
            <pc:docMk/>
            <pc:sldMk cId="0" sldId="330"/>
            <ac:spMk id="310" creationId="{00000000-0000-0000-0000-000000000000}"/>
          </ac:spMkLst>
        </pc:spChg>
      </pc:sldChg>
      <pc:sldChg chg="modSp mod">
        <pc:chgData name="AL GARRAYA, Gehane Omar" userId="f23954c5-e144-4092-9610-5359c58a19a4" providerId="ADAL" clId="{631EB912-7CA9-4E8F-9A3A-AD437471B004}" dt="2024-06-09T10:50:03.834" v="309"/>
        <pc:sldMkLst>
          <pc:docMk/>
          <pc:sldMk cId="0" sldId="340"/>
        </pc:sldMkLst>
        <pc:spChg chg="mod">
          <ac:chgData name="AL GARRAYA, Gehane Omar" userId="f23954c5-e144-4092-9610-5359c58a19a4" providerId="ADAL" clId="{631EB912-7CA9-4E8F-9A3A-AD437471B004}" dt="2024-06-09T10:50:03.834" v="309"/>
          <ac:spMkLst>
            <pc:docMk/>
            <pc:sldMk cId="0" sldId="340"/>
            <ac:spMk id="35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sz="1200" b="0" i="0" u="none" strike="noStrike" dirty="0">
                <a:solidFill>
                  <a:srgbClr val="000000"/>
                </a:solidFill>
                <a:latin typeface="Century Gothic"/>
                <a:ea typeface="Century Gothic"/>
                <a:cs typeface="Century Gothic"/>
                <a:sym typeface="Century Gothic"/>
              </a:rPr>
              <a:t>توفر خدمة البحث في ركن البراءات مجموعة واسعة من المعاملات  التي يمكن استخدامها للجمع بين مصطلحات البحث، بما في ذلك المعاملات المنطقية، ومعاملات القرب، ومعاملات المدى. تسمح معاملات التشغيل هذه للمستخدمين بالتخصيص.</a:t>
            </a:r>
            <a:endParaRPr lang="en-US" sz="1200" b="0" i="0" u="none" strike="noStrike" dirty="0">
              <a:solidFill>
                <a:srgbClr val="000000"/>
              </a:solidFill>
              <a:latin typeface="Century Gothic"/>
              <a:ea typeface="Century Gothic"/>
              <a:cs typeface="Century Gothic"/>
              <a:sym typeface="Century Gothic"/>
            </a:endParaRPr>
          </a:p>
          <a:p>
            <a:pPr marL="171450" lvl="0" indent="-171450" algn="r" rtl="1">
              <a:lnSpc>
                <a:spcPct val="100000"/>
              </a:lnSpc>
              <a:spcBef>
                <a:spcPts val="0"/>
              </a:spcBef>
              <a:spcAft>
                <a:spcPts val="0"/>
              </a:spcAft>
              <a:buSzPts val="1400"/>
              <a:buFont typeface="Arial"/>
              <a:buChar char="•"/>
            </a:pPr>
            <a:r>
              <a:rPr lang="ar-EG" sz="1200" b="0" i="0" u="none" strike="noStrike" dirty="0">
                <a:solidFill>
                  <a:srgbClr val="000000"/>
                </a:solidFill>
                <a:latin typeface="Century Gothic"/>
                <a:ea typeface="Century Gothic"/>
                <a:cs typeface="Century Gothic"/>
                <a:sym typeface="Century Gothic"/>
              </a:rPr>
              <a:t>نتائج البحث. يمكن استخدام معامل البتر </a:t>
            </a:r>
            <a:r>
              <a:rPr lang="en-US" sz="1200" b="0" i="0" u="none" strike="noStrike" dirty="0">
                <a:solidFill>
                  <a:srgbClr val="000000"/>
                </a:solidFill>
                <a:latin typeface="Century Gothic"/>
                <a:ea typeface="Century Gothic"/>
                <a:cs typeface="Century Gothic"/>
                <a:sym typeface="Century Gothic"/>
              </a:rPr>
              <a:t>Wildcard </a:t>
            </a:r>
            <a:r>
              <a:rPr lang="ar-EG" sz="1200" b="0" i="0" u="none" strike="noStrike" dirty="0">
                <a:solidFill>
                  <a:srgbClr val="000000"/>
                </a:solidFill>
                <a:latin typeface="Century Gothic"/>
                <a:ea typeface="Century Gothic"/>
                <a:cs typeface="Century Gothic"/>
                <a:sym typeface="Century Gothic"/>
              </a:rPr>
              <a:t>للبحث عن متغيرات المصطلحات بناءً على جذع أو جذر مشترك. لمزيد من المعلومات حول المشغلين المتاحين في خدمة بحث ركن البراءات، قم بإلقاء نظرة على صفحة صيغة الاستعلام الخاصة بهم</a:t>
            </a:r>
            <a:r>
              <a:rPr lang="en-US" sz="1200" b="0" i="0" u="none" strike="noStrike" dirty="0">
                <a:solidFill>
                  <a:srgbClr val="000000"/>
                </a:solidFill>
                <a:latin typeface="Century Gothic"/>
                <a:ea typeface="Century Gothic"/>
                <a:cs typeface="Century Gothic"/>
                <a:sym typeface="Century Gothic"/>
              </a:rPr>
              <a:t>.</a:t>
            </a:r>
            <a:endParaRPr dirty="0"/>
          </a:p>
          <a:p>
            <a:pPr marL="171450" lvl="0" indent="-171450" algn="r" rtl="1">
              <a:lnSpc>
                <a:spcPct val="100000"/>
              </a:lnSpc>
              <a:spcBef>
                <a:spcPts val="0"/>
              </a:spcBef>
              <a:spcAft>
                <a:spcPts val="0"/>
              </a:spcAft>
              <a:buSzPts val="1400"/>
              <a:buFont typeface="Arial"/>
              <a:buChar char="•"/>
            </a:pPr>
            <a:r>
              <a:rPr lang="ar-EG" sz="1200" b="0" i="0" u="none" strike="noStrike" dirty="0">
                <a:solidFill>
                  <a:srgbClr val="000000"/>
                </a:solidFill>
                <a:latin typeface="Century Gothic"/>
                <a:ea typeface="Century Gothic"/>
                <a:cs typeface="Century Gothic"/>
                <a:sym typeface="Century Gothic"/>
              </a:rPr>
              <a:t>تستخدم واجهة البحث المتقدم رموز الحقول لتحديد الحقول التي يجب العثور على مصطلحات البحث فيها. يمكن العثور على مزيد من المعلومات حول رموز الحقول على صفحتهم على تعريف الحقول.</a:t>
            </a:r>
            <a:endParaRPr b="0" dirty="0"/>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6" name="Google Shape;1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3" name="Google Shape;1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1" name="Google Shape;18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88" name="Google Shape;1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b="0" dirty="0"/>
              <a:t>يستخدم البحث الجذري للكلمة: بكتابة "خلية"، ستتضمن النتائج "خلية"، و"خلايا"، وما إلى ذلك. ويرتبط الأصل بلغة البحث، وفي هذا المثال، هو الأصل الإنجليزي. انقر فوق أمثلة الاستعلام لإظهار أمثلة البحث التي يقترحها النظام</a:t>
            </a:r>
            <a:r>
              <a:rPr lang="en-US" dirty="0"/>
              <a:t>.</a:t>
            </a:r>
            <a:endParaRPr dirty="0"/>
          </a:p>
          <a:p>
            <a:pPr marL="171450" lvl="0" indent="-171450" algn="r" rtl="1">
              <a:lnSpc>
                <a:spcPct val="100000"/>
              </a:lnSpc>
              <a:spcBef>
                <a:spcPts val="0"/>
              </a:spcBef>
              <a:spcAft>
                <a:spcPts val="0"/>
              </a:spcAft>
              <a:buSzPts val="1400"/>
              <a:buFont typeface="Arial"/>
              <a:buChar char="•"/>
            </a:pPr>
            <a:r>
              <a:rPr lang="ar-EG" dirty="0"/>
              <a:t>انقر فوق أمثلة الاستعلام لإظهار أمثلة البحث التي يقترحها النظام. انقر على تلك الأمثلة لإدراجها في مربع البحث</a:t>
            </a:r>
            <a:r>
              <a:rPr lang="en-US" dirty="0"/>
              <a:t>.</a:t>
            </a:r>
            <a:endParaRPr dirty="0"/>
          </a:p>
        </p:txBody>
      </p:sp>
      <p:sp>
        <p:nvSpPr>
          <p:cNvPr id="196" name="Google Shape;196;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يوفر البحث في تجميعة حقول قائمة </a:t>
            </a:r>
            <a:r>
              <a:rPr lang="ar-EG" b="1" dirty="0"/>
              <a:t>بحقول البحث المعدة مسبقًا </a:t>
            </a:r>
            <a:r>
              <a:rPr lang="ar-EG" dirty="0"/>
              <a:t>والتي يمكن </a:t>
            </a:r>
            <a:r>
              <a:rPr lang="ar-EG" b="1" dirty="0"/>
              <a:t>دمجها</a:t>
            </a:r>
            <a:r>
              <a:rPr lang="ar-EG" dirty="0"/>
              <a:t> وفقًا لاحتياجات المستخدمين؛ يجب استخدامه للبحث معًا عن مفاهيم مختلفة مثل التاريخ والمخترع، والمخترع والشركة، وما إلى ذلك</a:t>
            </a:r>
            <a:r>
              <a:rPr lang="en-US" dirty="0"/>
              <a:t>. </a:t>
            </a:r>
            <a:endParaRPr dirty="0"/>
          </a:p>
          <a:p>
            <a:pPr marL="171450" lvl="0" indent="-171450" algn="r" rtl="1">
              <a:lnSpc>
                <a:spcPct val="100000"/>
              </a:lnSpc>
              <a:spcBef>
                <a:spcPts val="0"/>
              </a:spcBef>
              <a:spcAft>
                <a:spcPts val="0"/>
              </a:spcAft>
              <a:buSzPts val="1400"/>
              <a:buFont typeface="Arial"/>
              <a:buChar char="•"/>
            </a:pPr>
            <a:r>
              <a:rPr lang="ar-EG" dirty="0"/>
              <a:t>بشكل أساسي، أي مجموعة من حقول البحث المعدة مسبقًا والمتوفرة في بحث مجموعة الحقول ممكنة.</a:t>
            </a:r>
            <a:endParaRPr dirty="0"/>
          </a:p>
        </p:txBody>
      </p:sp>
      <p:sp>
        <p:nvSpPr>
          <p:cNvPr id="208" name="Google Shape;208;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7" name="Google Shape;217;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0" name="Google Shape;230;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8" name="Google Shape;238;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اللغات التالية متاحة: الصينية والدانماركية والهولندية والإنجليزية والفرنسية والألمانية والإيطالية واليابانية والكورية والبولندية والبرتغالية والروسية والإسبانية والسويدية</a:t>
            </a:r>
            <a:r>
              <a:rPr lang="en-US" dirty="0"/>
              <a:t>.</a:t>
            </a:r>
            <a:endParaRPr dirty="0"/>
          </a:p>
          <a:p>
            <a:pPr marL="171450" lvl="0" indent="-171450" algn="r" rtl="1">
              <a:lnSpc>
                <a:spcPct val="100000"/>
              </a:lnSpc>
              <a:spcBef>
                <a:spcPts val="0"/>
              </a:spcBef>
              <a:spcAft>
                <a:spcPts val="0"/>
              </a:spcAft>
              <a:buSzPts val="1400"/>
              <a:buFont typeface="Arial"/>
              <a:buChar char="•"/>
            </a:pPr>
            <a:r>
              <a:rPr lang="ar-EG" sz="1200" b="0" i="0" u="none" strike="noStrike" cap="none" dirty="0">
                <a:solidFill>
                  <a:schemeClr val="dk1"/>
                </a:solidFill>
                <a:latin typeface="Calibri"/>
                <a:ea typeface="Calibri"/>
                <a:cs typeface="Calibri"/>
                <a:sym typeface="Calibri"/>
              </a:rPr>
              <a:t>ما عليك سوى إدخال مصطلح واحد أو أكثر بإحدى اللغات تلك في مربع البحث وسيقترح النظام بدائل ويترجم المصطلح (المصطلحات)، مما يسمح للمستخدم بالبحث في وثائق براءات الاختراع التي تم الكشف عنها بجميع هذه اللغات.</a:t>
            </a:r>
            <a:endParaRPr dirty="0"/>
          </a:p>
        </p:txBody>
      </p:sp>
      <p:sp>
        <p:nvSpPr>
          <p:cNvPr id="246" name="Google Shape;246;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3" name="Google Shape;25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b="1" dirty="0"/>
              <a:t>الدقة </a:t>
            </a:r>
            <a:r>
              <a:rPr lang="ar-EG" b="0" dirty="0"/>
              <a:t>هي نسبة المستندات ذات الصلة في مجموعة كافة المستندات التي يعرضها استعلام البحث. إنه مقياس للدقة</a:t>
            </a:r>
            <a:r>
              <a:rPr lang="en-US" dirty="0"/>
              <a:t>. </a:t>
            </a:r>
            <a:endParaRPr dirty="0"/>
          </a:p>
          <a:p>
            <a:pPr marL="171450" lvl="0" indent="-171450" algn="r" rtl="1">
              <a:lnSpc>
                <a:spcPct val="100000"/>
              </a:lnSpc>
              <a:spcBef>
                <a:spcPts val="0"/>
              </a:spcBef>
              <a:spcAft>
                <a:spcPts val="0"/>
              </a:spcAft>
              <a:buSzPts val="1400"/>
              <a:buFont typeface="Arial"/>
              <a:buChar char="•"/>
            </a:pPr>
            <a:r>
              <a:rPr lang="ar-EG" b="1" dirty="0"/>
              <a:t>الاستدعاء</a:t>
            </a:r>
            <a:r>
              <a:rPr lang="ar-EG" b="0" dirty="0"/>
              <a:t> هو عدد المستندات ذات الصلة التي تم استرجاعها كجزء من جميع المستندات ذات الصلة. وهو مقياس للاكتمال</a:t>
            </a:r>
            <a:r>
              <a:rPr lang="en-US" dirty="0"/>
              <a:t>. </a:t>
            </a:r>
            <a:endParaRPr dirty="0"/>
          </a:p>
          <a:p>
            <a:pPr marL="171450" lvl="0" indent="-82550" algn="l" rtl="0">
              <a:lnSpc>
                <a:spcPct val="100000"/>
              </a:lnSpc>
              <a:spcBef>
                <a:spcPts val="0"/>
              </a:spcBef>
              <a:spcAft>
                <a:spcPts val="0"/>
              </a:spcAft>
              <a:buSzPts val="1400"/>
              <a:buFont typeface="Arial"/>
              <a:buNone/>
            </a:pPr>
            <a:endParaRPr dirty="0"/>
          </a:p>
          <a:p>
            <a:pPr marL="171450" lvl="0" indent="-171450" algn="r" rtl="1">
              <a:lnSpc>
                <a:spcPct val="100000"/>
              </a:lnSpc>
              <a:spcBef>
                <a:spcPts val="0"/>
              </a:spcBef>
              <a:spcAft>
                <a:spcPts val="0"/>
              </a:spcAft>
              <a:buSzPts val="1400"/>
              <a:buFont typeface="Arial"/>
              <a:buChar char="•"/>
            </a:pPr>
            <a:r>
              <a:rPr lang="ar-EG" sz="1200" b="0" i="0" u="none" strike="noStrike" dirty="0">
                <a:solidFill>
                  <a:srgbClr val="000000"/>
                </a:solidFill>
                <a:latin typeface="Century Gothic"/>
                <a:ea typeface="Century Gothic"/>
                <a:cs typeface="Century Gothic"/>
                <a:sym typeface="Century Gothic"/>
              </a:rPr>
              <a:t>لمزيد من المعلومات حول </a:t>
            </a:r>
            <a:r>
              <a:rPr lang="ar-EG" dirty="0">
                <a:solidFill>
                  <a:srgbClr val="586F7C"/>
                </a:solidFill>
                <a:latin typeface="Open Sans"/>
                <a:ea typeface="Open Sans"/>
                <a:cs typeface="Open Sans"/>
                <a:sym typeface="Open Sans"/>
              </a:rPr>
              <a:t>توسيع البحث في لغات مختلفة</a:t>
            </a:r>
            <a:r>
              <a:rPr lang="ar-EG" sz="1200" b="0" i="0" u="none" strike="noStrike" dirty="0">
                <a:solidFill>
                  <a:srgbClr val="000000"/>
                </a:solidFill>
                <a:latin typeface="Century Gothic"/>
                <a:ea typeface="Century Gothic"/>
                <a:cs typeface="Century Gothic"/>
                <a:sym typeface="Century Gothic"/>
              </a:rPr>
              <a:t>، راجع دليل مستخدم ركن البراءات.</a:t>
            </a:r>
            <a:endParaRPr dirty="0"/>
          </a:p>
        </p:txBody>
      </p:sp>
      <p:sp>
        <p:nvSpPr>
          <p:cNvPr id="261" name="Google Shape;261;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sz="1200" b="0" i="0" u="none" strike="noStrike" dirty="0">
                <a:solidFill>
                  <a:srgbClr val="000000"/>
                </a:solidFill>
                <a:latin typeface="Century Gothic"/>
                <a:ea typeface="Century Gothic"/>
                <a:cs typeface="Century Gothic"/>
                <a:sym typeface="Century Gothic"/>
              </a:rPr>
              <a:t>إذا لم يكن لدى الشخص حساب الويبو لتسجيل الدخول، راجع دليل مستخدم ركن البراءات للحصول على معلومات حول كيفية إنشاء حساب</a:t>
            </a:r>
            <a:r>
              <a:rPr lang="en-US" sz="1200" b="0" i="0" u="none" strike="noStrike" dirty="0">
                <a:solidFill>
                  <a:srgbClr val="000000"/>
                </a:solidFill>
                <a:latin typeface="Century Gothic"/>
                <a:ea typeface="Century Gothic"/>
                <a:cs typeface="Century Gothic"/>
                <a:sym typeface="Century Gothic"/>
              </a:rPr>
              <a:t>.</a:t>
            </a:r>
            <a:endParaRPr dirty="0"/>
          </a:p>
        </p:txBody>
      </p:sp>
      <p:sp>
        <p:nvSpPr>
          <p:cNvPr id="268" name="Google Shape;268;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يمكن للمستخدمين إرسال استعلام مباشرة أو التحقق من البنية باستخدام زر العرض في المحرر؛ سيقوم بمعالجة بيانات الإدخال لتحويل اسم المركب أو </a:t>
            </a:r>
            <a:r>
              <a:rPr lang="en-US" dirty="0"/>
              <a:t>INN </a:t>
            </a:r>
            <a:r>
              <a:rPr lang="ar-EG" dirty="0"/>
              <a:t>أو </a:t>
            </a:r>
            <a:r>
              <a:rPr lang="en-US" dirty="0" err="1"/>
              <a:t>InchI</a:t>
            </a:r>
            <a:r>
              <a:rPr lang="en-US" dirty="0"/>
              <a:t> </a:t>
            </a:r>
            <a:r>
              <a:rPr lang="ar-EG" dirty="0"/>
              <a:t>أو </a:t>
            </a:r>
            <a:r>
              <a:rPr lang="en-US" dirty="0"/>
              <a:t>SMILES </a:t>
            </a:r>
            <a:r>
              <a:rPr lang="ar-EG" dirty="0"/>
              <a:t>إلى البنية المقابلة</a:t>
            </a:r>
            <a:r>
              <a:rPr lang="en-US" dirty="0"/>
              <a:t>.</a:t>
            </a:r>
            <a:endParaRPr dirty="0"/>
          </a:p>
          <a:p>
            <a:pPr marL="171450" lvl="0" indent="-82550" algn="l" rtl="0">
              <a:lnSpc>
                <a:spcPct val="100000"/>
              </a:lnSpc>
              <a:spcBef>
                <a:spcPts val="0"/>
              </a:spcBef>
              <a:spcAft>
                <a:spcPts val="0"/>
              </a:spcAft>
              <a:buSzPts val="1400"/>
              <a:buFont typeface="Arial"/>
              <a:buNone/>
            </a:pPr>
            <a:endParaRPr dirty="0"/>
          </a:p>
        </p:txBody>
      </p:sp>
      <p:sp>
        <p:nvSpPr>
          <p:cNvPr id="276" name="Google Shape;2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4" name="Google Shape;28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2" name="Google Shape;29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69900" lvl="0" indent="-342900" algn="just" rtl="1">
              <a:lnSpc>
                <a:spcPct val="150000"/>
              </a:lnSpc>
              <a:spcBef>
                <a:spcPts val="1000"/>
              </a:spcBef>
              <a:spcAft>
                <a:spcPts val="0"/>
              </a:spcAft>
              <a:buClr>
                <a:schemeClr val="dk1"/>
              </a:buClr>
              <a:buSzPts val="2400"/>
              <a:buChar char="●"/>
            </a:pPr>
            <a:r>
              <a:rPr lang="ar-EG" b="0" dirty="0">
                <a:solidFill>
                  <a:srgbClr val="3F3F3F"/>
                </a:solidFill>
                <a:latin typeface="Open Sans"/>
                <a:ea typeface="Open Sans"/>
                <a:cs typeface="Open Sans"/>
                <a:sym typeface="Open Sans"/>
              </a:rPr>
              <a:t>راجع دليل مستخدمي ركن البراءات لمزيد من المعلومات حول البحث باستخدام "بحث البنية الفرعية"</a:t>
            </a:r>
            <a:r>
              <a:rPr lang="ar-EG" b="0" i="1" dirty="0">
                <a:solidFill>
                  <a:srgbClr val="3F3F3F"/>
                </a:solidFill>
                <a:latin typeface="Open Sans"/>
                <a:ea typeface="Open Sans"/>
                <a:cs typeface="Open Sans"/>
                <a:sym typeface="Open Sans"/>
              </a:rPr>
              <a:t>.</a:t>
            </a:r>
            <a:endParaRPr lang="ar-EG" b="0" dirty="0">
              <a:solidFill>
                <a:srgbClr val="3F3F3F"/>
              </a:solidFill>
              <a:latin typeface="Open Sans"/>
              <a:ea typeface="Open Sans"/>
              <a:cs typeface="Open Sans"/>
              <a:sym typeface="Open Sans"/>
            </a:endParaRPr>
          </a:p>
        </p:txBody>
      </p:sp>
      <p:sp>
        <p:nvSpPr>
          <p:cNvPr id="300" name="Google Shape;30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307" name="Google Shape;30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1">
              <a:lnSpc>
                <a:spcPct val="100000"/>
              </a:lnSpc>
              <a:spcBef>
                <a:spcPts val="600"/>
              </a:spcBef>
              <a:spcAft>
                <a:spcPts val="0"/>
              </a:spcAft>
              <a:buSzPts val="1400"/>
              <a:buFont typeface="Arial"/>
              <a:buChar char="•"/>
            </a:pPr>
            <a:r>
              <a:rPr lang="ar-EG" sz="1200" b="0" i="0" u="none" strike="noStrike" dirty="0">
                <a:solidFill>
                  <a:srgbClr val="000000"/>
                </a:solidFill>
                <a:latin typeface="Century Gothic"/>
                <a:ea typeface="Century Gothic"/>
                <a:cs typeface="Century Gothic"/>
                <a:sym typeface="Century Gothic"/>
              </a:rPr>
              <a:t>يتوفر المزيد من المعلومات حول تصفح المحتوى باستخدام كل حقل من الحقول في دليل مستخدم ركن البراءات</a:t>
            </a:r>
            <a:r>
              <a:rPr lang="en-US" sz="1200" b="0" i="0" u="none" strike="noStrike" dirty="0">
                <a:solidFill>
                  <a:srgbClr val="000000"/>
                </a:solidFill>
                <a:latin typeface="Century Gothic"/>
                <a:ea typeface="Century Gothic"/>
                <a:cs typeface="Century Gothic"/>
                <a:sym typeface="Century Gothic"/>
              </a:rPr>
              <a:t>. </a:t>
            </a:r>
            <a:endParaRPr b="0" dirty="0"/>
          </a:p>
          <a:p>
            <a:pPr marL="457200" marR="0" lvl="0" indent="-228600" algn="l" rtl="0">
              <a:lnSpc>
                <a:spcPct val="100000"/>
              </a:lnSpc>
              <a:spcBef>
                <a:spcPts val="600"/>
              </a:spcBef>
              <a:spcAft>
                <a:spcPts val="0"/>
              </a:spcAft>
              <a:buClr>
                <a:srgbClr val="000000"/>
              </a:buClr>
              <a:buSzPts val="1400"/>
              <a:buFont typeface="Arial"/>
              <a:buNone/>
            </a:pPr>
            <a:br>
              <a:rPr lang="en-US" dirty="0"/>
            </a:br>
            <a:endParaRPr dirty="0"/>
          </a:p>
        </p:txBody>
      </p:sp>
      <p:sp>
        <p:nvSpPr>
          <p:cNvPr id="314" name="Google Shape;31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3" name="Google Shape;32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sz="1200" b="0" i="0" u="none" strike="noStrike" cap="none" dirty="0">
                <a:solidFill>
                  <a:schemeClr val="dk1"/>
                </a:solidFill>
                <a:latin typeface="Calibri"/>
                <a:ea typeface="Calibri"/>
                <a:cs typeface="Calibri"/>
                <a:sym typeface="Calibri"/>
              </a:rPr>
              <a:t>يتحسن نظام البحث في ركن البراءات باستمرار لتوفير ميزات جديدة ومحتوى جديد لمستخدميه. لمواكبة آخر التطورات في نظام البحث في ركن البراءات، قم بإلقاء نظرة على أخبار ركن البراءات.</a:t>
            </a:r>
            <a:endParaRPr dirty="0"/>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للوصول إلى حقول البحث المتنوعة، انقر فوق السهم الموجود بجوار مربع الصفحة الأمامية.</a:t>
            </a:r>
            <a:endParaRPr dirty="0"/>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7215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atentscope.wipo.int/search/help/en/users_guide.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bit.ly/2w3CU5C" TargetMode="External"/><Relationship Id="rId5" Type="http://schemas.openxmlformats.org/officeDocument/2006/relationships/hyperlink" Target="http://www.research4life.org/newsletter" TargetMode="External"/><Relationship Id="rId4" Type="http://schemas.openxmlformats.org/officeDocument/2006/relationships/hyperlink" Target="http://www.research4life.org/trainin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34.png"/><Relationship Id="rId4" Type="http://schemas.openxmlformats.org/officeDocument/2006/relationships/hyperlink" Target="https://www.un.org/sustainabledevelopment/inequality/" TargetMode="External"/><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po.int/patentscope/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FFFFFF"/>
              </a:buClr>
              <a:buSzPts val="3600"/>
              <a:buFont typeface="Arial"/>
              <a:buNone/>
            </a:pPr>
            <a:r>
              <a:rPr lang="ar-SA" sz="4000" dirty="0">
                <a:solidFill>
                  <a:srgbClr val="004890"/>
                </a:solidFill>
                <a:latin typeface="Open Sans"/>
                <a:ea typeface="Open Sans"/>
                <a:cs typeface="Open Sans"/>
                <a:sym typeface="Open Sans"/>
              </a:rPr>
              <a:t>الت</a:t>
            </a:r>
            <a:r>
              <a:rPr lang="ar-EG" sz="4000" dirty="0">
                <a:solidFill>
                  <a:srgbClr val="004890"/>
                </a:solidFill>
                <a:latin typeface="Open Sans"/>
                <a:ea typeface="Open Sans"/>
                <a:cs typeface="Open Sans"/>
                <a:sym typeface="Open Sans"/>
              </a:rPr>
              <a:t>نمية</a:t>
            </a:r>
            <a:r>
              <a:rPr lang="ar-SA" sz="4000" dirty="0">
                <a:solidFill>
                  <a:srgbClr val="004890"/>
                </a:solidFill>
                <a:latin typeface="Open Sans"/>
                <a:ea typeface="Open Sans"/>
                <a:cs typeface="Open Sans"/>
                <a:sym typeface="Open Sans"/>
              </a:rPr>
              <a:t> والابتكار</a:t>
            </a:r>
            <a:endParaRPr sz="40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en-US" sz="3563" b="1" dirty="0">
                <a:solidFill>
                  <a:srgbClr val="004890"/>
                </a:solidFill>
                <a:latin typeface="Open Sans"/>
                <a:ea typeface="Open Sans"/>
                <a:cs typeface="Open Sans"/>
                <a:sym typeface="Open Sans"/>
              </a:rPr>
              <a:t> </a:t>
            </a:r>
            <a:r>
              <a:rPr lang="ar-SA" sz="3563" b="1" dirty="0">
                <a:solidFill>
                  <a:srgbClr val="004890"/>
                </a:solidFill>
                <a:latin typeface="Open Sans"/>
                <a:ea typeface="Open Sans"/>
                <a:cs typeface="Open Sans"/>
                <a:sym typeface="Open Sans"/>
              </a:rPr>
              <a:t>مصادر إضافية لتخصص محدد</a:t>
            </a:r>
            <a:endParaRPr sz="3888"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is a public-private partnership of five </a:t>
            </a:r>
            <a:r>
              <a:rPr lang="en-US" sz="1800" b="1" i="0" u="none" strike="noStrike" cap="none" dirty="0" err="1">
                <a:solidFill>
                  <a:schemeClr val="lt1"/>
                </a:solidFill>
                <a:latin typeface="Open Sans"/>
                <a:ea typeface="Open Sans"/>
                <a:cs typeface="Open Sans"/>
                <a:sym typeface="Open Sans"/>
              </a:rPr>
              <a:t>programmes</a:t>
            </a:r>
            <a:r>
              <a:rPr lang="en-US" sz="1800" b="1" i="0" u="none" strike="noStrike" cap="none"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10" name="Google Shape;71;p38">
            <a:extLst>
              <a:ext uri="{FF2B5EF4-FFF2-40B4-BE49-F238E27FC236}">
                <a16:creationId xmlns:a16="http://schemas.microsoft.com/office/drawing/2014/main" id="{B784CFC1-72D6-6745-B0DF-7C98A6F079AA}"/>
              </a:ext>
            </a:extLst>
          </p:cNvPr>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lvl="0" algn="ctr" rtl="1">
              <a:buSzPts val="1800"/>
            </a:pPr>
            <a:r>
              <a:rPr lang="ar-SA" sz="1800" b="1" i="0" u="none" strike="noStrike" cap="none" dirty="0">
                <a:solidFill>
                  <a:schemeClr val="bg1">
                    <a:lumMod val="95000"/>
                  </a:schemeClr>
                </a:solidFill>
                <a:latin typeface="Open Sans"/>
                <a:ea typeface="Open Sans"/>
                <a:cs typeface="Open Sans"/>
                <a:sym typeface="Open Sans"/>
              </a:rPr>
              <a:t>مجموعات البحوث من أجل الحياة </a:t>
            </a:r>
            <a:r>
              <a:rPr lang="en-US" sz="1800" b="1" i="0" u="none" strike="noStrike" cap="none" dirty="0">
                <a:solidFill>
                  <a:schemeClr val="bg1">
                    <a:lumMod val="95000"/>
                  </a:schemeClr>
                </a:solidFill>
                <a:latin typeface="Open Sans"/>
                <a:ea typeface="Open Sans"/>
                <a:cs typeface="Open Sans"/>
                <a:sym typeface="Open Sans"/>
              </a:rPr>
              <a:t>Research4Life" </a:t>
            </a:r>
            <a:r>
              <a:rPr lang="ar-SA" sz="1800" b="1" i="0" u="none" strike="noStrike" cap="none" dirty="0">
                <a:solidFill>
                  <a:schemeClr val="bg1">
                    <a:lumMod val="95000"/>
                  </a:schemeClr>
                </a:solidFill>
                <a:latin typeface="Open Sans"/>
                <a:ea typeface="Open Sans"/>
                <a:cs typeface="Open Sans"/>
                <a:sym typeface="Open Sans"/>
              </a:rPr>
              <a:t>" هي شراكة بين القطاعين العام والخاص لخمس مجموعات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0" y="378812"/>
            <a:ext cx="7778839"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استخدام البحث البسيط لـ </a:t>
            </a:r>
            <a:r>
              <a:rPr lang="en-US" dirty="0">
                <a:solidFill>
                  <a:srgbClr val="586F7C"/>
                </a:solidFill>
                <a:latin typeface="Open Sans"/>
                <a:ea typeface="Open Sans"/>
                <a:cs typeface="Open Sans"/>
                <a:sym typeface="Open Sans"/>
              </a:rPr>
              <a:t>PATENTSCOPE</a:t>
            </a:r>
            <a:endParaRPr dirty="0">
              <a:solidFill>
                <a:srgbClr val="586F7C"/>
              </a:solidFill>
              <a:latin typeface="Open Sans"/>
              <a:ea typeface="Open Sans"/>
              <a:cs typeface="Open Sans"/>
              <a:sym typeface="Open Sans"/>
            </a:endParaRPr>
          </a:p>
        </p:txBody>
      </p:sp>
      <p:sp>
        <p:nvSpPr>
          <p:cNvPr id="149" name="Google Shape;149;p7"/>
          <p:cNvSpPr txBox="1">
            <a:spLocks noGrp="1"/>
          </p:cNvSpPr>
          <p:nvPr>
            <p:ph type="body" idx="1"/>
          </p:nvPr>
        </p:nvSpPr>
        <p:spPr>
          <a:xfrm>
            <a:off x="1" y="1810196"/>
            <a:ext cx="11182661" cy="4655918"/>
          </a:xfrm>
          <a:prstGeom prst="rect">
            <a:avLst/>
          </a:prstGeom>
          <a:noFill/>
          <a:ln>
            <a:noFill/>
          </a:ln>
        </p:spPr>
        <p:txBody>
          <a:bodyPr spcFirstLastPara="1" wrap="square" lIns="91425" tIns="45700" rIns="91425" bIns="45700" anchor="t" anchorCtr="0">
            <a:noAutofit/>
          </a:bodyPr>
          <a:lstStyle/>
          <a:p>
            <a:pPr marL="457200" lvl="0" indent="-381000" algn="just" rtl="1">
              <a:lnSpc>
                <a:spcPct val="150000"/>
              </a:lnSpc>
              <a:spcBef>
                <a:spcPts val="1000"/>
              </a:spcBef>
              <a:spcAft>
                <a:spcPts val="0"/>
              </a:spcAft>
              <a:buClr>
                <a:schemeClr val="dk1"/>
              </a:buClr>
              <a:buSzPts val="2400"/>
              <a:buChar char="●"/>
            </a:pPr>
            <a:r>
              <a:rPr lang="ar-EG" b="1" dirty="0">
                <a:solidFill>
                  <a:srgbClr val="3F3F3F"/>
                </a:solidFill>
                <a:latin typeface="Open Sans"/>
                <a:ea typeface="Open Sans"/>
                <a:cs typeface="Open Sans"/>
                <a:sym typeface="Open Sans"/>
              </a:rPr>
              <a:t>حدد أحد </a:t>
            </a:r>
            <a:r>
              <a:rPr lang="ar-EG" dirty="0">
                <a:solidFill>
                  <a:srgbClr val="3F3F3F"/>
                </a:solidFill>
                <a:latin typeface="Open Sans"/>
                <a:ea typeface="Open Sans"/>
                <a:cs typeface="Open Sans"/>
                <a:sym typeface="Open Sans"/>
              </a:rPr>
              <a:t>حقول البحث السبعة المتاحة من القائمة المنسدلة.</a:t>
            </a:r>
            <a:endParaRPr lang="en-US" dirty="0">
              <a:solidFill>
                <a:srgbClr val="3F3F3F"/>
              </a:solidFill>
              <a:latin typeface="Open Sans"/>
              <a:ea typeface="Open Sans"/>
              <a:cs typeface="Open Sans"/>
              <a:sym typeface="Open Sans"/>
            </a:endParaRPr>
          </a:p>
          <a:p>
            <a:pPr marL="457200" lvl="0" indent="-381000" algn="just"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حدد </a:t>
            </a:r>
            <a:r>
              <a:rPr lang="ar-EG" b="1" dirty="0">
                <a:solidFill>
                  <a:srgbClr val="3F3F3F"/>
                </a:solidFill>
                <a:latin typeface="Open Sans"/>
                <a:ea typeface="Open Sans"/>
                <a:cs typeface="Open Sans"/>
                <a:sym typeface="Open Sans"/>
              </a:rPr>
              <a:t>لغة</a:t>
            </a:r>
            <a:r>
              <a:rPr lang="ar-EG" dirty="0">
                <a:solidFill>
                  <a:srgbClr val="3F3F3F"/>
                </a:solidFill>
                <a:latin typeface="Open Sans"/>
                <a:ea typeface="Open Sans"/>
                <a:cs typeface="Open Sans"/>
                <a:sym typeface="Open Sans"/>
              </a:rPr>
              <a:t> ذات صلة عند تحديد حقل </a:t>
            </a:r>
            <a:r>
              <a:rPr lang="ar-EG" b="1" dirty="0">
                <a:solidFill>
                  <a:srgbClr val="3F3F3F"/>
                </a:solidFill>
                <a:latin typeface="Open Sans"/>
                <a:ea typeface="Open Sans"/>
                <a:cs typeface="Open Sans"/>
                <a:sym typeface="Open Sans"/>
              </a:rPr>
              <a:t>النص الكامل</a:t>
            </a:r>
            <a:r>
              <a:rPr lang="ar-EG" dirty="0">
                <a:solidFill>
                  <a:srgbClr val="3F3F3F"/>
                </a:solidFill>
                <a:latin typeface="Open Sans"/>
                <a:ea typeface="Open Sans"/>
                <a:cs typeface="Open Sans"/>
                <a:sym typeface="Open Sans"/>
              </a:rPr>
              <a:t>.</a:t>
            </a:r>
            <a:endParaRPr lang="en-US" dirty="0">
              <a:solidFill>
                <a:srgbClr val="3F3F3F"/>
              </a:solidFill>
              <a:latin typeface="Open Sans"/>
              <a:ea typeface="Open Sans"/>
              <a:cs typeface="Open Sans"/>
              <a:sym typeface="Open Sans"/>
            </a:endParaRPr>
          </a:p>
          <a:p>
            <a:pPr marL="457200" lvl="0" indent="-381000" algn="just"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أدخل كل مصطلح في الحقل المحدد.</a:t>
            </a:r>
            <a:endParaRPr lang="en-US" dirty="0">
              <a:solidFill>
                <a:srgbClr val="3F3F3F"/>
              </a:solidFill>
              <a:latin typeface="Open Sans"/>
              <a:ea typeface="Open Sans"/>
              <a:cs typeface="Open Sans"/>
              <a:sym typeface="Open Sans"/>
            </a:endParaRPr>
          </a:p>
          <a:p>
            <a:pPr marL="457200" lvl="0" indent="-381000" algn="just"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حدد المجموعة/المجموعات محل الاهتمام في </a:t>
            </a:r>
            <a:r>
              <a:rPr lang="ar-EG" b="1" dirty="0">
                <a:solidFill>
                  <a:srgbClr val="3F3F3F"/>
                </a:solidFill>
                <a:latin typeface="Open Sans"/>
                <a:ea typeface="Open Sans"/>
                <a:cs typeface="Open Sans"/>
                <a:sym typeface="Open Sans"/>
              </a:rPr>
              <a:t>قائمة الخيارات </a:t>
            </a:r>
            <a:r>
              <a:rPr lang="ar-EG" dirty="0">
                <a:solidFill>
                  <a:srgbClr val="3F3F3F"/>
                </a:solidFill>
                <a:latin typeface="Open Sans"/>
                <a:ea typeface="Open Sans"/>
                <a:cs typeface="Open Sans"/>
                <a:sym typeface="Open Sans"/>
              </a:rPr>
              <a:t>(علامة التبويب</a:t>
            </a:r>
            <a:r>
              <a:rPr lang="en-US" dirty="0">
                <a:solidFill>
                  <a:srgbClr val="3F3F3F"/>
                </a:solidFill>
                <a:latin typeface="Open Sans"/>
                <a:ea typeface="Open Sans"/>
                <a:cs typeface="Open Sans"/>
                <a:sym typeface="Open Sans"/>
              </a:rPr>
              <a:t>(Office </a:t>
            </a:r>
            <a:r>
              <a:rPr lang="ar-EG" dirty="0">
                <a:solidFill>
                  <a:srgbClr val="3F3F3F"/>
                </a:solidFill>
                <a:latin typeface="Open Sans"/>
                <a:ea typeface="Open Sans"/>
                <a:cs typeface="Open Sans"/>
                <a:sym typeface="Open Sans"/>
              </a:rPr>
              <a:t>.</a:t>
            </a:r>
            <a:endParaRPr lang="en-US" dirty="0">
              <a:solidFill>
                <a:srgbClr val="3F3F3F"/>
              </a:solidFill>
              <a:latin typeface="Open Sans"/>
              <a:ea typeface="Open Sans"/>
              <a:cs typeface="Open Sans"/>
              <a:sym typeface="Open Sans"/>
            </a:endParaRPr>
          </a:p>
          <a:p>
            <a:pPr marL="457200" lvl="0" indent="-381000" algn="just"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انقر فوق زر </a:t>
            </a:r>
            <a:r>
              <a:rPr lang="ar-EG" b="1" dirty="0">
                <a:solidFill>
                  <a:srgbClr val="3F3F3F"/>
                </a:solidFill>
                <a:latin typeface="Open Sans"/>
                <a:ea typeface="Open Sans"/>
                <a:cs typeface="Open Sans"/>
                <a:sym typeface="Open Sans"/>
              </a:rPr>
              <a:t>البحث</a:t>
            </a:r>
            <a:r>
              <a:rPr lang="ar-EG"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0" y="378812"/>
            <a:ext cx="7746642"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البحث المتقدم لـ </a:t>
            </a:r>
            <a:r>
              <a:rPr lang="en-US" dirty="0">
                <a:solidFill>
                  <a:srgbClr val="586F7C"/>
                </a:solidFill>
                <a:latin typeface="Open Sans"/>
                <a:ea typeface="Open Sans"/>
                <a:cs typeface="Open Sans"/>
                <a:sym typeface="Open Sans"/>
              </a:rPr>
              <a:t>PATENTSCOPE</a:t>
            </a:r>
            <a:endParaRPr dirty="0">
              <a:solidFill>
                <a:srgbClr val="586F7C"/>
              </a:solidFill>
              <a:latin typeface="Open Sans"/>
              <a:ea typeface="Open Sans"/>
              <a:cs typeface="Open Sans"/>
              <a:sym typeface="Open Sans"/>
            </a:endParaRPr>
          </a:p>
        </p:txBody>
      </p:sp>
      <p:sp>
        <p:nvSpPr>
          <p:cNvPr id="155" name="Google Shape;155;p11"/>
          <p:cNvSpPr txBox="1">
            <a:spLocks noGrp="1"/>
          </p:cNvSpPr>
          <p:nvPr>
            <p:ph type="body" idx="1"/>
          </p:nvPr>
        </p:nvSpPr>
        <p:spPr>
          <a:xfrm>
            <a:off x="8177347" y="1730829"/>
            <a:ext cx="3777787" cy="4327071"/>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تقوم هذه الميزة بإنشاء استعلامات بحث معقدة باستخدام عدد غير محدود من المصطلحات</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للوصول إلى البحث المتقدم، انقر فوق </a:t>
            </a:r>
            <a:r>
              <a:rPr lang="ar-EG" sz="2000" b="1" dirty="0">
                <a:solidFill>
                  <a:srgbClr val="3F3F3F"/>
                </a:solidFill>
                <a:latin typeface="Open Sans"/>
                <a:ea typeface="Open Sans"/>
                <a:cs typeface="Open Sans"/>
                <a:sym typeface="Open Sans"/>
              </a:rPr>
              <a:t>بحث متقدم </a:t>
            </a:r>
            <a:r>
              <a:rPr lang="en-US" sz="2000" b="1" dirty="0">
                <a:solidFill>
                  <a:srgbClr val="3F3F3F"/>
                </a:solidFill>
                <a:latin typeface="Open Sans"/>
                <a:ea typeface="Open Sans"/>
                <a:cs typeface="Open Sans"/>
                <a:sym typeface="Open Sans"/>
              </a:rPr>
              <a:t>Advanced </a:t>
            </a:r>
            <a:r>
              <a:rPr lang="ar-EG" sz="2000" b="1"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Search</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من </a:t>
            </a:r>
            <a:r>
              <a:rPr lang="ar-EG" sz="2000" b="1" dirty="0">
                <a:solidFill>
                  <a:srgbClr val="3F3F3F"/>
                </a:solidFill>
                <a:latin typeface="Open Sans"/>
                <a:ea typeface="Open Sans"/>
                <a:cs typeface="Open Sans"/>
                <a:sym typeface="Open Sans"/>
              </a:rPr>
              <a:t>قائمة البحث</a:t>
            </a:r>
            <a:r>
              <a:rPr lang="en-US" sz="2000" b="1" dirty="0">
                <a:solidFill>
                  <a:srgbClr val="3F3F3F"/>
                </a:solidFill>
                <a:latin typeface="Open Sans"/>
                <a:ea typeface="Open Sans"/>
                <a:cs typeface="Open Sans"/>
                <a:sym typeface="Open Sans"/>
              </a:rPr>
              <a:t>.</a:t>
            </a:r>
            <a:r>
              <a:rPr lang="ar-EG" sz="2000" b="1"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Search menu.</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تستخدم </a:t>
            </a:r>
            <a:r>
              <a:rPr lang="ar-EG" sz="2000" b="1" dirty="0">
                <a:solidFill>
                  <a:srgbClr val="3F3F3F"/>
                </a:solidFill>
                <a:latin typeface="Open Sans"/>
                <a:ea typeface="Open Sans"/>
                <a:cs typeface="Open Sans"/>
                <a:sym typeface="Open Sans"/>
              </a:rPr>
              <a:t>واجهة البحث المتقدم رموز الحقول</a:t>
            </a:r>
            <a:r>
              <a:rPr lang="ar-EG" sz="2000" dirty="0">
                <a:solidFill>
                  <a:srgbClr val="3F3F3F"/>
                </a:solidFill>
                <a:latin typeface="Open Sans"/>
                <a:ea typeface="Open Sans"/>
                <a:cs typeface="Open Sans"/>
                <a:sym typeface="Open Sans"/>
              </a:rPr>
              <a:t> لتحديد الحقول التي يجب العثور على مصطلحات البحث فيها</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pic>
        <p:nvPicPr>
          <p:cNvPr id="156" name="Google Shape;156;p11"/>
          <p:cNvPicPr preferRelativeResize="0"/>
          <p:nvPr/>
        </p:nvPicPr>
        <p:blipFill rotWithShape="1">
          <a:blip r:embed="rId3"/>
          <a:srcRect/>
          <a:stretch/>
        </p:blipFill>
        <p:spPr>
          <a:xfrm>
            <a:off x="118717" y="1772899"/>
            <a:ext cx="8074415" cy="2968908"/>
          </a:xfrm>
          <a:prstGeom prst="rect">
            <a:avLst/>
          </a:prstGeom>
          <a:noFill/>
          <a:ln>
            <a:noFill/>
          </a:ln>
        </p:spPr>
      </p:pic>
      <p:sp>
        <p:nvSpPr>
          <p:cNvPr id="157" name="Google Shape;157;p11"/>
          <p:cNvSpPr/>
          <p:nvPr/>
        </p:nvSpPr>
        <p:spPr>
          <a:xfrm>
            <a:off x="5654799" y="2323476"/>
            <a:ext cx="1304144" cy="2848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0" y="378812"/>
            <a:ext cx="7740203"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كيفية استخدام واجهة البحث المتقدم</a:t>
            </a:r>
            <a:endParaRPr dirty="0">
              <a:solidFill>
                <a:srgbClr val="586F7C"/>
              </a:solidFill>
              <a:latin typeface="Open Sans"/>
              <a:ea typeface="Open Sans"/>
              <a:cs typeface="Open Sans"/>
              <a:sym typeface="Open Sans"/>
            </a:endParaRPr>
          </a:p>
        </p:txBody>
      </p:sp>
      <p:sp>
        <p:nvSpPr>
          <p:cNvPr id="163" name="Google Shape;163;p12"/>
          <p:cNvSpPr txBox="1">
            <a:spLocks noGrp="1"/>
          </p:cNvSpPr>
          <p:nvPr>
            <p:ph type="body" idx="1"/>
          </p:nvPr>
        </p:nvSpPr>
        <p:spPr>
          <a:xfrm>
            <a:off x="0" y="1816275"/>
            <a:ext cx="11422505" cy="4715154"/>
          </a:xfrm>
          <a:prstGeom prst="rect">
            <a:avLst/>
          </a:prstGeom>
          <a:noFill/>
          <a:ln>
            <a:noFill/>
          </a:ln>
        </p:spPr>
        <p:txBody>
          <a:bodyPr spcFirstLastPara="1" wrap="square" lIns="91425" tIns="45700" rIns="91425" bIns="45700" anchor="t" anchorCtr="0">
            <a:noAutofit/>
          </a:bodyPr>
          <a:lstStyle/>
          <a:p>
            <a:pPr marL="457200" lvl="0" indent="-381000" algn="r"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أدخل </a:t>
            </a:r>
            <a:r>
              <a:rPr lang="ar-EG" b="1" dirty="0">
                <a:solidFill>
                  <a:srgbClr val="3F3F3F"/>
                </a:solidFill>
                <a:latin typeface="Open Sans"/>
                <a:ea typeface="Open Sans"/>
                <a:cs typeface="Open Sans"/>
                <a:sym typeface="Open Sans"/>
              </a:rPr>
              <a:t>الكلمات المفتاحية/التعبير المنطقي/رموز الحقول </a:t>
            </a:r>
            <a:r>
              <a:rPr lang="ar-EG" dirty="0">
                <a:solidFill>
                  <a:srgbClr val="3F3F3F"/>
                </a:solidFill>
                <a:latin typeface="Open Sans"/>
                <a:ea typeface="Open Sans"/>
                <a:cs typeface="Open Sans"/>
                <a:sym typeface="Open Sans"/>
              </a:rPr>
              <a:t>وما إلى ذلك؛ انتقل إلى </a:t>
            </a:r>
            <a:r>
              <a:rPr lang="ar-EG" b="1" dirty="0">
                <a:solidFill>
                  <a:srgbClr val="3F3F3F"/>
                </a:solidFill>
                <a:latin typeface="Open Sans"/>
                <a:ea typeface="Open Sans"/>
                <a:cs typeface="Open Sans"/>
                <a:sym typeface="Open Sans"/>
              </a:rPr>
              <a:t>قائمة المساعدة </a:t>
            </a:r>
            <a:r>
              <a:rPr lang="ar-EG" dirty="0">
                <a:solidFill>
                  <a:srgbClr val="3F3F3F"/>
                </a:solidFill>
                <a:latin typeface="Open Sans"/>
                <a:ea typeface="Open Sans"/>
                <a:cs typeface="Open Sans"/>
                <a:sym typeface="Open Sans"/>
              </a:rPr>
              <a:t>في واجهة البحث (حدد "</a:t>
            </a:r>
            <a:r>
              <a:rPr lang="ar-EG" b="1" dirty="0">
                <a:solidFill>
                  <a:srgbClr val="3F3F3F"/>
                </a:solidFill>
                <a:latin typeface="Open Sans"/>
                <a:ea typeface="Open Sans"/>
                <a:cs typeface="Open Sans"/>
                <a:sym typeface="Open Sans"/>
              </a:rPr>
              <a:t>كيفية البحث </a:t>
            </a:r>
            <a:r>
              <a:rPr lang="en-US" b="1" dirty="0">
                <a:solidFill>
                  <a:srgbClr val="3F3F3F"/>
                </a:solidFill>
                <a:latin typeface="Open Sans"/>
                <a:ea typeface="Open Sans"/>
                <a:cs typeface="Open Sans"/>
                <a:sym typeface="Open Sans"/>
              </a:rPr>
              <a:t>How to search</a:t>
            </a:r>
            <a:r>
              <a:rPr lang="ar-EG" dirty="0">
                <a:solidFill>
                  <a:srgbClr val="3F3F3F"/>
                </a:solidFill>
                <a:latin typeface="Open Sans"/>
                <a:ea typeface="Open Sans"/>
                <a:cs typeface="Open Sans"/>
                <a:sym typeface="Open Sans"/>
              </a:rPr>
              <a:t>" ثم "</a:t>
            </a:r>
            <a:r>
              <a:rPr lang="ar-EG" b="1" dirty="0">
                <a:solidFill>
                  <a:srgbClr val="3F3F3F"/>
                </a:solidFill>
                <a:latin typeface="Open Sans"/>
                <a:ea typeface="Open Sans"/>
                <a:cs typeface="Open Sans"/>
                <a:sym typeface="Open Sans"/>
              </a:rPr>
              <a:t>بناء جملة الاستعلام </a:t>
            </a:r>
            <a:r>
              <a:rPr lang="en-US" b="1" dirty="0">
                <a:solidFill>
                  <a:srgbClr val="3F3F3F"/>
                </a:solidFill>
                <a:latin typeface="Open Sans"/>
                <a:ea typeface="Open Sans"/>
                <a:cs typeface="Open Sans"/>
                <a:sym typeface="Open Sans"/>
              </a:rPr>
              <a:t>Query syntax </a:t>
            </a:r>
            <a:r>
              <a:rPr lang="ar-EG" dirty="0">
                <a:solidFill>
                  <a:srgbClr val="3F3F3F"/>
                </a:solidFill>
                <a:latin typeface="Open Sans"/>
                <a:ea typeface="Open Sans"/>
                <a:cs typeface="Open Sans"/>
                <a:sym typeface="Open Sans"/>
              </a:rPr>
              <a:t>") للحصول على قائمة كاملة </a:t>
            </a:r>
            <a:r>
              <a:rPr lang="ar-EG" b="1" dirty="0">
                <a:solidFill>
                  <a:srgbClr val="3F3F3F"/>
                </a:solidFill>
                <a:latin typeface="Open Sans"/>
                <a:ea typeface="Open Sans"/>
                <a:cs typeface="Open Sans"/>
                <a:sym typeface="Open Sans"/>
              </a:rPr>
              <a:t>بالتعبيرات المنطقية وتعريف الحقول</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اختر</a:t>
            </a:r>
            <a:r>
              <a:rPr lang="ar-EG" b="1" dirty="0">
                <a:solidFill>
                  <a:srgbClr val="3F3F3F"/>
                </a:solidFill>
                <a:latin typeface="Open Sans"/>
                <a:ea typeface="Open Sans"/>
                <a:cs typeface="Open Sans"/>
                <a:sym typeface="Open Sans"/>
              </a:rPr>
              <a:t> اللغة </a:t>
            </a:r>
            <a:r>
              <a:rPr lang="en-US" b="1" dirty="0">
                <a:solidFill>
                  <a:srgbClr val="3F3F3F"/>
                </a:solidFill>
                <a:latin typeface="Open Sans"/>
                <a:ea typeface="Open Sans"/>
                <a:cs typeface="Open Sans"/>
                <a:sym typeface="Open Sans"/>
              </a:rPr>
              <a:t>language</a:t>
            </a:r>
            <a:r>
              <a:rPr lang="ar-EG" b="1"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التي سيتم إجراء البحث بها؛ متاح 11 لغة.</a:t>
            </a:r>
          </a:p>
          <a:p>
            <a:pPr marL="457200" lvl="0" indent="-381000" algn="r"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حدد المجموعة/المجموعات محل الاهتمام.</a:t>
            </a:r>
            <a:endParaRPr dirty="0">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1" y="378812"/>
            <a:ext cx="7791718"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300"/>
              <a:buNone/>
            </a:pPr>
            <a:r>
              <a:rPr lang="ar-EG" sz="3300" dirty="0">
                <a:solidFill>
                  <a:srgbClr val="586F7C"/>
                </a:solidFill>
                <a:latin typeface="Open Sans"/>
                <a:ea typeface="Open Sans"/>
                <a:cs typeface="Open Sans"/>
                <a:sym typeface="Open Sans"/>
              </a:rPr>
              <a:t>أمثلة عن استخدام البحث المتقدم لـ </a:t>
            </a:r>
            <a:r>
              <a:rPr lang="en-US" sz="3300" dirty="0">
                <a:solidFill>
                  <a:srgbClr val="586F7C"/>
                </a:solidFill>
                <a:latin typeface="Open Sans"/>
                <a:ea typeface="Open Sans"/>
                <a:cs typeface="Open Sans"/>
                <a:sym typeface="Open Sans"/>
              </a:rPr>
              <a:t>PATENTSCOPE</a:t>
            </a:r>
            <a:br>
              <a:rPr lang="en-US" sz="3300" dirty="0">
                <a:solidFill>
                  <a:srgbClr val="586F7C"/>
                </a:solidFill>
                <a:latin typeface="Open Sans"/>
                <a:ea typeface="Open Sans"/>
                <a:cs typeface="Open Sans"/>
                <a:sym typeface="Open Sans"/>
              </a:rPr>
            </a:br>
            <a:endParaRPr sz="3300" dirty="0">
              <a:solidFill>
                <a:srgbClr val="586F7C"/>
              </a:solidFill>
              <a:latin typeface="Open Sans"/>
              <a:ea typeface="Open Sans"/>
              <a:cs typeface="Open Sans"/>
              <a:sym typeface="Open Sans"/>
            </a:endParaRPr>
          </a:p>
        </p:txBody>
      </p:sp>
      <p:sp>
        <p:nvSpPr>
          <p:cNvPr id="169" name="Google Shape;169;p17"/>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533400" lvl="0" indent="-457200" algn="r" rtl="1">
              <a:lnSpc>
                <a:spcPct val="100000"/>
              </a:lnSpc>
              <a:spcBef>
                <a:spcPts val="1000"/>
              </a:spcBef>
              <a:spcAft>
                <a:spcPts val="0"/>
              </a:spcAft>
              <a:buClr>
                <a:schemeClr val="dk1"/>
              </a:buClr>
              <a:buSzPts val="2000"/>
              <a:buFont typeface="Arial"/>
              <a:buAutoNum type="arabicPeriod"/>
            </a:pPr>
            <a:r>
              <a:rPr lang="ar-EG" sz="2000" dirty="0">
                <a:solidFill>
                  <a:srgbClr val="3F3F3F"/>
                </a:solidFill>
                <a:latin typeface="Open Sans"/>
                <a:ea typeface="Open Sans"/>
                <a:cs typeface="Open Sans"/>
                <a:sym typeface="Open Sans"/>
              </a:rPr>
              <a:t>البحث عن اختراعات </a:t>
            </a:r>
            <a:r>
              <a:rPr lang="ar-EG" sz="2000" b="1" dirty="0">
                <a:solidFill>
                  <a:srgbClr val="3F3F3F"/>
                </a:solidFill>
                <a:latin typeface="Open Sans"/>
                <a:ea typeface="Open Sans"/>
                <a:cs typeface="Open Sans"/>
                <a:sym typeface="Open Sans"/>
              </a:rPr>
              <a:t>ستيف جوبز</a:t>
            </a:r>
            <a:r>
              <a:rPr lang="en-US" sz="2000" b="1" dirty="0">
                <a:solidFill>
                  <a:srgbClr val="3F3F3F"/>
                </a:solidFill>
                <a:latin typeface="Open Sans"/>
                <a:ea typeface="Open Sans"/>
                <a:cs typeface="Open Sans"/>
                <a:sym typeface="Open Sans"/>
              </a:rPr>
              <a:t> Steve Jobs</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المنشورة خلال الفترة من </a:t>
            </a:r>
            <a:r>
              <a:rPr lang="ar-EG" sz="2000" b="1" dirty="0">
                <a:solidFill>
                  <a:srgbClr val="3F3F3F"/>
                </a:solidFill>
                <a:latin typeface="Open Sans"/>
                <a:ea typeface="Open Sans"/>
                <a:cs typeface="Open Sans"/>
                <a:sym typeface="Open Sans"/>
              </a:rPr>
              <a:t>2007</a:t>
            </a:r>
            <a:r>
              <a:rPr lang="ar-EG" sz="2000" dirty="0">
                <a:solidFill>
                  <a:srgbClr val="3F3F3F"/>
                </a:solidFill>
                <a:latin typeface="Open Sans"/>
                <a:ea typeface="Open Sans"/>
                <a:cs typeface="Open Sans"/>
                <a:sym typeface="Open Sans"/>
              </a:rPr>
              <a:t> إلى </a:t>
            </a:r>
            <a:r>
              <a:rPr lang="ar-EG" sz="2000" b="1" dirty="0">
                <a:solidFill>
                  <a:srgbClr val="3F3F3F"/>
                </a:solidFill>
                <a:latin typeface="Open Sans"/>
                <a:ea typeface="Open Sans"/>
                <a:cs typeface="Open Sans"/>
                <a:sym typeface="Open Sans"/>
              </a:rPr>
              <a:t>2009</a:t>
            </a:r>
            <a:r>
              <a:rPr lang="ar-EG" sz="2000" dirty="0">
                <a:solidFill>
                  <a:srgbClr val="3F3F3F"/>
                </a:solidFill>
                <a:latin typeface="Open Sans"/>
                <a:ea typeface="Open Sans"/>
                <a:cs typeface="Open Sans"/>
                <a:sym typeface="Open Sans"/>
              </a:rPr>
              <a:t> متضمنة كلمة "</a:t>
            </a:r>
            <a:r>
              <a:rPr lang="ar-EG" sz="2000" b="1" dirty="0">
                <a:solidFill>
                  <a:srgbClr val="3F3F3F"/>
                </a:solidFill>
                <a:latin typeface="Open Sans"/>
                <a:ea typeface="Open Sans"/>
                <a:cs typeface="Open Sans"/>
                <a:sym typeface="Open Sans"/>
              </a:rPr>
              <a:t>اللمس</a:t>
            </a:r>
            <a:r>
              <a:rPr lang="ar-EG" sz="2000" dirty="0">
                <a:solidFill>
                  <a:srgbClr val="3F3F3F"/>
                </a:solidFill>
                <a:latin typeface="Open Sans"/>
                <a:ea typeface="Open Sans"/>
                <a:cs typeface="Open Sans"/>
                <a:sym typeface="Open Sans"/>
              </a:rPr>
              <a:t>" </a:t>
            </a:r>
            <a:r>
              <a:rPr lang="en-US" sz="2000" dirty="0">
                <a:solidFill>
                  <a:srgbClr val="3F3F3F"/>
                </a:solidFill>
                <a:latin typeface="Open Sans"/>
                <a:ea typeface="Open Sans"/>
                <a:cs typeface="Open Sans"/>
                <a:sym typeface="Open Sans"/>
              </a:rPr>
              <a:t>“</a:t>
            </a:r>
            <a:r>
              <a:rPr lang="en-US" sz="2000" b="1" dirty="0">
                <a:solidFill>
                  <a:srgbClr val="3F3F3F"/>
                </a:solidFill>
                <a:latin typeface="Open Sans"/>
                <a:ea typeface="Open Sans"/>
                <a:cs typeface="Open Sans"/>
                <a:sym typeface="Open Sans"/>
              </a:rPr>
              <a:t>touch</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في حقل الوصف </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000"/>
              <a:buNone/>
            </a:pPr>
            <a:endParaRPr sz="2000" dirty="0">
              <a:solidFill>
                <a:srgbClr val="3F3F3F"/>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000"/>
              <a:buNone/>
            </a:pPr>
            <a:endParaRPr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000"/>
              <a:buChar char="●"/>
            </a:pPr>
            <a:r>
              <a:rPr lang="ar-EG" sz="2000" dirty="0">
                <a:solidFill>
                  <a:srgbClr val="3F3F3F"/>
                </a:solidFill>
                <a:latin typeface="Open Sans"/>
                <a:ea typeface="Open Sans"/>
                <a:cs typeface="Open Sans"/>
                <a:sym typeface="Open Sans"/>
              </a:rPr>
              <a:t>يستخدم هذا استعلام البحث </a:t>
            </a:r>
            <a:r>
              <a:rPr lang="ar-EG" sz="2000" b="1" dirty="0">
                <a:solidFill>
                  <a:srgbClr val="3F3F3F"/>
                </a:solidFill>
                <a:latin typeface="Open Sans"/>
                <a:ea typeface="Open Sans"/>
                <a:cs typeface="Open Sans"/>
                <a:sym typeface="Open Sans"/>
              </a:rPr>
              <a:t>رموز الحقول </a:t>
            </a:r>
            <a:r>
              <a:rPr lang="en-US" sz="2000" b="1" dirty="0">
                <a:solidFill>
                  <a:srgbClr val="3F3F3F"/>
                </a:solidFill>
                <a:latin typeface="Open Sans"/>
                <a:ea typeface="Open Sans"/>
                <a:cs typeface="Open Sans"/>
                <a:sym typeface="Open Sans"/>
              </a:rPr>
              <a:t>field codes</a:t>
            </a:r>
            <a:r>
              <a:rPr lang="ar-EG" sz="2000" b="1"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 </a:t>
            </a:r>
            <a:r>
              <a:rPr lang="ar-EG" sz="2000" b="1" dirty="0">
                <a:solidFill>
                  <a:srgbClr val="3F3F3F"/>
                </a:solidFill>
                <a:latin typeface="Open Sans"/>
                <a:ea typeface="Open Sans"/>
                <a:cs typeface="Open Sans"/>
                <a:sym typeface="Open Sans"/>
              </a:rPr>
              <a:t>المنطق البولينى</a:t>
            </a:r>
            <a:r>
              <a:rPr lang="en-US" sz="2000" b="1" dirty="0">
                <a:solidFill>
                  <a:srgbClr val="3F3F3F"/>
                </a:solidFill>
                <a:latin typeface="Open Sans"/>
                <a:ea typeface="Open Sans"/>
                <a:cs typeface="Open Sans"/>
                <a:sym typeface="Open Sans"/>
              </a:rPr>
              <a:t>Boolean operator</a:t>
            </a:r>
            <a:r>
              <a:rPr lang="ar-EG" sz="2000" b="1" dirty="0">
                <a:solidFill>
                  <a:srgbClr val="3F3F3F"/>
                </a:solidFill>
                <a:latin typeface="Open Sans"/>
                <a:ea typeface="Open Sans"/>
                <a:cs typeface="Open Sans"/>
                <a:sym typeface="Open Sans"/>
              </a:rPr>
              <a:t> ومعامل المدى </a:t>
            </a:r>
            <a:r>
              <a:rPr lang="en-US" sz="2000" b="1" dirty="0">
                <a:solidFill>
                  <a:srgbClr val="3F3F3F"/>
                </a:solidFill>
                <a:latin typeface="Open Sans"/>
                <a:ea typeface="Open Sans"/>
                <a:cs typeface="Open Sans"/>
                <a:sym typeface="Open Sans"/>
              </a:rPr>
              <a:t>range operator</a:t>
            </a:r>
            <a:r>
              <a:rPr lang="ar-EG" sz="2000" b="1" dirty="0">
                <a:solidFill>
                  <a:srgbClr val="3F3F3F"/>
                </a:solidFill>
                <a:latin typeface="Open Sans"/>
                <a:ea typeface="Open Sans"/>
                <a:cs typeface="Open Sans"/>
                <a:sym typeface="Open Sans"/>
              </a:rPr>
              <a:t>.</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000"/>
              <a:buChar char="●"/>
            </a:pPr>
            <a:r>
              <a:rPr lang="ar-EG" sz="2000" dirty="0">
                <a:solidFill>
                  <a:srgbClr val="3F3F3F"/>
                </a:solidFill>
                <a:latin typeface="Open Sans"/>
                <a:ea typeface="Open Sans"/>
                <a:cs typeface="Open Sans"/>
                <a:sym typeface="Open Sans"/>
              </a:rPr>
              <a:t>رموز الحقول هي </a:t>
            </a:r>
            <a:r>
              <a:rPr lang="en-US" sz="2000" b="1" dirty="0">
                <a:solidFill>
                  <a:srgbClr val="3F3F3F"/>
                </a:solidFill>
                <a:latin typeface="Open Sans"/>
                <a:ea typeface="Open Sans"/>
                <a:cs typeface="Open Sans"/>
                <a:sym typeface="Open Sans"/>
              </a:rPr>
              <a:t>IN </a:t>
            </a:r>
            <a:r>
              <a:rPr lang="ar-EG" sz="2000" b="1" dirty="0">
                <a:solidFill>
                  <a:srgbClr val="3F3F3F"/>
                </a:solidFill>
                <a:latin typeface="Open Sans"/>
                <a:ea typeface="Open Sans"/>
                <a:cs typeface="Open Sans"/>
                <a:sym typeface="Open Sans"/>
              </a:rPr>
              <a:t> للمخترع</a:t>
            </a:r>
            <a:r>
              <a:rPr lang="ar-EG" sz="2000" dirty="0">
                <a:solidFill>
                  <a:srgbClr val="3F3F3F"/>
                </a:solidFill>
                <a:latin typeface="Open Sans"/>
                <a:ea typeface="Open Sans"/>
                <a:cs typeface="Open Sans"/>
                <a:sym typeface="Open Sans"/>
              </a:rPr>
              <a:t>، و</a:t>
            </a:r>
            <a:r>
              <a:rPr lang="en-US" sz="2000" b="1" dirty="0">
                <a:solidFill>
                  <a:srgbClr val="3F3F3F"/>
                </a:solidFill>
                <a:latin typeface="Open Sans"/>
                <a:ea typeface="Open Sans"/>
                <a:cs typeface="Open Sans"/>
                <a:sym typeface="Open Sans"/>
              </a:rPr>
              <a:t>DP </a:t>
            </a:r>
            <a:r>
              <a:rPr lang="ar-EG" sz="2000" b="1" dirty="0">
                <a:solidFill>
                  <a:srgbClr val="3F3F3F"/>
                </a:solidFill>
                <a:latin typeface="Open Sans"/>
                <a:ea typeface="Open Sans"/>
                <a:cs typeface="Open Sans"/>
                <a:sym typeface="Open Sans"/>
              </a:rPr>
              <a:t> لتاريخ النشر</a:t>
            </a:r>
            <a:r>
              <a:rPr lang="ar-EG" sz="2000" dirty="0">
                <a:solidFill>
                  <a:srgbClr val="3F3F3F"/>
                </a:solidFill>
                <a:latin typeface="Open Sans"/>
                <a:ea typeface="Open Sans"/>
                <a:cs typeface="Open Sans"/>
                <a:sym typeface="Open Sans"/>
              </a:rPr>
              <a:t>، و</a:t>
            </a:r>
            <a:r>
              <a:rPr lang="en-US" sz="2000" b="1" dirty="0">
                <a:solidFill>
                  <a:srgbClr val="3F3F3F"/>
                </a:solidFill>
                <a:latin typeface="Open Sans"/>
                <a:ea typeface="Open Sans"/>
                <a:cs typeface="Open Sans"/>
                <a:sym typeface="Open Sans"/>
              </a:rPr>
              <a:t>EN_DE </a:t>
            </a:r>
            <a:r>
              <a:rPr lang="ar-EG" sz="2000" b="1" dirty="0">
                <a:solidFill>
                  <a:srgbClr val="3F3F3F"/>
                </a:solidFill>
                <a:latin typeface="Open Sans"/>
                <a:ea typeface="Open Sans"/>
                <a:cs typeface="Open Sans"/>
                <a:sym typeface="Open Sans"/>
              </a:rPr>
              <a:t> للوصف باللغة الإنجليزية</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lvl="0" algn="r" rtl="1">
              <a:lnSpc>
                <a:spcPct val="100000"/>
              </a:lnSpc>
              <a:buClr>
                <a:schemeClr val="dk1"/>
              </a:buClr>
              <a:buSzPts val="2000"/>
            </a:pPr>
            <a:r>
              <a:rPr lang="ar-EG" sz="2000" dirty="0">
                <a:solidFill>
                  <a:srgbClr val="3F3F3F"/>
                </a:solidFill>
                <a:latin typeface="Open Sans"/>
                <a:ea typeface="Open Sans"/>
                <a:cs typeface="Open Sans"/>
                <a:sym typeface="Open Sans"/>
              </a:rPr>
              <a:t>يتم استخدام معاملات البحث المنطقية "</a:t>
            </a:r>
            <a:r>
              <a:rPr lang="ar-EG" sz="2000" b="1" dirty="0">
                <a:solidFill>
                  <a:srgbClr val="3F3F3F"/>
                </a:solidFill>
                <a:latin typeface="Open Sans"/>
                <a:ea typeface="Open Sans"/>
                <a:cs typeface="Open Sans"/>
                <a:sym typeface="Open Sans"/>
              </a:rPr>
              <a:t>و</a:t>
            </a:r>
            <a:r>
              <a:rPr lang="en-US" sz="2000" b="1" dirty="0">
                <a:solidFill>
                  <a:srgbClr val="3F3F3F"/>
                </a:solidFill>
                <a:latin typeface="Open Sans"/>
                <a:ea typeface="Open Sans"/>
                <a:cs typeface="Open Sans"/>
                <a:sym typeface="Open Sans"/>
              </a:rPr>
              <a:t> AND </a:t>
            </a:r>
            <a:r>
              <a:rPr lang="ar-EG" sz="2000" b="1" dirty="0">
                <a:solidFill>
                  <a:srgbClr val="3F3F3F"/>
                </a:solidFill>
                <a:latin typeface="Open Sans"/>
                <a:ea typeface="Open Sans"/>
                <a:cs typeface="Open Sans"/>
                <a:sym typeface="Open Sans"/>
              </a:rPr>
              <a:t>"</a:t>
            </a:r>
            <a:r>
              <a:rPr lang="ar-EG" sz="2000" dirty="0">
                <a:solidFill>
                  <a:srgbClr val="3F3F3F"/>
                </a:solidFill>
                <a:latin typeface="Open Sans"/>
                <a:ea typeface="Open Sans"/>
                <a:cs typeface="Open Sans"/>
                <a:sym typeface="Open Sans"/>
              </a:rPr>
              <a:t> للتأكد من تضمين جميع مصطلحات البحث في نتائج البحث (أي أن النتائج خاصة بالوظائف كمخترع، ضمن نطاق تاريخ النشر المحدد، وباستخدام كلمة "لمس" </a:t>
            </a:r>
            <a:r>
              <a:rPr lang="en-US" sz="2000" dirty="0">
                <a:solidFill>
                  <a:srgbClr val="3F3F3F"/>
                </a:solidFill>
                <a:latin typeface="Open Sans"/>
                <a:ea typeface="Open Sans"/>
                <a:cs typeface="Open Sans"/>
                <a:sym typeface="Open Sans"/>
              </a:rPr>
              <a:t>“touch”</a:t>
            </a:r>
            <a:r>
              <a:rPr lang="ar-EG" sz="2000" dirty="0">
                <a:solidFill>
                  <a:srgbClr val="3F3F3F"/>
                </a:solidFill>
                <a:latin typeface="Open Sans"/>
                <a:ea typeface="Open Sans"/>
                <a:cs typeface="Open Sans"/>
                <a:sym typeface="Open Sans"/>
              </a:rPr>
              <a:t>).</a:t>
            </a:r>
          </a:p>
          <a:p>
            <a:pPr marL="457200" lvl="0" indent="-381000" algn="r" rtl="1">
              <a:lnSpc>
                <a:spcPct val="100000"/>
              </a:lnSpc>
              <a:spcBef>
                <a:spcPts val="1000"/>
              </a:spcBef>
              <a:spcAft>
                <a:spcPts val="0"/>
              </a:spcAft>
              <a:buClr>
                <a:schemeClr val="dk1"/>
              </a:buClr>
              <a:buSzPts val="2000"/>
              <a:buChar char="●"/>
            </a:pPr>
            <a:r>
              <a:rPr lang="ar-EG" sz="2000" dirty="0">
                <a:solidFill>
                  <a:srgbClr val="3F3F3F"/>
                </a:solidFill>
                <a:latin typeface="Open Sans"/>
                <a:ea typeface="Open Sans"/>
                <a:cs typeface="Open Sans"/>
                <a:sym typeface="Open Sans"/>
              </a:rPr>
              <a:t>يتم استخدام معامل المدى </a:t>
            </a:r>
            <a:r>
              <a:rPr lang="ar-EG" sz="2000" b="1" dirty="0">
                <a:solidFill>
                  <a:srgbClr val="3F3F3F"/>
                </a:solidFill>
                <a:latin typeface="Open Sans"/>
                <a:ea typeface="Open Sans"/>
                <a:cs typeface="Open Sans"/>
                <a:sym typeface="Open Sans"/>
              </a:rPr>
              <a:t>"الى </a:t>
            </a:r>
            <a:r>
              <a:rPr lang="en-US" sz="2000" b="1" dirty="0">
                <a:solidFill>
                  <a:srgbClr val="3F3F3F"/>
                </a:solidFill>
                <a:latin typeface="Open Sans"/>
                <a:ea typeface="Open Sans"/>
                <a:cs typeface="Open Sans"/>
                <a:sym typeface="Open Sans"/>
              </a:rPr>
              <a:t>TO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لتحديد مدى زمني من قيم تاريخ النشر</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p:txBody>
      </p:sp>
      <p:pic>
        <p:nvPicPr>
          <p:cNvPr id="170" name="Google Shape;170;p17" descr="https://lh4.googleusercontent.com/gpow0ZYek3m4SKj60uFf8iN-ii4t2AxQGKW-RN946uaEPeiqOSXAJapj0gcCZLdze3VWD9YYoNvZYgTzPsJATa2JLAwAvNKWmBrIJ9jj4d3DUdM1J8Bzmwps1cWu7lUAZbcldCE"/>
          <p:cNvPicPr preferRelativeResize="0"/>
          <p:nvPr/>
        </p:nvPicPr>
        <p:blipFill rotWithShape="1">
          <a:blip r:embed="rId3">
            <a:alphaModFix/>
          </a:blip>
          <a:srcRect/>
          <a:stretch/>
        </p:blipFill>
        <p:spPr>
          <a:xfrm>
            <a:off x="316493" y="2797720"/>
            <a:ext cx="11552982" cy="2302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1" y="378812"/>
            <a:ext cx="7791718"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300"/>
              <a:buNone/>
            </a:pPr>
            <a:r>
              <a:rPr lang="ar-EG" sz="3300" dirty="0">
                <a:solidFill>
                  <a:srgbClr val="586F7C"/>
                </a:solidFill>
                <a:latin typeface="Open Sans"/>
                <a:ea typeface="Open Sans"/>
                <a:cs typeface="Open Sans"/>
                <a:sym typeface="Open Sans"/>
              </a:rPr>
              <a:t>أمثلة عن استخدام البحث المتقدم لـ </a:t>
            </a:r>
            <a:r>
              <a:rPr lang="en-US" sz="3300" dirty="0">
                <a:solidFill>
                  <a:srgbClr val="586F7C"/>
                </a:solidFill>
                <a:latin typeface="Open Sans"/>
                <a:ea typeface="Open Sans"/>
                <a:cs typeface="Open Sans"/>
                <a:sym typeface="Open Sans"/>
              </a:rPr>
              <a:t>PATENTSCOPE</a:t>
            </a:r>
            <a:br>
              <a:rPr lang="en-US" sz="3300" dirty="0">
                <a:solidFill>
                  <a:srgbClr val="586F7C"/>
                </a:solidFill>
                <a:latin typeface="Open Sans"/>
                <a:ea typeface="Open Sans"/>
                <a:cs typeface="Open Sans"/>
                <a:sym typeface="Open Sans"/>
              </a:rPr>
            </a:br>
            <a:endParaRPr sz="3300" dirty="0">
              <a:solidFill>
                <a:srgbClr val="586F7C"/>
              </a:solidFill>
              <a:latin typeface="Open Sans"/>
              <a:ea typeface="Open Sans"/>
              <a:cs typeface="Open Sans"/>
              <a:sym typeface="Open Sans"/>
            </a:endParaRPr>
          </a:p>
        </p:txBody>
      </p:sp>
      <p:sp>
        <p:nvSpPr>
          <p:cNvPr id="176" name="Google Shape;176;p18"/>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000"/>
              <a:buNone/>
            </a:pPr>
            <a:r>
              <a:rPr lang="ar-EG" sz="2000" dirty="0">
                <a:solidFill>
                  <a:srgbClr val="3F3F3F"/>
                </a:solidFill>
                <a:latin typeface="Open Sans"/>
                <a:ea typeface="Open Sans"/>
                <a:cs typeface="Open Sans"/>
                <a:sym typeface="Open Sans"/>
              </a:rPr>
              <a:t> 2. البحث عن الاختراعات المتعلقة بقطع جذوع الأشجار </a:t>
            </a:r>
            <a:r>
              <a:rPr lang="en-US" sz="2400" dirty="0">
                <a:solidFill>
                  <a:srgbClr val="3F3F3F"/>
                </a:solidFill>
                <a:latin typeface="Open Sans"/>
                <a:ea typeface="Open Sans"/>
                <a:cs typeface="Open Sans"/>
                <a:sym typeface="Open Sans"/>
              </a:rPr>
              <a:t>cutting tree trunks</a:t>
            </a:r>
            <a:endParaRPr lang="en-US" dirty="0">
              <a:solidFill>
                <a:srgbClr val="3F3F3F"/>
              </a:solidFill>
            </a:endParaRPr>
          </a:p>
          <a:p>
            <a:pPr marL="76200" lvl="0" indent="0" algn="r" rtl="1">
              <a:lnSpc>
                <a:spcPct val="100000"/>
              </a:lnSpc>
              <a:spcBef>
                <a:spcPts val="1000"/>
              </a:spcBef>
              <a:spcAft>
                <a:spcPts val="0"/>
              </a:spcAft>
              <a:buClr>
                <a:schemeClr val="dk1"/>
              </a:buClr>
              <a:buSzPts val="2000"/>
              <a:buNone/>
            </a:pPr>
            <a:endParaRPr lang="en-US"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سيؤدي استعلام البحث هذا إلى استرجاع أكثر من </a:t>
            </a:r>
            <a:r>
              <a:rPr lang="ar-EG" sz="2000" b="1" dirty="0">
                <a:solidFill>
                  <a:srgbClr val="3F3F3F"/>
                </a:solidFill>
                <a:latin typeface="Open Sans"/>
                <a:ea typeface="Open Sans"/>
                <a:cs typeface="Open Sans"/>
                <a:sym typeface="Open Sans"/>
              </a:rPr>
              <a:t>10000 نتيجة</a:t>
            </a:r>
            <a:r>
              <a:rPr lang="ar-EG" sz="2000" dirty="0">
                <a:solidFill>
                  <a:srgbClr val="3F3F3F"/>
                </a:solidFill>
                <a:latin typeface="Open Sans"/>
                <a:ea typeface="Open Sans"/>
                <a:cs typeface="Open Sans"/>
                <a:sym typeface="Open Sans"/>
              </a:rPr>
              <a:t>، الكثير منها لا يتعلق بقطع جذوع الأشجار</a:t>
            </a:r>
            <a:r>
              <a:rPr lang="en-US" sz="2000" dirty="0">
                <a:solidFill>
                  <a:srgbClr val="3F3F3F"/>
                </a:solidFill>
                <a:latin typeface="Open Sans"/>
                <a:ea typeface="Open Sans"/>
                <a:cs typeface="Open Sans"/>
                <a:sym typeface="Open Sans"/>
              </a:rPr>
              <a:t>.</a:t>
            </a:r>
            <a:endParaRPr lang="en-US" dirty="0">
              <a:solidFill>
                <a:srgbClr val="3F3F3F"/>
              </a:solidFill>
            </a:endParaRPr>
          </a:p>
          <a:p>
            <a:pPr marL="457200" lvl="0" indent="-228600" algn="r" rtl="1">
              <a:lnSpc>
                <a:spcPct val="10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يسترجع استعلام البحث هذا </a:t>
            </a:r>
            <a:r>
              <a:rPr lang="ar-EG" sz="2000" b="1" dirty="0">
                <a:solidFill>
                  <a:srgbClr val="3F3F3F"/>
                </a:solidFill>
                <a:latin typeface="Open Sans"/>
                <a:ea typeface="Open Sans"/>
                <a:cs typeface="Open Sans"/>
                <a:sym typeface="Open Sans"/>
              </a:rPr>
              <a:t>بضع مئات من النتائج</a:t>
            </a:r>
            <a:r>
              <a:rPr lang="ar-EG" sz="2000" dirty="0">
                <a:solidFill>
                  <a:srgbClr val="3F3F3F"/>
                </a:solidFill>
                <a:latin typeface="Open Sans"/>
                <a:ea typeface="Open Sans"/>
                <a:cs typeface="Open Sans"/>
                <a:sym typeface="Open Sans"/>
              </a:rPr>
              <a:t>؛ ويرتبط معظمها بصناعة الأخشاب</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ويستخدم معامل القرب </a:t>
            </a:r>
            <a:r>
              <a:rPr lang="ar-EG" sz="2000" b="1" dirty="0">
                <a:solidFill>
                  <a:srgbClr val="3F3F3F"/>
                </a:solidFill>
                <a:latin typeface="Open Sans"/>
                <a:ea typeface="Open Sans"/>
                <a:cs typeface="Open Sans"/>
                <a:sym typeface="Open Sans"/>
              </a:rPr>
              <a:t>"قرب</a:t>
            </a:r>
            <a:r>
              <a:rPr lang="en-US" sz="2000" b="1" dirty="0">
                <a:solidFill>
                  <a:srgbClr val="3F3F3F"/>
                </a:solidFill>
                <a:latin typeface="Open Sans"/>
                <a:ea typeface="Open Sans"/>
                <a:cs typeface="Open Sans"/>
                <a:sym typeface="Open Sans"/>
              </a:rPr>
              <a:t> NEAR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للتأكد من أن المصطلحين قريبين من بعضهما البعض في النتائج ويحدد أنهما يجب أن يكونا على </a:t>
            </a:r>
            <a:r>
              <a:rPr lang="ar-EG" sz="2000" b="1" dirty="0">
                <a:solidFill>
                  <a:srgbClr val="3F3F3F"/>
                </a:solidFill>
                <a:latin typeface="Open Sans"/>
                <a:ea typeface="Open Sans"/>
                <a:cs typeface="Open Sans"/>
                <a:sym typeface="Open Sans"/>
              </a:rPr>
              <a:t>بعد 5 كلمات من بعضهما البعض </a:t>
            </a:r>
            <a:r>
              <a:rPr lang="ar-EG" sz="2000" dirty="0">
                <a:solidFill>
                  <a:srgbClr val="3F3F3F"/>
                </a:solidFill>
                <a:latin typeface="Open Sans"/>
                <a:ea typeface="Open Sans"/>
                <a:cs typeface="Open Sans"/>
                <a:sym typeface="Open Sans"/>
              </a:rPr>
              <a:t>عن طريق تحديد القيمة على أنها </a:t>
            </a:r>
            <a:r>
              <a:rPr lang="ar-EG" sz="2000" b="1" dirty="0">
                <a:solidFill>
                  <a:srgbClr val="3F3F3F"/>
                </a:solidFill>
                <a:latin typeface="Open Sans"/>
                <a:ea typeface="Open Sans"/>
                <a:cs typeface="Open Sans"/>
                <a:sym typeface="Open Sans"/>
              </a:rPr>
              <a:t>"قرب5 </a:t>
            </a:r>
            <a:r>
              <a:rPr lang="en-US" sz="2000" b="1" dirty="0">
                <a:solidFill>
                  <a:srgbClr val="3F3F3F"/>
                </a:solidFill>
                <a:latin typeface="Open Sans"/>
                <a:ea typeface="Open Sans"/>
                <a:cs typeface="Open Sans"/>
                <a:sym typeface="Open Sans"/>
              </a:rPr>
              <a:t>NEAR5 </a:t>
            </a:r>
            <a:r>
              <a:rPr lang="ar-EG" sz="2000" b="1" dirty="0">
                <a:solidFill>
                  <a:srgbClr val="3F3F3F"/>
                </a:solidFill>
                <a:latin typeface="Open Sans"/>
                <a:ea typeface="Open Sans"/>
                <a:cs typeface="Open Sans"/>
                <a:sym typeface="Open Sans"/>
              </a:rPr>
              <a:t>"</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وبالمثل، يمكن للمستخدمين تحديد أن المصطلحات يجب أن تكون ضمن أي عدد آخر من الكلمات لبعضها البعض، على سبيل المثال، "قرب4"</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"قرب100"</a:t>
            </a:r>
            <a:r>
              <a:rPr lang="en-US" sz="2000" dirty="0">
                <a:solidFill>
                  <a:srgbClr val="3F3F3F"/>
                </a:solidFill>
                <a:latin typeface="Open Sans"/>
                <a:ea typeface="Open Sans"/>
                <a:cs typeface="Open Sans"/>
                <a:sym typeface="Open Sans"/>
              </a:rPr>
              <a:t>. </a:t>
            </a:r>
            <a:r>
              <a:rPr lang="en-US" sz="2400" dirty="0">
                <a:solidFill>
                  <a:srgbClr val="3F3F3F"/>
                </a:solidFill>
                <a:latin typeface="Open Sans"/>
                <a:ea typeface="Open Sans"/>
                <a:cs typeface="Open Sans"/>
                <a:sym typeface="Open Sans"/>
              </a:rPr>
              <a:t>NEAR4, NEAR100</a:t>
            </a:r>
            <a:r>
              <a:rPr lang="ar-EG" sz="2400" dirty="0">
                <a:solidFill>
                  <a:srgbClr val="3F3F3F"/>
                </a:solidFill>
                <a:latin typeface="Open Sans"/>
                <a:ea typeface="Open Sans"/>
                <a:cs typeface="Open Sans"/>
                <a:sym typeface="Open Sans"/>
              </a:rPr>
              <a:t> </a:t>
            </a:r>
            <a:endParaRPr dirty="0">
              <a:solidFill>
                <a:srgbClr val="3F3F3F"/>
              </a:solidFill>
            </a:endParaRPr>
          </a:p>
        </p:txBody>
      </p:sp>
      <p:pic>
        <p:nvPicPr>
          <p:cNvPr id="177" name="Google Shape;177;p18" descr="https://lh5.googleusercontent.com/PdEx0b7o70OUjquEGAZng_PkY2AShaLx-jEQShv4bCd-ciYn6_p0MaBccS3iUE1J-qusyRgKKIP3bSjw2TbGuQBmuOBROfMaN4c-FZJtmm0V4U8WTYV9s7Kr6btJOpj_qOmXn-Q"/>
          <p:cNvPicPr preferRelativeResize="0"/>
          <p:nvPr/>
        </p:nvPicPr>
        <p:blipFill rotWithShape="1">
          <a:blip r:embed="rId3">
            <a:alphaModFix/>
          </a:blip>
          <a:srcRect/>
          <a:stretch/>
        </p:blipFill>
        <p:spPr>
          <a:xfrm>
            <a:off x="183401" y="2276954"/>
            <a:ext cx="10017472" cy="366087"/>
          </a:xfrm>
          <a:prstGeom prst="rect">
            <a:avLst/>
          </a:prstGeom>
          <a:noFill/>
          <a:ln>
            <a:noFill/>
          </a:ln>
        </p:spPr>
      </p:pic>
      <p:pic>
        <p:nvPicPr>
          <p:cNvPr id="178" name="Google Shape;178;p18" descr="https://lh4.googleusercontent.com/iv06wOE4fcWMPoDDRyqqJZ3AKifgK7_Cx1bQ1DVoPjVpmsALVe4OEIaZ0zaKFwhmbRIjfcsfyrGFjv-oK6tzDr_4_qBt4kzsYVOQZBSwoxtjEhQywBv5utBy3vDmG6JtdSic8EM"/>
          <p:cNvPicPr preferRelativeResize="0"/>
          <p:nvPr/>
        </p:nvPicPr>
        <p:blipFill rotWithShape="1">
          <a:blip r:embed="rId4">
            <a:alphaModFix/>
          </a:blip>
          <a:srcRect/>
          <a:stretch/>
        </p:blipFill>
        <p:spPr>
          <a:xfrm>
            <a:off x="56745" y="3207573"/>
            <a:ext cx="10270783" cy="442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1" y="378812"/>
            <a:ext cx="777240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300"/>
              <a:buNone/>
            </a:pPr>
            <a:r>
              <a:rPr lang="ar-EG" sz="3300" dirty="0">
                <a:solidFill>
                  <a:srgbClr val="586F7C"/>
                </a:solidFill>
                <a:latin typeface="Open Sans"/>
                <a:ea typeface="Open Sans"/>
                <a:cs typeface="Open Sans"/>
                <a:sym typeface="Open Sans"/>
              </a:rPr>
              <a:t>أمثلة عن استخدام البحث المتقدم لـ </a:t>
            </a:r>
            <a:r>
              <a:rPr lang="en-US" sz="3300" dirty="0">
                <a:solidFill>
                  <a:srgbClr val="586F7C"/>
                </a:solidFill>
                <a:latin typeface="Open Sans"/>
                <a:ea typeface="Open Sans"/>
                <a:cs typeface="Open Sans"/>
                <a:sym typeface="Open Sans"/>
              </a:rPr>
              <a:t>PATENTSCOPE</a:t>
            </a:r>
            <a:br>
              <a:rPr lang="en-US" sz="3300" dirty="0">
                <a:solidFill>
                  <a:srgbClr val="586F7C"/>
                </a:solidFill>
                <a:latin typeface="Open Sans"/>
                <a:ea typeface="Open Sans"/>
                <a:cs typeface="Open Sans"/>
                <a:sym typeface="Open Sans"/>
              </a:rPr>
            </a:br>
            <a:endParaRPr sz="3300" dirty="0">
              <a:solidFill>
                <a:srgbClr val="586F7C"/>
              </a:solidFill>
              <a:latin typeface="Open Sans"/>
              <a:ea typeface="Open Sans"/>
              <a:cs typeface="Open Sans"/>
              <a:sym typeface="Open Sans"/>
            </a:endParaRPr>
          </a:p>
        </p:txBody>
      </p:sp>
      <p:sp>
        <p:nvSpPr>
          <p:cNvPr id="184" name="Google Shape;184;p23"/>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76200" lvl="0" indent="0" algn="r" rtl="1">
              <a:lnSpc>
                <a:spcPct val="150000"/>
              </a:lnSpc>
              <a:buClr>
                <a:schemeClr val="dk1"/>
              </a:buClr>
              <a:buNone/>
            </a:pPr>
            <a:r>
              <a:rPr lang="ar-EG" dirty="0">
                <a:solidFill>
                  <a:srgbClr val="3F3F3F"/>
                </a:solidFill>
                <a:latin typeface="Open Sans"/>
                <a:ea typeface="Open Sans"/>
                <a:cs typeface="Open Sans"/>
                <a:sym typeface="Open Sans"/>
              </a:rPr>
              <a:t>3. البحث عن الأدوات الجراحية المشار إليها قبل فقرة "مجال الاختراع" </a:t>
            </a:r>
            <a:r>
              <a:rPr lang="en-US" dirty="0">
                <a:solidFill>
                  <a:srgbClr val="3F3F3F"/>
                </a:solidFill>
                <a:latin typeface="Open Sans"/>
                <a:ea typeface="Open Sans"/>
                <a:cs typeface="Open Sans"/>
                <a:sym typeface="Open Sans"/>
              </a:rPr>
              <a:t>“Field of the invention”:</a:t>
            </a:r>
            <a:endParaRPr dirty="0">
              <a:solidFill>
                <a:srgbClr val="3F3F3F"/>
              </a:solidFill>
            </a:endParaRPr>
          </a:p>
          <a:p>
            <a:pPr marL="76200" lvl="0" indent="0" algn="r" rtl="1">
              <a:lnSpc>
                <a:spcPct val="15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76200" lvl="0" indent="0" algn="r" rtl="1">
              <a:lnSpc>
                <a:spcPct val="15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457200" lvl="0" indent="-381000" algn="r"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يتيح معامل البحث </a:t>
            </a:r>
            <a:r>
              <a:rPr lang="ar-EG" b="1" dirty="0">
                <a:solidFill>
                  <a:srgbClr val="3F3F3F"/>
                </a:solidFill>
                <a:latin typeface="Open Sans"/>
                <a:ea typeface="Open Sans"/>
                <a:cs typeface="Open Sans"/>
                <a:sym typeface="Open Sans"/>
              </a:rPr>
              <a:t>"قبل </a:t>
            </a:r>
            <a:r>
              <a:rPr lang="en-US" b="1" dirty="0">
                <a:solidFill>
                  <a:srgbClr val="3F3F3F"/>
                </a:solidFill>
                <a:latin typeface="Open Sans"/>
                <a:ea typeface="Open Sans"/>
                <a:cs typeface="Open Sans"/>
                <a:sym typeface="Open Sans"/>
              </a:rPr>
              <a:t>BEFORE</a:t>
            </a:r>
            <a:r>
              <a:rPr lang="ar-EG" b="1"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للمستخدمين تحديد جزء الوصف الذي يجب إجراء البحث فيه: سيتم استرجاع فقط المستندات التي تحتوي على أدوات جراحية مُوضوعة بعد 100 كلمة بعد "مجال الاختراع" </a:t>
            </a:r>
            <a:r>
              <a:rPr lang="en-US" dirty="0">
                <a:solidFill>
                  <a:srgbClr val="3F3F3F"/>
                </a:solidFill>
                <a:latin typeface="Open Sans"/>
                <a:ea typeface="Open Sans"/>
                <a:cs typeface="Open Sans"/>
                <a:sym typeface="Open Sans"/>
              </a:rPr>
              <a:t>“Field of the invention”.</a:t>
            </a:r>
            <a:endParaRPr dirty="0">
              <a:solidFill>
                <a:srgbClr val="3F3F3F"/>
              </a:solidFill>
              <a:latin typeface="Open Sans"/>
              <a:ea typeface="Open Sans"/>
              <a:cs typeface="Open Sans"/>
              <a:sym typeface="Open Sans"/>
            </a:endParaRPr>
          </a:p>
        </p:txBody>
      </p:sp>
      <p:pic>
        <p:nvPicPr>
          <p:cNvPr id="185" name="Google Shape;185;p23" descr="https://lh6.googleusercontent.com/FiRcjqr8PSLMIMLpH4CVtCBmEGKc_yyf9d-S7nhp-50tSSaterTxGmRJkLFuq1fGzgM8Zk_qSht_6UPlo31O_9HU2b76HamSLaESB5LhvxG5HbvjTD_Abid7G-ugeXBSwNSGe6w"/>
          <p:cNvPicPr preferRelativeResize="0"/>
          <p:nvPr/>
        </p:nvPicPr>
        <p:blipFill rotWithShape="1">
          <a:blip r:embed="rId3">
            <a:alphaModFix/>
          </a:blip>
          <a:srcRect/>
          <a:stretch/>
        </p:blipFill>
        <p:spPr>
          <a:xfrm>
            <a:off x="130174" y="3425157"/>
            <a:ext cx="11051147" cy="5690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0" y="378812"/>
            <a:ext cx="7804597"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300"/>
              <a:buNone/>
            </a:pPr>
            <a:r>
              <a:rPr lang="ar-EG" sz="3300" dirty="0">
                <a:solidFill>
                  <a:srgbClr val="586F7C"/>
                </a:solidFill>
                <a:latin typeface="Open Sans"/>
                <a:ea typeface="Open Sans"/>
                <a:cs typeface="Open Sans"/>
                <a:sym typeface="Open Sans"/>
              </a:rPr>
              <a:t>التوسع باستخدام خاصية المصطلحات ذات الصلة</a:t>
            </a:r>
            <a:br>
              <a:rPr lang="ar-EG" sz="3300" dirty="0">
                <a:solidFill>
                  <a:srgbClr val="586F7C"/>
                </a:solidFill>
                <a:latin typeface="Open Sans"/>
                <a:ea typeface="Open Sans"/>
                <a:cs typeface="Open Sans"/>
                <a:sym typeface="Open Sans"/>
              </a:rPr>
            </a:br>
            <a:r>
              <a:rPr lang="en-US" sz="3300" dirty="0">
                <a:solidFill>
                  <a:srgbClr val="586F7C"/>
                </a:solidFill>
                <a:latin typeface="Open Sans"/>
                <a:ea typeface="Open Sans"/>
                <a:cs typeface="Open Sans"/>
                <a:sym typeface="Open Sans"/>
              </a:rPr>
              <a:t>Expand with related terms feature</a:t>
            </a:r>
            <a:endParaRPr sz="3300" dirty="0">
              <a:solidFill>
                <a:srgbClr val="586F7C"/>
              </a:solidFill>
              <a:latin typeface="Open Sans"/>
              <a:ea typeface="Open Sans"/>
              <a:cs typeface="Open Sans"/>
              <a:sym typeface="Open Sans"/>
            </a:endParaRPr>
          </a:p>
        </p:txBody>
      </p:sp>
      <p:sp>
        <p:nvSpPr>
          <p:cNvPr id="191" name="Google Shape;191;p24"/>
          <p:cNvSpPr txBox="1">
            <a:spLocks noGrp="1"/>
          </p:cNvSpPr>
          <p:nvPr>
            <p:ph type="body" idx="1"/>
          </p:nvPr>
        </p:nvSpPr>
        <p:spPr>
          <a:xfrm>
            <a:off x="-1" y="1701974"/>
            <a:ext cx="11560629" cy="5156026"/>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تسمح هذه الخاصية بتوسعه الاستعلام باستخدام المرادفات التي يوفرها </a:t>
            </a:r>
            <a:r>
              <a:rPr lang="ar-EG" sz="2000" b="1" dirty="0">
                <a:solidFill>
                  <a:srgbClr val="3F3F3F"/>
                </a:solidFill>
                <a:latin typeface="Open Sans"/>
                <a:ea typeface="Open Sans"/>
                <a:cs typeface="Open Sans"/>
                <a:sym typeface="Open Sans"/>
              </a:rPr>
              <a:t>ركن البراءات </a:t>
            </a:r>
            <a:r>
              <a:rPr lang="ar-EG" sz="2000" dirty="0">
                <a:solidFill>
                  <a:srgbClr val="3F3F3F"/>
                </a:solidFill>
                <a:latin typeface="Open Sans"/>
                <a:ea typeface="Open Sans"/>
                <a:cs typeface="Open Sans"/>
                <a:sym typeface="Open Sans"/>
              </a:rPr>
              <a:t>تلقائيًا</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أدخل استعلامًا في </a:t>
            </a:r>
            <a:r>
              <a:rPr lang="ar-EG" sz="2000" b="1" dirty="0">
                <a:solidFill>
                  <a:srgbClr val="3F3F3F"/>
                </a:solidFill>
                <a:latin typeface="Open Sans"/>
                <a:ea typeface="Open Sans"/>
                <a:cs typeface="Open Sans"/>
                <a:sym typeface="Open Sans"/>
              </a:rPr>
              <a:t>مربع الاستعلام </a:t>
            </a:r>
            <a:r>
              <a:rPr lang="en-US" sz="2000" b="1" dirty="0">
                <a:solidFill>
                  <a:srgbClr val="3F3F3F"/>
                </a:solidFill>
                <a:latin typeface="Open Sans"/>
                <a:ea typeface="Open Sans"/>
                <a:cs typeface="Open Sans"/>
                <a:sym typeface="Open Sans"/>
              </a:rPr>
              <a:t>query box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وانقر فوق الزر </a:t>
            </a:r>
            <a:r>
              <a:rPr lang="ar-EG" sz="2000" b="1" dirty="0">
                <a:solidFill>
                  <a:srgbClr val="3F3F3F"/>
                </a:solidFill>
                <a:latin typeface="Open Sans"/>
                <a:ea typeface="Open Sans"/>
                <a:cs typeface="Open Sans"/>
                <a:sym typeface="Open Sans"/>
              </a:rPr>
              <a:t>"توسع بالمصطلحات ذات الصلة </a:t>
            </a:r>
            <a:r>
              <a:rPr lang="en-US" sz="2000" b="1" dirty="0">
                <a:solidFill>
                  <a:srgbClr val="3F3F3F"/>
                </a:solidFill>
                <a:latin typeface="Open Sans"/>
                <a:ea typeface="Open Sans"/>
                <a:cs typeface="Open Sans"/>
                <a:sym typeface="Open Sans"/>
              </a:rPr>
              <a:t>Expand with related terms </a:t>
            </a:r>
            <a:r>
              <a:rPr lang="ar-EG" sz="2000" b="1" dirty="0">
                <a:solidFill>
                  <a:srgbClr val="3F3F3F"/>
                </a:solidFill>
                <a:latin typeface="Open Sans"/>
                <a:ea typeface="Open Sans"/>
                <a:cs typeface="Open Sans"/>
                <a:sym typeface="Open Sans"/>
              </a:rPr>
              <a:t>"</a:t>
            </a:r>
            <a:r>
              <a:rPr lang="ar-EG" sz="2000" dirty="0">
                <a:solidFill>
                  <a:srgbClr val="3F3F3F"/>
                </a:solidFill>
                <a:latin typeface="Open Sans"/>
                <a:ea typeface="Open Sans"/>
                <a:cs typeface="Open Sans"/>
                <a:sym typeface="Open Sans"/>
              </a:rPr>
              <a:t> كما هو موضح أدناه</a:t>
            </a:r>
            <a:r>
              <a:rPr lang="en-US" sz="2000" dirty="0">
                <a:solidFill>
                  <a:srgbClr val="3F3F3F"/>
                </a:solidFill>
                <a:latin typeface="Open Sans"/>
                <a:ea typeface="Open Sans"/>
                <a:cs typeface="Open Sans"/>
                <a:sym typeface="Open Sans"/>
              </a:rPr>
              <a:t>.</a:t>
            </a:r>
            <a:endParaRPr dirty="0">
              <a:solidFill>
                <a:srgbClr val="3F3F3F"/>
              </a:solidFill>
            </a:endParaRPr>
          </a:p>
        </p:txBody>
      </p:sp>
      <p:pic>
        <p:nvPicPr>
          <p:cNvPr id="192" name="Google Shape;192;p24" descr="https://lh5.googleusercontent.com/YroQpps-JolO5uk5BWZ0K4ihBs8Z9nkt5XWToZgR-co-CrCILit-qim742x7EGjIGmXdhd2Z9-SR3GBIygi-wf5fslTqu9ZQ-umXC5QL5ihXpA6dl7RYWaLPxs8XSOIMTqNh4lQ"/>
          <p:cNvPicPr preferRelativeResize="0"/>
          <p:nvPr/>
        </p:nvPicPr>
        <p:blipFill rotWithShape="1">
          <a:blip r:embed="rId3">
            <a:alphaModFix/>
          </a:blip>
          <a:srcRect/>
          <a:stretch/>
        </p:blipFill>
        <p:spPr>
          <a:xfrm>
            <a:off x="3038266" y="3128334"/>
            <a:ext cx="6074379" cy="3602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sz="4000" dirty="0">
                <a:solidFill>
                  <a:srgbClr val="586F7C"/>
                </a:solidFill>
                <a:latin typeface="Open Sans"/>
                <a:ea typeface="Open Sans"/>
                <a:cs typeface="Open Sans"/>
                <a:sym typeface="Open Sans"/>
              </a:rPr>
              <a:t>التوسع باستخدام خاصية المصطلحات ذات الصلة</a:t>
            </a:r>
            <a:endParaRPr dirty="0"/>
          </a:p>
        </p:txBody>
      </p:sp>
      <p:sp>
        <p:nvSpPr>
          <p:cNvPr id="199" name="Google Shape;199;g829bd93e03_0_0"/>
          <p:cNvSpPr txBox="1">
            <a:spLocks noGrp="1"/>
          </p:cNvSpPr>
          <p:nvPr>
            <p:ph type="body" idx="1"/>
          </p:nvPr>
        </p:nvSpPr>
        <p:spPr>
          <a:xfrm>
            <a:off x="8706069" y="1793260"/>
            <a:ext cx="3327816" cy="4574883"/>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يتم عرض الاستعلام الجديد كما هو موضح أدناه؛ انقر فوق زر </a:t>
            </a:r>
            <a:r>
              <a:rPr lang="ar-EG" sz="2000" b="1" dirty="0">
                <a:solidFill>
                  <a:srgbClr val="3F3F3F"/>
                </a:solidFill>
                <a:latin typeface="Open Sans"/>
                <a:ea typeface="Open Sans"/>
                <a:cs typeface="Open Sans"/>
                <a:sym typeface="Open Sans"/>
              </a:rPr>
              <a:t>البحث الموسع </a:t>
            </a:r>
            <a:r>
              <a:rPr lang="en-US" sz="2000" b="1" dirty="0">
                <a:solidFill>
                  <a:srgbClr val="3F3F3F"/>
                </a:solidFill>
                <a:latin typeface="Open Sans"/>
                <a:ea typeface="Open Sans"/>
                <a:cs typeface="Open Sans"/>
                <a:sym typeface="Open Sans"/>
              </a:rPr>
              <a:t>Expanded Search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لتشغيل البحث</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ضع علامة في المربع </a:t>
            </a:r>
            <a:r>
              <a:rPr lang="ar-EG" sz="2000" b="1" dirty="0">
                <a:solidFill>
                  <a:srgbClr val="3F3F3F"/>
                </a:solidFill>
                <a:latin typeface="Open Sans"/>
                <a:ea typeface="Open Sans"/>
                <a:cs typeface="Open Sans"/>
                <a:sym typeface="Open Sans"/>
              </a:rPr>
              <a:t>"جذر </a:t>
            </a:r>
            <a:r>
              <a:rPr lang="en-US" sz="2000" b="1" dirty="0">
                <a:solidFill>
                  <a:srgbClr val="3F3F3F"/>
                </a:solidFill>
                <a:latin typeface="Open Sans"/>
                <a:ea typeface="Open Sans"/>
                <a:cs typeface="Open Sans"/>
                <a:sym typeface="Open Sans"/>
              </a:rPr>
              <a:t>Stemming</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لتضمين أشكال الجذر الأخرى للكلمة</a:t>
            </a:r>
            <a:r>
              <a:rPr lang="en-US" sz="2000" dirty="0">
                <a:solidFill>
                  <a:srgbClr val="3F3F3F"/>
                </a:solidFill>
                <a:latin typeface="Open Sans"/>
                <a:ea typeface="Open Sans"/>
                <a:cs typeface="Open Sans"/>
                <a:sym typeface="Open Sans"/>
              </a:rPr>
              <a:t>.</a:t>
            </a:r>
            <a:endParaRPr dirty="0">
              <a:solidFill>
                <a:srgbClr val="3F3F3F"/>
              </a:solidFill>
            </a:endParaRPr>
          </a:p>
          <a:p>
            <a:pPr marL="914400" lvl="1" indent="-355600" algn="r" rtl="1">
              <a:lnSpc>
                <a:spcPct val="100000"/>
              </a:lnSpc>
              <a:spcBef>
                <a:spcPts val="2100"/>
              </a:spcBef>
              <a:spcAft>
                <a:spcPts val="0"/>
              </a:spcAft>
              <a:buClr>
                <a:schemeClr val="dk1"/>
              </a:buClr>
              <a:buSzPts val="2000"/>
              <a:buChar char="○"/>
            </a:pPr>
            <a:r>
              <a:rPr lang="ar-EG" dirty="0">
                <a:solidFill>
                  <a:srgbClr val="3F3F3F"/>
                </a:solidFill>
                <a:latin typeface="Open Sans"/>
                <a:ea typeface="Open Sans"/>
                <a:cs typeface="Open Sans"/>
                <a:sym typeface="Open Sans"/>
              </a:rPr>
              <a:t>على سبيل المثال عند كتابة "خلية" </a:t>
            </a:r>
            <a:r>
              <a:rPr lang="en-US" dirty="0">
                <a:solidFill>
                  <a:srgbClr val="3F3F3F"/>
                </a:solidFill>
                <a:latin typeface="Open Sans"/>
                <a:ea typeface="Open Sans"/>
                <a:cs typeface="Open Sans"/>
                <a:sym typeface="Open Sans"/>
              </a:rPr>
              <a:t>“cell”</a:t>
            </a:r>
            <a:r>
              <a:rPr lang="ar-EG" dirty="0">
                <a:solidFill>
                  <a:srgbClr val="3F3F3F"/>
                </a:solidFill>
                <a:latin typeface="Open Sans"/>
                <a:ea typeface="Open Sans"/>
                <a:cs typeface="Open Sans"/>
                <a:sym typeface="Open Sans"/>
              </a:rPr>
              <a:t>، ستتضمن النتائج "خلية" </a:t>
            </a:r>
            <a:r>
              <a:rPr lang="en-US" dirty="0">
                <a:solidFill>
                  <a:srgbClr val="3F3F3F"/>
                </a:solidFill>
                <a:latin typeface="Open Sans"/>
                <a:ea typeface="Open Sans"/>
                <a:cs typeface="Open Sans"/>
                <a:sym typeface="Open Sans"/>
              </a:rPr>
              <a:t>“cell”</a:t>
            </a:r>
            <a:r>
              <a:rPr lang="ar-EG" dirty="0">
                <a:solidFill>
                  <a:srgbClr val="3F3F3F"/>
                </a:solidFill>
                <a:latin typeface="Open Sans"/>
                <a:ea typeface="Open Sans"/>
                <a:cs typeface="Open Sans"/>
                <a:sym typeface="Open Sans"/>
              </a:rPr>
              <a:t>، و"خلايا" </a:t>
            </a:r>
            <a:r>
              <a:rPr lang="en-US" dirty="0">
                <a:solidFill>
                  <a:srgbClr val="3F3F3F"/>
                </a:solidFill>
                <a:latin typeface="Open Sans"/>
                <a:ea typeface="Open Sans"/>
                <a:cs typeface="Open Sans"/>
                <a:sym typeface="Open Sans"/>
              </a:rPr>
              <a:t>“cells”</a:t>
            </a:r>
            <a:r>
              <a:rPr lang="ar-EG" dirty="0">
                <a:solidFill>
                  <a:srgbClr val="3F3F3F"/>
                </a:solidFill>
                <a:latin typeface="Open Sans"/>
                <a:ea typeface="Open Sans"/>
                <a:cs typeface="Open Sans"/>
                <a:sym typeface="Open Sans"/>
              </a:rPr>
              <a:t>، وما إلى ذلك. </a:t>
            </a:r>
            <a:endParaRPr dirty="0">
              <a:solidFill>
                <a:srgbClr val="3F3F3F"/>
              </a:solidFill>
              <a:latin typeface="Open Sans"/>
              <a:ea typeface="Open Sans"/>
              <a:cs typeface="Open Sans"/>
              <a:sym typeface="Open Sans"/>
            </a:endParaRPr>
          </a:p>
        </p:txBody>
      </p:sp>
      <p:sp>
        <p:nvSpPr>
          <p:cNvPr id="200" name="Google Shape;200;g829bd93e03_0_0"/>
          <p:cNvSpPr/>
          <p:nvPr/>
        </p:nvSpPr>
        <p:spPr>
          <a:xfrm>
            <a:off x="11632367" y="5636302"/>
            <a:ext cx="314794" cy="3447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1" name="Google Shape;201;g829bd93e03_0_0"/>
          <p:cNvPicPr preferRelativeResize="0"/>
          <p:nvPr/>
        </p:nvPicPr>
        <p:blipFill rotWithShape="1">
          <a:blip r:embed="rId3">
            <a:alphaModFix/>
          </a:blip>
          <a:srcRect/>
          <a:stretch/>
        </p:blipFill>
        <p:spPr>
          <a:xfrm>
            <a:off x="127792" y="1793260"/>
            <a:ext cx="8313295" cy="4107027"/>
          </a:xfrm>
          <a:prstGeom prst="rect">
            <a:avLst/>
          </a:prstGeom>
          <a:noFill/>
          <a:ln>
            <a:noFill/>
          </a:ln>
        </p:spPr>
      </p:pic>
      <p:pic>
        <p:nvPicPr>
          <p:cNvPr id="202" name="Google Shape;202;g829bd93e03_0_0"/>
          <p:cNvPicPr preferRelativeResize="0"/>
          <p:nvPr/>
        </p:nvPicPr>
        <p:blipFill rotWithShape="1">
          <a:blip r:embed="rId4">
            <a:alphaModFix/>
          </a:blip>
          <a:srcRect/>
          <a:stretch/>
        </p:blipFill>
        <p:spPr>
          <a:xfrm>
            <a:off x="3951939" y="6015650"/>
            <a:ext cx="4395597" cy="688908"/>
          </a:xfrm>
          <a:prstGeom prst="rect">
            <a:avLst/>
          </a:prstGeom>
          <a:noFill/>
          <a:ln>
            <a:noFill/>
          </a:ln>
        </p:spPr>
      </p:pic>
      <p:sp>
        <p:nvSpPr>
          <p:cNvPr id="203" name="Google Shape;203;g829bd93e03_0_0"/>
          <p:cNvSpPr/>
          <p:nvPr/>
        </p:nvSpPr>
        <p:spPr>
          <a:xfrm>
            <a:off x="6247526" y="5972315"/>
            <a:ext cx="2193561" cy="77557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4" name="Google Shape;204;g829bd93e03_0_0"/>
          <p:cNvSpPr/>
          <p:nvPr/>
        </p:nvSpPr>
        <p:spPr>
          <a:xfrm>
            <a:off x="63730" y="5306270"/>
            <a:ext cx="1184223" cy="408937"/>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البحث في تجميعة حقول</a:t>
            </a:r>
            <a:endParaRPr dirty="0">
              <a:solidFill>
                <a:srgbClr val="586F7C"/>
              </a:solidFill>
              <a:latin typeface="Open Sans"/>
              <a:ea typeface="Open Sans"/>
              <a:cs typeface="Open Sans"/>
              <a:sym typeface="Open Sans"/>
            </a:endParaRPr>
          </a:p>
        </p:txBody>
      </p:sp>
      <p:sp>
        <p:nvSpPr>
          <p:cNvPr id="211" name="Google Shape;211;p25"/>
          <p:cNvSpPr txBox="1">
            <a:spLocks noGrp="1"/>
          </p:cNvSpPr>
          <p:nvPr>
            <p:ph type="body" idx="1"/>
          </p:nvPr>
        </p:nvSpPr>
        <p:spPr>
          <a:xfrm>
            <a:off x="7817429" y="2392866"/>
            <a:ext cx="4144927" cy="4574883"/>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يمكن استخدتم </a:t>
            </a:r>
            <a:r>
              <a:rPr lang="ar-EG" sz="2000" b="1" dirty="0">
                <a:solidFill>
                  <a:srgbClr val="3F3F3F"/>
                </a:solidFill>
                <a:latin typeface="Open Sans"/>
                <a:ea typeface="Open Sans"/>
                <a:cs typeface="Open Sans"/>
                <a:sym typeface="Open Sans"/>
              </a:rPr>
              <a:t>واجهة بحث تجميعة الحقول </a:t>
            </a:r>
            <a:r>
              <a:rPr lang="en-US" sz="2000" b="1" dirty="0">
                <a:solidFill>
                  <a:srgbClr val="3F3F3F"/>
                </a:solidFill>
                <a:latin typeface="Open Sans"/>
                <a:ea typeface="Open Sans"/>
                <a:cs typeface="Open Sans"/>
                <a:sym typeface="Open Sans"/>
              </a:rPr>
              <a:t>Field Combination interface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لبناء بحث محدد باستخدام معايير بحث محددة في أي حقل بحث (مثل العنوان والمستخلص والوصف وما إلى ذلك)</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just"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للوصول إلى البحث المتقدم </a:t>
            </a:r>
            <a:r>
              <a:rPr lang="en-US" sz="2000" b="1" dirty="0">
                <a:solidFill>
                  <a:srgbClr val="3F3F3F"/>
                </a:solidFill>
                <a:latin typeface="Open Sans"/>
                <a:ea typeface="Open Sans"/>
                <a:cs typeface="Open Sans"/>
                <a:sym typeface="Open Sans"/>
              </a:rPr>
              <a:t>Field Combination</a:t>
            </a:r>
            <a:r>
              <a:rPr lang="ar-EG" sz="2000" dirty="0">
                <a:solidFill>
                  <a:srgbClr val="3F3F3F"/>
                </a:solidFill>
                <a:latin typeface="Open Sans"/>
                <a:ea typeface="Open Sans"/>
                <a:cs typeface="Open Sans"/>
                <a:sym typeface="Open Sans"/>
              </a:rPr>
              <a:t>، انقر فوق "دمج الحقول  من</a:t>
            </a:r>
            <a:r>
              <a:rPr lang="ar-EG" sz="2000" b="1" dirty="0">
                <a:solidFill>
                  <a:srgbClr val="3F3F3F"/>
                </a:solidFill>
                <a:latin typeface="Open Sans"/>
                <a:ea typeface="Open Sans"/>
                <a:cs typeface="Open Sans"/>
                <a:sym typeface="Open Sans"/>
              </a:rPr>
              <a:t>" قائمة بحث </a:t>
            </a:r>
            <a:r>
              <a:rPr lang="en-US" sz="2000" b="1" dirty="0">
                <a:solidFill>
                  <a:srgbClr val="3F3F3F"/>
                </a:solidFill>
                <a:latin typeface="Open Sans"/>
                <a:ea typeface="Open Sans"/>
                <a:cs typeface="Open Sans"/>
                <a:sym typeface="Open Sans"/>
              </a:rPr>
              <a:t>Search menu </a:t>
            </a:r>
            <a:r>
              <a:rPr lang="ar-EG" sz="2000" b="1" dirty="0">
                <a:solidFill>
                  <a:srgbClr val="3F3F3F"/>
                </a:solidFill>
                <a:latin typeface="Open Sans"/>
                <a:ea typeface="Open Sans"/>
                <a:cs typeface="Open Sans"/>
                <a:sym typeface="Open Sans"/>
              </a:rPr>
              <a:t>" </a:t>
            </a:r>
            <a:endParaRPr sz="2000" b="1" dirty="0">
              <a:solidFill>
                <a:srgbClr val="3F3F3F"/>
              </a:solidFill>
              <a:latin typeface="Open Sans"/>
              <a:ea typeface="Open Sans"/>
              <a:cs typeface="Open Sans"/>
              <a:sym typeface="Open Sans"/>
            </a:endParaRPr>
          </a:p>
        </p:txBody>
      </p:sp>
      <p:sp>
        <p:nvSpPr>
          <p:cNvPr id="212" name="Google Shape;212;p25"/>
          <p:cNvSpPr/>
          <p:nvPr/>
        </p:nvSpPr>
        <p:spPr>
          <a:xfrm>
            <a:off x="11632367" y="5636302"/>
            <a:ext cx="314794" cy="3447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3" name="Google Shape;213;p25" descr="https://lh4.googleusercontent.com/du8ZrV5xTH1GUVKOMEohfNF35TRwv-cczfIb1f-WEx3bQEdoVNCl35ps-siTt635XnDiU0-BudrGHA51R3pBe08zelRApoILgaRI9eqK5YRmZATPtqyU128YOiCGHFBnrqXhJ2I"/>
          <p:cNvPicPr preferRelativeResize="0"/>
          <p:nvPr/>
        </p:nvPicPr>
        <p:blipFill rotWithShape="1">
          <a:blip r:embed="rId3">
            <a:alphaModFix/>
          </a:blip>
          <a:srcRect/>
          <a:stretch/>
        </p:blipFill>
        <p:spPr>
          <a:xfrm>
            <a:off x="23848" y="1896852"/>
            <a:ext cx="7802234" cy="43676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كيفية استخدام البحث في تجميعة حقول</a:t>
            </a:r>
            <a:endParaRPr dirty="0">
              <a:solidFill>
                <a:srgbClr val="586F7C"/>
              </a:solidFill>
              <a:latin typeface="Open Sans"/>
              <a:ea typeface="Open Sans"/>
              <a:cs typeface="Open Sans"/>
              <a:sym typeface="Open Sans"/>
            </a:endParaRPr>
          </a:p>
        </p:txBody>
      </p:sp>
      <p:sp>
        <p:nvSpPr>
          <p:cNvPr id="220" name="Google Shape;220;p26"/>
          <p:cNvSpPr txBox="1">
            <a:spLocks noGrp="1"/>
          </p:cNvSpPr>
          <p:nvPr>
            <p:ph type="body" idx="1"/>
          </p:nvPr>
        </p:nvSpPr>
        <p:spPr>
          <a:xfrm>
            <a:off x="0" y="1733299"/>
            <a:ext cx="11947161" cy="4574883"/>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1000"/>
              </a:spcBef>
              <a:spcAft>
                <a:spcPts val="0"/>
              </a:spcAft>
              <a:buClr>
                <a:schemeClr val="dk1"/>
              </a:buClr>
              <a:buSzPts val="2400"/>
              <a:buChar char="●"/>
            </a:pPr>
            <a:r>
              <a:rPr lang="ar-EG" sz="1800" dirty="0">
                <a:solidFill>
                  <a:schemeClr val="dk1"/>
                </a:solidFill>
                <a:latin typeface="Open Sans"/>
                <a:ea typeface="Open Sans"/>
                <a:cs typeface="Open Sans"/>
                <a:sym typeface="Open Sans"/>
              </a:rPr>
              <a:t>حدد الحقل/الحقول محل الاهتمام باستخدام سهم القائمة المنسدلة</a:t>
            </a:r>
            <a:r>
              <a:rPr lang="en-US" sz="1800" dirty="0">
                <a:solidFill>
                  <a:schemeClr val="dk1"/>
                </a:solidFill>
                <a:latin typeface="Open Sans"/>
                <a:ea typeface="Open Sans"/>
                <a:cs typeface="Open Sans"/>
                <a:sym typeface="Open Sans"/>
              </a:rPr>
              <a:t>.</a:t>
            </a:r>
            <a:endParaRPr sz="1800" dirty="0">
              <a:solidFill>
                <a:schemeClr val="dk1"/>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dk1"/>
              </a:buClr>
              <a:buSzPts val="2400"/>
              <a:buChar char="●"/>
            </a:pPr>
            <a:r>
              <a:rPr lang="ar-EG" sz="1800" dirty="0">
                <a:solidFill>
                  <a:schemeClr val="dk1"/>
                </a:solidFill>
                <a:latin typeface="Open Sans"/>
                <a:ea typeface="Open Sans"/>
                <a:cs typeface="Open Sans"/>
                <a:sym typeface="Open Sans"/>
              </a:rPr>
              <a:t>استخدم المربعات </a:t>
            </a:r>
            <a:r>
              <a:rPr lang="ar-EG" sz="1800" b="1" dirty="0">
                <a:solidFill>
                  <a:schemeClr val="dk1"/>
                </a:solidFill>
                <a:latin typeface="Open Sans"/>
                <a:ea typeface="Open Sans"/>
                <a:cs typeface="Open Sans"/>
                <a:sym typeface="Open Sans"/>
              </a:rPr>
              <a:t>و/أو </a:t>
            </a:r>
            <a:r>
              <a:rPr lang="ar-EG" sz="1800" dirty="0">
                <a:solidFill>
                  <a:schemeClr val="dk1"/>
                </a:solidFill>
                <a:latin typeface="Open Sans"/>
                <a:ea typeface="Open Sans"/>
                <a:cs typeface="Open Sans"/>
                <a:sym typeface="Open Sans"/>
              </a:rPr>
              <a:t>لتضمين الحقول</a:t>
            </a:r>
            <a:r>
              <a:rPr lang="en-US" sz="1800" dirty="0">
                <a:solidFill>
                  <a:schemeClr val="dk1"/>
                </a:solidFill>
                <a:latin typeface="Open Sans"/>
                <a:ea typeface="Open Sans"/>
                <a:cs typeface="Open Sans"/>
                <a:sym typeface="Open Sans"/>
              </a:rPr>
              <a:t>. </a:t>
            </a:r>
            <a:endParaRPr sz="1800" dirty="0">
              <a:solidFill>
                <a:schemeClr val="dk1"/>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dk1"/>
              </a:buClr>
              <a:buSzPts val="2400"/>
              <a:buChar char="●"/>
            </a:pPr>
            <a:r>
              <a:rPr lang="ar-EG" sz="1800" dirty="0">
                <a:solidFill>
                  <a:schemeClr val="dk1"/>
                </a:solidFill>
                <a:latin typeface="Open Sans"/>
                <a:ea typeface="Open Sans"/>
                <a:cs typeface="Open Sans"/>
                <a:sym typeface="Open Sans"/>
              </a:rPr>
              <a:t>لإضافة المزيد من الحقول أو إزالة حقل واحد أو أكثر، انقر فوق العلامتين + أو –</a:t>
            </a:r>
            <a:r>
              <a:rPr lang="en-US" sz="1800" dirty="0">
                <a:solidFill>
                  <a:schemeClr val="dk1"/>
                </a:solidFill>
                <a:latin typeface="Open Sans"/>
                <a:ea typeface="Open Sans"/>
                <a:cs typeface="Open Sans"/>
                <a:sym typeface="Open Sans"/>
              </a:rPr>
              <a:t>.</a:t>
            </a:r>
            <a:endParaRPr dirty="0"/>
          </a:p>
          <a:p>
            <a:pPr marL="457200" lvl="0" indent="-228600" algn="just" rtl="0">
              <a:lnSpc>
                <a:spcPct val="100000"/>
              </a:lnSpc>
              <a:spcBef>
                <a:spcPts val="1000"/>
              </a:spcBef>
              <a:spcAft>
                <a:spcPts val="0"/>
              </a:spcAft>
              <a:buClr>
                <a:schemeClr val="dk2"/>
              </a:buClr>
              <a:buSzPts val="2400"/>
              <a:buNone/>
            </a:pPr>
            <a:endParaRPr sz="1800" dirty="0">
              <a:solidFill>
                <a:schemeClr val="dk1"/>
              </a:solidFill>
              <a:latin typeface="Open Sans"/>
              <a:ea typeface="Open Sans"/>
              <a:cs typeface="Open Sans"/>
              <a:sym typeface="Open Sans"/>
            </a:endParaRPr>
          </a:p>
          <a:p>
            <a:pPr marL="457200" lvl="0" indent="-228600" algn="just" rtl="0">
              <a:lnSpc>
                <a:spcPct val="100000"/>
              </a:lnSpc>
              <a:spcBef>
                <a:spcPts val="1000"/>
              </a:spcBef>
              <a:spcAft>
                <a:spcPts val="0"/>
              </a:spcAft>
              <a:buClr>
                <a:schemeClr val="dk2"/>
              </a:buClr>
              <a:buSzPts val="2400"/>
              <a:buNone/>
            </a:pPr>
            <a:endParaRPr sz="1800" dirty="0">
              <a:solidFill>
                <a:schemeClr val="dk1"/>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dk1"/>
              </a:buClr>
              <a:buSzPts val="2400"/>
              <a:buChar char="●"/>
            </a:pPr>
            <a:r>
              <a:rPr lang="ar-EG" sz="1800" dirty="0">
                <a:solidFill>
                  <a:schemeClr val="dk1"/>
                </a:solidFill>
                <a:latin typeface="Open Sans"/>
                <a:ea typeface="Open Sans"/>
                <a:cs typeface="Open Sans"/>
                <a:sym typeface="Open Sans"/>
              </a:rPr>
              <a:t>حدد اللغة في القائمة المنسدلة</a:t>
            </a:r>
            <a:r>
              <a:rPr lang="en-US" sz="1800" dirty="0">
                <a:solidFill>
                  <a:schemeClr val="dk1"/>
                </a:solidFill>
                <a:latin typeface="Open Sans"/>
                <a:ea typeface="Open Sans"/>
                <a:cs typeface="Open Sans"/>
                <a:sym typeface="Open Sans"/>
              </a:rPr>
              <a:t>.</a:t>
            </a:r>
            <a:endParaRPr dirty="0"/>
          </a:p>
          <a:p>
            <a:pPr marL="457200" lvl="0" indent="-228600" algn="just" rtl="0">
              <a:lnSpc>
                <a:spcPct val="100000"/>
              </a:lnSpc>
              <a:spcBef>
                <a:spcPts val="1000"/>
              </a:spcBef>
              <a:spcAft>
                <a:spcPts val="0"/>
              </a:spcAft>
              <a:buClr>
                <a:schemeClr val="dk2"/>
              </a:buClr>
              <a:buSzPts val="2400"/>
              <a:buNone/>
            </a:pPr>
            <a:endParaRPr sz="1800" dirty="0">
              <a:solidFill>
                <a:schemeClr val="dk1"/>
              </a:solidFill>
              <a:latin typeface="Open Sans"/>
              <a:ea typeface="Open Sans"/>
              <a:cs typeface="Open Sans"/>
              <a:sym typeface="Open Sans"/>
            </a:endParaRPr>
          </a:p>
          <a:p>
            <a:pPr marL="457200" lvl="0" indent="-228600" algn="just" rtl="0">
              <a:lnSpc>
                <a:spcPct val="100000"/>
              </a:lnSpc>
              <a:spcBef>
                <a:spcPts val="1000"/>
              </a:spcBef>
              <a:spcAft>
                <a:spcPts val="0"/>
              </a:spcAft>
              <a:buClr>
                <a:schemeClr val="dk2"/>
              </a:buClr>
              <a:buSzPts val="2400"/>
              <a:buNone/>
            </a:pPr>
            <a:endParaRPr sz="1800" dirty="0">
              <a:solidFill>
                <a:schemeClr val="dk1"/>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dk1"/>
              </a:buClr>
              <a:buSzPts val="2400"/>
              <a:buChar char="●"/>
            </a:pPr>
            <a:r>
              <a:rPr lang="ar-EG" sz="1800" dirty="0">
                <a:solidFill>
                  <a:schemeClr val="dk1"/>
                </a:solidFill>
                <a:latin typeface="Open Sans"/>
                <a:ea typeface="Open Sans"/>
                <a:cs typeface="Open Sans"/>
                <a:sym typeface="Open Sans"/>
              </a:rPr>
              <a:t>حدد المجموعة/المجموعات محل الاهتمام في القائمة المنسدلة</a:t>
            </a:r>
            <a:r>
              <a:rPr lang="en-US" sz="1800" dirty="0">
                <a:solidFill>
                  <a:schemeClr val="dk1"/>
                </a:solidFill>
                <a:latin typeface="Open Sans"/>
                <a:ea typeface="Open Sans"/>
                <a:cs typeface="Open Sans"/>
                <a:sym typeface="Open Sans"/>
              </a:rPr>
              <a:t>.</a:t>
            </a:r>
            <a:endParaRPr dirty="0"/>
          </a:p>
          <a:p>
            <a:pPr marL="457200" lvl="0" indent="-228600" algn="just" rtl="0">
              <a:lnSpc>
                <a:spcPct val="100000"/>
              </a:lnSpc>
              <a:spcBef>
                <a:spcPts val="1000"/>
              </a:spcBef>
              <a:spcAft>
                <a:spcPts val="0"/>
              </a:spcAft>
              <a:buClr>
                <a:schemeClr val="dk2"/>
              </a:buClr>
              <a:buSzPts val="2400"/>
              <a:buNone/>
            </a:pPr>
            <a:endParaRPr sz="1800" dirty="0">
              <a:solidFill>
                <a:schemeClr val="dk1"/>
              </a:solidFill>
              <a:latin typeface="Open Sans"/>
              <a:ea typeface="Open Sans"/>
              <a:cs typeface="Open Sans"/>
              <a:sym typeface="Open Sans"/>
            </a:endParaRPr>
          </a:p>
        </p:txBody>
      </p:sp>
      <p:sp>
        <p:nvSpPr>
          <p:cNvPr id="221" name="Google Shape;221;p26"/>
          <p:cNvSpPr/>
          <p:nvPr/>
        </p:nvSpPr>
        <p:spPr>
          <a:xfrm>
            <a:off x="11632367" y="5636302"/>
            <a:ext cx="314794" cy="3447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2" name="Google Shape;222;p26" descr="https://lh3.googleusercontent.com/BoI1d3OntZsL0dTHp8Tf4BTUwPJLUR36Jq52PeMix7ZoxLeov6_DfeA0KxwugXiKGrtqzD0xpYg_2LZ7_LWYl3Hu6lNPuHagy-l-nsJMVsxXUSHftdj19qqSGoFr_ZfIcYnWZ1s"/>
          <p:cNvPicPr preferRelativeResize="0"/>
          <p:nvPr/>
        </p:nvPicPr>
        <p:blipFill rotWithShape="1">
          <a:blip r:embed="rId3">
            <a:alphaModFix/>
          </a:blip>
          <a:srcRect/>
          <a:stretch/>
        </p:blipFill>
        <p:spPr>
          <a:xfrm>
            <a:off x="1284415" y="3045796"/>
            <a:ext cx="6990153" cy="539681"/>
          </a:xfrm>
          <a:prstGeom prst="rect">
            <a:avLst/>
          </a:prstGeom>
          <a:noFill/>
          <a:ln>
            <a:noFill/>
          </a:ln>
        </p:spPr>
      </p:pic>
      <p:pic>
        <p:nvPicPr>
          <p:cNvPr id="223" name="Google Shape;223;p26"/>
          <p:cNvPicPr preferRelativeResize="0"/>
          <p:nvPr/>
        </p:nvPicPr>
        <p:blipFill rotWithShape="1">
          <a:blip r:embed="rId4">
            <a:alphaModFix/>
          </a:blip>
          <a:srcRect/>
          <a:stretch/>
        </p:blipFill>
        <p:spPr>
          <a:xfrm>
            <a:off x="980361" y="5761969"/>
            <a:ext cx="10231278" cy="438211"/>
          </a:xfrm>
          <a:prstGeom prst="rect">
            <a:avLst/>
          </a:prstGeom>
          <a:noFill/>
          <a:ln w="9525" cap="flat" cmpd="sng">
            <a:solidFill>
              <a:schemeClr val="dk1"/>
            </a:solidFill>
            <a:prstDash val="solid"/>
            <a:round/>
            <a:headEnd type="none" w="sm" len="sm"/>
            <a:tailEnd type="none" w="sm" len="sm"/>
          </a:ln>
        </p:spPr>
      </p:pic>
      <p:sp>
        <p:nvSpPr>
          <p:cNvPr id="224" name="Google Shape;224;p26"/>
          <p:cNvSpPr/>
          <p:nvPr/>
        </p:nvSpPr>
        <p:spPr>
          <a:xfrm>
            <a:off x="10627022" y="5472541"/>
            <a:ext cx="914400" cy="914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5" name="Google Shape;225;p26"/>
          <p:cNvPicPr preferRelativeResize="0"/>
          <p:nvPr/>
        </p:nvPicPr>
        <p:blipFill rotWithShape="1">
          <a:blip r:embed="rId5">
            <a:alphaModFix/>
          </a:blip>
          <a:srcRect/>
          <a:stretch/>
        </p:blipFill>
        <p:spPr>
          <a:xfrm>
            <a:off x="980361" y="4465800"/>
            <a:ext cx="10231278" cy="476316"/>
          </a:xfrm>
          <a:prstGeom prst="rect">
            <a:avLst/>
          </a:prstGeom>
          <a:noFill/>
          <a:ln w="9525" cap="flat" cmpd="sng">
            <a:solidFill>
              <a:schemeClr val="dk1"/>
            </a:solidFill>
            <a:prstDash val="solid"/>
            <a:round/>
            <a:headEnd type="none" w="sm" len="sm"/>
            <a:tailEnd type="none" w="sm" len="sm"/>
          </a:ln>
        </p:spPr>
      </p:pic>
      <p:sp>
        <p:nvSpPr>
          <p:cNvPr id="226" name="Google Shape;226;p26"/>
          <p:cNvSpPr/>
          <p:nvPr/>
        </p:nvSpPr>
        <p:spPr>
          <a:xfrm>
            <a:off x="10627022" y="4196163"/>
            <a:ext cx="914400" cy="914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7707086"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FFFFFF"/>
              </a:buClr>
              <a:buSzPts val="3600"/>
              <a:buFont typeface="Trebuchet MS"/>
              <a:buNone/>
            </a:pPr>
            <a:r>
              <a:rPr lang="ar-SA" dirty="0">
                <a:solidFill>
                  <a:srgbClr val="586F7C"/>
                </a:solidFill>
                <a:latin typeface="Open Sans"/>
                <a:ea typeface="Open Sans"/>
                <a:cs typeface="Open Sans"/>
                <a:sym typeface="Open Sans"/>
              </a:rPr>
              <a:t>الخطوط الرئيسية</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56870" indent="-285750" algn="r" rtl="1">
              <a:lnSpc>
                <a:spcPct val="150000"/>
              </a:lnSpc>
              <a:spcBef>
                <a:spcPts val="0"/>
              </a:spcBef>
              <a:buClr>
                <a:schemeClr val="dk2"/>
              </a:buClr>
              <a:buSzPts val="1120"/>
            </a:pPr>
            <a:r>
              <a:rPr lang="ar-EG" sz="2800" dirty="0">
                <a:solidFill>
                  <a:schemeClr val="dk1"/>
                </a:solidFill>
                <a:latin typeface="Open Sans"/>
                <a:ea typeface="Open Sans"/>
                <a:cs typeface="Open Sans"/>
                <a:sym typeface="Open Sans"/>
              </a:rPr>
              <a:t>ال</a:t>
            </a:r>
            <a:r>
              <a:rPr lang="ar-SA" sz="2800" dirty="0">
                <a:solidFill>
                  <a:schemeClr val="dk1"/>
                </a:solidFill>
                <a:latin typeface="Open Sans"/>
                <a:ea typeface="Open Sans"/>
                <a:cs typeface="Open Sans"/>
                <a:sym typeface="Open Sans"/>
              </a:rPr>
              <a:t>مقدمة</a:t>
            </a:r>
            <a:endParaRPr lang="ar-EG" sz="2800" dirty="0">
              <a:solidFill>
                <a:schemeClr val="dk1"/>
              </a:solidFill>
              <a:latin typeface="Open Sans"/>
              <a:ea typeface="Open Sans"/>
              <a:cs typeface="Open Sans"/>
              <a:sym typeface="Open Sans"/>
            </a:endParaRPr>
          </a:p>
          <a:p>
            <a:pPr marL="356870" indent="-285750" algn="r" rtl="1">
              <a:lnSpc>
                <a:spcPct val="150000"/>
              </a:lnSpc>
              <a:spcBef>
                <a:spcPts val="0"/>
              </a:spcBef>
              <a:buClr>
                <a:schemeClr val="dk2"/>
              </a:buClr>
              <a:buSzPts val="1120"/>
            </a:pPr>
            <a:r>
              <a:rPr lang="ar-SA" sz="2800" dirty="0">
                <a:solidFill>
                  <a:schemeClr val="dk1"/>
                </a:solidFill>
                <a:latin typeface="Open Sans"/>
                <a:ea typeface="Open Sans"/>
                <a:cs typeface="Open Sans"/>
                <a:sym typeface="Open Sans"/>
              </a:rPr>
              <a:t>الوصول إلى </a:t>
            </a:r>
            <a:r>
              <a:rPr lang="ar-EG" sz="2800" dirty="0">
                <a:solidFill>
                  <a:schemeClr val="dk1"/>
                </a:solidFill>
                <a:latin typeface="Open Sans"/>
                <a:ea typeface="Open Sans"/>
                <a:cs typeface="Open Sans"/>
                <a:sym typeface="Open Sans"/>
              </a:rPr>
              <a:t>ركن</a:t>
            </a:r>
            <a:r>
              <a:rPr lang="ar-SA" sz="2800" dirty="0">
                <a:solidFill>
                  <a:schemeClr val="dk1"/>
                </a:solidFill>
                <a:latin typeface="Open Sans"/>
                <a:ea typeface="Open Sans"/>
                <a:cs typeface="Open Sans"/>
                <a:sym typeface="Open Sans"/>
              </a:rPr>
              <a:t> البراءات</a:t>
            </a:r>
            <a:endParaRPr lang="ar-EG" sz="1600" dirty="0">
              <a:solidFill>
                <a:schemeClr val="dk1"/>
              </a:solidFill>
              <a:latin typeface="Open Sans"/>
              <a:ea typeface="Open Sans"/>
              <a:cs typeface="Open Sans"/>
              <a:sym typeface="Open Sans"/>
            </a:endParaRPr>
          </a:p>
          <a:p>
            <a:pPr marL="356870" indent="-285750" algn="r" rtl="1">
              <a:lnSpc>
                <a:spcPct val="150000"/>
              </a:lnSpc>
              <a:spcBef>
                <a:spcPts val="0"/>
              </a:spcBef>
              <a:buClr>
                <a:schemeClr val="dk2"/>
              </a:buClr>
              <a:buSzPts val="1120"/>
            </a:pPr>
            <a:r>
              <a:rPr lang="ar-SA" sz="2800" dirty="0">
                <a:solidFill>
                  <a:schemeClr val="dk1"/>
                </a:solidFill>
                <a:latin typeface="Open Sans"/>
                <a:ea typeface="Open Sans"/>
                <a:cs typeface="Open Sans"/>
                <a:sym typeface="Open Sans"/>
              </a:rPr>
              <a:t>البحث في </a:t>
            </a:r>
            <a:r>
              <a:rPr lang="ar-EG" sz="2800" dirty="0">
                <a:solidFill>
                  <a:schemeClr val="dk1"/>
                </a:solidFill>
                <a:latin typeface="Open Sans"/>
                <a:ea typeface="Open Sans"/>
                <a:cs typeface="Open Sans"/>
                <a:sym typeface="Open Sans"/>
              </a:rPr>
              <a:t>ركن</a:t>
            </a:r>
            <a:r>
              <a:rPr lang="ar-SA" sz="2800" dirty="0">
                <a:solidFill>
                  <a:schemeClr val="dk1"/>
                </a:solidFill>
                <a:latin typeface="Open Sans"/>
                <a:ea typeface="Open Sans"/>
                <a:cs typeface="Open Sans"/>
                <a:sym typeface="Open Sans"/>
              </a:rPr>
              <a:t> البراءات</a:t>
            </a:r>
            <a:endParaRPr lang="ar-EG" sz="1600" dirty="0">
              <a:solidFill>
                <a:schemeClr val="dk1"/>
              </a:solidFill>
              <a:latin typeface="Open Sans"/>
              <a:ea typeface="Open Sans"/>
              <a:cs typeface="Open Sans"/>
              <a:sym typeface="Open Sans"/>
            </a:endParaRPr>
          </a:p>
          <a:p>
            <a:pPr marL="814070" lvl="1" indent="-285750" algn="r" rtl="1">
              <a:lnSpc>
                <a:spcPct val="150000"/>
              </a:lnSpc>
              <a:spcBef>
                <a:spcPts val="0"/>
              </a:spcBef>
              <a:buClr>
                <a:schemeClr val="dk2"/>
              </a:buClr>
              <a:buSzPts val="1120"/>
            </a:pPr>
            <a:r>
              <a:rPr lang="ar-SA" sz="2400" dirty="0">
                <a:solidFill>
                  <a:schemeClr val="dk1"/>
                </a:solidFill>
                <a:latin typeface="Open Sans"/>
                <a:ea typeface="Open Sans"/>
                <a:cs typeface="Open Sans"/>
                <a:sym typeface="Open Sans"/>
              </a:rPr>
              <a:t>بحث بسيط</a:t>
            </a:r>
            <a:endParaRPr lang="ar-EG" sz="2400" dirty="0">
              <a:solidFill>
                <a:schemeClr val="dk1"/>
              </a:solidFill>
              <a:latin typeface="Open Sans"/>
              <a:ea typeface="Open Sans"/>
              <a:cs typeface="Open Sans"/>
              <a:sym typeface="Open Sans"/>
            </a:endParaRPr>
          </a:p>
          <a:p>
            <a:pPr marL="814070" lvl="1" indent="-285750" algn="r" rtl="1">
              <a:lnSpc>
                <a:spcPct val="150000"/>
              </a:lnSpc>
              <a:spcBef>
                <a:spcPts val="0"/>
              </a:spcBef>
              <a:buClr>
                <a:schemeClr val="dk2"/>
              </a:buClr>
              <a:buSzPts val="1120"/>
            </a:pPr>
            <a:r>
              <a:rPr lang="ar-SA" sz="2400" dirty="0">
                <a:solidFill>
                  <a:schemeClr val="dk1"/>
                </a:solidFill>
                <a:latin typeface="Open Sans"/>
                <a:ea typeface="Open Sans"/>
                <a:cs typeface="Open Sans"/>
                <a:sym typeface="Open Sans"/>
              </a:rPr>
              <a:t>بحث متقد</a:t>
            </a:r>
            <a:r>
              <a:rPr lang="ar-EG" sz="2400" dirty="0">
                <a:solidFill>
                  <a:schemeClr val="dk1"/>
                </a:solidFill>
                <a:latin typeface="Open Sans"/>
                <a:ea typeface="Open Sans"/>
                <a:cs typeface="Open Sans"/>
                <a:sym typeface="Open Sans"/>
              </a:rPr>
              <a:t>م</a:t>
            </a:r>
          </a:p>
          <a:p>
            <a:pPr marL="356870" indent="-285750" algn="r" rtl="1">
              <a:lnSpc>
                <a:spcPct val="150000"/>
              </a:lnSpc>
              <a:spcBef>
                <a:spcPts val="0"/>
              </a:spcBef>
              <a:buClr>
                <a:schemeClr val="dk2"/>
              </a:buClr>
              <a:buSzPts val="1120"/>
            </a:pPr>
            <a:r>
              <a:rPr lang="ar-EG" sz="2800" dirty="0">
                <a:solidFill>
                  <a:schemeClr val="dk1"/>
                </a:solidFill>
                <a:latin typeface="Open Sans"/>
                <a:ea typeface="Open Sans"/>
                <a:cs typeface="Open Sans"/>
                <a:sym typeface="Open Sans"/>
              </a:rPr>
              <a:t>تصفح ركن البراءات</a:t>
            </a:r>
          </a:p>
          <a:p>
            <a:pPr marL="356870" indent="-285750" algn="r" rtl="1">
              <a:lnSpc>
                <a:spcPct val="150000"/>
              </a:lnSpc>
              <a:spcBef>
                <a:spcPts val="0"/>
              </a:spcBef>
              <a:buClr>
                <a:schemeClr val="dk2"/>
              </a:buClr>
              <a:buSzPts val="1120"/>
            </a:pPr>
            <a:r>
              <a:rPr lang="ar-EG" sz="2800" dirty="0">
                <a:solidFill>
                  <a:schemeClr val="dk1"/>
                </a:solidFill>
                <a:latin typeface="Open Sans"/>
                <a:ea typeface="Open Sans"/>
                <a:cs typeface="Open Sans"/>
                <a:sym typeface="Open Sans"/>
              </a:rPr>
              <a:t>الملخص</a:t>
            </a:r>
          </a:p>
          <a:p>
            <a:pPr marL="814070" lvl="1" indent="-285750" algn="r" rtl="1">
              <a:lnSpc>
                <a:spcPct val="150000"/>
              </a:lnSpc>
              <a:spcBef>
                <a:spcPts val="0"/>
              </a:spcBef>
              <a:buClr>
                <a:schemeClr val="dk2"/>
              </a:buClr>
              <a:buSzPts val="1120"/>
            </a:pPr>
            <a:endParaRPr lang="ar-EG" sz="2400" dirty="0">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v1.0 April 202</a:t>
            </a:r>
            <a:r>
              <a:rPr lang="ar-EG" sz="1200" dirty="0"/>
              <a:t>4</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مثال بحث الحقول 1</a:t>
            </a:r>
            <a:endParaRPr dirty="0">
              <a:latin typeface="Open Sans"/>
              <a:ea typeface="Open Sans"/>
              <a:cs typeface="Open Sans"/>
              <a:sym typeface="Open Sans"/>
            </a:endParaRPr>
          </a:p>
        </p:txBody>
      </p:sp>
      <p:sp>
        <p:nvSpPr>
          <p:cNvPr id="233" name="Google Shape;233;p27"/>
          <p:cNvSpPr txBox="1">
            <a:spLocks noGrp="1"/>
          </p:cNvSpPr>
          <p:nvPr>
            <p:ph type="body" idx="1"/>
          </p:nvPr>
        </p:nvSpPr>
        <p:spPr>
          <a:xfrm>
            <a:off x="457200" y="1967518"/>
            <a:ext cx="11266714" cy="4867239"/>
          </a:xfrm>
          <a:prstGeom prst="rect">
            <a:avLst/>
          </a:prstGeom>
          <a:noFill/>
          <a:ln>
            <a:noFill/>
          </a:ln>
        </p:spPr>
        <p:txBody>
          <a:bodyPr spcFirstLastPara="1" wrap="square" lIns="91425" tIns="45700" rIns="91425" bIns="45700" anchor="t" anchorCtr="0">
            <a:noAutofit/>
          </a:bodyPr>
          <a:lstStyle/>
          <a:p>
            <a:pPr marL="76200" indent="0" algn="just" rtl="1">
              <a:lnSpc>
                <a:spcPct val="100000"/>
              </a:lnSpc>
              <a:buClr>
                <a:schemeClr val="dk1"/>
              </a:buClr>
              <a:buNone/>
            </a:pPr>
            <a:r>
              <a:rPr lang="ar-EG" sz="2000" dirty="0">
                <a:solidFill>
                  <a:srgbClr val="3F3F3F"/>
                </a:solidFill>
                <a:latin typeface="Open Sans"/>
                <a:ea typeface="Open Sans"/>
                <a:cs typeface="Open Sans"/>
                <a:sym typeface="Open Sans"/>
              </a:rPr>
              <a:t>البحث عن الاختراعات المقدمة من شيمانو عام  2017</a:t>
            </a:r>
            <a:r>
              <a:rPr lang="en-US" sz="2000" dirty="0">
                <a:solidFill>
                  <a:srgbClr val="3F3F3F"/>
                </a:solidFill>
                <a:latin typeface="Open Sans"/>
                <a:ea typeface="Open Sans"/>
                <a:cs typeface="Open Sans"/>
                <a:sym typeface="Open Sans"/>
              </a:rPr>
              <a:t>.</a:t>
            </a:r>
            <a:r>
              <a:rPr lang="en-US" sz="2400" dirty="0">
                <a:solidFill>
                  <a:srgbClr val="3F3F3F"/>
                </a:solidFill>
                <a:latin typeface="Open Sans"/>
                <a:ea typeface="Open Sans"/>
                <a:cs typeface="Open Sans"/>
                <a:sym typeface="Open Sans"/>
              </a:rPr>
              <a:t> Shimano in 2017.</a:t>
            </a:r>
            <a:endParaRPr lang="en-US" dirty="0">
              <a:solidFill>
                <a:srgbClr val="3F3F3F"/>
              </a:solidFill>
            </a:endParaRPr>
          </a:p>
          <a:p>
            <a:pPr marL="457200" lvl="0" indent="-381000" algn="just"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في المربع المنسدل، حدد الحقل </a:t>
            </a:r>
            <a:r>
              <a:rPr lang="ar-EG" sz="2000" b="1" dirty="0">
                <a:solidFill>
                  <a:srgbClr val="3F3F3F"/>
                </a:solidFill>
                <a:latin typeface="Open Sans"/>
                <a:ea typeface="Open Sans"/>
                <a:cs typeface="Open Sans"/>
                <a:sym typeface="Open Sans"/>
              </a:rPr>
              <a:t>اسم مقدم الطلب </a:t>
            </a:r>
            <a:r>
              <a:rPr lang="en-US" sz="2000" b="1" dirty="0">
                <a:solidFill>
                  <a:srgbClr val="3F3F3F"/>
                </a:solidFill>
                <a:latin typeface="Open Sans"/>
                <a:ea typeface="Open Sans"/>
                <a:cs typeface="Open Sans"/>
                <a:sym typeface="Open Sans"/>
              </a:rPr>
              <a:t>Applicant Name</a:t>
            </a:r>
            <a:r>
              <a:rPr lang="ar-EG" sz="2000" dirty="0">
                <a:solidFill>
                  <a:srgbClr val="3F3F3F"/>
                </a:solidFill>
                <a:latin typeface="Open Sans"/>
                <a:ea typeface="Open Sans"/>
                <a:cs typeface="Open Sans"/>
                <a:sym typeface="Open Sans"/>
              </a:rPr>
              <a:t> وأدخل </a:t>
            </a:r>
            <a:r>
              <a:rPr lang="en-US" sz="2000" b="1" dirty="0">
                <a:solidFill>
                  <a:srgbClr val="3F3F3F"/>
                </a:solidFill>
                <a:latin typeface="Open Sans"/>
                <a:ea typeface="Open Sans"/>
                <a:cs typeface="Open Sans"/>
                <a:sym typeface="Open Sans"/>
              </a:rPr>
              <a:t>Shimano</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حدد </a:t>
            </a:r>
            <a:r>
              <a:rPr lang="ar-EG" sz="2000" b="1" dirty="0">
                <a:solidFill>
                  <a:srgbClr val="3F3F3F"/>
                </a:solidFill>
                <a:latin typeface="Open Sans"/>
                <a:ea typeface="Open Sans"/>
                <a:cs typeface="Open Sans"/>
                <a:sym typeface="Open Sans"/>
              </a:rPr>
              <a:t>"و </a:t>
            </a:r>
            <a:r>
              <a:rPr lang="en-US" sz="2000" b="1" dirty="0">
                <a:solidFill>
                  <a:srgbClr val="3F3F3F"/>
                </a:solidFill>
                <a:latin typeface="Open Sans"/>
                <a:ea typeface="Open Sans"/>
                <a:cs typeface="Open Sans"/>
                <a:sym typeface="Open Sans"/>
              </a:rPr>
              <a:t>AND </a:t>
            </a:r>
            <a:r>
              <a:rPr lang="ar-EG" sz="2000" b="1" dirty="0">
                <a:solidFill>
                  <a:srgbClr val="3F3F3F"/>
                </a:solidFill>
                <a:latin typeface="Open Sans"/>
                <a:ea typeface="Open Sans"/>
                <a:cs typeface="Open Sans"/>
                <a:sym typeface="Open Sans"/>
              </a:rPr>
              <a:t>"</a:t>
            </a:r>
            <a:r>
              <a:rPr lang="ar-EG" sz="2000" dirty="0">
                <a:solidFill>
                  <a:srgbClr val="3F3F3F"/>
                </a:solidFill>
                <a:latin typeface="Open Sans"/>
                <a:ea typeface="Open Sans"/>
                <a:cs typeface="Open Sans"/>
                <a:sym typeface="Open Sans"/>
              </a:rPr>
              <a:t> والمجال </a:t>
            </a:r>
            <a:r>
              <a:rPr lang="ar-EG" sz="2000" b="1" dirty="0">
                <a:solidFill>
                  <a:srgbClr val="3F3F3F"/>
                </a:solidFill>
                <a:latin typeface="Open Sans"/>
                <a:ea typeface="Open Sans"/>
                <a:cs typeface="Open Sans"/>
                <a:sym typeface="Open Sans"/>
              </a:rPr>
              <a:t>"تاريخ النشر </a:t>
            </a:r>
            <a:r>
              <a:rPr lang="en-US" sz="2000" b="1" dirty="0">
                <a:solidFill>
                  <a:srgbClr val="3F3F3F"/>
                </a:solidFill>
                <a:latin typeface="Open Sans"/>
                <a:ea typeface="Open Sans"/>
                <a:cs typeface="Open Sans"/>
                <a:sym typeface="Open Sans"/>
              </a:rPr>
              <a:t>Publication date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وأدخل </a:t>
            </a:r>
            <a:r>
              <a:rPr lang="ar-EG" sz="2000" b="1" dirty="0">
                <a:solidFill>
                  <a:srgbClr val="3F3F3F"/>
                </a:solidFill>
                <a:latin typeface="Open Sans"/>
                <a:ea typeface="Open Sans"/>
                <a:cs typeface="Open Sans"/>
                <a:sym typeface="Open Sans"/>
              </a:rPr>
              <a:t>2017</a:t>
            </a:r>
            <a:r>
              <a:rPr lang="en-US" sz="2000" b="1" dirty="0">
                <a:solidFill>
                  <a:srgbClr val="3F3F3F"/>
                </a:solidFill>
                <a:latin typeface="Open Sans"/>
                <a:ea typeface="Open Sans"/>
                <a:cs typeface="Open Sans"/>
                <a:sym typeface="Open Sans"/>
              </a:rPr>
              <a:t>.</a:t>
            </a:r>
            <a:endParaRPr sz="2000" b="1" dirty="0">
              <a:solidFill>
                <a:srgbClr val="3F3F3F"/>
              </a:solidFill>
              <a:latin typeface="Open Sans"/>
              <a:ea typeface="Open Sans"/>
              <a:cs typeface="Open Sans"/>
              <a:sym typeface="Open Sans"/>
            </a:endParaRPr>
          </a:p>
        </p:txBody>
      </p:sp>
      <p:pic>
        <p:nvPicPr>
          <p:cNvPr id="234" name="Google Shape;234;p27" descr="https://lh6.googleusercontent.com/C3GCR1pEIuYtfuHlWwNpp7LmAKHB_5c1ucUzoNV37uBZmn4TxOhgQYGjyg2GcAfdzpSSF37LEw3EKyCFK9b1glclr956GSTf47kcxJKs9r8RMlUxtN8Ug9HCAyNBX52OOdx1qyI"/>
          <p:cNvPicPr preferRelativeResize="0"/>
          <p:nvPr/>
        </p:nvPicPr>
        <p:blipFill rotWithShape="1">
          <a:blip r:embed="rId3">
            <a:alphaModFix/>
          </a:blip>
          <a:srcRect/>
          <a:stretch/>
        </p:blipFill>
        <p:spPr>
          <a:xfrm>
            <a:off x="1798273" y="3387426"/>
            <a:ext cx="8106738" cy="29983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مثال بحث الحقول 2</a:t>
            </a:r>
            <a:endParaRPr dirty="0">
              <a:latin typeface="Open Sans"/>
              <a:ea typeface="Open Sans"/>
              <a:cs typeface="Open Sans"/>
              <a:sym typeface="Open Sans"/>
            </a:endParaRPr>
          </a:p>
        </p:txBody>
      </p:sp>
      <p:sp>
        <p:nvSpPr>
          <p:cNvPr id="241" name="Google Shape;241;p28"/>
          <p:cNvSpPr txBox="1">
            <a:spLocks noGrp="1"/>
          </p:cNvSpPr>
          <p:nvPr>
            <p:ph type="body" idx="1"/>
          </p:nvPr>
        </p:nvSpPr>
        <p:spPr>
          <a:xfrm>
            <a:off x="457200" y="1967518"/>
            <a:ext cx="11266714" cy="4867239"/>
          </a:xfrm>
          <a:prstGeom prst="rect">
            <a:avLst/>
          </a:prstGeom>
          <a:noFill/>
          <a:ln>
            <a:noFill/>
          </a:ln>
        </p:spPr>
        <p:txBody>
          <a:bodyPr spcFirstLastPara="1" wrap="square" lIns="91425" tIns="45700" rIns="91425" bIns="45700" anchor="t" anchorCtr="0">
            <a:noAutofit/>
          </a:bodyPr>
          <a:lstStyle/>
          <a:p>
            <a:pPr marL="76200" lvl="0" indent="0" algn="just" rtl="1">
              <a:lnSpc>
                <a:spcPct val="100000"/>
              </a:lnSpc>
              <a:spcBef>
                <a:spcPts val="1000"/>
              </a:spcBef>
              <a:spcAft>
                <a:spcPts val="0"/>
              </a:spcAft>
              <a:buClr>
                <a:schemeClr val="dk1"/>
              </a:buClr>
              <a:buSzPts val="2400"/>
              <a:buNone/>
            </a:pPr>
            <a:r>
              <a:rPr lang="ar-EG" sz="2000" dirty="0">
                <a:solidFill>
                  <a:srgbClr val="3F3F3F"/>
                </a:solidFill>
                <a:latin typeface="Open Sans"/>
                <a:ea typeface="Open Sans"/>
                <a:cs typeface="Open Sans"/>
                <a:sym typeface="Open Sans"/>
              </a:rPr>
              <a:t>البحث عن التطبيقات التي تحتوي على رقائق إلكترونية مع توافر الترخيص</a:t>
            </a:r>
            <a:r>
              <a:rPr lang="en-US" sz="2000" dirty="0">
                <a:solidFill>
                  <a:srgbClr val="3F3F3F"/>
                </a:solidFill>
                <a:latin typeface="Open Sans"/>
                <a:ea typeface="Open Sans"/>
                <a:cs typeface="Open Sans"/>
                <a:sym typeface="Open Sans"/>
              </a:rPr>
              <a:t>. microchip with licensing availability </a:t>
            </a:r>
            <a:endParaRPr sz="2000" dirty="0">
              <a:solidFill>
                <a:srgbClr val="3F3F3F"/>
              </a:solidFill>
              <a:latin typeface="Open Sans"/>
              <a:ea typeface="Open Sans"/>
              <a:cs typeface="Open Sans"/>
              <a:sym typeface="Open Sans"/>
            </a:endParaRPr>
          </a:p>
          <a:p>
            <a:pPr marL="457200" lvl="0" indent="-381000" algn="just"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في المربع المنسدل، حدد </a:t>
            </a:r>
            <a:r>
              <a:rPr lang="ar-EG" sz="2000" b="1" dirty="0">
                <a:solidFill>
                  <a:srgbClr val="3F3F3F"/>
                </a:solidFill>
                <a:latin typeface="Open Sans"/>
                <a:ea typeface="Open Sans"/>
                <a:cs typeface="Open Sans"/>
                <a:sym typeface="Open Sans"/>
              </a:rPr>
              <a:t>المطالبات الإنجليزية</a:t>
            </a:r>
            <a:r>
              <a:rPr lang="ar-EG"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English Claims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وأدخل </a:t>
            </a:r>
            <a:r>
              <a:rPr lang="ar-EG" sz="2000" b="1" dirty="0">
                <a:solidFill>
                  <a:srgbClr val="3F3F3F"/>
                </a:solidFill>
                <a:latin typeface="Open Sans"/>
                <a:ea typeface="Open Sans"/>
                <a:cs typeface="Open Sans"/>
                <a:sym typeface="Open Sans"/>
              </a:rPr>
              <a:t>الرقاقة الإلكترونية </a:t>
            </a:r>
            <a:r>
              <a:rPr lang="en-US" sz="2000" b="1" dirty="0">
                <a:solidFill>
                  <a:srgbClr val="3F3F3F"/>
                </a:solidFill>
                <a:latin typeface="Open Sans"/>
                <a:ea typeface="Open Sans"/>
                <a:cs typeface="Open Sans"/>
                <a:sym typeface="Open Sans"/>
              </a:rPr>
              <a:t>microchip</a:t>
            </a:r>
            <a:r>
              <a:rPr lang="ar-EG" sz="2000" dirty="0">
                <a:solidFill>
                  <a:srgbClr val="3F3F3F"/>
                </a:solidFill>
                <a:latin typeface="Open Sans"/>
                <a:ea typeface="Open Sans"/>
                <a:cs typeface="Open Sans"/>
                <a:sym typeface="Open Sans"/>
              </a:rPr>
              <a:t>، ثم حدد </a:t>
            </a:r>
            <a:r>
              <a:rPr lang="ar-EG" sz="2000" b="1" dirty="0">
                <a:solidFill>
                  <a:srgbClr val="3F3F3F"/>
                </a:solidFill>
                <a:latin typeface="Open Sans"/>
                <a:ea typeface="Open Sans"/>
                <a:cs typeface="Open Sans"/>
                <a:sym typeface="Open Sans"/>
              </a:rPr>
              <a:t>مربع توفر الترخيص</a:t>
            </a:r>
            <a:r>
              <a:rPr lang="ar-EG"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Licensing availability box </a:t>
            </a:r>
            <a:r>
              <a:rPr lang="ar-EG" sz="2000" dirty="0">
                <a:solidFill>
                  <a:srgbClr val="3F3F3F"/>
                </a:solidFill>
                <a:latin typeface="Open Sans"/>
                <a:ea typeface="Open Sans"/>
                <a:cs typeface="Open Sans"/>
                <a:sym typeface="Open Sans"/>
              </a:rPr>
              <a:t>(الصف الأخير في واجهة بحث تجميعة الحقول)</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228600" algn="just" rtl="0">
              <a:lnSpc>
                <a:spcPct val="100000"/>
              </a:lnSpc>
              <a:spcBef>
                <a:spcPts val="1000"/>
              </a:spcBef>
              <a:spcAft>
                <a:spcPts val="0"/>
              </a:spcAft>
              <a:buClr>
                <a:schemeClr val="dk2"/>
              </a:buClr>
              <a:buSzPts val="2400"/>
              <a:buNone/>
            </a:pPr>
            <a:endParaRPr sz="2000" b="1" dirty="0">
              <a:solidFill>
                <a:srgbClr val="3F3F3F"/>
              </a:solidFill>
              <a:latin typeface="Open Sans"/>
              <a:ea typeface="Open Sans"/>
              <a:cs typeface="Open Sans"/>
              <a:sym typeface="Open Sans"/>
            </a:endParaRPr>
          </a:p>
        </p:txBody>
      </p:sp>
      <p:pic>
        <p:nvPicPr>
          <p:cNvPr id="242" name="Google Shape;242;p28" descr="https://lh4.googleusercontent.com/E1i3P3AzcZM6k2QVCrmwM0Rxq2mhwX6VPFO7CNwRYWmkjPc_QJXzkcxT9vLHmXB3EuYqWnLp3kQ6BRTQUydlqv4NnPo7ZqxREZZ_DJMssvbRreBHBXgjMoOn3E7Wb4L3OE71VTQ"/>
          <p:cNvPicPr preferRelativeResize="0"/>
          <p:nvPr/>
        </p:nvPicPr>
        <p:blipFill rotWithShape="1">
          <a:blip r:embed="rId3">
            <a:alphaModFix/>
          </a:blip>
          <a:srcRect/>
          <a:stretch/>
        </p:blipFill>
        <p:spPr>
          <a:xfrm>
            <a:off x="539045" y="3705811"/>
            <a:ext cx="11184869" cy="28598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استرجاع المعلومات بلغات متعددة </a:t>
            </a:r>
            <a:r>
              <a:rPr lang="en-US" dirty="0">
                <a:solidFill>
                  <a:srgbClr val="586F7C"/>
                </a:solidFill>
                <a:latin typeface="Open Sans"/>
                <a:ea typeface="Open Sans"/>
                <a:cs typeface="Open Sans"/>
                <a:sym typeface="Open Sans"/>
              </a:rPr>
              <a:t>CLIR)</a:t>
            </a:r>
            <a:r>
              <a:rPr lang="ar-EG" dirty="0">
                <a:solidFill>
                  <a:srgbClr val="586F7C"/>
                </a:solidFill>
                <a:latin typeface="Open Sans"/>
                <a:ea typeface="Open Sans"/>
                <a:cs typeface="Open Sans"/>
                <a:sym typeface="Open Sans"/>
              </a:rPr>
              <a:t>)</a:t>
            </a:r>
            <a:endParaRPr lang="ar-EG" dirty="0">
              <a:latin typeface="Open Sans"/>
              <a:ea typeface="Open Sans"/>
              <a:cs typeface="Open Sans"/>
              <a:sym typeface="Open Sans"/>
            </a:endParaRPr>
          </a:p>
        </p:txBody>
      </p:sp>
      <p:sp>
        <p:nvSpPr>
          <p:cNvPr id="249" name="Google Shape;249;p29"/>
          <p:cNvSpPr txBox="1">
            <a:spLocks noGrp="1"/>
          </p:cNvSpPr>
          <p:nvPr>
            <p:ph type="body" idx="1"/>
          </p:nvPr>
        </p:nvSpPr>
        <p:spPr>
          <a:xfrm>
            <a:off x="253227" y="1925693"/>
            <a:ext cx="10584662" cy="4789900"/>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CLIR </a:t>
            </a:r>
            <a:r>
              <a:rPr lang="ar-EG" sz="2000" dirty="0">
                <a:solidFill>
                  <a:srgbClr val="3F3F3F"/>
                </a:solidFill>
                <a:latin typeface="Open Sans"/>
                <a:ea typeface="Open Sans"/>
                <a:cs typeface="Open Sans"/>
                <a:sym typeface="Open Sans"/>
              </a:rPr>
              <a:t>هو اختصار لـ </a:t>
            </a:r>
            <a:r>
              <a:rPr lang="ar-EG" sz="2000" b="1" dirty="0">
                <a:solidFill>
                  <a:srgbClr val="3F3F3F"/>
                </a:solidFill>
                <a:latin typeface="Open Sans"/>
                <a:ea typeface="Open Sans"/>
                <a:cs typeface="Open Sans"/>
                <a:sym typeface="Open Sans"/>
              </a:rPr>
              <a:t>استرجاع المعلومات بلغات متعددة </a:t>
            </a:r>
            <a:r>
              <a:rPr lang="en-US" sz="2000" b="1" dirty="0">
                <a:solidFill>
                  <a:srgbClr val="3F3F3F"/>
                </a:solidFill>
                <a:latin typeface="Open Sans"/>
                <a:ea typeface="Open Sans"/>
                <a:cs typeface="Open Sans"/>
                <a:sym typeface="Open Sans"/>
              </a:rPr>
              <a:t>Cross Lingual Information Retrieval</a:t>
            </a:r>
            <a:r>
              <a:rPr lang="ar-EG" sz="2000" dirty="0">
                <a:solidFill>
                  <a:srgbClr val="3F3F3F"/>
                </a:solidFill>
                <a:latin typeface="Open Sans"/>
                <a:ea typeface="Open Sans"/>
                <a:cs typeface="Open Sans"/>
                <a:sym typeface="Open Sans"/>
              </a:rPr>
              <a:t>.</a:t>
            </a:r>
            <a:endParaRPr lang="ar-EG"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يمكن الوصول إلى </a:t>
            </a:r>
            <a:r>
              <a:rPr lang="en-US" sz="2000" dirty="0">
                <a:solidFill>
                  <a:srgbClr val="3F3F3F"/>
                </a:solidFill>
                <a:latin typeface="Open Sans"/>
                <a:ea typeface="Open Sans"/>
                <a:cs typeface="Open Sans"/>
                <a:sym typeface="Open Sans"/>
              </a:rPr>
              <a:t>CLIR </a:t>
            </a:r>
            <a:r>
              <a:rPr lang="ar-EG" sz="2000" dirty="0">
                <a:solidFill>
                  <a:srgbClr val="3F3F3F"/>
                </a:solidFill>
                <a:latin typeface="Open Sans"/>
                <a:ea typeface="Open Sans"/>
                <a:cs typeface="Open Sans"/>
                <a:sym typeface="Open Sans"/>
              </a:rPr>
              <a:t> بالنقر فوق </a:t>
            </a:r>
            <a:r>
              <a:rPr lang="ar-EG" sz="2000" b="1" dirty="0">
                <a:solidFill>
                  <a:srgbClr val="3F3F3F"/>
                </a:solidFill>
                <a:latin typeface="Open Sans"/>
                <a:ea typeface="Open Sans"/>
                <a:cs typeface="Open Sans"/>
                <a:sym typeface="Open Sans"/>
              </a:rPr>
              <a:t>"توسيع البحث في لغات مختلفة </a:t>
            </a:r>
            <a:r>
              <a:rPr lang="en-US" sz="2000" b="1" dirty="0">
                <a:solidFill>
                  <a:srgbClr val="3F3F3F"/>
                </a:solidFill>
                <a:latin typeface="Open Sans"/>
                <a:ea typeface="Open Sans"/>
                <a:cs typeface="Open Sans"/>
                <a:sym typeface="Open Sans"/>
              </a:rPr>
              <a:t>Cross Lingual Information Retrieval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من </a:t>
            </a:r>
            <a:r>
              <a:rPr lang="ar-EG" sz="2000" b="1" dirty="0">
                <a:solidFill>
                  <a:srgbClr val="3F3F3F"/>
                </a:solidFill>
                <a:latin typeface="Open Sans"/>
                <a:ea typeface="Open Sans"/>
                <a:cs typeface="Open Sans"/>
                <a:sym typeface="Open Sans"/>
              </a:rPr>
              <a:t>قائمة البحث</a:t>
            </a:r>
            <a:r>
              <a:rPr lang="en-US" sz="2000" b="1" dirty="0">
                <a:solidFill>
                  <a:srgbClr val="3F3F3F"/>
                </a:solidFill>
                <a:latin typeface="Open Sans"/>
                <a:ea typeface="Open Sans"/>
                <a:cs typeface="Open Sans"/>
                <a:sym typeface="Open Sans"/>
              </a:rPr>
              <a:t>.</a:t>
            </a:r>
            <a:r>
              <a:rPr lang="ar-EG" sz="2000" b="1" dirty="0">
                <a:solidFill>
                  <a:srgbClr val="3F3F3F"/>
                </a:solidFill>
                <a:latin typeface="Open Sans"/>
                <a:ea typeface="Open Sans"/>
                <a:cs typeface="Open Sans"/>
                <a:sym typeface="Open Sans"/>
              </a:rPr>
              <a:t> </a:t>
            </a:r>
            <a:r>
              <a:rPr lang="en-US" sz="2400" b="1" dirty="0">
                <a:solidFill>
                  <a:srgbClr val="3F3F3F"/>
                </a:solidFill>
                <a:latin typeface="Open Sans"/>
                <a:ea typeface="Open Sans"/>
                <a:cs typeface="Open Sans"/>
                <a:sym typeface="Open Sans"/>
              </a:rPr>
              <a:t>Search menu</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تعمل هذه الأداة على توسيع نطاق البحث من خلال تضمين وثائق براءات الاختراع في قائمة النتائج التي تم الكشف عنها باللغات الأجنبية</a:t>
            </a:r>
            <a:r>
              <a:rPr lang="en-US" sz="2000" dirty="0">
                <a:solidFill>
                  <a:srgbClr val="3F3F3F"/>
                </a:solidFill>
                <a:latin typeface="Open Sans"/>
                <a:ea typeface="Open Sans"/>
                <a:cs typeface="Open Sans"/>
                <a:sym typeface="Open Sans"/>
              </a:rPr>
              <a:t>.</a:t>
            </a:r>
            <a:endParaRPr dirty="0">
              <a:solidFill>
                <a:srgbClr val="3F3F3F"/>
              </a:solidFill>
            </a:endParaRPr>
          </a:p>
          <a:p>
            <a:pPr marL="914400" lvl="1" indent="-355600" algn="r" rtl="1">
              <a:lnSpc>
                <a:spcPct val="100000"/>
              </a:lnSpc>
              <a:spcBef>
                <a:spcPts val="2100"/>
              </a:spcBef>
              <a:spcAft>
                <a:spcPts val="0"/>
              </a:spcAft>
              <a:buClr>
                <a:schemeClr val="dk1"/>
              </a:buClr>
              <a:buSzPts val="2000"/>
              <a:buChar char="○"/>
            </a:pPr>
            <a:r>
              <a:rPr lang="ar-EG" dirty="0">
                <a:solidFill>
                  <a:srgbClr val="3F3F3F"/>
                </a:solidFill>
                <a:latin typeface="Open Sans"/>
                <a:ea typeface="Open Sans"/>
                <a:cs typeface="Open Sans"/>
                <a:sym typeface="Open Sans"/>
              </a:rPr>
              <a:t>على سبيل المثال، إذا تم إدخال الكلمة المفتاحية باللغة الإنجليزية، فستتضمن قائمة النتائج تلك الكلمة المفتاحية ومرادفاتها باللغة الإنجليزية بالإضافة إلى ترجمة كل من الكلمة المفتاحية ومرادفاتها إلى 13 لغة</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تعثر الأداة أولاً على مرادفات الاستعلام ثم تترجم كل شيء إلى 13 لغة</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0" y="378812"/>
            <a:ext cx="7740203"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خاصية توسيع البحث في لغات مختلفة</a:t>
            </a:r>
            <a:endParaRPr lang="en-US" dirty="0">
              <a:latin typeface="Open Sans"/>
              <a:ea typeface="Open Sans"/>
              <a:cs typeface="Open Sans"/>
              <a:sym typeface="Open Sans"/>
            </a:endParaRPr>
          </a:p>
        </p:txBody>
      </p:sp>
      <p:sp>
        <p:nvSpPr>
          <p:cNvPr id="256" name="Google Shape;256;p30"/>
          <p:cNvSpPr txBox="1">
            <a:spLocks noGrp="1"/>
          </p:cNvSpPr>
          <p:nvPr>
            <p:ph type="body" idx="1"/>
          </p:nvPr>
        </p:nvSpPr>
        <p:spPr>
          <a:xfrm>
            <a:off x="0" y="1847015"/>
            <a:ext cx="11842230" cy="4749727"/>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1000"/>
              </a:spcBef>
              <a:spcAft>
                <a:spcPts val="0"/>
              </a:spcAft>
              <a:buClr>
                <a:schemeClr val="dk1"/>
              </a:buClr>
              <a:buSzPts val="2400"/>
              <a:buChar char="●"/>
            </a:pPr>
            <a:r>
              <a:rPr lang="ar-EG" sz="1800" dirty="0">
                <a:solidFill>
                  <a:srgbClr val="3F3F3F"/>
                </a:solidFill>
                <a:latin typeface="Open Sans"/>
                <a:ea typeface="Open Sans"/>
                <a:cs typeface="Open Sans"/>
                <a:sym typeface="Open Sans"/>
              </a:rPr>
              <a:t>أدخل مصطلحًا واحدًا أو أكثر بإحدى اللغات تلك في مربع البحث وسيقترح النظام بدائل ويترجم المصطلح (المصطلحات)، مما يسمح للمستخدم بالبحث في وثائق البراءات التي تم الكشف عنها بجميع هذه اللغات</a:t>
            </a:r>
            <a:r>
              <a:rPr lang="en-US" sz="1800" dirty="0">
                <a:solidFill>
                  <a:srgbClr val="3F3F3F"/>
                </a:solidFill>
                <a:latin typeface="Open Sans"/>
                <a:ea typeface="Open Sans"/>
                <a:cs typeface="Open Sans"/>
                <a:sym typeface="Open Sans"/>
              </a:rPr>
              <a:t>.</a:t>
            </a:r>
            <a:endParaRPr dirty="0">
              <a:solidFill>
                <a:srgbClr val="3F3F3F"/>
              </a:solidFill>
            </a:endParaRPr>
          </a:p>
        </p:txBody>
      </p:sp>
      <p:pic>
        <p:nvPicPr>
          <p:cNvPr id="257" name="Google Shape;257;p30"/>
          <p:cNvPicPr preferRelativeResize="0"/>
          <p:nvPr/>
        </p:nvPicPr>
        <p:blipFill rotWithShape="1">
          <a:blip r:embed="rId3"/>
          <a:srcRect/>
          <a:stretch/>
        </p:blipFill>
        <p:spPr>
          <a:xfrm>
            <a:off x="2491219" y="2826400"/>
            <a:ext cx="8992110" cy="3879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0" y="378812"/>
            <a:ext cx="7778839"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البحث باستخدام </a:t>
            </a:r>
            <a:r>
              <a:rPr lang="en-US" dirty="0">
                <a:solidFill>
                  <a:srgbClr val="586F7C"/>
                </a:solidFill>
                <a:latin typeface="Open Sans"/>
                <a:ea typeface="Open Sans"/>
                <a:cs typeface="Open Sans"/>
                <a:sym typeface="Open Sans"/>
              </a:rPr>
              <a:t>CLIR</a:t>
            </a:r>
            <a:endParaRPr dirty="0">
              <a:latin typeface="Open Sans"/>
              <a:ea typeface="Open Sans"/>
              <a:cs typeface="Open Sans"/>
              <a:sym typeface="Open Sans"/>
            </a:endParaRPr>
          </a:p>
        </p:txBody>
      </p:sp>
      <p:sp>
        <p:nvSpPr>
          <p:cNvPr id="264" name="Google Shape;264;p31"/>
          <p:cNvSpPr txBox="1">
            <a:spLocks noGrp="1"/>
          </p:cNvSpPr>
          <p:nvPr>
            <p:ph type="body" idx="1"/>
          </p:nvPr>
        </p:nvSpPr>
        <p:spPr>
          <a:xfrm>
            <a:off x="0" y="1637152"/>
            <a:ext cx="11047751" cy="4749727"/>
          </a:xfrm>
          <a:prstGeom prst="rect">
            <a:avLst/>
          </a:prstGeom>
          <a:noFill/>
          <a:ln>
            <a:noFill/>
          </a:ln>
        </p:spPr>
        <p:txBody>
          <a:bodyPr spcFirstLastPara="1" wrap="square" lIns="91425" tIns="45700" rIns="91425" bIns="45700" anchor="t" anchorCtr="0">
            <a:noAutofit/>
          </a:bodyPr>
          <a:lstStyle/>
          <a:p>
            <a:pPr marL="419100" lvl="0" indent="-342900" algn="just" rtl="1">
              <a:lnSpc>
                <a:spcPct val="100000"/>
              </a:lnSpc>
              <a:spcBef>
                <a:spcPts val="1000"/>
              </a:spcBef>
              <a:spcAft>
                <a:spcPts val="0"/>
              </a:spcAft>
              <a:buClr>
                <a:schemeClr val="dk1"/>
              </a:buClr>
              <a:buSzPts val="1800"/>
              <a:buFont typeface="Arial"/>
              <a:buAutoNum type="arabicPeriod"/>
            </a:pPr>
            <a:r>
              <a:rPr lang="ar-EG" sz="1800" dirty="0">
                <a:solidFill>
                  <a:srgbClr val="3F3F3F"/>
                </a:solidFill>
                <a:latin typeface="Open Sans"/>
                <a:ea typeface="Open Sans"/>
                <a:cs typeface="Open Sans"/>
                <a:sym typeface="Open Sans"/>
              </a:rPr>
              <a:t>أدخل استعلام البحث في مربع البحث. يمكن إدخال ما يصل إلى 5 كلمات مفتاحية ويدعم "..." للبحث عن العبارات</a:t>
            </a:r>
            <a:r>
              <a:rPr lang="en-US" sz="1800" dirty="0">
                <a:solidFill>
                  <a:srgbClr val="3F3F3F"/>
                </a:solidFill>
                <a:latin typeface="Open Sans"/>
                <a:ea typeface="Open Sans"/>
                <a:cs typeface="Open Sans"/>
                <a:sym typeface="Open Sans"/>
              </a:rPr>
              <a:t>. </a:t>
            </a:r>
            <a:endParaRPr dirty="0">
              <a:solidFill>
                <a:srgbClr val="3F3F3F"/>
              </a:solidFill>
            </a:endParaRPr>
          </a:p>
          <a:p>
            <a:pPr marL="419100" lvl="0" indent="-342900" algn="just" rtl="1">
              <a:lnSpc>
                <a:spcPct val="100000"/>
              </a:lnSpc>
              <a:spcBef>
                <a:spcPts val="1000"/>
              </a:spcBef>
              <a:spcAft>
                <a:spcPts val="0"/>
              </a:spcAft>
              <a:buClr>
                <a:schemeClr val="dk1"/>
              </a:buClr>
              <a:buSzPts val="1800"/>
              <a:buFont typeface="Arial"/>
              <a:buAutoNum type="arabicPeriod"/>
            </a:pPr>
            <a:r>
              <a:rPr lang="ar-EG" sz="1800" dirty="0">
                <a:solidFill>
                  <a:srgbClr val="3F3F3F"/>
                </a:solidFill>
                <a:latin typeface="Open Sans"/>
                <a:ea typeface="Open Sans"/>
                <a:cs typeface="Open Sans"/>
                <a:sym typeface="Open Sans"/>
              </a:rPr>
              <a:t>حدد لغة الاستعلام</a:t>
            </a:r>
            <a:r>
              <a:rPr lang="en-US" sz="1800" dirty="0">
                <a:solidFill>
                  <a:srgbClr val="3F3F3F"/>
                </a:solidFill>
                <a:latin typeface="Open Sans"/>
                <a:ea typeface="Open Sans"/>
                <a:cs typeface="Open Sans"/>
                <a:sym typeface="Open Sans"/>
              </a:rPr>
              <a:t>. </a:t>
            </a:r>
            <a:endParaRPr dirty="0">
              <a:solidFill>
                <a:srgbClr val="3F3F3F"/>
              </a:solidFill>
            </a:endParaRPr>
          </a:p>
          <a:p>
            <a:pPr marL="419100" lvl="0" indent="-342900" algn="just" rtl="1">
              <a:lnSpc>
                <a:spcPct val="100000"/>
              </a:lnSpc>
              <a:spcBef>
                <a:spcPts val="1000"/>
              </a:spcBef>
              <a:spcAft>
                <a:spcPts val="0"/>
              </a:spcAft>
              <a:buClr>
                <a:schemeClr val="dk1"/>
              </a:buClr>
              <a:buSzPts val="1800"/>
              <a:buFont typeface="Arial"/>
              <a:buAutoNum type="arabicPeriod"/>
            </a:pPr>
            <a:r>
              <a:rPr lang="ar-EG" sz="1800" dirty="0">
                <a:solidFill>
                  <a:srgbClr val="3F3F3F"/>
                </a:solidFill>
                <a:latin typeface="Open Sans"/>
                <a:ea typeface="Open Sans"/>
                <a:cs typeface="Open Sans"/>
                <a:sym typeface="Open Sans"/>
              </a:rPr>
              <a:t>حدد </a:t>
            </a:r>
            <a:r>
              <a:rPr lang="ar-EG" sz="1800" b="1" dirty="0">
                <a:solidFill>
                  <a:srgbClr val="3F3F3F"/>
                </a:solidFill>
                <a:latin typeface="Open Sans"/>
                <a:ea typeface="Open Sans"/>
                <a:cs typeface="Open Sans"/>
                <a:sym typeface="Open Sans"/>
              </a:rPr>
              <a:t>وضع التوسيع </a:t>
            </a:r>
            <a:r>
              <a:rPr lang="en-US" sz="1800" dirty="0">
                <a:solidFill>
                  <a:srgbClr val="3F3F3F"/>
                </a:solidFill>
                <a:latin typeface="Open Sans"/>
                <a:ea typeface="Open Sans"/>
                <a:cs typeface="Open Sans"/>
                <a:sym typeface="Open Sans"/>
              </a:rPr>
              <a:t>:</a:t>
            </a:r>
            <a:r>
              <a:rPr lang="en-US" sz="1800" b="1" dirty="0">
                <a:solidFill>
                  <a:srgbClr val="3F3F3F"/>
                </a:solidFill>
                <a:latin typeface="Open Sans"/>
                <a:ea typeface="Open Sans"/>
                <a:cs typeface="Open Sans"/>
                <a:sym typeface="Open Sans"/>
              </a:rPr>
              <a:t> Expansion mode</a:t>
            </a:r>
            <a:r>
              <a:rPr lang="en-US" sz="1800" dirty="0">
                <a:solidFill>
                  <a:srgbClr val="3F3F3F"/>
                </a:solidFill>
                <a:latin typeface="Open Sans"/>
                <a:ea typeface="Open Sans"/>
                <a:cs typeface="Open Sans"/>
                <a:sym typeface="Open Sans"/>
              </a:rPr>
              <a:t> </a:t>
            </a:r>
            <a:endParaRPr dirty="0">
              <a:solidFill>
                <a:srgbClr val="3F3F3F"/>
              </a:solidFill>
            </a:endParaRPr>
          </a:p>
          <a:p>
            <a:pPr marL="704850" lvl="1" indent="-171450" algn="just" rtl="1">
              <a:lnSpc>
                <a:spcPct val="100000"/>
              </a:lnSpc>
              <a:spcBef>
                <a:spcPts val="2100"/>
              </a:spcBef>
              <a:spcAft>
                <a:spcPts val="0"/>
              </a:spcAft>
              <a:buClr>
                <a:schemeClr val="dk1"/>
              </a:buClr>
              <a:buSzPts val="1800"/>
              <a:buChar char="○"/>
            </a:pPr>
            <a:r>
              <a:rPr lang="ar-EG" sz="1800" dirty="0">
                <a:solidFill>
                  <a:srgbClr val="3F3F3F"/>
                </a:solidFill>
                <a:latin typeface="Open Sans"/>
                <a:ea typeface="Open Sans"/>
                <a:cs typeface="Open Sans"/>
                <a:sym typeface="Open Sans"/>
              </a:rPr>
              <a:t>سيسمح الإشراف بتحديد المجال التقني المرتبط والمتغيرات ذات الصلة</a:t>
            </a:r>
            <a:r>
              <a:rPr lang="en-US" sz="1800" dirty="0">
                <a:solidFill>
                  <a:srgbClr val="3F3F3F"/>
                </a:solidFill>
                <a:latin typeface="Open Sans"/>
                <a:ea typeface="Open Sans"/>
                <a:cs typeface="Open Sans"/>
                <a:sym typeface="Open Sans"/>
              </a:rPr>
              <a:t>. </a:t>
            </a:r>
            <a:endParaRPr dirty="0">
              <a:solidFill>
                <a:srgbClr val="3F3F3F"/>
              </a:solidFill>
            </a:endParaRPr>
          </a:p>
          <a:p>
            <a:pPr marL="704850" lvl="1" indent="-171450" algn="just" rtl="1">
              <a:lnSpc>
                <a:spcPct val="100000"/>
              </a:lnSpc>
              <a:spcBef>
                <a:spcPts val="2100"/>
              </a:spcBef>
              <a:spcAft>
                <a:spcPts val="0"/>
              </a:spcAft>
              <a:buClr>
                <a:schemeClr val="dk1"/>
              </a:buClr>
              <a:buSzPts val="1800"/>
              <a:buChar char="○"/>
            </a:pPr>
            <a:r>
              <a:rPr lang="ar-EG" sz="1800" dirty="0">
                <a:solidFill>
                  <a:srgbClr val="3F3F3F"/>
                </a:solidFill>
                <a:latin typeface="Open Sans"/>
                <a:ea typeface="Open Sans"/>
                <a:cs typeface="Open Sans"/>
                <a:sym typeface="Open Sans"/>
              </a:rPr>
              <a:t>سيقوم تلقائيًا بإنشاء النتائج على الفور دون أي إدخال إضافي من المستخدم</a:t>
            </a:r>
            <a:r>
              <a:rPr lang="en-US" sz="1800" dirty="0">
                <a:solidFill>
                  <a:srgbClr val="3F3F3F"/>
                </a:solidFill>
                <a:latin typeface="Open Sans"/>
                <a:ea typeface="Open Sans"/>
                <a:cs typeface="Open Sans"/>
                <a:sym typeface="Open Sans"/>
              </a:rPr>
              <a:t>. </a:t>
            </a:r>
            <a:endParaRPr dirty="0">
              <a:solidFill>
                <a:srgbClr val="3F3F3F"/>
              </a:solidFill>
            </a:endParaRPr>
          </a:p>
          <a:p>
            <a:pPr marL="419100" lvl="0" indent="-342900" algn="just" rtl="1">
              <a:lnSpc>
                <a:spcPct val="100000"/>
              </a:lnSpc>
              <a:spcBef>
                <a:spcPts val="1000"/>
              </a:spcBef>
              <a:spcAft>
                <a:spcPts val="0"/>
              </a:spcAft>
              <a:buClr>
                <a:schemeClr val="dk1"/>
              </a:buClr>
              <a:buSzPts val="1800"/>
              <a:buFont typeface="Arial"/>
              <a:buAutoNum type="arabicPeriod"/>
            </a:pPr>
            <a:r>
              <a:rPr lang="ar-EG" sz="1800" dirty="0">
                <a:solidFill>
                  <a:srgbClr val="3F3F3F"/>
                </a:solidFill>
                <a:latin typeface="Open Sans"/>
                <a:ea typeface="Open Sans"/>
                <a:cs typeface="Open Sans"/>
                <a:sym typeface="Open Sans"/>
              </a:rPr>
              <a:t>حدد </a:t>
            </a:r>
            <a:r>
              <a:rPr lang="ar-EG" sz="1800" b="1" dirty="0">
                <a:solidFill>
                  <a:srgbClr val="3F3F3F"/>
                </a:solidFill>
                <a:latin typeface="Open Sans"/>
                <a:ea typeface="Open Sans"/>
                <a:cs typeface="Open Sans"/>
                <a:sym typeface="Open Sans"/>
              </a:rPr>
              <a:t>مستوى الدقة</a:t>
            </a:r>
            <a:r>
              <a:rPr lang="en-US" sz="1800" dirty="0">
                <a:solidFill>
                  <a:srgbClr val="3F3F3F"/>
                </a:solidFill>
                <a:latin typeface="Open Sans"/>
                <a:ea typeface="Open Sans"/>
                <a:cs typeface="Open Sans"/>
                <a:sym typeface="Open Sans"/>
              </a:rPr>
              <a:t>. </a:t>
            </a:r>
            <a:r>
              <a:rPr lang="en-US" sz="1800" b="1" dirty="0">
                <a:solidFill>
                  <a:srgbClr val="3F3F3F"/>
                </a:solidFill>
                <a:latin typeface="Open Sans"/>
                <a:ea typeface="Open Sans"/>
                <a:cs typeface="Open Sans"/>
                <a:sym typeface="Open Sans"/>
              </a:rPr>
              <a:t>level of precision</a:t>
            </a:r>
            <a:endParaRPr dirty="0">
              <a:solidFill>
                <a:srgbClr val="3F3F3F"/>
              </a:solidFill>
            </a:endParaRPr>
          </a:p>
          <a:p>
            <a:pPr marL="876300" lvl="1" indent="-342900" algn="just" rtl="1">
              <a:lnSpc>
                <a:spcPct val="100000"/>
              </a:lnSpc>
              <a:spcBef>
                <a:spcPts val="2100"/>
              </a:spcBef>
              <a:spcAft>
                <a:spcPts val="0"/>
              </a:spcAft>
              <a:buClr>
                <a:schemeClr val="dk1"/>
              </a:buClr>
              <a:buSzPts val="1800"/>
              <a:buFont typeface="Courier New"/>
              <a:buChar char="o"/>
            </a:pPr>
            <a:r>
              <a:rPr lang="ar-EG" sz="1800" dirty="0">
                <a:solidFill>
                  <a:srgbClr val="3F3F3F"/>
                </a:solidFill>
                <a:latin typeface="Open Sans"/>
                <a:ea typeface="Open Sans"/>
                <a:cs typeface="Open Sans"/>
                <a:sym typeface="Open Sans"/>
              </a:rPr>
              <a:t>إذا تم تفضيل </a:t>
            </a:r>
            <a:r>
              <a:rPr lang="ar-EG" sz="1800" b="1" dirty="0">
                <a:solidFill>
                  <a:srgbClr val="3F3F3F"/>
                </a:solidFill>
                <a:latin typeface="Open Sans"/>
                <a:ea typeface="Open Sans"/>
                <a:cs typeface="Open Sans"/>
                <a:sym typeface="Open Sans"/>
              </a:rPr>
              <a:t>الدقة العالية </a:t>
            </a:r>
            <a:r>
              <a:rPr lang="en-US" sz="1800" b="1" dirty="0">
                <a:solidFill>
                  <a:srgbClr val="3F3F3F"/>
                </a:solidFill>
                <a:latin typeface="Open Sans"/>
                <a:ea typeface="Open Sans"/>
                <a:cs typeface="Open Sans"/>
                <a:sym typeface="Open Sans"/>
              </a:rPr>
              <a:t>high precision </a:t>
            </a:r>
            <a:r>
              <a:rPr lang="ar-EG" sz="1800" dirty="0">
                <a:solidFill>
                  <a:srgbClr val="3F3F3F"/>
                </a:solidFill>
                <a:latin typeface="Open Sans"/>
                <a:ea typeface="Open Sans"/>
                <a:cs typeface="Open Sans"/>
                <a:sym typeface="Open Sans"/>
              </a:rPr>
              <a:t>، فسيتم إنشاء استعلام موسع لاسترجاع النتائج الأكثر صلة فقط مع المخاطرة بفقد بعض النتائج</a:t>
            </a:r>
            <a:r>
              <a:rPr lang="en-US" sz="1800" dirty="0">
                <a:solidFill>
                  <a:srgbClr val="3F3F3F"/>
                </a:solidFill>
                <a:latin typeface="Open Sans"/>
                <a:ea typeface="Open Sans"/>
                <a:cs typeface="Open Sans"/>
                <a:sym typeface="Open Sans"/>
              </a:rPr>
              <a:t>. </a:t>
            </a:r>
            <a:endParaRPr dirty="0">
              <a:solidFill>
                <a:srgbClr val="3F3F3F"/>
              </a:solidFill>
            </a:endParaRPr>
          </a:p>
          <a:p>
            <a:pPr marL="876300" lvl="1" indent="-342900" algn="just" rtl="1">
              <a:lnSpc>
                <a:spcPct val="100000"/>
              </a:lnSpc>
              <a:spcBef>
                <a:spcPts val="2100"/>
              </a:spcBef>
              <a:spcAft>
                <a:spcPts val="0"/>
              </a:spcAft>
              <a:buClr>
                <a:schemeClr val="dk1"/>
              </a:buClr>
              <a:buSzPts val="1800"/>
              <a:buFont typeface="Courier New"/>
              <a:buChar char="o"/>
            </a:pPr>
            <a:r>
              <a:rPr lang="ar-EG" sz="1800" dirty="0">
                <a:solidFill>
                  <a:srgbClr val="3F3F3F"/>
                </a:solidFill>
                <a:latin typeface="Open Sans"/>
                <a:ea typeface="Open Sans"/>
                <a:cs typeface="Open Sans"/>
                <a:sym typeface="Open Sans"/>
              </a:rPr>
              <a:t>إذا تم تفضيل </a:t>
            </a:r>
            <a:r>
              <a:rPr lang="ar-EG" sz="1800" b="1" dirty="0">
                <a:solidFill>
                  <a:srgbClr val="3F3F3F"/>
                </a:solidFill>
                <a:latin typeface="Open Sans"/>
                <a:ea typeface="Open Sans"/>
                <a:cs typeface="Open Sans"/>
                <a:sym typeface="Open Sans"/>
              </a:rPr>
              <a:t>الاسترجاع العالي </a:t>
            </a:r>
            <a:r>
              <a:rPr lang="en-US" sz="1800" b="1" dirty="0">
                <a:solidFill>
                  <a:srgbClr val="3F3F3F"/>
                </a:solidFill>
                <a:latin typeface="Open Sans"/>
                <a:ea typeface="Open Sans"/>
                <a:cs typeface="Open Sans"/>
                <a:sym typeface="Open Sans"/>
              </a:rPr>
              <a:t>high recall </a:t>
            </a:r>
            <a:r>
              <a:rPr lang="ar-EG" sz="1800" dirty="0">
                <a:solidFill>
                  <a:srgbClr val="3F3F3F"/>
                </a:solidFill>
                <a:latin typeface="Open Sans"/>
                <a:ea typeface="Open Sans"/>
                <a:cs typeface="Open Sans"/>
                <a:sym typeface="Open Sans"/>
              </a:rPr>
              <a:t>، فسيتم إنشاء استعلام موسع لاسترجاع المزيد من النتائج على حساب الدقة المحتملة.</a:t>
            </a:r>
            <a:r>
              <a:rPr lang="en-US" sz="1800" dirty="0">
                <a:solidFill>
                  <a:srgbClr val="3F3F3F"/>
                </a:solidFill>
                <a:latin typeface="Open Sans"/>
                <a:ea typeface="Open Sans"/>
                <a:cs typeface="Open Sans"/>
                <a:sym typeface="Open Sans"/>
              </a:rPr>
              <a:t> </a:t>
            </a:r>
            <a:endParaRPr dirty="0">
              <a:solidFill>
                <a:srgbClr val="3F3F3F"/>
              </a:solidFill>
            </a:endParaRPr>
          </a:p>
          <a:p>
            <a:pPr marL="419100" lvl="0" indent="-342900" algn="just" rtl="1">
              <a:lnSpc>
                <a:spcPct val="100000"/>
              </a:lnSpc>
              <a:spcBef>
                <a:spcPts val="1000"/>
              </a:spcBef>
              <a:spcAft>
                <a:spcPts val="0"/>
              </a:spcAft>
              <a:buClr>
                <a:schemeClr val="dk1"/>
              </a:buClr>
              <a:buSzPts val="1800"/>
              <a:buFont typeface="Arial"/>
              <a:buAutoNum type="arabicPeriod" startAt="5"/>
            </a:pPr>
            <a:r>
              <a:rPr lang="ar-EG" sz="1800" dirty="0">
                <a:solidFill>
                  <a:srgbClr val="3F3F3F"/>
                </a:solidFill>
                <a:latin typeface="Open Sans"/>
                <a:ea typeface="Open Sans"/>
                <a:cs typeface="Open Sans"/>
                <a:sym typeface="Open Sans"/>
              </a:rPr>
              <a:t>انقر فوق الزر بحث (الوضع التلقائي) أو تحديد المجالات (الوضع الخاضع للإشراف).</a:t>
            </a:r>
            <a:r>
              <a:rPr lang="en-US" sz="1800" dirty="0">
                <a:solidFill>
                  <a:srgbClr val="3F3F3F"/>
                </a:solidFill>
                <a:latin typeface="Open Sans"/>
                <a:ea typeface="Open Sans"/>
                <a:cs typeface="Open Sans"/>
                <a:sym typeface="Open Sans"/>
              </a:rPr>
              <a:t> </a:t>
            </a:r>
            <a:endParaRPr dirty="0">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1" y="330686"/>
            <a:ext cx="7778838"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sz="3500" dirty="0">
                <a:solidFill>
                  <a:srgbClr val="586F7C"/>
                </a:solidFill>
                <a:latin typeface="Open Sans"/>
                <a:ea typeface="Open Sans"/>
                <a:cs typeface="Open Sans"/>
                <a:sym typeface="Open Sans"/>
              </a:rPr>
              <a:t>قائمة البحث عن التركيب الكيميائي</a:t>
            </a:r>
            <a:br>
              <a:rPr lang="ar-EG" sz="3500" dirty="0">
                <a:solidFill>
                  <a:srgbClr val="586F7C"/>
                </a:solidFill>
                <a:latin typeface="Open Sans"/>
                <a:ea typeface="Open Sans"/>
                <a:cs typeface="Open Sans"/>
                <a:sym typeface="Open Sans"/>
              </a:rPr>
            </a:br>
            <a:r>
              <a:rPr lang="en-US" sz="3500" dirty="0">
                <a:solidFill>
                  <a:srgbClr val="586F7C"/>
                </a:solidFill>
                <a:latin typeface="Open Sans"/>
                <a:ea typeface="Open Sans"/>
                <a:cs typeface="Open Sans"/>
                <a:sym typeface="Open Sans"/>
              </a:rPr>
              <a:t>Chemical structure search menu </a:t>
            </a:r>
            <a:endParaRPr sz="3500" dirty="0">
              <a:solidFill>
                <a:srgbClr val="586F7C"/>
              </a:solidFill>
              <a:latin typeface="Open Sans"/>
              <a:ea typeface="Open Sans"/>
              <a:cs typeface="Open Sans"/>
              <a:sym typeface="Open Sans"/>
            </a:endParaRPr>
          </a:p>
        </p:txBody>
      </p:sp>
      <p:sp>
        <p:nvSpPr>
          <p:cNvPr id="271" name="Google Shape;271;p32"/>
          <p:cNvSpPr txBox="1">
            <a:spLocks noGrp="1"/>
          </p:cNvSpPr>
          <p:nvPr>
            <p:ph type="body" idx="1"/>
          </p:nvPr>
        </p:nvSpPr>
        <p:spPr>
          <a:xfrm>
            <a:off x="224590" y="1798820"/>
            <a:ext cx="10943082" cy="1723869"/>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تتاح هذه الخاصية من قائمة البحث للمستخدمين الذين قاموا بتسجيل الدخول.</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يسمح </a:t>
            </a:r>
            <a:r>
              <a:rPr lang="ar-EG" sz="2000" b="1" dirty="0">
                <a:solidFill>
                  <a:srgbClr val="3F3F3F"/>
                </a:solidFill>
                <a:latin typeface="Open Sans"/>
                <a:ea typeface="Open Sans"/>
                <a:cs typeface="Open Sans"/>
                <a:sym typeface="Open Sans"/>
              </a:rPr>
              <a:t>البحث عن التركيب الكيميائي </a:t>
            </a:r>
            <a:r>
              <a:rPr lang="en-US" sz="2000" b="1" dirty="0">
                <a:solidFill>
                  <a:srgbClr val="3F3F3F"/>
                </a:solidFill>
                <a:latin typeface="Open Sans"/>
                <a:ea typeface="Open Sans"/>
                <a:cs typeface="Open Sans"/>
                <a:sym typeface="Open Sans"/>
              </a:rPr>
              <a:t>chemical structure search</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للمستخدمين بالبحث عن المعلومات الكيميائية في </a:t>
            </a:r>
            <a:r>
              <a:rPr lang="ar-EG" sz="2000" b="1" dirty="0">
                <a:solidFill>
                  <a:srgbClr val="3F3F3F"/>
                </a:solidFill>
                <a:latin typeface="Open Sans"/>
                <a:ea typeface="Open Sans"/>
                <a:cs typeface="Open Sans"/>
                <a:sym typeface="Open Sans"/>
              </a:rPr>
              <a:t>ركن البراءات</a:t>
            </a:r>
            <a:r>
              <a:rPr lang="en-US" sz="2000" dirty="0">
                <a:solidFill>
                  <a:srgbClr val="3F3F3F"/>
                </a:solidFill>
                <a:latin typeface="Open Sans"/>
                <a:ea typeface="Open Sans"/>
                <a:cs typeface="Open Sans"/>
                <a:sym typeface="Open Sans"/>
              </a:rPr>
              <a:t>.</a:t>
            </a:r>
            <a:r>
              <a:rPr lang="ar-EG" sz="2000" dirty="0">
                <a:solidFill>
                  <a:srgbClr val="3F3F3F"/>
                </a:solidFill>
                <a:latin typeface="Open Sans"/>
                <a:ea typeface="Open Sans"/>
                <a:cs typeface="Open Sans"/>
                <a:sym typeface="Open Sans"/>
              </a:rPr>
              <a:t> </a:t>
            </a:r>
            <a:r>
              <a:rPr lang="en-US" sz="2400" b="1" dirty="0">
                <a:solidFill>
                  <a:srgbClr val="3F3F3F"/>
                </a:solidFill>
                <a:latin typeface="Open Sans"/>
                <a:ea typeface="Open Sans"/>
                <a:cs typeface="Open Sans"/>
                <a:sym typeface="Open Sans"/>
              </a:rPr>
              <a:t>PATENTSCOPE</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هناك أربع خيارات لإجراء البحث كما هو موضح أدناه</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228600" algn="l" rtl="0">
              <a:lnSpc>
                <a:spcPct val="100000"/>
              </a:lnSpc>
              <a:spcBef>
                <a:spcPts val="1000"/>
              </a:spcBef>
              <a:spcAft>
                <a:spcPts val="0"/>
              </a:spcAft>
              <a:buClr>
                <a:schemeClr val="dk2"/>
              </a:buClr>
              <a:buSzPts val="2400"/>
              <a:buNone/>
            </a:pPr>
            <a:endParaRPr sz="2000" dirty="0">
              <a:solidFill>
                <a:srgbClr val="3F3F3F"/>
              </a:solidFill>
              <a:latin typeface="Open Sans"/>
              <a:ea typeface="Open Sans"/>
              <a:cs typeface="Open Sans"/>
              <a:sym typeface="Open Sans"/>
            </a:endParaRPr>
          </a:p>
        </p:txBody>
      </p:sp>
      <p:pic>
        <p:nvPicPr>
          <p:cNvPr id="272" name="Google Shape;272;p32" descr="https://lh3.googleusercontent.com/3zDwCh5BYSU5M_7kZEaVoIm9qqqx2Oc-RVKvty0uhgI94PU1SgJLFztDDHixeeUmNH30PnymbmUVIx4KiS-MoZKa_MzFJVHM87yWxsA3DrcMKHtnOdCu-zmLHyvxOud4Qek5lyg"/>
          <p:cNvPicPr preferRelativeResize="0"/>
          <p:nvPr/>
        </p:nvPicPr>
        <p:blipFill rotWithShape="1">
          <a:blip r:embed="rId3">
            <a:alphaModFix/>
          </a:blip>
          <a:srcRect/>
          <a:stretch/>
        </p:blipFill>
        <p:spPr>
          <a:xfrm>
            <a:off x="1143004" y="3657600"/>
            <a:ext cx="10474374" cy="29230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تحويل علامة تبويب البنية</a:t>
            </a:r>
            <a:endParaRPr sz="3200" dirty="0">
              <a:solidFill>
                <a:srgbClr val="586F7C"/>
              </a:solidFill>
              <a:latin typeface="Open Sans"/>
              <a:ea typeface="Open Sans"/>
              <a:cs typeface="Open Sans"/>
              <a:sym typeface="Open Sans"/>
            </a:endParaRPr>
          </a:p>
        </p:txBody>
      </p:sp>
      <p:sp>
        <p:nvSpPr>
          <p:cNvPr id="279" name="Google Shape;279;p13"/>
          <p:cNvSpPr txBox="1">
            <a:spLocks noGrp="1"/>
          </p:cNvSpPr>
          <p:nvPr>
            <p:ph type="body" idx="1"/>
          </p:nvPr>
        </p:nvSpPr>
        <p:spPr>
          <a:xfrm>
            <a:off x="0" y="1603923"/>
            <a:ext cx="11662348" cy="4748749"/>
          </a:xfrm>
          <a:prstGeom prst="rect">
            <a:avLst/>
          </a:prstGeom>
          <a:noFill/>
          <a:ln>
            <a:noFill/>
          </a:ln>
        </p:spPr>
        <p:txBody>
          <a:bodyPr spcFirstLastPara="1" wrap="square" lIns="91425" tIns="45700" rIns="91425" bIns="45700" anchor="t" anchorCtr="0">
            <a:noAutofit/>
          </a:bodyPr>
          <a:lstStyle/>
          <a:p>
            <a:pPr marL="412750" lvl="0" indent="-285750" algn="just" rtl="1">
              <a:lnSpc>
                <a:spcPct val="100000"/>
              </a:lnSpc>
              <a:spcBef>
                <a:spcPts val="1000"/>
              </a:spcBef>
              <a:spcAft>
                <a:spcPts val="0"/>
              </a:spcAft>
              <a:buClr>
                <a:schemeClr val="dk1"/>
              </a:buClr>
              <a:buSzPts val="2000"/>
              <a:buChar char="●"/>
            </a:pPr>
            <a:r>
              <a:rPr lang="ar-EG" sz="2000" dirty="0">
                <a:solidFill>
                  <a:srgbClr val="3F3F3F"/>
                </a:solidFill>
                <a:latin typeface="Open Sans"/>
                <a:ea typeface="Open Sans"/>
                <a:cs typeface="Open Sans"/>
                <a:sym typeface="Open Sans"/>
              </a:rPr>
              <a:t>يتيح ذلك للمستخدمين تحديد نوع إدخال البحث</a:t>
            </a:r>
            <a:r>
              <a:rPr lang="en-US" sz="2000" dirty="0">
                <a:solidFill>
                  <a:srgbClr val="3F3F3F"/>
                </a:solidFill>
                <a:latin typeface="Open Sans"/>
                <a:ea typeface="Open Sans"/>
                <a:cs typeface="Open Sans"/>
                <a:sym typeface="Open Sans"/>
              </a:rPr>
              <a:t>. </a:t>
            </a:r>
            <a:endParaRPr dirty="0">
              <a:solidFill>
                <a:srgbClr val="3F3F3F"/>
              </a:solidFill>
            </a:endParaRPr>
          </a:p>
          <a:p>
            <a:pPr marL="412750" lvl="0" indent="-285750" algn="just" rtl="1">
              <a:lnSpc>
                <a:spcPct val="100000"/>
              </a:lnSpc>
              <a:spcBef>
                <a:spcPts val="1000"/>
              </a:spcBef>
              <a:spcAft>
                <a:spcPts val="0"/>
              </a:spcAft>
              <a:buClr>
                <a:schemeClr val="dk1"/>
              </a:buClr>
              <a:buSzPts val="2000"/>
              <a:buChar char="●"/>
            </a:pPr>
            <a:r>
              <a:rPr lang="ar-EG" sz="2000" dirty="0">
                <a:solidFill>
                  <a:srgbClr val="3F3F3F"/>
                </a:solidFill>
                <a:latin typeface="Open Sans"/>
                <a:ea typeface="Open Sans"/>
                <a:cs typeface="Open Sans"/>
                <a:sym typeface="Open Sans"/>
              </a:rPr>
              <a:t>تتضمن الخيارات المختلفة للدخول في بحث اسم </a:t>
            </a:r>
            <a:r>
              <a:rPr lang="ar-EG" sz="2000" b="1" dirty="0">
                <a:solidFill>
                  <a:srgbClr val="3F3F3F"/>
                </a:solidFill>
                <a:latin typeface="Open Sans"/>
                <a:ea typeface="Open Sans"/>
                <a:cs typeface="Open Sans"/>
                <a:sym typeface="Open Sans"/>
              </a:rPr>
              <a:t>المركب الكيميائي </a:t>
            </a:r>
            <a:r>
              <a:rPr lang="ar-EG" sz="2000" dirty="0">
                <a:solidFill>
                  <a:srgbClr val="3F3F3F"/>
                </a:solidFill>
                <a:latin typeface="Open Sans"/>
                <a:ea typeface="Open Sans"/>
                <a:cs typeface="Open Sans"/>
                <a:sym typeface="Open Sans"/>
              </a:rPr>
              <a:t>مثل اسمه البسيط أو اسمه التجاري أو اسم </a:t>
            </a:r>
            <a:r>
              <a:rPr lang="en-US" sz="2000" dirty="0">
                <a:solidFill>
                  <a:srgbClr val="3F3F3F"/>
                </a:solidFill>
                <a:latin typeface="Open Sans"/>
                <a:ea typeface="Open Sans"/>
                <a:cs typeface="Open Sans"/>
                <a:sym typeface="Open Sans"/>
              </a:rPr>
              <a:t>IUPAC </a:t>
            </a:r>
            <a:r>
              <a:rPr lang="ar-EG" sz="2000" dirty="0">
                <a:solidFill>
                  <a:srgbClr val="3F3F3F"/>
                </a:solidFill>
                <a:latin typeface="Open Sans"/>
                <a:ea typeface="Open Sans"/>
                <a:cs typeface="Open Sans"/>
                <a:sym typeface="Open Sans"/>
              </a:rPr>
              <a:t>أو اسم </a:t>
            </a:r>
            <a:r>
              <a:rPr lang="en-US" sz="2000" dirty="0">
                <a:solidFill>
                  <a:srgbClr val="3F3F3F"/>
                </a:solidFill>
                <a:latin typeface="Open Sans"/>
                <a:ea typeface="Open Sans"/>
                <a:cs typeface="Open Sans"/>
                <a:sym typeface="Open Sans"/>
              </a:rPr>
              <a:t>CAS </a:t>
            </a:r>
            <a:r>
              <a:rPr lang="ar-EG" sz="2000" dirty="0">
                <a:solidFill>
                  <a:srgbClr val="3F3F3F"/>
                </a:solidFill>
                <a:latin typeface="Open Sans"/>
                <a:ea typeface="Open Sans"/>
                <a:cs typeface="Open Sans"/>
                <a:sym typeface="Open Sans"/>
              </a:rPr>
              <a:t>أو </a:t>
            </a:r>
            <a:r>
              <a:rPr lang="ar-EG" sz="2000" b="1" dirty="0">
                <a:solidFill>
                  <a:srgbClr val="3F3F3F"/>
                </a:solidFill>
                <a:latin typeface="Open Sans"/>
                <a:ea typeface="Open Sans"/>
                <a:cs typeface="Open Sans"/>
                <a:sym typeface="Open Sans"/>
              </a:rPr>
              <a:t>الاسم الدولي غير المملوك </a:t>
            </a:r>
            <a:r>
              <a:rPr lang="en-US" sz="2000" b="1" dirty="0">
                <a:solidFill>
                  <a:srgbClr val="3F3F3F"/>
                </a:solidFill>
                <a:latin typeface="Open Sans"/>
                <a:ea typeface="Open Sans"/>
                <a:cs typeface="Open Sans"/>
                <a:sym typeface="Open Sans"/>
              </a:rPr>
              <a:t>INN </a:t>
            </a:r>
            <a:r>
              <a:rPr lang="ar-EG" sz="2000" dirty="0">
                <a:solidFill>
                  <a:srgbClr val="3F3F3F"/>
                </a:solidFill>
                <a:latin typeface="Open Sans"/>
                <a:ea typeface="Open Sans"/>
                <a:cs typeface="Open Sans"/>
                <a:sym typeface="Open Sans"/>
              </a:rPr>
              <a:t>أو </a:t>
            </a:r>
            <a:r>
              <a:rPr lang="en-US" sz="2000" b="1" dirty="0" err="1">
                <a:solidFill>
                  <a:srgbClr val="3F3F3F"/>
                </a:solidFill>
                <a:latin typeface="Open Sans"/>
                <a:ea typeface="Open Sans"/>
                <a:cs typeface="Open Sans"/>
                <a:sym typeface="Open Sans"/>
              </a:rPr>
              <a:t>InchI</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أو </a:t>
            </a:r>
            <a:r>
              <a:rPr lang="en-US" sz="2000" b="1" dirty="0" err="1">
                <a:solidFill>
                  <a:srgbClr val="3F3F3F"/>
                </a:solidFill>
                <a:latin typeface="Open Sans"/>
                <a:ea typeface="Open Sans"/>
                <a:cs typeface="Open Sans"/>
                <a:sym typeface="Open Sans"/>
              </a:rPr>
              <a:t>InchIkeys</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أو </a:t>
            </a:r>
            <a:r>
              <a:rPr lang="en-US" sz="2000" b="1" dirty="0">
                <a:solidFill>
                  <a:srgbClr val="3F3F3F"/>
                </a:solidFill>
                <a:latin typeface="Open Sans"/>
                <a:ea typeface="Open Sans"/>
                <a:cs typeface="Open Sans"/>
                <a:sym typeface="Open Sans"/>
              </a:rPr>
              <a:t>SMILES</a:t>
            </a:r>
            <a:r>
              <a:rPr lang="ar-EG" sz="2000" b="1" dirty="0">
                <a:solidFill>
                  <a:srgbClr val="3F3F3F"/>
                </a:solidFill>
                <a:latin typeface="Open Sans"/>
                <a:ea typeface="Open Sans"/>
                <a:cs typeface="Open Sans"/>
                <a:sym typeface="Open Sans"/>
              </a:rPr>
              <a:t>.</a:t>
            </a:r>
            <a:endParaRPr sz="2000" b="1" dirty="0">
              <a:solidFill>
                <a:srgbClr val="3F3F3F"/>
              </a:solidFill>
              <a:latin typeface="Open Sans"/>
              <a:ea typeface="Open Sans"/>
              <a:cs typeface="Open Sans"/>
              <a:sym typeface="Open Sans"/>
            </a:endParaRPr>
          </a:p>
        </p:txBody>
      </p:sp>
      <p:pic>
        <p:nvPicPr>
          <p:cNvPr id="280" name="Google Shape;280;p13" descr="https://lh3.googleusercontent.com/0FkR5IGLju_xYVUaX5AmUxy8DaXzylhcT-HYq8RzZXpOThlzZLd1MAaj72EH-8QpuGwVGCUMjZp1IGmbPWCuGRSf58LKdRWbBNp4Up8SSseazJr3wM44PhRutzVjxSPnHH_wjFo"/>
          <p:cNvPicPr preferRelativeResize="0"/>
          <p:nvPr/>
        </p:nvPicPr>
        <p:blipFill rotWithShape="1">
          <a:blip r:embed="rId3">
            <a:alphaModFix/>
          </a:blip>
          <a:srcRect/>
          <a:stretch/>
        </p:blipFill>
        <p:spPr>
          <a:xfrm>
            <a:off x="731426" y="3533714"/>
            <a:ext cx="10199496" cy="28189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علامة تبويب محرر البنية</a:t>
            </a:r>
            <a:endParaRPr sz="3200" dirty="0">
              <a:solidFill>
                <a:srgbClr val="586F7C"/>
              </a:solidFill>
              <a:latin typeface="Open Sans"/>
              <a:ea typeface="Open Sans"/>
              <a:cs typeface="Open Sans"/>
              <a:sym typeface="Open Sans"/>
            </a:endParaRPr>
          </a:p>
        </p:txBody>
      </p:sp>
      <p:sp>
        <p:nvSpPr>
          <p:cNvPr id="287" name="Google Shape;287;p33"/>
          <p:cNvSpPr txBox="1">
            <a:spLocks noGrp="1"/>
          </p:cNvSpPr>
          <p:nvPr>
            <p:ph type="body" idx="1"/>
          </p:nvPr>
        </p:nvSpPr>
        <p:spPr>
          <a:xfrm>
            <a:off x="0" y="1598581"/>
            <a:ext cx="12192000" cy="1690051"/>
          </a:xfrm>
          <a:prstGeom prst="rect">
            <a:avLst/>
          </a:prstGeom>
          <a:noFill/>
          <a:ln>
            <a:noFill/>
          </a:ln>
        </p:spPr>
        <p:txBody>
          <a:bodyPr spcFirstLastPara="1" wrap="square" lIns="91425" tIns="45700" rIns="91425" bIns="45700" anchor="t" anchorCtr="0">
            <a:noAutofit/>
          </a:bodyPr>
          <a:lstStyle/>
          <a:p>
            <a:pPr marL="412750" lvl="0" indent="-285750" algn="just" rtl="1">
              <a:lnSpc>
                <a:spcPct val="100000"/>
              </a:lnSpc>
              <a:spcBef>
                <a:spcPts val="1000"/>
              </a:spcBef>
              <a:spcAft>
                <a:spcPts val="0"/>
              </a:spcAft>
              <a:buClr>
                <a:schemeClr val="dk1"/>
              </a:buClr>
              <a:buSzPts val="1800"/>
              <a:buChar char="●"/>
            </a:pPr>
            <a:r>
              <a:rPr lang="ar-EG" sz="1800" dirty="0">
                <a:solidFill>
                  <a:srgbClr val="3F3F3F"/>
                </a:solidFill>
                <a:latin typeface="Open Sans"/>
                <a:ea typeface="Open Sans"/>
                <a:cs typeface="Open Sans"/>
                <a:sym typeface="Open Sans"/>
              </a:rPr>
              <a:t>يتيح محرر البنية للمستخدمين </a:t>
            </a:r>
            <a:r>
              <a:rPr lang="ar-EG" sz="1800" b="1" dirty="0">
                <a:solidFill>
                  <a:srgbClr val="3F3F3F"/>
                </a:solidFill>
                <a:latin typeface="Open Sans"/>
                <a:ea typeface="Open Sans"/>
                <a:cs typeface="Open Sans"/>
                <a:sym typeface="Open Sans"/>
              </a:rPr>
              <a:t>رسم البنية أو تحريرها </a:t>
            </a:r>
            <a:r>
              <a:rPr lang="en-US" sz="1800" b="1" dirty="0">
                <a:solidFill>
                  <a:srgbClr val="3F3F3F"/>
                </a:solidFill>
                <a:latin typeface="Open Sans"/>
                <a:ea typeface="Open Sans"/>
                <a:cs typeface="Open Sans"/>
                <a:sym typeface="Open Sans"/>
              </a:rPr>
              <a:t>draw or edit a structure</a:t>
            </a:r>
            <a:r>
              <a:rPr lang="ar-EG" sz="1800" dirty="0">
                <a:solidFill>
                  <a:srgbClr val="3F3F3F"/>
                </a:solidFill>
                <a:latin typeface="Open Sans"/>
                <a:ea typeface="Open Sans"/>
                <a:cs typeface="Open Sans"/>
                <a:sym typeface="Open Sans"/>
              </a:rPr>
              <a:t>. يمكن رسم البنى والتفاعلات والشظايا الكيميائية باستخدام الرموز المألوفة من الرسومات الكيميائية على الورق</a:t>
            </a:r>
            <a:r>
              <a:rPr lang="en-US" sz="1800" dirty="0">
                <a:solidFill>
                  <a:srgbClr val="3F3F3F"/>
                </a:solidFill>
                <a:latin typeface="Open Sans"/>
                <a:ea typeface="Open Sans"/>
                <a:cs typeface="Open Sans"/>
                <a:sym typeface="Open Sans"/>
              </a:rPr>
              <a:t>.</a:t>
            </a:r>
            <a:endParaRPr dirty="0">
              <a:solidFill>
                <a:srgbClr val="3F3F3F"/>
              </a:solidFill>
            </a:endParaRPr>
          </a:p>
          <a:p>
            <a:pPr marL="412750" lvl="0" indent="-171450" algn="just" rtl="0">
              <a:lnSpc>
                <a:spcPct val="100000"/>
              </a:lnSpc>
              <a:spcBef>
                <a:spcPts val="1000"/>
              </a:spcBef>
              <a:spcAft>
                <a:spcPts val="0"/>
              </a:spcAft>
              <a:buClr>
                <a:schemeClr val="dk1"/>
              </a:buClr>
              <a:buSzPts val="1800"/>
              <a:buNone/>
            </a:pPr>
            <a:endParaRPr sz="1800" dirty="0">
              <a:solidFill>
                <a:srgbClr val="3F3F3F"/>
              </a:solidFill>
              <a:latin typeface="Open Sans"/>
              <a:ea typeface="Open Sans"/>
              <a:cs typeface="Open Sans"/>
              <a:sym typeface="Open Sans"/>
            </a:endParaRPr>
          </a:p>
        </p:txBody>
      </p:sp>
      <p:pic>
        <p:nvPicPr>
          <p:cNvPr id="288" name="Google Shape;288;p33" descr="https://lh6.googleusercontent.com/IUb3E1XqXJqFGXTbXxuKvvC2xEwmjxsohqpnvznSPTITt9EdGXK6lS1JWTc5d9zrObInV0eRp999GMxzj6wD9IKtYyOrCJNcNWj5P4vwpjPL99LfiUugshM2avhKeYawrRT0ih8"/>
          <p:cNvPicPr preferRelativeResize="0"/>
          <p:nvPr/>
        </p:nvPicPr>
        <p:blipFill rotWithShape="1">
          <a:blip r:embed="rId3">
            <a:alphaModFix/>
          </a:blip>
          <a:srcRect/>
          <a:stretch/>
        </p:blipFill>
        <p:spPr>
          <a:xfrm>
            <a:off x="2322683" y="2443606"/>
            <a:ext cx="6476544" cy="4196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علامة تبويب تحميل البنية</a:t>
            </a:r>
            <a:endParaRPr sz="3200" dirty="0">
              <a:solidFill>
                <a:srgbClr val="586F7C"/>
              </a:solidFill>
              <a:latin typeface="Open Sans"/>
              <a:ea typeface="Open Sans"/>
              <a:cs typeface="Open Sans"/>
              <a:sym typeface="Open Sans"/>
            </a:endParaRPr>
          </a:p>
        </p:txBody>
      </p:sp>
      <p:sp>
        <p:nvSpPr>
          <p:cNvPr id="295" name="Google Shape;295;p34"/>
          <p:cNvSpPr txBox="1">
            <a:spLocks noGrp="1"/>
          </p:cNvSpPr>
          <p:nvPr>
            <p:ph type="body" idx="1"/>
          </p:nvPr>
        </p:nvSpPr>
        <p:spPr>
          <a:xfrm>
            <a:off x="-12700" y="1757223"/>
            <a:ext cx="12034811" cy="4736470"/>
          </a:xfrm>
          <a:prstGeom prst="rect">
            <a:avLst/>
          </a:prstGeom>
          <a:noFill/>
          <a:ln>
            <a:noFill/>
          </a:ln>
        </p:spPr>
        <p:txBody>
          <a:bodyPr spcFirstLastPara="1" wrap="square" lIns="91425" tIns="45700" rIns="91425" bIns="45700" anchor="t" anchorCtr="0">
            <a:noAutofit/>
          </a:bodyPr>
          <a:lstStyle/>
          <a:p>
            <a:pPr marL="412750" lvl="0" indent="-285750" algn="just" rtl="1">
              <a:lnSpc>
                <a:spcPct val="100000"/>
              </a:lnSpc>
              <a:spcBef>
                <a:spcPts val="1000"/>
              </a:spcBef>
              <a:spcAft>
                <a:spcPts val="0"/>
              </a:spcAft>
              <a:buClr>
                <a:schemeClr val="dk1"/>
              </a:buClr>
              <a:buSzPts val="1800"/>
              <a:buChar char="●"/>
            </a:pPr>
            <a:r>
              <a:rPr lang="ar-EG" sz="1800" dirty="0">
                <a:solidFill>
                  <a:srgbClr val="3F3F3F"/>
                </a:solidFill>
                <a:latin typeface="Open Sans"/>
                <a:ea typeface="Open Sans"/>
                <a:cs typeface="Open Sans"/>
                <a:sym typeface="Open Sans"/>
              </a:rPr>
              <a:t>تسمح </a:t>
            </a:r>
            <a:r>
              <a:rPr lang="ar-EG" sz="1800" b="1" dirty="0">
                <a:solidFill>
                  <a:srgbClr val="3F3F3F"/>
                </a:solidFill>
                <a:latin typeface="Open Sans"/>
                <a:ea typeface="Open Sans"/>
                <a:cs typeface="Open Sans"/>
                <a:sym typeface="Open Sans"/>
              </a:rPr>
              <a:t>علامة تبويب تحميل البنية </a:t>
            </a:r>
            <a:r>
              <a:rPr lang="en-US" sz="1800" b="1" dirty="0">
                <a:solidFill>
                  <a:srgbClr val="3F3F3F"/>
                </a:solidFill>
                <a:latin typeface="Open Sans"/>
                <a:ea typeface="Open Sans"/>
                <a:cs typeface="Open Sans"/>
                <a:sym typeface="Open Sans"/>
              </a:rPr>
              <a:t>Upload structure</a:t>
            </a:r>
            <a:r>
              <a:rPr lang="ar-EG" sz="1800" b="1" dirty="0">
                <a:solidFill>
                  <a:srgbClr val="3F3F3F"/>
                </a:solidFill>
                <a:latin typeface="Open Sans"/>
                <a:ea typeface="Open Sans"/>
                <a:cs typeface="Open Sans"/>
                <a:sym typeface="Open Sans"/>
              </a:rPr>
              <a:t>  </a:t>
            </a:r>
            <a:r>
              <a:rPr lang="ar-EG" sz="1800" dirty="0">
                <a:solidFill>
                  <a:srgbClr val="3F3F3F"/>
                </a:solidFill>
                <a:latin typeface="Open Sans"/>
                <a:ea typeface="Open Sans"/>
                <a:cs typeface="Open Sans"/>
                <a:sym typeface="Open Sans"/>
              </a:rPr>
              <a:t>للمستخدمين بتحميل ملف الوصف الكيميائي بتنسيق مدعوم؛ على سبيل المثال: </a:t>
            </a:r>
            <a:r>
              <a:rPr lang="en-US" sz="1800" dirty="0">
                <a:solidFill>
                  <a:srgbClr val="3F3F3F"/>
                </a:solidFill>
                <a:latin typeface="Open Sans"/>
                <a:ea typeface="Open Sans"/>
                <a:cs typeface="Open Sans"/>
                <a:sym typeface="Open Sans"/>
              </a:rPr>
              <a:t>MOL</a:t>
            </a:r>
            <a:r>
              <a:rPr lang="ar-EG" sz="1800" dirty="0">
                <a:solidFill>
                  <a:srgbClr val="3F3F3F"/>
                </a:solidFill>
                <a:latin typeface="Open Sans"/>
                <a:ea typeface="Open Sans"/>
                <a:cs typeface="Open Sans"/>
                <a:sym typeface="Open Sans"/>
              </a:rPr>
              <a:t> </a:t>
            </a:r>
            <a:r>
              <a:rPr lang="en-US" sz="1800" dirty="0">
                <a:solidFill>
                  <a:srgbClr val="3F3F3F"/>
                </a:solidFill>
                <a:latin typeface="Open Sans"/>
                <a:ea typeface="Open Sans"/>
                <a:cs typeface="Open Sans"/>
                <a:sym typeface="Open Sans"/>
              </a:rPr>
              <a:t> </a:t>
            </a:r>
            <a:r>
              <a:rPr lang="ar-EG" sz="1800" dirty="0">
                <a:solidFill>
                  <a:srgbClr val="3F3F3F"/>
                </a:solidFill>
                <a:latin typeface="Open Sans"/>
                <a:ea typeface="Open Sans"/>
                <a:cs typeface="Open Sans"/>
                <a:sym typeface="Open Sans"/>
              </a:rPr>
              <a:t>أو </a:t>
            </a:r>
            <a:r>
              <a:rPr lang="en-US" sz="1800" dirty="0">
                <a:solidFill>
                  <a:srgbClr val="3F3F3F"/>
                </a:solidFill>
                <a:latin typeface="Open Sans"/>
                <a:ea typeface="Open Sans"/>
                <a:cs typeface="Open Sans"/>
                <a:sym typeface="Open Sans"/>
              </a:rPr>
              <a:t>SMILES</a:t>
            </a:r>
            <a:r>
              <a:rPr lang="ar-EG" sz="1800" dirty="0">
                <a:solidFill>
                  <a:srgbClr val="3F3F3F"/>
                </a:solidFill>
                <a:latin typeface="Open Sans"/>
                <a:ea typeface="Open Sans"/>
                <a:cs typeface="Open Sans"/>
                <a:sym typeface="Open Sans"/>
              </a:rPr>
              <a:t> </a:t>
            </a:r>
            <a:r>
              <a:rPr lang="en-US" sz="1800" dirty="0">
                <a:solidFill>
                  <a:srgbClr val="3F3F3F"/>
                </a:solidFill>
                <a:latin typeface="Open Sans"/>
                <a:ea typeface="Open Sans"/>
                <a:cs typeface="Open Sans"/>
                <a:sym typeface="Open Sans"/>
              </a:rPr>
              <a:t> </a:t>
            </a:r>
            <a:r>
              <a:rPr lang="ar-EG" sz="1800" dirty="0">
                <a:solidFill>
                  <a:srgbClr val="3F3F3F"/>
                </a:solidFill>
                <a:latin typeface="Open Sans"/>
                <a:ea typeface="Open Sans"/>
                <a:cs typeface="Open Sans"/>
                <a:sym typeface="Open Sans"/>
              </a:rPr>
              <a:t>بالإضافة إلى تمثيل نقطي للمركب الكيميائي مثل تنسيق </a:t>
            </a:r>
            <a:r>
              <a:rPr lang="en-US" sz="1800" dirty="0">
                <a:solidFill>
                  <a:srgbClr val="3F3F3F"/>
                </a:solidFill>
                <a:latin typeface="Open Sans"/>
                <a:ea typeface="Open Sans"/>
                <a:cs typeface="Open Sans"/>
                <a:sym typeface="Open Sans"/>
              </a:rPr>
              <a:t>PNG </a:t>
            </a:r>
            <a:r>
              <a:rPr lang="ar-EG" sz="1800" dirty="0">
                <a:solidFill>
                  <a:srgbClr val="3F3F3F"/>
                </a:solidFill>
                <a:latin typeface="Open Sans"/>
                <a:ea typeface="Open Sans"/>
                <a:cs typeface="Open Sans"/>
                <a:sym typeface="Open Sans"/>
              </a:rPr>
              <a:t>أو </a:t>
            </a:r>
            <a:r>
              <a:rPr lang="en-US" sz="1800" dirty="0">
                <a:solidFill>
                  <a:srgbClr val="3F3F3F"/>
                </a:solidFill>
                <a:latin typeface="Open Sans"/>
                <a:ea typeface="Open Sans"/>
                <a:cs typeface="Open Sans"/>
                <a:sym typeface="Open Sans"/>
              </a:rPr>
              <a:t>gif </a:t>
            </a:r>
            <a:r>
              <a:rPr lang="ar-EG" sz="1800" dirty="0">
                <a:solidFill>
                  <a:srgbClr val="3F3F3F"/>
                </a:solidFill>
                <a:latin typeface="Open Sans"/>
                <a:ea typeface="Open Sans"/>
                <a:cs typeface="Open Sans"/>
                <a:sym typeface="Open Sans"/>
              </a:rPr>
              <a:t> أو </a:t>
            </a:r>
            <a:r>
              <a:rPr lang="en-US" sz="1800" dirty="0">
                <a:solidFill>
                  <a:srgbClr val="3F3F3F"/>
                </a:solidFill>
                <a:latin typeface="Open Sans"/>
                <a:ea typeface="Open Sans"/>
                <a:cs typeface="Open Sans"/>
                <a:sym typeface="Open Sans"/>
              </a:rPr>
              <a:t>tiff </a:t>
            </a:r>
            <a:r>
              <a:rPr lang="ar-EG" sz="1800" dirty="0">
                <a:solidFill>
                  <a:srgbClr val="3F3F3F"/>
                </a:solidFill>
                <a:latin typeface="Open Sans"/>
                <a:ea typeface="Open Sans"/>
                <a:cs typeface="Open Sans"/>
                <a:sym typeface="Open Sans"/>
              </a:rPr>
              <a:t> أو </a:t>
            </a:r>
            <a:r>
              <a:rPr lang="en-US" sz="1800" dirty="0">
                <a:solidFill>
                  <a:srgbClr val="3F3F3F"/>
                </a:solidFill>
                <a:latin typeface="Open Sans"/>
                <a:ea typeface="Open Sans"/>
                <a:cs typeface="Open Sans"/>
                <a:sym typeface="Open Sans"/>
              </a:rPr>
              <a:t>jpeg</a:t>
            </a:r>
            <a:r>
              <a:rPr lang="ar-EG" sz="1800" dirty="0">
                <a:solidFill>
                  <a:srgbClr val="3F3F3F"/>
                </a:solidFill>
                <a:latin typeface="Open Sans"/>
                <a:ea typeface="Open Sans"/>
                <a:cs typeface="Open Sans"/>
                <a:sym typeface="Open Sans"/>
              </a:rPr>
              <a:t>.</a:t>
            </a:r>
          </a:p>
          <a:p>
            <a:pPr marL="412750" lvl="0" indent="-285750" algn="just" rtl="1">
              <a:lnSpc>
                <a:spcPct val="100000"/>
              </a:lnSpc>
              <a:spcBef>
                <a:spcPts val="1000"/>
              </a:spcBef>
              <a:spcAft>
                <a:spcPts val="0"/>
              </a:spcAft>
              <a:buClr>
                <a:schemeClr val="dk1"/>
              </a:buClr>
              <a:buSzPts val="1800"/>
              <a:buChar char="●"/>
            </a:pPr>
            <a:r>
              <a:rPr lang="ar-EG" sz="1800" dirty="0">
                <a:solidFill>
                  <a:srgbClr val="3F3F3F"/>
                </a:solidFill>
                <a:latin typeface="Open Sans"/>
                <a:ea typeface="Open Sans"/>
                <a:cs typeface="Open Sans"/>
                <a:sym typeface="Open Sans"/>
              </a:rPr>
              <a:t>سيؤدي زر </a:t>
            </a:r>
            <a:r>
              <a:rPr lang="ar-EG" sz="1800" b="1" dirty="0">
                <a:solidFill>
                  <a:srgbClr val="3F3F3F"/>
                </a:solidFill>
                <a:latin typeface="Open Sans"/>
                <a:ea typeface="Open Sans"/>
                <a:cs typeface="Open Sans"/>
                <a:sym typeface="Open Sans"/>
              </a:rPr>
              <a:t>البحث عن الإطار الأساسي </a:t>
            </a:r>
            <a:r>
              <a:rPr lang="ar-EG" sz="1800" dirty="0">
                <a:solidFill>
                  <a:srgbClr val="3F3F3F"/>
                </a:solidFill>
                <a:latin typeface="Open Sans"/>
                <a:ea typeface="Open Sans"/>
                <a:cs typeface="Open Sans"/>
                <a:sym typeface="Open Sans"/>
              </a:rPr>
              <a:t>إلى تكبير البحث حيث سيتم البحث في المركب بشكل عام مع الأخذ بعين الاعتبار الجزء الأول فقط من مفتاح </a:t>
            </a:r>
            <a:r>
              <a:rPr lang="en-US" sz="1800" dirty="0" err="1">
                <a:solidFill>
                  <a:srgbClr val="3F3F3F"/>
                </a:solidFill>
                <a:latin typeface="Open Sans"/>
                <a:ea typeface="Open Sans"/>
                <a:cs typeface="Open Sans"/>
                <a:sym typeface="Open Sans"/>
              </a:rPr>
              <a:t>InchIKey</a:t>
            </a:r>
            <a:r>
              <a:rPr lang="ar-EG" sz="1800" dirty="0">
                <a:solidFill>
                  <a:srgbClr val="3F3F3F"/>
                </a:solidFill>
                <a:latin typeface="Open Sans"/>
                <a:ea typeface="Open Sans"/>
                <a:cs typeface="Open Sans"/>
                <a:sym typeface="Open Sans"/>
              </a:rPr>
              <a:t>.</a:t>
            </a:r>
            <a:endParaRPr dirty="0">
              <a:solidFill>
                <a:srgbClr val="3F3F3F"/>
              </a:solidFill>
            </a:endParaRPr>
          </a:p>
          <a:p>
            <a:pPr marL="412750" lvl="0" indent="-285750" algn="just" rtl="1">
              <a:lnSpc>
                <a:spcPct val="100000"/>
              </a:lnSpc>
              <a:spcBef>
                <a:spcPts val="1000"/>
              </a:spcBef>
              <a:spcAft>
                <a:spcPts val="0"/>
              </a:spcAft>
              <a:buClr>
                <a:schemeClr val="dk1"/>
              </a:buClr>
              <a:buSzPts val="1800"/>
              <a:buChar char="●"/>
            </a:pPr>
            <a:r>
              <a:rPr lang="ar-EG" sz="1800" dirty="0">
                <a:solidFill>
                  <a:srgbClr val="3F3F3F"/>
                </a:solidFill>
                <a:latin typeface="Open Sans"/>
                <a:ea typeface="Open Sans"/>
                <a:cs typeface="Open Sans"/>
                <a:sym typeface="Open Sans"/>
              </a:rPr>
              <a:t>الإطار الأساسي هو الهيكل</a:t>
            </a:r>
            <a:r>
              <a:rPr lang="en-US" sz="1800" dirty="0">
                <a:solidFill>
                  <a:srgbClr val="3F3F3F"/>
                </a:solidFill>
                <a:latin typeface="Open Sans"/>
                <a:ea typeface="Open Sans"/>
                <a:cs typeface="Open Sans"/>
                <a:sym typeface="Open Sans"/>
              </a:rPr>
              <a:t> </a:t>
            </a:r>
            <a:r>
              <a:rPr lang="ar-EG" sz="1800" dirty="0">
                <a:solidFill>
                  <a:srgbClr val="3F3F3F"/>
                </a:solidFill>
                <a:latin typeface="Open Sans"/>
                <a:ea typeface="Open Sans"/>
                <a:cs typeface="Open Sans"/>
                <a:sym typeface="Open Sans"/>
              </a:rPr>
              <a:t>الأساسي للجزيء الذي يتم إرفاق مجموعات وأجزاء أخرى به في علامة التبويب "محرر البنية".</a:t>
            </a:r>
            <a:r>
              <a:rPr lang="en-US" sz="1800" dirty="0">
                <a:solidFill>
                  <a:srgbClr val="3F3F3F"/>
                </a:solidFill>
                <a:latin typeface="Open Sans"/>
                <a:ea typeface="Open Sans"/>
                <a:cs typeface="Open Sans"/>
                <a:sym typeface="Open Sans"/>
              </a:rPr>
              <a:t>.</a:t>
            </a:r>
            <a:endParaRPr dirty="0">
              <a:solidFill>
                <a:srgbClr val="3F3F3F"/>
              </a:solidFill>
            </a:endParaRPr>
          </a:p>
          <a:p>
            <a:pPr marL="412750" lvl="0" indent="-171450" algn="just" rtl="0">
              <a:lnSpc>
                <a:spcPct val="100000"/>
              </a:lnSpc>
              <a:spcBef>
                <a:spcPts val="1000"/>
              </a:spcBef>
              <a:spcAft>
                <a:spcPts val="0"/>
              </a:spcAft>
              <a:buClr>
                <a:schemeClr val="dk1"/>
              </a:buClr>
              <a:buSzPts val="1800"/>
              <a:buNone/>
            </a:pPr>
            <a:endParaRPr sz="1800" dirty="0">
              <a:solidFill>
                <a:srgbClr val="3F3F3F"/>
              </a:solidFill>
              <a:latin typeface="Open Sans"/>
              <a:ea typeface="Open Sans"/>
              <a:cs typeface="Open Sans"/>
              <a:sym typeface="Open Sans"/>
            </a:endParaRPr>
          </a:p>
        </p:txBody>
      </p:sp>
      <p:pic>
        <p:nvPicPr>
          <p:cNvPr id="296" name="Google Shape;296;p34" descr="https://lh4.googleusercontent.com/71pjrFvyuAUE5KoD3MLRrFzB-c1cBjES8R9if5lZnwmzlUcDib_WItNf06B9fQReK9LTYN8NlV0ervPjauwGKfPk-ZY_UdAsXEDZKXjqYdv04l4C3TmXbakqZPgc9CygV2-B9Ls"/>
          <p:cNvPicPr preferRelativeResize="0"/>
          <p:nvPr/>
        </p:nvPicPr>
        <p:blipFill rotWithShape="1">
          <a:blip r:embed="rId3">
            <a:alphaModFix/>
          </a:blip>
          <a:srcRect/>
          <a:stretch/>
        </p:blipFill>
        <p:spPr>
          <a:xfrm>
            <a:off x="2948325" y="3972393"/>
            <a:ext cx="7839887" cy="28856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بحث البنية الفرعية</a:t>
            </a:r>
            <a:endParaRPr sz="3200" dirty="0">
              <a:solidFill>
                <a:srgbClr val="586F7C"/>
              </a:solidFill>
              <a:latin typeface="Open Sans"/>
              <a:ea typeface="Open Sans"/>
              <a:cs typeface="Open Sans"/>
              <a:sym typeface="Open Sans"/>
            </a:endParaRPr>
          </a:p>
        </p:txBody>
      </p:sp>
      <p:sp>
        <p:nvSpPr>
          <p:cNvPr id="303" name="Google Shape;303;p35"/>
          <p:cNvSpPr txBox="1">
            <a:spLocks noGrp="1"/>
          </p:cNvSpPr>
          <p:nvPr>
            <p:ph type="body" idx="1"/>
          </p:nvPr>
        </p:nvSpPr>
        <p:spPr>
          <a:xfrm>
            <a:off x="0" y="1676028"/>
            <a:ext cx="10523095" cy="4736470"/>
          </a:xfrm>
          <a:prstGeom prst="rect">
            <a:avLst/>
          </a:prstGeom>
          <a:noFill/>
          <a:ln>
            <a:noFill/>
          </a:ln>
        </p:spPr>
        <p:txBody>
          <a:bodyPr spcFirstLastPara="1" wrap="square" lIns="91425" tIns="45700" rIns="91425" bIns="45700" anchor="t" anchorCtr="0">
            <a:noAutofit/>
          </a:bodyPr>
          <a:lstStyle/>
          <a:p>
            <a:pPr marL="469900" lvl="0" indent="-342900" algn="just"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تتيح هذه الميزة للمستخدمين البحث عن الهياكل الأساسية داخل المركبات الكيميائية</a:t>
            </a:r>
            <a:r>
              <a:rPr lang="en-US" dirty="0">
                <a:solidFill>
                  <a:srgbClr val="3F3F3F"/>
                </a:solidFill>
                <a:latin typeface="Open Sans"/>
                <a:ea typeface="Open Sans"/>
                <a:cs typeface="Open Sans"/>
                <a:sym typeface="Open Sans"/>
              </a:rPr>
              <a:t>.</a:t>
            </a:r>
            <a:endParaRPr dirty="0">
              <a:solidFill>
                <a:srgbClr val="3F3F3F"/>
              </a:solidFill>
            </a:endParaRPr>
          </a:p>
          <a:p>
            <a:pPr marL="469900" lvl="0" indent="-342900" algn="just"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يمكن تقديم "بحث البنية الفرعية" </a:t>
            </a:r>
            <a:r>
              <a:rPr lang="en-US" dirty="0">
                <a:solidFill>
                  <a:srgbClr val="3F3F3F"/>
                </a:solidFill>
                <a:latin typeface="Open Sans"/>
                <a:ea typeface="Open Sans"/>
                <a:cs typeface="Open Sans"/>
                <a:sym typeface="Open Sans"/>
              </a:rPr>
              <a:t>“Substructure Search” </a:t>
            </a:r>
            <a:r>
              <a:rPr lang="ar-EG" dirty="0">
                <a:solidFill>
                  <a:srgbClr val="3F3F3F"/>
                </a:solidFill>
                <a:latin typeface="Open Sans"/>
                <a:ea typeface="Open Sans"/>
                <a:cs typeface="Open Sans"/>
                <a:sym typeface="Open Sans"/>
              </a:rPr>
              <a:t>من محرر البنية</a:t>
            </a:r>
            <a:r>
              <a:rPr lang="en-US" dirty="0">
                <a:solidFill>
                  <a:srgbClr val="3F3F3F"/>
                </a:solidFill>
                <a:latin typeface="Open Sans"/>
                <a:ea typeface="Open Sans"/>
                <a:cs typeface="Open Sans"/>
                <a:sym typeface="Open Sans"/>
              </a:rPr>
              <a:t>.</a:t>
            </a:r>
          </a:p>
          <a:p>
            <a:pPr marL="469900" lvl="0" indent="-342900" algn="just" rtl="1">
              <a:lnSpc>
                <a:spcPct val="15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راجع </a:t>
            </a:r>
            <a:r>
              <a:rPr lang="ar-EG" b="1" dirty="0">
                <a:solidFill>
                  <a:srgbClr val="3F3F3F"/>
                </a:solidFill>
                <a:latin typeface="Open Sans"/>
                <a:ea typeface="Open Sans"/>
                <a:cs typeface="Open Sans"/>
                <a:sym typeface="Open Sans"/>
              </a:rPr>
              <a:t>دليل مستخدمي ركن البراءات </a:t>
            </a:r>
            <a:r>
              <a:rPr lang="en-US" b="1" dirty="0" err="1">
                <a:solidFill>
                  <a:srgbClr val="3F3F3F"/>
                </a:solidFill>
                <a:latin typeface="Open Sans"/>
                <a:ea typeface="Open Sans"/>
                <a:cs typeface="Open Sans"/>
                <a:sym typeface="Open Sans"/>
              </a:rPr>
              <a:t>Patentscope</a:t>
            </a:r>
            <a:r>
              <a:rPr lang="en-US" b="1" dirty="0">
                <a:solidFill>
                  <a:srgbClr val="3F3F3F"/>
                </a:solidFill>
                <a:latin typeface="Open Sans"/>
                <a:ea typeface="Open Sans"/>
                <a:cs typeface="Open Sans"/>
                <a:sym typeface="Open Sans"/>
              </a:rPr>
              <a:t> Users Guide</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لمزيد من المعلومات حول البحث باستخدام </a:t>
            </a:r>
            <a:r>
              <a:rPr lang="ar-EG" b="1" dirty="0">
                <a:solidFill>
                  <a:srgbClr val="3F3F3F"/>
                </a:solidFill>
                <a:latin typeface="Open Sans"/>
                <a:ea typeface="Open Sans"/>
                <a:cs typeface="Open Sans"/>
                <a:sym typeface="Open Sans"/>
              </a:rPr>
              <a:t>"بحث البنية الفرعية" </a:t>
            </a:r>
            <a:r>
              <a:rPr lang="en-US" b="1" dirty="0">
                <a:solidFill>
                  <a:srgbClr val="3F3F3F"/>
                </a:solidFill>
                <a:latin typeface="Open Sans"/>
                <a:ea typeface="Open Sans"/>
                <a:cs typeface="Open Sans"/>
                <a:sym typeface="Open Sans"/>
              </a:rPr>
              <a:t>Substructure Search</a:t>
            </a:r>
            <a:r>
              <a:rPr lang="ar-EG" i="1" dirty="0">
                <a:solidFill>
                  <a:srgbClr val="3F3F3F"/>
                </a:solidFill>
                <a:latin typeface="Open Sans"/>
                <a:ea typeface="Open Sans"/>
                <a:cs typeface="Open Sans"/>
                <a:sym typeface="Open Sans"/>
              </a:rPr>
              <a:t>.</a:t>
            </a:r>
            <a:endParaRPr lang="ar-EG" dirty="0">
              <a:solidFill>
                <a:srgbClr val="3F3F3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lvl="0" algn="r" rtl="1">
              <a:buClr>
                <a:schemeClr val="dk1"/>
              </a:buClr>
              <a:buSzPts val="3200"/>
            </a:pPr>
            <a:r>
              <a:rPr lang="ar-SA" dirty="0">
                <a:solidFill>
                  <a:srgbClr val="586F7C"/>
                </a:solidFill>
                <a:latin typeface="Open Sans"/>
                <a:ea typeface="Open Sans"/>
                <a:cs typeface="Open Sans"/>
                <a:sym typeface="Open Sans"/>
              </a:rPr>
              <a:t>الأهداف التعليمية</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r" rtl="1">
              <a:lnSpc>
                <a:spcPct val="150000"/>
              </a:lnSpc>
              <a:spcBef>
                <a:spcPts val="0"/>
              </a:spcBef>
              <a:buClr>
                <a:schemeClr val="dk2"/>
              </a:buClr>
              <a:buSzPts val="2200"/>
            </a:pPr>
            <a:endParaRPr lang="en-US" dirty="0">
              <a:solidFill>
                <a:schemeClr val="dk1"/>
              </a:solidFill>
              <a:latin typeface="Open Sans"/>
              <a:ea typeface="Open Sans"/>
              <a:cs typeface="Open Sans"/>
              <a:sym typeface="Open Sans"/>
            </a:endParaRPr>
          </a:p>
          <a:p>
            <a:pPr marL="355600" lvl="0" indent="-342900" algn="r" rtl="1">
              <a:lnSpc>
                <a:spcPct val="150000"/>
              </a:lnSpc>
              <a:spcBef>
                <a:spcPts val="0"/>
              </a:spcBef>
              <a:buClr>
                <a:schemeClr val="dk2"/>
              </a:buClr>
              <a:buSzPts val="2200"/>
            </a:pPr>
            <a:r>
              <a:rPr lang="ar-EG" dirty="0">
                <a:solidFill>
                  <a:schemeClr val="dk1"/>
                </a:solidFill>
                <a:latin typeface="Open Sans"/>
                <a:ea typeface="Open Sans"/>
                <a:cs typeface="Open Sans"/>
                <a:sym typeface="Open Sans"/>
              </a:rPr>
              <a:t>الوعي</a:t>
            </a:r>
            <a:r>
              <a:rPr lang="ar-SA" dirty="0">
                <a:solidFill>
                  <a:schemeClr val="dk1"/>
                </a:solidFill>
                <a:latin typeface="Open Sans"/>
                <a:ea typeface="Open Sans"/>
                <a:cs typeface="Open Sans"/>
                <a:sym typeface="Open Sans"/>
              </a:rPr>
              <a:t> بالمصادر الإضافية الموجودة المتعلقة بالتنمية والابتكار.</a:t>
            </a:r>
            <a:endParaRPr lang="ar-EG" dirty="0">
              <a:solidFill>
                <a:schemeClr val="dk1"/>
              </a:solidFill>
              <a:latin typeface="Open Sans"/>
              <a:ea typeface="Open Sans"/>
              <a:cs typeface="Open Sans"/>
              <a:sym typeface="Open Sans"/>
            </a:endParaRPr>
          </a:p>
          <a:p>
            <a:pPr marL="355600" lvl="0" indent="-342900" algn="r" rtl="1">
              <a:lnSpc>
                <a:spcPct val="150000"/>
              </a:lnSpc>
              <a:spcBef>
                <a:spcPts val="0"/>
              </a:spcBef>
              <a:buClr>
                <a:schemeClr val="dk2"/>
              </a:buClr>
              <a:buSzPts val="2200"/>
            </a:pPr>
            <a:r>
              <a:rPr lang="ar-SA" dirty="0">
                <a:solidFill>
                  <a:schemeClr val="dk1"/>
                </a:solidFill>
                <a:latin typeface="Open Sans"/>
                <a:ea typeface="Open Sans"/>
                <a:cs typeface="Open Sans"/>
                <a:sym typeface="Open Sans"/>
              </a:rPr>
              <a:t>فهم المجموعات الإضافية وكيفية استخدامها</a:t>
            </a:r>
            <a:r>
              <a:rPr lang="ar-EG" dirty="0">
                <a:solidFill>
                  <a:schemeClr val="dk1"/>
                </a:solidFill>
                <a:latin typeface="Open Sans"/>
                <a:ea typeface="Open Sans"/>
                <a:cs typeface="Open Sans"/>
                <a:sym typeface="Open Sans"/>
              </a:rPr>
              <a:t>.</a:t>
            </a:r>
            <a:endParaRPr lang="ar-SA" dirty="0">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تصفح ركن البراءات</a:t>
            </a:r>
            <a:endParaRPr sz="3200" dirty="0">
              <a:solidFill>
                <a:srgbClr val="586F7C"/>
              </a:solidFill>
              <a:latin typeface="Open Sans"/>
              <a:ea typeface="Open Sans"/>
              <a:cs typeface="Open Sans"/>
              <a:sym typeface="Open Sans"/>
            </a:endParaRPr>
          </a:p>
        </p:txBody>
      </p:sp>
      <p:sp>
        <p:nvSpPr>
          <p:cNvPr id="310" name="Google Shape;310;p36"/>
          <p:cNvSpPr txBox="1">
            <a:spLocks noGrp="1"/>
          </p:cNvSpPr>
          <p:nvPr>
            <p:ph type="body" idx="1"/>
          </p:nvPr>
        </p:nvSpPr>
        <p:spPr>
          <a:xfrm>
            <a:off x="284814" y="1915870"/>
            <a:ext cx="11497456" cy="4454949"/>
          </a:xfrm>
          <a:prstGeom prst="rect">
            <a:avLst/>
          </a:prstGeom>
          <a:noFill/>
          <a:ln>
            <a:noFill/>
          </a:ln>
        </p:spPr>
        <p:txBody>
          <a:bodyPr spcFirstLastPara="1" wrap="square" lIns="91425" tIns="45700" rIns="91425" bIns="45700" anchor="t" anchorCtr="0">
            <a:noAutofit/>
          </a:bodyPr>
          <a:lstStyle/>
          <a:p>
            <a:pPr marL="127000" lvl="0" indent="0" algn="just" rtl="1">
              <a:lnSpc>
                <a:spcPct val="100000"/>
              </a:lnSpc>
              <a:spcBef>
                <a:spcPts val="1000"/>
              </a:spcBef>
              <a:spcAft>
                <a:spcPts val="0"/>
              </a:spcAft>
              <a:buClr>
                <a:schemeClr val="dk1"/>
              </a:buClr>
              <a:buSzPts val="2400"/>
              <a:buNone/>
            </a:pPr>
            <a:r>
              <a:rPr lang="ar-EG" dirty="0">
                <a:solidFill>
                  <a:schemeClr val="dk1"/>
                </a:solidFill>
                <a:latin typeface="Open Sans"/>
                <a:ea typeface="Open Sans"/>
                <a:cs typeface="Open Sans"/>
                <a:sym typeface="Open Sans"/>
              </a:rPr>
              <a:t>يمكن استخدام قائمة التصفح المتوفرة في </a:t>
            </a:r>
            <a:r>
              <a:rPr lang="ar-EG" b="1" dirty="0">
                <a:solidFill>
                  <a:schemeClr val="dk1"/>
                </a:solidFill>
                <a:latin typeface="Open Sans"/>
                <a:ea typeface="Open Sans"/>
                <a:cs typeface="Open Sans"/>
                <a:sym typeface="Open Sans"/>
              </a:rPr>
              <a:t>واجهة بحث ركن البراءات </a:t>
            </a:r>
            <a:r>
              <a:rPr lang="ar-EG" dirty="0">
                <a:solidFill>
                  <a:schemeClr val="dk1"/>
                </a:solidFill>
                <a:latin typeface="Open Sans"/>
                <a:ea typeface="Open Sans"/>
                <a:cs typeface="Open Sans"/>
                <a:sym typeface="Open Sans"/>
              </a:rPr>
              <a:t>للتصفح </a:t>
            </a:r>
            <a:r>
              <a:rPr lang="en-US" dirty="0">
                <a:solidFill>
                  <a:schemeClr val="dk1"/>
                </a:solidFill>
                <a:latin typeface="Open Sans"/>
                <a:ea typeface="Open Sans"/>
                <a:cs typeface="Open Sans"/>
                <a:sym typeface="Open Sans"/>
              </a:rPr>
              <a:t>:  </a:t>
            </a:r>
            <a:endParaRPr dirty="0"/>
          </a:p>
          <a:p>
            <a:pPr marL="469900" lvl="0" indent="-342900" algn="just" rtl="1">
              <a:lnSpc>
                <a:spcPct val="100000"/>
              </a:lnSpc>
              <a:spcBef>
                <a:spcPts val="1000"/>
              </a:spcBef>
              <a:spcAft>
                <a:spcPts val="0"/>
              </a:spcAft>
              <a:buClr>
                <a:schemeClr val="dk1"/>
              </a:buClr>
              <a:buSzPts val="2400"/>
              <a:buChar char="●"/>
            </a:pPr>
            <a:r>
              <a:rPr lang="en-US" dirty="0">
                <a:solidFill>
                  <a:schemeClr val="dk1"/>
                </a:solidFill>
                <a:latin typeface="Open Sans"/>
                <a:ea typeface="Open Sans"/>
                <a:cs typeface="Open Sans"/>
                <a:sym typeface="Open Sans"/>
              </a:rPr>
              <a:t>PCT </a:t>
            </a:r>
            <a:r>
              <a:rPr lang="ar-EG" dirty="0">
                <a:solidFill>
                  <a:schemeClr val="dk1"/>
                </a:solidFill>
                <a:latin typeface="Open Sans"/>
                <a:ea typeface="Open Sans"/>
                <a:cs typeface="Open Sans"/>
                <a:sym typeface="Open Sans"/>
              </a:rPr>
              <a:t> طلبات معاهدة التعاون بشأن البراءات حسب الأسبوع</a:t>
            </a:r>
          </a:p>
          <a:p>
            <a:pPr marL="469900" lvl="0" indent="-34290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أرشيف الجريدة</a:t>
            </a:r>
          </a:p>
          <a:p>
            <a:pPr marL="469900" lvl="0" indent="-34290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تحميل كامل لمدخلات الطور الوطني</a:t>
            </a:r>
            <a:endParaRPr lang="en-US" dirty="0">
              <a:solidFill>
                <a:schemeClr val="dk1"/>
              </a:solidFill>
              <a:latin typeface="Open Sans"/>
              <a:ea typeface="Open Sans"/>
              <a:cs typeface="Open Sans"/>
              <a:sym typeface="Open Sans"/>
            </a:endParaRPr>
          </a:p>
          <a:p>
            <a:pPr marL="469900" indent="-342900" algn="just" rtl="1">
              <a:lnSpc>
                <a:spcPct val="100000"/>
              </a:lnSpc>
              <a:buClr>
                <a:schemeClr val="dk1"/>
              </a:buClr>
            </a:pPr>
            <a:r>
              <a:rPr lang="ar-EG" dirty="0">
                <a:solidFill>
                  <a:schemeClr val="dk1"/>
                </a:solidFill>
                <a:latin typeface="Open Sans"/>
                <a:ea typeface="Open Sans"/>
                <a:cs typeface="Open Sans"/>
                <a:sym typeface="Open Sans"/>
              </a:rPr>
              <a:t>تحميل تدريجي لمدخلات الطور الوطني</a:t>
            </a:r>
            <a:endParaRPr lang="en-US" dirty="0"/>
          </a:p>
          <a:p>
            <a:pPr marL="469900" lvl="0" indent="-34290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قائمة التسلسل</a:t>
            </a:r>
          </a:p>
          <a:p>
            <a:pPr marL="469900" lvl="0" indent="-342900" algn="just" rtl="1">
              <a:lnSpc>
                <a:spcPct val="100000"/>
              </a:lnSpc>
              <a:spcBef>
                <a:spcPts val="1000"/>
              </a:spcBef>
              <a:spcAft>
                <a:spcPts val="0"/>
              </a:spcAft>
              <a:buClr>
                <a:schemeClr val="dk1"/>
              </a:buClr>
              <a:buSzPts val="2400"/>
              <a:buChar char="●"/>
            </a:pPr>
            <a:r>
              <a:rPr lang="en-US" dirty="0">
                <a:solidFill>
                  <a:schemeClr val="dk1"/>
                </a:solidFill>
                <a:latin typeface="Open Sans"/>
                <a:ea typeface="Open Sans"/>
                <a:cs typeface="Open Sans"/>
                <a:sym typeface="Open Sans"/>
              </a:rPr>
              <a:t>IPC </a:t>
            </a:r>
            <a:r>
              <a:rPr lang="ar-EG" dirty="0">
                <a:solidFill>
                  <a:schemeClr val="dk1"/>
                </a:solidFill>
                <a:latin typeface="Open Sans"/>
                <a:ea typeface="Open Sans"/>
                <a:cs typeface="Open Sans"/>
                <a:sym typeface="Open Sans"/>
              </a:rPr>
              <a:t> المخزون الأخضر</a:t>
            </a:r>
          </a:p>
          <a:p>
            <a:pPr marL="469900" lvl="0" indent="-34290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بوابة لسجلات براءات الاختراع</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2880" dirty="0">
                <a:solidFill>
                  <a:srgbClr val="586F7C"/>
                </a:solidFill>
                <a:latin typeface="Open Sans"/>
                <a:ea typeface="Open Sans"/>
                <a:cs typeface="Open Sans"/>
                <a:sym typeface="Open Sans"/>
              </a:rPr>
              <a:t>كيفية استخدام واجهة تصفح البحث</a:t>
            </a:r>
            <a:endParaRPr sz="2880" dirty="0">
              <a:solidFill>
                <a:srgbClr val="586F7C"/>
              </a:solidFill>
              <a:latin typeface="Open Sans"/>
              <a:ea typeface="Open Sans"/>
              <a:cs typeface="Open Sans"/>
              <a:sym typeface="Open Sans"/>
            </a:endParaRPr>
          </a:p>
        </p:txBody>
      </p:sp>
      <p:sp>
        <p:nvSpPr>
          <p:cNvPr id="317" name="Google Shape;317;p37"/>
          <p:cNvSpPr txBox="1">
            <a:spLocks noGrp="1"/>
          </p:cNvSpPr>
          <p:nvPr>
            <p:ph type="body" idx="1"/>
          </p:nvPr>
        </p:nvSpPr>
        <p:spPr>
          <a:xfrm>
            <a:off x="-1" y="1676028"/>
            <a:ext cx="11617377" cy="1247054"/>
          </a:xfrm>
          <a:prstGeom prst="rect">
            <a:avLst/>
          </a:prstGeom>
          <a:noFill/>
          <a:ln>
            <a:noFill/>
          </a:ln>
        </p:spPr>
        <p:txBody>
          <a:bodyPr spcFirstLastPara="1" wrap="square" lIns="91425" tIns="45700" rIns="91425" bIns="45700" anchor="t" anchorCtr="0">
            <a:noAutofit/>
          </a:bodyPr>
          <a:lstStyle/>
          <a:p>
            <a:pPr marL="469900" lvl="0" indent="-342900" algn="just" rtl="1">
              <a:lnSpc>
                <a:spcPct val="100000"/>
              </a:lnSpc>
              <a:spcBef>
                <a:spcPts val="1000"/>
              </a:spcBef>
              <a:spcAft>
                <a:spcPts val="0"/>
              </a:spcAft>
              <a:buClr>
                <a:schemeClr val="dk1"/>
              </a:buClr>
              <a:buSzPts val="2200"/>
              <a:buChar char="●"/>
            </a:pPr>
            <a:r>
              <a:rPr lang="ar-EG" sz="2200" dirty="0">
                <a:solidFill>
                  <a:srgbClr val="3F3F3F"/>
                </a:solidFill>
                <a:latin typeface="Open Sans"/>
                <a:ea typeface="Open Sans"/>
                <a:cs typeface="Open Sans"/>
                <a:sym typeface="Open Sans"/>
              </a:rPr>
              <a:t>عند تحديد أحد حقول البحث العديدة المتاحة من القائمة المنسدلة، سيتم نقل المستخدم إلى صفحة الحقل المحدد لاستعراض المحتوى</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pic>
        <p:nvPicPr>
          <p:cNvPr id="318" name="Google Shape;318;p37"/>
          <p:cNvPicPr preferRelativeResize="0"/>
          <p:nvPr/>
        </p:nvPicPr>
        <p:blipFill rotWithShape="1">
          <a:blip r:embed="rId3"/>
          <a:srcRect/>
          <a:stretch/>
        </p:blipFill>
        <p:spPr>
          <a:xfrm>
            <a:off x="745066" y="2662821"/>
            <a:ext cx="9872133" cy="3979753"/>
          </a:xfrm>
          <a:prstGeom prst="rect">
            <a:avLst/>
          </a:prstGeom>
          <a:noFill/>
          <a:ln>
            <a:noFill/>
          </a:ln>
        </p:spPr>
      </p:pic>
      <p:sp>
        <p:nvSpPr>
          <p:cNvPr id="319" name="Google Shape;319;p37"/>
          <p:cNvSpPr/>
          <p:nvPr/>
        </p:nvSpPr>
        <p:spPr>
          <a:xfrm>
            <a:off x="5491862" y="3293806"/>
            <a:ext cx="3170357" cy="33487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0" y="378812"/>
            <a:ext cx="7832309"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الملخص</a:t>
            </a:r>
            <a:endParaRPr dirty="0">
              <a:solidFill>
                <a:srgbClr val="586F7C"/>
              </a:solidFill>
              <a:latin typeface="Open Sans"/>
              <a:ea typeface="Open Sans"/>
              <a:cs typeface="Open Sans"/>
              <a:sym typeface="Open Sans"/>
            </a:endParaRPr>
          </a:p>
        </p:txBody>
      </p:sp>
      <p:sp>
        <p:nvSpPr>
          <p:cNvPr id="326" name="Google Shape;326;p42"/>
          <p:cNvSpPr txBox="1">
            <a:spLocks noGrp="1"/>
          </p:cNvSpPr>
          <p:nvPr>
            <p:ph type="body" idx="1"/>
          </p:nvPr>
        </p:nvSpPr>
        <p:spPr>
          <a:xfrm>
            <a:off x="221697" y="2491859"/>
            <a:ext cx="11462659" cy="2427065"/>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قدم هذا الدرس لمستخدمي ركن البراءات، نظام مجاني للبحث عن براءات الاختراع تديره الويبو</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تناول الدرس طرق الوصول إلى قاعدة البيانات والبحث فيها وتصفحها</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يمكن العثور على مزيد من المعلومات حول كيفية استخدام قاعدة البيانات في </a:t>
            </a:r>
            <a:r>
              <a:rPr lang="ar-EG" sz="2200" dirty="0">
                <a:solidFill>
                  <a:srgbClr val="3F3F3F"/>
                </a:solidFill>
                <a:latin typeface="Open Sans"/>
                <a:ea typeface="Open Sans"/>
                <a:cs typeface="Open Sans"/>
                <a:sym typeface="Open Sans"/>
                <a:hlinkClick r:id="rId3"/>
              </a:rPr>
              <a:t>دليل مستخدم ركن البراءات </a:t>
            </a:r>
            <a:r>
              <a:rPr lang="ar-EG" sz="2200" dirty="0">
                <a:solidFill>
                  <a:srgbClr val="3F3F3F"/>
                </a:solidFill>
                <a:latin typeface="Open Sans"/>
                <a:ea typeface="Open Sans"/>
                <a:cs typeface="Open Sans"/>
                <a:sym typeface="Open Sans"/>
              </a:rPr>
              <a:t>والبرامج التعليمية المرتبطة به</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a:t>
            </a:r>
            <a:r>
              <a:rPr lang="ar-EG">
                <a:solidFill>
                  <a:srgbClr val="586F7C"/>
                </a:solidFill>
                <a:latin typeface="Open Sans"/>
                <a:ea typeface="Open Sans"/>
                <a:cs typeface="Open Sans"/>
                <a:sym typeface="Open Sans"/>
              </a:rPr>
              <a:t>إلى :</a:t>
            </a:r>
            <a:endParaRPr dirty="0">
              <a:solidFill>
                <a:srgbClr val="586F7C"/>
              </a:solidFill>
              <a:latin typeface="Open Sans"/>
              <a:ea typeface="Open Sans"/>
              <a:cs typeface="Open Sans"/>
              <a:sym typeface="Open Sans"/>
            </a:endParaRPr>
          </a:p>
        </p:txBody>
      </p:sp>
      <p:sp>
        <p:nvSpPr>
          <p:cNvPr id="345" name="Google Shape;345;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قم بزيارتنا على </a:t>
            </a:r>
            <a:r>
              <a:rPr lang="en-US" sz="2000" dirty="0">
                <a:solidFill>
                  <a:srgbClr val="586F7C"/>
                </a:solidFill>
                <a:latin typeface="Open Sans"/>
                <a:ea typeface="Open Sans"/>
                <a:cs typeface="Open Sans"/>
                <a:sym typeface="Open Sans"/>
                <a:hlinkClick r:id="rId3"/>
              </a:rPr>
              <a:t>www.research4life.org</a:t>
            </a:r>
            <a:r>
              <a:rPr lang="en-US" sz="2000" dirty="0">
                <a:solidFill>
                  <a:srgbClr val="586F7C"/>
                </a:solidFill>
                <a:latin typeface="Open Sans"/>
                <a:ea typeface="Open Sans"/>
                <a:cs typeface="Open Sans"/>
                <a:sym typeface="Open Sans"/>
              </a:rPr>
              <a:t> </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اتصل بنا على  </a:t>
            </a:r>
            <a:r>
              <a:rPr lang="en-US" sz="2000" dirty="0">
                <a:solidFill>
                  <a:srgbClr val="586F7C"/>
                </a:solidFill>
                <a:latin typeface="Open Sans"/>
                <a:ea typeface="Open Sans"/>
                <a:cs typeface="Open Sans"/>
                <a:sym typeface="Open Sans"/>
              </a:rPr>
              <a:t>r4l@research4life.org</a:t>
            </a:r>
          </a:p>
          <a:p>
            <a:pPr indent="-317500" algn="r" rtl="1">
              <a:lnSpc>
                <a:spcPct val="150000"/>
              </a:lnSpc>
              <a:spcBef>
                <a:spcPts val="0"/>
              </a:spcBef>
              <a:buClr>
                <a:srgbClr val="586F7C"/>
              </a:buClr>
              <a:buSzPts val="1400"/>
              <a:buFont typeface="Open Sans"/>
              <a:buChar char="●"/>
            </a:pPr>
            <a:r>
              <a:rPr lang="ar-EG" sz="2000" dirty="0">
                <a:solidFill>
                  <a:srgbClr val="586F7C"/>
                </a:solidFill>
                <a:latin typeface="Open Sans"/>
                <a:ea typeface="Open Sans"/>
                <a:cs typeface="Open Sans"/>
                <a:sym typeface="Open Sans"/>
              </a:rPr>
              <a:t>تعرف على مواد التدريب الأخرى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4"/>
              </a:rPr>
              <a:t>www.research4life.org/training</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اشترك في النشرة الإخبارية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www.research4life.org/newsletter</a:t>
            </a:r>
            <a:r>
              <a:rPr lang="en-US" sz="2000" dirty="0">
                <a:solidFill>
                  <a:srgbClr val="586F7C"/>
                </a:solidFill>
                <a:latin typeface="Open Sans"/>
                <a:ea typeface="Open Sans"/>
                <a:cs typeface="Open Sans"/>
                <a:sym typeface="Open Sans"/>
              </a:rPr>
              <a:t>]</a:t>
            </a:r>
          </a:p>
          <a:p>
            <a:pPr indent="-317500" algn="r" rtl="1">
              <a:lnSpc>
                <a:spcPct val="150000"/>
              </a:lnSpc>
              <a:spcBef>
                <a:spcPts val="0"/>
              </a:spcBef>
              <a:buClr>
                <a:srgbClr val="586F7C"/>
              </a:buClr>
              <a:buSzPts val="1400"/>
              <a:buFont typeface="Open Sans"/>
              <a:buChar char="●"/>
            </a:pPr>
            <a:r>
              <a:rPr lang="ar-EG" sz="2000" dirty="0">
                <a:solidFill>
                  <a:srgbClr val="586F7C"/>
                </a:solidFill>
                <a:latin typeface="Open Sans"/>
                <a:ea typeface="Open Sans"/>
                <a:cs typeface="Open Sans"/>
                <a:sym typeface="Open Sans"/>
              </a:rPr>
              <a:t>تحقق من مقاطع فيديو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https://bit.ly/2w3CU5C</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تابعنا على </a:t>
            </a:r>
            <a:r>
              <a:rPr lang="en-US" sz="2000" dirty="0">
                <a:solidFill>
                  <a:srgbClr val="586F7C"/>
                </a:solidFill>
                <a:latin typeface="Open Sans"/>
                <a:ea typeface="Open Sans"/>
                <a:cs typeface="Open Sans"/>
                <a:sym typeface="Open Sans"/>
              </a:rPr>
              <a:t>Twitter @ r4lpartnership </a:t>
            </a:r>
            <a:r>
              <a:rPr lang="ar-EG" sz="2000" dirty="0">
                <a:solidFill>
                  <a:srgbClr val="586F7C"/>
                </a:solidFill>
                <a:latin typeface="Open Sans"/>
                <a:ea typeface="Open Sans"/>
                <a:cs typeface="Open Sans"/>
                <a:sym typeface="Open Sans"/>
              </a:rPr>
              <a:t>و </a:t>
            </a:r>
            <a:r>
              <a:rPr lang="en-US" sz="2000" dirty="0">
                <a:solidFill>
                  <a:srgbClr val="586F7C"/>
                </a:solidFill>
                <a:latin typeface="Open Sans"/>
                <a:ea typeface="Open Sans"/>
                <a:cs typeface="Open Sans"/>
                <a:sym typeface="Open Sans"/>
              </a:rPr>
              <a:t>Facebook @ R4Lpartnership</a:t>
            </a:r>
            <a:endParaRPr lang="en-US" sz="2000" dirty="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76944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44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44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a:t>
            </a:r>
            <a:r>
              <a:rPr lang="nl-NL" sz="2400" dirty="0">
                <a:solidFill>
                  <a:schemeClr val="bg2"/>
                </a:solidFill>
                <a:latin typeface="+mn-lt"/>
                <a:ea typeface="Open Sans"/>
                <a:cs typeface="Open Sans"/>
                <a:sym typeface="Open Sans"/>
              </a:rPr>
              <a:t>Research4Life</a:t>
            </a:r>
            <a:r>
              <a:rPr lang="ar-EG" sz="2400">
                <a:solidFill>
                  <a:schemeClr val="bg2"/>
                </a:solidFill>
                <a:latin typeface="+mn-lt"/>
                <a:ea typeface="Open Sans"/>
                <a:cs typeface="Open Sans"/>
                <a:sym typeface="Open Sans"/>
              </a:rPr>
              <a:t> </a:t>
            </a:r>
            <a:r>
              <a:rPr lang="nl-NL" sz="2400">
                <a:solidFill>
                  <a:schemeClr val="bg2"/>
                </a:solidFill>
                <a:latin typeface="+mn-lt"/>
                <a:ea typeface="Open Sans"/>
                <a:cs typeface="Open Sans"/>
                <a:sym typeface="Open Sans"/>
              </a:rPr>
              <a:t>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51" name="Google Shape;351;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52" name="Google Shape;352;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53" name="Google Shape;353;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54" name="Google Shape;354;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55" name="Google Shape;355;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لمزيد من المعلومات حول مؤسسة البحوث من أجل الحياة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356" name="Google Shape;356;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rtl="1">
              <a:buSzPts val="1800"/>
            </a:pPr>
            <a:r>
              <a:rPr lang="ar-SA" sz="1800" b="1" i="0" u="none" strike="noStrike" cap="none" dirty="0">
                <a:solidFill>
                  <a:schemeClr val="bg1">
                    <a:lumMod val="95000"/>
                  </a:schemeClr>
                </a:solidFill>
                <a:latin typeface="Open Sans"/>
                <a:ea typeface="Open Sans"/>
                <a:cs typeface="Open Sans"/>
                <a:sym typeface="Open Sans"/>
              </a:rPr>
              <a:t>مجموعات البحوث من أجل الحياة </a:t>
            </a:r>
            <a:r>
              <a:rPr lang="en-US" sz="1800" b="1" i="0" u="none" strike="noStrike" cap="none" dirty="0">
                <a:solidFill>
                  <a:schemeClr val="bg1">
                    <a:lumMod val="95000"/>
                  </a:schemeClr>
                </a:solidFill>
                <a:latin typeface="Open Sans"/>
                <a:ea typeface="Open Sans"/>
                <a:cs typeface="Open Sans"/>
                <a:sym typeface="Open Sans"/>
              </a:rPr>
              <a:t>Research4Life" </a:t>
            </a:r>
            <a:r>
              <a:rPr lang="ar-SA" sz="1800" b="1" i="0" u="none" strike="noStrike" cap="none">
                <a:solidFill>
                  <a:schemeClr val="bg1">
                    <a:lumMod val="95000"/>
                  </a:schemeClr>
                </a:solidFill>
                <a:latin typeface="Open Sans"/>
                <a:ea typeface="Open Sans"/>
                <a:cs typeface="Open Sans"/>
                <a:sym typeface="Open Sans"/>
              </a:rPr>
              <a:t>" هي شراكة بين القطاعين العام والخاص لخمس مجموعات : </a:t>
            </a:r>
            <a:endParaRPr lang="ar-SA" sz="1800" b="1" i="0" u="none" strike="noStrike" cap="none" dirty="0">
              <a:solidFill>
                <a:schemeClr val="bg1">
                  <a:lumMod val="95000"/>
                </a:schemeClr>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7778839"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المقدمة</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110694" y="1722275"/>
            <a:ext cx="11596624" cy="4963337"/>
          </a:xfrm>
          <a:prstGeom prst="rect">
            <a:avLst/>
          </a:prstGeom>
          <a:noFill/>
          <a:ln>
            <a:noFill/>
          </a:ln>
        </p:spPr>
        <p:txBody>
          <a:bodyPr spcFirstLastPara="1" wrap="square" lIns="91425" tIns="45700" rIns="91425" bIns="45700" anchor="t" anchorCtr="0">
            <a:noAutofit/>
          </a:bodyPr>
          <a:lstStyle/>
          <a:p>
            <a:pPr marL="457200" lvl="0" indent="-381000" algn="r" rtl="1">
              <a:lnSpc>
                <a:spcPct val="9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يركز هذا الدرس على المصادر الرئيسية الخاصة بالمجموعة (التنمية والابتكار) من الوصول إلى البحوث من أجل التنمية والابتكار</a:t>
            </a:r>
            <a:r>
              <a:rPr lang="en-US" dirty="0">
                <a:solidFill>
                  <a:srgbClr val="3F3F3F"/>
                </a:solidFill>
                <a:latin typeface="Open Sans"/>
                <a:ea typeface="Open Sans"/>
                <a:cs typeface="Open Sans"/>
                <a:sym typeface="Open Sans"/>
              </a:rPr>
              <a:t>ARDI</a:t>
            </a:r>
            <a:r>
              <a:rPr lang="ar-EG"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9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يستعرض الدرس قاعدة بيانات </a:t>
            </a:r>
            <a:r>
              <a:rPr lang="ar-EG" b="1" dirty="0">
                <a:solidFill>
                  <a:srgbClr val="3F3F3F"/>
                </a:solidFill>
                <a:latin typeface="Open Sans"/>
                <a:ea typeface="Open Sans"/>
                <a:cs typeface="Open Sans"/>
                <a:sym typeface="Open Sans"/>
              </a:rPr>
              <a:t>ركن البراءات</a:t>
            </a:r>
            <a:r>
              <a:rPr lang="en-US" b="1" dirty="0">
                <a:solidFill>
                  <a:srgbClr val="3F3F3F"/>
                </a:solidFill>
                <a:latin typeface="Open Sans"/>
                <a:ea typeface="Open Sans"/>
                <a:cs typeface="Open Sans"/>
                <a:sym typeface="Open Sans"/>
              </a:rPr>
              <a:t> PATENTSCOPE </a:t>
            </a:r>
            <a:r>
              <a:rPr lang="ar-EG" dirty="0">
                <a:solidFill>
                  <a:srgbClr val="3F3F3F"/>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a:t>
            </a:r>
            <a:endParaRPr lang="ar-EG" dirty="0">
              <a:solidFill>
                <a:srgbClr val="3F3F3F"/>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ركن البراءات هو نظام المنظمة العالمية للملكية الفكرية (الويبو) العالمي للبحث عن البراءات, متاح على </a:t>
            </a:r>
            <a:r>
              <a:rPr lang="en-US" dirty="0">
                <a:hlinkClick r:id="rId3"/>
              </a:rPr>
              <a:t>https://www.wipo.int/patentscope/en/</a:t>
            </a:r>
            <a:endParaRPr lang="ar-EG" dirty="0">
              <a:solidFill>
                <a:srgbClr val="3F3F3F"/>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تديره الويبو</a:t>
            </a:r>
            <a:r>
              <a:rPr lang="en-US" dirty="0">
                <a:solidFill>
                  <a:srgbClr val="3F3F3F"/>
                </a:solidFill>
                <a:latin typeface="Open Sans"/>
                <a:ea typeface="Open Sans"/>
                <a:cs typeface="Open Sans"/>
                <a:sym typeface="Open Sans"/>
              </a:rPr>
              <a:t> WIPO</a:t>
            </a:r>
            <a:r>
              <a:rPr lang="ar-EG" dirty="0">
                <a:solidFill>
                  <a:srgbClr val="3F3F3F"/>
                </a:solidFill>
                <a:latin typeface="Open Sans"/>
                <a:ea typeface="Open Sans"/>
                <a:cs typeface="Open Sans"/>
                <a:sym typeface="Open Sans"/>
              </a:rPr>
              <a:t> والغرض منه هو تسهيل تقديم طلب براءة اختراع في العديد من البلدان وبأسعار في متناول اليد.</a:t>
            </a:r>
          </a:p>
          <a:p>
            <a:pPr marL="457200" lvl="0" indent="-381000" algn="r" rtl="1">
              <a:lnSpc>
                <a:spcPct val="9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قاعدة البيانات </a:t>
            </a:r>
            <a:r>
              <a:rPr lang="ar-EG" b="1" dirty="0">
                <a:solidFill>
                  <a:srgbClr val="3F3F3F"/>
                </a:solidFill>
                <a:latin typeface="Open Sans"/>
                <a:ea typeface="Open Sans"/>
                <a:cs typeface="Open Sans"/>
                <a:sym typeface="Open Sans"/>
              </a:rPr>
              <a:t>متاحة مجانًا </a:t>
            </a:r>
            <a:r>
              <a:rPr lang="ar-EG" dirty="0">
                <a:solidFill>
                  <a:srgbClr val="3F3F3F"/>
                </a:solidFill>
                <a:latin typeface="Open Sans"/>
                <a:ea typeface="Open Sans"/>
                <a:cs typeface="Open Sans"/>
                <a:sym typeface="Open Sans"/>
              </a:rPr>
              <a:t>وتتيح </a:t>
            </a:r>
            <a:r>
              <a:rPr lang="ar-EG" b="1" dirty="0">
                <a:solidFill>
                  <a:srgbClr val="3F3F3F"/>
                </a:solidFill>
                <a:latin typeface="Open Sans"/>
                <a:ea typeface="Open Sans"/>
                <a:cs typeface="Open Sans"/>
                <a:sym typeface="Open Sans"/>
              </a:rPr>
              <a:t>الوصول إلى الملايين </a:t>
            </a:r>
            <a:r>
              <a:rPr lang="ar-EG" dirty="0">
                <a:solidFill>
                  <a:srgbClr val="3F3F3F"/>
                </a:solidFill>
                <a:latin typeface="Open Sans"/>
                <a:ea typeface="Open Sans"/>
                <a:cs typeface="Open Sans"/>
                <a:sym typeface="Open Sans"/>
              </a:rPr>
              <a:t>من </a:t>
            </a:r>
            <a:r>
              <a:rPr lang="ar-EG" b="1" dirty="0">
                <a:solidFill>
                  <a:srgbClr val="3F3F3F"/>
                </a:solidFill>
                <a:latin typeface="Open Sans"/>
                <a:ea typeface="Open Sans"/>
                <a:cs typeface="Open Sans"/>
                <a:sym typeface="Open Sans"/>
              </a:rPr>
              <a:t>وثائق البراءات ذات النصوص الكاملة </a:t>
            </a:r>
            <a:r>
              <a:rPr lang="ar-EG" dirty="0">
                <a:solidFill>
                  <a:srgbClr val="3F3F3F"/>
                </a:solidFill>
                <a:latin typeface="Open Sans"/>
                <a:ea typeface="Open Sans"/>
                <a:cs typeface="Open Sans"/>
                <a:sym typeface="Open Sans"/>
              </a:rPr>
              <a:t>القابلة للبحث </a:t>
            </a:r>
            <a:r>
              <a:rPr lang="ar-EG" b="1" dirty="0">
                <a:solidFill>
                  <a:srgbClr val="3F3F3F"/>
                </a:solidFill>
                <a:latin typeface="Open Sans"/>
                <a:ea typeface="Open Sans"/>
                <a:cs typeface="Open Sans"/>
                <a:sym typeface="Open Sans"/>
              </a:rPr>
              <a:t>بلغات مختلفة</a:t>
            </a:r>
            <a:r>
              <a:rPr lang="en-US" b="1"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9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لا توجد حاجة للتسجيل أو الاشتراك لاستخدام قاعدة البيانات</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9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ومع ذلك، فإن إنشاء حساب يسمح للمستخدم بحفظ استعلاماته وإعداداته المفضلة وتنزيل أول 10000 تسجيلة من قائمة النتائج</a:t>
            </a:r>
            <a:r>
              <a:rPr lang="en-US" dirty="0">
                <a:solidFill>
                  <a:srgbClr val="3F3F3F"/>
                </a:solidFill>
                <a:latin typeface="Open Sans"/>
                <a:ea typeface="Open Sans"/>
                <a:cs typeface="Open Sans"/>
                <a:sym typeface="Open Sans"/>
              </a:rPr>
              <a:t>.</a:t>
            </a:r>
            <a:endParaRPr dirty="0">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7791718"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الوصول إلى ركن البراءات</a:t>
            </a:r>
            <a:r>
              <a:rPr lang="en-US" dirty="0">
                <a:solidFill>
                  <a:srgbClr val="586F7C"/>
                </a:solidFill>
                <a:latin typeface="Open Sans"/>
                <a:ea typeface="Open Sans"/>
                <a:cs typeface="Open Sans"/>
                <a:sym typeface="Open Sans"/>
              </a:rPr>
              <a:t> PATENTSCOPE</a:t>
            </a:r>
            <a:endParaRPr lang="ar-EG" dirty="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190787" y="1653993"/>
            <a:ext cx="11092543" cy="4522124"/>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000" dirty="0">
                <a:solidFill>
                  <a:schemeClr val="dk1"/>
                </a:solidFill>
                <a:latin typeface="Open Sans"/>
                <a:ea typeface="Open Sans"/>
                <a:cs typeface="Open Sans"/>
                <a:sym typeface="Open Sans"/>
              </a:rPr>
              <a:t>للوصول إلى </a:t>
            </a:r>
            <a:r>
              <a:rPr lang="ar-EG" sz="2000" b="1" dirty="0">
                <a:solidFill>
                  <a:schemeClr val="dk1"/>
                </a:solidFill>
                <a:latin typeface="Open Sans"/>
                <a:ea typeface="Open Sans"/>
                <a:cs typeface="Open Sans"/>
                <a:sym typeface="Open Sans"/>
              </a:rPr>
              <a:t>ركن البراءات</a:t>
            </a:r>
            <a:r>
              <a:rPr lang="en-US" sz="2000" b="1" dirty="0">
                <a:solidFill>
                  <a:schemeClr val="dk1"/>
                </a:solidFill>
                <a:latin typeface="Open Sans"/>
                <a:ea typeface="Open Sans"/>
                <a:cs typeface="Open Sans"/>
                <a:sym typeface="Open Sans"/>
              </a:rPr>
              <a:t> PATENTSCOPE </a:t>
            </a:r>
            <a:r>
              <a:rPr lang="ar-EG" sz="2000" dirty="0">
                <a:solidFill>
                  <a:schemeClr val="dk1"/>
                </a:solidFill>
                <a:latin typeface="Open Sans"/>
                <a:ea typeface="Open Sans"/>
                <a:cs typeface="Open Sans"/>
                <a:sym typeface="Open Sans"/>
              </a:rPr>
              <a:t>، انتقل إلى صفحته الرئيسية وانقر على </a:t>
            </a:r>
            <a:r>
              <a:rPr lang="ar-EG" sz="2000" b="1" dirty="0">
                <a:solidFill>
                  <a:schemeClr val="dk1"/>
                </a:solidFill>
                <a:latin typeface="Open Sans"/>
                <a:ea typeface="Open Sans"/>
                <a:cs typeface="Open Sans"/>
                <a:sym typeface="Open Sans"/>
              </a:rPr>
              <a:t>الوصول إلى قاعدة بيانات ركن البراءات</a:t>
            </a:r>
            <a:r>
              <a:rPr lang="ar-EG" sz="2000" dirty="0">
                <a:solidFill>
                  <a:schemeClr val="dk1"/>
                </a:solidFill>
                <a:latin typeface="Open Sans"/>
                <a:ea typeface="Open Sans"/>
                <a:cs typeface="Open Sans"/>
                <a:sym typeface="Open Sans"/>
              </a:rPr>
              <a:t>.</a:t>
            </a:r>
            <a:endParaRPr sz="2000" b="1" dirty="0">
              <a:solidFill>
                <a:schemeClr val="dk1"/>
              </a:solidFill>
              <a:latin typeface="Open Sans"/>
              <a:ea typeface="Open Sans"/>
              <a:cs typeface="Open Sans"/>
              <a:sym typeface="Open Sans"/>
            </a:endParaRPr>
          </a:p>
        </p:txBody>
      </p:sp>
      <p:pic>
        <p:nvPicPr>
          <p:cNvPr id="106" name="Google Shape;106;p40"/>
          <p:cNvPicPr preferRelativeResize="0"/>
          <p:nvPr/>
        </p:nvPicPr>
        <p:blipFill rotWithShape="1">
          <a:blip r:embed="rId3"/>
          <a:srcRect/>
          <a:stretch/>
        </p:blipFill>
        <p:spPr>
          <a:xfrm>
            <a:off x="2070365" y="2728155"/>
            <a:ext cx="7333385" cy="3598453"/>
          </a:xfrm>
          <a:prstGeom prst="rect">
            <a:avLst/>
          </a:prstGeom>
          <a:noFill/>
          <a:ln>
            <a:noFill/>
          </a:ln>
        </p:spPr>
      </p:pic>
      <p:cxnSp>
        <p:nvCxnSpPr>
          <p:cNvPr id="3" name="Straight Arrow Connector 2">
            <a:extLst>
              <a:ext uri="{FF2B5EF4-FFF2-40B4-BE49-F238E27FC236}">
                <a16:creationId xmlns:a16="http://schemas.microsoft.com/office/drawing/2014/main" id="{7E6CEC57-46AF-A795-98AD-1921236F54BC}"/>
              </a:ext>
            </a:extLst>
          </p:cNvPr>
          <p:cNvCxnSpPr/>
          <p:nvPr/>
        </p:nvCxnSpPr>
        <p:spPr>
          <a:xfrm flipV="1">
            <a:off x="1101213" y="6176117"/>
            <a:ext cx="963561" cy="3230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0" y="437222"/>
            <a:ext cx="7805057" cy="1080900"/>
          </a:xfrm>
          <a:prstGeom prst="rect">
            <a:avLst/>
          </a:prstGeom>
          <a:noFill/>
          <a:ln>
            <a:noFill/>
          </a:ln>
        </p:spPr>
        <p:txBody>
          <a:bodyPr spcFirstLastPara="1" wrap="square" lIns="91425" tIns="45700" rIns="91425" bIns="45700" anchor="ctr" anchorCtr="0">
            <a:normAutofit fontScale="90000"/>
          </a:bodyPr>
          <a:lstStyle/>
          <a:p>
            <a:pPr marL="0" lvl="0" indent="0" algn="r" rtl="1">
              <a:lnSpc>
                <a:spcPct val="90000"/>
              </a:lnSpc>
              <a:spcBef>
                <a:spcPts val="0"/>
              </a:spcBef>
              <a:spcAft>
                <a:spcPts val="0"/>
              </a:spcAft>
              <a:buSzPts val="3600"/>
              <a:buNone/>
            </a:pPr>
            <a:r>
              <a:rPr lang="en-US" dirty="0">
                <a:solidFill>
                  <a:srgbClr val="586F7C"/>
                </a:solidFill>
                <a:latin typeface="Open Sans"/>
                <a:ea typeface="Open Sans"/>
                <a:cs typeface="Open Sans"/>
                <a:sym typeface="Open Sans"/>
              </a:rPr>
              <a:t> </a:t>
            </a:r>
            <a:r>
              <a:rPr lang="ar-EG" dirty="0">
                <a:solidFill>
                  <a:srgbClr val="586F7C"/>
                </a:solidFill>
                <a:latin typeface="Open Sans"/>
                <a:ea typeface="Open Sans"/>
                <a:cs typeface="Open Sans"/>
                <a:sym typeface="Open Sans"/>
              </a:rPr>
              <a:t>واجهة البحث في ركن البراءات</a:t>
            </a:r>
            <a:r>
              <a:rPr lang="en-US" dirty="0">
                <a:solidFill>
                  <a:srgbClr val="586F7C"/>
                </a:solidFill>
                <a:latin typeface="Open Sans"/>
                <a:ea typeface="Open Sans"/>
                <a:cs typeface="Open Sans"/>
                <a:sym typeface="Open Sans"/>
              </a:rPr>
              <a:t> PATENTSCOPE</a:t>
            </a:r>
            <a:endParaRPr dirty="0">
              <a:solidFill>
                <a:srgbClr val="586F7C"/>
              </a:solidFill>
              <a:latin typeface="Open Sans"/>
              <a:ea typeface="Open Sans"/>
              <a:cs typeface="Open Sans"/>
              <a:sym typeface="Open Sans"/>
            </a:endParaRPr>
          </a:p>
        </p:txBody>
      </p:sp>
      <p:sp>
        <p:nvSpPr>
          <p:cNvPr id="112" name="Google Shape;112;p4"/>
          <p:cNvSpPr txBox="1">
            <a:spLocks noGrp="1"/>
          </p:cNvSpPr>
          <p:nvPr>
            <p:ph type="body" idx="1"/>
          </p:nvPr>
        </p:nvSpPr>
        <p:spPr>
          <a:xfrm>
            <a:off x="6533691" y="1975757"/>
            <a:ext cx="5522270" cy="4572000"/>
          </a:xfrm>
          <a:prstGeom prst="rect">
            <a:avLst/>
          </a:prstGeom>
          <a:noFill/>
          <a:ln>
            <a:noFill/>
          </a:ln>
        </p:spPr>
        <p:txBody>
          <a:bodyPr spcFirstLastPara="1" wrap="square" lIns="91425" tIns="45700" rIns="91425" bIns="45700" anchor="t" anchorCtr="0">
            <a:noAutofit/>
          </a:bodyPr>
          <a:lstStyle/>
          <a:p>
            <a:pPr marL="355600" lvl="0" indent="-342900" algn="just" rtl="1">
              <a:lnSpc>
                <a:spcPct val="100000"/>
              </a:lnSpc>
              <a:spcBef>
                <a:spcPts val="0"/>
              </a:spcBef>
              <a:spcAft>
                <a:spcPts val="0"/>
              </a:spcAft>
              <a:buClr>
                <a:schemeClr val="dk2"/>
              </a:buClr>
              <a:buSzPts val="2020"/>
              <a:buChar char="●"/>
            </a:pPr>
            <a:r>
              <a:rPr lang="ar-EG" sz="2000" dirty="0">
                <a:solidFill>
                  <a:srgbClr val="3F3F3F"/>
                </a:solidFill>
                <a:latin typeface="Open Sans"/>
                <a:ea typeface="Open Sans"/>
                <a:cs typeface="Open Sans"/>
                <a:sym typeface="Open Sans"/>
              </a:rPr>
              <a:t>واجهة البحث في </a:t>
            </a:r>
            <a:r>
              <a:rPr lang="ar-EG" sz="2000" b="1" dirty="0">
                <a:solidFill>
                  <a:srgbClr val="3F3F3F"/>
                </a:solidFill>
                <a:latin typeface="Open Sans"/>
                <a:ea typeface="Open Sans"/>
                <a:cs typeface="Open Sans"/>
                <a:sym typeface="Open Sans"/>
              </a:rPr>
              <a:t>ركن البراءات</a:t>
            </a:r>
            <a:r>
              <a:rPr lang="en-US" sz="2000" b="1" dirty="0">
                <a:solidFill>
                  <a:srgbClr val="3F3F3F"/>
                </a:solidFill>
                <a:latin typeface="Open Sans"/>
                <a:ea typeface="Open Sans"/>
                <a:cs typeface="Open Sans"/>
                <a:sym typeface="Open Sans"/>
              </a:rPr>
              <a:t>PATENTSCOPE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متاحة </a:t>
            </a:r>
            <a:r>
              <a:rPr lang="ar-EG" sz="2000" b="1" dirty="0">
                <a:solidFill>
                  <a:srgbClr val="3F3F3F"/>
                </a:solidFill>
                <a:latin typeface="Open Sans"/>
                <a:ea typeface="Open Sans"/>
                <a:cs typeface="Open Sans"/>
                <a:sym typeface="Open Sans"/>
              </a:rPr>
              <a:t>بعشر لغات</a:t>
            </a:r>
            <a:r>
              <a:rPr lang="en-US" sz="2000" dirty="0">
                <a:solidFill>
                  <a:srgbClr val="3F3F3F"/>
                </a:solidFill>
                <a:latin typeface="Open Sans"/>
                <a:ea typeface="Open Sans"/>
                <a:cs typeface="Open Sans"/>
                <a:sym typeface="Open Sans"/>
              </a:rPr>
              <a:t>.</a:t>
            </a:r>
            <a:endParaRPr dirty="0">
              <a:solidFill>
                <a:srgbClr val="3F3F3F"/>
              </a:solidFill>
            </a:endParaRPr>
          </a:p>
          <a:p>
            <a:pPr marL="355600" lvl="0" indent="-342900" algn="just" rtl="1">
              <a:lnSpc>
                <a:spcPct val="100000"/>
              </a:lnSpc>
              <a:spcBef>
                <a:spcPts val="0"/>
              </a:spcBef>
              <a:spcAft>
                <a:spcPts val="0"/>
              </a:spcAft>
              <a:buClr>
                <a:schemeClr val="dk2"/>
              </a:buClr>
              <a:buSzPts val="2020"/>
              <a:buChar char="●"/>
            </a:pPr>
            <a:r>
              <a:rPr lang="ar-EG" sz="2000" dirty="0">
                <a:solidFill>
                  <a:srgbClr val="3F3F3F"/>
                </a:solidFill>
                <a:latin typeface="Open Sans"/>
                <a:ea typeface="Open Sans"/>
                <a:cs typeface="Open Sans"/>
                <a:sym typeface="Open Sans"/>
              </a:rPr>
              <a:t>متاح أيضًا </a:t>
            </a:r>
            <a:r>
              <a:rPr lang="ar-EG" sz="2000" b="1" dirty="0">
                <a:solidFill>
                  <a:srgbClr val="3F3F3F"/>
                </a:solidFill>
                <a:latin typeface="Open Sans"/>
                <a:ea typeface="Open Sans"/>
                <a:cs typeface="Open Sans"/>
                <a:sym typeface="Open Sans"/>
              </a:rPr>
              <a:t>ركن البراءات</a:t>
            </a:r>
            <a:r>
              <a:rPr lang="en-US" sz="2000" b="1" dirty="0">
                <a:solidFill>
                  <a:srgbClr val="3F3F3F"/>
                </a:solidFill>
                <a:latin typeface="Open Sans"/>
                <a:ea typeface="Open Sans"/>
                <a:cs typeface="Open Sans"/>
                <a:sym typeface="Open Sans"/>
              </a:rPr>
              <a:t> PATENTSCOPE</a:t>
            </a:r>
            <a:r>
              <a:rPr lang="ar-EG" sz="2000" b="1" dirty="0">
                <a:solidFill>
                  <a:srgbClr val="3F3F3F"/>
                </a:solidFill>
                <a:latin typeface="Open Sans"/>
                <a:ea typeface="Open Sans"/>
                <a:cs typeface="Open Sans"/>
                <a:sym typeface="Open Sans"/>
              </a:rPr>
              <a:t>للهواتف المحمولة</a:t>
            </a:r>
            <a:r>
              <a:rPr lang="ar-EG" sz="2000" dirty="0">
                <a:solidFill>
                  <a:srgbClr val="3F3F3F"/>
                </a:solidFill>
                <a:latin typeface="Open Sans"/>
                <a:ea typeface="Open Sans"/>
                <a:cs typeface="Open Sans"/>
                <a:sym typeface="Open Sans"/>
              </a:rPr>
              <a:t>، وهو واجهة للهواتف المحمولة</a:t>
            </a:r>
            <a:r>
              <a:rPr lang="en-US" sz="2000" dirty="0">
                <a:solidFill>
                  <a:srgbClr val="3F3F3F"/>
                </a:solidFill>
                <a:latin typeface="Open Sans"/>
                <a:ea typeface="Open Sans"/>
                <a:cs typeface="Open Sans"/>
                <a:sym typeface="Open Sans"/>
              </a:rPr>
              <a:t>.</a:t>
            </a:r>
            <a:endParaRPr dirty="0">
              <a:solidFill>
                <a:srgbClr val="3F3F3F"/>
              </a:solidFill>
            </a:endParaRPr>
          </a:p>
          <a:p>
            <a:pPr marL="812800" lvl="1" indent="-342900" algn="just" rtl="1">
              <a:lnSpc>
                <a:spcPct val="100000"/>
              </a:lnSpc>
              <a:spcBef>
                <a:spcPts val="0"/>
              </a:spcBef>
              <a:spcAft>
                <a:spcPts val="0"/>
              </a:spcAft>
              <a:buClr>
                <a:schemeClr val="dk2"/>
              </a:buClr>
              <a:buSzPts val="2020"/>
              <a:buChar char="○"/>
            </a:pPr>
            <a:r>
              <a:rPr lang="ar-EG" dirty="0">
                <a:solidFill>
                  <a:srgbClr val="3F3F3F"/>
                </a:solidFill>
                <a:latin typeface="Open Sans"/>
                <a:ea typeface="Open Sans"/>
                <a:cs typeface="Open Sans"/>
                <a:sym typeface="Open Sans"/>
              </a:rPr>
              <a:t>إنه بسيط وسريع، مما يسمح لمستخدمي الهواتف الذكية بالبحث وتصفح الملايين من وثائق براءات الاختراع</a:t>
            </a:r>
            <a:r>
              <a:rPr lang="en-US" dirty="0">
                <a:solidFill>
                  <a:srgbClr val="3F3F3F"/>
                </a:solidFill>
                <a:latin typeface="Open Sans"/>
                <a:ea typeface="Open Sans"/>
                <a:cs typeface="Open Sans"/>
                <a:sym typeface="Open Sans"/>
              </a:rPr>
              <a:t>.</a:t>
            </a:r>
            <a:endParaRPr dirty="0">
              <a:solidFill>
                <a:srgbClr val="3F3F3F"/>
              </a:solidFill>
            </a:endParaRPr>
          </a:p>
          <a:p>
            <a:pPr marL="355600" lvl="0" indent="-342900" algn="just" rtl="1">
              <a:lnSpc>
                <a:spcPct val="100000"/>
              </a:lnSpc>
              <a:spcBef>
                <a:spcPts val="0"/>
              </a:spcBef>
              <a:spcAft>
                <a:spcPts val="0"/>
              </a:spcAft>
              <a:buClr>
                <a:schemeClr val="dk2"/>
              </a:buClr>
              <a:buSzPts val="2020"/>
              <a:buChar char="●"/>
            </a:pPr>
            <a:r>
              <a:rPr lang="ar-EG" sz="2000" dirty="0">
                <a:solidFill>
                  <a:srgbClr val="3F3F3F"/>
                </a:solidFill>
                <a:latin typeface="Open Sans"/>
                <a:ea typeface="Open Sans"/>
                <a:cs typeface="Open Sans"/>
                <a:sym typeface="Open Sans"/>
              </a:rPr>
              <a:t>لتسجيل الدخول الى </a:t>
            </a:r>
            <a:r>
              <a:rPr lang="ar-EG" sz="2000" b="1" dirty="0">
                <a:solidFill>
                  <a:srgbClr val="3F3F3F"/>
                </a:solidFill>
                <a:latin typeface="Open Sans"/>
                <a:ea typeface="Open Sans"/>
                <a:cs typeface="Open Sans"/>
                <a:sym typeface="Open Sans"/>
              </a:rPr>
              <a:t>ركن البراءات</a:t>
            </a:r>
            <a:r>
              <a:rPr lang="en-US" sz="2000" b="1" dirty="0">
                <a:solidFill>
                  <a:srgbClr val="3F3F3F"/>
                </a:solidFill>
                <a:latin typeface="Open Sans"/>
                <a:ea typeface="Open Sans"/>
                <a:cs typeface="Open Sans"/>
                <a:sym typeface="Open Sans"/>
              </a:rPr>
              <a:t> PATENTSCOPE </a:t>
            </a:r>
            <a:r>
              <a:rPr lang="ar-EG" sz="2000" dirty="0">
                <a:solidFill>
                  <a:srgbClr val="3F3F3F"/>
                </a:solidFill>
                <a:latin typeface="Open Sans"/>
                <a:ea typeface="Open Sans"/>
                <a:cs typeface="Open Sans"/>
                <a:sym typeface="Open Sans"/>
              </a:rPr>
              <a:t>، انقر فوق زر </a:t>
            </a:r>
            <a:r>
              <a:rPr lang="ar-EG" sz="2000" b="1" dirty="0">
                <a:solidFill>
                  <a:srgbClr val="3F3F3F"/>
                </a:solidFill>
                <a:latin typeface="Open Sans"/>
                <a:ea typeface="Open Sans"/>
                <a:cs typeface="Open Sans"/>
                <a:sym typeface="Open Sans"/>
              </a:rPr>
              <a:t>تسجيل الدخول </a:t>
            </a:r>
            <a:r>
              <a:rPr lang="en-US" sz="2000" b="1" dirty="0">
                <a:solidFill>
                  <a:srgbClr val="3F3F3F"/>
                </a:solidFill>
                <a:latin typeface="Open Sans"/>
                <a:ea typeface="Open Sans"/>
                <a:cs typeface="Open Sans"/>
                <a:sym typeface="Open Sans"/>
              </a:rPr>
              <a:t>Login</a:t>
            </a:r>
            <a:r>
              <a:rPr lang="en-US" sz="2000" dirty="0">
                <a:solidFill>
                  <a:srgbClr val="3F3F3F"/>
                </a:solidFill>
                <a:latin typeface="Open Sans"/>
                <a:ea typeface="Open Sans"/>
                <a:cs typeface="Open Sans"/>
                <a:sym typeface="Open Sans"/>
              </a:rPr>
              <a:t>.</a:t>
            </a:r>
            <a:endParaRPr dirty="0">
              <a:solidFill>
                <a:srgbClr val="3F3F3F"/>
              </a:solidFill>
            </a:endParaRPr>
          </a:p>
          <a:p>
            <a:pPr marL="355600" lvl="0" indent="-342900" algn="just" rtl="1">
              <a:lnSpc>
                <a:spcPct val="100000"/>
              </a:lnSpc>
              <a:spcBef>
                <a:spcPts val="0"/>
              </a:spcBef>
              <a:spcAft>
                <a:spcPts val="0"/>
              </a:spcAft>
              <a:buClr>
                <a:schemeClr val="dk2"/>
              </a:buClr>
              <a:buSzPts val="2020"/>
              <a:buChar char="●"/>
            </a:pPr>
            <a:r>
              <a:rPr lang="ar-EG" sz="2000" dirty="0">
                <a:solidFill>
                  <a:srgbClr val="3F3F3F"/>
                </a:solidFill>
                <a:latin typeface="Open Sans"/>
                <a:ea typeface="Open Sans"/>
                <a:cs typeface="Open Sans"/>
                <a:sym typeface="Open Sans"/>
              </a:rPr>
              <a:t>يسمح تسجيل الدخول بحفظ الاستعلامات والإعدادات المفضلة وتنزيل أول 10000 تسجيلة من قائمة النتائج</a:t>
            </a:r>
            <a:r>
              <a:rPr lang="en-US" sz="2000" dirty="0">
                <a:solidFill>
                  <a:srgbClr val="3F3F3F"/>
                </a:solidFill>
                <a:latin typeface="Open Sans"/>
                <a:ea typeface="Open Sans"/>
                <a:cs typeface="Open Sans"/>
                <a:sym typeface="Open Sans"/>
              </a:rPr>
              <a:t>.</a:t>
            </a:r>
            <a:endParaRPr dirty="0">
              <a:solidFill>
                <a:srgbClr val="3F3F3F"/>
              </a:solidFill>
            </a:endParaRPr>
          </a:p>
          <a:p>
            <a:pPr marL="355600" lvl="0" indent="-342900" algn="just" rtl="1">
              <a:lnSpc>
                <a:spcPct val="100000"/>
              </a:lnSpc>
              <a:spcBef>
                <a:spcPts val="0"/>
              </a:spcBef>
              <a:spcAft>
                <a:spcPts val="0"/>
              </a:spcAft>
              <a:buClr>
                <a:schemeClr val="dk2"/>
              </a:buClr>
              <a:buSzPts val="2020"/>
              <a:buChar char="●"/>
            </a:pPr>
            <a:r>
              <a:rPr lang="ar-EG" sz="2000" dirty="0">
                <a:solidFill>
                  <a:srgbClr val="3F3F3F"/>
                </a:solidFill>
                <a:latin typeface="Open Sans"/>
                <a:ea typeface="Open Sans"/>
                <a:cs typeface="Open Sans"/>
                <a:sym typeface="Open Sans"/>
              </a:rPr>
              <a:t>يرجى ملاحظة أنه لا يزال بإمكان المستخدمين الذين ليس لديهم حساب في </a:t>
            </a:r>
            <a:r>
              <a:rPr lang="ar-EG" sz="2000" b="1" dirty="0">
                <a:solidFill>
                  <a:srgbClr val="3F3F3F"/>
                </a:solidFill>
                <a:latin typeface="Open Sans"/>
                <a:ea typeface="Open Sans"/>
                <a:cs typeface="Open Sans"/>
                <a:sym typeface="Open Sans"/>
              </a:rPr>
              <a:t>ركن البراءات</a:t>
            </a:r>
            <a:r>
              <a:rPr lang="en-US" sz="2000" b="1" dirty="0">
                <a:solidFill>
                  <a:srgbClr val="3F3F3F"/>
                </a:solidFill>
                <a:latin typeface="Open Sans"/>
                <a:ea typeface="Open Sans"/>
                <a:cs typeface="Open Sans"/>
                <a:sym typeface="Open Sans"/>
              </a:rPr>
              <a:t>PATENTSCOPE </a:t>
            </a:r>
            <a:r>
              <a:rPr lang="ar-EG" sz="2000" b="1"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استخدام قاعدة البيانات</a:t>
            </a:r>
            <a:r>
              <a:rPr lang="en-US" sz="2000" dirty="0">
                <a:solidFill>
                  <a:srgbClr val="3F3F3F"/>
                </a:solidFill>
                <a:latin typeface="Open Sans"/>
                <a:ea typeface="Open Sans"/>
                <a:cs typeface="Open Sans"/>
                <a:sym typeface="Open Sans"/>
              </a:rPr>
              <a:t>.</a:t>
            </a:r>
            <a:endParaRPr dirty="0">
              <a:solidFill>
                <a:srgbClr val="3F3F3F"/>
              </a:solidFill>
            </a:endParaRPr>
          </a:p>
        </p:txBody>
      </p:sp>
      <p:pic>
        <p:nvPicPr>
          <p:cNvPr id="113" name="Google Shape;113;p4"/>
          <p:cNvPicPr preferRelativeResize="0"/>
          <p:nvPr/>
        </p:nvPicPr>
        <p:blipFill rotWithShape="1">
          <a:blip r:embed="rId3"/>
          <a:srcRect/>
          <a:stretch/>
        </p:blipFill>
        <p:spPr>
          <a:xfrm>
            <a:off x="289338" y="2620297"/>
            <a:ext cx="6029117" cy="2367221"/>
          </a:xfrm>
          <a:prstGeom prst="rect">
            <a:avLst/>
          </a:prstGeom>
          <a:noFill/>
          <a:ln>
            <a:noFill/>
          </a:ln>
        </p:spPr>
      </p:pic>
      <p:cxnSp>
        <p:nvCxnSpPr>
          <p:cNvPr id="3" name="Straight Arrow Connector 2">
            <a:extLst>
              <a:ext uri="{FF2B5EF4-FFF2-40B4-BE49-F238E27FC236}">
                <a16:creationId xmlns:a16="http://schemas.microsoft.com/office/drawing/2014/main" id="{AC2FE3AB-396C-F031-8D95-8E734F9B5883}"/>
              </a:ext>
            </a:extLst>
          </p:cNvPr>
          <p:cNvCxnSpPr/>
          <p:nvPr/>
        </p:nvCxnSpPr>
        <p:spPr>
          <a:xfrm>
            <a:off x="4822339" y="2458065"/>
            <a:ext cx="727587" cy="324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0" y="378812"/>
            <a:ext cx="7804597"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البحث في ركن البراءات </a:t>
            </a:r>
            <a:r>
              <a:rPr lang="en-US" dirty="0">
                <a:solidFill>
                  <a:srgbClr val="586F7C"/>
                </a:solidFill>
                <a:latin typeface="Open Sans"/>
                <a:ea typeface="Open Sans"/>
                <a:cs typeface="Open Sans"/>
                <a:sym typeface="Open Sans"/>
              </a:rPr>
              <a:t>PATENTSCOPE</a:t>
            </a:r>
            <a:endParaRPr lang="ar-EG" dirty="0">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0" y="1908166"/>
            <a:ext cx="10478125" cy="4737562"/>
          </a:xfrm>
          <a:prstGeom prst="rect">
            <a:avLst/>
          </a:prstGeom>
          <a:noFill/>
          <a:ln>
            <a:noFill/>
          </a:ln>
        </p:spPr>
        <p:txBody>
          <a:bodyPr spcFirstLastPara="1" wrap="square" lIns="91425" tIns="45700" rIns="91425" bIns="45700" anchor="t" anchorCtr="0">
            <a:noAutofit/>
          </a:bodyPr>
          <a:lstStyle/>
          <a:p>
            <a:pPr marL="457200" lvl="0" indent="-381000" algn="r" rtl="1">
              <a:lnSpc>
                <a:spcPct val="15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هناك خمس طرق لإجراء بحث باستخدام خدمة البحث في ركن البراءات. يمكن تحديد هذه الخيارات من </a:t>
            </a:r>
            <a:r>
              <a:rPr lang="ar-EG" sz="2000" b="1" dirty="0">
                <a:solidFill>
                  <a:srgbClr val="3F3F3F"/>
                </a:solidFill>
                <a:latin typeface="Open Sans"/>
                <a:ea typeface="Open Sans"/>
                <a:cs typeface="Open Sans"/>
                <a:sym typeface="Open Sans"/>
              </a:rPr>
              <a:t>قائمة البحث </a:t>
            </a:r>
            <a:r>
              <a:rPr lang="ar-EG" sz="2000" dirty="0">
                <a:solidFill>
                  <a:srgbClr val="3F3F3F"/>
                </a:solidFill>
                <a:latin typeface="Open Sans"/>
                <a:ea typeface="Open Sans"/>
                <a:cs typeface="Open Sans"/>
                <a:sym typeface="Open Sans"/>
              </a:rPr>
              <a:t>كما هو موضح أدناه.</a:t>
            </a:r>
            <a:endParaRPr dirty="0">
              <a:solidFill>
                <a:srgbClr val="3F3F3F"/>
              </a:solidFill>
            </a:endParaRPr>
          </a:p>
        </p:txBody>
      </p:sp>
      <p:pic>
        <p:nvPicPr>
          <p:cNvPr id="120" name="Google Shape;120;g727b3dbef2_0_52"/>
          <p:cNvPicPr preferRelativeResize="0"/>
          <p:nvPr/>
        </p:nvPicPr>
        <p:blipFill rotWithShape="1">
          <a:blip r:embed="rId3"/>
          <a:srcRect/>
          <a:stretch/>
        </p:blipFill>
        <p:spPr>
          <a:xfrm>
            <a:off x="1388534" y="3255805"/>
            <a:ext cx="8788400" cy="3231435"/>
          </a:xfrm>
          <a:prstGeom prst="rect">
            <a:avLst/>
          </a:prstGeom>
          <a:noFill/>
          <a:ln>
            <a:noFill/>
          </a:ln>
        </p:spPr>
      </p:pic>
      <p:sp>
        <p:nvSpPr>
          <p:cNvPr id="121" name="Google Shape;121;g727b3dbef2_0_52"/>
          <p:cNvSpPr/>
          <p:nvPr/>
        </p:nvSpPr>
        <p:spPr>
          <a:xfrm>
            <a:off x="7427725" y="3255805"/>
            <a:ext cx="728133" cy="3048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 name="Google Shape;122;g727b3dbef2_0_52"/>
          <p:cNvSpPr/>
          <p:nvPr/>
        </p:nvSpPr>
        <p:spPr>
          <a:xfrm>
            <a:off x="7499827" y="3560605"/>
            <a:ext cx="2302934" cy="17102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g727b3dbef2_0_52"/>
          <p:cNvSpPr/>
          <p:nvPr/>
        </p:nvSpPr>
        <p:spPr>
          <a:xfrm>
            <a:off x="3842228" y="5372685"/>
            <a:ext cx="5960533" cy="79586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0" y="378812"/>
            <a:ext cx="7785279"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البحث البسيط فى </a:t>
            </a:r>
            <a:r>
              <a:rPr lang="en-US" dirty="0">
                <a:solidFill>
                  <a:srgbClr val="586F7C"/>
                </a:solidFill>
                <a:latin typeface="Open Sans"/>
                <a:ea typeface="Open Sans"/>
                <a:cs typeface="Open Sans"/>
                <a:sym typeface="Open Sans"/>
              </a:rPr>
              <a:t>PATENTSCOPE</a:t>
            </a:r>
          </a:p>
        </p:txBody>
      </p:sp>
      <p:grpSp>
        <p:nvGrpSpPr>
          <p:cNvPr id="129" name="Google Shape;129;p5"/>
          <p:cNvGrpSpPr/>
          <p:nvPr/>
        </p:nvGrpSpPr>
        <p:grpSpPr>
          <a:xfrm>
            <a:off x="73890" y="2153098"/>
            <a:ext cx="11870005" cy="4247698"/>
            <a:chOff x="73891" y="244932"/>
            <a:chExt cx="11870005" cy="4247698"/>
          </a:xfrm>
        </p:grpSpPr>
        <p:sp>
          <p:nvSpPr>
            <p:cNvPr id="130" name="Google Shape;130;p5"/>
            <p:cNvSpPr/>
            <p:nvPr/>
          </p:nvSpPr>
          <p:spPr>
            <a:xfrm rot="16200000">
              <a:off x="2257612" y="-1938789"/>
              <a:ext cx="4247698" cy="8615140"/>
            </a:xfrm>
            <a:prstGeom prst="round2SameRect">
              <a:avLst>
                <a:gd name="adj1" fmla="val 16667"/>
                <a:gd name="adj2" fmla="val 0"/>
              </a:avLst>
            </a:prstGeom>
            <a:noFill/>
            <a:ln w="25400" cap="flat" cmpd="sng">
              <a:solidFill>
                <a:srgbClr val="F8981D">
                  <a:alpha val="8784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
            <p:cNvSpPr txBox="1"/>
            <p:nvPr/>
          </p:nvSpPr>
          <p:spPr>
            <a:xfrm>
              <a:off x="73891" y="452288"/>
              <a:ext cx="8407784" cy="3832986"/>
            </a:xfrm>
            <a:prstGeom prst="rect">
              <a:avLst/>
            </a:prstGeom>
            <a:noFill/>
            <a:ln>
              <a:noFill/>
            </a:ln>
          </p:spPr>
          <p:txBody>
            <a:bodyPr spcFirstLastPara="1" wrap="square" lIns="83800" tIns="41900" rIns="83800" bIns="41900" anchor="ctr" anchorCtr="0">
              <a:noAutofit/>
            </a:bodyPr>
            <a:lstStyle/>
            <a:p>
              <a:pPr marL="228600" marR="0" lvl="1" indent="-228600" algn="r" rtl="1">
                <a:lnSpc>
                  <a:spcPct val="90000"/>
                </a:lnSpc>
                <a:spcBef>
                  <a:spcPts val="0"/>
                </a:spcBef>
                <a:spcAft>
                  <a:spcPts val="0"/>
                </a:spcAft>
                <a:buClr>
                  <a:srgbClr val="000000"/>
                </a:buClr>
                <a:buSzPts val="2200"/>
                <a:buFont typeface="Arial"/>
                <a:buChar char="••"/>
              </a:pPr>
              <a:r>
                <a:rPr lang="ar-EG" sz="2200" b="0" i="0" u="none" strike="noStrike" cap="none" dirty="0">
                  <a:solidFill>
                    <a:srgbClr val="3F3F3F"/>
                  </a:solidFill>
                  <a:latin typeface="Open Sans"/>
                  <a:ea typeface="Open Sans"/>
                  <a:cs typeface="Open Sans"/>
                  <a:sym typeface="Open Sans"/>
                </a:rPr>
                <a:t>رقم محدد: إشارة إلى وثيقة براءة اختراع منشورة أو قيد التحقق، وما إلى ذلك</a:t>
              </a:r>
              <a:r>
                <a:rPr lang="en-US" sz="2200" b="0" i="0" u="none" strike="noStrike" cap="none" dirty="0">
                  <a:solidFill>
                    <a:srgbClr val="3F3F3F"/>
                  </a:solidFill>
                  <a:latin typeface="Open Sans"/>
                  <a:ea typeface="Open Sans"/>
                  <a:cs typeface="Open Sans"/>
                  <a:sym typeface="Open Sans"/>
                </a:rPr>
                <a:t>. </a:t>
              </a:r>
              <a:endParaRPr sz="2200" b="0" i="0" u="none" strike="noStrike" cap="none" dirty="0">
                <a:solidFill>
                  <a:srgbClr val="3F3F3F"/>
                </a:solidFill>
                <a:latin typeface="Open Sans"/>
                <a:ea typeface="Open Sans"/>
                <a:cs typeface="Open Sans"/>
                <a:sym typeface="Open Sans"/>
              </a:endParaRPr>
            </a:p>
            <a:p>
              <a:pPr marL="228600" marR="0" lvl="1" indent="-228600" algn="r" rtl="1">
                <a:lnSpc>
                  <a:spcPct val="90000"/>
                </a:lnSpc>
                <a:spcBef>
                  <a:spcPts val="330"/>
                </a:spcBef>
                <a:spcAft>
                  <a:spcPts val="0"/>
                </a:spcAft>
                <a:buClr>
                  <a:srgbClr val="000000"/>
                </a:buClr>
                <a:buSzPts val="2200"/>
                <a:buFont typeface="Arial"/>
                <a:buChar char="••"/>
              </a:pPr>
              <a:r>
                <a:rPr lang="ar-EG" sz="2200" b="0" i="0" u="none" strike="noStrike" cap="none" dirty="0">
                  <a:solidFill>
                    <a:srgbClr val="3F3F3F"/>
                  </a:solidFill>
                  <a:latin typeface="Open Sans"/>
                  <a:ea typeface="Open Sans"/>
                  <a:cs typeface="Open Sans"/>
                  <a:sym typeface="Open Sans"/>
                </a:rPr>
                <a:t>فرد، مخترع، مقدم الطلب، الخ</a:t>
              </a:r>
              <a:r>
                <a:rPr lang="en-US" sz="2200" b="0" i="0" u="none" strike="noStrike" cap="none" dirty="0">
                  <a:solidFill>
                    <a:srgbClr val="3F3F3F"/>
                  </a:solidFill>
                  <a:latin typeface="Open Sans"/>
                  <a:ea typeface="Open Sans"/>
                  <a:cs typeface="Open Sans"/>
                  <a:sym typeface="Open Sans"/>
                </a:rPr>
                <a:t>. </a:t>
              </a:r>
              <a:endParaRPr sz="2200" b="0" i="0" u="none" strike="noStrike" cap="none" dirty="0">
                <a:solidFill>
                  <a:srgbClr val="3F3F3F"/>
                </a:solidFill>
                <a:latin typeface="Open Sans"/>
                <a:ea typeface="Open Sans"/>
                <a:cs typeface="Open Sans"/>
                <a:sym typeface="Open Sans"/>
              </a:endParaRPr>
            </a:p>
            <a:p>
              <a:pPr marL="228600" marR="0" lvl="1" indent="-228600" algn="r" rtl="1">
                <a:lnSpc>
                  <a:spcPct val="90000"/>
                </a:lnSpc>
                <a:spcBef>
                  <a:spcPts val="330"/>
                </a:spcBef>
                <a:spcAft>
                  <a:spcPts val="0"/>
                </a:spcAft>
                <a:buClr>
                  <a:srgbClr val="000000"/>
                </a:buClr>
                <a:buSzPts val="2200"/>
                <a:buFont typeface="Arial"/>
                <a:buChar char="••"/>
              </a:pPr>
              <a:r>
                <a:rPr lang="ar-EG" sz="2200" b="0" i="0" u="none" strike="noStrike" cap="none" dirty="0">
                  <a:solidFill>
                    <a:srgbClr val="3F3F3F"/>
                  </a:solidFill>
                  <a:latin typeface="Open Sans"/>
                  <a:ea typeface="Open Sans"/>
                  <a:cs typeface="Open Sans"/>
                  <a:sym typeface="Open Sans"/>
                </a:rPr>
                <a:t>شركة سواء كان ذلك لمصالح شخصية أو لأغراض الاندماج و/أو الاستحواذ أو لتتبع عمل أحد المنافسين.</a:t>
              </a:r>
            </a:p>
            <a:p>
              <a:pPr marL="228600" marR="0" lvl="1" indent="-228600" algn="r" rtl="1">
                <a:lnSpc>
                  <a:spcPct val="90000"/>
                </a:lnSpc>
                <a:spcBef>
                  <a:spcPts val="330"/>
                </a:spcBef>
                <a:spcAft>
                  <a:spcPts val="0"/>
                </a:spcAft>
                <a:buClr>
                  <a:srgbClr val="000000"/>
                </a:buClr>
                <a:buSzPts val="2200"/>
                <a:buFont typeface="Arial"/>
                <a:buChar char="••"/>
              </a:pPr>
              <a:r>
                <a:rPr lang="ar-EG" sz="2200" b="0" i="0" u="none" strike="noStrike" cap="none" dirty="0">
                  <a:solidFill>
                    <a:srgbClr val="3F3F3F"/>
                  </a:solidFill>
                  <a:latin typeface="Open Sans"/>
                  <a:ea typeface="Open Sans"/>
                  <a:cs typeface="Open Sans"/>
                  <a:sym typeface="Open Sans"/>
                </a:rPr>
                <a:t>رمز  التصنيف الدولي للبراءات</a:t>
              </a:r>
              <a:r>
                <a:rPr lang="en-US" sz="2200" b="0" i="0" u="none" strike="noStrike" cap="none" dirty="0">
                  <a:solidFill>
                    <a:srgbClr val="3F3F3F"/>
                  </a:solidFill>
                  <a:latin typeface="Open Sans"/>
                  <a:ea typeface="Open Sans"/>
                  <a:cs typeface="Open Sans"/>
                  <a:sym typeface="Open Sans"/>
                </a:rPr>
                <a:t> – (IPC) </a:t>
              </a:r>
              <a:r>
                <a:rPr lang="ar-EG" sz="2200" b="0" i="0" u="none" strike="noStrike" cap="none" dirty="0">
                  <a:solidFill>
                    <a:srgbClr val="3F3F3F"/>
                  </a:solidFill>
                  <a:latin typeface="Open Sans"/>
                  <a:ea typeface="Open Sans"/>
                  <a:cs typeface="Open Sans"/>
                  <a:sym typeface="Open Sans"/>
                </a:rPr>
                <a:t>تاريخ محدد</a:t>
              </a:r>
              <a:r>
                <a:rPr lang="ar-EG" sz="2200" dirty="0">
                  <a:solidFill>
                    <a:srgbClr val="3F3F3F"/>
                  </a:solidFill>
                  <a:latin typeface="Open Sans"/>
                  <a:ea typeface="Open Sans"/>
                  <a:cs typeface="Open Sans"/>
                  <a:sym typeface="Open Sans"/>
                </a:rPr>
                <a:t>.</a:t>
              </a:r>
              <a:endParaRPr lang="ar-EG" sz="2200" b="0" i="0" u="none" strike="noStrike" cap="none" dirty="0">
                <a:solidFill>
                  <a:srgbClr val="3F3F3F"/>
                </a:solidFill>
                <a:latin typeface="Open Sans"/>
                <a:ea typeface="Open Sans"/>
                <a:cs typeface="Open Sans"/>
                <a:sym typeface="Open Sans"/>
              </a:endParaRPr>
            </a:p>
            <a:p>
              <a:pPr marL="228600" marR="0" lvl="1" indent="-228600" algn="r" rtl="1">
                <a:lnSpc>
                  <a:spcPct val="90000"/>
                </a:lnSpc>
                <a:spcBef>
                  <a:spcPts val="330"/>
                </a:spcBef>
                <a:spcAft>
                  <a:spcPts val="0"/>
                </a:spcAft>
                <a:buClr>
                  <a:srgbClr val="000000"/>
                </a:buClr>
                <a:buSzPts val="2200"/>
                <a:buFont typeface="Arial"/>
                <a:buChar char="••"/>
              </a:pPr>
              <a:r>
                <a:rPr lang="ar-EG" sz="2200" b="0" i="0" u="none" strike="noStrike" cap="none" dirty="0">
                  <a:solidFill>
                    <a:srgbClr val="3F3F3F"/>
                  </a:solidFill>
                  <a:latin typeface="Open Sans"/>
                  <a:ea typeface="Open Sans"/>
                  <a:cs typeface="Open Sans"/>
                  <a:sym typeface="Open Sans"/>
                </a:rPr>
                <a:t>موضوع يتم التعبير عنه بكلمات مفتاحية بسيطة، وهو مفهوم محدد جدًا للحصول على عدد محدود من النتائج.</a:t>
              </a:r>
              <a:r>
                <a:rPr lang="en-US" sz="2200" b="0" i="0" u="none" strike="noStrike" cap="none" dirty="0">
                  <a:solidFill>
                    <a:srgbClr val="3F3F3F"/>
                  </a:solidFill>
                  <a:latin typeface="Open Sans"/>
                  <a:ea typeface="Open Sans"/>
                  <a:cs typeface="Open Sans"/>
                  <a:sym typeface="Open Sans"/>
                </a:rPr>
                <a:t> </a:t>
              </a:r>
              <a:endParaRPr sz="2200" b="0" i="0" u="none" strike="noStrike" cap="none" dirty="0">
                <a:solidFill>
                  <a:srgbClr val="3F3F3F"/>
                </a:solidFill>
                <a:latin typeface="Open Sans"/>
                <a:ea typeface="Open Sans"/>
                <a:cs typeface="Open Sans"/>
                <a:sym typeface="Open Sans"/>
              </a:endParaRPr>
            </a:p>
          </p:txBody>
        </p:sp>
        <p:sp>
          <p:nvSpPr>
            <p:cNvPr id="132" name="Google Shape;132;p5"/>
            <p:cNvSpPr/>
            <p:nvPr/>
          </p:nvSpPr>
          <p:spPr>
            <a:xfrm>
              <a:off x="8866717" y="790083"/>
              <a:ext cx="3077179" cy="3277350"/>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
            <p:cNvSpPr txBox="1"/>
            <p:nvPr/>
          </p:nvSpPr>
          <p:spPr>
            <a:xfrm>
              <a:off x="9016932" y="940298"/>
              <a:ext cx="2776749" cy="2976920"/>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ar-EG" sz="3200" b="0" i="0" u="none" strike="noStrike" cap="none" dirty="0">
                  <a:solidFill>
                    <a:schemeClr val="lt1"/>
                  </a:solidFill>
                  <a:latin typeface="Open Sans"/>
                  <a:ea typeface="Open Sans"/>
                  <a:cs typeface="Open Sans"/>
                  <a:sym typeface="Open Sans"/>
                </a:rPr>
                <a:t>تتيح </a:t>
              </a:r>
              <a:r>
                <a:rPr lang="ar-EG" sz="3200" b="1" i="0" u="none" strike="noStrike" cap="none" dirty="0">
                  <a:solidFill>
                    <a:schemeClr val="lt1"/>
                  </a:solidFill>
                  <a:latin typeface="Open Sans"/>
                  <a:ea typeface="Open Sans"/>
                  <a:cs typeface="Open Sans"/>
                  <a:sym typeface="Open Sans"/>
                </a:rPr>
                <a:t>واجهة البحث البسيط </a:t>
              </a:r>
              <a:r>
                <a:rPr lang="ar-EG" sz="3200" b="0" i="0" u="none" strike="noStrike" cap="none" dirty="0">
                  <a:solidFill>
                    <a:schemeClr val="lt1"/>
                  </a:solidFill>
                  <a:latin typeface="Open Sans"/>
                  <a:ea typeface="Open Sans"/>
                  <a:cs typeface="Open Sans"/>
                  <a:sym typeface="Open Sans"/>
                </a:rPr>
                <a:t>للمستخدمين البحث عن؛</a:t>
              </a:r>
              <a:endParaRPr sz="32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0" y="378812"/>
            <a:ext cx="777240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300"/>
              <a:buNone/>
            </a:pPr>
            <a:r>
              <a:rPr lang="ar-EG" sz="3300" dirty="0">
                <a:solidFill>
                  <a:srgbClr val="586F7C"/>
                </a:solidFill>
                <a:latin typeface="Open Sans"/>
                <a:ea typeface="Open Sans"/>
                <a:cs typeface="Open Sans"/>
                <a:sym typeface="Open Sans"/>
              </a:rPr>
              <a:t>مجالات البحث في ركن البراءات</a:t>
            </a:r>
            <a:r>
              <a:rPr lang="en-US" sz="3600" dirty="0">
                <a:solidFill>
                  <a:srgbClr val="586F7C"/>
                </a:solidFill>
                <a:latin typeface="Open Sans"/>
                <a:ea typeface="Open Sans"/>
                <a:cs typeface="Open Sans"/>
                <a:sym typeface="Open Sans"/>
              </a:rPr>
              <a:t> PATENTSCOPE</a:t>
            </a:r>
            <a:r>
              <a:rPr lang="ar-EG" sz="3600" dirty="0">
                <a:solidFill>
                  <a:srgbClr val="586F7C"/>
                </a:solidFill>
                <a:latin typeface="Open Sans"/>
                <a:ea typeface="Open Sans"/>
                <a:cs typeface="Open Sans"/>
                <a:sym typeface="Open Sans"/>
              </a:rPr>
              <a:t> </a:t>
            </a:r>
            <a:endParaRPr sz="3300" dirty="0">
              <a:solidFill>
                <a:srgbClr val="586F7C"/>
              </a:solidFill>
              <a:latin typeface="Open Sans"/>
              <a:ea typeface="Open Sans"/>
              <a:cs typeface="Open Sans"/>
              <a:sym typeface="Open Sans"/>
            </a:endParaRPr>
          </a:p>
        </p:txBody>
      </p:sp>
      <p:grpSp>
        <p:nvGrpSpPr>
          <p:cNvPr id="139" name="Google Shape;139;p6"/>
          <p:cNvGrpSpPr/>
          <p:nvPr/>
        </p:nvGrpSpPr>
        <p:grpSpPr>
          <a:xfrm>
            <a:off x="412475" y="1870690"/>
            <a:ext cx="11399773" cy="4712400"/>
            <a:chOff x="0" y="12580"/>
            <a:chExt cx="11399773" cy="4712400"/>
          </a:xfrm>
        </p:grpSpPr>
        <p:sp>
          <p:nvSpPr>
            <p:cNvPr id="140" name="Google Shape;140;p6"/>
            <p:cNvSpPr/>
            <p:nvPr/>
          </p:nvSpPr>
          <p:spPr>
            <a:xfrm>
              <a:off x="0" y="12580"/>
              <a:ext cx="11399773" cy="6552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txBox="1"/>
            <p:nvPr/>
          </p:nvSpPr>
          <p:spPr>
            <a:xfrm>
              <a:off x="31984" y="44564"/>
              <a:ext cx="11335805" cy="591232"/>
            </a:xfrm>
            <a:prstGeom prst="rect">
              <a:avLst/>
            </a:prstGeom>
            <a:noFill/>
            <a:ln>
              <a:noFill/>
            </a:ln>
          </p:spPr>
          <p:txBody>
            <a:bodyPr spcFirstLastPara="1" wrap="square" lIns="76200" tIns="76200" rIns="76200" bIns="76200" anchor="ctr" anchorCtr="0">
              <a:noAutofit/>
            </a:bodyPr>
            <a:lstStyle/>
            <a:p>
              <a:pPr marL="0" marR="0" lvl="0" indent="0" algn="r" rtl="1">
                <a:lnSpc>
                  <a:spcPct val="90000"/>
                </a:lnSpc>
                <a:spcBef>
                  <a:spcPts val="0"/>
                </a:spcBef>
                <a:spcAft>
                  <a:spcPts val="0"/>
                </a:spcAft>
                <a:buClr>
                  <a:srgbClr val="000000"/>
                </a:buClr>
                <a:buSzPts val="2000"/>
                <a:buFont typeface="Arial"/>
                <a:buNone/>
              </a:pPr>
              <a:r>
                <a:rPr lang="ar-EG" sz="2000" b="0" i="0" u="none" strike="noStrike" cap="none" dirty="0">
                  <a:solidFill>
                    <a:schemeClr val="lt1"/>
                  </a:solidFill>
                  <a:latin typeface="Open Sans"/>
                  <a:ea typeface="Open Sans"/>
                  <a:cs typeface="Open Sans"/>
                  <a:sym typeface="Open Sans"/>
                </a:rPr>
                <a:t>هناك 7 حقول بحث محددة مسبقًا، يحدد كل منها معيارًا مختلفًا للبحث. وتشمل هذه؛</a:t>
              </a:r>
              <a:endParaRPr sz="2000" b="0" i="0" u="none" strike="noStrike" cap="none" dirty="0">
                <a:solidFill>
                  <a:schemeClr val="lt1"/>
                </a:solidFill>
                <a:latin typeface="Open Sans"/>
                <a:ea typeface="Open Sans"/>
                <a:cs typeface="Open Sans"/>
                <a:sym typeface="Open Sans"/>
              </a:endParaRPr>
            </a:p>
          </p:txBody>
        </p:sp>
        <p:sp>
          <p:nvSpPr>
            <p:cNvPr id="142" name="Google Shape;142;p6"/>
            <p:cNvSpPr/>
            <p:nvPr/>
          </p:nvSpPr>
          <p:spPr>
            <a:xfrm>
              <a:off x="0" y="667780"/>
              <a:ext cx="11399773" cy="40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txBox="1"/>
            <p:nvPr/>
          </p:nvSpPr>
          <p:spPr>
            <a:xfrm>
              <a:off x="0" y="667780"/>
              <a:ext cx="11399773" cy="4057200"/>
            </a:xfrm>
            <a:prstGeom prst="rect">
              <a:avLst/>
            </a:prstGeom>
            <a:noFill/>
            <a:ln>
              <a:noFill/>
            </a:ln>
          </p:spPr>
          <p:txBody>
            <a:bodyPr spcFirstLastPara="1" wrap="square" lIns="361925" tIns="25400" rIns="142225" bIns="25400" anchor="t" anchorCtr="0">
              <a:noAutofit/>
            </a:bodyPr>
            <a:lstStyle/>
            <a:p>
              <a:pPr marL="457200" marR="0" lvl="0" indent="-355600" algn="r" rtl="1">
                <a:lnSpc>
                  <a:spcPct val="150000"/>
                </a:lnSpc>
                <a:spcBef>
                  <a:spcPts val="0"/>
                </a:spcBef>
                <a:spcAft>
                  <a:spcPts val="0"/>
                </a:spcAft>
                <a:buClr>
                  <a:srgbClr val="3F3F3F"/>
                </a:buClr>
                <a:buSzPts val="2000"/>
                <a:buFont typeface="Open Sans"/>
                <a:buChar char="●"/>
              </a:pPr>
              <a:r>
                <a:rPr lang="ar-EG" sz="2000" b="1" i="0" u="none" strike="noStrike" cap="none" dirty="0">
                  <a:solidFill>
                    <a:srgbClr val="3F3F3F"/>
                  </a:solidFill>
                  <a:latin typeface="Open Sans"/>
                  <a:ea typeface="Open Sans"/>
                  <a:cs typeface="Open Sans"/>
                  <a:sym typeface="Open Sans"/>
                </a:rPr>
                <a:t>الصفحة الأولى: </a:t>
              </a:r>
              <a:r>
                <a:rPr lang="ar-EG" sz="2000" i="0" u="none" strike="noStrike" cap="none" dirty="0">
                  <a:solidFill>
                    <a:srgbClr val="3F3F3F"/>
                  </a:solidFill>
                  <a:latin typeface="Open Sans"/>
                  <a:ea typeface="Open Sans"/>
                  <a:cs typeface="Open Sans"/>
                  <a:sym typeface="Open Sans"/>
                </a:rPr>
                <a:t>سيتم البحث عن مصطلحات البحث المدخلة في هذا الحقل في الصفحة الأولى من المستند</a:t>
              </a:r>
              <a:r>
                <a:rPr lang="ar-EG" sz="2000" dirty="0">
                  <a:solidFill>
                    <a:srgbClr val="3F3F3F"/>
                  </a:solidFill>
                  <a:latin typeface="Open Sans"/>
                  <a:ea typeface="Open Sans"/>
                  <a:cs typeface="Open Sans"/>
                  <a:sym typeface="Open Sans"/>
                </a:rPr>
                <a:t>.</a:t>
              </a:r>
              <a:endParaRPr lang="en-US" sz="2000" i="0" u="none" strike="noStrike" cap="none" dirty="0">
                <a:solidFill>
                  <a:srgbClr val="3F3F3F"/>
                </a:solidFill>
                <a:latin typeface="Open Sans"/>
                <a:ea typeface="Open Sans"/>
                <a:cs typeface="Open Sans"/>
                <a:sym typeface="Open Sans"/>
              </a:endParaRPr>
            </a:p>
            <a:p>
              <a:pPr marL="457200" marR="0" lvl="0" indent="-355600" algn="r" rtl="1">
                <a:lnSpc>
                  <a:spcPct val="150000"/>
                </a:lnSpc>
                <a:spcBef>
                  <a:spcPts val="0"/>
                </a:spcBef>
                <a:spcAft>
                  <a:spcPts val="0"/>
                </a:spcAft>
                <a:buClr>
                  <a:srgbClr val="3F3F3F"/>
                </a:buClr>
                <a:buSzPts val="2000"/>
                <a:buFont typeface="Open Sans"/>
                <a:buChar char="●"/>
              </a:pPr>
              <a:r>
                <a:rPr lang="ar-EG" sz="2000" b="1" i="0" u="none" strike="noStrike" cap="none" dirty="0">
                  <a:solidFill>
                    <a:srgbClr val="3F3F3F"/>
                  </a:solidFill>
                  <a:latin typeface="Open Sans"/>
                  <a:ea typeface="Open Sans"/>
                  <a:cs typeface="Open Sans"/>
                  <a:sym typeface="Open Sans"/>
                </a:rPr>
                <a:t>أي حقل: </a:t>
              </a:r>
              <a:r>
                <a:rPr lang="ar-EG" sz="2000" i="0" u="none" strike="noStrike" cap="none" dirty="0">
                  <a:solidFill>
                    <a:srgbClr val="3F3F3F"/>
                  </a:solidFill>
                  <a:latin typeface="Open Sans"/>
                  <a:ea typeface="Open Sans"/>
                  <a:cs typeface="Open Sans"/>
                  <a:sym typeface="Open Sans"/>
                </a:rPr>
                <a:t>سيتم البحث عن مصطلحات البحث المدخلة في هذا الحقل في أي حقل من حقول المستند.</a:t>
              </a:r>
            </a:p>
            <a:p>
              <a:pPr marL="457200" marR="0" lvl="0" indent="-355600" algn="r" rtl="1">
                <a:lnSpc>
                  <a:spcPct val="150000"/>
                </a:lnSpc>
                <a:spcBef>
                  <a:spcPts val="0"/>
                </a:spcBef>
                <a:spcAft>
                  <a:spcPts val="0"/>
                </a:spcAft>
                <a:buClr>
                  <a:srgbClr val="3F3F3F"/>
                </a:buClr>
                <a:buSzPts val="2000"/>
                <a:buFont typeface="Open Sans"/>
                <a:buChar char="●"/>
              </a:pPr>
              <a:r>
                <a:rPr lang="ar-EG" sz="2000" b="1" i="0" u="none" strike="noStrike" cap="none" dirty="0">
                  <a:solidFill>
                    <a:srgbClr val="3F3F3F"/>
                  </a:solidFill>
                  <a:latin typeface="Open Sans"/>
                  <a:ea typeface="Open Sans"/>
                  <a:cs typeface="Open Sans"/>
                  <a:sym typeface="Open Sans"/>
                </a:rPr>
                <a:t>النص الكامل: </a:t>
              </a:r>
              <a:r>
                <a:rPr lang="ar-EG" sz="2000" i="0" u="none" strike="noStrike" cap="none" dirty="0">
                  <a:solidFill>
                    <a:srgbClr val="3F3F3F"/>
                  </a:solidFill>
                  <a:latin typeface="Open Sans"/>
                  <a:ea typeface="Open Sans"/>
                  <a:cs typeface="Open Sans"/>
                  <a:sym typeface="Open Sans"/>
                </a:rPr>
                <a:t>سيتم البحث عن مصطلحات البحث المدخلة في هذا الحقل في النص الكامل للمستند.</a:t>
              </a:r>
            </a:p>
            <a:p>
              <a:pPr marL="457200" marR="0" lvl="0" indent="-355600" algn="r" rtl="1">
                <a:lnSpc>
                  <a:spcPct val="150000"/>
                </a:lnSpc>
                <a:spcBef>
                  <a:spcPts val="0"/>
                </a:spcBef>
                <a:spcAft>
                  <a:spcPts val="0"/>
                </a:spcAft>
                <a:buClr>
                  <a:srgbClr val="3F3F3F"/>
                </a:buClr>
                <a:buSzPts val="2000"/>
                <a:buFont typeface="Open Sans"/>
                <a:buChar char="●"/>
              </a:pPr>
              <a:r>
                <a:rPr lang="ar-EG" sz="2000" b="1" i="0" u="none" strike="noStrike" cap="none" dirty="0">
                  <a:solidFill>
                    <a:srgbClr val="3F3F3F"/>
                  </a:solidFill>
                  <a:latin typeface="Open Sans"/>
                  <a:ea typeface="Open Sans"/>
                  <a:cs typeface="Open Sans"/>
                  <a:sym typeface="Open Sans"/>
                </a:rPr>
                <a:t>ال</a:t>
              </a:r>
              <a:r>
                <a:rPr lang="ar-EG" sz="2000" b="1" dirty="0">
                  <a:solidFill>
                    <a:srgbClr val="3F3F3F"/>
                  </a:solidFill>
                  <a:latin typeface="Open Sans"/>
                  <a:ea typeface="Open Sans"/>
                  <a:cs typeface="Open Sans"/>
                  <a:sym typeface="Open Sans"/>
                </a:rPr>
                <a:t>معرف</a:t>
              </a:r>
              <a:r>
                <a:rPr lang="ar-EG" sz="2000" b="1" i="0" u="none" strike="noStrike" cap="none" dirty="0">
                  <a:solidFill>
                    <a:srgbClr val="3F3F3F"/>
                  </a:solidFill>
                  <a:latin typeface="Open Sans"/>
                  <a:ea typeface="Open Sans"/>
                  <a:cs typeface="Open Sans"/>
                  <a:sym typeface="Open Sans"/>
                </a:rPr>
                <a:t>/الرقم: </a:t>
              </a:r>
              <a:r>
                <a:rPr lang="ar-EG" sz="2000" i="0" u="none" strike="noStrike" cap="none" dirty="0">
                  <a:solidFill>
                    <a:srgbClr val="3F3F3F"/>
                  </a:solidFill>
                  <a:latin typeface="Open Sans"/>
                  <a:ea typeface="Open Sans"/>
                  <a:cs typeface="Open Sans"/>
                  <a:sym typeface="Open Sans"/>
                </a:rPr>
                <a:t>أدخل رقم النشر أورقم الإيداع وما إلى ذلك في هذا الحقل.</a:t>
              </a:r>
            </a:p>
            <a:p>
              <a:pPr marL="457200" marR="0" lvl="0" indent="-355600" algn="r" rtl="1">
                <a:lnSpc>
                  <a:spcPct val="150000"/>
                </a:lnSpc>
                <a:spcBef>
                  <a:spcPts val="0"/>
                </a:spcBef>
                <a:spcAft>
                  <a:spcPts val="0"/>
                </a:spcAft>
                <a:buClr>
                  <a:srgbClr val="3F3F3F"/>
                </a:buClr>
                <a:buSzPts val="2000"/>
                <a:buFont typeface="Open Sans"/>
                <a:buChar char="●"/>
              </a:pPr>
              <a:r>
                <a:rPr lang="ar-EG" sz="2000" b="1" i="0" u="none" strike="noStrike" cap="none" dirty="0">
                  <a:solidFill>
                    <a:srgbClr val="3F3F3F"/>
                  </a:solidFill>
                  <a:latin typeface="Open Sans"/>
                  <a:ea typeface="Open Sans"/>
                  <a:cs typeface="Open Sans"/>
                  <a:sym typeface="Open Sans"/>
                </a:rPr>
                <a:t>التصنيف الدولي للبراءات </a:t>
              </a:r>
              <a:r>
                <a:rPr lang="en-US" sz="2000" b="1" i="0" u="none" strike="noStrike" cap="none" dirty="0">
                  <a:solidFill>
                    <a:srgbClr val="3F3F3F"/>
                  </a:solidFill>
                  <a:latin typeface="Open Sans"/>
                  <a:ea typeface="Open Sans"/>
                  <a:cs typeface="Open Sans"/>
                  <a:sym typeface="Open Sans"/>
                </a:rPr>
                <a:t>(IPC)</a:t>
              </a:r>
              <a:r>
                <a:rPr lang="ar-EG" sz="2000" b="1" i="0" u="none" strike="noStrike" cap="none" dirty="0">
                  <a:solidFill>
                    <a:srgbClr val="3F3F3F"/>
                  </a:solidFill>
                  <a:latin typeface="Open Sans"/>
                  <a:ea typeface="Open Sans"/>
                  <a:cs typeface="Open Sans"/>
                  <a:sym typeface="Open Sans"/>
                </a:rPr>
                <a:t>: </a:t>
              </a:r>
              <a:r>
                <a:rPr lang="ar-EG" sz="2000" i="0" u="none" strike="noStrike" cap="none" dirty="0">
                  <a:solidFill>
                    <a:srgbClr val="3F3F3F"/>
                  </a:solidFill>
                  <a:latin typeface="Open Sans"/>
                  <a:ea typeface="Open Sans"/>
                  <a:cs typeface="Open Sans"/>
                  <a:sym typeface="Open Sans"/>
                </a:rPr>
                <a:t>أدخل أي رمز من رموز التصنيف الدولي لبراءات الاختراع في هذا الحقل.</a:t>
              </a:r>
            </a:p>
            <a:p>
              <a:pPr marL="457200" marR="0" lvl="0" indent="-355600" algn="r" rtl="1">
                <a:lnSpc>
                  <a:spcPct val="150000"/>
                </a:lnSpc>
                <a:spcBef>
                  <a:spcPts val="0"/>
                </a:spcBef>
                <a:spcAft>
                  <a:spcPts val="0"/>
                </a:spcAft>
                <a:buClr>
                  <a:srgbClr val="3F3F3F"/>
                </a:buClr>
                <a:buSzPts val="2000"/>
                <a:buFont typeface="Open Sans"/>
                <a:buChar char="●"/>
              </a:pPr>
              <a:r>
                <a:rPr lang="ar-EG" sz="2000" b="1" i="0" u="none" strike="noStrike" cap="none" dirty="0">
                  <a:solidFill>
                    <a:srgbClr val="3F3F3F"/>
                  </a:solidFill>
                  <a:latin typeface="Open Sans"/>
                  <a:ea typeface="Open Sans"/>
                  <a:cs typeface="Open Sans"/>
                  <a:sym typeface="Open Sans"/>
                </a:rPr>
                <a:t>الأسماء: </a:t>
              </a:r>
              <a:r>
                <a:rPr lang="ar-EG" sz="2000" i="0" u="none" strike="noStrike" cap="none" dirty="0">
                  <a:solidFill>
                    <a:srgbClr val="3F3F3F"/>
                  </a:solidFill>
                  <a:latin typeface="Open Sans"/>
                  <a:ea typeface="Open Sans"/>
                  <a:cs typeface="Open Sans"/>
                  <a:sym typeface="Open Sans"/>
                </a:rPr>
                <a:t>ابحث عن اسم مخترع أو مقدم طلب أو شركة وغيرها في هذا المجال</a:t>
              </a:r>
              <a:r>
                <a:rPr lang="ar-EG" sz="2000" dirty="0">
                  <a:solidFill>
                    <a:srgbClr val="3F3F3F"/>
                  </a:solidFill>
                  <a:latin typeface="Open Sans"/>
                  <a:ea typeface="Open Sans"/>
                  <a:cs typeface="Open Sans"/>
                  <a:sym typeface="Open Sans"/>
                </a:rPr>
                <a:t>.</a:t>
              </a:r>
            </a:p>
            <a:p>
              <a:pPr marL="457200" marR="0" lvl="0" indent="-355600" algn="r" rtl="1">
                <a:lnSpc>
                  <a:spcPct val="150000"/>
                </a:lnSpc>
                <a:spcBef>
                  <a:spcPts val="0"/>
                </a:spcBef>
                <a:spcAft>
                  <a:spcPts val="0"/>
                </a:spcAft>
                <a:buClr>
                  <a:srgbClr val="3F3F3F"/>
                </a:buClr>
                <a:buSzPts val="2000"/>
                <a:buFont typeface="Open Sans"/>
                <a:buChar char="●"/>
              </a:pPr>
              <a:r>
                <a:rPr lang="ar-EG" sz="2000" b="1" i="0" u="none" strike="noStrike" cap="none" dirty="0">
                  <a:solidFill>
                    <a:srgbClr val="3F3F3F"/>
                  </a:solidFill>
                  <a:latin typeface="Open Sans"/>
                  <a:ea typeface="Open Sans"/>
                  <a:cs typeface="Open Sans"/>
                  <a:sym typeface="Open Sans"/>
                </a:rPr>
                <a:t>تواريخ النشر: </a:t>
              </a:r>
              <a:r>
                <a:rPr lang="ar-EG" sz="2000" i="0" u="none" strike="noStrike" cap="none" dirty="0">
                  <a:solidFill>
                    <a:srgbClr val="3F3F3F"/>
                  </a:solidFill>
                  <a:latin typeface="Open Sans"/>
                  <a:ea typeface="Open Sans"/>
                  <a:cs typeface="Open Sans"/>
                  <a:sym typeface="Open Sans"/>
                </a:rPr>
                <a:t>ابحث عن تاريخ في هذا الحقل مثل تاريخ الإيداع، تاريخ النشر</a:t>
              </a:r>
              <a:r>
                <a:rPr lang="en-US" sz="2000" i="0" u="none" strike="noStrike" cap="none" dirty="0">
                  <a:solidFill>
                    <a:srgbClr val="3F3F3F"/>
                  </a:solidFill>
                  <a:latin typeface="Open Sans"/>
                  <a:ea typeface="Open Sans"/>
                  <a:cs typeface="Open Sans"/>
                  <a:sym typeface="Open Sans"/>
                </a:rPr>
                <a:t>. </a:t>
              </a:r>
              <a:endParaRPr sz="200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2946</Words>
  <Application>Microsoft Office PowerPoint</Application>
  <PresentationFormat>Widescreen</PresentationFormat>
  <Paragraphs>227</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Century Gothic</vt:lpstr>
      <vt:lpstr>Gill Sans</vt:lpstr>
      <vt:lpstr>Courier New</vt:lpstr>
      <vt:lpstr>Calibri</vt:lpstr>
      <vt:lpstr>Open Sans</vt:lpstr>
      <vt:lpstr>Trebuchet MS</vt:lpstr>
      <vt:lpstr>Simple Light</vt:lpstr>
      <vt:lpstr> مصادر إضافية لتخصص محدد</vt:lpstr>
      <vt:lpstr>الخطوط الرئيسية</vt:lpstr>
      <vt:lpstr>الأهداف التعليمية</vt:lpstr>
      <vt:lpstr>المقدمة</vt:lpstr>
      <vt:lpstr>الوصول إلى ركن البراءات PATENTSCOPE</vt:lpstr>
      <vt:lpstr> واجهة البحث في ركن البراءات PATENTSCOPE</vt:lpstr>
      <vt:lpstr>البحث في ركن البراءات PATENTSCOPE</vt:lpstr>
      <vt:lpstr>البحث البسيط فى PATENTSCOPE</vt:lpstr>
      <vt:lpstr>مجالات البحث في ركن البراءات PATENTSCOPE </vt:lpstr>
      <vt:lpstr>استخدام البحث البسيط لـ PATENTSCOPE</vt:lpstr>
      <vt:lpstr>البحث المتقدم لـ PATENTSCOPE</vt:lpstr>
      <vt:lpstr>كيفية استخدام واجهة البحث المتقدم</vt:lpstr>
      <vt:lpstr>أمثلة عن استخدام البحث المتقدم لـ PATENTSCOPE </vt:lpstr>
      <vt:lpstr>أمثلة عن استخدام البحث المتقدم لـ PATENTSCOPE </vt:lpstr>
      <vt:lpstr>أمثلة عن استخدام البحث المتقدم لـ PATENTSCOPE </vt:lpstr>
      <vt:lpstr>التوسع باستخدام خاصية المصطلحات ذات الصلة Expand with related terms feature</vt:lpstr>
      <vt:lpstr>التوسع باستخدام خاصية المصطلحات ذات الصلة</vt:lpstr>
      <vt:lpstr>البحث في تجميعة حقول</vt:lpstr>
      <vt:lpstr>كيفية استخدام البحث في تجميعة حقول</vt:lpstr>
      <vt:lpstr>مثال بحث الحقول 1</vt:lpstr>
      <vt:lpstr>مثال بحث الحقول 2</vt:lpstr>
      <vt:lpstr>استرجاع المعلومات بلغات متعددة CLIR))</vt:lpstr>
      <vt:lpstr>خاصية توسيع البحث في لغات مختلفة</vt:lpstr>
      <vt:lpstr>البحث باستخدام CLIR</vt:lpstr>
      <vt:lpstr>قائمة البحث عن التركيب الكيميائي Chemical structure search menu </vt:lpstr>
      <vt:lpstr>تحويل علامة تبويب البنية</vt:lpstr>
      <vt:lpstr>علامة تبويب محرر البنية</vt:lpstr>
      <vt:lpstr>علامة تبويب تحميل البنية</vt:lpstr>
      <vt:lpstr>بحث البنية الفرعية</vt:lpstr>
      <vt:lpstr>تصفح ركن البراءات</vt:lpstr>
      <vt:lpstr>كيفية استخدام واجهة تصفح البحث</vt:lpstr>
      <vt:lpstr>الملخص</vt:lpstr>
      <vt:lpstr>أنت مدعو إلى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DISCIPLINE-SPECIFIC BROWSING AND SEARCHING</dc:title>
  <dc:creator>Marcia Mabhula</dc:creator>
  <cp:lastModifiedBy>AL GARRAYA, Gehane Omar</cp:lastModifiedBy>
  <cp:revision>27</cp:revision>
  <dcterms:created xsi:type="dcterms:W3CDTF">2020-02-14T15:04:15Z</dcterms:created>
  <dcterms:modified xsi:type="dcterms:W3CDTF">2024-06-09T10:50:10Z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775F8C18-DEB5-46A7-9E41-54269CF36525</vt:lpwstr>
  </property>
  <property fmtid="{D5CDD505-2E9C-101B-9397-08002B2CF9AE}" pid="6" name="ArticulateProjectFull">
    <vt:lpwstr>D:\R4Life\F2F Materials\20200419_M2_L3.4EN.ARDI_Research for Development and Innovation.ppta</vt:lpwstr>
  </property>
</Properties>
</file>