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82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342" r:id="rId17"/>
    <p:sldId id="343" r:id="rId18"/>
    <p:sldId id="344" r:id="rId19"/>
    <p:sldId id="30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dWSHgfJBn2VXVgRv0LSd08YXM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C6AB9-0891-4CD2-BE6B-D520F544CAE6}" v="2" dt="2024-07-24T08:13:5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/>
    <p:restoredTop sz="94650"/>
  </p:normalViewPr>
  <p:slideViewPr>
    <p:cSldViewPr snapToGrid="0">
      <p:cViewPr varScale="1">
        <p:scale>
          <a:sx n="78" d="100"/>
          <a:sy n="78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GARRAYA, Gehane Omar" userId="f23954c5-e144-4092-9610-5359c58a19a4" providerId="ADAL" clId="{D52C6AB9-0891-4CD2-BE6B-D520F544CAE6}"/>
    <pc:docChg chg="undo custSel addSld delSld modSld">
      <pc:chgData name="AL GARRAYA, Gehane Omar" userId="f23954c5-e144-4092-9610-5359c58a19a4" providerId="ADAL" clId="{D52C6AB9-0891-4CD2-BE6B-D520F544CAE6}" dt="2024-07-24T08:16:17.043" v="47" actId="20577"/>
      <pc:docMkLst>
        <pc:docMk/>
      </pc:docMkLst>
      <pc:sldChg chg="modSp mod">
        <pc:chgData name="AL GARRAYA, Gehane Omar" userId="f23954c5-e144-4092-9610-5359c58a19a4" providerId="ADAL" clId="{D52C6AB9-0891-4CD2-BE6B-D520F544CAE6}" dt="2024-07-24T08:14:30.068" v="29" actId="207"/>
        <pc:sldMkLst>
          <pc:docMk/>
          <pc:sldMk cId="0" sldId="257"/>
        </pc:sldMkLst>
        <pc:spChg chg="mod">
          <ac:chgData name="AL GARRAYA, Gehane Omar" userId="f23954c5-e144-4092-9610-5359c58a19a4" providerId="ADAL" clId="{D52C6AB9-0891-4CD2-BE6B-D520F544CAE6}" dt="2024-07-24T08:14:23.036" v="28" actId="14100"/>
          <ac:spMkLst>
            <pc:docMk/>
            <pc:sldMk cId="0" sldId="257"/>
            <ac:spMk id="81" creationId="{00000000-0000-0000-0000-000000000000}"/>
          </ac:spMkLst>
        </pc:spChg>
        <pc:spChg chg="mod">
          <ac:chgData name="AL GARRAYA, Gehane Omar" userId="f23954c5-e144-4092-9610-5359c58a19a4" providerId="ADAL" clId="{D52C6AB9-0891-4CD2-BE6B-D520F544CAE6}" dt="2024-07-24T08:14:30.068" v="29" actId="207"/>
          <ac:spMkLst>
            <pc:docMk/>
            <pc:sldMk cId="0" sldId="257"/>
            <ac:spMk id="82" creationId="{00000000-0000-0000-0000-000000000000}"/>
          </ac:spMkLst>
        </pc:spChg>
        <pc:spChg chg="mod">
          <ac:chgData name="AL GARRAYA, Gehane Omar" userId="f23954c5-e144-4092-9610-5359c58a19a4" providerId="ADAL" clId="{D52C6AB9-0891-4CD2-BE6B-D520F544CAE6}" dt="2024-07-24T08:13:27.835" v="20" actId="20577"/>
          <ac:spMkLst>
            <pc:docMk/>
            <pc:sldMk cId="0" sldId="257"/>
            <ac:spMk id="83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4:14.399" v="26" actId="108"/>
        <pc:sldMkLst>
          <pc:docMk/>
          <pc:sldMk cId="0" sldId="258"/>
        </pc:sldMkLst>
        <pc:spChg chg="mod">
          <ac:chgData name="AL GARRAYA, Gehane Omar" userId="f23954c5-e144-4092-9610-5359c58a19a4" providerId="ADAL" clId="{D52C6AB9-0891-4CD2-BE6B-D520F544CAE6}" dt="2024-07-24T08:14:14.399" v="26" actId="108"/>
          <ac:spMkLst>
            <pc:docMk/>
            <pc:sldMk cId="0" sldId="258"/>
            <ac:spMk id="91" creationId="{00000000-0000-0000-0000-000000000000}"/>
          </ac:spMkLst>
        </pc:spChg>
        <pc:spChg chg="mod">
          <ac:chgData name="AL GARRAYA, Gehane Omar" userId="f23954c5-e144-4092-9610-5359c58a19a4" providerId="ADAL" clId="{D52C6AB9-0891-4CD2-BE6B-D520F544CAE6}" dt="2024-07-24T08:14:01.582" v="25" actId="108"/>
          <ac:spMkLst>
            <pc:docMk/>
            <pc:sldMk cId="0" sldId="258"/>
            <ac:spMk id="92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4:42.682" v="30" actId="207"/>
        <pc:sldMkLst>
          <pc:docMk/>
          <pc:sldMk cId="0" sldId="259"/>
        </pc:sldMkLst>
        <pc:spChg chg="mod">
          <ac:chgData name="AL GARRAYA, Gehane Omar" userId="f23954c5-e144-4092-9610-5359c58a19a4" providerId="ADAL" clId="{D52C6AB9-0891-4CD2-BE6B-D520F544CAE6}" dt="2024-07-24T08:14:42.682" v="30" actId="207"/>
          <ac:spMkLst>
            <pc:docMk/>
            <pc:sldMk cId="0" sldId="259"/>
            <ac:spMk id="99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4:48.583" v="31" actId="207"/>
        <pc:sldMkLst>
          <pc:docMk/>
          <pc:sldMk cId="0" sldId="269"/>
        </pc:sldMkLst>
        <pc:spChg chg="mod">
          <ac:chgData name="AL GARRAYA, Gehane Omar" userId="f23954c5-e144-4092-9610-5359c58a19a4" providerId="ADAL" clId="{D52C6AB9-0891-4CD2-BE6B-D520F544CAE6}" dt="2024-07-24T08:14:48.583" v="31" actId="207"/>
          <ac:spMkLst>
            <pc:docMk/>
            <pc:sldMk cId="0" sldId="269"/>
            <ac:spMk id="196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4:56.237" v="32" actId="207"/>
        <pc:sldMkLst>
          <pc:docMk/>
          <pc:sldMk cId="0" sldId="270"/>
        </pc:sldMkLst>
        <pc:spChg chg="mod">
          <ac:chgData name="AL GARRAYA, Gehane Omar" userId="f23954c5-e144-4092-9610-5359c58a19a4" providerId="ADAL" clId="{D52C6AB9-0891-4CD2-BE6B-D520F544CAE6}" dt="2024-07-24T08:14:56.237" v="32" actId="207"/>
          <ac:spMkLst>
            <pc:docMk/>
            <pc:sldMk cId="0" sldId="270"/>
            <ac:spMk id="207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5:35.259" v="37" actId="14100"/>
        <pc:sldMkLst>
          <pc:docMk/>
          <pc:sldMk cId="0" sldId="271"/>
        </pc:sldMkLst>
        <pc:spChg chg="mod">
          <ac:chgData name="AL GARRAYA, Gehane Omar" userId="f23954c5-e144-4092-9610-5359c58a19a4" providerId="ADAL" clId="{D52C6AB9-0891-4CD2-BE6B-D520F544CAE6}" dt="2024-07-24T08:15:35.259" v="37" actId="14100"/>
          <ac:spMkLst>
            <pc:docMk/>
            <pc:sldMk cId="0" sldId="271"/>
            <ac:spMk id="216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5:20.141" v="35" actId="255"/>
        <pc:sldMkLst>
          <pc:docMk/>
          <pc:sldMk cId="0" sldId="272"/>
        </pc:sldMkLst>
        <pc:spChg chg="mod">
          <ac:chgData name="AL GARRAYA, Gehane Omar" userId="f23954c5-e144-4092-9610-5359c58a19a4" providerId="ADAL" clId="{D52C6AB9-0891-4CD2-BE6B-D520F544CAE6}" dt="2024-07-24T08:15:20.141" v="35" actId="255"/>
          <ac:spMkLst>
            <pc:docMk/>
            <pc:sldMk cId="0" sldId="272"/>
            <ac:spMk id="228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5:56.127" v="38" actId="207"/>
        <pc:sldMkLst>
          <pc:docMk/>
          <pc:sldMk cId="0" sldId="276"/>
        </pc:sldMkLst>
        <pc:spChg chg="mod">
          <ac:chgData name="AL GARRAYA, Gehane Omar" userId="f23954c5-e144-4092-9610-5359c58a19a4" providerId="ADAL" clId="{D52C6AB9-0891-4CD2-BE6B-D520F544CAE6}" dt="2024-07-24T08:15:56.127" v="38" actId="207"/>
          <ac:spMkLst>
            <pc:docMk/>
            <pc:sldMk cId="0" sldId="276"/>
            <ac:spMk id="260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6:17.043" v="47" actId="20577"/>
        <pc:sldMkLst>
          <pc:docMk/>
          <pc:sldMk cId="0" sldId="277"/>
        </pc:sldMkLst>
        <pc:spChg chg="mod">
          <ac:chgData name="AL GARRAYA, Gehane Omar" userId="f23954c5-e144-4092-9610-5359c58a19a4" providerId="ADAL" clId="{D52C6AB9-0891-4CD2-BE6B-D520F544CAE6}" dt="2024-07-24T08:16:17.043" v="47" actId="20577"/>
          <ac:spMkLst>
            <pc:docMk/>
            <pc:sldMk cId="0" sldId="277"/>
            <ac:spMk id="268" creationId="{00000000-0000-0000-0000-000000000000}"/>
          </ac:spMkLst>
        </pc:spChg>
      </pc:sldChg>
      <pc:sldChg chg="modSp add del mod">
        <pc:chgData name="AL GARRAYA, Gehane Omar" userId="f23954c5-e144-4092-9610-5359c58a19a4" providerId="ADAL" clId="{D52C6AB9-0891-4CD2-BE6B-D520F544CAE6}" dt="2024-07-24T08:12:02.647" v="4" actId="1076"/>
        <pc:sldMkLst>
          <pc:docMk/>
          <pc:sldMk cId="0" sldId="279"/>
        </pc:sldMkLst>
        <pc:spChg chg="mod">
          <ac:chgData name="AL GARRAYA, Gehane Omar" userId="f23954c5-e144-4092-9610-5359c58a19a4" providerId="ADAL" clId="{D52C6AB9-0891-4CD2-BE6B-D520F544CAE6}" dt="2024-07-24T08:12:02.647" v="4" actId="1076"/>
          <ac:spMkLst>
            <pc:docMk/>
            <pc:sldMk cId="0" sldId="279"/>
            <ac:spMk id="284" creationId="{00000000-0000-0000-0000-000000000000}"/>
          </ac:spMkLst>
        </pc:spChg>
      </pc:sldChg>
      <pc:sldChg chg="modSp mod">
        <pc:chgData name="AL GARRAYA, Gehane Omar" userId="f23954c5-e144-4092-9610-5359c58a19a4" providerId="ADAL" clId="{D52C6AB9-0891-4CD2-BE6B-D520F544CAE6}" dt="2024-07-24T08:13:16.230" v="14" actId="207"/>
        <pc:sldMkLst>
          <pc:docMk/>
          <pc:sldMk cId="4123495315" sldId="282"/>
        </pc:sldMkLst>
        <pc:spChg chg="mod">
          <ac:chgData name="AL GARRAYA, Gehane Omar" userId="f23954c5-e144-4092-9610-5359c58a19a4" providerId="ADAL" clId="{D52C6AB9-0891-4CD2-BE6B-D520F544CAE6}" dt="2024-07-24T08:13:16.230" v="14" actId="207"/>
          <ac:spMkLst>
            <pc:docMk/>
            <pc:sldMk cId="4123495315" sldId="282"/>
            <ac:spMk id="71" creationId="{00000000-0000-0000-0000-000000000000}"/>
          </ac:spMkLst>
        </pc:spChg>
      </pc:sldChg>
      <pc:sldChg chg="del">
        <pc:chgData name="AL GARRAYA, Gehane Omar" userId="f23954c5-e144-4092-9610-5359c58a19a4" providerId="ADAL" clId="{D52C6AB9-0891-4CD2-BE6B-D520F544CAE6}" dt="2024-07-24T08:12:06.076" v="5" actId="47"/>
        <pc:sldMkLst>
          <pc:docMk/>
          <pc:sldMk cId="3792924673" sldId="304"/>
        </pc:sldMkLst>
      </pc:sldChg>
      <pc:sldChg chg="modSp add del mod">
        <pc:chgData name="AL GARRAYA, Gehane Omar" userId="f23954c5-e144-4092-9610-5359c58a19a4" providerId="ADAL" clId="{D52C6AB9-0891-4CD2-BE6B-D520F544CAE6}" dt="2024-07-24T08:13:02.839" v="11" actId="122"/>
        <pc:sldMkLst>
          <pc:docMk/>
          <pc:sldMk cId="3064348082" sldId="305"/>
        </pc:sldMkLst>
        <pc:spChg chg="mod">
          <ac:chgData name="AL GARRAYA, Gehane Omar" userId="f23954c5-e144-4092-9610-5359c58a19a4" providerId="ADAL" clId="{D52C6AB9-0891-4CD2-BE6B-D520F544CAE6}" dt="2024-07-24T08:13:02.839" v="11" actId="122"/>
          <ac:spMkLst>
            <pc:docMk/>
            <pc:sldMk cId="3064348082" sldId="305"/>
            <ac:spMk id="2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157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0" name="Google Shape;24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7" name="Google Shape;24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applying too many filters may get no results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Before starting a new search, press the Clear button so that all previously applied filters will be cleared.</a:t>
            </a:r>
            <a:endParaRPr dirty="0"/>
          </a:p>
        </p:txBody>
      </p:sp>
      <p:sp>
        <p:nvSpPr>
          <p:cNvPr id="257" name="Google Shape;25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5" name="Google Shape;26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4" name="Google Shape;27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81" name="Google Shape;28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0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3" name="Google Shape;19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3" name="Google Shape;21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See next slide for search results.</a:t>
            </a:r>
            <a:endParaRPr dirty="0"/>
          </a:p>
        </p:txBody>
      </p:sp>
      <p:sp>
        <p:nvSpPr>
          <p:cNvPr id="225" name="Google Shape;22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2" name="Google Shape;2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9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w3CU5C" TargetMode="External"/><Relationship Id="rId5" Type="http://schemas.openxmlformats.org/officeDocument/2006/relationships/hyperlink" Target="http://www.research4life.org/newsletter" TargetMode="External"/><Relationship Id="rId4" Type="http://schemas.openxmlformats.org/officeDocument/2006/relationships/hyperlink" Target="http://www.research4life.org/train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un.org/sustainabledevelopment/globalpartnerships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hyperlink" Target="https://www.un.org/sustainabledevelopment/gender-equality/tnerships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un.org/sustainabledevelopment/inequality/" TargetMode="Externa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mailto:r4l@research4lif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1" y="2355801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888" b="1" dirty="0">
                <a:solidFill>
                  <a:srgbClr val="00489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endParaRPr sz="3888" b="1" dirty="0">
              <a:solidFill>
                <a:srgbClr val="00489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491248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مجموعات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البح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من أجل الحياة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Research4Life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شراكة بين القطاعين 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 و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 لخمس مجموعات 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38BAD-762E-2B49-81AC-83CBB43DF6B5}"/>
              </a:ext>
            </a:extLst>
          </p:cNvPr>
          <p:cNvSpPr txBox="1"/>
          <p:nvPr/>
        </p:nvSpPr>
        <p:spPr>
          <a:xfrm>
            <a:off x="380246" y="2590800"/>
            <a:ext cx="107014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004890"/>
                </a:solidFill>
                <a:latin typeface="Open Sans"/>
                <a:ea typeface="Open Sans"/>
              </a:rPr>
              <a:t>مجال إضافي – مصادر محددة</a:t>
            </a:r>
          </a:p>
          <a:p>
            <a:pPr algn="ctr" rtl="1"/>
            <a:r>
              <a:rPr lang="ar-SA" sz="3600" dirty="0">
                <a:solidFill>
                  <a:srgbClr val="004890"/>
                </a:solidFill>
                <a:latin typeface="Open Sans"/>
                <a:ea typeface="Open Sans"/>
              </a:rPr>
              <a:t>"العدالة العالمية" </a:t>
            </a:r>
            <a:r>
              <a:rPr lang="en-US" sz="36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Global justice</a:t>
            </a:r>
          </a:p>
          <a:p>
            <a:pPr algn="ctr" rtl="1"/>
            <a:endParaRPr lang="en-US" sz="3600" dirty="0">
              <a:solidFill>
                <a:srgbClr val="FF0000"/>
              </a:solidFill>
            </a:endParaRPr>
          </a:p>
          <a:p>
            <a:pPr algn="ctr" rtl="1"/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9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القوانين / التشريعات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368968" y="1941095"/>
            <a:ext cx="11405937" cy="431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لعرض قانون معين أو تشريع معين ، انقر فوق </a:t>
            </a:r>
            <a:r>
              <a:rPr lang="ar-SA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الرقم الموجود بجوار الموضوع 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؛ سيعرض هذا الإجراء جميع القوانين / التشريعات بموجب هذا الموضوع.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حدد القانون / التشريع الذي تريده بالضغط عليه.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يوضح هذا مزيدًا من التفاصيل حول القانون مثال: الاسم ، والبلد ، ونوع التشريع ، وتاريخ الاعتماد ، وتاريخ الدخول حيز التنفيذ ، و الرقم التسلسلي العالمي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ISN ، </a:t>
            </a: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والببليوجرافية ، والمستخلص / الاستشهاد المرجعي ؛ نص (نصوص) ملغاة ؛ تنفيذ النص (النصوص) والنص (النصوص) المعدلة.</a:t>
            </a:r>
            <a:endParaRPr lang="en-US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النص الكامل للقانون ، أنقر على رابط التشريع عبر الإنترنت أو روابط 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PDF 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ضمن حقل الببليوجرافية.</a:t>
            </a:r>
            <a:endParaRPr lang="en-US" dirty="0">
              <a:solidFill>
                <a:srgbClr val="3F3F3F"/>
              </a:solidFill>
            </a:endParaRPr>
          </a:p>
          <a:p>
            <a:pPr marL="869950" lvl="1" indent="-28575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سيؤدي هذا إلى صفحة لعرض أو تحميل القانون / التشريع.</a:t>
            </a:r>
          </a:p>
          <a:p>
            <a:pPr marL="869950" lvl="1" indent="-28575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لاحظ أن بعض القوانين / التشريعات لا تحتوي على روابط للنص الكامل على الإنترنت.</a:t>
            </a:r>
          </a:p>
          <a:p>
            <a:pPr marL="584200" lvl="1" indent="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dirty="0">
              <a:solidFill>
                <a:srgbClr val="3F3F3F"/>
              </a:solidFill>
              <a:latin typeface="Open Sans"/>
              <a:ea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القوانين / التشريعات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- تابع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0" y="1626126"/>
            <a:ext cx="11774905" cy="6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ar-SA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النص الكامل للقانون المشرع ، انقر على </a:t>
            </a:r>
            <a:r>
              <a:rPr lang="ar-SA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رابط التشريع</a:t>
            </a:r>
            <a:r>
              <a:rPr lang="ar-SA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عبر الإنترنت أو روابط</a:t>
            </a:r>
            <a:r>
              <a:rPr lang="en-US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PDF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سيفتح هذا الإجراء النص الكامل الذي يمكن تنزيله على جهاز الكمبيوتر.</a:t>
            </a: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ar-SA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44" y="2393311"/>
            <a:ext cx="9185634" cy="407662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/>
          <p:nvPr/>
        </p:nvSpPr>
        <p:spPr>
          <a:xfrm>
            <a:off x="2113936" y="5211096"/>
            <a:ext cx="1135625" cy="26055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4129548" y="5161935"/>
            <a:ext cx="427703" cy="29496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البحث عن القوانين والتشريعات في "ناتليكس"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7394881" y="1757223"/>
            <a:ext cx="4713037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للبحث عن القوانين / 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التشريعات ، انقر </a:t>
            </a:r>
            <a:r>
              <a:rPr lang="ar-EG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فوق الزر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بحث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" على الجانب الأيسر من الصفحة الرئيسية لـ </a:t>
            </a:r>
            <a:r>
              <a:rPr lang="en-US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سيؤدي هذا الإجراء إلى نافذة حيث يمكن للمستخدم البحث باستخدام 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الكلمات الرئيسية/ المفتاحية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بعد إدخال الكلمات الرئيسية/ المفتاحية ، يمكن تصفية النتائج حسب 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اللغة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البلد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الموضوع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نوع النص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نطاق النص 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التاريخ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محتوى النص الكامل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بعد تطبيق الفلاتر المطلوبة ، انقر </a:t>
            </a:r>
            <a:r>
              <a:rPr lang="ar-EG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فوق الزر</a:t>
            </a: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"بحث" في أسفل الشاشة.</a:t>
            </a: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ستعُرض جميع القوانين / التشريعات التي تطابق البحث.</a:t>
            </a:r>
          </a:p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ar-SA" sz="18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1" name="Google Shape;261;p36" descr="https://lh6.googleusercontent.com/Sqh0a7AVrAunDFawrvDES0zgrkSVgrebbxgvKt-PPStUc5_qCdQGMKr7_nxJpKFOiG6D7-vrFBq20uojw4CGJtOsCQba3HitfUXZF9tZMPTlgnTYXYAP-uJB7xG4m9vUoAtn0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3" y="2328111"/>
            <a:ext cx="7280091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"نورمليكس"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0" y="1573537"/>
            <a:ext cx="10523095" cy="126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ar-SA"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من الصفحة </a:t>
            </a:r>
            <a:r>
              <a:rPr lang="ar-EG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الرئيسة</a:t>
            </a:r>
            <a:r>
              <a:rPr lang="ar-SA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لبوابة محتوى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Research4Life ، </a:t>
            </a:r>
            <a:r>
              <a:rPr lang="ar-SA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حدد المحتوى / قواعد البيانات. انقر فوق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 </a:t>
            </a:r>
            <a:r>
              <a:rPr lang="ar-SA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ثم حدد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NORMLEX.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متاح أيضًا مباشرة من منظمة العمل الدولية: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www.ilo.org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 lang="ar-SA" sz="20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37" descr="https://lh4.googleusercontent.com/wQd9W0yYgOGoI0R5M762-RU1ECqRoqXHHjPTXqcq7PJCFOkSDBMe30e4SUYMwOfG3R5rf5R4vNF1-scjNdVmBHWIsxUw_TdawwiSwTRalWT-U3iIs_fc6KlyRPJrzqWz0I9mbs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5309" y="2937164"/>
            <a:ext cx="7970618" cy="355248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/>
        </p:nvSpPr>
        <p:spPr>
          <a:xfrm>
            <a:off x="481263" y="3721768"/>
            <a:ext cx="269507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الصفحة الرئيسية </a:t>
            </a:r>
            <a:r>
              <a:rPr lang="ar-SA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لـ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 lang="ar-SA" sz="24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" 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ar-EG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تابع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7" name="Google Shape;2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117" y="1786655"/>
            <a:ext cx="7064704" cy="488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1" y="378812"/>
            <a:ext cx="7777018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40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الملخص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281096" y="3103834"/>
            <a:ext cx="11462659" cy="86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تناول هذا الدرس قواعد بيانات للقانون والعدالة وهي "ناتليكس"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و "</a:t>
            </a:r>
            <a:r>
              <a:rPr lang="ar-SA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ونورمليكس</a:t>
            </a: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استكشف الدرس طرق الوصول إلى قواعد البيانات والبحث فيها وتصفحها.</a:t>
            </a:r>
          </a:p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endParaRPr lang="ar-SA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ar-SA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أنت مدعو </a:t>
            </a:r>
            <a:r>
              <a:rPr lang="ar-EG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إلى :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5"/>
            <a:ext cx="9916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قم بزيارتنا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اتصل بنا على 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r4l@research4life.org</a:t>
            </a:r>
          </a:p>
          <a:p>
            <a:pPr indent="-317500" algn="r" rtl="1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تعرف على مواد التدريب الأخرى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www.research4life.org/training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اشترك في النشرة الإخبارية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www.research4life.org/newsletter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indent="-317500" algn="r" rtl="1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تحقق من مقاطع فيديو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https://bit.ly/2w3CU5C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تابعنا على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Twitter @ r4lpartnership </a:t>
            </a:r>
            <a:r>
              <a:rPr lang="ar-EG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Facebook @ R4Lpartnership</a:t>
            </a:r>
            <a:endParaRPr lang="en-US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78570"/>
            <a:ext cx="10515600" cy="42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تلتزم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ar-EG" sz="2400" dirty="0">
                <a:solidFill>
                  <a:srgbClr val="F4992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بأهداف الأمم المتحدة للتنمية المستدامة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تساهم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في عِقد الأمم المتحدة للعمل من خلال زيادة المشاركة البحثية من جنوب الكرة الأرضية.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تركز الخطة الإستراتيجية الأخيرة حتى عام 2030 على الإدماج والعدالة في مجتمع البحث العالمي، ودعم إنشاء كيان أكثر ثراءً من الأبحاث التي ستساعد على النهوض بأهداف التنمية المستدامة.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تقدم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لشركائنا ومستخدمينا وداعمينا الفرصة للمساهمة في إنشاء التنوع، وبيئة بحثية شاملة وعادلة للجميع.</a:t>
            </a:r>
            <a:endParaRPr sz="2400" dirty="0">
              <a:solidFill>
                <a:schemeClr val="bg2"/>
              </a:solidFill>
              <a:latin typeface="+mn-lt"/>
              <a:sym typeface="Quattrocento Sans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15" y="202431"/>
            <a:ext cx="4498687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54071-2C20-0F56-96D4-A47D6DD3F9DC}"/>
              </a:ext>
            </a:extLst>
          </p:cNvPr>
          <p:cNvSpPr txBox="1"/>
          <p:nvPr/>
        </p:nvSpPr>
        <p:spPr>
          <a:xfrm>
            <a:off x="6278062" y="374352"/>
            <a:ext cx="490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44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50311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يسمح هيكلنا الفريد بين القطاعين العام والخاص بالعمل بشكل فعال بما يتماشى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17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الشراكة من أجل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ودعم مجتمع المستفيدين لدينا كمستهلكين ومنتجين للبحوث الهامة والنهوض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بهدف رقم 10 من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تقليل أوجه عدم المساواة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داخل البلدان وفيما بينها.</a:t>
            </a:r>
          </a:p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في حين أن أنشطة البحوث من أجل الحياة تدعم بشكل مباشر وغير مباشر جميع أهداف التنمية المستدامة مثل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الصحة الجيدة والرفاهية ، والقضاء على الجوع ، والمياه النظيفة والصرف الصحي ، والصناعة ، والابتكار والبنية التحتية ، والسلام والعدالة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، فإن "البحوث من أجل الحياة"</a:t>
            </a:r>
            <a:r>
              <a:rPr lang="nl-NL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Research4Life</a:t>
            </a:r>
            <a:r>
              <a:rPr lang="ar-EG" sz="240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nl-NL" sz="240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يتماشى بشكل وثيق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4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التعليم الجيد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؛ وهو أمر أساسي لإنشاء عالم يسوده السلام والازدهار و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5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المساواة بين الجنسين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لتحقيق تمكين جميع النساء والأطفال.</a:t>
            </a:r>
            <a:endParaRPr sz="2400" dirty="0">
              <a:solidFill>
                <a:schemeClr val="bg2"/>
              </a:solidFill>
              <a:highlight>
                <a:srgbClr val="FFFFFF"/>
              </a:highlight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15" y="202431"/>
            <a:ext cx="4873039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7"/>
          <p:cNvGrpSpPr/>
          <p:nvPr/>
        </p:nvGrpSpPr>
        <p:grpSpPr>
          <a:xfrm>
            <a:off x="989098" y="5430727"/>
            <a:ext cx="5106902" cy="1188000"/>
            <a:chOff x="1064320" y="4654442"/>
            <a:chExt cx="8471089" cy="2004383"/>
          </a:xfrm>
        </p:grpSpPr>
        <p:pic>
          <p:nvPicPr>
            <p:cNvPr id="121" name="Google Shape;121;p17" descr="A red background with a book and a pencil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320" y="4654442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 descr="A picture containing text, font, logo, graphic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22194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 descr="A picture containing text, graphics, font, logo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80068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 descr="A picture containing text, logo, font, screenshot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537942" y="4661358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C8B561-9403-E0A0-9282-FAFC1F3F27B1}"/>
              </a:ext>
            </a:extLst>
          </p:cNvPr>
          <p:cNvSpPr txBox="1"/>
          <p:nvPr/>
        </p:nvSpPr>
        <p:spPr>
          <a:xfrm>
            <a:off x="6235104" y="526540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 (تابع)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"/>
          <p:cNvSpPr/>
          <p:nvPr/>
        </p:nvSpPr>
        <p:spPr>
          <a:xfrm>
            <a:off x="192506" y="2227239"/>
            <a:ext cx="1065136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لمزيد من المعلومات والتفاصيل </a:t>
            </a:r>
            <a:r>
              <a:rPr lang="ar-EG" sz="300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عن </a:t>
            </a:r>
            <a:r>
              <a:rPr lang="en-US" sz="300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sz="3000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sz="300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i="0" u="none" strike="noStrike" cap="none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مجموعات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البح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من أجل الحياة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Research4Life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شراكة بين القطاعين 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 و</a:t>
            </a:r>
            <a:r>
              <a:rPr lang="ar-EG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 لخمس مجموعات 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4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45989"/>
            <a:ext cx="790513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r">
              <a:buClr>
                <a:schemeClr val="dk1"/>
              </a:buClr>
              <a:buSzPts val="3200"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الخطوط الرئيسية</a:t>
            </a:r>
            <a:endParaRPr dirty="0">
              <a:solidFill>
                <a:srgbClr val="586F7C"/>
              </a:solidFill>
              <a:latin typeface="Open Sans"/>
              <a:ea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253909" y="1670367"/>
            <a:ext cx="10597200" cy="4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30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المقدمة </a:t>
            </a:r>
            <a:r>
              <a:rPr lang="en-US" sz="21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7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730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قاعدة بيانات "ناتليكس" 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NATLEX</a:t>
            </a: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التابعة لمنظمة العمل الدولية</a:t>
            </a:r>
            <a:endParaRPr sz="3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30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الوصول لقاعدة بيانات "ناتليكس" 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NATLEX	</a:t>
            </a:r>
            <a:endParaRPr sz="27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30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استعراض القوانين والتشريعات بالدول</a:t>
            </a:r>
          </a:p>
          <a:p>
            <a:pPr marL="685800" lvl="1" indent="-2730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الوصول للقوانين والتشريعات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7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30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استعراض القوانين والتشريعات بالموضوع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7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lvl="1" indent="-27305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البحث عن القوانين والتشريعات الخاصة ب</a:t>
            </a:r>
            <a:r>
              <a:rPr lang="ar-SA" sz="2100" dirty="0">
                <a:solidFill>
                  <a:schemeClr val="tx1"/>
                </a:solidFill>
                <a:latin typeface="Century Gothic"/>
                <a:sym typeface="Century Gothic"/>
              </a:rPr>
              <a:t> "ناتليكس" </a:t>
            </a:r>
            <a:r>
              <a:rPr lang="en-US" sz="2100" dirty="0">
                <a:solidFill>
                  <a:schemeClr val="tx1"/>
                </a:solidFill>
                <a:latin typeface="Century Gothic"/>
                <a:sym typeface="Century Gothic"/>
              </a:rPr>
              <a:t>NATLEX</a:t>
            </a:r>
            <a:endParaRPr sz="2100" dirty="0">
              <a:solidFill>
                <a:schemeClr val="tx1"/>
              </a:solidFill>
              <a:latin typeface="Century Gothic"/>
              <a:sym typeface="Century Gothic"/>
            </a:endParaRPr>
          </a:p>
          <a:p>
            <a:pPr marL="228600" lvl="0" indent="-2730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قاعدة بيانات "نورمليكس" 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NORMLEX	</a:t>
            </a:r>
            <a:endParaRPr sz="3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2730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Char char="•"/>
            </a:pPr>
            <a:r>
              <a:rPr lang="ar-SA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الملخص</a:t>
            </a:r>
            <a:r>
              <a:rPr lang="en-US" sz="21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1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v1.1 July 2024</a:t>
            </a:r>
            <a:endParaRPr sz="1200" dirty="0"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82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sym typeface="Open Sans"/>
              </a:rPr>
              <a:t>أهداف التعلم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466108"/>
            <a:ext cx="9613800" cy="314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كن على دراية بالمصادر الإضافية المتاحة المتعلقة بالعدالة العالمية.</a:t>
            </a: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فهم المجموعات الإضافية وكيفية استخدامها.</a:t>
            </a: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endParaRPr lang="ar-SA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endParaRPr lang="ar-SA" dirty="0">
              <a:solidFill>
                <a:srgbClr val="3F3F3F"/>
              </a:solidFill>
              <a:latin typeface="Open Sans"/>
              <a:ea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المقدمة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10694" y="1722275"/>
            <a:ext cx="11596624" cy="496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 rtl="1">
              <a:buClr>
                <a:schemeClr val="dk1"/>
              </a:buClr>
            </a:pPr>
            <a:r>
              <a:rPr lang="ar-SA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يركز هذا الدرس على مصادر 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المجموعات الرئيسية – المحددة (القانون والعدالة) والتي يمكن الوصول إليها من خلال </a:t>
            </a: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. و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يستعرض هذا الدرس 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أربع قواعد 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بيانات وهي:</a:t>
            </a:r>
            <a:endParaRPr lang="en-US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2638" lvl="0" indent="-2095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قاعدة بيانات "ناتليكس" 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NATLEX </a:t>
            </a:r>
            <a:endParaRPr lang="ar-SA" sz="24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82638" lvl="0" indent="-20955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قاعدة بيانات "نورمليكس" 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NORMLEX</a:t>
            </a:r>
            <a:r>
              <a:rPr lang="en-US" sz="24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just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يمكن الوصول إلى قواعد البيانات هذه من خلال خيار قواعد البيانات في القائمة المنسدلة للمحتوى من أعلى بوابة محتوى </a:t>
            </a: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endParaRPr lang="ar-SA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101600" y="701962"/>
            <a:ext cx="7707086" cy="76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قاعدة بيانات "ناتليكس"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التابعة لمنظمة العمل الدولية</a:t>
            </a:r>
            <a:b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461774" y="1797357"/>
            <a:ext cx="10584662" cy="4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هي قاعدة بيانات </a:t>
            </a:r>
            <a:r>
              <a:rPr lang="ar-SA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للعمل الوطني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والضمان الاجتماعي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وتشريعات حقوق الإنسان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ذات الصلة التي تحتفظ بها </a:t>
            </a:r>
            <a:r>
              <a:rPr lang="ar-SA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إدارة معايير العمل الدولية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التابعة لمنظمة العمل الدولية.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ar-SA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تتضمن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dirty="0">
              <a:solidFill>
                <a:srgbClr val="3F3F3F"/>
              </a:solidFill>
            </a:endParaRPr>
          </a:p>
          <a:p>
            <a:pPr marL="914400" lvl="1" indent="-3556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أكثر من 100،000 موضوع تغطي 196 دولة بالإضافة إلى 160 إقليم أو مقاطعة أو تقسيمات فرعية أخرى.</a:t>
            </a:r>
          </a:p>
          <a:p>
            <a:pPr marL="914400" lvl="1" indent="-3556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توفر 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التسجيلات الموجودة على</a:t>
            </a: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نصوصًا كاملة أو مستخلصات للتشريعات ومعلومات الاستشهاد المرجعي وهي </a:t>
            </a:r>
            <a:r>
              <a:rPr lang="ar-EG" dirty="0">
                <a:solidFill>
                  <a:schemeClr val="tx1"/>
                </a:solidFill>
              </a:rPr>
              <a:t>مفهرسة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حسب تصنيفات الموضوع. </a:t>
            </a:r>
          </a:p>
          <a:p>
            <a:pPr marL="914400" lvl="1" indent="-3556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تظهر السجلات </a:t>
            </a: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بإحدى اللغات الرسمية الثلاث لمنظمة العمل الدولية (الإنجليزية / الفرنسية / الإسبانية).</a:t>
            </a:r>
          </a:p>
          <a:p>
            <a:pPr marL="914400" lvl="1" indent="-3556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يرتبط النص الكامل للقانون أو أي مصدر إلكتروني ذي صلة بالتسجيلات.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0" y="251460"/>
            <a:ext cx="7860146" cy="129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من بوابة  </a:t>
            </a: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R4L </a:t>
            </a:r>
            <a:r>
              <a:rPr lang="ar-SA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الموحدة</a:t>
            </a:r>
            <a:endParaRPr lang="en-US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103350" y="1878500"/>
            <a:ext cx="11985300" cy="4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542994" y="5240199"/>
            <a:ext cx="1103940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SA" sz="2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قاعدة البيانات ، أنقر فوق </a:t>
            </a:r>
            <a:r>
              <a:rPr lang="ar-EG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المحتوى /</a:t>
            </a:r>
            <a:r>
              <a:rPr lang="ar-SA" sz="2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قواعد البيانات في الصفحة الرئيسية </a:t>
            </a:r>
            <a:r>
              <a:rPr lang="ar-EG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لموقع</a:t>
            </a:r>
            <a:r>
              <a:rPr lang="ar-SA" sz="2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Research4life Unified Portal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،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؛ </a:t>
            </a:r>
            <a:r>
              <a:rPr lang="ar-EG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ثم انقر فوق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ar-EG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وحدد 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NATLEX </a:t>
            </a:r>
            <a:r>
              <a:rPr lang="ar-SA" sz="24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كما هو موضح أعلاه. </a:t>
            </a:r>
            <a:r>
              <a:rPr lang="ar-EG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نفس الشيء بالنسبة لـ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NORMLEX.</a:t>
            </a:r>
            <a:endParaRPr lang="ar-SA" sz="24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Arial"/>
              <a:sym typeface="Open Sans"/>
            </a:endParaRPr>
          </a:p>
          <a:p>
            <a:pPr marL="76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ar-SA" sz="2400" b="0" i="0" u="none" strike="noStrike" cap="none" dirty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0E25A4-3855-F988-D683-8BE140A264BC}"/>
              </a:ext>
            </a:extLst>
          </p:cNvPr>
          <p:cNvGrpSpPr/>
          <p:nvPr/>
        </p:nvGrpSpPr>
        <p:grpSpPr>
          <a:xfrm>
            <a:off x="542995" y="2128649"/>
            <a:ext cx="10902623" cy="2665753"/>
            <a:chOff x="542995" y="2128649"/>
            <a:chExt cx="10902623" cy="2665753"/>
          </a:xfrm>
        </p:grpSpPr>
        <p:pic>
          <p:nvPicPr>
            <p:cNvPr id="3" name="Google Shape;113;p10">
              <a:extLst>
                <a:ext uri="{FF2B5EF4-FFF2-40B4-BE49-F238E27FC236}">
                  <a16:creationId xmlns:a16="http://schemas.microsoft.com/office/drawing/2014/main" id="{C529C19A-4D0E-A2AE-9ECF-5A19AE84F3A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2995" y="2422677"/>
              <a:ext cx="1581150" cy="237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19;p10">
              <a:extLst>
                <a:ext uri="{FF2B5EF4-FFF2-40B4-BE49-F238E27FC236}">
                  <a16:creationId xmlns:a16="http://schemas.microsoft.com/office/drawing/2014/main" id="{D6637078-6637-D6FA-7902-38114C81DBE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42760" y="2224210"/>
              <a:ext cx="4202858" cy="216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11F49E-0AA7-6866-5B5A-CE065186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6486" y="2128649"/>
              <a:ext cx="3698674" cy="1822864"/>
            </a:xfrm>
            <a:prstGeom prst="rect">
              <a:avLst/>
            </a:prstGeom>
          </p:spPr>
        </p:pic>
        <p:cxnSp>
          <p:nvCxnSpPr>
            <p:cNvPr id="6" name="Google Shape;115;p10">
              <a:extLst>
                <a:ext uri="{FF2B5EF4-FFF2-40B4-BE49-F238E27FC236}">
                  <a16:creationId xmlns:a16="http://schemas.microsoft.com/office/drawing/2014/main" id="{B8BB18D8-346D-7FC9-5120-B03A99312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7855" y="2460171"/>
              <a:ext cx="4276888" cy="1152988"/>
            </a:xfrm>
            <a:prstGeom prst="straightConnector1">
              <a:avLst/>
            </a:prstGeom>
            <a:noFill/>
            <a:ln w="28575" cap="flat" cmpd="sng">
              <a:solidFill>
                <a:srgbClr val="FF0000">
                  <a:alpha val="61960"/>
                </a:srgb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" name="Google Shape;116;p10">
              <a:extLst>
                <a:ext uri="{FF2B5EF4-FFF2-40B4-BE49-F238E27FC236}">
                  <a16:creationId xmlns:a16="http://schemas.microsoft.com/office/drawing/2014/main" id="{41FB533A-2401-2C58-51F9-17D1F0ADCB60}"/>
                </a:ext>
              </a:extLst>
            </p:cNvPr>
            <p:cNvCxnSpPr>
              <a:cxnSpLocks/>
            </p:cNvCxnSpPr>
            <p:nvPr/>
          </p:nvCxnSpPr>
          <p:spPr>
            <a:xfrm>
              <a:off x="3940629" y="2699657"/>
              <a:ext cx="3189514" cy="445505"/>
            </a:xfrm>
            <a:prstGeom prst="straightConnector1">
              <a:avLst/>
            </a:prstGeom>
            <a:noFill/>
            <a:ln w="28575" cap="flat" cmpd="sng">
              <a:solidFill>
                <a:srgbClr val="FF0000">
                  <a:alpha val="61960"/>
                </a:srgb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0" y="330686"/>
            <a:ext cx="778625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الصفحة الرئيسية لـ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endParaRPr lang="ar-SA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8783800" y="2126436"/>
            <a:ext cx="3288632" cy="458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تعرض الصفحة الرئيسية القوانين / التشريعات الأخيرة المضافة إلى </a:t>
            </a:r>
            <a:r>
              <a:rPr lang="en-US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حسب </a:t>
            </a:r>
            <a:r>
              <a:rPr lang="ar-SA" sz="1800" b="1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الدولة</a:t>
            </a: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يمكن للمستخدمين التغيير لعرض القوانين / التشريعات حسب </a:t>
            </a:r>
            <a:r>
              <a:rPr lang="ar-SA" sz="1800" b="1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الموضوع</a:t>
            </a: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يوفر </a:t>
            </a:r>
            <a:r>
              <a:rPr lang="en-US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أيضًا روابط لقواعد بيانات أخرى خاصة بموضوع القانون تحديدًا</a:t>
            </a:r>
            <a:endParaRPr lang="en-US" sz="1800" dirty="0">
              <a:solidFill>
                <a:srgbClr val="424242"/>
              </a:solidFill>
              <a:latin typeface="Open Sans"/>
              <a:ea typeface="Open Sans"/>
              <a:sym typeface="Open Sans"/>
            </a:endParaRPr>
          </a:p>
          <a:p>
            <a:pPr marL="914400" lvl="1" indent="-35560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هذه متوفرة تحت عنوان </a:t>
            </a:r>
            <a:r>
              <a:rPr lang="ar-SA" sz="1800" b="1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انظر أيضًا قواعد بيانات أكثر تفصيلاً حول رؤوس موضوعات محددة</a:t>
            </a:r>
            <a:r>
              <a:rPr lang="ar-SA" sz="18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47" y="2315496"/>
            <a:ext cx="8462898" cy="402630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/>
          <p:nvPr/>
        </p:nvSpPr>
        <p:spPr>
          <a:xfrm>
            <a:off x="133480" y="3362632"/>
            <a:ext cx="1135625" cy="125361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5865091" y="4827638"/>
            <a:ext cx="644603" cy="26055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6557069" y="4817806"/>
            <a:ext cx="527222" cy="28513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7126745" y="3446205"/>
            <a:ext cx="1612490" cy="289560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1" y="330686"/>
            <a:ext cx="781396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SA" sz="35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تصفح للقوانين / التشريعات حسب الدولة</a:t>
            </a:r>
            <a:endParaRPr sz="35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224590" y="1798820"/>
            <a:ext cx="11726778" cy="5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انقر فوق "تصفح حسب البلد" في الصفحة الرئيسية لـ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سيتم عرض جميع البلدان التي لديها قوانين / تشريعات خاصة بـ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NATLEX: 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حدد الدولة التي تريدها.</a:t>
            </a: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ستظهر قاعدة البيانات الدولة المختارة مع عدد القوانين والتشريعات الخاصة بذلك البلد والتي يمكن الوصول إليها من قاعدة بيانات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على سبيل المثال،</a:t>
            </a:r>
          </a:p>
          <a:p>
            <a:pPr indent="-342900" algn="r" rtl="1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حدد زيمبابوي ، وتظهر قاعدة البيانات أن لديها 395 قانونًا أو بندًا تشريعيًا خاصًا بذلك البلد.</a:t>
            </a:r>
            <a:endParaRPr lang="en-US" sz="20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sym typeface="Open Sans"/>
              </a:rPr>
              <a:t>يتم تقسيم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القوانين / التشريعات حسب الموضوع.</a:t>
            </a: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حدد الموضوعات التي سيتم عرضها بترتيب منظمة العمل الدولية أو الترتيب الأبجدي. بعض المواد لها مواضيع فرعية متعددة.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لعرض الموضوعات الفرعية ، انقر </a:t>
            </a:r>
            <a:r>
              <a:rPr lang="ar-SA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فوق علامة التبويب إظهار / إخفاء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الموضوعات الفرعية أو انقر فوق </a:t>
            </a:r>
            <a:r>
              <a:rPr lang="ar-SA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زر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الموجود بجوار الموضوع.</a:t>
            </a:r>
          </a:p>
          <a:p>
            <a:pPr marL="4572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ar-SA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يمثل الرقم الموجود بجانب كل موضوع عدد القوانين / التشريعات المتاحة في هذا الموضوع.</a:t>
            </a:r>
          </a:p>
          <a:p>
            <a:pPr marL="1143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ar-SA" sz="1800" dirty="0">
              <a:solidFill>
                <a:srgbClr val="3F3F3F"/>
              </a:solidFill>
              <a:latin typeface="Open Sans"/>
              <a:ea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NATLEX</a:t>
            </a:r>
            <a:r>
              <a:rPr lang="ar-SA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تصفح حسب الدولة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8580610" y="2927465"/>
            <a:ext cx="3015916" cy="21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SA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تظهر نتائج البحث 400 قانون أو مادة من التشريعات في زيمبابوي.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5" y="1888869"/>
            <a:ext cx="6981825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1310</Words>
  <Application>Microsoft Office PowerPoint</Application>
  <PresentationFormat>Widescreen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Trebuchet MS</vt:lpstr>
      <vt:lpstr>Arial</vt:lpstr>
      <vt:lpstr>Century Gothic</vt:lpstr>
      <vt:lpstr>Arial Rounded</vt:lpstr>
      <vt:lpstr>Courier New</vt:lpstr>
      <vt:lpstr>Calibri</vt:lpstr>
      <vt:lpstr>Gill Sans</vt:lpstr>
      <vt:lpstr>Open Sans</vt:lpstr>
      <vt:lpstr>Simple Light</vt:lpstr>
      <vt:lpstr>          </vt:lpstr>
      <vt:lpstr>الخطوط الرئيسية</vt:lpstr>
      <vt:lpstr>أهداف التعلم</vt:lpstr>
      <vt:lpstr>المقدمة</vt:lpstr>
      <vt:lpstr>قاعدة بيانات "ناتليكس" NATLEX التابعة لمنظمة العمل الدولية  </vt:lpstr>
      <vt:lpstr>الوصول إلى NATLEX  من بوابة  R4L الموحدة</vt:lpstr>
      <vt:lpstr>الصفحة الرئيسية لـ NATLEX</vt:lpstr>
      <vt:lpstr>تصفح للقوانين / التشريعات حسب الدولة</vt:lpstr>
      <vt:lpstr> NATLEXتصفح حسب الدولة</vt:lpstr>
      <vt:lpstr>الوصول إلى القوانين / التشريعات</vt:lpstr>
      <vt:lpstr>الوصول إلى القوانين / التشريعات - تابع</vt:lpstr>
      <vt:lpstr>البحث عن القوانين والتشريعات في "ناتليكس" NATLEX</vt:lpstr>
      <vt:lpstr>قاعدة بيانات "نورمليكس" NORMLEX</vt:lpstr>
      <vt:lpstr>قاعدة بيانات " NORMLEX - تابع</vt:lpstr>
      <vt:lpstr>الملخص</vt:lpstr>
      <vt:lpstr>أنت مدعو إلى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Marcia Mabhula</dc:creator>
  <cp:lastModifiedBy>AL GARRAYA, Gehane Omar</cp:lastModifiedBy>
  <cp:revision>25</cp:revision>
  <dcterms:created xsi:type="dcterms:W3CDTF">2020-02-14T15:04:15Z</dcterms:created>
  <dcterms:modified xsi:type="dcterms:W3CDTF">2024-07-24T08:16:29Z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71BAB2F3-960D-4BE7-A643-B5C34EC7BE9C</vt:lpwstr>
  </property>
  <property fmtid="{D5CDD505-2E9C-101B-9397-08002B2CF9AE}" pid="6" name="ArticulateProjectFull">
    <vt:lpwstr>C:\Users\Client\Documents\Research4life F2F materials 2021\20210621_M4_L4.5EN.Global Justice.ppta</vt:lpwstr>
  </property>
</Properties>
</file>