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6" r:id="rId15"/>
    <p:sldId id="30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08" r:id="rId33"/>
    <p:sldId id="309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342" r:id="rId48"/>
    <p:sldId id="343" r:id="rId49"/>
    <p:sldId id="344" r:id="rId50"/>
    <p:sldId id="305" r:id="rId51"/>
  </p:sldIdLst>
  <p:sldSz cx="12192000" cy="6858000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entury Gothic" panose="020B0502020202020204" pitchFamily="34" charset="0"/>
      <p:regular r:id="rId57"/>
      <p:bold r:id="rId58"/>
      <p:italic r:id="rId59"/>
      <p:boldItalic r:id="rId60"/>
    </p:embeddedFont>
    <p:embeddedFont>
      <p:font typeface="Open Sans" panose="020B0606030504020204" pitchFamily="34" charset="0"/>
      <p:regular r:id="rId61"/>
      <p:bold r:id="rId62"/>
      <p:italic r:id="rId63"/>
      <p:boldItalic r:id="rId64"/>
    </p:embeddedFont>
    <p:embeddedFont>
      <p:font typeface="Trebuchet MS" panose="020B0603020202020204" pitchFamily="3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ggtqK4xQ1l7XXmicHsKkh8xXAA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57E3F-3181-4FAA-8FF5-55DE2C81880A}" v="1" dt="2024-07-24T08:27:26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077"/>
  </p:normalViewPr>
  <p:slideViewPr>
    <p:cSldViewPr snapToGrid="0" snapToObjects="1">
      <p:cViewPr varScale="1">
        <p:scale>
          <a:sx n="76" d="100"/>
          <a:sy n="76" d="100"/>
        </p:scale>
        <p:origin x="8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 GARRAYA, Gehane Omar" userId="f23954c5-e144-4092-9610-5359c58a19a4" providerId="ADAL" clId="{3C357E3F-3181-4FAA-8FF5-55DE2C81880A}"/>
    <pc:docChg chg="custSel delSld modSld">
      <pc:chgData name="AL GARRAYA, Gehane Omar" userId="f23954c5-e144-4092-9610-5359c58a19a4" providerId="ADAL" clId="{3C357E3F-3181-4FAA-8FF5-55DE2C81880A}" dt="2024-07-24T08:28:18.052" v="14" actId="20577"/>
      <pc:docMkLst>
        <pc:docMk/>
      </pc:docMkLst>
      <pc:sldChg chg="modSp mod">
        <pc:chgData name="AL GARRAYA, Gehane Omar" userId="f23954c5-e144-4092-9610-5359c58a19a4" providerId="ADAL" clId="{3C357E3F-3181-4FAA-8FF5-55DE2C81880A}" dt="2024-07-24T08:27:56.581" v="4"/>
        <pc:sldMkLst>
          <pc:docMk/>
          <pc:sldMk cId="0" sldId="256"/>
        </pc:sldMkLst>
        <pc:spChg chg="mod">
          <ac:chgData name="AL GARRAYA, Gehane Omar" userId="f23954c5-e144-4092-9610-5359c58a19a4" providerId="ADAL" clId="{3C357E3F-3181-4FAA-8FF5-55DE2C81880A}" dt="2024-07-24T08:27:56.581" v="4"/>
          <ac:spMkLst>
            <pc:docMk/>
            <pc:sldMk cId="0" sldId="256"/>
            <ac:spMk id="71" creationId="{00000000-0000-0000-0000-000000000000}"/>
          </ac:spMkLst>
        </pc:spChg>
      </pc:sldChg>
      <pc:sldChg chg="modSp mod">
        <pc:chgData name="AL GARRAYA, Gehane Omar" userId="f23954c5-e144-4092-9610-5359c58a19a4" providerId="ADAL" clId="{3C357E3F-3181-4FAA-8FF5-55DE2C81880A}" dt="2024-07-24T08:28:18.052" v="14" actId="20577"/>
        <pc:sldMkLst>
          <pc:docMk/>
          <pc:sldMk cId="0" sldId="257"/>
        </pc:sldMkLst>
        <pc:spChg chg="mod">
          <ac:chgData name="AL GARRAYA, Gehane Omar" userId="f23954c5-e144-4092-9610-5359c58a19a4" providerId="ADAL" clId="{3C357E3F-3181-4FAA-8FF5-55DE2C81880A}" dt="2024-07-24T08:28:18.052" v="14" actId="20577"/>
          <ac:spMkLst>
            <pc:docMk/>
            <pc:sldMk cId="0" sldId="257"/>
            <ac:spMk id="83" creationId="{00000000-0000-0000-0000-000000000000}"/>
          </ac:spMkLst>
        </pc:spChg>
      </pc:sldChg>
      <pc:sldChg chg="del">
        <pc:chgData name="AL GARRAYA, Gehane Omar" userId="f23954c5-e144-4092-9610-5359c58a19a4" providerId="ADAL" clId="{3C357E3F-3181-4FAA-8FF5-55DE2C81880A}" dt="2024-07-24T08:27:22.475" v="0" actId="47"/>
        <pc:sldMkLst>
          <pc:docMk/>
          <pc:sldMk cId="2418119886" sldId="304"/>
        </pc:sldMkLst>
      </pc:sldChg>
      <pc:sldChg chg="modSp mod">
        <pc:chgData name="AL GARRAYA, Gehane Omar" userId="f23954c5-e144-4092-9610-5359c58a19a4" providerId="ADAL" clId="{3C357E3F-3181-4FAA-8FF5-55DE2C81880A}" dt="2024-07-24T08:27:43.044" v="3" actId="207"/>
        <pc:sldMkLst>
          <pc:docMk/>
          <pc:sldMk cId="1927612755" sldId="305"/>
        </pc:sldMkLst>
        <pc:spChg chg="mod">
          <ac:chgData name="AL GARRAYA, Gehane Omar" userId="f23954c5-e144-4092-9610-5359c58a19a4" providerId="ADAL" clId="{3C357E3F-3181-4FAA-8FF5-55DE2C81880A}" dt="2024-07-24T08:27:43.044" v="3" actId="207"/>
          <ac:spMkLst>
            <pc:docMk/>
            <pc:sldMk cId="1927612755" sldId="305"/>
            <ac:spMk id="284" creationId="{00000000-0000-0000-0000-000000000000}"/>
          </ac:spMkLst>
        </pc:spChg>
      </pc:sldChg>
    </pc:docChg>
  </pc:docChgLst>
  <pc:docChgLst>
    <pc:chgData name="AL GARRAYA, Gehane Omar" userId="f23954c5-e144-4092-9610-5359c58a19a4" providerId="ADAL" clId="{2BD59905-E725-49B7-A20A-B3407381DAB0}"/>
    <pc:docChg chg="modSld">
      <pc:chgData name="AL GARRAYA, Gehane Omar" userId="f23954c5-e144-4092-9610-5359c58a19a4" providerId="ADAL" clId="{2BD59905-E725-49B7-A20A-B3407381DAB0}" dt="2023-03-25T10:41:27.732" v="1" actId="20577"/>
      <pc:docMkLst>
        <pc:docMk/>
      </pc:docMkLst>
      <pc:sldChg chg="modSp mod">
        <pc:chgData name="AL GARRAYA, Gehane Omar" userId="f23954c5-e144-4092-9610-5359c58a19a4" providerId="ADAL" clId="{2BD59905-E725-49B7-A20A-B3407381DAB0}" dt="2023-03-25T10:41:27.732" v="1" actId="20577"/>
        <pc:sldMkLst>
          <pc:docMk/>
          <pc:sldMk cId="0" sldId="267"/>
        </pc:sldMkLst>
        <pc:spChg chg="mod">
          <ac:chgData name="AL GARRAYA, Gehane Omar" userId="f23954c5-e144-4092-9610-5359c58a19a4" providerId="ADAL" clId="{2BD59905-E725-49B7-A20A-B3407381DAB0}" dt="2023-03-25T10:41:27.732" v="1" actId="20577"/>
          <ac:spMkLst>
            <pc:docMk/>
            <pc:sldMk cId="0" sldId="267"/>
            <ac:spMk id="17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54" name="Google Shape;15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63" name="Google Shape;16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70" name="Google Shape;1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79" name="Google Shape;17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86" name="Google Shape;18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95" name="Google Shape;19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02" name="Google Shape;20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11" name="Google Shape;21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18" name="Google Shape;218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27" name="Google Shape;22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34" name="Google Shape;23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45" name="Google Shape;245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52" name="Google Shape;252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additional access to discipline specific free e-journal resources, go to Lessons 4.1–4.5.  Also</a:t>
            </a:r>
            <a:r>
              <a:rPr lang="en-US" sz="12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Scholar (Research4Life) is another useful tool for accessing free articles (see Lesson 3.6).</a:t>
            </a:r>
            <a:endParaRPr dirty="0"/>
          </a:p>
        </p:txBody>
      </p:sp>
      <p:sp>
        <p:nvSpPr>
          <p:cNvPr id="261" name="Google Shape;261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68" name="Google Shape;268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77" name="Google Shape;277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84" name="Google Shape;284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93" name="Google Shape;293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00" name="Google Shape;300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09" name="Google Shape;309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93777d6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193777d63b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193777d63b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93777d63b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193777d63b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193777d63b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16" name="Google Shape;316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25" name="Google Shape;325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32" name="Google Shape;332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41" name="Google Shape;341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48" name="Google Shape;348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57" name="Google Shape;357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dirty="0"/>
              <a:t>Depending on specific information needs (i.e. peer review articles vs. policy issues or teaching material), some of these tools will be more useful than others. 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dirty="0"/>
              <a:t>Note that this lesson is a sampling and that there are other useful resources that have not been discussed. 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dirty="0"/>
              <a:t>see Modules 4.1 - 4.5 Lessons for more information on internet resources that are geared toward Research4Life discipline specific </a:t>
            </a:r>
            <a:r>
              <a:rPr lang="en-US" dirty="0" err="1"/>
              <a:t>programmes</a:t>
            </a:r>
            <a:r>
              <a:rPr lang="en-US" dirty="0"/>
              <a:t> can be found in.</a:t>
            </a:r>
            <a:endParaRPr dirty="0"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64" name="Google Shape;364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73" name="Google Shape;373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80" name="Google Shape;380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89" name="Google Shape;389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96" name="Google Shape;396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405" name="Google Shape;405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412" name="Google Shape;412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27b3dbef2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727b3dbef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54d2444c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754d2444ce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754d2444ce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301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22" name="Google Shape;1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38" name="Google Shape;13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47" name="Google Shape;14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119cced83_0_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7119cced83_0_5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7119cced83_0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g7119cced83_0_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7435" y="0"/>
            <a:ext cx="7544565" cy="24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19cced83_0_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g7119cced83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19cced83_0_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g7119cced83_0_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7119cced83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19cced83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838200" y="1554480"/>
            <a:ext cx="10515600" cy="493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07412"/>
            <a:ext cx="105156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463" y="1071505"/>
            <a:ext cx="2268566" cy="75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75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119cced83_0_99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7119cced83_0_9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7119cced83_0_99"/>
          <p:cNvSpPr txBox="1">
            <a:spLocks noGrp="1"/>
          </p:cNvSpPr>
          <p:nvPr>
            <p:ph type="dt" idx="10"/>
          </p:nvPr>
        </p:nvSpPr>
        <p:spPr>
          <a:xfrm>
            <a:off x="9357855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7119cced83_0_9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g7119cced83_0_9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g7119cced83_0_99"/>
          <p:cNvSpPr/>
          <p:nvPr/>
        </p:nvSpPr>
        <p:spPr>
          <a:xfrm>
            <a:off x="5732813" y="1604188"/>
            <a:ext cx="2900100" cy="69600"/>
          </a:xfrm>
          <a:prstGeom prst="rect">
            <a:avLst/>
          </a:prstGeom>
          <a:solidFill>
            <a:srgbClr val="4EB7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119cced83_0_99"/>
          <p:cNvSpPr/>
          <p:nvPr/>
        </p:nvSpPr>
        <p:spPr>
          <a:xfrm>
            <a:off x="0" y="1604187"/>
            <a:ext cx="2704011" cy="69509"/>
          </a:xfrm>
          <a:prstGeom prst="rect">
            <a:avLst/>
          </a:prstGeom>
          <a:solidFill>
            <a:srgbClr val="F49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7119cced83_0_99"/>
          <p:cNvSpPr/>
          <p:nvPr/>
        </p:nvSpPr>
        <p:spPr>
          <a:xfrm rot="10800000" flipH="1">
            <a:off x="2704011" y="1604187"/>
            <a:ext cx="3028802" cy="69509"/>
          </a:xfrm>
          <a:prstGeom prst="rect">
            <a:avLst/>
          </a:prstGeom>
          <a:solidFill>
            <a:srgbClr val="154A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g7119cced83_0_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0126" y="134938"/>
            <a:ext cx="4391874" cy="1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119cced83_0_6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g7119cced83_0_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119cced83_0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7119cced83_0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7119cced83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119cced83_0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7119cced83_0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g7119cced83_0_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g7119cced83_0_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119cced83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7119cced83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119cced83_0_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g7119cced83_0_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g7119cced83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119cced83_0_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" name="Google Shape;49;g7119cced83_0_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19cced83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7119cced83_0_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g7119cced83_0_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g7119cced83_0_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7119cced83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119cced83_0_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7119cced83_0_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7119cced83_0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pmc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talib.gpo.go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guides.asu.edu/openaccessresources" TargetMode="External"/><Relationship Id="rId4" Type="http://schemas.openxmlformats.org/officeDocument/2006/relationships/hyperlink" Target="https://metalib.gpo.gov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2.sherpa.ac.uk/opendoa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grey.eu/search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ldwidescience.org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search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t-europe.eu/basic-search.ph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d.aau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ndltd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abooks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freebookcentre.net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chopen.com/books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.edu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umn.edu/opentextbooks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4life.org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2w3CU5C" TargetMode="External"/><Relationship Id="rId5" Type="http://schemas.openxmlformats.org/officeDocument/2006/relationships/hyperlink" Target="http://www.research4life.org/newsletter" TargetMode="External"/><Relationship Id="rId4" Type="http://schemas.openxmlformats.org/officeDocument/2006/relationships/hyperlink" Target="http://www.research4life.org/trainin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sdgs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s://www.un.org/sustainabledevelopment/globalpartnerships/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hyperlink" Target="https://www.un.org/sustainabledevelopment/gender-equality/tnerships/" TargetMode="External"/><Relationship Id="rId10" Type="http://schemas.openxmlformats.org/officeDocument/2006/relationships/image" Target="../media/image54.png"/><Relationship Id="rId4" Type="http://schemas.openxmlformats.org/officeDocument/2006/relationships/hyperlink" Target="https://www.un.org/sustainabledevelopment/inequality/" TargetMode="External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earch4life.org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mailto:r4l@research4life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-search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e.ac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subTitle" idx="1"/>
          </p:nvPr>
        </p:nvSpPr>
        <p:spPr>
          <a:xfrm>
            <a:off x="0" y="4029770"/>
            <a:ext cx="12192000" cy="7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ar-SA" sz="40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مصادر </a:t>
            </a:r>
            <a:r>
              <a:rPr lang="ar-EG" sz="40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بينية</a:t>
            </a:r>
            <a:r>
              <a:rPr lang="ar-SA" sz="40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40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ar-SA" sz="40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بين التخصصات</a:t>
            </a:r>
            <a:r>
              <a:rPr lang="ar-EG" sz="40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4000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38"/>
          <p:cNvSpPr txBox="1">
            <a:spLocks noGrp="1"/>
          </p:cNvSpPr>
          <p:nvPr>
            <p:ph type="ctrTitle"/>
          </p:nvPr>
        </p:nvSpPr>
        <p:spPr>
          <a:xfrm>
            <a:off x="-2" y="2036456"/>
            <a:ext cx="121920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lvl="0">
              <a:lnSpc>
                <a:spcPct val="90000"/>
              </a:lnSpc>
              <a:buSzPts val="4400"/>
            </a:pPr>
            <a:r>
              <a:rPr lang="ar-SA" sz="3563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مصادر إضافية محددة </a:t>
            </a:r>
            <a:r>
              <a:rPr lang="ar-EG" sz="3563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وفقاً ل</a:t>
            </a:r>
            <a:r>
              <a:rPr lang="ar-SA" sz="3563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لتخصص</a:t>
            </a:r>
            <a:endParaRPr sz="3888" b="1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38"/>
          <p:cNvSpPr txBox="1"/>
          <p:nvPr/>
        </p:nvSpPr>
        <p:spPr>
          <a:xfrm>
            <a:off x="-2" y="5606084"/>
            <a:ext cx="12192000" cy="491248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مجموعات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البح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 من أجل الحياة 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Research4Life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هي 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شراكة بين القطاعين ال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عام و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خاص لخمس مجموعات 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600" y="6148180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6669" y="6207625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0478" y="6118184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0080" y="618119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38199" y="6141339"/>
            <a:ext cx="1523874" cy="6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بي 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أ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م سي الأوروبية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Europe PMC 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11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342900" algn="r" rtl="1">
              <a:lnSpc>
                <a:spcPct val="100000"/>
              </a:lnSpc>
              <a:buClr>
                <a:schemeClr val="dk1"/>
              </a:buClr>
            </a:pPr>
            <a:r>
              <a:rPr lang="ar-SA" sz="2800" dirty="0">
                <a:latin typeface="Open Sans"/>
                <a:ea typeface="Open Sans"/>
                <a:cs typeface="Open Sans"/>
                <a:sym typeface="Open Sans"/>
              </a:rPr>
              <a:t>متاح من خلال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https://europepmc.org</a:t>
            </a:r>
            <a:endParaRPr lang="en-US"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42900" algn="r" rtl="1">
              <a:lnSpc>
                <a:spcPct val="100000"/>
              </a:lnSpc>
              <a:buClr>
                <a:schemeClr val="dk1"/>
              </a:buClr>
            </a:pPr>
            <a:endParaRPr sz="2800" dirty="0"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481263" y="3721768"/>
            <a:ext cx="2695074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ar-SA" sz="2400" dirty="0">
                <a:latin typeface="Open Sans"/>
                <a:ea typeface="Open Sans"/>
                <a:cs typeface="Open Sans"/>
                <a:sym typeface="Open Sans"/>
              </a:rPr>
              <a:t>صفحه البحث المتاحة من </a:t>
            </a:r>
            <a:r>
              <a:rPr lang="ar-EG" sz="2400" dirty="0"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sz="2400" dirty="0">
                <a:latin typeface="Open Sans"/>
                <a:ea typeface="Open Sans"/>
                <a:cs typeface="Open Sans"/>
                <a:sym typeface="Open Sans"/>
              </a:rPr>
              <a:t>بي </a:t>
            </a:r>
            <a:r>
              <a:rPr lang="ar-EG" sz="2400" dirty="0">
                <a:latin typeface="Open Sans"/>
                <a:ea typeface="Open Sans"/>
                <a:cs typeface="Open Sans"/>
                <a:sym typeface="Open Sans"/>
              </a:rPr>
              <a:t>أ</a:t>
            </a:r>
            <a:r>
              <a:rPr lang="ar-SA" sz="2400" dirty="0">
                <a:latin typeface="Open Sans"/>
                <a:ea typeface="Open Sans"/>
                <a:cs typeface="Open Sans"/>
                <a:sym typeface="Open Sans"/>
              </a:rPr>
              <a:t>م سي الاوروبية</a:t>
            </a:r>
            <a:r>
              <a:rPr lang="ar-EG" sz="2400" dirty="0">
                <a:latin typeface="Open Sans"/>
                <a:ea typeface="Open Sans"/>
                <a:cs typeface="Open Sans"/>
                <a:sym typeface="Open Sans"/>
              </a:rPr>
              <a:t>"</a:t>
            </a: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9" name="Google Shape;159;p11" descr="https://lh6.googleusercontent.com/QcwWnrBSlDV_OlR3qfW2wUvr65JS1ErecUvsysq-9pMhrFpt8Kjhx2nSItnGmpfNUtnd4Y7mFi9dz6rdKe6MiVn0AheQAofBApgmQh2bZyBdbe6axQ426Q8F4Yjatuwm76FG5s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2364" y="3022946"/>
            <a:ext cx="7918417" cy="179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بي ام سي الأوروبية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Europe PMC </a:t>
            </a:r>
            <a:r>
              <a:rPr lang="ar-SA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. استكمال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518" y="2099924"/>
            <a:ext cx="10432898" cy="438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مي</a:t>
            </a:r>
            <a:r>
              <a:rPr lang="ar-EG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تالي</a:t>
            </a:r>
            <a:r>
              <a:rPr lang="ar-SA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ب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Metalib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17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2300" indent="-342900" algn="r" rtl="1">
              <a:lnSpc>
                <a:spcPct val="100000"/>
              </a:lnSpc>
              <a:buClr>
                <a:schemeClr val="dk1"/>
              </a:buClr>
            </a:pPr>
            <a:r>
              <a:rPr lang="ar-SA" dirty="0">
                <a:latin typeface="Open Sans"/>
                <a:ea typeface="Open Sans"/>
                <a:cs typeface="Open Sans"/>
                <a:sym typeface="Open Sans"/>
              </a:rPr>
              <a:t>متاح من خلال </a:t>
            </a:r>
            <a:r>
              <a:rPr lang="en-US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https://metalib.gpo.gov/</a:t>
            </a: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22300" indent="-342900" algn="r" rtl="1">
              <a:lnSpc>
                <a:spcPct val="100000"/>
              </a:lnSpc>
              <a:buClr>
                <a:schemeClr val="dk1"/>
              </a:buClr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69900" indent="-342900" algn="r" rtl="1">
              <a:lnSpc>
                <a:spcPct val="100000"/>
              </a:lnSpc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22300" indent="-342900" algn="r" rtl="1">
              <a:lnSpc>
                <a:spcPct val="100000"/>
              </a:lnSpc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481263" y="3721768"/>
            <a:ext cx="2695074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ar-SA" sz="2400" dirty="0">
                <a:latin typeface="Open Sans"/>
                <a:ea typeface="Open Sans"/>
                <a:cs typeface="Open Sans"/>
                <a:sym typeface="Open Sans"/>
              </a:rPr>
              <a:t>صفحه البحث المتاحة من </a:t>
            </a:r>
            <a:r>
              <a:rPr lang="ar-EG" sz="2400" dirty="0">
                <a:latin typeface="Open Sans"/>
                <a:ea typeface="Open Sans"/>
                <a:cs typeface="Open Sans"/>
                <a:sym typeface="Open Sans"/>
              </a:rPr>
              <a:t>ميتالاب</a:t>
            </a:r>
            <a:endParaRPr lang="ar-SA"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5" name="Google Shape;175;p17" descr="https://lh6.googleusercontent.com/dkKojLr-_gH9UH_ALhsULXjctD08u_E4ECYWpInJTIl2-Uvp69fnO1qhfGk4FNcaSMqpkShAD1-y87l4VrX18lYBfcGTVWLiQ78QGWeve-SBzLMOgAegS0kC3OI9u4a6MySDr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2753123"/>
            <a:ext cx="8019306" cy="32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6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ميتا</a:t>
            </a:r>
            <a:r>
              <a:rPr lang="ar-EG" sz="36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لاب</a:t>
            </a:r>
            <a:r>
              <a:rPr lang="ar-SA" sz="36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Metalib</a:t>
            </a:r>
            <a:r>
              <a:rPr lang="ar-SA" sz="24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. استكمال </a:t>
            </a:r>
            <a:endParaRPr sz="36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2" name="Google Shape;1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681" y="1989816"/>
            <a:ext cx="10064040" cy="4515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>
            <a:spLocks noGrp="1"/>
          </p:cNvSpPr>
          <p:nvPr>
            <p:ph type="title"/>
          </p:nvPr>
        </p:nvSpPr>
        <p:spPr>
          <a:xfrm>
            <a:off x="0" y="169613"/>
            <a:ext cx="7791450" cy="112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ar-EG" sz="3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مصادر الوصول الحر</a:t>
            </a:r>
            <a:endParaRPr sz="3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9"/>
          <p:cNvSpPr txBox="1">
            <a:spLocks noGrp="1"/>
          </p:cNvSpPr>
          <p:nvPr>
            <p:ph type="body" idx="1"/>
          </p:nvPr>
        </p:nvSpPr>
        <p:spPr>
          <a:xfrm>
            <a:off x="944685" y="2453964"/>
            <a:ext cx="9629118" cy="373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7" name="Google Shape;18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2104" y="2459819"/>
            <a:ext cx="8834283" cy="417357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 txBox="1"/>
          <p:nvPr/>
        </p:nvSpPr>
        <p:spPr>
          <a:xfrm>
            <a:off x="7669160" y="4527755"/>
            <a:ext cx="2168014" cy="36871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5185775" y="2467634"/>
            <a:ext cx="3975382" cy="46162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EG" sz="2400" b="0" i="0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صفحة البحث لمصادر الوصول الحر</a:t>
            </a:r>
            <a:endParaRPr sz="2400" b="0" i="0" u="none" strike="noStrike" cap="none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671050" y="1776381"/>
            <a:ext cx="101763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69900" marR="0" lvl="0" indent="-34290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ar-EG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متاح من خلال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sng" strike="noStrike" cap="none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24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https://libguides.asu.edu/openaccessresources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 b="0" i="0" u="none" strike="noStrike" cap="none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/>
          <p:nvPr/>
        </p:nvSpPr>
        <p:spPr>
          <a:xfrm>
            <a:off x="0" y="329461"/>
            <a:ext cx="6834576" cy="145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tabLst/>
              <a:defRPr/>
            </a:pPr>
            <a:endParaRPr kumimoji="0" sz="3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 txBox="1">
            <a:spLocks noGrp="1"/>
          </p:cNvSpPr>
          <p:nvPr>
            <p:ph type="body" idx="1"/>
          </p:nvPr>
        </p:nvSpPr>
        <p:spPr>
          <a:xfrm>
            <a:off x="178676" y="1780265"/>
            <a:ext cx="7283669" cy="483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endParaRPr/>
          </a:p>
        </p:txBody>
      </p:sp>
      <p:sp>
        <p:nvSpPr>
          <p:cNvPr id="197" name="Google Shape;197;p10"/>
          <p:cNvSpPr txBox="1"/>
          <p:nvPr/>
        </p:nvSpPr>
        <p:spPr>
          <a:xfrm>
            <a:off x="-1261241" y="2341111"/>
            <a:ext cx="7641021" cy="455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003" y="1762717"/>
            <a:ext cx="9097846" cy="509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 txBox="1">
            <a:spLocks noGrp="1"/>
          </p:cNvSpPr>
          <p:nvPr>
            <p:ph type="title"/>
          </p:nvPr>
        </p:nvSpPr>
        <p:spPr>
          <a:xfrm>
            <a:off x="0" y="246553"/>
            <a:ext cx="7797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ar-EG" sz="3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مصادر الوصول الحر. </a:t>
            </a:r>
            <a:r>
              <a:rPr lang="ar-EG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استكمال</a:t>
            </a:r>
            <a:endParaRPr sz="24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6450074" y="4729354"/>
            <a:ext cx="3439886" cy="6917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3589758" y="5174246"/>
            <a:ext cx="3562256" cy="3483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دليل مستودعات الوصول الحر </a:t>
            </a: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OpenDORA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2300" indent="-342900" algn="r" rtl="1">
              <a:lnSpc>
                <a:spcPct val="100000"/>
              </a:lnSpc>
              <a:buClr>
                <a:schemeClr val="dk1"/>
              </a:buClr>
            </a:pPr>
            <a:r>
              <a:rPr lang="ar-SA" dirty="0">
                <a:latin typeface="Open Sans"/>
                <a:ea typeface="Open Sans"/>
                <a:cs typeface="Open Sans"/>
                <a:sym typeface="Open Sans"/>
              </a:rPr>
              <a:t>متاح من خلال  </a:t>
            </a:r>
            <a:r>
              <a:rPr lang="en-US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https://v2.sherpa.ac.uk/opendoar/</a:t>
            </a: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indent="-342900">
              <a:lnSpc>
                <a:spcPct val="100000"/>
              </a:lnSpc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22300" indent="-342900">
              <a:lnSpc>
                <a:spcPct val="100000"/>
              </a:lnSpc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481263" y="3721768"/>
            <a:ext cx="2695074" cy="12002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2400" dirty="0">
                <a:latin typeface="Open Sans"/>
                <a:ea typeface="Open Sans"/>
                <a:cs typeface="Open Sans"/>
                <a:sym typeface="Open Sans"/>
              </a:rPr>
              <a:t>صفحه البحث المتاحة </a:t>
            </a:r>
            <a:r>
              <a:rPr lang="ar-EG" sz="2400" dirty="0">
                <a:latin typeface="Open Sans"/>
                <a:ea typeface="Open Sans"/>
                <a:cs typeface="Open Sans"/>
                <a:sym typeface="Open Sans"/>
              </a:rPr>
              <a:t>في دليل مستودعات الوصول الحر </a:t>
            </a:r>
            <a:r>
              <a:rPr lang="en-US" sz="2400" dirty="0" err="1">
                <a:latin typeface="Open Sans"/>
                <a:ea typeface="Open Sans"/>
                <a:cs typeface="Open Sans"/>
                <a:sym typeface="Open Sans"/>
              </a:rPr>
              <a:t>OpenDORA</a:t>
            </a:r>
            <a:endParaRPr lang="ar-SA"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1" name="Google Shape;191;p23" descr="https://lh6.googleusercontent.com/VudXCiwj4y8Gi82SpoAp6UQ4r083HLqSoMbNotJ0n-tWTS6dQPBZ3Y1zsYovgWuRANAzG4LjppZ40lX1OTBXX8P7i-IFJGMk7kSPcugdgSBMvWgdq8qqesB_g1fspsxY5AKDTH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3025642"/>
            <a:ext cx="8145214" cy="2793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83503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دليل مستودعات الوصول الحر </a:t>
            </a: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OpenDORA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. استكمال </a:t>
            </a:r>
            <a:b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161" y="2083633"/>
            <a:ext cx="11199051" cy="430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10434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قاعدة بيانات الإنتاج الفكري الرمادي المفتوحة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 Grey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1905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481263" y="3721768"/>
            <a:ext cx="2695074" cy="15696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صفحة البحث المتاحة </a:t>
            </a:r>
            <a:r>
              <a:rPr lang="ar-EG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في قاعدة بيانات الإنتاج الفكري الرمادي المفتوحة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Open Grey</a:t>
            </a: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7" name="Google Shape;207;p25" descr="https://lh4.googleusercontent.com/uCi_NUmvLz8a-o0ClMn6DhDLWSPuWQlVFWXN3akqxqlKz9Ff0pGpBSsYIkeJvQLs288y3KfSNttqVJWQ6NnyxWHz-RB4xUZUw5tPAAxIwFkrIcTDAPyhcr3r4I3aQufb9nd-6s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5679" y="2975303"/>
            <a:ext cx="8263790" cy="28558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F5C4CD-A284-4446-897A-E6B205EFE2F6}"/>
              </a:ext>
            </a:extLst>
          </p:cNvPr>
          <p:cNvSpPr txBox="1"/>
          <p:nvPr/>
        </p:nvSpPr>
        <p:spPr>
          <a:xfrm>
            <a:off x="1828800" y="1842668"/>
            <a:ext cx="78358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dirty="0"/>
              <a:t>متاح من خلال </a:t>
            </a:r>
            <a:r>
              <a:rPr lang="en-US" sz="28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http://www.opengrey.eu/search/</a:t>
            </a:r>
            <a:endParaRPr lang="en-US"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indent="-4572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04548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EG" sz="28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قاعدة بيانات الإنتاج الفكري الرمادي المفتوحة</a:t>
            </a:r>
            <a:r>
              <a:rPr lang="en-US" sz="28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 Grey</a:t>
            </a:r>
            <a:r>
              <a:rPr lang="ar-SA" sz="28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. استكمال</a:t>
            </a:r>
            <a:endParaRPr sz="28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169" y="1908006"/>
            <a:ext cx="10453303" cy="46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-1741714" y="422784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ar-SA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الخطوط الرئيسية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208409" y="1564167"/>
            <a:ext cx="10597241" cy="451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457200" algn="r" rtl="1">
              <a:buClr>
                <a:schemeClr val="dk2"/>
              </a:buClr>
            </a:pP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مقدم</a:t>
            </a:r>
            <a:r>
              <a:rPr lang="ar-EG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ة</a:t>
            </a:r>
            <a:endParaRPr lang="ar-SA" sz="2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indent="-457200" algn="r" rtl="1">
              <a:buClr>
                <a:schemeClr val="dk2"/>
              </a:buClr>
            </a:pP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أدوات البحث المجمع والمستودعات </a:t>
            </a:r>
          </a:p>
          <a:p>
            <a:pPr marL="609600" indent="-457200" algn="r" rtl="1">
              <a:buClr>
                <a:schemeClr val="dk2"/>
              </a:buClr>
            </a:pP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مصادر المجلات ال</a:t>
            </a:r>
            <a:r>
              <a:rPr lang="ar-EG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إ</a:t>
            </a: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لكترونية المجانية</a:t>
            </a:r>
            <a:r>
              <a:rPr lang="ar-EG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قواعد البيانات والناشرين </a:t>
            </a:r>
            <a:endParaRPr lang="ar-EG" sz="2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indent="-457200" algn="r" rtl="1">
              <a:buClr>
                <a:schemeClr val="dk2"/>
              </a:buClr>
            </a:pP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منافذ وبوابات الاطروحات</a:t>
            </a:r>
            <a:r>
              <a:rPr lang="ar-EG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/الرسائل</a:t>
            </a: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العلمية</a:t>
            </a:r>
          </a:p>
          <a:p>
            <a:pPr marL="609600" indent="-457200" algn="r" rtl="1">
              <a:buClr>
                <a:schemeClr val="dk2"/>
              </a:buClr>
            </a:pP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أدوات </a:t>
            </a:r>
            <a:r>
              <a:rPr lang="ar-SA" sz="2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مت</a:t>
            </a:r>
            <a:r>
              <a:rPr lang="ar-EG" sz="2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نوعة</a:t>
            </a:r>
            <a:endParaRPr lang="ar-SA" sz="28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indent="-457200" algn="r" rtl="1">
              <a:buClr>
                <a:schemeClr val="dk2"/>
              </a:buClr>
            </a:pP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مصادر كتب </a:t>
            </a:r>
            <a:r>
              <a:rPr lang="ar-EG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إ</a:t>
            </a: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لكترونية</a:t>
            </a:r>
          </a:p>
          <a:p>
            <a:pPr marL="609600" indent="-457200" algn="r" rtl="1">
              <a:buClr>
                <a:schemeClr val="dk2"/>
              </a:buClr>
            </a:pP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ملخص</a:t>
            </a:r>
            <a:endParaRPr sz="2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39"/>
          <p:cNvSpPr txBox="1">
            <a:spLocks noGrp="1"/>
          </p:cNvSpPr>
          <p:nvPr>
            <p:ph type="dt" idx="10"/>
          </p:nvPr>
        </p:nvSpPr>
        <p:spPr>
          <a:xfrm>
            <a:off x="9434050" y="6455525"/>
            <a:ext cx="27432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/>
              <a:t>v1.1 July 2024</a:t>
            </a:r>
            <a:endParaRPr sz="1200" dirty="0"/>
          </a:p>
        </p:txBody>
      </p:sp>
      <p:pic>
        <p:nvPicPr>
          <p:cNvPr id="84" name="Google Shape;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6" y="6515076"/>
            <a:ext cx="699175" cy="23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9"/>
          <p:cNvSpPr txBox="1"/>
          <p:nvPr/>
        </p:nvSpPr>
        <p:spPr>
          <a:xfrm>
            <a:off x="770025" y="6455513"/>
            <a:ext cx="97839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work is licensed under Creative Commons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Attribution-ShareAlike 4.0 International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(CC BY-SA 4.0)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ببميد 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سينترال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PubMed Central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27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2300" indent="-342900" algn="r" rtl="1">
              <a:lnSpc>
                <a:spcPct val="100000"/>
              </a:lnSpc>
              <a:buClr>
                <a:schemeClr val="dk1"/>
              </a:buClr>
            </a:pPr>
            <a:r>
              <a:rPr lang="ar-SA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متاح من خلال </a:t>
            </a:r>
            <a:r>
              <a:rPr lang="en-US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https://www.ncbi.nlm.nih.gov/pmc</a:t>
            </a: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9400" indent="0" algn="r" rtl="1">
              <a:lnSpc>
                <a:spcPct val="100000"/>
              </a:lnSpc>
              <a:buClr>
                <a:schemeClr val="dk1"/>
              </a:buClr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69900" indent="-342900" algn="r" rtl="1">
              <a:lnSpc>
                <a:spcPct val="100000"/>
              </a:lnSpc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22300" indent="-342900" algn="r" rtl="1">
              <a:lnSpc>
                <a:spcPct val="100000"/>
              </a:lnSpc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481263" y="3721768"/>
            <a:ext cx="2695074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صفحة البحث المتاحة من </a:t>
            </a:r>
            <a:r>
              <a:rPr lang="ar-EG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ببميد</a:t>
            </a:r>
            <a:r>
              <a:rPr lang="ar-SA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سينترال </a:t>
            </a: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3" name="Google Shape;223;p27" descr="https://lh5.googleusercontent.com/62P4nIISTr8R_j8VT3aQ4AVeUUxI2Wbkk271F9Kl0H1dR_IUqrKX8EKbgCJxFzIqYyDvIzwjfl53L6h2sedzkUgu9wYLbigAlDbL21vjkGWxT7VHk5qu6Gu3KtDDwbhaRFa_Pr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7445" y="3142866"/>
            <a:ext cx="8302845" cy="2178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ببميد 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سينترال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PubMed Central</a:t>
            </a:r>
            <a:r>
              <a:rPr lang="ar-SA" sz="24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. استكمال 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793" y="1999767"/>
            <a:ext cx="10772585" cy="452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0" y="392251"/>
            <a:ext cx="7837714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موقع 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ورلد وايد ساينس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WorldWideScience.org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29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1905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224852" y="3721768"/>
            <a:ext cx="3188490" cy="769401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صفحة البحث المتاحة </a:t>
            </a:r>
            <a:r>
              <a:rPr lang="ar-EG" sz="2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في</a:t>
            </a:r>
            <a:r>
              <a:rPr lang="ar-SA" sz="2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ar-EG" sz="22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200" dirty="0"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sz="2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ورلد وايد ساينس</a:t>
            </a:r>
            <a:r>
              <a:rPr lang="ar-EG" sz="2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endParaRPr sz="22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9" name="Google Shape;239;p29" descr="https://lh3.googleusercontent.com/3MglkyeWEh4mTy8chAhFlXauDoKOgO0yi_9rnrd73isj6z1lI0t0Z44HCNaAkCpgKr5uZ-IX55LFx3RT0NlO5AUNXDVtrC4wcafxta_A4h4JbGWsseUMeKlWT2JY4Bwz6iWW_F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1407" y="2949905"/>
            <a:ext cx="4074968" cy="68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 descr="https://lh4.googleusercontent.com/o7pmug5DWupCeyNhZ88vbZGGThdza1-tgLF0lS7kW9r4PvlP5iYnvjfBOOP3KJuFywVzSKaHhv4or9ER3BokfTglVvwrHinoeQRwF6gTKL0stoAoZg7PdkNMSzugXVDl4TvWZ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2534" y="3616431"/>
            <a:ext cx="7932713" cy="95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9" descr="https://docs.google.com/drawings/u/0/d/sVtoc8xjXB-44rhQzHnjMrg/image?w=326&amp;h=29&amp;rev=1&amp;ac=1&amp;parent=1GUshgHgdIfYVA_TvfyhOZKs-41IHx5V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16576" y="4160382"/>
            <a:ext cx="5531371" cy="492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31F627-B86E-3445-8B9B-348067CDD084}"/>
              </a:ext>
            </a:extLst>
          </p:cNvPr>
          <p:cNvSpPr txBox="1"/>
          <p:nvPr/>
        </p:nvSpPr>
        <p:spPr>
          <a:xfrm>
            <a:off x="3311351" y="1883899"/>
            <a:ext cx="6292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/>
              <a:t>متاح من خلال </a:t>
            </a:r>
            <a:r>
              <a:rPr lang="en-US" sz="24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https://worldwidescience.org/</a:t>
            </a:r>
            <a:endParaRPr lang="en-US" sz="2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>
            <a:spLocks noGrp="1"/>
          </p:cNvSpPr>
          <p:nvPr>
            <p:ph type="title"/>
          </p:nvPr>
        </p:nvSpPr>
        <p:spPr>
          <a:xfrm>
            <a:off x="-1" y="437222"/>
            <a:ext cx="8141919" cy="117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en-US" sz="28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8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موقع </a:t>
            </a:r>
            <a:r>
              <a:rPr lang="ar-EG" sz="28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sz="28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ورلد وايد ساينس</a:t>
            </a:r>
            <a:r>
              <a:rPr lang="ar-EG" sz="28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en-US" sz="28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WorldWideScience.org</a:t>
            </a:r>
            <a:r>
              <a:rPr lang="ar-SA" sz="28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. استكمال</a:t>
            </a:r>
            <a:endParaRPr sz="28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426" y="1886151"/>
            <a:ext cx="10199140" cy="473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342900" algn="r" rtl="1">
              <a:lnSpc>
                <a:spcPct val="100000"/>
              </a:lnSpc>
              <a:buClr>
                <a:schemeClr val="dk1"/>
              </a:buClr>
            </a:pPr>
            <a:r>
              <a:rPr lang="ar-SA" dirty="0">
                <a:latin typeface="Open Sans"/>
                <a:ea typeface="Open Sans"/>
                <a:cs typeface="Open Sans"/>
                <a:sym typeface="Open Sans"/>
              </a:rPr>
              <a:t>متاح من خلال </a:t>
            </a:r>
            <a:r>
              <a:rPr lang="en-US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https://doaj.org/search/</a:t>
            </a: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indent="-342900" algn="r" rtl="1">
              <a:lnSpc>
                <a:spcPct val="100000"/>
              </a:lnSpc>
              <a:buClr>
                <a:schemeClr val="dk1"/>
              </a:buClr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69900" indent="-342900" algn="r" rtl="1">
              <a:lnSpc>
                <a:spcPct val="100000"/>
              </a:lnSpc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22300" indent="-342900" algn="r" rtl="1">
              <a:lnSpc>
                <a:spcPct val="100000"/>
              </a:lnSpc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224852" y="3721768"/>
            <a:ext cx="3432748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صفحة البحث المتاحة </a:t>
            </a:r>
            <a:r>
              <a:rPr lang="ar-EG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في دليل دوريات الوصول الحر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DOAJ</a:t>
            </a: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51CE8C-935C-C741-A5F4-6B7B3384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8812"/>
            <a:ext cx="8210811" cy="1080900"/>
          </a:xfrm>
        </p:spPr>
        <p:txBody>
          <a:bodyPr/>
          <a:lstStyle/>
          <a:p>
            <a:pPr algn="r" rtl="1"/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</a:rPr>
              <a:t>مصادر مجلات مجانية – د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</a:rPr>
              <a:t>ليل دوريات الوصول الحر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</a:rPr>
              <a:t>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</a:rPr>
              <a:t>DOAJ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EB2A87-A63F-9799-9677-7FC39FEEF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405" y="2803020"/>
            <a:ext cx="8004742" cy="349940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</a:rPr>
              <a:t>دليل دوريات الوصول الحر 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</a:rPr>
              <a:t>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</a:rPr>
              <a:t>DOAJ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</a:rPr>
              <a:t> </a:t>
            </a:r>
            <a:r>
              <a:rPr lang="ar-SA" sz="2000" dirty="0">
                <a:solidFill>
                  <a:srgbClr val="586F7C"/>
                </a:solidFill>
                <a:latin typeface="Open Sans"/>
                <a:ea typeface="Open Sans"/>
              </a:rPr>
              <a:t>. استكمال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382" y="1843790"/>
            <a:ext cx="10793944" cy="4616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>
            <a:spLocks noGrp="1"/>
          </p:cNvSpPr>
          <p:nvPr>
            <p:ph type="title"/>
          </p:nvPr>
        </p:nvSpPr>
        <p:spPr>
          <a:xfrm>
            <a:off x="-1" y="392251"/>
            <a:ext cx="7750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بوابات ومنافذ الاطروحات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/ الرسائل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العلمية – دارت يوروب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DART-Europe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</p:txBody>
      </p:sp>
      <p:sp>
        <p:nvSpPr>
          <p:cNvPr id="271" name="Google Shape;271;p33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2300" indent="-342900" algn="r" rtl="1">
              <a:lnSpc>
                <a:spcPct val="100000"/>
              </a:lnSpc>
              <a:buClr>
                <a:schemeClr val="dk1"/>
              </a:buClr>
            </a:pPr>
            <a:r>
              <a:rPr lang="ar-SA" dirty="0">
                <a:latin typeface="Open Sans"/>
                <a:ea typeface="Open Sans"/>
                <a:cs typeface="Open Sans"/>
                <a:sym typeface="Open Sans"/>
              </a:rPr>
              <a:t>متاح من خلال </a:t>
            </a:r>
            <a:r>
              <a:rPr lang="en-US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http://www.dart-europe.eu/basic-search.php</a:t>
            </a: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22300" indent="-342900" algn="r" rtl="1">
              <a:lnSpc>
                <a:spcPct val="100000"/>
              </a:lnSpc>
              <a:buClr>
                <a:schemeClr val="dk1"/>
              </a:buClr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33"/>
          <p:cNvSpPr txBox="1"/>
          <p:nvPr/>
        </p:nvSpPr>
        <p:spPr>
          <a:xfrm>
            <a:off x="209862" y="3787664"/>
            <a:ext cx="3822492" cy="70784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ar-SA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صفحة البحث المتاحة </a:t>
            </a:r>
            <a:r>
              <a:rPr lang="ar-EG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في</a:t>
            </a:r>
            <a:r>
              <a:rPr lang="ar-SA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دارت يوروب 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DART- Europe</a:t>
            </a:r>
            <a:r>
              <a:rPr lang="ar-SA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3" name="Google Shape;273;p33" descr="https://lh6.googleusercontent.com/zKJuxaIjalSPd9oZw-t-U-4bMP97fmw35txOtyJQvhRQ2RPys6b8q5i-CYM0ZYGSiiWO81jFza-iiSu8YAmSVVJ21_jv0xpnP1gfHgSR-DGBci_YxioFlPX3Bv_m0-hMXOrxDN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7246" y="2798094"/>
            <a:ext cx="7471383" cy="358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دارت يوروب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DART-Europe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. استكمال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0" name="Google Shape;28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784" y="1881388"/>
            <a:ext cx="9985967" cy="4634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0" y="39225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 algn="r" rt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ar-SA" sz="3200" dirty="0" err="1">
                <a:solidFill>
                  <a:srgbClr val="586F7C"/>
                </a:solidFill>
                <a:latin typeface="Open Sans"/>
                <a:ea typeface="Open Sans"/>
              </a:rPr>
              <a:t>داتاد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</a:rPr>
              <a:t> – ار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DATAD-R</a:t>
            </a:r>
            <a:endParaRPr lang="ar-SA" sz="3200" dirty="0">
              <a:solidFill>
                <a:srgbClr val="586F7C"/>
              </a:solidFill>
              <a:latin typeface="Open Sans"/>
              <a:ea typeface="Open Sans"/>
            </a:endParaRPr>
          </a:p>
        </p:txBody>
      </p:sp>
      <p:sp>
        <p:nvSpPr>
          <p:cNvPr id="287" name="Google Shape;287;p35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indent="0" algn="r" rtl="1">
              <a:lnSpc>
                <a:spcPct val="100000"/>
              </a:lnSpc>
              <a:buClr>
                <a:schemeClr val="dk1"/>
              </a:buClr>
              <a:buNone/>
            </a:pPr>
            <a:r>
              <a:rPr lang="ar-SA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متاح من خلال </a:t>
            </a:r>
            <a:r>
              <a:rPr lang="en-US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http://datad.aau.org/</a:t>
            </a: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35"/>
          <p:cNvSpPr txBox="1"/>
          <p:nvPr/>
        </p:nvSpPr>
        <p:spPr>
          <a:xfrm>
            <a:off x="119922" y="3812291"/>
            <a:ext cx="3822492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صفحه البحث المتاحة </a:t>
            </a:r>
            <a:r>
              <a:rPr lang="ar-EG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في</a:t>
            </a:r>
            <a:r>
              <a:rPr lang="ar-SA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400" dirty="0">
                <a:latin typeface="Open Sans"/>
                <a:ea typeface="Open Sans"/>
              </a:rPr>
              <a:t>داتاد – ار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DATAD-R</a:t>
            </a:r>
            <a:r>
              <a:rPr lang="ar-SA" sz="2400" dirty="0">
                <a:latin typeface="Open Sans"/>
                <a:ea typeface="Open Sans"/>
                <a:sym typeface="Open Sans"/>
              </a:rPr>
              <a:t> 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9" name="Google Shape;289;p35" descr="https://lh6.googleusercontent.com/5FzrwhACMYcTdlzR5sh3wW3MylaNjfpNp9_qBdWeRe2j8Of_e96y-CWGmk-M35mp7MSb8WVvhE8k6VdwOJSOY6Zt9HcRvvZSDMTU1tQWU3fZXusE0u_RjofcJFd-GNQNePTPJf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8985" y="2929633"/>
            <a:ext cx="7700941" cy="2226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SA" sz="3200" dirty="0" err="1">
                <a:solidFill>
                  <a:srgbClr val="586F7C"/>
                </a:solidFill>
                <a:latin typeface="Open Sans"/>
                <a:ea typeface="Open Sans"/>
              </a:rPr>
              <a:t>داتاد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</a:rPr>
              <a:t> – ار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DATAD-R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. استكمال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6" name="Google Shape;29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3902" y="2023672"/>
            <a:ext cx="9748800" cy="454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0" y="42083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ar-SA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الأهداف التعليمية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554814" y="2014144"/>
            <a:ext cx="10807729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المعرفة</a:t>
            </a: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بالم</a:t>
            </a: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صادر</a:t>
            </a: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الإضافية الحالية ومتعددة التخصصات والمفيدة</a:t>
            </a: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ل</a:t>
            </a: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إثنين</a:t>
            </a: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أو</a:t>
            </a: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أكثر </a:t>
            </a: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على الأقل </a:t>
            </a: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من مو</a:t>
            </a: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ضوعات "البحث من أجل الحياة" 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المحورية.</a:t>
            </a:r>
          </a:p>
          <a:p>
            <a:pPr marL="3556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فهم المجموعات الإضافية وكيفية استخدامها.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>
            <a:spLocks noGrp="1"/>
          </p:cNvSpPr>
          <p:nvPr>
            <p:ph type="title"/>
          </p:nvPr>
        </p:nvSpPr>
        <p:spPr>
          <a:xfrm>
            <a:off x="0" y="34728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جلوبال أي تي دي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Global ETD</a:t>
            </a:r>
            <a:endParaRPr dirty="0"/>
          </a:p>
        </p:txBody>
      </p:sp>
      <p:sp>
        <p:nvSpPr>
          <p:cNvPr id="303" name="Google Shape;303;p37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342900" algn="r" rtl="1">
              <a:lnSpc>
                <a:spcPct val="100000"/>
              </a:lnSpc>
              <a:buClr>
                <a:schemeClr val="dk1"/>
              </a:buClr>
            </a:pPr>
            <a:r>
              <a:rPr lang="ar-SA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متاح من خلال </a:t>
            </a:r>
            <a:r>
              <a:rPr lang="en-US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http://search.ndltd.org/</a:t>
            </a: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indent="-342900" algn="r" rtl="1">
              <a:lnSpc>
                <a:spcPct val="100000"/>
              </a:lnSpc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37"/>
          <p:cNvSpPr txBox="1"/>
          <p:nvPr/>
        </p:nvSpPr>
        <p:spPr>
          <a:xfrm>
            <a:off x="194872" y="3757684"/>
            <a:ext cx="3822492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صفحة البحث المتاحة من </a:t>
            </a:r>
            <a:r>
              <a:rPr lang="ar-SA" sz="2400" dirty="0">
                <a:latin typeface="Open Sans"/>
                <a:ea typeface="Open Sans"/>
                <a:sym typeface="Open Sans"/>
              </a:rPr>
              <a:t>جلوبال أي   تي دي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Global ETD</a:t>
            </a:r>
            <a:r>
              <a:rPr lang="ar-SA" sz="24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400" dirty="0">
                <a:latin typeface="Open Sans"/>
                <a:ea typeface="Open Sans"/>
                <a:sym typeface="Open Sans"/>
              </a:rPr>
              <a:t> 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5" name="Google Shape;305;p37" descr="https://lh6.googleusercontent.com/uuozAq-oM_t1LLeYSc-e0javgaP81KF9FsnvYZKn0bm5EdjZdrg6vJSbNCNs4j99UK9hDxbtBTsiDzDdQXyfPqTasvLHEGi2L9Z7b1TJnu7jB6NdL7BFtUBMRl6nqRWM3GdEYG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2191" y="3010463"/>
            <a:ext cx="7258062" cy="2071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جلوبال أي تي دي 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Global ETD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4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. استكمال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2" name="Google Shape;31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9213" y="1935661"/>
            <a:ext cx="9946611" cy="4375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93777d63b4_0_0"/>
          <p:cNvSpPr txBox="1">
            <a:spLocks noGrp="1"/>
          </p:cNvSpPr>
          <p:nvPr>
            <p:ph type="title"/>
          </p:nvPr>
        </p:nvSpPr>
        <p:spPr>
          <a:xfrm>
            <a:off x="0" y="404400"/>
            <a:ext cx="7809978" cy="10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EG" sz="3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قاعدة بيانات بروكويست للرسائل الجامعية والأطروحات العالمية </a:t>
            </a:r>
            <a:r>
              <a:rPr lang="en-US" sz="2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ProQuest</a:t>
            </a:r>
            <a:endParaRPr sz="2800" dirty="0">
              <a:solidFill>
                <a:srgbClr val="888888"/>
              </a:solidFill>
            </a:endParaRPr>
          </a:p>
        </p:txBody>
      </p:sp>
      <p:sp>
        <p:nvSpPr>
          <p:cNvPr id="322" name="Google Shape;322;g193777d63b4_0_0"/>
          <p:cNvSpPr txBox="1">
            <a:spLocks noGrp="1"/>
          </p:cNvSpPr>
          <p:nvPr>
            <p:ph type="body" idx="1"/>
          </p:nvPr>
        </p:nvSpPr>
        <p:spPr>
          <a:xfrm>
            <a:off x="329598" y="1672249"/>
            <a:ext cx="9459493" cy="70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ar-EG" dirty="0"/>
              <a:t>انظر قائمة قواعد بيانات بوابة "البحث من أجل الحياة" </a:t>
            </a:r>
            <a:r>
              <a:rPr lang="en-US" dirty="0"/>
              <a:t>Research4life</a:t>
            </a:r>
            <a:r>
              <a:rPr lang="ar-EG" dirty="0"/>
              <a:t> للمحتوى الموحد</a:t>
            </a:r>
            <a:r>
              <a:rPr lang="en-US" dirty="0"/>
              <a:t>;</a:t>
            </a:r>
            <a:r>
              <a:rPr lang="ar-EG" dirty="0"/>
              <a:t> اضغط على </a:t>
            </a:r>
            <a:r>
              <a:rPr lang="en-US" b="1" dirty="0"/>
              <a:t>P</a:t>
            </a:r>
            <a:endParaRPr lang="ar-EG" b="1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323" name="Google Shape;323;g193777d63b4_0_0"/>
          <p:cNvSpPr txBox="1"/>
          <p:nvPr/>
        </p:nvSpPr>
        <p:spPr>
          <a:xfrm>
            <a:off x="835200" y="3013500"/>
            <a:ext cx="2079900" cy="12002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ar-EG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صفحة البحث متاحة لبروكويست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ProQuest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4" name="Google Shape;324;g193777d63b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9019" y="2505206"/>
            <a:ext cx="7796971" cy="4215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93777d63b4_0_6"/>
          <p:cNvSpPr txBox="1">
            <a:spLocks noGrp="1"/>
          </p:cNvSpPr>
          <p:nvPr>
            <p:ph type="title"/>
          </p:nvPr>
        </p:nvSpPr>
        <p:spPr>
          <a:xfrm>
            <a:off x="0" y="237298"/>
            <a:ext cx="7816241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بروكويست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ProQuest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ar-EG" sz="24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استكمال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1" name="Google Shape;331;g193777d63b4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571" y="1680572"/>
            <a:ext cx="9284548" cy="4846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>
            <a:spLocks noGrp="1"/>
          </p:cNvSpPr>
          <p:nvPr>
            <p:ph type="title"/>
          </p:nvPr>
        </p:nvSpPr>
        <p:spPr>
          <a:xfrm>
            <a:off x="0" y="34728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أدوات متنوعة – بحث جوجل المتخصص </a:t>
            </a:r>
            <a:endParaRPr dirty="0"/>
          </a:p>
        </p:txBody>
      </p:sp>
      <p:sp>
        <p:nvSpPr>
          <p:cNvPr id="319" name="Google Shape;319;p43"/>
          <p:cNvSpPr txBox="1">
            <a:spLocks noGrp="1"/>
          </p:cNvSpPr>
          <p:nvPr>
            <p:ph type="body" idx="1"/>
          </p:nvPr>
        </p:nvSpPr>
        <p:spPr>
          <a:xfrm>
            <a:off x="0" y="1689905"/>
            <a:ext cx="105231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0" algn="r" rtl="1">
              <a:lnSpc>
                <a:spcPct val="100000"/>
              </a:lnSpc>
              <a:buNone/>
            </a:pPr>
            <a:r>
              <a:rPr lang="ar-SA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متاح من خلال </a:t>
            </a:r>
            <a:r>
              <a:rPr lang="en-US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https://www.google.com</a:t>
            </a:r>
            <a:endParaRPr lang="ar-SA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 أكمل  بحث الكلمات الدالة للعنوان )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43"/>
          <p:cNvSpPr txBox="1"/>
          <p:nvPr/>
        </p:nvSpPr>
        <p:spPr>
          <a:xfrm>
            <a:off x="194872" y="3757684"/>
            <a:ext cx="3822492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صفحه البحث المتاحة لبحث جوجل المتخصص</a:t>
            </a: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1" name="Google Shape;321;p43" descr="https://lh5.googleusercontent.com/k2aTzrSoE8bixBl6RaBsSSY8I2Efflv10wR5q6rK0FzwqHM3M6FwcrpAubIvzOM8Hwix9XiDOo3072jcgrjYA6BgKgdKtxQRyinfhq8Wtt_8cjubrV7kiU-aLu6jEBChLDaI2U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9790" y="2788456"/>
            <a:ext cx="7545986" cy="2952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أدوات متنوعة – بحث جوجل المتخصص </a:t>
            </a:r>
            <a:r>
              <a:rPr lang="ar-SA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. استكمال 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8" name="Google Shape;32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410" y="1986879"/>
            <a:ext cx="10016371" cy="430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 txBox="1">
            <a:spLocks noGrp="1"/>
          </p:cNvSpPr>
          <p:nvPr>
            <p:ph type="title"/>
          </p:nvPr>
        </p:nvSpPr>
        <p:spPr>
          <a:xfrm>
            <a:off x="663880" y="303440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مصادر كتب 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إ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لكترونية: دليل الكتب ال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إ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لكترونية المفتوحة</a:t>
            </a:r>
            <a:b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DOAB</a:t>
            </a:r>
            <a:endParaRPr dirty="0"/>
          </a:p>
        </p:txBody>
      </p:sp>
      <p:sp>
        <p:nvSpPr>
          <p:cNvPr id="335" name="Google Shape;335;p45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342900" algn="r" rtl="1">
              <a:lnSpc>
                <a:spcPct val="100000"/>
              </a:lnSpc>
              <a:buClr>
                <a:schemeClr val="dk1"/>
              </a:buClr>
            </a:pPr>
            <a:r>
              <a:rPr lang="ar-SA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متاح من خلال </a:t>
            </a:r>
            <a:r>
              <a:rPr lang="en-US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https://www.doabooks.org/</a:t>
            </a: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indent="-342900" algn="r" rtl="1">
              <a:lnSpc>
                <a:spcPct val="100000"/>
              </a:lnSpc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45"/>
          <p:cNvSpPr txBox="1"/>
          <p:nvPr/>
        </p:nvSpPr>
        <p:spPr>
          <a:xfrm>
            <a:off x="194872" y="3757684"/>
            <a:ext cx="3822492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2400" dirty="0">
                <a:latin typeface="Open Sans"/>
                <a:ea typeface="Open Sans"/>
                <a:cs typeface="Open Sans"/>
                <a:sym typeface="Open Sans"/>
              </a:rPr>
              <a:t>صفحه البحث المتاحة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400" dirty="0">
                <a:latin typeface="Open Sans"/>
                <a:ea typeface="Open Sans"/>
                <a:cs typeface="Open Sans"/>
                <a:sym typeface="Open Sans"/>
              </a:rPr>
              <a:t>في دليل الكتب الإلكترونية المفتوحة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DOAB</a:t>
            </a: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7" name="Google Shape;337;p45" descr="https://lh6.googleusercontent.com/mPU-JKy5LuOrf8C7YFfv9fGdc8V2abevsiRuh0E8NtYQnphcJo4icmrlCohsf7p95_8YnP-v0l_AOXdjsEEx6aXShGOjWtQLyCO1qq2T1FqUDy40Lbo9iyVdU1uA-6IxDx9SfB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5860" y="2697787"/>
            <a:ext cx="6986573" cy="3208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دليل الكتب ال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إ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لكترونية المفتوحة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DOAB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. استكمال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4" name="Google Shape;34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86" y="1945972"/>
            <a:ext cx="10695174" cy="4409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"/>
          <p:cNvSpPr txBox="1">
            <a:spLocks noGrp="1"/>
          </p:cNvSpPr>
          <p:nvPr>
            <p:ph type="title"/>
          </p:nvPr>
        </p:nvSpPr>
        <p:spPr>
          <a:xfrm>
            <a:off x="0" y="34728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مركز الكتب المجانية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Free Book Centre</a:t>
            </a:r>
            <a:endParaRPr dirty="0"/>
          </a:p>
        </p:txBody>
      </p:sp>
      <p:sp>
        <p:nvSpPr>
          <p:cNvPr id="351" name="Google Shape;351;p47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342900" algn="r" rtl="1">
              <a:lnSpc>
                <a:spcPct val="100000"/>
              </a:lnSpc>
              <a:buClr>
                <a:schemeClr val="dk1"/>
              </a:buClr>
            </a:pPr>
            <a:r>
              <a:rPr lang="ar-SA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متاح من خلال </a:t>
            </a:r>
            <a:r>
              <a:rPr lang="en-US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http://freebookcentre.net/</a:t>
            </a: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47"/>
          <p:cNvSpPr txBox="1"/>
          <p:nvPr/>
        </p:nvSpPr>
        <p:spPr>
          <a:xfrm>
            <a:off x="194872" y="3757684"/>
            <a:ext cx="3822492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2400" dirty="0">
                <a:latin typeface="Open Sans"/>
                <a:ea typeface="Open Sans"/>
                <a:cs typeface="Open Sans"/>
                <a:sym typeface="Open Sans"/>
              </a:rPr>
              <a:t>صفحه البحث المتاحة لمركز الكتب المجانية</a:t>
            </a:r>
            <a:r>
              <a:rPr lang="ar-EG" sz="24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Free Book Centre</a:t>
            </a: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3" name="Google Shape;353;p47" descr="https://lh3.googleusercontent.com/T5dint4MvetiWuBQY84xLo5dwxNP6lve0r1JvY56KE7WvnUdIgicGLIfqOhAkdYJxM0bwyMgzy5l5XhvWy_-NzR7Kn3rS9HmPrvv0kr_-80RXZUw78ivVpW7_JxLrAxdRmY4Le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9227" y="2843064"/>
            <a:ext cx="7628032" cy="3329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مركز الكتب المجانية </a:t>
            </a:r>
            <a:r>
              <a:rPr lang="en-US" sz="24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Free Book Centre</a:t>
            </a:r>
            <a:r>
              <a:rPr lang="ar-SA" sz="24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.استكمال 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0" name="Google Shape;36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2541" y="1970629"/>
            <a:ext cx="9876684" cy="452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-1915886" y="342363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مقدمة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9" name="Google Shape;99;p3"/>
          <p:cNvGrpSpPr/>
          <p:nvPr/>
        </p:nvGrpSpPr>
        <p:grpSpPr>
          <a:xfrm>
            <a:off x="914400" y="1963711"/>
            <a:ext cx="10792918" cy="4721900"/>
            <a:chOff x="0" y="0"/>
            <a:chExt cx="10792918" cy="4721900"/>
          </a:xfrm>
        </p:grpSpPr>
        <p:cxnSp>
          <p:nvCxnSpPr>
            <p:cNvPr id="100" name="Google Shape;100;p3"/>
            <p:cNvCxnSpPr/>
            <p:nvPr/>
          </p:nvCxnSpPr>
          <p:spPr>
            <a:xfrm>
              <a:off x="0" y="0"/>
              <a:ext cx="10792918" cy="0"/>
            </a:xfrm>
            <a:prstGeom prst="straightConnector1">
              <a:avLst/>
            </a:prstGeom>
            <a:solidFill>
              <a:schemeClr val="accent3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1" name="Google Shape;101;p3"/>
            <p:cNvSpPr/>
            <p:nvPr/>
          </p:nvSpPr>
          <p:spPr>
            <a:xfrm>
              <a:off x="0" y="0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0" y="0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ar-SA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يركز هذا الدرس عل</a:t>
              </a:r>
              <a:r>
                <a:rPr lang="ar-EG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ى</a:t>
              </a:r>
              <a:r>
                <a:rPr lang="ar-SA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ar-SA" sz="2000" dirty="0">
                  <a:latin typeface="Open Sans"/>
                  <a:ea typeface="Open Sans"/>
                  <a:cs typeface="Open Sans"/>
                  <a:sym typeface="Open Sans"/>
                </a:rPr>
                <a:t>مصادر الانترنت والأدوات التي تغطي العديد من التخصصات والتي يجب است</a:t>
              </a:r>
              <a:r>
                <a:rPr lang="ar-EG" sz="2000" dirty="0">
                  <a:latin typeface="Open Sans"/>
                  <a:ea typeface="Open Sans"/>
                  <a:cs typeface="Open Sans"/>
                  <a:sym typeface="Open Sans"/>
                </a:rPr>
                <a:t>خدامه</a:t>
              </a:r>
              <a:r>
                <a:rPr lang="ar-SA" sz="2000" dirty="0">
                  <a:latin typeface="Open Sans"/>
                  <a:ea typeface="Open Sans"/>
                  <a:cs typeface="Open Sans"/>
                  <a:sym typeface="Open Sans"/>
                </a:rPr>
                <a:t>ا من ك</a:t>
              </a:r>
              <a:r>
                <a:rPr lang="ar-EG" sz="2000" dirty="0">
                  <a:latin typeface="Open Sans"/>
                  <a:ea typeface="Open Sans"/>
                  <a:cs typeface="Open Sans"/>
                  <a:sym typeface="Open Sans"/>
                </a:rPr>
                <a:t>افة</a:t>
              </a:r>
              <a:r>
                <a:rPr lang="ar-SA" sz="2000" dirty="0">
                  <a:latin typeface="Open Sans"/>
                  <a:ea typeface="Open Sans"/>
                  <a:cs typeface="Open Sans"/>
                  <a:sym typeface="Open Sans"/>
                </a:rPr>
                <a:t> التخصصات. </a:t>
              </a:r>
              <a:endParaRPr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03" name="Google Shape;103;p3"/>
            <p:cNvCxnSpPr/>
            <p:nvPr/>
          </p:nvCxnSpPr>
          <p:spPr>
            <a:xfrm>
              <a:off x="0" y="1180475"/>
              <a:ext cx="10792918" cy="0"/>
            </a:xfrm>
            <a:prstGeom prst="straightConnector1">
              <a:avLst/>
            </a:prstGeom>
            <a:solidFill>
              <a:srgbClr val="61C085"/>
            </a:solidFill>
            <a:ln w="25400" cap="flat" cmpd="sng">
              <a:solidFill>
                <a:srgbClr val="61C08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4" name="Google Shape;104;p3"/>
            <p:cNvSpPr/>
            <p:nvPr/>
          </p:nvSpPr>
          <p:spPr>
            <a:xfrm>
              <a:off x="0" y="1180475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0" y="1180475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ar-SA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هذه الأدوات تتبع المجموعات ا</a:t>
              </a:r>
              <a:r>
                <a:rPr lang="ar-EG" sz="2000" dirty="0">
                  <a:latin typeface="Open Sans"/>
                  <a:ea typeface="Open Sans"/>
                  <a:cs typeface="Open Sans"/>
                  <a:sym typeface="Open Sans"/>
                </a:rPr>
                <a:t>لآ</a:t>
              </a:r>
              <a:r>
                <a:rPr lang="ar-SA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تية: أدوات بحث مجمع</a:t>
              </a:r>
              <a:r>
                <a:rPr lang="ar-EG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ة</a:t>
              </a:r>
              <a:r>
                <a:rPr lang="ar-SA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و مستودعات ، مجلات الكترونية مجانية ، قواعد بيانات، ناشرين ، منافذ وبوابات  الاطروحات</a:t>
              </a:r>
              <a:r>
                <a:rPr lang="ar-EG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/ الرسائل</a:t>
              </a:r>
              <a:r>
                <a:rPr lang="ar-SA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العلمية،  أدوات مت</a:t>
              </a:r>
              <a:r>
                <a:rPr lang="ar-EG" sz="2000" dirty="0">
                  <a:latin typeface="Open Sans"/>
                  <a:ea typeface="Open Sans"/>
                  <a:cs typeface="Open Sans"/>
                  <a:sym typeface="Open Sans"/>
                </a:rPr>
                <a:t>نوع</a:t>
              </a:r>
              <a:r>
                <a:rPr lang="ar-EG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ة</a:t>
              </a:r>
              <a:r>
                <a:rPr lang="ar-SA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وكتب </a:t>
              </a:r>
              <a:r>
                <a:rPr lang="ar-EG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إ</a:t>
              </a:r>
              <a:r>
                <a:rPr lang="ar-SA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لكترونية.</a:t>
              </a:r>
              <a:endParaRPr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06" name="Google Shape;106;p3"/>
            <p:cNvCxnSpPr/>
            <p:nvPr/>
          </p:nvCxnSpPr>
          <p:spPr>
            <a:xfrm>
              <a:off x="0" y="2360950"/>
              <a:ext cx="10792918" cy="0"/>
            </a:xfrm>
            <a:prstGeom prst="straightConnector1">
              <a:avLst/>
            </a:prstGeom>
            <a:solidFill>
              <a:srgbClr val="98E14E"/>
            </a:solidFill>
            <a:ln w="25400" cap="flat" cmpd="sng">
              <a:solidFill>
                <a:srgbClr val="98E14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" name="Google Shape;107;p3"/>
            <p:cNvSpPr/>
            <p:nvPr/>
          </p:nvSpPr>
          <p:spPr>
            <a:xfrm>
              <a:off x="0" y="2360950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0" y="2360950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ar-SA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بجانب المقالات </a:t>
              </a:r>
              <a:r>
                <a:rPr lang="ar-EG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المحكمة</a:t>
              </a:r>
              <a:r>
                <a:rPr lang="ar-SA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، فان الكثير من تلك المصادر تتيح روابط </a:t>
              </a:r>
              <a:r>
                <a:rPr lang="ar-EG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الإنتاج الفكري الرمادي</a:t>
              </a:r>
              <a:r>
                <a:rPr lang="ar-SA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( تقارير بحثية وتقنية ، اطروحات علمية ، مواد علمية  في مرحلة ما قبل النشر والمزيد)  </a:t>
              </a:r>
              <a:endParaRPr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09" name="Google Shape;109;p3"/>
            <p:cNvCxnSpPr/>
            <p:nvPr/>
          </p:nvCxnSpPr>
          <p:spPr>
            <a:xfrm>
              <a:off x="0" y="3541425"/>
              <a:ext cx="10792918" cy="0"/>
            </a:xfrm>
            <a:prstGeom prst="straightConnector1">
              <a:avLst/>
            </a:prstGeom>
            <a:solidFill>
              <a:srgbClr val="FEA93F"/>
            </a:solidFill>
            <a:ln w="25400" cap="flat" cmpd="sng">
              <a:solidFill>
                <a:srgbClr val="FEA93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0" name="Google Shape;110;p3"/>
            <p:cNvSpPr/>
            <p:nvPr/>
          </p:nvSpPr>
          <p:spPr>
            <a:xfrm>
              <a:off x="0" y="3541425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0" y="3541425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ar-SA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استخدام وقيمة كل أداة سيتم تلخيصه في الجزء التالي </a:t>
              </a:r>
              <a:endParaRPr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9"/>
          <p:cNvSpPr txBox="1">
            <a:spLocks noGrp="1"/>
          </p:cNvSpPr>
          <p:nvPr>
            <p:ph type="title"/>
          </p:nvPr>
        </p:nvSpPr>
        <p:spPr>
          <a:xfrm>
            <a:off x="0" y="34728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إن تيك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للكتب المفتوحة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IntechOpen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</p:txBody>
      </p:sp>
      <p:sp>
        <p:nvSpPr>
          <p:cNvPr id="367" name="Google Shape;367;p49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342900" algn="r" rtl="1">
              <a:lnSpc>
                <a:spcPct val="100000"/>
              </a:lnSpc>
              <a:buClr>
                <a:schemeClr val="dk1"/>
              </a:buClr>
            </a:pPr>
            <a:r>
              <a:rPr lang="ar-SA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متاح من خلال </a:t>
            </a:r>
            <a:r>
              <a:rPr lang="en-US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https://www.intechopen.com/books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46990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49"/>
          <p:cNvSpPr txBox="1"/>
          <p:nvPr/>
        </p:nvSpPr>
        <p:spPr>
          <a:xfrm>
            <a:off x="194872" y="3757684"/>
            <a:ext cx="3822492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2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صفحه البحث المتاحة </a:t>
            </a:r>
            <a:r>
              <a:rPr lang="ar-EG" sz="2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في "إ</a:t>
            </a:r>
            <a:r>
              <a:rPr lang="ar-SA" sz="2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ن تيك للكتب المفتوحة</a:t>
            </a:r>
            <a:r>
              <a:rPr lang="ar-EG" sz="2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sz="2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IntechOpen</a:t>
            </a:r>
            <a:endParaRPr sz="2400" b="0" i="0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9" name="Google Shape;369;p49" descr="https://lh3.googleusercontent.com/FzlGynXIfFZEycuIvzilgZVi01oAhFC0CHHzT-4LADDuRvom0b9eStCTivLw02eenHuCZpSzGm8LHyiwKWeg276xpPq4qOWw1rol85GOn3FtaB9bNLHnhhLjyqPeknYWNhjJzQ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5262" y="2928382"/>
            <a:ext cx="7836890" cy="290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030387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إن تيك للكتب المفتوحة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IntechOpen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. استكمال 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6" name="Google Shape;37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410" y="2080180"/>
            <a:ext cx="10448143" cy="439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/>
          <p:cNvSpPr txBox="1">
            <a:spLocks noGrp="1"/>
          </p:cNvSpPr>
          <p:nvPr>
            <p:ph type="title"/>
          </p:nvPr>
        </p:nvSpPr>
        <p:spPr>
          <a:xfrm>
            <a:off x="-1" y="347281"/>
            <a:ext cx="8173233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sym typeface="Open Sans"/>
              </a:rPr>
              <a:t>ناشيونال 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sym typeface="Open Sans"/>
              </a:rPr>
              <a:t>أ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sym typeface="Open Sans"/>
              </a:rPr>
              <a:t>كاديميز </a:t>
            </a:r>
            <a:r>
              <a:rPr lang="en-US" sz="28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National Academies Press</a:t>
            </a:r>
            <a:endParaRPr sz="2800" dirty="0"/>
          </a:p>
        </p:txBody>
      </p:sp>
      <p:sp>
        <p:nvSpPr>
          <p:cNvPr id="383" name="Google Shape;383;p51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342900" algn="r" rtl="1">
              <a:lnSpc>
                <a:spcPct val="100000"/>
              </a:lnSpc>
              <a:buClr>
                <a:schemeClr val="dk1"/>
              </a:buClr>
            </a:pPr>
            <a:r>
              <a:rPr lang="ar-SA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متاح من خلال </a:t>
            </a:r>
            <a:r>
              <a:rPr lang="en-US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https://www.nap.edu/</a:t>
            </a: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indent="-342900" algn="r" rtl="1">
              <a:lnSpc>
                <a:spcPct val="100000"/>
              </a:lnSpc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51"/>
          <p:cNvSpPr txBox="1"/>
          <p:nvPr/>
        </p:nvSpPr>
        <p:spPr>
          <a:xfrm>
            <a:off x="194872" y="3757684"/>
            <a:ext cx="3822492" cy="138495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2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صفح</a:t>
            </a:r>
            <a:r>
              <a:rPr lang="ar-EG" sz="2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ة</a:t>
            </a:r>
            <a:r>
              <a:rPr lang="ar-SA" sz="2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البحث المتاحة </a:t>
            </a:r>
            <a:r>
              <a:rPr lang="ar-EG" sz="2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في</a:t>
            </a:r>
            <a:r>
              <a:rPr lang="ar-SA" sz="2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800" dirty="0">
                <a:solidFill>
                  <a:schemeClr val="tx1"/>
                </a:solidFill>
                <a:latin typeface="Open Sans"/>
                <a:ea typeface="Open Sans"/>
                <a:sym typeface="Open Sans"/>
              </a:rPr>
              <a:t>ناشيونال </a:t>
            </a:r>
            <a:r>
              <a:rPr lang="ar-EG" sz="2800" dirty="0">
                <a:solidFill>
                  <a:schemeClr val="tx1"/>
                </a:solidFill>
                <a:latin typeface="Open Sans"/>
                <a:ea typeface="Open Sans"/>
                <a:sym typeface="Open Sans"/>
              </a:rPr>
              <a:t>أ</a:t>
            </a:r>
            <a:r>
              <a:rPr lang="ar-SA" sz="2800" dirty="0">
                <a:solidFill>
                  <a:schemeClr val="tx1"/>
                </a:solidFill>
                <a:latin typeface="Open Sans"/>
                <a:ea typeface="Open Sans"/>
                <a:sym typeface="Open Sans"/>
              </a:rPr>
              <a:t>كاديميز </a:t>
            </a:r>
            <a:r>
              <a:rPr lang="en-US" sz="2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National Academies Press</a:t>
            </a:r>
            <a:endParaRPr sz="28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5" name="Google Shape;385;p51" descr="https://lh3.googleusercontent.com/Gz5Zf7TABt5i3CXtmTYYIY6Gi41AkH1htJ5nSIZUl_N8CbLw3AX1EYeF3KvjAnzNvfG0EFlGPNQvXRBWdq_ftqKvcwmpgHwTl88HgPAwRrfIZ3E7WoJl18tVZYcE_jYC0nPWsp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502" y="2859745"/>
            <a:ext cx="7143993" cy="3346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030387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sym typeface="Open Sans"/>
              </a:rPr>
              <a:t>ناشيونال 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sym typeface="Open Sans"/>
              </a:rPr>
              <a:t>أ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sym typeface="Open Sans"/>
              </a:rPr>
              <a:t>كاديميز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National Academies Press</a:t>
            </a:r>
            <a:r>
              <a:rPr lang="ar-SA" sz="2000" dirty="0">
                <a:solidFill>
                  <a:srgbClr val="586F7C"/>
                </a:solidFill>
                <a:latin typeface="Open Sans"/>
                <a:ea typeface="Open Sans"/>
                <a:sym typeface="Open Sans"/>
              </a:rPr>
              <a:t>. استكمال  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2" name="Google Shape;39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892" y="1961103"/>
            <a:ext cx="9894957" cy="4545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3"/>
          <p:cNvSpPr txBox="1">
            <a:spLocks noGrp="1"/>
          </p:cNvSpPr>
          <p:nvPr>
            <p:ph type="title"/>
          </p:nvPr>
        </p:nvSpPr>
        <p:spPr>
          <a:xfrm>
            <a:off x="563670" y="302310"/>
            <a:ext cx="7553195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مكتبة 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الكتب الدراسية 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المفتوحة</a:t>
            </a:r>
            <a:b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 Textbook Library</a:t>
            </a:r>
            <a:endParaRPr dirty="0"/>
          </a:p>
        </p:txBody>
      </p:sp>
      <p:sp>
        <p:nvSpPr>
          <p:cNvPr id="399" name="Google Shape;399;p53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2300" indent="-342900" algn="r" rtl="1">
              <a:lnSpc>
                <a:spcPct val="100000"/>
              </a:lnSpc>
              <a:buClr>
                <a:schemeClr val="dk1"/>
              </a:buClr>
            </a:pPr>
            <a:r>
              <a:rPr lang="ar-SA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متاح من خلال </a:t>
            </a:r>
            <a:r>
              <a:rPr lang="en-US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https://open.umn.edu/opentextbooks/</a:t>
            </a: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22300" indent="-342900" algn="r" rtl="1">
              <a:lnSpc>
                <a:spcPct val="100000"/>
              </a:lnSpc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53"/>
          <p:cNvSpPr txBox="1"/>
          <p:nvPr/>
        </p:nvSpPr>
        <p:spPr>
          <a:xfrm>
            <a:off x="194872" y="3807502"/>
            <a:ext cx="3552669" cy="12002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2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صفحه البحث المتاحة لمكتبة </a:t>
            </a:r>
            <a:r>
              <a:rPr lang="ar-EG" sz="2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الكتب الدراسية</a:t>
            </a:r>
            <a:r>
              <a:rPr lang="ar-SA" sz="2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المفتوحة </a:t>
            </a:r>
            <a:endParaRPr lang="en-US" sz="24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r" rtl="1"/>
            <a:r>
              <a:rPr lang="en-US" sz="2400" b="0" i="0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Open Textbook Library</a:t>
            </a:r>
            <a:endParaRPr lang="ar-SA" sz="24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1" name="Google Shape;401;p53" descr="https://lh5.googleusercontent.com/hEvJomnc9PInwahqZ0ThaYvFbyWT81Bm1UK89vOIbOvtYl8TaRHUvCqqkn9Md8sKOXv43giNAytJV9B70mljUSe3CxRcipxHBYLzTYXLk6cjQVZ4ZeBp51z11gEkj8B7tEgLxQ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7364" y="3378353"/>
            <a:ext cx="7469838" cy="1589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4"/>
          <p:cNvSpPr txBox="1">
            <a:spLocks noGrp="1"/>
          </p:cNvSpPr>
          <p:nvPr>
            <p:ph type="title"/>
          </p:nvPr>
        </p:nvSpPr>
        <p:spPr>
          <a:xfrm>
            <a:off x="2155371" y="348709"/>
            <a:ext cx="553137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 rtl="1">
              <a:buClr>
                <a:schemeClr val="dk1"/>
              </a:buClr>
              <a:buSzPts val="3200"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مكتبة الكتب الدراسية المفتوحة</a:t>
            </a:r>
            <a:b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 Textbook Library</a:t>
            </a:r>
            <a:r>
              <a:rPr lang="ar-SA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. استكمال 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8" name="Google Shape;40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036755"/>
            <a:ext cx="9816322" cy="4456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5"/>
          <p:cNvSpPr txBox="1">
            <a:spLocks noGrp="1"/>
          </p:cNvSpPr>
          <p:nvPr>
            <p:ph type="title"/>
          </p:nvPr>
        </p:nvSpPr>
        <p:spPr>
          <a:xfrm>
            <a:off x="-500743" y="357041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ملخص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55"/>
          <p:cNvSpPr txBox="1">
            <a:spLocks noGrp="1"/>
          </p:cNvSpPr>
          <p:nvPr>
            <p:ph type="body" idx="1"/>
          </p:nvPr>
        </p:nvSpPr>
        <p:spPr>
          <a:xfrm>
            <a:off x="152400" y="1975758"/>
            <a:ext cx="11740244" cy="488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ركز هذا الدرس على م</a:t>
            </a: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صادر</a:t>
            </a: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الإنترنت التي </a:t>
            </a: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قد </a:t>
            </a: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يستخدمها </a:t>
            </a: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مستخدمو</a:t>
            </a: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جميع مجموعات </a:t>
            </a: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"البحث من أجل الحياة" 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3556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endParaRPr lang="ar-SA"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indent="-34290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كما امتد الدرس الي المصادر الخاصة بالتخصص والتي </a:t>
            </a: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تم مناقشتها</a:t>
            </a: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في </a:t>
            </a: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ال</a:t>
            </a: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دروس ٤.١ – ٤.٥. </a:t>
            </a: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و</a:t>
            </a: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ق</a:t>
            </a: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ُ</a:t>
            </a: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س</a:t>
            </a:r>
            <a:r>
              <a:rPr lang="ar-EG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مت</a:t>
            </a:r>
            <a:r>
              <a:rPr lang="ar-SA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الأدوات الي الأنواع الآتية: </a:t>
            </a: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أدوات البحث المجمع والمستودعات ، مصادر المجلات ال</a:t>
            </a:r>
            <a:r>
              <a:rPr lang="ar-EG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إ</a:t>
            </a: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لكترونية و قواعد البيانات والناشرين المجانية ، منافذ وبوابات ال</a:t>
            </a:r>
            <a:r>
              <a:rPr lang="ar-EG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أ</a:t>
            </a: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طروحات</a:t>
            </a:r>
            <a:r>
              <a:rPr lang="ar-EG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/الرسائل</a:t>
            </a: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العلمية ، أدوات متنوعة و مصادر كتب </a:t>
            </a:r>
            <a:r>
              <a:rPr lang="ar-EG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إ</a:t>
            </a: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لكترونية.</a:t>
            </a:r>
          </a:p>
          <a:p>
            <a:pPr marL="355600" indent="-34290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endParaRPr lang="ar-SA" sz="2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indent="-34290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تسلط قوائم الأنواع تلك الضوء عل</a:t>
            </a:r>
            <a:r>
              <a:rPr lang="ar-EG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ى</a:t>
            </a: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أ</a:t>
            </a: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هم مصادر الانترنت ولكنها ليست شاملة لكل المصادر. </a:t>
            </a:r>
          </a:p>
          <a:p>
            <a:pPr marL="355600" indent="-34290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endParaRPr lang="ar-SA" sz="2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indent="-34290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تذكر </a:t>
            </a:r>
            <a:r>
              <a:rPr lang="ar-EG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أ</a:t>
            </a: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ن البحث في العديد من تلك الأدوات سوف يفتح روابط </a:t>
            </a:r>
            <a:r>
              <a:rPr lang="ar-EG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الإنتاج الفكري الرمادي</a:t>
            </a:r>
            <a:r>
              <a:rPr lang="ar-SA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وكتب ومجلات مجانية و مدفوعة.</a:t>
            </a:r>
          </a:p>
          <a:p>
            <a:pPr marL="355600" indent="-34290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endParaRPr lang="ar-SA" sz="2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endParaRPr lang="ar-SA"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27b3dbef2_0_81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ar-E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أنت مدعو </a:t>
            </a:r>
            <a:r>
              <a:rPr lang="ar-EG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إلى :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g727b3dbef2_0_81"/>
          <p:cNvSpPr txBox="1">
            <a:spLocks noGrp="1"/>
          </p:cNvSpPr>
          <p:nvPr>
            <p:ph type="body" idx="1"/>
          </p:nvPr>
        </p:nvSpPr>
        <p:spPr>
          <a:xfrm>
            <a:off x="656075" y="2094525"/>
            <a:ext cx="9916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قم بزيارتنا على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www.research4life.org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اتصل بنا على 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r4l@research4life.org</a:t>
            </a:r>
          </a:p>
          <a:p>
            <a:pPr indent="-317500" algn="r" rtl="1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تعرف على مواد التدريب الأخرى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www.research4life.org/training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اشترك في النشرة الإخبارية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www.research4life.org/newsletter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indent="-317500" algn="r" rtl="1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تحقق من مقاطع فيديو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https://bit.ly/2w3CU5C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تابعنا على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Twitter @ r4lpartnership </a:t>
            </a: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Facebook @ R4Lpartnership</a:t>
            </a:r>
            <a:endParaRPr lang="en-US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838200" y="1878570"/>
            <a:ext cx="10515600" cy="42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  <a:latin typeface="+mn-lt"/>
              </a:rPr>
              <a:t>تلتزم "البحوث من أجل الحياة" </a:t>
            </a:r>
            <a:r>
              <a:rPr lang="nl-NL" sz="2400" dirty="0">
                <a:solidFill>
                  <a:schemeClr val="bg2"/>
                </a:solidFill>
                <a:latin typeface="+mn-lt"/>
              </a:rPr>
              <a:t>Research4Life </a:t>
            </a:r>
            <a:r>
              <a:rPr lang="ar-EG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ar-EG" sz="2400" dirty="0">
                <a:solidFill>
                  <a:srgbClr val="F49925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بأهداف الأمم المتحدة للتنمية المستدامة</a:t>
            </a:r>
            <a:r>
              <a:rPr lang="ar-EG" sz="2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ar-EG" sz="2400" dirty="0">
              <a:solidFill>
                <a:schemeClr val="bg2"/>
              </a:solidFill>
              <a:latin typeface="+mn-lt"/>
            </a:endParaRP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  <a:latin typeface="+mn-lt"/>
              </a:rPr>
              <a:t>تساهم "البحوث من أجل الحياة" </a:t>
            </a:r>
            <a:r>
              <a:rPr lang="nl-NL" sz="2400" dirty="0">
                <a:solidFill>
                  <a:schemeClr val="bg2"/>
                </a:solidFill>
                <a:latin typeface="+mn-lt"/>
              </a:rPr>
              <a:t>Research4Life </a:t>
            </a:r>
            <a:r>
              <a:rPr lang="ar-EG" sz="2400" dirty="0">
                <a:solidFill>
                  <a:schemeClr val="bg2"/>
                </a:solidFill>
                <a:latin typeface="+mn-lt"/>
              </a:rPr>
              <a:t> في عِقد الأمم المتحدة للعمل من خلال زيادة المشاركة البحثية من جنوب الكرة الأرضية.</a:t>
            </a: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ar-EG" sz="2400" dirty="0">
              <a:solidFill>
                <a:schemeClr val="bg2"/>
              </a:solidFill>
              <a:latin typeface="+mn-lt"/>
            </a:endParaRP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  <a:latin typeface="+mn-lt"/>
              </a:rPr>
              <a:t>تركز الخطة الإستراتيجية الأخيرة حتى عام 2030 على الإدماج والعدالة في مجتمع البحث العالمي، ودعم إنشاء كيان أكثر ثراءً من الأبحاث التي ستساعد على النهوض بأهداف التنمية المستدامة.</a:t>
            </a: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ar-EG" sz="2400" dirty="0">
              <a:solidFill>
                <a:schemeClr val="bg2"/>
              </a:solidFill>
              <a:latin typeface="+mn-lt"/>
            </a:endParaRP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  <a:latin typeface="+mn-lt"/>
              </a:rPr>
              <a:t>تقدم "البحوث من أجل الحياة" </a:t>
            </a:r>
            <a:r>
              <a:rPr lang="nl-NL" sz="2400" dirty="0">
                <a:solidFill>
                  <a:schemeClr val="bg2"/>
                </a:solidFill>
                <a:latin typeface="+mn-lt"/>
              </a:rPr>
              <a:t>Research4Life </a:t>
            </a:r>
            <a:r>
              <a:rPr lang="ar-EG" sz="2400" dirty="0">
                <a:solidFill>
                  <a:schemeClr val="bg2"/>
                </a:solidFill>
                <a:latin typeface="+mn-lt"/>
              </a:rPr>
              <a:t> لشركائنا ومستخدمينا وداعمينا الفرصة للمساهمة في إنشاء التنوع، وبيئة بحثية شاملة وعادلة للجميع.</a:t>
            </a:r>
            <a:endParaRPr sz="2400" dirty="0">
              <a:solidFill>
                <a:schemeClr val="bg2"/>
              </a:solidFill>
              <a:latin typeface="+mn-lt"/>
              <a:sym typeface="Quattrocento Sans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415" y="202431"/>
            <a:ext cx="4498687" cy="123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989098" y="1731702"/>
            <a:ext cx="2276669" cy="758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B54071-2C20-0F56-96D4-A47D6DD3F9DC}"/>
              </a:ext>
            </a:extLst>
          </p:cNvPr>
          <p:cNvSpPr txBox="1"/>
          <p:nvPr/>
        </p:nvSpPr>
        <p:spPr>
          <a:xfrm>
            <a:off x="6278062" y="374352"/>
            <a:ext cx="4903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EG" sz="4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أهداف التنمية المستدامة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838200" y="1503110"/>
            <a:ext cx="10515600" cy="493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nl-NL" sz="1800" dirty="0">
                <a:latin typeface="Open Sans"/>
                <a:ea typeface="Open Sans"/>
                <a:cs typeface="Open Sans"/>
                <a:sym typeface="Open Sans"/>
              </a:rPr>
            </a:br>
            <a:br>
              <a:rPr lang="nl-NL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يسمح هيكلنا الفريد بين القطاعين العام والخاص بالعمل بشكل فعال بما يتماشى مع </a:t>
            </a:r>
            <a:r>
              <a:rPr lang="ar-EG" sz="2400" dirty="0">
                <a:solidFill>
                  <a:srgbClr val="F49925"/>
                </a:solidFill>
                <a:latin typeface="+mn-lt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الهدف رقم 17 من أهداف التنمية المستدامة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: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الشراكة من أجل أهداف التنمية المستدامة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ودعم مجتمع المستفيدين لدينا كمستهلكين ومنتجين للبحوث الهامة والنهوض </a:t>
            </a:r>
            <a:r>
              <a:rPr lang="ar-EG" sz="2400" dirty="0">
                <a:solidFill>
                  <a:srgbClr val="F49925"/>
                </a:solidFill>
                <a:latin typeface="+mn-lt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بهدف رقم 10 من أهداف التنمية المستدامة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: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تقليل أوجه عدم المساواة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داخل البلدان وفيما بينها.</a:t>
            </a:r>
          </a:p>
          <a:p>
            <a:pPr marL="76200" lvl="0" indent="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في حين أن أنشطة البحوث من أجل الحياة تدعم بشكل مباشر وغير مباشر جميع أهداف التنمية المستدامة مثل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الصحة الجيدة والرفاهية ، والقضاء على الجوع ، والمياه النظيفة والصرف الصحي ، والصناعة ، والابتكار والبنية التحتية ، والسلام والعدالة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، فإن "البحوث من أجل الحياة"</a:t>
            </a:r>
            <a:r>
              <a:rPr lang="nl-NL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Research4Life</a:t>
            </a:r>
            <a:r>
              <a:rPr lang="ar-EG" sz="240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nl-NL" sz="240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يتماشى بشكل وثيق مع </a:t>
            </a:r>
            <a:r>
              <a:rPr lang="ar-EG" sz="2400" dirty="0">
                <a:solidFill>
                  <a:srgbClr val="F49925"/>
                </a:solidFill>
                <a:latin typeface="+mn-lt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الهدف رقم 4 من أهداف التنمية المستدامة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: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التعليم الجيد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؛ وهو أمر أساسي لإنشاء عالم يسوده السلام والازدهار و</a:t>
            </a:r>
            <a:r>
              <a:rPr lang="ar-EG" sz="2400" dirty="0">
                <a:solidFill>
                  <a:srgbClr val="F49925"/>
                </a:solidFill>
                <a:latin typeface="+mn-lt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الهدف رقم 5 من أهداف التنمية المستدامة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: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المساواة بين الجنسين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لتحقيق تمكين جميع النساء والأطفال.</a:t>
            </a:r>
            <a:endParaRPr sz="2400" dirty="0">
              <a:solidFill>
                <a:schemeClr val="bg2"/>
              </a:solidFill>
              <a:highlight>
                <a:srgbClr val="FFFFFF"/>
              </a:highlight>
              <a:latin typeface="+mn-lt"/>
              <a:ea typeface="Open Sans"/>
              <a:cs typeface="Open Sans"/>
              <a:sym typeface="Open Sans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5415" y="202431"/>
            <a:ext cx="4873039" cy="123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 flipH="1">
            <a:off x="989098" y="1731702"/>
            <a:ext cx="2276669" cy="758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7"/>
          <p:cNvGrpSpPr/>
          <p:nvPr/>
        </p:nvGrpSpPr>
        <p:grpSpPr>
          <a:xfrm>
            <a:off x="989098" y="5430727"/>
            <a:ext cx="5106902" cy="1188000"/>
            <a:chOff x="1064320" y="4654442"/>
            <a:chExt cx="8471089" cy="2004383"/>
          </a:xfrm>
        </p:grpSpPr>
        <p:pic>
          <p:nvPicPr>
            <p:cNvPr id="121" name="Google Shape;121;p17" descr="A red background with a book and a pencil&#10;&#10;Description automatically generated with low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64320" y="4654442"/>
              <a:ext cx="1997467" cy="1997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 descr="A picture containing text, font, logo, graphics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222194" y="4654443"/>
              <a:ext cx="1997467" cy="1997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7" descr="A picture containing text, graphics, font, logo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380068" y="4654443"/>
              <a:ext cx="1997467" cy="1997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7" descr="A picture containing text, logo, font, screenshot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537942" y="4661358"/>
              <a:ext cx="1997467" cy="19974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0C8B561-9403-E0A0-9282-FAFC1F3F27B1}"/>
              </a:ext>
            </a:extLst>
          </p:cNvPr>
          <p:cNvSpPr txBox="1"/>
          <p:nvPr/>
        </p:nvSpPr>
        <p:spPr>
          <a:xfrm>
            <a:off x="6235104" y="526540"/>
            <a:ext cx="490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EG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أهداف التنمية المستدامة (تابع)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54d2444ce_0_7"/>
          <p:cNvSpPr txBox="1">
            <a:spLocks noGrp="1"/>
          </p:cNvSpPr>
          <p:nvPr>
            <p:ph type="title"/>
          </p:nvPr>
        </p:nvSpPr>
        <p:spPr>
          <a:xfrm>
            <a:off x="-370114" y="378800"/>
            <a:ext cx="80853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ar-SA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مجموعات مصادر وأدوات الانترنت المتاحة والتي تغطي العديد من التخصصات  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6831CE-88C3-8A4C-8BE1-743CAA643FF2}"/>
              </a:ext>
            </a:extLst>
          </p:cNvPr>
          <p:cNvSpPr/>
          <p:nvPr/>
        </p:nvSpPr>
        <p:spPr>
          <a:xfrm>
            <a:off x="8991600" y="2209176"/>
            <a:ext cx="2699657" cy="936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FABFC3-EFFE-FC47-ABF6-0DD695FBD844}"/>
              </a:ext>
            </a:extLst>
          </p:cNvPr>
          <p:cNvSpPr/>
          <p:nvPr/>
        </p:nvSpPr>
        <p:spPr>
          <a:xfrm>
            <a:off x="6264728" y="2155372"/>
            <a:ext cx="2547257" cy="936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87702-D547-DE44-B6CD-090BB2A86921}"/>
              </a:ext>
            </a:extLst>
          </p:cNvPr>
          <p:cNvSpPr/>
          <p:nvPr/>
        </p:nvSpPr>
        <p:spPr>
          <a:xfrm>
            <a:off x="3537857" y="2155372"/>
            <a:ext cx="2547257" cy="936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800" dirty="0"/>
              <a:t>بوابات ومنافذ الاطروحات العلمية</a:t>
            </a: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9B4E47-1AA2-2A48-96A3-772A848B804B}"/>
              </a:ext>
            </a:extLst>
          </p:cNvPr>
          <p:cNvSpPr/>
          <p:nvPr/>
        </p:nvSpPr>
        <p:spPr>
          <a:xfrm>
            <a:off x="740229" y="2122714"/>
            <a:ext cx="2558142" cy="936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F79056-966C-2D4A-9B78-7770F3BFEF57}"/>
              </a:ext>
            </a:extLst>
          </p:cNvPr>
          <p:cNvSpPr/>
          <p:nvPr/>
        </p:nvSpPr>
        <p:spPr>
          <a:xfrm>
            <a:off x="8991600" y="3200400"/>
            <a:ext cx="2699657" cy="33092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FCA6E8-7BEB-4E44-8E33-E73AF6F7CDFF}"/>
              </a:ext>
            </a:extLst>
          </p:cNvPr>
          <p:cNvSpPr/>
          <p:nvPr/>
        </p:nvSpPr>
        <p:spPr>
          <a:xfrm>
            <a:off x="6302828" y="3200399"/>
            <a:ext cx="2509157" cy="330925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390E7F-1B3D-664A-B888-1B5BBAEB3A67}"/>
              </a:ext>
            </a:extLst>
          </p:cNvPr>
          <p:cNvSpPr/>
          <p:nvPr/>
        </p:nvSpPr>
        <p:spPr>
          <a:xfrm>
            <a:off x="3526973" y="3200398"/>
            <a:ext cx="2536370" cy="330925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BA1A9C-7A82-5648-96BA-2A9B64EFA18A}"/>
              </a:ext>
            </a:extLst>
          </p:cNvPr>
          <p:cNvSpPr/>
          <p:nvPr/>
        </p:nvSpPr>
        <p:spPr>
          <a:xfrm>
            <a:off x="740229" y="3200399"/>
            <a:ext cx="2394858" cy="33092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16C31-1133-8D47-ADD4-698CCB559DF8}"/>
              </a:ext>
            </a:extLst>
          </p:cNvPr>
          <p:cNvSpPr txBox="1"/>
          <p:nvPr/>
        </p:nvSpPr>
        <p:spPr>
          <a:xfrm>
            <a:off x="9263741" y="2416982"/>
            <a:ext cx="215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dirty="0">
                <a:solidFill>
                  <a:schemeClr val="bg1"/>
                </a:solidFill>
              </a:rPr>
              <a:t>أدوات البحث والمستودعات المجمعة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A42D0B-CBCC-254E-90B3-D2B956C7EF97}"/>
              </a:ext>
            </a:extLst>
          </p:cNvPr>
          <p:cNvSpPr txBox="1"/>
          <p:nvPr/>
        </p:nvSpPr>
        <p:spPr>
          <a:xfrm>
            <a:off x="6335485" y="2155372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dirty="0">
                <a:solidFill>
                  <a:schemeClr val="bg1"/>
                </a:solidFill>
              </a:rPr>
              <a:t>مصادر وقواعد بيانات وناشرين المجلات الالكترونية المجانية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A70D54-2AAC-B64E-A343-E620AB47E796}"/>
              </a:ext>
            </a:extLst>
          </p:cNvPr>
          <p:cNvSpPr txBox="1"/>
          <p:nvPr/>
        </p:nvSpPr>
        <p:spPr>
          <a:xfrm>
            <a:off x="821872" y="2416982"/>
            <a:ext cx="192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dirty="0">
                <a:solidFill>
                  <a:schemeClr val="bg1"/>
                </a:solidFill>
              </a:rPr>
              <a:t>أدوات مت</a:t>
            </a:r>
            <a:r>
              <a:rPr lang="ar-EG" sz="1800" dirty="0">
                <a:solidFill>
                  <a:schemeClr val="bg1"/>
                </a:solidFill>
              </a:rPr>
              <a:t>عدد</a:t>
            </a:r>
            <a:r>
              <a:rPr lang="ar-SA" sz="1800" dirty="0">
                <a:solidFill>
                  <a:schemeClr val="bg1"/>
                </a:solidFill>
              </a:rPr>
              <a:t>ة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AFC136-A8A3-644F-8E47-26CCBA1AC59F}"/>
              </a:ext>
            </a:extLst>
          </p:cNvPr>
          <p:cNvSpPr txBox="1"/>
          <p:nvPr/>
        </p:nvSpPr>
        <p:spPr>
          <a:xfrm>
            <a:off x="8991600" y="3309255"/>
            <a:ext cx="26996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ar-SA" sz="1800" dirty="0" err="1">
                <a:solidFill>
                  <a:schemeClr val="bg1"/>
                </a:solidFill>
              </a:rPr>
              <a:t>بيز</a:t>
            </a:r>
            <a:r>
              <a:rPr lang="ar-SA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BASE</a:t>
            </a:r>
            <a:endParaRPr lang="ar-SA" sz="1800" dirty="0">
              <a:solidFill>
                <a:schemeClr val="bg1"/>
              </a:solidFill>
            </a:endParaRPr>
          </a:p>
          <a:p>
            <a:pPr marL="285750" indent="-285750" algn="r" rt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chemeClr val="bg1"/>
                </a:solidFill>
              </a:rPr>
              <a:t>كور</a:t>
            </a:r>
            <a:r>
              <a:rPr lang="en-US" sz="1800" dirty="0">
                <a:solidFill>
                  <a:schemeClr val="bg1"/>
                </a:solidFill>
              </a:rPr>
              <a:t> CORE</a:t>
            </a:r>
            <a:endParaRPr lang="ar-SA" sz="1800" dirty="0">
              <a:solidFill>
                <a:schemeClr val="bg1"/>
              </a:solidFill>
            </a:endParaRPr>
          </a:p>
          <a:p>
            <a:pPr marL="285750" indent="-285750" algn="r" rt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chemeClr val="bg1"/>
                </a:solidFill>
              </a:rPr>
              <a:t>بي ام سي الاوروبية</a:t>
            </a:r>
            <a:endParaRPr lang="en-US" sz="1800" dirty="0">
              <a:solidFill>
                <a:schemeClr val="bg1"/>
              </a:solidFill>
            </a:endParaRPr>
          </a:p>
          <a:p>
            <a:pPr marL="285750" indent="-285750" algn="r" rt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Europe PMC</a:t>
            </a:r>
            <a:endParaRPr lang="ar-SA" sz="1800" dirty="0">
              <a:solidFill>
                <a:schemeClr val="bg1"/>
              </a:solidFill>
            </a:endParaRPr>
          </a:p>
          <a:p>
            <a:pPr marL="285750" indent="-285750" algn="r" rt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chemeClr val="bg1"/>
                </a:solidFill>
              </a:rPr>
              <a:t>دليل مستودعات الوصول الحر </a:t>
            </a:r>
            <a:r>
              <a:rPr lang="en-US" sz="1800" dirty="0" err="1">
                <a:solidFill>
                  <a:schemeClr val="bg1"/>
                </a:solidFill>
              </a:rPr>
              <a:t>OpenDORA</a:t>
            </a:r>
            <a:endParaRPr lang="ar-EG" sz="1800" dirty="0">
              <a:solidFill>
                <a:schemeClr val="bg1"/>
              </a:solidFill>
            </a:endParaRPr>
          </a:p>
          <a:p>
            <a:pPr marL="285750" indent="-285750" algn="r" rt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chemeClr val="bg1"/>
                </a:solidFill>
              </a:rPr>
              <a:t>اوبن جراي</a:t>
            </a:r>
            <a:r>
              <a:rPr lang="en-US" sz="1800" dirty="0">
                <a:solidFill>
                  <a:schemeClr val="bg1"/>
                </a:solidFill>
              </a:rPr>
              <a:t> Open Grey</a:t>
            </a:r>
            <a:endParaRPr lang="ar-SA" sz="1800" dirty="0">
              <a:solidFill>
                <a:schemeClr val="bg1"/>
              </a:solidFill>
            </a:endParaRPr>
          </a:p>
          <a:p>
            <a:pPr marL="285750" indent="-285750" algn="r" rt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chemeClr val="bg1"/>
                </a:solidFill>
              </a:rPr>
              <a:t>ب</a:t>
            </a:r>
            <a:r>
              <a:rPr lang="ar-EG" sz="1800" dirty="0">
                <a:solidFill>
                  <a:schemeClr val="bg1"/>
                </a:solidFill>
              </a:rPr>
              <a:t>ب</a:t>
            </a:r>
            <a:r>
              <a:rPr lang="ar-SA" sz="1800" dirty="0">
                <a:solidFill>
                  <a:schemeClr val="bg1"/>
                </a:solidFill>
              </a:rPr>
              <a:t>ميد سينترال</a:t>
            </a:r>
            <a:r>
              <a:rPr lang="ar-EG" sz="18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PubMed Central</a:t>
            </a:r>
            <a:endParaRPr lang="ar-SA" sz="1200" dirty="0">
              <a:solidFill>
                <a:schemeClr val="bg1"/>
              </a:solidFill>
            </a:endParaRPr>
          </a:p>
          <a:p>
            <a:pPr marL="285750" indent="-285750" algn="r" rt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chemeClr val="bg1"/>
                </a:solidFill>
              </a:rPr>
              <a:t>موقع </a:t>
            </a:r>
            <a:r>
              <a:rPr lang="ar-SA" sz="1800" dirty="0" err="1">
                <a:solidFill>
                  <a:schemeClr val="bg1"/>
                </a:solidFill>
              </a:rPr>
              <a:t>ورلد</a:t>
            </a:r>
            <a:r>
              <a:rPr lang="ar-SA" sz="1800" dirty="0">
                <a:solidFill>
                  <a:schemeClr val="bg1"/>
                </a:solidFill>
              </a:rPr>
              <a:t> وايد ساينس</a:t>
            </a:r>
            <a:endParaRPr lang="en-US" sz="1800" dirty="0">
              <a:solidFill>
                <a:schemeClr val="bg1"/>
              </a:solidFill>
            </a:endParaRPr>
          </a:p>
          <a:p>
            <a:pPr algn="r" rtl="1">
              <a:buClr>
                <a:schemeClr val="bg1"/>
              </a:buClr>
            </a:pPr>
            <a:r>
              <a:rPr lang="en-US" sz="1800" dirty="0" err="1">
                <a:solidFill>
                  <a:schemeClr val="bg1"/>
                </a:solidFill>
              </a:rPr>
              <a:t>WorldWideScience.org</a:t>
            </a:r>
            <a:endParaRPr lang="ar-SA" sz="1800" dirty="0">
              <a:solidFill>
                <a:schemeClr val="bg1"/>
              </a:solidFill>
            </a:endParaRPr>
          </a:p>
          <a:p>
            <a:pPr marL="285750" indent="-285750" algn="r" rtl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FA4E56-993C-7741-8EF1-B289B84B235C}"/>
              </a:ext>
            </a:extLst>
          </p:cNvPr>
          <p:cNvSpPr txBox="1"/>
          <p:nvPr/>
        </p:nvSpPr>
        <p:spPr>
          <a:xfrm>
            <a:off x="6770914" y="3374264"/>
            <a:ext cx="161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ar-EG" sz="1800" dirty="0">
                <a:solidFill>
                  <a:schemeClr val="bg1"/>
                </a:solidFill>
              </a:rPr>
              <a:t>دليل دوريات الوصول الحر </a:t>
            </a:r>
            <a:r>
              <a:rPr lang="ar-SA" sz="1800" dirty="0">
                <a:solidFill>
                  <a:schemeClr val="bg1"/>
                </a:solidFill>
              </a:rPr>
              <a:t> </a:t>
            </a:r>
            <a:r>
              <a:rPr lang="ar-EG" sz="1800" dirty="0">
                <a:solidFill>
                  <a:schemeClr val="bg1"/>
                </a:solidFill>
              </a:rPr>
              <a:t>(</a:t>
            </a:r>
            <a:r>
              <a:rPr lang="en-US" sz="1800" dirty="0">
                <a:solidFill>
                  <a:schemeClr val="bg1"/>
                </a:solidFill>
              </a:rPr>
              <a:t>DOAJ</a:t>
            </a:r>
            <a:r>
              <a:rPr lang="ar-SA" sz="1800" dirty="0">
                <a:solidFill>
                  <a:schemeClr val="bg1"/>
                </a:solidFill>
              </a:rPr>
              <a:t> </a:t>
            </a:r>
            <a:r>
              <a:rPr lang="ar-EG" sz="1800" dirty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7C057F-2EF0-2D44-9A62-CA13570786EE}"/>
              </a:ext>
            </a:extLst>
          </p:cNvPr>
          <p:cNvSpPr txBox="1"/>
          <p:nvPr/>
        </p:nvSpPr>
        <p:spPr>
          <a:xfrm>
            <a:off x="3766456" y="3589753"/>
            <a:ext cx="2090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ar-EG" sz="1800" dirty="0">
                <a:solidFill>
                  <a:schemeClr val="bg1"/>
                </a:solidFill>
              </a:rPr>
              <a:t>"</a:t>
            </a:r>
            <a:r>
              <a:rPr lang="ar-SA" sz="1800" dirty="0">
                <a:solidFill>
                  <a:schemeClr val="bg1"/>
                </a:solidFill>
              </a:rPr>
              <a:t>دارت يوروب</a:t>
            </a:r>
            <a:r>
              <a:rPr lang="ar-EG" sz="1800" dirty="0">
                <a:solidFill>
                  <a:schemeClr val="bg1"/>
                </a:solidFill>
              </a:rPr>
              <a:t>"</a:t>
            </a:r>
            <a:r>
              <a:rPr lang="ar-SA" sz="1800" dirty="0">
                <a:solidFill>
                  <a:schemeClr val="bg1"/>
                </a:solidFill>
              </a:rPr>
              <a:t> </a:t>
            </a:r>
          </a:p>
          <a:p>
            <a:pPr algn="r" rtl="1"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DART-Europe</a:t>
            </a:r>
            <a:endParaRPr lang="ar-SA" sz="1800" dirty="0">
              <a:solidFill>
                <a:schemeClr val="bg1"/>
              </a:solidFill>
            </a:endParaRPr>
          </a:p>
          <a:p>
            <a:pPr algn="r" rtl="1"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</a:endParaRPr>
          </a:p>
          <a:p>
            <a:pPr marL="285750" indent="-285750" algn="r" rt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ar-EG" sz="1800" dirty="0">
                <a:solidFill>
                  <a:schemeClr val="bg1"/>
                </a:solidFill>
              </a:rPr>
              <a:t>"</a:t>
            </a:r>
            <a:r>
              <a:rPr lang="ar-SA" sz="1800" dirty="0">
                <a:solidFill>
                  <a:schemeClr val="bg1"/>
                </a:solidFill>
              </a:rPr>
              <a:t>داتاد – ار</a:t>
            </a:r>
            <a:r>
              <a:rPr lang="ar-EG" sz="1800" dirty="0">
                <a:solidFill>
                  <a:schemeClr val="bg1"/>
                </a:solidFill>
              </a:rPr>
              <a:t>"</a:t>
            </a:r>
            <a:endParaRPr lang="ar-SA" sz="1800" dirty="0">
              <a:solidFill>
                <a:schemeClr val="bg1"/>
              </a:solidFill>
            </a:endParaRPr>
          </a:p>
          <a:p>
            <a:pPr algn="r" rtl="1"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DATAD-R</a:t>
            </a:r>
            <a:endParaRPr lang="ar-SA" sz="1800" dirty="0">
              <a:solidFill>
                <a:schemeClr val="bg1"/>
              </a:solidFill>
            </a:endParaRPr>
          </a:p>
          <a:p>
            <a:pPr algn="r" rtl="1">
              <a:buClr>
                <a:schemeClr val="bg1"/>
              </a:buClr>
            </a:pPr>
            <a:endParaRPr lang="ar-SA" sz="1800" dirty="0">
              <a:solidFill>
                <a:schemeClr val="bg1"/>
              </a:solidFill>
            </a:endParaRPr>
          </a:p>
          <a:p>
            <a:pPr marL="285750" indent="-285750" algn="r" rt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ar-EG" sz="1800" dirty="0">
                <a:solidFill>
                  <a:schemeClr val="bg1"/>
                </a:solidFill>
              </a:rPr>
              <a:t>"</a:t>
            </a:r>
            <a:r>
              <a:rPr lang="ar-SA" sz="1800" dirty="0">
                <a:solidFill>
                  <a:schemeClr val="bg1"/>
                </a:solidFill>
              </a:rPr>
              <a:t>ندلتد</a:t>
            </a:r>
            <a:r>
              <a:rPr lang="ar-EG" sz="1800" dirty="0">
                <a:solidFill>
                  <a:schemeClr val="bg1"/>
                </a:solidFill>
              </a:rPr>
              <a:t>"</a:t>
            </a:r>
            <a:endParaRPr lang="ar-SA" sz="1800" dirty="0">
              <a:solidFill>
                <a:schemeClr val="bg1"/>
              </a:solidFill>
            </a:endParaRPr>
          </a:p>
          <a:p>
            <a:pPr algn="r" rtl="1"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NDLTD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0890B3-FF33-1649-8D04-8409E27C63A5}"/>
              </a:ext>
            </a:extLst>
          </p:cNvPr>
          <p:cNvSpPr txBox="1"/>
          <p:nvPr/>
        </p:nvSpPr>
        <p:spPr>
          <a:xfrm>
            <a:off x="740229" y="3644971"/>
            <a:ext cx="2090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chemeClr val="bg1"/>
                </a:solidFill>
              </a:rPr>
              <a:t>بحث جوجل المتخصص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050" y="6158249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0294" y="6217682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7741" y="6128240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643" y="619127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29499" y="6163201"/>
            <a:ext cx="1468374" cy="6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"/>
          <p:cNvSpPr/>
          <p:nvPr/>
        </p:nvSpPr>
        <p:spPr>
          <a:xfrm>
            <a:off x="1591800" y="2814175"/>
            <a:ext cx="9298800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لمزيد من المعلومات والتفاصيل عن </a:t>
            </a:r>
            <a:r>
              <a:rPr lang="ar-SA" sz="3000" dirty="0" err="1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ريسيرش</a:t>
            </a:r>
            <a:r>
              <a:rPr lang="ar-SA" sz="3000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 فور لايف</a:t>
            </a:r>
            <a:endParaRPr sz="3000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www.research4life.org</a:t>
            </a:r>
            <a:endParaRPr sz="3000" i="0" u="none" strike="noStrike" cap="none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00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00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r4l@research4life.org</a:t>
            </a:r>
            <a:r>
              <a:rPr lang="en-US" sz="3000" i="0" u="none" strike="noStrike" cap="none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 i="0" u="none" strike="noStrike" cap="none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000" i="0" u="none" strike="noStrike" cap="none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140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i="0" u="none" strike="noStrike" cap="none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1"/>
          <p:cNvSpPr txBox="1"/>
          <p:nvPr/>
        </p:nvSpPr>
        <p:spPr>
          <a:xfrm>
            <a:off x="-2" y="5674296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مجموعات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البح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 من أجل الحياة 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Research4Life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هي 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شراكة بين القطاعين ال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عام و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خاص لخمس مجموعات 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1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609600" indent="-457200" algn="r" rtl="1">
              <a:buClr>
                <a:schemeClr val="dk2"/>
              </a:buClr>
            </a:pPr>
            <a:r>
              <a:rPr lang="ar-SA" dirty="0">
                <a:solidFill>
                  <a:srgbClr val="586F7C"/>
                </a:solidFill>
                <a:latin typeface="Open Sans"/>
                <a:ea typeface="Open Sans"/>
                <a:sym typeface="Open Sans"/>
              </a:rPr>
              <a:t>أدوات البحث المجمع والمستودعات – </a:t>
            </a:r>
            <a:r>
              <a:rPr lang="ar-EG" dirty="0">
                <a:solidFill>
                  <a:srgbClr val="586F7C"/>
                </a:solidFill>
                <a:latin typeface="Open Sans"/>
                <a:ea typeface="Open Sans"/>
                <a:sym typeface="Open Sans"/>
              </a:rPr>
              <a:t>محرك بحث "بيز"</a:t>
            </a:r>
            <a:r>
              <a:rPr lang="ar-SA" dirty="0">
                <a:solidFill>
                  <a:srgbClr val="586F7C"/>
                </a:solidFill>
                <a:latin typeface="Open Sans"/>
                <a:ea typeface="Open Sans"/>
                <a:sym typeface="Open Sans"/>
              </a:rPr>
              <a:t> 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BASE</a:t>
            </a:r>
            <a:endParaRPr lang="ar-SA" dirty="0">
              <a:solidFill>
                <a:srgbClr val="586F7C"/>
              </a:solidFill>
              <a:latin typeface="Open Sans"/>
              <a:ea typeface="Open Sans"/>
              <a:sym typeface="Open Sans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91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342900" algn="r" rtl="1">
              <a:lnSpc>
                <a:spcPct val="100000"/>
              </a:lnSpc>
              <a:buClr>
                <a:schemeClr val="dk1"/>
              </a:buClr>
            </a:pPr>
            <a:r>
              <a:rPr lang="ar-SA" dirty="0">
                <a:latin typeface="Open Sans"/>
                <a:ea typeface="Open Sans"/>
                <a:cs typeface="Open Sans"/>
                <a:sym typeface="Open Sans"/>
              </a:rPr>
              <a:t>متاح من خلال </a:t>
            </a:r>
            <a:r>
              <a:rPr lang="en-US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https://base-search.net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69900" indent="-342900" algn="r" rtl="1">
              <a:lnSpc>
                <a:spcPct val="100000"/>
              </a:lnSpc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22300" indent="-342900" algn="r" rtl="1">
              <a:lnSpc>
                <a:spcPct val="100000"/>
              </a:lnSpc>
              <a:buClr>
                <a:schemeClr val="dk1"/>
              </a:buClr>
            </a:pPr>
            <a:r>
              <a:rPr lang="ar-SA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م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481263" y="3721768"/>
            <a:ext cx="2695074" cy="12002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صفحه البحث المتاحة من </a:t>
            </a:r>
            <a:r>
              <a:rPr lang="ar-SA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بيز</a:t>
            </a:r>
            <a:r>
              <a:rPr lang="ar-SA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US"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BASE</a:t>
            </a: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7" name="Google Shape;127;p4" descr="https://lh6.googleusercontent.com/lu1WVnANM3wnrAg3WgXQVp3WtkrEbAKth5Sy1CLbPnxYPK4Bep40MQxpBDp9bFaYKZKfCHY9kQiD2C9ENdO-XtjuCg-Wo0nws1CUr5-ZLwGKID2VUItS-TiALpgdVOQCE0c67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3202" y="2753123"/>
            <a:ext cx="7403996" cy="405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بيز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BASE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. استكمال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124" y="1858092"/>
            <a:ext cx="10544253" cy="472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كور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CORE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6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481263" y="3721768"/>
            <a:ext cx="2695074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ar-SA" sz="2400" dirty="0">
                <a:latin typeface="Open Sans"/>
                <a:ea typeface="Open Sans"/>
                <a:cs typeface="Open Sans"/>
                <a:sym typeface="Open Sans"/>
              </a:rPr>
              <a:t>صفحة البحث الخاصة بكور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CORE</a:t>
            </a:r>
            <a:endParaRPr lang="ar-SA"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p6" descr="https://lh4.googleusercontent.com/FxjoD_qVILoPlxlv-Q6WFSvLIjRNDfYA74vVtXDqlBsyxPBK4v6EmwHz5P-4anZrw_eFDKwu7ZUZ3YnNKF4eyCqyp7zeSZHn7l_-Cw4lOEXiY8HO6D_Zwq78chhT0grgauaSbY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2720693"/>
            <a:ext cx="8206344" cy="28331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7C84B2-1977-2542-A888-3ADC5D70C260}"/>
              </a:ext>
            </a:extLst>
          </p:cNvPr>
          <p:cNvSpPr txBox="1"/>
          <p:nvPr/>
        </p:nvSpPr>
        <p:spPr>
          <a:xfrm>
            <a:off x="3374571" y="1842668"/>
            <a:ext cx="6770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>
                <a:latin typeface="Open Sans"/>
                <a:ea typeface="Open Sans"/>
                <a:cs typeface="Open Sans"/>
                <a:sym typeface="Open Sans"/>
              </a:rPr>
              <a:t>متاح من خلال</a:t>
            </a:r>
            <a:r>
              <a:rPr lang="ar-EG" sz="24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https://core.ac.uk</a:t>
            </a:r>
            <a:endParaRPr lang="en-US"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-370114" y="393679"/>
            <a:ext cx="7685314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كور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CORE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4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. استكمال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848" y="2099934"/>
            <a:ext cx="10991712" cy="413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1632</Words>
  <Application>Microsoft Office PowerPoint</Application>
  <PresentationFormat>Widescreen</PresentationFormat>
  <Paragraphs>222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Trebuchet MS</vt:lpstr>
      <vt:lpstr>Arial</vt:lpstr>
      <vt:lpstr>Century Gothic</vt:lpstr>
      <vt:lpstr>Gill Sans</vt:lpstr>
      <vt:lpstr>Open Sans</vt:lpstr>
      <vt:lpstr>Calibri</vt:lpstr>
      <vt:lpstr>Simple Light</vt:lpstr>
      <vt:lpstr>مصادر إضافية محددة وفقاً للتخصص</vt:lpstr>
      <vt:lpstr>الخطوط الرئيسية</vt:lpstr>
      <vt:lpstr>الأهداف التعليمية</vt:lpstr>
      <vt:lpstr>مقدمة</vt:lpstr>
      <vt:lpstr>مجموعات مصادر وأدوات الانترنت المتاحة والتي تغطي العديد من التخصصات  </vt:lpstr>
      <vt:lpstr>أدوات البحث المجمع والمستودعات – محرك بحث "بيز" BASE</vt:lpstr>
      <vt:lpstr>"بيز" BASE . استكمال</vt:lpstr>
      <vt:lpstr>"كور" CORE </vt:lpstr>
      <vt:lpstr>كور CORE . استكمال</vt:lpstr>
      <vt:lpstr>"بي أم سي الأوروبية" Europe PMC </vt:lpstr>
      <vt:lpstr>"بي ام سي الأوروبية" Europe PMC . استكمال</vt:lpstr>
      <vt:lpstr>ميتاليب Metalib</vt:lpstr>
      <vt:lpstr>ميتالاب Metalib. استكمال </vt:lpstr>
      <vt:lpstr>مصادر الوصول الحر</vt:lpstr>
      <vt:lpstr>مصادر الوصول الحر. استكمال</vt:lpstr>
      <vt:lpstr>دليل مستودعات الوصول الحر OpenDORA</vt:lpstr>
      <vt:lpstr>دليل مستودعات الوصول الحر OpenDORA . استكمال  </vt:lpstr>
      <vt:lpstr>قاعدة بيانات الإنتاج الفكري الرمادي المفتوحةOpen Grey</vt:lpstr>
      <vt:lpstr>قاعدة بيانات الإنتاج الفكري الرمادي المفتوحةOpen Grey. استكمال</vt:lpstr>
      <vt:lpstr>ببميد سينترال PubMed Central</vt:lpstr>
      <vt:lpstr>ببميد سينترال PubMed Central. استكمال </vt:lpstr>
      <vt:lpstr>موقع "ورلد وايد ساينس" WorldWideScience.org</vt:lpstr>
      <vt:lpstr> موقع "ورلد وايد ساينس"WorldWideScience.org . استكمال</vt:lpstr>
      <vt:lpstr>مصادر مجلات مجانية – دليل دوريات الوصول الحر DOAJ</vt:lpstr>
      <vt:lpstr>دليل دوريات الوصول الحر  DOAJ . استكمال</vt:lpstr>
      <vt:lpstr>بوابات ومنافذ الاطروحات/ الرسائل العلمية – دارت يوروب DART-Europe </vt:lpstr>
      <vt:lpstr>دارت يوروب DART-Europe . استكمال</vt:lpstr>
      <vt:lpstr>داتاد – ار DATAD-R</vt:lpstr>
      <vt:lpstr>داتاد – ار DATAD-R . استكمال</vt:lpstr>
      <vt:lpstr>جلوبال أي تي دي Global ETD</vt:lpstr>
      <vt:lpstr>جلوبال أي تي دي  Global ETD . استكمال</vt:lpstr>
      <vt:lpstr>قاعدة بيانات بروكويست للرسائل الجامعية والأطروحات العالمية ProQuest</vt:lpstr>
      <vt:lpstr>بروكويست ProQuest. استكمال</vt:lpstr>
      <vt:lpstr>أدوات متنوعة – بحث جوجل المتخصص </vt:lpstr>
      <vt:lpstr>أدوات متنوعة – بحث جوجل المتخصص . استكمال </vt:lpstr>
      <vt:lpstr>مصادر كتب إلكترونية: دليل الكتب الإلكترونية المفتوحة DOAB</vt:lpstr>
      <vt:lpstr>دليل الكتب الإلكترونية المفتوحة DOAB . استكمال</vt:lpstr>
      <vt:lpstr>مركز الكتب المجانية Free Book Centre</vt:lpstr>
      <vt:lpstr>مركز الكتب المجانية Free Book Centre.استكمال </vt:lpstr>
      <vt:lpstr>"إن تيك" للكتب المفتوحة IntechOpen </vt:lpstr>
      <vt:lpstr>إن تيك للكتب المفتوحة IntechOpen . استكمال </vt:lpstr>
      <vt:lpstr>ناشيونال أكاديميز National Academies Press</vt:lpstr>
      <vt:lpstr>ناشيونال أكاديميز National Academies Press. استكمال  </vt:lpstr>
      <vt:lpstr>مكتبة الكتب الدراسية المفتوحة  Open Textbook Library</vt:lpstr>
      <vt:lpstr>مكتبة الكتب الدراسية المفتوحة  Open Textbook Library. استكمال </vt:lpstr>
      <vt:lpstr>ملخص</vt:lpstr>
      <vt:lpstr>أنت مدعو إلى 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DISCIPLINE-SPECIFIC RESOURCES</dc:title>
  <dc:creator>Marcia Mabhula</dc:creator>
  <cp:lastModifiedBy>AL GARRAYA, Gehane Omar</cp:lastModifiedBy>
  <cp:revision>27</cp:revision>
  <dcterms:created xsi:type="dcterms:W3CDTF">2020-02-14T15:04:15Z</dcterms:created>
  <dcterms:modified xsi:type="dcterms:W3CDTF">2024-07-24T08:28:23Z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Research4Life.M1.Lesson1.1_Scientific landscape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1004D21E-40BC-4452-AA77-41DAD519ECB5</vt:lpwstr>
  </property>
  <property fmtid="{D5CDD505-2E9C-101B-9397-08002B2CF9AE}" pid="6" name="ArticulateProjectFull">
    <vt:lpwstr>D:\R4Life\F2F Materials\20200428_M4_L4.6EN. Interdisciplinary Resources.ppta</vt:lpwstr>
  </property>
</Properties>
</file>