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1" r:id="rId2"/>
  </p:sldMasterIdLst>
  <p:notesMasterIdLst>
    <p:notesMasterId r:id="rId38"/>
  </p:notesMasterIdLst>
  <p:sldIdLst>
    <p:sldId id="256" r:id="rId3"/>
    <p:sldId id="257" r:id="rId4"/>
    <p:sldId id="258" r:id="rId5"/>
    <p:sldId id="259" r:id="rId6"/>
    <p:sldId id="260" r:id="rId7"/>
    <p:sldId id="261" r:id="rId8"/>
    <p:sldId id="262" r:id="rId9"/>
    <p:sldId id="276" r:id="rId10"/>
    <p:sldId id="263"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72" r:id="rId32"/>
    <p:sldId id="297" r:id="rId33"/>
    <p:sldId id="275" r:id="rId34"/>
    <p:sldId id="298" r:id="rId35"/>
    <p:sldId id="339" r:id="rId36"/>
    <p:sldId id="340"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Open Sans" panose="020B0606030504020204" pitchFamily="34" charset="0"/>
      <p:regular r:id="rId43"/>
      <p:bold r:id="rId44"/>
      <p:italic r:id="rId45"/>
      <p:boldItalic r:id="rId46"/>
    </p:embeddedFont>
    <p:embeddedFont>
      <p:font typeface="Trebuchet MS" panose="020B060302020202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hSZQAHu8emM1G1pvxW+Zz/CYGsb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enyin" initials="Y" lastIdx="2" clrIdx="0">
    <p:extLst>
      <p:ext uri="{19B8F6BF-5375-455C-9EA6-DF929625EA0E}">
        <p15:presenceInfo xmlns:p15="http://schemas.microsoft.com/office/powerpoint/2012/main" userId="Yueny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57493E-0031-4002-87A8-680F2DD06E4B}" v="21" dt="2024-06-19T11:56:44.759"/>
  </p1510:revLst>
</p1510:revInfo>
</file>

<file path=ppt/tableStyles.xml><?xml version="1.0" encoding="utf-8"?>
<a:tblStyleLst xmlns:a="http://schemas.openxmlformats.org/drawingml/2006/main" def="{FC2B080E-6B96-4CB3-AC68-7F8E47A39E18}">
  <a:tblStyle styleId="{FC2B080E-6B96-4CB3-AC68-7F8E47A39E18}"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57" autoAdjust="0"/>
  </p:normalViewPr>
  <p:slideViewPr>
    <p:cSldViewPr snapToGrid="0">
      <p:cViewPr varScale="1">
        <p:scale>
          <a:sx n="106" d="100"/>
          <a:sy n="106" d="100"/>
        </p:scale>
        <p:origin x="67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63"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8"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64"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3.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57" Type="http://customschemas.google.com/relationships/presentationmetadata" Target="meta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6.fntdata"/><Relationship Id="rId6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 GARRAYA, Gehane Omar" userId="f23954c5-e144-4092-9610-5359c58a19a4" providerId="ADAL" clId="{4B57493E-0031-4002-87A8-680F2DD06E4B}"/>
    <pc:docChg chg="undo redo custSel delSld modSld">
      <pc:chgData name="AL GARRAYA, Gehane Omar" userId="f23954c5-e144-4092-9610-5359c58a19a4" providerId="ADAL" clId="{4B57493E-0031-4002-87A8-680F2DD06E4B}" dt="2024-06-19T11:56:58.091" v="2274" actId="122"/>
      <pc:docMkLst>
        <pc:docMk/>
      </pc:docMkLst>
      <pc:sldChg chg="modSp mod delCm">
        <pc:chgData name="AL GARRAYA, Gehane Omar" userId="f23954c5-e144-4092-9610-5359c58a19a4" providerId="ADAL" clId="{4B57493E-0031-4002-87A8-680F2DD06E4B}" dt="2024-06-12T11:20:49.636" v="256" actId="122"/>
        <pc:sldMkLst>
          <pc:docMk/>
          <pc:sldMk cId="0" sldId="256"/>
        </pc:sldMkLst>
        <pc:spChg chg="mod">
          <ac:chgData name="AL GARRAYA, Gehane Omar" userId="f23954c5-e144-4092-9610-5359c58a19a4" providerId="ADAL" clId="{4B57493E-0031-4002-87A8-680F2DD06E4B}" dt="2024-06-12T10:55:37.671" v="1" actId="108"/>
          <ac:spMkLst>
            <pc:docMk/>
            <pc:sldMk cId="0" sldId="256"/>
            <ac:spMk id="69" creationId="{00000000-0000-0000-0000-000000000000}"/>
          </ac:spMkLst>
        </pc:spChg>
        <pc:spChg chg="mod">
          <ac:chgData name="AL GARRAYA, Gehane Omar" userId="f23954c5-e144-4092-9610-5359c58a19a4" providerId="ADAL" clId="{4B57493E-0031-4002-87A8-680F2DD06E4B}" dt="2024-06-12T10:55:32.446" v="0" actId="108"/>
          <ac:spMkLst>
            <pc:docMk/>
            <pc:sldMk cId="0" sldId="256"/>
            <ac:spMk id="70" creationId="{00000000-0000-0000-0000-000000000000}"/>
          </ac:spMkLst>
        </pc:spChg>
        <pc:spChg chg="mod">
          <ac:chgData name="AL GARRAYA, Gehane Omar" userId="f23954c5-e144-4092-9610-5359c58a19a4" providerId="ADAL" clId="{4B57493E-0031-4002-87A8-680F2DD06E4B}" dt="2024-06-12T11:20:49.636" v="256" actId="122"/>
          <ac:spMkLst>
            <pc:docMk/>
            <pc:sldMk cId="0" sldId="256"/>
            <ac:spMk id="71" creationId="{00000000-0000-0000-0000-000000000000}"/>
          </ac:spMkLst>
        </pc:spChg>
      </pc:sldChg>
      <pc:sldChg chg="modSp mod">
        <pc:chgData name="AL GARRAYA, Gehane Omar" userId="f23954c5-e144-4092-9610-5359c58a19a4" providerId="ADAL" clId="{4B57493E-0031-4002-87A8-680F2DD06E4B}" dt="2024-06-19T11:56:39.555" v="2271" actId="1076"/>
        <pc:sldMkLst>
          <pc:docMk/>
          <pc:sldMk cId="0" sldId="257"/>
        </pc:sldMkLst>
        <pc:spChg chg="mod">
          <ac:chgData name="AL GARRAYA, Gehane Omar" userId="f23954c5-e144-4092-9610-5359c58a19a4" providerId="ADAL" clId="{4B57493E-0031-4002-87A8-680F2DD06E4B}" dt="2024-06-19T11:56:39.555" v="2271" actId="1076"/>
          <ac:spMkLst>
            <pc:docMk/>
            <pc:sldMk cId="0" sldId="257"/>
            <ac:spMk id="82" creationId="{00000000-0000-0000-0000-000000000000}"/>
          </ac:spMkLst>
        </pc:spChg>
        <pc:spChg chg="mod">
          <ac:chgData name="AL GARRAYA, Gehane Omar" userId="f23954c5-e144-4092-9610-5359c58a19a4" providerId="ADAL" clId="{4B57493E-0031-4002-87A8-680F2DD06E4B}" dt="2024-06-12T11:21:40.154" v="269" actId="20577"/>
          <ac:spMkLst>
            <pc:docMk/>
            <pc:sldMk cId="0" sldId="257"/>
            <ac:spMk id="83" creationId="{00000000-0000-0000-0000-000000000000}"/>
          </ac:spMkLst>
        </pc:spChg>
      </pc:sldChg>
      <pc:sldChg chg="modSp mod">
        <pc:chgData name="AL GARRAYA, Gehane Omar" userId="f23954c5-e144-4092-9610-5359c58a19a4" providerId="ADAL" clId="{4B57493E-0031-4002-87A8-680F2DD06E4B}" dt="2024-06-19T11:56:46.957" v="2273" actId="1076"/>
        <pc:sldMkLst>
          <pc:docMk/>
          <pc:sldMk cId="0" sldId="258"/>
        </pc:sldMkLst>
        <pc:spChg chg="mod">
          <ac:chgData name="AL GARRAYA, Gehane Omar" userId="f23954c5-e144-4092-9610-5359c58a19a4" providerId="ADAL" clId="{4B57493E-0031-4002-87A8-680F2DD06E4B}" dt="2024-06-12T10:57:57.233" v="5"/>
          <ac:spMkLst>
            <pc:docMk/>
            <pc:sldMk cId="0" sldId="258"/>
            <ac:spMk id="91" creationId="{00000000-0000-0000-0000-000000000000}"/>
          </ac:spMkLst>
        </pc:spChg>
        <pc:spChg chg="mod">
          <ac:chgData name="AL GARRAYA, Gehane Omar" userId="f23954c5-e144-4092-9610-5359c58a19a4" providerId="ADAL" clId="{4B57493E-0031-4002-87A8-680F2DD06E4B}" dt="2024-06-19T11:56:46.957" v="2273" actId="1076"/>
          <ac:spMkLst>
            <pc:docMk/>
            <pc:sldMk cId="0" sldId="258"/>
            <ac:spMk id="92" creationId="{00000000-0000-0000-0000-000000000000}"/>
          </ac:spMkLst>
        </pc:spChg>
      </pc:sldChg>
      <pc:sldChg chg="modSp mod">
        <pc:chgData name="AL GARRAYA, Gehane Omar" userId="f23954c5-e144-4092-9610-5359c58a19a4" providerId="ADAL" clId="{4B57493E-0031-4002-87A8-680F2DD06E4B}" dt="2024-06-12T11:24:04.936" v="287"/>
        <pc:sldMkLst>
          <pc:docMk/>
          <pc:sldMk cId="0" sldId="259"/>
        </pc:sldMkLst>
        <pc:spChg chg="mod">
          <ac:chgData name="AL GARRAYA, Gehane Omar" userId="f23954c5-e144-4092-9610-5359c58a19a4" providerId="ADAL" clId="{4B57493E-0031-4002-87A8-680F2DD06E4B}" dt="2024-06-12T11:24:04.936" v="287"/>
          <ac:spMkLst>
            <pc:docMk/>
            <pc:sldMk cId="0" sldId="259"/>
            <ac:spMk id="3" creationId="{00000000-0000-0000-0000-000000000000}"/>
          </ac:spMkLst>
        </pc:spChg>
        <pc:spChg chg="mod">
          <ac:chgData name="AL GARRAYA, Gehane Omar" userId="f23954c5-e144-4092-9610-5359c58a19a4" providerId="ADAL" clId="{4B57493E-0031-4002-87A8-680F2DD06E4B}" dt="2024-06-12T11:23:14.123" v="275" actId="255"/>
          <ac:spMkLst>
            <pc:docMk/>
            <pc:sldMk cId="0" sldId="259"/>
            <ac:spMk id="99" creationId="{00000000-0000-0000-0000-000000000000}"/>
          </ac:spMkLst>
        </pc:spChg>
      </pc:sldChg>
      <pc:sldChg chg="modSp mod">
        <pc:chgData name="AL GARRAYA, Gehane Omar" userId="f23954c5-e144-4092-9610-5359c58a19a4" providerId="ADAL" clId="{4B57493E-0031-4002-87A8-680F2DD06E4B}" dt="2024-06-12T12:04:10.022" v="444" actId="207"/>
        <pc:sldMkLst>
          <pc:docMk/>
          <pc:sldMk cId="0" sldId="260"/>
        </pc:sldMkLst>
        <pc:spChg chg="mod">
          <ac:chgData name="AL GARRAYA, Gehane Omar" userId="f23954c5-e144-4092-9610-5359c58a19a4" providerId="ADAL" clId="{4B57493E-0031-4002-87A8-680F2DD06E4B}" dt="2024-06-12T11:26:13.130" v="305" actId="20577"/>
          <ac:spMkLst>
            <pc:docMk/>
            <pc:sldMk cId="0" sldId="260"/>
            <ac:spMk id="104" creationId="{00000000-0000-0000-0000-000000000000}"/>
          </ac:spMkLst>
        </pc:spChg>
        <pc:spChg chg="mod">
          <ac:chgData name="AL GARRAYA, Gehane Omar" userId="f23954c5-e144-4092-9610-5359c58a19a4" providerId="ADAL" clId="{4B57493E-0031-4002-87A8-680F2DD06E4B}" dt="2024-06-12T12:04:10.022" v="444" actId="207"/>
          <ac:spMkLst>
            <pc:docMk/>
            <pc:sldMk cId="0" sldId="260"/>
            <ac:spMk id="105" creationId="{00000000-0000-0000-0000-000000000000}"/>
          </ac:spMkLst>
        </pc:spChg>
      </pc:sldChg>
      <pc:sldChg chg="modSp mod">
        <pc:chgData name="AL GARRAYA, Gehane Omar" userId="f23954c5-e144-4092-9610-5359c58a19a4" providerId="ADAL" clId="{4B57493E-0031-4002-87A8-680F2DD06E4B}" dt="2024-06-12T12:04:23.585" v="446" actId="207"/>
        <pc:sldMkLst>
          <pc:docMk/>
          <pc:sldMk cId="0" sldId="261"/>
        </pc:sldMkLst>
        <pc:spChg chg="mod">
          <ac:chgData name="AL GARRAYA, Gehane Omar" userId="f23954c5-e144-4092-9610-5359c58a19a4" providerId="ADAL" clId="{4B57493E-0031-4002-87A8-680F2DD06E4B}" dt="2024-06-12T11:59:20.084" v="398" actId="20577"/>
          <ac:spMkLst>
            <pc:docMk/>
            <pc:sldMk cId="0" sldId="261"/>
            <ac:spMk id="110" creationId="{00000000-0000-0000-0000-000000000000}"/>
          </ac:spMkLst>
        </pc:spChg>
        <pc:spChg chg="mod">
          <ac:chgData name="AL GARRAYA, Gehane Omar" userId="f23954c5-e144-4092-9610-5359c58a19a4" providerId="ADAL" clId="{4B57493E-0031-4002-87A8-680F2DD06E4B}" dt="2024-06-12T12:04:23.585" v="446" actId="207"/>
          <ac:spMkLst>
            <pc:docMk/>
            <pc:sldMk cId="0" sldId="261"/>
            <ac:spMk id="111" creationId="{00000000-0000-0000-0000-000000000000}"/>
          </ac:spMkLst>
        </pc:spChg>
      </pc:sldChg>
      <pc:sldChg chg="modSp mod">
        <pc:chgData name="AL GARRAYA, Gehane Omar" userId="f23954c5-e144-4092-9610-5359c58a19a4" providerId="ADAL" clId="{4B57493E-0031-4002-87A8-680F2DD06E4B}" dt="2024-06-12T12:11:46.744" v="489" actId="13900"/>
        <pc:sldMkLst>
          <pc:docMk/>
          <pc:sldMk cId="0" sldId="262"/>
        </pc:sldMkLst>
        <pc:spChg chg="mod">
          <ac:chgData name="AL GARRAYA, Gehane Omar" userId="f23954c5-e144-4092-9610-5359c58a19a4" providerId="ADAL" clId="{4B57493E-0031-4002-87A8-680F2DD06E4B}" dt="2024-06-12T12:01:19.079" v="421" actId="1076"/>
          <ac:spMkLst>
            <pc:docMk/>
            <pc:sldMk cId="0" sldId="262"/>
            <ac:spMk id="116" creationId="{00000000-0000-0000-0000-000000000000}"/>
          </ac:spMkLst>
        </pc:spChg>
        <pc:spChg chg="mod">
          <ac:chgData name="AL GARRAYA, Gehane Omar" userId="f23954c5-e144-4092-9610-5359c58a19a4" providerId="ADAL" clId="{4B57493E-0031-4002-87A8-680F2DD06E4B}" dt="2024-06-12T12:11:46.744" v="489" actId="13900"/>
          <ac:spMkLst>
            <pc:docMk/>
            <pc:sldMk cId="0" sldId="262"/>
            <ac:spMk id="117" creationId="{00000000-0000-0000-0000-000000000000}"/>
          </ac:spMkLst>
        </pc:spChg>
      </pc:sldChg>
      <pc:sldChg chg="modSp mod">
        <pc:chgData name="AL GARRAYA, Gehane Omar" userId="f23954c5-e144-4092-9610-5359c58a19a4" providerId="ADAL" clId="{4B57493E-0031-4002-87A8-680F2DD06E4B}" dt="2024-06-12T13:10:30.487" v="766" actId="20577"/>
        <pc:sldMkLst>
          <pc:docMk/>
          <pc:sldMk cId="0" sldId="263"/>
        </pc:sldMkLst>
        <pc:spChg chg="mod">
          <ac:chgData name="AL GARRAYA, Gehane Omar" userId="f23954c5-e144-4092-9610-5359c58a19a4" providerId="ADAL" clId="{4B57493E-0031-4002-87A8-680F2DD06E4B}" dt="2024-06-12T13:07:52.292" v="761" actId="20577"/>
          <ac:spMkLst>
            <pc:docMk/>
            <pc:sldMk cId="0" sldId="263"/>
            <ac:spMk id="150" creationId="{00000000-0000-0000-0000-000000000000}"/>
          </ac:spMkLst>
        </pc:spChg>
        <pc:spChg chg="mod">
          <ac:chgData name="AL GARRAYA, Gehane Omar" userId="f23954c5-e144-4092-9610-5359c58a19a4" providerId="ADAL" clId="{4B57493E-0031-4002-87A8-680F2DD06E4B}" dt="2024-06-12T13:10:30.487" v="766" actId="20577"/>
          <ac:spMkLst>
            <pc:docMk/>
            <pc:sldMk cId="0" sldId="263"/>
            <ac:spMk id="151" creationId="{00000000-0000-0000-0000-000000000000}"/>
          </ac:spMkLst>
        </pc:spChg>
      </pc:sldChg>
      <pc:sldChg chg="del">
        <pc:chgData name="AL GARRAYA, Gehane Omar" userId="f23954c5-e144-4092-9610-5359c58a19a4" providerId="ADAL" clId="{4B57493E-0031-4002-87A8-680F2DD06E4B}" dt="2024-06-19T11:53:15.428" v="2266" actId="47"/>
        <pc:sldMkLst>
          <pc:docMk/>
          <pc:sldMk cId="0" sldId="273"/>
        </pc:sldMkLst>
      </pc:sldChg>
      <pc:sldChg chg="del">
        <pc:chgData name="AL GARRAYA, Gehane Omar" userId="f23954c5-e144-4092-9610-5359c58a19a4" providerId="ADAL" clId="{4B57493E-0031-4002-87A8-680F2DD06E4B}" dt="2024-06-19T11:53:17.649" v="2267" actId="47"/>
        <pc:sldMkLst>
          <pc:docMk/>
          <pc:sldMk cId="0" sldId="274"/>
        </pc:sldMkLst>
      </pc:sldChg>
      <pc:sldChg chg="modSp mod">
        <pc:chgData name="AL GARRAYA, Gehane Omar" userId="f23954c5-e144-4092-9610-5359c58a19a4" providerId="ADAL" clId="{4B57493E-0031-4002-87A8-680F2DD06E4B}" dt="2024-06-12T12:59:04.996" v="675" actId="20577"/>
        <pc:sldMkLst>
          <pc:docMk/>
          <pc:sldMk cId="3254720593" sldId="276"/>
        </pc:sldMkLst>
        <pc:spChg chg="mod">
          <ac:chgData name="AL GARRAYA, Gehane Omar" userId="f23954c5-e144-4092-9610-5359c58a19a4" providerId="ADAL" clId="{4B57493E-0031-4002-87A8-680F2DD06E4B}" dt="2024-06-12T12:12:04.718" v="497" actId="20577"/>
          <ac:spMkLst>
            <pc:docMk/>
            <pc:sldMk cId="3254720593" sldId="276"/>
            <ac:spMk id="116" creationId="{00000000-0000-0000-0000-000000000000}"/>
          </ac:spMkLst>
        </pc:spChg>
        <pc:spChg chg="mod">
          <ac:chgData name="AL GARRAYA, Gehane Omar" userId="f23954c5-e144-4092-9610-5359c58a19a4" providerId="ADAL" clId="{4B57493E-0031-4002-87A8-680F2DD06E4B}" dt="2024-06-12T12:59:04.996" v="675" actId="20577"/>
          <ac:spMkLst>
            <pc:docMk/>
            <pc:sldMk cId="3254720593" sldId="276"/>
            <ac:spMk id="117" creationId="{00000000-0000-0000-0000-000000000000}"/>
          </ac:spMkLst>
        </pc:spChg>
      </pc:sldChg>
      <pc:sldChg chg="modSp mod">
        <pc:chgData name="AL GARRAYA, Gehane Omar" userId="f23954c5-e144-4092-9610-5359c58a19a4" providerId="ADAL" clId="{4B57493E-0031-4002-87A8-680F2DD06E4B}" dt="2024-06-12T13:25:35.106" v="865" actId="20577"/>
        <pc:sldMkLst>
          <pc:docMk/>
          <pc:sldMk cId="3002457851" sldId="277"/>
        </pc:sldMkLst>
        <pc:spChg chg="mod">
          <ac:chgData name="AL GARRAYA, Gehane Omar" userId="f23954c5-e144-4092-9610-5359c58a19a4" providerId="ADAL" clId="{4B57493E-0031-4002-87A8-680F2DD06E4B}" dt="2024-06-12T13:12:27.065" v="784" actId="121"/>
          <ac:spMkLst>
            <pc:docMk/>
            <pc:sldMk cId="3002457851" sldId="277"/>
            <ac:spMk id="150" creationId="{00000000-0000-0000-0000-000000000000}"/>
          </ac:spMkLst>
        </pc:spChg>
        <pc:spChg chg="mod">
          <ac:chgData name="AL GARRAYA, Gehane Omar" userId="f23954c5-e144-4092-9610-5359c58a19a4" providerId="ADAL" clId="{4B57493E-0031-4002-87A8-680F2DD06E4B}" dt="2024-06-12T13:25:35.106" v="865" actId="20577"/>
          <ac:spMkLst>
            <pc:docMk/>
            <pc:sldMk cId="3002457851" sldId="277"/>
            <ac:spMk id="151" creationId="{00000000-0000-0000-0000-000000000000}"/>
          </ac:spMkLst>
        </pc:spChg>
      </pc:sldChg>
      <pc:sldChg chg="modSp mod">
        <pc:chgData name="AL GARRAYA, Gehane Omar" userId="f23954c5-e144-4092-9610-5359c58a19a4" providerId="ADAL" clId="{4B57493E-0031-4002-87A8-680F2DD06E4B}" dt="2024-06-13T11:39:34.458" v="899" actId="20577"/>
        <pc:sldMkLst>
          <pc:docMk/>
          <pc:sldMk cId="118976143" sldId="278"/>
        </pc:sldMkLst>
        <pc:spChg chg="mod">
          <ac:chgData name="AL GARRAYA, Gehane Omar" userId="f23954c5-e144-4092-9610-5359c58a19a4" providerId="ADAL" clId="{4B57493E-0031-4002-87A8-680F2DD06E4B}" dt="2024-06-13T11:39:34.458" v="899" actId="20577"/>
          <ac:spMkLst>
            <pc:docMk/>
            <pc:sldMk cId="118976143" sldId="278"/>
            <ac:spMk id="151" creationId="{00000000-0000-0000-0000-000000000000}"/>
          </ac:spMkLst>
        </pc:spChg>
      </pc:sldChg>
      <pc:sldChg chg="modSp mod">
        <pc:chgData name="AL GARRAYA, Gehane Omar" userId="f23954c5-e144-4092-9610-5359c58a19a4" providerId="ADAL" clId="{4B57493E-0031-4002-87A8-680F2DD06E4B}" dt="2024-06-13T11:57:41.067" v="1069" actId="207"/>
        <pc:sldMkLst>
          <pc:docMk/>
          <pc:sldMk cId="3494764735" sldId="279"/>
        </pc:sldMkLst>
        <pc:spChg chg="mod">
          <ac:chgData name="AL GARRAYA, Gehane Omar" userId="f23954c5-e144-4092-9610-5359c58a19a4" providerId="ADAL" clId="{4B57493E-0031-4002-87A8-680F2DD06E4B}" dt="2024-06-13T11:57:41.067" v="1069" actId="207"/>
          <ac:spMkLst>
            <pc:docMk/>
            <pc:sldMk cId="3494764735" sldId="279"/>
            <ac:spMk id="151" creationId="{00000000-0000-0000-0000-000000000000}"/>
          </ac:spMkLst>
        </pc:spChg>
      </pc:sldChg>
      <pc:sldChg chg="modSp mod">
        <pc:chgData name="AL GARRAYA, Gehane Omar" userId="f23954c5-e144-4092-9610-5359c58a19a4" providerId="ADAL" clId="{4B57493E-0031-4002-87A8-680F2DD06E4B}" dt="2024-06-13T11:59:34.300" v="1082" actId="20577"/>
        <pc:sldMkLst>
          <pc:docMk/>
          <pc:sldMk cId="796416786" sldId="280"/>
        </pc:sldMkLst>
        <pc:spChg chg="mod">
          <ac:chgData name="AL GARRAYA, Gehane Omar" userId="f23954c5-e144-4092-9610-5359c58a19a4" providerId="ADAL" clId="{4B57493E-0031-4002-87A8-680F2DD06E4B}" dt="2024-06-13T11:56:53.845" v="1063" actId="121"/>
          <ac:spMkLst>
            <pc:docMk/>
            <pc:sldMk cId="796416786" sldId="280"/>
            <ac:spMk id="150" creationId="{00000000-0000-0000-0000-000000000000}"/>
          </ac:spMkLst>
        </pc:spChg>
        <pc:spChg chg="mod">
          <ac:chgData name="AL GARRAYA, Gehane Omar" userId="f23954c5-e144-4092-9610-5359c58a19a4" providerId="ADAL" clId="{4B57493E-0031-4002-87A8-680F2DD06E4B}" dt="2024-06-13T11:59:34.300" v="1082" actId="20577"/>
          <ac:spMkLst>
            <pc:docMk/>
            <pc:sldMk cId="796416786" sldId="280"/>
            <ac:spMk id="151" creationId="{00000000-0000-0000-0000-000000000000}"/>
          </ac:spMkLst>
        </pc:spChg>
      </pc:sldChg>
      <pc:sldChg chg="modSp mod">
        <pc:chgData name="AL GARRAYA, Gehane Omar" userId="f23954c5-e144-4092-9610-5359c58a19a4" providerId="ADAL" clId="{4B57493E-0031-4002-87A8-680F2DD06E4B}" dt="2024-06-13T12:10:54.031" v="1185" actId="20577"/>
        <pc:sldMkLst>
          <pc:docMk/>
          <pc:sldMk cId="587538405" sldId="281"/>
        </pc:sldMkLst>
        <pc:spChg chg="mod">
          <ac:chgData name="AL GARRAYA, Gehane Omar" userId="f23954c5-e144-4092-9610-5359c58a19a4" providerId="ADAL" clId="{4B57493E-0031-4002-87A8-680F2DD06E4B}" dt="2024-06-13T12:02:21.637" v="1091" actId="121"/>
          <ac:spMkLst>
            <pc:docMk/>
            <pc:sldMk cId="587538405" sldId="281"/>
            <ac:spMk id="150" creationId="{00000000-0000-0000-0000-000000000000}"/>
          </ac:spMkLst>
        </pc:spChg>
        <pc:spChg chg="mod">
          <ac:chgData name="AL GARRAYA, Gehane Omar" userId="f23954c5-e144-4092-9610-5359c58a19a4" providerId="ADAL" clId="{4B57493E-0031-4002-87A8-680F2DD06E4B}" dt="2024-06-13T12:10:54.031" v="1185" actId="20577"/>
          <ac:spMkLst>
            <pc:docMk/>
            <pc:sldMk cId="587538405" sldId="281"/>
            <ac:spMk id="151" creationId="{00000000-0000-0000-0000-000000000000}"/>
          </ac:spMkLst>
        </pc:spChg>
      </pc:sldChg>
      <pc:sldChg chg="modSp mod">
        <pc:chgData name="AL GARRAYA, Gehane Omar" userId="f23954c5-e144-4092-9610-5359c58a19a4" providerId="ADAL" clId="{4B57493E-0031-4002-87A8-680F2DD06E4B}" dt="2024-06-13T12:16:13.626" v="1238" actId="20577"/>
        <pc:sldMkLst>
          <pc:docMk/>
          <pc:sldMk cId="15700349" sldId="282"/>
        </pc:sldMkLst>
        <pc:spChg chg="mod">
          <ac:chgData name="AL GARRAYA, Gehane Omar" userId="f23954c5-e144-4092-9610-5359c58a19a4" providerId="ADAL" clId="{4B57493E-0031-4002-87A8-680F2DD06E4B}" dt="2024-06-13T12:11:38.775" v="1197" actId="121"/>
          <ac:spMkLst>
            <pc:docMk/>
            <pc:sldMk cId="15700349" sldId="282"/>
            <ac:spMk id="150" creationId="{00000000-0000-0000-0000-000000000000}"/>
          </ac:spMkLst>
        </pc:spChg>
        <pc:spChg chg="mod">
          <ac:chgData name="AL GARRAYA, Gehane Omar" userId="f23954c5-e144-4092-9610-5359c58a19a4" providerId="ADAL" clId="{4B57493E-0031-4002-87A8-680F2DD06E4B}" dt="2024-06-13T12:16:13.626" v="1238" actId="20577"/>
          <ac:spMkLst>
            <pc:docMk/>
            <pc:sldMk cId="15700349" sldId="282"/>
            <ac:spMk id="151" creationId="{00000000-0000-0000-0000-000000000000}"/>
          </ac:spMkLst>
        </pc:spChg>
      </pc:sldChg>
      <pc:sldChg chg="modSp mod">
        <pc:chgData name="AL GARRAYA, Gehane Omar" userId="f23954c5-e144-4092-9610-5359c58a19a4" providerId="ADAL" clId="{4B57493E-0031-4002-87A8-680F2DD06E4B}" dt="2024-06-13T12:21:08.863" v="1277" actId="20577"/>
        <pc:sldMkLst>
          <pc:docMk/>
          <pc:sldMk cId="161141189" sldId="283"/>
        </pc:sldMkLst>
        <pc:spChg chg="mod">
          <ac:chgData name="AL GARRAYA, Gehane Omar" userId="f23954c5-e144-4092-9610-5359c58a19a4" providerId="ADAL" clId="{4B57493E-0031-4002-87A8-680F2DD06E4B}" dt="2024-06-13T12:16:42.139" v="1243" actId="121"/>
          <ac:spMkLst>
            <pc:docMk/>
            <pc:sldMk cId="161141189" sldId="283"/>
            <ac:spMk id="150" creationId="{00000000-0000-0000-0000-000000000000}"/>
          </ac:spMkLst>
        </pc:spChg>
        <pc:spChg chg="mod">
          <ac:chgData name="AL GARRAYA, Gehane Omar" userId="f23954c5-e144-4092-9610-5359c58a19a4" providerId="ADAL" clId="{4B57493E-0031-4002-87A8-680F2DD06E4B}" dt="2024-06-13T12:21:08.863" v="1277" actId="20577"/>
          <ac:spMkLst>
            <pc:docMk/>
            <pc:sldMk cId="161141189" sldId="283"/>
            <ac:spMk id="151" creationId="{00000000-0000-0000-0000-000000000000}"/>
          </ac:spMkLst>
        </pc:spChg>
      </pc:sldChg>
      <pc:sldChg chg="modSp mod">
        <pc:chgData name="AL GARRAYA, Gehane Omar" userId="f23954c5-e144-4092-9610-5359c58a19a4" providerId="ADAL" clId="{4B57493E-0031-4002-87A8-680F2DD06E4B}" dt="2024-06-13T12:34:52.644" v="1443" actId="20577"/>
        <pc:sldMkLst>
          <pc:docMk/>
          <pc:sldMk cId="1476823781" sldId="284"/>
        </pc:sldMkLst>
        <pc:spChg chg="mod">
          <ac:chgData name="AL GARRAYA, Gehane Omar" userId="f23954c5-e144-4092-9610-5359c58a19a4" providerId="ADAL" clId="{4B57493E-0031-4002-87A8-680F2DD06E4B}" dt="2024-06-13T12:34:52.644" v="1443" actId="20577"/>
          <ac:spMkLst>
            <pc:docMk/>
            <pc:sldMk cId="1476823781" sldId="284"/>
            <ac:spMk id="150" creationId="{00000000-0000-0000-0000-000000000000}"/>
          </ac:spMkLst>
        </pc:spChg>
        <pc:spChg chg="mod">
          <ac:chgData name="AL GARRAYA, Gehane Omar" userId="f23954c5-e144-4092-9610-5359c58a19a4" providerId="ADAL" clId="{4B57493E-0031-4002-87A8-680F2DD06E4B}" dt="2024-06-13T12:33:51.970" v="1429" actId="20577"/>
          <ac:spMkLst>
            <pc:docMk/>
            <pc:sldMk cId="1476823781" sldId="284"/>
            <ac:spMk id="151" creationId="{00000000-0000-0000-0000-000000000000}"/>
          </ac:spMkLst>
        </pc:spChg>
      </pc:sldChg>
      <pc:sldChg chg="modSp mod">
        <pc:chgData name="AL GARRAYA, Gehane Omar" userId="f23954c5-e144-4092-9610-5359c58a19a4" providerId="ADAL" clId="{4B57493E-0031-4002-87A8-680F2DD06E4B}" dt="2024-06-18T11:33:44.983" v="1712" actId="20577"/>
        <pc:sldMkLst>
          <pc:docMk/>
          <pc:sldMk cId="1064972057" sldId="285"/>
        </pc:sldMkLst>
        <pc:spChg chg="mod">
          <ac:chgData name="AL GARRAYA, Gehane Omar" userId="f23954c5-e144-4092-9610-5359c58a19a4" providerId="ADAL" clId="{4B57493E-0031-4002-87A8-680F2DD06E4B}" dt="2024-06-13T12:35:28.229" v="1452" actId="121"/>
          <ac:spMkLst>
            <pc:docMk/>
            <pc:sldMk cId="1064972057" sldId="285"/>
            <ac:spMk id="150" creationId="{00000000-0000-0000-0000-000000000000}"/>
          </ac:spMkLst>
        </pc:spChg>
        <pc:spChg chg="mod">
          <ac:chgData name="AL GARRAYA, Gehane Omar" userId="f23954c5-e144-4092-9610-5359c58a19a4" providerId="ADAL" clId="{4B57493E-0031-4002-87A8-680F2DD06E4B}" dt="2024-06-18T11:33:44.983" v="1712" actId="20577"/>
          <ac:spMkLst>
            <pc:docMk/>
            <pc:sldMk cId="1064972057" sldId="285"/>
            <ac:spMk id="151" creationId="{00000000-0000-0000-0000-000000000000}"/>
          </ac:spMkLst>
        </pc:spChg>
      </pc:sldChg>
      <pc:sldChg chg="modSp mod">
        <pc:chgData name="AL GARRAYA, Gehane Omar" userId="f23954c5-e144-4092-9610-5359c58a19a4" providerId="ADAL" clId="{4B57493E-0031-4002-87A8-680F2DD06E4B}" dt="2024-06-18T11:33:00.758" v="1704" actId="14100"/>
        <pc:sldMkLst>
          <pc:docMk/>
          <pc:sldMk cId="4275831564" sldId="286"/>
        </pc:sldMkLst>
        <pc:spChg chg="mod">
          <ac:chgData name="AL GARRAYA, Gehane Omar" userId="f23954c5-e144-4092-9610-5359c58a19a4" providerId="ADAL" clId="{4B57493E-0031-4002-87A8-680F2DD06E4B}" dt="2024-06-18T11:33:00.758" v="1704" actId="14100"/>
          <ac:spMkLst>
            <pc:docMk/>
            <pc:sldMk cId="4275831564" sldId="286"/>
            <ac:spMk id="150" creationId="{00000000-0000-0000-0000-000000000000}"/>
          </ac:spMkLst>
        </pc:spChg>
      </pc:sldChg>
      <pc:sldChg chg="modSp mod">
        <pc:chgData name="AL GARRAYA, Gehane Omar" userId="f23954c5-e144-4092-9610-5359c58a19a4" providerId="ADAL" clId="{4B57493E-0031-4002-87A8-680F2DD06E4B}" dt="2024-06-18T11:38:59.579" v="1738" actId="6549"/>
        <pc:sldMkLst>
          <pc:docMk/>
          <pc:sldMk cId="932196033" sldId="287"/>
        </pc:sldMkLst>
        <pc:spChg chg="mod">
          <ac:chgData name="AL GARRAYA, Gehane Omar" userId="f23954c5-e144-4092-9610-5359c58a19a4" providerId="ADAL" clId="{4B57493E-0031-4002-87A8-680F2DD06E4B}" dt="2024-06-18T11:34:40.425" v="1720" actId="20577"/>
          <ac:spMkLst>
            <pc:docMk/>
            <pc:sldMk cId="932196033" sldId="287"/>
            <ac:spMk id="150" creationId="{00000000-0000-0000-0000-000000000000}"/>
          </ac:spMkLst>
        </pc:spChg>
        <pc:spChg chg="mod">
          <ac:chgData name="AL GARRAYA, Gehane Omar" userId="f23954c5-e144-4092-9610-5359c58a19a4" providerId="ADAL" clId="{4B57493E-0031-4002-87A8-680F2DD06E4B}" dt="2024-06-18T11:38:59.579" v="1738" actId="6549"/>
          <ac:spMkLst>
            <pc:docMk/>
            <pc:sldMk cId="932196033" sldId="287"/>
            <ac:spMk id="151" creationId="{00000000-0000-0000-0000-000000000000}"/>
          </ac:spMkLst>
        </pc:spChg>
      </pc:sldChg>
      <pc:sldChg chg="modSp mod">
        <pc:chgData name="AL GARRAYA, Gehane Omar" userId="f23954c5-e144-4092-9610-5359c58a19a4" providerId="ADAL" clId="{4B57493E-0031-4002-87A8-680F2DD06E4B}" dt="2024-06-18T11:54:42.817" v="1841" actId="20577"/>
        <pc:sldMkLst>
          <pc:docMk/>
          <pc:sldMk cId="1292718041" sldId="288"/>
        </pc:sldMkLst>
        <pc:spChg chg="mod">
          <ac:chgData name="AL GARRAYA, Gehane Omar" userId="f23954c5-e144-4092-9610-5359c58a19a4" providerId="ADAL" clId="{4B57493E-0031-4002-87A8-680F2DD06E4B}" dt="2024-06-18T11:44:24.157" v="1756" actId="20577"/>
          <ac:spMkLst>
            <pc:docMk/>
            <pc:sldMk cId="1292718041" sldId="288"/>
            <ac:spMk id="150" creationId="{00000000-0000-0000-0000-000000000000}"/>
          </ac:spMkLst>
        </pc:spChg>
        <pc:spChg chg="mod">
          <ac:chgData name="AL GARRAYA, Gehane Omar" userId="f23954c5-e144-4092-9610-5359c58a19a4" providerId="ADAL" clId="{4B57493E-0031-4002-87A8-680F2DD06E4B}" dt="2024-06-18T11:54:42.817" v="1841" actId="20577"/>
          <ac:spMkLst>
            <pc:docMk/>
            <pc:sldMk cId="1292718041" sldId="288"/>
            <ac:spMk id="151" creationId="{00000000-0000-0000-0000-000000000000}"/>
          </ac:spMkLst>
        </pc:spChg>
      </pc:sldChg>
      <pc:sldChg chg="modSp mod">
        <pc:chgData name="AL GARRAYA, Gehane Omar" userId="f23954c5-e144-4092-9610-5359c58a19a4" providerId="ADAL" clId="{4B57493E-0031-4002-87A8-680F2DD06E4B}" dt="2024-06-18T12:04:52.839" v="1878" actId="20577"/>
        <pc:sldMkLst>
          <pc:docMk/>
          <pc:sldMk cId="2378241957" sldId="289"/>
        </pc:sldMkLst>
        <pc:spChg chg="mod">
          <ac:chgData name="AL GARRAYA, Gehane Omar" userId="f23954c5-e144-4092-9610-5359c58a19a4" providerId="ADAL" clId="{4B57493E-0031-4002-87A8-680F2DD06E4B}" dt="2024-06-18T11:56:42.359" v="1846" actId="121"/>
          <ac:spMkLst>
            <pc:docMk/>
            <pc:sldMk cId="2378241957" sldId="289"/>
            <ac:spMk id="150" creationId="{00000000-0000-0000-0000-000000000000}"/>
          </ac:spMkLst>
        </pc:spChg>
        <pc:spChg chg="mod">
          <ac:chgData name="AL GARRAYA, Gehane Omar" userId="f23954c5-e144-4092-9610-5359c58a19a4" providerId="ADAL" clId="{4B57493E-0031-4002-87A8-680F2DD06E4B}" dt="2024-06-18T12:04:52.839" v="1878" actId="20577"/>
          <ac:spMkLst>
            <pc:docMk/>
            <pc:sldMk cId="2378241957" sldId="289"/>
            <ac:spMk id="151" creationId="{00000000-0000-0000-0000-000000000000}"/>
          </ac:spMkLst>
        </pc:spChg>
      </pc:sldChg>
      <pc:sldChg chg="modSp mod">
        <pc:chgData name="AL GARRAYA, Gehane Omar" userId="f23954c5-e144-4092-9610-5359c58a19a4" providerId="ADAL" clId="{4B57493E-0031-4002-87A8-680F2DD06E4B}" dt="2024-06-18T12:42:58.256" v="1924" actId="20577"/>
        <pc:sldMkLst>
          <pc:docMk/>
          <pc:sldMk cId="1464610147" sldId="290"/>
        </pc:sldMkLst>
        <pc:spChg chg="mod">
          <ac:chgData name="AL GARRAYA, Gehane Omar" userId="f23954c5-e144-4092-9610-5359c58a19a4" providerId="ADAL" clId="{4B57493E-0031-4002-87A8-680F2DD06E4B}" dt="2024-06-18T12:06:01.656" v="1882" actId="14100"/>
          <ac:spMkLst>
            <pc:docMk/>
            <pc:sldMk cId="1464610147" sldId="290"/>
            <ac:spMk id="150" creationId="{00000000-0000-0000-0000-000000000000}"/>
          </ac:spMkLst>
        </pc:spChg>
        <pc:spChg chg="mod">
          <ac:chgData name="AL GARRAYA, Gehane Omar" userId="f23954c5-e144-4092-9610-5359c58a19a4" providerId="ADAL" clId="{4B57493E-0031-4002-87A8-680F2DD06E4B}" dt="2024-06-18T12:42:58.256" v="1924" actId="20577"/>
          <ac:spMkLst>
            <pc:docMk/>
            <pc:sldMk cId="1464610147" sldId="290"/>
            <ac:spMk id="151" creationId="{00000000-0000-0000-0000-000000000000}"/>
          </ac:spMkLst>
        </pc:spChg>
      </pc:sldChg>
      <pc:sldChg chg="modSp mod">
        <pc:chgData name="AL GARRAYA, Gehane Omar" userId="f23954c5-e144-4092-9610-5359c58a19a4" providerId="ADAL" clId="{4B57493E-0031-4002-87A8-680F2DD06E4B}" dt="2024-06-18T12:49:28.799" v="1965" actId="20577"/>
        <pc:sldMkLst>
          <pc:docMk/>
          <pc:sldMk cId="370812270" sldId="291"/>
        </pc:sldMkLst>
        <pc:spChg chg="mod">
          <ac:chgData name="AL GARRAYA, Gehane Omar" userId="f23954c5-e144-4092-9610-5359c58a19a4" providerId="ADAL" clId="{4B57493E-0031-4002-87A8-680F2DD06E4B}" dt="2024-06-18T12:44:01.888" v="1933" actId="121"/>
          <ac:spMkLst>
            <pc:docMk/>
            <pc:sldMk cId="370812270" sldId="291"/>
            <ac:spMk id="150" creationId="{00000000-0000-0000-0000-000000000000}"/>
          </ac:spMkLst>
        </pc:spChg>
        <pc:spChg chg="mod">
          <ac:chgData name="AL GARRAYA, Gehane Omar" userId="f23954c5-e144-4092-9610-5359c58a19a4" providerId="ADAL" clId="{4B57493E-0031-4002-87A8-680F2DD06E4B}" dt="2024-06-18T12:49:28.799" v="1965" actId="20577"/>
          <ac:spMkLst>
            <pc:docMk/>
            <pc:sldMk cId="370812270" sldId="291"/>
            <ac:spMk id="151" creationId="{00000000-0000-0000-0000-000000000000}"/>
          </ac:spMkLst>
        </pc:spChg>
      </pc:sldChg>
      <pc:sldChg chg="modSp mod">
        <pc:chgData name="AL GARRAYA, Gehane Omar" userId="f23954c5-e144-4092-9610-5359c58a19a4" providerId="ADAL" clId="{4B57493E-0031-4002-87A8-680F2DD06E4B}" dt="2024-06-19T11:35:25.649" v="2068" actId="6549"/>
        <pc:sldMkLst>
          <pc:docMk/>
          <pc:sldMk cId="2891295190" sldId="292"/>
        </pc:sldMkLst>
        <pc:spChg chg="mod">
          <ac:chgData name="AL GARRAYA, Gehane Omar" userId="f23954c5-e144-4092-9610-5359c58a19a4" providerId="ADAL" clId="{4B57493E-0031-4002-87A8-680F2DD06E4B}" dt="2024-06-19T10:46:28.516" v="1968" actId="14100"/>
          <ac:spMkLst>
            <pc:docMk/>
            <pc:sldMk cId="2891295190" sldId="292"/>
            <ac:spMk id="150" creationId="{00000000-0000-0000-0000-000000000000}"/>
          </ac:spMkLst>
        </pc:spChg>
        <pc:spChg chg="mod">
          <ac:chgData name="AL GARRAYA, Gehane Omar" userId="f23954c5-e144-4092-9610-5359c58a19a4" providerId="ADAL" clId="{4B57493E-0031-4002-87A8-680F2DD06E4B}" dt="2024-06-19T11:35:25.649" v="2068" actId="6549"/>
          <ac:spMkLst>
            <pc:docMk/>
            <pc:sldMk cId="2891295190" sldId="292"/>
            <ac:spMk id="151" creationId="{00000000-0000-0000-0000-000000000000}"/>
          </ac:spMkLst>
        </pc:spChg>
      </pc:sldChg>
      <pc:sldChg chg="modSp mod">
        <pc:chgData name="AL GARRAYA, Gehane Omar" userId="f23954c5-e144-4092-9610-5359c58a19a4" providerId="ADAL" clId="{4B57493E-0031-4002-87A8-680F2DD06E4B}" dt="2024-06-19T11:41:59.560" v="2163" actId="20577"/>
        <pc:sldMkLst>
          <pc:docMk/>
          <pc:sldMk cId="1933433953" sldId="293"/>
        </pc:sldMkLst>
        <pc:spChg chg="mod">
          <ac:chgData name="AL GARRAYA, Gehane Omar" userId="f23954c5-e144-4092-9610-5359c58a19a4" providerId="ADAL" clId="{4B57493E-0031-4002-87A8-680F2DD06E4B}" dt="2024-06-19T11:41:59.560" v="2163" actId="20577"/>
          <ac:spMkLst>
            <pc:docMk/>
            <pc:sldMk cId="1933433953" sldId="293"/>
            <ac:spMk id="2" creationId="{00000000-0000-0000-0000-000000000000}"/>
          </ac:spMkLst>
        </pc:spChg>
      </pc:sldChg>
      <pc:sldChg chg="modSp mod">
        <pc:chgData name="AL GARRAYA, Gehane Omar" userId="f23954c5-e144-4092-9610-5359c58a19a4" providerId="ADAL" clId="{4B57493E-0031-4002-87A8-680F2DD06E4B}" dt="2024-06-19T11:46:15.237" v="2202" actId="6549"/>
        <pc:sldMkLst>
          <pc:docMk/>
          <pc:sldMk cId="127170386" sldId="294"/>
        </pc:sldMkLst>
        <pc:spChg chg="mod">
          <ac:chgData name="AL GARRAYA, Gehane Omar" userId="f23954c5-e144-4092-9610-5359c58a19a4" providerId="ADAL" clId="{4B57493E-0031-4002-87A8-680F2DD06E4B}" dt="2024-06-19T11:46:15.237" v="2202" actId="6549"/>
          <ac:spMkLst>
            <pc:docMk/>
            <pc:sldMk cId="127170386" sldId="294"/>
            <ac:spMk id="151" creationId="{00000000-0000-0000-0000-000000000000}"/>
          </ac:spMkLst>
        </pc:spChg>
      </pc:sldChg>
      <pc:sldChg chg="modSp mod">
        <pc:chgData name="AL GARRAYA, Gehane Omar" userId="f23954c5-e144-4092-9610-5359c58a19a4" providerId="ADAL" clId="{4B57493E-0031-4002-87A8-680F2DD06E4B}" dt="2024-06-19T11:49:57.881" v="2231" actId="20577"/>
        <pc:sldMkLst>
          <pc:docMk/>
          <pc:sldMk cId="3181169737" sldId="295"/>
        </pc:sldMkLst>
        <pc:spChg chg="mod">
          <ac:chgData name="AL GARRAYA, Gehane Omar" userId="f23954c5-e144-4092-9610-5359c58a19a4" providerId="ADAL" clId="{4B57493E-0031-4002-87A8-680F2DD06E4B}" dt="2024-06-19T11:49:57.881" v="2231" actId="20577"/>
          <ac:spMkLst>
            <pc:docMk/>
            <pc:sldMk cId="3181169737" sldId="295"/>
            <ac:spMk id="151" creationId="{00000000-0000-0000-0000-000000000000}"/>
          </ac:spMkLst>
        </pc:spChg>
      </pc:sldChg>
      <pc:sldChg chg="modSp mod">
        <pc:chgData name="AL GARRAYA, Gehane Omar" userId="f23954c5-e144-4092-9610-5359c58a19a4" providerId="ADAL" clId="{4B57493E-0031-4002-87A8-680F2DD06E4B}" dt="2024-06-19T11:52:36.864" v="2265" actId="6549"/>
        <pc:sldMkLst>
          <pc:docMk/>
          <pc:sldMk cId="1353656990" sldId="296"/>
        </pc:sldMkLst>
        <pc:spChg chg="mod">
          <ac:chgData name="AL GARRAYA, Gehane Omar" userId="f23954c5-e144-4092-9610-5359c58a19a4" providerId="ADAL" clId="{4B57493E-0031-4002-87A8-680F2DD06E4B}" dt="2024-06-19T11:52:36.864" v="2265" actId="6549"/>
          <ac:spMkLst>
            <pc:docMk/>
            <pc:sldMk cId="1353656990" sldId="296"/>
            <ac:spMk id="151" creationId="{00000000-0000-0000-0000-000000000000}"/>
          </ac:spMkLst>
        </pc:spChg>
      </pc:sldChg>
      <pc:sldChg chg="modSp mod">
        <pc:chgData name="AL GARRAYA, Gehane Omar" userId="f23954c5-e144-4092-9610-5359c58a19a4" providerId="ADAL" clId="{4B57493E-0031-4002-87A8-680F2DD06E4B}" dt="2024-06-19T11:56:58.091" v="2274" actId="122"/>
        <pc:sldMkLst>
          <pc:docMk/>
          <pc:sldMk cId="0" sldId="340"/>
        </pc:sldMkLst>
        <pc:spChg chg="mod">
          <ac:chgData name="AL GARRAYA, Gehane Omar" userId="f23954c5-e144-4092-9610-5359c58a19a4" providerId="ADAL" clId="{4B57493E-0031-4002-87A8-680F2DD06E4B}" dt="2024-06-19T11:56:58.091" v="2274" actId="122"/>
          <ac:spMkLst>
            <pc:docMk/>
            <pc:sldMk cId="0" sldId="340"/>
            <ac:spMk id="22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7468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authorservices.taylorandfrancis.com/publishing-your-research/choosing-a-journal/journal-suggester/" TargetMode="External"/><Relationship Id="rId3" Type="http://schemas.openxmlformats.org/officeDocument/2006/relationships/hyperlink" Target="https://mjl.clarivate.com/manuscript-matcher" TargetMode="External"/><Relationship Id="rId7" Type="http://schemas.openxmlformats.org/officeDocument/2006/relationships/hyperlink" Target="https://journalsuggester.springer.com/"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journalfinder.elsevier.com/" TargetMode="External"/><Relationship Id="rId11" Type="http://schemas.openxmlformats.org/officeDocument/2006/relationships/hyperlink" Target="https://www.journalguide.com/" TargetMode="External"/><Relationship Id="rId5" Type="http://schemas.openxmlformats.org/officeDocument/2006/relationships/hyperlink" Target="http://www.fstajournalfinder.com/#/landing" TargetMode="External"/><Relationship Id="rId10" Type="http://schemas.openxmlformats.org/officeDocument/2006/relationships/hyperlink" Target="https://jane.biosemantics.org/" TargetMode="External"/><Relationship Id="rId4" Type="http://schemas.openxmlformats.org/officeDocument/2006/relationships/hyperlink" Target="https://clarivate.com/webofsciencegroup/solutions/web-of-science-core-collection/" TargetMode="External"/><Relationship Id="rId9" Type="http://schemas.openxmlformats.org/officeDocument/2006/relationships/hyperlink" Target="https://journalfinder.wiley.co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2617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extLst>
      <p:ext uri="{BB962C8B-B14F-4D97-AF65-F5344CB8AC3E}">
        <p14:creationId xmlns:p14="http://schemas.microsoft.com/office/powerpoint/2010/main" val="2770999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extLst>
      <p:ext uri="{BB962C8B-B14F-4D97-AF65-F5344CB8AC3E}">
        <p14:creationId xmlns:p14="http://schemas.microsoft.com/office/powerpoint/2010/main" val="3032994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extLst>
      <p:ext uri="{BB962C8B-B14F-4D97-AF65-F5344CB8AC3E}">
        <p14:creationId xmlns:p14="http://schemas.microsoft.com/office/powerpoint/2010/main" val="2866080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extLst>
      <p:ext uri="{BB962C8B-B14F-4D97-AF65-F5344CB8AC3E}">
        <p14:creationId xmlns:p14="http://schemas.microsoft.com/office/powerpoint/2010/main" val="2477560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extLst>
      <p:ext uri="{BB962C8B-B14F-4D97-AF65-F5344CB8AC3E}">
        <p14:creationId xmlns:p14="http://schemas.microsoft.com/office/powerpoint/2010/main" val="2377615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r>
              <a:rPr lang="en-US" sz="1200" b="0" i="0" u="none" strike="noStrike" cap="none" dirty="0">
                <a:solidFill>
                  <a:schemeClr val="dk1"/>
                </a:solidFill>
                <a:effectLst/>
                <a:latin typeface="Calibri"/>
                <a:ea typeface="Calibri"/>
                <a:cs typeface="Calibri"/>
                <a:sym typeface="Calibri"/>
              </a:rPr>
              <a:t>S.</a:t>
            </a: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extLst>
      <p:ext uri="{BB962C8B-B14F-4D97-AF65-F5344CB8AC3E}">
        <p14:creationId xmlns:p14="http://schemas.microsoft.com/office/powerpoint/2010/main" val="4144416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r>
              <a:rPr lang="en-US" sz="1200" b="0" i="0" u="none" strike="noStrike" cap="none">
                <a:solidFill>
                  <a:schemeClr val="dk1"/>
                </a:solidFill>
                <a:effectLst/>
                <a:latin typeface="Calibri"/>
                <a:ea typeface="Calibri"/>
                <a:cs typeface="Calibri"/>
                <a:sym typeface="Calibri"/>
              </a:rPr>
              <a:t>S.</a:t>
            </a: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extLst>
      <p:ext uri="{BB962C8B-B14F-4D97-AF65-F5344CB8AC3E}">
        <p14:creationId xmlns:p14="http://schemas.microsoft.com/office/powerpoint/2010/main" val="2544252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r>
              <a:rPr lang="en-US" sz="1200" b="0" i="0" u="none" strike="noStrike" cap="none">
                <a:solidFill>
                  <a:schemeClr val="dk1"/>
                </a:solidFill>
                <a:effectLst/>
                <a:latin typeface="Calibri"/>
                <a:ea typeface="Calibri"/>
                <a:cs typeface="Calibri"/>
                <a:sym typeface="Calibri"/>
              </a:rPr>
              <a:t>S.</a:t>
            </a: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extLst>
      <p:ext uri="{BB962C8B-B14F-4D97-AF65-F5344CB8AC3E}">
        <p14:creationId xmlns:p14="http://schemas.microsoft.com/office/powerpoint/2010/main" val="2041664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r>
              <a:rPr lang="en-US" sz="1200" b="0" i="0" u="none" strike="noStrike" cap="none">
                <a:solidFill>
                  <a:schemeClr val="dk1"/>
                </a:solidFill>
                <a:effectLst/>
                <a:latin typeface="Calibri"/>
                <a:ea typeface="Calibri"/>
                <a:cs typeface="Calibri"/>
                <a:sym typeface="Calibri"/>
              </a:rPr>
              <a:t>S.</a:t>
            </a: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extLst>
      <p:ext uri="{BB962C8B-B14F-4D97-AF65-F5344CB8AC3E}">
        <p14:creationId xmlns:p14="http://schemas.microsoft.com/office/powerpoint/2010/main" val="1320045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extLst>
      <p:ext uri="{BB962C8B-B14F-4D97-AF65-F5344CB8AC3E}">
        <p14:creationId xmlns:p14="http://schemas.microsoft.com/office/powerpoint/2010/main" val="323417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9575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r>
              <a:rPr lang="en-US" sz="1200" b="0" i="0" u="none" strike="noStrike" cap="none">
                <a:solidFill>
                  <a:schemeClr val="dk1"/>
                </a:solidFill>
                <a:effectLst/>
                <a:latin typeface="Calibri"/>
                <a:ea typeface="Calibri"/>
                <a:cs typeface="Calibri"/>
                <a:sym typeface="Calibri"/>
              </a:rPr>
              <a:t>S.</a:t>
            </a: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extLst>
      <p:ext uri="{BB962C8B-B14F-4D97-AF65-F5344CB8AC3E}">
        <p14:creationId xmlns:p14="http://schemas.microsoft.com/office/powerpoint/2010/main" val="3043656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r>
              <a:rPr lang="en-US" sz="1200" b="0" i="0" u="none" strike="noStrike" cap="none">
                <a:solidFill>
                  <a:schemeClr val="dk1"/>
                </a:solidFill>
                <a:effectLst/>
                <a:latin typeface="Calibri"/>
                <a:ea typeface="Calibri"/>
                <a:cs typeface="Calibri"/>
                <a:sym typeface="Calibri"/>
              </a:rPr>
              <a:t>S.</a:t>
            </a: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extLst>
      <p:ext uri="{BB962C8B-B14F-4D97-AF65-F5344CB8AC3E}">
        <p14:creationId xmlns:p14="http://schemas.microsoft.com/office/powerpoint/2010/main" val="3953096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r>
              <a:rPr lang="en-US" sz="1200" b="0" i="0" u="none" strike="noStrike" cap="none">
                <a:solidFill>
                  <a:schemeClr val="dk1"/>
                </a:solidFill>
                <a:effectLst/>
                <a:latin typeface="Calibri"/>
                <a:ea typeface="Calibri"/>
                <a:cs typeface="Calibri"/>
                <a:sym typeface="Calibri"/>
              </a:rPr>
              <a:t>S.</a:t>
            </a: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extLst>
      <p:ext uri="{BB962C8B-B14F-4D97-AF65-F5344CB8AC3E}">
        <p14:creationId xmlns:p14="http://schemas.microsoft.com/office/powerpoint/2010/main" val="4253787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r>
              <a:rPr lang="en-US" sz="1200" b="0" i="0" u="none" strike="noStrike" cap="none">
                <a:solidFill>
                  <a:schemeClr val="dk1"/>
                </a:solidFill>
                <a:effectLst/>
                <a:latin typeface="Calibri"/>
                <a:ea typeface="Calibri"/>
                <a:cs typeface="Calibri"/>
                <a:sym typeface="Calibri"/>
              </a:rPr>
              <a:t>S.</a:t>
            </a: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extLst>
      <p:ext uri="{BB962C8B-B14F-4D97-AF65-F5344CB8AC3E}">
        <p14:creationId xmlns:p14="http://schemas.microsoft.com/office/powerpoint/2010/main" val="2450335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r>
              <a:rPr lang="en-US" sz="1200" b="0" i="0" u="none" strike="noStrike" cap="none" dirty="0">
                <a:solidFill>
                  <a:schemeClr val="dk1"/>
                </a:solidFill>
                <a:effectLst/>
                <a:latin typeface="Calibri"/>
                <a:ea typeface="Calibri"/>
                <a:cs typeface="Calibri"/>
                <a:sym typeface="Calibri"/>
              </a:rPr>
              <a:t>S.</a:t>
            </a: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extLst>
      <p:ext uri="{BB962C8B-B14F-4D97-AF65-F5344CB8AC3E}">
        <p14:creationId xmlns:p14="http://schemas.microsoft.com/office/powerpoint/2010/main" val="4268961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r>
              <a:rPr lang="en-US" sz="1200" b="0" i="0" u="none" strike="noStrike" cap="none">
                <a:solidFill>
                  <a:schemeClr val="dk1"/>
                </a:solidFill>
                <a:effectLst/>
                <a:latin typeface="Calibri"/>
                <a:ea typeface="Calibri"/>
                <a:cs typeface="Calibri"/>
                <a:sym typeface="Calibri"/>
              </a:rPr>
              <a:t>S.</a:t>
            </a: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25</a:t>
            </a:fld>
            <a:endParaRPr/>
          </a:p>
        </p:txBody>
      </p:sp>
    </p:spTree>
    <p:extLst>
      <p:ext uri="{BB962C8B-B14F-4D97-AF65-F5344CB8AC3E}">
        <p14:creationId xmlns:p14="http://schemas.microsoft.com/office/powerpoint/2010/main" val="3296143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r>
              <a:rPr lang="en-US" sz="1200" b="0" i="0" u="none" strike="noStrike" cap="none">
                <a:solidFill>
                  <a:schemeClr val="dk1"/>
                </a:solidFill>
                <a:effectLst/>
                <a:latin typeface="Calibri"/>
                <a:ea typeface="Calibri"/>
                <a:cs typeface="Calibri"/>
                <a:sym typeface="Calibri"/>
              </a:rPr>
              <a:t>S.</a:t>
            </a: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26</a:t>
            </a:fld>
            <a:endParaRPr/>
          </a:p>
        </p:txBody>
      </p:sp>
    </p:spTree>
    <p:extLst>
      <p:ext uri="{BB962C8B-B14F-4D97-AF65-F5344CB8AC3E}">
        <p14:creationId xmlns:p14="http://schemas.microsoft.com/office/powerpoint/2010/main" val="3675683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r>
              <a:rPr lang="en-US" sz="1200" b="0" i="0" u="none" strike="noStrike" cap="none">
                <a:solidFill>
                  <a:schemeClr val="dk1"/>
                </a:solidFill>
                <a:effectLst/>
                <a:latin typeface="Calibri"/>
                <a:ea typeface="Calibri"/>
                <a:cs typeface="Calibri"/>
                <a:sym typeface="Calibri"/>
              </a:rPr>
              <a:t>S.</a:t>
            </a: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27</a:t>
            </a:fld>
            <a:endParaRPr/>
          </a:p>
        </p:txBody>
      </p:sp>
    </p:spTree>
    <p:extLst>
      <p:ext uri="{BB962C8B-B14F-4D97-AF65-F5344CB8AC3E}">
        <p14:creationId xmlns:p14="http://schemas.microsoft.com/office/powerpoint/2010/main" val="661100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r>
              <a:rPr lang="en-US" sz="1200" b="0" i="0" u="none" strike="noStrike" cap="none">
                <a:solidFill>
                  <a:schemeClr val="dk1"/>
                </a:solidFill>
                <a:effectLst/>
                <a:latin typeface="Calibri"/>
                <a:ea typeface="Calibri"/>
                <a:cs typeface="Calibri"/>
                <a:sym typeface="Calibri"/>
              </a:rPr>
              <a:t>S.</a:t>
            </a: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28</a:t>
            </a:fld>
            <a:endParaRPr/>
          </a:p>
        </p:txBody>
      </p:sp>
    </p:spTree>
    <p:extLst>
      <p:ext uri="{BB962C8B-B14F-4D97-AF65-F5344CB8AC3E}">
        <p14:creationId xmlns:p14="http://schemas.microsoft.com/office/powerpoint/2010/main" val="1857959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r>
              <a:rPr lang="en-US" sz="1200" b="0" i="0" u="none" strike="noStrike" cap="none">
                <a:solidFill>
                  <a:schemeClr val="dk1"/>
                </a:solidFill>
                <a:effectLst/>
                <a:latin typeface="Calibri"/>
                <a:ea typeface="Calibri"/>
                <a:cs typeface="Calibri"/>
                <a:sym typeface="Calibri"/>
              </a:rPr>
              <a:t>S.</a:t>
            </a: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29</a:t>
            </a:fld>
            <a:endParaRPr/>
          </a:p>
        </p:txBody>
      </p:sp>
    </p:spTree>
    <p:extLst>
      <p:ext uri="{BB962C8B-B14F-4D97-AF65-F5344CB8AC3E}">
        <p14:creationId xmlns:p14="http://schemas.microsoft.com/office/powerpoint/2010/main" val="370220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endParaRPr dirty="0"/>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extLst>
      <p:ext uri="{BB962C8B-B14F-4D97-AF65-F5344CB8AC3E}">
        <p14:creationId xmlns:p14="http://schemas.microsoft.com/office/powerpoint/2010/main" val="2975210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a88abbf9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ga88abbf9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8326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a88abbf9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ga88abbf9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22742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endParaRPr dirty="0"/>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extLst>
      <p:ext uri="{BB962C8B-B14F-4D97-AF65-F5344CB8AC3E}">
        <p14:creationId xmlns:p14="http://schemas.microsoft.com/office/powerpoint/2010/main" val="3897562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fontAlgn="base"/>
            <a:r>
              <a:rPr lang="en-US" sz="1200" b="0" i="0" u="none" strike="noStrike" cap="none" dirty="0">
                <a:solidFill>
                  <a:schemeClr val="dk1"/>
                </a:solidFill>
                <a:effectLst/>
                <a:latin typeface="Calibri"/>
                <a:ea typeface="Calibri"/>
                <a:cs typeface="Calibri"/>
                <a:sym typeface="Calibri"/>
              </a:rPr>
              <a:t> Typical types of research articles are:</a:t>
            </a:r>
          </a:p>
          <a:p>
            <a:pPr rtl="0"/>
            <a:r>
              <a:rPr lang="en-US" sz="1200" b="0" i="1" u="none" strike="noStrike" cap="none" dirty="0">
                <a:solidFill>
                  <a:schemeClr val="dk1"/>
                </a:solidFill>
                <a:effectLst/>
                <a:latin typeface="Calibri"/>
                <a:ea typeface="Calibri"/>
                <a:cs typeface="Calibri"/>
                <a:sym typeface="Calibri"/>
              </a:rPr>
              <a:t>1. </a:t>
            </a:r>
            <a:r>
              <a:rPr lang="en-US" sz="1200" b="1" i="1" u="none" strike="noStrike" cap="none" dirty="0">
                <a:solidFill>
                  <a:schemeClr val="dk1"/>
                </a:solidFill>
                <a:effectLst/>
                <a:latin typeface="Calibri"/>
                <a:ea typeface="Calibri"/>
                <a:cs typeface="Calibri"/>
                <a:sym typeface="Calibri"/>
              </a:rPr>
              <a:t>Letters </a:t>
            </a:r>
            <a:r>
              <a:rPr lang="en-US" sz="1200" b="0" i="1" u="none" strike="noStrike" cap="none" dirty="0">
                <a:solidFill>
                  <a:schemeClr val="dk1"/>
                </a:solidFill>
                <a:effectLst/>
                <a:latin typeface="Calibri"/>
                <a:ea typeface="Calibri"/>
                <a:cs typeface="Calibri"/>
                <a:sym typeface="Calibri"/>
              </a:rPr>
              <a:t>and </a:t>
            </a:r>
            <a:r>
              <a:rPr lang="en-US" sz="1200" b="1" i="1" u="none" strike="noStrike" cap="none" dirty="0">
                <a:solidFill>
                  <a:schemeClr val="dk1"/>
                </a:solidFill>
                <a:effectLst/>
                <a:latin typeface="Calibri"/>
                <a:ea typeface="Calibri"/>
                <a:cs typeface="Calibri"/>
                <a:sym typeface="Calibri"/>
              </a:rPr>
              <a:t>rapid or short communications</a:t>
            </a:r>
            <a:r>
              <a:rPr lang="en-US" sz="1200" b="0" i="1" u="none" strike="noStrike" cap="none" dirty="0">
                <a:solidFill>
                  <a:schemeClr val="dk1"/>
                </a:solidFill>
                <a:effectLst/>
                <a:latin typeface="Calibri"/>
                <a:ea typeface="Calibri"/>
                <a:cs typeface="Calibri"/>
                <a:sym typeface="Calibri"/>
              </a:rPr>
              <a:t> are intended for the quick and early communication of significant or original advances, without including too much data or detail.</a:t>
            </a:r>
            <a:endParaRPr lang="en-US" b="0" dirty="0">
              <a:effectLst/>
            </a:endParaRPr>
          </a:p>
          <a:p>
            <a:pPr rtl="0"/>
            <a:r>
              <a:rPr lang="en-US" sz="1200" b="0" i="1" u="none" strike="noStrike" cap="none" dirty="0">
                <a:solidFill>
                  <a:schemeClr val="dk1"/>
                </a:solidFill>
                <a:effectLst/>
                <a:latin typeface="Calibri"/>
                <a:ea typeface="Calibri"/>
                <a:cs typeface="Calibri"/>
                <a:sym typeface="Calibri"/>
              </a:rPr>
              <a:t>2. </a:t>
            </a:r>
            <a:r>
              <a:rPr lang="en-US" sz="1200" b="1" i="1" u="none" strike="noStrike" cap="none" dirty="0">
                <a:solidFill>
                  <a:schemeClr val="dk1"/>
                </a:solidFill>
                <a:effectLst/>
                <a:latin typeface="Calibri"/>
                <a:ea typeface="Calibri"/>
                <a:cs typeface="Calibri"/>
                <a:sym typeface="Calibri"/>
              </a:rPr>
              <a:t>Review papers </a:t>
            </a:r>
            <a:r>
              <a:rPr lang="en-US" sz="1200" b="0" i="1" u="none" strike="noStrike" cap="none" dirty="0">
                <a:solidFill>
                  <a:schemeClr val="dk1"/>
                </a:solidFill>
                <a:effectLst/>
                <a:latin typeface="Calibri"/>
                <a:ea typeface="Calibri"/>
                <a:cs typeface="Calibri"/>
                <a:sym typeface="Calibri"/>
              </a:rPr>
              <a:t>summarize recent developments on a specific topic, without introducing new data.</a:t>
            </a:r>
            <a:endParaRPr lang="en-US" b="0" dirty="0">
              <a:effectLst/>
            </a:endParaRPr>
          </a:p>
          <a:p>
            <a:pPr rtl="0"/>
            <a:r>
              <a:rPr lang="en-US" sz="1200" b="0" i="1" u="none" strike="noStrike" cap="none" dirty="0">
                <a:solidFill>
                  <a:schemeClr val="dk1"/>
                </a:solidFill>
                <a:effectLst/>
                <a:latin typeface="Calibri"/>
                <a:ea typeface="Calibri"/>
                <a:cs typeface="Calibri"/>
                <a:sym typeface="Calibri"/>
              </a:rPr>
              <a:t>3. </a:t>
            </a:r>
            <a:r>
              <a:rPr lang="en-US" sz="1200" b="1" i="1" u="none" strike="noStrike" cap="none" dirty="0">
                <a:solidFill>
                  <a:schemeClr val="dk1"/>
                </a:solidFill>
                <a:effectLst/>
                <a:latin typeface="Calibri"/>
                <a:ea typeface="Calibri"/>
                <a:cs typeface="Calibri"/>
                <a:sym typeface="Calibri"/>
              </a:rPr>
              <a:t>Full articles </a:t>
            </a:r>
            <a:r>
              <a:rPr lang="en-US" sz="1200" b="0" i="1" u="none" strike="noStrike" cap="none" dirty="0">
                <a:solidFill>
                  <a:schemeClr val="dk1"/>
                </a:solidFill>
                <a:effectLst/>
                <a:latin typeface="Calibri"/>
                <a:ea typeface="Calibri"/>
                <a:cs typeface="Calibri"/>
                <a:sym typeface="Calibri"/>
              </a:rPr>
              <a:t>contain significant data, detail, developments, and outcomes.</a:t>
            </a:r>
            <a:endParaRPr lang="en-US" b="0" dirty="0">
              <a:effectLst/>
            </a:endParaRPr>
          </a:p>
          <a:p>
            <a:pPr rtl="0"/>
            <a:r>
              <a:rPr lang="en-US" sz="1200" b="0" i="1" u="none" strike="noStrike" cap="none" dirty="0">
                <a:solidFill>
                  <a:schemeClr val="dk1"/>
                </a:solidFill>
                <a:effectLst/>
                <a:latin typeface="Calibri"/>
                <a:ea typeface="Calibri"/>
                <a:cs typeface="Calibri"/>
                <a:sym typeface="Calibri"/>
              </a:rPr>
              <a:t>4. </a:t>
            </a:r>
            <a:r>
              <a:rPr lang="en-US" sz="1200" b="1" i="1" u="none" strike="noStrike" cap="none" dirty="0">
                <a:solidFill>
                  <a:schemeClr val="dk1"/>
                </a:solidFill>
                <a:effectLst/>
                <a:latin typeface="Calibri"/>
                <a:ea typeface="Calibri"/>
                <a:cs typeface="Calibri"/>
                <a:sym typeface="Calibri"/>
              </a:rPr>
              <a:t>Research elements </a:t>
            </a:r>
            <a:r>
              <a:rPr lang="en-US" sz="1200" b="0" i="1" u="none" strike="noStrike" cap="none" dirty="0">
                <a:solidFill>
                  <a:schemeClr val="dk1"/>
                </a:solidFill>
                <a:effectLst/>
                <a:latin typeface="Calibri"/>
                <a:ea typeface="Calibri"/>
                <a:cs typeface="Calibri"/>
                <a:sym typeface="Calibri"/>
              </a:rPr>
              <a:t>enable you to publish research output, such as data, software, methods, videos and much more, in brief and citable articles.</a:t>
            </a:r>
            <a:endParaRPr lang="en-US" b="0" dirty="0">
              <a:effectLst/>
            </a:endParaRPr>
          </a:p>
          <a:p>
            <a:br>
              <a:rPr lang="en-US" dirty="0"/>
            </a:br>
            <a:endParaRPr dirty="0"/>
          </a:p>
        </p:txBody>
      </p:sp>
      <p:sp>
        <p:nvSpPr>
          <p:cNvPr id="102" name="Google Shape;10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6750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27b3dbef2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108" name="Google Shape;108;g727b3dbef2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7630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fontAlgn="base"/>
            <a:r>
              <a:rPr lang="en-US" sz="1200" b="0" i="0" u="none" strike="noStrike" cap="none" dirty="0">
                <a:solidFill>
                  <a:schemeClr val="dk1"/>
                </a:solidFill>
                <a:effectLst/>
                <a:latin typeface="Calibri"/>
                <a:ea typeface="Calibri"/>
                <a:cs typeface="Calibri"/>
                <a:sym typeface="Calibri"/>
              </a:rPr>
              <a:t>Examples of such tools that searching journals from:</a:t>
            </a:r>
          </a:p>
          <a:p>
            <a:pPr rtl="0" fontAlgn="base"/>
            <a:r>
              <a:rPr lang="en-US" sz="1200" b="0" i="0" u="none" strike="noStrike" cap="none" dirty="0">
                <a:solidFill>
                  <a:schemeClr val="dk1"/>
                </a:solidFill>
                <a:effectLst/>
                <a:latin typeface="Calibri"/>
                <a:ea typeface="Calibri"/>
                <a:cs typeface="Calibri"/>
                <a:sym typeface="Calibri"/>
              </a:rPr>
              <a:t>indexing/citation databases: </a:t>
            </a:r>
            <a:r>
              <a:rPr lang="en-US" sz="1200" b="0" i="0" u="sng" strike="noStrike" cap="none" dirty="0">
                <a:solidFill>
                  <a:schemeClr val="dk1"/>
                </a:solidFill>
                <a:effectLst/>
                <a:latin typeface="Calibri"/>
                <a:ea typeface="Calibri"/>
                <a:cs typeface="Calibri"/>
                <a:sym typeface="Calibri"/>
                <a:hlinkClick r:id="rId3"/>
              </a:rPr>
              <a:t>Manuscript Matcher</a:t>
            </a:r>
            <a:r>
              <a:rPr lang="en-US" sz="1200" b="0" i="0" u="none" strike="noStrike" cap="none" dirty="0">
                <a:solidFill>
                  <a:schemeClr val="dk1"/>
                </a:solidFill>
                <a:effectLst/>
                <a:latin typeface="Calibri"/>
                <a:ea typeface="Calibri"/>
                <a:cs typeface="Calibri"/>
                <a:sym typeface="Calibri"/>
              </a:rPr>
              <a:t> from </a:t>
            </a:r>
            <a:r>
              <a:rPr lang="en-US" sz="1200" b="0" i="0" u="sng" strike="noStrike" cap="none" dirty="0">
                <a:solidFill>
                  <a:schemeClr val="dk1"/>
                </a:solidFill>
                <a:effectLst/>
                <a:latin typeface="Calibri"/>
                <a:ea typeface="Calibri"/>
                <a:cs typeface="Calibri"/>
                <a:sym typeface="Calibri"/>
                <a:hlinkClick r:id="rId4"/>
              </a:rPr>
              <a:t>Web of Science Core Collection</a:t>
            </a:r>
            <a:r>
              <a:rPr lang="en-US" sz="1200" b="0" i="0" u="none" strike="noStrike" cap="none" dirty="0">
                <a:solidFill>
                  <a:schemeClr val="dk1"/>
                </a:solidFill>
                <a:effectLst/>
                <a:latin typeface="Calibri"/>
                <a:ea typeface="Calibri"/>
                <a:cs typeface="Calibri"/>
                <a:sym typeface="Calibri"/>
              </a:rPr>
              <a:t>, </a:t>
            </a:r>
            <a:r>
              <a:rPr lang="en-US" sz="1200" b="0" i="0" u="sng" strike="noStrike" cap="none" dirty="0">
                <a:solidFill>
                  <a:schemeClr val="dk1"/>
                </a:solidFill>
                <a:effectLst/>
                <a:latin typeface="Calibri"/>
                <a:ea typeface="Calibri"/>
                <a:cs typeface="Calibri"/>
                <a:sym typeface="Calibri"/>
                <a:hlinkClick r:id="rId5"/>
              </a:rPr>
              <a:t>FSTA Journal Recommendation Service</a:t>
            </a:r>
            <a:r>
              <a:rPr lang="en-US" sz="1200" b="0" i="0" u="none" strike="noStrike" cap="none" dirty="0">
                <a:solidFill>
                  <a:schemeClr val="dk1"/>
                </a:solidFill>
                <a:effectLst/>
                <a:latin typeface="Calibri"/>
                <a:ea typeface="Calibri"/>
                <a:cs typeface="Calibri"/>
                <a:sym typeface="Calibri"/>
              </a:rPr>
              <a:t> </a:t>
            </a:r>
          </a:p>
          <a:p>
            <a:pPr rtl="0" fontAlgn="base"/>
            <a:r>
              <a:rPr lang="en-US" sz="1200" b="0" i="0" u="none" strike="noStrike" cap="none" dirty="0">
                <a:solidFill>
                  <a:schemeClr val="dk1"/>
                </a:solidFill>
                <a:effectLst/>
                <a:latin typeface="Calibri"/>
                <a:ea typeface="Calibri"/>
                <a:cs typeface="Calibri"/>
                <a:sym typeface="Calibri"/>
              </a:rPr>
              <a:t>a publisher’s collection:  </a:t>
            </a:r>
            <a:r>
              <a:rPr lang="en-US" sz="1200" b="0" i="0" u="sng" strike="noStrike" cap="none" dirty="0">
                <a:solidFill>
                  <a:schemeClr val="dk1"/>
                </a:solidFill>
                <a:effectLst/>
                <a:latin typeface="Calibri"/>
                <a:ea typeface="Calibri"/>
                <a:cs typeface="Calibri"/>
                <a:sym typeface="Calibri"/>
                <a:hlinkClick r:id="rId6"/>
              </a:rPr>
              <a:t>Elsevier Journal Finder</a:t>
            </a:r>
            <a:r>
              <a:rPr lang="en-US" sz="1200" b="0" i="0" u="none" strike="noStrike" cap="none" dirty="0">
                <a:solidFill>
                  <a:schemeClr val="dk1"/>
                </a:solidFill>
                <a:effectLst/>
                <a:latin typeface="Calibri"/>
                <a:ea typeface="Calibri"/>
                <a:cs typeface="Calibri"/>
                <a:sym typeface="Calibri"/>
              </a:rPr>
              <a:t>, </a:t>
            </a:r>
            <a:r>
              <a:rPr lang="en-US" sz="1200" b="0" i="0" u="sng" strike="noStrike" cap="none" dirty="0">
                <a:solidFill>
                  <a:schemeClr val="dk1"/>
                </a:solidFill>
                <a:effectLst/>
                <a:latin typeface="Calibri"/>
                <a:ea typeface="Calibri"/>
                <a:cs typeface="Calibri"/>
                <a:sym typeface="Calibri"/>
                <a:hlinkClick r:id="rId7"/>
              </a:rPr>
              <a:t>Springer Nature Journal </a:t>
            </a:r>
            <a:r>
              <a:rPr lang="en-US" sz="1200" b="0" i="0" u="sng" strike="noStrike" cap="none" dirty="0" err="1">
                <a:solidFill>
                  <a:schemeClr val="dk1"/>
                </a:solidFill>
                <a:effectLst/>
                <a:latin typeface="Calibri"/>
                <a:ea typeface="Calibri"/>
                <a:cs typeface="Calibri"/>
                <a:sym typeface="Calibri"/>
                <a:hlinkClick r:id="rId7"/>
              </a:rPr>
              <a:t>Suggester</a:t>
            </a:r>
            <a:r>
              <a:rPr lang="en-US" sz="1200" b="0" i="0" u="none" strike="noStrike" cap="none" dirty="0">
                <a:solidFill>
                  <a:schemeClr val="dk1"/>
                </a:solidFill>
                <a:effectLst/>
                <a:latin typeface="Calibri"/>
                <a:ea typeface="Calibri"/>
                <a:cs typeface="Calibri"/>
                <a:sym typeface="Calibri"/>
              </a:rPr>
              <a:t>, </a:t>
            </a:r>
            <a:r>
              <a:rPr lang="en-US" sz="1200" b="0" i="0" u="sng" strike="noStrike" cap="none" dirty="0">
                <a:solidFill>
                  <a:schemeClr val="dk1"/>
                </a:solidFill>
                <a:effectLst/>
                <a:latin typeface="Calibri"/>
                <a:ea typeface="Calibri"/>
                <a:cs typeface="Calibri"/>
                <a:sym typeface="Calibri"/>
                <a:hlinkClick r:id="rId8"/>
              </a:rPr>
              <a:t>Taylor &amp; Francis Journal </a:t>
            </a:r>
            <a:r>
              <a:rPr lang="en-US" sz="1200" b="0" i="0" u="sng" strike="noStrike" cap="none" dirty="0" err="1">
                <a:solidFill>
                  <a:schemeClr val="dk1"/>
                </a:solidFill>
                <a:effectLst/>
                <a:latin typeface="Calibri"/>
                <a:ea typeface="Calibri"/>
                <a:cs typeface="Calibri"/>
                <a:sym typeface="Calibri"/>
                <a:hlinkClick r:id="rId8"/>
              </a:rPr>
              <a:t>Suggester</a:t>
            </a:r>
            <a:r>
              <a:rPr lang="en-US" sz="1200" b="0" i="0" u="none" strike="noStrike" cap="none" dirty="0">
                <a:solidFill>
                  <a:schemeClr val="dk1"/>
                </a:solidFill>
                <a:effectLst/>
                <a:latin typeface="Calibri"/>
                <a:ea typeface="Calibri"/>
                <a:cs typeface="Calibri"/>
                <a:sym typeface="Calibri"/>
              </a:rPr>
              <a:t>, </a:t>
            </a:r>
            <a:r>
              <a:rPr lang="en-US" sz="1200" b="0" i="0" u="sng" strike="noStrike" cap="none" dirty="0">
                <a:solidFill>
                  <a:schemeClr val="dk1"/>
                </a:solidFill>
                <a:effectLst/>
                <a:latin typeface="Calibri"/>
                <a:ea typeface="Calibri"/>
                <a:cs typeface="Calibri"/>
                <a:sym typeface="Calibri"/>
                <a:hlinkClick r:id="rId9"/>
              </a:rPr>
              <a:t>Wiley Journal Finder</a:t>
            </a:r>
            <a:endParaRPr lang="en-US" sz="1200" b="0" i="0" u="none" strike="noStrike" cap="none" dirty="0">
              <a:solidFill>
                <a:schemeClr val="dk1"/>
              </a:solidFill>
              <a:effectLst/>
              <a:latin typeface="Calibri"/>
              <a:ea typeface="Calibri"/>
              <a:cs typeface="Calibri"/>
              <a:sym typeface="Calibri"/>
            </a:endParaRPr>
          </a:p>
          <a:p>
            <a:pPr rtl="0" fontAlgn="base"/>
            <a:r>
              <a:rPr lang="en-US" sz="1200" b="0" i="0" u="none" strike="noStrike" cap="none" dirty="0">
                <a:solidFill>
                  <a:schemeClr val="dk1"/>
                </a:solidFill>
                <a:effectLst/>
                <a:latin typeface="Calibri"/>
                <a:ea typeface="Calibri"/>
                <a:cs typeface="Calibri"/>
                <a:sym typeface="Calibri"/>
              </a:rPr>
              <a:t>miscellaneous sources: </a:t>
            </a:r>
            <a:r>
              <a:rPr lang="en-US" sz="1200" b="0" i="0" u="sng" strike="noStrike" cap="none" dirty="0">
                <a:solidFill>
                  <a:schemeClr val="dk1"/>
                </a:solidFill>
                <a:effectLst/>
                <a:latin typeface="Calibri"/>
                <a:ea typeface="Calibri"/>
                <a:cs typeface="Calibri"/>
                <a:sym typeface="Calibri"/>
                <a:hlinkClick r:id="rId10"/>
              </a:rPr>
              <a:t>Jane (Journal/Author Name Estimator)</a:t>
            </a:r>
            <a:r>
              <a:rPr lang="en-US" sz="1200" b="0" i="0" u="none" strike="noStrike" cap="none" dirty="0">
                <a:solidFill>
                  <a:schemeClr val="dk1"/>
                </a:solidFill>
                <a:effectLst/>
                <a:latin typeface="Calibri"/>
                <a:ea typeface="Calibri"/>
                <a:cs typeface="Calibri"/>
                <a:sym typeface="Calibri"/>
              </a:rPr>
              <a:t>, </a:t>
            </a:r>
            <a:r>
              <a:rPr lang="en-US" sz="1200" b="0" i="0" u="sng" strike="noStrike" cap="none" dirty="0">
                <a:solidFill>
                  <a:schemeClr val="dk1"/>
                </a:solidFill>
                <a:effectLst/>
                <a:latin typeface="Calibri"/>
                <a:ea typeface="Calibri"/>
                <a:cs typeface="Calibri"/>
                <a:sym typeface="Calibri"/>
                <a:hlinkClick r:id="rId11"/>
              </a:rPr>
              <a:t>Journal Guide</a:t>
            </a:r>
            <a:endParaRPr lang="en-US"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114" name="Google Shape;114;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8351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br>
              <a:rPr lang="en-US" b="0" dirty="0">
                <a:effectLst/>
              </a:rPr>
            </a:br>
            <a:endParaRPr dirty="0"/>
          </a:p>
        </p:txBody>
      </p:sp>
      <p:sp>
        <p:nvSpPr>
          <p:cNvPr id="114" name="Google Shape;114;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925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a:p>
        </p:txBody>
      </p:sp>
    </p:spTree>
    <p:extLst>
      <p:ext uri="{BB962C8B-B14F-4D97-AF65-F5344CB8AC3E}">
        <p14:creationId xmlns:p14="http://schemas.microsoft.com/office/powerpoint/2010/main" val="1941008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extLst>
      <p:ext uri="{BB962C8B-B14F-4D97-AF65-F5344CB8AC3E}">
        <p14:creationId xmlns:p14="http://schemas.microsoft.com/office/powerpoint/2010/main" val="3433348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extLst>
      <p:ext uri="{BB962C8B-B14F-4D97-AF65-F5344CB8AC3E}">
        <p14:creationId xmlns:p14="http://schemas.microsoft.com/office/powerpoint/2010/main" val="4016826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41614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73059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70608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78015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45353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60368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97586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54143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88567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56455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1688718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56372348"/>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mulford.utoledo.edu/inst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uthorservices.taylorandfrancis.com/publishing-your-research/writing-your-paper/formatting-and-templat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icmje.org/recommendations/browse/roles-and-responsibilities/defining-the-role-of-authors-and-contributors.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icmje.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fair.org/fair-principle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authoraid.info/uploads/resources/annotated-journal-article-1.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authoraid.info/en/"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ifis.libguides.com/journal-publishing-guide/instructions-for-authors" TargetMode="External"/><Relationship Id="rId3" Type="http://schemas.openxmlformats.org/officeDocument/2006/relationships/hyperlink" Target="https://writingcenter.gmu.edu/guides/writing-an-imrad-report" TargetMode="External"/><Relationship Id="rId7" Type="http://schemas.openxmlformats.org/officeDocument/2006/relationships/hyperlink" Target="https://ifis.libguides.com/journal-publishing-guide/ethics-malpractic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ifis.libguides.com/journal-publishing-guide/aims-and-scope" TargetMode="External"/><Relationship Id="rId5" Type="http://schemas.openxmlformats.org/officeDocument/2006/relationships/hyperlink" Target="https://ifis.libguides.com/journal-publishing-guide/journal-comparison-spreadsheet" TargetMode="External"/><Relationship Id="rId10" Type="http://schemas.openxmlformats.org/officeDocument/2006/relationships/hyperlink" Target="https://doi.org/10.1371/journal.pone.0201885" TargetMode="External"/><Relationship Id="rId4" Type="http://schemas.openxmlformats.org/officeDocument/2006/relationships/hyperlink" Target="https://ifis.libguides.com/journal-publishing-guide/identifying-potential-journals" TargetMode="External"/><Relationship Id="rId9" Type="http://schemas.openxmlformats.org/officeDocument/2006/relationships/hyperlink" Target="http://www.icmje.org/recommendations/browse/roles-and-responsibilities/defining-the-role-of-authors-and-contributors.html"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researcheracademy.elsevier.com/writing-research/fundamentals-manuscript-preparation/structuring-article-correctly" TargetMode="External"/><Relationship Id="rId3" Type="http://schemas.openxmlformats.org/officeDocument/2006/relationships/hyperlink" Target="https://jats.nlm.nih.gov/publishing/tag-library/1.3/chapter/getting-started.html" TargetMode="External"/><Relationship Id="rId7" Type="http://schemas.openxmlformats.org/officeDocument/2006/relationships/hyperlink" Target="https://researcheracademy.elsevier.com/uploads/2018-04/Understanding%20the%20Publishing%20Process_Apr2018_Web.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researcheracademy.elsevier.com/uploads/2018-05/1.pdf" TargetMode="External"/><Relationship Id="rId11" Type="http://schemas.openxmlformats.org/officeDocument/2006/relationships/hyperlink" Target="https://www.authoraid.info/en/resources/details/648/" TargetMode="External"/><Relationship Id="rId5" Type="http://schemas.openxmlformats.org/officeDocument/2006/relationships/hyperlink" Target="https://www.research4life.org/training/authors-hub/" TargetMode="External"/><Relationship Id="rId10" Type="http://schemas.openxmlformats.org/officeDocument/2006/relationships/hyperlink" Target="https://www.ncbi.nlm.nih.gov/pmc/articles/PMC3794687/figure/mlab-101-04-13-f01/" TargetMode="External"/><Relationship Id="rId4" Type="http://schemas.openxmlformats.org/officeDocument/2006/relationships/hyperlink" Target="https://www.nlm.nih.gov/bsd/policy/structured_abstracts.html" TargetMode="External"/><Relationship Id="rId9" Type="http://schemas.openxmlformats.org/officeDocument/2006/relationships/hyperlink" Target="https://ifis.libguides.com/journal-publishing-guide/open-access-model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research4life.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bit.ly/2w3CU5C" TargetMode="External"/><Relationship Id="rId5" Type="http://schemas.openxmlformats.org/officeDocument/2006/relationships/hyperlink" Target="http://www.research4life.org/newsletter" TargetMode="External"/><Relationship Id="rId4" Type="http://schemas.openxmlformats.org/officeDocument/2006/relationships/hyperlink" Target="http://www.research4life.org/trainin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sustainabledevelopment.un.org/sdgs" TargetMode="External"/><Relationship Id="rId2" Type="http://schemas.openxmlformats.org/officeDocument/2006/relationships/notesSlide" Target="../notesSlides/notesSlide33.xml"/><Relationship Id="rId1" Type="http://schemas.openxmlformats.org/officeDocument/2006/relationships/slideLayout" Target="../slideLayouts/slideLayout25.xml"/><Relationship Id="rId5" Type="http://schemas.openxmlformats.org/officeDocument/2006/relationships/image" Target="../media/image2.jp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un.org/sustainabledevelopment/globalpartnerships/" TargetMode="External"/><Relationship Id="rId7"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5.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hyperlink" Target="https://www.un.org/sustainabledevelopment/gender-equality/tnerships/" TargetMode="External"/><Relationship Id="rId10" Type="http://schemas.openxmlformats.org/officeDocument/2006/relationships/image" Target="../media/image16.png"/><Relationship Id="rId4" Type="http://schemas.openxmlformats.org/officeDocument/2006/relationships/hyperlink" Target="https://www.un.org/sustainabledevelopment/inequality/" TargetMode="External"/><Relationship Id="rId9" Type="http://schemas.openxmlformats.org/officeDocument/2006/relationships/image" Target="../media/image15.png"/></Relationships>
</file>

<file path=ppt/slides/_rels/slide35.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mailto:r4l@research4lif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71720" y="3257909"/>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indent="0">
              <a:lnSpc>
                <a:spcPct val="90000"/>
              </a:lnSpc>
              <a:buClr>
                <a:schemeClr val="dk1"/>
              </a:buClr>
              <a:buSzPts val="4400"/>
            </a:pPr>
            <a:r>
              <a:rPr lang="ar-EG" sz="3500" b="1" dirty="0">
                <a:solidFill>
                  <a:srgbClr val="004890"/>
                </a:solidFill>
                <a:latin typeface="Open Sans"/>
                <a:ea typeface="Open Sans"/>
                <a:sym typeface="Open Sans"/>
              </a:rPr>
              <a:t>الكتابة للبحث</a:t>
            </a:r>
            <a:endParaRPr sz="3500" b="1" dirty="0">
              <a:solidFill>
                <a:srgbClr val="004890"/>
              </a:solidFill>
              <a:latin typeface="Open Sans"/>
              <a:ea typeface="Open Sans"/>
              <a:sym typeface="Open Sans"/>
            </a:endParaRPr>
          </a:p>
        </p:txBody>
      </p:sp>
      <p:sp>
        <p:nvSpPr>
          <p:cNvPr id="70" name="Google Shape;70;p38"/>
          <p:cNvSpPr txBox="1">
            <a:spLocks noGrp="1"/>
          </p:cNvSpPr>
          <p:nvPr>
            <p:ph type="ctrTitle"/>
          </p:nvPr>
        </p:nvSpPr>
        <p:spPr>
          <a:xfrm>
            <a:off x="-2" y="1347967"/>
            <a:ext cx="12192000" cy="1596900"/>
          </a:xfrm>
          <a:prstGeom prst="rect">
            <a:avLst/>
          </a:prstGeom>
          <a:noFill/>
          <a:ln>
            <a:noFill/>
          </a:ln>
        </p:spPr>
        <p:txBody>
          <a:bodyPr spcFirstLastPara="1" wrap="square" lIns="91425" tIns="45700" rIns="91425" bIns="0" anchor="b" anchorCtr="0">
            <a:noAutofit/>
          </a:bodyPr>
          <a:lstStyle/>
          <a:p>
            <a:pPr lvl="0">
              <a:lnSpc>
                <a:spcPct val="90000"/>
              </a:lnSpc>
              <a:buSzPts val="4400"/>
            </a:pPr>
            <a:r>
              <a:rPr lang="ar-EG" sz="3500" b="1" dirty="0">
                <a:solidFill>
                  <a:srgbClr val="004890"/>
                </a:solidFill>
                <a:latin typeface="Open Sans"/>
                <a:ea typeface="Open Sans"/>
                <a:sym typeface="Open Sans"/>
              </a:rPr>
              <a:t>نشر نتائج البحث</a:t>
            </a:r>
            <a:endParaRPr sz="3500" b="1" dirty="0">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491248"/>
          </a:xfrm>
          <a:prstGeom prst="rect">
            <a:avLst/>
          </a:prstGeom>
          <a:solidFill>
            <a:srgbClr val="586F7C"/>
          </a:solidFill>
          <a:ln>
            <a:noFill/>
          </a:ln>
        </p:spPr>
        <p:txBody>
          <a:bodyPr spcFirstLastPara="1" wrap="square" lIns="91425" tIns="45700" rIns="91425" bIns="45700" anchor="t" anchorCtr="0">
            <a:spAutoFit/>
          </a:bodyPr>
          <a:lstStyle/>
          <a:p>
            <a:pPr marL="0" marR="0" algn="ctr" rtl="1">
              <a:lnSpc>
                <a:spcPct val="107000"/>
              </a:lnSpc>
              <a:spcBef>
                <a:spcPts val="0"/>
              </a:spcBef>
              <a:spcAft>
                <a:spcPts val="800"/>
              </a:spcAft>
            </a:pP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مجموعات</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البح</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و</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ث من أجل الحياة </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Research4Life</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هي </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شراكة بين القطاعين ال</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عام و</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ال</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خاص لخمس مجموعات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1962364" y="505268"/>
            <a:ext cx="6000108" cy="1080900"/>
          </a:xfrm>
          <a:prstGeom prst="rect">
            <a:avLst/>
          </a:prstGeom>
          <a:noFill/>
          <a:ln>
            <a:noFill/>
          </a:ln>
        </p:spPr>
        <p:txBody>
          <a:bodyPr spcFirstLastPara="1" wrap="square" lIns="91425" tIns="45700" rIns="91425" bIns="45700" anchor="t" anchorCtr="0">
            <a:normAutofit/>
          </a:bodyPr>
          <a:lstStyle/>
          <a:p>
            <a:pPr lvl="0" algn="r">
              <a:buClr>
                <a:schemeClr val="dk1"/>
              </a:buClr>
              <a:buSzPts val="3200"/>
            </a:pPr>
            <a:r>
              <a:rPr lang="ar-EG" dirty="0">
                <a:solidFill>
                  <a:srgbClr val="586F7C"/>
                </a:solidFill>
                <a:latin typeface="Open Sans"/>
                <a:ea typeface="Open Sans"/>
                <a:cs typeface="Open Sans"/>
                <a:sym typeface="Open Sans"/>
              </a:rPr>
              <a:t>الهدف ومجال المجلة</a:t>
            </a:r>
            <a:endParaRPr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457200" y="1714449"/>
            <a:ext cx="11313459" cy="4997649"/>
          </a:xfrm>
          <a:prstGeom prst="rect">
            <a:avLst/>
          </a:prstGeom>
          <a:noFill/>
          <a:ln>
            <a:noFill/>
          </a:ln>
        </p:spPr>
        <p:txBody>
          <a:bodyPr spcFirstLastPara="1" wrap="square" lIns="91425" tIns="45700" rIns="91425" bIns="45700" anchor="t" anchorCtr="0">
            <a:noAutofit/>
          </a:bodyPr>
          <a:lstStyle/>
          <a:p>
            <a:pPr marL="558800" lvl="1" indent="-96838" algn="r" rtl="1">
              <a:buNone/>
            </a:pPr>
            <a:r>
              <a:rPr lang="ar-EG" dirty="0"/>
              <a:t>- </a:t>
            </a:r>
            <a:r>
              <a:rPr lang="ar-EG" dirty="0">
                <a:solidFill>
                  <a:schemeClr val="tx1"/>
                </a:solidFill>
              </a:rPr>
              <a:t>يجب أن تفي المقالة المقدمة هدف ومجال المجلة، وسيتم رفض المقالات التي لا تتوافق مع مجال وهدف المجلة.</a:t>
            </a:r>
            <a:endParaRPr lang="en-US" dirty="0">
              <a:solidFill>
                <a:schemeClr val="tx1"/>
              </a:solidFill>
            </a:endParaRPr>
          </a:p>
          <a:p>
            <a:pPr algn="r" rtl="1"/>
            <a:r>
              <a:rPr lang="ar-EG" dirty="0">
                <a:solidFill>
                  <a:schemeClr val="tx1"/>
                </a:solidFill>
              </a:rPr>
              <a:t>-الاهتمام بصورة خاصة بهذه العناصر بأهداف ومجال المجلة، وذلك لتحديد ما إذا كانت ورقة البحث الخاصة بك ستكون في نطاق الآتي:</a:t>
            </a:r>
            <a:endParaRPr lang="en-US" dirty="0">
              <a:solidFill>
                <a:schemeClr val="tx1"/>
              </a:solidFill>
            </a:endParaRPr>
          </a:p>
          <a:p>
            <a:pPr marL="739775" indent="0" algn="r" rtl="1">
              <a:buClrTx/>
              <a:buFont typeface="Courier New" panose="02070309020205020404" pitchFamily="49" charset="0"/>
              <a:buChar char="o"/>
            </a:pPr>
            <a:r>
              <a:rPr lang="ar-EG" dirty="0">
                <a:solidFill>
                  <a:schemeClr val="tx1"/>
                </a:solidFill>
              </a:rPr>
              <a:t> عبارات حول الحداثة أو المساهمات - هل تقبل المجلة فقط المقالات الرائدة أو تلك التي تقوم بعرض نظريات هامة؟</a:t>
            </a:r>
            <a:endParaRPr lang="en-US" dirty="0">
              <a:solidFill>
                <a:schemeClr val="tx1"/>
              </a:solidFill>
            </a:endParaRPr>
          </a:p>
          <a:p>
            <a:pPr marL="739775" indent="0" algn="r" rtl="1">
              <a:buClrTx/>
              <a:buFont typeface="Courier New" panose="02070309020205020404" pitchFamily="49" charset="0"/>
              <a:buChar char="o"/>
            </a:pPr>
            <a:r>
              <a:rPr lang="ar-EG" dirty="0">
                <a:solidFill>
                  <a:schemeClr val="tx1"/>
                </a:solidFill>
              </a:rPr>
              <a:t> المجال الموضوعى- تأكد من أن مقالتك تتناول موضوع المجلة.</a:t>
            </a:r>
            <a:endParaRPr lang="en-US" dirty="0">
              <a:solidFill>
                <a:schemeClr val="tx1"/>
              </a:solidFill>
            </a:endParaRPr>
          </a:p>
          <a:p>
            <a:pPr marL="739775" indent="0" algn="r" rtl="1">
              <a:buClrTx/>
              <a:buFont typeface="Courier New" panose="02070309020205020404" pitchFamily="49" charset="0"/>
              <a:buChar char="o"/>
            </a:pPr>
            <a:r>
              <a:rPr lang="ar-EG" dirty="0">
                <a:solidFill>
                  <a:schemeClr val="tx1"/>
                </a:solidFill>
              </a:rPr>
              <a:t> النطاق الجغرافي - ما إذا كانت المجلة ستركز على عمل صدر فى منطقة محددة ، أو ذات صلة بسكان معينين من الناحية الديموغرافية ، وما إذا كان مقالك مناسب.</a:t>
            </a:r>
            <a:endParaRPr lang="en-US" dirty="0">
              <a:solidFill>
                <a:schemeClr val="tx1"/>
              </a:solidFill>
            </a:endParaRPr>
          </a:p>
          <a:p>
            <a:pPr marL="739775" indent="0" algn="r" rtl="1">
              <a:buClrTx/>
              <a:buFont typeface="Courier New" panose="02070309020205020404" pitchFamily="49" charset="0"/>
              <a:buChar char="o"/>
            </a:pPr>
            <a:r>
              <a:rPr lang="ar-EG">
                <a:solidFill>
                  <a:schemeClr val="tx1"/>
                </a:solidFill>
              </a:rPr>
              <a:t>القراء - </a:t>
            </a:r>
            <a:r>
              <a:rPr lang="ar-EG" dirty="0">
                <a:solidFill>
                  <a:schemeClr val="tx1"/>
                </a:solidFill>
              </a:rPr>
              <a:t>من هم القراء الاساسيين للمجلة، وهل بحثك يتناسب معهم؟</a:t>
            </a:r>
            <a:endParaRPr lang="en-US" dirty="0">
              <a:solidFill>
                <a:schemeClr val="tx1"/>
              </a:solidFill>
            </a:endParaRPr>
          </a:p>
          <a:p>
            <a:pPr algn="r"/>
            <a:r>
              <a:rPr lang="ar-SA" dirty="0">
                <a:solidFill>
                  <a:schemeClr val="tx1"/>
                </a:solidFill>
              </a:rPr>
              <a:t> </a:t>
            </a:r>
            <a:endParaRPr lang="en-US" dirty="0">
              <a:solidFill>
                <a:schemeClr val="tx1"/>
              </a:solidFill>
            </a:endParaRPr>
          </a:p>
          <a:p>
            <a:r>
              <a:rPr lang="en-US" sz="1400" i="1" dirty="0">
                <a:solidFill>
                  <a:schemeClr val="tx1">
                    <a:lumMod val="85000"/>
                    <a:lumOff val="15000"/>
                  </a:schemeClr>
                </a:solidFill>
              </a:rPr>
              <a:t>(IFIS, 2021c) </a:t>
            </a:r>
            <a:br>
              <a:rPr lang="en-US" dirty="0"/>
            </a:b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p:txBody>
      </p:sp>
    </p:spTree>
    <p:extLst>
      <p:ext uri="{BB962C8B-B14F-4D97-AF65-F5344CB8AC3E}">
        <p14:creationId xmlns:p14="http://schemas.microsoft.com/office/powerpoint/2010/main" val="3002457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5398994" y="569814"/>
            <a:ext cx="96138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ar-EG" dirty="0">
                <a:solidFill>
                  <a:srgbClr val="586F7C"/>
                </a:solidFill>
                <a:latin typeface="Open Sans"/>
                <a:ea typeface="Open Sans"/>
                <a:cs typeface="Open Sans"/>
                <a:sym typeface="Open Sans"/>
              </a:rPr>
              <a:t>أخلاقيات النشر</a:t>
            </a:r>
            <a:endParaRPr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439270" y="1534009"/>
            <a:ext cx="11313459" cy="5246935"/>
          </a:xfrm>
          <a:prstGeom prst="rect">
            <a:avLst/>
          </a:prstGeom>
          <a:noFill/>
          <a:ln>
            <a:noFill/>
          </a:ln>
        </p:spPr>
        <p:txBody>
          <a:bodyPr spcFirstLastPara="1" wrap="square" lIns="91425" tIns="45700" rIns="91425" bIns="45700" anchor="t" anchorCtr="0">
            <a:noAutofit/>
          </a:bodyPr>
          <a:lstStyle/>
          <a:p>
            <a:pPr algn="r" rtl="1">
              <a:buClrTx/>
            </a:pPr>
            <a:r>
              <a:rPr lang="ar-SA" sz="2000" dirty="0"/>
              <a:t> </a:t>
            </a:r>
            <a:r>
              <a:rPr lang="ar-SA" sz="2000" dirty="0">
                <a:solidFill>
                  <a:schemeClr val="tx1"/>
                </a:solidFill>
              </a:rPr>
              <a:t>تلتزم المجلات عالية الجودة بقواعد السلوك لكل من أخلاقيات البحث، وأخلاقيات النشر، وتضع سياساتها وإجراءاتها الأخلاقية، وتتوقع من المؤلفين الامتثال بهذه الاخلاقيات. </a:t>
            </a:r>
            <a:endParaRPr lang="en-US" sz="2000" dirty="0">
              <a:solidFill>
                <a:schemeClr val="tx1"/>
              </a:solidFill>
            </a:endParaRPr>
          </a:p>
          <a:p>
            <a:pPr algn="r" rtl="1"/>
            <a:r>
              <a:rPr lang="ar-SA" sz="2000" dirty="0">
                <a:solidFill>
                  <a:schemeClr val="tx1"/>
                </a:solidFill>
              </a:rPr>
              <a:t>تتضمن المعلومات الآتي:</a:t>
            </a:r>
            <a:endParaRPr lang="en-US" sz="2000" dirty="0">
              <a:solidFill>
                <a:schemeClr val="tx1"/>
              </a:solidFill>
            </a:endParaRPr>
          </a:p>
          <a:p>
            <a:pPr marL="976313" indent="-287338" algn="r" rtl="1">
              <a:buClrTx/>
              <a:buFont typeface="Courier New" panose="02070309020205020404" pitchFamily="49" charset="0"/>
              <a:buChar char="o"/>
            </a:pPr>
            <a:r>
              <a:rPr lang="ar-SA" sz="2000" dirty="0">
                <a:solidFill>
                  <a:schemeClr val="tx1"/>
                </a:solidFill>
              </a:rPr>
              <a:t>موضوع وبيئة البحث.</a:t>
            </a:r>
            <a:endParaRPr lang="en-US" sz="2000" dirty="0">
              <a:solidFill>
                <a:schemeClr val="tx1"/>
              </a:solidFill>
            </a:endParaRPr>
          </a:p>
          <a:p>
            <a:pPr marL="976313" indent="-287338" algn="r" rtl="1">
              <a:buClrTx/>
              <a:buFont typeface="Courier New" panose="02070309020205020404" pitchFamily="49" charset="0"/>
              <a:buChar char="o"/>
            </a:pPr>
            <a:r>
              <a:rPr lang="ar-SA" sz="2000" dirty="0">
                <a:solidFill>
                  <a:schemeClr val="tx1"/>
                </a:solidFill>
              </a:rPr>
              <a:t>تزوير وتصنيع البيانات.</a:t>
            </a:r>
            <a:endParaRPr lang="en-US" sz="2000" dirty="0">
              <a:solidFill>
                <a:schemeClr val="tx1"/>
              </a:solidFill>
            </a:endParaRPr>
          </a:p>
          <a:p>
            <a:pPr marL="976313" indent="-287338" algn="r" rtl="1">
              <a:buClrTx/>
              <a:buFont typeface="Courier New" panose="02070309020205020404" pitchFamily="49" charset="0"/>
              <a:buChar char="o"/>
            </a:pPr>
            <a:r>
              <a:rPr lang="ar-SA" sz="2000" dirty="0">
                <a:solidFill>
                  <a:schemeClr val="tx1"/>
                </a:solidFill>
              </a:rPr>
              <a:t>التشابه والانتحال.</a:t>
            </a:r>
            <a:endParaRPr lang="en-US" sz="2000" dirty="0">
              <a:solidFill>
                <a:schemeClr val="tx1"/>
              </a:solidFill>
            </a:endParaRPr>
          </a:p>
          <a:p>
            <a:pPr marL="976313" indent="-287338" algn="r" rtl="1">
              <a:buClrTx/>
              <a:buFont typeface="Courier New" panose="02070309020205020404" pitchFamily="49" charset="0"/>
              <a:buChar char="o"/>
            </a:pPr>
            <a:r>
              <a:rPr lang="ar-SA" sz="2000" dirty="0">
                <a:solidFill>
                  <a:schemeClr val="tx1"/>
                </a:solidFill>
              </a:rPr>
              <a:t>التأليف.</a:t>
            </a:r>
            <a:endParaRPr lang="en-US" sz="2000" dirty="0">
              <a:solidFill>
                <a:schemeClr val="tx1"/>
              </a:solidFill>
            </a:endParaRPr>
          </a:p>
          <a:p>
            <a:pPr marL="976313" indent="-287338" algn="r" rtl="1">
              <a:buClrTx/>
              <a:buFont typeface="Courier New" panose="02070309020205020404" pitchFamily="49" charset="0"/>
              <a:buChar char="o"/>
            </a:pPr>
            <a:r>
              <a:rPr lang="ar-SA" sz="2000" dirty="0">
                <a:solidFill>
                  <a:schemeClr val="tx1"/>
                </a:solidFill>
              </a:rPr>
              <a:t>الاعتراف بتضارب المصالح.</a:t>
            </a:r>
            <a:endParaRPr lang="en-US" sz="2000" dirty="0">
              <a:solidFill>
                <a:schemeClr val="tx1"/>
              </a:solidFill>
            </a:endParaRPr>
          </a:p>
          <a:p>
            <a:pPr marL="976313" indent="-287338" algn="r" rtl="1">
              <a:buClrTx/>
              <a:buFont typeface="Courier New" panose="02070309020205020404" pitchFamily="49" charset="0"/>
              <a:buChar char="o"/>
            </a:pPr>
            <a:r>
              <a:rPr lang="ar-SA" sz="2000" dirty="0">
                <a:solidFill>
                  <a:schemeClr val="tx1"/>
                </a:solidFill>
              </a:rPr>
              <a:t>الادوار والمسؤوليات.</a:t>
            </a:r>
            <a:endParaRPr lang="en-US" sz="2000" dirty="0">
              <a:solidFill>
                <a:schemeClr val="tx1"/>
              </a:solidFill>
            </a:endParaRPr>
          </a:p>
          <a:p>
            <a:pPr marL="976313" indent="-287338" algn="r" rtl="1">
              <a:buClrTx/>
              <a:buFont typeface="Courier New" panose="02070309020205020404" pitchFamily="49" charset="0"/>
              <a:buChar char="o"/>
            </a:pPr>
            <a:r>
              <a:rPr lang="ar-SA" sz="2000" dirty="0">
                <a:solidFill>
                  <a:schemeClr val="tx1"/>
                </a:solidFill>
              </a:rPr>
              <a:t>الملكية والإدارة.</a:t>
            </a:r>
            <a:endParaRPr lang="en-US" sz="2000" dirty="0">
              <a:solidFill>
                <a:schemeClr val="tx1"/>
              </a:solidFill>
            </a:endParaRPr>
          </a:p>
          <a:p>
            <a:pPr marL="976313" indent="-287338" algn="r" rtl="1">
              <a:buClrTx/>
              <a:buFont typeface="Courier New" panose="02070309020205020404" pitchFamily="49" charset="0"/>
              <a:buChar char="o"/>
            </a:pPr>
            <a:r>
              <a:rPr lang="ar-SA" sz="2000" dirty="0">
                <a:solidFill>
                  <a:schemeClr val="tx1"/>
                </a:solidFill>
              </a:rPr>
              <a:t>فهرسة معايير ق</a:t>
            </a:r>
            <a:r>
              <a:rPr lang="ar-EG" sz="2000" dirty="0">
                <a:solidFill>
                  <a:schemeClr val="tx1"/>
                </a:solidFill>
              </a:rPr>
              <a:t>وا</a:t>
            </a:r>
            <a:r>
              <a:rPr lang="ar-SA" sz="2000" dirty="0">
                <a:solidFill>
                  <a:schemeClr val="tx1"/>
                </a:solidFill>
              </a:rPr>
              <a:t>عدة البيانات.</a:t>
            </a:r>
            <a:endParaRPr lang="en-US" sz="2000" dirty="0">
              <a:solidFill>
                <a:schemeClr val="tx1"/>
              </a:solidFill>
            </a:endParaRPr>
          </a:p>
          <a:p>
            <a:pPr algn="r" rtl="1"/>
            <a:r>
              <a:rPr lang="ar-SA" sz="1200" i="1" dirty="0">
                <a:solidFill>
                  <a:schemeClr val="tx1"/>
                </a:solidFill>
              </a:rPr>
              <a:t>(</a:t>
            </a:r>
            <a:r>
              <a:rPr lang="en-US" sz="1200" i="1" dirty="0">
                <a:solidFill>
                  <a:schemeClr val="tx1"/>
                </a:solidFill>
              </a:rPr>
              <a:t>IFIS </a:t>
            </a:r>
            <a:r>
              <a:rPr lang="ar-SA" sz="1200" i="1" dirty="0">
                <a:solidFill>
                  <a:schemeClr val="tx1"/>
                </a:solidFill>
              </a:rPr>
              <a:t>، </a:t>
            </a:r>
            <a:r>
              <a:rPr lang="en-US" sz="1200" i="1" dirty="0">
                <a:solidFill>
                  <a:schemeClr val="tx1"/>
                </a:solidFill>
              </a:rPr>
              <a:t>2021D</a:t>
            </a:r>
            <a:r>
              <a:rPr lang="ar-SA" sz="1200" i="1" dirty="0">
                <a:solidFill>
                  <a:schemeClr val="tx1"/>
                </a:solidFill>
              </a:rPr>
              <a:t>)</a:t>
            </a:r>
            <a:endParaRPr lang="en-US" sz="1200" i="1" dirty="0">
              <a:solidFill>
                <a:schemeClr val="tx1"/>
              </a:solidFill>
            </a:endParaRPr>
          </a:p>
          <a:p>
            <a:pPr algn="r" rtl="1">
              <a:buClrTx/>
            </a:pPr>
            <a:r>
              <a:rPr lang="ar-EG" sz="2000" dirty="0">
                <a:solidFill>
                  <a:schemeClr val="tx1"/>
                </a:solidFill>
              </a:rPr>
              <a:t>تأكد من أن بحثك وتقريرك البحثي يلتزم بهذه المعايير؛ استخدم المعلومات لتقييم الإمكانات وتجنب المجلات الضارة.</a:t>
            </a:r>
            <a:endParaRPr lang="en-US" sz="2000" dirty="0">
              <a:solidFill>
                <a:schemeClr val="tx1"/>
              </a:solidFill>
            </a:endParaRPr>
          </a:p>
          <a:p>
            <a:pPr marL="76200" indent="0">
              <a:buNone/>
            </a:pPr>
            <a:endParaRPr lang="en-US" sz="1200" dirty="0">
              <a:solidFill>
                <a:schemeClr val="tx1"/>
              </a:solidFill>
              <a:latin typeface="Calibri" panose="020F0502020204030204" pitchFamily="34" charset="0"/>
              <a:ea typeface="Calibri"/>
              <a:cs typeface="Calibri" panose="020F0502020204030204" pitchFamily="34" charset="0"/>
              <a:sym typeface="Calibri"/>
            </a:endParaRPr>
          </a:p>
          <a:p>
            <a:endParaRPr lang="en-US" dirty="0"/>
          </a:p>
          <a:p>
            <a:br>
              <a:rPr lang="en-US" dirty="0"/>
            </a:br>
            <a:r>
              <a:rPr lang="en-US" dirty="0"/>
              <a:t> </a:t>
            </a:r>
          </a:p>
          <a:p>
            <a:pPr lvl="1" indent="-381000" algn="just">
              <a:lnSpc>
                <a:spcPct val="100000"/>
              </a:lnSpc>
              <a:spcBef>
                <a:spcPts val="600"/>
              </a:spcBef>
              <a:buClr>
                <a:schemeClr val="dk1"/>
              </a:buClr>
              <a:buSzPts val="2400"/>
              <a:buFont typeface="Courier New" panose="02070309020205020404" pitchFamily="49" charset="0"/>
              <a:buChar char="o"/>
            </a:pPr>
            <a:endParaRPr lang="en-US" dirty="0"/>
          </a:p>
          <a:p>
            <a:pPr lvl="1" indent="-381000" algn="just">
              <a:lnSpc>
                <a:spcPct val="100000"/>
              </a:lnSpc>
              <a:spcBef>
                <a:spcPts val="600"/>
              </a:spcBef>
              <a:buClr>
                <a:schemeClr val="dk1"/>
              </a:buClr>
              <a:buSzPts val="2400"/>
              <a:buFont typeface="Courier New" panose="02070309020205020404" pitchFamily="49" charset="0"/>
              <a:buChar char="o"/>
            </a:pPr>
            <a:endParaRPr lang="en-US" dirty="0"/>
          </a:p>
          <a:p>
            <a:br>
              <a:rPr lang="en-US" dirty="0"/>
            </a:b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p:txBody>
      </p:sp>
    </p:spTree>
    <p:extLst>
      <p:ext uri="{BB962C8B-B14F-4D97-AF65-F5344CB8AC3E}">
        <p14:creationId xmlns:p14="http://schemas.microsoft.com/office/powerpoint/2010/main" val="118976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5409753" y="419207"/>
            <a:ext cx="96138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ar-EG" dirty="0">
                <a:solidFill>
                  <a:srgbClr val="586F7C"/>
                </a:solidFill>
                <a:latin typeface="Open Sans"/>
                <a:ea typeface="Open Sans"/>
                <a:cs typeface="Open Sans"/>
                <a:sym typeface="Open Sans"/>
              </a:rPr>
              <a:t>تعليمات للمؤلفين</a:t>
            </a:r>
            <a:endParaRPr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480060" y="1657299"/>
            <a:ext cx="11313459" cy="4997649"/>
          </a:xfrm>
          <a:prstGeom prst="rect">
            <a:avLst/>
          </a:prstGeom>
          <a:noFill/>
          <a:ln>
            <a:noFill/>
          </a:ln>
        </p:spPr>
        <p:txBody>
          <a:bodyPr spcFirstLastPara="1" wrap="square" lIns="91425" tIns="45700" rIns="91425" bIns="45700" anchor="t" anchorCtr="0">
            <a:noAutofit/>
          </a:bodyPr>
          <a:lstStyle/>
          <a:p>
            <a:pPr algn="r" rtl="1">
              <a:buClrTx/>
              <a:buFont typeface="Arial" panose="020B0604020202020204" pitchFamily="34" charset="0"/>
              <a:buChar char="•"/>
            </a:pPr>
            <a:r>
              <a:rPr lang="ar-EG" sz="2000" dirty="0">
                <a:solidFill>
                  <a:schemeClr val="tx1"/>
                </a:solidFill>
              </a:rPr>
              <a:t>يعد عدم الامتثال لتعليم مؤلفي المجلة سببًا للرفض الفوري للمقال، قبل إرساله للمراجعة (مكتب الرفض)</a:t>
            </a:r>
            <a:endParaRPr lang="en-US" sz="2000" dirty="0">
              <a:solidFill>
                <a:schemeClr val="tx1"/>
              </a:solidFill>
            </a:endParaRPr>
          </a:p>
          <a:p>
            <a:pPr algn="r" rtl="1">
              <a:buClrTx/>
              <a:buFont typeface="Arial" panose="020B0604020202020204" pitchFamily="34" charset="0"/>
              <a:buChar char="•"/>
            </a:pPr>
            <a:r>
              <a:rPr lang="ar-EG" sz="2000" dirty="0">
                <a:solidFill>
                  <a:schemeClr val="tx1"/>
                </a:solidFill>
              </a:rPr>
              <a:t>تتضمن تعليمات المؤلفين معلومات مثل:</a:t>
            </a:r>
            <a:endParaRPr lang="en-US" sz="2000" dirty="0">
              <a:solidFill>
                <a:schemeClr val="tx1"/>
              </a:solidFill>
            </a:endParaRPr>
          </a:p>
          <a:p>
            <a:pPr indent="57150" algn="r" rtl="1">
              <a:buClrTx/>
              <a:buFont typeface="Courier New" panose="02070309020205020404" pitchFamily="49" charset="0"/>
              <a:buChar char="o"/>
            </a:pPr>
            <a:r>
              <a:rPr lang="ar-EG" sz="2000" dirty="0">
                <a:solidFill>
                  <a:schemeClr val="tx1"/>
                </a:solidFill>
              </a:rPr>
              <a:t> نوع المقالة ، نوع الدراسة ، الحد الأقصى لعدد الكلمات ، نبذة مختصرة، ومتطلبات عمليات التقديم.</a:t>
            </a:r>
            <a:endParaRPr lang="en-US" sz="2000" dirty="0">
              <a:solidFill>
                <a:schemeClr val="tx1"/>
              </a:solidFill>
            </a:endParaRPr>
          </a:p>
          <a:p>
            <a:pPr indent="57150" algn="r" rtl="1">
              <a:buClrTx/>
              <a:buFont typeface="Courier New" panose="02070309020205020404" pitchFamily="49" charset="0"/>
              <a:buChar char="o"/>
            </a:pPr>
            <a:r>
              <a:rPr lang="ar-EG" sz="2000" dirty="0">
                <a:solidFill>
                  <a:schemeClr val="tx1"/>
                </a:solidFill>
              </a:rPr>
              <a:t> متطلبات النمط المرجعي ، تصميم العنوان، وعرض العناصر المعيارية للمقالة (المقدمة ، المنهج ، النتائج).</a:t>
            </a:r>
            <a:endParaRPr lang="en-US" sz="2000" dirty="0">
              <a:solidFill>
                <a:schemeClr val="tx1"/>
              </a:solidFill>
            </a:endParaRPr>
          </a:p>
          <a:p>
            <a:pPr indent="57150" algn="r" rtl="1">
              <a:buClrTx/>
              <a:buFont typeface="Courier New" panose="02070309020205020404" pitchFamily="49" charset="0"/>
              <a:buChar char="o"/>
            </a:pPr>
            <a:r>
              <a:rPr lang="ar-EG" sz="2000" dirty="0">
                <a:solidFill>
                  <a:schemeClr val="tx1"/>
                </a:solidFill>
              </a:rPr>
              <a:t> استخدام وحدات القياسات، الاختصار، الإحصاءات، عرض البيانات وتنسيق وأسلوب الأشكال والجداول.</a:t>
            </a:r>
          </a:p>
          <a:p>
            <a:pPr indent="-395288" algn="r" rtl="1">
              <a:buClrTx/>
              <a:buFont typeface="Arial" panose="020B0604020202020204" pitchFamily="34" charset="0"/>
              <a:buChar char="•"/>
            </a:pPr>
            <a:r>
              <a:rPr lang="ar-EG" sz="2000" dirty="0">
                <a:solidFill>
                  <a:schemeClr val="tx1"/>
                </a:solidFill>
              </a:rPr>
              <a:t>تعليمات شبكة جاما  </a:t>
            </a:r>
            <a:r>
              <a:rPr lang="en-US" sz="2000" dirty="0">
                <a:solidFill>
                  <a:schemeClr val="tx1"/>
                </a:solidFill>
              </a:rPr>
              <a:t>“ “JAMA</a:t>
            </a:r>
            <a:r>
              <a:rPr lang="ar-EG" sz="2000" dirty="0">
                <a:solidFill>
                  <a:schemeClr val="tx1"/>
                </a:solidFill>
              </a:rPr>
              <a:t> تفتح التعليمات للمؤلف، حيث تعتبر مثال جيد له. </a:t>
            </a:r>
            <a:r>
              <a:rPr lang="ar-EG" sz="1400" i="1" dirty="0">
                <a:solidFill>
                  <a:schemeClr val="tx1"/>
                </a:solidFill>
              </a:rPr>
              <a:t>(</a:t>
            </a:r>
            <a:r>
              <a:rPr lang="en-US" sz="1400" i="1" dirty="0">
                <a:solidFill>
                  <a:schemeClr val="tx1"/>
                </a:solidFill>
              </a:rPr>
              <a:t>IFIS </a:t>
            </a:r>
            <a:r>
              <a:rPr lang="ar-EG" sz="1400" i="1" dirty="0">
                <a:solidFill>
                  <a:schemeClr val="tx1"/>
                </a:solidFill>
              </a:rPr>
              <a:t>، </a:t>
            </a:r>
            <a:r>
              <a:rPr lang="en-US" sz="1400" i="1" dirty="0">
                <a:solidFill>
                  <a:schemeClr val="tx1"/>
                </a:solidFill>
              </a:rPr>
              <a:t>2021E</a:t>
            </a:r>
            <a:r>
              <a:rPr lang="ar-EG" sz="1400" i="1" dirty="0">
                <a:solidFill>
                  <a:schemeClr val="tx1"/>
                </a:solidFill>
              </a:rPr>
              <a:t>)</a:t>
            </a:r>
            <a:endParaRPr lang="en-US" sz="1400" i="1" dirty="0">
              <a:solidFill>
                <a:schemeClr val="tx1"/>
              </a:solidFill>
            </a:endParaRPr>
          </a:p>
          <a:p>
            <a:pPr algn="r" rtl="1"/>
            <a:r>
              <a:rPr lang="en-US" sz="2000" dirty="0">
                <a:solidFill>
                  <a:schemeClr val="tx1"/>
                </a:solidFill>
              </a:rPr>
              <a:t> </a:t>
            </a:r>
          </a:p>
          <a:p>
            <a:pPr algn="r" rtl="1">
              <a:buClrTx/>
              <a:buFont typeface="Arial" panose="020B0604020202020204" pitchFamily="34" charset="0"/>
              <a:buChar char="•"/>
            </a:pPr>
            <a:r>
              <a:rPr lang="ar-EG" sz="2000" dirty="0">
                <a:solidFill>
                  <a:schemeClr val="tx1"/>
                </a:solidFill>
              </a:rPr>
              <a:t>سيساعد الفهم الجيد لتعليمات مؤلفي المجلات في المجال الموضوعى لمقالك على تحديد المجلات المحتملة وتحديد أوالأولوية في التقديم أيضاً</a:t>
            </a:r>
            <a:r>
              <a:rPr lang="ar-EG" sz="2000" dirty="0"/>
              <a:t>.  </a:t>
            </a:r>
            <a:r>
              <a:rPr lang="ar-EG" sz="2000" u="sng" dirty="0">
                <a:hlinkClick r:id="rId3"/>
              </a:rPr>
              <a:t>تعتبر تعليمات المؤلفين في العلوم الصحية</a:t>
            </a:r>
            <a:r>
              <a:rPr lang="ar-EG" sz="2000" dirty="0">
                <a:hlinkClick r:id="rId3"/>
              </a:rPr>
              <a:t> </a:t>
            </a:r>
            <a:r>
              <a:rPr lang="ar-EG" sz="2000" dirty="0">
                <a:solidFill>
                  <a:schemeClr val="tx1"/>
                </a:solidFill>
              </a:rPr>
              <a:t>نقطة انطلاق ملائمة للمؤلفين في مجال العلوم الصحية.</a:t>
            </a:r>
            <a:endParaRPr lang="en-US" sz="2000" dirty="0">
              <a:solidFill>
                <a:schemeClr val="tx1"/>
              </a:solidFill>
            </a:endParaRPr>
          </a:p>
          <a:p>
            <a:br>
              <a:rPr lang="en-US" dirty="0"/>
            </a:br>
            <a:r>
              <a:rPr lang="en-US" dirty="0"/>
              <a:t> </a:t>
            </a:r>
          </a:p>
          <a:p>
            <a:pPr lvl="1" indent="-381000" algn="just">
              <a:lnSpc>
                <a:spcPct val="100000"/>
              </a:lnSpc>
              <a:spcBef>
                <a:spcPts val="600"/>
              </a:spcBef>
              <a:buClr>
                <a:schemeClr val="dk1"/>
              </a:buClr>
              <a:buSzPts val="2400"/>
              <a:buFont typeface="Courier New" panose="02070309020205020404" pitchFamily="49" charset="0"/>
              <a:buChar char="o"/>
            </a:pPr>
            <a:endParaRPr lang="en-US" dirty="0"/>
          </a:p>
          <a:p>
            <a:pPr lvl="1" indent="-381000" algn="just">
              <a:lnSpc>
                <a:spcPct val="100000"/>
              </a:lnSpc>
              <a:spcBef>
                <a:spcPts val="600"/>
              </a:spcBef>
              <a:buClr>
                <a:schemeClr val="dk1"/>
              </a:buClr>
              <a:buSzPts val="2400"/>
              <a:buFont typeface="Courier New" panose="02070309020205020404" pitchFamily="49" charset="0"/>
              <a:buChar char="o"/>
            </a:pPr>
            <a:endParaRPr lang="en-US" dirty="0"/>
          </a:p>
          <a:p>
            <a:br>
              <a:rPr lang="en-US" dirty="0"/>
            </a:b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p:txBody>
      </p:sp>
    </p:spTree>
    <p:extLst>
      <p:ext uri="{BB962C8B-B14F-4D97-AF65-F5344CB8AC3E}">
        <p14:creationId xmlns:p14="http://schemas.microsoft.com/office/powerpoint/2010/main" val="3494764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3597313" y="505802"/>
            <a:ext cx="4262417" cy="1080900"/>
          </a:xfrm>
          <a:prstGeom prst="rect">
            <a:avLst/>
          </a:prstGeom>
          <a:noFill/>
          <a:ln>
            <a:noFill/>
          </a:ln>
        </p:spPr>
        <p:txBody>
          <a:bodyPr spcFirstLastPara="1" wrap="square" lIns="91425" tIns="45700" rIns="91425" bIns="45700" anchor="t" anchorCtr="0">
            <a:noAutofit/>
          </a:bodyPr>
          <a:lstStyle/>
          <a:p>
            <a:pPr lvl="0" algn="r">
              <a:buClr>
                <a:schemeClr val="dk1"/>
              </a:buClr>
              <a:buSzPts val="3200"/>
            </a:pPr>
            <a:r>
              <a:rPr lang="ar-EG" dirty="0">
                <a:solidFill>
                  <a:srgbClr val="586F7C"/>
                </a:solidFill>
                <a:latin typeface="Open Sans"/>
                <a:ea typeface="Open Sans"/>
                <a:cs typeface="Open Sans"/>
                <a:sym typeface="Open Sans"/>
              </a:rPr>
              <a:t>أساسيات إعداد المقالات</a:t>
            </a:r>
            <a:endParaRPr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297181" y="2137359"/>
            <a:ext cx="10126980" cy="4997649"/>
          </a:xfrm>
          <a:prstGeom prst="rect">
            <a:avLst/>
          </a:prstGeom>
          <a:noFill/>
          <a:ln>
            <a:noFill/>
          </a:ln>
        </p:spPr>
        <p:txBody>
          <a:bodyPr spcFirstLastPara="1" wrap="square" lIns="91425" tIns="45700" rIns="91425" bIns="45700" anchor="t" anchorCtr="0">
            <a:noAutofit/>
          </a:bodyPr>
          <a:lstStyle/>
          <a:p>
            <a:r>
              <a:rPr lang="en-US" sz="2000" dirty="0"/>
              <a:t> </a:t>
            </a:r>
            <a:endParaRPr lang="en-US" dirty="0"/>
          </a:p>
          <a:p>
            <a:pPr lvl="0" algn="r" rtl="1">
              <a:lnSpc>
                <a:spcPct val="150000"/>
              </a:lnSpc>
              <a:buClrTx/>
            </a:pPr>
            <a:r>
              <a:rPr lang="ar-EG" dirty="0"/>
              <a:t> </a:t>
            </a:r>
            <a:r>
              <a:rPr lang="ar-EG" dirty="0">
                <a:solidFill>
                  <a:schemeClr val="tx1"/>
                </a:solidFill>
              </a:rPr>
              <a:t>اكتب وفقًا لتعليمات مؤلفي المجلة المستهدفة.</a:t>
            </a:r>
            <a:endParaRPr lang="en-US" dirty="0">
              <a:solidFill>
                <a:schemeClr val="tx1"/>
              </a:solidFill>
            </a:endParaRPr>
          </a:p>
          <a:p>
            <a:pPr lvl="0" algn="r" rtl="1">
              <a:lnSpc>
                <a:spcPct val="150000"/>
              </a:lnSpc>
              <a:buClrTx/>
            </a:pPr>
            <a:r>
              <a:rPr lang="ar-EG" dirty="0">
                <a:solidFill>
                  <a:schemeClr val="tx1"/>
                </a:solidFill>
              </a:rPr>
              <a:t>حدد بعض المقالات مشابهه لمقالك  بالمجلة المستهدفة للتعرف على ما متطلبات المجلة.</a:t>
            </a:r>
            <a:endParaRPr lang="en-US" dirty="0">
              <a:solidFill>
                <a:schemeClr val="tx1"/>
              </a:solidFill>
            </a:endParaRPr>
          </a:p>
          <a:p>
            <a:pPr lvl="0" algn="r" rtl="1">
              <a:lnSpc>
                <a:spcPct val="150000"/>
              </a:lnSpc>
              <a:buClrTx/>
            </a:pPr>
            <a:r>
              <a:rPr lang="ar-EG" dirty="0">
                <a:solidFill>
                  <a:schemeClr val="tx1"/>
                </a:solidFill>
              </a:rPr>
              <a:t>إذا كان قالب التنسيق متاحًا للمجلة المستهدفة، يجب عليك إستخدامه.</a:t>
            </a:r>
            <a:endParaRPr lang="en-US" dirty="0">
              <a:solidFill>
                <a:schemeClr val="tx1"/>
              </a:solidFill>
            </a:endParaRPr>
          </a:p>
          <a:p>
            <a:pPr algn="r" rtl="1"/>
            <a:r>
              <a:rPr lang="ar-EG" dirty="0">
                <a:solidFill>
                  <a:schemeClr val="tx1"/>
                </a:solidFill>
              </a:rPr>
              <a:t>      - مثال: قالب التنسيق في </a:t>
            </a:r>
            <a:r>
              <a:rPr lang="ar-EG" u="sng" dirty="0">
                <a:solidFill>
                  <a:schemeClr val="tx1"/>
                </a:solidFill>
                <a:hlinkClick r:id="rId3"/>
              </a:rPr>
              <a:t>هذا الموقع</a:t>
            </a:r>
            <a:endParaRPr lang="en-US" dirty="0">
              <a:solidFill>
                <a:schemeClr val="tx1"/>
              </a:solidFill>
            </a:endParaRPr>
          </a:p>
          <a:p>
            <a:pPr marL="76200" indent="0">
              <a:buNone/>
            </a:pPr>
            <a:endParaRPr lang="en-US" dirty="0">
              <a:solidFill>
                <a:schemeClr val="tx1"/>
              </a:solidFill>
            </a:endParaRPr>
          </a:p>
          <a:p>
            <a:br>
              <a:rPr lang="en-US" dirty="0"/>
            </a:br>
            <a:r>
              <a:rPr lang="en-US" dirty="0"/>
              <a:t> </a:t>
            </a:r>
          </a:p>
          <a:p>
            <a:pPr lvl="1" indent="-381000" algn="just">
              <a:lnSpc>
                <a:spcPct val="100000"/>
              </a:lnSpc>
              <a:spcBef>
                <a:spcPts val="600"/>
              </a:spcBef>
              <a:buClr>
                <a:schemeClr val="dk1"/>
              </a:buClr>
              <a:buSzPts val="2400"/>
              <a:buFont typeface="Courier New" panose="02070309020205020404" pitchFamily="49" charset="0"/>
              <a:buChar char="o"/>
            </a:pPr>
            <a:endParaRPr lang="en-US" dirty="0"/>
          </a:p>
          <a:p>
            <a:pPr lvl="1" indent="-381000" algn="just">
              <a:lnSpc>
                <a:spcPct val="100000"/>
              </a:lnSpc>
              <a:spcBef>
                <a:spcPts val="600"/>
              </a:spcBef>
              <a:buClr>
                <a:schemeClr val="dk1"/>
              </a:buClr>
              <a:buSzPts val="2400"/>
              <a:buFont typeface="Courier New" panose="02070309020205020404" pitchFamily="49" charset="0"/>
              <a:buChar char="o"/>
            </a:pPr>
            <a:endParaRPr lang="en-US" dirty="0"/>
          </a:p>
          <a:p>
            <a:br>
              <a:rPr lang="en-US" dirty="0"/>
            </a:b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p:txBody>
      </p:sp>
    </p:spTree>
    <p:extLst>
      <p:ext uri="{BB962C8B-B14F-4D97-AF65-F5344CB8AC3E}">
        <p14:creationId xmlns:p14="http://schemas.microsoft.com/office/powerpoint/2010/main" val="796416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5688779" y="484285"/>
            <a:ext cx="2407257" cy="1080900"/>
          </a:xfrm>
          <a:prstGeom prst="rect">
            <a:avLst/>
          </a:prstGeom>
          <a:noFill/>
          <a:ln>
            <a:noFill/>
          </a:ln>
        </p:spPr>
        <p:txBody>
          <a:bodyPr spcFirstLastPara="1" wrap="square" lIns="91425" tIns="45700" rIns="91425" bIns="45700" anchor="t" anchorCtr="0">
            <a:noAutofit/>
          </a:bodyPr>
          <a:lstStyle/>
          <a:p>
            <a:pPr lvl="0" algn="r">
              <a:buClr>
                <a:schemeClr val="dk1"/>
              </a:buClr>
              <a:buSzPts val="3200"/>
            </a:pPr>
            <a:r>
              <a:rPr lang="ar-EG" dirty="0">
                <a:solidFill>
                  <a:srgbClr val="586F7C"/>
                </a:solidFill>
                <a:latin typeface="Open Sans"/>
                <a:ea typeface="Open Sans"/>
                <a:cs typeface="Open Sans"/>
                <a:sym typeface="Open Sans"/>
              </a:rPr>
              <a:t>بنية المقال</a:t>
            </a:r>
            <a:endParaRPr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1078230" y="2529576"/>
            <a:ext cx="10035540" cy="2597230"/>
          </a:xfrm>
          <a:prstGeom prst="rect">
            <a:avLst/>
          </a:prstGeom>
          <a:noFill/>
          <a:ln>
            <a:noFill/>
          </a:ln>
        </p:spPr>
        <p:txBody>
          <a:bodyPr spcFirstLastPara="1" wrap="square" lIns="91425" tIns="45700" rIns="91425" bIns="45700" anchor="t" anchorCtr="0">
            <a:noAutofit/>
          </a:bodyPr>
          <a:lstStyle/>
          <a:p>
            <a:pPr algn="r" rtl="1"/>
            <a:r>
              <a:rPr lang="ar-SA" dirty="0">
                <a:solidFill>
                  <a:schemeClr val="tx1"/>
                </a:solidFill>
              </a:rPr>
              <a:t>يحتوي مقال البحث النموذجي في مجال العلوم والتكنولوجيا والطب  الاقسام التالية:</a:t>
            </a:r>
            <a:endParaRPr lang="ar-EG" dirty="0">
              <a:solidFill>
                <a:schemeClr val="tx1"/>
              </a:solidFill>
            </a:endParaRPr>
          </a:p>
          <a:p>
            <a:pPr algn="r" rtl="1"/>
            <a:endParaRPr lang="en-US" dirty="0">
              <a:solidFill>
                <a:schemeClr val="tx1"/>
              </a:solidFill>
            </a:endParaRPr>
          </a:p>
          <a:p>
            <a:pPr marL="61913" indent="14288" algn="r" rtl="1">
              <a:buClrTx/>
              <a:buFont typeface="Arial" panose="020B0604020202020204" pitchFamily="34" charset="0"/>
              <a:buChar char="•"/>
            </a:pPr>
            <a:r>
              <a:rPr lang="ar-EG" dirty="0">
                <a:solidFill>
                  <a:schemeClr val="tx1"/>
                </a:solidFill>
              </a:rPr>
              <a:t>الجزء الأعلى </a:t>
            </a:r>
            <a:r>
              <a:rPr lang="ar-SA" dirty="0">
                <a:solidFill>
                  <a:schemeClr val="tx1"/>
                </a:solidFill>
              </a:rPr>
              <a:t>:  العنوان ، والمؤلفون، وقائمة الكلمات </a:t>
            </a:r>
            <a:r>
              <a:rPr lang="ar-EG" dirty="0">
                <a:solidFill>
                  <a:schemeClr val="tx1"/>
                </a:solidFill>
              </a:rPr>
              <a:t>المفتاحية</a:t>
            </a:r>
            <a:r>
              <a:rPr lang="ar-SA" dirty="0">
                <a:solidFill>
                  <a:schemeClr val="tx1"/>
                </a:solidFill>
              </a:rPr>
              <a:t>، و الملخص ، إلخ</a:t>
            </a:r>
            <a:endParaRPr lang="en-US" dirty="0">
              <a:solidFill>
                <a:schemeClr val="tx1"/>
              </a:solidFill>
            </a:endParaRPr>
          </a:p>
          <a:p>
            <a:pPr marL="339725" indent="-263525" algn="r" rtl="1">
              <a:buClrTx/>
              <a:buFont typeface="Arial" panose="020B0604020202020204" pitchFamily="34" charset="0"/>
              <a:buChar char="•"/>
            </a:pPr>
            <a:r>
              <a:rPr lang="ar-SA" dirty="0">
                <a:solidFill>
                  <a:schemeClr val="tx1"/>
                </a:solidFill>
              </a:rPr>
              <a:t>الهيكل </a:t>
            </a:r>
            <a:r>
              <a:rPr lang="ar-EG" dirty="0">
                <a:solidFill>
                  <a:schemeClr val="tx1"/>
                </a:solidFill>
              </a:rPr>
              <a:t>:</a:t>
            </a:r>
            <a:r>
              <a:rPr lang="ar-SA" dirty="0">
                <a:solidFill>
                  <a:schemeClr val="tx1"/>
                </a:solidFill>
              </a:rPr>
              <a:t> </a:t>
            </a:r>
            <a:r>
              <a:rPr lang="ar-EG" dirty="0">
                <a:solidFill>
                  <a:schemeClr val="tx1"/>
                </a:solidFill>
              </a:rPr>
              <a:t>ال</a:t>
            </a:r>
            <a:r>
              <a:rPr lang="ar-SA" dirty="0">
                <a:solidFill>
                  <a:schemeClr val="tx1"/>
                </a:solidFill>
              </a:rPr>
              <a:t>مقدمة ، </a:t>
            </a:r>
            <a:r>
              <a:rPr lang="ar-EG" dirty="0">
                <a:solidFill>
                  <a:schemeClr val="tx1"/>
                </a:solidFill>
              </a:rPr>
              <a:t>المنهج</a:t>
            </a:r>
            <a:r>
              <a:rPr lang="ar-SA" dirty="0">
                <a:solidFill>
                  <a:schemeClr val="tx1"/>
                </a:solidFill>
              </a:rPr>
              <a:t> ، </a:t>
            </a:r>
            <a:r>
              <a:rPr lang="ar-EG" dirty="0">
                <a:solidFill>
                  <a:schemeClr val="tx1"/>
                </a:solidFill>
              </a:rPr>
              <a:t>ال</a:t>
            </a:r>
            <a:r>
              <a:rPr lang="ar-SA" dirty="0">
                <a:solidFill>
                  <a:schemeClr val="tx1"/>
                </a:solidFill>
              </a:rPr>
              <a:t>نتيجة ، </a:t>
            </a:r>
            <a:r>
              <a:rPr lang="ar-EG" dirty="0">
                <a:solidFill>
                  <a:schemeClr val="tx1"/>
                </a:solidFill>
              </a:rPr>
              <a:t>ال</a:t>
            </a:r>
            <a:r>
              <a:rPr lang="ar-SA" dirty="0">
                <a:solidFill>
                  <a:schemeClr val="tx1"/>
                </a:solidFill>
              </a:rPr>
              <a:t>مناقشة و</a:t>
            </a:r>
            <a:r>
              <a:rPr lang="ar-EG" dirty="0">
                <a:solidFill>
                  <a:schemeClr val="tx1"/>
                </a:solidFill>
              </a:rPr>
              <a:t>ال</a:t>
            </a:r>
            <a:r>
              <a:rPr lang="ar-SA" dirty="0">
                <a:solidFill>
                  <a:schemeClr val="tx1"/>
                </a:solidFill>
              </a:rPr>
              <a:t>استنتاجات.</a:t>
            </a:r>
            <a:endParaRPr lang="en-US" dirty="0">
              <a:solidFill>
                <a:schemeClr val="tx1"/>
              </a:solidFill>
            </a:endParaRPr>
          </a:p>
          <a:p>
            <a:pPr marL="287338" indent="-211138" algn="r" rtl="1">
              <a:buClrTx/>
              <a:buFont typeface="Arial" panose="020B0604020202020204" pitchFamily="34" charset="0"/>
              <a:buChar char="•"/>
            </a:pPr>
            <a:r>
              <a:rPr lang="ar-EG" dirty="0">
                <a:solidFill>
                  <a:schemeClr val="tx1"/>
                </a:solidFill>
              </a:rPr>
              <a:t> الجزء الأسفل:</a:t>
            </a:r>
            <a:r>
              <a:rPr lang="ar-SA" dirty="0">
                <a:solidFill>
                  <a:schemeClr val="tx1"/>
                </a:solidFill>
              </a:rPr>
              <a:t> شكر وتقدير ، </a:t>
            </a:r>
            <a:r>
              <a:rPr lang="ar-EG" dirty="0">
                <a:solidFill>
                  <a:schemeClr val="tx1"/>
                </a:solidFill>
              </a:rPr>
              <a:t>ال</a:t>
            </a:r>
            <a:r>
              <a:rPr lang="ar-SA" dirty="0">
                <a:solidFill>
                  <a:schemeClr val="tx1"/>
                </a:solidFill>
              </a:rPr>
              <a:t>مراجع ، </a:t>
            </a:r>
            <a:r>
              <a:rPr lang="ar-EG" dirty="0">
                <a:solidFill>
                  <a:schemeClr val="tx1"/>
                </a:solidFill>
              </a:rPr>
              <a:t>ال</a:t>
            </a:r>
            <a:r>
              <a:rPr lang="ar-SA" dirty="0">
                <a:solidFill>
                  <a:schemeClr val="tx1"/>
                </a:solidFill>
              </a:rPr>
              <a:t>مواد </a:t>
            </a:r>
            <a:r>
              <a:rPr lang="ar-EG" dirty="0">
                <a:solidFill>
                  <a:schemeClr val="tx1"/>
                </a:solidFill>
              </a:rPr>
              <a:t>ال</a:t>
            </a:r>
            <a:r>
              <a:rPr lang="ar-SA" dirty="0">
                <a:solidFill>
                  <a:schemeClr val="tx1"/>
                </a:solidFill>
              </a:rPr>
              <a:t>داعمة.</a:t>
            </a:r>
            <a:endParaRPr lang="en-US" i="1" dirty="0">
              <a:solidFill>
                <a:schemeClr val="tx1"/>
              </a:solidFill>
            </a:endParaRPr>
          </a:p>
          <a:p>
            <a:pPr algn="r" rtl="1"/>
            <a:br>
              <a:rPr lang="en-US" dirty="0"/>
            </a:br>
            <a:endParaRPr lang="en-US" dirty="0"/>
          </a:p>
          <a:p>
            <a:endParaRPr lang="en-US" sz="1200" dirty="0"/>
          </a:p>
          <a:p>
            <a:br>
              <a:rPr lang="en-US" dirty="0"/>
            </a:b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p:txBody>
      </p:sp>
    </p:spTree>
    <p:extLst>
      <p:ext uri="{BB962C8B-B14F-4D97-AF65-F5344CB8AC3E}">
        <p14:creationId xmlns:p14="http://schemas.microsoft.com/office/powerpoint/2010/main" val="587538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3735592" y="523956"/>
            <a:ext cx="4267977" cy="1080900"/>
          </a:xfrm>
          <a:prstGeom prst="rect">
            <a:avLst/>
          </a:prstGeom>
          <a:noFill/>
          <a:ln>
            <a:noFill/>
          </a:ln>
        </p:spPr>
        <p:txBody>
          <a:bodyPr spcFirstLastPara="1" wrap="square" lIns="91425" tIns="45700" rIns="91425" bIns="45700" anchor="t" anchorCtr="0">
            <a:noAutofit/>
          </a:bodyPr>
          <a:lstStyle/>
          <a:p>
            <a:pPr lvl="0" algn="r">
              <a:buClr>
                <a:schemeClr val="dk1"/>
              </a:buClr>
              <a:buSzPts val="3200"/>
            </a:pPr>
            <a:r>
              <a:rPr lang="ar-EG" dirty="0">
                <a:solidFill>
                  <a:srgbClr val="586F7C"/>
                </a:solidFill>
                <a:latin typeface="Open Sans"/>
                <a:ea typeface="Open Sans"/>
                <a:cs typeface="Open Sans"/>
                <a:sym typeface="Open Sans"/>
              </a:rPr>
              <a:t>الـعنـوان</a:t>
            </a:r>
            <a:endParaRPr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262891" y="1680159"/>
            <a:ext cx="10389869" cy="4746138"/>
          </a:xfrm>
          <a:prstGeom prst="rect">
            <a:avLst/>
          </a:prstGeom>
          <a:noFill/>
          <a:ln>
            <a:noFill/>
          </a:ln>
        </p:spPr>
        <p:txBody>
          <a:bodyPr spcFirstLastPara="1" wrap="square" lIns="91425" tIns="45700" rIns="91425" bIns="45700" anchor="t" anchorCtr="0">
            <a:noAutofit/>
          </a:bodyPr>
          <a:lstStyle/>
          <a:p>
            <a:pPr marL="76200" lvl="0" indent="0" algn="just" rtl="0">
              <a:lnSpc>
                <a:spcPct val="100000"/>
              </a:lnSpc>
              <a:spcBef>
                <a:spcPts val="600"/>
              </a:spcBef>
              <a:spcAft>
                <a:spcPts val="0"/>
              </a:spcAft>
              <a:buClr>
                <a:schemeClr val="dk1"/>
              </a:buClr>
              <a:buSzPts val="2400"/>
              <a:buNone/>
            </a:pPr>
            <a:endParaRPr lang="en-US" sz="2000" dirty="0">
              <a:solidFill>
                <a:srgbClr val="3F3F3F"/>
              </a:solidFill>
              <a:ea typeface="Calibri"/>
            </a:endParaRPr>
          </a:p>
          <a:p>
            <a:pPr lvl="0" algn="just" rtl="1">
              <a:lnSpc>
                <a:spcPct val="100000"/>
              </a:lnSpc>
              <a:spcBef>
                <a:spcPts val="600"/>
              </a:spcBef>
              <a:buClr>
                <a:schemeClr val="dk1"/>
              </a:buClr>
            </a:pPr>
            <a:r>
              <a:rPr lang="ar-EG" dirty="0">
                <a:solidFill>
                  <a:schemeClr val="tx1"/>
                </a:solidFill>
                <a:ea typeface="Calibri"/>
              </a:rPr>
              <a:t>الإعلان الرئيسي لمقال ، قد يقرر الأشخاص قراءة مقال بناءً على العنوان</a:t>
            </a:r>
          </a:p>
          <a:p>
            <a:pPr lvl="0" algn="just" rtl="1">
              <a:lnSpc>
                <a:spcPct val="100000"/>
              </a:lnSpc>
              <a:spcBef>
                <a:spcPts val="600"/>
              </a:spcBef>
              <a:buClr>
                <a:schemeClr val="dk1"/>
              </a:buClr>
            </a:pPr>
            <a:r>
              <a:rPr lang="ar-EG" dirty="0">
                <a:solidFill>
                  <a:schemeClr val="tx1"/>
                </a:solidFill>
                <a:ea typeface="Calibri"/>
              </a:rPr>
              <a:t>تعتمد خدمات الاستخلاص والفهرسة على عناوين المقالات لبناء خدماتها</a:t>
            </a:r>
          </a:p>
          <a:p>
            <a:pPr lvl="0" algn="just" rtl="1">
              <a:lnSpc>
                <a:spcPct val="100000"/>
              </a:lnSpc>
              <a:spcBef>
                <a:spcPts val="600"/>
              </a:spcBef>
              <a:buClr>
                <a:schemeClr val="dk1"/>
              </a:buClr>
            </a:pPr>
            <a:r>
              <a:rPr lang="ar-EG" dirty="0">
                <a:solidFill>
                  <a:schemeClr val="tx1"/>
                </a:solidFill>
                <a:ea typeface="Calibri"/>
              </a:rPr>
              <a:t>يجب على العناوين أن: </a:t>
            </a:r>
          </a:p>
          <a:p>
            <a:pPr marL="800100" lvl="0" indent="-342900" algn="just" rtl="1">
              <a:lnSpc>
                <a:spcPct val="100000"/>
              </a:lnSpc>
              <a:spcBef>
                <a:spcPts val="600"/>
              </a:spcBef>
              <a:buClr>
                <a:schemeClr val="dk1"/>
              </a:buClr>
              <a:buFont typeface="Courier New" panose="02070309020205020404" pitchFamily="49" charset="0"/>
              <a:buChar char="o"/>
            </a:pPr>
            <a:r>
              <a:rPr lang="ar-EG" dirty="0">
                <a:solidFill>
                  <a:schemeClr val="tx1"/>
                </a:solidFill>
                <a:ea typeface="Calibri"/>
              </a:rPr>
              <a:t>يحدد القضية الرئيسية للمقال</a:t>
            </a:r>
          </a:p>
          <a:p>
            <a:pPr marL="800100" lvl="0" indent="-342900" algn="just" rtl="1">
              <a:lnSpc>
                <a:spcPct val="100000"/>
              </a:lnSpc>
              <a:spcBef>
                <a:spcPts val="600"/>
              </a:spcBef>
              <a:buClr>
                <a:schemeClr val="dk1"/>
              </a:buClr>
              <a:buFont typeface="Courier New" panose="02070309020205020404" pitchFamily="49" charset="0"/>
              <a:buChar char="o"/>
            </a:pPr>
            <a:r>
              <a:rPr lang="ar-EG" dirty="0">
                <a:solidFill>
                  <a:schemeClr val="tx1"/>
                </a:solidFill>
                <a:ea typeface="Calibri"/>
              </a:rPr>
              <a:t>يعكس محتوى المقالة بوضوح ودقة</a:t>
            </a:r>
          </a:p>
          <a:p>
            <a:pPr marL="800100" lvl="0" indent="-342900" algn="just" rtl="1">
              <a:lnSpc>
                <a:spcPct val="100000"/>
              </a:lnSpc>
              <a:spcBef>
                <a:spcPts val="600"/>
              </a:spcBef>
              <a:buClr>
                <a:schemeClr val="dk1"/>
              </a:buClr>
              <a:buFont typeface="Courier New" panose="02070309020205020404" pitchFamily="49" charset="0"/>
              <a:buChar char="o"/>
            </a:pPr>
            <a:r>
              <a:rPr lang="ar-EG" dirty="0">
                <a:solidFill>
                  <a:schemeClr val="tx1"/>
                </a:solidFill>
                <a:ea typeface="Calibri"/>
              </a:rPr>
              <a:t>يكون محددًا ، كاملًا وواضح</a:t>
            </a:r>
          </a:p>
          <a:p>
            <a:pPr marL="800100" lvl="0" indent="-342900" algn="just" rtl="1">
              <a:lnSpc>
                <a:spcPct val="100000"/>
              </a:lnSpc>
              <a:spcBef>
                <a:spcPts val="600"/>
              </a:spcBef>
              <a:buClr>
                <a:schemeClr val="dk1"/>
              </a:buClr>
              <a:buFont typeface="Courier New" panose="02070309020205020404" pitchFamily="49" charset="0"/>
              <a:buChar char="o"/>
            </a:pPr>
            <a:r>
              <a:rPr lang="ar-EG" dirty="0">
                <a:solidFill>
                  <a:schemeClr val="tx1"/>
                </a:solidFill>
                <a:ea typeface="Calibri"/>
              </a:rPr>
              <a:t>يكون جذاب ومثيرًا للاهتمام ، ويجعل الناس يرغبون في قراءة المزيد</a:t>
            </a:r>
            <a:endParaRPr lang="en-US" dirty="0">
              <a:solidFill>
                <a:schemeClr val="tx1"/>
              </a:solidFill>
              <a:ea typeface="Calibri"/>
            </a:endParaRPr>
          </a:p>
          <a:p>
            <a:pPr marL="76200" indent="0">
              <a:buNone/>
            </a:pPr>
            <a:r>
              <a:rPr lang="en-US" sz="1600" i="1" dirty="0">
                <a:solidFill>
                  <a:schemeClr val="tx1"/>
                </a:solidFill>
              </a:rPr>
              <a:t>(Researcher Academy, 2018b)</a:t>
            </a:r>
          </a:p>
          <a:p>
            <a:br>
              <a:rPr lang="en-US" dirty="0"/>
            </a:br>
            <a:endParaRPr lang="en-US" dirty="0"/>
          </a:p>
          <a:p>
            <a:endParaRPr lang="en-US" sz="1200" dirty="0"/>
          </a:p>
          <a:p>
            <a:endParaRPr lang="en-US" sz="1200" dirty="0"/>
          </a:p>
          <a:p>
            <a:endParaRPr lang="en-US" sz="1200" dirty="0"/>
          </a:p>
          <a:p>
            <a:br>
              <a:rPr lang="en-US" dirty="0"/>
            </a:b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p:txBody>
      </p:sp>
    </p:spTree>
    <p:extLst>
      <p:ext uri="{BB962C8B-B14F-4D97-AF65-F5344CB8AC3E}">
        <p14:creationId xmlns:p14="http://schemas.microsoft.com/office/powerpoint/2010/main" val="15700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3571763" y="452014"/>
            <a:ext cx="4400983" cy="1080900"/>
          </a:xfrm>
          <a:prstGeom prst="rect">
            <a:avLst/>
          </a:prstGeom>
          <a:noFill/>
          <a:ln>
            <a:noFill/>
          </a:ln>
        </p:spPr>
        <p:txBody>
          <a:bodyPr spcFirstLastPara="1" wrap="square" lIns="91425" tIns="45700" rIns="91425" bIns="45700" anchor="t" anchorCtr="0">
            <a:noAutofit/>
          </a:bodyPr>
          <a:lstStyle/>
          <a:p>
            <a:pPr lvl="0" algn="r">
              <a:buClr>
                <a:schemeClr val="dk1"/>
              </a:buClr>
              <a:buSzPts val="3200"/>
            </a:pPr>
            <a:r>
              <a:rPr lang="ar-EG" dirty="0">
                <a:solidFill>
                  <a:srgbClr val="586F7C"/>
                </a:solidFill>
                <a:latin typeface="Open Sans"/>
                <a:ea typeface="Open Sans"/>
                <a:cs typeface="Open Sans"/>
                <a:sym typeface="Open Sans"/>
              </a:rPr>
              <a:t>المـؤلـفون</a:t>
            </a:r>
            <a:endParaRPr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308611" y="1554429"/>
            <a:ext cx="10035540" cy="4997649"/>
          </a:xfrm>
          <a:prstGeom prst="rect">
            <a:avLst/>
          </a:prstGeom>
          <a:noFill/>
          <a:ln>
            <a:noFill/>
          </a:ln>
        </p:spPr>
        <p:txBody>
          <a:bodyPr spcFirstLastPara="1" wrap="square" lIns="91425" tIns="45700" rIns="91425" bIns="45700" anchor="t" anchorCtr="0">
            <a:noAutofit/>
          </a:bodyPr>
          <a:lstStyle/>
          <a:p>
            <a:pPr marL="76200" indent="0">
              <a:buNone/>
            </a:pPr>
            <a:endParaRPr lang="en-US" sz="2000" dirty="0">
              <a:solidFill>
                <a:srgbClr val="3F3F3F"/>
              </a:solidFill>
            </a:endParaRPr>
          </a:p>
          <a:p>
            <a:pPr lvl="0" algn="just" rtl="1">
              <a:lnSpc>
                <a:spcPct val="100000"/>
              </a:lnSpc>
              <a:spcBef>
                <a:spcPts val="600"/>
              </a:spcBef>
              <a:buClr>
                <a:schemeClr val="dk1"/>
              </a:buClr>
            </a:pPr>
            <a:r>
              <a:rPr lang="en-US" dirty="0">
                <a:solidFill>
                  <a:schemeClr val="tx1"/>
                </a:solidFill>
              </a:rPr>
              <a:t> </a:t>
            </a:r>
            <a:r>
              <a:rPr lang="ar-EG" dirty="0">
                <a:solidFill>
                  <a:schemeClr val="tx1"/>
                </a:solidFill>
              </a:rPr>
              <a:t>أذكر أولئك الذين قدموا مساهمة فكرية في البحث:</a:t>
            </a:r>
          </a:p>
          <a:p>
            <a:pPr marL="800100" lvl="0" indent="-342900" algn="just" rtl="1">
              <a:lnSpc>
                <a:spcPct val="100000"/>
              </a:lnSpc>
              <a:spcBef>
                <a:spcPts val="600"/>
              </a:spcBef>
              <a:buClr>
                <a:schemeClr val="dk1"/>
              </a:buClr>
              <a:buFont typeface="Courier New" panose="02070309020205020404" pitchFamily="49" charset="0"/>
              <a:buChar char="o"/>
            </a:pPr>
            <a:r>
              <a:rPr lang="ar-EG" dirty="0">
                <a:solidFill>
                  <a:schemeClr val="tx1"/>
                </a:solidFill>
              </a:rPr>
              <a:t>تحمل مسؤولية البيانات والاستنتاجات.</a:t>
            </a:r>
          </a:p>
          <a:p>
            <a:pPr marL="800100" lvl="0" indent="-342900" algn="just" rtl="1">
              <a:lnSpc>
                <a:spcPct val="100000"/>
              </a:lnSpc>
              <a:spcBef>
                <a:spcPts val="600"/>
              </a:spcBef>
              <a:buClr>
                <a:schemeClr val="dk1"/>
              </a:buClr>
              <a:buFont typeface="Courier New" panose="02070309020205020404" pitchFamily="49" charset="0"/>
              <a:buChar char="o"/>
            </a:pPr>
            <a:r>
              <a:rPr lang="ar-EG" dirty="0">
                <a:solidFill>
                  <a:schemeClr val="tx1"/>
                </a:solidFill>
              </a:rPr>
              <a:t>وافق على النسخة النهائية.</a:t>
            </a:r>
          </a:p>
          <a:p>
            <a:pPr lvl="0" algn="just" rtl="1">
              <a:lnSpc>
                <a:spcPct val="100000"/>
              </a:lnSpc>
              <a:spcBef>
                <a:spcPts val="600"/>
              </a:spcBef>
              <a:buClr>
                <a:schemeClr val="dk1"/>
              </a:buClr>
            </a:pPr>
            <a:r>
              <a:rPr lang="ar-EG" dirty="0">
                <a:solidFill>
                  <a:schemeClr val="tx1"/>
                </a:solidFill>
              </a:rPr>
              <a:t>يعتمد ترتيب أسماء المؤلفين على الانضباط البحثي، واستشر تعليمات مؤلفي المجلة.</a:t>
            </a:r>
          </a:p>
          <a:p>
            <a:pPr algn="r" rtl="1">
              <a:lnSpc>
                <a:spcPct val="100000"/>
              </a:lnSpc>
              <a:spcBef>
                <a:spcPts val="600"/>
              </a:spcBef>
              <a:buClr>
                <a:schemeClr val="dk1"/>
              </a:buClr>
            </a:pPr>
            <a:r>
              <a:rPr lang="ar-EG" dirty="0">
                <a:solidFill>
                  <a:schemeClr val="tx1"/>
                </a:solidFill>
              </a:rPr>
              <a:t>ارجع إلى هذه </a:t>
            </a:r>
            <a:r>
              <a:rPr lang="ar-EG" dirty="0">
                <a:solidFill>
                  <a:schemeClr val="tx1"/>
                </a:solidFill>
                <a:hlinkClick r:id="rId3"/>
              </a:rPr>
              <a:t>التوصية</a:t>
            </a:r>
            <a:r>
              <a:rPr lang="ar-EG" dirty="0">
                <a:solidFill>
                  <a:schemeClr val="tx1"/>
                </a:solidFill>
              </a:rPr>
              <a:t> من قِبَل اللجنة الدولية لمحرري المجلة الطبية للحصول على مزيد من المعلومات حول التأليف </a:t>
            </a:r>
            <a:r>
              <a:rPr lang="en-US" sz="1400" i="1" dirty="0">
                <a:solidFill>
                  <a:schemeClr val="tx1"/>
                </a:solidFill>
              </a:rPr>
              <a:t>(ICMJE, 2021)</a:t>
            </a:r>
            <a:endParaRPr lang="en-US" sz="1400" i="1" dirty="0">
              <a:solidFill>
                <a:schemeClr val="tx1"/>
              </a:solidFill>
              <a:ea typeface="Calibri"/>
            </a:endParaRPr>
          </a:p>
          <a:p>
            <a:pPr marL="76200" indent="0" rtl="1">
              <a:buNone/>
            </a:pPr>
            <a:r>
              <a:rPr lang="en-US" sz="1600" i="1" dirty="0">
                <a:solidFill>
                  <a:schemeClr val="tx1"/>
                </a:solidFill>
              </a:rPr>
              <a:t>(Researcher Academy, 2018b)</a:t>
            </a:r>
          </a:p>
          <a:p>
            <a:pPr marL="76200" indent="0">
              <a:buNone/>
            </a:pPr>
            <a:endParaRPr lang="en-US" dirty="0"/>
          </a:p>
          <a:p>
            <a:endParaRPr lang="en-US" sz="1200" dirty="0"/>
          </a:p>
          <a:p>
            <a:endParaRPr lang="en-US" sz="1200" dirty="0"/>
          </a:p>
          <a:p>
            <a:endParaRPr lang="en-US" sz="1200" dirty="0"/>
          </a:p>
          <a:p>
            <a:br>
              <a:rPr lang="en-US" dirty="0"/>
            </a:b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p:txBody>
      </p:sp>
    </p:spTree>
    <p:extLst>
      <p:ext uri="{BB962C8B-B14F-4D97-AF65-F5344CB8AC3E}">
        <p14:creationId xmlns:p14="http://schemas.microsoft.com/office/powerpoint/2010/main" val="161141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2302360" y="484287"/>
            <a:ext cx="5742305" cy="1080900"/>
          </a:xfrm>
          <a:prstGeom prst="rect">
            <a:avLst/>
          </a:prstGeom>
          <a:noFill/>
          <a:ln>
            <a:noFill/>
          </a:ln>
        </p:spPr>
        <p:txBody>
          <a:bodyPr spcFirstLastPara="1" wrap="square" lIns="91425" tIns="45700" rIns="91425" bIns="45700" anchor="t" anchorCtr="0">
            <a:noAutofit/>
          </a:bodyPr>
          <a:lstStyle/>
          <a:p>
            <a:pPr lvl="0" algn="r">
              <a:buClr>
                <a:schemeClr val="dk1"/>
              </a:buClr>
              <a:buSzPts val="3200"/>
            </a:pPr>
            <a:r>
              <a:rPr lang="ar-EG" dirty="0">
                <a:solidFill>
                  <a:srgbClr val="586F7C"/>
                </a:solidFill>
                <a:latin typeface="Open Sans"/>
                <a:ea typeface="Open Sans"/>
                <a:cs typeface="Open Sans"/>
                <a:sym typeface="Open Sans"/>
              </a:rPr>
              <a:t>قائمة الكلمات المفتاحية</a:t>
            </a:r>
            <a:endParaRPr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308611" y="1680159"/>
            <a:ext cx="10035540" cy="4997649"/>
          </a:xfrm>
          <a:prstGeom prst="rect">
            <a:avLst/>
          </a:prstGeom>
          <a:noFill/>
          <a:ln>
            <a:noFill/>
          </a:ln>
        </p:spPr>
        <p:txBody>
          <a:bodyPr spcFirstLastPara="1" wrap="square" lIns="91425" tIns="45700" rIns="91425" bIns="45700" anchor="t" anchorCtr="0">
            <a:noAutofit/>
          </a:bodyPr>
          <a:lstStyle/>
          <a:p>
            <a:pPr algn="r" rtl="1">
              <a:buClrTx/>
            </a:pPr>
            <a:r>
              <a:rPr lang="ar-SA" dirty="0">
                <a:solidFill>
                  <a:schemeClr val="tx1"/>
                </a:solidFill>
              </a:rPr>
              <a:t>تتم فهرسة الكلمات </a:t>
            </a:r>
            <a:r>
              <a:rPr lang="ar-EG" dirty="0">
                <a:solidFill>
                  <a:schemeClr val="tx1"/>
                </a:solidFill>
              </a:rPr>
              <a:t>المفتاحية</a:t>
            </a:r>
            <a:r>
              <a:rPr lang="ar-SA" dirty="0">
                <a:solidFill>
                  <a:schemeClr val="tx1"/>
                </a:solidFill>
              </a:rPr>
              <a:t> </a:t>
            </a:r>
            <a:r>
              <a:rPr lang="ar-EG" dirty="0">
                <a:solidFill>
                  <a:schemeClr val="tx1"/>
                </a:solidFill>
              </a:rPr>
              <a:t>و</a:t>
            </a:r>
            <a:r>
              <a:rPr lang="ar-SA" dirty="0">
                <a:solidFill>
                  <a:schemeClr val="tx1"/>
                </a:solidFill>
              </a:rPr>
              <a:t>العنوان </a:t>
            </a:r>
            <a:r>
              <a:rPr lang="ar-EG" dirty="0">
                <a:solidFill>
                  <a:schemeClr val="tx1"/>
                </a:solidFill>
              </a:rPr>
              <a:t>من خلال خدمات ال</a:t>
            </a:r>
            <a:r>
              <a:rPr lang="ar-SA" dirty="0">
                <a:solidFill>
                  <a:schemeClr val="tx1"/>
                </a:solidFill>
              </a:rPr>
              <a:t>فهرس</a:t>
            </a:r>
            <a:r>
              <a:rPr lang="ar-EG" dirty="0">
                <a:solidFill>
                  <a:schemeClr val="tx1"/>
                </a:solidFill>
              </a:rPr>
              <a:t>ة والاستخلاص</a:t>
            </a:r>
            <a:r>
              <a:rPr lang="ar-SA" dirty="0">
                <a:solidFill>
                  <a:schemeClr val="tx1"/>
                </a:solidFill>
              </a:rPr>
              <a:t> لتسهيل البحث</a:t>
            </a:r>
            <a:r>
              <a:rPr lang="ar-EG" dirty="0">
                <a:solidFill>
                  <a:schemeClr val="tx1"/>
                </a:solidFill>
              </a:rPr>
              <a:t>، ويعد ذلك</a:t>
            </a:r>
            <a:r>
              <a:rPr lang="ar-SA" dirty="0">
                <a:solidFill>
                  <a:schemeClr val="tx1"/>
                </a:solidFill>
              </a:rPr>
              <a:t> مهم للغاية لتعزيز فرصة </a:t>
            </a:r>
            <a:r>
              <a:rPr lang="ar-EG" dirty="0">
                <a:solidFill>
                  <a:schemeClr val="tx1"/>
                </a:solidFill>
              </a:rPr>
              <a:t>الوصول لل</a:t>
            </a:r>
            <a:r>
              <a:rPr lang="ar-SA" dirty="0">
                <a:solidFill>
                  <a:schemeClr val="tx1"/>
                </a:solidFill>
              </a:rPr>
              <a:t>مقالة من قبل الجمهور المستهدف.</a:t>
            </a:r>
            <a:endParaRPr lang="ar-EG" dirty="0">
              <a:solidFill>
                <a:schemeClr val="tx1"/>
              </a:solidFill>
            </a:endParaRPr>
          </a:p>
          <a:p>
            <a:pPr marL="76200" indent="0" algn="r" rtl="1">
              <a:buClrTx/>
              <a:buNone/>
            </a:pPr>
            <a:endParaRPr lang="en-US" dirty="0">
              <a:solidFill>
                <a:schemeClr val="tx1"/>
              </a:solidFill>
            </a:endParaRPr>
          </a:p>
          <a:p>
            <a:pPr algn="r" rtl="1">
              <a:buClrTx/>
            </a:pPr>
            <a:r>
              <a:rPr lang="ar-SA" dirty="0">
                <a:solidFill>
                  <a:schemeClr val="tx1"/>
                </a:solidFill>
              </a:rPr>
              <a:t>تحقق من </a:t>
            </a:r>
            <a:r>
              <a:rPr lang="ar-EG" dirty="0">
                <a:solidFill>
                  <a:schemeClr val="tx1"/>
                </a:solidFill>
              </a:rPr>
              <a:t>قاموس المفردات </a:t>
            </a:r>
            <a:r>
              <a:rPr lang="ar-SA" dirty="0">
                <a:solidFill>
                  <a:schemeClr val="tx1"/>
                </a:solidFill>
              </a:rPr>
              <a:t>في مجالك، وذلك لاقتراح الكلمات </a:t>
            </a:r>
            <a:r>
              <a:rPr lang="ar-EG" dirty="0">
                <a:solidFill>
                  <a:schemeClr val="tx1"/>
                </a:solidFill>
              </a:rPr>
              <a:t>المفتاحية</a:t>
            </a:r>
            <a:r>
              <a:rPr lang="ar-SA" dirty="0">
                <a:solidFill>
                  <a:schemeClr val="tx1"/>
                </a:solidFill>
              </a:rPr>
              <a:t>. على سبيل المثال، في مجال العلوم الصحية، </a:t>
            </a:r>
            <a:r>
              <a:rPr lang="ar-EG" dirty="0">
                <a:solidFill>
                  <a:schemeClr val="tx1"/>
                </a:solidFill>
              </a:rPr>
              <a:t>يمكن الاستعانة</a:t>
            </a:r>
            <a:r>
              <a:rPr lang="ar-SA" dirty="0">
                <a:solidFill>
                  <a:schemeClr val="tx1"/>
                </a:solidFill>
              </a:rPr>
              <a:t> نظام فهرسة المواضيع الطبية</a:t>
            </a:r>
            <a:r>
              <a:rPr lang="ar-EG" dirty="0">
                <a:solidFill>
                  <a:schemeClr val="tx1"/>
                </a:solidFill>
              </a:rPr>
              <a:t> </a:t>
            </a:r>
            <a:r>
              <a:rPr lang="en-US" dirty="0" err="1">
                <a:solidFill>
                  <a:schemeClr val="tx1"/>
                </a:solidFill>
              </a:rPr>
              <a:t>MeSH</a:t>
            </a:r>
            <a:r>
              <a:rPr lang="en-US" sz="2400" dirty="0">
                <a:solidFill>
                  <a:srgbClr val="3F3F3F"/>
                </a:solidFill>
                <a:ea typeface="Calibri"/>
              </a:rPr>
              <a:t> </a:t>
            </a:r>
            <a:r>
              <a:rPr lang="ar-EG" sz="2400" dirty="0">
                <a:solidFill>
                  <a:srgbClr val="3F3F3F"/>
                </a:solidFill>
                <a:ea typeface="Calibri"/>
              </a:rPr>
              <a:t> </a:t>
            </a:r>
            <a:r>
              <a:rPr lang="ar-SA" dirty="0">
                <a:solidFill>
                  <a:schemeClr val="tx1"/>
                </a:solidFill>
              </a:rPr>
              <a:t>للمكتبة الوطنية الامريكية للطب </a:t>
            </a:r>
            <a:endParaRPr lang="ar-EG" dirty="0">
              <a:solidFill>
                <a:schemeClr val="tx1"/>
              </a:solidFill>
            </a:endParaRPr>
          </a:p>
          <a:p>
            <a:pPr marL="76200" indent="0" algn="r" rtl="1">
              <a:buClrTx/>
              <a:buNone/>
            </a:pPr>
            <a:endParaRPr lang="en-US" dirty="0">
              <a:solidFill>
                <a:schemeClr val="tx1"/>
              </a:solidFill>
            </a:endParaRPr>
          </a:p>
          <a:p>
            <a:pPr algn="r" rtl="1">
              <a:buClrTx/>
            </a:pPr>
            <a:r>
              <a:rPr lang="ar-SA" dirty="0">
                <a:solidFill>
                  <a:schemeClr val="tx1"/>
                </a:solidFill>
              </a:rPr>
              <a:t>قم بإعداد تصنيف الموضوع لمقالك ، والذي قد يساعد المجلة على تحديد مراجعين المقال.</a:t>
            </a:r>
            <a:endParaRPr lang="en-US" dirty="0">
              <a:solidFill>
                <a:schemeClr val="tx1"/>
              </a:solidFill>
            </a:endParaRPr>
          </a:p>
          <a:p>
            <a:pPr marL="76200" indent="0" algn="r" rtl="1">
              <a:buClrTx/>
              <a:buNone/>
            </a:pPr>
            <a:r>
              <a:rPr lang="ar-SA" dirty="0">
                <a:solidFill>
                  <a:schemeClr val="tx1"/>
                </a:solidFill>
              </a:rPr>
              <a:t> </a:t>
            </a:r>
            <a:endParaRPr lang="en-US" dirty="0">
              <a:solidFill>
                <a:schemeClr val="tx1"/>
              </a:solidFill>
            </a:endParaRPr>
          </a:p>
          <a:p>
            <a:pPr>
              <a:buClrTx/>
            </a:pPr>
            <a:endParaRPr lang="en-US" dirty="0">
              <a:solidFill>
                <a:schemeClr val="tx1"/>
              </a:solidFill>
            </a:endParaRPr>
          </a:p>
          <a:p>
            <a:pPr>
              <a:buClrTx/>
            </a:pPr>
            <a:r>
              <a:rPr lang="en-US" sz="1600" i="1" dirty="0">
                <a:solidFill>
                  <a:schemeClr val="tx1"/>
                </a:solidFill>
              </a:rPr>
              <a:t>(Researcher Academy, 2018b)</a:t>
            </a:r>
          </a:p>
          <a:p>
            <a:endParaRPr lang="en-US" sz="1200" dirty="0"/>
          </a:p>
          <a:p>
            <a:endParaRPr lang="en-US" sz="1200" dirty="0"/>
          </a:p>
          <a:p>
            <a:endParaRPr lang="en-US" sz="1200" dirty="0"/>
          </a:p>
          <a:p>
            <a:br>
              <a:rPr lang="en-US" dirty="0"/>
            </a:b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p:txBody>
      </p:sp>
    </p:spTree>
    <p:extLst>
      <p:ext uri="{BB962C8B-B14F-4D97-AF65-F5344CB8AC3E}">
        <p14:creationId xmlns:p14="http://schemas.microsoft.com/office/powerpoint/2010/main" val="1476823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4032102" y="538076"/>
            <a:ext cx="3426936" cy="1080900"/>
          </a:xfrm>
          <a:prstGeom prst="rect">
            <a:avLst/>
          </a:prstGeom>
          <a:noFill/>
          <a:ln>
            <a:noFill/>
          </a:ln>
        </p:spPr>
        <p:txBody>
          <a:bodyPr spcFirstLastPara="1" wrap="square" lIns="91425" tIns="45700" rIns="91425" bIns="45700" anchor="t" anchorCtr="0">
            <a:noAutofit/>
          </a:bodyPr>
          <a:lstStyle/>
          <a:p>
            <a:pPr lvl="0" algn="r">
              <a:buClr>
                <a:schemeClr val="dk1"/>
              </a:buClr>
              <a:buSzPts val="3200"/>
            </a:pPr>
            <a:r>
              <a:rPr lang="ar-EG" dirty="0">
                <a:solidFill>
                  <a:srgbClr val="586F7C"/>
                </a:solidFill>
                <a:latin typeface="Open Sans"/>
                <a:ea typeface="Open Sans"/>
                <a:cs typeface="Open Sans"/>
                <a:sym typeface="Open Sans"/>
              </a:rPr>
              <a:t>الملخص</a:t>
            </a:r>
            <a:br>
              <a:rPr lang="ar-EG" dirty="0">
                <a:solidFill>
                  <a:srgbClr val="586F7C"/>
                </a:solidFill>
                <a:latin typeface="Open Sans"/>
                <a:ea typeface="Open Sans"/>
                <a:cs typeface="Open Sans"/>
                <a:sym typeface="Open Sans"/>
              </a:rPr>
            </a:br>
            <a:br>
              <a:rPr lang="ar-EG" dirty="0">
                <a:solidFill>
                  <a:srgbClr val="586F7C"/>
                </a:solidFill>
                <a:latin typeface="Open Sans"/>
                <a:ea typeface="Open Sans"/>
                <a:cs typeface="Open Sans"/>
                <a:sym typeface="Open Sans"/>
              </a:rPr>
            </a:br>
            <a:br>
              <a:rPr lang="ar-EG" dirty="0">
                <a:solidFill>
                  <a:srgbClr val="586F7C"/>
                </a:solidFill>
                <a:latin typeface="Open Sans"/>
                <a:ea typeface="Open Sans"/>
                <a:cs typeface="Open Sans"/>
                <a:sym typeface="Open Sans"/>
              </a:rPr>
            </a:br>
            <a:br>
              <a:rPr lang="ar-EG" dirty="0">
                <a:solidFill>
                  <a:srgbClr val="586F7C"/>
                </a:solidFill>
                <a:latin typeface="Open Sans"/>
                <a:ea typeface="Open Sans"/>
                <a:cs typeface="Open Sans"/>
                <a:sym typeface="Open Sans"/>
              </a:rPr>
            </a:br>
            <a:endParaRPr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585627" y="1755994"/>
            <a:ext cx="10035540" cy="4997649"/>
          </a:xfrm>
          <a:prstGeom prst="rect">
            <a:avLst/>
          </a:prstGeom>
          <a:noFill/>
          <a:ln>
            <a:noFill/>
          </a:ln>
        </p:spPr>
        <p:txBody>
          <a:bodyPr spcFirstLastPara="1" wrap="square" lIns="91425" tIns="45700" rIns="91425" bIns="45700" anchor="t" anchorCtr="0">
            <a:noAutofit/>
          </a:bodyPr>
          <a:lstStyle/>
          <a:p>
            <a:pPr algn="just" rtl="1">
              <a:buClrTx/>
            </a:pPr>
            <a:r>
              <a:rPr lang="ar-SA" sz="2000" dirty="0">
                <a:solidFill>
                  <a:schemeClr val="tx1"/>
                </a:solidFill>
              </a:rPr>
              <a:t>متطلبات محددة منصوص عليها في تعليمات المؤلفين؛ عادة ما تكون حوالي 200 كلمة.</a:t>
            </a:r>
            <a:endParaRPr lang="en-US" sz="2000" dirty="0">
              <a:solidFill>
                <a:schemeClr val="tx1"/>
              </a:solidFill>
            </a:endParaRPr>
          </a:p>
          <a:p>
            <a:pPr algn="just" rtl="1">
              <a:buClrTx/>
            </a:pPr>
            <a:r>
              <a:rPr lang="ar-SA" sz="2000" dirty="0">
                <a:solidFill>
                  <a:schemeClr val="tx1"/>
                </a:solidFill>
              </a:rPr>
              <a:t>خدمات الفهرسة و</a:t>
            </a:r>
            <a:r>
              <a:rPr lang="ar-EG" sz="2000" dirty="0">
                <a:solidFill>
                  <a:schemeClr val="tx1"/>
                </a:solidFill>
              </a:rPr>
              <a:t>الاستخلاص</a:t>
            </a:r>
            <a:r>
              <a:rPr lang="ar-SA" sz="2000" dirty="0">
                <a:solidFill>
                  <a:schemeClr val="tx1"/>
                </a:solidFill>
              </a:rPr>
              <a:t> </a:t>
            </a:r>
            <a:r>
              <a:rPr lang="ar-EG" sz="2000" dirty="0">
                <a:solidFill>
                  <a:schemeClr val="tx1"/>
                </a:solidFill>
              </a:rPr>
              <a:t>للمقلالت المتاحة بدون اشتراك </a:t>
            </a:r>
            <a:r>
              <a:rPr lang="ar-SA" sz="2000" dirty="0">
                <a:solidFill>
                  <a:schemeClr val="tx1"/>
                </a:solidFill>
              </a:rPr>
              <a:t>- من المهم للغاية الوصول إلى جمهور واسع خارج موقع المجلة. بالنسبة للمجلة </a:t>
            </a:r>
            <a:r>
              <a:rPr lang="ar-EG" sz="2000" dirty="0">
                <a:solidFill>
                  <a:schemeClr val="tx1"/>
                </a:solidFill>
              </a:rPr>
              <a:t>التاحة ب</a:t>
            </a:r>
            <a:r>
              <a:rPr lang="ar-SA" sz="2000" dirty="0">
                <a:solidFill>
                  <a:schemeClr val="tx1"/>
                </a:solidFill>
              </a:rPr>
              <a:t>اشتراك ، </a:t>
            </a:r>
            <a:r>
              <a:rPr lang="ar-EG" sz="2000" dirty="0">
                <a:solidFill>
                  <a:schemeClr val="tx1"/>
                </a:solidFill>
              </a:rPr>
              <a:t>يمكن</a:t>
            </a:r>
            <a:r>
              <a:rPr lang="ar-SA" sz="2000" dirty="0">
                <a:solidFill>
                  <a:schemeClr val="tx1"/>
                </a:solidFill>
              </a:rPr>
              <a:t> للقراء أن يقرروا ما إذا كان</a:t>
            </a:r>
            <a:r>
              <a:rPr lang="ar-EG" sz="2000" dirty="0">
                <a:solidFill>
                  <a:schemeClr val="tx1"/>
                </a:solidFill>
              </a:rPr>
              <a:t>و</a:t>
            </a:r>
            <a:r>
              <a:rPr lang="ar-SA" sz="2000" dirty="0">
                <a:solidFill>
                  <a:schemeClr val="tx1"/>
                </a:solidFill>
              </a:rPr>
              <a:t> سيطلبون المقالة</a:t>
            </a:r>
            <a:r>
              <a:rPr lang="ar-EG" sz="2000" dirty="0">
                <a:solidFill>
                  <a:schemeClr val="tx1"/>
                </a:solidFill>
              </a:rPr>
              <a:t> كاملة وذلك بناءاً على قراءة الملخص.</a:t>
            </a:r>
            <a:r>
              <a:rPr lang="ar-SA" sz="2000" dirty="0">
                <a:solidFill>
                  <a:schemeClr val="tx1"/>
                </a:solidFill>
              </a:rPr>
              <a:t> </a:t>
            </a:r>
            <a:endParaRPr lang="ar-EG" sz="2000" dirty="0">
              <a:solidFill>
                <a:schemeClr val="tx1"/>
              </a:solidFill>
            </a:endParaRPr>
          </a:p>
          <a:p>
            <a:pPr algn="just" rtl="1">
              <a:buClrTx/>
            </a:pPr>
            <a:r>
              <a:rPr lang="ar-EG" sz="2000" dirty="0">
                <a:solidFill>
                  <a:schemeClr val="tx1"/>
                </a:solidFill>
              </a:rPr>
              <a:t>- </a:t>
            </a:r>
            <a:r>
              <a:rPr lang="ar-SA" sz="2000" dirty="0">
                <a:solidFill>
                  <a:schemeClr val="tx1"/>
                </a:solidFill>
              </a:rPr>
              <a:t>يجب أن يلخص الهدف، ونتائج واستنتاج البحث، وذلك جنبا</a:t>
            </a:r>
            <a:r>
              <a:rPr lang="ar-EG" sz="2000" dirty="0">
                <a:solidFill>
                  <a:schemeClr val="tx1"/>
                </a:solidFill>
              </a:rPr>
              <a:t>ً</a:t>
            </a:r>
            <a:r>
              <a:rPr lang="ar-SA" sz="2000" dirty="0">
                <a:solidFill>
                  <a:schemeClr val="tx1"/>
                </a:solidFill>
              </a:rPr>
              <a:t> إلى جنب مع العنوان ، بحيث يمكنهم </a:t>
            </a:r>
            <a:r>
              <a:rPr lang="ar-EG" sz="2000" dirty="0">
                <a:solidFill>
                  <a:schemeClr val="tx1"/>
                </a:solidFill>
              </a:rPr>
              <a:t>اعطاء فكرة كاملة عن </a:t>
            </a:r>
            <a:r>
              <a:rPr lang="ar-SA" sz="2000" dirty="0">
                <a:solidFill>
                  <a:schemeClr val="tx1"/>
                </a:solidFill>
              </a:rPr>
              <a:t>المقال.</a:t>
            </a:r>
            <a:endParaRPr lang="en-US" sz="2000" dirty="0">
              <a:solidFill>
                <a:schemeClr val="tx1"/>
              </a:solidFill>
            </a:endParaRPr>
          </a:p>
          <a:p>
            <a:pPr algn="just" rtl="1">
              <a:buClrTx/>
            </a:pPr>
            <a:r>
              <a:rPr lang="ar-EG" sz="2000" dirty="0">
                <a:solidFill>
                  <a:schemeClr val="tx1"/>
                </a:solidFill>
              </a:rPr>
              <a:t>الملخص المهيكل :</a:t>
            </a:r>
            <a:endParaRPr lang="en-US" sz="2000" dirty="0">
              <a:solidFill>
                <a:schemeClr val="tx1"/>
              </a:solidFill>
            </a:endParaRPr>
          </a:p>
          <a:p>
            <a:pPr indent="57150" algn="just" rtl="1">
              <a:buClrTx/>
              <a:buFont typeface="Courier New" panose="02070309020205020404" pitchFamily="49" charset="0"/>
              <a:buChar char="o"/>
              <a:tabLst>
                <a:tab pos="9658350" algn="l"/>
              </a:tabLst>
            </a:pPr>
            <a:r>
              <a:rPr lang="ar-EG" sz="2000" dirty="0">
                <a:solidFill>
                  <a:schemeClr val="tx1"/>
                </a:solidFill>
              </a:rPr>
              <a:t> يحتوى على ملخص مستقل،</a:t>
            </a:r>
            <a:r>
              <a:rPr lang="ar-SA" sz="2000" dirty="0">
                <a:solidFill>
                  <a:schemeClr val="tx1"/>
                </a:solidFill>
              </a:rPr>
              <a:t> أقسام مسماة ، مثل المقدمة ، </a:t>
            </a:r>
            <a:r>
              <a:rPr lang="ar-EG" sz="2000" dirty="0">
                <a:solidFill>
                  <a:schemeClr val="tx1"/>
                </a:solidFill>
              </a:rPr>
              <a:t>المناهج</a:t>
            </a:r>
            <a:r>
              <a:rPr lang="ar-SA" sz="2000" dirty="0">
                <a:solidFill>
                  <a:schemeClr val="tx1"/>
                </a:solidFill>
              </a:rPr>
              <a:t> ، والنتائج ، والمناقشة.</a:t>
            </a:r>
            <a:endParaRPr lang="en-US" sz="2000" dirty="0">
              <a:solidFill>
                <a:schemeClr val="tx1"/>
              </a:solidFill>
            </a:endParaRPr>
          </a:p>
          <a:p>
            <a:pPr marL="461963" lvl="1" indent="96838" algn="just" rtl="1">
              <a:lnSpc>
                <a:spcPct val="100000"/>
              </a:lnSpc>
              <a:spcBef>
                <a:spcPts val="600"/>
              </a:spcBef>
              <a:buClr>
                <a:schemeClr val="dk1"/>
              </a:buClr>
            </a:pPr>
            <a:r>
              <a:rPr lang="ar-EG" sz="2000" dirty="0">
                <a:solidFill>
                  <a:schemeClr val="tx1"/>
                </a:solidFill>
              </a:rPr>
              <a:t> </a:t>
            </a:r>
            <a:r>
              <a:rPr lang="ar-SA" sz="2000" dirty="0">
                <a:solidFill>
                  <a:schemeClr val="tx1"/>
                </a:solidFill>
              </a:rPr>
              <a:t>مطلوب لمقالات </a:t>
            </a:r>
            <a:r>
              <a:rPr lang="ar-EG" sz="2000" dirty="0">
                <a:solidFill>
                  <a:schemeClr val="tx1"/>
                </a:solidFill>
              </a:rPr>
              <a:t>الأبحاث</a:t>
            </a:r>
            <a:r>
              <a:rPr lang="ar-SA" sz="2000" dirty="0">
                <a:solidFill>
                  <a:schemeClr val="tx1"/>
                </a:solidFill>
              </a:rPr>
              <a:t> الأصلية ، والمراجعات المنهجية ، </a:t>
            </a:r>
            <a:r>
              <a:rPr lang="ar-EG" sz="2000" dirty="0">
                <a:solidFill>
                  <a:schemeClr val="tx1"/>
                </a:solidFill>
              </a:rPr>
              <a:t>و</a:t>
            </a:r>
            <a:r>
              <a:rPr lang="ar-EG" b="0" i="0" dirty="0">
                <a:solidFill>
                  <a:schemeClr val="tx1"/>
                </a:solidFill>
                <a:effectLst/>
                <a:latin typeface="amiri"/>
              </a:rPr>
              <a:t>التحليلات التحويلية </a:t>
            </a:r>
            <a:r>
              <a:rPr lang="ar-SA" sz="2000" dirty="0">
                <a:solidFill>
                  <a:schemeClr val="tx1"/>
                </a:solidFill>
              </a:rPr>
              <a:t>من ق</a:t>
            </a:r>
            <a:r>
              <a:rPr lang="ar-EG" sz="2000" dirty="0">
                <a:solidFill>
                  <a:schemeClr val="tx1"/>
                </a:solidFill>
              </a:rPr>
              <a:t>ِ</a:t>
            </a:r>
            <a:r>
              <a:rPr lang="ar-SA" sz="2000" dirty="0">
                <a:solidFill>
                  <a:schemeClr val="tx1"/>
                </a:solidFill>
              </a:rPr>
              <a:t>ب</a:t>
            </a:r>
            <a:r>
              <a:rPr lang="ar-EG" sz="2000" dirty="0">
                <a:solidFill>
                  <a:schemeClr val="tx1"/>
                </a:solidFill>
              </a:rPr>
              <a:t>َ</a:t>
            </a:r>
            <a:r>
              <a:rPr lang="ar-SA" sz="2000" dirty="0">
                <a:solidFill>
                  <a:schemeClr val="tx1"/>
                </a:solidFill>
              </a:rPr>
              <a:t>ل اللجنة الدولية لمحرري المجلة الطبية</a:t>
            </a:r>
            <a:r>
              <a:rPr lang="ar-EG" sz="2000" dirty="0">
                <a:solidFill>
                  <a:schemeClr val="tx1"/>
                </a:solidFill>
              </a:rPr>
              <a:t>   </a:t>
            </a:r>
            <a:r>
              <a:rPr lang="en-US" sz="2000" dirty="0">
                <a:solidFill>
                  <a:schemeClr val="tx1"/>
                </a:solidFill>
              </a:rPr>
              <a:t> </a:t>
            </a:r>
            <a:r>
              <a:rPr lang="en-US" sz="1400" i="1" dirty="0">
                <a:solidFill>
                  <a:schemeClr val="tx1"/>
                </a:solidFill>
              </a:rPr>
              <a:t>(NLM, 2021b)</a:t>
            </a:r>
          </a:p>
          <a:p>
            <a:pPr algn="l" rtl="1">
              <a:buFont typeface="Courier New" panose="02070309020205020404" pitchFamily="49" charset="0"/>
              <a:buChar char="o"/>
              <a:tabLst>
                <a:tab pos="9658350" algn="l"/>
              </a:tabLst>
            </a:pPr>
            <a:r>
              <a:rPr lang="ar-SA" sz="2000" dirty="0">
                <a:solidFill>
                  <a:schemeClr val="tx1"/>
                </a:solidFill>
              </a:rPr>
              <a:t> </a:t>
            </a:r>
            <a:endParaRPr lang="en-US" sz="2000" dirty="0">
              <a:solidFill>
                <a:schemeClr val="tx1"/>
              </a:solidFill>
            </a:endParaRPr>
          </a:p>
          <a:p>
            <a:pPr lvl="1" algn="just">
              <a:lnSpc>
                <a:spcPct val="100000"/>
              </a:lnSpc>
              <a:spcBef>
                <a:spcPts val="600"/>
              </a:spcBef>
              <a:buClr>
                <a:schemeClr val="dk1"/>
              </a:buClr>
            </a:pPr>
            <a:endParaRPr lang="en-US" sz="1600" dirty="0">
              <a:solidFill>
                <a:srgbClr val="3F3F3F"/>
              </a:solidFill>
            </a:endParaRPr>
          </a:p>
          <a:p>
            <a:r>
              <a:rPr lang="en-US" sz="1200" dirty="0"/>
              <a:t>International Committee of Medical Journal Editors. Recommendations for the Conduct, Reporting, Editing, and Publication of Scholarly Work in Medical Journals (ICMJE Recommendations). 2013 Aug [cited 2013 Aug 21]. Available from: </a:t>
            </a:r>
            <a:r>
              <a:rPr lang="en-US" sz="1200" u="sng" dirty="0">
                <a:hlinkClick r:id="rId3"/>
              </a:rPr>
              <a:t>http://www.icmje.org</a:t>
            </a:r>
            <a:r>
              <a:rPr lang="en-US" sz="1200" dirty="0"/>
              <a:t>.</a:t>
            </a:r>
          </a:p>
          <a:p>
            <a:endParaRPr lang="en-US" sz="1200" dirty="0"/>
          </a:p>
          <a:p>
            <a:endParaRPr lang="en-US" sz="1200" dirty="0"/>
          </a:p>
          <a:p>
            <a:br>
              <a:rPr lang="en-US" dirty="0"/>
            </a:b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p:txBody>
      </p:sp>
    </p:spTree>
    <p:extLst>
      <p:ext uri="{BB962C8B-B14F-4D97-AF65-F5344CB8AC3E}">
        <p14:creationId xmlns:p14="http://schemas.microsoft.com/office/powerpoint/2010/main" val="1064972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3905250" y="408983"/>
            <a:ext cx="4244975"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ar-EG" dirty="0">
                <a:solidFill>
                  <a:srgbClr val="586F7C"/>
                </a:solidFill>
                <a:latin typeface="Open Sans"/>
                <a:ea typeface="Open Sans"/>
                <a:cs typeface="Open Sans"/>
                <a:sym typeface="Open Sans"/>
              </a:rPr>
              <a:t>مثال على الملخص المهيكل</a:t>
            </a:r>
            <a:endParaRPr dirty="0">
              <a:solidFill>
                <a:srgbClr val="586F7C"/>
              </a:solidFill>
              <a:latin typeface="Open Sans"/>
              <a:ea typeface="Open Sans"/>
              <a:cs typeface="Open Sans"/>
              <a:sym typeface="Open Sans"/>
            </a:endParaRPr>
          </a:p>
        </p:txBody>
      </p:sp>
      <p:pic>
        <p:nvPicPr>
          <p:cNvPr id="2050" name="Picture 2" descr="https://lh4.googleusercontent.com/HjweyJzwj51RbF6r_LdUCErbX4ZuA7jPvm1sdSGqG5zH7nxh1AAd9RtqkhhEf0yF8R6bq-Mw3597zfSpCPsjK14iaoWC-1cEqfdKmXpq3jMSr-izuvWWgLiYuE5ZlA2RBPB4w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709" y="1728154"/>
            <a:ext cx="4244975" cy="4386475"/>
          </a:xfrm>
          <a:prstGeom prst="rect">
            <a:avLst/>
          </a:prstGeom>
          <a:noFill/>
          <a:ln w="9525">
            <a:solidFill>
              <a:schemeClr val="accent3"/>
            </a:solidFill>
          </a:ln>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idx="1"/>
          </p:nvPr>
        </p:nvSpPr>
        <p:spPr>
          <a:xfrm>
            <a:off x="-199790" y="6288354"/>
            <a:ext cx="11561210" cy="360607"/>
          </a:xfrm>
        </p:spPr>
        <p:txBody>
          <a:bodyPr/>
          <a:lstStyle/>
          <a:p>
            <a:r>
              <a:rPr lang="en-US" sz="1200" dirty="0" err="1"/>
              <a:t>Bobker</a:t>
            </a:r>
            <a:r>
              <a:rPr lang="en-US" sz="1200" dirty="0"/>
              <a:t> SM, Robbins MS. COVID-19 and Headache: A Primer for Trainees. Headache. 2020 Sep;60(8):1806-1811. </a:t>
            </a:r>
            <a:r>
              <a:rPr lang="en-US" sz="1200" dirty="0" err="1"/>
              <a:t>doi</a:t>
            </a:r>
            <a:r>
              <a:rPr lang="en-US" sz="1200" dirty="0"/>
              <a:t>: 10.1111/head.13884. </a:t>
            </a:r>
            <a:r>
              <a:rPr lang="en-US" sz="1200" dirty="0" err="1"/>
              <a:t>Epub</a:t>
            </a:r>
            <a:r>
              <a:rPr lang="en-US" sz="1200" dirty="0"/>
              <a:t> 2020 Jun 19. </a:t>
            </a:r>
          </a:p>
        </p:txBody>
      </p:sp>
    </p:spTree>
    <p:extLst>
      <p:ext uri="{BB962C8B-B14F-4D97-AF65-F5344CB8AC3E}">
        <p14:creationId xmlns:p14="http://schemas.microsoft.com/office/powerpoint/2010/main" val="4275831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5303520" y="251152"/>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ar-EG" dirty="0">
                <a:solidFill>
                  <a:srgbClr val="586F7C"/>
                </a:solidFill>
                <a:latin typeface="Open Sans"/>
                <a:ea typeface="Open Sans"/>
                <a:cs typeface="Open Sans"/>
                <a:sym typeface="Open Sans"/>
              </a:rPr>
              <a:t>الخطوط العريضة</a:t>
            </a:r>
            <a:endParaRPr dirty="0">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3376059" y="1782007"/>
            <a:ext cx="7824650" cy="4511997"/>
          </a:xfrm>
          <a:prstGeom prst="rect">
            <a:avLst/>
          </a:prstGeom>
          <a:noFill/>
          <a:ln>
            <a:noFill/>
          </a:ln>
        </p:spPr>
        <p:txBody>
          <a:bodyPr spcFirstLastPara="1" wrap="square" lIns="91425" tIns="45700" rIns="91425" bIns="45700" anchor="t" anchorCtr="0">
            <a:normAutofit/>
          </a:bodyPr>
          <a:lstStyle/>
          <a:p>
            <a:pPr marL="228600" lvl="0" indent="-228600" algn="r" rtl="1">
              <a:lnSpc>
                <a:spcPct val="150000"/>
              </a:lnSpc>
              <a:spcBef>
                <a:spcPts val="0"/>
              </a:spcBef>
              <a:spcAft>
                <a:spcPts val="0"/>
              </a:spcAft>
              <a:buClr>
                <a:schemeClr val="dk2"/>
              </a:buClr>
              <a:buSzPts val="2400"/>
              <a:buFont typeface="Open Sans"/>
              <a:buChar char="●"/>
            </a:pPr>
            <a:r>
              <a:rPr lang="ar-EG" sz="2029" dirty="0">
                <a:solidFill>
                  <a:schemeClr val="tx1"/>
                </a:solidFill>
                <a:latin typeface="Open Sans"/>
                <a:ea typeface="Open Sans"/>
                <a:cs typeface="Open Sans"/>
                <a:sym typeface="Open Sans"/>
              </a:rPr>
              <a:t>المقدمة </a:t>
            </a:r>
            <a:endParaRPr dirty="0">
              <a:solidFill>
                <a:schemeClr val="tx1"/>
              </a:solidFill>
            </a:endParaRPr>
          </a:p>
          <a:p>
            <a:pPr marL="228600" lvl="0" indent="-228600" algn="r" rtl="1">
              <a:lnSpc>
                <a:spcPct val="150000"/>
              </a:lnSpc>
              <a:spcBef>
                <a:spcPts val="0"/>
              </a:spcBef>
              <a:spcAft>
                <a:spcPts val="0"/>
              </a:spcAft>
              <a:buClr>
                <a:schemeClr val="dk2"/>
              </a:buClr>
              <a:buSzPts val="2400"/>
              <a:buFont typeface="Open Sans"/>
              <a:buChar char="●"/>
            </a:pPr>
            <a:r>
              <a:rPr lang="ar-EG" sz="2029" dirty="0">
                <a:solidFill>
                  <a:schemeClr val="tx1"/>
                </a:solidFill>
                <a:latin typeface="Open Sans"/>
                <a:ea typeface="Open Sans"/>
                <a:cs typeface="Open Sans"/>
                <a:sym typeface="Open Sans"/>
              </a:rPr>
              <a:t>بدء العمل</a:t>
            </a:r>
            <a:endParaRPr dirty="0">
              <a:solidFill>
                <a:schemeClr val="tx1"/>
              </a:solidFill>
            </a:endParaRPr>
          </a:p>
          <a:p>
            <a:pPr marL="228600" lvl="0" indent="-228600" algn="r" rtl="1">
              <a:lnSpc>
                <a:spcPct val="150000"/>
              </a:lnSpc>
              <a:spcBef>
                <a:spcPts val="0"/>
              </a:spcBef>
              <a:spcAft>
                <a:spcPts val="0"/>
              </a:spcAft>
              <a:buClr>
                <a:schemeClr val="dk2"/>
              </a:buClr>
              <a:buSzPts val="2400"/>
              <a:buFont typeface="Open Sans"/>
              <a:buChar char="●"/>
            </a:pPr>
            <a:r>
              <a:rPr lang="ar-EG" sz="2029" dirty="0">
                <a:solidFill>
                  <a:schemeClr val="tx1"/>
                </a:solidFill>
                <a:latin typeface="Open Sans"/>
                <a:ea typeface="Open Sans"/>
                <a:cs typeface="Open Sans"/>
                <a:sym typeface="Open Sans"/>
              </a:rPr>
              <a:t>إستهداف المجلة المناسبة</a:t>
            </a:r>
            <a:endParaRPr lang="en-US" sz="2029" dirty="0">
              <a:solidFill>
                <a:schemeClr val="tx1"/>
              </a:solidFill>
              <a:latin typeface="Open Sans"/>
              <a:ea typeface="Open Sans"/>
              <a:cs typeface="Open Sans"/>
              <a:sym typeface="Open Sans"/>
            </a:endParaRPr>
          </a:p>
          <a:p>
            <a:pPr marL="685800" lvl="1" indent="-228600" algn="r" rtl="1">
              <a:lnSpc>
                <a:spcPct val="150000"/>
              </a:lnSpc>
              <a:spcBef>
                <a:spcPts val="0"/>
              </a:spcBef>
              <a:buClr>
                <a:schemeClr val="dk2"/>
              </a:buClr>
              <a:buSzPts val="2400"/>
              <a:buFont typeface="Open Sans"/>
              <a:buChar char="●"/>
            </a:pPr>
            <a:r>
              <a:rPr lang="ar-EG" dirty="0">
                <a:solidFill>
                  <a:schemeClr val="tx1"/>
                </a:solidFill>
                <a:latin typeface="Open Sans"/>
                <a:ea typeface="Open Sans"/>
                <a:cs typeface="Open Sans"/>
                <a:sym typeface="Open Sans"/>
              </a:rPr>
              <a:t>إنشاء قائمة  بالمجلات المحتملة</a:t>
            </a:r>
            <a:endParaRPr lang="en-US" dirty="0">
              <a:solidFill>
                <a:schemeClr val="tx1"/>
              </a:solidFill>
              <a:latin typeface="Open Sans"/>
              <a:ea typeface="Open Sans"/>
              <a:cs typeface="Open Sans"/>
              <a:sym typeface="Open Sans"/>
            </a:endParaRPr>
          </a:p>
          <a:p>
            <a:pPr marL="685800" lvl="1" indent="-228600" algn="r" rtl="1">
              <a:lnSpc>
                <a:spcPct val="150000"/>
              </a:lnSpc>
              <a:spcBef>
                <a:spcPts val="0"/>
              </a:spcBef>
              <a:buClr>
                <a:schemeClr val="dk2"/>
              </a:buClr>
              <a:buSzPts val="2400"/>
              <a:buFont typeface="Open Sans"/>
              <a:buChar char="●"/>
            </a:pPr>
            <a:r>
              <a:rPr lang="ar-EG" dirty="0">
                <a:solidFill>
                  <a:schemeClr val="tx1"/>
                </a:solidFill>
                <a:latin typeface="Open Sans"/>
                <a:ea typeface="Open Sans"/>
                <a:cs typeface="Open Sans"/>
                <a:sym typeface="Open Sans"/>
              </a:rPr>
              <a:t>التحقيق في المجلات المحتملة</a:t>
            </a:r>
            <a:endParaRPr lang="en-US" dirty="0">
              <a:solidFill>
                <a:schemeClr val="tx1"/>
              </a:solidFill>
            </a:endParaRPr>
          </a:p>
          <a:p>
            <a:pPr marL="61913" lvl="1" indent="225425" algn="r" rtl="1">
              <a:lnSpc>
                <a:spcPct val="150000"/>
              </a:lnSpc>
              <a:spcBef>
                <a:spcPts val="0"/>
              </a:spcBef>
              <a:buClr>
                <a:schemeClr val="dk2"/>
              </a:buClr>
              <a:buFont typeface="Open Sans"/>
              <a:buChar char="●"/>
            </a:pPr>
            <a:r>
              <a:rPr lang="ar-EG" dirty="0">
                <a:solidFill>
                  <a:schemeClr val="tx1"/>
                </a:solidFill>
                <a:latin typeface="Open Sans"/>
                <a:ea typeface="Open Sans"/>
                <a:cs typeface="Open Sans"/>
                <a:sym typeface="Open Sans"/>
              </a:rPr>
              <a:t>أساسيات إعداد المقالة</a:t>
            </a:r>
          </a:p>
          <a:p>
            <a:pPr marL="685800" lvl="1" indent="-228600" algn="r" rtl="1">
              <a:lnSpc>
                <a:spcPct val="150000"/>
              </a:lnSpc>
              <a:spcBef>
                <a:spcPts val="0"/>
              </a:spcBef>
              <a:buClr>
                <a:schemeClr val="dk2"/>
              </a:buClr>
              <a:buSzPts val="2400"/>
              <a:buFont typeface="Open Sans"/>
              <a:buChar char="●"/>
            </a:pPr>
            <a:r>
              <a:rPr lang="ar-EG" sz="2029" dirty="0">
                <a:solidFill>
                  <a:schemeClr val="tx1"/>
                </a:solidFill>
                <a:latin typeface="Open Sans"/>
                <a:ea typeface="Open Sans"/>
                <a:cs typeface="Open Sans"/>
                <a:sym typeface="Open Sans"/>
              </a:rPr>
              <a:t>هيكل المقالة</a:t>
            </a:r>
          </a:p>
          <a:p>
            <a:pPr marL="685800" lvl="1" indent="-228600" algn="r" rtl="1">
              <a:lnSpc>
                <a:spcPct val="150000"/>
              </a:lnSpc>
              <a:spcBef>
                <a:spcPts val="0"/>
              </a:spcBef>
              <a:buClr>
                <a:schemeClr val="dk2"/>
              </a:buClr>
              <a:buSzPts val="2400"/>
              <a:buFont typeface="Open Sans"/>
              <a:buChar char="●"/>
            </a:pPr>
            <a:r>
              <a:rPr lang="ar-EG" sz="2029" dirty="0">
                <a:solidFill>
                  <a:schemeClr val="tx1"/>
                </a:solidFill>
                <a:latin typeface="Open Sans"/>
                <a:ea typeface="Open Sans"/>
                <a:cs typeface="Open Sans"/>
                <a:sym typeface="Open Sans"/>
              </a:rPr>
              <a:t>ستراتيجيات للكتابة الفعالة</a:t>
            </a:r>
          </a:p>
          <a:p>
            <a:pPr marL="685800" lvl="1" indent="-228600" algn="r" rtl="1">
              <a:lnSpc>
                <a:spcPct val="150000"/>
              </a:lnSpc>
              <a:spcBef>
                <a:spcPts val="0"/>
              </a:spcBef>
              <a:buClr>
                <a:schemeClr val="dk2"/>
              </a:buClr>
              <a:buSzPts val="2400"/>
              <a:buFont typeface="Open Sans"/>
              <a:buChar char="●"/>
            </a:pPr>
            <a:r>
              <a:rPr lang="ar-EG" sz="2029" dirty="0">
                <a:solidFill>
                  <a:schemeClr val="tx1"/>
                </a:solidFill>
                <a:latin typeface="Open Sans"/>
                <a:ea typeface="Open Sans"/>
                <a:cs typeface="Open Sans"/>
                <a:sym typeface="Open Sans"/>
              </a:rPr>
              <a:t>الملخص</a:t>
            </a:r>
          </a:p>
          <a:p>
            <a:pPr marL="228600" lvl="0" indent="-76200" algn="l" rtl="0">
              <a:lnSpc>
                <a:spcPct val="115000"/>
              </a:lnSpc>
              <a:spcBef>
                <a:spcPts val="0"/>
              </a:spcBef>
              <a:spcAft>
                <a:spcPts val="0"/>
              </a:spcAft>
              <a:buClr>
                <a:schemeClr val="dk2"/>
              </a:buClr>
              <a:buSzPts val="2400"/>
              <a:buFont typeface="Open Sans"/>
              <a:buNone/>
            </a:pPr>
            <a:endParaRPr sz="1679" dirty="0">
              <a:solidFill>
                <a:srgbClr val="3F3F3F"/>
              </a:solidFill>
              <a:latin typeface="Open Sans"/>
              <a:ea typeface="Open Sans"/>
              <a:cs typeface="Open Sans"/>
              <a:sym typeface="Open Sans"/>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v1.3 June 2024</a:t>
            </a:r>
            <a:endParaRPr sz="1200" dirty="0"/>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3626778" y="495045"/>
            <a:ext cx="4448710" cy="1080900"/>
          </a:xfrm>
          <a:prstGeom prst="rect">
            <a:avLst/>
          </a:prstGeom>
          <a:noFill/>
          <a:ln>
            <a:noFill/>
          </a:ln>
        </p:spPr>
        <p:txBody>
          <a:bodyPr spcFirstLastPara="1" wrap="square" lIns="91425" tIns="45700" rIns="91425" bIns="45700" anchor="t" anchorCtr="0">
            <a:noAutofit/>
          </a:bodyPr>
          <a:lstStyle/>
          <a:p>
            <a:pPr lvl="0" algn="r">
              <a:buClr>
                <a:schemeClr val="dk1"/>
              </a:buClr>
              <a:buSzPts val="3200"/>
            </a:pPr>
            <a:r>
              <a:rPr lang="ar-EG" dirty="0">
                <a:solidFill>
                  <a:srgbClr val="586F7C"/>
                </a:solidFill>
                <a:latin typeface="Open Sans"/>
                <a:ea typeface="Open Sans"/>
                <a:cs typeface="Open Sans"/>
                <a:sym typeface="Open Sans"/>
              </a:rPr>
              <a:t>متن المقالة - المقدمة</a:t>
            </a:r>
            <a:endParaRPr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442174" y="1950539"/>
            <a:ext cx="10984230" cy="4412416"/>
          </a:xfrm>
          <a:prstGeom prst="rect">
            <a:avLst/>
          </a:prstGeom>
          <a:noFill/>
          <a:ln>
            <a:noFill/>
          </a:ln>
        </p:spPr>
        <p:txBody>
          <a:bodyPr spcFirstLastPara="1" wrap="square" lIns="91425" tIns="45700" rIns="91425" bIns="45700" anchor="t" anchorCtr="0">
            <a:noAutofit/>
          </a:bodyPr>
          <a:lstStyle/>
          <a:p>
            <a:pPr algn="r" rtl="1"/>
            <a:r>
              <a:rPr lang="ar-SA" dirty="0">
                <a:solidFill>
                  <a:schemeClr val="tx1"/>
                </a:solidFill>
              </a:rPr>
              <a:t>قم بتقديم حالة لبحثك</a:t>
            </a:r>
            <a:endParaRPr lang="en-US" dirty="0">
              <a:solidFill>
                <a:schemeClr val="tx1"/>
              </a:solidFill>
            </a:endParaRPr>
          </a:p>
          <a:p>
            <a:pPr algn="r" rtl="1"/>
            <a:r>
              <a:rPr lang="ar-EG" dirty="0">
                <a:solidFill>
                  <a:schemeClr val="tx1"/>
                </a:solidFill>
              </a:rPr>
              <a:t>- </a:t>
            </a:r>
            <a:r>
              <a:rPr lang="ar-SA" dirty="0">
                <a:solidFill>
                  <a:schemeClr val="tx1"/>
                </a:solidFill>
              </a:rPr>
              <a:t>كن موجز.</a:t>
            </a:r>
            <a:endParaRPr lang="en-US" dirty="0">
              <a:solidFill>
                <a:schemeClr val="tx1"/>
              </a:solidFill>
            </a:endParaRPr>
          </a:p>
          <a:p>
            <a:pPr algn="r" rtl="1"/>
            <a:r>
              <a:rPr lang="ar-EG" dirty="0">
                <a:solidFill>
                  <a:schemeClr val="tx1"/>
                </a:solidFill>
              </a:rPr>
              <a:t>- </a:t>
            </a:r>
            <a:r>
              <a:rPr lang="ar-SA" dirty="0">
                <a:solidFill>
                  <a:schemeClr val="tx1"/>
                </a:solidFill>
              </a:rPr>
              <a:t>حدد المشكلة التي يجري </a:t>
            </a:r>
            <a:r>
              <a:rPr lang="ar-EG" dirty="0">
                <a:solidFill>
                  <a:schemeClr val="tx1"/>
                </a:solidFill>
              </a:rPr>
              <a:t>البحث</a:t>
            </a:r>
            <a:r>
              <a:rPr lang="ar-SA" dirty="0">
                <a:solidFill>
                  <a:schemeClr val="tx1"/>
                </a:solidFill>
              </a:rPr>
              <a:t> </a:t>
            </a:r>
            <a:r>
              <a:rPr lang="ar-EG" dirty="0">
                <a:solidFill>
                  <a:schemeClr val="tx1"/>
                </a:solidFill>
              </a:rPr>
              <a:t>بها</a:t>
            </a:r>
            <a:r>
              <a:rPr lang="ar-SA" dirty="0">
                <a:solidFill>
                  <a:schemeClr val="tx1"/>
                </a:solidFill>
              </a:rPr>
              <a:t> مع توفير السياق والخلفية.</a:t>
            </a:r>
            <a:endParaRPr lang="en-US" dirty="0">
              <a:solidFill>
                <a:schemeClr val="tx1"/>
              </a:solidFill>
            </a:endParaRPr>
          </a:p>
          <a:p>
            <a:pPr algn="r" rtl="1"/>
            <a:r>
              <a:rPr lang="ar-EG" dirty="0">
                <a:solidFill>
                  <a:schemeClr val="tx1"/>
                </a:solidFill>
              </a:rPr>
              <a:t>- </a:t>
            </a:r>
            <a:r>
              <a:rPr lang="ar-SA" dirty="0">
                <a:solidFill>
                  <a:schemeClr val="tx1"/>
                </a:solidFill>
              </a:rPr>
              <a:t>اذكر أسباب إجراء البحث.</a:t>
            </a:r>
            <a:endParaRPr lang="en-US" dirty="0">
              <a:solidFill>
                <a:schemeClr val="tx1"/>
              </a:solidFill>
            </a:endParaRPr>
          </a:p>
          <a:p>
            <a:pPr algn="r" rtl="1"/>
            <a:r>
              <a:rPr lang="ar-EG" dirty="0">
                <a:solidFill>
                  <a:schemeClr val="tx1"/>
                </a:solidFill>
              </a:rPr>
              <a:t>- </a:t>
            </a:r>
            <a:r>
              <a:rPr lang="ar-SA" dirty="0">
                <a:solidFill>
                  <a:schemeClr val="tx1"/>
                </a:solidFill>
              </a:rPr>
              <a:t>اذكر الأسئلة التي تجيب عليها واشرح النتائج التي توصل إليها الآخرون والتي تتحد</a:t>
            </a:r>
            <a:r>
              <a:rPr lang="ar-EG" dirty="0">
                <a:solidFill>
                  <a:schemeClr val="tx1"/>
                </a:solidFill>
              </a:rPr>
              <a:t>ا</a:t>
            </a:r>
            <a:r>
              <a:rPr lang="ar-SA" dirty="0">
                <a:solidFill>
                  <a:schemeClr val="tx1"/>
                </a:solidFill>
              </a:rPr>
              <a:t>ها أو تعززها</a:t>
            </a:r>
            <a:endParaRPr lang="ar-EG" dirty="0">
              <a:solidFill>
                <a:schemeClr val="tx1"/>
              </a:solidFill>
            </a:endParaRPr>
          </a:p>
          <a:p>
            <a:pPr algn="r" rtl="1"/>
            <a:r>
              <a:rPr lang="ar-EG" dirty="0">
                <a:solidFill>
                  <a:schemeClr val="tx1"/>
                </a:solidFill>
              </a:rPr>
              <a:t>- اذكر بإيجاز فرضيتك وتصميمك أو طريقتك التجريبية</a:t>
            </a:r>
            <a:endParaRPr lang="en-US" dirty="0">
              <a:solidFill>
                <a:schemeClr val="tx1"/>
              </a:solidFill>
            </a:endParaRPr>
          </a:p>
          <a:p>
            <a:pPr marL="76200" indent="0">
              <a:lnSpc>
                <a:spcPct val="100000"/>
              </a:lnSpc>
              <a:spcBef>
                <a:spcPts val="600"/>
              </a:spcBef>
              <a:buClr>
                <a:schemeClr val="dk1"/>
              </a:buClr>
              <a:buNone/>
            </a:pPr>
            <a:endParaRPr lang="en-US" dirty="0">
              <a:solidFill>
                <a:schemeClr val="tx1"/>
              </a:solidFill>
            </a:endParaRPr>
          </a:p>
          <a:p>
            <a:pPr marL="76200" indent="0">
              <a:buNone/>
            </a:pPr>
            <a:endParaRPr lang="en-US" sz="1200" dirty="0">
              <a:solidFill>
                <a:srgbClr val="3F3F3F"/>
              </a:solidFill>
            </a:endParaRPr>
          </a:p>
          <a:p>
            <a:pPr marL="76200" indent="0">
              <a:buNone/>
            </a:pPr>
            <a:endParaRPr lang="en-US" sz="1200" i="1" dirty="0"/>
          </a:p>
          <a:p>
            <a:pPr marL="76200" indent="0">
              <a:buNone/>
            </a:pPr>
            <a:endParaRPr lang="en-US" sz="1200" i="1" dirty="0"/>
          </a:p>
          <a:p>
            <a:pPr marL="76200" indent="0">
              <a:buNone/>
            </a:pPr>
            <a:r>
              <a:rPr lang="en-US" sz="1200" i="1" dirty="0"/>
              <a:t>(George Mason University, 2021), </a:t>
            </a:r>
            <a:r>
              <a:rPr lang="en-US" sz="1200" dirty="0"/>
              <a:t>(</a:t>
            </a:r>
            <a:r>
              <a:rPr lang="en-US" sz="1200" i="1" dirty="0"/>
              <a:t>Researcher Academy, 2018b)</a:t>
            </a:r>
          </a:p>
          <a:p>
            <a:pPr marL="76200" indent="0">
              <a:buNone/>
            </a:pPr>
            <a:endParaRPr lang="en-US" sz="1200" dirty="0"/>
          </a:p>
          <a:p>
            <a:br>
              <a:rPr lang="en-US" dirty="0"/>
            </a:b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p:txBody>
      </p:sp>
    </p:spTree>
    <p:extLst>
      <p:ext uri="{BB962C8B-B14F-4D97-AF65-F5344CB8AC3E}">
        <p14:creationId xmlns:p14="http://schemas.microsoft.com/office/powerpoint/2010/main" val="932196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3030877" y="495043"/>
            <a:ext cx="4839128" cy="1080900"/>
          </a:xfrm>
          <a:prstGeom prst="rect">
            <a:avLst/>
          </a:prstGeom>
          <a:noFill/>
          <a:ln>
            <a:noFill/>
          </a:ln>
        </p:spPr>
        <p:txBody>
          <a:bodyPr spcFirstLastPara="1" wrap="square" lIns="91425" tIns="45700" rIns="91425" bIns="45700" anchor="t" anchorCtr="0">
            <a:noAutofit/>
          </a:bodyPr>
          <a:lstStyle/>
          <a:p>
            <a:pPr lvl="0" algn="r">
              <a:buClr>
                <a:schemeClr val="dk1"/>
              </a:buClr>
              <a:buSzPts val="3200"/>
            </a:pPr>
            <a:r>
              <a:rPr lang="ar-EG" dirty="0">
                <a:solidFill>
                  <a:srgbClr val="586F7C"/>
                </a:solidFill>
                <a:latin typeface="Open Sans"/>
                <a:ea typeface="Open Sans"/>
                <a:cs typeface="Open Sans"/>
                <a:sym typeface="Open Sans"/>
              </a:rPr>
              <a:t>متن المقالة – المـنـهـج</a:t>
            </a:r>
            <a:endParaRPr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317728" y="1860351"/>
            <a:ext cx="11098529" cy="4997649"/>
          </a:xfrm>
          <a:prstGeom prst="rect">
            <a:avLst/>
          </a:prstGeom>
          <a:noFill/>
          <a:ln>
            <a:noFill/>
          </a:ln>
        </p:spPr>
        <p:txBody>
          <a:bodyPr spcFirstLastPara="1" wrap="square" lIns="91425" tIns="45700" rIns="91425" bIns="45700" anchor="t" anchorCtr="0">
            <a:noAutofit/>
          </a:bodyPr>
          <a:lstStyle/>
          <a:p>
            <a:pPr algn="r" rtl="1">
              <a:buClrTx/>
            </a:pPr>
            <a:r>
              <a:rPr lang="ar-EG" sz="2200" dirty="0">
                <a:solidFill>
                  <a:schemeClr val="tx1"/>
                </a:solidFill>
              </a:rPr>
              <a:t>يجب </a:t>
            </a:r>
            <a:r>
              <a:rPr lang="ar-SA" sz="2200" dirty="0">
                <a:solidFill>
                  <a:schemeClr val="tx1"/>
                </a:solidFill>
              </a:rPr>
              <a:t>توفير معلومات مفصلة وكافية للقراء لتكرار الأبحاث التي </a:t>
            </a:r>
            <a:r>
              <a:rPr lang="ar-EG" sz="2200" dirty="0">
                <a:solidFill>
                  <a:schemeClr val="tx1"/>
                </a:solidFill>
              </a:rPr>
              <a:t>تم تقديمها</a:t>
            </a:r>
            <a:r>
              <a:rPr lang="ar-SA" sz="2200" dirty="0">
                <a:solidFill>
                  <a:schemeClr val="tx1"/>
                </a:solidFill>
              </a:rPr>
              <a:t> ، من أجل تقييم صحة البحث.</a:t>
            </a:r>
            <a:endParaRPr lang="en-US" sz="2200" dirty="0">
              <a:solidFill>
                <a:schemeClr val="tx1"/>
              </a:solidFill>
            </a:endParaRPr>
          </a:p>
          <a:p>
            <a:pPr algn="r" rtl="1">
              <a:buClrTx/>
            </a:pPr>
            <a:r>
              <a:rPr lang="ar-SA" sz="2200" dirty="0">
                <a:solidFill>
                  <a:schemeClr val="tx1"/>
                </a:solidFill>
              </a:rPr>
              <a:t>يجب استخدام الافعال في الماضي.</a:t>
            </a:r>
            <a:endParaRPr lang="en-US" sz="2200" dirty="0">
              <a:solidFill>
                <a:schemeClr val="tx1"/>
              </a:solidFill>
            </a:endParaRPr>
          </a:p>
          <a:p>
            <a:pPr algn="r" rtl="1">
              <a:buClrTx/>
            </a:pPr>
            <a:r>
              <a:rPr lang="ar-SA" sz="2200" dirty="0">
                <a:solidFill>
                  <a:schemeClr val="tx1"/>
                </a:solidFill>
              </a:rPr>
              <a:t>المعلومات الرئيسية التي </a:t>
            </a:r>
            <a:r>
              <a:rPr lang="ar-EG" sz="2200" dirty="0">
                <a:solidFill>
                  <a:schemeClr val="tx1"/>
                </a:solidFill>
              </a:rPr>
              <a:t>يجب</a:t>
            </a:r>
            <a:r>
              <a:rPr lang="ar-SA" sz="2200" dirty="0">
                <a:solidFill>
                  <a:schemeClr val="tx1"/>
                </a:solidFill>
              </a:rPr>
              <a:t> </a:t>
            </a:r>
            <a:r>
              <a:rPr lang="ar-EG" sz="2200" dirty="0">
                <a:solidFill>
                  <a:schemeClr val="tx1"/>
                </a:solidFill>
              </a:rPr>
              <a:t>تنسيقها</a:t>
            </a:r>
            <a:r>
              <a:rPr lang="en-US" sz="2200" dirty="0">
                <a:solidFill>
                  <a:schemeClr val="tx1"/>
                </a:solidFill>
              </a:rPr>
              <a:t>:</a:t>
            </a:r>
          </a:p>
          <a:p>
            <a:pPr algn="r" rtl="1"/>
            <a:r>
              <a:rPr lang="ar-EG" sz="2200" dirty="0">
                <a:solidFill>
                  <a:schemeClr val="tx1"/>
                </a:solidFill>
              </a:rPr>
              <a:t>- </a:t>
            </a:r>
            <a:r>
              <a:rPr lang="ar-SA" sz="2200" dirty="0">
                <a:solidFill>
                  <a:schemeClr val="tx1"/>
                </a:solidFill>
              </a:rPr>
              <a:t>اشرح كيف تمت دراسة المشكلة</a:t>
            </a:r>
            <a:r>
              <a:rPr lang="ar-EG" sz="2200" dirty="0">
                <a:solidFill>
                  <a:schemeClr val="tx1"/>
                </a:solidFill>
              </a:rPr>
              <a:t>.</a:t>
            </a:r>
            <a:endParaRPr lang="en-US" sz="2200" dirty="0">
              <a:solidFill>
                <a:schemeClr val="tx1"/>
              </a:solidFill>
            </a:endParaRPr>
          </a:p>
          <a:p>
            <a:pPr algn="r" rtl="1"/>
            <a:r>
              <a:rPr lang="ar-EG" sz="2200" dirty="0">
                <a:solidFill>
                  <a:schemeClr val="tx1"/>
                </a:solidFill>
              </a:rPr>
              <a:t>- </a:t>
            </a:r>
            <a:r>
              <a:rPr lang="ar-SA" sz="2200" dirty="0">
                <a:solidFill>
                  <a:schemeClr val="tx1"/>
                </a:solidFill>
              </a:rPr>
              <a:t>إشرح الاجراء الذي تم إتباعه.</a:t>
            </a:r>
            <a:endParaRPr lang="en-US" sz="2200" dirty="0">
              <a:solidFill>
                <a:schemeClr val="tx1"/>
              </a:solidFill>
            </a:endParaRPr>
          </a:p>
          <a:p>
            <a:pPr algn="r" rtl="1"/>
            <a:r>
              <a:rPr lang="ar-EG" sz="2200" dirty="0">
                <a:solidFill>
                  <a:schemeClr val="tx1"/>
                </a:solidFill>
              </a:rPr>
              <a:t>- </a:t>
            </a:r>
            <a:r>
              <a:rPr lang="ar-SA" sz="2200" dirty="0">
                <a:solidFill>
                  <a:schemeClr val="tx1"/>
                </a:solidFill>
              </a:rPr>
              <a:t>قدم شرح مفصل </a:t>
            </a:r>
            <a:r>
              <a:rPr lang="ar-EG" sz="2200" dirty="0">
                <a:solidFill>
                  <a:schemeClr val="tx1"/>
                </a:solidFill>
              </a:rPr>
              <a:t>للمنهج</a:t>
            </a:r>
            <a:r>
              <a:rPr lang="ar-SA" sz="2200" dirty="0">
                <a:solidFill>
                  <a:schemeClr val="tx1"/>
                </a:solidFill>
              </a:rPr>
              <a:t> الجديدة</a:t>
            </a:r>
            <a:r>
              <a:rPr lang="ar-EG" sz="2200" dirty="0">
                <a:solidFill>
                  <a:schemeClr val="tx1"/>
                </a:solidFill>
              </a:rPr>
              <a:t> المتبع</a:t>
            </a:r>
            <a:r>
              <a:rPr lang="ar-SA" sz="2200" dirty="0">
                <a:solidFill>
                  <a:schemeClr val="tx1"/>
                </a:solidFill>
              </a:rPr>
              <a:t>.</a:t>
            </a:r>
            <a:endParaRPr lang="en-US" sz="2200" dirty="0">
              <a:solidFill>
                <a:schemeClr val="tx1"/>
              </a:solidFill>
            </a:endParaRPr>
          </a:p>
          <a:p>
            <a:pPr algn="r" rtl="1"/>
            <a:r>
              <a:rPr lang="ar-EG" sz="2200" dirty="0">
                <a:solidFill>
                  <a:schemeClr val="tx1"/>
                </a:solidFill>
              </a:rPr>
              <a:t>- للمناهج</a:t>
            </a:r>
            <a:r>
              <a:rPr lang="ar-SA" sz="2200" dirty="0">
                <a:solidFill>
                  <a:schemeClr val="tx1"/>
                </a:solidFill>
              </a:rPr>
              <a:t> المستخدمة في تقارير البحث الأخرى ، استشهد بالعمل الأصلي ، بما في ذلك أي تعديلات مطبقة. </a:t>
            </a:r>
            <a:endParaRPr lang="en-US" sz="2200" dirty="0">
              <a:solidFill>
                <a:schemeClr val="tx1"/>
              </a:solidFill>
            </a:endParaRPr>
          </a:p>
          <a:p>
            <a:pPr algn="r" rtl="1"/>
            <a:r>
              <a:rPr lang="ar-EG" sz="2200" dirty="0">
                <a:solidFill>
                  <a:schemeClr val="tx1"/>
                </a:solidFill>
              </a:rPr>
              <a:t>- </a:t>
            </a:r>
            <a:r>
              <a:rPr lang="ar-SA" sz="2200" dirty="0">
                <a:solidFill>
                  <a:schemeClr val="tx1"/>
                </a:solidFill>
              </a:rPr>
              <a:t>اذكر </a:t>
            </a:r>
            <a:r>
              <a:rPr lang="ar-EG" sz="2200" dirty="0">
                <a:solidFill>
                  <a:schemeClr val="tx1"/>
                </a:solidFill>
              </a:rPr>
              <a:t>مدى تكرار</a:t>
            </a:r>
            <a:r>
              <a:rPr lang="ar-SA" sz="2200" dirty="0">
                <a:solidFill>
                  <a:schemeClr val="tx1"/>
                </a:solidFill>
              </a:rPr>
              <a:t> الملاحظات وأنواع البيانات المسجلة. قم بإعطاء قياسات، م</a:t>
            </a:r>
            <a:r>
              <a:rPr lang="ar-EG" sz="2200" dirty="0">
                <a:solidFill>
                  <a:schemeClr val="tx1"/>
                </a:solidFill>
              </a:rPr>
              <a:t>ع</a:t>
            </a:r>
            <a:r>
              <a:rPr lang="ar-SA" sz="2200" dirty="0">
                <a:solidFill>
                  <a:schemeClr val="tx1"/>
                </a:solidFill>
              </a:rPr>
              <a:t> ذكر اسماء أي اختبارات إحصائية ، بحيث يمكن الحكم على النتيجة الكمية. </a:t>
            </a:r>
            <a:endParaRPr lang="en-US" sz="2200" dirty="0">
              <a:solidFill>
                <a:schemeClr val="tx1"/>
              </a:solidFill>
            </a:endParaRPr>
          </a:p>
          <a:p>
            <a:pPr algn="r" rtl="1"/>
            <a:r>
              <a:rPr lang="ar-EG" sz="2200" dirty="0">
                <a:solidFill>
                  <a:schemeClr val="tx1"/>
                </a:solidFill>
              </a:rPr>
              <a:t>- </a:t>
            </a:r>
            <a:r>
              <a:rPr lang="ar-SA" sz="2200" dirty="0">
                <a:solidFill>
                  <a:schemeClr val="tx1"/>
                </a:solidFill>
              </a:rPr>
              <a:t>إذا تم </a:t>
            </a:r>
            <a:r>
              <a:rPr lang="ar-EG" sz="2200" dirty="0">
                <a:solidFill>
                  <a:schemeClr val="tx1"/>
                </a:solidFill>
              </a:rPr>
              <a:t>الاستعانة</a:t>
            </a:r>
            <a:r>
              <a:rPr lang="ar-SA" sz="2200" dirty="0">
                <a:solidFill>
                  <a:schemeClr val="tx1"/>
                </a:solidFill>
              </a:rPr>
              <a:t> </a:t>
            </a:r>
            <a:r>
              <a:rPr lang="ar-EG" sz="2200" dirty="0">
                <a:solidFill>
                  <a:schemeClr val="tx1"/>
                </a:solidFill>
              </a:rPr>
              <a:t>ب</a:t>
            </a:r>
            <a:r>
              <a:rPr lang="ar-SA" sz="2200" dirty="0">
                <a:solidFill>
                  <a:schemeClr val="tx1"/>
                </a:solidFill>
              </a:rPr>
              <a:t>مشاركين بشريين أو حيوانات أو</a:t>
            </a:r>
            <a:r>
              <a:rPr lang="ar-EG" sz="2200" dirty="0">
                <a:solidFill>
                  <a:schemeClr val="tx1"/>
                </a:solidFill>
              </a:rPr>
              <a:t> </a:t>
            </a:r>
            <a:r>
              <a:rPr lang="ar-SA" sz="2200" dirty="0">
                <a:solidFill>
                  <a:schemeClr val="tx1"/>
                </a:solidFill>
              </a:rPr>
              <a:t>خلايا جذعية أو مواد حيوية ، فيجب تضمين بيانات الأخلاقيات ، مثل موافقات اللجنة ، أو إذن النشر.</a:t>
            </a:r>
            <a:endParaRPr lang="en-US" sz="2200" dirty="0">
              <a:solidFill>
                <a:schemeClr val="tx1"/>
              </a:solidFill>
            </a:endParaRPr>
          </a:p>
          <a:p>
            <a:pPr marL="101600" indent="0" algn="just">
              <a:lnSpc>
                <a:spcPct val="100000"/>
              </a:lnSpc>
              <a:spcBef>
                <a:spcPts val="600"/>
              </a:spcBef>
              <a:buClr>
                <a:schemeClr val="dk1"/>
              </a:buClr>
              <a:buNone/>
            </a:pPr>
            <a:r>
              <a:rPr lang="en-US" sz="1200" i="1" dirty="0"/>
              <a:t>(George Mason University, 2021), </a:t>
            </a:r>
            <a:r>
              <a:rPr lang="en-US" sz="1200" dirty="0"/>
              <a:t>(</a:t>
            </a:r>
            <a:r>
              <a:rPr lang="en-US" sz="1200" i="1" dirty="0"/>
              <a:t>Researcher Academy, 2018b)</a:t>
            </a:r>
          </a:p>
          <a:p>
            <a:pPr lvl="1" algn="just">
              <a:lnSpc>
                <a:spcPct val="100000"/>
              </a:lnSpc>
              <a:spcBef>
                <a:spcPts val="600"/>
              </a:spcBef>
              <a:buClr>
                <a:schemeClr val="dk1"/>
              </a:buClr>
            </a:pPr>
            <a:endParaRPr lang="en-US" sz="1600"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p:txBody>
      </p:sp>
    </p:spTree>
    <p:extLst>
      <p:ext uri="{BB962C8B-B14F-4D97-AF65-F5344CB8AC3E}">
        <p14:creationId xmlns:p14="http://schemas.microsoft.com/office/powerpoint/2010/main" val="1292718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4258011" y="462772"/>
            <a:ext cx="3624748" cy="1080900"/>
          </a:xfrm>
          <a:prstGeom prst="rect">
            <a:avLst/>
          </a:prstGeom>
          <a:noFill/>
          <a:ln>
            <a:noFill/>
          </a:ln>
        </p:spPr>
        <p:txBody>
          <a:bodyPr spcFirstLastPara="1" wrap="square" lIns="91425" tIns="45700" rIns="91425" bIns="45700" anchor="t" anchorCtr="0">
            <a:noAutofit/>
          </a:bodyPr>
          <a:lstStyle/>
          <a:p>
            <a:pPr lvl="0" algn="r">
              <a:buClr>
                <a:schemeClr val="dk1"/>
              </a:buClr>
              <a:buSzPts val="3200"/>
            </a:pPr>
            <a:r>
              <a:rPr lang="ar-EG" dirty="0">
                <a:solidFill>
                  <a:srgbClr val="586F7C"/>
                </a:solidFill>
                <a:latin typeface="Open Sans"/>
                <a:ea typeface="Open Sans"/>
                <a:cs typeface="Open Sans"/>
                <a:sym typeface="Open Sans"/>
              </a:rPr>
              <a:t>متن المقالة - النتائج</a:t>
            </a:r>
            <a:endParaRPr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308610" y="1680159"/>
            <a:ext cx="11098529" cy="4997649"/>
          </a:xfrm>
          <a:prstGeom prst="rect">
            <a:avLst/>
          </a:prstGeom>
          <a:noFill/>
          <a:ln>
            <a:noFill/>
          </a:ln>
        </p:spPr>
        <p:txBody>
          <a:bodyPr spcFirstLastPara="1" wrap="square" lIns="91425" tIns="45700" rIns="91425" bIns="45700" anchor="t" anchorCtr="0">
            <a:noAutofit/>
          </a:bodyPr>
          <a:lstStyle/>
          <a:p>
            <a:pPr algn="r" rtl="1"/>
            <a:r>
              <a:rPr lang="ar-SA" dirty="0">
                <a:solidFill>
                  <a:schemeClr val="tx1"/>
                </a:solidFill>
              </a:rPr>
              <a:t>ماذا وجدت؟</a:t>
            </a:r>
            <a:endParaRPr lang="en-US" dirty="0">
              <a:solidFill>
                <a:schemeClr val="tx1"/>
              </a:solidFill>
            </a:endParaRPr>
          </a:p>
          <a:p>
            <a:pPr algn="r" rtl="1">
              <a:buClrTx/>
            </a:pPr>
            <a:r>
              <a:rPr lang="en-US" dirty="0">
                <a:solidFill>
                  <a:schemeClr val="tx1"/>
                </a:solidFill>
              </a:rPr>
              <a:t> </a:t>
            </a:r>
            <a:r>
              <a:rPr lang="ar-EG" dirty="0">
                <a:solidFill>
                  <a:schemeClr val="tx1"/>
                </a:solidFill>
              </a:rPr>
              <a:t>عرض النتائج وتفسيرها بشكل واضح ومنطقي وموضوعي.</a:t>
            </a:r>
            <a:endParaRPr lang="en-US" dirty="0">
              <a:solidFill>
                <a:schemeClr val="tx1"/>
              </a:solidFill>
            </a:endParaRPr>
          </a:p>
          <a:p>
            <a:pPr algn="r" rtl="1">
              <a:buClrTx/>
            </a:pPr>
            <a:r>
              <a:rPr lang="ar-EG" dirty="0">
                <a:solidFill>
                  <a:schemeClr val="tx1"/>
                </a:solidFill>
              </a:rPr>
              <a:t> </a:t>
            </a:r>
            <a:r>
              <a:rPr lang="ar-SA" dirty="0">
                <a:solidFill>
                  <a:schemeClr val="tx1"/>
                </a:solidFill>
              </a:rPr>
              <a:t>وضح كيف تساهم هذه النتائج في المعرفة الحالية للمشكلة.</a:t>
            </a:r>
            <a:endParaRPr lang="en-US" dirty="0">
              <a:solidFill>
                <a:schemeClr val="tx1"/>
              </a:solidFill>
            </a:endParaRPr>
          </a:p>
          <a:p>
            <a:pPr algn="r" rtl="1">
              <a:buClrTx/>
            </a:pPr>
            <a:r>
              <a:rPr lang="ar-SA" dirty="0">
                <a:solidFill>
                  <a:schemeClr val="tx1"/>
                </a:solidFill>
              </a:rPr>
              <a:t>لا تفسر النتائج في هذا القسم.</a:t>
            </a:r>
            <a:endParaRPr lang="en-US" dirty="0">
              <a:solidFill>
                <a:schemeClr val="tx1"/>
              </a:solidFill>
            </a:endParaRPr>
          </a:p>
          <a:p>
            <a:pPr algn="r" rtl="1">
              <a:buClrTx/>
            </a:pPr>
            <a:r>
              <a:rPr lang="ar-SA" dirty="0">
                <a:solidFill>
                  <a:schemeClr val="tx1"/>
                </a:solidFill>
              </a:rPr>
              <a:t>يجب أن يعتمد تسلسل النص على الجداول والأشكال والرسوم البيانية التي </a:t>
            </a:r>
            <a:r>
              <a:rPr lang="ar-EG" dirty="0">
                <a:solidFill>
                  <a:schemeClr val="tx1"/>
                </a:solidFill>
              </a:rPr>
              <a:t>توضح</a:t>
            </a:r>
            <a:r>
              <a:rPr lang="ar-SA" dirty="0">
                <a:solidFill>
                  <a:schemeClr val="tx1"/>
                </a:solidFill>
              </a:rPr>
              <a:t> النتائج.</a:t>
            </a:r>
            <a:endParaRPr lang="en-US" dirty="0">
              <a:solidFill>
                <a:schemeClr val="tx1"/>
              </a:solidFill>
            </a:endParaRPr>
          </a:p>
          <a:p>
            <a:pPr algn="r" rtl="1">
              <a:buClrTx/>
            </a:pPr>
            <a:r>
              <a:rPr lang="ar-SA" dirty="0">
                <a:solidFill>
                  <a:schemeClr val="tx1"/>
                </a:solidFill>
              </a:rPr>
              <a:t>التأكيد على النتائج الهامة.</a:t>
            </a:r>
            <a:endParaRPr lang="en-US" dirty="0">
              <a:solidFill>
                <a:schemeClr val="tx1"/>
              </a:solidFill>
            </a:endParaRPr>
          </a:p>
          <a:p>
            <a:pPr algn="r" rtl="1">
              <a:buClrTx/>
            </a:pPr>
            <a:r>
              <a:rPr lang="ar-SA" dirty="0">
                <a:solidFill>
                  <a:schemeClr val="tx1"/>
                </a:solidFill>
              </a:rPr>
              <a:t>يجب ترقيم الجداول والأرقام بشكل منفصل.</a:t>
            </a:r>
            <a:endParaRPr lang="en-US" dirty="0">
              <a:solidFill>
                <a:schemeClr val="tx1"/>
              </a:solidFill>
            </a:endParaRPr>
          </a:p>
          <a:p>
            <a:pPr algn="r" rtl="1">
              <a:buClrTx/>
            </a:pPr>
            <a:r>
              <a:rPr lang="ar-SA" dirty="0">
                <a:solidFill>
                  <a:schemeClr val="tx1"/>
                </a:solidFill>
              </a:rPr>
              <a:t>يجب أن يكون </a:t>
            </a:r>
            <a:r>
              <a:rPr lang="ar-EG" dirty="0">
                <a:solidFill>
                  <a:schemeClr val="tx1"/>
                </a:solidFill>
              </a:rPr>
              <a:t>للأشكال</a:t>
            </a:r>
            <a:r>
              <a:rPr lang="ar-SA" dirty="0">
                <a:solidFill>
                  <a:schemeClr val="tx1"/>
                </a:solidFill>
              </a:rPr>
              <a:t> وصف موجز ولكنه كامل ، مع توضح كيفية إنتاج البيانات.</a:t>
            </a:r>
            <a:endParaRPr lang="en-US" dirty="0">
              <a:solidFill>
                <a:schemeClr val="tx1"/>
              </a:solidFill>
            </a:endParaRPr>
          </a:p>
          <a:p>
            <a:pPr marL="76200" indent="0" algn="r" rtl="1">
              <a:lnSpc>
                <a:spcPct val="100000"/>
              </a:lnSpc>
              <a:spcBef>
                <a:spcPts val="600"/>
              </a:spcBef>
              <a:buClr>
                <a:schemeClr val="dk1"/>
              </a:buClr>
              <a:buNone/>
            </a:pPr>
            <a:endParaRPr lang="en-US" sz="1200" i="1" dirty="0">
              <a:solidFill>
                <a:schemeClr val="tx1"/>
              </a:solidFill>
            </a:endParaRPr>
          </a:p>
          <a:p>
            <a:pPr marL="76200" indent="0" algn="r" rtl="1">
              <a:lnSpc>
                <a:spcPct val="100000"/>
              </a:lnSpc>
              <a:spcBef>
                <a:spcPts val="600"/>
              </a:spcBef>
              <a:buClr>
                <a:schemeClr val="dk1"/>
              </a:buClr>
              <a:buNone/>
            </a:pPr>
            <a:endParaRPr lang="en-US" sz="1200" i="1" dirty="0"/>
          </a:p>
          <a:p>
            <a:pPr marL="76200" indent="0" algn="just">
              <a:lnSpc>
                <a:spcPct val="100000"/>
              </a:lnSpc>
              <a:spcBef>
                <a:spcPts val="600"/>
              </a:spcBef>
              <a:buClr>
                <a:schemeClr val="dk1"/>
              </a:buClr>
              <a:buNone/>
            </a:pPr>
            <a:r>
              <a:rPr lang="en-US" sz="1200" i="1" dirty="0"/>
              <a:t>(George Mason University, 2021), </a:t>
            </a:r>
            <a:r>
              <a:rPr lang="en-US" sz="1200" dirty="0"/>
              <a:t>(</a:t>
            </a:r>
            <a:r>
              <a:rPr lang="en-US" sz="1200" i="1" dirty="0"/>
              <a:t>Researcher Academy, 2018b)</a:t>
            </a: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p:txBody>
      </p:sp>
    </p:spTree>
    <p:extLst>
      <p:ext uri="{BB962C8B-B14F-4D97-AF65-F5344CB8AC3E}">
        <p14:creationId xmlns:p14="http://schemas.microsoft.com/office/powerpoint/2010/main" val="2378241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2614108" y="462770"/>
            <a:ext cx="5425369"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ar-EG" dirty="0">
                <a:solidFill>
                  <a:srgbClr val="586F7C"/>
                </a:solidFill>
                <a:latin typeface="Open Sans"/>
                <a:ea typeface="Open Sans"/>
                <a:cs typeface="Open Sans"/>
                <a:sym typeface="Open Sans"/>
              </a:rPr>
              <a:t>متن المقال - المناقشة والاستنتاجات</a:t>
            </a:r>
            <a:endParaRPr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274320" y="1725879"/>
            <a:ext cx="11098529" cy="4997649"/>
          </a:xfrm>
          <a:prstGeom prst="rect">
            <a:avLst/>
          </a:prstGeom>
          <a:noFill/>
          <a:ln>
            <a:noFill/>
          </a:ln>
        </p:spPr>
        <p:txBody>
          <a:bodyPr spcFirstLastPara="1" wrap="square" lIns="91425" tIns="45700" rIns="91425" bIns="45700" anchor="t" anchorCtr="0">
            <a:noAutofit/>
          </a:bodyPr>
          <a:lstStyle/>
          <a:p>
            <a:pPr algn="r" rtl="1"/>
            <a:r>
              <a:rPr lang="ar-SA" dirty="0">
                <a:solidFill>
                  <a:schemeClr val="tx1"/>
                </a:solidFill>
              </a:rPr>
              <a:t>ماذا تعني النتائج التي توصلت إليها؟</a:t>
            </a:r>
            <a:endParaRPr lang="en-US" dirty="0">
              <a:solidFill>
                <a:schemeClr val="tx1"/>
              </a:solidFill>
            </a:endParaRPr>
          </a:p>
          <a:p>
            <a:pPr algn="r" rtl="1">
              <a:buClrTx/>
            </a:pPr>
            <a:r>
              <a:rPr lang="ar-SA" dirty="0">
                <a:solidFill>
                  <a:schemeClr val="tx1"/>
                </a:solidFill>
              </a:rPr>
              <a:t>تقديم كل من الاستنتاجات العامة والمحددة ، وليس تلخيص للمقالة.</a:t>
            </a:r>
            <a:endParaRPr lang="en-US" dirty="0">
              <a:solidFill>
                <a:schemeClr val="tx1"/>
              </a:solidFill>
            </a:endParaRPr>
          </a:p>
          <a:p>
            <a:pPr algn="r" rtl="1">
              <a:buClrTx/>
            </a:pPr>
            <a:r>
              <a:rPr lang="ar-SA" dirty="0">
                <a:solidFill>
                  <a:schemeClr val="tx1"/>
                </a:solidFill>
              </a:rPr>
              <a:t>ارجع إلى الأسئلة أو الفرضية المنصوص عليها في المقدمة ، وتغطية كيفية ارتباط النتائج بتوقعاتك والمصادر المثبتة.</a:t>
            </a:r>
            <a:endParaRPr lang="en-US" dirty="0">
              <a:solidFill>
                <a:schemeClr val="tx1"/>
              </a:solidFill>
            </a:endParaRPr>
          </a:p>
          <a:p>
            <a:pPr algn="r" rtl="1">
              <a:buClrTx/>
            </a:pPr>
            <a:r>
              <a:rPr lang="ar-SA" dirty="0">
                <a:solidFill>
                  <a:schemeClr val="tx1"/>
                </a:solidFill>
              </a:rPr>
              <a:t>ناقش:</a:t>
            </a:r>
            <a:endParaRPr lang="en-US" dirty="0">
              <a:solidFill>
                <a:schemeClr val="tx1"/>
              </a:solidFill>
            </a:endParaRPr>
          </a:p>
          <a:p>
            <a:pPr algn="r" rtl="1"/>
            <a:r>
              <a:rPr lang="ar-EG" dirty="0">
                <a:solidFill>
                  <a:schemeClr val="tx1"/>
                </a:solidFill>
              </a:rPr>
              <a:t>- </a:t>
            </a:r>
            <a:r>
              <a:rPr lang="ar-SA" dirty="0">
                <a:solidFill>
                  <a:schemeClr val="tx1"/>
                </a:solidFill>
              </a:rPr>
              <a:t>ما إذا كانت النتائج تدعم أو تتناقض مع النظريات الحالية.</a:t>
            </a:r>
            <a:endParaRPr lang="en-US" dirty="0">
              <a:solidFill>
                <a:schemeClr val="tx1"/>
              </a:solidFill>
            </a:endParaRPr>
          </a:p>
          <a:p>
            <a:pPr algn="r" rtl="1"/>
            <a:r>
              <a:rPr lang="ar-EG" dirty="0">
                <a:solidFill>
                  <a:schemeClr val="tx1"/>
                </a:solidFill>
              </a:rPr>
              <a:t>- </a:t>
            </a:r>
            <a:r>
              <a:rPr lang="ar-SA" dirty="0">
                <a:solidFill>
                  <a:schemeClr val="tx1"/>
                </a:solidFill>
              </a:rPr>
              <a:t>أي قيود على البحث</a:t>
            </a:r>
            <a:endParaRPr lang="ar-EG" dirty="0">
              <a:solidFill>
                <a:schemeClr val="tx1"/>
              </a:solidFill>
            </a:endParaRPr>
          </a:p>
          <a:p>
            <a:pPr algn="r" rtl="1"/>
            <a:r>
              <a:rPr lang="ar-EG" dirty="0">
                <a:solidFill>
                  <a:schemeClr val="tx1"/>
                </a:solidFill>
              </a:rPr>
              <a:t>- </a:t>
            </a:r>
            <a:r>
              <a:rPr lang="ar-SA" dirty="0">
                <a:solidFill>
                  <a:schemeClr val="tx1"/>
                </a:solidFill>
              </a:rPr>
              <a:t>اقترح المزيد من التجارب والاستخدامات والملحقات.</a:t>
            </a:r>
            <a:endParaRPr lang="en-US" dirty="0">
              <a:solidFill>
                <a:schemeClr val="tx1"/>
              </a:solidFill>
            </a:endParaRPr>
          </a:p>
          <a:p>
            <a:pPr algn="r" rtl="1">
              <a:buClrTx/>
            </a:pPr>
            <a:r>
              <a:rPr lang="ar-SA" dirty="0">
                <a:solidFill>
                  <a:schemeClr val="tx1"/>
                </a:solidFill>
              </a:rPr>
              <a:t>الأهم من ذلك ، اشرح كيف أن بحثك </a:t>
            </a:r>
            <a:r>
              <a:rPr lang="ar-EG" dirty="0">
                <a:solidFill>
                  <a:schemeClr val="tx1"/>
                </a:solidFill>
              </a:rPr>
              <a:t>أضاف ل</a:t>
            </a:r>
            <a:r>
              <a:rPr lang="ar-SA" dirty="0">
                <a:solidFill>
                  <a:schemeClr val="tx1"/>
                </a:solidFill>
              </a:rPr>
              <a:t>لمعرفة، مدعوم</a:t>
            </a:r>
            <a:r>
              <a:rPr lang="ar-EG" dirty="0">
                <a:solidFill>
                  <a:schemeClr val="tx1"/>
                </a:solidFill>
              </a:rPr>
              <a:t>اً</a:t>
            </a:r>
            <a:r>
              <a:rPr lang="ar-SA" dirty="0">
                <a:solidFill>
                  <a:schemeClr val="tx1"/>
                </a:solidFill>
              </a:rPr>
              <a:t> مباشرة </a:t>
            </a:r>
            <a:r>
              <a:rPr lang="ar-EG" dirty="0">
                <a:solidFill>
                  <a:schemeClr val="tx1"/>
                </a:solidFill>
              </a:rPr>
              <a:t>ب</a:t>
            </a:r>
            <a:r>
              <a:rPr lang="ar-SA" dirty="0">
                <a:solidFill>
                  <a:schemeClr val="tx1"/>
                </a:solidFill>
              </a:rPr>
              <a:t>نتائج البحوث ، وليس </a:t>
            </a:r>
            <a:r>
              <a:rPr lang="ar-EG" dirty="0">
                <a:solidFill>
                  <a:schemeClr val="tx1"/>
                </a:solidFill>
              </a:rPr>
              <a:t>التكهنات</a:t>
            </a:r>
            <a:r>
              <a:rPr lang="ar-SA" dirty="0">
                <a:solidFill>
                  <a:schemeClr val="tx1"/>
                </a:solidFill>
              </a:rPr>
              <a:t>.</a:t>
            </a:r>
            <a:endParaRPr lang="en-US" dirty="0">
              <a:solidFill>
                <a:schemeClr val="tx1"/>
              </a:solidFill>
            </a:endParaRPr>
          </a:p>
          <a:p>
            <a:pPr marL="101600" indent="0">
              <a:lnSpc>
                <a:spcPct val="100000"/>
              </a:lnSpc>
              <a:spcBef>
                <a:spcPts val="600"/>
              </a:spcBef>
              <a:buClr>
                <a:schemeClr val="dk1"/>
              </a:buClr>
              <a:buNone/>
            </a:pPr>
            <a:br>
              <a:rPr lang="en-US" sz="2000" dirty="0">
                <a:solidFill>
                  <a:schemeClr val="tx1"/>
                </a:solidFill>
              </a:rPr>
            </a:br>
            <a:endParaRPr lang="en-US" dirty="0">
              <a:solidFill>
                <a:schemeClr val="tx1"/>
              </a:solidFill>
            </a:endParaRPr>
          </a:p>
          <a:p>
            <a:pPr marL="76200" indent="0" algn="just">
              <a:lnSpc>
                <a:spcPct val="100000"/>
              </a:lnSpc>
              <a:spcBef>
                <a:spcPts val="600"/>
              </a:spcBef>
              <a:buClr>
                <a:schemeClr val="dk1"/>
              </a:buClr>
              <a:buNone/>
            </a:pPr>
            <a:endParaRPr lang="en-US" sz="1200" i="1" dirty="0"/>
          </a:p>
          <a:p>
            <a:pPr marL="76200" indent="0" algn="just">
              <a:lnSpc>
                <a:spcPct val="100000"/>
              </a:lnSpc>
              <a:spcBef>
                <a:spcPts val="600"/>
              </a:spcBef>
              <a:buClr>
                <a:schemeClr val="dk1"/>
              </a:buClr>
              <a:buNone/>
            </a:pPr>
            <a:r>
              <a:rPr lang="en-US" sz="1200" i="1" dirty="0"/>
              <a:t>(George Mason University, 2021), </a:t>
            </a:r>
            <a:r>
              <a:rPr lang="en-US" sz="1200" dirty="0"/>
              <a:t>(</a:t>
            </a:r>
            <a:r>
              <a:rPr lang="en-US" sz="1200" i="1" dirty="0"/>
              <a:t>Researcher Academy, 2018b)</a:t>
            </a: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p:txBody>
      </p:sp>
    </p:spTree>
    <p:extLst>
      <p:ext uri="{BB962C8B-B14F-4D97-AF65-F5344CB8AC3E}">
        <p14:creationId xmlns:p14="http://schemas.microsoft.com/office/powerpoint/2010/main" val="1464610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2332393" y="484287"/>
            <a:ext cx="4611615" cy="1080900"/>
          </a:xfrm>
          <a:prstGeom prst="rect">
            <a:avLst/>
          </a:prstGeom>
          <a:noFill/>
          <a:ln>
            <a:noFill/>
          </a:ln>
        </p:spPr>
        <p:txBody>
          <a:bodyPr spcFirstLastPara="1" wrap="square" lIns="91425" tIns="45700" rIns="91425" bIns="45700" anchor="t" anchorCtr="0">
            <a:noAutofit/>
          </a:bodyPr>
          <a:lstStyle/>
          <a:p>
            <a:pPr lvl="0" algn="r">
              <a:buClr>
                <a:schemeClr val="dk1"/>
              </a:buClr>
              <a:buSzPts val="3200"/>
            </a:pPr>
            <a:r>
              <a:rPr lang="ar-EG" dirty="0">
                <a:solidFill>
                  <a:srgbClr val="586F7C"/>
                </a:solidFill>
                <a:latin typeface="Open Sans"/>
                <a:ea typeface="Open Sans"/>
                <a:cs typeface="Open Sans"/>
                <a:sym typeface="Open Sans"/>
              </a:rPr>
              <a:t>الشكر والتقدير والمراجع</a:t>
            </a:r>
            <a:endParaRPr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274320" y="1725879"/>
            <a:ext cx="11098529" cy="4997649"/>
          </a:xfrm>
          <a:prstGeom prst="rect">
            <a:avLst/>
          </a:prstGeom>
          <a:noFill/>
          <a:ln>
            <a:noFill/>
          </a:ln>
        </p:spPr>
        <p:txBody>
          <a:bodyPr spcFirstLastPara="1" wrap="square" lIns="91425" tIns="45700" rIns="91425" bIns="45700" anchor="t" anchorCtr="0">
            <a:noAutofit/>
          </a:bodyPr>
          <a:lstStyle/>
          <a:p>
            <a:pPr marL="76200" indent="0" algn="r" rtl="1">
              <a:buClrTx/>
              <a:buNone/>
            </a:pPr>
            <a:r>
              <a:rPr lang="ar-SA" dirty="0">
                <a:solidFill>
                  <a:schemeClr val="tx1"/>
                </a:solidFill>
              </a:rPr>
              <a:t>شكر وتقدير</a:t>
            </a:r>
            <a:endParaRPr lang="en-US" dirty="0">
              <a:solidFill>
                <a:schemeClr val="tx1"/>
              </a:solidFill>
            </a:endParaRPr>
          </a:p>
          <a:p>
            <a:pPr algn="r" rtl="1">
              <a:buClrTx/>
            </a:pPr>
            <a:r>
              <a:rPr lang="ar-SA" dirty="0">
                <a:solidFill>
                  <a:schemeClr val="tx1"/>
                </a:solidFill>
              </a:rPr>
              <a:t>كن موجزًا ، </a:t>
            </a:r>
            <a:r>
              <a:rPr lang="ar-EG" dirty="0">
                <a:solidFill>
                  <a:schemeClr val="tx1"/>
                </a:solidFill>
              </a:rPr>
              <a:t>وأذكر </a:t>
            </a:r>
            <a:r>
              <a:rPr lang="ar-SA" dirty="0">
                <a:solidFill>
                  <a:schemeClr val="tx1"/>
                </a:solidFill>
              </a:rPr>
              <a:t>الذين ساعدوا في البحث ، والمساهمين أو الموردين الذين قدموا مواد مجانية.</a:t>
            </a:r>
            <a:endParaRPr lang="en-US" dirty="0">
              <a:solidFill>
                <a:schemeClr val="tx1"/>
              </a:solidFill>
            </a:endParaRPr>
          </a:p>
          <a:p>
            <a:pPr algn="r" rtl="1">
              <a:buClrTx/>
            </a:pPr>
            <a:r>
              <a:rPr lang="ar-SA" dirty="0">
                <a:solidFill>
                  <a:schemeClr val="tx1"/>
                </a:solidFill>
              </a:rPr>
              <a:t>قم بالكشف عن أي تضارب في المصالح مالي أو جوهري.</a:t>
            </a:r>
            <a:endParaRPr lang="en-US" dirty="0">
              <a:solidFill>
                <a:schemeClr val="tx1"/>
              </a:solidFill>
            </a:endParaRPr>
          </a:p>
          <a:p>
            <a:pPr algn="r" rtl="1"/>
            <a:endParaRPr lang="ar-EG" dirty="0">
              <a:solidFill>
                <a:schemeClr val="tx1"/>
              </a:solidFill>
            </a:endParaRPr>
          </a:p>
          <a:p>
            <a:pPr marL="76200" indent="0" algn="r" rtl="1">
              <a:buNone/>
            </a:pPr>
            <a:r>
              <a:rPr lang="ar-SA" dirty="0">
                <a:solidFill>
                  <a:schemeClr val="tx1"/>
                </a:solidFill>
              </a:rPr>
              <a:t>المراجع</a:t>
            </a:r>
            <a:endParaRPr lang="en-US" dirty="0">
              <a:solidFill>
                <a:schemeClr val="tx1"/>
              </a:solidFill>
            </a:endParaRPr>
          </a:p>
          <a:p>
            <a:pPr algn="r" rtl="1"/>
            <a:r>
              <a:rPr lang="ar-EG" dirty="0">
                <a:solidFill>
                  <a:schemeClr val="tx1"/>
                </a:solidFill>
              </a:rPr>
              <a:t>- </a:t>
            </a:r>
            <a:r>
              <a:rPr lang="ar-SA" dirty="0">
                <a:solidFill>
                  <a:schemeClr val="tx1"/>
                </a:solidFill>
              </a:rPr>
              <a:t>يجب الاعتراف بأي معلومات ليست من تجربتك وليست في إطار "المعرفة </a:t>
            </a:r>
            <a:r>
              <a:rPr lang="ar-EG">
                <a:solidFill>
                  <a:schemeClr val="tx1"/>
                </a:solidFill>
              </a:rPr>
              <a:t>العامة</a:t>
            </a:r>
            <a:r>
              <a:rPr lang="ar-SA">
                <a:solidFill>
                  <a:schemeClr val="tx1"/>
                </a:solidFill>
              </a:rPr>
              <a:t>"، </a:t>
            </a:r>
            <a:r>
              <a:rPr lang="ar-SA" dirty="0">
                <a:solidFill>
                  <a:schemeClr val="tx1"/>
                </a:solidFill>
              </a:rPr>
              <a:t>وذلك من خلال </a:t>
            </a:r>
            <a:r>
              <a:rPr lang="ar-EG" dirty="0">
                <a:solidFill>
                  <a:schemeClr val="tx1"/>
                </a:solidFill>
              </a:rPr>
              <a:t>الاستشهاد</a:t>
            </a:r>
            <a:r>
              <a:rPr lang="en-US" dirty="0">
                <a:solidFill>
                  <a:schemeClr val="tx1"/>
                </a:solidFill>
              </a:rPr>
              <a:t>.</a:t>
            </a:r>
          </a:p>
          <a:p>
            <a:pPr algn="r" rtl="1"/>
            <a:r>
              <a:rPr lang="ar-EG" dirty="0">
                <a:solidFill>
                  <a:schemeClr val="tx1"/>
                </a:solidFill>
              </a:rPr>
              <a:t>- </a:t>
            </a:r>
            <a:r>
              <a:rPr lang="ar-SA" dirty="0">
                <a:solidFill>
                  <a:schemeClr val="tx1"/>
                </a:solidFill>
              </a:rPr>
              <a:t>ارجع إلى تعليمات مؤلفي المجلة على أسلوب الاستشهادات وتنسيقه.</a:t>
            </a:r>
            <a:br>
              <a:rPr lang="en-US" sz="2000" dirty="0"/>
            </a:br>
            <a:endParaRPr lang="en-US" sz="2000" dirty="0"/>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indent="0" algn="just">
              <a:lnSpc>
                <a:spcPct val="100000"/>
              </a:lnSpc>
              <a:spcBef>
                <a:spcPts val="600"/>
              </a:spcBef>
              <a:buClr>
                <a:schemeClr val="dk1"/>
              </a:buClr>
              <a:buNone/>
            </a:pPr>
            <a:r>
              <a:rPr lang="en-US" sz="1200" dirty="0"/>
              <a:t>(</a:t>
            </a:r>
            <a:r>
              <a:rPr lang="en-US" sz="1200" i="1" dirty="0"/>
              <a:t>Researcher Academy, 2018b)</a:t>
            </a: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p:txBody>
      </p:sp>
    </p:spTree>
    <p:extLst>
      <p:ext uri="{BB962C8B-B14F-4D97-AF65-F5344CB8AC3E}">
        <p14:creationId xmlns:p14="http://schemas.microsoft.com/office/powerpoint/2010/main" val="370812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413497" y="535386"/>
            <a:ext cx="7589766" cy="1080900"/>
          </a:xfrm>
          <a:prstGeom prst="rect">
            <a:avLst/>
          </a:prstGeom>
          <a:noFill/>
          <a:ln>
            <a:noFill/>
          </a:ln>
        </p:spPr>
        <p:txBody>
          <a:bodyPr spcFirstLastPara="1" wrap="square" lIns="91425" tIns="45700" rIns="91425" bIns="45700" anchor="t" anchorCtr="0">
            <a:noAutofit/>
          </a:bodyPr>
          <a:lstStyle/>
          <a:p>
            <a:pPr lvl="0" algn="r">
              <a:buClr>
                <a:schemeClr val="dk1"/>
              </a:buClr>
              <a:buSzPts val="3200"/>
            </a:pPr>
            <a:r>
              <a:rPr lang="ar-EG" sz="3200" dirty="0">
                <a:solidFill>
                  <a:srgbClr val="586F7C"/>
                </a:solidFill>
                <a:latin typeface="Open Sans"/>
                <a:ea typeface="Open Sans"/>
                <a:cs typeface="Open Sans"/>
                <a:sym typeface="Open Sans"/>
              </a:rPr>
              <a:t>الرسوم التوضيحية والمواد الداعمة وبيانات البحث</a:t>
            </a:r>
            <a:endParaRPr sz="3200"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274320" y="1725879"/>
            <a:ext cx="11098529" cy="4997649"/>
          </a:xfrm>
          <a:prstGeom prst="rect">
            <a:avLst/>
          </a:prstGeom>
          <a:noFill/>
          <a:ln>
            <a:noFill/>
          </a:ln>
        </p:spPr>
        <p:txBody>
          <a:bodyPr spcFirstLastPara="1" wrap="square" lIns="91425" tIns="45700" rIns="91425" bIns="45700" anchor="t" anchorCtr="0">
            <a:noAutofit/>
          </a:bodyPr>
          <a:lstStyle/>
          <a:p>
            <a:pPr algn="r" rtl="1">
              <a:buClrTx/>
            </a:pPr>
            <a:r>
              <a:rPr lang="ar-EG" dirty="0">
                <a:solidFill>
                  <a:schemeClr val="tx1"/>
                </a:solidFill>
              </a:rPr>
              <a:t>الرسوم التوضيحية الأكثر استخدامًا: الأشكال والجداول</a:t>
            </a:r>
            <a:r>
              <a:rPr lang="en-US" dirty="0">
                <a:solidFill>
                  <a:schemeClr val="tx1"/>
                </a:solidFill>
              </a:rPr>
              <a:t>.</a:t>
            </a:r>
          </a:p>
          <a:p>
            <a:pPr algn="r" rtl="1">
              <a:buClrTx/>
            </a:pPr>
            <a:endParaRPr lang="ar-EG" dirty="0">
              <a:solidFill>
                <a:schemeClr val="tx1"/>
              </a:solidFill>
            </a:endParaRPr>
          </a:p>
          <a:p>
            <a:pPr algn="r" rtl="1">
              <a:buClrTx/>
            </a:pPr>
            <a:r>
              <a:rPr lang="ar-EG" dirty="0">
                <a:solidFill>
                  <a:schemeClr val="tx1"/>
                </a:solidFill>
              </a:rPr>
              <a:t>يجب توضيح التسميات والتعليقات التفسيرية بما يكفي لجعل الجداول والأشكال واضحة تلقائياً، وليس مجرد تكراراً للنتائج الموضحة في النص أو الرسوم التوضيحية الأخرى.</a:t>
            </a:r>
          </a:p>
          <a:p>
            <a:pPr algn="r" rtl="1">
              <a:buClrTx/>
            </a:pPr>
            <a:endParaRPr lang="en-US" dirty="0">
              <a:solidFill>
                <a:schemeClr val="tx1"/>
              </a:solidFill>
            </a:endParaRPr>
          </a:p>
          <a:p>
            <a:pPr algn="r" rtl="1">
              <a:buClrTx/>
            </a:pPr>
            <a:r>
              <a:rPr lang="ar-EG" dirty="0">
                <a:solidFill>
                  <a:schemeClr val="tx1"/>
                </a:solidFill>
              </a:rPr>
              <a:t>المواد الداعمة ، مثل المصادر التكميلية ، يمكن تقديمها لدعم البحث.</a:t>
            </a:r>
          </a:p>
          <a:p>
            <a:pPr algn="r" rtl="1">
              <a:buClrTx/>
            </a:pPr>
            <a:endParaRPr lang="en-US" dirty="0">
              <a:solidFill>
                <a:schemeClr val="tx1"/>
              </a:solidFill>
            </a:endParaRPr>
          </a:p>
          <a:p>
            <a:pPr algn="just" rtl="1">
              <a:buClrTx/>
            </a:pPr>
            <a:r>
              <a:rPr lang="ar-EG" dirty="0">
                <a:solidFill>
                  <a:schemeClr val="tx1"/>
                </a:solidFill>
              </a:rPr>
              <a:t>إتاحة بيانات البحث ، بتتبع المباديء العادلة </a:t>
            </a:r>
            <a:r>
              <a:rPr kumimoji="0" lang="en-US" sz="2000" b="1" i="0" u="none" strike="noStrike" kern="0" cap="none" spc="0" normalizeH="0" baseline="0" noProof="0" dirty="0">
                <a:ln>
                  <a:noFill/>
                </a:ln>
                <a:solidFill>
                  <a:schemeClr val="tx1"/>
                </a:solidFill>
                <a:effectLst/>
                <a:uLnTx/>
                <a:uFillTx/>
                <a:latin typeface="Arial"/>
                <a:cs typeface="Arial"/>
                <a:sym typeface="Arial"/>
                <a:hlinkClick r:id="rId3">
                  <a:extLst>
                    <a:ext uri="{A12FA001-AC4F-418D-AE19-62706E023703}">
                      <ahyp:hlinkClr xmlns:ahyp="http://schemas.microsoft.com/office/drawing/2018/hyperlinkcolor" val="tx"/>
                    </a:ext>
                  </a:extLst>
                </a:hlinkClick>
              </a:rPr>
              <a:t>FAIR</a:t>
            </a:r>
            <a:r>
              <a:rPr lang="ar-EG" dirty="0">
                <a:solidFill>
                  <a:schemeClr val="tx1"/>
                </a:solidFill>
              </a:rPr>
              <a:t>(بحيث يمكن العثور عليها، ويمكن الوصول إليها ، وتكون قابلة للتشغيل البيني، وقابلة لإعادة الاستخدام) ؛ تخزين البيانات في مستودع وأجعل مجموعة البيانات قابلة للاستشهاد بها بشكل مستقل، أو تقديم بيانات موجزة لمقالات تمت مراجعتها من قِبَل النظراء. سيتم فهرسة هذه المقالات وربطها بمقال البحث الأصلي</a:t>
            </a:r>
            <a:r>
              <a:rPr lang="ar-EG" dirty="0"/>
              <a:t>.</a:t>
            </a:r>
            <a:endParaRPr lang="en-US" dirty="0"/>
          </a:p>
          <a:p>
            <a:pPr marL="76200" indent="0">
              <a:lnSpc>
                <a:spcPct val="100000"/>
              </a:lnSpc>
              <a:spcBef>
                <a:spcPts val="600"/>
              </a:spcBef>
              <a:buClr>
                <a:schemeClr val="dk1"/>
              </a:buClr>
              <a:buNone/>
            </a:pPr>
            <a:r>
              <a:rPr lang="ar-EG" dirty="0">
                <a:solidFill>
                  <a:srgbClr val="3F3F3F"/>
                </a:solidFill>
              </a:rPr>
              <a:t> </a:t>
            </a:r>
            <a:r>
              <a:rPr lang="en-US" sz="1200" dirty="0"/>
              <a:t>(</a:t>
            </a:r>
            <a:r>
              <a:rPr lang="en-US" sz="1200" i="1" dirty="0"/>
              <a:t>Researcher Academy, 2018b)</a:t>
            </a: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p:txBody>
      </p:sp>
    </p:spTree>
    <p:extLst>
      <p:ext uri="{BB962C8B-B14F-4D97-AF65-F5344CB8AC3E}">
        <p14:creationId xmlns:p14="http://schemas.microsoft.com/office/powerpoint/2010/main" val="2891295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2532754" y="470839"/>
            <a:ext cx="828675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ar-EG" sz="3200" dirty="0">
                <a:solidFill>
                  <a:srgbClr val="586F7C"/>
                </a:solidFill>
                <a:latin typeface="Open Sans"/>
                <a:ea typeface="Open Sans"/>
                <a:cs typeface="Open Sans"/>
                <a:sym typeface="Open Sans"/>
              </a:rPr>
              <a:t>استراتيجيات للكتابة الفعالة - ترتيب الكتابة</a:t>
            </a:r>
            <a:endParaRPr sz="3200" dirty="0">
              <a:solidFill>
                <a:srgbClr val="586F7C"/>
              </a:solidFill>
              <a:latin typeface="Open Sans"/>
              <a:ea typeface="Open Sans"/>
              <a:cs typeface="Open Sans"/>
              <a:sym typeface="Open Sans"/>
            </a:endParaRPr>
          </a:p>
        </p:txBody>
      </p:sp>
      <p:pic>
        <p:nvPicPr>
          <p:cNvPr id="3074" name="Picture 2" descr="C:\Users\Yuenyin\AppData\Local\Microsoft\Windows\INetCache\Content.Word\sequence of writing an article research academ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8870" y="3823395"/>
            <a:ext cx="501015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idx="1"/>
          </p:nvPr>
        </p:nvSpPr>
        <p:spPr>
          <a:xfrm>
            <a:off x="1053701" y="1673933"/>
            <a:ext cx="8749429" cy="5184067"/>
          </a:xfrm>
        </p:spPr>
        <p:txBody>
          <a:bodyPr/>
          <a:lstStyle/>
          <a:p>
            <a:pPr marL="76200" indent="0" algn="r">
              <a:buNone/>
            </a:pPr>
            <a:r>
              <a:rPr lang="ar-EG" sz="1600" dirty="0">
                <a:solidFill>
                  <a:schemeClr val="tx1"/>
                </a:solidFill>
              </a:rPr>
              <a:t>ترتيب الكتابة: المتن، الجزء السفلى والجزء العلوى</a:t>
            </a:r>
          </a:p>
          <a:p>
            <a:pPr marL="76200" indent="0" algn="r">
              <a:buNone/>
            </a:pPr>
            <a:r>
              <a:rPr lang="ar-EG" sz="1600" dirty="0">
                <a:solidFill>
                  <a:schemeClr val="tx1"/>
                </a:solidFill>
              </a:rPr>
              <a:t>- ابدأ بتقديم البيانات في الأشكال والجداول و/أو الرسوم التوضيحية الأخرى</a:t>
            </a:r>
          </a:p>
          <a:p>
            <a:pPr marL="76200" indent="0" algn="r">
              <a:buNone/>
            </a:pPr>
            <a:r>
              <a:rPr lang="ar-EG" sz="1600" dirty="0">
                <a:solidFill>
                  <a:schemeClr val="tx1"/>
                </a:solidFill>
              </a:rPr>
              <a:t>- وصف المناهج المستخدمة والنتائج التى توصلت اليها</a:t>
            </a:r>
          </a:p>
          <a:p>
            <a:pPr marL="76200" indent="0" algn="r">
              <a:buNone/>
            </a:pPr>
            <a:r>
              <a:rPr lang="ar-EG" sz="1600" dirty="0">
                <a:solidFill>
                  <a:schemeClr val="tx1"/>
                </a:solidFill>
              </a:rPr>
              <a:t>- ستكون المناقشة حول المناهج والنتائج</a:t>
            </a:r>
          </a:p>
          <a:p>
            <a:pPr marL="76200" indent="0" algn="r">
              <a:buNone/>
            </a:pPr>
            <a:r>
              <a:rPr lang="ar-EG" sz="1600" dirty="0">
                <a:solidFill>
                  <a:schemeClr val="tx1"/>
                </a:solidFill>
              </a:rPr>
              <a:t>- ثم اكتب الاستنتاج والمقدمة</a:t>
            </a:r>
          </a:p>
          <a:p>
            <a:pPr marL="76200" indent="0" algn="r">
              <a:buNone/>
            </a:pPr>
            <a:r>
              <a:rPr lang="ar-EG" sz="1600" dirty="0">
                <a:solidFill>
                  <a:schemeClr val="tx1"/>
                </a:solidFill>
              </a:rPr>
              <a:t>- أخيرًا ، اكتب العنوان ، الملخص والكلمات المفتاحية لتسليط الضوء على محتوى المقالة</a:t>
            </a:r>
            <a:endParaRPr lang="en-US" sz="1600" dirty="0">
              <a:solidFill>
                <a:schemeClr val="tx1"/>
              </a:solidFill>
            </a:endParaRPr>
          </a:p>
          <a:p>
            <a:pPr>
              <a:buFont typeface="Arial" panose="020B0604020202020204" pitchFamily="34" charset="0"/>
              <a:buChar char="•"/>
            </a:pPr>
            <a:endParaRPr lang="en-US" sz="1600" dirty="0"/>
          </a:p>
          <a:p>
            <a:pPr>
              <a:buFont typeface="Arial" panose="020B0604020202020204" pitchFamily="34" charset="0"/>
              <a:buChar char="•"/>
            </a:pPr>
            <a:endParaRPr lang="en-US" sz="1600" dirty="0"/>
          </a:p>
          <a:p>
            <a:pPr>
              <a:buFont typeface="Arial" panose="020B0604020202020204" pitchFamily="34" charset="0"/>
              <a:buChar char="•"/>
            </a:pPr>
            <a:endParaRPr lang="en-US" sz="1600" dirty="0"/>
          </a:p>
          <a:p>
            <a:pPr marL="533400" lvl="1" indent="0">
              <a:buNone/>
            </a:pPr>
            <a:r>
              <a:rPr lang="en-US" sz="1400" b="1" dirty="0"/>
              <a:t>                                                 </a:t>
            </a:r>
            <a:endParaRPr lang="ar-EG" sz="1400" b="1" dirty="0"/>
          </a:p>
          <a:p>
            <a:pPr marL="533400" lvl="1" indent="0">
              <a:buNone/>
            </a:pPr>
            <a:endParaRPr lang="ar-EG" sz="1400" b="1" dirty="0"/>
          </a:p>
          <a:p>
            <a:pPr marL="533400" lvl="1" indent="0">
              <a:buNone/>
            </a:pPr>
            <a:endParaRPr lang="en-US" sz="1400" b="1" dirty="0"/>
          </a:p>
          <a:p>
            <a:pPr marL="533400" lvl="1" indent="0">
              <a:lnSpc>
                <a:spcPct val="150000"/>
              </a:lnSpc>
              <a:buNone/>
            </a:pPr>
            <a:r>
              <a:rPr lang="en-US" sz="1400" dirty="0"/>
              <a:t>                                             Order of writing (Researcher Academy, 2021)</a:t>
            </a:r>
            <a:endParaRPr lang="ar-EG" sz="1400" dirty="0"/>
          </a:p>
          <a:p>
            <a:pPr marL="533400" lvl="1" indent="0">
              <a:lnSpc>
                <a:spcPct val="150000"/>
              </a:lnSpc>
              <a:buNone/>
            </a:pPr>
            <a:endParaRPr lang="en-US" sz="1400" dirty="0"/>
          </a:p>
        </p:txBody>
      </p:sp>
    </p:spTree>
    <p:extLst>
      <p:ext uri="{BB962C8B-B14F-4D97-AF65-F5344CB8AC3E}">
        <p14:creationId xmlns:p14="http://schemas.microsoft.com/office/powerpoint/2010/main" val="1933433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3044414" y="449324"/>
            <a:ext cx="8105887"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ar-EG" sz="3200" dirty="0">
                <a:solidFill>
                  <a:srgbClr val="586F7C"/>
                </a:solidFill>
                <a:latin typeface="Open Sans"/>
                <a:ea typeface="Open Sans"/>
                <a:cs typeface="Open Sans"/>
                <a:sym typeface="Open Sans"/>
              </a:rPr>
              <a:t>استراتيجيات للكتابة الفعالة - جودة اللغة</a:t>
            </a:r>
            <a:endParaRPr sz="3200"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274320" y="1725879"/>
            <a:ext cx="11098529" cy="4997649"/>
          </a:xfrm>
          <a:prstGeom prst="rect">
            <a:avLst/>
          </a:prstGeom>
          <a:noFill/>
          <a:ln>
            <a:noFill/>
          </a:ln>
        </p:spPr>
        <p:txBody>
          <a:bodyPr spcFirstLastPara="1" wrap="square" lIns="91425" tIns="45700" rIns="91425" bIns="45700" anchor="t" anchorCtr="0">
            <a:noAutofit/>
          </a:bodyPr>
          <a:lstStyle/>
          <a:p>
            <a:pPr algn="r" rtl="1">
              <a:buClrTx/>
            </a:pPr>
            <a:r>
              <a:rPr lang="ar-SA" dirty="0">
                <a:solidFill>
                  <a:schemeClr val="tx1"/>
                </a:solidFill>
              </a:rPr>
              <a:t>يجب تقديم</a:t>
            </a:r>
            <a:r>
              <a:rPr lang="ar-EG" dirty="0">
                <a:solidFill>
                  <a:schemeClr val="tx1"/>
                </a:solidFill>
              </a:rPr>
              <a:t> اللغة</a:t>
            </a:r>
            <a:r>
              <a:rPr lang="ar-SA" dirty="0">
                <a:solidFill>
                  <a:schemeClr val="tx1"/>
                </a:solidFill>
              </a:rPr>
              <a:t> بطريقة واضحة وموجزة.</a:t>
            </a:r>
            <a:endParaRPr lang="en-US" dirty="0">
              <a:solidFill>
                <a:schemeClr val="tx1"/>
              </a:solidFill>
            </a:endParaRPr>
          </a:p>
          <a:p>
            <a:pPr algn="r" rtl="1">
              <a:buClrTx/>
            </a:pPr>
            <a:r>
              <a:rPr lang="ar-SA" dirty="0">
                <a:solidFill>
                  <a:schemeClr val="tx1"/>
                </a:solidFill>
              </a:rPr>
              <a:t>اجعل </a:t>
            </a:r>
            <a:r>
              <a:rPr lang="ar-EG" dirty="0">
                <a:solidFill>
                  <a:schemeClr val="tx1"/>
                </a:solidFill>
              </a:rPr>
              <a:t>اللغة</a:t>
            </a:r>
            <a:r>
              <a:rPr lang="ar-SA" dirty="0">
                <a:solidFill>
                  <a:schemeClr val="tx1"/>
                </a:solidFill>
              </a:rPr>
              <a:t> بسيط</a:t>
            </a:r>
            <a:r>
              <a:rPr lang="ar-EG" dirty="0">
                <a:solidFill>
                  <a:schemeClr val="tx1"/>
                </a:solidFill>
              </a:rPr>
              <a:t>ة</a:t>
            </a:r>
            <a:r>
              <a:rPr lang="ar-SA" dirty="0">
                <a:solidFill>
                  <a:schemeClr val="tx1"/>
                </a:solidFill>
              </a:rPr>
              <a:t> - تجنب الكلمات أو العبارات غير الضرورية.</a:t>
            </a:r>
            <a:endParaRPr lang="en-US" dirty="0">
              <a:solidFill>
                <a:schemeClr val="tx1"/>
              </a:solidFill>
            </a:endParaRPr>
          </a:p>
          <a:p>
            <a:pPr algn="r" rtl="1">
              <a:buClrTx/>
            </a:pPr>
            <a:r>
              <a:rPr lang="ar-SA" dirty="0">
                <a:solidFill>
                  <a:schemeClr val="tx1"/>
                </a:solidFill>
              </a:rPr>
              <a:t>استخدم زمن الفعل الصحيح</a:t>
            </a:r>
            <a:r>
              <a:rPr lang="en-US" dirty="0">
                <a:solidFill>
                  <a:schemeClr val="tx1"/>
                </a:solidFill>
              </a:rPr>
              <a:t> </a:t>
            </a:r>
            <a:r>
              <a:rPr lang="ar-EG" dirty="0">
                <a:solidFill>
                  <a:schemeClr val="tx1"/>
                </a:solidFill>
              </a:rPr>
              <a:t> </a:t>
            </a:r>
            <a:endParaRPr lang="en-US" dirty="0">
              <a:solidFill>
                <a:schemeClr val="tx1"/>
              </a:solidFill>
            </a:endParaRPr>
          </a:p>
          <a:p>
            <a:pPr lvl="1" algn="r" rtl="1">
              <a:buClrTx/>
            </a:pPr>
            <a:r>
              <a:rPr lang="ar-EG" dirty="0">
                <a:solidFill>
                  <a:schemeClr val="tx1"/>
                </a:solidFill>
              </a:rPr>
              <a:t> </a:t>
            </a:r>
            <a:r>
              <a:rPr lang="ar-SA" dirty="0">
                <a:solidFill>
                  <a:schemeClr val="tx1"/>
                </a:solidFill>
              </a:rPr>
              <a:t>بالنسبة للحقائق والفرضيات المعروفة ، استخدم الفعل المضارع.</a:t>
            </a:r>
            <a:endParaRPr lang="en-US" dirty="0">
              <a:solidFill>
                <a:schemeClr val="tx1"/>
              </a:solidFill>
            </a:endParaRPr>
          </a:p>
          <a:p>
            <a:pPr lvl="1" algn="r" rtl="1">
              <a:buClrTx/>
            </a:pPr>
            <a:r>
              <a:rPr lang="ar-EG" dirty="0">
                <a:solidFill>
                  <a:schemeClr val="tx1"/>
                </a:solidFill>
              </a:rPr>
              <a:t>- </a:t>
            </a:r>
            <a:r>
              <a:rPr lang="ar-SA" dirty="0">
                <a:solidFill>
                  <a:schemeClr val="tx1"/>
                </a:solidFill>
              </a:rPr>
              <a:t>استخدم الفعل في صيغة الماضي لوصف التجربة التي أجريت ونتائجها.</a:t>
            </a:r>
            <a:endParaRPr lang="en-US" dirty="0">
              <a:solidFill>
                <a:schemeClr val="tx1"/>
              </a:solidFill>
            </a:endParaRPr>
          </a:p>
          <a:p>
            <a:pPr algn="r" rtl="1">
              <a:buClrTx/>
            </a:pPr>
            <a:r>
              <a:rPr lang="ar-SA" dirty="0">
                <a:solidFill>
                  <a:schemeClr val="tx1"/>
                </a:solidFill>
              </a:rPr>
              <a:t>تأكد من أن المقالة خالية من الأخطاء النحوية والإملائية وغيرها من الأخطاء الشائعة.</a:t>
            </a:r>
            <a:endParaRPr lang="ar-EG" dirty="0">
              <a:solidFill>
                <a:schemeClr val="tx1"/>
              </a:solidFill>
            </a:endParaRPr>
          </a:p>
          <a:p>
            <a:pPr algn="just" rtl="1">
              <a:buClrTx/>
            </a:pPr>
            <a:r>
              <a:rPr lang="ar-EG" dirty="0">
                <a:solidFill>
                  <a:schemeClr val="tx1"/>
                </a:solidFill>
              </a:rPr>
              <a:t>قبل تقديم المقالة، اطلب من الزملاء الموثوقين الذين هم على دراية بمجال الموضوع قراءة المقالة؛ عند التقديم إلى مجلة باللغة الإنجليزية وكانت اللغة الإنجليزية هي لغتك الثانية، اسأل متحدثًا باللغة الإنجليزية أو استخدم خدمة تحرير اللغة لمراجعة الكتابة</a:t>
            </a:r>
            <a:endParaRPr lang="en-US" dirty="0">
              <a:solidFill>
                <a:schemeClr val="tx1"/>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indent="0" algn="just">
              <a:lnSpc>
                <a:spcPct val="100000"/>
              </a:lnSpc>
              <a:spcBef>
                <a:spcPts val="600"/>
              </a:spcBef>
              <a:buClr>
                <a:schemeClr val="dk1"/>
              </a:buClr>
              <a:buNone/>
            </a:pPr>
            <a:r>
              <a:rPr lang="en-US" sz="1200" dirty="0"/>
              <a:t>(</a:t>
            </a:r>
            <a:r>
              <a:rPr lang="en-US" sz="1200" i="1" dirty="0"/>
              <a:t>Researcher Academy, 2018b)</a:t>
            </a: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p:txBody>
      </p:sp>
    </p:spTree>
    <p:extLst>
      <p:ext uri="{BB962C8B-B14F-4D97-AF65-F5344CB8AC3E}">
        <p14:creationId xmlns:p14="http://schemas.microsoft.com/office/powerpoint/2010/main" val="127170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4076700" y="546143"/>
            <a:ext cx="787527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ar-EG" sz="3200" dirty="0">
                <a:solidFill>
                  <a:srgbClr val="586F7C"/>
                </a:solidFill>
                <a:latin typeface="Open Sans"/>
                <a:ea typeface="Open Sans"/>
                <a:cs typeface="Open Sans"/>
                <a:sym typeface="Open Sans"/>
              </a:rPr>
              <a:t>مثال على المقال المكتوب جيدًا</a:t>
            </a:r>
            <a:r>
              <a:rPr lang="en-US" sz="3200" dirty="0">
                <a:solidFill>
                  <a:srgbClr val="586F7C"/>
                </a:solidFill>
                <a:latin typeface="Open Sans"/>
                <a:ea typeface="Open Sans"/>
                <a:cs typeface="Open Sans"/>
                <a:sym typeface="Open Sans"/>
              </a:rPr>
              <a:t> </a:t>
            </a:r>
            <a:endParaRPr sz="3200"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274321" y="1924586"/>
            <a:ext cx="5657849" cy="4654698"/>
          </a:xfrm>
          <a:prstGeom prst="rect">
            <a:avLst/>
          </a:prstGeom>
          <a:noFill/>
          <a:ln>
            <a:noFill/>
          </a:ln>
        </p:spPr>
        <p:txBody>
          <a:bodyPr spcFirstLastPara="1" wrap="square" lIns="91425" tIns="45700" rIns="91425" bIns="45700" anchor="t" anchorCtr="0">
            <a:noAutofit/>
          </a:bodyPr>
          <a:lstStyle/>
          <a:p>
            <a:pPr algn="just" rtl="1">
              <a:lnSpc>
                <a:spcPct val="100000"/>
              </a:lnSpc>
              <a:spcBef>
                <a:spcPts val="600"/>
              </a:spcBef>
              <a:buClr>
                <a:schemeClr val="dk1"/>
              </a:buClr>
            </a:pPr>
            <a:r>
              <a:rPr lang="ar-SA" dirty="0">
                <a:solidFill>
                  <a:schemeClr val="tx1"/>
                </a:solidFill>
              </a:rPr>
              <a:t>قامت ميشيل يوعمان</a:t>
            </a:r>
            <a:r>
              <a:rPr lang="en-US" sz="2000" dirty="0">
                <a:solidFill>
                  <a:schemeClr val="tx1"/>
                </a:solidFill>
              </a:rPr>
              <a:t>Michelle Yeoman </a:t>
            </a:r>
            <a:r>
              <a:rPr lang="ar-SA" dirty="0">
                <a:solidFill>
                  <a:schemeClr val="tx1"/>
                </a:solidFill>
              </a:rPr>
              <a:t> </a:t>
            </a:r>
            <a:r>
              <a:rPr lang="ar-EG" dirty="0">
                <a:solidFill>
                  <a:schemeClr val="tx1"/>
                </a:solidFill>
              </a:rPr>
              <a:t>بالتعليق على</a:t>
            </a:r>
            <a:r>
              <a:rPr lang="ar-SA" dirty="0">
                <a:solidFill>
                  <a:schemeClr val="tx1"/>
                </a:solidFill>
              </a:rPr>
              <a:t> </a:t>
            </a:r>
            <a:r>
              <a:rPr lang="ar-SA" dirty="0">
                <a:solidFill>
                  <a:schemeClr val="tx1"/>
                </a:solidFill>
                <a:hlinkClick r:id="rId3"/>
              </a:rPr>
              <a:t>مقال </a:t>
            </a:r>
            <a:r>
              <a:rPr lang="ar-EG" dirty="0">
                <a:solidFill>
                  <a:schemeClr val="tx1"/>
                </a:solidFill>
                <a:hlinkClick r:id="rId3"/>
              </a:rPr>
              <a:t> </a:t>
            </a:r>
            <a:r>
              <a:rPr lang="en-US" dirty="0">
                <a:solidFill>
                  <a:schemeClr val="tx1"/>
                </a:solidFill>
                <a:hlinkClick r:id="rId3"/>
              </a:rPr>
              <a:t>PLOS</a:t>
            </a:r>
            <a:r>
              <a:rPr lang="ar-EG" dirty="0">
                <a:solidFill>
                  <a:schemeClr val="tx1"/>
                </a:solidFill>
              </a:rPr>
              <a:t> </a:t>
            </a:r>
            <a:r>
              <a:rPr lang="en-US" dirty="0">
                <a:solidFill>
                  <a:schemeClr val="tx1"/>
                </a:solidFill>
              </a:rPr>
              <a:t> </a:t>
            </a:r>
            <a:r>
              <a:rPr lang="ar-SA" dirty="0">
                <a:solidFill>
                  <a:schemeClr val="tx1"/>
                </a:solidFill>
              </a:rPr>
              <a:t>لتوضيح جوانب مختلفة من مقال علمي مكتوب جيدًا. </a:t>
            </a:r>
            <a:r>
              <a:rPr lang="ar-SA" sz="2000" dirty="0">
                <a:solidFill>
                  <a:schemeClr val="tx1"/>
                </a:solidFill>
              </a:rPr>
              <a:t>(</a:t>
            </a:r>
            <a:r>
              <a:rPr lang="en-US" sz="2000" dirty="0">
                <a:solidFill>
                  <a:schemeClr val="tx1"/>
                </a:solidFill>
              </a:rPr>
              <a:t>Yeoman 2013</a:t>
            </a:r>
            <a:r>
              <a:rPr lang="ar-SA" sz="2000" dirty="0">
                <a:solidFill>
                  <a:schemeClr val="tx1"/>
                </a:solidFill>
              </a:rPr>
              <a:t>)، </a:t>
            </a:r>
            <a:r>
              <a:rPr lang="ar-SA" dirty="0">
                <a:solidFill>
                  <a:schemeClr val="tx1"/>
                </a:solidFill>
              </a:rPr>
              <a:t>ويعتبر هذا مرجع جيد للمؤلفين ويمكن العثور عليه على موقع المؤلف</a:t>
            </a:r>
            <a:r>
              <a:rPr lang="en-US" sz="2400" u="sng" dirty="0">
                <a:hlinkClick r:id="rId4"/>
              </a:rPr>
              <a:t> </a:t>
            </a:r>
            <a:r>
              <a:rPr lang="ar-EG" sz="2400" u="sng" dirty="0">
                <a:hlinkClick r:id="rId4"/>
              </a:rPr>
              <a:t> </a:t>
            </a:r>
            <a:r>
              <a:rPr lang="en-US" sz="2400" u="sng" dirty="0" err="1">
                <a:hlinkClick r:id="rId4"/>
              </a:rPr>
              <a:t>AuthorAid</a:t>
            </a:r>
            <a:r>
              <a:rPr lang="ar-EG" sz="2400" u="sng" dirty="0"/>
              <a:t>  </a:t>
            </a:r>
            <a:endParaRPr lang="en-US" dirty="0"/>
          </a:p>
          <a:p>
            <a:pPr algn="just" rtl="1">
              <a:lnSpc>
                <a:spcPct val="100000"/>
              </a:lnSpc>
              <a:spcBef>
                <a:spcPts val="600"/>
              </a:spcBef>
              <a:buClr>
                <a:schemeClr val="dk1"/>
              </a:buClr>
            </a:pPr>
            <a:endParaRPr lang="en-US" dirty="0">
              <a:solidFill>
                <a:srgbClr val="3F3F3F"/>
              </a:solidFill>
            </a:endParaRPr>
          </a:p>
          <a:p>
            <a:pPr marL="76200" lvl="0" indent="0" algn="just">
              <a:lnSpc>
                <a:spcPct val="100000"/>
              </a:lnSpc>
              <a:spcBef>
                <a:spcPts val="600"/>
              </a:spcBef>
              <a:buClr>
                <a:schemeClr val="dk1"/>
              </a:buClr>
              <a:buNone/>
            </a:pPr>
            <a:endParaRPr lang="en-US" sz="1200" dirty="0"/>
          </a:p>
          <a:p>
            <a:pPr marL="76200" lvl="0" indent="0" algn="just">
              <a:lnSpc>
                <a:spcPct val="100000"/>
              </a:lnSpc>
              <a:spcBef>
                <a:spcPts val="600"/>
              </a:spcBef>
              <a:buClr>
                <a:schemeClr val="dk1"/>
              </a:buClr>
              <a:buNone/>
            </a:pPr>
            <a:endParaRPr lang="en-US" sz="1200" dirty="0"/>
          </a:p>
          <a:p>
            <a:pPr marL="76200" lvl="0" indent="0" algn="just">
              <a:lnSpc>
                <a:spcPct val="100000"/>
              </a:lnSpc>
              <a:spcBef>
                <a:spcPts val="600"/>
              </a:spcBef>
              <a:buClr>
                <a:schemeClr val="dk1"/>
              </a:buClr>
              <a:buNone/>
            </a:pPr>
            <a:endParaRPr lang="en-US" sz="1200" dirty="0"/>
          </a:p>
          <a:p>
            <a:pPr marL="76200" lvl="0" indent="0" algn="just">
              <a:lnSpc>
                <a:spcPct val="100000"/>
              </a:lnSpc>
              <a:spcBef>
                <a:spcPts val="600"/>
              </a:spcBef>
              <a:buClr>
                <a:schemeClr val="dk1"/>
              </a:buClr>
              <a:buNone/>
            </a:pPr>
            <a:endParaRPr lang="en-US" sz="1200" dirty="0"/>
          </a:p>
          <a:p>
            <a:pPr marL="76200" lvl="0" indent="0" algn="just">
              <a:lnSpc>
                <a:spcPct val="100000"/>
              </a:lnSpc>
              <a:spcBef>
                <a:spcPts val="600"/>
              </a:spcBef>
              <a:buClr>
                <a:schemeClr val="dk1"/>
              </a:buClr>
              <a:buNone/>
            </a:pPr>
            <a:endParaRPr lang="en-US" sz="1200" dirty="0"/>
          </a:p>
          <a:p>
            <a:pPr marL="76200" lvl="0" indent="0" algn="just">
              <a:lnSpc>
                <a:spcPct val="100000"/>
              </a:lnSpc>
              <a:spcBef>
                <a:spcPts val="600"/>
              </a:spcBef>
              <a:buClr>
                <a:schemeClr val="dk1"/>
              </a:buClr>
              <a:buNone/>
            </a:pPr>
            <a:endParaRPr lang="en-US" sz="1200" dirty="0"/>
          </a:p>
          <a:p>
            <a:pPr marL="76200" lvl="0" indent="0" algn="just">
              <a:lnSpc>
                <a:spcPct val="100000"/>
              </a:lnSpc>
              <a:spcBef>
                <a:spcPts val="600"/>
              </a:spcBef>
              <a:buClr>
                <a:schemeClr val="dk1"/>
              </a:buClr>
              <a:buNone/>
            </a:pPr>
            <a:endParaRPr lang="en-US" sz="1200" dirty="0"/>
          </a:p>
          <a:p>
            <a:pPr marL="76200" lvl="0" indent="0" algn="just">
              <a:lnSpc>
                <a:spcPct val="100000"/>
              </a:lnSpc>
              <a:spcBef>
                <a:spcPts val="600"/>
              </a:spcBef>
              <a:buClr>
                <a:schemeClr val="dk1"/>
              </a:buClr>
              <a:buNone/>
            </a:pPr>
            <a:r>
              <a:rPr lang="en-US" sz="1200" i="1" dirty="0"/>
              <a:t>(Yeoman, 2013)</a:t>
            </a:r>
            <a:endParaRPr lang="en-US" sz="1200" i="1" dirty="0">
              <a:solidFill>
                <a:srgbClr val="3F3F3F"/>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7048" y="1725879"/>
            <a:ext cx="5034922" cy="5052112"/>
          </a:xfrm>
          <a:prstGeom prst="rect">
            <a:avLst/>
          </a:prstGeom>
          <a:ln w="9525">
            <a:solidFill>
              <a:schemeClr val="bg2"/>
            </a:solidFill>
          </a:ln>
        </p:spPr>
      </p:pic>
    </p:spTree>
    <p:extLst>
      <p:ext uri="{BB962C8B-B14F-4D97-AF65-F5344CB8AC3E}">
        <p14:creationId xmlns:p14="http://schemas.microsoft.com/office/powerpoint/2010/main" val="3181169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6868085" y="492354"/>
            <a:ext cx="787527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ar-EG" sz="3200" dirty="0">
                <a:solidFill>
                  <a:srgbClr val="586F7C"/>
                </a:solidFill>
                <a:latin typeface="Open Sans"/>
                <a:ea typeface="Open Sans"/>
                <a:cs typeface="Open Sans"/>
                <a:sym typeface="Open Sans"/>
              </a:rPr>
              <a:t>الملخص</a:t>
            </a:r>
            <a:endParaRPr sz="3200"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171450" y="1405839"/>
            <a:ext cx="11098529" cy="4997649"/>
          </a:xfrm>
          <a:prstGeom prst="rect">
            <a:avLst/>
          </a:prstGeom>
          <a:noFill/>
          <a:ln>
            <a:noFill/>
          </a:ln>
        </p:spPr>
        <p:txBody>
          <a:bodyPr spcFirstLastPara="1" wrap="square" lIns="91425" tIns="45700" rIns="91425" bIns="45700" anchor="t" anchorCtr="0">
            <a:noAutofit/>
          </a:bodyPr>
          <a:lstStyle/>
          <a:p>
            <a:pPr marL="76200" indent="0" algn="just">
              <a:lnSpc>
                <a:spcPct val="100000"/>
              </a:lnSpc>
              <a:spcBef>
                <a:spcPts val="600"/>
              </a:spcBef>
              <a:buClr>
                <a:schemeClr val="dk1"/>
              </a:buClr>
              <a:buNone/>
            </a:pPr>
            <a:r>
              <a:rPr lang="en-US" sz="2000" dirty="0"/>
              <a:t>  </a:t>
            </a:r>
            <a:endParaRPr lang="en-US" sz="2000" dirty="0">
              <a:solidFill>
                <a:schemeClr val="tx1">
                  <a:lumMod val="85000"/>
                  <a:lumOff val="15000"/>
                </a:schemeClr>
              </a:solidFill>
            </a:endParaRPr>
          </a:p>
          <a:p>
            <a:pPr algn="r" rtl="1">
              <a:buClrTx/>
            </a:pPr>
            <a:r>
              <a:rPr lang="ar-SA" dirty="0">
                <a:solidFill>
                  <a:schemeClr val="tx1"/>
                </a:solidFill>
              </a:rPr>
              <a:t>لخص هذا العرض التقديمي الخطوات الرئيسية لنشر تقرير بحثي في مجلة علمية ، وهي طريقة مهمة لنشر نتائج البحث</a:t>
            </a:r>
            <a:endParaRPr lang="en-US" dirty="0">
              <a:solidFill>
                <a:schemeClr val="tx1"/>
              </a:solidFill>
            </a:endParaRPr>
          </a:p>
          <a:p>
            <a:pPr algn="r" rtl="1">
              <a:buClrTx/>
            </a:pPr>
            <a:r>
              <a:rPr lang="ar-SA" dirty="0">
                <a:solidFill>
                  <a:schemeClr val="tx1"/>
                </a:solidFill>
              </a:rPr>
              <a:t>أبرز الجوانب التي يجب على المؤلفين مراعاتها في </a:t>
            </a:r>
            <a:endParaRPr lang="ar-EG" dirty="0">
              <a:solidFill>
                <a:schemeClr val="tx1"/>
              </a:solidFill>
            </a:endParaRPr>
          </a:p>
          <a:p>
            <a:pPr lvl="1" algn="r" rtl="1">
              <a:buClrTx/>
              <a:buFont typeface="Courier New" panose="02070309020205020404" pitchFamily="49" charset="0"/>
              <a:buChar char="o"/>
            </a:pPr>
            <a:r>
              <a:rPr lang="ar-EG" dirty="0">
                <a:solidFill>
                  <a:schemeClr val="tx1"/>
                </a:solidFill>
              </a:rPr>
              <a:t>تحديد</a:t>
            </a:r>
            <a:r>
              <a:rPr lang="ar-SA" dirty="0">
                <a:solidFill>
                  <a:schemeClr val="tx1"/>
                </a:solidFill>
              </a:rPr>
              <a:t> المجلة المناسبة</a:t>
            </a:r>
            <a:endParaRPr lang="en-US" dirty="0">
              <a:solidFill>
                <a:schemeClr val="tx1"/>
              </a:solidFill>
            </a:endParaRPr>
          </a:p>
          <a:p>
            <a:pPr lvl="1" algn="r" rtl="1">
              <a:buClrTx/>
              <a:buFont typeface="Courier New" panose="02070309020205020404" pitchFamily="49" charset="0"/>
              <a:buChar char="o"/>
            </a:pPr>
            <a:r>
              <a:rPr lang="ar-SA" dirty="0">
                <a:solidFill>
                  <a:schemeClr val="tx1"/>
                </a:solidFill>
              </a:rPr>
              <a:t>إعداد </a:t>
            </a:r>
            <a:r>
              <a:rPr lang="ar-EG" dirty="0">
                <a:solidFill>
                  <a:schemeClr val="tx1"/>
                </a:solidFill>
              </a:rPr>
              <a:t>المقالة</a:t>
            </a:r>
            <a:endParaRPr lang="en-US" dirty="0">
              <a:solidFill>
                <a:schemeClr val="tx1"/>
              </a:solidFill>
            </a:endParaRPr>
          </a:p>
          <a:p>
            <a:pPr algn="r" rtl="1">
              <a:buClrTx/>
            </a:pPr>
            <a:r>
              <a:rPr lang="ar-SA" dirty="0">
                <a:solidFill>
                  <a:schemeClr val="tx1"/>
                </a:solidFill>
              </a:rPr>
              <a:t>لخص بنية المقالة النموذجية ، وكيف ينبغي كتابة كل قسم.</a:t>
            </a:r>
            <a:endParaRPr lang="en-US" dirty="0">
              <a:solidFill>
                <a:schemeClr val="tx1"/>
              </a:solidFill>
            </a:endParaRPr>
          </a:p>
          <a:p>
            <a:pPr algn="r" rtl="1">
              <a:buClrTx/>
            </a:pPr>
            <a:r>
              <a:rPr lang="ar-SA" dirty="0">
                <a:solidFill>
                  <a:schemeClr val="tx1"/>
                </a:solidFill>
              </a:rPr>
              <a:t>مناقش</a:t>
            </a:r>
            <a:r>
              <a:rPr lang="ar-EG" dirty="0">
                <a:solidFill>
                  <a:schemeClr val="tx1"/>
                </a:solidFill>
              </a:rPr>
              <a:t>ة</a:t>
            </a:r>
            <a:r>
              <a:rPr lang="ar-SA" dirty="0">
                <a:solidFill>
                  <a:schemeClr val="tx1"/>
                </a:solidFill>
              </a:rPr>
              <a:t> أخلاقيات النشر، في سياق اختيار مجلة مناسبة للنشر.</a:t>
            </a:r>
            <a:endParaRPr lang="en-US" dirty="0">
              <a:solidFill>
                <a:schemeClr val="tx1"/>
              </a:solidFill>
            </a:endParaRPr>
          </a:p>
          <a:p>
            <a:pPr algn="just">
              <a:lnSpc>
                <a:spcPct val="100000"/>
              </a:lnSpc>
              <a:spcBef>
                <a:spcPts val="600"/>
              </a:spcBef>
              <a:buClr>
                <a:schemeClr val="dk1"/>
              </a:buClr>
            </a:pPr>
            <a:endParaRPr lang="en-US" dirty="0">
              <a:solidFill>
                <a:schemeClr val="tx1">
                  <a:lumMod val="75000"/>
                  <a:lumOff val="25000"/>
                </a:schemeClr>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p:txBody>
      </p:sp>
    </p:spTree>
    <p:extLst>
      <p:ext uri="{BB962C8B-B14F-4D97-AF65-F5344CB8AC3E}">
        <p14:creationId xmlns:p14="http://schemas.microsoft.com/office/powerpoint/2010/main" val="1353656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453754" y="384089"/>
            <a:ext cx="7707086" cy="1080900"/>
          </a:xfrm>
          <a:prstGeom prst="rect">
            <a:avLst/>
          </a:prstGeom>
          <a:noFill/>
          <a:ln>
            <a:noFill/>
          </a:ln>
        </p:spPr>
        <p:txBody>
          <a:bodyPr spcFirstLastPara="1" wrap="square" lIns="91425" tIns="45700" rIns="91425" bIns="45700" anchor="t" anchorCtr="0">
            <a:normAutofit/>
          </a:bodyPr>
          <a:lstStyle/>
          <a:p>
            <a:pPr lvl="0" algn="r">
              <a:buClr>
                <a:schemeClr val="dk1"/>
              </a:buClr>
              <a:buSzPts val="3200"/>
            </a:pPr>
            <a:r>
              <a:rPr lang="ar-EG" sz="3600" dirty="0">
                <a:solidFill>
                  <a:srgbClr val="586F7C"/>
                </a:solidFill>
                <a:latin typeface="Open Sans"/>
                <a:ea typeface="Open Sans"/>
                <a:cs typeface="Open Sans"/>
                <a:sym typeface="Open Sans"/>
              </a:rPr>
              <a:t>الأهداف التعليمية</a:t>
            </a:r>
            <a:endParaRPr dirty="0">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989381" y="2412497"/>
            <a:ext cx="9613800" cy="3599400"/>
          </a:xfrm>
          <a:prstGeom prst="rect">
            <a:avLst/>
          </a:prstGeom>
          <a:noFill/>
          <a:ln>
            <a:noFill/>
          </a:ln>
        </p:spPr>
        <p:txBody>
          <a:bodyPr spcFirstLastPara="1" wrap="square" lIns="91425" tIns="45700" rIns="91425" bIns="45700" anchor="t" anchorCtr="0">
            <a:normAutofit/>
          </a:bodyPr>
          <a:lstStyle/>
          <a:p>
            <a:pPr algn="r" rtl="1"/>
            <a:r>
              <a:rPr lang="ar-EG" dirty="0"/>
              <a:t>- </a:t>
            </a:r>
            <a:r>
              <a:rPr lang="ar-EG" dirty="0">
                <a:solidFill>
                  <a:schemeClr val="tx1"/>
                </a:solidFill>
              </a:rPr>
              <a:t>نشر ناتج البحث ونشر المجلات</a:t>
            </a:r>
            <a:endParaRPr lang="en-US" dirty="0">
              <a:solidFill>
                <a:schemeClr val="tx1"/>
              </a:solidFill>
            </a:endParaRPr>
          </a:p>
          <a:p>
            <a:pPr algn="r" rtl="1"/>
            <a:r>
              <a:rPr lang="ar-EG" dirty="0">
                <a:solidFill>
                  <a:schemeClr val="tx1"/>
                </a:solidFill>
              </a:rPr>
              <a:t>- استهدف المجلة المناسبة</a:t>
            </a:r>
            <a:endParaRPr lang="en-US" dirty="0">
              <a:solidFill>
                <a:schemeClr val="tx1"/>
              </a:solidFill>
            </a:endParaRPr>
          </a:p>
          <a:p>
            <a:pPr algn="r" rtl="1"/>
            <a:r>
              <a:rPr lang="ar-EG" dirty="0">
                <a:solidFill>
                  <a:schemeClr val="tx1"/>
                </a:solidFill>
              </a:rPr>
              <a:t>- تعلم أساسيات إعداد المقالات</a:t>
            </a:r>
            <a:endParaRPr lang="en-US" dirty="0">
              <a:solidFill>
                <a:schemeClr val="tx1"/>
              </a:solidFill>
            </a:endParaRPr>
          </a:p>
          <a:p>
            <a:pPr algn="r" rtl="1"/>
            <a:r>
              <a:rPr lang="ar-EG" dirty="0">
                <a:solidFill>
                  <a:schemeClr val="tx1"/>
                </a:solidFill>
              </a:rPr>
              <a:t>- تسليط الضوء على مهارات الكتابة الفعالة</a:t>
            </a:r>
            <a:endParaRPr lang="en-US" dirty="0">
              <a:solidFill>
                <a:schemeClr val="tx1"/>
              </a:solidFill>
            </a:endParaRPr>
          </a:p>
          <a:p>
            <a:pPr algn="r" rtl="1"/>
            <a:r>
              <a:rPr lang="ar-SA" dirty="0">
                <a:solidFill>
                  <a:schemeClr val="tx1"/>
                </a:solidFill>
              </a:rPr>
              <a:t> </a:t>
            </a:r>
            <a:endParaRPr lang="en-US"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a88abbf903_0_0"/>
          <p:cNvSpPr txBox="1">
            <a:spLocks noGrp="1"/>
          </p:cNvSpPr>
          <p:nvPr>
            <p:ph type="title"/>
          </p:nvPr>
        </p:nvSpPr>
        <p:spPr>
          <a:xfrm>
            <a:off x="4130937" y="458737"/>
            <a:ext cx="820350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ar-EG" dirty="0">
                <a:solidFill>
                  <a:srgbClr val="586F7C"/>
                </a:solidFill>
                <a:latin typeface="Open Sans"/>
                <a:ea typeface="Open Sans"/>
                <a:cs typeface="Open Sans"/>
                <a:sym typeface="Open Sans"/>
              </a:rPr>
              <a:t>المراجع والموارد المفيدة</a:t>
            </a:r>
            <a:endParaRPr dirty="0">
              <a:solidFill>
                <a:srgbClr val="586F7C"/>
              </a:solidFill>
              <a:latin typeface="Open Sans"/>
              <a:ea typeface="Open Sans"/>
              <a:cs typeface="Open Sans"/>
              <a:sym typeface="Open Sans"/>
            </a:endParaRPr>
          </a:p>
        </p:txBody>
      </p:sp>
      <p:sp>
        <p:nvSpPr>
          <p:cNvPr id="221" name="Google Shape;221;ga88abbf903_0_0"/>
          <p:cNvSpPr txBox="1">
            <a:spLocks noGrp="1"/>
          </p:cNvSpPr>
          <p:nvPr>
            <p:ph type="body" idx="1"/>
          </p:nvPr>
        </p:nvSpPr>
        <p:spPr>
          <a:xfrm>
            <a:off x="644644" y="1713920"/>
            <a:ext cx="10053835" cy="4650600"/>
          </a:xfrm>
          <a:prstGeom prst="rect">
            <a:avLst/>
          </a:prstGeom>
          <a:noFill/>
          <a:ln>
            <a:noFill/>
          </a:ln>
        </p:spPr>
        <p:txBody>
          <a:bodyPr spcFirstLastPara="1" wrap="square" lIns="91425" tIns="45700" rIns="91425" bIns="45700" anchor="t" anchorCtr="0">
            <a:noAutofit/>
          </a:bodyPr>
          <a:lstStyle/>
          <a:p>
            <a:pPr indent="-304800">
              <a:lnSpc>
                <a:spcPct val="150000"/>
              </a:lnSpc>
              <a:spcBef>
                <a:spcPts val="0"/>
              </a:spcBef>
              <a:buClr>
                <a:schemeClr val="dk1"/>
              </a:buClr>
              <a:buSzPts val="1200"/>
              <a:buFont typeface="Open Sans"/>
              <a:buChar char="●"/>
            </a:pPr>
            <a:r>
              <a:rPr lang="en-US" sz="1200" dirty="0"/>
              <a:t>George Mason University, 2021. Writing a scientific research report (</a:t>
            </a:r>
            <a:r>
              <a:rPr lang="en-US" sz="1200" dirty="0" err="1"/>
              <a:t>IMRaD</a:t>
            </a:r>
            <a:r>
              <a:rPr lang="en-US" sz="1200" dirty="0"/>
              <a:t>). [Online] [Cited 13 September 2021]</a:t>
            </a:r>
            <a:r>
              <a:rPr lang="en-US" sz="1200" i="1" dirty="0"/>
              <a:t> </a:t>
            </a:r>
            <a:r>
              <a:rPr lang="en-US" sz="1200" i="1" dirty="0">
                <a:hlinkClick r:id="rId3"/>
              </a:rPr>
              <a:t>https://writingcenter.gmu.edu/guides/writing-an-imrad-report</a:t>
            </a:r>
            <a:endParaRPr lang="en-US" sz="1200" dirty="0"/>
          </a:p>
          <a:p>
            <a:pPr lvl="0" indent="-304800">
              <a:lnSpc>
                <a:spcPct val="150000"/>
              </a:lnSpc>
              <a:spcBef>
                <a:spcPts val="0"/>
              </a:spcBef>
              <a:buClr>
                <a:schemeClr val="dk1"/>
              </a:buClr>
              <a:buSzPts val="1200"/>
              <a:buFont typeface="Open Sans"/>
              <a:buChar char="●"/>
            </a:pPr>
            <a:r>
              <a:rPr lang="en-US" sz="1200" dirty="0"/>
              <a:t>IFIS. 2021a. Identifying potential journals. In: Guide to Getting Published in Journals [Online] [Cited 13 September 2021]. </a:t>
            </a:r>
            <a:r>
              <a:rPr lang="en-US" sz="1200" u="sng" dirty="0">
                <a:hlinkClick r:id="rId4"/>
              </a:rPr>
              <a:t>https://ifis.libguides.com/journal-publishing-guide/identifying-potential-journals</a:t>
            </a:r>
            <a:endParaRPr lang="en-US" sz="1200" u="sng" dirty="0"/>
          </a:p>
          <a:p>
            <a:pPr lvl="0" indent="-304800">
              <a:lnSpc>
                <a:spcPct val="150000"/>
              </a:lnSpc>
              <a:spcBef>
                <a:spcPts val="0"/>
              </a:spcBef>
              <a:buClr>
                <a:schemeClr val="dk1"/>
              </a:buClr>
              <a:buSzPts val="1200"/>
              <a:buFont typeface="Open Sans"/>
              <a:buChar char="●"/>
            </a:pPr>
            <a:r>
              <a:rPr lang="en-US" sz="1200" dirty="0"/>
              <a:t>IFIS, 2021b. Creating a journal comparison spreadsheet. In: Guide to Getting Published in Journals [Online] [Cited 13 September 2021]. </a:t>
            </a:r>
            <a:r>
              <a:rPr lang="en-US" sz="1200" u="sng" dirty="0">
                <a:hlinkClick r:id="rId5"/>
              </a:rPr>
              <a:t>https://ifis.libguides.com/journal-publishing-guide/journal-comparison-spreadsheet</a:t>
            </a:r>
            <a:endParaRPr lang="en-US" sz="1200" u="sng" dirty="0"/>
          </a:p>
          <a:p>
            <a:pPr lvl="0" indent="-304800">
              <a:lnSpc>
                <a:spcPct val="150000"/>
              </a:lnSpc>
              <a:spcBef>
                <a:spcPts val="0"/>
              </a:spcBef>
              <a:buClr>
                <a:schemeClr val="dk1"/>
              </a:buClr>
              <a:buSzPts val="1200"/>
              <a:buFont typeface="Open Sans"/>
              <a:buChar char="●"/>
            </a:pPr>
            <a:r>
              <a:rPr lang="en-US" sz="1200" dirty="0"/>
              <a:t>IFIS, 2021c. Aims &amp; Scope. In: Guide to Getting Published in Journals. [Online] [Cited 13 September 2021]. </a:t>
            </a:r>
            <a:r>
              <a:rPr lang="en-US" sz="1200" u="sng" dirty="0">
                <a:hlinkClick r:id="rId6"/>
              </a:rPr>
              <a:t>https://ifis.libguides.com/journal-publishing-guide/aims-and-scope</a:t>
            </a:r>
            <a:endParaRPr lang="en-US" sz="1200" u="sng" dirty="0"/>
          </a:p>
          <a:p>
            <a:pPr lvl="0" indent="-304800">
              <a:lnSpc>
                <a:spcPct val="150000"/>
              </a:lnSpc>
              <a:spcBef>
                <a:spcPts val="0"/>
              </a:spcBef>
              <a:buClr>
                <a:schemeClr val="dk1"/>
              </a:buClr>
              <a:buSzPts val="1200"/>
              <a:buFont typeface="Open Sans"/>
              <a:buChar char="●"/>
            </a:pPr>
            <a:r>
              <a:rPr lang="en-US" sz="1200" dirty="0"/>
              <a:t>IFIS, 2021d. Ethics and malpractice statements. In: Guide to Getting Published in Journals. [Online] [Cited 13 September 2021] </a:t>
            </a:r>
            <a:r>
              <a:rPr lang="en-US" sz="1200" dirty="0">
                <a:hlinkClick r:id="rId7"/>
              </a:rPr>
              <a:t>https://ifis.libguides.com/journal-publishing-guide/ethics-malpractice</a:t>
            </a:r>
            <a:r>
              <a:rPr lang="en-US" sz="1200" dirty="0"/>
              <a:t>.</a:t>
            </a:r>
          </a:p>
          <a:p>
            <a:pPr lvl="0" indent="-304800">
              <a:lnSpc>
                <a:spcPct val="150000"/>
              </a:lnSpc>
              <a:spcBef>
                <a:spcPts val="0"/>
              </a:spcBef>
              <a:buClr>
                <a:schemeClr val="dk1"/>
              </a:buClr>
              <a:buSzPts val="1200"/>
              <a:buFont typeface="Open Sans"/>
              <a:buChar char="●"/>
            </a:pPr>
            <a:r>
              <a:rPr lang="en-US" sz="1200" dirty="0"/>
              <a:t>IFIS, 2021e. Instructions for Authors. In: Guide to Getting Published in Journals. [Online] [Cited 13 September 2021] </a:t>
            </a:r>
            <a:r>
              <a:rPr lang="en-US" sz="1200" u="sng" dirty="0">
                <a:hlinkClick r:id="rId8"/>
              </a:rPr>
              <a:t>https://ifis.libguides.com/journal-publishing-guide/instructions-for-authors</a:t>
            </a:r>
            <a:endParaRPr lang="en-US" sz="1200" u="sng" dirty="0"/>
          </a:p>
          <a:p>
            <a:pPr lvl="0" indent="-304800">
              <a:lnSpc>
                <a:spcPct val="150000"/>
              </a:lnSpc>
              <a:spcBef>
                <a:spcPts val="0"/>
              </a:spcBef>
              <a:buClr>
                <a:schemeClr val="dk1"/>
              </a:buClr>
              <a:buSzPts val="1200"/>
              <a:buFont typeface="Open Sans"/>
              <a:buChar char="●"/>
            </a:pPr>
            <a:r>
              <a:rPr lang="en-US" sz="1200" dirty="0"/>
              <a:t>ICMJE, 2021.  Defining the Role of Authors and Contributors.  In ICMJE Recommendations [Online] [Cited 13 September 2021]. </a:t>
            </a:r>
            <a:r>
              <a:rPr lang="en-US" sz="1200" u="sng" dirty="0">
                <a:hlinkClick r:id="rId9"/>
              </a:rPr>
              <a:t>http://www.icmje.org/recommendations/browse/roles-and-responsibilities/defining-the-role-of-authors-and-contributors.html</a:t>
            </a:r>
            <a:endParaRPr lang="en-US" sz="1200" u="sng" dirty="0"/>
          </a:p>
          <a:p>
            <a:pPr lvl="0" indent="-304800">
              <a:lnSpc>
                <a:spcPct val="150000"/>
              </a:lnSpc>
              <a:spcBef>
                <a:spcPts val="0"/>
              </a:spcBef>
              <a:buClr>
                <a:schemeClr val="dk1"/>
              </a:buClr>
              <a:buSzPts val="1200"/>
              <a:buFont typeface="Open Sans"/>
              <a:buChar char="●"/>
            </a:pPr>
            <a:r>
              <a:rPr lang="en-US" sz="1200" dirty="0"/>
              <a:t>Li Y, Wu C, Yan E, Li K (2018) Will open access increase journal </a:t>
            </a:r>
            <a:r>
              <a:rPr lang="en-US" sz="1200" dirty="0" err="1"/>
              <a:t>CiteScores</a:t>
            </a:r>
            <a:r>
              <a:rPr lang="en-US" sz="1200" dirty="0"/>
              <a:t>? An empirical investigation over multiple disciplines. </a:t>
            </a:r>
            <a:r>
              <a:rPr lang="en-US" sz="1200" dirty="0" err="1"/>
              <a:t>PLoS</a:t>
            </a:r>
            <a:r>
              <a:rPr lang="en-US" sz="1200" dirty="0"/>
              <a:t> ONE 13(8): e0201885. [Cited 19 September 2021] </a:t>
            </a:r>
            <a:r>
              <a:rPr lang="en-US" sz="1200" u="sng" dirty="0">
                <a:hlinkClick r:id="rId10"/>
              </a:rPr>
              <a:t>https://doi.org/10.1371/journal.pone.0201885</a:t>
            </a:r>
            <a:r>
              <a:rPr lang="en-US" sz="1200" dirty="0"/>
              <a:t>.</a:t>
            </a:r>
          </a:p>
          <a:p>
            <a:br>
              <a:rPr lang="en-US" sz="1200" dirty="0"/>
            </a:br>
            <a:br>
              <a:rPr lang="en-US" sz="1200" dirty="0"/>
            </a:br>
            <a:endParaRPr lang="en-US" sz="1200" u="sng" dirty="0"/>
          </a:p>
          <a:p>
            <a:pPr lvl="0" indent="-304800">
              <a:lnSpc>
                <a:spcPct val="150000"/>
              </a:lnSpc>
              <a:spcBef>
                <a:spcPts val="0"/>
              </a:spcBef>
              <a:buClr>
                <a:schemeClr val="dk1"/>
              </a:buClr>
              <a:buSzPts val="1200"/>
              <a:buFont typeface="Open Sans"/>
              <a:buChar char="●"/>
            </a:pPr>
            <a:endParaRPr lang="en-US" sz="1200" dirty="0"/>
          </a:p>
          <a:p>
            <a:pPr lvl="0" indent="-304800">
              <a:lnSpc>
                <a:spcPct val="150000"/>
              </a:lnSpc>
              <a:spcBef>
                <a:spcPts val="0"/>
              </a:spcBef>
              <a:buClr>
                <a:schemeClr val="dk1"/>
              </a:buClr>
              <a:buSzPts val="1200"/>
              <a:buFont typeface="Open Sans"/>
              <a:buChar char="●"/>
            </a:pPr>
            <a:endParaRPr lang="en-US" sz="1200" dirty="0"/>
          </a:p>
          <a:p>
            <a:br>
              <a:rPr lang="en-US" sz="1200" dirty="0"/>
            </a:br>
            <a:br>
              <a:rPr lang="en-US" sz="1200" dirty="0"/>
            </a:br>
            <a:endParaRPr lang="en-US" sz="1200" u="sng" dirty="0"/>
          </a:p>
          <a:p>
            <a:endParaRPr lang="en-US" sz="1200" dirty="0"/>
          </a:p>
          <a:p>
            <a:br>
              <a:rPr lang="en-US" sz="1200" dirty="0"/>
            </a:br>
            <a:endParaRPr lang="en-US" sz="1200" dirty="0"/>
          </a:p>
          <a:p>
            <a:br>
              <a:rPr lang="en-US" sz="1200" dirty="0"/>
            </a:br>
            <a:endParaRPr sz="1200" dirty="0">
              <a:solidFill>
                <a:schemeClr val="dk1"/>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a88abbf903_0_0"/>
          <p:cNvSpPr txBox="1">
            <a:spLocks noGrp="1"/>
          </p:cNvSpPr>
          <p:nvPr>
            <p:ph type="title"/>
          </p:nvPr>
        </p:nvSpPr>
        <p:spPr>
          <a:xfrm>
            <a:off x="3593054" y="469494"/>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ar-EG" dirty="0">
                <a:solidFill>
                  <a:srgbClr val="586F7C"/>
                </a:solidFill>
                <a:latin typeface="Open Sans"/>
                <a:ea typeface="Open Sans"/>
                <a:cs typeface="Open Sans"/>
                <a:sym typeface="Open Sans"/>
              </a:rPr>
              <a:t>تابع المراجع والمواد المفيدة</a:t>
            </a:r>
            <a:endParaRPr dirty="0">
              <a:solidFill>
                <a:srgbClr val="586F7C"/>
              </a:solidFill>
              <a:latin typeface="Open Sans"/>
              <a:ea typeface="Open Sans"/>
              <a:cs typeface="Open Sans"/>
              <a:sym typeface="Open Sans"/>
            </a:endParaRPr>
          </a:p>
        </p:txBody>
      </p:sp>
      <p:sp>
        <p:nvSpPr>
          <p:cNvPr id="221" name="Google Shape;221;ga88abbf903_0_0"/>
          <p:cNvSpPr txBox="1">
            <a:spLocks noGrp="1"/>
          </p:cNvSpPr>
          <p:nvPr>
            <p:ph type="body" idx="1"/>
          </p:nvPr>
        </p:nvSpPr>
        <p:spPr>
          <a:xfrm>
            <a:off x="610354" y="1691060"/>
            <a:ext cx="9870955" cy="4650600"/>
          </a:xfrm>
          <a:prstGeom prst="rect">
            <a:avLst/>
          </a:prstGeom>
          <a:noFill/>
          <a:ln>
            <a:noFill/>
          </a:ln>
        </p:spPr>
        <p:txBody>
          <a:bodyPr spcFirstLastPara="1" wrap="square" lIns="91425" tIns="45700" rIns="91425" bIns="45700" anchor="t" anchorCtr="0">
            <a:noAutofit/>
          </a:bodyPr>
          <a:lstStyle/>
          <a:p>
            <a:pPr lvl="0" indent="-304800">
              <a:lnSpc>
                <a:spcPct val="150000"/>
              </a:lnSpc>
              <a:spcBef>
                <a:spcPts val="0"/>
              </a:spcBef>
              <a:buClr>
                <a:schemeClr val="dk1"/>
              </a:buClr>
              <a:buSzPts val="1200"/>
              <a:buFont typeface="Open Sans"/>
              <a:buChar char="●"/>
            </a:pPr>
            <a:r>
              <a:rPr lang="en-US" sz="1200" dirty="0"/>
              <a:t>NLM, 2021a. Journal Publishing Tag Library NISO JATS Version 1.3. [Online] [Cited 13 September 2021] </a:t>
            </a:r>
            <a:r>
              <a:rPr lang="en-US" sz="1200" u="sng" dirty="0">
                <a:hlinkClick r:id="rId3"/>
              </a:rPr>
              <a:t>https://jats.nlm.nih.gov/publishing/tag-library/1.3/chapter/getting-started.html</a:t>
            </a:r>
            <a:endParaRPr lang="en-US" sz="1200" dirty="0"/>
          </a:p>
          <a:p>
            <a:pPr lvl="0" indent="-304800">
              <a:lnSpc>
                <a:spcPct val="150000"/>
              </a:lnSpc>
              <a:spcBef>
                <a:spcPts val="0"/>
              </a:spcBef>
              <a:buClr>
                <a:schemeClr val="dk1"/>
              </a:buClr>
              <a:buSzPts val="1200"/>
              <a:buFont typeface="Open Sans"/>
              <a:buChar char="●"/>
            </a:pPr>
            <a:r>
              <a:rPr lang="en-US" sz="1200" dirty="0"/>
              <a:t>NLM, 2021b. Structured abstracts.  [Online] [Cited 13 September 2021)</a:t>
            </a:r>
            <a:r>
              <a:rPr lang="en-US" sz="1200" u="sng" dirty="0">
                <a:hlinkClick r:id="rId4"/>
              </a:rPr>
              <a:t>https://www.nlm.nih.gov/bsd/policy/structured_abstracts.html</a:t>
            </a:r>
            <a:endParaRPr lang="en-US" sz="1200" dirty="0"/>
          </a:p>
          <a:p>
            <a:pPr lvl="0" indent="-304800">
              <a:lnSpc>
                <a:spcPct val="150000"/>
              </a:lnSpc>
              <a:spcBef>
                <a:spcPts val="0"/>
              </a:spcBef>
              <a:buClr>
                <a:schemeClr val="dk1"/>
              </a:buClr>
              <a:buSzPts val="1200"/>
              <a:buFont typeface="Open Sans"/>
              <a:buChar char="●"/>
            </a:pPr>
            <a:r>
              <a:rPr lang="en-US" sz="1200" dirty="0"/>
              <a:t>Research4Life, 2021.  Strategies for effective writing.  In Research4Life Training Authors hub at Research4Life Training portal. [Online] [Cited 15 September 2021] </a:t>
            </a:r>
            <a:r>
              <a:rPr lang="en-US" sz="1200" u="sng" dirty="0">
                <a:hlinkClick r:id="rId5"/>
              </a:rPr>
              <a:t>https://www.research4life.org/training/authors-hub/</a:t>
            </a:r>
            <a:endParaRPr lang="en-US" sz="1200" u="sng" dirty="0"/>
          </a:p>
          <a:p>
            <a:pPr lvl="0" indent="-304800">
              <a:lnSpc>
                <a:spcPct val="150000"/>
              </a:lnSpc>
              <a:spcBef>
                <a:spcPts val="0"/>
              </a:spcBef>
              <a:buClr>
                <a:schemeClr val="dk1"/>
              </a:buClr>
              <a:buSzPts val="1200"/>
              <a:buFont typeface="Open Sans"/>
              <a:buChar char="●"/>
            </a:pPr>
            <a:r>
              <a:rPr lang="en-US" sz="1200" dirty="0"/>
              <a:t>Researcher Academy, 2018a. How to get published: what distinguishes a good manuscript from a bad one? In Researcher Academy of Elsevier [Online] [Cited 13 September 2021]. </a:t>
            </a:r>
            <a:r>
              <a:rPr lang="en-US" sz="1200" u="sng" dirty="0">
                <a:hlinkClick r:id="rId6"/>
              </a:rPr>
              <a:t>https://researcheracademy.elsevier.com/uploads/2018-05/1.pdf</a:t>
            </a:r>
            <a:r>
              <a:rPr lang="en-US" sz="1200" dirty="0"/>
              <a:t>   </a:t>
            </a:r>
          </a:p>
          <a:p>
            <a:pPr lvl="0" indent="-304800">
              <a:lnSpc>
                <a:spcPct val="150000"/>
              </a:lnSpc>
              <a:spcBef>
                <a:spcPts val="0"/>
              </a:spcBef>
              <a:buClr>
                <a:schemeClr val="dk1"/>
              </a:buClr>
              <a:buSzPts val="1200"/>
              <a:buFont typeface="Open Sans"/>
              <a:buChar char="●"/>
            </a:pPr>
            <a:r>
              <a:rPr lang="en-US" sz="1200" dirty="0"/>
              <a:t>Researcher Academy. 2018b. How to publish in scholarly journals. In Researcher Academy of Elsevier [Online] [cited 13 September 2021] </a:t>
            </a:r>
            <a:r>
              <a:rPr lang="en-US" sz="1200" u="sng" dirty="0">
                <a:hlinkClick r:id="rId7"/>
              </a:rPr>
              <a:t>https://researcheracademy.elsevier.com/uploads/2018-04/Understanding%20the%20Publishing%20Process_Apr2018_Web.pdf</a:t>
            </a:r>
            <a:endParaRPr lang="en-US" sz="1200" dirty="0"/>
          </a:p>
          <a:p>
            <a:pPr lvl="0" indent="-304800">
              <a:lnSpc>
                <a:spcPct val="150000"/>
              </a:lnSpc>
              <a:spcBef>
                <a:spcPts val="0"/>
              </a:spcBef>
              <a:buClr>
                <a:schemeClr val="dk1"/>
              </a:buClr>
              <a:buSzPts val="1200"/>
              <a:buFont typeface="Open Sans"/>
              <a:buChar char="●"/>
            </a:pPr>
            <a:r>
              <a:rPr lang="en-US" sz="1200" dirty="0"/>
              <a:t>Researcher Academy, 2021. Structuring your article correctly.  In Research Academy of Elsevier [Online] [Cited 15 September 2021] </a:t>
            </a:r>
            <a:r>
              <a:rPr lang="en-US" sz="1200" u="sng" dirty="0">
                <a:hlinkClick r:id="rId8"/>
              </a:rPr>
              <a:t>https://researcheracademy.elsevier.com/writing-research/fundamentals-manuscript-preparation/structuring-article-correctly</a:t>
            </a:r>
            <a:r>
              <a:rPr lang="en-US" sz="1200" dirty="0"/>
              <a:t>  </a:t>
            </a:r>
          </a:p>
          <a:p>
            <a:pPr lvl="0" indent="-304800">
              <a:lnSpc>
                <a:spcPct val="150000"/>
              </a:lnSpc>
              <a:spcBef>
                <a:spcPts val="0"/>
              </a:spcBef>
              <a:buClr>
                <a:schemeClr val="dk1"/>
              </a:buClr>
              <a:buSzPts val="1200"/>
              <a:buFont typeface="Open Sans"/>
              <a:buChar char="●"/>
            </a:pPr>
            <a:r>
              <a:rPr lang="en-US" sz="1200" dirty="0"/>
              <a:t>Taylor and Francis. 2021. Guide to Getting Published.  [Cited 18 October 2021].  </a:t>
            </a:r>
            <a:r>
              <a:rPr lang="en-US" sz="1200" u="sng" dirty="0">
                <a:hlinkClick r:id="rId9"/>
              </a:rPr>
              <a:t>https://ifis.libguides.com/journal-publishing-guide/open-access-models</a:t>
            </a:r>
            <a:endParaRPr lang="en-US" sz="1200" dirty="0"/>
          </a:p>
          <a:p>
            <a:pPr lvl="0" indent="-304800">
              <a:lnSpc>
                <a:spcPct val="150000"/>
              </a:lnSpc>
              <a:spcBef>
                <a:spcPts val="0"/>
              </a:spcBef>
              <a:buClr>
                <a:schemeClr val="dk1"/>
              </a:buClr>
              <a:buSzPts val="1200"/>
              <a:buFont typeface="Open Sans"/>
              <a:buChar char="●"/>
            </a:pPr>
            <a:r>
              <a:rPr lang="en-US" sz="1200" dirty="0"/>
              <a:t>Vaughan KT, Hayes BE, Lerner RC, </a:t>
            </a:r>
            <a:r>
              <a:rPr lang="en-US" sz="1200" dirty="0" err="1"/>
              <a:t>McElfresh</a:t>
            </a:r>
            <a:r>
              <a:rPr lang="en-US" sz="1200" dirty="0"/>
              <a:t> KR, </a:t>
            </a:r>
            <a:r>
              <a:rPr lang="en-US" sz="1200" dirty="0" err="1"/>
              <a:t>Pavlech</a:t>
            </a:r>
            <a:r>
              <a:rPr lang="en-US" sz="1200" dirty="0"/>
              <a:t> L, </a:t>
            </a:r>
            <a:r>
              <a:rPr lang="en-US" sz="1200" dirty="0" err="1"/>
              <a:t>Romito</a:t>
            </a:r>
            <a:r>
              <a:rPr lang="en-US" sz="1200" dirty="0"/>
              <a:t> D, Reeves LH, Morris EN. 2013.  Development of the research lifecycle model for library services. </a:t>
            </a:r>
            <a:r>
              <a:rPr lang="en-US" sz="1200" i="1" dirty="0"/>
              <a:t>J Med </a:t>
            </a:r>
            <a:r>
              <a:rPr lang="en-US" sz="1200" i="1" dirty="0" err="1"/>
              <a:t>Libr</a:t>
            </a:r>
            <a:r>
              <a:rPr lang="en-US" sz="1200" i="1" dirty="0"/>
              <a:t> </a:t>
            </a:r>
            <a:r>
              <a:rPr lang="en-US" sz="1200" i="1" dirty="0" err="1"/>
              <a:t>Assoc</a:t>
            </a:r>
            <a:r>
              <a:rPr lang="en-US" sz="1200" dirty="0"/>
              <a:t>, 101(4):310-4. [Cited 15 September 2021] </a:t>
            </a:r>
            <a:r>
              <a:rPr lang="en-US" sz="1200" u="sng" dirty="0">
                <a:hlinkClick r:id="rId10"/>
              </a:rPr>
              <a:t>https://www.ncbi.nlm.nih.gov/pmc/articles/PMC3794687/figure/mlab-101-04-13-f01/</a:t>
            </a:r>
            <a:endParaRPr lang="en-US" sz="1200" dirty="0"/>
          </a:p>
          <a:p>
            <a:pPr lvl="0" indent="-304800">
              <a:lnSpc>
                <a:spcPct val="150000"/>
              </a:lnSpc>
              <a:spcBef>
                <a:spcPts val="0"/>
              </a:spcBef>
              <a:buClr>
                <a:schemeClr val="dk1"/>
              </a:buClr>
              <a:buSzPts val="1200"/>
              <a:buFont typeface="Open Sans"/>
              <a:buChar char="●"/>
            </a:pPr>
            <a:r>
              <a:rPr lang="en-US" sz="1200" dirty="0"/>
              <a:t>Yeoman 2013.  Annotated journal article.  In </a:t>
            </a:r>
            <a:r>
              <a:rPr lang="en-US" sz="1200" dirty="0" err="1"/>
              <a:t>AuthorAID</a:t>
            </a:r>
            <a:r>
              <a:rPr lang="en-US" sz="1200" dirty="0"/>
              <a:t> [Online] [Cited 15 September 2021] </a:t>
            </a:r>
            <a:r>
              <a:rPr lang="en-US" sz="1200" u="sng" dirty="0">
                <a:hlinkClick r:id="rId11"/>
              </a:rPr>
              <a:t>https://www.authoraid.info/en/resources/details/648/</a:t>
            </a:r>
            <a:endParaRPr lang="en-US" sz="1200" dirty="0"/>
          </a:p>
          <a:p>
            <a:br>
              <a:rPr lang="en-US" sz="1200" dirty="0"/>
            </a:br>
            <a:endParaRPr lang="en-US" sz="1200" dirty="0"/>
          </a:p>
          <a:p>
            <a:br>
              <a:rPr lang="en-US" sz="1200" dirty="0"/>
            </a:br>
            <a:endParaRPr lang="en-US" sz="1200" u="sng" dirty="0"/>
          </a:p>
          <a:p>
            <a:pPr lvl="0" indent="-304800">
              <a:lnSpc>
                <a:spcPct val="150000"/>
              </a:lnSpc>
              <a:spcBef>
                <a:spcPts val="0"/>
              </a:spcBef>
              <a:buClr>
                <a:schemeClr val="dk1"/>
              </a:buClr>
              <a:buSzPts val="1200"/>
              <a:buFont typeface="Open Sans"/>
              <a:buChar char="●"/>
            </a:pPr>
            <a:endParaRPr lang="en-US" sz="1200" dirty="0"/>
          </a:p>
          <a:p>
            <a:pPr lvl="0" indent="-304800">
              <a:lnSpc>
                <a:spcPct val="150000"/>
              </a:lnSpc>
              <a:spcBef>
                <a:spcPts val="0"/>
              </a:spcBef>
              <a:buClr>
                <a:schemeClr val="dk1"/>
              </a:buClr>
              <a:buSzPts val="1200"/>
              <a:buFont typeface="Open Sans"/>
              <a:buChar char="●"/>
            </a:pPr>
            <a:endParaRPr lang="en-US" sz="1200" dirty="0"/>
          </a:p>
          <a:p>
            <a:br>
              <a:rPr lang="en-US" sz="1200" dirty="0"/>
            </a:br>
            <a:br>
              <a:rPr lang="en-US" sz="1200" dirty="0"/>
            </a:br>
            <a:endParaRPr lang="en-US" sz="1200" u="sng" dirty="0"/>
          </a:p>
          <a:p>
            <a:endParaRPr lang="en-US" sz="1200" dirty="0"/>
          </a:p>
          <a:p>
            <a:br>
              <a:rPr lang="en-US" sz="1200" dirty="0"/>
            </a:br>
            <a:endParaRPr lang="en-US" sz="1200" dirty="0"/>
          </a:p>
          <a:p>
            <a:br>
              <a:rPr lang="en-US" sz="1200" dirty="0"/>
            </a:br>
            <a:endParaRPr sz="1200"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3776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727b3dbef2_0_81"/>
          <p:cNvSpPr txBox="1">
            <a:spLocks noGrp="1"/>
          </p:cNvSpPr>
          <p:nvPr>
            <p:ph type="title"/>
          </p:nvPr>
        </p:nvSpPr>
        <p:spPr>
          <a:xfrm>
            <a:off x="2819400" y="457200"/>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ar-EG" dirty="0">
                <a:solidFill>
                  <a:srgbClr val="586F7C"/>
                </a:solidFill>
                <a:latin typeface="Open Sans"/>
                <a:ea typeface="Open Sans"/>
                <a:cs typeface="Open Sans"/>
                <a:sym typeface="Open Sans"/>
              </a:rPr>
              <a:t>أنت مدعو لزيارة المواقع الاتية:</a:t>
            </a:r>
            <a:endParaRPr dirty="0">
              <a:solidFill>
                <a:srgbClr val="586F7C"/>
              </a:solidFill>
              <a:latin typeface="Open Sans"/>
              <a:ea typeface="Open Sans"/>
              <a:cs typeface="Open Sans"/>
              <a:sym typeface="Open Sans"/>
            </a:endParaRPr>
          </a:p>
        </p:txBody>
      </p:sp>
      <p:sp>
        <p:nvSpPr>
          <p:cNvPr id="213" name="Google Shape;213;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r" rtl="1">
              <a:lnSpc>
                <a:spcPct val="150000"/>
              </a:lnSpc>
              <a:spcBef>
                <a:spcPts val="0"/>
              </a:spcBef>
              <a:spcAft>
                <a:spcPts val="0"/>
              </a:spcAft>
              <a:buClr>
                <a:srgbClr val="586F7C"/>
              </a:buClr>
              <a:buSzPts val="1400"/>
              <a:buFont typeface="Open Sans"/>
              <a:buChar char="●"/>
            </a:pPr>
            <a:r>
              <a:rPr lang="ar-EG" dirty="0">
                <a:solidFill>
                  <a:srgbClr val="586F7C"/>
                </a:solidFill>
                <a:latin typeface="Open Sans"/>
                <a:ea typeface="Open Sans"/>
                <a:cs typeface="Open Sans"/>
                <a:sym typeface="Open Sans"/>
              </a:rPr>
              <a:t>قم بزيارتنا على </a:t>
            </a:r>
            <a:r>
              <a:rPr lang="en-US" dirty="0">
                <a:solidFill>
                  <a:srgbClr val="586F7C"/>
                </a:solidFill>
                <a:latin typeface="Open Sans"/>
                <a:ea typeface="Open Sans"/>
                <a:cs typeface="Open Sans"/>
                <a:sym typeface="Open Sans"/>
                <a:hlinkClick r:id="rId3"/>
              </a:rPr>
              <a:t>www.research4life.org</a:t>
            </a:r>
            <a:r>
              <a:rPr lang="en-US" dirty="0">
                <a:solidFill>
                  <a:srgbClr val="586F7C"/>
                </a:solidFill>
                <a:latin typeface="Open Sans"/>
                <a:ea typeface="Open Sans"/>
                <a:cs typeface="Open Sans"/>
                <a:sym typeface="Open Sans"/>
              </a:rPr>
              <a:t> </a:t>
            </a:r>
          </a:p>
          <a:p>
            <a:pPr marL="457200" lvl="0" indent="-317500" algn="r" rtl="1">
              <a:lnSpc>
                <a:spcPct val="150000"/>
              </a:lnSpc>
              <a:spcBef>
                <a:spcPts val="0"/>
              </a:spcBef>
              <a:spcAft>
                <a:spcPts val="0"/>
              </a:spcAft>
              <a:buClr>
                <a:srgbClr val="586F7C"/>
              </a:buClr>
              <a:buSzPts val="1400"/>
              <a:buFont typeface="Open Sans"/>
              <a:buChar char="●"/>
            </a:pPr>
            <a:r>
              <a:rPr lang="ar-EG" dirty="0">
                <a:solidFill>
                  <a:srgbClr val="586F7C"/>
                </a:solidFill>
                <a:latin typeface="Open Sans"/>
                <a:ea typeface="Open Sans"/>
                <a:cs typeface="Open Sans"/>
                <a:sym typeface="Open Sans"/>
              </a:rPr>
              <a:t>اتصل بنا على  </a:t>
            </a:r>
            <a:r>
              <a:rPr lang="en-US" dirty="0">
                <a:solidFill>
                  <a:srgbClr val="586F7C"/>
                </a:solidFill>
                <a:latin typeface="Open Sans"/>
                <a:ea typeface="Open Sans"/>
                <a:cs typeface="Open Sans"/>
                <a:sym typeface="Open Sans"/>
              </a:rPr>
              <a:t>r4l@research4life.org</a:t>
            </a:r>
          </a:p>
          <a:p>
            <a:pPr indent="-317500" algn="r" rtl="1">
              <a:lnSpc>
                <a:spcPct val="150000"/>
              </a:lnSpc>
              <a:spcBef>
                <a:spcPts val="0"/>
              </a:spcBef>
              <a:buClr>
                <a:srgbClr val="586F7C"/>
              </a:buClr>
              <a:buSzPts val="1400"/>
              <a:buFont typeface="Open Sans"/>
              <a:buChar char="●"/>
            </a:pPr>
            <a:r>
              <a:rPr lang="ar-EG" dirty="0">
                <a:solidFill>
                  <a:srgbClr val="586F7C"/>
                </a:solidFill>
                <a:latin typeface="Open Sans"/>
                <a:ea typeface="Open Sans"/>
                <a:cs typeface="Open Sans"/>
                <a:sym typeface="Open Sans"/>
              </a:rPr>
              <a:t>تعرف على مواد التدريب الأخرى </a:t>
            </a:r>
            <a:r>
              <a:rPr lang="en-US" dirty="0">
                <a:solidFill>
                  <a:srgbClr val="586F7C"/>
                </a:solidFill>
                <a:latin typeface="Open Sans"/>
                <a:ea typeface="Open Sans"/>
                <a:cs typeface="Open Sans"/>
                <a:sym typeface="Open Sans"/>
              </a:rPr>
              <a:t>[</a:t>
            </a:r>
            <a:r>
              <a:rPr lang="en-US" u="sng" dirty="0">
                <a:solidFill>
                  <a:schemeClr val="hlink"/>
                </a:solidFill>
                <a:latin typeface="Open Sans"/>
                <a:ea typeface="Open Sans"/>
                <a:cs typeface="Open Sans"/>
                <a:sym typeface="Open Sans"/>
                <a:hlinkClick r:id="rId4"/>
              </a:rPr>
              <a:t>www.research4life.org/training</a:t>
            </a:r>
            <a:r>
              <a:rPr lang="en-US" dirty="0">
                <a:solidFill>
                  <a:srgbClr val="586F7C"/>
                </a:solidFill>
                <a:latin typeface="Open Sans"/>
                <a:ea typeface="Open Sans"/>
                <a:cs typeface="Open Sans"/>
                <a:sym typeface="Open Sans"/>
              </a:rPr>
              <a:t>]</a:t>
            </a:r>
          </a:p>
          <a:p>
            <a:pPr marL="457200" lvl="0" indent="-317500" algn="r" rtl="1">
              <a:lnSpc>
                <a:spcPct val="150000"/>
              </a:lnSpc>
              <a:spcBef>
                <a:spcPts val="0"/>
              </a:spcBef>
              <a:spcAft>
                <a:spcPts val="0"/>
              </a:spcAft>
              <a:buClr>
                <a:srgbClr val="586F7C"/>
              </a:buClr>
              <a:buSzPts val="1400"/>
              <a:buFont typeface="Open Sans"/>
              <a:buChar char="●"/>
            </a:pPr>
            <a:r>
              <a:rPr lang="ar-EG" dirty="0">
                <a:solidFill>
                  <a:srgbClr val="586F7C"/>
                </a:solidFill>
                <a:latin typeface="Open Sans"/>
                <a:ea typeface="Open Sans"/>
                <a:cs typeface="Open Sans"/>
                <a:sym typeface="Open Sans"/>
              </a:rPr>
              <a:t>اشترك في النشرة الإخبارية </a:t>
            </a:r>
            <a:r>
              <a:rPr lang="en-US" dirty="0">
                <a:solidFill>
                  <a:srgbClr val="586F7C"/>
                </a:solidFill>
                <a:latin typeface="Open Sans"/>
                <a:ea typeface="Open Sans"/>
                <a:cs typeface="Open Sans"/>
                <a:sym typeface="Open Sans"/>
              </a:rPr>
              <a:t>[</a:t>
            </a:r>
            <a:r>
              <a:rPr lang="en-US" u="sng" dirty="0">
                <a:solidFill>
                  <a:schemeClr val="hlink"/>
                </a:solidFill>
                <a:latin typeface="Open Sans"/>
                <a:ea typeface="Open Sans"/>
                <a:cs typeface="Open Sans"/>
                <a:sym typeface="Open Sans"/>
                <a:hlinkClick r:id="rId5"/>
              </a:rPr>
              <a:t>www.research4life.org/newsletter</a:t>
            </a:r>
            <a:r>
              <a:rPr lang="en-US" dirty="0">
                <a:solidFill>
                  <a:srgbClr val="586F7C"/>
                </a:solidFill>
                <a:latin typeface="Open Sans"/>
                <a:ea typeface="Open Sans"/>
                <a:cs typeface="Open Sans"/>
                <a:sym typeface="Open Sans"/>
              </a:rPr>
              <a:t>]</a:t>
            </a:r>
          </a:p>
          <a:p>
            <a:pPr indent="-317500" algn="r" rtl="1">
              <a:lnSpc>
                <a:spcPct val="150000"/>
              </a:lnSpc>
              <a:spcBef>
                <a:spcPts val="0"/>
              </a:spcBef>
              <a:buClr>
                <a:srgbClr val="586F7C"/>
              </a:buClr>
              <a:buSzPts val="1400"/>
              <a:buFont typeface="Open Sans"/>
              <a:buChar char="●"/>
            </a:pPr>
            <a:r>
              <a:rPr lang="ar-EG" dirty="0">
                <a:solidFill>
                  <a:srgbClr val="586F7C"/>
                </a:solidFill>
                <a:latin typeface="Open Sans"/>
                <a:ea typeface="Open Sans"/>
                <a:cs typeface="Open Sans"/>
                <a:sym typeface="Open Sans"/>
              </a:rPr>
              <a:t>تحقق من مقاطع فيديو </a:t>
            </a:r>
            <a:r>
              <a:rPr lang="en-US" dirty="0">
                <a:solidFill>
                  <a:srgbClr val="586F7C"/>
                </a:solidFill>
                <a:latin typeface="Open Sans"/>
                <a:ea typeface="Open Sans"/>
                <a:cs typeface="Open Sans"/>
                <a:sym typeface="Open Sans"/>
              </a:rPr>
              <a:t>[</a:t>
            </a:r>
            <a:r>
              <a:rPr lang="en-US" u="sng" dirty="0">
                <a:solidFill>
                  <a:schemeClr val="hlink"/>
                </a:solidFill>
                <a:latin typeface="Open Sans"/>
                <a:ea typeface="Open Sans"/>
                <a:cs typeface="Open Sans"/>
                <a:sym typeface="Open Sans"/>
                <a:hlinkClick r:id="rId6"/>
              </a:rPr>
              <a:t>https://bit.ly/2w3CU5C</a:t>
            </a:r>
            <a:r>
              <a:rPr lang="en-US" dirty="0">
                <a:solidFill>
                  <a:srgbClr val="586F7C"/>
                </a:solidFill>
                <a:latin typeface="Open Sans"/>
                <a:ea typeface="Open Sans"/>
                <a:cs typeface="Open Sans"/>
                <a:sym typeface="Open Sans"/>
              </a:rPr>
              <a:t>]</a:t>
            </a:r>
          </a:p>
          <a:p>
            <a:pPr marL="457200" lvl="0" indent="-317500" algn="r" rtl="1">
              <a:lnSpc>
                <a:spcPct val="150000"/>
              </a:lnSpc>
              <a:spcBef>
                <a:spcPts val="0"/>
              </a:spcBef>
              <a:spcAft>
                <a:spcPts val="0"/>
              </a:spcAft>
              <a:buClr>
                <a:srgbClr val="586F7C"/>
              </a:buClr>
              <a:buSzPts val="1400"/>
              <a:buFont typeface="Open Sans"/>
              <a:buChar char="●"/>
            </a:pPr>
            <a:r>
              <a:rPr lang="ar-EG" dirty="0">
                <a:solidFill>
                  <a:srgbClr val="586F7C"/>
                </a:solidFill>
                <a:latin typeface="Open Sans"/>
                <a:ea typeface="Open Sans"/>
                <a:cs typeface="Open Sans"/>
                <a:sym typeface="Open Sans"/>
              </a:rPr>
              <a:t>تابعنا على </a:t>
            </a:r>
            <a:r>
              <a:rPr lang="en-US" dirty="0">
                <a:solidFill>
                  <a:srgbClr val="586F7C"/>
                </a:solidFill>
                <a:latin typeface="Open Sans"/>
                <a:ea typeface="Open Sans"/>
                <a:cs typeface="Open Sans"/>
                <a:sym typeface="Open Sans"/>
              </a:rPr>
              <a:t>Twitter @ r4lpartnership </a:t>
            </a:r>
            <a:r>
              <a:rPr lang="ar-EG" dirty="0">
                <a:solidFill>
                  <a:srgbClr val="586F7C"/>
                </a:solidFill>
                <a:latin typeface="Open Sans"/>
                <a:ea typeface="Open Sans"/>
                <a:cs typeface="Open Sans"/>
                <a:sym typeface="Open Sans"/>
              </a:rPr>
              <a:t>و </a:t>
            </a:r>
            <a:r>
              <a:rPr lang="en-US" dirty="0">
                <a:solidFill>
                  <a:srgbClr val="586F7C"/>
                </a:solidFill>
                <a:latin typeface="Open Sans"/>
                <a:ea typeface="Open Sans"/>
                <a:cs typeface="Open Sans"/>
                <a:sym typeface="Open Sans"/>
              </a:rPr>
              <a:t>Facebook @ R4Lpartnership</a:t>
            </a:r>
            <a:endParaRPr lang="en-US" dirty="0">
              <a:solidFill>
                <a:schemeClr val="dk1"/>
              </a:solidFill>
              <a:latin typeface="Open Sans"/>
              <a:ea typeface="Open Sans"/>
              <a:cs typeface="Open Sans"/>
              <a:sym typeface="Open Sans"/>
            </a:endParaRPr>
          </a:p>
          <a:p>
            <a:pPr marL="139700" lvl="0" indent="0" algn="l" rtl="0">
              <a:lnSpc>
                <a:spcPct val="150000"/>
              </a:lnSpc>
              <a:spcBef>
                <a:spcPts val="0"/>
              </a:spcBef>
              <a:spcAft>
                <a:spcPts val="0"/>
              </a:spcAft>
              <a:buClr>
                <a:srgbClr val="586F7C"/>
              </a:buClr>
              <a:buSzPts val="1400"/>
              <a:buNone/>
            </a:pPr>
            <a:endParaRPr sz="1500" dirty="0">
              <a:solidFill>
                <a:schemeClr val="dk1"/>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878570"/>
            <a:ext cx="10515600" cy="4266850"/>
          </a:xfrm>
          <a:prstGeom prst="rect">
            <a:avLst/>
          </a:prstGeom>
          <a:noFill/>
          <a:ln>
            <a:noFill/>
          </a:ln>
        </p:spPr>
        <p:txBody>
          <a:bodyPr spcFirstLastPara="1" wrap="square" lIns="91425" tIns="45700" rIns="91425" bIns="45700" anchor="t" anchorCtr="0">
            <a:noAutofit/>
          </a:bodyPr>
          <a:lstStyle/>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tx1"/>
                </a:solidFill>
                <a:latin typeface="+mn-lt"/>
              </a:rPr>
              <a:t>تلتزم "البحوث من أجل الحياة" </a:t>
            </a:r>
            <a:r>
              <a:rPr lang="nl-NL" sz="2400" dirty="0">
                <a:solidFill>
                  <a:schemeClr val="tx1"/>
                </a:solidFill>
                <a:latin typeface="+mn-lt"/>
              </a:rPr>
              <a:t>Research4Life </a:t>
            </a:r>
            <a:r>
              <a:rPr lang="ar-EG" sz="2400" dirty="0">
                <a:solidFill>
                  <a:schemeClr val="tx1"/>
                </a:solidFill>
                <a:latin typeface="+mn-lt"/>
              </a:rPr>
              <a:t> </a:t>
            </a:r>
            <a:r>
              <a:rPr lang="ar-EG" sz="2400" dirty="0">
                <a:solidFill>
                  <a:schemeClr val="tx1"/>
                </a:solidFill>
                <a:latin typeface="+mn-lt"/>
                <a:hlinkClick r:id="rId3">
                  <a:extLst>
                    <a:ext uri="{A12FA001-AC4F-418D-AE19-62706E023703}">
                      <ahyp:hlinkClr xmlns:ahyp="http://schemas.microsoft.com/office/drawing/2018/hyperlinkcolor" val="tx"/>
                    </a:ext>
                  </a:extLst>
                </a:hlinkClick>
              </a:rPr>
              <a:t>بأهداف الأمم المتحدة للتنمية المستدامة</a:t>
            </a:r>
            <a:r>
              <a:rPr lang="ar-EG" sz="2400" dirty="0">
                <a:solidFill>
                  <a:schemeClr val="tx1"/>
                </a:solidFill>
                <a:latin typeface="+mn-lt"/>
              </a:rPr>
              <a:t>.</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tx1"/>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tx1"/>
                </a:solidFill>
                <a:latin typeface="+mn-lt"/>
              </a:rPr>
              <a:t>تساهم "البحوث من أجل الحياة" </a:t>
            </a:r>
            <a:r>
              <a:rPr lang="nl-NL" sz="2400" dirty="0">
                <a:solidFill>
                  <a:schemeClr val="tx1"/>
                </a:solidFill>
                <a:latin typeface="+mn-lt"/>
              </a:rPr>
              <a:t>Research4Life </a:t>
            </a:r>
            <a:r>
              <a:rPr lang="ar-EG" sz="2400" dirty="0">
                <a:solidFill>
                  <a:schemeClr val="tx1"/>
                </a:solidFill>
                <a:latin typeface="+mn-lt"/>
              </a:rPr>
              <a:t> في عِقد الأمم المتحدة للعمل من خلال زيادة المشاركة البحثية من جنوب الكرة الأرضية.</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tx1"/>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tx1"/>
                </a:solidFill>
                <a:latin typeface="+mn-lt"/>
              </a:rPr>
              <a:t>تركز الخطة الإستراتيجية الأخيرة حتى عام 2030 على الإدماج والعدالة في مجتمع البحث العالمي، ودعم إنشاء كيان أكثر ثراءً من الأبحاث التي ستساعد على النهوض بأهداف التنمية المستدامة.</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tx1"/>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tx1"/>
                </a:solidFill>
                <a:latin typeface="+mn-lt"/>
              </a:rPr>
              <a:t>تقدم "البحوث من أجل الحياة" </a:t>
            </a:r>
            <a:r>
              <a:rPr lang="nl-NL" sz="2400" dirty="0">
                <a:solidFill>
                  <a:schemeClr val="tx1"/>
                </a:solidFill>
                <a:latin typeface="+mn-lt"/>
              </a:rPr>
              <a:t>Research4Life </a:t>
            </a:r>
            <a:r>
              <a:rPr lang="ar-EG" sz="2400" dirty="0">
                <a:solidFill>
                  <a:schemeClr val="tx1"/>
                </a:solidFill>
                <a:latin typeface="+mn-lt"/>
              </a:rPr>
              <a:t> لشركائنا ومستخدمينا وداعمينا الفرصة للمساهمة في إنشاء التنوع، وبيئة بحثية شاملة وعادلة للجميع.</a:t>
            </a:r>
            <a:endParaRPr sz="2400" dirty="0">
              <a:solidFill>
                <a:schemeClr val="tx1"/>
              </a:solidFill>
              <a:latin typeface="+mn-lt"/>
              <a:sym typeface="Quattrocento Sans"/>
            </a:endParaRPr>
          </a:p>
        </p:txBody>
      </p:sp>
      <p:pic>
        <p:nvPicPr>
          <p:cNvPr id="110" name="Google Shape;110;p16"/>
          <p:cNvPicPr preferRelativeResize="0"/>
          <p:nvPr/>
        </p:nvPicPr>
        <p:blipFill rotWithShape="1">
          <a:blip r:embed="rId4">
            <a:alphaModFix/>
          </a:blip>
          <a:srcRect/>
          <a:stretch/>
        </p:blipFill>
        <p:spPr>
          <a:xfrm>
            <a:off x="705415" y="202431"/>
            <a:ext cx="4498687" cy="1232994"/>
          </a:xfrm>
          <a:prstGeom prst="rect">
            <a:avLst/>
          </a:prstGeom>
          <a:noFill/>
          <a:ln>
            <a:noFill/>
          </a:ln>
        </p:spPr>
      </p:pic>
      <p:pic>
        <p:nvPicPr>
          <p:cNvPr id="111" name="Google Shape;111;p16"/>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sp>
        <p:nvSpPr>
          <p:cNvPr id="3" name="TextBox 2">
            <a:extLst>
              <a:ext uri="{FF2B5EF4-FFF2-40B4-BE49-F238E27FC236}">
                <a16:creationId xmlns:a16="http://schemas.microsoft.com/office/drawing/2014/main" id="{36B54071-2C20-0F56-96D4-A47D6DD3F9DC}"/>
              </a:ext>
            </a:extLst>
          </p:cNvPr>
          <p:cNvSpPr txBox="1"/>
          <p:nvPr/>
        </p:nvSpPr>
        <p:spPr>
          <a:xfrm>
            <a:off x="6278062" y="374352"/>
            <a:ext cx="4903393" cy="769441"/>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EG" sz="4400" b="1" i="0" u="none" strike="noStrike" kern="0" cap="none" spc="0" normalizeH="0" baseline="0" noProof="0" dirty="0">
                <a:ln>
                  <a:noFill/>
                </a:ln>
                <a:solidFill>
                  <a:srgbClr val="44546A"/>
                </a:solidFill>
                <a:effectLst/>
                <a:uLnTx/>
                <a:uFillTx/>
                <a:latin typeface="Arial"/>
                <a:cs typeface="Arial"/>
                <a:sym typeface="Arial"/>
              </a:rPr>
              <a:t>أهداف التنمية المستدامة</a:t>
            </a:r>
            <a:endParaRPr kumimoji="0" lang="en-US" sz="4400" b="1" i="0" u="none" strike="noStrike" kern="0" cap="none" spc="0" normalizeH="0" baseline="0" noProof="0" dirty="0">
              <a:ln>
                <a:noFill/>
              </a:ln>
              <a:solidFill>
                <a:srgbClr val="44546A"/>
              </a:solidFill>
              <a:effectLst/>
              <a:uLnTx/>
              <a:uFillTx/>
              <a:latin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4938395"/>
          </a:xfrm>
          <a:prstGeom prst="rect">
            <a:avLst/>
          </a:prstGeom>
          <a:noFill/>
          <a:ln>
            <a:noFill/>
          </a:ln>
        </p:spPr>
        <p:txBody>
          <a:bodyPr spcFirstLastPara="1" wrap="square" lIns="91425" tIns="45700" rIns="91425" bIns="45700" anchor="t" anchorCtr="0">
            <a:noAutofit/>
          </a:bodyPr>
          <a:lstStyle/>
          <a:p>
            <a:pPr marL="76200" lvl="0" indent="0" algn="just" rtl="1">
              <a:lnSpc>
                <a:spcPct val="90000"/>
              </a:lnSpc>
              <a:spcBef>
                <a:spcPts val="1000"/>
              </a:spcBef>
              <a:spcAft>
                <a:spcPts val="0"/>
              </a:spcAft>
              <a:buClr>
                <a:schemeClr val="dk1"/>
              </a:buClr>
              <a:buSzPts val="2400"/>
              <a:buFont typeface="Arial"/>
              <a:buNone/>
            </a:pPr>
            <a:br>
              <a:rPr lang="nl-NL" sz="1800" dirty="0">
                <a:latin typeface="Open Sans"/>
                <a:ea typeface="Open Sans"/>
                <a:cs typeface="Open Sans"/>
                <a:sym typeface="Open Sans"/>
              </a:rPr>
            </a:br>
            <a:br>
              <a:rPr lang="nl-NL" sz="1800" dirty="0">
                <a:latin typeface="Open Sans"/>
                <a:ea typeface="Open Sans"/>
                <a:cs typeface="Open Sans"/>
                <a:sym typeface="Open Sans"/>
              </a:rPr>
            </a:br>
            <a:r>
              <a:rPr lang="ar-EG" sz="2400" dirty="0">
                <a:solidFill>
                  <a:schemeClr val="bg2"/>
                </a:solidFill>
                <a:latin typeface="+mn-lt"/>
                <a:ea typeface="Open Sans"/>
                <a:cs typeface="Open Sans"/>
                <a:sym typeface="Open Sans"/>
              </a:rPr>
              <a:t>يسمح هيكلنا الفريد بين القطاعين العام والخاص بالعمل بشكل فعال بما يتماشى مع </a:t>
            </a:r>
            <a:r>
              <a:rPr lang="ar-EG" sz="2400" dirty="0">
                <a:solidFill>
                  <a:srgbClr val="F49925"/>
                </a:solidFill>
                <a:latin typeface="+mn-lt"/>
                <a:ea typeface="Open Sans"/>
                <a:cs typeface="Open Sans"/>
                <a:sym typeface="Open Sans"/>
                <a:hlinkClick r:id="rId3">
                  <a:extLst>
                    <a:ext uri="{A12FA001-AC4F-418D-AE19-62706E023703}">
                      <ahyp:hlinkClr xmlns:ahyp="http://schemas.microsoft.com/office/drawing/2018/hyperlinkcolor" val="tx"/>
                    </a:ext>
                  </a:extLst>
                </a:hlinkClick>
              </a:rPr>
              <a:t>الهدف رقم 17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الشراكة من أجل أهداف التنمية المستدامة </a:t>
            </a:r>
            <a:r>
              <a:rPr lang="ar-EG" sz="2400" dirty="0">
                <a:solidFill>
                  <a:schemeClr val="bg2"/>
                </a:solidFill>
                <a:latin typeface="+mn-lt"/>
                <a:ea typeface="Open Sans"/>
                <a:cs typeface="Open Sans"/>
                <a:sym typeface="Open Sans"/>
              </a:rPr>
              <a:t>ودعم مجتمع المستفيدين لدينا كمستهلكين ومنتجين للبحوث الهامة والنهوض </a:t>
            </a:r>
            <a:r>
              <a:rPr lang="ar-EG" sz="2400" dirty="0">
                <a:solidFill>
                  <a:srgbClr val="F49925"/>
                </a:solidFill>
                <a:latin typeface="+mn-lt"/>
                <a:ea typeface="Open Sans"/>
                <a:cs typeface="Open Sans"/>
                <a:sym typeface="Open Sans"/>
                <a:hlinkClick r:id="rId4">
                  <a:extLst>
                    <a:ext uri="{A12FA001-AC4F-418D-AE19-62706E023703}">
                      <ahyp:hlinkClr xmlns:ahyp="http://schemas.microsoft.com/office/drawing/2018/hyperlinkcolor" val="tx"/>
                    </a:ext>
                  </a:extLst>
                </a:hlinkClick>
              </a:rPr>
              <a:t>بهدف رقم 10 من أهداف التنمية المستدامة </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تقليل أوجه عدم المساواة </a:t>
            </a:r>
            <a:r>
              <a:rPr lang="ar-EG" sz="2400" dirty="0">
                <a:solidFill>
                  <a:schemeClr val="bg2"/>
                </a:solidFill>
                <a:latin typeface="+mn-lt"/>
                <a:ea typeface="Open Sans"/>
                <a:cs typeface="Open Sans"/>
                <a:sym typeface="Open Sans"/>
              </a:rPr>
              <a:t>داخل البلدان وفيما بينها.</a:t>
            </a:r>
          </a:p>
          <a:p>
            <a:pPr marL="76200" lvl="0" indent="0" algn="just" rtl="1">
              <a:lnSpc>
                <a:spcPct val="90000"/>
              </a:lnSpc>
              <a:spcBef>
                <a:spcPts val="1000"/>
              </a:spcBef>
              <a:spcAft>
                <a:spcPts val="0"/>
              </a:spcAft>
              <a:buClr>
                <a:schemeClr val="dk1"/>
              </a:buClr>
              <a:buSzPts val="2400"/>
              <a:buFont typeface="Arial"/>
              <a:buNone/>
            </a:pPr>
            <a:r>
              <a:rPr lang="ar-EG" sz="2400" dirty="0">
                <a:solidFill>
                  <a:schemeClr val="bg2"/>
                </a:solidFill>
                <a:latin typeface="+mn-lt"/>
                <a:ea typeface="Open Sans"/>
                <a:cs typeface="Open Sans"/>
                <a:sym typeface="Open Sans"/>
              </a:rPr>
              <a:t>في حين أن أنشطة البحوث من أجل الحياة تدعم بشكل مباشر وغير مباشر جميع أهداف التنمية المستدامة مثل </a:t>
            </a:r>
            <a:r>
              <a:rPr lang="ar-EG" sz="2400" b="1" dirty="0">
                <a:solidFill>
                  <a:schemeClr val="bg2"/>
                </a:solidFill>
                <a:latin typeface="+mn-lt"/>
                <a:ea typeface="Open Sans"/>
                <a:cs typeface="Open Sans"/>
                <a:sym typeface="Open Sans"/>
              </a:rPr>
              <a:t>الصحة الجيدة والرفاهية ، والقضاء على الجوع ، والمياه النظيفة والصرف الصحي ، والصناعة ، والابتكار والبنية التحتية ، والسلام والعدالة </a:t>
            </a:r>
            <a:r>
              <a:rPr lang="ar-EG" sz="2400" dirty="0">
                <a:solidFill>
                  <a:schemeClr val="bg2"/>
                </a:solidFill>
                <a:latin typeface="+mn-lt"/>
                <a:ea typeface="Open Sans"/>
                <a:cs typeface="Open Sans"/>
                <a:sym typeface="Open Sans"/>
              </a:rPr>
              <a:t>، فإن "البحوث من أجل الحياة"</a:t>
            </a:r>
            <a:r>
              <a:rPr lang="nl-NL" sz="2400" dirty="0">
                <a:solidFill>
                  <a:schemeClr val="bg2"/>
                </a:solidFill>
                <a:latin typeface="+mn-lt"/>
                <a:ea typeface="Open Sans"/>
                <a:cs typeface="Open Sans"/>
                <a:sym typeface="Open Sans"/>
              </a:rPr>
              <a:t>Research4Life</a:t>
            </a:r>
            <a:r>
              <a:rPr lang="ar-EG" sz="2400">
                <a:solidFill>
                  <a:schemeClr val="bg2"/>
                </a:solidFill>
                <a:latin typeface="+mn-lt"/>
                <a:ea typeface="Open Sans"/>
                <a:cs typeface="Open Sans"/>
                <a:sym typeface="Open Sans"/>
              </a:rPr>
              <a:t> </a:t>
            </a:r>
            <a:r>
              <a:rPr lang="nl-NL" sz="2400">
                <a:solidFill>
                  <a:schemeClr val="bg2"/>
                </a:solidFill>
                <a:latin typeface="+mn-lt"/>
                <a:ea typeface="Open Sans"/>
                <a:cs typeface="Open Sans"/>
                <a:sym typeface="Open Sans"/>
              </a:rPr>
              <a:t> </a:t>
            </a:r>
            <a:r>
              <a:rPr lang="ar-EG" sz="2400" dirty="0">
                <a:solidFill>
                  <a:schemeClr val="bg2"/>
                </a:solidFill>
                <a:latin typeface="+mn-lt"/>
                <a:ea typeface="Open Sans"/>
                <a:cs typeface="Open Sans"/>
                <a:sym typeface="Open Sans"/>
              </a:rPr>
              <a:t>يتماشى بشكل وثيق مع </a:t>
            </a:r>
            <a:r>
              <a:rPr lang="ar-EG" sz="2400" dirty="0">
                <a:solidFill>
                  <a:srgbClr val="F49925"/>
                </a:solidFill>
                <a:latin typeface="+mn-lt"/>
                <a:ea typeface="Open Sans"/>
                <a:cs typeface="Open Sans"/>
                <a:sym typeface="Open Sans"/>
                <a:hlinkClick r:id="rId3">
                  <a:extLst>
                    <a:ext uri="{A12FA001-AC4F-418D-AE19-62706E023703}">
                      <ahyp:hlinkClr xmlns:ahyp="http://schemas.microsoft.com/office/drawing/2018/hyperlinkcolor" val="tx"/>
                    </a:ext>
                  </a:extLst>
                </a:hlinkClick>
              </a:rPr>
              <a:t>الهدف رقم 4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التعليم الجيد</a:t>
            </a:r>
            <a:r>
              <a:rPr lang="ar-EG" sz="2400" dirty="0">
                <a:solidFill>
                  <a:schemeClr val="bg2"/>
                </a:solidFill>
                <a:latin typeface="+mn-lt"/>
                <a:ea typeface="Open Sans"/>
                <a:cs typeface="Open Sans"/>
                <a:sym typeface="Open Sans"/>
              </a:rPr>
              <a:t>؛ وهو أمر أساسي لإنشاء عالم يسوده السلام والازدهار و</a:t>
            </a:r>
            <a:r>
              <a:rPr lang="ar-EG" sz="2400" dirty="0">
                <a:solidFill>
                  <a:srgbClr val="F49925"/>
                </a:solidFill>
                <a:latin typeface="+mn-lt"/>
                <a:ea typeface="Open Sans"/>
                <a:cs typeface="Open Sans"/>
                <a:sym typeface="Open Sans"/>
                <a:hlinkClick r:id="rId5">
                  <a:extLst>
                    <a:ext uri="{A12FA001-AC4F-418D-AE19-62706E023703}">
                      <ahyp:hlinkClr xmlns:ahyp="http://schemas.microsoft.com/office/drawing/2018/hyperlinkcolor" val="tx"/>
                    </a:ext>
                  </a:extLst>
                </a:hlinkClick>
              </a:rPr>
              <a:t>الهدف رقم 5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المساواة بين الجنسين </a:t>
            </a:r>
            <a:r>
              <a:rPr lang="ar-EG" sz="2400" dirty="0">
                <a:solidFill>
                  <a:schemeClr val="bg2"/>
                </a:solidFill>
                <a:latin typeface="+mn-lt"/>
                <a:ea typeface="Open Sans"/>
                <a:cs typeface="Open Sans"/>
                <a:sym typeface="Open Sans"/>
              </a:rPr>
              <a:t>لتحقيق تمكين جميع النساء والأطفال.</a:t>
            </a:r>
            <a:endParaRPr sz="2400" dirty="0">
              <a:solidFill>
                <a:schemeClr val="bg2"/>
              </a:solidFill>
              <a:highlight>
                <a:srgbClr val="FFFFFF"/>
              </a:highlight>
              <a:latin typeface="+mn-lt"/>
              <a:ea typeface="Open Sans"/>
              <a:cs typeface="Open Sans"/>
              <a:sym typeface="Open Sans"/>
            </a:endParaRPr>
          </a:p>
        </p:txBody>
      </p:sp>
      <p:pic>
        <p:nvPicPr>
          <p:cNvPr id="118" name="Google Shape;118;p17"/>
          <p:cNvPicPr preferRelativeResize="0"/>
          <p:nvPr/>
        </p:nvPicPr>
        <p:blipFill rotWithShape="1">
          <a:blip r:embed="rId6">
            <a:alphaModFix/>
          </a:blip>
          <a:srcRect/>
          <a:stretch/>
        </p:blipFill>
        <p:spPr>
          <a:xfrm>
            <a:off x="705415" y="202431"/>
            <a:ext cx="4873039" cy="1232994"/>
          </a:xfrm>
          <a:prstGeom prst="rect">
            <a:avLst/>
          </a:prstGeom>
          <a:noFill/>
          <a:ln>
            <a:noFill/>
          </a:ln>
        </p:spPr>
      </p:pic>
      <p:pic>
        <p:nvPicPr>
          <p:cNvPr id="119" name="Google Shape;119;p17"/>
          <p:cNvPicPr preferRelativeResize="0"/>
          <p:nvPr/>
        </p:nvPicPr>
        <p:blipFill rotWithShape="1">
          <a:blip r:embed="rId7">
            <a:alphaModFix/>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8">
              <a:alphaModFix/>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9">
              <a:alphaModFix/>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10">
              <a:alphaModFix/>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11">
              <a:alphaModFix/>
            </a:blip>
            <a:srcRect/>
            <a:stretch/>
          </p:blipFill>
          <p:spPr>
            <a:xfrm>
              <a:off x="7537942" y="4661358"/>
              <a:ext cx="1997467" cy="1997467"/>
            </a:xfrm>
            <a:prstGeom prst="rect">
              <a:avLst/>
            </a:prstGeom>
            <a:noFill/>
            <a:ln>
              <a:noFill/>
            </a:ln>
          </p:spPr>
        </p:pic>
      </p:grpSp>
      <p:sp>
        <p:nvSpPr>
          <p:cNvPr id="2" name="TextBox 1">
            <a:extLst>
              <a:ext uri="{FF2B5EF4-FFF2-40B4-BE49-F238E27FC236}">
                <a16:creationId xmlns:a16="http://schemas.microsoft.com/office/drawing/2014/main" id="{70C8B561-9403-E0A0-9282-FAFC1F3F27B1}"/>
              </a:ext>
            </a:extLst>
          </p:cNvPr>
          <p:cNvSpPr txBox="1"/>
          <p:nvPr/>
        </p:nvSpPr>
        <p:spPr>
          <a:xfrm>
            <a:off x="6235104" y="526540"/>
            <a:ext cx="4903393" cy="58477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EG" sz="3200" b="1" i="0" u="none" strike="noStrike" kern="0" cap="none" spc="0" normalizeH="0" baseline="0" noProof="0" dirty="0">
                <a:ln>
                  <a:noFill/>
                </a:ln>
                <a:solidFill>
                  <a:srgbClr val="44546A"/>
                </a:solidFill>
                <a:effectLst/>
                <a:uLnTx/>
                <a:uFillTx/>
                <a:latin typeface="Arial"/>
                <a:cs typeface="Arial"/>
                <a:sym typeface="Arial"/>
              </a:rPr>
              <a:t>أهداف التنمية المستدامة (تابع)</a:t>
            </a:r>
            <a:endParaRPr kumimoji="0" lang="en-US" sz="3200" b="1" i="0" u="none" strike="noStrike" kern="0" cap="none" spc="0" normalizeH="0" baseline="0" noProof="0" dirty="0">
              <a:ln>
                <a:noFill/>
              </a:ln>
              <a:solidFill>
                <a:srgbClr val="44546A"/>
              </a:solidFill>
              <a:effectLst/>
              <a:uLnTx/>
              <a:uFillTx/>
              <a:latin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219" name="Google Shape;219;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220" name="Google Shape;220;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221" name="Google Shape;221;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222" name="Google Shape;222;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223" name="Google Shape;223;p1"/>
          <p:cNvSpPr/>
          <p:nvPr/>
        </p:nvSpPr>
        <p:spPr>
          <a:xfrm>
            <a:off x="76200" y="2132475"/>
            <a:ext cx="11658600" cy="390872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ar-EG" sz="3000" b="0" i="0" u="none" strike="noStrike" kern="0" cap="none" spc="0" normalizeH="0" baseline="0" noProof="0" dirty="0">
                <a:ln>
                  <a:noFill/>
                </a:ln>
                <a:solidFill>
                  <a:srgbClr val="F8981D"/>
                </a:solidFill>
                <a:effectLst/>
                <a:uLnTx/>
                <a:uFillTx/>
                <a:latin typeface="Open Sans"/>
                <a:ea typeface="Open Sans"/>
                <a:cs typeface="Open Sans"/>
                <a:sym typeface="Open Sans"/>
              </a:rPr>
              <a:t>لمزيد من المعلومات عن "البحوث من أجل الحياة"</a:t>
            </a:r>
          </a:p>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ar-EG" sz="3000" b="0" i="0" u="none" strike="noStrike" kern="0" cap="none" spc="0" normalizeH="0" baseline="0" noProof="0" dirty="0">
                <a:ln>
                  <a:noFill/>
                </a:ln>
                <a:solidFill>
                  <a:srgbClr val="F8981D"/>
                </a:solidFill>
                <a:effectLst/>
                <a:uLnTx/>
                <a:uFillTx/>
                <a:latin typeface="Open Sans"/>
                <a:ea typeface="Open Sans"/>
                <a:cs typeface="Open Sans"/>
                <a:sym typeface="Open Sans"/>
              </a:rPr>
              <a:t>  </a:t>
            </a:r>
            <a:r>
              <a:rPr kumimoji="0" lang="en-US" sz="3000" b="0" i="0" u="none" strike="noStrike" kern="0" cap="none" spc="0" normalizeH="0" baseline="0" noProof="0" dirty="0">
                <a:ln>
                  <a:noFill/>
                </a:ln>
                <a:solidFill>
                  <a:srgbClr val="F8981D"/>
                </a:solidFill>
                <a:effectLst/>
                <a:uLnTx/>
                <a:uFillTx/>
                <a:latin typeface="Open Sans"/>
                <a:ea typeface="Open Sans"/>
                <a:cs typeface="Open Sans"/>
                <a:sym typeface="Open Sans"/>
              </a:rPr>
              <a:t> Research4Life</a:t>
            </a:r>
            <a:endParaRPr kumimoji="0" lang="ar-EG" sz="3000" b="0" i="0" u="none" strike="noStrike" kern="0" cap="none" spc="0" normalizeH="0" baseline="0" noProof="0" dirty="0">
              <a:ln>
                <a:noFill/>
              </a:ln>
              <a:solidFill>
                <a:srgbClr val="F8981D"/>
              </a:solidFill>
              <a:effectLst/>
              <a:uLnTx/>
              <a:uFillTx/>
              <a:latin typeface="Open Sans"/>
              <a:ea typeface="Open Sans"/>
              <a:cs typeface="Open Sans"/>
              <a:sym typeface="Open Sans"/>
            </a:endParaRPr>
          </a:p>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ar-EG" sz="3000" b="0" i="0" u="none" strike="noStrike" kern="0" cap="none" spc="0" normalizeH="0" baseline="0" noProof="0" dirty="0">
                <a:ln>
                  <a:noFill/>
                </a:ln>
                <a:solidFill>
                  <a:srgbClr val="F8981D"/>
                </a:solidFill>
                <a:effectLst/>
                <a:uLnTx/>
                <a:uFillTx/>
                <a:latin typeface="Open Sans"/>
                <a:ea typeface="Open Sans"/>
                <a:cs typeface="Open Sans"/>
                <a:sym typeface="Open Sans"/>
              </a:rPr>
              <a:t>قم بزيارة    </a:t>
            </a:r>
          </a:p>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3000" b="0" i="0" u="sng" strike="noStrike" kern="0" cap="none" spc="0" normalizeH="0" baseline="0" noProof="0" dirty="0">
                <a:ln>
                  <a:noFill/>
                </a:ln>
                <a:solidFill>
                  <a:srgbClr val="0097A7"/>
                </a:solidFill>
                <a:effectLst/>
                <a:uLnTx/>
                <a:uFillTx/>
                <a:latin typeface="Open Sans"/>
                <a:ea typeface="Open Sans"/>
                <a:cs typeface="Open Sans"/>
                <a:sym typeface="Open Sans"/>
                <a:hlinkClick r:id="rId8"/>
              </a:rPr>
              <a:t>www.research4life.org</a:t>
            </a:r>
            <a:endParaRPr kumimoji="0" lang="en-US" sz="3000" b="0" i="0" u="none" strike="noStrike" kern="0" cap="none" spc="0" normalizeH="0" baseline="0" noProof="0" dirty="0">
              <a:ln>
                <a:noFill/>
              </a:ln>
              <a:solidFill>
                <a:srgbClr val="004890"/>
              </a:solidFill>
              <a:effectLst/>
              <a:uLnTx/>
              <a:uFillTx/>
              <a:latin typeface="Open Sans"/>
              <a:ea typeface="Open Sans"/>
              <a:cs typeface="Open Sans"/>
              <a:sym typeface="Open Sans"/>
            </a:endParaRPr>
          </a:p>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ar-EG" sz="3000" b="0" i="0" u="none" strike="noStrike" kern="0" cap="none" spc="0" normalizeH="0" baseline="0" noProof="0" dirty="0">
                <a:ln>
                  <a:noFill/>
                </a:ln>
                <a:solidFill>
                  <a:srgbClr val="F8981D"/>
                </a:solidFill>
                <a:effectLst/>
                <a:uLnTx/>
                <a:uFillTx/>
                <a:latin typeface="Open Sans"/>
                <a:ea typeface="Open Sans"/>
                <a:cs typeface="Open Sans"/>
                <a:sym typeface="Open Sans"/>
              </a:rPr>
              <a:t>وراسلنا  من خلال البريد الالكتونى</a:t>
            </a:r>
            <a:br>
              <a:rPr kumimoji="0" lang="en-US" sz="3000" b="0" i="0" u="none" strike="noStrike" kern="0" cap="none" spc="0" normalizeH="0" baseline="0" noProof="0" dirty="0">
                <a:ln>
                  <a:noFill/>
                </a:ln>
                <a:solidFill>
                  <a:srgbClr val="F8981D"/>
                </a:solidFill>
                <a:effectLst/>
                <a:uLnTx/>
                <a:uFillTx/>
                <a:latin typeface="Open Sans"/>
                <a:ea typeface="Open Sans"/>
                <a:cs typeface="Open Sans"/>
                <a:sym typeface="Open Sans"/>
              </a:rPr>
            </a:br>
            <a:r>
              <a:rPr kumimoji="0" lang="en-US" sz="3000" b="0" i="0" u="sng" strike="noStrike" kern="0" cap="none" spc="0" normalizeH="0" baseline="0" noProof="0" dirty="0">
                <a:ln>
                  <a:noFill/>
                </a:ln>
                <a:solidFill>
                  <a:srgbClr val="0097A7"/>
                </a:solidFill>
                <a:effectLst/>
                <a:uLnTx/>
                <a:uFillTx/>
                <a:latin typeface="Open Sans"/>
                <a:ea typeface="Open Sans"/>
                <a:cs typeface="Open Sans"/>
                <a:sym typeface="Open Sans"/>
                <a:hlinkClick r:id="rId9"/>
              </a:rPr>
              <a:t>r4l@research4life.org</a:t>
            </a:r>
            <a:r>
              <a:rPr kumimoji="0" lang="en-US" sz="3000" b="0" i="0" u="none" strike="noStrike" kern="0" cap="none" spc="0" normalizeH="0" baseline="0" noProof="0" dirty="0">
                <a:ln>
                  <a:noFill/>
                </a:ln>
                <a:solidFill>
                  <a:srgbClr val="004890"/>
                </a:solidFill>
                <a:effectLst/>
                <a:uLnTx/>
                <a:uFillTx/>
                <a:latin typeface="Open Sans"/>
                <a:ea typeface="Open Sans"/>
                <a:cs typeface="Open Sans"/>
                <a:sym typeface="Open Sans"/>
              </a:rPr>
              <a:t>  </a:t>
            </a:r>
            <a:endParaRPr kumimoji="0" sz="3000" b="0" i="0" u="none" strike="noStrike" kern="0" cap="none" spc="0" normalizeH="0" baseline="0" noProof="0" dirty="0">
              <a:ln>
                <a:noFill/>
              </a:ln>
              <a:solidFill>
                <a:srgbClr val="004890"/>
              </a:solidFill>
              <a:effectLst/>
              <a:uLnTx/>
              <a:uFillTx/>
              <a:latin typeface="Open Sans"/>
              <a:ea typeface="Open Sans"/>
              <a:cs typeface="Open Sans"/>
              <a:sym typeface="Open Sans"/>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br>
              <a:rPr kumimoji="0" lang="en-US" sz="2000" b="0" i="0" u="none" strike="noStrike" kern="0" cap="none" spc="0" normalizeH="0" baseline="0" noProof="0" dirty="0">
                <a:ln>
                  <a:noFill/>
                </a:ln>
                <a:solidFill>
                  <a:srgbClr val="F8981D"/>
                </a:solidFill>
                <a:effectLst/>
                <a:uLnTx/>
                <a:uFillTx/>
                <a:latin typeface="Open Sans"/>
                <a:ea typeface="Open Sans"/>
                <a:cs typeface="Open Sans"/>
                <a:sym typeface="Open Sans"/>
              </a:rPr>
            </a:br>
            <a:br>
              <a:rPr kumimoji="0" lang="en-US" sz="2000" b="0" i="0" u="none" strike="noStrike" kern="0" cap="none" spc="0" normalizeH="0" baseline="0" noProof="0" dirty="0">
                <a:ln>
                  <a:noFill/>
                </a:ln>
                <a:solidFill>
                  <a:srgbClr val="586F7C"/>
                </a:solidFill>
                <a:effectLst/>
                <a:uLnTx/>
                <a:uFillTx/>
                <a:latin typeface="Open Sans"/>
                <a:ea typeface="Open Sans"/>
                <a:cs typeface="Open Sans"/>
                <a:sym typeface="Open Sans"/>
              </a:rPr>
            </a:br>
            <a:br>
              <a:rPr kumimoji="0" lang="en-US" sz="1400" b="0" i="0" u="none" strike="noStrike" kern="0" cap="none" spc="0" normalizeH="0" baseline="0" noProof="0" dirty="0">
                <a:ln>
                  <a:noFill/>
                </a:ln>
                <a:solidFill>
                  <a:srgbClr val="F8981D"/>
                </a:solidFill>
                <a:effectLst/>
                <a:uLnTx/>
                <a:uFillTx/>
                <a:latin typeface="Open Sans"/>
                <a:ea typeface="Open Sans"/>
                <a:cs typeface="Open Sans"/>
                <a:sym typeface="Open Sans"/>
              </a:rPr>
            </a:br>
            <a:endParaRPr kumimoji="0" sz="1400" b="0" i="0" u="none" strike="noStrike" kern="0" cap="none" spc="0" normalizeH="0" baseline="0" noProof="0" dirty="0">
              <a:ln>
                <a:noFill/>
              </a:ln>
              <a:solidFill>
                <a:srgbClr val="F8981D"/>
              </a:solidFill>
              <a:effectLst/>
              <a:uLnTx/>
              <a:uFillTx/>
              <a:latin typeface="Open Sans"/>
              <a:ea typeface="Open Sans"/>
              <a:cs typeface="Open Sans"/>
              <a:sym typeface="Open Sans"/>
            </a:endParaRPr>
          </a:p>
        </p:txBody>
      </p:sp>
      <p:sp>
        <p:nvSpPr>
          <p:cNvPr id="224" name="Google Shape;224;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algn="ctr" rtl="1">
              <a:lnSpc>
                <a:spcPct val="107000"/>
              </a:lnSpc>
              <a:spcBef>
                <a:spcPts val="0"/>
              </a:spcBef>
              <a:spcAft>
                <a:spcPts val="800"/>
              </a:spcAft>
            </a:pP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مجموعات</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البح</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و</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ث من أجل الحياة </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Research4Life</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هي </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شراكة بين القطاعين ال</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عام و</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ال</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خاص لخمس مجموعات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6723530" y="493222"/>
            <a:ext cx="8033657" cy="9753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ar-EG" dirty="0">
                <a:solidFill>
                  <a:srgbClr val="586F7C"/>
                </a:solidFill>
                <a:latin typeface="Open Sans"/>
                <a:ea typeface="Open Sans"/>
                <a:cs typeface="Open Sans"/>
                <a:sym typeface="Open Sans"/>
              </a:rPr>
              <a:t>المقدمة</a:t>
            </a:r>
            <a:endParaRPr dirty="0">
              <a:solidFill>
                <a:srgbClr val="586F7C"/>
              </a:solidFill>
              <a:latin typeface="Open Sans"/>
              <a:ea typeface="Open Sans"/>
              <a:cs typeface="Open Sans"/>
              <a:sym typeface="Open Sans"/>
            </a:endParaRPr>
          </a:p>
        </p:txBody>
      </p:sp>
      <p:sp>
        <p:nvSpPr>
          <p:cNvPr id="99" name="Google Shape;99;p3"/>
          <p:cNvSpPr txBox="1">
            <a:spLocks noGrp="1"/>
          </p:cNvSpPr>
          <p:nvPr>
            <p:ph type="body" idx="1"/>
          </p:nvPr>
        </p:nvSpPr>
        <p:spPr>
          <a:xfrm>
            <a:off x="580457" y="1712256"/>
            <a:ext cx="10753344" cy="3980531"/>
          </a:xfrm>
          <a:prstGeom prst="rect">
            <a:avLst/>
          </a:prstGeom>
          <a:noFill/>
          <a:ln>
            <a:noFill/>
          </a:ln>
        </p:spPr>
        <p:txBody>
          <a:bodyPr spcFirstLastPara="1" wrap="square" lIns="91425" tIns="45700" rIns="91425" bIns="45700" anchor="t" anchorCtr="0">
            <a:normAutofit fontScale="55000" lnSpcReduction="20000"/>
          </a:bodyPr>
          <a:lstStyle/>
          <a:p>
            <a:pPr algn="r" rtl="1">
              <a:buClrTx/>
              <a:buFont typeface="Arial" panose="020B0604020202020204" pitchFamily="34" charset="0"/>
              <a:buChar char="•"/>
            </a:pPr>
            <a:r>
              <a:rPr lang="ar-EG" sz="3300" dirty="0">
                <a:solidFill>
                  <a:schemeClr val="tx1"/>
                </a:solidFill>
              </a:rPr>
              <a:t> نشر ناتج البحث</a:t>
            </a:r>
            <a:endParaRPr lang="en-US" sz="3300" dirty="0">
              <a:solidFill>
                <a:schemeClr val="tx1"/>
              </a:solidFill>
            </a:endParaRPr>
          </a:p>
          <a:p>
            <a:pPr marL="914400" indent="-457200" algn="r" rtl="1">
              <a:buClrTx/>
              <a:buFont typeface="Courier New" panose="02070309020205020404" pitchFamily="49" charset="0"/>
              <a:buChar char="o"/>
            </a:pPr>
            <a:r>
              <a:rPr lang="ar-EG" sz="3300" dirty="0">
                <a:solidFill>
                  <a:schemeClr val="tx1"/>
                </a:solidFill>
              </a:rPr>
              <a:t>  خطوة مهمة في دورة حياة البحث</a:t>
            </a:r>
            <a:endParaRPr lang="en-US" sz="3300" dirty="0">
              <a:solidFill>
                <a:schemeClr val="tx1"/>
              </a:solidFill>
            </a:endParaRPr>
          </a:p>
          <a:p>
            <a:pPr marL="914400" indent="-457200" algn="r" rtl="1">
              <a:buClrTx/>
              <a:buFont typeface="Courier New" panose="02070309020205020404" pitchFamily="49" charset="0"/>
              <a:buChar char="o"/>
            </a:pPr>
            <a:r>
              <a:rPr lang="ar-EG" sz="3300" dirty="0">
                <a:solidFill>
                  <a:schemeClr val="tx1"/>
                </a:solidFill>
              </a:rPr>
              <a:t>  مشاركة النتائج، والاستنتاجات، واِستدلالات البحث سيساعد على الفهم والتقدم في مجال الدراسة</a:t>
            </a:r>
            <a:endParaRPr lang="en-US" sz="3300" dirty="0">
              <a:solidFill>
                <a:schemeClr val="tx1"/>
              </a:solidFill>
            </a:endParaRPr>
          </a:p>
          <a:p>
            <a:pPr algn="r" rtl="1">
              <a:buClrTx/>
              <a:buFont typeface="Arial" panose="020B0604020202020204" pitchFamily="34" charset="0"/>
              <a:buChar char="•"/>
            </a:pPr>
            <a:r>
              <a:rPr lang="ar-EG" sz="3300" dirty="0">
                <a:solidFill>
                  <a:schemeClr val="tx1"/>
                </a:solidFill>
              </a:rPr>
              <a:t>النشر في المجلات العلمية يعتبر وسيلة فعالة لنشر نتائج البحث</a:t>
            </a:r>
            <a:endParaRPr lang="en-US" sz="3300" dirty="0">
              <a:solidFill>
                <a:schemeClr val="tx1"/>
              </a:solidFill>
            </a:endParaRPr>
          </a:p>
          <a:p>
            <a:pPr algn="r" rtl="1">
              <a:buClrTx/>
              <a:buFont typeface="Arial" panose="020B0604020202020204" pitchFamily="34" charset="0"/>
              <a:buChar char="•"/>
            </a:pPr>
            <a:r>
              <a:rPr lang="ar-EG" sz="3300" dirty="0">
                <a:solidFill>
                  <a:schemeClr val="tx1"/>
                </a:solidFill>
              </a:rPr>
              <a:t>للفوائد الرئيسية لنشر نتائج الابحاث في المجلة</a:t>
            </a:r>
            <a:endParaRPr lang="en-US" sz="3300" dirty="0">
              <a:solidFill>
                <a:schemeClr val="tx1"/>
              </a:solidFill>
            </a:endParaRPr>
          </a:p>
          <a:p>
            <a:pPr marL="852488" indent="-338138" algn="r" rtl="1">
              <a:buClrTx/>
              <a:buFont typeface="Courier New" panose="02070309020205020404" pitchFamily="49" charset="0"/>
              <a:buChar char="o"/>
            </a:pPr>
            <a:r>
              <a:rPr lang="ar-EG" sz="3300" dirty="0">
                <a:solidFill>
                  <a:schemeClr val="tx1"/>
                </a:solidFill>
              </a:rPr>
              <a:t>تعزيز اكتشاف العمل</a:t>
            </a:r>
            <a:endParaRPr lang="en-US" sz="3300" dirty="0">
              <a:solidFill>
                <a:schemeClr val="tx1"/>
              </a:solidFill>
            </a:endParaRPr>
          </a:p>
          <a:p>
            <a:pPr marL="852488" indent="-338138" algn="r" rtl="1">
              <a:buClrTx/>
              <a:buFont typeface="Courier New" panose="02070309020205020404" pitchFamily="49" charset="0"/>
              <a:buChar char="o"/>
            </a:pPr>
            <a:r>
              <a:rPr lang="ar-EG" sz="3300" dirty="0">
                <a:solidFill>
                  <a:schemeClr val="tx1"/>
                </a:solidFill>
              </a:rPr>
              <a:t>المساهمة في سجلات البحث في هذا المجال</a:t>
            </a:r>
            <a:endParaRPr lang="en-US" sz="3300" dirty="0">
              <a:solidFill>
                <a:schemeClr val="tx1"/>
              </a:solidFill>
            </a:endParaRPr>
          </a:p>
          <a:p>
            <a:pPr marL="852488" indent="-338138" algn="r" rtl="1">
              <a:buClrTx/>
              <a:buFont typeface="Courier New" panose="02070309020205020404" pitchFamily="49" charset="0"/>
              <a:buChar char="o"/>
            </a:pPr>
            <a:r>
              <a:rPr lang="ar-EG" sz="3300" dirty="0">
                <a:solidFill>
                  <a:schemeClr val="tx1"/>
                </a:solidFill>
              </a:rPr>
              <a:t>الاستفادة من فائدة مراجعة الأقران</a:t>
            </a:r>
          </a:p>
          <a:p>
            <a:pPr marL="852488" indent="-338138" algn="r" rtl="1">
              <a:buClrTx/>
              <a:buFont typeface="Courier New" panose="02070309020205020404" pitchFamily="49" charset="0"/>
              <a:buChar char="o"/>
            </a:pPr>
            <a:r>
              <a:rPr lang="ar-EG" sz="3300" dirty="0">
                <a:solidFill>
                  <a:schemeClr val="tx1"/>
                </a:solidFill>
              </a:rPr>
              <a:t>نشر وجذب قاعدة عريضة من الجمهور</a:t>
            </a:r>
            <a:endParaRPr lang="en-US" sz="3300" dirty="0">
              <a:solidFill>
                <a:schemeClr val="tx1"/>
              </a:solidFill>
            </a:endParaRPr>
          </a:p>
          <a:p>
            <a:pPr marL="514350" indent="60325" algn="r" rtl="1">
              <a:buClrTx/>
              <a:buFont typeface="Courier New" panose="02070309020205020404" pitchFamily="49" charset="0"/>
              <a:buChar char="o"/>
            </a:pPr>
            <a:r>
              <a:rPr lang="ar-EG" sz="3300" dirty="0">
                <a:solidFill>
                  <a:schemeClr val="tx1"/>
                </a:solidFill>
              </a:rPr>
              <a:t>  تلبية المعايير بتشكيل هيئة لتقييم البحوث، من أجل التقدم الوظيفي</a:t>
            </a:r>
            <a:endParaRPr lang="en-US" sz="3300" dirty="0">
              <a:solidFill>
                <a:schemeClr val="tx1"/>
              </a:solidFill>
            </a:endParaRPr>
          </a:p>
          <a:p>
            <a:pPr marL="514350" indent="0" algn="r" rtl="1">
              <a:buClrTx/>
              <a:buFont typeface="Courier New" panose="02070309020205020404" pitchFamily="49" charset="0"/>
              <a:buChar char="o"/>
            </a:pPr>
            <a:r>
              <a:rPr lang="ar-EG" sz="3300" dirty="0">
                <a:solidFill>
                  <a:schemeClr val="tx1"/>
                </a:solidFill>
              </a:rPr>
              <a:t> منع ازدواجية التأثير في البحوث</a:t>
            </a:r>
            <a:endParaRPr lang="en-US" sz="2200" dirty="0">
              <a:solidFill>
                <a:schemeClr val="tx1"/>
              </a:solidFill>
              <a:latin typeface="Open Sans"/>
              <a:ea typeface="Open Sans"/>
              <a:cs typeface="Open Sans"/>
              <a:sym typeface="Open Sans"/>
            </a:endParaRPr>
          </a:p>
          <a:p>
            <a:pPr marL="12700" indent="0" algn="r">
              <a:lnSpc>
                <a:spcPct val="140000"/>
              </a:lnSpc>
              <a:spcBef>
                <a:spcPts val="0"/>
              </a:spcBef>
              <a:buClr>
                <a:schemeClr val="dk2"/>
              </a:buClr>
              <a:buSzPts val="2200"/>
              <a:buNone/>
            </a:pPr>
            <a:r>
              <a:rPr lang="ar-EG" sz="2500" dirty="0">
                <a:solidFill>
                  <a:srgbClr val="3F3F3F"/>
                </a:solidFill>
                <a:latin typeface="Open Sans"/>
                <a:ea typeface="Open Sans"/>
                <a:cs typeface="Open Sans"/>
                <a:sym typeface="Open Sans"/>
              </a:rPr>
              <a:t>يقدم هذا العرض نظرة عامة على الاعتبارات الأساسية لكتابة مقال لنشره في مجلة علمية</a:t>
            </a:r>
            <a:endParaRPr lang="en-US" sz="2500" dirty="0">
              <a:solidFill>
                <a:srgbClr val="3F3F3F"/>
              </a:solidFill>
              <a:latin typeface="Open Sans"/>
              <a:ea typeface="Open Sans"/>
              <a:cs typeface="Open Sans"/>
              <a:sym typeface="Open San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7876" y="5692788"/>
            <a:ext cx="6161905" cy="647619"/>
          </a:xfrm>
          <a:prstGeom prst="rect">
            <a:avLst/>
          </a:prstGeom>
        </p:spPr>
      </p:pic>
      <p:sp>
        <p:nvSpPr>
          <p:cNvPr id="3" name="TextBox 2"/>
          <p:cNvSpPr txBox="1"/>
          <p:nvPr/>
        </p:nvSpPr>
        <p:spPr>
          <a:xfrm>
            <a:off x="3760470" y="6340407"/>
            <a:ext cx="4116899" cy="338554"/>
          </a:xfrm>
          <a:prstGeom prst="rect">
            <a:avLst/>
          </a:prstGeom>
          <a:noFill/>
        </p:spPr>
        <p:txBody>
          <a:bodyPr wrap="square" rtlCol="0">
            <a:spAutoFit/>
          </a:bodyPr>
          <a:lstStyle/>
          <a:p>
            <a:pPr algn="r"/>
            <a:r>
              <a:rPr lang="en-US" sz="1600" b="1" i="1" dirty="0">
                <a:solidFill>
                  <a:schemeClr val="tx1">
                    <a:lumMod val="85000"/>
                    <a:lumOff val="15000"/>
                  </a:schemeClr>
                </a:solidFill>
              </a:rPr>
              <a:t> </a:t>
            </a:r>
            <a:r>
              <a:rPr lang="en-US" sz="1600" i="1" dirty="0">
                <a:solidFill>
                  <a:schemeClr val="tx1">
                    <a:lumMod val="85000"/>
                    <a:lumOff val="15000"/>
                  </a:schemeClr>
                </a:solidFill>
              </a:rPr>
              <a:t>(Vaughan, 2013) </a:t>
            </a:r>
            <a:r>
              <a:rPr lang="ar-EG" sz="1600" b="1" i="1" dirty="0">
                <a:solidFill>
                  <a:schemeClr val="tx1">
                    <a:lumMod val="85000"/>
                    <a:lumOff val="15000"/>
                  </a:schemeClr>
                </a:solidFill>
              </a:rPr>
              <a:t>دورة حياة البحث</a:t>
            </a:r>
            <a:r>
              <a:rPr lang="en-US" sz="1600" b="1" i="1" dirty="0">
                <a:solidFill>
                  <a:schemeClr val="tx1">
                    <a:lumMod val="85000"/>
                    <a:lumOff val="15000"/>
                  </a:schemeClr>
                </a:solidFill>
              </a:rPr>
              <a:t>  </a:t>
            </a:r>
            <a:endParaRPr lang="en-US" i="1" dirty="0">
              <a:solidFill>
                <a:schemeClr val="tx1">
                  <a:lumMod val="85000"/>
                  <a:lumOff val="1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0"/>
          <p:cNvSpPr txBox="1">
            <a:spLocks noGrp="1"/>
          </p:cNvSpPr>
          <p:nvPr>
            <p:ph type="title"/>
          </p:nvPr>
        </p:nvSpPr>
        <p:spPr>
          <a:xfrm>
            <a:off x="-79776" y="324812"/>
            <a:ext cx="8216400" cy="1080900"/>
          </a:xfrm>
          <a:prstGeom prst="rect">
            <a:avLst/>
          </a:prstGeom>
          <a:noFill/>
          <a:ln>
            <a:noFill/>
          </a:ln>
        </p:spPr>
        <p:txBody>
          <a:bodyPr spcFirstLastPara="1" wrap="square" lIns="91425" tIns="45700" rIns="91425" bIns="45700" anchor="ctr" anchorCtr="0">
            <a:normAutofit/>
          </a:bodyPr>
          <a:lstStyle/>
          <a:p>
            <a:pPr marL="742950" lvl="0" indent="-742950" algn="r" rtl="0">
              <a:lnSpc>
                <a:spcPct val="90000"/>
              </a:lnSpc>
              <a:spcBef>
                <a:spcPts val="0"/>
              </a:spcBef>
              <a:spcAft>
                <a:spcPts val="0"/>
              </a:spcAft>
              <a:buSzPts val="3600"/>
              <a:buFont typeface="Arial"/>
              <a:buAutoNum type="arabicPeriod"/>
            </a:pPr>
            <a:r>
              <a:rPr lang="ar-EG" dirty="0">
                <a:solidFill>
                  <a:srgbClr val="586F7C"/>
                </a:solidFill>
                <a:latin typeface="Open Sans"/>
                <a:ea typeface="Open Sans"/>
                <a:cs typeface="Open Sans"/>
                <a:sym typeface="Open Sans"/>
              </a:rPr>
              <a:t>البداية </a:t>
            </a:r>
            <a:endParaRPr dirty="0">
              <a:solidFill>
                <a:srgbClr val="586F7C"/>
              </a:solidFill>
              <a:latin typeface="Open Sans"/>
              <a:ea typeface="Open Sans"/>
              <a:cs typeface="Open Sans"/>
              <a:sym typeface="Open Sans"/>
            </a:endParaRPr>
          </a:p>
        </p:txBody>
      </p:sp>
      <p:sp>
        <p:nvSpPr>
          <p:cNvPr id="105" name="Google Shape;105;p40"/>
          <p:cNvSpPr txBox="1">
            <a:spLocks noGrp="1"/>
          </p:cNvSpPr>
          <p:nvPr>
            <p:ph type="body" idx="1"/>
          </p:nvPr>
        </p:nvSpPr>
        <p:spPr>
          <a:xfrm>
            <a:off x="680324" y="1747954"/>
            <a:ext cx="10435911" cy="5012442"/>
          </a:xfrm>
          <a:prstGeom prst="rect">
            <a:avLst/>
          </a:prstGeom>
          <a:noFill/>
          <a:ln>
            <a:noFill/>
          </a:ln>
        </p:spPr>
        <p:txBody>
          <a:bodyPr spcFirstLastPara="1" wrap="square" lIns="91425" tIns="45700" rIns="91425" bIns="45700" anchor="t" anchorCtr="0">
            <a:noAutofit/>
          </a:bodyPr>
          <a:lstStyle/>
          <a:p>
            <a:pPr algn="r" rtl="1"/>
            <a:r>
              <a:rPr lang="ar-EG" dirty="0"/>
              <a:t>- </a:t>
            </a:r>
            <a:r>
              <a:rPr lang="ar-SA" dirty="0">
                <a:solidFill>
                  <a:schemeClr val="tx1"/>
                </a:solidFill>
              </a:rPr>
              <a:t>تم رفض </a:t>
            </a:r>
            <a:r>
              <a:rPr lang="ar-SA" sz="2200" dirty="0">
                <a:solidFill>
                  <a:schemeClr val="tx1"/>
                </a:solidFill>
              </a:rPr>
              <a:t>غالبية </a:t>
            </a:r>
            <a:r>
              <a:rPr lang="ar-EG" sz="2200" dirty="0">
                <a:solidFill>
                  <a:schemeClr val="tx1"/>
                </a:solidFill>
              </a:rPr>
              <a:t>المقالات المقدمة</a:t>
            </a:r>
            <a:r>
              <a:rPr lang="ar-SA" sz="2200" dirty="0">
                <a:solidFill>
                  <a:schemeClr val="tx1"/>
                </a:solidFill>
              </a:rPr>
              <a:t> إلى المجلات العلمية قبل مراجعة النظراء ، وينبغي إجراء الإعداد الكافي لتحسين فرصة القبول </a:t>
            </a:r>
            <a:r>
              <a:rPr lang="ar-SA" sz="1600" dirty="0">
                <a:solidFill>
                  <a:schemeClr val="tx1"/>
                </a:solidFill>
              </a:rPr>
              <a:t>(</a:t>
            </a:r>
            <a:r>
              <a:rPr lang="ar-SA" sz="1600" i="1" dirty="0">
                <a:solidFill>
                  <a:schemeClr val="tx1"/>
                </a:solidFill>
              </a:rPr>
              <a:t>أكاديمية الباحث ، 2018 </a:t>
            </a:r>
            <a:r>
              <a:rPr lang="ar-SA" sz="2200" i="1" dirty="0">
                <a:solidFill>
                  <a:schemeClr val="tx1"/>
                </a:solidFill>
              </a:rPr>
              <a:t>أ</a:t>
            </a:r>
            <a:r>
              <a:rPr lang="ar-SA" sz="2200" dirty="0">
                <a:solidFill>
                  <a:schemeClr val="tx1"/>
                </a:solidFill>
              </a:rPr>
              <a:t>)</a:t>
            </a:r>
            <a:endParaRPr lang="en-US" sz="2200" dirty="0">
              <a:solidFill>
                <a:schemeClr val="tx1"/>
              </a:solidFill>
            </a:endParaRPr>
          </a:p>
          <a:p>
            <a:pPr algn="r" rtl="1"/>
            <a:r>
              <a:rPr lang="ar-EG" sz="2200" dirty="0">
                <a:solidFill>
                  <a:schemeClr val="tx1"/>
                </a:solidFill>
              </a:rPr>
              <a:t>- </a:t>
            </a:r>
            <a:r>
              <a:rPr lang="ar-SA" sz="2200" dirty="0">
                <a:solidFill>
                  <a:schemeClr val="tx1"/>
                </a:solidFill>
              </a:rPr>
              <a:t>اطرح الأسئلة </a:t>
            </a:r>
            <a:r>
              <a:rPr lang="ar-EG" sz="2200" dirty="0">
                <a:solidFill>
                  <a:schemeClr val="tx1"/>
                </a:solidFill>
              </a:rPr>
              <a:t>التالية </a:t>
            </a:r>
            <a:r>
              <a:rPr lang="ar-SA" sz="2200" dirty="0">
                <a:solidFill>
                  <a:schemeClr val="tx1"/>
                </a:solidFill>
              </a:rPr>
              <a:t>لتحديد ما إذا كان بحثك جاهزًا للنشر:</a:t>
            </a:r>
            <a:endParaRPr lang="en-US" sz="2200" dirty="0">
              <a:solidFill>
                <a:schemeClr val="tx1"/>
              </a:solidFill>
            </a:endParaRPr>
          </a:p>
          <a:p>
            <a:pPr marL="688975" indent="0" algn="r" rtl="1">
              <a:buClrTx/>
              <a:buFont typeface="Courier New" panose="02070309020205020404" pitchFamily="49" charset="0"/>
              <a:buChar char="o"/>
            </a:pPr>
            <a:r>
              <a:rPr lang="ar-EG" sz="2200" dirty="0">
                <a:solidFill>
                  <a:schemeClr val="tx1"/>
                </a:solidFill>
              </a:rPr>
              <a:t> هل البحث يعزز فهم مجال معين؟ هل هو أصلي ومبتكر، والنتيجة مبنية على بيانات قوية؟</a:t>
            </a:r>
          </a:p>
          <a:p>
            <a:pPr marL="688975" indent="0" algn="r" rtl="1">
              <a:buClrTx/>
              <a:buFont typeface="Courier New" panose="02070309020205020404" pitchFamily="49" charset="0"/>
              <a:buChar char="o"/>
            </a:pPr>
            <a:r>
              <a:rPr lang="ar-SA" sz="2200" dirty="0">
                <a:solidFill>
                  <a:schemeClr val="tx1"/>
                </a:solidFill>
              </a:rPr>
              <a:t>هل يوجد جمهور للبحث ومن هم؟</a:t>
            </a:r>
            <a:endParaRPr lang="en-US" sz="2200" dirty="0">
              <a:solidFill>
                <a:schemeClr val="tx1"/>
              </a:solidFill>
            </a:endParaRPr>
          </a:p>
          <a:p>
            <a:pPr marL="688975" indent="0" algn="r" rtl="1">
              <a:buClrTx/>
              <a:buFont typeface="Courier New" panose="02070309020205020404" pitchFamily="49" charset="0"/>
              <a:buChar char="o"/>
            </a:pPr>
            <a:r>
              <a:rPr lang="ar-EG" sz="2200" dirty="0">
                <a:solidFill>
                  <a:schemeClr val="tx1"/>
                </a:solidFill>
              </a:rPr>
              <a:t> </a:t>
            </a:r>
            <a:r>
              <a:rPr lang="ar-SA" sz="2200" dirty="0">
                <a:solidFill>
                  <a:schemeClr val="tx1"/>
                </a:solidFill>
              </a:rPr>
              <a:t>ما هي أنواع المقالات التي ستكون مناسبة لطرحها في البحث؟</a:t>
            </a:r>
            <a:endParaRPr lang="en-US" sz="2200" dirty="0">
              <a:solidFill>
                <a:schemeClr val="tx1"/>
              </a:solidFill>
            </a:endParaRPr>
          </a:p>
          <a:p>
            <a:pPr indent="744538" algn="r" rtl="1"/>
            <a:r>
              <a:rPr lang="ar-EG" sz="2200" dirty="0">
                <a:solidFill>
                  <a:schemeClr val="tx1"/>
                </a:solidFill>
              </a:rPr>
              <a:t>- </a:t>
            </a:r>
            <a:r>
              <a:rPr lang="ar-SA" sz="2200" dirty="0">
                <a:solidFill>
                  <a:schemeClr val="tx1"/>
                </a:solidFill>
              </a:rPr>
              <a:t>الرسائل والاتصالات </a:t>
            </a:r>
            <a:r>
              <a:rPr lang="ar-EG" sz="2200" dirty="0">
                <a:solidFill>
                  <a:schemeClr val="tx1"/>
                </a:solidFill>
              </a:rPr>
              <a:t>ال</a:t>
            </a:r>
            <a:r>
              <a:rPr lang="ar-SA" sz="2200" dirty="0">
                <a:solidFill>
                  <a:schemeClr val="tx1"/>
                </a:solidFill>
              </a:rPr>
              <a:t>سريعة ا</a:t>
            </a:r>
            <a:r>
              <a:rPr lang="ar-EG" sz="2200" dirty="0">
                <a:solidFill>
                  <a:schemeClr val="tx1"/>
                </a:solidFill>
              </a:rPr>
              <a:t>و</a:t>
            </a:r>
            <a:r>
              <a:rPr lang="ar-SA" sz="2200" dirty="0">
                <a:solidFill>
                  <a:schemeClr val="tx1"/>
                </a:solidFill>
              </a:rPr>
              <a:t> </a:t>
            </a:r>
            <a:r>
              <a:rPr lang="ar-EG" sz="2200" dirty="0">
                <a:solidFill>
                  <a:schemeClr val="tx1"/>
                </a:solidFill>
              </a:rPr>
              <a:t>ال</a:t>
            </a:r>
            <a:r>
              <a:rPr lang="ar-SA" sz="2200" dirty="0">
                <a:solidFill>
                  <a:schemeClr val="tx1"/>
                </a:solidFill>
              </a:rPr>
              <a:t>قصيرة</a:t>
            </a:r>
            <a:endParaRPr lang="en-US" sz="2200" dirty="0">
              <a:solidFill>
                <a:schemeClr val="tx1"/>
              </a:solidFill>
            </a:endParaRPr>
          </a:p>
          <a:p>
            <a:pPr indent="744538" algn="r" rtl="1"/>
            <a:r>
              <a:rPr lang="ar-EG" sz="2200" dirty="0">
                <a:solidFill>
                  <a:schemeClr val="tx1"/>
                </a:solidFill>
              </a:rPr>
              <a:t>- مقال مرجعى</a:t>
            </a:r>
            <a:endParaRPr lang="en-US" sz="2200" dirty="0">
              <a:solidFill>
                <a:schemeClr val="tx1"/>
              </a:solidFill>
            </a:endParaRPr>
          </a:p>
          <a:p>
            <a:pPr indent="744538" algn="r" rtl="1"/>
            <a:r>
              <a:rPr lang="ar-EG" sz="2200" dirty="0">
                <a:solidFill>
                  <a:schemeClr val="tx1"/>
                </a:solidFill>
              </a:rPr>
              <a:t>- </a:t>
            </a:r>
            <a:r>
              <a:rPr lang="ar-SA" sz="2200" dirty="0">
                <a:solidFill>
                  <a:schemeClr val="tx1"/>
                </a:solidFill>
              </a:rPr>
              <a:t>مقالات كاملة</a:t>
            </a:r>
            <a:endParaRPr lang="en-US" sz="2200" dirty="0">
              <a:solidFill>
                <a:schemeClr val="tx1"/>
              </a:solidFill>
            </a:endParaRPr>
          </a:p>
          <a:p>
            <a:pPr marL="76200" indent="1125538" algn="r" rtl="1">
              <a:buClrTx/>
              <a:buNone/>
            </a:pPr>
            <a:r>
              <a:rPr lang="ar-EG" sz="2200" dirty="0">
                <a:solidFill>
                  <a:schemeClr val="tx1"/>
                </a:solidFill>
              </a:rPr>
              <a:t>- </a:t>
            </a:r>
            <a:r>
              <a:rPr lang="ar-SA" sz="2200" dirty="0">
                <a:solidFill>
                  <a:schemeClr val="tx1"/>
                </a:solidFill>
              </a:rPr>
              <a:t>عناصر البحث </a:t>
            </a:r>
            <a:r>
              <a:rPr lang="ar-SA" sz="1600" dirty="0">
                <a:solidFill>
                  <a:schemeClr val="tx1"/>
                </a:solidFill>
              </a:rPr>
              <a:t>(</a:t>
            </a:r>
            <a:r>
              <a:rPr lang="ar-SA" sz="1600" i="1" dirty="0">
                <a:solidFill>
                  <a:schemeClr val="tx1"/>
                </a:solidFill>
              </a:rPr>
              <a:t>أكاديمية الباحث ، 2018 ب</a:t>
            </a:r>
            <a:r>
              <a:rPr lang="ar-SA" sz="1600" dirty="0">
                <a:solidFill>
                  <a:schemeClr val="tx1"/>
                </a:solidFill>
              </a:rPr>
              <a:t>)</a:t>
            </a:r>
            <a:endParaRPr lang="en-US" sz="1600" dirty="0">
              <a:solidFill>
                <a:schemeClr val="tx1"/>
              </a:solidFill>
            </a:endParaRPr>
          </a:p>
          <a:p>
            <a:pPr algn="r" rtl="1"/>
            <a:r>
              <a:rPr lang="ar-EG" sz="2800" dirty="0">
                <a:solidFill>
                  <a:schemeClr val="tx1"/>
                </a:solidFill>
              </a:rPr>
              <a:t>- </a:t>
            </a:r>
            <a:r>
              <a:rPr lang="ar-SA" sz="2800" dirty="0">
                <a:solidFill>
                  <a:schemeClr val="tx1"/>
                </a:solidFill>
              </a:rPr>
              <a:t>يركز هذا العرض على كتابة مقالات كاملة</a:t>
            </a:r>
            <a:endParaRPr lang="en-US" sz="28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727b3dbef2_0_47"/>
          <p:cNvSpPr txBox="1">
            <a:spLocks noGrp="1"/>
          </p:cNvSpPr>
          <p:nvPr>
            <p:ph type="title"/>
          </p:nvPr>
        </p:nvSpPr>
        <p:spPr>
          <a:xfrm>
            <a:off x="325269" y="209684"/>
            <a:ext cx="7781365" cy="1080900"/>
          </a:xfrm>
          <a:prstGeom prst="rect">
            <a:avLst/>
          </a:prstGeom>
          <a:noFill/>
          <a:ln>
            <a:noFill/>
          </a:ln>
        </p:spPr>
        <p:txBody>
          <a:bodyPr spcFirstLastPara="1" wrap="square" lIns="91425" tIns="45700" rIns="91425" bIns="45700" anchor="ctr" anchorCtr="0">
            <a:noAutofit/>
          </a:bodyPr>
          <a:lstStyle/>
          <a:p>
            <a:pPr marL="742950" lvl="0" indent="-742950" algn="r">
              <a:buFont typeface="Arial"/>
              <a:buAutoNum type="arabicPeriod"/>
            </a:pPr>
            <a:r>
              <a:rPr lang="ar-EG" dirty="0">
                <a:solidFill>
                  <a:srgbClr val="586F7C"/>
                </a:solidFill>
                <a:latin typeface="Open Sans"/>
                <a:ea typeface="Open Sans"/>
                <a:cs typeface="Open Sans"/>
                <a:sym typeface="Open Sans"/>
              </a:rPr>
              <a:t>اختيار المجلة المناسبة</a:t>
            </a:r>
            <a:endParaRPr dirty="0">
              <a:solidFill>
                <a:srgbClr val="586F7C"/>
              </a:solidFill>
              <a:latin typeface="Open Sans"/>
              <a:ea typeface="Open Sans"/>
              <a:cs typeface="Open Sans"/>
              <a:sym typeface="Open Sans"/>
            </a:endParaRPr>
          </a:p>
        </p:txBody>
      </p:sp>
      <p:sp>
        <p:nvSpPr>
          <p:cNvPr id="111" name="Google Shape;111;g727b3dbef2_0_47"/>
          <p:cNvSpPr txBox="1">
            <a:spLocks noGrp="1"/>
          </p:cNvSpPr>
          <p:nvPr>
            <p:ph type="body" idx="1"/>
          </p:nvPr>
        </p:nvSpPr>
        <p:spPr>
          <a:xfrm>
            <a:off x="201758" y="2831706"/>
            <a:ext cx="11583000" cy="2735710"/>
          </a:xfrm>
          <a:prstGeom prst="rect">
            <a:avLst/>
          </a:prstGeom>
          <a:noFill/>
          <a:ln>
            <a:noFill/>
          </a:ln>
        </p:spPr>
        <p:txBody>
          <a:bodyPr spcFirstLastPara="1" wrap="square" lIns="91425" tIns="45700" rIns="91425" bIns="45700" anchor="t" anchorCtr="0">
            <a:noAutofit/>
          </a:bodyPr>
          <a:lstStyle/>
          <a:p>
            <a:pPr lvl="0" algn="r" rtl="1"/>
            <a:r>
              <a:rPr lang="ar-EG" dirty="0">
                <a:solidFill>
                  <a:schemeClr val="tx1"/>
                </a:solidFill>
              </a:rPr>
              <a:t>- </a:t>
            </a:r>
            <a:r>
              <a:rPr lang="ar-SA" dirty="0">
                <a:solidFill>
                  <a:schemeClr val="tx1"/>
                </a:solidFill>
              </a:rPr>
              <a:t>تحديد المجلة العلمية المناسبة لتقديم المقال مهم، ومهمة معقد</a:t>
            </a:r>
            <a:endParaRPr lang="ar-EG" dirty="0">
              <a:solidFill>
                <a:schemeClr val="tx1"/>
              </a:solidFill>
            </a:endParaRPr>
          </a:p>
          <a:p>
            <a:pPr lvl="0" algn="r" rtl="1"/>
            <a:endParaRPr lang="en-US" dirty="0">
              <a:solidFill>
                <a:schemeClr val="tx1"/>
              </a:solidFill>
            </a:endParaRPr>
          </a:p>
          <a:p>
            <a:pPr lvl="0" algn="r" rtl="1"/>
            <a:r>
              <a:rPr lang="ar-EG" dirty="0">
                <a:solidFill>
                  <a:schemeClr val="tx1"/>
                </a:solidFill>
              </a:rPr>
              <a:t>- </a:t>
            </a:r>
            <a:r>
              <a:rPr lang="ar-SA" dirty="0">
                <a:solidFill>
                  <a:schemeClr val="tx1"/>
                </a:solidFill>
              </a:rPr>
              <a:t>استخدم نهجًا منهجيًا لتحديد المجلات لتقديم المقالات، مثل إنشاء قائمة بالمجلات </a:t>
            </a:r>
            <a:r>
              <a:rPr lang="ar-EG" dirty="0">
                <a:solidFill>
                  <a:schemeClr val="tx1"/>
                </a:solidFill>
              </a:rPr>
              <a:t>المحتملة</a:t>
            </a:r>
            <a:endParaRPr lang="en-US" dirty="0">
              <a:solidFill>
                <a:schemeClr val="tx1"/>
              </a:solidFill>
            </a:endParaRPr>
          </a:p>
          <a:p>
            <a:pPr algn="r"/>
            <a:r>
              <a:rPr lang="ar-SA" dirty="0">
                <a:solidFill>
                  <a:schemeClr val="tx1"/>
                </a:solidFill>
              </a:rPr>
              <a:t> </a:t>
            </a:r>
            <a:endParaRPr lang="en-US" dirty="0">
              <a:solidFill>
                <a:schemeClr val="tx1"/>
              </a:solidFill>
            </a:endParaRPr>
          </a:p>
          <a:p>
            <a:pPr marL="76200" lvl="0" indent="0" algn="l" rtl="0">
              <a:lnSpc>
                <a:spcPct val="150000"/>
              </a:lnSpc>
              <a:spcBef>
                <a:spcPts val="1000"/>
              </a:spcBef>
              <a:spcAft>
                <a:spcPts val="0"/>
              </a:spcAft>
              <a:buClr>
                <a:schemeClr val="dk1"/>
              </a:buClr>
              <a:buSzPts val="2400"/>
              <a:buNone/>
            </a:pPr>
            <a:endParaRPr lang="en-US" sz="1400" dirty="0">
              <a:solidFill>
                <a:srgbClr val="3F3F3F"/>
              </a:solidFill>
              <a:latin typeface="Open Sans"/>
              <a:ea typeface="Open Sans"/>
              <a:cs typeface="Open Sans"/>
              <a:sym typeface="Open Sans"/>
            </a:endParaRPr>
          </a:p>
          <a:p>
            <a:pPr marL="76200" lvl="0" indent="0" algn="l" rtl="0">
              <a:lnSpc>
                <a:spcPct val="150000"/>
              </a:lnSpc>
              <a:spcBef>
                <a:spcPts val="1000"/>
              </a:spcBef>
              <a:spcAft>
                <a:spcPts val="0"/>
              </a:spcAft>
              <a:buClr>
                <a:schemeClr val="dk1"/>
              </a:buClr>
              <a:buSzPts val="2400"/>
              <a:buNone/>
            </a:pPr>
            <a:endParaRPr lang="en-US" sz="1400" dirty="0">
              <a:solidFill>
                <a:srgbClr val="3F3F3F"/>
              </a:solidFill>
              <a:latin typeface="Open Sans"/>
              <a:ea typeface="Open Sans"/>
              <a:cs typeface="Open Sans"/>
              <a:sym typeface="Open Sans"/>
            </a:endParaRPr>
          </a:p>
          <a:p>
            <a:pPr marL="76200" lvl="0" indent="0" algn="l" rtl="0">
              <a:lnSpc>
                <a:spcPct val="150000"/>
              </a:lnSpc>
              <a:spcBef>
                <a:spcPts val="1000"/>
              </a:spcBef>
              <a:spcAft>
                <a:spcPts val="0"/>
              </a:spcAft>
              <a:buClr>
                <a:schemeClr val="dk1"/>
              </a:buClr>
              <a:buSzPts val="2400"/>
              <a:buNone/>
            </a:pPr>
            <a:endParaRPr lang="en-US" sz="1400" dirty="0">
              <a:solidFill>
                <a:srgbClr val="3F3F3F"/>
              </a:solidFill>
              <a:latin typeface="Open Sans"/>
              <a:ea typeface="Open Sans"/>
              <a:cs typeface="Open Sans"/>
              <a:sym typeface="Open Sans"/>
            </a:endParaRPr>
          </a:p>
          <a:p>
            <a:pPr marL="76200" lvl="0" indent="0" algn="l" rtl="0">
              <a:lnSpc>
                <a:spcPct val="150000"/>
              </a:lnSpc>
              <a:spcBef>
                <a:spcPts val="1000"/>
              </a:spcBef>
              <a:spcAft>
                <a:spcPts val="0"/>
              </a:spcAft>
              <a:buClr>
                <a:schemeClr val="dk1"/>
              </a:buClr>
              <a:buSzPts val="2400"/>
              <a:buNone/>
            </a:pPr>
            <a:r>
              <a:rPr lang="en-US" sz="1400" dirty="0">
                <a:solidFill>
                  <a:srgbClr val="3F3F3F"/>
                </a:solidFill>
                <a:latin typeface="Open Sans"/>
                <a:ea typeface="Open Sans"/>
                <a:cs typeface="Open Sans"/>
                <a:sym typeface="Open Sans"/>
              </a:rPr>
              <a:t>(IFIS, 2021a)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5"/>
        <p:cNvGrpSpPr/>
        <p:nvPr/>
      </p:nvGrpSpPr>
      <p:grpSpPr>
        <a:xfrm>
          <a:off x="0" y="0"/>
          <a:ext cx="0" cy="0"/>
          <a:chOff x="0" y="0"/>
          <a:chExt cx="0" cy="0"/>
        </a:xfrm>
      </p:grpSpPr>
      <p:sp>
        <p:nvSpPr>
          <p:cNvPr id="116" name="Google Shape;116;g727b3dbef2_0_52"/>
          <p:cNvSpPr txBox="1">
            <a:spLocks noGrp="1"/>
          </p:cNvSpPr>
          <p:nvPr>
            <p:ph type="title"/>
          </p:nvPr>
        </p:nvSpPr>
        <p:spPr>
          <a:xfrm>
            <a:off x="2878716" y="237511"/>
            <a:ext cx="5083038"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ar-EG" dirty="0">
                <a:solidFill>
                  <a:srgbClr val="586F7C"/>
                </a:solidFill>
                <a:latin typeface="Open Sans"/>
                <a:ea typeface="Open Sans"/>
                <a:cs typeface="Open Sans"/>
                <a:sym typeface="Open Sans"/>
              </a:rPr>
              <a:t>إنشاء قائمة بالمجلات المحتملة</a:t>
            </a:r>
            <a:endParaRPr dirty="0">
              <a:solidFill>
                <a:srgbClr val="586F7C"/>
              </a:solidFill>
              <a:latin typeface="Open Sans"/>
              <a:ea typeface="Open Sans"/>
              <a:cs typeface="Open Sans"/>
              <a:sym typeface="Open Sans"/>
            </a:endParaRPr>
          </a:p>
        </p:txBody>
      </p:sp>
      <p:sp>
        <p:nvSpPr>
          <p:cNvPr id="117" name="Google Shape;117;g727b3dbef2_0_52"/>
          <p:cNvSpPr txBox="1">
            <a:spLocks noGrp="1"/>
          </p:cNvSpPr>
          <p:nvPr>
            <p:ph type="body" idx="1"/>
          </p:nvPr>
        </p:nvSpPr>
        <p:spPr>
          <a:xfrm>
            <a:off x="393450" y="1570166"/>
            <a:ext cx="10053570" cy="4899214"/>
          </a:xfrm>
          <a:prstGeom prst="rect">
            <a:avLst/>
          </a:prstGeom>
          <a:noFill/>
          <a:ln>
            <a:noFill/>
          </a:ln>
        </p:spPr>
        <p:txBody>
          <a:bodyPr spcFirstLastPara="1" wrap="square" lIns="91425" tIns="45700" rIns="91425" bIns="45700" anchor="t" anchorCtr="0">
            <a:noAutofit/>
          </a:bodyPr>
          <a:lstStyle/>
          <a:p>
            <a:pPr algn="r" rtl="1"/>
            <a:r>
              <a:rPr lang="ar-SA" dirty="0">
                <a:solidFill>
                  <a:schemeClr val="tx1"/>
                </a:solidFill>
              </a:rPr>
              <a:t>يمكن أن تعتمد قائمة المجلات المحتملة على:</a:t>
            </a:r>
            <a:endParaRPr lang="ar-EG" dirty="0">
              <a:solidFill>
                <a:schemeClr val="tx1"/>
              </a:solidFill>
            </a:endParaRPr>
          </a:p>
          <a:p>
            <a:pPr algn="r" rtl="1"/>
            <a:r>
              <a:rPr lang="ar-EG" dirty="0">
                <a:solidFill>
                  <a:schemeClr val="tx1"/>
                </a:solidFill>
              </a:rPr>
              <a:t>- </a:t>
            </a:r>
            <a:r>
              <a:rPr lang="ar-SA" dirty="0">
                <a:solidFill>
                  <a:schemeClr val="tx1"/>
                </a:solidFill>
              </a:rPr>
              <a:t>القراءات السابقة</a:t>
            </a:r>
            <a:endParaRPr lang="en-US" dirty="0">
              <a:solidFill>
                <a:schemeClr val="tx1"/>
              </a:solidFill>
            </a:endParaRPr>
          </a:p>
          <a:p>
            <a:pPr algn="r" rtl="1"/>
            <a:r>
              <a:rPr lang="ar-EG" dirty="0">
                <a:solidFill>
                  <a:schemeClr val="tx1"/>
                </a:solidFill>
              </a:rPr>
              <a:t>- </a:t>
            </a:r>
            <a:r>
              <a:rPr lang="ar-SA" dirty="0">
                <a:solidFill>
                  <a:schemeClr val="tx1"/>
                </a:solidFill>
              </a:rPr>
              <a:t>اقتراحات مقدمة من الزملاء، والمشرفين، و</a:t>
            </a:r>
            <a:r>
              <a:rPr lang="ar-EG" dirty="0">
                <a:solidFill>
                  <a:schemeClr val="tx1"/>
                </a:solidFill>
              </a:rPr>
              <a:t>أخصائى</a:t>
            </a:r>
            <a:r>
              <a:rPr lang="ar-SA" dirty="0">
                <a:solidFill>
                  <a:schemeClr val="tx1"/>
                </a:solidFill>
              </a:rPr>
              <a:t> المكتبات</a:t>
            </a:r>
            <a:endParaRPr lang="en-US" dirty="0">
              <a:solidFill>
                <a:schemeClr val="tx1"/>
              </a:solidFill>
            </a:endParaRPr>
          </a:p>
          <a:p>
            <a:pPr algn="r" rtl="1"/>
            <a:r>
              <a:rPr lang="ar-EG" dirty="0">
                <a:solidFill>
                  <a:schemeClr val="tx1"/>
                </a:solidFill>
              </a:rPr>
              <a:t>- </a:t>
            </a:r>
            <a:r>
              <a:rPr lang="ar-SA" dirty="0">
                <a:solidFill>
                  <a:schemeClr val="tx1"/>
                </a:solidFill>
              </a:rPr>
              <a:t>قائمة المراجع الخاصة بمقالك</a:t>
            </a:r>
            <a:endParaRPr lang="en-US" dirty="0">
              <a:solidFill>
                <a:schemeClr val="tx1"/>
              </a:solidFill>
            </a:endParaRPr>
          </a:p>
          <a:p>
            <a:pPr algn="r" rtl="1"/>
            <a:r>
              <a:rPr lang="ar-EG" dirty="0">
                <a:solidFill>
                  <a:schemeClr val="tx1"/>
                </a:solidFill>
              </a:rPr>
              <a:t>- </a:t>
            </a:r>
            <a:r>
              <a:rPr lang="ar-SA" dirty="0">
                <a:solidFill>
                  <a:schemeClr val="tx1"/>
                </a:solidFill>
              </a:rPr>
              <a:t>قواعد بيانات الفهرسة الرئيسية في مجال </a:t>
            </a:r>
            <a:r>
              <a:rPr lang="ar-EG" dirty="0">
                <a:solidFill>
                  <a:schemeClr val="tx1"/>
                </a:solidFill>
              </a:rPr>
              <a:t>بحثك</a:t>
            </a:r>
            <a:r>
              <a:rPr lang="ar-SA" dirty="0">
                <a:solidFill>
                  <a:schemeClr val="tx1"/>
                </a:solidFill>
              </a:rPr>
              <a:t> ، مثل </a:t>
            </a:r>
            <a:r>
              <a:rPr lang="en-US" dirty="0">
                <a:solidFill>
                  <a:schemeClr val="tx1"/>
                </a:solidFill>
              </a:rPr>
              <a:t>PubMed </a:t>
            </a:r>
            <a:r>
              <a:rPr lang="ar-EG" dirty="0">
                <a:solidFill>
                  <a:schemeClr val="tx1"/>
                </a:solidFill>
              </a:rPr>
              <a:t> </a:t>
            </a:r>
            <a:r>
              <a:rPr lang="ar-SA" dirty="0">
                <a:solidFill>
                  <a:schemeClr val="tx1"/>
                </a:solidFill>
              </a:rPr>
              <a:t>و </a:t>
            </a:r>
            <a:r>
              <a:rPr lang="en-US" dirty="0">
                <a:solidFill>
                  <a:schemeClr val="tx1"/>
                </a:solidFill>
              </a:rPr>
              <a:t>Web of Science </a:t>
            </a:r>
            <a:r>
              <a:rPr lang="ar-EG" dirty="0">
                <a:solidFill>
                  <a:schemeClr val="tx1"/>
                </a:solidFill>
              </a:rPr>
              <a:t> </a:t>
            </a:r>
            <a:r>
              <a:rPr lang="ar-SA" dirty="0">
                <a:solidFill>
                  <a:schemeClr val="tx1"/>
                </a:solidFill>
              </a:rPr>
              <a:t>و </a:t>
            </a:r>
            <a:r>
              <a:rPr lang="en-US" dirty="0">
                <a:solidFill>
                  <a:schemeClr val="tx1"/>
                </a:solidFill>
              </a:rPr>
              <a:t>Scopus </a:t>
            </a:r>
            <a:r>
              <a:rPr lang="ar-SA" dirty="0">
                <a:solidFill>
                  <a:schemeClr val="tx1"/>
                </a:solidFill>
              </a:rPr>
              <a:t>و </a:t>
            </a:r>
            <a:r>
              <a:rPr lang="en-US" dirty="0">
                <a:solidFill>
                  <a:schemeClr val="tx1"/>
                </a:solidFill>
              </a:rPr>
              <a:t>DOAJ</a:t>
            </a:r>
            <a:r>
              <a:rPr lang="ar-SA" dirty="0">
                <a:solidFill>
                  <a:schemeClr val="tx1"/>
                </a:solidFill>
              </a:rPr>
              <a:t> - المجلات المدرجة في قواعد البيانات هذه عادةً ما يتم إختيارها من خلال بعض المعايير. يمكن التأكد من مدى ملاءمتها، وجودتها، والجمهور المستهدف.</a:t>
            </a:r>
            <a:endParaRPr lang="en-US" dirty="0">
              <a:solidFill>
                <a:schemeClr val="tx1"/>
              </a:solidFill>
            </a:endParaRPr>
          </a:p>
          <a:p>
            <a:pPr algn="r" rtl="1"/>
            <a:r>
              <a:rPr lang="ar-EG" dirty="0">
                <a:solidFill>
                  <a:schemeClr val="tx1"/>
                </a:solidFill>
              </a:rPr>
              <a:t>- </a:t>
            </a:r>
            <a:r>
              <a:rPr lang="ar-SA" dirty="0">
                <a:solidFill>
                  <a:schemeClr val="tx1"/>
                </a:solidFill>
              </a:rPr>
              <a:t>قوائم المجلات من مواقع الناشر</a:t>
            </a:r>
            <a:r>
              <a:rPr lang="ar-EG" dirty="0">
                <a:solidFill>
                  <a:schemeClr val="tx1"/>
                </a:solidFill>
              </a:rPr>
              <a:t>ين</a:t>
            </a:r>
            <a:r>
              <a:rPr lang="ar-SA" dirty="0">
                <a:solidFill>
                  <a:schemeClr val="tx1"/>
                </a:solidFill>
              </a:rPr>
              <a:t> - عليك بالبحث، أو تصفية هذه القوائم لتحديد المجلات ذات الصلة ب</a:t>
            </a:r>
            <a:r>
              <a:rPr lang="ar-EG" dirty="0">
                <a:solidFill>
                  <a:schemeClr val="tx1"/>
                </a:solidFill>
              </a:rPr>
              <a:t>بحثك</a:t>
            </a:r>
            <a:endParaRPr lang="en-US" dirty="0">
              <a:solidFill>
                <a:schemeClr val="tx1"/>
              </a:solidFill>
            </a:endParaRPr>
          </a:p>
          <a:p>
            <a:pPr algn="just" rtl="1"/>
            <a:r>
              <a:rPr lang="ar-EG" dirty="0">
                <a:solidFill>
                  <a:schemeClr val="tx1"/>
                </a:solidFill>
              </a:rPr>
              <a:t>- </a:t>
            </a:r>
            <a:r>
              <a:rPr lang="ar-SA" dirty="0">
                <a:solidFill>
                  <a:schemeClr val="tx1"/>
                </a:solidFill>
              </a:rPr>
              <a:t>مجلة </a:t>
            </a:r>
            <a:r>
              <a:rPr lang="ar-EG" dirty="0">
                <a:solidFill>
                  <a:schemeClr val="tx1"/>
                </a:solidFill>
              </a:rPr>
              <a:t> باحث / مقترح المجلات </a:t>
            </a:r>
            <a:r>
              <a:rPr lang="ar-SA" dirty="0">
                <a:solidFill>
                  <a:schemeClr val="tx1"/>
                </a:solidFill>
              </a:rPr>
              <a:t>من قواعد بيانات الفهرسة ومواقع الناشر</a:t>
            </a:r>
            <a:r>
              <a:rPr lang="ar-EG" dirty="0">
                <a:solidFill>
                  <a:schemeClr val="tx1"/>
                </a:solidFill>
              </a:rPr>
              <a:t>ين</a:t>
            </a:r>
            <a:r>
              <a:rPr lang="ar-SA" dirty="0">
                <a:solidFill>
                  <a:schemeClr val="tx1"/>
                </a:solidFill>
              </a:rPr>
              <a:t> - تقترح هذه الأدوات عناوين المجلات بناءً على مدى الملائمة بين قطاعات العنوان/الملخص المقدمة من المستخدمين ومجموعة الادوات المطروحة من المجلات</a:t>
            </a:r>
            <a:endParaRPr lang="en-US" dirty="0">
              <a:solidFill>
                <a:schemeClr val="tx1"/>
              </a:solidFill>
            </a:endParaRPr>
          </a:p>
          <a:p>
            <a:r>
              <a:rPr lang="ar-SA" sz="2000" dirty="0"/>
              <a:t> </a:t>
            </a:r>
            <a:endParaRPr lang="en-US" sz="2000" dirty="0"/>
          </a:p>
          <a:p>
            <a:pPr marL="76200" indent="0">
              <a:lnSpc>
                <a:spcPct val="100000"/>
              </a:lnSpc>
              <a:buClr>
                <a:schemeClr val="dk1"/>
              </a:buClr>
              <a:buNone/>
            </a:pPr>
            <a:endParaRPr lang="en-US" sz="1600" dirty="0">
              <a:solidFill>
                <a:schemeClr val="dk1"/>
              </a:solidFill>
              <a:latin typeface="Open Sans"/>
              <a:ea typeface="Open Sans"/>
              <a:cs typeface="Open Sans"/>
              <a:sym typeface="Open Sans"/>
            </a:endParaRPr>
          </a:p>
          <a:p>
            <a:pPr marL="76200" indent="0">
              <a:lnSpc>
                <a:spcPct val="100000"/>
              </a:lnSpc>
              <a:buClr>
                <a:schemeClr val="dk1"/>
              </a:buClr>
              <a:buNone/>
            </a:pPr>
            <a:r>
              <a:rPr lang="en-US" sz="1400" dirty="0">
                <a:solidFill>
                  <a:srgbClr val="3F3F3F"/>
                </a:solidFill>
                <a:latin typeface="Open Sans"/>
                <a:ea typeface="Open Sans"/>
                <a:cs typeface="Open Sans"/>
                <a:sym typeface="Open Sans"/>
              </a:rPr>
              <a:t>(IFIS, 2021a)</a:t>
            </a:r>
          </a:p>
          <a:p>
            <a:pPr marL="457200" lvl="0" indent="-228600" algn="l" rtl="0">
              <a:lnSpc>
                <a:spcPct val="150000"/>
              </a:lnSpc>
              <a:spcBef>
                <a:spcPts val="1000"/>
              </a:spcBef>
              <a:spcAft>
                <a:spcPts val="0"/>
              </a:spcAft>
              <a:buClr>
                <a:schemeClr val="dk1"/>
              </a:buClr>
              <a:buSzPts val="2400"/>
              <a:buNone/>
            </a:pPr>
            <a:endParaRPr dirty="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727b3dbef2_0_52"/>
          <p:cNvSpPr txBox="1">
            <a:spLocks noGrp="1"/>
          </p:cNvSpPr>
          <p:nvPr>
            <p:ph type="title"/>
          </p:nvPr>
        </p:nvSpPr>
        <p:spPr>
          <a:xfrm>
            <a:off x="1116255" y="266529"/>
            <a:ext cx="8450655"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ar-EG" dirty="0">
                <a:solidFill>
                  <a:srgbClr val="586F7C"/>
                </a:solidFill>
                <a:latin typeface="Open Sans"/>
                <a:ea typeface="Open Sans"/>
                <a:cs typeface="Open Sans"/>
                <a:sym typeface="Open Sans"/>
              </a:rPr>
              <a:t>تابع إنشاء قائمة بالمجلات المحتملة</a:t>
            </a:r>
            <a:endParaRPr dirty="0">
              <a:solidFill>
                <a:srgbClr val="586F7C"/>
              </a:solidFill>
              <a:latin typeface="Open Sans"/>
              <a:ea typeface="Open Sans"/>
              <a:cs typeface="Open Sans"/>
              <a:sym typeface="Open Sans"/>
            </a:endParaRPr>
          </a:p>
        </p:txBody>
      </p:sp>
      <p:sp>
        <p:nvSpPr>
          <p:cNvPr id="117" name="Google Shape;117;g727b3dbef2_0_52"/>
          <p:cNvSpPr txBox="1">
            <a:spLocks noGrp="1"/>
          </p:cNvSpPr>
          <p:nvPr>
            <p:ph type="body" idx="1"/>
          </p:nvPr>
        </p:nvSpPr>
        <p:spPr>
          <a:xfrm>
            <a:off x="134028" y="1613043"/>
            <a:ext cx="10053570" cy="5173038"/>
          </a:xfrm>
          <a:prstGeom prst="rect">
            <a:avLst/>
          </a:prstGeom>
          <a:noFill/>
          <a:ln>
            <a:noFill/>
          </a:ln>
        </p:spPr>
        <p:txBody>
          <a:bodyPr spcFirstLastPara="1" wrap="square" lIns="91425" tIns="45700" rIns="91425" bIns="45700" anchor="t" anchorCtr="0">
            <a:noAutofit/>
          </a:bodyPr>
          <a:lstStyle/>
          <a:p>
            <a:pPr algn="r" rtl="1"/>
            <a:r>
              <a:rPr lang="ar-EG" sz="1600" dirty="0">
                <a:solidFill>
                  <a:schemeClr val="tx1"/>
                </a:solidFill>
              </a:rPr>
              <a:t>ضع</a:t>
            </a:r>
            <a:r>
              <a:rPr lang="ar-EG" sz="1600" dirty="0"/>
              <a:t> </a:t>
            </a:r>
            <a:r>
              <a:rPr lang="ar-EG" sz="1600" dirty="0">
                <a:solidFill>
                  <a:schemeClr val="tx1"/>
                </a:solidFill>
              </a:rPr>
              <a:t>خصائص المجلة في جدول بيانات،  وقد تشمل الخصائص ألآتي:</a:t>
            </a:r>
            <a:endParaRPr lang="en-US" sz="1600" dirty="0">
              <a:solidFill>
                <a:schemeClr val="tx1"/>
              </a:solidFill>
            </a:endParaRPr>
          </a:p>
          <a:p>
            <a:pPr algn="r" rtl="1"/>
            <a:r>
              <a:rPr lang="ar-EG" sz="1600" dirty="0">
                <a:solidFill>
                  <a:schemeClr val="tx1"/>
                </a:solidFill>
              </a:rPr>
              <a:t>● اسم المجلة ، عنوان </a:t>
            </a:r>
            <a:r>
              <a:rPr lang="en-US" sz="1600" dirty="0">
                <a:solidFill>
                  <a:schemeClr val="tx1"/>
                </a:solidFill>
              </a:rPr>
              <a:t>URL </a:t>
            </a:r>
            <a:r>
              <a:rPr lang="ar-EG" sz="1600" dirty="0">
                <a:solidFill>
                  <a:schemeClr val="tx1"/>
                </a:solidFill>
              </a:rPr>
              <a:t>، والناشر، واسم الجمعية، ومجلس التحرير.</a:t>
            </a:r>
            <a:endParaRPr lang="en-US" sz="1600" dirty="0">
              <a:solidFill>
                <a:schemeClr val="tx1"/>
              </a:solidFill>
            </a:endParaRPr>
          </a:p>
          <a:p>
            <a:pPr algn="r" rtl="1"/>
            <a:r>
              <a:rPr lang="ar-EG" sz="1600" dirty="0">
                <a:solidFill>
                  <a:schemeClr val="tx1"/>
                </a:solidFill>
              </a:rPr>
              <a:t>● الهدف والنطاق ، بما في ذلك الموضوعات الرئيسية والجمهور</a:t>
            </a:r>
            <a:endParaRPr lang="en-US" sz="1600" dirty="0">
              <a:solidFill>
                <a:schemeClr val="tx1"/>
              </a:solidFill>
            </a:endParaRPr>
          </a:p>
          <a:p>
            <a:pPr algn="r" rtl="1"/>
            <a:r>
              <a:rPr lang="ar-EG" sz="1600" dirty="0">
                <a:solidFill>
                  <a:schemeClr val="tx1"/>
                </a:solidFill>
              </a:rPr>
              <a:t>● تعليمات و/أو دليل للمؤلفين</a:t>
            </a:r>
            <a:endParaRPr lang="en-US" sz="1600" dirty="0">
              <a:solidFill>
                <a:schemeClr val="tx1"/>
              </a:solidFill>
            </a:endParaRPr>
          </a:p>
          <a:p>
            <a:pPr algn="r" rtl="1"/>
            <a:r>
              <a:rPr lang="ar-EG" sz="1600" dirty="0">
                <a:solidFill>
                  <a:schemeClr val="tx1"/>
                </a:solidFill>
              </a:rPr>
              <a:t>● أنواع المقالات البحثية المقبولة ، تحقق مما إذا كانت المجلة بالدعوة فقط</a:t>
            </a:r>
            <a:endParaRPr lang="en-US" sz="1600" dirty="0">
              <a:solidFill>
                <a:schemeClr val="tx1"/>
              </a:solidFill>
            </a:endParaRPr>
          </a:p>
          <a:p>
            <a:pPr algn="r" rtl="1"/>
            <a:r>
              <a:rPr lang="ar-EG" sz="1600" dirty="0">
                <a:solidFill>
                  <a:schemeClr val="tx1"/>
                </a:solidFill>
              </a:rPr>
              <a:t>● تحديدعدد الكلمات ، الملخص، والمراجع، والشكل/الجدول</a:t>
            </a:r>
            <a:endParaRPr lang="en-US" sz="1600" dirty="0">
              <a:solidFill>
                <a:schemeClr val="tx1"/>
              </a:solidFill>
            </a:endParaRPr>
          </a:p>
          <a:p>
            <a:pPr algn="r" rtl="1"/>
            <a:r>
              <a:rPr lang="ar-EG" sz="1600" dirty="0">
                <a:solidFill>
                  <a:schemeClr val="tx1"/>
                </a:solidFill>
              </a:rPr>
              <a:t>● النمط/التنسيق</a:t>
            </a:r>
            <a:endParaRPr lang="en-US" sz="1600" dirty="0">
              <a:solidFill>
                <a:schemeClr val="tx1"/>
              </a:solidFill>
            </a:endParaRPr>
          </a:p>
          <a:p>
            <a:pPr algn="r" rtl="1"/>
            <a:r>
              <a:rPr lang="ar-EG" sz="1600" dirty="0">
                <a:solidFill>
                  <a:schemeClr val="tx1"/>
                </a:solidFill>
              </a:rPr>
              <a:t>● سياسات مراجعة النظراء ، وسرعة مراجعة الأقران ، والوقت المستغرق من التقديم إلى النشر</a:t>
            </a:r>
            <a:endParaRPr lang="en-US" sz="1600" dirty="0">
              <a:solidFill>
                <a:schemeClr val="tx1"/>
              </a:solidFill>
            </a:endParaRPr>
          </a:p>
          <a:p>
            <a:pPr algn="r" rtl="1"/>
            <a:r>
              <a:rPr lang="ar-EG" sz="1600" dirty="0">
                <a:solidFill>
                  <a:schemeClr val="tx1"/>
                </a:solidFill>
              </a:rPr>
              <a:t>● نماذج النشر - الوصول الكامل بدون قيود، والاشتراك، والهجين ، إلخ.</a:t>
            </a:r>
            <a:endParaRPr lang="en-US" sz="1600" dirty="0">
              <a:solidFill>
                <a:schemeClr val="tx1"/>
              </a:solidFill>
            </a:endParaRPr>
          </a:p>
          <a:p>
            <a:pPr algn="r" rtl="1"/>
            <a:r>
              <a:rPr lang="ar-EG" sz="1600" dirty="0">
                <a:solidFill>
                  <a:schemeClr val="tx1"/>
                </a:solidFill>
              </a:rPr>
              <a:t>● الرسوم المدفوعة - رسوم تجهيز المقالات ، والرسوم على الاشكال والالوان.</a:t>
            </a:r>
            <a:endParaRPr lang="en-US" sz="1600" dirty="0">
              <a:solidFill>
                <a:schemeClr val="tx1"/>
              </a:solidFill>
            </a:endParaRPr>
          </a:p>
          <a:p>
            <a:pPr algn="r" rtl="1"/>
            <a:r>
              <a:rPr lang="ar-EG" sz="1600" dirty="0">
                <a:solidFill>
                  <a:schemeClr val="tx1"/>
                </a:solidFill>
              </a:rPr>
              <a:t>● بيانات الأخلاق والالتزام بالمبادئ التوجيهية.</a:t>
            </a:r>
            <a:endParaRPr lang="en-US" sz="1600" dirty="0">
              <a:solidFill>
                <a:schemeClr val="tx1"/>
              </a:solidFill>
            </a:endParaRPr>
          </a:p>
          <a:p>
            <a:pPr algn="r" rtl="1"/>
            <a:r>
              <a:rPr lang="ar-EG" sz="1600" dirty="0">
                <a:solidFill>
                  <a:schemeClr val="tx1"/>
                </a:solidFill>
              </a:rPr>
              <a:t>● الامتثال للتمويل أو التفويضات المؤسسية.</a:t>
            </a:r>
            <a:endParaRPr lang="en-US" sz="1600" dirty="0">
              <a:solidFill>
                <a:schemeClr val="tx1"/>
              </a:solidFill>
            </a:endParaRPr>
          </a:p>
          <a:p>
            <a:pPr algn="r" rtl="1"/>
            <a:r>
              <a:rPr lang="ar-EG" sz="1600" dirty="0">
                <a:solidFill>
                  <a:schemeClr val="tx1"/>
                </a:solidFill>
              </a:rPr>
              <a:t>● روابط وسائل التواصل الاجتماعي.</a:t>
            </a:r>
            <a:endParaRPr lang="en-US" sz="1600" dirty="0">
              <a:solidFill>
                <a:schemeClr val="tx1"/>
              </a:solidFill>
            </a:endParaRPr>
          </a:p>
          <a:p>
            <a:pPr algn="r" rtl="1"/>
            <a:r>
              <a:rPr lang="ar-EG" sz="1600" dirty="0">
                <a:solidFill>
                  <a:schemeClr val="tx1"/>
                </a:solidFill>
              </a:rPr>
              <a:t>● فهرس قائمة قاعدة البيانات.</a:t>
            </a:r>
            <a:endParaRPr lang="en-US" sz="1600" dirty="0">
              <a:solidFill>
                <a:schemeClr val="tx1"/>
              </a:solidFill>
            </a:endParaRPr>
          </a:p>
          <a:p>
            <a:pPr algn="r" rtl="1"/>
            <a:r>
              <a:rPr lang="ar-EG" sz="1600" dirty="0">
                <a:solidFill>
                  <a:schemeClr val="tx1"/>
                </a:solidFill>
              </a:rPr>
              <a:t>● المقاييس ، مثل عامل التأثير</a:t>
            </a:r>
            <a:r>
              <a:rPr lang="en-US" sz="1600" dirty="0">
                <a:solidFill>
                  <a:schemeClr val="tx1"/>
                </a:solidFill>
              </a:rPr>
              <a:t>Impact Factor </a:t>
            </a:r>
            <a:r>
              <a:rPr lang="ar-EG" sz="1600" dirty="0">
                <a:solidFill>
                  <a:schemeClr val="tx1"/>
                </a:solidFill>
              </a:rPr>
              <a:t> و </a:t>
            </a:r>
            <a:r>
              <a:rPr lang="en-US" sz="1600" dirty="0">
                <a:solidFill>
                  <a:schemeClr val="tx1"/>
                </a:solidFill>
              </a:rPr>
              <a:t>h-index</a:t>
            </a:r>
            <a:r>
              <a:rPr lang="ar-EG" sz="1600" dirty="0">
                <a:solidFill>
                  <a:schemeClr val="tx1"/>
                </a:solidFill>
              </a:rPr>
              <a:t>.                                                                  </a:t>
            </a:r>
            <a:r>
              <a:rPr lang="en-US" sz="1600" i="1" dirty="0">
                <a:solidFill>
                  <a:schemeClr val="tx1">
                    <a:lumMod val="85000"/>
                    <a:lumOff val="15000"/>
                  </a:schemeClr>
                </a:solidFill>
              </a:rPr>
              <a:t>(IFIS, 2021b)</a:t>
            </a:r>
            <a:endParaRPr lang="en-US" sz="1600" dirty="0">
              <a:solidFill>
                <a:schemeClr val="tx1">
                  <a:lumMod val="85000"/>
                  <a:lumOff val="15000"/>
                </a:schemeClr>
              </a:solidFill>
              <a:latin typeface="Open Sans"/>
              <a:ea typeface="Open Sans"/>
              <a:cs typeface="Open Sans"/>
              <a:sym typeface="Open Sans"/>
            </a:endParaRPr>
          </a:p>
          <a:p>
            <a:pPr algn="r" rtl="1"/>
            <a:endParaRPr lang="en-US" sz="1600" dirty="0">
              <a:solidFill>
                <a:schemeClr val="tx1"/>
              </a:solidFill>
            </a:endParaRPr>
          </a:p>
          <a:p>
            <a:r>
              <a:rPr lang="ar-SA" sz="1600" dirty="0"/>
              <a:t> </a:t>
            </a:r>
            <a:endParaRPr lang="en-US" sz="1600" dirty="0"/>
          </a:p>
          <a:p>
            <a:pPr marL="228600" indent="0" algn="r" rtl="1">
              <a:lnSpc>
                <a:spcPct val="150000"/>
              </a:lnSpc>
              <a:buClr>
                <a:schemeClr val="dk1"/>
              </a:buClr>
              <a:buNone/>
            </a:pPr>
            <a:endParaRPr sz="1400" dirty="0">
              <a:solidFill>
                <a:schemeClr val="tx1">
                  <a:lumMod val="85000"/>
                  <a:lumOff val="15000"/>
                </a:schemeClr>
              </a:solidFill>
              <a:latin typeface="Open Sans"/>
              <a:ea typeface="Open Sans"/>
              <a:cs typeface="Open Sans"/>
              <a:sym typeface="Open Sans"/>
            </a:endParaRPr>
          </a:p>
        </p:txBody>
      </p:sp>
    </p:spTree>
    <p:extLst>
      <p:ext uri="{BB962C8B-B14F-4D97-AF65-F5344CB8AC3E}">
        <p14:creationId xmlns:p14="http://schemas.microsoft.com/office/powerpoint/2010/main" val="3254720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2483672" y="526784"/>
            <a:ext cx="5725380" cy="1080900"/>
          </a:xfrm>
          <a:prstGeom prst="rect">
            <a:avLst/>
          </a:prstGeom>
          <a:noFill/>
          <a:ln>
            <a:noFill/>
          </a:ln>
        </p:spPr>
        <p:txBody>
          <a:bodyPr spcFirstLastPara="1" wrap="square" lIns="91425" tIns="45700" rIns="91425" bIns="45700" anchor="t" anchorCtr="0">
            <a:normAutofit fontScale="90000"/>
          </a:bodyPr>
          <a:lstStyle/>
          <a:p>
            <a:pPr lvl="0" algn="r">
              <a:buClr>
                <a:schemeClr val="dk1"/>
              </a:buClr>
              <a:buSzPts val="3200"/>
            </a:pPr>
            <a:r>
              <a:rPr lang="ar-EG" dirty="0">
                <a:solidFill>
                  <a:srgbClr val="586F7C"/>
                </a:solidFill>
                <a:latin typeface="Open Sans"/>
                <a:ea typeface="Open Sans"/>
                <a:cs typeface="Open Sans"/>
                <a:sym typeface="Open Sans"/>
              </a:rPr>
              <a:t>البحث عن المجلات المحتملة</a:t>
            </a:r>
            <a:br>
              <a:rPr lang="ar-EG" dirty="0">
                <a:solidFill>
                  <a:srgbClr val="586F7C"/>
                </a:solidFill>
                <a:latin typeface="Open Sans"/>
                <a:ea typeface="Open Sans"/>
                <a:cs typeface="Open Sans"/>
                <a:sym typeface="Open Sans"/>
              </a:rPr>
            </a:br>
            <a:br>
              <a:rPr lang="ar-EG" dirty="0">
                <a:solidFill>
                  <a:srgbClr val="586F7C"/>
                </a:solidFill>
                <a:latin typeface="Open Sans"/>
                <a:ea typeface="Open Sans"/>
                <a:cs typeface="Open Sans"/>
                <a:sym typeface="Open Sans"/>
              </a:rPr>
            </a:br>
            <a:br>
              <a:rPr lang="ar-EG" dirty="0">
                <a:solidFill>
                  <a:srgbClr val="586F7C"/>
                </a:solidFill>
                <a:latin typeface="Open Sans"/>
                <a:ea typeface="Open Sans"/>
                <a:cs typeface="Open Sans"/>
                <a:sym typeface="Open Sans"/>
              </a:rPr>
            </a:br>
            <a:br>
              <a:rPr lang="ar-EG" dirty="0">
                <a:solidFill>
                  <a:srgbClr val="586F7C"/>
                </a:solidFill>
                <a:latin typeface="Open Sans"/>
                <a:ea typeface="Open Sans"/>
                <a:cs typeface="Open Sans"/>
                <a:sym typeface="Open Sans"/>
              </a:rPr>
            </a:br>
            <a:r>
              <a:rPr lang="ar-EG" dirty="0">
                <a:solidFill>
                  <a:srgbClr val="586F7C"/>
                </a:solidFill>
                <a:latin typeface="Open Sans"/>
                <a:ea typeface="Open Sans"/>
                <a:cs typeface="Open Sans"/>
                <a:sym typeface="Open Sans"/>
              </a:rPr>
              <a:t> </a:t>
            </a:r>
            <a:endParaRPr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439270" y="1860351"/>
            <a:ext cx="11313459" cy="4997649"/>
          </a:xfrm>
          <a:prstGeom prst="rect">
            <a:avLst/>
          </a:prstGeom>
          <a:noFill/>
          <a:ln>
            <a:noFill/>
          </a:ln>
        </p:spPr>
        <p:txBody>
          <a:bodyPr spcFirstLastPara="1" wrap="square" lIns="91425" tIns="45700" rIns="91425" bIns="45700" anchor="t" anchorCtr="0">
            <a:noAutofit/>
          </a:bodyPr>
          <a:lstStyle/>
          <a:p>
            <a:pPr algn="r" rtl="1"/>
            <a:r>
              <a:rPr lang="ar-EG" dirty="0"/>
              <a:t>- </a:t>
            </a:r>
            <a:r>
              <a:rPr lang="ar-EG" dirty="0">
                <a:solidFill>
                  <a:schemeClr val="tx1"/>
                </a:solidFill>
              </a:rPr>
              <a:t>النقاط الرئيسية للمقالة الجيدة التي من المحتمل أن تنشر:</a:t>
            </a:r>
            <a:endParaRPr lang="en-US" dirty="0">
              <a:solidFill>
                <a:schemeClr val="tx1"/>
              </a:solidFill>
            </a:endParaRPr>
          </a:p>
          <a:p>
            <a:pPr lvl="1" algn="r" rtl="1">
              <a:buClrTx/>
              <a:buFont typeface="Courier New" panose="02070309020205020404" pitchFamily="49" charset="0"/>
              <a:buChar char="o"/>
            </a:pPr>
            <a:r>
              <a:rPr lang="ar-EG" dirty="0">
                <a:solidFill>
                  <a:schemeClr val="tx1"/>
                </a:solidFill>
              </a:rPr>
              <a:t>في نطاق</a:t>
            </a:r>
            <a:endParaRPr lang="en-US" dirty="0">
              <a:solidFill>
                <a:schemeClr val="tx1"/>
              </a:solidFill>
            </a:endParaRPr>
          </a:p>
          <a:p>
            <a:pPr lvl="1" algn="r" rtl="1">
              <a:buClrTx/>
              <a:buFont typeface="Courier New" panose="02070309020205020404" pitchFamily="49" charset="0"/>
              <a:buChar char="o"/>
            </a:pPr>
            <a:r>
              <a:rPr lang="ar-EG" dirty="0">
                <a:solidFill>
                  <a:schemeClr val="tx1"/>
                </a:solidFill>
              </a:rPr>
              <a:t>الالتزام بأخلاقيات النشر</a:t>
            </a:r>
            <a:endParaRPr lang="en-US" dirty="0">
              <a:solidFill>
                <a:schemeClr val="tx1"/>
              </a:solidFill>
            </a:endParaRPr>
          </a:p>
          <a:p>
            <a:pPr lvl="1" algn="r" rtl="1">
              <a:buClrTx/>
              <a:buFont typeface="Courier New" panose="02070309020205020404" pitchFamily="49" charset="0"/>
              <a:buChar char="o"/>
            </a:pPr>
            <a:r>
              <a:rPr lang="ar-EG" dirty="0">
                <a:solidFill>
                  <a:schemeClr val="tx1"/>
                </a:solidFill>
              </a:rPr>
              <a:t>يتبع دليل المؤلفين (</a:t>
            </a:r>
            <a:r>
              <a:rPr lang="ar-EG" i="1" dirty="0">
                <a:solidFill>
                  <a:schemeClr val="tx1"/>
                </a:solidFill>
              </a:rPr>
              <a:t>أكاديمية الباحثين ، 2018 أ</a:t>
            </a:r>
            <a:r>
              <a:rPr lang="ar-EG" dirty="0">
                <a:solidFill>
                  <a:schemeClr val="tx1"/>
                </a:solidFill>
              </a:rPr>
              <a:t>)</a:t>
            </a:r>
            <a:endParaRPr lang="en-US" dirty="0">
              <a:solidFill>
                <a:schemeClr val="tx1"/>
              </a:solidFill>
            </a:endParaRPr>
          </a:p>
          <a:p>
            <a:pPr algn="r" rtl="1"/>
            <a:r>
              <a:rPr lang="en-US" dirty="0">
                <a:solidFill>
                  <a:schemeClr val="tx1"/>
                </a:solidFill>
              </a:rPr>
              <a:t> </a:t>
            </a:r>
          </a:p>
          <a:p>
            <a:pPr algn="r" rtl="1"/>
            <a:r>
              <a:rPr lang="ar-EG" dirty="0">
                <a:solidFill>
                  <a:schemeClr val="tx1"/>
                </a:solidFill>
              </a:rPr>
              <a:t>- يجب تقديم المقالة إلى مجلة واحدة في كل مرة</a:t>
            </a:r>
            <a:endParaRPr lang="en-US" dirty="0">
              <a:solidFill>
                <a:schemeClr val="tx1"/>
              </a:solidFill>
            </a:endParaRPr>
          </a:p>
          <a:p>
            <a:pPr algn="r" rtl="1"/>
            <a:r>
              <a:rPr lang="en-US" dirty="0">
                <a:solidFill>
                  <a:schemeClr val="tx1"/>
                </a:solidFill>
              </a:rPr>
              <a:t> </a:t>
            </a:r>
          </a:p>
          <a:p>
            <a:pPr algn="r" rtl="1"/>
            <a:r>
              <a:rPr lang="ar-EG" dirty="0">
                <a:solidFill>
                  <a:schemeClr val="tx1"/>
                </a:solidFill>
              </a:rPr>
              <a:t>- قد تكون عملية تقديم المقالة مطولة ومعقدة</a:t>
            </a:r>
            <a:endParaRPr lang="en-US" dirty="0">
              <a:solidFill>
                <a:schemeClr val="tx1"/>
              </a:solidFill>
            </a:endParaRPr>
          </a:p>
          <a:p>
            <a:pPr algn="r" rtl="1"/>
            <a:r>
              <a:rPr lang="en-US" dirty="0">
                <a:solidFill>
                  <a:schemeClr val="tx1"/>
                </a:solidFill>
              </a:rPr>
              <a:t> </a:t>
            </a:r>
          </a:p>
          <a:p>
            <a:pPr algn="r" rtl="1"/>
            <a:r>
              <a:rPr lang="ar-EG" dirty="0">
                <a:solidFill>
                  <a:schemeClr val="tx1"/>
                </a:solidFill>
              </a:rPr>
              <a:t>- تساعد المعرفة العميقة للمجلة المستهدفة على الامتثال لمتطلبات المجلة وزيادة فرصة القبول بها.</a:t>
            </a:r>
            <a:endParaRPr lang="en-US" dirty="0">
              <a:solidFill>
                <a:schemeClr val="tx1"/>
              </a:solidFill>
            </a:endParaRPr>
          </a:p>
          <a:p>
            <a:pPr algn="r"/>
            <a:r>
              <a:rPr lang="ar-SA" dirty="0"/>
              <a:t> </a:t>
            </a:r>
            <a:endParaRPr lang="en-US" dirty="0"/>
          </a:p>
          <a:p>
            <a:pPr marL="457200" lvl="0" indent="-381000" algn="just" rtl="0">
              <a:lnSpc>
                <a:spcPct val="100000"/>
              </a:lnSpc>
              <a:spcBef>
                <a:spcPts val="600"/>
              </a:spcBef>
              <a:spcAft>
                <a:spcPts val="0"/>
              </a:spcAft>
              <a:buClr>
                <a:schemeClr val="dk1"/>
              </a:buClr>
              <a:buSzPts val="2400"/>
              <a:buChar char="●"/>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a:p>
            <a:pPr marL="76200" lvl="0" indent="0" algn="just" rtl="0">
              <a:lnSpc>
                <a:spcPct val="100000"/>
              </a:lnSpc>
              <a:spcBef>
                <a:spcPts val="600"/>
              </a:spcBef>
              <a:spcAft>
                <a:spcPts val="0"/>
              </a:spcAft>
              <a:buClr>
                <a:schemeClr val="dk1"/>
              </a:buClr>
              <a:buSzPts val="2400"/>
              <a:buNone/>
            </a:pPr>
            <a:endParaRPr lang="en-US" dirty="0">
              <a:solidFill>
                <a:srgbClr val="3F3F3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6234</TotalTime>
  <Words>3820</Words>
  <Application>Microsoft Office PowerPoint</Application>
  <PresentationFormat>Widescreen</PresentationFormat>
  <Paragraphs>448</Paragraphs>
  <Slides>35</Slides>
  <Notes>35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Trebuchet MS</vt:lpstr>
      <vt:lpstr>Arial</vt:lpstr>
      <vt:lpstr>Open Sans</vt:lpstr>
      <vt:lpstr>Courier New</vt:lpstr>
      <vt:lpstr>amiri</vt:lpstr>
      <vt:lpstr>Calibri</vt:lpstr>
      <vt:lpstr>Gill Sans</vt:lpstr>
      <vt:lpstr>Simple Light</vt:lpstr>
      <vt:lpstr>1_Simple Light</vt:lpstr>
      <vt:lpstr>نشر نتائج البحث</vt:lpstr>
      <vt:lpstr>الخطوط العريضة</vt:lpstr>
      <vt:lpstr>الأهداف التعليمية</vt:lpstr>
      <vt:lpstr>المقدمة</vt:lpstr>
      <vt:lpstr>البداية </vt:lpstr>
      <vt:lpstr>اختيار المجلة المناسبة</vt:lpstr>
      <vt:lpstr>إنشاء قائمة بالمجلات المحتملة</vt:lpstr>
      <vt:lpstr>تابع إنشاء قائمة بالمجلات المحتملة</vt:lpstr>
      <vt:lpstr>البحث عن المجلات المحتملة     </vt:lpstr>
      <vt:lpstr>الهدف ومجال المجلة</vt:lpstr>
      <vt:lpstr>أخلاقيات النشر</vt:lpstr>
      <vt:lpstr>تعليمات للمؤلفين</vt:lpstr>
      <vt:lpstr>أساسيات إعداد المقالات</vt:lpstr>
      <vt:lpstr>بنية المقال</vt:lpstr>
      <vt:lpstr>الـعنـوان</vt:lpstr>
      <vt:lpstr>المـؤلـفون</vt:lpstr>
      <vt:lpstr>قائمة الكلمات المفتاحية</vt:lpstr>
      <vt:lpstr>الملخص    </vt:lpstr>
      <vt:lpstr>مثال على الملخص المهيكل</vt:lpstr>
      <vt:lpstr>متن المقالة - المقدمة</vt:lpstr>
      <vt:lpstr>متن المقالة – المـنـهـج</vt:lpstr>
      <vt:lpstr>متن المقالة - النتائج</vt:lpstr>
      <vt:lpstr>متن المقال - المناقشة والاستنتاجات</vt:lpstr>
      <vt:lpstr>الشكر والتقدير والمراجع</vt:lpstr>
      <vt:lpstr>الرسوم التوضيحية والمواد الداعمة وبيانات البحث</vt:lpstr>
      <vt:lpstr>استراتيجيات للكتابة الفعالة - ترتيب الكتابة</vt:lpstr>
      <vt:lpstr>استراتيجيات للكتابة الفعالة - جودة اللغة</vt:lpstr>
      <vt:lpstr>مثال على المقال المكتوب جيدًا </vt:lpstr>
      <vt:lpstr>الملخص</vt:lpstr>
      <vt:lpstr>المراجع والموارد المفيدة</vt:lpstr>
      <vt:lpstr>تابع المراجع والمواد المفيدة</vt:lpstr>
      <vt:lpstr>أنت مدعو لزيارة المواقع الاتية:</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DISCOVERY AND RE-USE OF SCHOLARLY LITERATURE</dc:title>
  <dc:creator>Marcia Mabhula</dc:creator>
  <cp:lastModifiedBy>AL GARRAYA, Gehane Omar</cp:lastModifiedBy>
  <cp:revision>129</cp:revision>
  <dcterms:created xsi:type="dcterms:W3CDTF">2020-02-14T15:04:15Z</dcterms:created>
  <dcterms:modified xsi:type="dcterms:W3CDTF">2024-06-19T11:57:00Z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A0BB84F7-A145-4170-9F51-41D9A6288484</vt:lpwstr>
  </property>
  <property fmtid="{D5CDD505-2E9C-101B-9397-08002B2CF9AE}" pid="6" name="ArticulateProjectFull">
    <vt:lpwstr>D:\R4Life\F2F Materials\20200403_M2_L2.2EN.Using information resources.ppta</vt:lpwstr>
  </property>
</Properties>
</file>