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1"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2" r:id="rId23"/>
    <p:sldId id="339" r:id="rId24"/>
    <p:sldId id="276"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Open Sans" panose="020B0606030504020204" pitchFamily="34" charset="0"/>
      <p:regular r:id="rId31"/>
      <p:bold r:id="rId32"/>
      <p:italic r:id="rId33"/>
    </p:embeddedFont>
    <p:embeddedFont>
      <p:font typeface="Trebuchet MS" panose="020B0603020202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meP5KJvHVQCQcp0Ug7gVrug8Ms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ueny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3FA119-0182-47FB-92B5-37888583369A}" v="5" dt="2024-06-11T12:20:07.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33" autoAdjust="0"/>
    <p:restoredTop sz="94660"/>
  </p:normalViewPr>
  <p:slideViewPr>
    <p:cSldViewPr>
      <p:cViewPr varScale="1">
        <p:scale>
          <a:sx n="102" d="100"/>
          <a:sy n="102" d="100"/>
        </p:scale>
        <p:origin x="7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customschemas.google.com/relationships/presentationmetadata" Target="metadata"/><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 GARRAYA, Gehane Omar" userId="f23954c5-e144-4092-9610-5359c58a19a4" providerId="ADAL" clId="{9A3FA119-0182-47FB-92B5-37888583369A}"/>
    <pc:docChg chg="undo custSel modSld">
      <pc:chgData name="AL GARRAYA, Gehane Omar" userId="f23954c5-e144-4092-9610-5359c58a19a4" providerId="ADAL" clId="{9A3FA119-0182-47FB-92B5-37888583369A}" dt="2024-06-19T11:55:13.919" v="369" actId="20577"/>
      <pc:docMkLst>
        <pc:docMk/>
      </pc:docMkLst>
      <pc:sldChg chg="modSp mod">
        <pc:chgData name="AL GARRAYA, Gehane Omar" userId="f23954c5-e144-4092-9610-5359c58a19a4" providerId="ADAL" clId="{9A3FA119-0182-47FB-92B5-37888583369A}" dt="2024-06-19T11:54:39.666" v="361" actId="122"/>
        <pc:sldMkLst>
          <pc:docMk/>
          <pc:sldMk cId="0" sldId="256"/>
        </pc:sldMkLst>
        <pc:spChg chg="mod">
          <ac:chgData name="AL GARRAYA, Gehane Omar" userId="f23954c5-e144-4092-9610-5359c58a19a4" providerId="ADAL" clId="{9A3FA119-0182-47FB-92B5-37888583369A}" dt="2024-06-19T11:54:39.666" v="361" actId="122"/>
          <ac:spMkLst>
            <pc:docMk/>
            <pc:sldMk cId="0" sldId="256"/>
            <ac:spMk id="71" creationId="{00000000-0000-0000-0000-000000000000}"/>
          </ac:spMkLst>
        </pc:spChg>
      </pc:sldChg>
      <pc:sldChg chg="modSp mod">
        <pc:chgData name="AL GARRAYA, Gehane Omar" userId="f23954c5-e144-4092-9610-5359c58a19a4" providerId="ADAL" clId="{9A3FA119-0182-47FB-92B5-37888583369A}" dt="2024-06-19T11:55:13.919" v="369" actId="20577"/>
        <pc:sldMkLst>
          <pc:docMk/>
          <pc:sldMk cId="0" sldId="257"/>
        </pc:sldMkLst>
        <pc:spChg chg="mod">
          <ac:chgData name="AL GARRAYA, Gehane Omar" userId="f23954c5-e144-4092-9610-5359c58a19a4" providerId="ADAL" clId="{9A3FA119-0182-47FB-92B5-37888583369A}" dt="2024-06-11T10:38:19.495" v="44" actId="12"/>
          <ac:spMkLst>
            <pc:docMk/>
            <pc:sldMk cId="0" sldId="257"/>
            <ac:spMk id="82" creationId="{00000000-0000-0000-0000-000000000000}"/>
          </ac:spMkLst>
        </pc:spChg>
        <pc:spChg chg="mod">
          <ac:chgData name="AL GARRAYA, Gehane Omar" userId="f23954c5-e144-4092-9610-5359c58a19a4" providerId="ADAL" clId="{9A3FA119-0182-47FB-92B5-37888583369A}" dt="2024-06-19T11:55:13.919" v="369" actId="20577"/>
          <ac:spMkLst>
            <pc:docMk/>
            <pc:sldMk cId="0" sldId="257"/>
            <ac:spMk id="83" creationId="{00000000-0000-0000-0000-000000000000}"/>
          </ac:spMkLst>
        </pc:spChg>
      </pc:sldChg>
      <pc:sldChg chg="modSp mod">
        <pc:chgData name="AL GARRAYA, Gehane Omar" userId="f23954c5-e144-4092-9610-5359c58a19a4" providerId="ADAL" clId="{9A3FA119-0182-47FB-92B5-37888583369A}" dt="2024-06-11T10:33:48.817" v="16" actId="20577"/>
        <pc:sldMkLst>
          <pc:docMk/>
          <pc:sldMk cId="0" sldId="258"/>
        </pc:sldMkLst>
        <pc:spChg chg="mod">
          <ac:chgData name="AL GARRAYA, Gehane Omar" userId="f23954c5-e144-4092-9610-5359c58a19a4" providerId="ADAL" clId="{9A3FA119-0182-47FB-92B5-37888583369A}" dt="2024-06-11T10:33:48.817" v="16" actId="20577"/>
          <ac:spMkLst>
            <pc:docMk/>
            <pc:sldMk cId="0" sldId="258"/>
            <ac:spMk id="91" creationId="{00000000-0000-0000-0000-000000000000}"/>
          </ac:spMkLst>
        </pc:spChg>
      </pc:sldChg>
      <pc:sldChg chg="modSp mod">
        <pc:chgData name="AL GARRAYA, Gehane Omar" userId="f23954c5-e144-4092-9610-5359c58a19a4" providerId="ADAL" clId="{9A3FA119-0182-47FB-92B5-37888583369A}" dt="2024-06-11T11:02:26.926" v="120" actId="207"/>
        <pc:sldMkLst>
          <pc:docMk/>
          <pc:sldMk cId="0" sldId="259"/>
        </pc:sldMkLst>
        <pc:spChg chg="mod">
          <ac:chgData name="AL GARRAYA, Gehane Omar" userId="f23954c5-e144-4092-9610-5359c58a19a4" providerId="ADAL" clId="{9A3FA119-0182-47FB-92B5-37888583369A}" dt="2024-06-11T11:02:26.926" v="120" actId="207"/>
          <ac:spMkLst>
            <pc:docMk/>
            <pc:sldMk cId="0" sldId="259"/>
            <ac:spMk id="99" creationId="{00000000-0000-0000-0000-000000000000}"/>
          </ac:spMkLst>
        </pc:spChg>
      </pc:sldChg>
      <pc:sldChg chg="modSp mod">
        <pc:chgData name="AL GARRAYA, Gehane Omar" userId="f23954c5-e144-4092-9610-5359c58a19a4" providerId="ADAL" clId="{9A3FA119-0182-47FB-92B5-37888583369A}" dt="2024-06-11T10:43:55.449" v="60" actId="6549"/>
        <pc:sldMkLst>
          <pc:docMk/>
          <pc:sldMk cId="0" sldId="260"/>
        </pc:sldMkLst>
        <pc:spChg chg="mod">
          <ac:chgData name="AL GARRAYA, Gehane Omar" userId="f23954c5-e144-4092-9610-5359c58a19a4" providerId="ADAL" clId="{9A3FA119-0182-47FB-92B5-37888583369A}" dt="2024-06-11T10:43:55.449" v="60" actId="6549"/>
          <ac:spMkLst>
            <pc:docMk/>
            <pc:sldMk cId="0" sldId="260"/>
            <ac:spMk id="105" creationId="{00000000-0000-0000-0000-000000000000}"/>
          </ac:spMkLst>
        </pc:spChg>
      </pc:sldChg>
      <pc:sldChg chg="modSp mod">
        <pc:chgData name="AL GARRAYA, Gehane Omar" userId="f23954c5-e144-4092-9610-5359c58a19a4" providerId="ADAL" clId="{9A3FA119-0182-47FB-92B5-37888583369A}" dt="2024-06-11T11:02:11.502" v="119" actId="255"/>
        <pc:sldMkLst>
          <pc:docMk/>
          <pc:sldMk cId="0" sldId="261"/>
        </pc:sldMkLst>
        <pc:spChg chg="mod">
          <ac:chgData name="AL GARRAYA, Gehane Omar" userId="f23954c5-e144-4092-9610-5359c58a19a4" providerId="ADAL" clId="{9A3FA119-0182-47FB-92B5-37888583369A}" dt="2024-06-11T11:02:11.502" v="119" actId="255"/>
          <ac:spMkLst>
            <pc:docMk/>
            <pc:sldMk cId="0" sldId="261"/>
            <ac:spMk id="113" creationId="{00000000-0000-0000-0000-000000000000}"/>
          </ac:spMkLst>
        </pc:spChg>
      </pc:sldChg>
      <pc:sldChg chg="modSp mod">
        <pc:chgData name="AL GARRAYA, Gehane Omar" userId="f23954c5-e144-4092-9610-5359c58a19a4" providerId="ADAL" clId="{9A3FA119-0182-47FB-92B5-37888583369A}" dt="2024-06-11T11:01:58.166" v="117" actId="207"/>
        <pc:sldMkLst>
          <pc:docMk/>
          <pc:sldMk cId="0" sldId="262"/>
        </pc:sldMkLst>
        <pc:spChg chg="mod">
          <ac:chgData name="AL GARRAYA, Gehane Omar" userId="f23954c5-e144-4092-9610-5359c58a19a4" providerId="ADAL" clId="{9A3FA119-0182-47FB-92B5-37888583369A}" dt="2024-06-11T11:01:58.166" v="117" actId="207"/>
          <ac:spMkLst>
            <pc:docMk/>
            <pc:sldMk cId="0" sldId="262"/>
            <ac:spMk id="119" creationId="{00000000-0000-0000-0000-000000000000}"/>
          </ac:spMkLst>
        </pc:spChg>
      </pc:sldChg>
      <pc:sldChg chg="modSp mod">
        <pc:chgData name="AL GARRAYA, Gehane Omar" userId="f23954c5-e144-4092-9610-5359c58a19a4" providerId="ADAL" clId="{9A3FA119-0182-47FB-92B5-37888583369A}" dt="2024-06-11T11:20:12.015" v="176" actId="179"/>
        <pc:sldMkLst>
          <pc:docMk/>
          <pc:sldMk cId="0" sldId="263"/>
        </pc:sldMkLst>
        <pc:spChg chg="mod">
          <ac:chgData name="AL GARRAYA, Gehane Omar" userId="f23954c5-e144-4092-9610-5359c58a19a4" providerId="ADAL" clId="{9A3FA119-0182-47FB-92B5-37888583369A}" dt="2024-06-11T11:20:12.015" v="176" actId="179"/>
          <ac:spMkLst>
            <pc:docMk/>
            <pc:sldMk cId="0" sldId="263"/>
            <ac:spMk id="126" creationId="{00000000-0000-0000-0000-000000000000}"/>
          </ac:spMkLst>
        </pc:spChg>
      </pc:sldChg>
      <pc:sldChg chg="modSp mod">
        <pc:chgData name="AL GARRAYA, Gehane Omar" userId="f23954c5-e144-4092-9610-5359c58a19a4" providerId="ADAL" clId="{9A3FA119-0182-47FB-92B5-37888583369A}" dt="2024-06-11T11:20:26.441" v="177" actId="207"/>
        <pc:sldMkLst>
          <pc:docMk/>
          <pc:sldMk cId="0" sldId="264"/>
        </pc:sldMkLst>
        <pc:spChg chg="mod">
          <ac:chgData name="AL GARRAYA, Gehane Omar" userId="f23954c5-e144-4092-9610-5359c58a19a4" providerId="ADAL" clId="{9A3FA119-0182-47FB-92B5-37888583369A}" dt="2024-06-11T11:20:26.441" v="177" actId="207"/>
          <ac:spMkLst>
            <pc:docMk/>
            <pc:sldMk cId="0" sldId="264"/>
            <ac:spMk id="133" creationId="{00000000-0000-0000-0000-000000000000}"/>
          </ac:spMkLst>
        </pc:spChg>
      </pc:sldChg>
      <pc:sldChg chg="modSp mod">
        <pc:chgData name="AL GARRAYA, Gehane Omar" userId="f23954c5-e144-4092-9610-5359c58a19a4" providerId="ADAL" clId="{9A3FA119-0182-47FB-92B5-37888583369A}" dt="2024-06-11T11:22:35.631" v="196" actId="20577"/>
        <pc:sldMkLst>
          <pc:docMk/>
          <pc:sldMk cId="0" sldId="265"/>
        </pc:sldMkLst>
        <pc:spChg chg="mod">
          <ac:chgData name="AL GARRAYA, Gehane Omar" userId="f23954c5-e144-4092-9610-5359c58a19a4" providerId="ADAL" clId="{9A3FA119-0182-47FB-92B5-37888583369A}" dt="2024-06-11T11:22:35.631" v="196" actId="20577"/>
          <ac:spMkLst>
            <pc:docMk/>
            <pc:sldMk cId="0" sldId="265"/>
            <ac:spMk id="140" creationId="{00000000-0000-0000-0000-000000000000}"/>
          </ac:spMkLst>
        </pc:spChg>
      </pc:sldChg>
      <pc:sldChg chg="modSp mod">
        <pc:chgData name="AL GARRAYA, Gehane Omar" userId="f23954c5-e144-4092-9610-5359c58a19a4" providerId="ADAL" clId="{9A3FA119-0182-47FB-92B5-37888583369A}" dt="2024-06-11T11:32:31.624" v="207" actId="20577"/>
        <pc:sldMkLst>
          <pc:docMk/>
          <pc:sldMk cId="0" sldId="266"/>
        </pc:sldMkLst>
        <pc:spChg chg="mod">
          <ac:chgData name="AL GARRAYA, Gehane Omar" userId="f23954c5-e144-4092-9610-5359c58a19a4" providerId="ADAL" clId="{9A3FA119-0182-47FB-92B5-37888583369A}" dt="2024-06-11T11:32:31.624" v="207" actId="20577"/>
          <ac:spMkLst>
            <pc:docMk/>
            <pc:sldMk cId="0" sldId="266"/>
            <ac:spMk id="147" creationId="{00000000-0000-0000-0000-000000000000}"/>
          </ac:spMkLst>
        </pc:spChg>
      </pc:sldChg>
      <pc:sldChg chg="modSp mod">
        <pc:chgData name="AL GARRAYA, Gehane Omar" userId="f23954c5-e144-4092-9610-5359c58a19a4" providerId="ADAL" clId="{9A3FA119-0182-47FB-92B5-37888583369A}" dt="2024-06-11T11:34:48.348" v="224" actId="15"/>
        <pc:sldMkLst>
          <pc:docMk/>
          <pc:sldMk cId="0" sldId="267"/>
        </pc:sldMkLst>
        <pc:spChg chg="mod">
          <ac:chgData name="AL GARRAYA, Gehane Omar" userId="f23954c5-e144-4092-9610-5359c58a19a4" providerId="ADAL" clId="{9A3FA119-0182-47FB-92B5-37888583369A}" dt="2024-06-11T11:34:48.348" v="224" actId="15"/>
          <ac:spMkLst>
            <pc:docMk/>
            <pc:sldMk cId="0" sldId="267"/>
            <ac:spMk id="154" creationId="{00000000-0000-0000-0000-000000000000}"/>
          </ac:spMkLst>
        </pc:spChg>
      </pc:sldChg>
      <pc:sldChg chg="modSp mod">
        <pc:chgData name="AL GARRAYA, Gehane Omar" userId="f23954c5-e144-4092-9610-5359c58a19a4" providerId="ADAL" clId="{9A3FA119-0182-47FB-92B5-37888583369A}" dt="2024-06-11T11:47:03.099" v="240" actId="20577"/>
        <pc:sldMkLst>
          <pc:docMk/>
          <pc:sldMk cId="0" sldId="268"/>
        </pc:sldMkLst>
        <pc:spChg chg="mod">
          <ac:chgData name="AL GARRAYA, Gehane Omar" userId="f23954c5-e144-4092-9610-5359c58a19a4" providerId="ADAL" clId="{9A3FA119-0182-47FB-92B5-37888583369A}" dt="2024-06-11T11:47:03.099" v="240" actId="20577"/>
          <ac:spMkLst>
            <pc:docMk/>
            <pc:sldMk cId="0" sldId="268"/>
            <ac:spMk id="161" creationId="{00000000-0000-0000-0000-000000000000}"/>
          </ac:spMkLst>
        </pc:spChg>
      </pc:sldChg>
      <pc:sldChg chg="modSp mod">
        <pc:chgData name="AL GARRAYA, Gehane Omar" userId="f23954c5-e144-4092-9610-5359c58a19a4" providerId="ADAL" clId="{9A3FA119-0182-47FB-92B5-37888583369A}" dt="2024-06-11T12:00:11.907" v="286" actId="20577"/>
        <pc:sldMkLst>
          <pc:docMk/>
          <pc:sldMk cId="0" sldId="269"/>
        </pc:sldMkLst>
        <pc:spChg chg="mod">
          <ac:chgData name="AL GARRAYA, Gehane Omar" userId="f23954c5-e144-4092-9610-5359c58a19a4" providerId="ADAL" clId="{9A3FA119-0182-47FB-92B5-37888583369A}" dt="2024-06-11T12:00:11.907" v="286" actId="20577"/>
          <ac:spMkLst>
            <pc:docMk/>
            <pc:sldMk cId="0" sldId="269"/>
            <ac:spMk id="168" creationId="{00000000-0000-0000-0000-000000000000}"/>
          </ac:spMkLst>
        </pc:spChg>
      </pc:sldChg>
      <pc:sldChg chg="modSp mod">
        <pc:chgData name="AL GARRAYA, Gehane Omar" userId="f23954c5-e144-4092-9610-5359c58a19a4" providerId="ADAL" clId="{9A3FA119-0182-47FB-92B5-37888583369A}" dt="2024-06-11T12:05:28.338" v="292" actId="20577"/>
        <pc:sldMkLst>
          <pc:docMk/>
          <pc:sldMk cId="0" sldId="270"/>
        </pc:sldMkLst>
        <pc:spChg chg="mod">
          <ac:chgData name="AL GARRAYA, Gehane Omar" userId="f23954c5-e144-4092-9610-5359c58a19a4" providerId="ADAL" clId="{9A3FA119-0182-47FB-92B5-37888583369A}" dt="2024-06-11T12:05:28.338" v="292" actId="20577"/>
          <ac:spMkLst>
            <pc:docMk/>
            <pc:sldMk cId="0" sldId="270"/>
            <ac:spMk id="175" creationId="{00000000-0000-0000-0000-000000000000}"/>
          </ac:spMkLst>
        </pc:spChg>
      </pc:sldChg>
      <pc:sldChg chg="modSp mod">
        <pc:chgData name="AL GARRAYA, Gehane Omar" userId="f23954c5-e144-4092-9610-5359c58a19a4" providerId="ADAL" clId="{9A3FA119-0182-47FB-92B5-37888583369A}" dt="2024-06-11T12:08:36.597" v="310" actId="14100"/>
        <pc:sldMkLst>
          <pc:docMk/>
          <pc:sldMk cId="0" sldId="271"/>
        </pc:sldMkLst>
        <pc:spChg chg="mod">
          <ac:chgData name="AL GARRAYA, Gehane Omar" userId="f23954c5-e144-4092-9610-5359c58a19a4" providerId="ADAL" clId="{9A3FA119-0182-47FB-92B5-37888583369A}" dt="2024-06-11T12:06:53.524" v="305"/>
          <ac:spMkLst>
            <pc:docMk/>
            <pc:sldMk cId="0" sldId="271"/>
            <ac:spMk id="181" creationId="{00000000-0000-0000-0000-000000000000}"/>
          </ac:spMkLst>
        </pc:spChg>
        <pc:spChg chg="mod">
          <ac:chgData name="AL GARRAYA, Gehane Omar" userId="f23954c5-e144-4092-9610-5359c58a19a4" providerId="ADAL" clId="{9A3FA119-0182-47FB-92B5-37888583369A}" dt="2024-06-11T12:08:36.597" v="310" actId="14100"/>
          <ac:spMkLst>
            <pc:docMk/>
            <pc:sldMk cId="0" sldId="271"/>
            <ac:spMk id="182" creationId="{00000000-0000-0000-0000-000000000000}"/>
          </ac:spMkLst>
        </pc:spChg>
      </pc:sldChg>
      <pc:sldChg chg="modSp mod">
        <pc:chgData name="AL GARRAYA, Gehane Omar" userId="f23954c5-e144-4092-9610-5359c58a19a4" providerId="ADAL" clId="{9A3FA119-0182-47FB-92B5-37888583369A}" dt="2024-06-11T12:14:34.827" v="331" actId="1076"/>
        <pc:sldMkLst>
          <pc:docMk/>
          <pc:sldMk cId="0" sldId="272"/>
        </pc:sldMkLst>
        <pc:spChg chg="mod">
          <ac:chgData name="AL GARRAYA, Gehane Omar" userId="f23954c5-e144-4092-9610-5359c58a19a4" providerId="ADAL" clId="{9A3FA119-0182-47FB-92B5-37888583369A}" dt="2024-06-11T12:09:52.616" v="313" actId="6549"/>
          <ac:spMkLst>
            <pc:docMk/>
            <pc:sldMk cId="0" sldId="272"/>
            <ac:spMk id="190" creationId="{00000000-0000-0000-0000-000000000000}"/>
          </ac:spMkLst>
        </pc:spChg>
        <pc:spChg chg="mod">
          <ac:chgData name="AL GARRAYA, Gehane Omar" userId="f23954c5-e144-4092-9610-5359c58a19a4" providerId="ADAL" clId="{9A3FA119-0182-47FB-92B5-37888583369A}" dt="2024-06-11T12:14:28.700" v="330" actId="121"/>
          <ac:spMkLst>
            <pc:docMk/>
            <pc:sldMk cId="0" sldId="272"/>
            <ac:spMk id="193" creationId="{00000000-0000-0000-0000-000000000000}"/>
          </ac:spMkLst>
        </pc:spChg>
        <pc:spChg chg="mod">
          <ac:chgData name="AL GARRAYA, Gehane Omar" userId="f23954c5-e144-4092-9610-5359c58a19a4" providerId="ADAL" clId="{9A3FA119-0182-47FB-92B5-37888583369A}" dt="2024-06-11T12:11:13.914" v="329" actId="14100"/>
          <ac:spMkLst>
            <pc:docMk/>
            <pc:sldMk cId="0" sldId="272"/>
            <ac:spMk id="194" creationId="{00000000-0000-0000-0000-000000000000}"/>
          </ac:spMkLst>
        </pc:spChg>
        <pc:picChg chg="mod">
          <ac:chgData name="AL GARRAYA, Gehane Omar" userId="f23954c5-e144-4092-9610-5359c58a19a4" providerId="ADAL" clId="{9A3FA119-0182-47FB-92B5-37888583369A}" dt="2024-06-11T12:14:34.827" v="331" actId="1076"/>
          <ac:picMkLst>
            <pc:docMk/>
            <pc:sldMk cId="0" sldId="272"/>
            <ac:picMk id="192" creationId="{00000000-0000-0000-0000-000000000000}"/>
          </ac:picMkLst>
        </pc:picChg>
      </pc:sldChg>
      <pc:sldChg chg="modSp mod">
        <pc:chgData name="AL GARRAYA, Gehane Omar" userId="f23954c5-e144-4092-9610-5359c58a19a4" providerId="ADAL" clId="{9A3FA119-0182-47FB-92B5-37888583369A}" dt="2024-06-11T12:14:49.205" v="334" actId="6549"/>
        <pc:sldMkLst>
          <pc:docMk/>
          <pc:sldMk cId="0" sldId="273"/>
        </pc:sldMkLst>
        <pc:spChg chg="mod">
          <ac:chgData name="AL GARRAYA, Gehane Omar" userId="f23954c5-e144-4092-9610-5359c58a19a4" providerId="ADAL" clId="{9A3FA119-0182-47FB-92B5-37888583369A}" dt="2024-06-11T12:14:49.205" v="334" actId="6549"/>
          <ac:spMkLst>
            <pc:docMk/>
            <pc:sldMk cId="0" sldId="273"/>
            <ac:spMk id="201" creationId="{00000000-0000-0000-0000-000000000000}"/>
          </ac:spMkLst>
        </pc:spChg>
      </pc:sldChg>
      <pc:sldChg chg="addSp delSp modSp mod">
        <pc:chgData name="AL GARRAYA, Gehane Omar" userId="f23954c5-e144-4092-9610-5359c58a19a4" providerId="ADAL" clId="{9A3FA119-0182-47FB-92B5-37888583369A}" dt="2024-06-11T12:17:50.811" v="347"/>
        <pc:sldMkLst>
          <pc:docMk/>
          <pc:sldMk cId="0" sldId="275"/>
        </pc:sldMkLst>
        <pc:spChg chg="add del">
          <ac:chgData name="AL GARRAYA, Gehane Omar" userId="f23954c5-e144-4092-9610-5359c58a19a4" providerId="ADAL" clId="{9A3FA119-0182-47FB-92B5-37888583369A}" dt="2024-06-11T12:17:31.659" v="344" actId="22"/>
          <ac:spMkLst>
            <pc:docMk/>
            <pc:sldMk cId="0" sldId="275"/>
            <ac:spMk id="5" creationId="{B6B1AD18-BEE2-3B35-CA21-1AC7D47F25A8}"/>
          </ac:spMkLst>
        </pc:spChg>
        <pc:spChg chg="mod">
          <ac:chgData name="AL GARRAYA, Gehane Omar" userId="f23954c5-e144-4092-9610-5359c58a19a4" providerId="ADAL" clId="{9A3FA119-0182-47FB-92B5-37888583369A}" dt="2024-06-11T12:16:59.881" v="340" actId="255"/>
          <ac:spMkLst>
            <pc:docMk/>
            <pc:sldMk cId="0" sldId="275"/>
            <ac:spMk id="213" creationId="{00000000-0000-0000-0000-000000000000}"/>
          </ac:spMkLst>
        </pc:spChg>
        <pc:picChg chg="add del">
          <ac:chgData name="AL GARRAYA, Gehane Omar" userId="f23954c5-e144-4092-9610-5359c58a19a4" providerId="ADAL" clId="{9A3FA119-0182-47FB-92B5-37888583369A}" dt="2024-06-11T12:17:25.047" v="342" actId="22"/>
          <ac:picMkLst>
            <pc:docMk/>
            <pc:sldMk cId="0" sldId="275"/>
            <ac:picMk id="3" creationId="{7674AC9E-897B-DBB9-B3CF-0AEC25BEE323}"/>
          </ac:picMkLst>
        </pc:picChg>
        <pc:picChg chg="add del">
          <ac:chgData name="AL GARRAYA, Gehane Omar" userId="f23954c5-e144-4092-9610-5359c58a19a4" providerId="ADAL" clId="{9A3FA119-0182-47FB-92B5-37888583369A}" dt="2024-06-11T12:17:36.314" v="346" actId="22"/>
          <ac:picMkLst>
            <pc:docMk/>
            <pc:sldMk cId="0" sldId="275"/>
            <ac:picMk id="7" creationId="{58E9C286-F86F-5EA9-649E-1F6F6940F328}"/>
          </ac:picMkLst>
        </pc:picChg>
        <pc:picChg chg="del">
          <ac:chgData name="AL GARRAYA, Gehane Omar" userId="f23954c5-e144-4092-9610-5359c58a19a4" providerId="ADAL" clId="{9A3FA119-0182-47FB-92B5-37888583369A}" dt="2024-06-11T12:17:50.811" v="347"/>
          <ac:picMkLst>
            <pc:docMk/>
            <pc:sldMk cId="0" sldId="275"/>
            <ac:picMk id="8" creationId="{244D25D9-60E6-8EA6-2A2E-B8D1DA56D6D5}"/>
          </ac:picMkLst>
        </pc:picChg>
      </pc:sldChg>
      <pc:sldChg chg="modSp mod">
        <pc:chgData name="AL GARRAYA, Gehane Omar" userId="f23954c5-e144-4092-9610-5359c58a19a4" providerId="ADAL" clId="{9A3FA119-0182-47FB-92B5-37888583369A}" dt="2024-06-19T11:54:21.173" v="358" actId="122"/>
        <pc:sldMkLst>
          <pc:docMk/>
          <pc:sldMk cId="0" sldId="276"/>
        </pc:sldMkLst>
        <pc:spChg chg="mod">
          <ac:chgData name="AL GARRAYA, Gehane Omar" userId="f23954c5-e144-4092-9610-5359c58a19a4" providerId="ADAL" clId="{9A3FA119-0182-47FB-92B5-37888583369A}" dt="2024-06-11T12:20:00.675" v="355" actId="20577"/>
          <ac:spMkLst>
            <pc:docMk/>
            <pc:sldMk cId="0" sldId="276"/>
            <ac:spMk id="223" creationId="{00000000-0000-0000-0000-000000000000}"/>
          </ac:spMkLst>
        </pc:spChg>
        <pc:spChg chg="mod">
          <ac:chgData name="AL GARRAYA, Gehane Omar" userId="f23954c5-e144-4092-9610-5359c58a19a4" providerId="ADAL" clId="{9A3FA119-0182-47FB-92B5-37888583369A}" dt="2024-06-19T11:54:21.173" v="358" actId="122"/>
          <ac:spMkLst>
            <pc:docMk/>
            <pc:sldMk cId="0" sldId="276"/>
            <ac:spMk id="224" creationId="{00000000-0000-0000-0000-000000000000}"/>
          </ac:spMkLst>
        </pc:spChg>
      </pc:sldChg>
      <pc:sldChg chg="modSp mod">
        <pc:chgData name="AL GARRAYA, Gehane Omar" userId="f23954c5-e144-4092-9610-5359c58a19a4" providerId="ADAL" clId="{9A3FA119-0182-47FB-92B5-37888583369A}" dt="2024-06-11T12:18:08.573" v="348" actId="207"/>
        <pc:sldMkLst>
          <pc:docMk/>
          <pc:sldMk cId="0" sldId="282"/>
        </pc:sldMkLst>
        <pc:spChg chg="mod">
          <ac:chgData name="AL GARRAYA, Gehane Omar" userId="f23954c5-e144-4092-9610-5359c58a19a4" providerId="ADAL" clId="{9A3FA119-0182-47FB-92B5-37888583369A}" dt="2024-06-11T12:18:08.573" v="348" actId="207"/>
          <ac:spMkLst>
            <pc:docMk/>
            <pc:sldMk cId="0" sldId="282"/>
            <ac:spMk id="109" creationId="{00000000-0000-0000-0000-000000000000}"/>
          </ac:spMkLst>
        </pc:spChg>
      </pc:sldChg>
      <pc:sldChg chg="delSp mod">
        <pc:chgData name="AL GARRAYA, Gehane Omar" userId="f23954c5-e144-4092-9610-5359c58a19a4" providerId="ADAL" clId="{9A3FA119-0182-47FB-92B5-37888583369A}" dt="2024-06-11T12:18:30.049" v="349" actId="478"/>
        <pc:sldMkLst>
          <pc:docMk/>
          <pc:sldMk cId="0" sldId="339"/>
        </pc:sldMkLst>
        <pc:picChg chg="del">
          <ac:chgData name="AL GARRAYA, Gehane Omar" userId="f23954c5-e144-4092-9610-5359c58a19a4" providerId="ADAL" clId="{9A3FA119-0182-47FB-92B5-37888583369A}" dt="2024-06-11T12:18:30.049" v="349" actId="478"/>
          <ac:picMkLst>
            <pc:docMk/>
            <pc:sldMk cId="0" sldId="339"/>
            <ac:picMk id="4" creationId="{1BF515D3-0F7D-2231-0E3D-A09911E254A5}"/>
          </ac:picMkLst>
        </pc:picChg>
      </pc:sldChg>
    </pc:docChg>
  </pc:docChgLst>
  <pc:docChgLst>
    <pc:chgData name="AL GARRAYA, Gehane Omar" userId="f23954c5-e144-4092-9610-5359c58a19a4" providerId="ADAL" clId="{98819215-C4CE-4A3B-B389-A4F5D20D718D}"/>
    <pc:docChg chg="undo custSel modSld">
      <pc:chgData name="AL GARRAYA, Gehane Omar" userId="f23954c5-e144-4092-9610-5359c58a19a4" providerId="ADAL" clId="{98819215-C4CE-4A3B-B389-A4F5D20D718D}" dt="2023-02-21T17:12:02.166" v="1367" actId="20577"/>
      <pc:docMkLst>
        <pc:docMk/>
      </pc:docMkLst>
      <pc:sldChg chg="delCm">
        <pc:chgData name="AL GARRAYA, Gehane Omar" userId="f23954c5-e144-4092-9610-5359c58a19a4" providerId="ADAL" clId="{98819215-C4CE-4A3B-B389-A4F5D20D718D}" dt="2023-02-19T16:22:17.016" v="0" actId="1592"/>
        <pc:sldMkLst>
          <pc:docMk/>
          <pc:sldMk cId="0" sldId="256"/>
        </pc:sldMkLst>
      </pc:sldChg>
      <pc:sldChg chg="modSp mod">
        <pc:chgData name="AL GARRAYA, Gehane Omar" userId="f23954c5-e144-4092-9610-5359c58a19a4" providerId="ADAL" clId="{98819215-C4CE-4A3B-B389-A4F5D20D718D}" dt="2023-02-19T16:41:57.542" v="75" actId="20577"/>
        <pc:sldMkLst>
          <pc:docMk/>
          <pc:sldMk cId="0" sldId="257"/>
        </pc:sldMkLst>
        <pc:spChg chg="mod">
          <ac:chgData name="AL GARRAYA, Gehane Omar" userId="f23954c5-e144-4092-9610-5359c58a19a4" providerId="ADAL" clId="{98819215-C4CE-4A3B-B389-A4F5D20D718D}" dt="2023-02-19T16:41:57.542" v="75" actId="20577"/>
          <ac:spMkLst>
            <pc:docMk/>
            <pc:sldMk cId="0" sldId="257"/>
            <ac:spMk id="82" creationId="{00000000-0000-0000-0000-000000000000}"/>
          </ac:spMkLst>
        </pc:spChg>
      </pc:sldChg>
      <pc:sldChg chg="modSp mod">
        <pc:chgData name="AL GARRAYA, Gehane Omar" userId="f23954c5-e144-4092-9610-5359c58a19a4" providerId="ADAL" clId="{98819215-C4CE-4A3B-B389-A4F5D20D718D}" dt="2023-02-19T16:43:58.766" v="81" actId="20577"/>
        <pc:sldMkLst>
          <pc:docMk/>
          <pc:sldMk cId="0" sldId="258"/>
        </pc:sldMkLst>
        <pc:spChg chg="mod">
          <ac:chgData name="AL GARRAYA, Gehane Omar" userId="f23954c5-e144-4092-9610-5359c58a19a4" providerId="ADAL" clId="{98819215-C4CE-4A3B-B389-A4F5D20D718D}" dt="2023-02-19T16:28:21.329" v="51" actId="121"/>
          <ac:spMkLst>
            <pc:docMk/>
            <pc:sldMk cId="0" sldId="258"/>
            <ac:spMk id="91" creationId="{00000000-0000-0000-0000-000000000000}"/>
          </ac:spMkLst>
        </pc:spChg>
        <pc:spChg chg="mod">
          <ac:chgData name="AL GARRAYA, Gehane Omar" userId="f23954c5-e144-4092-9610-5359c58a19a4" providerId="ADAL" clId="{98819215-C4CE-4A3B-B389-A4F5D20D718D}" dt="2023-02-19T16:43:58.766" v="81" actId="20577"/>
          <ac:spMkLst>
            <pc:docMk/>
            <pc:sldMk cId="0" sldId="258"/>
            <ac:spMk id="92" creationId="{00000000-0000-0000-0000-000000000000}"/>
          </ac:spMkLst>
        </pc:spChg>
      </pc:sldChg>
      <pc:sldChg chg="modSp mod">
        <pc:chgData name="AL GARRAYA, Gehane Omar" userId="f23954c5-e144-4092-9610-5359c58a19a4" providerId="ADAL" clId="{98819215-C4CE-4A3B-B389-A4F5D20D718D}" dt="2023-02-19T16:48:01.228" v="154" actId="6549"/>
        <pc:sldMkLst>
          <pc:docMk/>
          <pc:sldMk cId="0" sldId="259"/>
        </pc:sldMkLst>
        <pc:spChg chg="mod">
          <ac:chgData name="AL GARRAYA, Gehane Omar" userId="f23954c5-e144-4092-9610-5359c58a19a4" providerId="ADAL" clId="{98819215-C4CE-4A3B-B389-A4F5D20D718D}" dt="2023-02-19T16:48:01.228" v="154" actId="6549"/>
          <ac:spMkLst>
            <pc:docMk/>
            <pc:sldMk cId="0" sldId="259"/>
            <ac:spMk id="99" creationId="{00000000-0000-0000-0000-000000000000}"/>
          </ac:spMkLst>
        </pc:spChg>
      </pc:sldChg>
      <pc:sldChg chg="modSp mod">
        <pc:chgData name="AL GARRAYA, Gehane Omar" userId="f23954c5-e144-4092-9610-5359c58a19a4" providerId="ADAL" clId="{98819215-C4CE-4A3B-B389-A4F5D20D718D}" dt="2023-02-19T16:52:03.722" v="175" actId="14100"/>
        <pc:sldMkLst>
          <pc:docMk/>
          <pc:sldMk cId="0" sldId="260"/>
        </pc:sldMkLst>
        <pc:spChg chg="mod">
          <ac:chgData name="AL GARRAYA, Gehane Omar" userId="f23954c5-e144-4092-9610-5359c58a19a4" providerId="ADAL" clId="{98819215-C4CE-4A3B-B389-A4F5D20D718D}" dt="2023-02-19T16:52:03.722" v="175" actId="14100"/>
          <ac:spMkLst>
            <pc:docMk/>
            <pc:sldMk cId="0" sldId="260"/>
            <ac:spMk id="105" creationId="{00000000-0000-0000-0000-000000000000}"/>
          </ac:spMkLst>
        </pc:spChg>
      </pc:sldChg>
      <pc:sldChg chg="modSp mod">
        <pc:chgData name="AL GARRAYA, Gehane Omar" userId="f23954c5-e144-4092-9610-5359c58a19a4" providerId="ADAL" clId="{98819215-C4CE-4A3B-B389-A4F5D20D718D}" dt="2023-02-19T16:59:30.731" v="297" actId="6549"/>
        <pc:sldMkLst>
          <pc:docMk/>
          <pc:sldMk cId="0" sldId="261"/>
        </pc:sldMkLst>
        <pc:spChg chg="mod">
          <ac:chgData name="AL GARRAYA, Gehane Omar" userId="f23954c5-e144-4092-9610-5359c58a19a4" providerId="ADAL" clId="{98819215-C4CE-4A3B-B389-A4F5D20D718D}" dt="2023-02-19T16:53:49.484" v="191" actId="20577"/>
          <ac:spMkLst>
            <pc:docMk/>
            <pc:sldMk cId="0" sldId="261"/>
            <ac:spMk id="112" creationId="{00000000-0000-0000-0000-000000000000}"/>
          </ac:spMkLst>
        </pc:spChg>
        <pc:spChg chg="mod">
          <ac:chgData name="AL GARRAYA, Gehane Omar" userId="f23954c5-e144-4092-9610-5359c58a19a4" providerId="ADAL" clId="{98819215-C4CE-4A3B-B389-A4F5D20D718D}" dt="2023-02-19T16:59:30.731" v="297" actId="6549"/>
          <ac:spMkLst>
            <pc:docMk/>
            <pc:sldMk cId="0" sldId="261"/>
            <ac:spMk id="113" creationId="{00000000-0000-0000-0000-000000000000}"/>
          </ac:spMkLst>
        </pc:spChg>
      </pc:sldChg>
      <pc:sldChg chg="modSp mod">
        <pc:chgData name="AL GARRAYA, Gehane Omar" userId="f23954c5-e144-4092-9610-5359c58a19a4" providerId="ADAL" clId="{98819215-C4CE-4A3B-B389-A4F5D20D718D}" dt="2023-02-19T17:09:13.855" v="380" actId="255"/>
        <pc:sldMkLst>
          <pc:docMk/>
          <pc:sldMk cId="0" sldId="262"/>
        </pc:sldMkLst>
        <pc:spChg chg="mod">
          <ac:chgData name="AL GARRAYA, Gehane Omar" userId="f23954c5-e144-4092-9610-5359c58a19a4" providerId="ADAL" clId="{98819215-C4CE-4A3B-B389-A4F5D20D718D}" dt="2023-02-19T17:03:59.749" v="329" actId="20577"/>
          <ac:spMkLst>
            <pc:docMk/>
            <pc:sldMk cId="0" sldId="262"/>
            <ac:spMk id="118" creationId="{00000000-0000-0000-0000-000000000000}"/>
          </ac:spMkLst>
        </pc:spChg>
        <pc:spChg chg="mod">
          <ac:chgData name="AL GARRAYA, Gehane Omar" userId="f23954c5-e144-4092-9610-5359c58a19a4" providerId="ADAL" clId="{98819215-C4CE-4A3B-B389-A4F5D20D718D}" dt="2023-02-19T17:09:13.855" v="380" actId="255"/>
          <ac:spMkLst>
            <pc:docMk/>
            <pc:sldMk cId="0" sldId="262"/>
            <ac:spMk id="119" creationId="{00000000-0000-0000-0000-000000000000}"/>
          </ac:spMkLst>
        </pc:spChg>
      </pc:sldChg>
      <pc:sldChg chg="modSp mod">
        <pc:chgData name="AL GARRAYA, Gehane Omar" userId="f23954c5-e144-4092-9610-5359c58a19a4" providerId="ADAL" clId="{98819215-C4CE-4A3B-B389-A4F5D20D718D}" dt="2023-02-19T17:20:14.749" v="541" actId="255"/>
        <pc:sldMkLst>
          <pc:docMk/>
          <pc:sldMk cId="0" sldId="263"/>
        </pc:sldMkLst>
        <pc:spChg chg="mod">
          <ac:chgData name="AL GARRAYA, Gehane Omar" userId="f23954c5-e144-4092-9610-5359c58a19a4" providerId="ADAL" clId="{98819215-C4CE-4A3B-B389-A4F5D20D718D}" dt="2023-02-19T17:20:14.749" v="541" actId="255"/>
          <ac:spMkLst>
            <pc:docMk/>
            <pc:sldMk cId="0" sldId="263"/>
            <ac:spMk id="126" creationId="{00000000-0000-0000-0000-000000000000}"/>
          </ac:spMkLst>
        </pc:spChg>
      </pc:sldChg>
      <pc:sldChg chg="modSp mod">
        <pc:chgData name="AL GARRAYA, Gehane Omar" userId="f23954c5-e144-4092-9610-5359c58a19a4" providerId="ADAL" clId="{98819215-C4CE-4A3B-B389-A4F5D20D718D}" dt="2023-02-19T17:23:42.761" v="600" actId="20577"/>
        <pc:sldMkLst>
          <pc:docMk/>
          <pc:sldMk cId="0" sldId="264"/>
        </pc:sldMkLst>
        <pc:spChg chg="mod">
          <ac:chgData name="AL GARRAYA, Gehane Omar" userId="f23954c5-e144-4092-9610-5359c58a19a4" providerId="ADAL" clId="{98819215-C4CE-4A3B-B389-A4F5D20D718D}" dt="2023-02-19T17:20:58.472" v="560" actId="20577"/>
          <ac:spMkLst>
            <pc:docMk/>
            <pc:sldMk cId="0" sldId="264"/>
            <ac:spMk id="132" creationId="{00000000-0000-0000-0000-000000000000}"/>
          </ac:spMkLst>
        </pc:spChg>
        <pc:spChg chg="mod">
          <ac:chgData name="AL GARRAYA, Gehane Omar" userId="f23954c5-e144-4092-9610-5359c58a19a4" providerId="ADAL" clId="{98819215-C4CE-4A3B-B389-A4F5D20D718D}" dt="2023-02-19T17:23:42.761" v="600" actId="20577"/>
          <ac:spMkLst>
            <pc:docMk/>
            <pc:sldMk cId="0" sldId="264"/>
            <ac:spMk id="133" creationId="{00000000-0000-0000-0000-000000000000}"/>
          </ac:spMkLst>
        </pc:spChg>
      </pc:sldChg>
      <pc:sldChg chg="modSp mod">
        <pc:chgData name="AL GARRAYA, Gehane Omar" userId="f23954c5-e144-4092-9610-5359c58a19a4" providerId="ADAL" clId="{98819215-C4CE-4A3B-B389-A4F5D20D718D}" dt="2023-02-19T17:27:29.870" v="678" actId="20577"/>
        <pc:sldMkLst>
          <pc:docMk/>
          <pc:sldMk cId="0" sldId="265"/>
        </pc:sldMkLst>
        <pc:spChg chg="mod">
          <ac:chgData name="AL GARRAYA, Gehane Omar" userId="f23954c5-e144-4092-9610-5359c58a19a4" providerId="ADAL" clId="{98819215-C4CE-4A3B-B389-A4F5D20D718D}" dt="2023-02-19T17:24:19.270" v="605"/>
          <ac:spMkLst>
            <pc:docMk/>
            <pc:sldMk cId="0" sldId="265"/>
            <ac:spMk id="139" creationId="{00000000-0000-0000-0000-000000000000}"/>
          </ac:spMkLst>
        </pc:spChg>
        <pc:spChg chg="mod">
          <ac:chgData name="AL GARRAYA, Gehane Omar" userId="f23954c5-e144-4092-9610-5359c58a19a4" providerId="ADAL" clId="{98819215-C4CE-4A3B-B389-A4F5D20D718D}" dt="2023-02-19T17:27:29.870" v="678" actId="20577"/>
          <ac:spMkLst>
            <pc:docMk/>
            <pc:sldMk cId="0" sldId="265"/>
            <ac:spMk id="140" creationId="{00000000-0000-0000-0000-000000000000}"/>
          </ac:spMkLst>
        </pc:spChg>
      </pc:sldChg>
      <pc:sldChg chg="modSp mod">
        <pc:chgData name="AL GARRAYA, Gehane Omar" userId="f23954c5-e144-4092-9610-5359c58a19a4" providerId="ADAL" clId="{98819215-C4CE-4A3B-B389-A4F5D20D718D}" dt="2023-02-19T17:27:16.737" v="675" actId="20577"/>
        <pc:sldMkLst>
          <pc:docMk/>
          <pc:sldMk cId="0" sldId="266"/>
        </pc:sldMkLst>
        <pc:spChg chg="mod">
          <ac:chgData name="AL GARRAYA, Gehane Omar" userId="f23954c5-e144-4092-9610-5359c58a19a4" providerId="ADAL" clId="{98819215-C4CE-4A3B-B389-A4F5D20D718D}" dt="2023-02-19T17:27:16.737" v="675" actId="20577"/>
          <ac:spMkLst>
            <pc:docMk/>
            <pc:sldMk cId="0" sldId="266"/>
            <ac:spMk id="147" creationId="{00000000-0000-0000-0000-000000000000}"/>
          </ac:spMkLst>
        </pc:spChg>
      </pc:sldChg>
      <pc:sldChg chg="modSp mod">
        <pc:chgData name="AL GARRAYA, Gehane Omar" userId="f23954c5-e144-4092-9610-5359c58a19a4" providerId="ADAL" clId="{98819215-C4CE-4A3B-B389-A4F5D20D718D}" dt="2023-02-19T17:31:19.509" v="742" actId="20577"/>
        <pc:sldMkLst>
          <pc:docMk/>
          <pc:sldMk cId="0" sldId="267"/>
        </pc:sldMkLst>
        <pc:spChg chg="mod">
          <ac:chgData name="AL GARRAYA, Gehane Omar" userId="f23954c5-e144-4092-9610-5359c58a19a4" providerId="ADAL" clId="{98819215-C4CE-4A3B-B389-A4F5D20D718D}" dt="2023-02-19T17:28:52.984" v="714" actId="20577"/>
          <ac:spMkLst>
            <pc:docMk/>
            <pc:sldMk cId="0" sldId="267"/>
            <ac:spMk id="153" creationId="{00000000-0000-0000-0000-000000000000}"/>
          </ac:spMkLst>
        </pc:spChg>
        <pc:spChg chg="mod">
          <ac:chgData name="AL GARRAYA, Gehane Omar" userId="f23954c5-e144-4092-9610-5359c58a19a4" providerId="ADAL" clId="{98819215-C4CE-4A3B-B389-A4F5D20D718D}" dt="2023-02-19T17:31:19.509" v="742" actId="20577"/>
          <ac:spMkLst>
            <pc:docMk/>
            <pc:sldMk cId="0" sldId="267"/>
            <ac:spMk id="154" creationId="{00000000-0000-0000-0000-000000000000}"/>
          </ac:spMkLst>
        </pc:spChg>
      </pc:sldChg>
      <pc:sldChg chg="modSp mod">
        <pc:chgData name="AL GARRAYA, Gehane Omar" userId="f23954c5-e144-4092-9610-5359c58a19a4" providerId="ADAL" clId="{98819215-C4CE-4A3B-B389-A4F5D20D718D}" dt="2023-02-19T17:36:30.710" v="823" actId="14100"/>
        <pc:sldMkLst>
          <pc:docMk/>
          <pc:sldMk cId="0" sldId="268"/>
        </pc:sldMkLst>
        <pc:spChg chg="mod">
          <ac:chgData name="AL GARRAYA, Gehane Omar" userId="f23954c5-e144-4092-9610-5359c58a19a4" providerId="ADAL" clId="{98819215-C4CE-4A3B-B389-A4F5D20D718D}" dt="2023-02-19T17:31:53.328" v="751" actId="20577"/>
          <ac:spMkLst>
            <pc:docMk/>
            <pc:sldMk cId="0" sldId="268"/>
            <ac:spMk id="160" creationId="{00000000-0000-0000-0000-000000000000}"/>
          </ac:spMkLst>
        </pc:spChg>
        <pc:spChg chg="mod">
          <ac:chgData name="AL GARRAYA, Gehane Omar" userId="f23954c5-e144-4092-9610-5359c58a19a4" providerId="ADAL" clId="{98819215-C4CE-4A3B-B389-A4F5D20D718D}" dt="2023-02-19T17:36:30.710" v="823" actId="14100"/>
          <ac:spMkLst>
            <pc:docMk/>
            <pc:sldMk cId="0" sldId="268"/>
            <ac:spMk id="161" creationId="{00000000-0000-0000-0000-000000000000}"/>
          </ac:spMkLst>
        </pc:spChg>
      </pc:sldChg>
      <pc:sldChg chg="modSp mod">
        <pc:chgData name="AL GARRAYA, Gehane Omar" userId="f23954c5-e144-4092-9610-5359c58a19a4" providerId="ADAL" clId="{98819215-C4CE-4A3B-B389-A4F5D20D718D}" dt="2023-02-19T17:43:14.222" v="949" actId="20578"/>
        <pc:sldMkLst>
          <pc:docMk/>
          <pc:sldMk cId="0" sldId="269"/>
        </pc:sldMkLst>
        <pc:spChg chg="mod">
          <ac:chgData name="AL GARRAYA, Gehane Omar" userId="f23954c5-e144-4092-9610-5359c58a19a4" providerId="ADAL" clId="{98819215-C4CE-4A3B-B389-A4F5D20D718D}" dt="2023-02-19T17:37:20.787" v="835" actId="20577"/>
          <ac:spMkLst>
            <pc:docMk/>
            <pc:sldMk cId="0" sldId="269"/>
            <ac:spMk id="167" creationId="{00000000-0000-0000-0000-000000000000}"/>
          </ac:spMkLst>
        </pc:spChg>
        <pc:spChg chg="mod">
          <ac:chgData name="AL GARRAYA, Gehane Omar" userId="f23954c5-e144-4092-9610-5359c58a19a4" providerId="ADAL" clId="{98819215-C4CE-4A3B-B389-A4F5D20D718D}" dt="2023-02-19T17:43:14.222" v="949" actId="20578"/>
          <ac:spMkLst>
            <pc:docMk/>
            <pc:sldMk cId="0" sldId="269"/>
            <ac:spMk id="168" creationId="{00000000-0000-0000-0000-000000000000}"/>
          </ac:spMkLst>
        </pc:spChg>
      </pc:sldChg>
      <pc:sldChg chg="modSp mod">
        <pc:chgData name="AL GARRAYA, Gehane Omar" userId="f23954c5-e144-4092-9610-5359c58a19a4" providerId="ADAL" clId="{98819215-C4CE-4A3B-B389-A4F5D20D718D}" dt="2023-02-19T17:44:53.576" v="995" actId="20577"/>
        <pc:sldMkLst>
          <pc:docMk/>
          <pc:sldMk cId="0" sldId="270"/>
        </pc:sldMkLst>
        <pc:spChg chg="mod">
          <ac:chgData name="AL GARRAYA, Gehane Omar" userId="f23954c5-e144-4092-9610-5359c58a19a4" providerId="ADAL" clId="{98819215-C4CE-4A3B-B389-A4F5D20D718D}" dt="2023-02-19T17:44:53.576" v="995" actId="20577"/>
          <ac:spMkLst>
            <pc:docMk/>
            <pc:sldMk cId="0" sldId="270"/>
            <ac:spMk id="175" creationId="{00000000-0000-0000-0000-000000000000}"/>
          </ac:spMkLst>
        </pc:spChg>
      </pc:sldChg>
      <pc:sldChg chg="modSp mod">
        <pc:chgData name="AL GARRAYA, Gehane Omar" userId="f23954c5-e144-4092-9610-5359c58a19a4" providerId="ADAL" clId="{98819215-C4CE-4A3B-B389-A4F5D20D718D}" dt="2023-02-19T17:53:03.160" v="1127" actId="20577"/>
        <pc:sldMkLst>
          <pc:docMk/>
          <pc:sldMk cId="0" sldId="271"/>
        </pc:sldMkLst>
        <pc:spChg chg="mod">
          <ac:chgData name="AL GARRAYA, Gehane Omar" userId="f23954c5-e144-4092-9610-5359c58a19a4" providerId="ADAL" clId="{98819215-C4CE-4A3B-B389-A4F5D20D718D}" dt="2023-02-19T17:47:23.794" v="1013" actId="122"/>
          <ac:spMkLst>
            <pc:docMk/>
            <pc:sldMk cId="0" sldId="271"/>
            <ac:spMk id="181" creationId="{00000000-0000-0000-0000-000000000000}"/>
          </ac:spMkLst>
        </pc:spChg>
        <pc:spChg chg="mod">
          <ac:chgData name="AL GARRAYA, Gehane Omar" userId="f23954c5-e144-4092-9610-5359c58a19a4" providerId="ADAL" clId="{98819215-C4CE-4A3B-B389-A4F5D20D718D}" dt="2023-02-19T17:51:39.243" v="1102" actId="120"/>
          <ac:spMkLst>
            <pc:docMk/>
            <pc:sldMk cId="0" sldId="271"/>
            <ac:spMk id="182" creationId="{00000000-0000-0000-0000-000000000000}"/>
          </ac:spMkLst>
        </pc:spChg>
        <pc:spChg chg="mod">
          <ac:chgData name="AL GARRAYA, Gehane Omar" userId="f23954c5-e144-4092-9610-5359c58a19a4" providerId="ADAL" clId="{98819215-C4CE-4A3B-B389-A4F5D20D718D}" dt="2023-02-19T17:53:03.160" v="1127" actId="20577"/>
          <ac:spMkLst>
            <pc:docMk/>
            <pc:sldMk cId="0" sldId="271"/>
            <ac:spMk id="184" creationId="{00000000-0000-0000-0000-000000000000}"/>
          </ac:spMkLst>
        </pc:spChg>
        <pc:picChg chg="mod">
          <ac:chgData name="AL GARRAYA, Gehane Omar" userId="f23954c5-e144-4092-9610-5359c58a19a4" providerId="ADAL" clId="{98819215-C4CE-4A3B-B389-A4F5D20D718D}" dt="2023-02-19T17:51:35.438" v="1101" actId="14100"/>
          <ac:picMkLst>
            <pc:docMk/>
            <pc:sldMk cId="0" sldId="271"/>
            <ac:picMk id="183" creationId="{00000000-0000-0000-0000-000000000000}"/>
          </ac:picMkLst>
        </pc:picChg>
      </pc:sldChg>
      <pc:sldChg chg="modSp mod">
        <pc:chgData name="AL GARRAYA, Gehane Omar" userId="f23954c5-e144-4092-9610-5359c58a19a4" providerId="ADAL" clId="{98819215-C4CE-4A3B-B389-A4F5D20D718D}" dt="2023-02-21T17:05:33.880" v="1245" actId="20577"/>
        <pc:sldMkLst>
          <pc:docMk/>
          <pc:sldMk cId="0" sldId="272"/>
        </pc:sldMkLst>
        <pc:spChg chg="mod">
          <ac:chgData name="AL GARRAYA, Gehane Omar" userId="f23954c5-e144-4092-9610-5359c58a19a4" providerId="ADAL" clId="{98819215-C4CE-4A3B-B389-A4F5D20D718D}" dt="2023-02-21T17:01:59.621" v="1165"/>
          <ac:spMkLst>
            <pc:docMk/>
            <pc:sldMk cId="0" sldId="272"/>
            <ac:spMk id="190" creationId="{00000000-0000-0000-0000-000000000000}"/>
          </ac:spMkLst>
        </pc:spChg>
        <pc:spChg chg="mod">
          <ac:chgData name="AL GARRAYA, Gehane Omar" userId="f23954c5-e144-4092-9610-5359c58a19a4" providerId="ADAL" clId="{98819215-C4CE-4A3B-B389-A4F5D20D718D}" dt="2023-02-21T17:05:33.880" v="1245" actId="20577"/>
          <ac:spMkLst>
            <pc:docMk/>
            <pc:sldMk cId="0" sldId="272"/>
            <ac:spMk id="193" creationId="{00000000-0000-0000-0000-000000000000}"/>
          </ac:spMkLst>
        </pc:spChg>
      </pc:sldChg>
      <pc:sldChg chg="modSp mod">
        <pc:chgData name="AL GARRAYA, Gehane Omar" userId="f23954c5-e144-4092-9610-5359c58a19a4" providerId="ADAL" clId="{98819215-C4CE-4A3B-B389-A4F5D20D718D}" dt="2023-02-21T17:09:07.776" v="1298" actId="1076"/>
        <pc:sldMkLst>
          <pc:docMk/>
          <pc:sldMk cId="0" sldId="273"/>
        </pc:sldMkLst>
        <pc:spChg chg="mod">
          <ac:chgData name="AL GARRAYA, Gehane Omar" userId="f23954c5-e144-4092-9610-5359c58a19a4" providerId="ADAL" clId="{98819215-C4CE-4A3B-B389-A4F5D20D718D}" dt="2023-02-21T17:09:07.776" v="1298" actId="1076"/>
          <ac:spMkLst>
            <pc:docMk/>
            <pc:sldMk cId="0" sldId="273"/>
            <ac:spMk id="201" creationId="{00000000-0000-0000-0000-000000000000}"/>
          </ac:spMkLst>
        </pc:spChg>
      </pc:sldChg>
      <pc:sldChg chg="modSp mod">
        <pc:chgData name="AL GARRAYA, Gehane Omar" userId="f23954c5-e144-4092-9610-5359c58a19a4" providerId="ADAL" clId="{98819215-C4CE-4A3B-B389-A4F5D20D718D}" dt="2023-02-21T17:09:48.012" v="1302" actId="255"/>
        <pc:sldMkLst>
          <pc:docMk/>
          <pc:sldMk cId="0" sldId="274"/>
        </pc:sldMkLst>
        <pc:spChg chg="mod">
          <ac:chgData name="AL GARRAYA, Gehane Omar" userId="f23954c5-e144-4092-9610-5359c58a19a4" providerId="ADAL" clId="{98819215-C4CE-4A3B-B389-A4F5D20D718D}" dt="2023-02-21T17:09:48.012" v="1302" actId="255"/>
          <ac:spMkLst>
            <pc:docMk/>
            <pc:sldMk cId="0" sldId="274"/>
            <ac:spMk id="207" creationId="{00000000-0000-0000-0000-000000000000}"/>
          </ac:spMkLst>
        </pc:spChg>
      </pc:sldChg>
      <pc:sldChg chg="modSp mod">
        <pc:chgData name="AL GARRAYA, Gehane Omar" userId="f23954c5-e144-4092-9610-5359c58a19a4" providerId="ADAL" clId="{98819215-C4CE-4A3B-B389-A4F5D20D718D}" dt="2023-02-21T17:12:02.166" v="1367" actId="20577"/>
        <pc:sldMkLst>
          <pc:docMk/>
          <pc:sldMk cId="0" sldId="276"/>
        </pc:sldMkLst>
        <pc:spChg chg="mod">
          <ac:chgData name="AL GARRAYA, Gehane Omar" userId="f23954c5-e144-4092-9610-5359c58a19a4" providerId="ADAL" clId="{98819215-C4CE-4A3B-B389-A4F5D20D718D}" dt="2023-02-21T17:12:02.166" v="1367" actId="20577"/>
          <ac:spMkLst>
            <pc:docMk/>
            <pc:sldMk cId="0" sldId="276"/>
            <ac:spMk id="22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10967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uthoraid.info/en/" TargetMode="External"/><Relationship Id="rId7" Type="http://schemas.openxmlformats.org/officeDocument/2006/relationships/hyperlink" Target="https://plos.org/author-media-toolkit/"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authorservices.taylorandfrancis.com/" TargetMode="External"/><Relationship Id="rId5" Type="http://schemas.openxmlformats.org/officeDocument/2006/relationships/hyperlink" Target="https://ifis.libguides.com/journal-publishing-guide" TargetMode="External"/><Relationship Id="rId4" Type="http://schemas.openxmlformats.org/officeDocument/2006/relationships/hyperlink" Target="https://researcheracademy.elsevier.co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accept the manuscript for publication – It is very rare that a first submission will be accepted without any changes being requested. </a:t>
            </a:r>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ask for revisions likely to result in acceptance – This means that the editor shows positivity towards a final acceptance.</a:t>
            </a:r>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ask for revisions with an uncertain outcome – Extensive revisions are requested, with no commitment for final acceptance.</a:t>
            </a:r>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reject – revision is not invited.  </a:t>
            </a:r>
            <a:endParaRPr/>
          </a:p>
          <a:p>
            <a:pPr marL="228600" lvl="0" indent="-139700" algn="l" rtl="0">
              <a:lnSpc>
                <a:spcPct val="100000"/>
              </a:lnSpc>
              <a:spcBef>
                <a:spcPts val="0"/>
              </a:spcBef>
              <a:spcAft>
                <a:spcPts val="0"/>
              </a:spcAft>
              <a:buSzPts val="1400"/>
              <a:buFont typeface="Arial"/>
              <a:buNone/>
            </a:pPr>
            <a:endParaRPr/>
          </a:p>
        </p:txBody>
      </p:sp>
      <p:sp>
        <p:nvSpPr>
          <p:cNvPr id="137" name="Google Shape;13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44" name="Google Shape;14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51" name="Google Shape;15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58" name="Google Shape;15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65" name="Google Shape;16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72" name="Google Shape;17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Resources listed on the page that are referenced in Lesson 5.1 and 5.2 include:  </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AuthorAID</a:t>
            </a:r>
            <a:r>
              <a:rPr lang="en-US" sz="1200" b="0" i="0" u="none" strike="noStrike" cap="none">
                <a:solidFill>
                  <a:schemeClr val="dk1"/>
                </a:solidFill>
                <a:latin typeface="Calibri"/>
                <a:ea typeface="Calibri"/>
                <a:cs typeface="Calibri"/>
                <a:sym typeface="Calibri"/>
              </a:rPr>
              <a:t> from INASP, </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Research Academy</a:t>
            </a:r>
            <a:r>
              <a:rPr lang="en-US" sz="1200" b="0" i="0" u="none" strike="noStrike" cap="none">
                <a:solidFill>
                  <a:schemeClr val="dk1"/>
                </a:solidFill>
                <a:latin typeface="Calibri"/>
                <a:ea typeface="Calibri"/>
                <a:cs typeface="Calibri"/>
                <a:sym typeface="Calibri"/>
              </a:rPr>
              <a:t> from Elsevier, </a:t>
            </a: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Guide to Getting Published in Journals</a:t>
            </a:r>
            <a:r>
              <a:rPr lang="en-US" sz="1200" b="0" i="0" u="none" strike="noStrike" cap="none">
                <a:solidFill>
                  <a:schemeClr val="dk1"/>
                </a:solidFill>
                <a:latin typeface="Calibri"/>
                <a:ea typeface="Calibri"/>
                <a:cs typeface="Calibri"/>
                <a:sym typeface="Calibri"/>
              </a:rPr>
              <a:t> from IFIS, </a:t>
            </a:r>
            <a:r>
              <a:rPr lang="en-US" sz="12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Taylor &amp; Francis Author Services</a:t>
            </a:r>
            <a:r>
              <a:rPr lang="en-US" sz="1200" b="0" i="0" u="none" strike="noStrike" cap="none">
                <a:solidFill>
                  <a:schemeClr val="dk1"/>
                </a:solidFill>
                <a:latin typeface="Calibri"/>
                <a:ea typeface="Calibri"/>
                <a:cs typeface="Calibri"/>
                <a:sym typeface="Calibri"/>
              </a:rPr>
              <a:t>, and </a:t>
            </a:r>
            <a:r>
              <a:rPr lang="en-US" sz="12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Media Toolkit</a:t>
            </a:r>
            <a:r>
              <a:rPr lang="en-US" sz="1200" b="0" i="0" u="none" strike="noStrike" cap="none">
                <a:solidFill>
                  <a:schemeClr val="dk1"/>
                </a:solidFill>
                <a:latin typeface="Calibri"/>
                <a:ea typeface="Calibri"/>
                <a:cs typeface="Calibri"/>
                <a:sym typeface="Calibri"/>
              </a:rPr>
              <a:t> form PLOS.  For a comprehensive listing, consult the page on the Research4Life training portal.  </a:t>
            </a:r>
            <a:endParaRPr b="0"/>
          </a:p>
          <a:p>
            <a:pPr marL="457200" marR="0" lvl="0" indent="-228600" algn="l" rtl="0">
              <a:lnSpc>
                <a:spcPct val="100000"/>
              </a:lnSpc>
              <a:spcBef>
                <a:spcPts val="0"/>
              </a:spcBef>
              <a:spcAft>
                <a:spcPts val="0"/>
              </a:spcAft>
              <a:buClr>
                <a:srgbClr val="000000"/>
              </a:buClr>
              <a:buSzPts val="1400"/>
              <a:buFont typeface="Arial"/>
              <a:buNone/>
            </a:pPr>
            <a:br>
              <a:rPr lang="en-US"/>
            </a:br>
            <a:endParaRPr/>
          </a:p>
        </p:txBody>
      </p:sp>
      <p:sp>
        <p:nvSpPr>
          <p:cNvPr id="179" name="Google Shape;17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88" name="Google Shape;18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latin typeface="Calibri"/>
                <a:ea typeface="Calibri"/>
                <a:cs typeface="Calibri"/>
                <a:sym typeface="Calibri"/>
              </a:rPr>
              <a:t>S.</a:t>
            </a:r>
            <a:endParaRPr/>
          </a:p>
        </p:txBody>
      </p:sp>
      <p:sp>
        <p:nvSpPr>
          <p:cNvPr id="198" name="Google Shape;19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a88abbf9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a88abbf9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 </a:t>
            </a:r>
            <a:endParaRPr/>
          </a:p>
        </p:txBody>
      </p:sp>
      <p:sp>
        <p:nvSpPr>
          <p:cNvPr id="102" name="Google Shape;10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27b3dbef2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10" name="Google Shape;110;g727b3dbef2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br>
              <a:rPr lang="en-US" b="0"/>
            </a:br>
            <a:endParaRPr/>
          </a:p>
        </p:txBody>
      </p:sp>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30" name="Google Shape;130;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extLst>
      <p:ext uri="{BB962C8B-B14F-4D97-AF65-F5344CB8AC3E}">
        <p14:creationId xmlns:p14="http://schemas.microsoft.com/office/powerpoint/2010/main" val="2187000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extLst>
      <p:ext uri="{BB962C8B-B14F-4D97-AF65-F5344CB8AC3E}">
        <p14:creationId xmlns:p14="http://schemas.microsoft.com/office/powerpoint/2010/main" val="4190986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1678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50114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07120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06356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38487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61144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90540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19684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51075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77535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82479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4001546"/>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ublicaccess.nih.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Altmetric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research4life.org/wp-content/uploads/2021/07/Part_E_Web-Bibliography_2021_07.ppt" TargetMode="External"/><Relationship Id="rId4" Type="http://schemas.openxmlformats.org/officeDocument/2006/relationships/hyperlink" Target="https://www.research4life.org/training/authors-hub/"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doi.org/10.12688/f1000research.11369.2" TargetMode="External"/><Relationship Id="rId3" Type="http://schemas.openxmlformats.org/officeDocument/2006/relationships/hyperlink" Target="https://ifis.libguides.com/journal-publishing-guide/submitting-your-paper" TargetMode="External"/><Relationship Id="rId7" Type="http://schemas.openxmlformats.org/officeDocument/2006/relationships/hyperlink" Target="https://researcheracademy.elsevier.com/uploads/2018-04/Understanding%20the%20Publishing%20Process_Apr2018_Web.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researcheracademy.elsevier.com/uploads/2018-05/1.pdf" TargetMode="External"/><Relationship Id="rId5" Type="http://schemas.openxmlformats.org/officeDocument/2006/relationships/hyperlink" Target="https://www.research4life.org/training/resources-related-organizations/" TargetMode="External"/><Relationship Id="rId10" Type="http://schemas.openxmlformats.org/officeDocument/2006/relationships/hyperlink" Target="https://tressacademic.com/suggest-reviewers/?cookie-state-change=1631293703144" TargetMode="External"/><Relationship Id="rId4" Type="http://schemas.openxmlformats.org/officeDocument/2006/relationships/hyperlink" Target="https://www.research4life.org/training/authors-hub/" TargetMode="External"/><Relationship Id="rId9" Type="http://schemas.openxmlformats.org/officeDocument/2006/relationships/hyperlink" Target="https://authorservices.taylorandfrancis.com/research-impact/#promoteyourarticl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research4life.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bit.ly/2w3CU5C" TargetMode="External"/><Relationship Id="rId5" Type="http://schemas.openxmlformats.org/officeDocument/2006/relationships/hyperlink" Target="http://www.research4life.org/newsletter" TargetMode="External"/><Relationship Id="rId4" Type="http://schemas.openxmlformats.org/officeDocument/2006/relationships/hyperlink" Target="http://www.research4life.org/trainin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sustainabledevelopment.un.org/sdgs" TargetMode="External"/><Relationship Id="rId2" Type="http://schemas.openxmlformats.org/officeDocument/2006/relationships/notesSlide" Target="../notesSlides/notesSlide21.xml"/><Relationship Id="rId1" Type="http://schemas.openxmlformats.org/officeDocument/2006/relationships/slideLayout" Target="../slideLayouts/slideLayout25.xml"/><Relationship Id="rId5" Type="http://schemas.openxmlformats.org/officeDocument/2006/relationships/image" Target="../media/image2.jp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un.org/sustainabledevelopment/globalpartnerships/" TargetMode="External"/><Relationship Id="rId7"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hyperlink" Target="https://www.un.org/sustainabledevelopment/gender-equality/tnerships/" TargetMode="External"/><Relationship Id="rId10" Type="http://schemas.openxmlformats.org/officeDocument/2006/relationships/image" Target="../media/image15.png"/><Relationship Id="rId4" Type="http://schemas.openxmlformats.org/officeDocument/2006/relationships/hyperlink" Target="https://www.un.org/sustainabledevelopment/inequality/" TargetMode="External"/><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thenticate.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rossref.org/services/similarity-chec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ublicationethics.org/resources/guidelines-new/cope-ethical-guidelines-peer-reviewer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oi.org/10.12688/f1000research.11369.2"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2583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buClr>
                <a:srgbClr val="FFFFFF"/>
              </a:buClr>
              <a:buSzPts val="3600"/>
            </a:pPr>
            <a:r>
              <a:rPr lang="ar-EG" sz="3400" b="1" dirty="0">
                <a:solidFill>
                  <a:srgbClr val="004890"/>
                </a:solidFill>
                <a:latin typeface="Open Sans"/>
                <a:ea typeface="Open Sans"/>
                <a:cs typeface="Open Sans"/>
                <a:sym typeface="Open Sans"/>
              </a:rPr>
              <a:t>نشر مقال عن البحث</a:t>
            </a:r>
            <a:endParaRPr sz="3400" b="1" dirty="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lvl="0">
              <a:lnSpc>
                <a:spcPct val="90000"/>
              </a:lnSpc>
              <a:buSzPts val="4400"/>
            </a:pPr>
            <a:r>
              <a:rPr lang="en-US" sz="3500" b="1" dirty="0">
                <a:solidFill>
                  <a:srgbClr val="004890"/>
                </a:solidFill>
                <a:latin typeface="Open Sans"/>
                <a:ea typeface="Open Sans"/>
                <a:cs typeface="Open Sans"/>
                <a:sym typeface="Open Sans"/>
              </a:rPr>
              <a:t> </a:t>
            </a:r>
            <a:r>
              <a:rPr lang="ar-EG" sz="3500" b="1" dirty="0">
                <a:solidFill>
                  <a:srgbClr val="004890"/>
                </a:solidFill>
                <a:latin typeface="Open Sans"/>
                <a:ea typeface="Open Sans"/>
                <a:cs typeface="Open Sans"/>
                <a:sym typeface="Open Sans"/>
              </a:rPr>
              <a:t>نشر نتائج البحث</a:t>
            </a:r>
            <a:endParaRPr sz="3500" b="1" dirty="0">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491248"/>
          </a:xfrm>
          <a:prstGeom prst="rect">
            <a:avLst/>
          </a:prstGeom>
          <a:solidFill>
            <a:srgbClr val="586F7C"/>
          </a:solidFill>
          <a:ln>
            <a:noFill/>
          </a:ln>
        </p:spPr>
        <p:txBody>
          <a:bodyPr spcFirstLastPara="1" wrap="square" lIns="91425" tIns="45700" rIns="91425" bIns="45700" anchor="t" anchorCtr="0">
            <a:spAutoFit/>
          </a:bodyPr>
          <a:lstStyle/>
          <a:p>
            <a:pPr marL="0" marR="0" algn="ctr" rtl="1">
              <a:lnSpc>
                <a:spcPct val="107000"/>
              </a:lnSpc>
              <a:spcBef>
                <a:spcPts val="0"/>
              </a:spcBef>
              <a:spcAft>
                <a:spcPts val="800"/>
              </a:spcAft>
            </a:pP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مجموعات</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البح</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و</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ث من أجل الحياة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Research4Life</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هي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شراكة بين القطاعين 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عام و</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خاص لخمس مجموعات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title"/>
          </p:nvPr>
        </p:nvSpPr>
        <p:spPr>
          <a:xfrm>
            <a:off x="152400" y="381000"/>
            <a:ext cx="8001000" cy="10809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3200"/>
              <a:buNone/>
            </a:pPr>
            <a:r>
              <a:rPr lang="ar-EG" dirty="0">
                <a:solidFill>
                  <a:srgbClr val="586F7C"/>
                </a:solidFill>
                <a:latin typeface="Open Sans"/>
                <a:ea typeface="Open Sans"/>
                <a:cs typeface="Open Sans"/>
                <a:sym typeface="Open Sans"/>
              </a:rPr>
              <a:t>مرجعة النظراء (تابع)</a:t>
            </a:r>
            <a:endParaRPr dirty="0">
              <a:solidFill>
                <a:srgbClr val="586F7C"/>
              </a:solidFill>
              <a:latin typeface="Open Sans"/>
              <a:ea typeface="Open Sans"/>
              <a:cs typeface="Open Sans"/>
              <a:sym typeface="Open Sans"/>
            </a:endParaRPr>
          </a:p>
        </p:txBody>
      </p:sp>
      <p:sp>
        <p:nvSpPr>
          <p:cNvPr id="140" name="Google Shape;140;p5"/>
          <p:cNvSpPr txBox="1">
            <a:spLocks noGrp="1"/>
          </p:cNvSpPr>
          <p:nvPr>
            <p:ph type="body" idx="1"/>
          </p:nvPr>
        </p:nvSpPr>
        <p:spPr>
          <a:xfrm>
            <a:off x="457200" y="1714449"/>
            <a:ext cx="11313459" cy="4997649"/>
          </a:xfrm>
          <a:prstGeom prst="rect">
            <a:avLst/>
          </a:prstGeom>
          <a:noFill/>
          <a:ln>
            <a:noFill/>
          </a:ln>
        </p:spPr>
        <p:txBody>
          <a:bodyPr spcFirstLastPara="1" wrap="square" lIns="91425" tIns="45700" rIns="91425" bIns="45700" anchor="t" anchorCtr="0">
            <a:noAutofit/>
          </a:bodyPr>
          <a:lstStyle/>
          <a:p>
            <a:pPr marL="558800" lvl="1" indent="0" algn="r" rtl="1">
              <a:buNone/>
            </a:pPr>
            <a:r>
              <a:rPr lang="ar-EG" sz="2800" dirty="0">
                <a:solidFill>
                  <a:schemeClr val="tx1"/>
                </a:solidFill>
              </a:rPr>
              <a:t>بعد جمع المراجعات والتوصيات من جميع المراجعين للمقالة، سيقوم المحرر (المحررون) بتقديم أحد القرارات التالية:</a:t>
            </a:r>
            <a:endParaRPr lang="en-US" sz="2800" dirty="0">
              <a:solidFill>
                <a:schemeClr val="tx1"/>
              </a:solidFill>
            </a:endParaRPr>
          </a:p>
          <a:p>
            <a:pPr algn="r" rtl="1"/>
            <a:r>
              <a:rPr lang="en-US" sz="2800" dirty="0">
                <a:solidFill>
                  <a:schemeClr val="tx1"/>
                </a:solidFill>
              </a:rPr>
              <a:t> </a:t>
            </a:r>
            <a:r>
              <a:rPr lang="ar-EG" sz="2800" dirty="0">
                <a:solidFill>
                  <a:schemeClr val="tx1"/>
                </a:solidFill>
              </a:rPr>
              <a:t>- قبول المقالة للنشر.</a:t>
            </a:r>
            <a:endParaRPr lang="en-US" sz="2800" dirty="0">
              <a:solidFill>
                <a:schemeClr val="tx1"/>
              </a:solidFill>
            </a:endParaRPr>
          </a:p>
          <a:p>
            <a:pPr algn="r" rtl="1"/>
            <a:r>
              <a:rPr lang="ar-EG" sz="2800" dirty="0">
                <a:solidFill>
                  <a:schemeClr val="tx1"/>
                </a:solidFill>
              </a:rPr>
              <a:t>- طلب المراجعات التي قد  تؤدي إلى قبول نشر المقالة.</a:t>
            </a:r>
            <a:endParaRPr lang="en-US" sz="2800" dirty="0">
              <a:solidFill>
                <a:schemeClr val="tx1"/>
              </a:solidFill>
            </a:endParaRPr>
          </a:p>
          <a:p>
            <a:pPr algn="r" rtl="1"/>
            <a:r>
              <a:rPr lang="ar-EG" sz="2800" dirty="0">
                <a:solidFill>
                  <a:schemeClr val="tx1"/>
                </a:solidFill>
              </a:rPr>
              <a:t>- طلب المراجعات بنتيجة غير مؤكدة.</a:t>
            </a:r>
            <a:endParaRPr lang="en-US" sz="2800" dirty="0">
              <a:solidFill>
                <a:schemeClr val="tx1"/>
              </a:solidFill>
            </a:endParaRPr>
          </a:p>
          <a:p>
            <a:pPr algn="r" rtl="1"/>
            <a:r>
              <a:rPr lang="ar-EG" sz="2800" dirty="0">
                <a:solidFill>
                  <a:schemeClr val="tx1"/>
                </a:solidFill>
              </a:rPr>
              <a:t>- الرفض.</a:t>
            </a:r>
            <a:endParaRPr lang="en-US" sz="2800" dirty="0">
              <a:solidFill>
                <a:schemeClr val="tx1"/>
              </a:solidFill>
            </a:endParaRPr>
          </a:p>
          <a:p>
            <a:pPr marL="76200" lvl="0" indent="0" algn="l" rtl="0">
              <a:lnSpc>
                <a:spcPct val="100000"/>
              </a:lnSpc>
              <a:spcBef>
                <a:spcPts val="600"/>
              </a:spcBef>
              <a:spcAft>
                <a:spcPts val="0"/>
              </a:spcAft>
              <a:buClr>
                <a:schemeClr val="dk1"/>
              </a:buClr>
              <a:buSzPts val="2400"/>
              <a:buNone/>
            </a:pPr>
            <a:endParaRPr sz="2800" dirty="0">
              <a:solidFill>
                <a:schemeClr val="tx1"/>
              </a:solidFill>
            </a:endParaRPr>
          </a:p>
          <a:p>
            <a:pPr marL="76200" lvl="0" indent="0" algn="l" rtl="0">
              <a:lnSpc>
                <a:spcPct val="100000"/>
              </a:lnSpc>
              <a:spcBef>
                <a:spcPts val="600"/>
              </a:spcBef>
              <a:spcAft>
                <a:spcPts val="0"/>
              </a:spcAft>
              <a:buClr>
                <a:schemeClr val="dk1"/>
              </a:buClr>
              <a:buSzPts val="2400"/>
              <a:buNone/>
            </a:pPr>
            <a:endParaRPr dirty="0">
              <a:solidFill>
                <a:srgbClr val="3F3F3F"/>
              </a:solidFill>
            </a:endParaRPr>
          </a:p>
          <a:p>
            <a:pPr marL="457200" lvl="0" indent="-228600" algn="l" rtl="0">
              <a:lnSpc>
                <a:spcPct val="100000"/>
              </a:lnSpc>
              <a:spcBef>
                <a:spcPts val="600"/>
              </a:spcBef>
              <a:spcAft>
                <a:spcPts val="0"/>
              </a:spcAft>
              <a:buClr>
                <a:schemeClr val="dk1"/>
              </a:buClr>
              <a:buSzPts val="2400"/>
              <a:buFont typeface="Arial"/>
              <a:buNone/>
            </a:pPr>
            <a:endParaRPr dirty="0">
              <a:solidFill>
                <a:srgbClr val="3F3F3F"/>
              </a:solidFill>
            </a:endParaRPr>
          </a:p>
          <a:p>
            <a:pPr marL="76200" lvl="0" indent="0" algn="l" rtl="0">
              <a:lnSpc>
                <a:spcPct val="100000"/>
              </a:lnSpc>
              <a:spcBef>
                <a:spcPts val="600"/>
              </a:spcBef>
              <a:spcAft>
                <a:spcPts val="0"/>
              </a:spcAft>
              <a:buClr>
                <a:schemeClr val="dk1"/>
              </a:buClr>
              <a:buSzPts val="2400"/>
              <a:buNone/>
            </a:pPr>
            <a:r>
              <a:rPr lang="ar-EG" sz="1600" i="1" dirty="0">
                <a:solidFill>
                  <a:srgbClr val="3F3F3F"/>
                </a:solidFill>
              </a:rPr>
              <a:t>)</a:t>
            </a:r>
            <a:r>
              <a:rPr lang="en-US" sz="1600" i="1" dirty="0">
                <a:solidFill>
                  <a:srgbClr val="3F3F3F"/>
                </a:solidFill>
              </a:rPr>
              <a:t>IFIS, 2021 a)</a:t>
            </a:r>
            <a:endParaRPr sz="1600" i="1" dirty="0">
              <a:solidFill>
                <a:srgbClr val="3F3F3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title"/>
          </p:nvPr>
        </p:nvSpPr>
        <p:spPr>
          <a:xfrm>
            <a:off x="4953000" y="533400"/>
            <a:ext cx="96138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ar-EG" dirty="0">
                <a:solidFill>
                  <a:srgbClr val="586F7C"/>
                </a:solidFill>
                <a:latin typeface="Open Sans"/>
                <a:ea typeface="Open Sans"/>
                <a:cs typeface="Open Sans"/>
                <a:sym typeface="Open Sans"/>
              </a:rPr>
              <a:t>الاستجابة والمراجعة</a:t>
            </a:r>
            <a:endParaRPr dirty="0">
              <a:solidFill>
                <a:srgbClr val="586F7C"/>
              </a:solidFill>
              <a:latin typeface="Open Sans"/>
              <a:ea typeface="Open Sans"/>
              <a:cs typeface="Open Sans"/>
              <a:sym typeface="Open Sans"/>
            </a:endParaRPr>
          </a:p>
        </p:txBody>
      </p:sp>
      <p:sp>
        <p:nvSpPr>
          <p:cNvPr id="147" name="Google Shape;147;p6"/>
          <p:cNvSpPr txBox="1">
            <a:spLocks noGrp="1"/>
          </p:cNvSpPr>
          <p:nvPr>
            <p:ph type="body" idx="1"/>
          </p:nvPr>
        </p:nvSpPr>
        <p:spPr>
          <a:xfrm>
            <a:off x="457200" y="1714449"/>
            <a:ext cx="11313459" cy="4997649"/>
          </a:xfrm>
          <a:prstGeom prst="rect">
            <a:avLst/>
          </a:prstGeom>
          <a:noFill/>
          <a:ln>
            <a:noFill/>
          </a:ln>
        </p:spPr>
        <p:txBody>
          <a:bodyPr spcFirstLastPara="1" wrap="square" lIns="91425" tIns="45700" rIns="91425" bIns="45700" anchor="t" anchorCtr="0">
            <a:noAutofit/>
          </a:bodyPr>
          <a:lstStyle/>
          <a:p>
            <a:pPr marL="76200" indent="0" algn="r" rtl="1">
              <a:buNone/>
            </a:pPr>
            <a:endParaRPr lang="ar-EG" dirty="0"/>
          </a:p>
          <a:p>
            <a:pPr marL="76200" indent="0" algn="r" rtl="1">
              <a:buNone/>
            </a:pPr>
            <a:r>
              <a:rPr lang="ar-EG" dirty="0">
                <a:solidFill>
                  <a:schemeClr val="tx1"/>
                </a:solidFill>
              </a:rPr>
              <a:t>عندما يتم إرجاع المخطوطة مع التعليقات ودعوة لمراجعة الورقة:</a:t>
            </a:r>
          </a:p>
          <a:p>
            <a:pPr algn="r" rtl="1"/>
            <a:r>
              <a:rPr lang="ar-EG" dirty="0">
                <a:solidFill>
                  <a:schemeClr val="tx1"/>
                </a:solidFill>
              </a:rPr>
              <a:t>- يجب مراجعة التعليقات ومناقشتها مع فريق البحث الخاص بك.</a:t>
            </a:r>
            <a:endParaRPr lang="en-US" dirty="0">
              <a:solidFill>
                <a:schemeClr val="tx1"/>
              </a:solidFill>
            </a:endParaRPr>
          </a:p>
          <a:p>
            <a:pPr algn="r" rtl="1"/>
            <a:r>
              <a:rPr lang="ar-EG" dirty="0">
                <a:solidFill>
                  <a:schemeClr val="tx1"/>
                </a:solidFill>
              </a:rPr>
              <a:t>- استخدم نهجًا منظمًا لمراجعة المقالة، على سبيل المثال: سرد التعليقات نقطة بنقطة، مع وضع الاستجابة والإجراء المقابل المتخذ.</a:t>
            </a:r>
            <a:endParaRPr lang="en-US" dirty="0">
              <a:solidFill>
                <a:schemeClr val="tx1"/>
              </a:solidFill>
            </a:endParaRPr>
          </a:p>
          <a:p>
            <a:pPr algn="r" rtl="1"/>
            <a:r>
              <a:rPr lang="ar-EG" dirty="0">
                <a:solidFill>
                  <a:schemeClr val="tx1"/>
                </a:solidFill>
              </a:rPr>
              <a:t>- إذا لم تتم الموافقة على التعليق، يجب عرض ردود فعل مستندة الى الادلة.</a:t>
            </a:r>
            <a:endParaRPr lang="en-US" dirty="0">
              <a:solidFill>
                <a:schemeClr val="tx1"/>
              </a:solidFill>
            </a:endParaRPr>
          </a:p>
          <a:p>
            <a:pPr algn="r" rtl="1"/>
            <a:r>
              <a:rPr lang="ar-EG" dirty="0">
                <a:solidFill>
                  <a:schemeClr val="tx1"/>
                </a:solidFill>
              </a:rPr>
              <a:t>- أكمل المراجعة بما يتوافق مع الموعد النهائي المطلوب، وأطلب مهلة إذا لزم الأمر.</a:t>
            </a:r>
            <a:endParaRPr lang="en-US" dirty="0">
              <a:solidFill>
                <a:schemeClr val="tx1"/>
              </a:solidFill>
            </a:endParaRPr>
          </a:p>
          <a:p>
            <a:r>
              <a:rPr lang="ar-SA" dirty="0">
                <a:solidFill>
                  <a:schemeClr val="tx1"/>
                </a:solidFill>
              </a:rPr>
              <a:t> </a:t>
            </a:r>
            <a:endParaRPr lang="en-US" dirty="0">
              <a:solidFill>
                <a:schemeClr val="tx1"/>
              </a:solidFill>
            </a:endParaRPr>
          </a:p>
          <a:p>
            <a:pPr marL="914400" lvl="1" indent="-228600" algn="just" rtl="0">
              <a:lnSpc>
                <a:spcPct val="100000"/>
              </a:lnSpc>
              <a:spcBef>
                <a:spcPts val="600"/>
              </a:spcBef>
              <a:spcAft>
                <a:spcPts val="0"/>
              </a:spcAft>
              <a:buClr>
                <a:schemeClr val="dk1"/>
              </a:buClr>
              <a:buSzPts val="2400"/>
              <a:buFont typeface="Courier New"/>
              <a:buNone/>
            </a:pPr>
            <a:endParaRPr dirty="0"/>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r>
              <a:rPr lang="en-US" sz="1400" i="1" dirty="0">
                <a:solidFill>
                  <a:srgbClr val="3F3F3F"/>
                </a:solidFill>
              </a:rPr>
              <a:t>(IFIS, 2021a)</a:t>
            </a:r>
            <a:endParaRPr sz="1400" i="1" dirty="0">
              <a:solidFill>
                <a:srgbClr val="3F3F3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914400" y="304800"/>
            <a:ext cx="7162800" cy="10809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3200"/>
              <a:buNone/>
            </a:pPr>
            <a:r>
              <a:rPr lang="ar-EG" dirty="0">
                <a:solidFill>
                  <a:srgbClr val="586F7C"/>
                </a:solidFill>
                <a:latin typeface="Open Sans"/>
                <a:ea typeface="Open Sans"/>
                <a:cs typeface="Open Sans"/>
                <a:sym typeface="Open Sans"/>
              </a:rPr>
              <a:t>رفض المقالة من قِبَل المجلة</a:t>
            </a:r>
            <a:endParaRPr dirty="0">
              <a:solidFill>
                <a:srgbClr val="586F7C"/>
              </a:solidFill>
              <a:latin typeface="Open Sans"/>
              <a:ea typeface="Open Sans"/>
              <a:cs typeface="Open Sans"/>
              <a:sym typeface="Open Sans"/>
            </a:endParaRPr>
          </a:p>
        </p:txBody>
      </p:sp>
      <p:sp>
        <p:nvSpPr>
          <p:cNvPr id="154" name="Google Shape;154;p7"/>
          <p:cNvSpPr txBox="1">
            <a:spLocks noGrp="1"/>
          </p:cNvSpPr>
          <p:nvPr>
            <p:ph type="body" idx="1"/>
          </p:nvPr>
        </p:nvSpPr>
        <p:spPr>
          <a:xfrm>
            <a:off x="480060" y="1657299"/>
            <a:ext cx="11313459" cy="4997649"/>
          </a:xfrm>
          <a:prstGeom prst="rect">
            <a:avLst/>
          </a:prstGeom>
          <a:noFill/>
          <a:ln>
            <a:noFill/>
          </a:ln>
        </p:spPr>
        <p:txBody>
          <a:bodyPr spcFirstLastPara="1" wrap="square" lIns="91425" tIns="45700" rIns="91425" bIns="45700" anchor="t" anchorCtr="0">
            <a:noAutofit/>
          </a:bodyPr>
          <a:lstStyle/>
          <a:p>
            <a:pPr algn="r" rtl="1"/>
            <a:endParaRPr lang="ar-EG" dirty="0"/>
          </a:p>
          <a:p>
            <a:pPr algn="r" rtl="1"/>
            <a:r>
              <a:rPr lang="ar-EG" dirty="0"/>
              <a:t>- </a:t>
            </a:r>
            <a:r>
              <a:rPr lang="ar-SA" sz="2800" dirty="0"/>
              <a:t>الرفض </a:t>
            </a:r>
            <a:r>
              <a:rPr lang="ar-SA" sz="2800" dirty="0">
                <a:solidFill>
                  <a:schemeClr val="tx1"/>
                </a:solidFill>
              </a:rPr>
              <a:t>من قبل المجلة لا يعتبر إجراء غير شائع، ولا يعني أن </a:t>
            </a:r>
            <a:r>
              <a:rPr lang="ar-EG" sz="2800" dirty="0">
                <a:solidFill>
                  <a:schemeClr val="tx1"/>
                </a:solidFill>
              </a:rPr>
              <a:t>المقالة</a:t>
            </a:r>
            <a:r>
              <a:rPr lang="ar-SA" sz="2800" dirty="0">
                <a:solidFill>
                  <a:schemeClr val="tx1"/>
                </a:solidFill>
              </a:rPr>
              <a:t> لن يتم نشرها.</a:t>
            </a:r>
            <a:endParaRPr lang="en-US" sz="2800" dirty="0">
              <a:solidFill>
                <a:schemeClr val="tx1"/>
              </a:solidFill>
            </a:endParaRPr>
          </a:p>
          <a:p>
            <a:pPr algn="r" rtl="1"/>
            <a:r>
              <a:rPr lang="ar-EG" sz="2800" dirty="0">
                <a:solidFill>
                  <a:schemeClr val="tx1"/>
                </a:solidFill>
              </a:rPr>
              <a:t>- </a:t>
            </a:r>
            <a:r>
              <a:rPr lang="ar-SA" sz="2800" dirty="0">
                <a:solidFill>
                  <a:schemeClr val="tx1"/>
                </a:solidFill>
              </a:rPr>
              <a:t>عندما تكون مستعدًا للمتابعة لتقديم </a:t>
            </a:r>
            <a:r>
              <a:rPr lang="ar-EG" sz="2800" dirty="0">
                <a:solidFill>
                  <a:schemeClr val="tx1"/>
                </a:solidFill>
              </a:rPr>
              <a:t>المقالة</a:t>
            </a:r>
            <a:r>
              <a:rPr lang="ar-SA" sz="2800" dirty="0">
                <a:solidFill>
                  <a:schemeClr val="tx1"/>
                </a:solidFill>
              </a:rPr>
              <a:t> إلى مجلة أخرى، عليك إتباع الآتي:</a:t>
            </a:r>
            <a:endParaRPr lang="en-US" sz="2800" dirty="0">
              <a:solidFill>
                <a:schemeClr val="tx1"/>
              </a:solidFill>
            </a:endParaRPr>
          </a:p>
          <a:p>
            <a:pPr marL="1047750" lvl="1" indent="-514350" algn="r" rtl="1">
              <a:buFont typeface="+mj-lt"/>
              <a:buAutoNum type="arabicPeriod"/>
            </a:pPr>
            <a:r>
              <a:rPr lang="ar-EG" sz="2400" dirty="0">
                <a:solidFill>
                  <a:schemeClr val="tx1"/>
                </a:solidFill>
              </a:rPr>
              <a:t>- </a:t>
            </a:r>
            <a:r>
              <a:rPr lang="ar-SA" sz="2400" dirty="0">
                <a:solidFill>
                  <a:schemeClr val="tx1"/>
                </a:solidFill>
              </a:rPr>
              <a:t>فكر في المركز الثاني في قائمة المجلات المحتملة</a:t>
            </a:r>
            <a:r>
              <a:rPr lang="ar-EG" sz="2400" dirty="0">
                <a:solidFill>
                  <a:schemeClr val="tx1"/>
                </a:solidFill>
              </a:rPr>
              <a:t>.</a:t>
            </a:r>
            <a:endParaRPr lang="en-US" sz="2400" dirty="0">
              <a:solidFill>
                <a:schemeClr val="tx1"/>
              </a:solidFill>
            </a:endParaRPr>
          </a:p>
          <a:p>
            <a:pPr marL="1047750" lvl="1" indent="-514350" algn="r" rtl="1">
              <a:buFont typeface="+mj-lt"/>
              <a:buAutoNum type="arabicPeriod"/>
            </a:pPr>
            <a:r>
              <a:rPr lang="ar-EG" sz="2400" dirty="0">
                <a:solidFill>
                  <a:schemeClr val="tx1"/>
                </a:solidFill>
              </a:rPr>
              <a:t>- </a:t>
            </a:r>
            <a:r>
              <a:rPr lang="ar-SA" sz="2400" dirty="0">
                <a:solidFill>
                  <a:schemeClr val="tx1"/>
                </a:solidFill>
              </a:rPr>
              <a:t>راجع التعليقات والاقتراحات الواردة في الرفض، لتحسين البحث </a:t>
            </a:r>
            <a:r>
              <a:rPr lang="ar-EG" sz="2400" dirty="0">
                <a:solidFill>
                  <a:schemeClr val="tx1"/>
                </a:solidFill>
              </a:rPr>
              <a:t>والمقالة</a:t>
            </a:r>
            <a:r>
              <a:rPr lang="ar-SA" sz="2400" dirty="0">
                <a:solidFill>
                  <a:schemeClr val="tx1"/>
                </a:solidFill>
              </a:rPr>
              <a:t>.</a:t>
            </a:r>
            <a:endParaRPr lang="en-US" sz="2400" dirty="0">
              <a:solidFill>
                <a:schemeClr val="tx1"/>
              </a:solidFill>
            </a:endParaRPr>
          </a:p>
          <a:p>
            <a:pPr marL="1047750" lvl="1" indent="-514350" algn="r" rtl="1">
              <a:buFont typeface="+mj-lt"/>
              <a:buAutoNum type="arabicPeriod"/>
            </a:pPr>
            <a:r>
              <a:rPr lang="ar-EG" sz="2400" dirty="0">
                <a:solidFill>
                  <a:schemeClr val="tx1"/>
                </a:solidFill>
              </a:rPr>
              <a:t>- </a:t>
            </a:r>
            <a:r>
              <a:rPr lang="ar-SA" sz="2400" dirty="0">
                <a:solidFill>
                  <a:schemeClr val="tx1"/>
                </a:solidFill>
              </a:rPr>
              <a:t>اتبع تعليمات مؤلفي المجلة الجديدة، مع </a:t>
            </a:r>
            <a:r>
              <a:rPr lang="ar-EG" sz="2400" dirty="0">
                <a:solidFill>
                  <a:schemeClr val="tx1"/>
                </a:solidFill>
              </a:rPr>
              <a:t>تعديل</a:t>
            </a:r>
            <a:r>
              <a:rPr lang="ar-SA" sz="2400" dirty="0">
                <a:solidFill>
                  <a:schemeClr val="tx1"/>
                </a:solidFill>
              </a:rPr>
              <a:t> خطاب الغلاف وفقًا لذلك.</a:t>
            </a:r>
            <a:endParaRPr lang="en-US" sz="2400" dirty="0">
              <a:solidFill>
                <a:schemeClr val="tx1"/>
              </a:solidFill>
            </a:endParaRPr>
          </a:p>
          <a:p>
            <a:pPr marL="76200" lvl="0" indent="0" algn="l" rtl="0">
              <a:lnSpc>
                <a:spcPct val="90000"/>
              </a:lnSpc>
              <a:spcBef>
                <a:spcPts val="1000"/>
              </a:spcBef>
              <a:spcAft>
                <a:spcPts val="0"/>
              </a:spcAft>
              <a:buSzPts val="2400"/>
              <a:buNone/>
            </a:pPr>
            <a:br>
              <a:rPr lang="en-US" dirty="0">
                <a:solidFill>
                  <a:schemeClr val="tx1"/>
                </a:solidFill>
              </a:rPr>
            </a:br>
            <a:endParaRPr lang="ar-EG" dirty="0">
              <a:solidFill>
                <a:schemeClr val="tx1"/>
              </a:solidFill>
            </a:endParaRPr>
          </a:p>
          <a:p>
            <a:pPr marL="76200" lvl="0" indent="0" algn="l" rtl="0">
              <a:lnSpc>
                <a:spcPct val="90000"/>
              </a:lnSpc>
              <a:spcBef>
                <a:spcPts val="1000"/>
              </a:spcBef>
              <a:spcAft>
                <a:spcPts val="0"/>
              </a:spcAft>
              <a:buSzPts val="2400"/>
              <a:buNone/>
            </a:pPr>
            <a:endParaRPr dirty="0"/>
          </a:p>
          <a:p>
            <a:pPr marL="76200" lvl="0" indent="0" algn="l" rtl="0">
              <a:lnSpc>
                <a:spcPct val="90000"/>
              </a:lnSpc>
              <a:spcBef>
                <a:spcPts val="1000"/>
              </a:spcBef>
              <a:spcAft>
                <a:spcPts val="0"/>
              </a:spcAft>
              <a:buSzPts val="2400"/>
              <a:buNone/>
            </a:pPr>
            <a:r>
              <a:rPr lang="en-US" sz="1400" i="1" dirty="0"/>
              <a:t>(IFIS, 2021a)</a:t>
            </a:r>
            <a:endParaRPr sz="1400" i="1" dirty="0"/>
          </a:p>
          <a:p>
            <a:pPr marL="914400" lvl="1" indent="-228600" algn="just" rtl="0">
              <a:lnSpc>
                <a:spcPct val="100000"/>
              </a:lnSpc>
              <a:spcBef>
                <a:spcPts val="600"/>
              </a:spcBef>
              <a:spcAft>
                <a:spcPts val="0"/>
              </a:spcAft>
              <a:buClr>
                <a:schemeClr val="dk1"/>
              </a:buClr>
              <a:buSzPts val="2400"/>
              <a:buFont typeface="Courier New"/>
              <a:buNone/>
            </a:pPr>
            <a:endParaRPr dirty="0"/>
          </a:p>
          <a:p>
            <a:pPr marL="457200" lvl="0" indent="-381000" algn="l" rtl="0">
              <a:lnSpc>
                <a:spcPct val="90000"/>
              </a:lnSpc>
              <a:spcBef>
                <a:spcPts val="1000"/>
              </a:spcBef>
              <a:spcAft>
                <a:spcPts val="0"/>
              </a:spcAft>
              <a:buClr>
                <a:schemeClr val="lt1"/>
              </a:buClr>
              <a:buSzPts val="2400"/>
              <a:buChar char="●"/>
            </a:pPr>
            <a:br>
              <a:rPr lang="en-US" dirty="0"/>
            </a:b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txBox="1">
            <a:spLocks noGrp="1"/>
          </p:cNvSpPr>
          <p:nvPr>
            <p:ph type="title"/>
          </p:nvPr>
        </p:nvSpPr>
        <p:spPr>
          <a:xfrm>
            <a:off x="3276600" y="304800"/>
            <a:ext cx="4635201" cy="10809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3200"/>
              <a:buNone/>
            </a:pPr>
            <a:r>
              <a:rPr lang="ar-EG" dirty="0">
                <a:solidFill>
                  <a:srgbClr val="586F7C"/>
                </a:solidFill>
                <a:latin typeface="Open Sans"/>
                <a:ea typeface="Open Sans"/>
                <a:cs typeface="Open Sans"/>
                <a:sym typeface="Open Sans"/>
              </a:rPr>
              <a:t>قبول المقالة من قِبَل المجلة</a:t>
            </a:r>
            <a:endParaRPr dirty="0">
              <a:solidFill>
                <a:srgbClr val="586F7C"/>
              </a:solidFill>
              <a:latin typeface="Open Sans"/>
              <a:ea typeface="Open Sans"/>
              <a:cs typeface="Open Sans"/>
              <a:sym typeface="Open Sans"/>
            </a:endParaRPr>
          </a:p>
        </p:txBody>
      </p:sp>
      <p:sp>
        <p:nvSpPr>
          <p:cNvPr id="161" name="Google Shape;161;p9"/>
          <p:cNvSpPr txBox="1">
            <a:spLocks noGrp="1"/>
          </p:cNvSpPr>
          <p:nvPr>
            <p:ph type="body" idx="1"/>
          </p:nvPr>
        </p:nvSpPr>
        <p:spPr>
          <a:xfrm>
            <a:off x="284117" y="1123899"/>
            <a:ext cx="11313459" cy="5429301"/>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600"/>
              </a:spcBef>
              <a:spcAft>
                <a:spcPts val="0"/>
              </a:spcAft>
              <a:buClr>
                <a:schemeClr val="dk1"/>
              </a:buClr>
              <a:buSzPts val="2400"/>
              <a:buNone/>
            </a:pPr>
            <a:endParaRPr sz="2400" dirty="0"/>
          </a:p>
          <a:p>
            <a:pPr marL="76200" indent="0" algn="r" rtl="1">
              <a:buNone/>
            </a:pPr>
            <a:r>
              <a:rPr lang="ar-EG" dirty="0">
                <a:solidFill>
                  <a:schemeClr val="tx1"/>
                </a:solidFill>
              </a:rPr>
              <a:t>بعد قبول المقالة للنشر، يجوز للناشرأن  يطلب من المؤلف (المؤلفين) القيام بالاتي: </a:t>
            </a:r>
            <a:endParaRPr lang="en-US" dirty="0">
              <a:solidFill>
                <a:schemeClr val="tx1"/>
              </a:solidFill>
            </a:endParaRPr>
          </a:p>
          <a:p>
            <a:pPr algn="r" rtl="1"/>
            <a:r>
              <a:rPr lang="ar-EG" dirty="0">
                <a:solidFill>
                  <a:schemeClr val="tx1"/>
                </a:solidFill>
              </a:rPr>
              <a:t>- توقيع مستندات حقوق الطبع والنشر، أو ترخيص لمنح الناشر الحق في النشر. تأكد من قراءة هذه المستندات وفهم آثارها. إذا تم تغطية العمل من خلال تفويض الممول،على سبيل المثال سياسة الوصول العام للمعاهد الوطنية للصحة </a:t>
            </a:r>
            <a:r>
              <a:rPr lang="en-US" u="sng" dirty="0" err="1">
                <a:hlinkClick r:id="rId3"/>
              </a:rPr>
              <a:t>NIHPublic</a:t>
            </a:r>
            <a:r>
              <a:rPr lang="en-US" u="sng" dirty="0">
                <a:hlinkClick r:id="rId3"/>
              </a:rPr>
              <a:t> Access Policy</a:t>
            </a:r>
            <a:r>
              <a:rPr lang="ar-EG" dirty="0">
                <a:solidFill>
                  <a:schemeClr val="tx1"/>
                </a:solidFill>
              </a:rPr>
              <a:t>، يجب التأكد من تحقيق شروط الممول.</a:t>
            </a:r>
            <a:endParaRPr lang="en-US" dirty="0">
              <a:solidFill>
                <a:schemeClr val="tx1"/>
              </a:solidFill>
            </a:endParaRPr>
          </a:p>
          <a:p>
            <a:pPr algn="r" rtl="1"/>
            <a:r>
              <a:rPr lang="ar-EG" dirty="0">
                <a:solidFill>
                  <a:schemeClr val="tx1"/>
                </a:solidFill>
              </a:rPr>
              <a:t>- إذا كان متاحًا لك إختيار نشر المقالة في </a:t>
            </a:r>
            <a:r>
              <a:rPr lang="en-US" dirty="0">
                <a:solidFill>
                  <a:schemeClr val="tx1"/>
                </a:solidFill>
              </a:rPr>
              <a:t>Open Access </a:t>
            </a:r>
            <a:r>
              <a:rPr lang="ar-EG" dirty="0">
                <a:solidFill>
                  <a:schemeClr val="tx1"/>
                </a:solidFill>
              </a:rPr>
              <a:t>، سيطلب منك في هذه المرحلة، تسديد رسوم معالجة المقالة.</a:t>
            </a:r>
            <a:endParaRPr lang="en-US" dirty="0">
              <a:solidFill>
                <a:schemeClr val="tx1"/>
              </a:solidFill>
            </a:endParaRPr>
          </a:p>
          <a:p>
            <a:pPr algn="r" rtl="1"/>
            <a:r>
              <a:rPr lang="en-US" dirty="0">
                <a:solidFill>
                  <a:schemeClr val="tx1"/>
                </a:solidFill>
              </a:rPr>
              <a:t> </a:t>
            </a:r>
            <a:r>
              <a:rPr lang="ar-EG" dirty="0">
                <a:solidFill>
                  <a:schemeClr val="tx1"/>
                </a:solidFill>
              </a:rPr>
              <a:t>- سيتم بعد ذلك إرسال المخطوطات المقبولة إلى فريق إنتاج المجلة لتنسيق النمط المحدد للمجلة. بالنسبة للمجلات التي تنشر نسخة مقبولة عبرالإنترنت قبل الإصدار النهائي، قد تكون المقالة متاحة وقابلة للبحث في قواعد البيانات بعد أيام قليلة من القبول.</a:t>
            </a:r>
            <a:endParaRPr lang="en-US" dirty="0">
              <a:solidFill>
                <a:schemeClr val="tx1"/>
              </a:solidFill>
            </a:endParaRPr>
          </a:p>
          <a:p>
            <a:pPr algn="r" rtl="1"/>
            <a:r>
              <a:rPr lang="en-US" dirty="0">
                <a:solidFill>
                  <a:schemeClr val="tx1"/>
                </a:solidFill>
              </a:rPr>
              <a:t> </a:t>
            </a:r>
            <a:r>
              <a:rPr lang="ar-EG" dirty="0">
                <a:solidFill>
                  <a:schemeClr val="tx1"/>
                </a:solidFill>
              </a:rPr>
              <a:t>- تختلف معالجة ما بعد القبول بين المجلات ، اتصل بمكتب المجلة للحصول على التفاصيل.</a:t>
            </a:r>
            <a:endParaRPr lang="en-US" dirty="0">
              <a:solidFill>
                <a:schemeClr val="tx1"/>
              </a:solidFill>
            </a:endParaRPr>
          </a:p>
          <a:p>
            <a:pPr marL="76200" lvl="0" indent="0" algn="l" rtl="0">
              <a:lnSpc>
                <a:spcPct val="100000"/>
              </a:lnSpc>
              <a:spcBef>
                <a:spcPts val="600"/>
              </a:spcBef>
              <a:spcAft>
                <a:spcPts val="0"/>
              </a:spcAft>
              <a:buClr>
                <a:schemeClr val="dk1"/>
              </a:buClr>
              <a:buSzPts val="2400"/>
              <a:buNone/>
            </a:pPr>
            <a:endParaRPr sz="2000" dirty="0"/>
          </a:p>
          <a:p>
            <a:pPr marL="76200" lvl="0" indent="0" algn="l" rtl="0">
              <a:lnSpc>
                <a:spcPct val="90000"/>
              </a:lnSpc>
              <a:spcBef>
                <a:spcPts val="1000"/>
              </a:spcBef>
              <a:spcAft>
                <a:spcPts val="0"/>
              </a:spcAft>
              <a:buSzPts val="2400"/>
              <a:buNone/>
            </a:pPr>
            <a:r>
              <a:rPr lang="en-US" sz="1400" i="1" dirty="0"/>
              <a:t>(IFIS, 2021a)</a:t>
            </a:r>
            <a:endParaRPr sz="1400" dirty="0"/>
          </a:p>
          <a:p>
            <a:pPr marL="457200" lvl="0" indent="-381000" algn="l" rtl="0">
              <a:lnSpc>
                <a:spcPct val="90000"/>
              </a:lnSpc>
              <a:spcBef>
                <a:spcPts val="1000"/>
              </a:spcBef>
              <a:spcAft>
                <a:spcPts val="0"/>
              </a:spcAft>
              <a:buClr>
                <a:schemeClr val="lt1"/>
              </a:buClr>
              <a:buSzPts val="2400"/>
              <a:buChar char="●"/>
            </a:pPr>
            <a:br>
              <a:rPr lang="en-US" dirty="0"/>
            </a:br>
            <a:r>
              <a:rPr lang="en-US" dirty="0"/>
              <a:t> </a:t>
            </a:r>
            <a:endParaRPr dirty="0"/>
          </a:p>
          <a:p>
            <a:pPr marL="914400" lvl="1" indent="-228600" algn="just" rtl="0">
              <a:lnSpc>
                <a:spcPct val="100000"/>
              </a:lnSpc>
              <a:spcBef>
                <a:spcPts val="600"/>
              </a:spcBef>
              <a:spcAft>
                <a:spcPts val="0"/>
              </a:spcAft>
              <a:buClr>
                <a:schemeClr val="dk1"/>
              </a:buClr>
              <a:buSzPts val="2400"/>
              <a:buFont typeface="Courier New"/>
              <a:buNone/>
            </a:pPr>
            <a:endParaRPr dirty="0"/>
          </a:p>
          <a:p>
            <a:pPr marL="914400" lvl="1" indent="-228600" algn="just" rtl="0">
              <a:lnSpc>
                <a:spcPct val="100000"/>
              </a:lnSpc>
              <a:spcBef>
                <a:spcPts val="600"/>
              </a:spcBef>
              <a:spcAft>
                <a:spcPts val="0"/>
              </a:spcAft>
              <a:buClr>
                <a:schemeClr val="dk1"/>
              </a:buClr>
              <a:buSzPts val="2400"/>
              <a:buFont typeface="Courier New"/>
              <a:buNone/>
            </a:pPr>
            <a:endParaRPr dirty="0"/>
          </a:p>
          <a:p>
            <a:pPr marL="457200" lvl="0" indent="-381000" algn="l" rtl="0">
              <a:lnSpc>
                <a:spcPct val="90000"/>
              </a:lnSpc>
              <a:spcBef>
                <a:spcPts val="1000"/>
              </a:spcBef>
              <a:spcAft>
                <a:spcPts val="0"/>
              </a:spcAft>
              <a:buClr>
                <a:schemeClr val="lt1"/>
              </a:buClr>
              <a:buSzPts val="2400"/>
              <a:buChar char="●"/>
            </a:pPr>
            <a:br>
              <a:rPr lang="en-US" dirty="0"/>
            </a:b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a:spLocks noGrp="1"/>
          </p:cNvSpPr>
          <p:nvPr>
            <p:ph type="title"/>
          </p:nvPr>
        </p:nvSpPr>
        <p:spPr>
          <a:xfrm>
            <a:off x="0" y="381000"/>
            <a:ext cx="8153400" cy="10809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3200"/>
              <a:buNone/>
            </a:pPr>
            <a:r>
              <a:rPr lang="ar-EG" dirty="0">
                <a:solidFill>
                  <a:srgbClr val="586F7C"/>
                </a:solidFill>
                <a:latin typeface="Open Sans"/>
                <a:ea typeface="Open Sans"/>
                <a:cs typeface="Open Sans"/>
                <a:sym typeface="Open Sans"/>
              </a:rPr>
              <a:t>الترويج للمقالة	</a:t>
            </a:r>
            <a:endParaRPr dirty="0">
              <a:solidFill>
                <a:srgbClr val="586F7C"/>
              </a:solidFill>
              <a:latin typeface="Open Sans"/>
              <a:ea typeface="Open Sans"/>
              <a:cs typeface="Open Sans"/>
              <a:sym typeface="Open Sans"/>
            </a:endParaRPr>
          </a:p>
        </p:txBody>
      </p:sp>
      <p:sp>
        <p:nvSpPr>
          <p:cNvPr id="168" name="Google Shape;168;p11"/>
          <p:cNvSpPr txBox="1">
            <a:spLocks noGrp="1"/>
          </p:cNvSpPr>
          <p:nvPr>
            <p:ph type="body" idx="1"/>
          </p:nvPr>
        </p:nvSpPr>
        <p:spPr>
          <a:xfrm>
            <a:off x="152400" y="1657299"/>
            <a:ext cx="11641119" cy="4997649"/>
          </a:xfrm>
          <a:prstGeom prst="rect">
            <a:avLst/>
          </a:prstGeom>
          <a:noFill/>
          <a:ln>
            <a:noFill/>
          </a:ln>
        </p:spPr>
        <p:txBody>
          <a:bodyPr spcFirstLastPara="1" wrap="square" lIns="91425" tIns="45700" rIns="91425" bIns="45700" anchor="t" anchorCtr="0">
            <a:noAutofit/>
          </a:bodyPr>
          <a:lstStyle/>
          <a:p>
            <a:pPr algn="r" rtl="1"/>
            <a:r>
              <a:rPr lang="ar-EG" sz="1900" dirty="0">
                <a:solidFill>
                  <a:schemeClr val="tx1"/>
                </a:solidFill>
              </a:rPr>
              <a:t>من أجل جعل مقالتك ونتائجك بارزة، ولكي تصل إلى الجمهور المستهدف، يجب وضع برنامج للترويح في الاعتبار، وذلك عند كتابة المقال وبعد نشره، وفقًا لطرق الترويج الآتية:</a:t>
            </a:r>
            <a:endParaRPr lang="en-US" sz="1900" dirty="0">
              <a:solidFill>
                <a:schemeClr val="tx1"/>
              </a:solidFill>
            </a:endParaRPr>
          </a:p>
          <a:p>
            <a:pPr algn="r" rtl="1"/>
            <a:r>
              <a:rPr lang="ar-EG" sz="1900" dirty="0">
                <a:solidFill>
                  <a:schemeClr val="tx1"/>
                </a:solidFill>
              </a:rPr>
              <a:t>- كتابة العنوان، الملخص والخلاصة بصورة واضحة ومفهومة،مع كلمات مفتاحية قوية، أو نقاط أساسية لتسهيل البحث من خلال محركات البحث وقواعد بيانات الفهرسة ، مثل</a:t>
            </a:r>
            <a:r>
              <a:rPr lang="en-US" sz="1900" dirty="0">
                <a:solidFill>
                  <a:schemeClr val="tx1"/>
                </a:solidFill>
              </a:rPr>
              <a:t>Google </a:t>
            </a:r>
            <a:r>
              <a:rPr lang="ar-EG" sz="1900" dirty="0">
                <a:solidFill>
                  <a:schemeClr val="tx1"/>
                </a:solidFill>
              </a:rPr>
              <a:t> و </a:t>
            </a:r>
            <a:r>
              <a:rPr lang="en-US" sz="1900" dirty="0">
                <a:solidFill>
                  <a:schemeClr val="tx1"/>
                </a:solidFill>
              </a:rPr>
              <a:t>PubMed</a:t>
            </a:r>
            <a:r>
              <a:rPr lang="ar-EG" sz="1900" dirty="0">
                <a:solidFill>
                  <a:schemeClr val="tx1"/>
                </a:solidFill>
              </a:rPr>
              <a:t>.</a:t>
            </a:r>
            <a:endParaRPr lang="en-US" sz="1900" dirty="0">
              <a:solidFill>
                <a:schemeClr val="tx1"/>
              </a:solidFill>
            </a:endParaRPr>
          </a:p>
          <a:p>
            <a:pPr algn="r" rtl="1"/>
            <a:r>
              <a:rPr lang="ar-EG" sz="1900" dirty="0">
                <a:solidFill>
                  <a:schemeClr val="tx1"/>
                </a:solidFill>
              </a:rPr>
              <a:t>- يجب الوضع فى الاعتبار، كتابة ملخص بلغة بسيطة ومفهومة، وذلك لتوصيل نتيجة البحث إلى جمهور أوسع خارج الدائرة العلمية المحددة. ملخص اللغة البسيطة مطلوب من قبل بعض المجلات.</a:t>
            </a:r>
            <a:endParaRPr lang="en-US" sz="1900" dirty="0">
              <a:solidFill>
                <a:schemeClr val="tx1"/>
              </a:solidFill>
            </a:endParaRPr>
          </a:p>
          <a:p>
            <a:pPr algn="r" rtl="1"/>
            <a:r>
              <a:rPr lang="ar-EG" sz="1900" dirty="0">
                <a:solidFill>
                  <a:schemeClr val="tx1"/>
                </a:solidFill>
              </a:rPr>
              <a:t>- بعد نشر المقالة ، شارك رابط المقالة في وسائل التواصل الاجتماعي ، مثل </a:t>
            </a:r>
            <a:r>
              <a:rPr lang="en-US" sz="1900" dirty="0">
                <a:solidFill>
                  <a:schemeClr val="tx1"/>
                </a:solidFill>
              </a:rPr>
              <a:t>LinkedIn</a:t>
            </a:r>
            <a:r>
              <a:rPr lang="ar-EG" sz="1900" dirty="0">
                <a:solidFill>
                  <a:schemeClr val="tx1"/>
                </a:solidFill>
              </a:rPr>
              <a:t> و </a:t>
            </a:r>
            <a:r>
              <a:rPr lang="en-US" sz="1900" dirty="0">
                <a:solidFill>
                  <a:schemeClr val="tx1"/>
                </a:solidFill>
              </a:rPr>
              <a:t> Facebook</a:t>
            </a:r>
            <a:r>
              <a:rPr lang="ar-EG" sz="1900" dirty="0">
                <a:solidFill>
                  <a:schemeClr val="tx1"/>
                </a:solidFill>
              </a:rPr>
              <a:t>و </a:t>
            </a:r>
            <a:r>
              <a:rPr lang="en-US" sz="1900" dirty="0">
                <a:solidFill>
                  <a:schemeClr val="tx1"/>
                </a:solidFill>
              </a:rPr>
              <a:t>Twitter</a:t>
            </a:r>
            <a:r>
              <a:rPr lang="ar-EG" sz="1900" dirty="0">
                <a:solidFill>
                  <a:schemeClr val="tx1"/>
                </a:solidFill>
              </a:rPr>
              <a:t>. يجب عليك أيضًا مشاركة الرابط في مدوناتك المهنية وكذلك في موقع مؤسستك. يجب أن تشير هذه الروابط إلى نسخة المقالة المتاحة، والتي يمكن للجمهور الوصول إليها. فكر في تضمين صورة / فيديو جذابة لتشجيع الناس على قراءتها، وتأكد من الحصول على تصريح حقوق الطبع والنشر المناسبة للصورة / الفيديو.</a:t>
            </a:r>
            <a:endParaRPr lang="en-US" sz="1900" dirty="0">
              <a:solidFill>
                <a:schemeClr val="tx1"/>
              </a:solidFill>
            </a:endParaRPr>
          </a:p>
          <a:p>
            <a:pPr algn="r" rtl="1"/>
            <a:r>
              <a:rPr lang="ar-EG" sz="1900" dirty="0">
                <a:solidFill>
                  <a:schemeClr val="tx1"/>
                </a:solidFill>
              </a:rPr>
              <a:t>- قم بإنشاء ملفات تعريف عبر الإنترنت ، على موقع الويب الخاص بمؤسستك، وعلى </a:t>
            </a:r>
            <a:r>
              <a:rPr lang="en-US" sz="1900" dirty="0">
                <a:solidFill>
                  <a:schemeClr val="tx1"/>
                </a:solidFill>
              </a:rPr>
              <a:t>LinkedIn </a:t>
            </a:r>
            <a:r>
              <a:rPr lang="ar-EG" sz="1900" dirty="0">
                <a:solidFill>
                  <a:schemeClr val="tx1"/>
                </a:solidFill>
              </a:rPr>
              <a:t>،</a:t>
            </a:r>
            <a:r>
              <a:rPr lang="en-US" sz="1900" dirty="0">
                <a:solidFill>
                  <a:schemeClr val="tx1"/>
                </a:solidFill>
              </a:rPr>
              <a:t>ORCID </a:t>
            </a:r>
            <a:r>
              <a:rPr lang="ar-EG" sz="1900" dirty="0">
                <a:solidFill>
                  <a:schemeClr val="tx1"/>
                </a:solidFill>
              </a:rPr>
              <a:t> وغيرها من الأماكن المناسبة لموضوعك، مع وضع قائمة بأعمالك في ملفات التعريف الخاصة بك، ومع روابط إلى النسخة النهائية من المقالة وكذلك الإصدار الذي يمكن الوصول إليه مجاناً، عند الحاجة. تأكد من الحفاظ على هذه الملفات الشخصية محدثة.</a:t>
            </a:r>
            <a:endParaRPr lang="en-US" sz="1900" dirty="0">
              <a:solidFill>
                <a:schemeClr val="tx1"/>
              </a:solidFill>
            </a:endParaRPr>
          </a:p>
          <a:p>
            <a:pPr algn="r" rtl="1"/>
            <a:r>
              <a:rPr lang="ar-EG" sz="1900" dirty="0">
                <a:solidFill>
                  <a:schemeClr val="tx1"/>
                </a:solidFill>
              </a:rPr>
              <a:t>- قم بترويج عملك في المؤتمرات. إذا أمكن، قدم نتائج المقالة مع تحديثات في القسم الملصق أو الورق. تعتبر المؤتمرات فرصة رائعة للتعاون.</a:t>
            </a:r>
            <a:endParaRPr lang="en-US" sz="1900" dirty="0">
              <a:solidFill>
                <a:schemeClr val="tx1"/>
              </a:solidFill>
            </a:endParaRPr>
          </a:p>
          <a:p>
            <a:pPr marL="76200" indent="0">
              <a:buNone/>
            </a:pPr>
            <a:r>
              <a:rPr lang="en-US" sz="1200" i="1" dirty="0">
                <a:solidFill>
                  <a:schemeClr val="tx1"/>
                </a:solidFill>
              </a:rPr>
              <a:t>(Researcher Academy. 2018b),  (Taylor &amp; Francis, 2021)</a:t>
            </a:r>
            <a:br>
              <a:rPr lang="en-US" sz="1200" dirty="0">
                <a:solidFill>
                  <a:schemeClr val="tx1"/>
                </a:solidFill>
              </a:rPr>
            </a:br>
            <a:endParaRPr lang="en-US" sz="1200" dirty="0">
              <a:solidFill>
                <a:schemeClr val="tx1"/>
              </a:solidFill>
            </a:endParaRPr>
          </a:p>
          <a:p>
            <a:pPr marL="76200" lvl="0" indent="0" algn="l" rtl="0">
              <a:lnSpc>
                <a:spcPct val="90000"/>
              </a:lnSpc>
              <a:spcBef>
                <a:spcPts val="1000"/>
              </a:spcBef>
              <a:spcAft>
                <a:spcPts val="0"/>
              </a:spcAft>
              <a:buSzPts val="2400"/>
              <a:buNone/>
            </a:pPr>
            <a:endParaRPr sz="1200" dirty="0"/>
          </a:p>
          <a:p>
            <a:pPr marL="457200" lvl="0" indent="-381000" algn="l" rtl="0">
              <a:lnSpc>
                <a:spcPct val="90000"/>
              </a:lnSpc>
              <a:spcBef>
                <a:spcPts val="1000"/>
              </a:spcBef>
              <a:spcAft>
                <a:spcPts val="0"/>
              </a:spcAft>
              <a:buClr>
                <a:schemeClr val="lt1"/>
              </a:buClr>
              <a:buSzPts val="2400"/>
              <a:buChar char="●"/>
            </a:pPr>
            <a:br>
              <a:rPr lang="en-US" dirty="0"/>
            </a:br>
            <a:r>
              <a:rPr lang="en-US" dirty="0"/>
              <a:t> </a:t>
            </a:r>
            <a:endParaRPr dirty="0"/>
          </a:p>
          <a:p>
            <a:pPr marL="914400" lvl="1" indent="-228600" algn="just" rtl="0">
              <a:lnSpc>
                <a:spcPct val="100000"/>
              </a:lnSpc>
              <a:spcBef>
                <a:spcPts val="600"/>
              </a:spcBef>
              <a:spcAft>
                <a:spcPts val="0"/>
              </a:spcAft>
              <a:buClr>
                <a:schemeClr val="dk1"/>
              </a:buClr>
              <a:buSzPts val="2400"/>
              <a:buFont typeface="Courier New"/>
              <a:buNone/>
            </a:pPr>
            <a:endParaRPr dirty="0"/>
          </a:p>
          <a:p>
            <a:pPr marL="914400" lvl="1" indent="-228600" algn="just" rtl="0">
              <a:lnSpc>
                <a:spcPct val="100000"/>
              </a:lnSpc>
              <a:spcBef>
                <a:spcPts val="600"/>
              </a:spcBef>
              <a:spcAft>
                <a:spcPts val="0"/>
              </a:spcAft>
              <a:buClr>
                <a:schemeClr val="dk1"/>
              </a:buClr>
              <a:buSzPts val="2400"/>
              <a:buFont typeface="Courier New"/>
              <a:buNone/>
            </a:pPr>
            <a:endParaRPr dirty="0"/>
          </a:p>
          <a:p>
            <a:pPr marL="457200" lvl="0" indent="-381000" algn="l" rtl="0">
              <a:lnSpc>
                <a:spcPct val="90000"/>
              </a:lnSpc>
              <a:spcBef>
                <a:spcPts val="1000"/>
              </a:spcBef>
              <a:spcAft>
                <a:spcPts val="0"/>
              </a:spcAft>
              <a:buClr>
                <a:schemeClr val="lt1"/>
              </a:buClr>
              <a:buSzPts val="2400"/>
              <a:buChar char="●"/>
            </a:pPr>
            <a:br>
              <a:rPr lang="en-US" dirty="0"/>
            </a:b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2"/>
          <p:cNvSpPr txBox="1">
            <a:spLocks noGrp="1"/>
          </p:cNvSpPr>
          <p:nvPr>
            <p:ph type="title"/>
          </p:nvPr>
        </p:nvSpPr>
        <p:spPr>
          <a:xfrm>
            <a:off x="5943600" y="457200"/>
            <a:ext cx="876681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ar-EG" dirty="0">
                <a:solidFill>
                  <a:srgbClr val="586F7C"/>
                </a:solidFill>
                <a:latin typeface="Open Sans"/>
                <a:ea typeface="Open Sans"/>
                <a:cs typeface="Open Sans"/>
                <a:sym typeface="Open Sans"/>
              </a:rPr>
              <a:t>مراقبة التأثير</a:t>
            </a:r>
            <a:endParaRPr dirty="0">
              <a:solidFill>
                <a:srgbClr val="586F7C"/>
              </a:solidFill>
              <a:latin typeface="Open Sans"/>
              <a:ea typeface="Open Sans"/>
              <a:cs typeface="Open Sans"/>
              <a:sym typeface="Open Sans"/>
            </a:endParaRPr>
          </a:p>
        </p:txBody>
      </p:sp>
      <p:sp>
        <p:nvSpPr>
          <p:cNvPr id="175" name="Google Shape;175;p12"/>
          <p:cNvSpPr txBox="1">
            <a:spLocks noGrp="1"/>
          </p:cNvSpPr>
          <p:nvPr>
            <p:ph type="body" idx="1"/>
          </p:nvPr>
        </p:nvSpPr>
        <p:spPr>
          <a:xfrm>
            <a:off x="297181" y="2137359"/>
            <a:ext cx="10126980" cy="3044241"/>
          </a:xfrm>
          <a:prstGeom prst="rect">
            <a:avLst/>
          </a:prstGeom>
          <a:noFill/>
          <a:ln>
            <a:noFill/>
          </a:ln>
        </p:spPr>
        <p:txBody>
          <a:bodyPr spcFirstLastPara="1" wrap="square" lIns="91425" tIns="45700" rIns="91425" bIns="45700" anchor="t" anchorCtr="0">
            <a:noAutofit/>
          </a:bodyPr>
          <a:lstStyle/>
          <a:p>
            <a:pPr algn="just" rtl="1"/>
            <a:r>
              <a:rPr lang="ar-EG" sz="2800" dirty="0"/>
              <a:t>يهدف </a:t>
            </a:r>
            <a:r>
              <a:rPr lang="ar-EG" sz="2800" dirty="0">
                <a:solidFill>
                  <a:schemeClr val="tx1"/>
                </a:solidFill>
              </a:rPr>
              <a:t>نشر ناتج البحث إلى إحداث تأثير على قراء البحث . ويمكن قياس تأثير البحث بعدة طرق، بما في ذلك التحليل البيبليومترى وتحليل الإقتباس لمقالات الباحث. لعرض تأثير البحث الخاص بك ، تأكد من تتبع المقاييس ، بما في ذلك </a:t>
            </a:r>
            <a:r>
              <a:rPr lang="en-US" sz="2800" u="sng" dirty="0" err="1">
                <a:solidFill>
                  <a:schemeClr val="hlink"/>
                </a:solidFill>
                <a:hlinkClick r:id="rId3"/>
              </a:rPr>
              <a:t>altmetrics</a:t>
            </a:r>
            <a:r>
              <a:rPr lang="en-US" sz="2800" dirty="0">
                <a:solidFill>
                  <a:schemeClr val="tx1"/>
                </a:solidFill>
              </a:rPr>
              <a:t> </a:t>
            </a:r>
            <a:r>
              <a:rPr lang="ar-EG" sz="2800" dirty="0">
                <a:solidFill>
                  <a:schemeClr val="tx1"/>
                </a:solidFill>
              </a:rPr>
              <a:t>الخاصة بأعمالك، وإتاحة هذه المقاييس في ملف التعريف الخاص بك. </a:t>
            </a:r>
          </a:p>
          <a:p>
            <a:pPr algn="just" rtl="1"/>
            <a:r>
              <a:rPr lang="ar-EG" sz="2800" dirty="0">
                <a:solidFill>
                  <a:schemeClr val="tx1"/>
                </a:solidFill>
              </a:rPr>
              <a:t>ارجع إلى العرض التقديمي 1.2 لتقييم البحوث وقياسات المراجع للحصول على تفاصيل هذا الموضوع.</a:t>
            </a:r>
            <a:endParaRPr lang="en-US" sz="2800" dirty="0">
              <a:solidFill>
                <a:schemeClr val="tx1"/>
              </a:solidFill>
            </a:endParaRPr>
          </a:p>
          <a:p>
            <a:pPr marL="457200" lvl="0" indent="-381000" algn="l" rtl="0">
              <a:lnSpc>
                <a:spcPct val="90000"/>
              </a:lnSpc>
              <a:spcBef>
                <a:spcPts val="1000"/>
              </a:spcBef>
              <a:spcAft>
                <a:spcPts val="0"/>
              </a:spcAft>
              <a:buClr>
                <a:schemeClr val="lt1"/>
              </a:buClr>
              <a:buSzPts val="2400"/>
              <a:buChar char="●"/>
            </a:pPr>
            <a:br>
              <a:rPr lang="en-US" sz="2800" dirty="0"/>
            </a:br>
            <a:endParaRPr sz="2800" dirty="0"/>
          </a:p>
          <a:p>
            <a:pPr marL="457200" lvl="0" indent="-381000" algn="l" rtl="0">
              <a:lnSpc>
                <a:spcPct val="90000"/>
              </a:lnSpc>
              <a:spcBef>
                <a:spcPts val="1000"/>
              </a:spcBef>
              <a:spcAft>
                <a:spcPts val="0"/>
              </a:spcAft>
              <a:buClr>
                <a:schemeClr val="lt1"/>
              </a:buClr>
              <a:buSzPts val="2400"/>
              <a:buChar char="●"/>
            </a:pPr>
            <a:br>
              <a:rPr lang="en-US" dirty="0"/>
            </a:br>
            <a:r>
              <a:rPr lang="en-US" dirty="0"/>
              <a:t> </a:t>
            </a:r>
            <a:endParaRPr dirty="0"/>
          </a:p>
          <a:p>
            <a:pPr marL="914400" lvl="1" indent="-228600" algn="just" rtl="0">
              <a:lnSpc>
                <a:spcPct val="100000"/>
              </a:lnSpc>
              <a:spcBef>
                <a:spcPts val="600"/>
              </a:spcBef>
              <a:spcAft>
                <a:spcPts val="0"/>
              </a:spcAft>
              <a:buClr>
                <a:schemeClr val="dk1"/>
              </a:buClr>
              <a:buSzPts val="2400"/>
              <a:buFont typeface="Courier New"/>
              <a:buNone/>
            </a:pPr>
            <a:endParaRPr dirty="0"/>
          </a:p>
          <a:p>
            <a:pPr marL="914400" lvl="1" indent="-228600" algn="just" rtl="0">
              <a:lnSpc>
                <a:spcPct val="100000"/>
              </a:lnSpc>
              <a:spcBef>
                <a:spcPts val="600"/>
              </a:spcBef>
              <a:spcAft>
                <a:spcPts val="0"/>
              </a:spcAft>
              <a:buClr>
                <a:schemeClr val="dk1"/>
              </a:buClr>
              <a:buSzPts val="2400"/>
              <a:buFont typeface="Courier New"/>
              <a:buNone/>
            </a:pPr>
            <a:endParaRPr dirty="0"/>
          </a:p>
          <a:p>
            <a:pPr marL="457200" lvl="0" indent="-381000" algn="l" rtl="0">
              <a:lnSpc>
                <a:spcPct val="90000"/>
              </a:lnSpc>
              <a:spcBef>
                <a:spcPts val="1000"/>
              </a:spcBef>
              <a:spcAft>
                <a:spcPts val="0"/>
              </a:spcAft>
              <a:buClr>
                <a:schemeClr val="lt1"/>
              </a:buClr>
              <a:buSzPts val="2400"/>
              <a:buChar char="●"/>
            </a:pPr>
            <a:br>
              <a:rPr lang="en-US" dirty="0"/>
            </a:b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7"/>
          <p:cNvSpPr txBox="1">
            <a:spLocks noGrp="1"/>
          </p:cNvSpPr>
          <p:nvPr>
            <p:ph type="title"/>
          </p:nvPr>
        </p:nvSpPr>
        <p:spPr>
          <a:xfrm>
            <a:off x="0" y="217763"/>
            <a:ext cx="8001000" cy="1080900"/>
          </a:xfrm>
          <a:prstGeom prst="rect">
            <a:avLst/>
          </a:prstGeom>
          <a:noFill/>
          <a:ln>
            <a:noFill/>
          </a:ln>
        </p:spPr>
        <p:txBody>
          <a:bodyPr spcFirstLastPara="1" wrap="square" lIns="91425" tIns="45700" rIns="91425" bIns="45700" anchor="t" anchorCtr="0">
            <a:noAutofit/>
          </a:bodyPr>
          <a:lstStyle/>
          <a:p>
            <a:pPr lvl="0" algn="ctr" rtl="1">
              <a:buClr>
                <a:schemeClr val="dk1"/>
              </a:buClr>
              <a:buSzPts val="3200"/>
            </a:pPr>
            <a:r>
              <a:rPr lang="ar-EG" sz="3100" dirty="0">
                <a:solidFill>
                  <a:srgbClr val="586F7C"/>
                </a:solidFill>
                <a:latin typeface="Open Sans"/>
                <a:ea typeface="Open Sans"/>
                <a:cs typeface="Open Sans"/>
                <a:sym typeface="Open Sans"/>
              </a:rPr>
              <a:t>موارد لمزيد من الدراسة - من شركاء </a:t>
            </a:r>
            <a:br>
              <a:rPr lang="ar-EG" sz="3100" dirty="0">
                <a:solidFill>
                  <a:srgbClr val="586F7C"/>
                </a:solidFill>
                <a:latin typeface="Open Sans"/>
                <a:ea typeface="Open Sans"/>
                <a:cs typeface="Open Sans"/>
                <a:sym typeface="Open Sans"/>
              </a:rPr>
            </a:br>
            <a:r>
              <a:rPr lang="ar-EG" sz="3100" dirty="0">
                <a:solidFill>
                  <a:srgbClr val="586F7C"/>
                </a:solidFill>
                <a:latin typeface="Open Sans"/>
                <a:ea typeface="Open Sans"/>
                <a:cs typeface="Open Sans"/>
                <a:sym typeface="Open Sans"/>
              </a:rPr>
              <a:t>" البحوث من أجل الحياة" </a:t>
            </a:r>
            <a:r>
              <a:rPr lang="en-US" sz="3100" dirty="0">
                <a:solidFill>
                  <a:srgbClr val="586F7C"/>
                </a:solidFill>
                <a:latin typeface="Open Sans"/>
                <a:ea typeface="Open Sans"/>
                <a:cs typeface="Open Sans"/>
                <a:sym typeface="Open Sans"/>
              </a:rPr>
              <a:t>Research4Life</a:t>
            </a:r>
            <a:endParaRPr sz="3100" dirty="0">
              <a:solidFill>
                <a:srgbClr val="586F7C"/>
              </a:solidFill>
              <a:latin typeface="Open Sans"/>
              <a:ea typeface="Open Sans"/>
              <a:cs typeface="Open Sans"/>
              <a:sym typeface="Open Sans"/>
            </a:endParaRPr>
          </a:p>
        </p:txBody>
      </p:sp>
      <p:sp>
        <p:nvSpPr>
          <p:cNvPr id="182" name="Google Shape;182;p17"/>
          <p:cNvSpPr txBox="1">
            <a:spLocks noGrp="1"/>
          </p:cNvSpPr>
          <p:nvPr>
            <p:ph type="body" idx="1"/>
          </p:nvPr>
        </p:nvSpPr>
        <p:spPr>
          <a:xfrm>
            <a:off x="-231320" y="1578503"/>
            <a:ext cx="12270922" cy="896490"/>
          </a:xfrm>
          <a:prstGeom prst="rect">
            <a:avLst/>
          </a:prstGeom>
          <a:noFill/>
          <a:ln>
            <a:noFill/>
          </a:ln>
        </p:spPr>
        <p:txBody>
          <a:bodyPr spcFirstLastPara="1" wrap="square" lIns="91425" tIns="45700" rIns="91425" bIns="45700" anchor="t" anchorCtr="0">
            <a:noAutofit/>
          </a:bodyPr>
          <a:lstStyle/>
          <a:p>
            <a:pPr algn="r"/>
            <a:r>
              <a:rPr lang="ar-EG" dirty="0">
                <a:solidFill>
                  <a:srgbClr val="3F3F3F"/>
                </a:solidFill>
              </a:rPr>
              <a:t>- موارد ممتازة في مواضيع النشر والاتصالات البحثية المدرجة في </a:t>
            </a:r>
            <a:r>
              <a:rPr lang="ar-EG" i="1" u="sng" dirty="0">
                <a:solidFill>
                  <a:srgbClr val="3F3F3F"/>
                </a:solidFill>
              </a:rPr>
              <a:t>صفحة  الموارد من المنظمات والناشرين ذات الصلة</a:t>
            </a:r>
          </a:p>
          <a:p>
            <a:r>
              <a:rPr lang="ar-EG" i="1" u="sng" dirty="0">
                <a:solidFill>
                  <a:srgbClr val="3F3F3F"/>
                </a:solidFill>
              </a:rPr>
              <a:t> </a:t>
            </a:r>
            <a:endParaRPr dirty="0"/>
          </a:p>
          <a:p>
            <a:pPr marL="457200" lvl="0" indent="-381000" algn="l" rtl="0">
              <a:lnSpc>
                <a:spcPct val="90000"/>
              </a:lnSpc>
              <a:spcBef>
                <a:spcPts val="1000"/>
              </a:spcBef>
              <a:spcAft>
                <a:spcPts val="0"/>
              </a:spcAft>
              <a:buClr>
                <a:schemeClr val="lt1"/>
              </a:buClr>
              <a:buSzPts val="2400"/>
              <a:buChar char="●"/>
            </a:pPr>
            <a:br>
              <a:rPr lang="en-US" dirty="0"/>
            </a:br>
            <a:endParaRPr dirty="0"/>
          </a:p>
          <a:p>
            <a:pPr marL="457200" lvl="0" indent="-381000" algn="l" rtl="0">
              <a:lnSpc>
                <a:spcPct val="90000"/>
              </a:lnSpc>
              <a:spcBef>
                <a:spcPts val="1000"/>
              </a:spcBef>
              <a:spcAft>
                <a:spcPts val="0"/>
              </a:spcAft>
              <a:buClr>
                <a:schemeClr val="lt1"/>
              </a:buClr>
              <a:buSzPts val="2400"/>
              <a:buChar char="●"/>
            </a:pPr>
            <a:br>
              <a:rPr lang="en-US" dirty="0"/>
            </a:b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p:txBody>
      </p:sp>
      <p:pic>
        <p:nvPicPr>
          <p:cNvPr id="183" name="Google Shape;183;p17" descr="C:\Users\Yuenyin\AppData\Local\Microsoft\Windows\INetCache\Content.Word\partnershipPage.png"/>
          <p:cNvPicPr preferRelativeResize="0"/>
          <p:nvPr/>
        </p:nvPicPr>
        <p:blipFill rotWithShape="1">
          <a:blip r:embed="rId3">
            <a:alphaModFix/>
          </a:blip>
          <a:srcRect/>
          <a:stretch/>
        </p:blipFill>
        <p:spPr>
          <a:xfrm>
            <a:off x="2492570" y="2590799"/>
            <a:ext cx="4935583" cy="2960915"/>
          </a:xfrm>
          <a:prstGeom prst="rect">
            <a:avLst/>
          </a:prstGeom>
          <a:noFill/>
          <a:ln w="9525" cap="flat" cmpd="sng">
            <a:solidFill>
              <a:schemeClr val="accent3"/>
            </a:solidFill>
            <a:prstDash val="solid"/>
            <a:round/>
            <a:headEnd type="none" w="sm" len="sm"/>
            <a:tailEnd type="none" w="sm" len="sm"/>
          </a:ln>
        </p:spPr>
      </p:pic>
      <p:sp>
        <p:nvSpPr>
          <p:cNvPr id="184" name="Google Shape;184;p17"/>
          <p:cNvSpPr txBox="1"/>
          <p:nvPr/>
        </p:nvSpPr>
        <p:spPr>
          <a:xfrm>
            <a:off x="-78923" y="5475515"/>
            <a:ext cx="12270922" cy="896490"/>
          </a:xfrm>
          <a:prstGeom prst="rect">
            <a:avLst/>
          </a:prstGeom>
          <a:noFill/>
          <a:ln>
            <a:noFill/>
          </a:ln>
        </p:spPr>
        <p:txBody>
          <a:bodyPr spcFirstLastPara="1" wrap="square" lIns="91425" tIns="45700" rIns="91425" bIns="45700" anchor="t" anchorCtr="0">
            <a:noAutofit/>
          </a:bodyPr>
          <a:lstStyle/>
          <a:p>
            <a:pPr marL="457200" lvl="0" indent="-381000" algn="r" rtl="1">
              <a:lnSpc>
                <a:spcPct val="90000"/>
              </a:lnSpc>
              <a:spcBef>
                <a:spcPts val="1000"/>
              </a:spcBef>
              <a:buClr>
                <a:schemeClr val="lt1"/>
              </a:buClr>
              <a:buSzPts val="2400"/>
              <a:buFont typeface="Arial"/>
              <a:buChar char="●"/>
            </a:pPr>
            <a:r>
              <a:rPr lang="ar-EG" sz="2400" dirty="0">
                <a:solidFill>
                  <a:schemeClr val="dk2"/>
                </a:solidFill>
              </a:rPr>
              <a:t>- معظم الموارد المدرجة متاحة مجانًا عبر الإنترنت. والمحتويات موجهة نحو مجموعة متنوعة من الجماهير. تغطي مواضيع وحدات التعلم جميع مراحل دورة حياة البحث.</a:t>
            </a:r>
            <a:endParaRPr lang="en-US" sz="2400" dirty="0">
              <a:solidFill>
                <a:schemeClr val="dk2"/>
              </a:solidFill>
            </a:endParaRPr>
          </a:p>
          <a:p>
            <a:pPr marL="457200" indent="-381000">
              <a:lnSpc>
                <a:spcPct val="90000"/>
              </a:lnSpc>
              <a:spcBef>
                <a:spcPts val="1000"/>
              </a:spcBef>
              <a:buClr>
                <a:schemeClr val="lt1"/>
              </a:buClr>
              <a:buSzPts val="2400"/>
              <a:buFont typeface="Arial"/>
              <a:buChar char="●"/>
            </a:pPr>
            <a:r>
              <a:rPr lang="en-US" sz="1800" b="0" i="1" u="none" strike="noStrike" cap="none" dirty="0">
                <a:solidFill>
                  <a:schemeClr val="dk2"/>
                </a:solidFill>
                <a:latin typeface="Arial"/>
                <a:ea typeface="Arial"/>
                <a:cs typeface="Arial"/>
                <a:sym typeface="Arial"/>
              </a:rPr>
              <a:t>(Research4Life, 2021b)</a:t>
            </a:r>
            <a:br>
              <a:rPr lang="en-US" sz="1800" b="0" i="0" u="none" strike="noStrike" cap="none" dirty="0">
                <a:solidFill>
                  <a:schemeClr val="dk2"/>
                </a:solidFill>
                <a:latin typeface="Arial"/>
                <a:ea typeface="Arial"/>
                <a:cs typeface="Arial"/>
                <a:sym typeface="Arial"/>
              </a:rPr>
            </a:br>
            <a:endParaRPr lang="en-US" sz="1800" b="0" i="0" u="none" strike="noStrike" cap="none" dirty="0">
              <a:solidFill>
                <a:schemeClr val="dk2"/>
              </a:solidFill>
              <a:latin typeface="Arial"/>
              <a:ea typeface="Arial"/>
              <a:cs typeface="Arial"/>
              <a:sym typeface="Arial"/>
            </a:endParaRPr>
          </a:p>
          <a:p>
            <a:pPr marL="457200" lvl="0" indent="-381000" algn="r">
              <a:lnSpc>
                <a:spcPct val="90000"/>
              </a:lnSpc>
              <a:spcBef>
                <a:spcPts val="1000"/>
              </a:spcBef>
              <a:buClr>
                <a:schemeClr val="lt1"/>
              </a:buClr>
              <a:buSzPts val="2400"/>
              <a:buFont typeface="Arial"/>
              <a:buChar char="●"/>
            </a:pPr>
            <a:br>
              <a:rPr lang="en-US" sz="2400" b="0" i="0" u="none" strike="noStrike" cap="none" dirty="0">
                <a:solidFill>
                  <a:schemeClr val="dk2"/>
                </a:solidFill>
                <a:latin typeface="Arial"/>
                <a:ea typeface="Arial"/>
                <a:cs typeface="Arial"/>
                <a:sym typeface="Arial"/>
              </a:rPr>
            </a:br>
            <a:endParaRPr sz="2400" b="0" i="0" u="none" strike="noStrike" cap="none" dirty="0">
              <a:solidFill>
                <a:srgbClr val="3F3F3F"/>
              </a:solidFill>
              <a:latin typeface="Arial"/>
              <a:ea typeface="Arial"/>
              <a:cs typeface="Arial"/>
              <a:sym typeface="Arial"/>
            </a:endParaRPr>
          </a:p>
          <a:p>
            <a:pPr marL="76200" marR="0" lvl="0" indent="0" algn="just" rtl="0">
              <a:lnSpc>
                <a:spcPct val="100000"/>
              </a:lnSpc>
              <a:spcBef>
                <a:spcPts val="600"/>
              </a:spcBef>
              <a:spcAft>
                <a:spcPts val="0"/>
              </a:spcAft>
              <a:buClr>
                <a:schemeClr val="dk1"/>
              </a:buClr>
              <a:buSzPts val="2400"/>
              <a:buFont typeface="Arial"/>
              <a:buNone/>
            </a:pPr>
            <a:endParaRPr sz="2400" b="0" i="0" u="none" strike="noStrike" cap="none" dirty="0">
              <a:solidFill>
                <a:srgbClr val="3F3F3F"/>
              </a:solidFill>
              <a:latin typeface="Arial"/>
              <a:ea typeface="Arial"/>
              <a:cs typeface="Arial"/>
              <a:sym typeface="Arial"/>
            </a:endParaRPr>
          </a:p>
          <a:p>
            <a:pPr marL="76200" marR="0" lvl="0" indent="0" algn="just" rtl="0">
              <a:lnSpc>
                <a:spcPct val="100000"/>
              </a:lnSpc>
              <a:spcBef>
                <a:spcPts val="600"/>
              </a:spcBef>
              <a:spcAft>
                <a:spcPts val="0"/>
              </a:spcAft>
              <a:buClr>
                <a:schemeClr val="dk1"/>
              </a:buClr>
              <a:buSzPts val="2400"/>
              <a:buFont typeface="Arial"/>
              <a:buNone/>
            </a:pPr>
            <a:endParaRPr sz="2400" b="0" i="0" u="none" strike="noStrike" cap="none" dirty="0">
              <a:solidFill>
                <a:srgbClr val="3F3F3F"/>
              </a:solidFill>
              <a:latin typeface="Arial"/>
              <a:ea typeface="Arial"/>
              <a:cs typeface="Arial"/>
              <a:sym typeface="Arial"/>
            </a:endParaRPr>
          </a:p>
          <a:p>
            <a:pPr marL="76200" marR="0" lvl="0" indent="0" algn="just" rtl="0">
              <a:lnSpc>
                <a:spcPct val="100000"/>
              </a:lnSpc>
              <a:spcBef>
                <a:spcPts val="600"/>
              </a:spcBef>
              <a:spcAft>
                <a:spcPts val="0"/>
              </a:spcAft>
              <a:buClr>
                <a:schemeClr val="dk1"/>
              </a:buClr>
              <a:buSzPts val="2400"/>
              <a:buFont typeface="Arial"/>
              <a:buNone/>
            </a:pPr>
            <a:endParaRPr sz="2400" b="0" i="0" u="none" strike="noStrike" cap="none" dirty="0">
              <a:solidFill>
                <a:srgbClr val="3F3F3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8"/>
          <p:cNvSpPr txBox="1">
            <a:spLocks noGrp="1"/>
          </p:cNvSpPr>
          <p:nvPr>
            <p:ph type="title"/>
          </p:nvPr>
        </p:nvSpPr>
        <p:spPr>
          <a:xfrm>
            <a:off x="10758" y="533400"/>
            <a:ext cx="8218842" cy="1080900"/>
          </a:xfrm>
          <a:prstGeom prst="rect">
            <a:avLst/>
          </a:prstGeom>
          <a:noFill/>
          <a:ln>
            <a:noFill/>
          </a:ln>
        </p:spPr>
        <p:txBody>
          <a:bodyPr spcFirstLastPara="1" wrap="square" lIns="91425" tIns="45700" rIns="91425" bIns="45700" anchor="t" anchorCtr="0">
            <a:noAutofit/>
          </a:bodyPr>
          <a:lstStyle/>
          <a:p>
            <a:pPr lvl="0" algn="ctr" rtl="1">
              <a:buClr>
                <a:schemeClr val="dk1"/>
              </a:buClr>
              <a:buSzPts val="3200"/>
            </a:pPr>
            <a:r>
              <a:rPr lang="ar-EG" sz="2800" dirty="0">
                <a:solidFill>
                  <a:srgbClr val="586F7C"/>
                </a:solidFill>
                <a:latin typeface="Open Sans"/>
                <a:ea typeface="Open Sans"/>
                <a:cs typeface="Open Sans"/>
                <a:sym typeface="Open Sans"/>
              </a:rPr>
              <a:t>موارد لمزيد من الدراسة - الببليوغرافيا على شبكة الإنترنت في </a:t>
            </a:r>
            <a:r>
              <a:rPr lang="en-US" sz="2800" dirty="0">
                <a:solidFill>
                  <a:srgbClr val="586F7C"/>
                </a:solidFill>
                <a:latin typeface="Open Sans"/>
                <a:ea typeface="Open Sans"/>
                <a:cs typeface="Open Sans"/>
                <a:sym typeface="Open Sans"/>
              </a:rPr>
              <a:t>Research4Life Authors hub</a:t>
            </a:r>
            <a:br>
              <a:rPr lang="ar-EG" sz="2800" dirty="0">
                <a:solidFill>
                  <a:srgbClr val="586F7C"/>
                </a:solidFill>
                <a:latin typeface="Open Sans"/>
                <a:ea typeface="Open Sans"/>
                <a:cs typeface="Open Sans"/>
                <a:sym typeface="Open Sans"/>
              </a:rPr>
            </a:br>
            <a:r>
              <a:rPr lang="ar-EG" sz="2800" dirty="0">
                <a:solidFill>
                  <a:srgbClr val="586F7C"/>
                </a:solidFill>
                <a:latin typeface="Open Sans"/>
                <a:ea typeface="Open Sans"/>
                <a:cs typeface="Open Sans"/>
                <a:sym typeface="Open Sans"/>
              </a:rPr>
              <a:t>				</a:t>
            </a:r>
            <a:r>
              <a:rPr lang="en-US" sz="2800" dirty="0">
                <a:solidFill>
                  <a:srgbClr val="586F7C"/>
                </a:solidFill>
                <a:latin typeface="Open Sans"/>
                <a:ea typeface="Open Sans"/>
                <a:cs typeface="Open Sans"/>
                <a:sym typeface="Open Sans"/>
              </a:rPr>
              <a:t> </a:t>
            </a:r>
            <a:endParaRPr sz="2800" dirty="0">
              <a:solidFill>
                <a:srgbClr val="586F7C"/>
              </a:solidFill>
              <a:latin typeface="Open Sans"/>
              <a:ea typeface="Open Sans"/>
              <a:cs typeface="Open Sans"/>
              <a:sym typeface="Open Sans"/>
            </a:endParaRPr>
          </a:p>
        </p:txBody>
      </p:sp>
      <p:sp>
        <p:nvSpPr>
          <p:cNvPr id="191" name="Google Shape;191;p18"/>
          <p:cNvSpPr txBox="1">
            <a:spLocks noGrp="1"/>
          </p:cNvSpPr>
          <p:nvPr>
            <p:ph type="body" idx="1"/>
          </p:nvPr>
        </p:nvSpPr>
        <p:spPr>
          <a:xfrm>
            <a:off x="-78923" y="1578503"/>
            <a:ext cx="10035540" cy="89649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endParaRPr/>
          </a:p>
          <a:p>
            <a:pPr marL="457200" lvl="0" indent="-381000" algn="l" rtl="0">
              <a:lnSpc>
                <a:spcPct val="90000"/>
              </a:lnSpc>
              <a:spcBef>
                <a:spcPts val="1000"/>
              </a:spcBef>
              <a:spcAft>
                <a:spcPts val="0"/>
              </a:spcAft>
              <a:buClr>
                <a:schemeClr val="lt1"/>
              </a:buClr>
              <a:buSzPts val="2400"/>
              <a:buChar char="●"/>
            </a:pPr>
            <a:br>
              <a:rPr lang="en-US"/>
            </a:br>
            <a:endParaRPr/>
          </a:p>
          <a:p>
            <a:pPr marL="457200" lvl="0" indent="-381000" algn="l" rtl="0">
              <a:lnSpc>
                <a:spcPct val="90000"/>
              </a:lnSpc>
              <a:spcBef>
                <a:spcPts val="1000"/>
              </a:spcBef>
              <a:spcAft>
                <a:spcPts val="0"/>
              </a:spcAft>
              <a:buClr>
                <a:schemeClr val="lt1"/>
              </a:buClr>
              <a:buSzPts val="2400"/>
              <a:buChar char="●"/>
            </a:pPr>
            <a:br>
              <a:rPr lang="en-US"/>
            </a:br>
            <a:endParaRPr>
              <a:solidFill>
                <a:srgbClr val="3F3F3F"/>
              </a:solidFill>
            </a:endParaRPr>
          </a:p>
          <a:p>
            <a:pPr marL="76200" lvl="0" indent="0" algn="just" rtl="0">
              <a:lnSpc>
                <a:spcPct val="100000"/>
              </a:lnSpc>
              <a:spcBef>
                <a:spcPts val="600"/>
              </a:spcBef>
              <a:spcAft>
                <a:spcPts val="0"/>
              </a:spcAft>
              <a:buClr>
                <a:schemeClr val="dk1"/>
              </a:buClr>
              <a:buSzPts val="2400"/>
              <a:buNone/>
            </a:pPr>
            <a:endParaRPr>
              <a:solidFill>
                <a:srgbClr val="3F3F3F"/>
              </a:solidFill>
            </a:endParaRPr>
          </a:p>
          <a:p>
            <a:pPr marL="76200" lvl="0" indent="0" algn="just" rtl="0">
              <a:lnSpc>
                <a:spcPct val="100000"/>
              </a:lnSpc>
              <a:spcBef>
                <a:spcPts val="600"/>
              </a:spcBef>
              <a:spcAft>
                <a:spcPts val="0"/>
              </a:spcAft>
              <a:buClr>
                <a:schemeClr val="dk1"/>
              </a:buClr>
              <a:buSzPts val="2400"/>
              <a:buNone/>
            </a:pPr>
            <a:endParaRPr>
              <a:solidFill>
                <a:srgbClr val="3F3F3F"/>
              </a:solidFill>
            </a:endParaRPr>
          </a:p>
          <a:p>
            <a:pPr marL="76200" lvl="0" indent="0" algn="just" rtl="0">
              <a:lnSpc>
                <a:spcPct val="100000"/>
              </a:lnSpc>
              <a:spcBef>
                <a:spcPts val="600"/>
              </a:spcBef>
              <a:spcAft>
                <a:spcPts val="0"/>
              </a:spcAft>
              <a:buClr>
                <a:schemeClr val="dk1"/>
              </a:buClr>
              <a:buSzPts val="2400"/>
              <a:buNone/>
            </a:pPr>
            <a:endParaRPr>
              <a:solidFill>
                <a:srgbClr val="3F3F3F"/>
              </a:solidFill>
            </a:endParaRPr>
          </a:p>
        </p:txBody>
      </p:sp>
      <p:pic>
        <p:nvPicPr>
          <p:cNvPr id="192" name="Google Shape;192;p18" descr="https://lh5.googleusercontent.com/NFjdCRTMyfQ0cSUlmEWWYomZaq2nRv7vMnZkFPl5a_NKcqEbduAHjokJo8HjDbCT3fNvLQRspmshcUhhbyvbQiRp7HbWpDK5bwUfyZgGHEYvtE9YKNsp27iy-Z-LYKqzzd3LJSs"/>
          <p:cNvPicPr preferRelativeResize="0"/>
          <p:nvPr/>
        </p:nvPicPr>
        <p:blipFill rotWithShape="1">
          <a:blip r:embed="rId3">
            <a:alphaModFix/>
          </a:blip>
          <a:srcRect/>
          <a:stretch/>
        </p:blipFill>
        <p:spPr>
          <a:xfrm>
            <a:off x="3429000" y="2895600"/>
            <a:ext cx="5000625" cy="3114676"/>
          </a:xfrm>
          <a:prstGeom prst="rect">
            <a:avLst/>
          </a:prstGeom>
          <a:noFill/>
          <a:ln w="9525" cap="flat" cmpd="sng">
            <a:solidFill>
              <a:schemeClr val="accent3"/>
            </a:solidFill>
            <a:prstDash val="solid"/>
            <a:round/>
            <a:headEnd type="none" w="sm" len="sm"/>
            <a:tailEnd type="none" w="sm" len="sm"/>
          </a:ln>
        </p:spPr>
      </p:pic>
      <p:sp>
        <p:nvSpPr>
          <p:cNvPr id="193" name="Google Shape;193;p18"/>
          <p:cNvSpPr txBox="1"/>
          <p:nvPr/>
        </p:nvSpPr>
        <p:spPr>
          <a:xfrm>
            <a:off x="1600200" y="1524000"/>
            <a:ext cx="10199914" cy="2185173"/>
          </a:xfrm>
          <a:prstGeom prst="rect">
            <a:avLst/>
          </a:prstGeom>
          <a:noFill/>
          <a:ln>
            <a:noFill/>
          </a:ln>
        </p:spPr>
        <p:txBody>
          <a:bodyPr spcFirstLastPara="1" wrap="square" lIns="91425" tIns="45700" rIns="91425" bIns="45700" anchor="t" anchorCtr="0">
            <a:spAutoFit/>
          </a:bodyPr>
          <a:lstStyle/>
          <a:p>
            <a:pPr algn="r" rtl="1"/>
            <a:r>
              <a:rPr lang="ar-EG" sz="2000" dirty="0"/>
              <a:t>يمكن الوصول إليها من</a:t>
            </a:r>
            <a:r>
              <a:rPr lang="en-US" sz="2000" b="0" i="0" u="sng" strike="noStrike" cap="none" dirty="0">
                <a:solidFill>
                  <a:srgbClr val="3F3F3F"/>
                </a:solidFill>
                <a:latin typeface="Arial"/>
                <a:ea typeface="Arial"/>
                <a:cs typeface="Arial"/>
                <a:sym typeface="Arial"/>
                <a:hlinkClick r:id="rId4">
                  <a:extLst>
                    <a:ext uri="{A12FA001-AC4F-418D-AE19-62706E023703}">
                      <ahyp:hlinkClr xmlns:ahyp="http://schemas.microsoft.com/office/drawing/2018/hyperlinkcolor" val="tx"/>
                    </a:ext>
                  </a:extLst>
                </a:hlinkClick>
              </a:rPr>
              <a:t>Authors hub </a:t>
            </a:r>
            <a:r>
              <a:rPr lang="ar-EG" sz="2000" b="0" i="0" strike="noStrike" cap="none" dirty="0">
                <a:solidFill>
                  <a:srgbClr val="3F3F3F"/>
                </a:solidFill>
                <a:latin typeface="Arial"/>
                <a:ea typeface="Arial"/>
                <a:cs typeface="Arial"/>
                <a:sym typeface="Arial"/>
              </a:rPr>
              <a:t> من </a:t>
            </a:r>
            <a:r>
              <a:rPr lang="ar-EG" sz="2000" dirty="0"/>
              <a:t>القائمة المنسدلة لمجموعات "البحوث من أجل الحياة"</a:t>
            </a:r>
            <a:r>
              <a:rPr lang="en-US" sz="2000" dirty="0"/>
              <a:t>Resesarch4Life </a:t>
            </a:r>
            <a:r>
              <a:rPr lang="ar-EG" sz="2000" dirty="0"/>
              <a:t>، مهارات المؤلف على شبكة الإنترنت</a:t>
            </a:r>
            <a:r>
              <a:rPr lang="en-US" sz="2000" dirty="0"/>
              <a:t>   </a:t>
            </a:r>
            <a:r>
              <a:rPr lang="en-US" sz="2000" u="sng" dirty="0">
                <a:hlinkClick r:id="rId5"/>
              </a:rPr>
              <a:t>Author Skills Web-bibliography</a:t>
            </a:r>
            <a:r>
              <a:rPr lang="en-US" sz="2000" dirty="0"/>
              <a:t> </a:t>
            </a:r>
            <a:r>
              <a:rPr lang="ar-EG" sz="2000" dirty="0"/>
              <a:t> وهي:</a:t>
            </a:r>
            <a:endParaRPr lang="en-US" sz="2000" dirty="0"/>
          </a:p>
          <a:p>
            <a:pPr algn="r" rtl="1"/>
            <a:r>
              <a:rPr lang="ar-EG" sz="2000" dirty="0"/>
              <a:t>"</a:t>
            </a:r>
            <a:r>
              <a:rPr lang="ar-EG" sz="2000" i="1" dirty="0"/>
              <a:t>قائمة مشروحة من الروابط إلى المعلومات حول كيفية إجراء البحوث الأخلاقية، وقراءة وكتابة بحث أو مقالة علمية ، وكتابة ملخص منظم ، وإعداد مقالات لتقديمها، وكتابة الحواشي والببليوغرافيات. تمنح هذه الروابط المشاركين موارد قيمة متوفرة على الإنترنت.</a:t>
            </a:r>
            <a:r>
              <a:rPr lang="ar-EG" sz="2000" dirty="0"/>
              <a:t> "</a:t>
            </a:r>
            <a:endParaRPr lang="en-US" sz="2000" dirty="0"/>
          </a:p>
          <a:p>
            <a:pPr marL="0" marR="0" lvl="3" indent="0" algn="l" rtl="0">
              <a:lnSpc>
                <a:spcPct val="100000"/>
              </a:lnSpc>
              <a:spcBef>
                <a:spcPts val="0"/>
              </a:spcBef>
              <a:spcAft>
                <a:spcPts val="0"/>
              </a:spcAft>
              <a:buNone/>
            </a:pPr>
            <a:br>
              <a:rPr lang="en-US" sz="1800" b="0" i="1" u="none" strike="noStrike" cap="none" dirty="0">
                <a:solidFill>
                  <a:srgbClr val="000000"/>
                </a:solidFill>
                <a:latin typeface="Arial"/>
                <a:ea typeface="Arial"/>
                <a:cs typeface="Arial"/>
                <a:sym typeface="Arial"/>
              </a:rPr>
            </a:br>
            <a:endParaRPr sz="1800" b="0" i="1" u="none" strike="noStrike" cap="none" dirty="0">
              <a:solidFill>
                <a:srgbClr val="000000"/>
              </a:solidFill>
              <a:latin typeface="Arial"/>
              <a:ea typeface="Arial"/>
              <a:cs typeface="Arial"/>
              <a:sym typeface="Arial"/>
            </a:endParaRPr>
          </a:p>
        </p:txBody>
      </p:sp>
      <p:sp>
        <p:nvSpPr>
          <p:cNvPr id="194" name="Google Shape;194;p18"/>
          <p:cNvSpPr txBox="1"/>
          <p:nvPr/>
        </p:nvSpPr>
        <p:spPr>
          <a:xfrm>
            <a:off x="3733800" y="6266873"/>
            <a:ext cx="5076825" cy="477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dirty="0">
                <a:solidFill>
                  <a:srgbClr val="3F3F3F"/>
                </a:solidFill>
                <a:latin typeface="Arial"/>
                <a:ea typeface="Arial"/>
                <a:cs typeface="Arial"/>
                <a:sym typeface="Arial"/>
              </a:rPr>
              <a:t>Author skills Web-bibliography (Research4Life, 2021c)</a:t>
            </a:r>
            <a:br>
              <a:rPr lang="en-US" sz="1100" b="0" i="0" u="none" strike="noStrike" cap="none" dirty="0">
                <a:solidFill>
                  <a:srgbClr val="000000"/>
                </a:solidFill>
                <a:latin typeface="Arial"/>
                <a:ea typeface="Arial"/>
                <a:cs typeface="Arial"/>
                <a:sym typeface="Arial"/>
              </a:rPr>
            </a:br>
            <a:endParaRPr sz="1100" b="0"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9"/>
          <p:cNvSpPr txBox="1">
            <a:spLocks noGrp="1"/>
          </p:cNvSpPr>
          <p:nvPr>
            <p:ph type="title"/>
          </p:nvPr>
        </p:nvSpPr>
        <p:spPr>
          <a:xfrm>
            <a:off x="6324600" y="533400"/>
            <a:ext cx="787527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ar-EG" sz="3200" dirty="0">
                <a:solidFill>
                  <a:srgbClr val="586F7C"/>
                </a:solidFill>
                <a:latin typeface="Open Sans"/>
                <a:ea typeface="Open Sans"/>
                <a:cs typeface="Open Sans"/>
                <a:sym typeface="Open Sans"/>
              </a:rPr>
              <a:t>الملخص</a:t>
            </a:r>
            <a:endParaRPr sz="3200" dirty="0">
              <a:solidFill>
                <a:srgbClr val="586F7C"/>
              </a:solidFill>
              <a:latin typeface="Open Sans"/>
              <a:ea typeface="Open Sans"/>
              <a:cs typeface="Open Sans"/>
              <a:sym typeface="Open Sans"/>
            </a:endParaRPr>
          </a:p>
        </p:txBody>
      </p:sp>
      <p:sp>
        <p:nvSpPr>
          <p:cNvPr id="201" name="Google Shape;201;p19"/>
          <p:cNvSpPr txBox="1">
            <a:spLocks noGrp="1"/>
          </p:cNvSpPr>
          <p:nvPr>
            <p:ph type="body" idx="1"/>
          </p:nvPr>
        </p:nvSpPr>
        <p:spPr>
          <a:xfrm>
            <a:off x="304800" y="2057400"/>
            <a:ext cx="11098529" cy="4028151"/>
          </a:xfrm>
          <a:prstGeom prst="rect">
            <a:avLst/>
          </a:prstGeom>
          <a:noFill/>
          <a:ln>
            <a:noFill/>
          </a:ln>
        </p:spPr>
        <p:txBody>
          <a:bodyPr spcFirstLastPara="1" wrap="square" lIns="91425" tIns="45700" rIns="91425" bIns="45700" anchor="t" anchorCtr="0">
            <a:noAutofit/>
          </a:bodyPr>
          <a:lstStyle/>
          <a:p>
            <a:pPr algn="r" rtl="1"/>
            <a:endParaRPr lang="ar-EG" sz="2800" dirty="0">
              <a:solidFill>
                <a:schemeClr val="tx1"/>
              </a:solidFill>
            </a:endParaRPr>
          </a:p>
          <a:p>
            <a:pPr algn="r" rtl="1"/>
            <a:r>
              <a:rPr lang="ar-EG" sz="2800" dirty="0">
                <a:solidFill>
                  <a:schemeClr val="tx1"/>
                </a:solidFill>
              </a:rPr>
              <a:t>هذا العرض:</a:t>
            </a:r>
            <a:endParaRPr lang="en-US" sz="2800" dirty="0">
              <a:solidFill>
                <a:schemeClr val="tx1"/>
              </a:solidFill>
            </a:endParaRPr>
          </a:p>
          <a:p>
            <a:pPr algn="r" rtl="1"/>
            <a:r>
              <a:rPr lang="ar-EG" sz="2800" dirty="0">
                <a:solidFill>
                  <a:schemeClr val="tx1"/>
                </a:solidFill>
              </a:rPr>
              <a:t>- ناقش عمليات التقديم ومراجعة النظراء لنشر مقال علمي.</a:t>
            </a:r>
            <a:endParaRPr lang="en-US" sz="2800" dirty="0">
              <a:solidFill>
                <a:schemeClr val="tx1"/>
              </a:solidFill>
            </a:endParaRPr>
          </a:p>
          <a:p>
            <a:pPr algn="r" rtl="1"/>
            <a:r>
              <a:rPr lang="en-US" sz="2800" dirty="0">
                <a:solidFill>
                  <a:schemeClr val="tx1"/>
                </a:solidFill>
              </a:rPr>
              <a:t> </a:t>
            </a:r>
            <a:r>
              <a:rPr lang="ar-EG" sz="2800" dirty="0">
                <a:solidFill>
                  <a:schemeClr val="tx1"/>
                </a:solidFill>
              </a:rPr>
              <a:t>- سلط الضوء على أهمية تعزيز ورصد تأثير نتائج البحث.</a:t>
            </a:r>
            <a:endParaRPr lang="en-US" sz="2800" dirty="0">
              <a:solidFill>
                <a:schemeClr val="tx1"/>
              </a:solidFill>
            </a:endParaRPr>
          </a:p>
          <a:p>
            <a:pPr algn="r" rtl="1"/>
            <a:r>
              <a:rPr lang="en-US" sz="2800" dirty="0">
                <a:solidFill>
                  <a:schemeClr val="tx1"/>
                </a:solidFill>
              </a:rPr>
              <a:t> </a:t>
            </a:r>
            <a:r>
              <a:rPr lang="ar-EG" sz="2800" dirty="0">
                <a:solidFill>
                  <a:schemeClr val="tx1"/>
                </a:solidFill>
              </a:rPr>
              <a:t>- تضمنت مؤشرات إلى موارد شركاء " البحوث من أجل الحياة"</a:t>
            </a:r>
            <a:r>
              <a:rPr lang="en-US" sz="2800" dirty="0">
                <a:solidFill>
                  <a:schemeClr val="tx1"/>
                </a:solidFill>
              </a:rPr>
              <a:t>Research4Life </a:t>
            </a:r>
            <a:r>
              <a:rPr lang="ar-EG" sz="2800" dirty="0">
                <a:solidFill>
                  <a:schemeClr val="tx1"/>
                </a:solidFill>
              </a:rPr>
              <a:t> وملتقى مؤلفى " البحوث من أجل الحياة"</a:t>
            </a:r>
            <a:r>
              <a:rPr lang="en-US" sz="2800" dirty="0">
                <a:solidFill>
                  <a:schemeClr val="tx1"/>
                </a:solidFill>
              </a:rPr>
              <a:t> Research4Life</a:t>
            </a:r>
            <a:r>
              <a:rPr lang="ar-EG" sz="2800" dirty="0">
                <a:solidFill>
                  <a:schemeClr val="tx1"/>
                </a:solidFill>
              </a:rPr>
              <a:t>للدراسة المستقبلية.</a:t>
            </a:r>
            <a:endParaRPr lang="en-US" sz="2800" dirty="0">
              <a:solidFill>
                <a:schemeClr val="tx1"/>
              </a:solidFill>
            </a:endParaRPr>
          </a:p>
          <a:p>
            <a:r>
              <a:rPr lang="ar-EG" dirty="0">
                <a:solidFill>
                  <a:schemeClr val="tx1"/>
                </a:solidFill>
              </a:rPr>
              <a:t> </a:t>
            </a:r>
            <a:endParaRPr lang="en-US" dirty="0">
              <a:solidFill>
                <a:schemeClr val="tx1"/>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a88abbf903_0_0"/>
          <p:cNvSpPr txBox="1">
            <a:spLocks noGrp="1"/>
          </p:cNvSpPr>
          <p:nvPr>
            <p:ph type="title"/>
          </p:nvPr>
        </p:nvSpPr>
        <p:spPr>
          <a:xfrm>
            <a:off x="3657600" y="457200"/>
            <a:ext cx="820350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ar-EG" dirty="0">
                <a:solidFill>
                  <a:srgbClr val="586F7C"/>
                </a:solidFill>
                <a:latin typeface="Open Sans"/>
                <a:ea typeface="Open Sans"/>
                <a:cs typeface="Open Sans"/>
                <a:sym typeface="Open Sans"/>
              </a:rPr>
              <a:t>المراجع والمصادر المفيدة</a:t>
            </a:r>
            <a:endParaRPr dirty="0">
              <a:solidFill>
                <a:srgbClr val="586F7C"/>
              </a:solidFill>
              <a:latin typeface="Open Sans"/>
              <a:ea typeface="Open Sans"/>
              <a:cs typeface="Open Sans"/>
              <a:sym typeface="Open Sans"/>
            </a:endParaRPr>
          </a:p>
        </p:txBody>
      </p:sp>
      <p:sp>
        <p:nvSpPr>
          <p:cNvPr id="207" name="Google Shape;207;ga88abbf903_0_0"/>
          <p:cNvSpPr txBox="1">
            <a:spLocks noGrp="1"/>
          </p:cNvSpPr>
          <p:nvPr>
            <p:ph type="body" idx="1"/>
          </p:nvPr>
        </p:nvSpPr>
        <p:spPr>
          <a:xfrm>
            <a:off x="0" y="1641450"/>
            <a:ext cx="11138400" cy="5018400"/>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1000"/>
              </a:spcBef>
              <a:spcAft>
                <a:spcPts val="0"/>
              </a:spcAft>
              <a:buClr>
                <a:schemeClr val="lt1"/>
              </a:buClr>
              <a:buSzPts val="2000"/>
              <a:buChar char="●"/>
            </a:pPr>
            <a:r>
              <a:rPr lang="en-US" sz="1300" dirty="0"/>
              <a:t>IFIS, 2021a.  Submitting your paper.  In: Guide to Getting Published in Journals [Online] [Cited 16 September 2021].   </a:t>
            </a:r>
            <a:r>
              <a:rPr lang="en-US" sz="1300" u="sng" dirty="0">
                <a:solidFill>
                  <a:schemeClr val="hlink"/>
                </a:solidFill>
                <a:hlinkClick r:id="rId3"/>
              </a:rPr>
              <a:t>https://ifis.libguides.com/journal-publishing-guide/submitting-your-paper</a:t>
            </a:r>
            <a:endParaRPr sz="1300" dirty="0"/>
          </a:p>
          <a:p>
            <a:pPr marL="457200" lvl="0" indent="-355600" algn="l" rtl="0">
              <a:lnSpc>
                <a:spcPct val="90000"/>
              </a:lnSpc>
              <a:spcBef>
                <a:spcPts val="1000"/>
              </a:spcBef>
              <a:spcAft>
                <a:spcPts val="0"/>
              </a:spcAft>
              <a:buClr>
                <a:schemeClr val="lt1"/>
              </a:buClr>
              <a:buSzPts val="2000"/>
              <a:buChar char="●"/>
            </a:pPr>
            <a:r>
              <a:rPr lang="en-US" sz="1300" dirty="0"/>
              <a:t>IFIS 2021b, How different journals approach peer review.  In: Guide to Getting Published in Journals [Online] [Cited 16 September 2021]. https://ifis.libguides.com/journal-publishing-guide/peer-review-part-1</a:t>
            </a:r>
            <a:endParaRPr sz="1300" dirty="0"/>
          </a:p>
          <a:p>
            <a:pPr marL="457200" lvl="0" indent="-355600" algn="l" rtl="0">
              <a:lnSpc>
                <a:spcPct val="90000"/>
              </a:lnSpc>
              <a:spcBef>
                <a:spcPts val="1000"/>
              </a:spcBef>
              <a:spcAft>
                <a:spcPts val="0"/>
              </a:spcAft>
              <a:buClr>
                <a:schemeClr val="lt1"/>
              </a:buClr>
              <a:buSzPts val="2000"/>
              <a:buChar char="●"/>
            </a:pPr>
            <a:r>
              <a:rPr lang="en-US" sz="1300" dirty="0"/>
              <a:t>Research4Life, 2021a.  How to write a scientific paper: a general guide.  In Research4Life Training Authors hub at Research4Life Training portal. [Online] [Cited 15 September 2021] </a:t>
            </a:r>
            <a:r>
              <a:rPr lang="en-US" sz="1300" u="sng" dirty="0">
                <a:solidFill>
                  <a:schemeClr val="hlink"/>
                </a:solidFill>
                <a:hlinkClick r:id="rId4"/>
              </a:rPr>
              <a:t>https://www.research4life.org/training/authors-hub/</a:t>
            </a:r>
            <a:endParaRPr sz="1300" dirty="0"/>
          </a:p>
          <a:p>
            <a:pPr marL="457200" lvl="0" indent="-355600" algn="l" rtl="0">
              <a:lnSpc>
                <a:spcPct val="90000"/>
              </a:lnSpc>
              <a:spcBef>
                <a:spcPts val="1000"/>
              </a:spcBef>
              <a:spcAft>
                <a:spcPts val="0"/>
              </a:spcAft>
              <a:buClr>
                <a:schemeClr val="lt1"/>
              </a:buClr>
              <a:buSzPts val="2000"/>
              <a:buChar char="●"/>
            </a:pPr>
            <a:r>
              <a:rPr lang="en-US" sz="1300" dirty="0"/>
              <a:t>Research4Life, 2021b.  Resources from related organizations and publishers.  In Research4Life Training portal [Online] [Cited 17 September 2021] </a:t>
            </a:r>
            <a:r>
              <a:rPr lang="en-US" sz="1300" u="sng" dirty="0">
                <a:solidFill>
                  <a:schemeClr val="hlink"/>
                </a:solidFill>
                <a:hlinkClick r:id="rId5"/>
              </a:rPr>
              <a:t>https://www.research4life.org/training/resources-related-organizations/</a:t>
            </a:r>
            <a:endParaRPr sz="1300" dirty="0"/>
          </a:p>
          <a:p>
            <a:pPr marL="457200" lvl="0" indent="-355600" algn="l" rtl="0">
              <a:lnSpc>
                <a:spcPct val="90000"/>
              </a:lnSpc>
              <a:spcBef>
                <a:spcPts val="1000"/>
              </a:spcBef>
              <a:spcAft>
                <a:spcPts val="0"/>
              </a:spcAft>
              <a:buClr>
                <a:schemeClr val="lt1"/>
              </a:buClr>
              <a:buSzPts val="2000"/>
              <a:buChar char="●"/>
            </a:pPr>
            <a:r>
              <a:rPr lang="en-US" sz="1300" dirty="0"/>
              <a:t>Research4Life, 2021c.  Web bibliography.  In Author hub at Research4Life Training portal [Online] [Cited 19 September 2021] https://www.research4life.org/training/authors-hub/</a:t>
            </a:r>
            <a:endParaRPr sz="1300" dirty="0"/>
          </a:p>
          <a:p>
            <a:pPr marL="457200" lvl="0" indent="-355600" algn="l" rtl="0">
              <a:lnSpc>
                <a:spcPct val="90000"/>
              </a:lnSpc>
              <a:spcBef>
                <a:spcPts val="1000"/>
              </a:spcBef>
              <a:spcAft>
                <a:spcPts val="0"/>
              </a:spcAft>
              <a:buClr>
                <a:schemeClr val="lt1"/>
              </a:buClr>
              <a:buSzPts val="2000"/>
              <a:buChar char="●"/>
            </a:pPr>
            <a:r>
              <a:rPr lang="en-US" sz="1300" dirty="0"/>
              <a:t>Researcher Academy, 2018a. How to get published: what distinguishes a good manuscript from a bad one? In Researcher Academy, Elsevier [Online] [Cited 16 September 2021]. </a:t>
            </a:r>
            <a:r>
              <a:rPr lang="en-US" sz="1300" u="sng" dirty="0">
                <a:solidFill>
                  <a:schemeClr val="hlink"/>
                </a:solidFill>
                <a:hlinkClick r:id="rId6"/>
              </a:rPr>
              <a:t>https://researcheracademy.elsevier.com/uploads/2018-05/1.pdf</a:t>
            </a:r>
            <a:r>
              <a:rPr lang="en-US" sz="1300" dirty="0"/>
              <a:t>   </a:t>
            </a:r>
            <a:endParaRPr sz="1300" dirty="0"/>
          </a:p>
          <a:p>
            <a:pPr marL="457200" lvl="0" indent="-355600" algn="l" rtl="0">
              <a:lnSpc>
                <a:spcPct val="90000"/>
              </a:lnSpc>
              <a:spcBef>
                <a:spcPts val="1000"/>
              </a:spcBef>
              <a:spcAft>
                <a:spcPts val="0"/>
              </a:spcAft>
              <a:buClr>
                <a:schemeClr val="lt1"/>
              </a:buClr>
              <a:buSzPts val="2000"/>
              <a:buChar char="●"/>
            </a:pPr>
            <a:r>
              <a:rPr lang="en-US" sz="1300" dirty="0"/>
              <a:t>Researcher Academy. 2018b. How to publish in scholarly journals. In Researcher Academy, Elsevier [Online] [cited 16 September 2021] </a:t>
            </a:r>
            <a:r>
              <a:rPr lang="en-US" sz="1300" u="sng" dirty="0">
                <a:solidFill>
                  <a:schemeClr val="hlink"/>
                </a:solidFill>
                <a:hlinkClick r:id="rId7"/>
              </a:rPr>
              <a:t>https://researcheracademy.elsevier.com/uploads/2018-04/Understanding%20the%20Publishing%20Process_Apr2018_Web.pdf</a:t>
            </a:r>
            <a:endParaRPr sz="1300" dirty="0"/>
          </a:p>
          <a:p>
            <a:pPr marL="457200" lvl="0" indent="-355600" algn="l" rtl="0">
              <a:lnSpc>
                <a:spcPct val="90000"/>
              </a:lnSpc>
              <a:spcBef>
                <a:spcPts val="1000"/>
              </a:spcBef>
              <a:spcAft>
                <a:spcPts val="0"/>
              </a:spcAft>
              <a:buClr>
                <a:schemeClr val="lt1"/>
              </a:buClr>
              <a:buSzPts val="2000"/>
              <a:buChar char="●"/>
            </a:pPr>
            <a:r>
              <a:rPr lang="en-US" sz="1300" dirty="0"/>
              <a:t>Ross-</a:t>
            </a:r>
            <a:r>
              <a:rPr lang="en-US" sz="1300" dirty="0" err="1"/>
              <a:t>Hellauer</a:t>
            </a:r>
            <a:r>
              <a:rPr lang="en-US" sz="1300" dirty="0"/>
              <a:t>, 2017.  What is open review? A systematic review. F1000Research 6:588. [Cited 16 September 2021] </a:t>
            </a:r>
            <a:r>
              <a:rPr lang="en-US" sz="1300" u="sng" dirty="0">
                <a:solidFill>
                  <a:schemeClr val="hlink"/>
                </a:solidFill>
                <a:hlinkClick r:id="rId8"/>
              </a:rPr>
              <a:t>https://doi.org/10.12688/f1000research.11369.2</a:t>
            </a:r>
            <a:endParaRPr sz="1300" dirty="0"/>
          </a:p>
          <a:p>
            <a:pPr marL="457200" lvl="0" indent="-355600" algn="l" rtl="0">
              <a:lnSpc>
                <a:spcPct val="90000"/>
              </a:lnSpc>
              <a:spcBef>
                <a:spcPts val="1000"/>
              </a:spcBef>
              <a:spcAft>
                <a:spcPts val="0"/>
              </a:spcAft>
              <a:buClr>
                <a:schemeClr val="lt1"/>
              </a:buClr>
              <a:buSzPts val="2000"/>
              <a:buChar char="●"/>
            </a:pPr>
            <a:r>
              <a:rPr lang="en-US" sz="1300" dirty="0"/>
              <a:t>Taylor &amp; Francis. 2021. How to promote your research article.  In Author Services, Taylor &amp; Francis. [Online] [Cited 16 September 2021] </a:t>
            </a:r>
            <a:r>
              <a:rPr lang="en-US" sz="1300" u="sng" dirty="0">
                <a:solidFill>
                  <a:schemeClr val="hlink"/>
                </a:solidFill>
                <a:hlinkClick r:id="rId9"/>
              </a:rPr>
              <a:t>https://authorservices.taylorandfrancis.com/research-impact/#promoteyourarticle</a:t>
            </a:r>
            <a:endParaRPr sz="1300" dirty="0"/>
          </a:p>
          <a:p>
            <a:pPr marL="457200" lvl="0" indent="-355600" algn="l" rtl="0">
              <a:lnSpc>
                <a:spcPct val="90000"/>
              </a:lnSpc>
              <a:spcBef>
                <a:spcPts val="1000"/>
              </a:spcBef>
              <a:spcAft>
                <a:spcPts val="0"/>
              </a:spcAft>
              <a:buClr>
                <a:schemeClr val="lt1"/>
              </a:buClr>
              <a:buSzPts val="2000"/>
              <a:buChar char="●"/>
            </a:pPr>
            <a:r>
              <a:rPr lang="en-US" sz="1300" dirty="0"/>
              <a:t>Tress Academic. 2019 Suggesting reviewers for your paper: rules to consider.  In Tress Academic Blog. [Online] [Cited 16 September 2021) </a:t>
            </a:r>
            <a:r>
              <a:rPr lang="en-US" sz="1300" u="sng" dirty="0">
                <a:solidFill>
                  <a:schemeClr val="hlink"/>
                </a:solidFill>
                <a:hlinkClick r:id="rId10"/>
              </a:rPr>
              <a:t>https://tressacademic.com/suggest-reviewers/?cookie-state-change=1631293703144</a:t>
            </a:r>
            <a:endParaRPr sz="1300" dirty="0"/>
          </a:p>
          <a:p>
            <a:pPr marL="457200" lvl="0" indent="-381000" algn="l" rtl="0">
              <a:lnSpc>
                <a:spcPct val="90000"/>
              </a:lnSpc>
              <a:spcBef>
                <a:spcPts val="1000"/>
              </a:spcBef>
              <a:spcAft>
                <a:spcPts val="0"/>
              </a:spcAft>
              <a:buClr>
                <a:schemeClr val="lt1"/>
              </a:buClr>
              <a:buSzPts val="2400"/>
              <a:buChar char="●"/>
            </a:pPr>
            <a:br>
              <a:rPr lang="en-US" sz="1200" dirty="0"/>
            </a:br>
            <a:endParaRPr sz="1200" dirty="0"/>
          </a:p>
          <a:p>
            <a:pPr marL="457200" lvl="0" indent="-228600" algn="l" rtl="0">
              <a:lnSpc>
                <a:spcPct val="150000"/>
              </a:lnSpc>
              <a:spcBef>
                <a:spcPts val="0"/>
              </a:spcBef>
              <a:spcAft>
                <a:spcPts val="0"/>
              </a:spcAft>
              <a:buClr>
                <a:schemeClr val="dk1"/>
              </a:buClr>
              <a:buSzPts val="1200"/>
              <a:buFont typeface="Open Sans"/>
              <a:buNone/>
            </a:pPr>
            <a:endParaRPr sz="1200" dirty="0"/>
          </a:p>
          <a:p>
            <a:pPr marL="457200" lvl="0" indent="-381000" algn="l" rtl="0">
              <a:lnSpc>
                <a:spcPct val="90000"/>
              </a:lnSpc>
              <a:spcBef>
                <a:spcPts val="1000"/>
              </a:spcBef>
              <a:spcAft>
                <a:spcPts val="0"/>
              </a:spcAft>
              <a:buClr>
                <a:schemeClr val="lt1"/>
              </a:buClr>
              <a:buSzPts val="2400"/>
              <a:buChar char="●"/>
            </a:pPr>
            <a:br>
              <a:rPr lang="en-US" sz="1200" dirty="0"/>
            </a:br>
            <a:br>
              <a:rPr lang="en-US" sz="1200" dirty="0"/>
            </a:br>
            <a:endParaRPr sz="1200" u="sng" dirty="0"/>
          </a:p>
          <a:p>
            <a:pPr marL="457200" lvl="0" indent="-228600" algn="l" rtl="0">
              <a:lnSpc>
                <a:spcPct val="90000"/>
              </a:lnSpc>
              <a:spcBef>
                <a:spcPts val="1000"/>
              </a:spcBef>
              <a:spcAft>
                <a:spcPts val="0"/>
              </a:spcAft>
              <a:buClr>
                <a:schemeClr val="lt1"/>
              </a:buClr>
              <a:buSzPts val="2400"/>
              <a:buNone/>
            </a:pPr>
            <a:endParaRPr sz="1200" dirty="0"/>
          </a:p>
          <a:p>
            <a:pPr marL="457200" lvl="0" indent="-381000" algn="l" rtl="0">
              <a:lnSpc>
                <a:spcPct val="90000"/>
              </a:lnSpc>
              <a:spcBef>
                <a:spcPts val="1000"/>
              </a:spcBef>
              <a:spcAft>
                <a:spcPts val="0"/>
              </a:spcAft>
              <a:buClr>
                <a:schemeClr val="lt1"/>
              </a:buClr>
              <a:buSzPts val="2400"/>
              <a:buChar char="●"/>
            </a:pPr>
            <a:br>
              <a:rPr lang="en-US" sz="1200" dirty="0"/>
            </a:br>
            <a:endParaRPr sz="1200" dirty="0"/>
          </a:p>
          <a:p>
            <a:pPr marL="457200" lvl="0" indent="-381000" algn="l" rtl="0">
              <a:lnSpc>
                <a:spcPct val="90000"/>
              </a:lnSpc>
              <a:spcBef>
                <a:spcPts val="1000"/>
              </a:spcBef>
              <a:spcAft>
                <a:spcPts val="0"/>
              </a:spcAft>
              <a:buClr>
                <a:schemeClr val="lt1"/>
              </a:buClr>
              <a:buSzPts val="2400"/>
              <a:buChar char="●"/>
            </a:pPr>
            <a:br>
              <a:rPr lang="en-US" sz="1200" dirty="0"/>
            </a:br>
            <a:endParaRPr sz="1200" dirty="0">
              <a:solidFill>
                <a:schemeClr val="dk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5181600" y="228600"/>
            <a:ext cx="9613800" cy="1080900"/>
          </a:xfrm>
          <a:prstGeom prst="rect">
            <a:avLst/>
          </a:prstGeom>
          <a:noFill/>
          <a:ln>
            <a:noFill/>
          </a:ln>
        </p:spPr>
        <p:txBody>
          <a:bodyPr spcFirstLastPara="1" wrap="square" lIns="91425" tIns="45700" rIns="91425" bIns="45700" anchor="ctr" anchorCtr="0">
            <a:normAutofit/>
          </a:bodyPr>
          <a:lstStyle/>
          <a:p>
            <a:pPr lvl="0"/>
            <a:r>
              <a:rPr lang="ar-EG" dirty="0">
                <a:solidFill>
                  <a:srgbClr val="586F7C"/>
                </a:solidFill>
                <a:latin typeface="Open Sans"/>
                <a:ea typeface="Open Sans"/>
                <a:cs typeface="Open Sans"/>
                <a:sym typeface="Open Sans"/>
              </a:rPr>
              <a:t>الخطوط العريضة</a:t>
            </a:r>
            <a:endParaRPr dirty="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770024" y="1600200"/>
            <a:ext cx="10812376" cy="5142713"/>
          </a:xfrm>
          <a:prstGeom prst="rect">
            <a:avLst/>
          </a:prstGeom>
          <a:noFill/>
          <a:ln>
            <a:noFill/>
          </a:ln>
        </p:spPr>
        <p:txBody>
          <a:bodyPr spcFirstLastPara="1" wrap="square" lIns="91425" tIns="45700" rIns="91425" bIns="45700" anchor="t" anchorCtr="0">
            <a:normAutofit fontScale="32500" lnSpcReduction="20000"/>
          </a:bodyPr>
          <a:lstStyle/>
          <a:p>
            <a:r>
              <a:rPr lang="en-US" sz="2000" dirty="0"/>
              <a:t> </a:t>
            </a:r>
          </a:p>
          <a:p>
            <a:pPr algn="r" rtl="1">
              <a:buClr>
                <a:schemeClr val="tx1"/>
              </a:buClr>
            </a:pPr>
            <a:r>
              <a:rPr lang="ar-EG" sz="6000" dirty="0"/>
              <a:t>المقدمة</a:t>
            </a:r>
          </a:p>
          <a:p>
            <a:pPr algn="r" rtl="1">
              <a:buClr>
                <a:schemeClr val="tx1"/>
              </a:buClr>
            </a:pPr>
            <a:r>
              <a:rPr lang="ar-EG" sz="6000" dirty="0"/>
              <a:t>التقديم ومراجعة النظير</a:t>
            </a:r>
            <a:endParaRPr lang="en-US" sz="6000" dirty="0"/>
          </a:p>
          <a:p>
            <a:pPr lvl="1" algn="r" rtl="1">
              <a:buClrTx/>
              <a:buFont typeface="Courier New" panose="02070309020205020404" pitchFamily="49" charset="0"/>
              <a:buChar char="o"/>
            </a:pPr>
            <a:r>
              <a:rPr lang="ar-EG" sz="5600" dirty="0"/>
              <a:t>تقديم</a:t>
            </a:r>
            <a:endParaRPr lang="en-US" sz="5600" dirty="0"/>
          </a:p>
          <a:p>
            <a:pPr lvl="1" algn="r" rtl="1">
              <a:buClrTx/>
              <a:buFont typeface="Courier New" panose="02070309020205020404" pitchFamily="49" charset="0"/>
              <a:buChar char="o"/>
            </a:pPr>
            <a:r>
              <a:rPr lang="ar-EG" sz="5600" dirty="0"/>
              <a:t>الفحص الفني</a:t>
            </a:r>
            <a:endParaRPr lang="en-US" sz="5600" dirty="0"/>
          </a:p>
          <a:p>
            <a:pPr lvl="1" algn="r" rtl="1">
              <a:buClrTx/>
              <a:buFont typeface="Courier New" panose="02070309020205020404" pitchFamily="49" charset="0"/>
              <a:buChar char="o"/>
            </a:pPr>
            <a:r>
              <a:rPr lang="ar-EG" sz="5600" dirty="0"/>
              <a:t>تقييم النظراء</a:t>
            </a:r>
            <a:endParaRPr lang="en-US" sz="5600" dirty="0"/>
          </a:p>
          <a:p>
            <a:pPr lvl="1" algn="r" rtl="1">
              <a:buClrTx/>
              <a:buFont typeface="Courier New" panose="02070309020205020404" pitchFamily="49" charset="0"/>
              <a:buChar char="o"/>
            </a:pPr>
            <a:r>
              <a:rPr lang="ar-EG" sz="5600" dirty="0"/>
              <a:t>الاستجابة والمراجعة</a:t>
            </a:r>
            <a:endParaRPr lang="en-US" sz="5600" dirty="0"/>
          </a:p>
          <a:p>
            <a:pPr algn="r" rtl="1">
              <a:buClrTx/>
            </a:pPr>
            <a:r>
              <a:rPr lang="ar-EG" sz="6000" dirty="0"/>
              <a:t>الترويج ومراقبة التأثير</a:t>
            </a:r>
            <a:endParaRPr lang="en-US" sz="6000" dirty="0"/>
          </a:p>
          <a:p>
            <a:pPr algn="r" rtl="1">
              <a:buClrTx/>
            </a:pPr>
            <a:r>
              <a:rPr lang="ar-EG" sz="6000" dirty="0"/>
              <a:t>الموارد لمزيد من الدراسة</a:t>
            </a:r>
            <a:endParaRPr lang="en-US" sz="6000" dirty="0"/>
          </a:p>
          <a:p>
            <a:pPr lvl="1" algn="r" rtl="1">
              <a:buClrTx/>
              <a:buFont typeface="Courier New" panose="02070309020205020404" pitchFamily="49" charset="0"/>
              <a:buChar char="o"/>
            </a:pPr>
            <a:r>
              <a:rPr lang="ar-EG" sz="5600" dirty="0"/>
              <a:t>الموارد من شركاء "برامج البحوث من أجل الحياة" </a:t>
            </a:r>
            <a:r>
              <a:rPr lang="en-US" sz="5600" dirty="0"/>
              <a:t> Research4Life</a:t>
            </a:r>
          </a:p>
          <a:p>
            <a:pPr lvl="1" algn="r" rtl="1">
              <a:buClrTx/>
              <a:buFont typeface="Courier New" panose="02070309020205020404" pitchFamily="49" charset="0"/>
              <a:buChar char="o"/>
            </a:pPr>
            <a:r>
              <a:rPr lang="ar-EG" sz="5600" dirty="0"/>
              <a:t>الببليوغرافيا الخاصة بموقع مركز المحررين</a:t>
            </a:r>
            <a:r>
              <a:rPr lang="en-US" sz="5600" dirty="0"/>
              <a:t> Research4Life Author Hub </a:t>
            </a:r>
            <a:r>
              <a:rPr lang="ar-EG" sz="5600" dirty="0"/>
              <a:t> </a:t>
            </a:r>
            <a:endParaRPr lang="en-US" sz="5600" dirty="0"/>
          </a:p>
          <a:p>
            <a:pPr algn="r" rtl="1">
              <a:buClrTx/>
              <a:buFont typeface="Arial" panose="020B0604020202020204" pitchFamily="34" charset="0"/>
              <a:buChar char="•"/>
            </a:pPr>
            <a:r>
              <a:rPr lang="ar-EG" sz="6000" dirty="0"/>
              <a:t>الملخص</a:t>
            </a:r>
            <a:endParaRPr lang="en-US" sz="6000" dirty="0"/>
          </a:p>
          <a:p>
            <a:pPr marL="76200" indent="0" algn="r">
              <a:buNone/>
            </a:pPr>
            <a:r>
              <a:rPr lang="ar-SA" sz="6000" dirty="0"/>
              <a:t> </a:t>
            </a:r>
            <a:endParaRPr lang="en-US" sz="6000" dirty="0"/>
          </a:p>
          <a:p>
            <a:pPr marL="228600" lvl="0" indent="-76200" algn="l" rtl="0">
              <a:lnSpc>
                <a:spcPct val="115000"/>
              </a:lnSpc>
              <a:spcBef>
                <a:spcPts val="0"/>
              </a:spcBef>
              <a:spcAft>
                <a:spcPts val="0"/>
              </a:spcAft>
              <a:buClr>
                <a:schemeClr val="dk2"/>
              </a:buClr>
              <a:buSzPct val="154532"/>
              <a:buFont typeface="Open Sans"/>
              <a:buNone/>
            </a:pPr>
            <a:endParaRPr sz="1679" dirty="0">
              <a:solidFill>
                <a:srgbClr val="3F3F3F"/>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v1.3 July </a:t>
            </a:r>
            <a:r>
              <a:rPr lang="ar-EG" sz="1200" dirty="0"/>
              <a:t>2024</a:t>
            </a:r>
            <a:endParaRPr sz="1200" dirty="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727b3dbef2_0_81"/>
          <p:cNvSpPr txBox="1">
            <a:spLocks noGrp="1"/>
          </p:cNvSpPr>
          <p:nvPr>
            <p:ph type="title"/>
          </p:nvPr>
        </p:nvSpPr>
        <p:spPr>
          <a:xfrm>
            <a:off x="2819400" y="457200"/>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ar-EG" dirty="0">
                <a:solidFill>
                  <a:srgbClr val="586F7C"/>
                </a:solidFill>
                <a:latin typeface="Open Sans"/>
                <a:ea typeface="Open Sans"/>
                <a:cs typeface="Open Sans"/>
                <a:sym typeface="Open Sans"/>
              </a:rPr>
              <a:t>أنت مدعو لزيارة المواقع الاتية:</a:t>
            </a:r>
            <a:endParaRPr dirty="0">
              <a:solidFill>
                <a:srgbClr val="586F7C"/>
              </a:solidFill>
              <a:latin typeface="Open Sans"/>
              <a:ea typeface="Open Sans"/>
              <a:cs typeface="Open Sans"/>
              <a:sym typeface="Open Sans"/>
            </a:endParaRPr>
          </a:p>
        </p:txBody>
      </p:sp>
      <p:sp>
        <p:nvSpPr>
          <p:cNvPr id="213" name="Google Shape;213;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r" rtl="1">
              <a:lnSpc>
                <a:spcPct val="150000"/>
              </a:lnSpc>
              <a:spcBef>
                <a:spcPts val="0"/>
              </a:spcBef>
              <a:spcAft>
                <a:spcPts val="0"/>
              </a:spcAft>
              <a:buClr>
                <a:srgbClr val="586F7C"/>
              </a:buClr>
              <a:buSzPts val="1400"/>
              <a:buFont typeface="Open Sans"/>
              <a:buChar char="●"/>
            </a:pPr>
            <a:r>
              <a:rPr lang="ar-EG" dirty="0">
                <a:solidFill>
                  <a:srgbClr val="586F7C"/>
                </a:solidFill>
                <a:latin typeface="Open Sans"/>
                <a:ea typeface="Open Sans"/>
                <a:cs typeface="Open Sans"/>
                <a:sym typeface="Open Sans"/>
              </a:rPr>
              <a:t>قم بزيارتنا على </a:t>
            </a:r>
            <a:r>
              <a:rPr lang="en-US" dirty="0">
                <a:solidFill>
                  <a:srgbClr val="586F7C"/>
                </a:solidFill>
                <a:latin typeface="Open Sans"/>
                <a:ea typeface="Open Sans"/>
                <a:cs typeface="Open Sans"/>
                <a:sym typeface="Open Sans"/>
                <a:hlinkClick r:id="rId3"/>
              </a:rPr>
              <a:t>www.research4life.org</a:t>
            </a:r>
            <a:r>
              <a:rPr lang="en-US" dirty="0">
                <a:solidFill>
                  <a:srgbClr val="586F7C"/>
                </a:solidFill>
                <a:latin typeface="Open Sans"/>
                <a:ea typeface="Open Sans"/>
                <a:cs typeface="Open Sans"/>
                <a:sym typeface="Open Sans"/>
              </a:rPr>
              <a:t> </a:t>
            </a:r>
          </a:p>
          <a:p>
            <a:pPr marL="457200" lvl="0" indent="-317500" algn="r" rtl="1">
              <a:lnSpc>
                <a:spcPct val="150000"/>
              </a:lnSpc>
              <a:spcBef>
                <a:spcPts val="0"/>
              </a:spcBef>
              <a:spcAft>
                <a:spcPts val="0"/>
              </a:spcAft>
              <a:buClr>
                <a:srgbClr val="586F7C"/>
              </a:buClr>
              <a:buSzPts val="1400"/>
              <a:buFont typeface="Open Sans"/>
              <a:buChar char="●"/>
            </a:pPr>
            <a:r>
              <a:rPr lang="ar-EG" dirty="0">
                <a:solidFill>
                  <a:srgbClr val="586F7C"/>
                </a:solidFill>
                <a:latin typeface="Open Sans"/>
                <a:ea typeface="Open Sans"/>
                <a:cs typeface="Open Sans"/>
                <a:sym typeface="Open Sans"/>
              </a:rPr>
              <a:t>اتصل بنا على  </a:t>
            </a:r>
            <a:r>
              <a:rPr lang="en-US" dirty="0">
                <a:solidFill>
                  <a:srgbClr val="586F7C"/>
                </a:solidFill>
                <a:latin typeface="Open Sans"/>
                <a:ea typeface="Open Sans"/>
                <a:cs typeface="Open Sans"/>
                <a:sym typeface="Open Sans"/>
              </a:rPr>
              <a:t>r4l@research4life.org</a:t>
            </a:r>
          </a:p>
          <a:p>
            <a:pPr indent="-317500" algn="r" rtl="1">
              <a:lnSpc>
                <a:spcPct val="150000"/>
              </a:lnSpc>
              <a:spcBef>
                <a:spcPts val="0"/>
              </a:spcBef>
              <a:buClr>
                <a:srgbClr val="586F7C"/>
              </a:buClr>
              <a:buSzPts val="1400"/>
              <a:buFont typeface="Open Sans"/>
              <a:buChar char="●"/>
            </a:pPr>
            <a:r>
              <a:rPr lang="ar-EG" dirty="0">
                <a:solidFill>
                  <a:srgbClr val="586F7C"/>
                </a:solidFill>
                <a:latin typeface="Open Sans"/>
                <a:ea typeface="Open Sans"/>
                <a:cs typeface="Open Sans"/>
                <a:sym typeface="Open Sans"/>
              </a:rPr>
              <a:t>تعرف على مواد التدريب الأخرى </a:t>
            </a:r>
            <a:r>
              <a:rPr lang="en-US" dirty="0">
                <a:solidFill>
                  <a:srgbClr val="586F7C"/>
                </a:solidFill>
                <a:latin typeface="Open Sans"/>
                <a:ea typeface="Open Sans"/>
                <a:cs typeface="Open Sans"/>
                <a:sym typeface="Open Sans"/>
              </a:rPr>
              <a:t>[</a:t>
            </a:r>
            <a:r>
              <a:rPr lang="en-US" u="sng" dirty="0">
                <a:solidFill>
                  <a:schemeClr val="hlink"/>
                </a:solidFill>
                <a:latin typeface="Open Sans"/>
                <a:ea typeface="Open Sans"/>
                <a:cs typeface="Open Sans"/>
                <a:sym typeface="Open Sans"/>
                <a:hlinkClick r:id="rId4"/>
              </a:rPr>
              <a:t>www.research4life.org/training</a:t>
            </a:r>
            <a:r>
              <a:rPr lang="en-US" dirty="0">
                <a:solidFill>
                  <a:srgbClr val="586F7C"/>
                </a:solidFill>
                <a:latin typeface="Open Sans"/>
                <a:ea typeface="Open Sans"/>
                <a:cs typeface="Open Sans"/>
                <a:sym typeface="Open Sans"/>
              </a:rPr>
              <a:t>]</a:t>
            </a:r>
          </a:p>
          <a:p>
            <a:pPr marL="457200" lvl="0" indent="-317500" algn="r" rtl="1">
              <a:lnSpc>
                <a:spcPct val="150000"/>
              </a:lnSpc>
              <a:spcBef>
                <a:spcPts val="0"/>
              </a:spcBef>
              <a:spcAft>
                <a:spcPts val="0"/>
              </a:spcAft>
              <a:buClr>
                <a:srgbClr val="586F7C"/>
              </a:buClr>
              <a:buSzPts val="1400"/>
              <a:buFont typeface="Open Sans"/>
              <a:buChar char="●"/>
            </a:pPr>
            <a:r>
              <a:rPr lang="ar-EG" dirty="0">
                <a:solidFill>
                  <a:srgbClr val="586F7C"/>
                </a:solidFill>
                <a:latin typeface="Open Sans"/>
                <a:ea typeface="Open Sans"/>
                <a:cs typeface="Open Sans"/>
                <a:sym typeface="Open Sans"/>
              </a:rPr>
              <a:t>اشترك في النشرة الإخبارية </a:t>
            </a:r>
            <a:r>
              <a:rPr lang="en-US" dirty="0">
                <a:solidFill>
                  <a:srgbClr val="586F7C"/>
                </a:solidFill>
                <a:latin typeface="Open Sans"/>
                <a:ea typeface="Open Sans"/>
                <a:cs typeface="Open Sans"/>
                <a:sym typeface="Open Sans"/>
              </a:rPr>
              <a:t>[</a:t>
            </a:r>
            <a:r>
              <a:rPr lang="en-US" u="sng" dirty="0">
                <a:solidFill>
                  <a:schemeClr val="hlink"/>
                </a:solidFill>
                <a:latin typeface="Open Sans"/>
                <a:ea typeface="Open Sans"/>
                <a:cs typeface="Open Sans"/>
                <a:sym typeface="Open Sans"/>
                <a:hlinkClick r:id="rId5"/>
              </a:rPr>
              <a:t>www.research4life.org/newsletter</a:t>
            </a:r>
            <a:r>
              <a:rPr lang="en-US" dirty="0">
                <a:solidFill>
                  <a:srgbClr val="586F7C"/>
                </a:solidFill>
                <a:latin typeface="Open Sans"/>
                <a:ea typeface="Open Sans"/>
                <a:cs typeface="Open Sans"/>
                <a:sym typeface="Open Sans"/>
              </a:rPr>
              <a:t>]</a:t>
            </a:r>
          </a:p>
          <a:p>
            <a:pPr indent="-317500" algn="r" rtl="1">
              <a:lnSpc>
                <a:spcPct val="150000"/>
              </a:lnSpc>
              <a:spcBef>
                <a:spcPts val="0"/>
              </a:spcBef>
              <a:buClr>
                <a:srgbClr val="586F7C"/>
              </a:buClr>
              <a:buSzPts val="1400"/>
              <a:buFont typeface="Open Sans"/>
              <a:buChar char="●"/>
            </a:pPr>
            <a:r>
              <a:rPr lang="ar-EG" dirty="0">
                <a:solidFill>
                  <a:srgbClr val="586F7C"/>
                </a:solidFill>
                <a:latin typeface="Open Sans"/>
                <a:ea typeface="Open Sans"/>
                <a:cs typeface="Open Sans"/>
                <a:sym typeface="Open Sans"/>
              </a:rPr>
              <a:t>تحقق من مقاطع فيديو </a:t>
            </a:r>
            <a:r>
              <a:rPr lang="en-US" dirty="0">
                <a:solidFill>
                  <a:srgbClr val="586F7C"/>
                </a:solidFill>
                <a:latin typeface="Open Sans"/>
                <a:ea typeface="Open Sans"/>
                <a:cs typeface="Open Sans"/>
                <a:sym typeface="Open Sans"/>
              </a:rPr>
              <a:t>[</a:t>
            </a:r>
            <a:r>
              <a:rPr lang="en-US" u="sng" dirty="0">
                <a:solidFill>
                  <a:schemeClr val="hlink"/>
                </a:solidFill>
                <a:latin typeface="Open Sans"/>
                <a:ea typeface="Open Sans"/>
                <a:cs typeface="Open Sans"/>
                <a:sym typeface="Open Sans"/>
                <a:hlinkClick r:id="rId6"/>
              </a:rPr>
              <a:t>https://bit.ly/2w3CU5C</a:t>
            </a:r>
            <a:r>
              <a:rPr lang="en-US" dirty="0">
                <a:solidFill>
                  <a:srgbClr val="586F7C"/>
                </a:solidFill>
                <a:latin typeface="Open Sans"/>
                <a:ea typeface="Open Sans"/>
                <a:cs typeface="Open Sans"/>
                <a:sym typeface="Open Sans"/>
              </a:rPr>
              <a:t>]</a:t>
            </a:r>
          </a:p>
          <a:p>
            <a:pPr marL="457200" lvl="0" indent="-317500" algn="r" rtl="1">
              <a:lnSpc>
                <a:spcPct val="150000"/>
              </a:lnSpc>
              <a:spcBef>
                <a:spcPts val="0"/>
              </a:spcBef>
              <a:spcAft>
                <a:spcPts val="0"/>
              </a:spcAft>
              <a:buClr>
                <a:srgbClr val="586F7C"/>
              </a:buClr>
              <a:buSzPts val="1400"/>
              <a:buFont typeface="Open Sans"/>
              <a:buChar char="●"/>
            </a:pPr>
            <a:r>
              <a:rPr lang="ar-EG" dirty="0">
                <a:solidFill>
                  <a:srgbClr val="586F7C"/>
                </a:solidFill>
                <a:latin typeface="Open Sans"/>
                <a:ea typeface="Open Sans"/>
                <a:cs typeface="Open Sans"/>
                <a:sym typeface="Open Sans"/>
              </a:rPr>
              <a:t>تابعنا على </a:t>
            </a:r>
            <a:r>
              <a:rPr lang="en-US" dirty="0">
                <a:solidFill>
                  <a:srgbClr val="586F7C"/>
                </a:solidFill>
                <a:latin typeface="Open Sans"/>
                <a:ea typeface="Open Sans"/>
                <a:cs typeface="Open Sans"/>
                <a:sym typeface="Open Sans"/>
              </a:rPr>
              <a:t>Twitter @ r4lpartnership </a:t>
            </a:r>
            <a:r>
              <a:rPr lang="ar-EG" dirty="0">
                <a:solidFill>
                  <a:srgbClr val="586F7C"/>
                </a:solidFill>
                <a:latin typeface="Open Sans"/>
                <a:ea typeface="Open Sans"/>
                <a:cs typeface="Open Sans"/>
                <a:sym typeface="Open Sans"/>
              </a:rPr>
              <a:t>و </a:t>
            </a:r>
            <a:r>
              <a:rPr lang="en-US" dirty="0">
                <a:solidFill>
                  <a:srgbClr val="586F7C"/>
                </a:solidFill>
                <a:latin typeface="Open Sans"/>
                <a:ea typeface="Open Sans"/>
                <a:cs typeface="Open Sans"/>
                <a:sym typeface="Open Sans"/>
              </a:rPr>
              <a:t>Facebook @ R4Lpartnership</a:t>
            </a:r>
            <a:endParaRPr lang="en-US" dirty="0">
              <a:solidFill>
                <a:schemeClr val="dk1"/>
              </a:solidFill>
              <a:latin typeface="Open Sans"/>
              <a:ea typeface="Open Sans"/>
              <a:cs typeface="Open Sans"/>
              <a:sym typeface="Open Sans"/>
            </a:endParaRPr>
          </a:p>
          <a:p>
            <a:pPr marL="139700" lvl="0" indent="0" algn="l" rtl="0">
              <a:lnSpc>
                <a:spcPct val="150000"/>
              </a:lnSpc>
              <a:spcBef>
                <a:spcPts val="0"/>
              </a:spcBef>
              <a:spcAft>
                <a:spcPts val="0"/>
              </a:spcAft>
              <a:buClr>
                <a:srgbClr val="586F7C"/>
              </a:buClr>
              <a:buSzPts val="1400"/>
              <a:buNone/>
            </a:pPr>
            <a:endParaRPr sz="1500" dirty="0">
              <a:solidFill>
                <a:schemeClr val="dk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878570"/>
            <a:ext cx="10515600" cy="4266850"/>
          </a:xfrm>
          <a:prstGeom prst="rect">
            <a:avLst/>
          </a:prstGeom>
          <a:noFill/>
          <a:ln>
            <a:noFill/>
          </a:ln>
        </p:spPr>
        <p:txBody>
          <a:bodyPr spcFirstLastPara="1" wrap="square" lIns="91425" tIns="45700" rIns="91425" bIns="45700" anchor="t" anchorCtr="0">
            <a:noAutofit/>
          </a:bodyPr>
          <a:lstStyle/>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tx1"/>
                </a:solidFill>
                <a:latin typeface="+mn-lt"/>
              </a:rPr>
              <a:t>تلتزم "البحوث من أجل الحياة" </a:t>
            </a:r>
            <a:r>
              <a:rPr lang="nl-NL" sz="2400" dirty="0">
                <a:solidFill>
                  <a:schemeClr val="tx1"/>
                </a:solidFill>
                <a:latin typeface="+mn-lt"/>
              </a:rPr>
              <a:t>Research4Life </a:t>
            </a:r>
            <a:r>
              <a:rPr lang="ar-EG" sz="2400" dirty="0">
                <a:solidFill>
                  <a:schemeClr val="tx1"/>
                </a:solidFill>
                <a:latin typeface="+mn-lt"/>
              </a:rPr>
              <a:t> </a:t>
            </a:r>
            <a:r>
              <a:rPr lang="ar-EG" sz="2400" dirty="0">
                <a:solidFill>
                  <a:schemeClr val="tx1"/>
                </a:solidFill>
                <a:latin typeface="+mn-lt"/>
                <a:hlinkClick r:id="rId3">
                  <a:extLst>
                    <a:ext uri="{A12FA001-AC4F-418D-AE19-62706E023703}">
                      <ahyp:hlinkClr xmlns:ahyp="http://schemas.microsoft.com/office/drawing/2018/hyperlinkcolor" val="tx"/>
                    </a:ext>
                  </a:extLst>
                </a:hlinkClick>
              </a:rPr>
              <a:t>بأهداف الأمم المتحدة للتنمية المستدامة</a:t>
            </a:r>
            <a:r>
              <a:rPr lang="ar-EG" sz="2400" dirty="0">
                <a:solidFill>
                  <a:schemeClr val="tx1"/>
                </a:solidFill>
                <a:latin typeface="+mn-lt"/>
              </a:rPr>
              <a:t>.</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tx1"/>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tx1"/>
                </a:solidFill>
                <a:latin typeface="+mn-lt"/>
              </a:rPr>
              <a:t>تساهم "البحوث من أجل الحياة" </a:t>
            </a:r>
            <a:r>
              <a:rPr lang="nl-NL" sz="2400" dirty="0">
                <a:solidFill>
                  <a:schemeClr val="tx1"/>
                </a:solidFill>
                <a:latin typeface="+mn-lt"/>
              </a:rPr>
              <a:t>Research4Life </a:t>
            </a:r>
            <a:r>
              <a:rPr lang="ar-EG" sz="2400" dirty="0">
                <a:solidFill>
                  <a:schemeClr val="tx1"/>
                </a:solidFill>
                <a:latin typeface="+mn-lt"/>
              </a:rPr>
              <a:t> في عِقد الأمم المتحدة للعمل من خلال زيادة المشاركة البحثية من جنوب الكرة الأرضية.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tx1"/>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tx1"/>
                </a:solidFill>
                <a:latin typeface="+mn-lt"/>
              </a:rPr>
              <a:t>تركز الخطة الإستراتيجية الأخيرة حتى عام 2030 على الإدماج والعدالة في مجتمع البحث العالمي، ودعم إنشاء كيان أكثر ثراءً من الأبحاث التي ستساعد على النهوض بأهداف التنمية المستدامة.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tx1"/>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tx1"/>
                </a:solidFill>
                <a:latin typeface="+mn-lt"/>
              </a:rPr>
              <a:t>تقدم "البحوث من أجل الحياة" </a:t>
            </a:r>
            <a:r>
              <a:rPr lang="nl-NL" sz="2400" dirty="0">
                <a:solidFill>
                  <a:schemeClr val="tx1"/>
                </a:solidFill>
                <a:latin typeface="+mn-lt"/>
              </a:rPr>
              <a:t>Research4Life </a:t>
            </a:r>
            <a:r>
              <a:rPr lang="ar-EG" sz="2400" dirty="0">
                <a:solidFill>
                  <a:schemeClr val="tx1"/>
                </a:solidFill>
                <a:latin typeface="+mn-lt"/>
              </a:rPr>
              <a:t> لشركائنا ومستخدمينا وداعمينا الفرصة للمساهمة في إنشاء التنوع، وبيئة بحثية شاملة وعادلة للجميع.</a:t>
            </a:r>
            <a:endParaRPr sz="2400" dirty="0">
              <a:solidFill>
                <a:schemeClr val="tx1"/>
              </a:solidFill>
              <a:latin typeface="+mn-lt"/>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4498687"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
        <p:nvSpPr>
          <p:cNvPr id="3" name="TextBox 2">
            <a:extLst>
              <a:ext uri="{FF2B5EF4-FFF2-40B4-BE49-F238E27FC236}">
                <a16:creationId xmlns:a16="http://schemas.microsoft.com/office/drawing/2014/main" id="{36B54071-2C20-0F56-96D4-A47D6DD3F9DC}"/>
              </a:ext>
            </a:extLst>
          </p:cNvPr>
          <p:cNvSpPr txBox="1"/>
          <p:nvPr/>
        </p:nvSpPr>
        <p:spPr>
          <a:xfrm>
            <a:off x="6278062" y="374352"/>
            <a:ext cx="4903393" cy="769441"/>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EG" sz="4400" b="1" i="0" u="none" strike="noStrike" kern="0" cap="none" spc="0" normalizeH="0" baseline="0" noProof="0" dirty="0">
                <a:ln>
                  <a:noFill/>
                </a:ln>
                <a:solidFill>
                  <a:srgbClr val="44546A"/>
                </a:solidFill>
                <a:effectLst/>
                <a:uLnTx/>
                <a:uFillTx/>
                <a:latin typeface="Arial"/>
                <a:cs typeface="Arial"/>
                <a:sym typeface="Arial"/>
              </a:rPr>
              <a:t>أهداف التنمية المستدامة</a:t>
            </a:r>
            <a:endParaRPr kumimoji="0" lang="en-US" sz="4400" b="1" i="0" u="none" strike="noStrike" kern="0" cap="none" spc="0" normalizeH="0" baseline="0" noProof="0" dirty="0">
              <a:ln>
                <a:noFill/>
              </a:ln>
              <a:solidFill>
                <a:srgbClr val="44546A"/>
              </a:solidFill>
              <a:effectLst/>
              <a:uLnTx/>
              <a:uFillTx/>
              <a:latin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1">
              <a:lnSpc>
                <a:spcPct val="90000"/>
              </a:lnSpc>
              <a:spcBef>
                <a:spcPts val="1000"/>
              </a:spcBef>
              <a:spcAft>
                <a:spcPts val="0"/>
              </a:spcAft>
              <a:buClr>
                <a:schemeClr val="dk1"/>
              </a:buClr>
              <a:buSzPts val="2400"/>
              <a:buFont typeface="Arial"/>
              <a:buNone/>
            </a:pPr>
            <a:br>
              <a:rPr lang="nl-NL" sz="1800" dirty="0">
                <a:latin typeface="Open Sans"/>
                <a:ea typeface="Open Sans"/>
                <a:cs typeface="Open Sans"/>
                <a:sym typeface="Open Sans"/>
              </a:rPr>
            </a:br>
            <a:br>
              <a:rPr lang="nl-NL" sz="1800" dirty="0">
                <a:latin typeface="Open Sans"/>
                <a:ea typeface="Open Sans"/>
                <a:cs typeface="Open Sans"/>
                <a:sym typeface="Open Sans"/>
              </a:rPr>
            </a:br>
            <a:r>
              <a:rPr lang="ar-EG" sz="2400" dirty="0">
                <a:solidFill>
                  <a:schemeClr val="bg2"/>
                </a:solidFill>
                <a:latin typeface="+mn-lt"/>
                <a:ea typeface="Open Sans"/>
                <a:cs typeface="Open Sans"/>
                <a:sym typeface="Open Sans"/>
              </a:rPr>
              <a:t>يسمح هيكلنا الفريد بين القطاعين العام والخاص بالعمل بشكل فعال بما يتماشى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17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الشراكة من أجل أهداف التنمية المستدامة </a:t>
            </a:r>
            <a:r>
              <a:rPr lang="ar-EG" sz="2400" dirty="0">
                <a:solidFill>
                  <a:schemeClr val="bg2"/>
                </a:solidFill>
                <a:latin typeface="+mn-lt"/>
                <a:ea typeface="Open Sans"/>
                <a:cs typeface="Open Sans"/>
                <a:sym typeface="Open Sans"/>
              </a:rPr>
              <a:t>ودعم مجتمع المستفيدين لدينا كمستهلكين ومنتجين للبحوث الهامة والنهوض </a:t>
            </a:r>
            <a:r>
              <a:rPr lang="ar-EG" sz="2400" dirty="0">
                <a:solidFill>
                  <a:srgbClr val="F49925"/>
                </a:solidFill>
                <a:latin typeface="+mn-lt"/>
                <a:ea typeface="Open Sans"/>
                <a:cs typeface="Open Sans"/>
                <a:sym typeface="Open Sans"/>
                <a:hlinkClick r:id="rId4">
                  <a:extLst>
                    <a:ext uri="{A12FA001-AC4F-418D-AE19-62706E023703}">
                      <ahyp:hlinkClr xmlns:ahyp="http://schemas.microsoft.com/office/drawing/2018/hyperlinkcolor" val="tx"/>
                    </a:ext>
                  </a:extLst>
                </a:hlinkClick>
              </a:rPr>
              <a:t>بهدف رقم 10 من أهداف التنمية المستدامة </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تقليل أوجه عدم المساواة </a:t>
            </a:r>
            <a:r>
              <a:rPr lang="ar-EG" sz="2400" dirty="0">
                <a:solidFill>
                  <a:schemeClr val="bg2"/>
                </a:solidFill>
                <a:latin typeface="+mn-lt"/>
                <a:ea typeface="Open Sans"/>
                <a:cs typeface="Open Sans"/>
                <a:sym typeface="Open Sans"/>
              </a:rPr>
              <a:t>داخل البلدان وفيما بينها.</a:t>
            </a:r>
          </a:p>
          <a:p>
            <a:pPr marL="76200" lvl="0" indent="0" algn="just" rtl="1">
              <a:lnSpc>
                <a:spcPct val="90000"/>
              </a:lnSpc>
              <a:spcBef>
                <a:spcPts val="1000"/>
              </a:spcBef>
              <a:spcAft>
                <a:spcPts val="0"/>
              </a:spcAft>
              <a:buClr>
                <a:schemeClr val="dk1"/>
              </a:buClr>
              <a:buSzPts val="2400"/>
              <a:buFont typeface="Arial"/>
              <a:buNone/>
            </a:pPr>
            <a:r>
              <a:rPr lang="ar-EG" sz="2400" dirty="0">
                <a:solidFill>
                  <a:schemeClr val="bg2"/>
                </a:solidFill>
                <a:latin typeface="+mn-lt"/>
                <a:ea typeface="Open Sans"/>
                <a:cs typeface="Open Sans"/>
                <a:sym typeface="Open Sans"/>
              </a:rPr>
              <a:t>في حين أن أنشطة البحوث من أجل الحياة تدعم بشكل مباشر وغير مباشر جميع أهداف التنمية المستدامة مثل </a:t>
            </a:r>
            <a:r>
              <a:rPr lang="ar-EG" sz="2400" b="1" dirty="0">
                <a:solidFill>
                  <a:schemeClr val="bg2"/>
                </a:solidFill>
                <a:latin typeface="+mn-lt"/>
                <a:ea typeface="Open Sans"/>
                <a:cs typeface="Open Sans"/>
                <a:sym typeface="Open Sans"/>
              </a:rPr>
              <a:t>الصحة الجيدة والرفاهية ، والقضاء على الجوع ، والمياه النظيفة والصرف الصحي ، والصناعة ، والابتكار والبنية التحتية ، والسلام والعدالة </a:t>
            </a:r>
            <a:r>
              <a:rPr lang="ar-EG" sz="2400" dirty="0">
                <a:solidFill>
                  <a:schemeClr val="bg2"/>
                </a:solidFill>
                <a:latin typeface="+mn-lt"/>
                <a:ea typeface="Open Sans"/>
                <a:cs typeface="Open Sans"/>
                <a:sym typeface="Open Sans"/>
              </a:rPr>
              <a:t>، فإن "البحوث من أجل الحياة"</a:t>
            </a:r>
            <a:r>
              <a:rPr lang="nl-NL" sz="2400" dirty="0">
                <a:solidFill>
                  <a:schemeClr val="bg2"/>
                </a:solidFill>
                <a:latin typeface="+mn-lt"/>
                <a:ea typeface="Open Sans"/>
                <a:cs typeface="Open Sans"/>
                <a:sym typeface="Open Sans"/>
              </a:rPr>
              <a:t>Research4Life</a:t>
            </a:r>
            <a:r>
              <a:rPr lang="ar-EG" sz="2400">
                <a:solidFill>
                  <a:schemeClr val="bg2"/>
                </a:solidFill>
                <a:latin typeface="+mn-lt"/>
                <a:ea typeface="Open Sans"/>
                <a:cs typeface="Open Sans"/>
                <a:sym typeface="Open Sans"/>
              </a:rPr>
              <a:t> </a:t>
            </a:r>
            <a:r>
              <a:rPr lang="nl-NL" sz="2400">
                <a:solidFill>
                  <a:schemeClr val="bg2"/>
                </a:solidFill>
                <a:latin typeface="+mn-lt"/>
                <a:ea typeface="Open Sans"/>
                <a:cs typeface="Open Sans"/>
                <a:sym typeface="Open Sans"/>
              </a:rPr>
              <a:t> </a:t>
            </a:r>
            <a:r>
              <a:rPr lang="ar-EG" sz="2400" dirty="0">
                <a:solidFill>
                  <a:schemeClr val="bg2"/>
                </a:solidFill>
                <a:latin typeface="+mn-lt"/>
                <a:ea typeface="Open Sans"/>
                <a:cs typeface="Open Sans"/>
                <a:sym typeface="Open Sans"/>
              </a:rPr>
              <a:t>يتماشى بشكل وثيق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4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التعليم الجيد</a:t>
            </a:r>
            <a:r>
              <a:rPr lang="ar-EG" sz="2400" dirty="0">
                <a:solidFill>
                  <a:schemeClr val="bg2"/>
                </a:solidFill>
                <a:latin typeface="+mn-lt"/>
                <a:ea typeface="Open Sans"/>
                <a:cs typeface="Open Sans"/>
                <a:sym typeface="Open Sans"/>
              </a:rPr>
              <a:t>؛ وهو أمر أساسي لإنشاء عالم يسوده السلام والازدهار و</a:t>
            </a:r>
            <a:r>
              <a:rPr lang="ar-EG" sz="2400" dirty="0">
                <a:solidFill>
                  <a:srgbClr val="F49925"/>
                </a:solidFill>
                <a:latin typeface="+mn-lt"/>
                <a:ea typeface="Open Sans"/>
                <a:cs typeface="Open Sans"/>
                <a:sym typeface="Open Sans"/>
                <a:hlinkClick r:id="rId5">
                  <a:extLst>
                    <a:ext uri="{A12FA001-AC4F-418D-AE19-62706E023703}">
                      <ahyp:hlinkClr xmlns:ahyp="http://schemas.microsoft.com/office/drawing/2018/hyperlinkcolor" val="tx"/>
                    </a:ext>
                  </a:extLst>
                </a:hlinkClick>
              </a:rPr>
              <a:t>الهدف رقم 5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المساواة بين الجنسين </a:t>
            </a:r>
            <a:r>
              <a:rPr lang="ar-EG" sz="2400" dirty="0">
                <a:solidFill>
                  <a:schemeClr val="bg2"/>
                </a:solidFill>
                <a:latin typeface="+mn-lt"/>
                <a:ea typeface="Open Sans"/>
                <a:cs typeface="Open Sans"/>
                <a:sym typeface="Open Sans"/>
              </a:rPr>
              <a:t>لتحقيق تمكين جميع النساء والأطفال.</a:t>
            </a:r>
            <a:endParaRPr sz="2400" dirty="0">
              <a:solidFill>
                <a:schemeClr val="bg2"/>
              </a:solidFill>
              <a:highlight>
                <a:srgbClr val="FFFFFF"/>
              </a:highlight>
              <a:latin typeface="+mn-lt"/>
              <a:ea typeface="Open Sans"/>
              <a:cs typeface="Open Sans"/>
              <a:sym typeface="Open Sans"/>
            </a:endParaRPr>
          </a:p>
        </p:txBody>
      </p:sp>
      <p:pic>
        <p:nvPicPr>
          <p:cNvPr id="118" name="Google Shape;118;p17"/>
          <p:cNvPicPr preferRelativeResize="0"/>
          <p:nvPr/>
        </p:nvPicPr>
        <p:blipFill rotWithShape="1">
          <a:blip r:embed="rId6">
            <a:alphaModFix/>
          </a:blip>
          <a:srcRect/>
          <a:stretch/>
        </p:blipFill>
        <p:spPr>
          <a:xfrm>
            <a:off x="705415" y="202431"/>
            <a:ext cx="4873039" cy="1232994"/>
          </a:xfrm>
          <a:prstGeom prst="rect">
            <a:avLst/>
          </a:prstGeom>
          <a:noFill/>
          <a:ln>
            <a:noFill/>
          </a:ln>
        </p:spPr>
      </p:pic>
      <p:pic>
        <p:nvPicPr>
          <p:cNvPr id="119" name="Google Shape;119;p17"/>
          <p:cNvPicPr preferRelativeResize="0"/>
          <p:nvPr/>
        </p:nvPicPr>
        <p:blipFill rotWithShape="1">
          <a:blip r:embed="rId7">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8">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9">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10">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11">
              <a:alphaModFix/>
            </a:blip>
            <a:srcRect/>
            <a:stretch/>
          </p:blipFill>
          <p:spPr>
            <a:xfrm>
              <a:off x="7537942" y="4661358"/>
              <a:ext cx="1997467" cy="1997467"/>
            </a:xfrm>
            <a:prstGeom prst="rect">
              <a:avLst/>
            </a:prstGeom>
            <a:noFill/>
            <a:ln>
              <a:noFill/>
            </a:ln>
          </p:spPr>
        </p:pic>
      </p:grpSp>
      <p:sp>
        <p:nvSpPr>
          <p:cNvPr id="2" name="TextBox 1">
            <a:extLst>
              <a:ext uri="{FF2B5EF4-FFF2-40B4-BE49-F238E27FC236}">
                <a16:creationId xmlns:a16="http://schemas.microsoft.com/office/drawing/2014/main" id="{70C8B561-9403-E0A0-9282-FAFC1F3F27B1}"/>
              </a:ext>
            </a:extLst>
          </p:cNvPr>
          <p:cNvSpPr txBox="1"/>
          <p:nvPr/>
        </p:nvSpPr>
        <p:spPr>
          <a:xfrm>
            <a:off x="6235104" y="526540"/>
            <a:ext cx="4903393" cy="58477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EG" sz="3200" b="1" i="0" u="none" strike="noStrike" kern="0" cap="none" spc="0" normalizeH="0" baseline="0" noProof="0" dirty="0">
                <a:ln>
                  <a:noFill/>
                </a:ln>
                <a:solidFill>
                  <a:srgbClr val="44546A"/>
                </a:solidFill>
                <a:effectLst/>
                <a:uLnTx/>
                <a:uFillTx/>
                <a:latin typeface="Arial"/>
                <a:cs typeface="Arial"/>
                <a:sym typeface="Arial"/>
              </a:rPr>
              <a:t>أهداف التنمية المستدامة (تابع)</a:t>
            </a:r>
            <a:endParaRPr kumimoji="0" lang="en-US" sz="3200" b="1" i="0" u="none" strike="noStrike" kern="0" cap="none" spc="0" normalizeH="0" baseline="0" noProof="0" dirty="0">
              <a:ln>
                <a:noFill/>
              </a:ln>
              <a:solidFill>
                <a:srgbClr val="44546A"/>
              </a:solidFill>
              <a:effectLst/>
              <a:uLnTx/>
              <a:uFillTx/>
              <a:latin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19" name="Google Shape;219;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20" name="Google Shape;220;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21" name="Google Shape;221;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222" name="Google Shape;222;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223" name="Google Shape;223;p1"/>
          <p:cNvSpPr/>
          <p:nvPr/>
        </p:nvSpPr>
        <p:spPr>
          <a:xfrm>
            <a:off x="76200" y="2132475"/>
            <a:ext cx="11658600" cy="3908722"/>
          </a:xfrm>
          <a:prstGeom prst="rect">
            <a:avLst/>
          </a:prstGeom>
          <a:noFill/>
          <a:ln>
            <a:noFill/>
          </a:ln>
        </p:spPr>
        <p:txBody>
          <a:bodyPr spcFirstLastPara="1" wrap="square" lIns="91425" tIns="45700" rIns="91425" bIns="45700" anchor="t" anchorCtr="0">
            <a:spAutoFit/>
          </a:bodyPr>
          <a:lstStyle/>
          <a:p>
            <a:pPr lvl="0" algn="ctr">
              <a:buSzPts val="3000"/>
            </a:pPr>
            <a:r>
              <a:rPr lang="ar-EG" sz="3000" dirty="0">
                <a:solidFill>
                  <a:srgbClr val="F8981D"/>
                </a:solidFill>
                <a:latin typeface="Open Sans"/>
                <a:ea typeface="Open Sans"/>
                <a:cs typeface="Open Sans"/>
                <a:sym typeface="Open Sans"/>
              </a:rPr>
              <a:t>لمزيد من المعلومات عن "البحوث من أجل الحياة"</a:t>
            </a:r>
          </a:p>
          <a:p>
            <a:pPr algn="ctr">
              <a:buSzPts val="3000"/>
            </a:pPr>
            <a:r>
              <a:rPr lang="ar-EG" sz="3000" dirty="0">
                <a:solidFill>
                  <a:srgbClr val="F8981D"/>
                </a:solidFill>
                <a:latin typeface="Open Sans"/>
                <a:ea typeface="Open Sans"/>
                <a:cs typeface="Open Sans"/>
                <a:sym typeface="Open Sans"/>
              </a:rPr>
              <a:t>  </a:t>
            </a:r>
            <a:r>
              <a:rPr lang="en-US" sz="3000" dirty="0">
                <a:solidFill>
                  <a:srgbClr val="F8981D"/>
                </a:solidFill>
                <a:latin typeface="Open Sans"/>
                <a:ea typeface="Open Sans"/>
                <a:cs typeface="Open Sans"/>
                <a:sym typeface="Open Sans"/>
              </a:rPr>
              <a:t> Research4Life</a:t>
            </a:r>
            <a:endParaRPr lang="ar-EG" sz="3000"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ar-EG" sz="3000" b="0" i="0" u="none" strike="noStrike" cap="none" dirty="0">
                <a:solidFill>
                  <a:srgbClr val="F8981D"/>
                </a:solidFill>
                <a:latin typeface="Open Sans"/>
                <a:ea typeface="Open Sans"/>
                <a:cs typeface="Open Sans"/>
                <a:sym typeface="Open Sans"/>
              </a:rPr>
              <a:t>قم بزيارة    </a:t>
            </a: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dirty="0">
                <a:solidFill>
                  <a:schemeClr val="hlink"/>
                </a:solidFill>
                <a:latin typeface="Open Sans"/>
                <a:ea typeface="Open Sans"/>
                <a:cs typeface="Open Sans"/>
                <a:sym typeface="Open Sans"/>
                <a:hlinkClick r:id="rId8"/>
              </a:rPr>
              <a:t>www.research4life.org</a:t>
            </a:r>
            <a:endParaRPr lang="en-US" sz="3000" b="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ar-EG" sz="3000" b="0" i="0" u="none" strike="noStrike" cap="none" dirty="0">
                <a:solidFill>
                  <a:srgbClr val="F8981D"/>
                </a:solidFill>
                <a:latin typeface="Open Sans"/>
                <a:ea typeface="Open Sans"/>
                <a:cs typeface="Open Sans"/>
                <a:sym typeface="Open Sans"/>
              </a:rPr>
              <a:t>وراسلنا  من خلال البريد الالكتونى</a:t>
            </a:r>
            <a:br>
              <a:rPr lang="en-US" sz="3000" b="0" i="0" u="none" strike="noStrike" cap="none" dirty="0">
                <a:solidFill>
                  <a:srgbClr val="F8981D"/>
                </a:solidFill>
                <a:latin typeface="Open Sans"/>
                <a:ea typeface="Open Sans"/>
                <a:cs typeface="Open Sans"/>
                <a:sym typeface="Open Sans"/>
              </a:rPr>
            </a:br>
            <a:r>
              <a:rPr lang="en-US" sz="3000" b="0" i="0" u="sng" strike="noStrike" cap="none" dirty="0">
                <a:solidFill>
                  <a:schemeClr val="hlink"/>
                </a:solidFill>
                <a:latin typeface="Open Sans"/>
                <a:ea typeface="Open Sans"/>
                <a:cs typeface="Open Sans"/>
                <a:sym typeface="Open Sans"/>
                <a:hlinkClick r:id="rId9"/>
              </a:rPr>
              <a:t>r4l@research4life.org</a:t>
            </a:r>
            <a:r>
              <a:rPr lang="en-US" sz="3000" b="0" i="0" u="none" strike="noStrike" cap="none" dirty="0">
                <a:solidFill>
                  <a:srgbClr val="004890"/>
                </a:solidFill>
                <a:latin typeface="Open Sans"/>
                <a:ea typeface="Open Sans"/>
                <a:cs typeface="Open Sans"/>
                <a:sym typeface="Open Sans"/>
              </a:rPr>
              <a:t>  </a:t>
            </a:r>
            <a:endParaRPr sz="3000" b="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dirty="0">
                <a:solidFill>
                  <a:srgbClr val="F8981D"/>
                </a:solidFill>
                <a:latin typeface="Open Sans"/>
                <a:ea typeface="Open Sans"/>
                <a:cs typeface="Open Sans"/>
                <a:sym typeface="Open Sans"/>
              </a:rPr>
            </a:br>
            <a:br>
              <a:rPr lang="en-US" sz="2000" b="0" i="0" u="none" strike="noStrike" cap="none" dirty="0">
                <a:solidFill>
                  <a:srgbClr val="586F7C"/>
                </a:solidFill>
                <a:latin typeface="Open Sans"/>
                <a:ea typeface="Open Sans"/>
                <a:cs typeface="Open Sans"/>
                <a:sym typeface="Open Sans"/>
              </a:rPr>
            </a:br>
            <a:br>
              <a:rPr lang="en-US" sz="1400" b="0" i="0" u="none" strike="noStrike" cap="none" dirty="0">
                <a:solidFill>
                  <a:srgbClr val="F8981D"/>
                </a:solidFill>
                <a:latin typeface="Open Sans"/>
                <a:ea typeface="Open Sans"/>
                <a:cs typeface="Open Sans"/>
                <a:sym typeface="Open Sans"/>
              </a:rPr>
            </a:br>
            <a:endParaRPr sz="1400" b="0" i="0" u="none" strike="noStrike" cap="none" dirty="0">
              <a:solidFill>
                <a:srgbClr val="F8981D"/>
              </a:solidFill>
              <a:latin typeface="Open Sans"/>
              <a:ea typeface="Open Sans"/>
              <a:cs typeface="Open Sans"/>
              <a:sym typeface="Open Sans"/>
            </a:endParaRPr>
          </a:p>
        </p:txBody>
      </p:sp>
      <p:sp>
        <p:nvSpPr>
          <p:cNvPr id="224" name="Google Shape;224;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algn="ctr" rtl="1">
              <a:lnSpc>
                <a:spcPct val="107000"/>
              </a:lnSpc>
              <a:spcBef>
                <a:spcPts val="0"/>
              </a:spcBef>
              <a:spcAft>
                <a:spcPts val="800"/>
              </a:spcAft>
            </a:pP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مجموعات</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البح</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و</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ث من أجل الحياة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Research4Life</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هي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شراكة بين القطاعين 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عام و</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خاص لخمس مجموعات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1219200" y="457200"/>
            <a:ext cx="6868886" cy="1080900"/>
          </a:xfrm>
          <a:prstGeom prst="rect">
            <a:avLst/>
          </a:prstGeom>
          <a:noFill/>
          <a:ln>
            <a:noFill/>
          </a:ln>
        </p:spPr>
        <p:txBody>
          <a:bodyPr spcFirstLastPara="1" wrap="square" lIns="91425" tIns="45700" rIns="91425" bIns="45700" anchor="t" anchorCtr="0">
            <a:normAutofit/>
          </a:bodyPr>
          <a:lstStyle/>
          <a:p>
            <a:pPr lvl="0" algn="r">
              <a:buClr>
                <a:schemeClr val="dk1"/>
              </a:buClr>
              <a:buSzPts val="3200"/>
            </a:pPr>
            <a:r>
              <a:rPr lang="ar-EG" sz="4000" dirty="0">
                <a:solidFill>
                  <a:srgbClr val="586F7C"/>
                </a:solidFill>
                <a:latin typeface="Open Sans"/>
                <a:ea typeface="Open Sans"/>
                <a:cs typeface="Open Sans"/>
                <a:sym typeface="Open Sans"/>
              </a:rPr>
              <a:t>الأهداف التعليمية</a:t>
            </a:r>
            <a:endParaRPr sz="4000" dirty="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gn="r" rtl="1">
              <a:lnSpc>
                <a:spcPct val="150000"/>
              </a:lnSpc>
              <a:spcBef>
                <a:spcPts val="0"/>
              </a:spcBef>
              <a:buClr>
                <a:schemeClr val="dk2"/>
              </a:buClr>
              <a:buSzPts val="2200"/>
            </a:pPr>
            <a:r>
              <a:rPr lang="ar-EG" sz="3200" dirty="0">
                <a:solidFill>
                  <a:srgbClr val="3F3F3F"/>
                </a:solidFill>
                <a:latin typeface="Open Sans"/>
                <a:ea typeface="Open Sans"/>
                <a:cs typeface="+mn-cs"/>
                <a:sym typeface="Open Sans"/>
              </a:rPr>
              <a:t>فهم عملية النشر لمقال البحث.</a:t>
            </a:r>
          </a:p>
          <a:p>
            <a:pPr marL="355600" lvl="0" indent="-342900" algn="r" rtl="1">
              <a:lnSpc>
                <a:spcPct val="150000"/>
              </a:lnSpc>
              <a:spcBef>
                <a:spcPts val="0"/>
              </a:spcBef>
              <a:buClr>
                <a:schemeClr val="dk2"/>
              </a:buClr>
              <a:buSzPts val="2200"/>
            </a:pPr>
            <a:r>
              <a:rPr lang="ar-EG" sz="3200" dirty="0">
                <a:solidFill>
                  <a:srgbClr val="3F3F3F"/>
                </a:solidFill>
                <a:latin typeface="Open Sans"/>
                <a:ea typeface="Open Sans"/>
                <a:cs typeface="+mn-cs"/>
                <a:sym typeface="Open Sans"/>
              </a:rPr>
              <a:t>التنقل في عملية مراجعات النظراء.</a:t>
            </a:r>
          </a:p>
          <a:p>
            <a:pPr marL="355600" lvl="0" indent="-342900" algn="r" rtl="1">
              <a:lnSpc>
                <a:spcPct val="150000"/>
              </a:lnSpc>
              <a:spcBef>
                <a:spcPts val="0"/>
              </a:spcBef>
              <a:buClr>
                <a:schemeClr val="dk2"/>
              </a:buClr>
              <a:buSzPts val="2200"/>
            </a:pPr>
            <a:r>
              <a:rPr lang="ar-EG" sz="3200" dirty="0">
                <a:solidFill>
                  <a:srgbClr val="3F3F3F"/>
                </a:solidFill>
                <a:latin typeface="Open Sans"/>
                <a:ea typeface="Open Sans"/>
                <a:cs typeface="+mn-cs"/>
                <a:sym typeface="Open Sans"/>
              </a:rPr>
              <a:t>تعزيز ومراقبة أبحاث الباحث.</a:t>
            </a:r>
          </a:p>
          <a:p>
            <a:pPr marL="355600" lvl="0" indent="-342900" algn="r" rtl="1">
              <a:lnSpc>
                <a:spcPct val="150000"/>
              </a:lnSpc>
              <a:spcBef>
                <a:spcPts val="0"/>
              </a:spcBef>
              <a:buClr>
                <a:schemeClr val="dk2"/>
              </a:buClr>
              <a:buSzPts val="2200"/>
            </a:pPr>
            <a:r>
              <a:rPr lang="ar-EG" sz="3200" dirty="0">
                <a:solidFill>
                  <a:srgbClr val="3F3F3F"/>
                </a:solidFill>
                <a:latin typeface="Open Sans"/>
                <a:ea typeface="Open Sans"/>
                <a:cs typeface="+mn-cs"/>
                <a:sym typeface="Open Sans"/>
              </a:rPr>
              <a:t>الحصول على مساعدة لمزيد من الدراسة.</a:t>
            </a:r>
            <a:endParaRPr sz="3200" dirty="0">
              <a:solidFill>
                <a:srgbClr val="3F3F3F"/>
              </a:solidFill>
              <a:latin typeface="Open Sans"/>
              <a:ea typeface="Open Sans"/>
              <a:cs typeface="+mn-c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6553200" y="533400"/>
            <a:ext cx="8033657" cy="975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ar-EG" dirty="0">
                <a:solidFill>
                  <a:srgbClr val="586F7C"/>
                </a:solidFill>
                <a:latin typeface="Open Sans"/>
                <a:ea typeface="Open Sans"/>
                <a:cs typeface="Open Sans"/>
                <a:sym typeface="Open Sans"/>
              </a:rPr>
              <a:t>المقدمة</a:t>
            </a:r>
            <a:r>
              <a:rPr lang="en-US"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609600" y="2286000"/>
            <a:ext cx="10753344" cy="3736796"/>
          </a:xfrm>
          <a:prstGeom prst="rect">
            <a:avLst/>
          </a:prstGeom>
          <a:noFill/>
          <a:ln>
            <a:noFill/>
          </a:ln>
        </p:spPr>
        <p:txBody>
          <a:bodyPr spcFirstLastPara="1" wrap="square" lIns="91425" tIns="45700" rIns="91425" bIns="45700" anchor="t" anchorCtr="0">
            <a:normAutofit/>
          </a:bodyPr>
          <a:lstStyle/>
          <a:p>
            <a:pPr algn="r"/>
            <a:r>
              <a:rPr lang="ar-EG" dirty="0">
                <a:solidFill>
                  <a:schemeClr val="tx1"/>
                </a:solidFill>
              </a:rPr>
              <a:t>- </a:t>
            </a:r>
            <a:r>
              <a:rPr lang="ar-EG" sz="3200" dirty="0">
                <a:solidFill>
                  <a:schemeClr val="tx1"/>
                </a:solidFill>
              </a:rPr>
              <a:t>عرض مكمل عن </a:t>
            </a:r>
            <a:r>
              <a:rPr lang="ar-EG" sz="3200" i="1" dirty="0">
                <a:solidFill>
                  <a:schemeClr val="tx1"/>
                </a:solidFill>
              </a:rPr>
              <a:t>كتابة البحث</a:t>
            </a:r>
            <a:r>
              <a:rPr lang="ar-EG" sz="3200" dirty="0">
                <a:solidFill>
                  <a:schemeClr val="tx1"/>
                </a:solidFill>
              </a:rPr>
              <a:t>، حيث يناقش هذا الدرس المجالات المهمة في نشر مقال البحث.</a:t>
            </a:r>
            <a:endParaRPr lang="en-US" sz="3200" dirty="0">
              <a:solidFill>
                <a:schemeClr val="tx1"/>
              </a:solidFill>
            </a:endParaRPr>
          </a:p>
          <a:p>
            <a:pPr algn="r">
              <a:buFont typeface="Courier New" panose="02070309020205020404" pitchFamily="49" charset="0"/>
              <a:buChar char="o"/>
            </a:pPr>
            <a:r>
              <a:rPr lang="ar-EG" sz="3200" dirty="0">
                <a:solidFill>
                  <a:schemeClr val="tx1"/>
                </a:solidFill>
              </a:rPr>
              <a:t>       - استعراض مراجعة النظراء.</a:t>
            </a:r>
            <a:endParaRPr lang="en-US" sz="3200" dirty="0">
              <a:solidFill>
                <a:schemeClr val="tx1"/>
              </a:solidFill>
            </a:endParaRPr>
          </a:p>
          <a:p>
            <a:pPr marL="590550" indent="-514350" algn="r">
              <a:buFont typeface="+mj-lt"/>
              <a:buAutoNum type="arabicPeriod"/>
            </a:pPr>
            <a:r>
              <a:rPr lang="ar-EG" sz="3200" dirty="0">
                <a:solidFill>
                  <a:schemeClr val="tx1"/>
                </a:solidFill>
              </a:rPr>
              <a:t>       - التأثير الترويجي وتتبع المقال.</a:t>
            </a:r>
            <a:endParaRPr lang="en-US" sz="3200" dirty="0">
              <a:solidFill>
                <a:schemeClr val="tx1"/>
              </a:solidFill>
            </a:endParaRPr>
          </a:p>
          <a:p>
            <a:pPr marL="76200" indent="0" algn="r" rtl="1">
              <a:buNone/>
            </a:pPr>
            <a:r>
              <a:rPr lang="ar-EG" sz="3200" dirty="0">
                <a:solidFill>
                  <a:schemeClr val="tx1"/>
                </a:solidFill>
              </a:rPr>
              <a:t>- التركيزعلى موارد ودراسات أخرى في نشر مقالات البحث</a:t>
            </a:r>
            <a:r>
              <a:rPr lang="ar-EG" sz="3600" dirty="0">
                <a:solidFill>
                  <a:schemeClr val="tx1"/>
                </a:solidFill>
              </a:rPr>
              <a:t>.</a:t>
            </a:r>
            <a:endParaRPr lang="en-US" sz="3600" dirty="0">
              <a:solidFill>
                <a:schemeClr val="tx1"/>
              </a:solidFill>
            </a:endParaRPr>
          </a:p>
          <a:p>
            <a:pPr algn="r"/>
            <a:r>
              <a:rPr lang="ar-SA" dirty="0"/>
              <a:t> </a:t>
            </a:r>
            <a:endParaRPr lang="en-US" dirty="0"/>
          </a:p>
          <a:p>
            <a:pPr marL="12700" lvl="0" indent="0" algn="l" rtl="0">
              <a:lnSpc>
                <a:spcPct val="140000"/>
              </a:lnSpc>
              <a:spcBef>
                <a:spcPts val="0"/>
              </a:spcBef>
              <a:spcAft>
                <a:spcPts val="0"/>
              </a:spcAft>
              <a:buClr>
                <a:schemeClr val="dk2"/>
              </a:buClr>
              <a:buSzPts val="2200"/>
              <a:buNone/>
            </a:pPr>
            <a:endParaRPr dirty="0">
              <a:solidFill>
                <a:srgbClr val="3F3F3F"/>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0"/>
          <p:cNvSpPr txBox="1">
            <a:spLocks noGrp="1"/>
          </p:cNvSpPr>
          <p:nvPr>
            <p:ph type="title"/>
          </p:nvPr>
        </p:nvSpPr>
        <p:spPr>
          <a:xfrm>
            <a:off x="4038600" y="304800"/>
            <a:ext cx="4177800" cy="1080900"/>
          </a:xfrm>
          <a:prstGeom prst="rect">
            <a:avLst/>
          </a:prstGeom>
          <a:noFill/>
          <a:ln>
            <a:noFill/>
          </a:ln>
        </p:spPr>
        <p:txBody>
          <a:bodyPr spcFirstLastPara="1" wrap="square" lIns="91425" tIns="45700" rIns="91425" bIns="45700" anchor="ctr" anchorCtr="0">
            <a:normAutofit fontScale="90000"/>
          </a:bodyPr>
          <a:lstStyle/>
          <a:p>
            <a:pPr marL="742950" lvl="0" indent="-742950">
              <a:buFont typeface="Arial"/>
              <a:buAutoNum type="arabicPeriod"/>
            </a:pPr>
            <a:r>
              <a:rPr lang="ar-EG" dirty="0">
                <a:solidFill>
                  <a:srgbClr val="586F7C"/>
                </a:solidFill>
                <a:latin typeface="Open Sans"/>
                <a:ea typeface="Open Sans"/>
                <a:cs typeface="Open Sans"/>
                <a:sym typeface="Open Sans"/>
              </a:rPr>
              <a:t>التقديم ومراجعة النظراء</a:t>
            </a:r>
            <a:endParaRPr dirty="0">
              <a:solidFill>
                <a:srgbClr val="586F7C"/>
              </a:solidFill>
              <a:latin typeface="Open Sans"/>
              <a:ea typeface="Open Sans"/>
              <a:cs typeface="Open Sans"/>
              <a:sym typeface="Open Sans"/>
            </a:endParaRPr>
          </a:p>
        </p:txBody>
      </p:sp>
      <p:sp>
        <p:nvSpPr>
          <p:cNvPr id="105" name="Google Shape;105;p40"/>
          <p:cNvSpPr txBox="1">
            <a:spLocks noGrp="1"/>
          </p:cNvSpPr>
          <p:nvPr>
            <p:ph type="body" idx="1"/>
          </p:nvPr>
        </p:nvSpPr>
        <p:spPr>
          <a:xfrm>
            <a:off x="0" y="1747954"/>
            <a:ext cx="11116235" cy="858086"/>
          </a:xfrm>
          <a:prstGeom prst="rect">
            <a:avLst/>
          </a:prstGeom>
          <a:noFill/>
          <a:ln>
            <a:noFill/>
          </a:ln>
        </p:spPr>
        <p:txBody>
          <a:bodyPr spcFirstLastPara="1" wrap="square" lIns="91425" tIns="45700" rIns="91425" bIns="45700" anchor="t" anchorCtr="0">
            <a:noAutofit/>
          </a:bodyPr>
          <a:lstStyle/>
          <a:p>
            <a:pPr marL="12700" lvl="0" indent="0" algn="r">
              <a:lnSpc>
                <a:spcPct val="100000"/>
              </a:lnSpc>
              <a:spcBef>
                <a:spcPts val="0"/>
              </a:spcBef>
              <a:buClr>
                <a:schemeClr val="dk2"/>
              </a:buClr>
              <a:buSzPts val="2200"/>
              <a:buNone/>
            </a:pPr>
            <a:r>
              <a:rPr lang="ar-EG" dirty="0">
                <a:solidFill>
                  <a:srgbClr val="3F3F3F"/>
                </a:solidFill>
                <a:latin typeface="+mj-lt"/>
                <a:ea typeface="Open Sans"/>
                <a:cs typeface="Open Sans"/>
                <a:sym typeface="Open Sans"/>
              </a:rPr>
              <a:t>يوضح الشكل أدناه ما قد يحدث للمقال بعد تقديمه إلى المجلة المستهدفة ،على سبيل المثال:</a:t>
            </a:r>
          </a:p>
          <a:p>
            <a:pPr marL="12700" lvl="0" indent="0" algn="r">
              <a:lnSpc>
                <a:spcPct val="100000"/>
              </a:lnSpc>
              <a:spcBef>
                <a:spcPts val="0"/>
              </a:spcBef>
              <a:buClr>
                <a:schemeClr val="dk2"/>
              </a:buClr>
              <a:buSzPts val="2200"/>
              <a:buNone/>
            </a:pPr>
            <a:r>
              <a:rPr lang="ar-EG" dirty="0">
                <a:solidFill>
                  <a:srgbClr val="3F3F3F"/>
                </a:solidFill>
                <a:latin typeface="+mj-lt"/>
                <a:ea typeface="Open Sans"/>
                <a:cs typeface="Open Sans"/>
                <a:sym typeface="Open Sans"/>
              </a:rPr>
              <a:t>عملية مراجعة النظراء</a:t>
            </a:r>
            <a:endParaRPr dirty="0">
              <a:latin typeface="+mj-lt"/>
            </a:endParaRPr>
          </a:p>
        </p:txBody>
      </p:sp>
      <p:pic>
        <p:nvPicPr>
          <p:cNvPr id="106" name="Google Shape;106;p40" descr="Peer reviews process (Author Hub)"/>
          <p:cNvPicPr preferRelativeResize="0"/>
          <p:nvPr/>
        </p:nvPicPr>
        <p:blipFill rotWithShape="1">
          <a:blip r:embed="rId3">
            <a:alphaModFix/>
          </a:blip>
          <a:srcRect/>
          <a:stretch/>
        </p:blipFill>
        <p:spPr>
          <a:xfrm>
            <a:off x="3508785" y="2606040"/>
            <a:ext cx="4798507" cy="3818179"/>
          </a:xfrm>
          <a:prstGeom prst="rect">
            <a:avLst/>
          </a:prstGeom>
          <a:noFill/>
          <a:ln>
            <a:noFill/>
          </a:ln>
        </p:spPr>
      </p:pic>
      <p:sp>
        <p:nvSpPr>
          <p:cNvPr id="107" name="Google Shape;107;p40"/>
          <p:cNvSpPr txBox="1"/>
          <p:nvPr/>
        </p:nvSpPr>
        <p:spPr>
          <a:xfrm>
            <a:off x="3389555" y="6424219"/>
            <a:ext cx="77266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r>
              <a:rPr lang="en-US" sz="1200" b="0" i="1" u="none" strike="noStrike" cap="none">
                <a:solidFill>
                  <a:srgbClr val="000000"/>
                </a:solidFill>
                <a:latin typeface="Arial"/>
                <a:ea typeface="Arial"/>
                <a:cs typeface="Arial"/>
                <a:sym typeface="Arial"/>
              </a:rPr>
              <a:t>Overview of peer review process (Research4Life, 2021a)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727b3dbef2_0_47"/>
          <p:cNvSpPr txBox="1">
            <a:spLocks noGrp="1"/>
          </p:cNvSpPr>
          <p:nvPr>
            <p:ph type="title"/>
          </p:nvPr>
        </p:nvSpPr>
        <p:spPr>
          <a:xfrm>
            <a:off x="304800" y="362548"/>
            <a:ext cx="7781365" cy="10809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600"/>
              <a:buNone/>
            </a:pPr>
            <a:r>
              <a:rPr lang="ar-EG" dirty="0">
                <a:solidFill>
                  <a:srgbClr val="586F7C"/>
                </a:solidFill>
                <a:latin typeface="Open Sans"/>
                <a:ea typeface="Open Sans"/>
                <a:cs typeface="Open Sans"/>
                <a:sym typeface="Open Sans"/>
              </a:rPr>
              <a:t>تقديم المقالة</a:t>
            </a:r>
            <a:endParaRPr dirty="0">
              <a:solidFill>
                <a:srgbClr val="586F7C"/>
              </a:solidFill>
              <a:latin typeface="Open Sans"/>
              <a:ea typeface="Open Sans"/>
              <a:cs typeface="Open Sans"/>
              <a:sym typeface="Open Sans"/>
            </a:endParaRPr>
          </a:p>
        </p:txBody>
      </p:sp>
      <p:sp>
        <p:nvSpPr>
          <p:cNvPr id="113" name="Google Shape;113;g727b3dbef2_0_47"/>
          <p:cNvSpPr txBox="1">
            <a:spLocks noGrp="1"/>
          </p:cNvSpPr>
          <p:nvPr>
            <p:ph type="body" idx="1"/>
          </p:nvPr>
        </p:nvSpPr>
        <p:spPr>
          <a:xfrm>
            <a:off x="115175" y="1594172"/>
            <a:ext cx="11583000" cy="5111428"/>
          </a:xfrm>
          <a:prstGeom prst="rect">
            <a:avLst/>
          </a:prstGeom>
          <a:noFill/>
          <a:ln>
            <a:noFill/>
          </a:ln>
        </p:spPr>
        <p:txBody>
          <a:bodyPr spcFirstLastPara="1" wrap="square" lIns="91425" tIns="45700" rIns="91425" bIns="45700" anchor="t" anchorCtr="0">
            <a:noAutofit/>
          </a:bodyPr>
          <a:lstStyle/>
          <a:p>
            <a:pPr algn="r"/>
            <a:r>
              <a:rPr lang="ar-EG" dirty="0"/>
              <a:t>- </a:t>
            </a:r>
            <a:r>
              <a:rPr lang="ar-SA" dirty="0"/>
              <a:t>أرسل </a:t>
            </a:r>
            <a:r>
              <a:rPr lang="ar-EG" dirty="0"/>
              <a:t>المقالة</a:t>
            </a:r>
            <a:r>
              <a:rPr lang="ar-SA" dirty="0"/>
              <a:t> </a:t>
            </a:r>
            <a:r>
              <a:rPr lang="ar-SA" dirty="0">
                <a:solidFill>
                  <a:schemeClr val="tx1"/>
                </a:solidFill>
              </a:rPr>
              <a:t>الخاصة بك باستخدام منصة التقديم عبر الإنترنت للمجلة. تفاصيل التقديم</a:t>
            </a:r>
            <a:r>
              <a:rPr lang="ar-EG" dirty="0">
                <a:solidFill>
                  <a:schemeClr val="tx1"/>
                </a:solidFill>
              </a:rPr>
              <a:t> متاحة</a:t>
            </a:r>
            <a:r>
              <a:rPr lang="ar-SA" dirty="0">
                <a:solidFill>
                  <a:schemeClr val="tx1"/>
                </a:solidFill>
              </a:rPr>
              <a:t> في الجزء الخاص بالتعليمات للمؤلفين.</a:t>
            </a:r>
            <a:endParaRPr lang="en-US" dirty="0">
              <a:solidFill>
                <a:schemeClr val="tx1"/>
              </a:solidFill>
            </a:endParaRPr>
          </a:p>
          <a:p>
            <a:pPr marL="76200" indent="0" algn="r" rtl="1">
              <a:buNone/>
            </a:pPr>
            <a:r>
              <a:rPr lang="ar-EG" dirty="0">
                <a:solidFill>
                  <a:schemeClr val="tx1"/>
                </a:solidFill>
              </a:rPr>
              <a:t>- </a:t>
            </a:r>
            <a:r>
              <a:rPr lang="ar-SA" dirty="0">
                <a:solidFill>
                  <a:schemeClr val="tx1"/>
                </a:solidFill>
              </a:rPr>
              <a:t>يجب أن يتضمن خطاب التغطية المرافق للتقديم على الآتي: </a:t>
            </a:r>
            <a:endParaRPr lang="ar-EG" dirty="0">
              <a:solidFill>
                <a:schemeClr val="tx1"/>
              </a:solidFill>
            </a:endParaRPr>
          </a:p>
          <a:p>
            <a:pPr algn="r" rtl="1"/>
            <a:r>
              <a:rPr lang="ar-EG" dirty="0">
                <a:solidFill>
                  <a:schemeClr val="tx1"/>
                </a:solidFill>
              </a:rPr>
              <a:t>- </a:t>
            </a:r>
            <a:r>
              <a:rPr lang="ar-SA" dirty="0">
                <a:solidFill>
                  <a:schemeClr val="tx1"/>
                </a:solidFill>
              </a:rPr>
              <a:t>عنوان </a:t>
            </a:r>
            <a:r>
              <a:rPr lang="ar-EG" dirty="0">
                <a:solidFill>
                  <a:schemeClr val="tx1"/>
                </a:solidFill>
              </a:rPr>
              <a:t>ال</a:t>
            </a:r>
            <a:r>
              <a:rPr lang="ar-SA" dirty="0">
                <a:solidFill>
                  <a:schemeClr val="tx1"/>
                </a:solidFill>
              </a:rPr>
              <a:t>محررين بأسمائهم الرسمية مع ذكر الاسم الصحيح للمجلة</a:t>
            </a:r>
            <a:r>
              <a:rPr lang="ar-EG" dirty="0">
                <a:solidFill>
                  <a:schemeClr val="tx1"/>
                </a:solidFill>
              </a:rPr>
              <a:t>.</a:t>
            </a:r>
            <a:endParaRPr lang="en-US" dirty="0">
              <a:solidFill>
                <a:schemeClr val="tx1"/>
              </a:solidFill>
            </a:endParaRPr>
          </a:p>
          <a:p>
            <a:pPr marL="76200" indent="0" algn="r">
              <a:buNone/>
            </a:pPr>
            <a:r>
              <a:rPr lang="ar-EG" dirty="0">
                <a:solidFill>
                  <a:schemeClr val="tx1"/>
                </a:solidFill>
              </a:rPr>
              <a:t>     - </a:t>
            </a:r>
            <a:r>
              <a:rPr lang="ar-SA" dirty="0">
                <a:solidFill>
                  <a:schemeClr val="tx1"/>
                </a:solidFill>
              </a:rPr>
              <a:t>اشرح لماذا يعتبر المقال مناسب للمجلة ، وكيف سيساهم في تعزيز أهداف المجلة ونطاقها</a:t>
            </a:r>
            <a:r>
              <a:rPr lang="ar-EG" dirty="0">
                <a:solidFill>
                  <a:schemeClr val="tx1"/>
                </a:solidFill>
              </a:rPr>
              <a:t>.</a:t>
            </a:r>
            <a:endParaRPr lang="en-US" dirty="0">
              <a:solidFill>
                <a:schemeClr val="tx1"/>
              </a:solidFill>
            </a:endParaRPr>
          </a:p>
          <a:p>
            <a:pPr algn="r"/>
            <a:r>
              <a:rPr lang="ar-EG" dirty="0">
                <a:solidFill>
                  <a:schemeClr val="tx1"/>
                </a:solidFill>
              </a:rPr>
              <a:t>- إذا لزم الأمر</a:t>
            </a:r>
            <a:r>
              <a:rPr lang="ar-SA" dirty="0">
                <a:solidFill>
                  <a:schemeClr val="tx1"/>
                </a:solidFill>
              </a:rPr>
              <a:t>، قدم إعلانات رسمية بشأن أصالة العمل، بحيث يوافق جميع المؤلفين المشاركين على التقديم. إذا </a:t>
            </a:r>
            <a:r>
              <a:rPr lang="ar-EG" dirty="0">
                <a:solidFill>
                  <a:schemeClr val="tx1"/>
                </a:solidFill>
              </a:rPr>
              <a:t>لزم الأمر</a:t>
            </a:r>
            <a:r>
              <a:rPr lang="ar-SA" dirty="0">
                <a:solidFill>
                  <a:schemeClr val="tx1"/>
                </a:solidFill>
              </a:rPr>
              <a:t>، </a:t>
            </a:r>
            <a:r>
              <a:rPr lang="ar-EG" dirty="0">
                <a:solidFill>
                  <a:schemeClr val="tx1"/>
                </a:solidFill>
              </a:rPr>
              <a:t>يجب تقديم إفادة </a:t>
            </a:r>
            <a:r>
              <a:rPr lang="ar-SA" dirty="0">
                <a:solidFill>
                  <a:schemeClr val="tx1"/>
                </a:solidFill>
              </a:rPr>
              <a:t>تضارب المصالح لفريق البحث بأكمله.</a:t>
            </a:r>
            <a:endParaRPr lang="en-US" dirty="0">
              <a:solidFill>
                <a:schemeClr val="tx1"/>
              </a:solidFill>
            </a:endParaRPr>
          </a:p>
          <a:p>
            <a:pPr algn="r"/>
            <a:r>
              <a:rPr lang="en-US" sz="1200" dirty="0">
                <a:solidFill>
                  <a:schemeClr val="tx1"/>
                </a:solidFill>
              </a:rPr>
              <a:t>(IFIS </a:t>
            </a:r>
            <a:r>
              <a:rPr lang="ar-SA" sz="1200" dirty="0">
                <a:solidFill>
                  <a:schemeClr val="tx1"/>
                </a:solidFill>
              </a:rPr>
              <a:t>، </a:t>
            </a:r>
            <a:r>
              <a:rPr lang="en-US" sz="1200" dirty="0">
                <a:solidFill>
                  <a:schemeClr val="tx1"/>
                </a:solidFill>
              </a:rPr>
              <a:t>2021A)</a:t>
            </a:r>
          </a:p>
          <a:p>
            <a:pPr algn="r"/>
            <a:r>
              <a:rPr lang="ar-EG" dirty="0">
                <a:solidFill>
                  <a:schemeClr val="tx1"/>
                </a:solidFill>
              </a:rPr>
              <a:t>- </a:t>
            </a:r>
            <a:r>
              <a:rPr lang="ar-SA" dirty="0">
                <a:solidFill>
                  <a:schemeClr val="tx1"/>
                </a:solidFill>
              </a:rPr>
              <a:t>إذا تم طلبها ، اقترح مراجعًا لمقالتك لتسريع عملية المراجعة. سوف تستفيد من خبرة </a:t>
            </a:r>
            <a:r>
              <a:rPr lang="ar-EG" dirty="0">
                <a:solidFill>
                  <a:schemeClr val="tx1"/>
                </a:solidFill>
              </a:rPr>
              <a:t>المراجع</a:t>
            </a:r>
            <a:r>
              <a:rPr lang="ar-SA" dirty="0">
                <a:solidFill>
                  <a:schemeClr val="tx1"/>
                </a:solidFill>
              </a:rPr>
              <a:t> لتحسين البحث ، في حالة قبول </a:t>
            </a:r>
            <a:r>
              <a:rPr lang="ar-EG" dirty="0">
                <a:solidFill>
                  <a:schemeClr val="tx1"/>
                </a:solidFill>
              </a:rPr>
              <a:t>المقالة</a:t>
            </a:r>
            <a:r>
              <a:rPr lang="ar-SA" dirty="0">
                <a:solidFill>
                  <a:schemeClr val="tx1"/>
                </a:solidFill>
              </a:rPr>
              <a:t> للمراجعة. اقترح </a:t>
            </a:r>
            <a:r>
              <a:rPr lang="ar-EG" dirty="0">
                <a:solidFill>
                  <a:schemeClr val="tx1"/>
                </a:solidFill>
              </a:rPr>
              <a:t>نظراء</a:t>
            </a:r>
            <a:r>
              <a:rPr lang="ar-SA" dirty="0">
                <a:solidFill>
                  <a:schemeClr val="tx1"/>
                </a:solidFill>
              </a:rPr>
              <a:t> نشروا و/أو قدموا مقالات مماثلة في مؤتمرات في نفس مجال الموضوع</a:t>
            </a:r>
            <a:r>
              <a:rPr lang="ar-EG" dirty="0">
                <a:solidFill>
                  <a:schemeClr val="tx1"/>
                </a:solidFill>
              </a:rPr>
              <a:t>ى</a:t>
            </a:r>
            <a:r>
              <a:rPr lang="ar-SA" dirty="0">
                <a:solidFill>
                  <a:schemeClr val="tx1"/>
                </a:solidFill>
              </a:rPr>
              <a:t>. فكر في اقتراح زملاء دوليين لتمثيل وجهات نظر من جمهور دولي.</a:t>
            </a:r>
            <a:endParaRPr lang="ar-EG" dirty="0">
              <a:solidFill>
                <a:schemeClr val="tx1"/>
              </a:solidFill>
            </a:endParaRPr>
          </a:p>
          <a:p>
            <a:pPr algn="r"/>
            <a:r>
              <a:rPr lang="en-US" sz="1200" dirty="0">
                <a:solidFill>
                  <a:schemeClr val="tx1"/>
                </a:solidFill>
              </a:rPr>
              <a:t>(Tress Academic </a:t>
            </a:r>
            <a:r>
              <a:rPr lang="ar-SA" sz="1200" dirty="0">
                <a:solidFill>
                  <a:schemeClr val="tx1"/>
                </a:solidFill>
              </a:rPr>
              <a:t>، </a:t>
            </a:r>
            <a:r>
              <a:rPr lang="en-US" sz="1200" dirty="0">
                <a:solidFill>
                  <a:schemeClr val="tx1"/>
                </a:solidFill>
              </a:rPr>
              <a:t>2019</a:t>
            </a:r>
            <a:r>
              <a:rPr lang="ar-EG" sz="1200" dirty="0">
                <a:solidFill>
                  <a:schemeClr val="tx1"/>
                </a:solidFill>
              </a:rPr>
              <a:t>(</a:t>
            </a:r>
            <a:endParaRPr lang="en-US" sz="1200" dirty="0">
              <a:solidFill>
                <a:schemeClr val="tx1"/>
              </a:solidFill>
            </a:endParaRPr>
          </a:p>
          <a:p>
            <a:pPr marL="914400" lvl="1" indent="-228600" algn="l" rtl="0">
              <a:lnSpc>
                <a:spcPct val="150000"/>
              </a:lnSpc>
              <a:spcBef>
                <a:spcPts val="1000"/>
              </a:spcBef>
              <a:spcAft>
                <a:spcPts val="0"/>
              </a:spcAft>
              <a:buClr>
                <a:schemeClr val="dk1"/>
              </a:buClr>
              <a:buSzPts val="2400"/>
              <a:buNone/>
            </a:pPr>
            <a:endParaRPr sz="2400" dirty="0">
              <a:solidFill>
                <a:srgbClr val="3F3F3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7"/>
        <p:cNvGrpSpPr/>
        <p:nvPr/>
      </p:nvGrpSpPr>
      <p:grpSpPr>
        <a:xfrm>
          <a:off x="0" y="0"/>
          <a:ext cx="0" cy="0"/>
          <a:chOff x="0" y="0"/>
          <a:chExt cx="0" cy="0"/>
        </a:xfrm>
      </p:grpSpPr>
      <p:sp>
        <p:nvSpPr>
          <p:cNvPr id="118" name="Google Shape;118;g727b3dbef2_0_52"/>
          <p:cNvSpPr txBox="1">
            <a:spLocks noGrp="1"/>
          </p:cNvSpPr>
          <p:nvPr>
            <p:ph type="title"/>
          </p:nvPr>
        </p:nvSpPr>
        <p:spPr>
          <a:xfrm>
            <a:off x="613335" y="366497"/>
            <a:ext cx="7387665" cy="1080900"/>
          </a:xfrm>
          <a:prstGeom prst="rect">
            <a:avLst/>
          </a:prstGeom>
          <a:noFill/>
          <a:ln>
            <a:noFill/>
          </a:ln>
        </p:spPr>
        <p:txBody>
          <a:bodyPr spcFirstLastPara="1" wrap="square" lIns="91425" tIns="45700" rIns="91425" bIns="45700" anchor="ctr" anchorCtr="0">
            <a:noAutofit/>
          </a:bodyPr>
          <a:lstStyle/>
          <a:p>
            <a:pPr lvl="0" algn="r">
              <a:buClr>
                <a:srgbClr val="586F7C"/>
              </a:buClr>
              <a:buSzPts val="3700"/>
            </a:pPr>
            <a:r>
              <a:rPr lang="ar-EG" dirty="0">
                <a:solidFill>
                  <a:srgbClr val="586F7C"/>
                </a:solidFill>
                <a:latin typeface="Open Sans"/>
                <a:ea typeface="Open Sans"/>
                <a:cs typeface="Open Sans"/>
                <a:sym typeface="Open Sans"/>
              </a:rPr>
              <a:t>الفحص التقنى الأولى  </a:t>
            </a:r>
            <a:endParaRPr dirty="0">
              <a:solidFill>
                <a:srgbClr val="586F7C"/>
              </a:solidFill>
              <a:latin typeface="Open Sans"/>
              <a:ea typeface="Open Sans"/>
              <a:cs typeface="Open Sans"/>
              <a:sym typeface="Open Sans"/>
            </a:endParaRPr>
          </a:p>
        </p:txBody>
      </p:sp>
      <p:sp>
        <p:nvSpPr>
          <p:cNvPr id="119" name="Google Shape;119;g727b3dbef2_0_52"/>
          <p:cNvSpPr txBox="1">
            <a:spLocks noGrp="1"/>
          </p:cNvSpPr>
          <p:nvPr>
            <p:ph type="body" idx="1"/>
          </p:nvPr>
        </p:nvSpPr>
        <p:spPr>
          <a:xfrm>
            <a:off x="0" y="1570166"/>
            <a:ext cx="10447020" cy="4899214"/>
          </a:xfrm>
          <a:prstGeom prst="rect">
            <a:avLst/>
          </a:prstGeom>
          <a:noFill/>
          <a:ln>
            <a:noFill/>
          </a:ln>
        </p:spPr>
        <p:txBody>
          <a:bodyPr spcFirstLastPara="1" wrap="square" lIns="91425" tIns="45700" rIns="91425" bIns="45700" anchor="t" anchorCtr="0">
            <a:noAutofit/>
          </a:bodyPr>
          <a:lstStyle/>
          <a:p>
            <a:pPr marL="76200" indent="0" algn="r" rtl="1">
              <a:buNone/>
            </a:pPr>
            <a:r>
              <a:rPr lang="ar-EG" dirty="0">
                <a:latin typeface="+mj-lt"/>
              </a:rPr>
              <a:t>- </a:t>
            </a:r>
            <a:r>
              <a:rPr lang="ar-SA" dirty="0">
                <a:solidFill>
                  <a:schemeClr val="tx1"/>
                </a:solidFill>
                <a:latin typeface="+mj-lt"/>
              </a:rPr>
              <a:t>الفحص الاولي من ق</a:t>
            </a:r>
            <a:r>
              <a:rPr lang="ar-EG" dirty="0">
                <a:solidFill>
                  <a:schemeClr val="tx1"/>
                </a:solidFill>
                <a:latin typeface="+mj-lt"/>
              </a:rPr>
              <a:t>ِ</a:t>
            </a:r>
            <a:r>
              <a:rPr lang="ar-SA" dirty="0">
                <a:solidFill>
                  <a:schemeClr val="tx1"/>
                </a:solidFill>
                <a:latin typeface="+mj-lt"/>
              </a:rPr>
              <a:t>ب</a:t>
            </a:r>
            <a:r>
              <a:rPr lang="ar-EG" dirty="0">
                <a:solidFill>
                  <a:schemeClr val="tx1"/>
                </a:solidFill>
                <a:latin typeface="+mj-lt"/>
              </a:rPr>
              <a:t>َ</a:t>
            </a:r>
            <a:r>
              <a:rPr lang="ar-SA" dirty="0">
                <a:solidFill>
                  <a:schemeClr val="tx1"/>
                </a:solidFill>
                <a:latin typeface="+mj-lt"/>
              </a:rPr>
              <a:t>ل </a:t>
            </a:r>
            <a:r>
              <a:rPr lang="ar-EG" dirty="0">
                <a:solidFill>
                  <a:schemeClr val="tx1"/>
                </a:solidFill>
                <a:latin typeface="+mj-lt"/>
              </a:rPr>
              <a:t>هيئة</a:t>
            </a:r>
            <a:r>
              <a:rPr lang="ar-SA" dirty="0">
                <a:solidFill>
                  <a:schemeClr val="tx1"/>
                </a:solidFill>
                <a:latin typeface="+mj-lt"/>
              </a:rPr>
              <a:t> تحرير المجلة ، سوف </a:t>
            </a:r>
            <a:r>
              <a:rPr lang="ar-EG" dirty="0">
                <a:solidFill>
                  <a:schemeClr val="tx1"/>
                </a:solidFill>
                <a:latin typeface="+mj-lt"/>
              </a:rPr>
              <a:t>تُأكد</a:t>
            </a:r>
            <a:r>
              <a:rPr lang="ar-SA" dirty="0">
                <a:solidFill>
                  <a:schemeClr val="tx1"/>
                </a:solidFill>
                <a:latin typeface="+mj-lt"/>
              </a:rPr>
              <a:t> ما إذا كانت </a:t>
            </a:r>
            <a:r>
              <a:rPr lang="ar-EG" dirty="0">
                <a:solidFill>
                  <a:schemeClr val="tx1"/>
                </a:solidFill>
                <a:latin typeface="+mj-lt"/>
              </a:rPr>
              <a:t>المقالة</a:t>
            </a:r>
            <a:r>
              <a:rPr lang="ar-SA" dirty="0">
                <a:solidFill>
                  <a:schemeClr val="tx1"/>
                </a:solidFill>
                <a:latin typeface="+mj-lt"/>
              </a:rPr>
              <a:t> المقدمة</a:t>
            </a:r>
            <a:r>
              <a:rPr lang="ar-EG" dirty="0">
                <a:solidFill>
                  <a:schemeClr val="tx1"/>
                </a:solidFill>
                <a:latin typeface="+mj-lt"/>
              </a:rPr>
              <a:t>: </a:t>
            </a:r>
            <a:endParaRPr lang="en-US" dirty="0">
              <a:solidFill>
                <a:schemeClr val="tx1"/>
              </a:solidFill>
              <a:latin typeface="+mj-lt"/>
            </a:endParaRPr>
          </a:p>
          <a:p>
            <a:pPr marL="533400" indent="-457200" algn="r" rtl="1">
              <a:buFont typeface="+mj-lt"/>
              <a:buAutoNum type="arabicPeriod"/>
            </a:pPr>
            <a:r>
              <a:rPr lang="ar-EG" dirty="0">
                <a:solidFill>
                  <a:schemeClr val="tx1"/>
                </a:solidFill>
                <a:latin typeface="+mj-lt"/>
              </a:rPr>
              <a:t>- </a:t>
            </a:r>
            <a:r>
              <a:rPr lang="ar-SA" dirty="0">
                <a:solidFill>
                  <a:schemeClr val="tx1"/>
                </a:solidFill>
                <a:latin typeface="+mj-lt"/>
              </a:rPr>
              <a:t>تناسب أهداف المجلة ونطاقها</a:t>
            </a:r>
            <a:r>
              <a:rPr lang="ar-EG" dirty="0">
                <a:solidFill>
                  <a:schemeClr val="tx1"/>
                </a:solidFill>
                <a:latin typeface="+mj-lt"/>
              </a:rPr>
              <a:t>،</a:t>
            </a:r>
            <a:endParaRPr lang="en-US" dirty="0">
              <a:solidFill>
                <a:schemeClr val="tx1"/>
              </a:solidFill>
              <a:latin typeface="+mj-lt"/>
            </a:endParaRPr>
          </a:p>
          <a:p>
            <a:pPr algn="r" rtl="1"/>
            <a:r>
              <a:rPr lang="ar-EG" dirty="0">
                <a:solidFill>
                  <a:schemeClr val="tx1"/>
                </a:solidFill>
                <a:latin typeface="+mj-lt"/>
              </a:rPr>
              <a:t>- </a:t>
            </a:r>
            <a:r>
              <a:rPr lang="ar-SA" dirty="0">
                <a:solidFill>
                  <a:schemeClr val="tx1"/>
                </a:solidFill>
                <a:latin typeface="+mj-lt"/>
              </a:rPr>
              <a:t>مكتوبة بلغة واضحة ومفهومة</a:t>
            </a:r>
            <a:r>
              <a:rPr lang="ar-EG" dirty="0">
                <a:solidFill>
                  <a:schemeClr val="tx1"/>
                </a:solidFill>
                <a:latin typeface="+mj-lt"/>
              </a:rPr>
              <a:t>،</a:t>
            </a:r>
            <a:endParaRPr lang="en-US" dirty="0">
              <a:solidFill>
                <a:schemeClr val="tx1"/>
              </a:solidFill>
              <a:latin typeface="+mj-lt"/>
            </a:endParaRPr>
          </a:p>
          <a:p>
            <a:pPr algn="r" rtl="1"/>
            <a:r>
              <a:rPr lang="ar-EG" dirty="0">
                <a:solidFill>
                  <a:schemeClr val="tx1"/>
                </a:solidFill>
                <a:latin typeface="+mj-lt"/>
              </a:rPr>
              <a:t>- </a:t>
            </a:r>
            <a:r>
              <a:rPr lang="ar-SA" dirty="0">
                <a:solidFill>
                  <a:schemeClr val="tx1"/>
                </a:solidFill>
                <a:latin typeface="+mj-lt"/>
              </a:rPr>
              <a:t>تحتوي على أي علامات تدل على الانتحال، أو على انتهاك أخلاقيات النشر.</a:t>
            </a:r>
            <a:endParaRPr lang="en-US" dirty="0">
              <a:solidFill>
                <a:schemeClr val="tx1"/>
              </a:solidFill>
              <a:latin typeface="+mj-lt"/>
            </a:endParaRPr>
          </a:p>
          <a:p>
            <a:pPr lvl="1" algn="r" rtl="1">
              <a:lnSpc>
                <a:spcPct val="100000"/>
              </a:lnSpc>
              <a:buClrTx/>
              <a:buFont typeface="Wingdings" panose="05000000000000000000" pitchFamily="2" charset="2"/>
              <a:buChar char="q"/>
            </a:pPr>
            <a:r>
              <a:rPr lang="ar-SA" dirty="0">
                <a:solidFill>
                  <a:schemeClr val="tx1"/>
                </a:solidFill>
                <a:latin typeface="+mj-lt"/>
              </a:rPr>
              <a:t>عادةً ما يتم فحص </a:t>
            </a:r>
            <a:r>
              <a:rPr lang="ar-EG" dirty="0">
                <a:solidFill>
                  <a:schemeClr val="tx1"/>
                </a:solidFill>
                <a:latin typeface="+mj-lt"/>
              </a:rPr>
              <a:t>المقالة</a:t>
            </a:r>
            <a:r>
              <a:rPr lang="ar-SA" dirty="0">
                <a:solidFill>
                  <a:schemeClr val="tx1"/>
                </a:solidFill>
                <a:latin typeface="+mj-lt"/>
              </a:rPr>
              <a:t> المقدمة من ق</a:t>
            </a:r>
            <a:r>
              <a:rPr lang="ar-EG" dirty="0">
                <a:solidFill>
                  <a:schemeClr val="tx1"/>
                </a:solidFill>
                <a:latin typeface="+mj-lt"/>
              </a:rPr>
              <a:t>ِ</a:t>
            </a:r>
            <a:r>
              <a:rPr lang="ar-SA" dirty="0">
                <a:solidFill>
                  <a:schemeClr val="tx1"/>
                </a:solidFill>
                <a:latin typeface="+mj-lt"/>
              </a:rPr>
              <a:t>ب</a:t>
            </a:r>
            <a:r>
              <a:rPr lang="ar-EG" dirty="0">
                <a:solidFill>
                  <a:schemeClr val="tx1"/>
                </a:solidFill>
                <a:latin typeface="+mj-lt"/>
              </a:rPr>
              <a:t>َ</a:t>
            </a:r>
            <a:r>
              <a:rPr lang="ar-SA" dirty="0">
                <a:solidFill>
                  <a:schemeClr val="tx1"/>
                </a:solidFill>
                <a:latin typeface="+mj-lt"/>
              </a:rPr>
              <a:t>ل مدقق التشابه، مثل خدمة فحص التشابه عبر</a:t>
            </a:r>
            <a:r>
              <a:rPr lang="en-US" sz="1600" u="sng" dirty="0" err="1">
                <a:solidFill>
                  <a:schemeClr val="tx1"/>
                </a:solidFill>
                <a:latin typeface="+mj-lt"/>
                <a:hlinkClick r:id="rId3">
                  <a:extLst>
                    <a:ext uri="{A12FA001-AC4F-418D-AE19-62706E023703}">
                      <ahyp:hlinkClr xmlns:ahyp="http://schemas.microsoft.com/office/drawing/2018/hyperlinkcolor" val="tx"/>
                    </a:ext>
                  </a:extLst>
                </a:hlinkClick>
              </a:rPr>
              <a:t>iThenticate</a:t>
            </a:r>
            <a:r>
              <a:rPr lang="en-US" sz="1600" dirty="0">
                <a:solidFill>
                  <a:schemeClr val="tx1"/>
                </a:solidFill>
                <a:latin typeface="+mj-lt"/>
              </a:rPr>
              <a:t> </a:t>
            </a:r>
            <a:r>
              <a:rPr lang="ar-EG" sz="1600" dirty="0">
                <a:solidFill>
                  <a:schemeClr val="tx1"/>
                </a:solidFill>
                <a:latin typeface="+mj-lt"/>
              </a:rPr>
              <a:t> </a:t>
            </a:r>
            <a:r>
              <a:rPr lang="ar-EG" dirty="0">
                <a:solidFill>
                  <a:schemeClr val="tx1"/>
                </a:solidFill>
                <a:latin typeface="+mj-lt"/>
              </a:rPr>
              <a:t>أو</a:t>
            </a:r>
          </a:p>
          <a:p>
            <a:pPr marL="558800" lvl="1" indent="0" algn="r" rtl="1">
              <a:lnSpc>
                <a:spcPct val="100000"/>
              </a:lnSpc>
              <a:buClrTx/>
              <a:buNone/>
            </a:pPr>
            <a:r>
              <a:rPr lang="ar-EG" sz="1600" dirty="0">
                <a:solidFill>
                  <a:schemeClr val="tx1"/>
                </a:solidFill>
                <a:latin typeface="+mj-lt"/>
              </a:rPr>
              <a:t>  </a:t>
            </a:r>
            <a:r>
              <a:rPr lang="en-US" sz="1600" u="sng" dirty="0" err="1">
                <a:solidFill>
                  <a:srgbClr val="0097A7"/>
                </a:solidFill>
                <a:latin typeface="+mj-lt"/>
                <a:hlinkClick r:id="rId4">
                  <a:extLst>
                    <a:ext uri="{A12FA001-AC4F-418D-AE19-62706E023703}">
                      <ahyp:hlinkClr xmlns:ahyp="http://schemas.microsoft.com/office/drawing/2018/hyperlinkcolor" val="tx"/>
                    </a:ext>
                  </a:extLst>
                </a:hlinkClick>
              </a:rPr>
              <a:t>Crossref</a:t>
            </a:r>
            <a:r>
              <a:rPr lang="en-US" sz="1600" u="sng" dirty="0">
                <a:solidFill>
                  <a:schemeClr val="tx1"/>
                </a:solidFill>
                <a:latin typeface="+mj-lt"/>
                <a:hlinkClick r:id="rId4">
                  <a:extLst>
                    <a:ext uri="{A12FA001-AC4F-418D-AE19-62706E023703}">
                      <ahyp:hlinkClr xmlns:ahyp="http://schemas.microsoft.com/office/drawing/2018/hyperlinkcolor" val="tx"/>
                    </a:ext>
                  </a:extLst>
                </a:hlinkClick>
              </a:rPr>
              <a:t> Similarity or Check</a:t>
            </a:r>
            <a:r>
              <a:rPr lang="en-US" sz="1600" dirty="0">
                <a:solidFill>
                  <a:schemeClr val="tx1"/>
                </a:solidFill>
                <a:latin typeface="+mj-lt"/>
              </a:rPr>
              <a:t>  </a:t>
            </a:r>
            <a:r>
              <a:rPr lang="ar-EG" sz="1600" dirty="0">
                <a:solidFill>
                  <a:schemeClr val="tx1"/>
                </a:solidFill>
                <a:latin typeface="+mj-lt"/>
              </a:rPr>
              <a:t> . </a:t>
            </a:r>
            <a:r>
              <a:rPr lang="ar-SA" dirty="0">
                <a:solidFill>
                  <a:schemeClr val="tx1"/>
                </a:solidFill>
                <a:latin typeface="+mj-lt"/>
              </a:rPr>
              <a:t>إذا تم وضع علامة على </a:t>
            </a:r>
            <a:r>
              <a:rPr lang="ar-EG" dirty="0">
                <a:solidFill>
                  <a:schemeClr val="tx1"/>
                </a:solidFill>
                <a:latin typeface="+mj-lt"/>
              </a:rPr>
              <a:t>المقالة</a:t>
            </a:r>
            <a:r>
              <a:rPr lang="ar-SA" dirty="0">
                <a:solidFill>
                  <a:schemeClr val="tx1"/>
                </a:solidFill>
                <a:latin typeface="+mj-lt"/>
              </a:rPr>
              <a:t> من ق</a:t>
            </a:r>
            <a:r>
              <a:rPr lang="ar-EG" dirty="0">
                <a:solidFill>
                  <a:schemeClr val="tx1"/>
                </a:solidFill>
                <a:latin typeface="+mj-lt"/>
              </a:rPr>
              <a:t>ِ</a:t>
            </a:r>
            <a:r>
              <a:rPr lang="ar-SA" dirty="0">
                <a:solidFill>
                  <a:schemeClr val="tx1"/>
                </a:solidFill>
                <a:latin typeface="+mj-lt"/>
              </a:rPr>
              <a:t>ب</a:t>
            </a:r>
            <a:r>
              <a:rPr lang="ar-EG" dirty="0">
                <a:solidFill>
                  <a:schemeClr val="tx1"/>
                </a:solidFill>
                <a:latin typeface="+mj-lt"/>
              </a:rPr>
              <a:t>َ</a:t>
            </a:r>
            <a:r>
              <a:rPr lang="ar-SA" dirty="0">
                <a:solidFill>
                  <a:schemeClr val="tx1"/>
                </a:solidFill>
                <a:latin typeface="+mj-lt"/>
              </a:rPr>
              <a:t>ل المدقق، فسيتم فحصها بشكل أدق وفقًا لسياسة المجلة وإجراءاتها.</a:t>
            </a:r>
            <a:endParaRPr lang="en-US" dirty="0">
              <a:solidFill>
                <a:schemeClr val="tx1"/>
              </a:solidFill>
              <a:latin typeface="+mj-lt"/>
            </a:endParaRPr>
          </a:p>
          <a:p>
            <a:pPr algn="r" rtl="1"/>
            <a:r>
              <a:rPr lang="ar-EG" dirty="0">
                <a:solidFill>
                  <a:schemeClr val="tx1"/>
                </a:solidFill>
                <a:latin typeface="+mj-lt"/>
              </a:rPr>
              <a:t>- </a:t>
            </a:r>
            <a:r>
              <a:rPr lang="ar-SA" dirty="0">
                <a:solidFill>
                  <a:schemeClr val="tx1"/>
                </a:solidFill>
                <a:latin typeface="+mj-lt"/>
              </a:rPr>
              <a:t>يتم رفض حوالي 35 ٪ من </a:t>
            </a:r>
            <a:r>
              <a:rPr lang="ar-EG" dirty="0">
                <a:solidFill>
                  <a:schemeClr val="tx1"/>
                </a:solidFill>
                <a:latin typeface="+mj-lt"/>
              </a:rPr>
              <a:t>المقالات</a:t>
            </a:r>
            <a:r>
              <a:rPr lang="ar-SA" dirty="0">
                <a:solidFill>
                  <a:schemeClr val="tx1"/>
                </a:solidFill>
                <a:latin typeface="+mj-lt"/>
              </a:rPr>
              <a:t> المقدمة في هذه المرحلة - رفض مكتبي. لذلك، من المهم للغاية إعداد </a:t>
            </a:r>
            <a:r>
              <a:rPr lang="ar-EG" dirty="0">
                <a:solidFill>
                  <a:schemeClr val="tx1"/>
                </a:solidFill>
                <a:latin typeface="+mj-lt"/>
              </a:rPr>
              <a:t>المقالة</a:t>
            </a:r>
            <a:r>
              <a:rPr lang="ar-SA" dirty="0">
                <a:solidFill>
                  <a:schemeClr val="tx1"/>
                </a:solidFill>
                <a:latin typeface="+mj-lt"/>
              </a:rPr>
              <a:t> وفقًا لتعليمات مؤلفي المجلة، والنقاط الموضوعة في العرض التقديمي "الكتابة للبحث"</a:t>
            </a:r>
            <a:endParaRPr lang="en-US" dirty="0">
              <a:solidFill>
                <a:schemeClr val="tx1"/>
              </a:solidFill>
              <a:latin typeface="+mj-lt"/>
            </a:endParaRPr>
          </a:p>
          <a:p>
            <a:pPr marL="76200" lvl="0" indent="0" algn="r" rtl="1">
              <a:lnSpc>
                <a:spcPct val="100000"/>
              </a:lnSpc>
              <a:spcBef>
                <a:spcPts val="1000"/>
              </a:spcBef>
              <a:spcAft>
                <a:spcPts val="0"/>
              </a:spcAft>
              <a:buClr>
                <a:schemeClr val="dk1"/>
              </a:buClr>
              <a:buSzPts val="2400"/>
              <a:buNone/>
            </a:pPr>
            <a:r>
              <a:rPr lang="en-US" sz="1200" dirty="0">
                <a:solidFill>
                  <a:schemeClr val="tx1"/>
                </a:solidFill>
                <a:latin typeface="+mj-lt"/>
                <a:ea typeface="Open Sans"/>
                <a:cs typeface="Open Sans"/>
                <a:sym typeface="Open Sans"/>
              </a:rPr>
              <a:t>(Researcher Academy</a:t>
            </a:r>
            <a:r>
              <a:rPr lang="en-US" sz="1200" dirty="0">
                <a:solidFill>
                  <a:srgbClr val="262626"/>
                </a:solidFill>
                <a:latin typeface="+mj-lt"/>
                <a:ea typeface="Open Sans"/>
                <a:cs typeface="Open Sans"/>
                <a:sym typeface="Open Sans"/>
              </a:rPr>
              <a:t>, 2018a)</a:t>
            </a:r>
            <a:endParaRPr sz="1200" dirty="0">
              <a:solidFill>
                <a:srgbClr val="262626"/>
              </a:solidFill>
              <a:latin typeface="+mj-lt"/>
              <a:ea typeface="Open Sans"/>
              <a:cs typeface="Open Sans"/>
              <a:sym typeface="Open Sans"/>
            </a:endParaRPr>
          </a:p>
          <a:p>
            <a:pPr marL="914400" lvl="1" indent="-228600" algn="l" rtl="0">
              <a:lnSpc>
                <a:spcPct val="100000"/>
              </a:lnSpc>
              <a:spcBef>
                <a:spcPts val="2100"/>
              </a:spcBef>
              <a:spcAft>
                <a:spcPts val="0"/>
              </a:spcAft>
              <a:buClr>
                <a:schemeClr val="dk1"/>
              </a:buClr>
              <a:buSzPts val="2000"/>
              <a:buNone/>
            </a:pPr>
            <a:endParaRPr dirty="0">
              <a:solidFill>
                <a:schemeClr val="dk1"/>
              </a:solidFill>
              <a:latin typeface="Open Sans"/>
              <a:ea typeface="Open Sans"/>
              <a:cs typeface="Open Sans"/>
              <a:sym typeface="Open Sans"/>
            </a:endParaRPr>
          </a:p>
          <a:p>
            <a:pPr marL="457200" lvl="0" indent="-228600" algn="l" rtl="0">
              <a:lnSpc>
                <a:spcPct val="15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title"/>
          </p:nvPr>
        </p:nvSpPr>
        <p:spPr>
          <a:xfrm>
            <a:off x="5334000" y="304800"/>
            <a:ext cx="8450655"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ar-EG" dirty="0">
                <a:solidFill>
                  <a:srgbClr val="586F7C"/>
                </a:solidFill>
                <a:latin typeface="Open Sans"/>
                <a:ea typeface="Open Sans"/>
                <a:cs typeface="Open Sans"/>
                <a:sym typeface="Open Sans"/>
              </a:rPr>
              <a:t>مراجعة النظراء</a:t>
            </a:r>
            <a:endParaRPr dirty="0">
              <a:solidFill>
                <a:srgbClr val="586F7C"/>
              </a:solidFill>
              <a:latin typeface="Open Sans"/>
              <a:ea typeface="Open Sans"/>
              <a:cs typeface="Open Sans"/>
              <a:sym typeface="Open Sans"/>
            </a:endParaRPr>
          </a:p>
        </p:txBody>
      </p:sp>
      <p:sp>
        <p:nvSpPr>
          <p:cNvPr id="125" name="Google Shape;125;p4"/>
          <p:cNvSpPr txBox="1">
            <a:spLocks noGrp="1"/>
          </p:cNvSpPr>
          <p:nvPr>
            <p:ph type="body" idx="1"/>
          </p:nvPr>
        </p:nvSpPr>
        <p:spPr>
          <a:xfrm>
            <a:off x="164850" y="1379702"/>
            <a:ext cx="10053570" cy="4807774"/>
          </a:xfrm>
          <a:prstGeom prst="rect">
            <a:avLst/>
          </a:prstGeom>
          <a:noFill/>
          <a:ln>
            <a:noFill/>
          </a:ln>
        </p:spPr>
        <p:txBody>
          <a:bodyPr spcFirstLastPara="1" wrap="square" lIns="91425" tIns="45700" rIns="91425" bIns="45700" anchor="t" anchorCtr="0">
            <a:noAutofit/>
          </a:bodyPr>
          <a:lstStyle/>
          <a:p>
            <a:pPr marL="228600" lvl="0" indent="0" algn="l" rtl="0">
              <a:lnSpc>
                <a:spcPct val="150000"/>
              </a:lnSpc>
              <a:spcBef>
                <a:spcPts val="1000"/>
              </a:spcBef>
              <a:spcAft>
                <a:spcPts val="0"/>
              </a:spcAft>
              <a:buClr>
                <a:schemeClr val="dk1"/>
              </a:buClr>
              <a:buSzPts val="2400"/>
              <a:buNone/>
            </a:pPr>
            <a:endParaRPr sz="1100" i="1"/>
          </a:p>
          <a:p>
            <a:pPr marL="228600" lvl="0" indent="0" algn="l" rtl="0">
              <a:lnSpc>
                <a:spcPct val="150000"/>
              </a:lnSpc>
              <a:spcBef>
                <a:spcPts val="1000"/>
              </a:spcBef>
              <a:spcAft>
                <a:spcPts val="0"/>
              </a:spcAft>
              <a:buClr>
                <a:schemeClr val="dk1"/>
              </a:buClr>
              <a:buSzPts val="2400"/>
              <a:buNone/>
            </a:pPr>
            <a:endParaRPr sz="1100" i="1"/>
          </a:p>
          <a:p>
            <a:pPr marL="228600" lvl="0" indent="0" algn="l" rtl="0">
              <a:lnSpc>
                <a:spcPct val="150000"/>
              </a:lnSpc>
              <a:spcBef>
                <a:spcPts val="1000"/>
              </a:spcBef>
              <a:spcAft>
                <a:spcPts val="0"/>
              </a:spcAft>
              <a:buClr>
                <a:schemeClr val="dk1"/>
              </a:buClr>
              <a:buSzPts val="2400"/>
              <a:buNone/>
            </a:pPr>
            <a:endParaRPr sz="1100" i="1"/>
          </a:p>
          <a:p>
            <a:pPr marL="571500" lvl="0" indent="-190500" algn="l" rtl="0">
              <a:lnSpc>
                <a:spcPct val="150000"/>
              </a:lnSpc>
              <a:spcBef>
                <a:spcPts val="1000"/>
              </a:spcBef>
              <a:spcAft>
                <a:spcPts val="0"/>
              </a:spcAft>
              <a:buClr>
                <a:schemeClr val="dk1"/>
              </a:buClr>
              <a:buSzPts val="2400"/>
              <a:buNone/>
            </a:pPr>
            <a:endParaRPr>
              <a:solidFill>
                <a:schemeClr val="dk1"/>
              </a:solidFill>
              <a:latin typeface="Open Sans"/>
              <a:ea typeface="Open Sans"/>
              <a:cs typeface="Open Sans"/>
              <a:sym typeface="Open Sans"/>
            </a:endParaRPr>
          </a:p>
        </p:txBody>
      </p:sp>
      <p:sp>
        <p:nvSpPr>
          <p:cNvPr id="126" name="Google Shape;126;p4"/>
          <p:cNvSpPr txBox="1"/>
          <p:nvPr/>
        </p:nvSpPr>
        <p:spPr>
          <a:xfrm>
            <a:off x="1" y="1615886"/>
            <a:ext cx="11590020" cy="4899214"/>
          </a:xfrm>
          <a:prstGeom prst="rect">
            <a:avLst/>
          </a:prstGeom>
          <a:noFill/>
          <a:ln>
            <a:noFill/>
          </a:ln>
        </p:spPr>
        <p:txBody>
          <a:bodyPr spcFirstLastPara="1" wrap="square" lIns="91425" tIns="45700" rIns="91425" bIns="45700" anchor="t" anchorCtr="0">
            <a:noAutofit/>
          </a:bodyPr>
          <a:lstStyle/>
          <a:p>
            <a:pPr algn="r" rtl="1"/>
            <a:r>
              <a:rPr lang="ar-EG" sz="2400" dirty="0"/>
              <a:t>- </a:t>
            </a:r>
            <a:r>
              <a:rPr lang="ar-SA" sz="2400" dirty="0"/>
              <a:t>قم بتحديد الجودة، والصلاحية، والأهمية، وأصالة البحث. قد يقترح المراجعون تحسينًا في الكتابة والبحث </a:t>
            </a:r>
            <a:r>
              <a:rPr lang="en-US" sz="1200" dirty="0">
                <a:solidFill>
                  <a:srgbClr val="262626"/>
                </a:solidFill>
                <a:latin typeface="+mj-lt"/>
                <a:ea typeface="Open Sans"/>
                <a:cs typeface="Open Sans"/>
                <a:sym typeface="Open Sans"/>
              </a:rPr>
              <a:t>(Researcher Academy, 2018a)</a:t>
            </a:r>
          </a:p>
          <a:p>
            <a:pPr algn="r" rtl="1"/>
            <a:r>
              <a:rPr lang="ar-EG" sz="2400" dirty="0"/>
              <a:t>- </a:t>
            </a:r>
            <a:r>
              <a:rPr lang="ar-SA" sz="2400" dirty="0"/>
              <a:t>يجب أن تكون عملية مراجعة المجلة متاحة للجمهور. خلاف ذلك ، يمكن أن يكون مؤشرا على أنها مجلة مسروقة.</a:t>
            </a:r>
            <a:endParaRPr lang="en-US" sz="2400" dirty="0"/>
          </a:p>
          <a:p>
            <a:pPr algn="r" rtl="1"/>
            <a:r>
              <a:rPr lang="ar-EG" sz="2400" dirty="0"/>
              <a:t>- </a:t>
            </a:r>
            <a:r>
              <a:rPr lang="ar-SA" sz="2400" dirty="0"/>
              <a:t>الالتزام بإرشادات لجنة الأخلاقيات على المراجعين  </a:t>
            </a:r>
            <a:r>
              <a:rPr lang="en-US" sz="2000" u="sng" dirty="0">
                <a:hlinkClick r:id="rId3"/>
              </a:rPr>
              <a:t>Committee on Publication Ethics (COPE)</a:t>
            </a:r>
            <a:r>
              <a:rPr lang="en-US" sz="2400" u="sng" dirty="0">
                <a:hlinkClick r:id="rId3"/>
              </a:rPr>
              <a:t> </a:t>
            </a:r>
            <a:r>
              <a:rPr lang="en-US" sz="2000" u="sng" dirty="0">
                <a:hlinkClick r:id="rId3"/>
              </a:rPr>
              <a:t>Guidelines for Reviewers</a:t>
            </a:r>
            <a:r>
              <a:rPr lang="en-US" sz="2400" dirty="0"/>
              <a:t>,</a:t>
            </a:r>
            <a:r>
              <a:rPr lang="ar-SA" sz="2400" dirty="0"/>
              <a:t>، و</a:t>
            </a:r>
            <a:r>
              <a:rPr lang="ar-EG" sz="2400" dirty="0"/>
              <a:t>التى تعد من أهم سلطات </a:t>
            </a:r>
            <a:r>
              <a:rPr lang="ar-SA" sz="2400" dirty="0"/>
              <a:t>الالتزام بأخلاقيات النشر</a:t>
            </a:r>
            <a:r>
              <a:rPr lang="ar-EG" sz="2400" dirty="0"/>
              <a:t>.</a:t>
            </a:r>
            <a:endParaRPr lang="en-US" sz="2400" dirty="0"/>
          </a:p>
          <a:p>
            <a:pPr algn="r" rtl="1"/>
            <a:r>
              <a:rPr lang="ar-EG" sz="2400" dirty="0"/>
              <a:t>- </a:t>
            </a:r>
            <a:r>
              <a:rPr lang="ar-SA" sz="2400" dirty="0"/>
              <a:t>فهم نوع المراجعة المستخدمة من قبل المجلة المستهدفة لمعرفة ما يمكن توقعه.</a:t>
            </a:r>
            <a:endParaRPr lang="en-US" sz="2400" dirty="0"/>
          </a:p>
          <a:p>
            <a:pPr algn="r" rtl="1"/>
            <a:r>
              <a:rPr lang="ar-EG" sz="2400" dirty="0"/>
              <a:t>- </a:t>
            </a:r>
            <a:r>
              <a:rPr lang="ar-SA" sz="2400" dirty="0"/>
              <a:t>نوع مراجعات الأقران</a:t>
            </a:r>
            <a:r>
              <a:rPr lang="en-US" sz="2400" dirty="0"/>
              <a:t>:</a:t>
            </a:r>
          </a:p>
          <a:p>
            <a:pPr marL="914400" lvl="1" indent="-452438" algn="r" rtl="1">
              <a:buFont typeface="+mj-lt"/>
              <a:buAutoNum type="arabicPeriod"/>
            </a:pPr>
            <a:r>
              <a:rPr lang="ar-EG" sz="2400" dirty="0"/>
              <a:t>   </a:t>
            </a:r>
            <a:r>
              <a:rPr lang="en-US" sz="2400" dirty="0"/>
              <a:t>Single Blind</a:t>
            </a:r>
            <a:r>
              <a:rPr lang="ar-EG" sz="2400" dirty="0"/>
              <a:t> </a:t>
            </a:r>
            <a:r>
              <a:rPr lang="en-US" sz="2400" dirty="0"/>
              <a:t>- </a:t>
            </a:r>
            <a:r>
              <a:rPr lang="ar-EG" sz="2400" dirty="0"/>
              <a:t> فى هذه الحالة لا يعرف </a:t>
            </a:r>
            <a:r>
              <a:rPr lang="ar-SA" sz="2400" dirty="0"/>
              <a:t>المؤلف أسماء المراجعين</a:t>
            </a:r>
            <a:r>
              <a:rPr lang="ar-EG" sz="2400" dirty="0"/>
              <a:t>.</a:t>
            </a:r>
            <a:r>
              <a:rPr lang="ar-SA" sz="2400" dirty="0"/>
              <a:t> </a:t>
            </a:r>
            <a:r>
              <a:rPr lang="ar-EG" sz="2400" dirty="0"/>
              <a:t>وهذا هو</a:t>
            </a:r>
            <a:r>
              <a:rPr lang="ar-SA" sz="2400" dirty="0"/>
              <a:t>الشكل الأكثر شيوعًا لمراجعة النظراء</a:t>
            </a:r>
            <a:r>
              <a:rPr lang="en-US" sz="2400" dirty="0"/>
              <a:t>.</a:t>
            </a:r>
          </a:p>
          <a:p>
            <a:pPr marL="914400" lvl="1" indent="-452438" algn="r" rtl="1">
              <a:buFont typeface="+mj-lt"/>
              <a:buAutoNum type="arabicPeriod"/>
            </a:pPr>
            <a:r>
              <a:rPr lang="ar-EG" sz="2400" dirty="0"/>
              <a:t>   </a:t>
            </a:r>
            <a:r>
              <a:rPr lang="en-US" sz="2400" dirty="0"/>
              <a:t>Double Blind</a:t>
            </a:r>
            <a:r>
              <a:rPr lang="ar-EG" sz="2400" dirty="0"/>
              <a:t> - ي</a:t>
            </a:r>
            <a:r>
              <a:rPr lang="ar-SA" sz="2400" dirty="0"/>
              <a:t>تم </a:t>
            </a:r>
            <a:r>
              <a:rPr lang="ar-EG" sz="2400" dirty="0"/>
              <a:t>حذف</a:t>
            </a:r>
            <a:r>
              <a:rPr lang="ar-SA" sz="2400" dirty="0"/>
              <a:t> جميع معلومات المؤلف من </a:t>
            </a:r>
            <a:r>
              <a:rPr lang="ar-EG" sz="2400" dirty="0"/>
              <a:t>المقالة</a:t>
            </a:r>
            <a:r>
              <a:rPr lang="ar-SA" sz="2400" dirty="0"/>
              <a:t>، بحيث لا يمكن تحديد شخصية المراجعين ولا المؤلفين</a:t>
            </a:r>
            <a:r>
              <a:rPr lang="en-US" sz="2400" dirty="0"/>
              <a:t>.</a:t>
            </a:r>
          </a:p>
          <a:p>
            <a:pPr marL="914400" lvl="1" indent="-452438" algn="r" rtl="1">
              <a:buFont typeface="+mj-lt"/>
              <a:buAutoNum type="arabicPeriod"/>
            </a:pPr>
            <a:r>
              <a:rPr lang="ar-EG" sz="2400" dirty="0"/>
              <a:t>  </a:t>
            </a:r>
            <a:r>
              <a:rPr lang="en-US" sz="2400" dirty="0"/>
              <a:t> - Open Review </a:t>
            </a:r>
            <a:r>
              <a:rPr lang="ar-EG" sz="2400" dirty="0"/>
              <a:t>م</a:t>
            </a:r>
            <a:r>
              <a:rPr lang="ar-SA" sz="2400" dirty="0"/>
              <a:t>راجعة مفتوحة</a:t>
            </a:r>
            <a:r>
              <a:rPr lang="ar-EG" sz="2400" dirty="0"/>
              <a:t> </a:t>
            </a:r>
            <a:r>
              <a:rPr lang="ar-SA" sz="2400" dirty="0"/>
              <a:t>مع مستويات متعددة من الشفافية</a:t>
            </a:r>
            <a:r>
              <a:rPr lang="en-US" sz="2400" dirty="0"/>
              <a:t> </a:t>
            </a:r>
            <a:r>
              <a:rPr lang="en-US" sz="1200" dirty="0"/>
              <a:t>(Ross-</a:t>
            </a:r>
            <a:r>
              <a:rPr lang="en-US" sz="1200" dirty="0" err="1"/>
              <a:t>Hellauer</a:t>
            </a:r>
            <a:r>
              <a:rPr lang="en-US" sz="1200" dirty="0"/>
              <a:t> 2017) </a:t>
            </a:r>
            <a:r>
              <a:rPr lang="ar-SA" sz="2400" dirty="0"/>
              <a:t>، </a:t>
            </a:r>
            <a:r>
              <a:rPr lang="en-US" sz="2000" b="0" i="0" u="sng" strike="noStrike" cap="none" dirty="0">
                <a:solidFill>
                  <a:schemeClr val="dk2"/>
                </a:solidFill>
                <a:sym typeface="Arial"/>
                <a:hlinkClick r:id="rId4">
                  <a:extLst>
                    <a:ext uri="{A12FA001-AC4F-418D-AE19-62706E023703}">
                      <ahyp:hlinkClr xmlns:ahyp="http://schemas.microsoft.com/office/drawing/2018/hyperlinkcolor" val="tx"/>
                    </a:ext>
                  </a:extLst>
                </a:hlinkClick>
              </a:rPr>
              <a:t>https://doi.org/10.12688/f1000research.11369.2</a:t>
            </a:r>
            <a:endParaRPr sz="2000" b="0" i="0" u="sng" strike="noStrike" cap="none" dirty="0">
              <a:solidFill>
                <a:schemeClr val="dk2"/>
              </a:solidFill>
              <a:sym typeface="Arial"/>
            </a:endParaRPr>
          </a:p>
          <a:p>
            <a:pPr marL="76200" marR="0" lvl="0" indent="0" algn="r" rtl="1">
              <a:lnSpc>
                <a:spcPct val="100000"/>
              </a:lnSpc>
              <a:spcBef>
                <a:spcPts val="1000"/>
              </a:spcBef>
              <a:spcAft>
                <a:spcPts val="0"/>
              </a:spcAft>
              <a:buClr>
                <a:schemeClr val="dk1"/>
              </a:buClr>
              <a:buSzPts val="2400"/>
              <a:buFont typeface="Arial"/>
              <a:buNone/>
            </a:pPr>
            <a:r>
              <a:rPr lang="en-US" sz="1200" b="0" i="1" u="none" strike="noStrike" cap="none" dirty="0">
                <a:solidFill>
                  <a:srgbClr val="3F3F3F"/>
                </a:solidFill>
                <a:sym typeface="Arial"/>
              </a:rPr>
              <a:t>(IFIS, 2021b)</a:t>
            </a:r>
            <a:endParaRPr sz="1200" b="0" i="0" u="none" strike="noStrike" cap="none" dirty="0">
              <a:solidFill>
                <a:srgbClr val="3F3F3F"/>
              </a:solidFill>
              <a:sym typeface="Arial"/>
            </a:endParaRPr>
          </a:p>
          <a:p>
            <a:pPr marL="457200" marR="0" lvl="0" indent="-228600" algn="l" rtl="0">
              <a:lnSpc>
                <a:spcPct val="100000"/>
              </a:lnSpc>
              <a:spcBef>
                <a:spcPts val="1000"/>
              </a:spcBef>
              <a:spcAft>
                <a:spcPts val="0"/>
              </a:spcAft>
              <a:buClr>
                <a:schemeClr val="dk1"/>
              </a:buClr>
              <a:buSzPts val="2400"/>
              <a:buFont typeface="Arial"/>
              <a:buNone/>
            </a:pPr>
            <a:endParaRPr sz="2400" b="0" i="0" u="none" strike="noStrike" cap="none" dirty="0">
              <a:solidFill>
                <a:srgbClr val="262626"/>
              </a:solidFill>
              <a:latin typeface="Arial"/>
              <a:ea typeface="Arial"/>
              <a:cs typeface="Arial"/>
              <a:sym typeface="Arial"/>
            </a:endParaRPr>
          </a:p>
          <a:p>
            <a:pPr marL="76200" marR="0" lvl="0" indent="0" algn="l" rtl="0">
              <a:lnSpc>
                <a:spcPct val="100000"/>
              </a:lnSpc>
              <a:spcBef>
                <a:spcPts val="1000"/>
              </a:spcBef>
              <a:spcAft>
                <a:spcPts val="0"/>
              </a:spcAft>
              <a:buClr>
                <a:schemeClr val="dk1"/>
              </a:buClr>
              <a:buSzPts val="2400"/>
              <a:buFont typeface="Arial"/>
              <a:buNone/>
            </a:pPr>
            <a:endParaRPr sz="2000" b="0" i="0" u="none" strike="noStrike" cap="none" dirty="0">
              <a:solidFill>
                <a:schemeClr val="dk2"/>
              </a:solidFill>
              <a:latin typeface="Arial"/>
              <a:ea typeface="Arial"/>
              <a:cs typeface="Arial"/>
              <a:sym typeface="Arial"/>
            </a:endParaRPr>
          </a:p>
          <a:p>
            <a:pPr marL="457200" marR="0" lvl="0" indent="-228600" algn="l" rtl="0">
              <a:lnSpc>
                <a:spcPct val="90000"/>
              </a:lnSpc>
              <a:spcBef>
                <a:spcPts val="1000"/>
              </a:spcBef>
              <a:spcAft>
                <a:spcPts val="0"/>
              </a:spcAft>
              <a:buClr>
                <a:schemeClr val="lt1"/>
              </a:buClr>
              <a:buSzPts val="2400"/>
              <a:buFont typeface="Arial"/>
              <a:buNone/>
            </a:pPr>
            <a:endParaRPr sz="2000" b="0" i="0" u="none" strike="noStrike" cap="none" dirty="0">
              <a:solidFill>
                <a:schemeClr val="dk2"/>
              </a:solidFill>
              <a:latin typeface="Arial"/>
              <a:ea typeface="Arial"/>
              <a:cs typeface="Arial"/>
              <a:sym typeface="Arial"/>
            </a:endParaRPr>
          </a:p>
          <a:p>
            <a:pPr marL="457200" marR="0" lvl="0" indent="-381000" algn="l" rtl="0">
              <a:lnSpc>
                <a:spcPct val="90000"/>
              </a:lnSpc>
              <a:spcBef>
                <a:spcPts val="1000"/>
              </a:spcBef>
              <a:spcAft>
                <a:spcPts val="0"/>
              </a:spcAft>
              <a:buClr>
                <a:schemeClr val="lt1"/>
              </a:buClr>
              <a:buSzPts val="2400"/>
              <a:buFont typeface="Arial"/>
              <a:buChar char="●"/>
            </a:pPr>
            <a:br>
              <a:rPr lang="en-US" sz="2400" b="0" i="0" u="none" strike="noStrike" cap="none" dirty="0">
                <a:solidFill>
                  <a:schemeClr val="dk2"/>
                </a:solidFill>
                <a:latin typeface="Arial"/>
                <a:ea typeface="Arial"/>
                <a:cs typeface="Arial"/>
                <a:sym typeface="Arial"/>
              </a:rPr>
            </a:br>
            <a:endParaRPr sz="2400" b="0" i="0" u="none" strike="noStrike" cap="none" dirty="0">
              <a:solidFill>
                <a:schemeClr val="dk1"/>
              </a:solidFill>
              <a:latin typeface="Open Sans"/>
              <a:ea typeface="Open Sans"/>
              <a:cs typeface="Open Sans"/>
              <a:sym typeface="Open Sans"/>
            </a:endParaRPr>
          </a:p>
          <a:p>
            <a:pPr marL="457200" marR="0" lvl="0" indent="-228600" algn="l" rtl="0">
              <a:lnSpc>
                <a:spcPct val="150000"/>
              </a:lnSpc>
              <a:spcBef>
                <a:spcPts val="1000"/>
              </a:spcBef>
              <a:spcAft>
                <a:spcPts val="0"/>
              </a:spcAft>
              <a:buClr>
                <a:schemeClr val="dk1"/>
              </a:buClr>
              <a:buSzPts val="2400"/>
              <a:buFont typeface="Arial"/>
              <a:buNone/>
            </a:pPr>
            <a:endParaRPr sz="2400" b="0"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1"/>
          <p:cNvSpPr txBox="1">
            <a:spLocks noGrp="1"/>
          </p:cNvSpPr>
          <p:nvPr>
            <p:ph type="title"/>
          </p:nvPr>
        </p:nvSpPr>
        <p:spPr>
          <a:xfrm>
            <a:off x="0" y="533400"/>
            <a:ext cx="8001000"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dirty="0">
                <a:solidFill>
                  <a:srgbClr val="586F7C"/>
                </a:solidFill>
                <a:latin typeface="Open Sans"/>
                <a:ea typeface="Open Sans"/>
                <a:cs typeface="Open Sans"/>
                <a:sym typeface="Open Sans"/>
              </a:rPr>
              <a:t>مراجعة النظراء</a:t>
            </a:r>
            <a:r>
              <a:rPr lang="en-US" dirty="0">
                <a:solidFill>
                  <a:srgbClr val="586F7C"/>
                </a:solidFill>
                <a:latin typeface="Open Sans"/>
                <a:ea typeface="Open Sans"/>
                <a:cs typeface="Open Sans"/>
                <a:sym typeface="Open Sans"/>
              </a:rPr>
              <a:t> </a:t>
            </a:r>
            <a:r>
              <a:rPr lang="ar-EG" dirty="0">
                <a:solidFill>
                  <a:srgbClr val="586F7C"/>
                </a:solidFill>
                <a:latin typeface="Open Sans"/>
                <a:ea typeface="Open Sans"/>
                <a:cs typeface="Open Sans"/>
                <a:sym typeface="Open Sans"/>
              </a:rPr>
              <a:t> (تابع)</a:t>
            </a:r>
            <a:endParaRPr dirty="0">
              <a:solidFill>
                <a:srgbClr val="586F7C"/>
              </a:solidFill>
              <a:latin typeface="Open Sans"/>
              <a:ea typeface="Open Sans"/>
              <a:cs typeface="Open Sans"/>
              <a:sym typeface="Open Sans"/>
            </a:endParaRPr>
          </a:p>
        </p:txBody>
      </p:sp>
      <p:sp>
        <p:nvSpPr>
          <p:cNvPr id="133" name="Google Shape;133;p41"/>
          <p:cNvSpPr txBox="1">
            <a:spLocks noGrp="1"/>
          </p:cNvSpPr>
          <p:nvPr>
            <p:ph type="body" idx="1"/>
          </p:nvPr>
        </p:nvSpPr>
        <p:spPr>
          <a:xfrm>
            <a:off x="439270" y="2438400"/>
            <a:ext cx="11313459" cy="4114800"/>
          </a:xfrm>
          <a:prstGeom prst="rect">
            <a:avLst/>
          </a:prstGeom>
          <a:noFill/>
          <a:ln>
            <a:noFill/>
          </a:ln>
        </p:spPr>
        <p:txBody>
          <a:bodyPr spcFirstLastPara="1" wrap="square" lIns="91425" tIns="45700" rIns="91425" bIns="45700" anchor="t" anchorCtr="0">
            <a:noAutofit/>
          </a:bodyPr>
          <a:lstStyle/>
          <a:p>
            <a:pPr algn="r" rtl="1"/>
            <a:r>
              <a:rPr lang="ar-EG" sz="2800" dirty="0"/>
              <a:t>- </a:t>
            </a:r>
            <a:r>
              <a:rPr lang="ar-EG" sz="2800" dirty="0">
                <a:solidFill>
                  <a:schemeClr val="tx1"/>
                </a:solidFill>
              </a:rPr>
              <a:t>يدعو محرري المجلات المراجعين للحصول على مقالة مقدمة وجمع ملاحظاتهم، وقد يطلب المحررين من المؤلف اقتراح المراجعين المحتملين للمقال المقدم.</a:t>
            </a:r>
            <a:endParaRPr lang="en-US" sz="2800" dirty="0">
              <a:solidFill>
                <a:schemeClr val="tx1"/>
              </a:solidFill>
            </a:endParaRPr>
          </a:p>
          <a:p>
            <a:pPr algn="r" rtl="1"/>
            <a:r>
              <a:rPr lang="ar-EG" sz="2800" dirty="0">
                <a:solidFill>
                  <a:schemeClr val="tx1"/>
                </a:solidFill>
              </a:rPr>
              <a:t>- المراجعون هم عمومًا باحثون في نفس مجال الموضوع الذي تمت مناقشته في مقالة.</a:t>
            </a:r>
            <a:endParaRPr lang="en-US" sz="2800" dirty="0">
              <a:solidFill>
                <a:schemeClr val="tx1"/>
              </a:solidFill>
            </a:endParaRPr>
          </a:p>
          <a:p>
            <a:pPr algn="r" rtl="1"/>
            <a:r>
              <a:rPr lang="ar-EG" sz="2800" dirty="0">
                <a:solidFill>
                  <a:schemeClr val="tx1"/>
                </a:solidFill>
              </a:rPr>
              <a:t>- دعوة عدد كاف من المراجعين قد يستغرق بعض الوقت. </a:t>
            </a:r>
            <a:endParaRPr lang="en-US" sz="2800" dirty="0">
              <a:solidFill>
                <a:schemeClr val="tx1"/>
              </a:solidFill>
            </a:endParaRPr>
          </a:p>
          <a:p>
            <a:pPr algn="r" rtl="1"/>
            <a:r>
              <a:rPr lang="ar-EG" sz="2800" dirty="0">
                <a:solidFill>
                  <a:schemeClr val="tx1"/>
                </a:solidFill>
              </a:rPr>
              <a:t>- إذا كانت منصة المراجعة على الويب متاحة للمجلة ، تحقق من وضع حالة تقديم المقالة والتواصل مع موظفي المجلة.</a:t>
            </a:r>
            <a:endParaRPr lang="en-US" sz="2800" dirty="0">
              <a:solidFill>
                <a:schemeClr val="tx1"/>
              </a:solidFill>
            </a:endParaRPr>
          </a:p>
          <a:p>
            <a:pPr algn="r" rtl="1"/>
            <a:r>
              <a:rPr lang="ar-EG" sz="2800" dirty="0">
                <a:solidFill>
                  <a:schemeClr val="tx1"/>
                </a:solidFill>
              </a:rPr>
              <a:t>- قد تجعل المجلة الوقت المقدر لعملية المراجعة متاحًا للجمهور.</a:t>
            </a:r>
            <a:endParaRPr lang="en-US" sz="2800" dirty="0">
              <a:solidFill>
                <a:schemeClr val="tx1"/>
              </a:solidFill>
            </a:endParaRPr>
          </a:p>
          <a:p>
            <a:pPr marL="76200" lvl="0" indent="0" algn="just" rtl="0">
              <a:lnSpc>
                <a:spcPct val="100000"/>
              </a:lnSpc>
              <a:spcBef>
                <a:spcPts val="600"/>
              </a:spcBef>
              <a:spcAft>
                <a:spcPts val="0"/>
              </a:spcAft>
              <a:buClr>
                <a:schemeClr val="dk1"/>
              </a:buClr>
              <a:buSzPts val="2400"/>
              <a:buNone/>
            </a:pPr>
            <a:endParaRPr sz="2800"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a:p>
            <a:pPr marL="76200" lvl="0" indent="0" algn="just" rtl="0">
              <a:lnSpc>
                <a:spcPct val="100000"/>
              </a:lnSpc>
              <a:spcBef>
                <a:spcPts val="600"/>
              </a:spcBef>
              <a:spcAft>
                <a:spcPts val="0"/>
              </a:spcAft>
              <a:buClr>
                <a:schemeClr val="dk1"/>
              </a:buClr>
              <a:buSzPts val="2400"/>
              <a:buNone/>
            </a:pPr>
            <a:endParaRPr dirty="0">
              <a:solidFill>
                <a:srgbClr val="3F3F3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TotalTime>
  <Words>2652</Words>
  <Application>Microsoft Office PowerPoint</Application>
  <PresentationFormat>Widescreen</PresentationFormat>
  <Paragraphs>237</Paragraphs>
  <Slides>23</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Trebuchet MS</vt:lpstr>
      <vt:lpstr>Arial</vt:lpstr>
      <vt:lpstr>Open Sans</vt:lpstr>
      <vt:lpstr>Wingdings</vt:lpstr>
      <vt:lpstr>Courier New</vt:lpstr>
      <vt:lpstr>Calibri</vt:lpstr>
      <vt:lpstr>Gill Sans</vt:lpstr>
      <vt:lpstr>Simple Light</vt:lpstr>
      <vt:lpstr>1_Simple Light</vt:lpstr>
      <vt:lpstr> نشر نتائج البحث</vt:lpstr>
      <vt:lpstr>الخطوط العريضة</vt:lpstr>
      <vt:lpstr>الأهداف التعليمية</vt:lpstr>
      <vt:lpstr>المقدمة </vt:lpstr>
      <vt:lpstr>التقديم ومراجعة النظراء</vt:lpstr>
      <vt:lpstr>تقديم المقالة</vt:lpstr>
      <vt:lpstr>الفحص التقنى الأولى  </vt:lpstr>
      <vt:lpstr>مراجعة النظراء</vt:lpstr>
      <vt:lpstr>مراجعة النظراء  (تابع)</vt:lpstr>
      <vt:lpstr>مرجعة النظراء (تابع)</vt:lpstr>
      <vt:lpstr>الاستجابة والمراجعة</vt:lpstr>
      <vt:lpstr>رفض المقالة من قِبَل المجلة</vt:lpstr>
      <vt:lpstr>قبول المقالة من قِبَل المجلة</vt:lpstr>
      <vt:lpstr>الترويج للمقالة </vt:lpstr>
      <vt:lpstr>مراقبة التأثير</vt:lpstr>
      <vt:lpstr>موارد لمزيد من الدراسة - من شركاء  " البحوث من أجل الحياة" Research4Life</vt:lpstr>
      <vt:lpstr>موارد لمزيد من الدراسة - الببليوغرافيا على شبكة الإنترنت في Research4Life Authors hub      </vt:lpstr>
      <vt:lpstr>الملخص</vt:lpstr>
      <vt:lpstr>المراجع والمصادر المفيدة</vt:lpstr>
      <vt:lpstr>أنت مدعو لزيارة المواقع الاتية:</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DISSEMINATION OF RESEARCH OUTPUT</dc:title>
  <dc:creator>Marcia Mabhula</dc:creator>
  <cp:lastModifiedBy>AL GARRAYA, Gehane Omar</cp:lastModifiedBy>
  <cp:revision>40</cp:revision>
  <dcterms:created xsi:type="dcterms:W3CDTF">2020-02-14T15:04:15Z</dcterms:created>
  <dcterms:modified xsi:type="dcterms:W3CDTF">2024-06-19T11:55:16Z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A0BB84F7-A145-4170-9F51-41D9A6288484</vt:lpwstr>
  </property>
  <property fmtid="{D5CDD505-2E9C-101B-9397-08002B2CF9AE}" pid="6" name="ArticulateProjectFull">
    <vt:lpwstr>D:\R4Life\F2F Materials\20200403_M2_L2.2EN.Using information resources.ppta</vt:lpwstr>
  </property>
</Properties>
</file>