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42" r:id="rId28"/>
    <p:sldId id="343" r:id="rId29"/>
    <p:sldId id="344" r:id="rId30"/>
    <p:sldId id="282"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Simplified Arabic" panose="02020603050405020304" pitchFamily="18" charset="-78"/>
      <p:regular r:id="rId41"/>
      <p:bold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qRF/HvwMohW0Gfp/hKhOsWxFt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54C33-ED01-45EF-A170-70565FE1D159}" v="1" dt="2024-07-24T08:43:13.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DD554C33-ED01-45EF-A170-70565FE1D159}"/>
    <pc:docChg chg="undo custSel delSld modSld">
      <pc:chgData name="AL GARRAYA, Gehane Omar" userId="f23954c5-e144-4092-9610-5359c58a19a4" providerId="ADAL" clId="{DD554C33-ED01-45EF-A170-70565FE1D159}" dt="2024-07-24T08:54:38.375" v="43" actId="20577"/>
      <pc:docMkLst>
        <pc:docMk/>
      </pc:docMkLst>
      <pc:sldChg chg="modSp mod">
        <pc:chgData name="AL GARRAYA, Gehane Omar" userId="f23954c5-e144-4092-9610-5359c58a19a4" providerId="ADAL" clId="{DD554C33-ED01-45EF-A170-70565FE1D159}" dt="2024-07-24T08:43:50.592" v="10" actId="20577"/>
        <pc:sldMkLst>
          <pc:docMk/>
          <pc:sldMk cId="0" sldId="257"/>
        </pc:sldMkLst>
        <pc:spChg chg="mod">
          <ac:chgData name="AL GARRAYA, Gehane Omar" userId="f23954c5-e144-4092-9610-5359c58a19a4" providerId="ADAL" clId="{DD554C33-ED01-45EF-A170-70565FE1D159}" dt="2024-07-24T08:43:50.592" v="10" actId="20577"/>
          <ac:spMkLst>
            <pc:docMk/>
            <pc:sldMk cId="0" sldId="257"/>
            <ac:spMk id="83" creationId="{00000000-0000-0000-0000-000000000000}"/>
          </ac:spMkLst>
        </pc:spChg>
      </pc:sldChg>
      <pc:sldChg chg="modSp mod">
        <pc:chgData name="AL GARRAYA, Gehane Omar" userId="f23954c5-e144-4092-9610-5359c58a19a4" providerId="ADAL" clId="{DD554C33-ED01-45EF-A170-70565FE1D159}" dt="2024-07-24T08:53:51.684" v="29" actId="14100"/>
        <pc:sldMkLst>
          <pc:docMk/>
          <pc:sldMk cId="0" sldId="263"/>
        </pc:sldMkLst>
        <pc:spChg chg="mod">
          <ac:chgData name="AL GARRAYA, Gehane Omar" userId="f23954c5-e144-4092-9610-5359c58a19a4" providerId="ADAL" clId="{DD554C33-ED01-45EF-A170-70565FE1D159}" dt="2024-07-24T08:53:51.684" v="29" actId="14100"/>
          <ac:spMkLst>
            <pc:docMk/>
            <pc:sldMk cId="0" sldId="263"/>
            <ac:spMk id="151" creationId="{00000000-0000-0000-0000-000000000000}"/>
          </ac:spMkLst>
        </pc:spChg>
      </pc:sldChg>
      <pc:sldChg chg="modSp mod">
        <pc:chgData name="AL GARRAYA, Gehane Omar" userId="f23954c5-e144-4092-9610-5359c58a19a4" providerId="ADAL" clId="{DD554C33-ED01-45EF-A170-70565FE1D159}" dt="2024-07-24T08:54:38.375" v="43" actId="20577"/>
        <pc:sldMkLst>
          <pc:docMk/>
          <pc:sldMk cId="0" sldId="264"/>
        </pc:sldMkLst>
        <pc:spChg chg="mod">
          <ac:chgData name="AL GARRAYA, Gehane Omar" userId="f23954c5-e144-4092-9610-5359c58a19a4" providerId="ADAL" clId="{DD554C33-ED01-45EF-A170-70565FE1D159}" dt="2024-07-24T08:54:38.375" v="43" actId="20577"/>
          <ac:spMkLst>
            <pc:docMk/>
            <pc:sldMk cId="0" sldId="264"/>
            <ac:spMk id="158" creationId="{00000000-0000-0000-0000-000000000000}"/>
          </ac:spMkLst>
        </pc:spChg>
      </pc:sldChg>
      <pc:sldChg chg="modSp mod">
        <pc:chgData name="AL GARRAYA, Gehane Omar" userId="f23954c5-e144-4092-9610-5359c58a19a4" providerId="ADAL" clId="{DD554C33-ED01-45EF-A170-70565FE1D159}" dt="2024-07-24T08:43:57.429" v="11"/>
        <pc:sldMkLst>
          <pc:docMk/>
          <pc:sldMk cId="0" sldId="282"/>
        </pc:sldMkLst>
        <pc:spChg chg="mod">
          <ac:chgData name="AL GARRAYA, Gehane Omar" userId="f23954c5-e144-4092-9610-5359c58a19a4" providerId="ADAL" clId="{DD554C33-ED01-45EF-A170-70565FE1D159}" dt="2024-07-24T08:43:57.429" v="11"/>
          <ac:spMkLst>
            <pc:docMk/>
            <pc:sldMk cId="0" sldId="282"/>
            <ac:spMk id="293" creationId="{00000000-0000-0000-0000-000000000000}"/>
          </ac:spMkLst>
        </pc:spChg>
      </pc:sldChg>
      <pc:sldChg chg="modSp mod">
        <pc:chgData name="AL GARRAYA, Gehane Omar" userId="f23954c5-e144-4092-9610-5359c58a19a4" providerId="ADAL" clId="{DD554C33-ED01-45EF-A170-70565FE1D159}" dt="2024-07-24T08:52:59.627" v="17" actId="20577"/>
        <pc:sldMkLst>
          <pc:docMk/>
          <pc:sldMk cId="0" sldId="284"/>
        </pc:sldMkLst>
        <pc:spChg chg="mod">
          <ac:chgData name="AL GARRAYA, Gehane Omar" userId="f23954c5-e144-4092-9610-5359c58a19a4" providerId="ADAL" clId="{DD554C33-ED01-45EF-A170-70565FE1D159}" dt="2024-07-24T08:52:59.627" v="17" actId="20577"/>
          <ac:spMkLst>
            <pc:docMk/>
            <pc:sldMk cId="0" sldId="284"/>
            <ac:spMk id="69" creationId="{00000000-0000-0000-0000-000000000000}"/>
          </ac:spMkLst>
        </pc:spChg>
      </pc:sldChg>
      <pc:sldChg chg="del">
        <pc:chgData name="AL GARRAYA, Gehane Omar" userId="f23954c5-e144-4092-9610-5359c58a19a4" providerId="ADAL" clId="{DD554C33-ED01-45EF-A170-70565FE1D159}" dt="2024-07-24T08:43:18.460" v="0" actId="47"/>
        <pc:sldMkLst>
          <pc:docMk/>
          <pc:sldMk cId="0" sldId="285"/>
        </pc:sldMkLst>
      </pc:sldChg>
    </pc:docChg>
  </pc:docChgLst>
  <pc:docChgLst>
    <pc:chgData name="AL GARRAYA, Gehane Omar" userId="f23954c5-e144-4092-9610-5359c58a19a4" providerId="ADAL" clId="{DFF288FC-3BA0-47D1-9F99-9F74351A8671}"/>
    <pc:docChg chg="undo redo custSel modSld">
      <pc:chgData name="AL GARRAYA, Gehane Omar" userId="f23954c5-e144-4092-9610-5359c58a19a4" providerId="ADAL" clId="{DFF288FC-3BA0-47D1-9F99-9F74351A8671}" dt="2024-01-18T13:30:35.973" v="22" actId="207"/>
      <pc:docMkLst>
        <pc:docMk/>
      </pc:docMkLst>
      <pc:sldChg chg="modSp mod">
        <pc:chgData name="AL GARRAYA, Gehane Omar" userId="f23954c5-e144-4092-9610-5359c58a19a4" providerId="ADAL" clId="{DFF288FC-3BA0-47D1-9F99-9F74351A8671}" dt="2024-01-18T13:30:21.639" v="21" actId="12"/>
        <pc:sldMkLst>
          <pc:docMk/>
          <pc:sldMk cId="0" sldId="257"/>
        </pc:sldMkLst>
        <pc:spChg chg="mod">
          <ac:chgData name="AL GARRAYA, Gehane Omar" userId="f23954c5-e144-4092-9610-5359c58a19a4" providerId="ADAL" clId="{DFF288FC-3BA0-47D1-9F99-9F74351A8671}" dt="2024-01-18T13:30:21.639" v="21" actId="12"/>
          <ac:spMkLst>
            <pc:docMk/>
            <pc:sldMk cId="0" sldId="257"/>
            <ac:spMk id="82" creationId="{00000000-0000-0000-0000-000000000000}"/>
          </ac:spMkLst>
        </pc:spChg>
      </pc:sldChg>
      <pc:sldChg chg="modSp mod">
        <pc:chgData name="AL GARRAYA, Gehane Omar" userId="f23954c5-e144-4092-9610-5359c58a19a4" providerId="ADAL" clId="{DFF288FC-3BA0-47D1-9F99-9F74351A8671}" dt="2024-01-18T13:30:35.973" v="22" actId="207"/>
        <pc:sldMkLst>
          <pc:docMk/>
          <pc:sldMk cId="0" sldId="260"/>
        </pc:sldMkLst>
        <pc:spChg chg="mod">
          <ac:chgData name="AL GARRAYA, Gehane Omar" userId="f23954c5-e144-4092-9610-5359c58a19a4" providerId="ADAL" clId="{DFF288FC-3BA0-47D1-9F99-9F74351A8671}" dt="2024-01-18T13:30:35.973" v="22" actId="207"/>
          <ac:spMkLst>
            <pc:docMk/>
            <pc:sldMk cId="0" sldId="260"/>
            <ac:spMk id="115" creationId="{00000000-0000-0000-0000-000000000000}"/>
          </ac:spMkLst>
        </pc:spChg>
      </pc:sldChg>
      <pc:sldChg chg="modSp mod">
        <pc:chgData name="AL GARRAYA, Gehane Omar" userId="f23954c5-e144-4092-9610-5359c58a19a4" providerId="ADAL" clId="{DFF288FC-3BA0-47D1-9F99-9F74351A8671}" dt="2024-01-18T13:30:06.075" v="20" actId="6549"/>
        <pc:sldMkLst>
          <pc:docMk/>
          <pc:sldMk cId="0" sldId="284"/>
        </pc:sldMkLst>
        <pc:spChg chg="mod">
          <ac:chgData name="AL GARRAYA, Gehane Omar" userId="f23954c5-e144-4092-9610-5359c58a19a4" providerId="ADAL" clId="{DFF288FC-3BA0-47D1-9F99-9F74351A8671}" dt="2024-01-18T13:30:06.075" v="20" actId="6549"/>
          <ac:spMkLst>
            <pc:docMk/>
            <pc:sldMk cId="0" sldId="284"/>
            <ac:spMk id="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ar-EG" dirty="0"/>
              <a:t>عن البحوث من أجل الحياة </a:t>
            </a: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90000"/>
              </a:lnSpc>
              <a:spcBef>
                <a:spcPts val="0"/>
              </a:spcBef>
              <a:spcAft>
                <a:spcPts val="0"/>
              </a:spcAft>
              <a:buSzPts val="1400"/>
              <a:buChar char="●"/>
            </a:pPr>
            <a:r>
              <a:rPr lang="ar-EG" sz="1400" dirty="0">
                <a:solidFill>
                  <a:srgbClr val="FF0000"/>
                </a:solidFill>
                <a:latin typeface="+mj-lt"/>
                <a:ea typeface="Open Sans"/>
                <a:cs typeface="Open Sans"/>
                <a:sym typeface="Open Sans"/>
              </a:rPr>
              <a:t>دعت ماري أكانيت </a:t>
            </a:r>
            <a:r>
              <a:rPr lang="en-US" sz="1400" dirty="0">
                <a:solidFill>
                  <a:srgbClr val="FF0000"/>
                </a:solidFill>
                <a:latin typeface="+mj-lt"/>
                <a:ea typeface="Open Sans"/>
                <a:cs typeface="Open Sans"/>
                <a:sym typeface="Open Sans"/>
              </a:rPr>
              <a:t>Mary </a:t>
            </a:r>
            <a:r>
              <a:rPr lang="en-US" sz="1400" dirty="0" err="1">
                <a:solidFill>
                  <a:srgbClr val="FF0000"/>
                </a:solidFill>
                <a:latin typeface="+mj-lt"/>
                <a:ea typeface="Open Sans"/>
                <a:cs typeface="Open Sans"/>
                <a:sym typeface="Open Sans"/>
              </a:rPr>
              <a:t>Acanit</a:t>
            </a:r>
            <a:r>
              <a:rPr lang="ar-EG" sz="1400" dirty="0">
                <a:solidFill>
                  <a:srgbClr val="FF0000"/>
                </a:solidFill>
                <a:latin typeface="+mj-lt"/>
                <a:ea typeface="Open Sans"/>
                <a:cs typeface="Open Sans"/>
                <a:sym typeface="Open Sans"/>
              </a:rPr>
              <a:t> (أوغندا) لجامعة كيامبوجو </a:t>
            </a:r>
            <a:r>
              <a:rPr lang="en-US" sz="1400" dirty="0">
                <a:solidFill>
                  <a:srgbClr val="FF0000"/>
                </a:solidFill>
                <a:latin typeface="+mj-lt"/>
                <a:ea typeface="Open Sans"/>
                <a:cs typeface="Open Sans"/>
                <a:sym typeface="Open Sans"/>
              </a:rPr>
              <a:t>Kyambogo University </a:t>
            </a:r>
            <a:r>
              <a:rPr lang="ar-EG" sz="1400" dirty="0">
                <a:solidFill>
                  <a:srgbClr val="FF0000"/>
                </a:solidFill>
                <a:latin typeface="+mj-lt"/>
                <a:ea typeface="Open Sans"/>
                <a:cs typeface="Open Sans"/>
                <a:sym typeface="Open Sans"/>
              </a:rPr>
              <a:t>إلى الارتباط بشبكة البحث والتعليم في أوغندا </a:t>
            </a:r>
            <a:r>
              <a:rPr lang="en-US" sz="1400" dirty="0">
                <a:solidFill>
                  <a:srgbClr val="FF0000"/>
                </a:solidFill>
                <a:latin typeface="+mj-lt"/>
                <a:ea typeface="Open Sans"/>
                <a:cs typeface="Open Sans"/>
                <a:sym typeface="Open Sans"/>
              </a:rPr>
              <a:t>RENU) </a:t>
            </a:r>
            <a:r>
              <a:rPr lang="ar-EG" sz="1400" dirty="0">
                <a:solidFill>
                  <a:srgbClr val="FF0000"/>
                </a:solidFill>
                <a:latin typeface="+mj-lt"/>
                <a:ea typeface="Open Sans"/>
                <a:cs typeface="Open Sans"/>
                <a:sym typeface="Open Sans"/>
              </a:rPr>
              <a:t>)</a:t>
            </a:r>
            <a:r>
              <a:rPr lang="en-US" sz="1400" dirty="0">
                <a:solidFill>
                  <a:srgbClr val="FF0000"/>
                </a:solidFill>
                <a:latin typeface="+mj-lt"/>
                <a:ea typeface="Open Sans"/>
                <a:cs typeface="Open Sans"/>
                <a:sym typeface="Open Sans"/>
              </a:rPr>
              <a:t>، </a:t>
            </a:r>
            <a:r>
              <a:rPr lang="ar-EG" sz="1400" dirty="0">
                <a:solidFill>
                  <a:srgbClr val="FF0000"/>
                </a:solidFill>
                <a:latin typeface="+mj-lt"/>
                <a:ea typeface="Open Sans"/>
                <a:cs typeface="Open Sans"/>
                <a:sym typeface="Open Sans"/>
              </a:rPr>
              <a:t>والتي تهدف إلى ربط جميع الجامعات والكليات والمؤسسات البحثية الأوغندية عبر شبكة عالية السرعة في جميع أنحاء البلاد وبأسعار أرخص ومعقولة. وصول أسرع إلى موارد البحث العالمية.</a:t>
            </a:r>
          </a:p>
          <a:p>
            <a:pPr marL="457200" lvl="0" indent="-317500" algn="r" rtl="1">
              <a:lnSpc>
                <a:spcPct val="90000"/>
              </a:lnSpc>
              <a:spcBef>
                <a:spcPts val="0"/>
              </a:spcBef>
              <a:spcAft>
                <a:spcPts val="0"/>
              </a:spcAft>
              <a:buSzPts val="1400"/>
              <a:buChar char="●"/>
            </a:pPr>
            <a:r>
              <a:rPr lang="ar-EG" sz="1400" dirty="0">
                <a:solidFill>
                  <a:srgbClr val="FF0000"/>
                </a:solidFill>
                <a:latin typeface="+mj-lt"/>
                <a:ea typeface="Open Sans"/>
                <a:cs typeface="Open Sans"/>
                <a:sym typeface="Open Sans"/>
              </a:rPr>
              <a:t>مولوجيته بايسه </a:t>
            </a:r>
            <a:r>
              <a:rPr lang="en-US" sz="1400" dirty="0" err="1">
                <a:solidFill>
                  <a:srgbClr val="FF0000"/>
                </a:solidFill>
                <a:latin typeface="+mj-lt"/>
                <a:ea typeface="Open Sans"/>
                <a:cs typeface="Open Sans"/>
                <a:sym typeface="Open Sans"/>
              </a:rPr>
              <a:t>Mulugeta</a:t>
            </a:r>
            <a:r>
              <a:rPr lang="en-US" sz="1400" dirty="0">
                <a:solidFill>
                  <a:srgbClr val="FF0000"/>
                </a:solidFill>
                <a:latin typeface="+mj-lt"/>
                <a:ea typeface="Open Sans"/>
                <a:cs typeface="Open Sans"/>
                <a:sym typeface="Open Sans"/>
              </a:rPr>
              <a:t> </a:t>
            </a:r>
            <a:r>
              <a:rPr lang="en-US" sz="1400" dirty="0" err="1">
                <a:solidFill>
                  <a:srgbClr val="FF0000"/>
                </a:solidFill>
                <a:latin typeface="+mj-lt"/>
                <a:ea typeface="Open Sans"/>
                <a:cs typeface="Open Sans"/>
                <a:sym typeface="Open Sans"/>
              </a:rPr>
              <a:t>Bayisa</a:t>
            </a:r>
            <a:r>
              <a:rPr lang="en-US" sz="1400" dirty="0">
                <a:solidFill>
                  <a:srgbClr val="FF0000"/>
                </a:solidFill>
                <a:latin typeface="+mj-lt"/>
                <a:ea typeface="Open Sans"/>
                <a:cs typeface="Open Sans"/>
                <a:sym typeface="Open Sans"/>
              </a:rPr>
              <a:t> </a:t>
            </a:r>
            <a:r>
              <a:rPr lang="ar-EG" sz="1400" dirty="0">
                <a:solidFill>
                  <a:srgbClr val="FF0000"/>
                </a:solidFill>
                <a:latin typeface="+mj-lt"/>
                <a:ea typeface="Open Sans"/>
                <a:cs typeface="Open Sans"/>
                <a:sym typeface="Open Sans"/>
              </a:rPr>
              <a:t> (إثيوبيا) ، أخصائي العلاج الطبيعي الممارس ويقوم بتدريس العلاج الطبيعي للطلاب الجامعيين في جامعة جوندار </a:t>
            </a:r>
            <a:r>
              <a:rPr lang="en-US" sz="1400" dirty="0">
                <a:solidFill>
                  <a:srgbClr val="FF0000"/>
                </a:solidFill>
                <a:latin typeface="+mj-lt"/>
                <a:ea typeface="Open Sans"/>
                <a:cs typeface="Open Sans"/>
                <a:sym typeface="Open Sans"/>
              </a:rPr>
              <a:t>University of Gondar </a:t>
            </a:r>
            <a:r>
              <a:rPr lang="ar-EG" sz="1400" dirty="0">
                <a:solidFill>
                  <a:srgbClr val="FF0000"/>
                </a:solidFill>
                <a:latin typeface="+mj-lt"/>
                <a:ea typeface="Open Sans"/>
                <a:cs typeface="Open Sans"/>
                <a:sym typeface="Open Sans"/>
              </a:rPr>
              <a:t>وصف كيف أدى الوصول إلى هيناري </a:t>
            </a:r>
            <a:r>
              <a:rPr lang="en-US" sz="1400" dirty="0">
                <a:solidFill>
                  <a:srgbClr val="FF0000"/>
                </a:solidFill>
                <a:latin typeface="+mj-lt"/>
                <a:ea typeface="Open Sans"/>
                <a:cs typeface="Open Sans"/>
                <a:sym typeface="Open Sans"/>
              </a:rPr>
              <a:t>HINARI </a:t>
            </a:r>
            <a:r>
              <a:rPr lang="ar-EG" sz="1400" dirty="0">
                <a:solidFill>
                  <a:srgbClr val="FF0000"/>
                </a:solidFill>
                <a:latin typeface="+mj-lt"/>
                <a:ea typeface="Open Sans"/>
                <a:cs typeface="Open Sans"/>
                <a:sym typeface="Open Sans"/>
              </a:rPr>
              <a:t>والمعلومات الصحية القائمة على الأدلة إلى تغيير حياته.</a:t>
            </a:r>
          </a:p>
          <a:p>
            <a:pPr marL="457200" lvl="0" indent="-317500" algn="r" rtl="1">
              <a:lnSpc>
                <a:spcPct val="90000"/>
              </a:lnSpc>
              <a:spcBef>
                <a:spcPts val="0"/>
              </a:spcBef>
              <a:spcAft>
                <a:spcPts val="0"/>
              </a:spcAft>
              <a:buSzPts val="1400"/>
              <a:buChar char="●"/>
            </a:pPr>
            <a:r>
              <a:rPr lang="ar-EG" sz="1400" dirty="0">
                <a:solidFill>
                  <a:srgbClr val="FF0000"/>
                </a:solidFill>
                <a:latin typeface="+mj-lt"/>
                <a:ea typeface="Open Sans"/>
                <a:cs typeface="Open Sans"/>
                <a:sym typeface="Open Sans"/>
              </a:rPr>
              <a:t> دافع فريق أليس ماتيمبا  </a:t>
            </a:r>
            <a:r>
              <a:rPr lang="en-US" sz="1400" dirty="0">
                <a:solidFill>
                  <a:srgbClr val="FF0000"/>
                </a:solidFill>
                <a:latin typeface="+mj-lt"/>
                <a:ea typeface="Open Sans"/>
                <a:cs typeface="Open Sans"/>
                <a:sym typeface="Open Sans"/>
              </a:rPr>
              <a:t>Alice </a:t>
            </a:r>
            <a:r>
              <a:rPr lang="en-US" sz="1400" dirty="0" err="1">
                <a:solidFill>
                  <a:srgbClr val="FF0000"/>
                </a:solidFill>
                <a:latin typeface="+mj-lt"/>
                <a:ea typeface="Open Sans"/>
                <a:cs typeface="Open Sans"/>
                <a:sym typeface="Open Sans"/>
              </a:rPr>
              <a:t>Matimbe</a:t>
            </a:r>
            <a:r>
              <a:rPr lang="ar-EG" sz="1400" dirty="0">
                <a:solidFill>
                  <a:srgbClr val="FF0000"/>
                </a:solidFill>
                <a:latin typeface="+mj-lt"/>
                <a:ea typeface="Open Sans"/>
                <a:cs typeface="Open Sans"/>
                <a:sym typeface="Open Sans"/>
              </a:rPr>
              <a:t> (زيمبابوي) بنجاح عن سياسة صحية غيرت الرعاية والعلاج للمرضى الذين يعانون من اعتلال الشبكية السكري ومضاعفات أخرى في العين.</a:t>
            </a:r>
          </a:p>
          <a:p>
            <a:pPr marL="457200" lvl="0" indent="-317500" algn="r" rtl="1">
              <a:lnSpc>
                <a:spcPct val="90000"/>
              </a:lnSpc>
              <a:spcBef>
                <a:spcPts val="0"/>
              </a:spcBef>
              <a:spcAft>
                <a:spcPts val="0"/>
              </a:spcAft>
              <a:buSzPts val="1400"/>
              <a:buChar char="●"/>
            </a:pPr>
            <a:r>
              <a:rPr lang="ar-EG" sz="1400" dirty="0">
                <a:solidFill>
                  <a:srgbClr val="FF0000"/>
                </a:solidFill>
                <a:latin typeface="+mj-lt"/>
                <a:ea typeface="Open Sans"/>
                <a:cs typeface="Open Sans"/>
                <a:sym typeface="Open Sans"/>
              </a:rPr>
              <a:t>لوي فيليب كامي </a:t>
            </a:r>
            <a:r>
              <a:rPr lang="en-US" sz="1400" dirty="0">
                <a:solidFill>
                  <a:srgbClr val="FF0000"/>
                </a:solidFill>
                <a:latin typeface="+mj-lt"/>
                <a:ea typeface="Open Sans"/>
                <a:cs typeface="Open Sans"/>
                <a:sym typeface="Open Sans"/>
              </a:rPr>
              <a:t>Lui Philip Kame (</a:t>
            </a:r>
            <a:r>
              <a:rPr lang="ar-EG" sz="1400" dirty="0">
                <a:solidFill>
                  <a:srgbClr val="FF0000"/>
                </a:solidFill>
                <a:latin typeface="+mj-lt"/>
                <a:ea typeface="Open Sans"/>
                <a:cs typeface="Open Sans"/>
                <a:sym typeface="Open Sans"/>
              </a:rPr>
              <a:t> بابوا </a:t>
            </a:r>
            <a:r>
              <a:rPr lang="en-US" sz="1400" dirty="0">
                <a:solidFill>
                  <a:srgbClr val="FF0000"/>
                </a:solidFill>
                <a:latin typeface="+mj-lt"/>
                <a:ea typeface="Open Sans"/>
                <a:cs typeface="Open Sans"/>
                <a:sym typeface="Open Sans"/>
              </a:rPr>
              <a:t>Papua </a:t>
            </a:r>
            <a:r>
              <a:rPr lang="ar-EG" sz="1400" dirty="0">
                <a:solidFill>
                  <a:srgbClr val="FF0000"/>
                </a:solidFill>
                <a:latin typeface="+mj-lt"/>
                <a:ea typeface="Open Sans"/>
                <a:cs typeface="Open Sans"/>
                <a:sym typeface="Open Sans"/>
              </a:rPr>
              <a:t> (غينيا الجديدة) ، أمين مكتبة الخدمات الفنية في جامعة الموارد الطبيعية والبيئة </a:t>
            </a:r>
            <a:r>
              <a:rPr lang="en-US" sz="1400" dirty="0">
                <a:solidFill>
                  <a:srgbClr val="FF0000"/>
                </a:solidFill>
                <a:latin typeface="+mj-lt"/>
                <a:ea typeface="Open Sans"/>
                <a:cs typeface="Open Sans"/>
                <a:sym typeface="Open Sans"/>
              </a:rPr>
              <a:t>PNG University of Natural Resource and Environment </a:t>
            </a:r>
            <a:r>
              <a:rPr lang="ar-EG" sz="1400" dirty="0">
                <a:solidFill>
                  <a:srgbClr val="FF0000"/>
                </a:solidFill>
                <a:latin typeface="+mj-lt"/>
                <a:ea typeface="Open Sans"/>
                <a:cs typeface="Open Sans"/>
                <a:sym typeface="Open Sans"/>
              </a:rPr>
              <a:t>في  في بورت مورسبي </a:t>
            </a:r>
            <a:r>
              <a:rPr lang="en-US" sz="1400" dirty="0">
                <a:solidFill>
                  <a:srgbClr val="FF0000"/>
                </a:solidFill>
                <a:latin typeface="+mj-lt"/>
                <a:ea typeface="Open Sans"/>
                <a:cs typeface="Open Sans"/>
                <a:sym typeface="Open Sans"/>
              </a:rPr>
              <a:t>Port Moresby </a:t>
            </a:r>
            <a:r>
              <a:rPr lang="ar-EG" sz="1400" dirty="0">
                <a:solidFill>
                  <a:srgbClr val="FF0000"/>
                </a:solidFill>
                <a:latin typeface="+mj-lt"/>
                <a:ea typeface="Open Sans"/>
                <a:cs typeface="Open Sans"/>
                <a:sym typeface="Open Sans"/>
              </a:rPr>
              <a:t>بابوا غينيا الجديدة  طور بنفسه حلاً: نظام شبكات تكنولوجيا المعلومات والاتصالات المصغر الذي يوفر خدمات عبر الإنترنت للمكتبة لاستكمال خدماتها التقليدية.</a:t>
            </a:r>
          </a:p>
          <a:p>
            <a:pPr marL="457200" lvl="0" indent="-317500" algn="r" rtl="1">
              <a:lnSpc>
                <a:spcPct val="90000"/>
              </a:lnSpc>
              <a:spcBef>
                <a:spcPts val="0"/>
              </a:spcBef>
              <a:spcAft>
                <a:spcPts val="0"/>
              </a:spcAft>
              <a:buSzPts val="1400"/>
              <a:buChar char="●"/>
            </a:pPr>
            <a:r>
              <a:rPr lang="ar-EG" sz="1400" dirty="0">
                <a:solidFill>
                  <a:srgbClr val="FF0000"/>
                </a:solidFill>
                <a:latin typeface="+mj-lt"/>
                <a:ea typeface="Open Sans"/>
                <a:cs typeface="Open Sans"/>
                <a:sym typeface="Open Sans"/>
              </a:rPr>
              <a:t>إرشادات لإدراج فيديو جديد:</a:t>
            </a:r>
          </a:p>
          <a:p>
            <a:pPr marL="457200" lvl="0" indent="-317500" algn="r" rtl="1">
              <a:lnSpc>
                <a:spcPct val="90000"/>
              </a:lnSpc>
              <a:spcBef>
                <a:spcPts val="0"/>
              </a:spcBef>
              <a:spcAft>
                <a:spcPts val="0"/>
              </a:spcAft>
              <a:buSzPts val="1400"/>
              <a:buFont typeface="Courier New" panose="02070309020205020404" pitchFamily="49" charset="0"/>
              <a:buChar char="o"/>
            </a:pPr>
            <a:r>
              <a:rPr lang="ar-EG" sz="1400" dirty="0">
                <a:solidFill>
                  <a:srgbClr val="FF0000"/>
                </a:solidFill>
                <a:latin typeface="+mj-lt"/>
                <a:ea typeface="Open Sans"/>
                <a:cs typeface="Open Sans"/>
                <a:sym typeface="Open Sans"/>
              </a:rPr>
              <a:t>انقر على الفيديو القديم واضغط على حذف على لوحة المفاتيح</a:t>
            </a:r>
          </a:p>
          <a:p>
            <a:pPr marL="457200" lvl="0" indent="-317500" algn="r" rtl="1">
              <a:lnSpc>
                <a:spcPct val="90000"/>
              </a:lnSpc>
              <a:spcBef>
                <a:spcPts val="0"/>
              </a:spcBef>
              <a:spcAft>
                <a:spcPts val="0"/>
              </a:spcAft>
              <a:buSzPts val="1400"/>
              <a:buFont typeface="Courier New" panose="02070309020205020404" pitchFamily="49" charset="0"/>
              <a:buChar char="o"/>
            </a:pPr>
            <a:r>
              <a:rPr lang="ar-EG" sz="1400" dirty="0">
                <a:solidFill>
                  <a:srgbClr val="FF0000"/>
                </a:solidFill>
                <a:latin typeface="+mj-lt"/>
                <a:ea typeface="Open Sans"/>
                <a:cs typeface="Open Sans"/>
                <a:sym typeface="Open Sans"/>
              </a:rPr>
              <a:t>في الشريط العلوي ، انقر فوق "إدراج"</a:t>
            </a:r>
          </a:p>
          <a:p>
            <a:pPr marL="457200" lvl="0" indent="-317500" algn="r" rtl="1">
              <a:lnSpc>
                <a:spcPct val="90000"/>
              </a:lnSpc>
              <a:spcBef>
                <a:spcPts val="0"/>
              </a:spcBef>
              <a:spcAft>
                <a:spcPts val="0"/>
              </a:spcAft>
              <a:buSzPts val="1400"/>
              <a:buFont typeface="Courier New" panose="02070309020205020404" pitchFamily="49" charset="0"/>
              <a:buChar char="o"/>
            </a:pPr>
            <a:r>
              <a:rPr lang="ar-EG" sz="1400" dirty="0">
                <a:solidFill>
                  <a:srgbClr val="FF0000"/>
                </a:solidFill>
                <a:latin typeface="+mj-lt"/>
                <a:ea typeface="Open Sans"/>
                <a:cs typeface="Open Sans"/>
                <a:sym typeface="Open Sans"/>
              </a:rPr>
              <a:t>انقر فوق "فيديو" في القائمة المنسدلة</a:t>
            </a:r>
          </a:p>
          <a:p>
            <a:pPr marL="457200" lvl="0" indent="-317500" algn="r" rtl="1">
              <a:lnSpc>
                <a:spcPct val="90000"/>
              </a:lnSpc>
              <a:spcBef>
                <a:spcPts val="0"/>
              </a:spcBef>
              <a:spcAft>
                <a:spcPts val="0"/>
              </a:spcAft>
              <a:buSzPts val="1400"/>
              <a:buFont typeface="Courier New" panose="02070309020205020404" pitchFamily="49" charset="0"/>
              <a:buChar char="o"/>
            </a:pPr>
            <a:r>
              <a:rPr lang="ar-EG" sz="1400" dirty="0">
                <a:solidFill>
                  <a:srgbClr val="FF0000"/>
                </a:solidFill>
                <a:latin typeface="+mj-lt"/>
                <a:ea typeface="Open Sans"/>
                <a:cs typeface="Open Sans"/>
                <a:sym typeface="Open Sans"/>
              </a:rPr>
              <a:t>انقر فوق علامة التبويب العلوية "حسب عنوان </a:t>
            </a:r>
            <a:r>
              <a:rPr lang="en-US" sz="1400" dirty="0">
                <a:solidFill>
                  <a:srgbClr val="FF0000"/>
                </a:solidFill>
                <a:latin typeface="+mj-lt"/>
                <a:ea typeface="Open Sans"/>
                <a:cs typeface="Open Sans"/>
                <a:sym typeface="Open Sans"/>
              </a:rPr>
              <a:t>URL"</a:t>
            </a:r>
          </a:p>
          <a:p>
            <a:pPr marL="457200" lvl="0" indent="-317500" algn="r" rtl="1">
              <a:lnSpc>
                <a:spcPct val="90000"/>
              </a:lnSpc>
              <a:spcBef>
                <a:spcPts val="0"/>
              </a:spcBef>
              <a:spcAft>
                <a:spcPts val="0"/>
              </a:spcAft>
              <a:buSzPts val="1400"/>
              <a:buFont typeface="Courier New" panose="02070309020205020404" pitchFamily="49" charset="0"/>
              <a:buChar char="o"/>
            </a:pPr>
            <a:r>
              <a:rPr lang="ar-EG" sz="1400" dirty="0">
                <a:solidFill>
                  <a:srgbClr val="FF0000"/>
                </a:solidFill>
                <a:latin typeface="+mj-lt"/>
                <a:ea typeface="Open Sans"/>
                <a:cs typeface="Open Sans"/>
                <a:sym typeface="Open Sans"/>
              </a:rPr>
              <a:t>انسخ وألصق عنوان </a:t>
            </a:r>
            <a:r>
              <a:rPr lang="en-US" sz="1400" dirty="0">
                <a:solidFill>
                  <a:srgbClr val="FF0000"/>
                </a:solidFill>
                <a:latin typeface="+mj-lt"/>
                <a:ea typeface="Open Sans"/>
                <a:cs typeface="Open Sans"/>
                <a:sym typeface="Open Sans"/>
              </a:rPr>
              <a:t>URL </a:t>
            </a:r>
            <a:r>
              <a:rPr lang="ar-EG" sz="1400" dirty="0">
                <a:solidFill>
                  <a:srgbClr val="FF0000"/>
                </a:solidFill>
                <a:latin typeface="+mj-lt"/>
                <a:ea typeface="Open Sans"/>
                <a:cs typeface="Open Sans"/>
                <a:sym typeface="Open Sans"/>
              </a:rPr>
              <a:t>لفيديو </a:t>
            </a:r>
            <a:r>
              <a:rPr lang="en-US" sz="1400" dirty="0">
                <a:solidFill>
                  <a:srgbClr val="FF0000"/>
                </a:solidFill>
                <a:latin typeface="+mj-lt"/>
                <a:ea typeface="Open Sans"/>
                <a:cs typeface="Open Sans"/>
                <a:sym typeface="Open Sans"/>
              </a:rPr>
              <a:t>YouTube </a:t>
            </a:r>
            <a:r>
              <a:rPr lang="ar-EG" sz="1400" dirty="0">
                <a:solidFill>
                  <a:srgbClr val="FF0000"/>
                </a:solidFill>
                <a:latin typeface="+mj-lt"/>
                <a:ea typeface="Open Sans"/>
                <a:cs typeface="Open Sans"/>
                <a:sym typeface="Open Sans"/>
              </a:rPr>
              <a:t>الذي تريد إدراجه</a:t>
            </a:r>
            <a:endParaRPr lang="en-US" sz="1400" dirty="0">
              <a:solidFill>
                <a:srgbClr val="FF0000"/>
              </a:solidFill>
              <a:latin typeface="+mj-lt"/>
              <a:ea typeface="Open Sans"/>
              <a:cs typeface="Open Sans"/>
              <a:sym typeface="Open Sans"/>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sz="1200" b="0" i="0" u="none" strike="noStrike" cap="none" dirty="0">
                <a:solidFill>
                  <a:schemeClr val="dk1"/>
                </a:solidFill>
                <a:latin typeface="Calibri"/>
                <a:ea typeface="Calibri"/>
                <a:cs typeface="Calibri"/>
                <a:sym typeface="Calibri"/>
              </a:rPr>
              <a:t>تقدم مجموعة أدوات مناصرة البحوث من أجل الحياة عدة خطوات لتطوير إستراتيجية مناصرة ناجحة ومنظمة تركز بشكل خاص على أمناء المكتبات في الدول النامية.</a:t>
            </a:r>
          </a:p>
          <a:p>
            <a:pPr marL="171450" lvl="0" indent="-171450" algn="r" rtl="1">
              <a:lnSpc>
                <a:spcPct val="100000"/>
              </a:lnSpc>
              <a:spcBef>
                <a:spcPts val="0"/>
              </a:spcBef>
              <a:spcAft>
                <a:spcPts val="0"/>
              </a:spcAft>
              <a:buSzPts val="1400"/>
              <a:buFont typeface="Arial"/>
              <a:buChar char="•"/>
            </a:pPr>
            <a:r>
              <a:rPr lang="ar-EG" sz="1200" b="0" i="0" u="none" strike="noStrike" cap="none" dirty="0">
                <a:solidFill>
                  <a:schemeClr val="dk1"/>
                </a:solidFill>
                <a:latin typeface="Calibri"/>
                <a:ea typeface="Calibri"/>
                <a:cs typeface="Calibri"/>
                <a:sym typeface="Calibri"/>
              </a:rPr>
              <a:t>ستسهل المواد العملية تطبيق الأنشطة التي يمكن أن تساعد في الحصول على الدعم لتعزيز استخدام برامج البحوث من أجل الحياة:    </a:t>
            </a:r>
            <a:r>
              <a:rPr lang="en-US" sz="1200" b="0" i="0" u="none" strike="noStrike" cap="none" dirty="0" err="1">
                <a:solidFill>
                  <a:schemeClr val="dk1"/>
                </a:solidFill>
                <a:latin typeface="Calibri"/>
                <a:ea typeface="Calibri"/>
                <a:cs typeface="Calibri"/>
                <a:sym typeface="Calibri"/>
              </a:rPr>
              <a:t>Hinari</a:t>
            </a:r>
            <a:r>
              <a:rPr lang="en-US" sz="1200" b="0" i="0" u="none" strike="noStrike" cap="none" dirty="0">
                <a:solidFill>
                  <a:schemeClr val="dk1"/>
                </a:solidFill>
                <a:latin typeface="Calibri"/>
                <a:ea typeface="Calibri"/>
                <a:cs typeface="Calibri"/>
                <a:sym typeface="Calibri"/>
              </a:rPr>
              <a:t> </a:t>
            </a:r>
            <a:r>
              <a:rPr lang="ar-EG" sz="1200" b="0" i="0" u="none" strike="noStrike" cap="none" dirty="0">
                <a:solidFill>
                  <a:schemeClr val="dk1"/>
                </a:solidFill>
                <a:latin typeface="Calibri"/>
                <a:ea typeface="Calibri"/>
                <a:cs typeface="Calibri"/>
                <a:sym typeface="Calibri"/>
              </a:rPr>
              <a:t>و </a:t>
            </a:r>
            <a:r>
              <a:rPr lang="en-US" sz="1200" b="0" i="0" u="none" strike="noStrike" cap="none" dirty="0">
                <a:solidFill>
                  <a:schemeClr val="dk1"/>
                </a:solidFill>
                <a:latin typeface="Calibri"/>
                <a:ea typeface="Calibri"/>
                <a:cs typeface="Calibri"/>
                <a:sym typeface="Calibri"/>
              </a:rPr>
              <a:t>AGORA </a:t>
            </a:r>
            <a:r>
              <a:rPr lang="ar-EG" sz="1200" b="0" i="0" u="none" strike="noStrike" cap="none" dirty="0">
                <a:solidFill>
                  <a:schemeClr val="dk1"/>
                </a:solidFill>
                <a:latin typeface="Calibri"/>
                <a:ea typeface="Calibri"/>
                <a:cs typeface="Calibri"/>
                <a:sym typeface="Calibri"/>
              </a:rPr>
              <a:t>و </a:t>
            </a:r>
            <a:r>
              <a:rPr lang="en-US" sz="1200" b="0" i="0" u="none" strike="noStrike" cap="none" dirty="0">
                <a:solidFill>
                  <a:schemeClr val="dk1"/>
                </a:solidFill>
                <a:latin typeface="Calibri"/>
                <a:ea typeface="Calibri"/>
                <a:cs typeface="Calibri"/>
                <a:sym typeface="Calibri"/>
              </a:rPr>
              <a:t>OARE </a:t>
            </a:r>
            <a:r>
              <a:rPr lang="ar-EG" sz="1200" b="0" i="0" u="none" strike="noStrike" cap="none" dirty="0">
                <a:solidFill>
                  <a:schemeClr val="dk1"/>
                </a:solidFill>
                <a:latin typeface="Calibri"/>
                <a:ea typeface="Calibri"/>
                <a:cs typeface="Calibri"/>
                <a:sym typeface="Calibri"/>
              </a:rPr>
              <a:t>و </a:t>
            </a:r>
            <a:r>
              <a:rPr lang="en-US" sz="1200" b="0" i="0" u="none" strike="noStrike" cap="none" dirty="0">
                <a:solidFill>
                  <a:schemeClr val="dk1"/>
                </a:solidFill>
                <a:latin typeface="Calibri"/>
                <a:ea typeface="Calibri"/>
                <a:cs typeface="Calibri"/>
                <a:sym typeface="Calibri"/>
              </a:rPr>
              <a:t>ARDI </a:t>
            </a:r>
            <a:r>
              <a:rPr lang="ar-EG" sz="1200" b="0" i="0" u="none" strike="noStrike" cap="none" dirty="0">
                <a:solidFill>
                  <a:schemeClr val="dk1"/>
                </a:solidFill>
                <a:latin typeface="Calibri"/>
                <a:ea typeface="Calibri"/>
                <a:cs typeface="Calibri"/>
                <a:sym typeface="Calibri"/>
              </a:rPr>
              <a:t>و </a:t>
            </a:r>
            <a:r>
              <a:rPr lang="en-US" sz="1200" b="0" i="0" u="none" strike="noStrike" cap="none" dirty="0">
                <a:solidFill>
                  <a:schemeClr val="dk1"/>
                </a:solidFill>
                <a:latin typeface="Calibri"/>
                <a:ea typeface="Calibri"/>
                <a:cs typeface="Calibri"/>
                <a:sym typeface="Calibri"/>
              </a:rPr>
              <a:t>GOALI</a:t>
            </a:r>
            <a:endParaRPr dirty="0"/>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سؤال للجمهور: كم عدد الأنشطة التي أكملتها من هذه الأنشطة؟ هل بعض من هذه الأفكار جديدة بالنسبة لك؟</a:t>
            </a:r>
            <a:endParaRPr b="1" dirty="0"/>
          </a:p>
        </p:txBody>
      </p:sp>
      <p:sp>
        <p:nvSpPr>
          <p:cNvPr id="185" name="Google Shape;1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نشاط فكري شخصية – 3 دقائق</a:t>
            </a:r>
            <a:endParaRPr dirty="0">
              <a:solidFill>
                <a:srgbClr val="FF0000"/>
              </a:solidFill>
            </a:endParaRPr>
          </a:p>
        </p:txBody>
      </p:sp>
      <p:sp>
        <p:nvSpPr>
          <p:cNvPr id="196" name="Google Shape;1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04" name="Google Shape;20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1" name="Google Shape;21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نشاط المجموعة الصغيرة - 5 دقائق</a:t>
            </a:r>
          </a:p>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يتم اختيار المجموعات مسبقًا بناءً على سؤال استبيان ما قبل الدورة التدريبية يطلب من المتعلمين تحديد أفضل سيناريو محتمل (الشريحة 14) يناسب وضعهم الحالي.</a:t>
            </a:r>
          </a:p>
          <a:p>
            <a:pPr marL="457200" lvl="0" indent="-317500" algn="r" rtl="1">
              <a:lnSpc>
                <a:spcPct val="100000"/>
              </a:lnSpc>
              <a:spcBef>
                <a:spcPts val="0"/>
              </a:spcBef>
              <a:spcAft>
                <a:spcPts val="0"/>
              </a:spcAft>
              <a:buClr>
                <a:srgbClr val="FF0000"/>
              </a:buClr>
              <a:buSzPts val="1400"/>
              <a:buChar char="●"/>
            </a:pPr>
            <a:r>
              <a:rPr lang="ar-EG" dirty="0">
                <a:solidFill>
                  <a:srgbClr val="FF0000"/>
                </a:solidFill>
              </a:rPr>
              <a:t>شجع المجموعات على استخدام "السبورة البيضاء" أثناء الجلسات المنفصلة لتدوين الملاحظات.</a:t>
            </a:r>
          </a:p>
          <a:p>
            <a:pPr marL="457200" lvl="0" indent="-317500" algn="r" rtl="1">
              <a:lnSpc>
                <a:spcPct val="100000"/>
              </a:lnSpc>
              <a:spcBef>
                <a:spcPts val="0"/>
              </a:spcBef>
              <a:spcAft>
                <a:spcPts val="0"/>
              </a:spcAft>
              <a:buClr>
                <a:srgbClr val="FF0000"/>
              </a:buClr>
              <a:buSzPts val="1400"/>
              <a:buChar char="●"/>
            </a:pPr>
            <a:r>
              <a:rPr lang="ar-EG" dirty="0">
                <a:solidFill>
                  <a:srgbClr val="FF0000"/>
                </a:solidFill>
              </a:rPr>
              <a:t>اطلب من كل مجموعة تحديد قائد يقوم بجمع عناوين البريد الإلكتروني للمجموعة ، وحفظ صفحات السبورة البيضاء من كل جلسة ، وإرسالها بالبريد الإلكتروني إلى المشاركين الآخرين في نهاية الجلسة.</a:t>
            </a:r>
          </a:p>
        </p:txBody>
      </p:sp>
      <p:sp>
        <p:nvSpPr>
          <p:cNvPr id="221" name="Google Shape;22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تذكر أنه يمكن تعريف الأهداف على أنها رؤوس للغايات. بمعنى آخر، يكون الهدف أكثر عمومية ، بينما يمكن أن تكون الغايات أكثر تحديدًا وتتعلق بهدف واحد.</a:t>
            </a:r>
            <a:endParaRPr dirty="0"/>
          </a:p>
          <a:p>
            <a:pPr marL="0" lvl="0" indent="0" algn="l" rtl="0">
              <a:lnSpc>
                <a:spcPct val="100000"/>
              </a:lnSpc>
              <a:spcBef>
                <a:spcPts val="0"/>
              </a:spcBef>
              <a:spcAft>
                <a:spcPts val="0"/>
              </a:spcAft>
              <a:buSzPts val="1400"/>
              <a:buFont typeface="Arial"/>
              <a:buNone/>
            </a:pPr>
            <a:r>
              <a:rPr lang="en-US" dirty="0"/>
              <a:t>Some examples are listed below:</a:t>
            </a:r>
            <a:endParaRPr dirty="0"/>
          </a:p>
          <a:p>
            <a:pPr marL="171450" lvl="0" indent="-171450" algn="l" rtl="0">
              <a:lnSpc>
                <a:spcPct val="100000"/>
              </a:lnSpc>
              <a:spcBef>
                <a:spcPts val="0"/>
              </a:spcBef>
              <a:spcAft>
                <a:spcPts val="0"/>
              </a:spcAft>
              <a:buSzPts val="1400"/>
              <a:buFont typeface="Arial"/>
              <a:buChar char="•"/>
            </a:pPr>
            <a:r>
              <a:rPr lang="en-US" dirty="0"/>
              <a:t>obtain funds to pay the Research4Life Group B annual fee </a:t>
            </a:r>
            <a:endParaRPr dirty="0"/>
          </a:p>
          <a:p>
            <a:pPr marL="171450" lvl="0" indent="-171450" algn="l" rtl="0">
              <a:lnSpc>
                <a:spcPct val="100000"/>
              </a:lnSpc>
              <a:spcBef>
                <a:spcPts val="0"/>
              </a:spcBef>
              <a:spcAft>
                <a:spcPts val="0"/>
              </a:spcAft>
              <a:buSzPts val="1400"/>
              <a:buFont typeface="Arial"/>
              <a:buChar char="•"/>
            </a:pPr>
            <a:r>
              <a:rPr lang="en-US" dirty="0"/>
              <a:t>raise awareness about the resources that the library offers</a:t>
            </a:r>
            <a:endParaRPr dirty="0"/>
          </a:p>
          <a:p>
            <a:pPr marL="171450" lvl="0" indent="-171450" algn="l" rtl="0">
              <a:lnSpc>
                <a:spcPct val="100000"/>
              </a:lnSpc>
              <a:spcBef>
                <a:spcPts val="0"/>
              </a:spcBef>
              <a:spcAft>
                <a:spcPts val="0"/>
              </a:spcAft>
              <a:buSzPts val="1400"/>
              <a:buFont typeface="Arial"/>
              <a:buChar char="•"/>
            </a:pPr>
            <a:r>
              <a:rPr lang="en-US" dirty="0"/>
              <a:t>convince institutional management to invest in library infrastructure.</a:t>
            </a:r>
            <a:endParaRPr dirty="0"/>
          </a:p>
          <a:p>
            <a:pPr marL="0" lvl="0" indent="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230" name="Google Shape;2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نشاط المجموعة الصغيرة - 10-5 دقائق</a:t>
            </a:r>
          </a:p>
          <a:p>
            <a:pPr marL="457200" lvl="0" indent="-317500" algn="r" rtl="1">
              <a:lnSpc>
                <a:spcPct val="100000"/>
              </a:lnSpc>
              <a:spcBef>
                <a:spcPts val="0"/>
              </a:spcBef>
              <a:spcAft>
                <a:spcPts val="0"/>
              </a:spcAft>
              <a:buClr>
                <a:srgbClr val="FF0000"/>
              </a:buClr>
              <a:buSzPts val="1400"/>
              <a:buChar char="•"/>
            </a:pPr>
            <a:r>
              <a:rPr lang="ar-EG" dirty="0">
                <a:solidFill>
                  <a:srgbClr val="FF0000"/>
                </a:solidFill>
              </a:rPr>
              <a:t>ضع قائمة بالهدف (الأهداف) والغايات الرئيسية</a:t>
            </a:r>
            <a:endParaRPr dirty="0"/>
          </a:p>
        </p:txBody>
      </p:sp>
      <p:sp>
        <p:nvSpPr>
          <p:cNvPr id="238" name="Google Shape;23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Font typeface="Arial" panose="020B0604020202020204" pitchFamily="34" charset="0"/>
              <a:buNone/>
            </a:pPr>
            <a:r>
              <a:rPr lang="ar-EG" dirty="0"/>
              <a:t>تشمل مجموعات المستفيدين المحتملة ما يلي:</a:t>
            </a:r>
          </a:p>
          <a:p>
            <a:pPr marL="171450" lvl="0" indent="-171450" algn="r" rtl="1">
              <a:lnSpc>
                <a:spcPct val="100000"/>
              </a:lnSpc>
              <a:spcBef>
                <a:spcPts val="0"/>
              </a:spcBef>
              <a:spcAft>
                <a:spcPts val="0"/>
              </a:spcAft>
              <a:buSzPts val="1400"/>
              <a:buFont typeface="Arial" panose="020B0604020202020204" pitchFamily="34" charset="0"/>
              <a:buChar char="•"/>
            </a:pPr>
            <a:r>
              <a:rPr lang="ar-EG" dirty="0"/>
              <a:t>مجتمعات الطلاب في المؤسسة - المرحلة الجامعيةالأولى أو الدراسات العليا أو التخصص(التخصصات)</a:t>
            </a:r>
          </a:p>
          <a:p>
            <a:pPr marL="171450" lvl="0" indent="-171450" algn="r" rtl="1">
              <a:lnSpc>
                <a:spcPct val="100000"/>
              </a:lnSpc>
              <a:spcBef>
                <a:spcPts val="0"/>
              </a:spcBef>
              <a:spcAft>
                <a:spcPts val="0"/>
              </a:spcAft>
              <a:buSzPts val="1400"/>
              <a:buFont typeface="Arial" panose="020B0604020202020204" pitchFamily="34" charset="0"/>
              <a:buChar char="•"/>
            </a:pPr>
            <a:r>
              <a:rPr lang="ar-EG" dirty="0"/>
              <a:t>إدارة المؤسسة</a:t>
            </a:r>
          </a:p>
          <a:p>
            <a:pPr marL="171450" lvl="0" indent="-171450" algn="r" rtl="1">
              <a:lnSpc>
                <a:spcPct val="100000"/>
              </a:lnSpc>
              <a:spcBef>
                <a:spcPts val="0"/>
              </a:spcBef>
              <a:spcAft>
                <a:spcPts val="0"/>
              </a:spcAft>
              <a:buSzPts val="1400"/>
              <a:buFont typeface="Arial" panose="020B0604020202020204" pitchFamily="34" charset="0"/>
              <a:buChar char="•"/>
            </a:pPr>
            <a:r>
              <a:rPr lang="ar-EG" dirty="0"/>
              <a:t>صناع القرار المحليين</a:t>
            </a:r>
          </a:p>
          <a:p>
            <a:pPr marL="171450" lvl="0" indent="-171450" algn="r" rtl="1">
              <a:lnSpc>
                <a:spcPct val="100000"/>
              </a:lnSpc>
              <a:spcBef>
                <a:spcPts val="0"/>
              </a:spcBef>
              <a:spcAft>
                <a:spcPts val="0"/>
              </a:spcAft>
              <a:buSzPts val="1400"/>
              <a:buFont typeface="Arial" panose="020B0604020202020204" pitchFamily="34" charset="0"/>
              <a:buChar char="•"/>
            </a:pPr>
            <a:r>
              <a:rPr lang="ar-EG" dirty="0"/>
              <a:t>منظمات التمويل</a:t>
            </a:r>
          </a:p>
          <a:p>
            <a:pPr marL="171450" lvl="0" indent="-171450" algn="r" rtl="1">
              <a:lnSpc>
                <a:spcPct val="100000"/>
              </a:lnSpc>
              <a:spcBef>
                <a:spcPts val="0"/>
              </a:spcBef>
              <a:spcAft>
                <a:spcPts val="0"/>
              </a:spcAft>
              <a:buSzPts val="1400"/>
              <a:buFont typeface="Arial" panose="020B0604020202020204" pitchFamily="34" charset="0"/>
              <a:buChar char="•"/>
            </a:pPr>
            <a:r>
              <a:rPr lang="ar-EG" dirty="0"/>
              <a:t>فريق البحث من أجل الحياة</a:t>
            </a:r>
            <a:endParaRPr dirty="0"/>
          </a:p>
        </p:txBody>
      </p:sp>
      <p:sp>
        <p:nvSpPr>
          <p:cNvPr id="246" name="Google Shape;2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4" name="Google Shape;25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نشاط المجموعة الصغيرة – 5 دقائق</a:t>
            </a:r>
            <a:endParaRPr dirty="0">
              <a:solidFill>
                <a:srgbClr val="FF0000"/>
              </a:solidFill>
            </a:endParaRPr>
          </a:p>
        </p:txBody>
      </p:sp>
      <p:sp>
        <p:nvSpPr>
          <p:cNvPr id="261" name="Google Shape;26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0" name="Google Shape;27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7" name="Google Shape;27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r" defTabSz="914400" rtl="1" eaLnBrk="1" fontAlgn="auto" latinLnBrk="0" hangingPunct="1">
              <a:lnSpc>
                <a:spcPct val="100000"/>
              </a:lnSpc>
              <a:spcBef>
                <a:spcPts val="0"/>
              </a:spcBef>
              <a:spcAft>
                <a:spcPts val="0"/>
              </a:spcAft>
              <a:buClr>
                <a:srgbClr val="FF0000"/>
              </a:buClr>
              <a:buSzPts val="1400"/>
              <a:buFont typeface="Arial"/>
              <a:buChar char="●"/>
              <a:tabLst/>
              <a:defRPr/>
            </a:pPr>
            <a:r>
              <a:rPr kumimoji="0" lang="ar-EG" sz="1200" b="0" i="0" u="none" strike="noStrike" kern="0" cap="none" spc="0" normalizeH="0" baseline="0" noProof="0" dirty="0">
                <a:ln>
                  <a:noFill/>
                </a:ln>
                <a:solidFill>
                  <a:srgbClr val="FF0000"/>
                </a:solidFill>
                <a:effectLst/>
                <a:uLnTx/>
                <a:uFillTx/>
                <a:latin typeface="Calibri"/>
                <a:ea typeface="Calibri"/>
                <a:cs typeface="Calibri"/>
                <a:sym typeface="Calibri"/>
              </a:rPr>
              <a:t>نشاط المجموعة الصغيرة - 5 دقائق</a:t>
            </a:r>
          </a:p>
        </p:txBody>
      </p:sp>
      <p:sp>
        <p:nvSpPr>
          <p:cNvPr id="284" name="Google Shape;2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latin typeface="Arial"/>
                <a:ea typeface="Arial"/>
                <a:cs typeface="Arial"/>
                <a:sym typeface="Arial"/>
              </a:rPr>
              <a:t>إذا كان الوقت متاح - شجع مناقشة جماعية في الفصل بأكمله. اطلب من الفصل مشاركة المعلومات الأكثر فائدة التي تعلموها خلال الدورة.</a:t>
            </a:r>
          </a:p>
        </p:txBody>
      </p:sp>
      <p:sp>
        <p:nvSpPr>
          <p:cNvPr id="293" name="Google Shape;2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4233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8IXEn7xOPE" TargetMode="External"/><Relationship Id="rId7" Type="http://schemas.openxmlformats.org/officeDocument/2006/relationships/hyperlink" Target="https://www.youtube.com/channel/UCMEkCLsuajg3lyZM9gLfK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youtube.com/watch?v=sTW0EGjNCR0"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a.org/advocacy/frontline-advocacy-toolk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search4life.org/wp-content/uploads/2019/02/Research4Life-Advocacy-Toolkit-presentation.ppt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bit.ly/2w3CU5C" TargetMode="Externa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20.png"/><Relationship Id="rId4" Type="http://schemas.openxmlformats.org/officeDocument/2006/relationships/hyperlink" Target="https://www.un.org/sustainabledevelopment/inequality/" TargetMode="Externa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asl/advocacy/defini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1417626" y="3577173"/>
            <a:ext cx="10105449"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1">
              <a:lnSpc>
                <a:spcPct val="100000"/>
              </a:lnSpc>
              <a:spcBef>
                <a:spcPts val="0"/>
              </a:spcBef>
              <a:spcAft>
                <a:spcPts val="0"/>
              </a:spcAft>
              <a:buClr>
                <a:srgbClr val="FFFFFF"/>
              </a:buClr>
              <a:buSzPts val="3600"/>
              <a:buNone/>
            </a:pPr>
            <a:r>
              <a:rPr lang="ar-EG" sz="3330" dirty="0">
                <a:solidFill>
                  <a:srgbClr val="004890"/>
                </a:solidFill>
                <a:latin typeface="Open Sans"/>
                <a:ea typeface="Open Sans"/>
                <a:cs typeface="Open Sans"/>
                <a:sym typeface="Open Sans"/>
              </a:rPr>
              <a:t>مجموعة أدوات مناصرة البحوث من أجل الحياة</a:t>
            </a:r>
            <a:r>
              <a:rPr lang="en-US" sz="3330" dirty="0">
                <a:solidFill>
                  <a:srgbClr val="004890"/>
                </a:solidFill>
                <a:latin typeface="Open Sans"/>
                <a:ea typeface="Open Sans"/>
                <a:cs typeface="Open Sans"/>
                <a:sym typeface="Open Sans"/>
              </a:rPr>
              <a:t>Research4Life</a:t>
            </a:r>
            <a:r>
              <a:rPr lang="ar-EG" sz="3330" dirty="0">
                <a:solidFill>
                  <a:srgbClr val="004890"/>
                </a:solidFill>
                <a:latin typeface="Open Sans"/>
                <a:ea typeface="Open Sans"/>
                <a:cs typeface="Open Sans"/>
                <a:sym typeface="Open Sans"/>
              </a:rPr>
              <a:t>   </a:t>
            </a:r>
            <a:r>
              <a:rPr lang="ar-EG" sz="3200" dirty="0">
                <a:solidFill>
                  <a:srgbClr val="586F7C"/>
                </a:solidFill>
                <a:latin typeface="Open Sans"/>
                <a:ea typeface="Open Sans"/>
                <a:cs typeface="Open Sans"/>
                <a:sym typeface="Open Sans"/>
              </a:rPr>
              <a:t> </a:t>
            </a:r>
            <a:endParaRPr sz="333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337533" y="2270656"/>
            <a:ext cx="12192000" cy="908567"/>
          </a:xfrm>
          <a:prstGeom prst="rect">
            <a:avLst/>
          </a:prstGeom>
          <a:noFill/>
          <a:ln>
            <a:noFill/>
          </a:ln>
        </p:spPr>
        <p:txBody>
          <a:bodyPr spcFirstLastPara="1" wrap="square" lIns="91425" tIns="45700" rIns="91425" bIns="0" anchor="b" anchorCtr="0">
            <a:noAutofit/>
          </a:bodyPr>
          <a:lstStyle/>
          <a:p>
            <a:pPr marL="0" lvl="0" indent="0" algn="ctr" rtl="1">
              <a:lnSpc>
                <a:spcPct val="90000"/>
              </a:lnSpc>
              <a:spcBef>
                <a:spcPts val="0"/>
              </a:spcBef>
              <a:spcAft>
                <a:spcPts val="0"/>
              </a:spcAft>
              <a:buSzPts val="4400"/>
              <a:buNone/>
            </a:pPr>
            <a:r>
              <a:rPr lang="ar-EG" sz="3563" b="1" dirty="0">
                <a:solidFill>
                  <a:srgbClr val="004890"/>
                </a:solidFill>
                <a:latin typeface="Open Sans"/>
                <a:ea typeface="Open Sans"/>
                <a:cs typeface="Open Sans"/>
                <a:sym typeface="Open Sans"/>
              </a:rPr>
              <a:t>مناصرة /أو/ حشد الدعم للبحوث من أجل الحياة وتيسير تنمية القدرات </a:t>
            </a:r>
            <a:endParaRPr sz="3888"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258068" y="583006"/>
            <a:ext cx="6406060" cy="714198"/>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بعض الأمثلة من المجال</a:t>
            </a:r>
            <a:endParaRPr sz="3600" dirty="0">
              <a:solidFill>
                <a:srgbClr val="586F7C"/>
              </a:solidFill>
              <a:latin typeface="Open Sans"/>
              <a:ea typeface="Open Sans"/>
              <a:cs typeface="Open Sans"/>
              <a:sym typeface="Open Sans"/>
            </a:endParaRPr>
          </a:p>
        </p:txBody>
      </p:sp>
      <p:pic>
        <p:nvPicPr>
          <p:cNvPr id="168" name="Google Shape;168;p11" descr="Her tenacious work to advocate for better resources and support for the university library in Uganda, enabled a digital transformation at Kyambogo University. Her role is vital for students and the research staff so their work reaches far beyond  university doors." title="Mary Acanit on winning the 2016 Research4Life/INASP Advocacy Competition">
            <a:hlinkClick r:id="rId3"/>
          </p:cNvPr>
          <p:cNvPicPr preferRelativeResize="0"/>
          <p:nvPr/>
        </p:nvPicPr>
        <p:blipFill rotWithShape="1">
          <a:blip r:embed="rId4">
            <a:alphaModFix/>
          </a:blip>
          <a:srcRect/>
          <a:stretch/>
        </p:blipFill>
        <p:spPr>
          <a:xfrm>
            <a:off x="869675" y="1919702"/>
            <a:ext cx="4712450" cy="3534325"/>
          </a:xfrm>
          <a:prstGeom prst="rect">
            <a:avLst/>
          </a:prstGeom>
          <a:noFill/>
          <a:ln>
            <a:noFill/>
          </a:ln>
        </p:spPr>
      </p:pic>
      <p:pic>
        <p:nvPicPr>
          <p:cNvPr id="169" name="Google Shape;169;p11" descr="Mulugeta Bayisa is a practising physiotherapist who teaches undergraduate physiotherapy students at the University of Gondar in Ethiopia. He is also studying postgraduate clinical physiotherapy. When he first came to the university as an undergraduate student in 2005, there were few physiotherapy books in the library, and those that were available were over a decade old.  Publications describing new research in this fast-changing and rapidly growing field were virtually non-existent. This became an even greater problem in 2008, when Mr Bayisa started teaching. &#10;&#10;With limited internet access and the scarcity of current print journals, the college lacked a culture of evidence based practice. In such an environment, it was very difficult to answer the sort of questions -- the why, what, who and how of clinical practice -- that good teaching demands.&#10;&#10;And not only did Mr Bayisa and the other physiotherapy staff rely on old publications, but they also took an outdated approach to patient care. &quot;We decided for the patients; we didn't include them in the decision-making process,&quot; he says. &quot;It was very difficult for our institution to narrow the gap between what is practised now internationally and what we used to practise, which was often unable to solve our patients' problems.&quot;&#10;&#10;All this would change, however, in September 2010. That month, three information experts visited to talk to postgraduate students about evidence-based practice and accessing health information through the Leicester-- Gondar Medical and University Link, which supports undergraduate and postgraduate teaching programs.&#10;&#10;Crucially, they introduced Mr Bayisa to HINARI. This, he says, marked a great turning point in his life. Using HINARI, Mr Bayisa was able to access original research articles, information on clinical trials, and reviews. Before HINARI, Google was his main source of medical information. But, without access to full journal papers, the information was often vague or incomplete, if it was available at all. &#10;&#10;MORE: For full story, read Research4Life's Making a Difference: Stories from the field:&#10;how access to scientific literature is improving the livelihoods of communities around the world at http://ow.ly/criVl ." title="Physiotherapist Mulugeta Bayisa on Research4life &amp; community impact in Ethiopia">
            <a:hlinkClick r:id="rId5"/>
          </p:cNvPr>
          <p:cNvPicPr preferRelativeResize="0"/>
          <p:nvPr/>
        </p:nvPicPr>
        <p:blipFill rotWithShape="1">
          <a:blip r:embed="rId6">
            <a:alphaModFix/>
          </a:blip>
          <a:srcRect/>
          <a:stretch/>
        </p:blipFill>
        <p:spPr>
          <a:xfrm>
            <a:off x="6421833" y="1919701"/>
            <a:ext cx="4712425" cy="3534325"/>
          </a:xfrm>
          <a:prstGeom prst="rect">
            <a:avLst/>
          </a:prstGeom>
          <a:noFill/>
          <a:ln>
            <a:noFill/>
          </a:ln>
        </p:spPr>
      </p:pic>
      <p:sp>
        <p:nvSpPr>
          <p:cNvPr id="170" name="Google Shape;170;p11"/>
          <p:cNvSpPr txBox="1"/>
          <p:nvPr/>
        </p:nvSpPr>
        <p:spPr>
          <a:xfrm>
            <a:off x="982639" y="5657671"/>
            <a:ext cx="9812740" cy="120028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400" b="0" i="0" u="none" strike="noStrike" cap="none" dirty="0">
                <a:solidFill>
                  <a:srgbClr val="3F3F3F"/>
                </a:solidFill>
                <a:latin typeface="Arial"/>
                <a:ea typeface="Arial"/>
                <a:cs typeface="Arial"/>
                <a:sym typeface="Arial"/>
              </a:rPr>
              <a:t>لعرض قصص البحوث من أجل الحياة عن التغيير، أذهب إلى </a:t>
            </a:r>
            <a:r>
              <a:rPr lang="en-US" sz="24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https://www.youtube.com/channel/UCMEkCLsuajg3lyZM9gLfKCg</a:t>
            </a:r>
            <a:r>
              <a:rPr lang="en-US" sz="2400" b="0" i="0" u="none" strike="noStrike" cap="none" dirty="0">
                <a:solidFill>
                  <a:srgbClr val="000000"/>
                </a:solidFill>
                <a:latin typeface="Arial"/>
                <a:ea typeface="Arial"/>
                <a:cs typeface="Arial"/>
                <a:sym typeface="Arial"/>
              </a:rPr>
              <a:t> </a:t>
            </a:r>
            <a:endParaRPr dirty="0"/>
          </a:p>
          <a:p>
            <a:pPr marL="0" marR="0" lvl="0" indent="0" algn="r" rtl="1">
              <a:lnSpc>
                <a:spcPct val="100000"/>
              </a:lnSpc>
              <a:spcBef>
                <a:spcPts val="0"/>
              </a:spcBef>
              <a:spcAft>
                <a:spcPts val="0"/>
              </a:spcAft>
              <a:buNone/>
            </a:pPr>
            <a:r>
              <a:rPr lang="ar-EG" sz="2400" b="0" i="0" u="none" strike="noStrike" cap="none" dirty="0">
                <a:solidFill>
                  <a:srgbClr val="3F3F3F"/>
                </a:solidFill>
                <a:latin typeface="Arial"/>
                <a:ea typeface="Arial"/>
                <a:cs typeface="Arial"/>
                <a:sym typeface="Arial"/>
              </a:rPr>
              <a:t>مرر لأسفل إلى قسم بعنوان "قصص التغيير"</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1" y="375864"/>
            <a:ext cx="7991061"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خطوات استراتيجية المناصرة الناجحة </a:t>
            </a:r>
            <a:endParaRPr sz="3200" dirty="0">
              <a:solidFill>
                <a:srgbClr val="586F7C"/>
              </a:solidFill>
              <a:latin typeface="Open Sans"/>
              <a:ea typeface="Open Sans"/>
              <a:cs typeface="Open Sans"/>
              <a:sym typeface="Open Sans"/>
            </a:endParaRPr>
          </a:p>
        </p:txBody>
      </p:sp>
      <p:grpSp>
        <p:nvGrpSpPr>
          <p:cNvPr id="177" name="Google Shape;177;p12"/>
          <p:cNvGrpSpPr/>
          <p:nvPr/>
        </p:nvGrpSpPr>
        <p:grpSpPr>
          <a:xfrm>
            <a:off x="554814" y="2057385"/>
            <a:ext cx="11332386" cy="4748451"/>
            <a:chOff x="0" y="43241"/>
            <a:chExt cx="11332386" cy="4748451"/>
          </a:xfrm>
        </p:grpSpPr>
        <p:sp>
          <p:nvSpPr>
            <p:cNvPr id="178" name="Google Shape;178;p12"/>
            <p:cNvSpPr/>
            <p:nvPr/>
          </p:nvSpPr>
          <p:spPr>
            <a:xfrm>
              <a:off x="0" y="43241"/>
              <a:ext cx="11332386" cy="852345"/>
            </a:xfrm>
            <a:prstGeom prst="roundRect">
              <a:avLst>
                <a:gd name="adj" fmla="val 16667"/>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2"/>
            <p:cNvSpPr txBox="1"/>
            <p:nvPr/>
          </p:nvSpPr>
          <p:spPr>
            <a:xfrm>
              <a:off x="41608" y="84849"/>
              <a:ext cx="11040764" cy="769129"/>
            </a:xfrm>
            <a:prstGeom prst="rect">
              <a:avLst/>
            </a:prstGeom>
            <a:noFill/>
            <a:ln>
              <a:noFill/>
            </a:ln>
          </p:spPr>
          <p:txBody>
            <a:bodyPr spcFirstLastPara="1" wrap="square" lIns="125725" tIns="125725" rIns="125725" bIns="125725" anchor="ctr" anchorCtr="0">
              <a:noAutofit/>
            </a:bodyPr>
            <a:lstStyle/>
            <a:p>
              <a:pPr marL="0" marR="0" lvl="0" indent="0" algn="r" rtl="1">
                <a:lnSpc>
                  <a:spcPct val="90000"/>
                </a:lnSpc>
                <a:spcBef>
                  <a:spcPts val="0"/>
                </a:spcBef>
                <a:spcAft>
                  <a:spcPts val="0"/>
                </a:spcAft>
                <a:buClr>
                  <a:srgbClr val="000000"/>
                </a:buClr>
                <a:buSzPts val="3300"/>
                <a:buFont typeface="Arial"/>
                <a:buNone/>
              </a:pPr>
              <a:r>
                <a:rPr lang="ar-EG" sz="3300" dirty="0">
                  <a:solidFill>
                    <a:schemeClr val="lt1"/>
                  </a:solidFill>
                  <a:latin typeface="Open Sans"/>
                  <a:ea typeface="Open Sans"/>
                  <a:cs typeface="Open Sans"/>
                  <a:sym typeface="Open Sans"/>
                </a:rPr>
                <a:t>الخطوات هي:</a:t>
              </a:r>
              <a:endParaRPr sz="3300" b="0" i="0" u="none" strike="noStrike" cap="none" dirty="0">
                <a:solidFill>
                  <a:schemeClr val="lt1"/>
                </a:solidFill>
                <a:latin typeface="Open Sans"/>
                <a:ea typeface="Open Sans"/>
                <a:cs typeface="Open Sans"/>
                <a:sym typeface="Open Sans"/>
              </a:endParaRPr>
            </a:p>
          </p:txBody>
        </p:sp>
        <p:sp>
          <p:nvSpPr>
            <p:cNvPr id="180" name="Google Shape;180;p12"/>
            <p:cNvSpPr/>
            <p:nvPr/>
          </p:nvSpPr>
          <p:spPr>
            <a:xfrm>
              <a:off x="0" y="895586"/>
              <a:ext cx="11332386" cy="36576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2"/>
            <p:cNvSpPr txBox="1"/>
            <p:nvPr/>
          </p:nvSpPr>
          <p:spPr>
            <a:xfrm>
              <a:off x="0" y="895586"/>
              <a:ext cx="11332386" cy="3896106"/>
            </a:xfrm>
            <a:prstGeom prst="rect">
              <a:avLst/>
            </a:prstGeom>
            <a:noFill/>
            <a:ln>
              <a:noFill/>
            </a:ln>
          </p:spPr>
          <p:txBody>
            <a:bodyPr spcFirstLastPara="1" wrap="square" lIns="359800" tIns="39350" rIns="220450" bIns="39350" anchor="t" anchorCtr="0">
              <a:noAutofit/>
            </a:bodyPr>
            <a:lstStyle/>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تحديد التحدي</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ملاحظة أنواع جهود المناصرة </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فهم البحوث من أجل الحياة وتحديد مصادرها</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وضع أهداف محددة</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تحليل الجمهور</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تدبير المصادر والقدرات</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تطوير خطة استراتيجية وأنشطة </a:t>
              </a:r>
            </a:p>
            <a:p>
              <a:pPr marL="457200" marR="0" lvl="0" indent="-381000" algn="r" rtl="1">
                <a:lnSpc>
                  <a:spcPct val="90000"/>
                </a:lnSpc>
                <a:spcBef>
                  <a:spcPts val="600"/>
                </a:spcBef>
                <a:spcAft>
                  <a:spcPts val="600"/>
                </a:spcAft>
                <a:buClr>
                  <a:srgbClr val="000000"/>
                </a:buClr>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sym typeface="Open Sans"/>
                </a:rPr>
                <a:t>مراقبة النتائج وتقييمها</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0" y="858382"/>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جهود المناصرة</a:t>
            </a:r>
            <a:endParaRPr sz="3600" dirty="0">
              <a:solidFill>
                <a:srgbClr val="586F7C"/>
              </a:solidFill>
              <a:latin typeface="Open Sans"/>
              <a:ea typeface="Open Sans"/>
              <a:cs typeface="Open Sans"/>
              <a:sym typeface="Open Sans"/>
            </a:endParaRPr>
          </a:p>
        </p:txBody>
      </p:sp>
      <p:grpSp>
        <p:nvGrpSpPr>
          <p:cNvPr id="188" name="Google Shape;188;p17"/>
          <p:cNvGrpSpPr/>
          <p:nvPr/>
        </p:nvGrpSpPr>
        <p:grpSpPr>
          <a:xfrm>
            <a:off x="554814" y="2035897"/>
            <a:ext cx="11332386" cy="4553010"/>
            <a:chOff x="0" y="21753"/>
            <a:chExt cx="11332386" cy="4553010"/>
          </a:xfrm>
        </p:grpSpPr>
        <p:sp>
          <p:nvSpPr>
            <p:cNvPr id="189" name="Google Shape;189;p17"/>
            <p:cNvSpPr/>
            <p:nvPr/>
          </p:nvSpPr>
          <p:spPr>
            <a:xfrm>
              <a:off x="0" y="21753"/>
              <a:ext cx="11332386" cy="127413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7"/>
            <p:cNvSpPr txBox="1"/>
            <p:nvPr/>
          </p:nvSpPr>
          <p:spPr>
            <a:xfrm>
              <a:off x="62198" y="83951"/>
              <a:ext cx="11207990" cy="1149734"/>
            </a:xfrm>
            <a:prstGeom prst="rect">
              <a:avLst/>
            </a:prstGeom>
            <a:noFill/>
            <a:ln>
              <a:noFill/>
            </a:ln>
          </p:spPr>
          <p:txBody>
            <a:bodyPr spcFirstLastPara="1" wrap="square" lIns="125725" tIns="125725" rIns="125725" bIns="125725" anchor="ctr" anchorCtr="0">
              <a:noAutofit/>
            </a:bodyPr>
            <a:lstStyle/>
            <a:p>
              <a:pPr marL="0" marR="0" lvl="0" indent="0" algn="r" rtl="1">
                <a:lnSpc>
                  <a:spcPct val="90000"/>
                </a:lnSpc>
                <a:spcBef>
                  <a:spcPts val="0"/>
                </a:spcBef>
                <a:spcAft>
                  <a:spcPts val="0"/>
                </a:spcAft>
                <a:buClr>
                  <a:srgbClr val="000000"/>
                </a:buClr>
                <a:buSzPts val="3300"/>
                <a:buFont typeface="Arial"/>
                <a:buNone/>
              </a:pPr>
              <a:r>
                <a:rPr lang="ar-EG" sz="3300" b="0" i="0" u="none" strike="noStrike" cap="none" dirty="0">
                  <a:solidFill>
                    <a:schemeClr val="lt1"/>
                  </a:solidFill>
                  <a:latin typeface="Arial"/>
                  <a:ea typeface="Arial"/>
                  <a:cs typeface="Arial"/>
                  <a:sym typeface="Arial"/>
                </a:rPr>
                <a:t>تستعرض مجموعة الأدوات بعض الأمثلة على جهود المناصرة مثل:</a:t>
              </a:r>
              <a:endParaRPr sz="3300" b="0" i="0" u="none" strike="noStrike" cap="none" dirty="0">
                <a:solidFill>
                  <a:schemeClr val="lt1"/>
                </a:solidFill>
                <a:latin typeface="Arial"/>
                <a:ea typeface="Arial"/>
                <a:cs typeface="Arial"/>
                <a:sym typeface="Arial"/>
              </a:endParaRPr>
            </a:p>
          </p:txBody>
        </p:sp>
        <p:sp>
          <p:nvSpPr>
            <p:cNvPr id="191" name="Google Shape;191;p17"/>
            <p:cNvSpPr/>
            <p:nvPr/>
          </p:nvSpPr>
          <p:spPr>
            <a:xfrm>
              <a:off x="0" y="1295883"/>
              <a:ext cx="11332386" cy="3278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7"/>
            <p:cNvSpPr txBox="1"/>
            <p:nvPr/>
          </p:nvSpPr>
          <p:spPr>
            <a:xfrm>
              <a:off x="0" y="1295883"/>
              <a:ext cx="11332386" cy="3278880"/>
            </a:xfrm>
            <a:prstGeom prst="rect">
              <a:avLst/>
            </a:prstGeom>
            <a:noFill/>
            <a:ln>
              <a:noFill/>
            </a:ln>
          </p:spPr>
          <p:txBody>
            <a:bodyPr spcFirstLastPara="1" wrap="square" lIns="359800" tIns="41900" rIns="234675" bIns="41900" anchor="t" anchorCtr="0">
              <a:noAutofit/>
            </a:bodyPr>
            <a:lstStyle/>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جمع الأدلة: جمع البيانات أو إجراء مسوحات /أو/ استطلاعات حول مكتبتك</a:t>
              </a:r>
            </a:p>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حضور التطوير المهني: بعد الدورة أو التدريب</a:t>
              </a:r>
            </a:p>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أن تصبح عضوا في جمعية أو قوة عمل</a:t>
              </a:r>
            </a:p>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التواصل مع متخذي القرار</a:t>
              </a:r>
            </a:p>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حضور اجتماعات أعضاء هيئة التدريس أو الموظفين</a:t>
              </a:r>
            </a:p>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حضور المؤتمرات وتقديم العروض</a:t>
              </a:r>
            </a:p>
            <a:p>
              <a:pPr marL="457200" indent="-381000" algn="r" rtl="1">
                <a:lnSpc>
                  <a:spcPct val="90000"/>
                </a:lnSpc>
                <a:spcBef>
                  <a:spcPts val="600"/>
                </a:spcBef>
                <a:spcAft>
                  <a:spcPts val="600"/>
                </a:spcAft>
                <a:buSzPts val="2400"/>
                <a:buFont typeface="Arial" panose="020B0604020202020204" pitchFamily="34" charset="0"/>
                <a:buChar char="•"/>
              </a:pPr>
              <a:r>
                <a:rPr lang="ar-EG" sz="2400" dirty="0">
                  <a:solidFill>
                    <a:srgbClr val="3F3F3F"/>
                  </a:solidFill>
                  <a:latin typeface="Simplified Arabic" panose="02020603050405020304" pitchFamily="18" charset="-78"/>
                  <a:ea typeface="Open Sans"/>
                  <a:cs typeface="Simplified Arabic" panose="02020603050405020304" pitchFamily="18" charset="-78"/>
                </a:rPr>
                <a:t>التعاون والتشبيك مع أمناء مكتبات آخرين</a:t>
              </a:r>
              <a:endParaRPr sz="2400" dirty="0">
                <a:solidFill>
                  <a:srgbClr val="3F3F3F"/>
                </a:solidFill>
                <a:latin typeface="Simplified Arabic" panose="02020603050405020304" pitchFamily="18" charset="-78"/>
                <a:ea typeface="Open Sans"/>
                <a:cs typeface="Simplified Arabic" panose="02020603050405020304" pitchFamily="18" charset="-78"/>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a:spLocks noGrp="1"/>
          </p:cNvSpPr>
          <p:nvPr>
            <p:ph type="title"/>
          </p:nvPr>
        </p:nvSpPr>
        <p:spPr>
          <a:xfrm>
            <a:off x="1571050" y="375864"/>
            <a:ext cx="6136036" cy="10809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تَأَمُّل/أو/ تفكُّر</a:t>
            </a:r>
          </a:p>
        </p:txBody>
      </p:sp>
      <p:sp>
        <p:nvSpPr>
          <p:cNvPr id="199" name="Google Shape;199;p18"/>
          <p:cNvSpPr txBox="1">
            <a:spLocks noGrp="1"/>
          </p:cNvSpPr>
          <p:nvPr>
            <p:ph type="body" idx="1"/>
          </p:nvPr>
        </p:nvSpPr>
        <p:spPr>
          <a:xfrm>
            <a:off x="4511826" y="2488328"/>
            <a:ext cx="7370700" cy="3037830"/>
          </a:xfrm>
          <a:prstGeom prst="rect">
            <a:avLst/>
          </a:prstGeom>
          <a:noFill/>
          <a:ln>
            <a:noFill/>
          </a:ln>
        </p:spPr>
        <p:txBody>
          <a:bodyPr spcFirstLastPara="1" wrap="square" lIns="91425" tIns="45700" rIns="91425" bIns="45700" anchor="t" anchorCtr="0">
            <a:noAutofit/>
          </a:bodyPr>
          <a:lstStyle/>
          <a:p>
            <a:pPr marL="12700" lvl="0" indent="0" algn="r" rtl="1">
              <a:lnSpc>
                <a:spcPct val="100000"/>
              </a:lnSpc>
              <a:spcBef>
                <a:spcPts val="0"/>
              </a:spcBef>
              <a:spcAft>
                <a:spcPts val="0"/>
              </a:spcAft>
              <a:buClr>
                <a:schemeClr val="dk2"/>
              </a:buClr>
              <a:buSzPts val="2200"/>
              <a:buNone/>
            </a:pPr>
            <a:r>
              <a:rPr lang="ar-EG" dirty="0">
                <a:solidFill>
                  <a:srgbClr val="3F3F3F"/>
                </a:solidFill>
                <a:latin typeface="Open Sans"/>
                <a:ea typeface="Open Sans"/>
                <a:cs typeface="Open Sans"/>
                <a:sym typeface="Open Sans"/>
              </a:rPr>
              <a:t>ما هي المشكلة التي تواجه مؤسستك في الحصول على، أو الحفاظ، أو زيادة استخدام البحوث من أجل الحياة؟</a:t>
            </a:r>
          </a:p>
          <a:p>
            <a:pPr marL="12700" lvl="0" indent="0" algn="r" rtl="1">
              <a:lnSpc>
                <a:spcPct val="100000"/>
              </a:lnSpc>
              <a:spcBef>
                <a:spcPts val="0"/>
              </a:spcBef>
              <a:spcAft>
                <a:spcPts val="0"/>
              </a:spcAft>
              <a:buClr>
                <a:schemeClr val="dk2"/>
              </a:buClr>
              <a:buSzPts val="2200"/>
              <a:buNone/>
            </a:pPr>
            <a:endParaRPr lang="ar-EG" dirty="0">
              <a:solidFill>
                <a:srgbClr val="3F3F3F"/>
              </a:solidFill>
              <a:latin typeface="Open Sans"/>
              <a:ea typeface="Open Sans"/>
              <a:cs typeface="Open Sans"/>
              <a:sym typeface="Open Sans"/>
            </a:endParaRPr>
          </a:p>
          <a:p>
            <a:pPr marL="12700" lvl="0" indent="0" algn="r" rtl="1">
              <a:lnSpc>
                <a:spcPct val="100000"/>
              </a:lnSpc>
              <a:spcBef>
                <a:spcPts val="0"/>
              </a:spcBef>
              <a:spcAft>
                <a:spcPts val="0"/>
              </a:spcAft>
              <a:buClr>
                <a:schemeClr val="dk2"/>
              </a:buClr>
              <a:buSzPts val="2200"/>
              <a:buNone/>
            </a:pPr>
            <a:r>
              <a:rPr lang="ar-EG" dirty="0">
                <a:solidFill>
                  <a:srgbClr val="3F3F3F"/>
                </a:solidFill>
                <a:latin typeface="Open Sans"/>
                <a:ea typeface="Open Sans"/>
                <a:cs typeface="Open Sans"/>
                <a:sym typeface="Open Sans"/>
              </a:rPr>
              <a:t>كيف كنت تحاول حل هذه المشكلة؟ هل تسير الأمور بشكل جيد؟</a:t>
            </a:r>
          </a:p>
          <a:p>
            <a:pPr marL="12700" lvl="0" indent="0" algn="r" rtl="1">
              <a:lnSpc>
                <a:spcPct val="100000"/>
              </a:lnSpc>
              <a:spcBef>
                <a:spcPts val="0"/>
              </a:spcBef>
              <a:spcAft>
                <a:spcPts val="0"/>
              </a:spcAft>
              <a:buClr>
                <a:schemeClr val="dk2"/>
              </a:buClr>
              <a:buSzPts val="2200"/>
              <a:buNone/>
            </a:pPr>
            <a:endParaRPr lang="ar-EG" dirty="0">
              <a:solidFill>
                <a:srgbClr val="3F3F3F"/>
              </a:solidFill>
              <a:latin typeface="Open Sans"/>
              <a:ea typeface="Open Sans"/>
              <a:cs typeface="Open Sans"/>
              <a:sym typeface="Open Sans"/>
            </a:endParaRPr>
          </a:p>
          <a:p>
            <a:pPr marL="12700" lvl="0" indent="0" algn="r" rtl="1">
              <a:lnSpc>
                <a:spcPct val="100000"/>
              </a:lnSpc>
              <a:spcBef>
                <a:spcPts val="0"/>
              </a:spcBef>
              <a:spcAft>
                <a:spcPts val="0"/>
              </a:spcAft>
              <a:buClr>
                <a:schemeClr val="dk2"/>
              </a:buClr>
              <a:buSzPts val="2200"/>
              <a:buNone/>
            </a:pPr>
            <a:r>
              <a:rPr lang="ar-EG" dirty="0">
                <a:solidFill>
                  <a:srgbClr val="3F3F3F"/>
                </a:solidFill>
                <a:latin typeface="Open Sans"/>
                <a:ea typeface="Open Sans"/>
                <a:cs typeface="Open Sans"/>
                <a:sym typeface="Open Sans"/>
              </a:rPr>
              <a:t>ما الذي تأمل أن تساعدك مجموعة أدوات البحوث من أجل الحياة في تحقيقه؟</a:t>
            </a:r>
            <a:endParaRPr dirty="0">
              <a:solidFill>
                <a:srgbClr val="3F3F3F"/>
              </a:solidFill>
              <a:latin typeface="Open Sans"/>
              <a:ea typeface="Open Sans"/>
              <a:cs typeface="Open Sans"/>
              <a:sym typeface="Open Sans"/>
            </a:endParaRPr>
          </a:p>
        </p:txBody>
      </p:sp>
      <p:pic>
        <p:nvPicPr>
          <p:cNvPr id="200" name="Google Shape;200;p18"/>
          <p:cNvPicPr preferRelativeResize="0"/>
          <p:nvPr/>
        </p:nvPicPr>
        <p:blipFill rotWithShape="1">
          <a:blip r:embed="rId3">
            <a:alphaModFix/>
          </a:blip>
          <a:srcRect/>
          <a:stretch/>
        </p:blipFill>
        <p:spPr>
          <a:xfrm>
            <a:off x="559939" y="2092629"/>
            <a:ext cx="3212113" cy="34335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0" y="619827"/>
            <a:ext cx="7707086" cy="791965"/>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أمثلة على مواقف محتملة في المكتبة</a:t>
            </a:r>
            <a:br>
              <a:rPr lang="ar-EG" sz="3200" dirty="0">
                <a:solidFill>
                  <a:srgbClr val="586F7C"/>
                </a:solidFill>
                <a:latin typeface="Open Sans"/>
                <a:ea typeface="Open Sans"/>
                <a:cs typeface="Open Sans"/>
                <a:sym typeface="Open Sans"/>
              </a:rPr>
            </a:br>
            <a:endParaRPr sz="3200" dirty="0">
              <a:solidFill>
                <a:srgbClr val="586F7C"/>
              </a:solidFill>
              <a:latin typeface="Open Sans"/>
              <a:ea typeface="Open Sans"/>
              <a:cs typeface="Open Sans"/>
              <a:sym typeface="Open Sans"/>
            </a:endParaRPr>
          </a:p>
        </p:txBody>
      </p:sp>
      <p:sp>
        <p:nvSpPr>
          <p:cNvPr id="207" name="Google Shape;207;p24"/>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12700" lvl="0" indent="0" algn="r" rtl="1">
              <a:lnSpc>
                <a:spcPct val="150000"/>
              </a:lnSpc>
              <a:spcBef>
                <a:spcPts val="600"/>
              </a:spcBef>
              <a:spcAft>
                <a:spcPts val="600"/>
              </a:spcAft>
              <a:buClr>
                <a:schemeClr val="dk2"/>
              </a:buClr>
              <a:buSzPts val="2200"/>
              <a:buNone/>
            </a:pPr>
            <a:r>
              <a:rPr lang="ar-EG" sz="1600" dirty="0">
                <a:solidFill>
                  <a:srgbClr val="3F3F3F"/>
                </a:solidFill>
                <a:latin typeface="Open Sans"/>
                <a:ea typeface="Open Sans"/>
                <a:cs typeface="Open Sans"/>
                <a:sym typeface="Open Sans"/>
              </a:rPr>
              <a:t>أ) ترغب مكتبة مؤسسية في الوصول إلى المصادر الموجودة في البرامج الخمسة للبحوث من أجل الحياة، ولكنها تقع في إحدى دول المجموعة "ب". يجب أن تؤمن المكتبة تمويلًا للرسوم السنوية البالغة 1500 دولار أمريكي.</a:t>
            </a:r>
          </a:p>
          <a:p>
            <a:pPr marL="12700" lvl="0" indent="0" algn="r" rtl="1">
              <a:lnSpc>
                <a:spcPct val="150000"/>
              </a:lnSpc>
              <a:spcBef>
                <a:spcPts val="600"/>
              </a:spcBef>
              <a:spcAft>
                <a:spcPts val="600"/>
              </a:spcAft>
              <a:buClr>
                <a:schemeClr val="dk2"/>
              </a:buClr>
              <a:buSzPts val="2200"/>
              <a:buNone/>
            </a:pPr>
            <a:r>
              <a:rPr lang="ar-EG" sz="1600" dirty="0">
                <a:solidFill>
                  <a:srgbClr val="3F3F3F"/>
                </a:solidFill>
                <a:latin typeface="Open Sans"/>
                <a:ea typeface="Open Sans"/>
                <a:cs typeface="Open Sans"/>
                <a:sym typeface="Open Sans"/>
              </a:rPr>
              <a:t>ب) لقد وفرت إحدى المؤسسات لأعضائها إمكانية الوصول المجاني إلى المعرفة العلمية من خلال البحوث من أجل الحياة لسنوات، ولكن الآن تمت إعادة تصنيف الدولة إلى المجموعة "ب". يتعين على أعضاء المؤسسة إقناع إدارتهم بدفع رسوم سنوية قدرها 1500 دولار أمريكي.</a:t>
            </a:r>
          </a:p>
          <a:p>
            <a:pPr marL="12700" lvl="0" indent="0" algn="r" rtl="1">
              <a:lnSpc>
                <a:spcPct val="150000"/>
              </a:lnSpc>
              <a:spcBef>
                <a:spcPts val="600"/>
              </a:spcBef>
              <a:spcAft>
                <a:spcPts val="600"/>
              </a:spcAft>
              <a:buClr>
                <a:schemeClr val="dk2"/>
              </a:buClr>
              <a:buSzPts val="2200"/>
              <a:buNone/>
            </a:pPr>
            <a:r>
              <a:rPr lang="ar-EG" sz="1600" dirty="0">
                <a:solidFill>
                  <a:srgbClr val="3F3F3F"/>
                </a:solidFill>
                <a:latin typeface="Open Sans"/>
                <a:ea typeface="Open Sans"/>
                <a:cs typeface="Open Sans"/>
                <a:sym typeface="Open Sans"/>
              </a:rPr>
              <a:t>ج) لاحظ أمناء المكتبات في مؤسسة مشتركة في البحوث من أجل الحياة أن أعضاء مؤسستهم ليسوا على دراية بالمصادر التي توفرها البحوث من أجل الحياة.</a:t>
            </a:r>
          </a:p>
          <a:p>
            <a:pPr marL="12700" lvl="0" indent="0" algn="r" rtl="1">
              <a:lnSpc>
                <a:spcPct val="150000"/>
              </a:lnSpc>
              <a:spcBef>
                <a:spcPts val="600"/>
              </a:spcBef>
              <a:spcAft>
                <a:spcPts val="600"/>
              </a:spcAft>
              <a:buClr>
                <a:schemeClr val="dk2"/>
              </a:buClr>
              <a:buSzPts val="2200"/>
              <a:buNone/>
            </a:pPr>
            <a:r>
              <a:rPr lang="ar-EG" sz="1600" dirty="0">
                <a:solidFill>
                  <a:srgbClr val="3F3F3F"/>
                </a:solidFill>
                <a:latin typeface="Open Sans"/>
                <a:ea typeface="Open Sans"/>
                <a:cs typeface="Open Sans"/>
                <a:sym typeface="Open Sans"/>
              </a:rPr>
              <a:t>د) يحتاج الموظفون إلى رفع الوعي حول المصادر. ولتنظيم التدريب يحتاجون إلى التمويل والدعم من إدارتهم.</a:t>
            </a:r>
          </a:p>
          <a:p>
            <a:pPr marL="12700" lvl="0" indent="0" algn="r" rtl="1">
              <a:lnSpc>
                <a:spcPct val="150000"/>
              </a:lnSpc>
              <a:spcBef>
                <a:spcPts val="600"/>
              </a:spcBef>
              <a:spcAft>
                <a:spcPts val="600"/>
              </a:spcAft>
              <a:buClr>
                <a:schemeClr val="dk2"/>
              </a:buClr>
              <a:buSzPts val="2200"/>
              <a:buNone/>
            </a:pPr>
            <a:r>
              <a:rPr lang="ar-EG" sz="1600" dirty="0">
                <a:solidFill>
                  <a:srgbClr val="3F3F3F"/>
                </a:solidFill>
                <a:latin typeface="Open Sans"/>
                <a:ea typeface="Open Sans"/>
                <a:cs typeface="Open Sans"/>
                <a:sym typeface="Open Sans"/>
              </a:rPr>
              <a:t>هـ) ترغب المكتبة في الاستفادة بشكل أكبر من البحوث من أجل الحياة، ولكنها تفتقر إلى الأدوات التقنية لتوفير الوصول إلى المصادر. إنهم بحاجة إلى إقناع إدارة المؤسسة بالاستثمار في البنية التحتية أو البحث عن طرق أخرى للتمويل.</a:t>
            </a:r>
            <a:endParaRPr sz="1600" dirty="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خطوة 1: تحدد التحدي الذي تواجهه</a:t>
            </a:r>
            <a:endParaRPr sz="3200" dirty="0">
              <a:solidFill>
                <a:srgbClr val="586F7C"/>
              </a:solidFill>
              <a:latin typeface="Open Sans"/>
              <a:ea typeface="Open Sans"/>
              <a:cs typeface="Open Sans"/>
              <a:sym typeface="Open Sans"/>
            </a:endParaRPr>
          </a:p>
        </p:txBody>
      </p:sp>
      <p:sp>
        <p:nvSpPr>
          <p:cNvPr id="214" name="Google Shape;214;p25"/>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298450" lvl="0" indent="-28575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قبل البدء في التخطيط لاستراتيجية المناصرة، من المهم أن يطرح المخططون أسئلة عديدة من شأنها أن تساعدهم في تشكيل الجهود بأفضل طريقة.</a:t>
            </a:r>
          </a:p>
          <a:p>
            <a:pPr marL="298450" lvl="0" indent="-28575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من المهم أيضًا تحديد المشكلات والفرص.</a:t>
            </a:r>
          </a:p>
        </p:txBody>
      </p:sp>
      <p:grpSp>
        <p:nvGrpSpPr>
          <p:cNvPr id="215" name="Google Shape;215;p25"/>
          <p:cNvGrpSpPr/>
          <p:nvPr/>
        </p:nvGrpSpPr>
        <p:grpSpPr>
          <a:xfrm>
            <a:off x="1469936" y="4698676"/>
            <a:ext cx="9352240" cy="842400"/>
            <a:chOff x="0" y="47261"/>
            <a:chExt cx="9352240" cy="842400"/>
          </a:xfrm>
        </p:grpSpPr>
        <p:sp>
          <p:nvSpPr>
            <p:cNvPr id="216" name="Google Shape;216;p25"/>
            <p:cNvSpPr/>
            <p:nvPr/>
          </p:nvSpPr>
          <p:spPr>
            <a:xfrm>
              <a:off x="0" y="47261"/>
              <a:ext cx="9352240" cy="8424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5"/>
            <p:cNvSpPr txBox="1"/>
            <p:nvPr/>
          </p:nvSpPr>
          <p:spPr>
            <a:xfrm>
              <a:off x="41123" y="88384"/>
              <a:ext cx="9269994" cy="760154"/>
            </a:xfrm>
            <a:prstGeom prst="rect">
              <a:avLst/>
            </a:prstGeom>
            <a:noFill/>
            <a:ln>
              <a:noFill/>
            </a:ln>
          </p:spPr>
          <p:txBody>
            <a:bodyPr spcFirstLastPara="1" wrap="square" lIns="137150" tIns="137150" rIns="137150" bIns="137150" anchor="ctr" anchorCtr="0">
              <a:noAutofit/>
            </a:bodyPr>
            <a:lstStyle/>
            <a:p>
              <a:pPr marL="0" marR="0" lvl="0" indent="0" algn="r" rtl="1">
                <a:lnSpc>
                  <a:spcPct val="90000"/>
                </a:lnSpc>
                <a:spcBef>
                  <a:spcPts val="0"/>
                </a:spcBef>
                <a:spcAft>
                  <a:spcPts val="0"/>
                </a:spcAft>
                <a:buClr>
                  <a:srgbClr val="000000"/>
                </a:buClr>
                <a:buSzPts val="3600"/>
                <a:buFont typeface="Arial"/>
                <a:buNone/>
              </a:pPr>
              <a:r>
                <a:rPr lang="ar-EG" sz="3600" b="0" i="0" u="none" strike="noStrike" cap="none" dirty="0">
                  <a:solidFill>
                    <a:schemeClr val="lt1"/>
                  </a:solidFill>
                  <a:latin typeface="Arial"/>
                  <a:ea typeface="Arial"/>
                  <a:cs typeface="Arial"/>
                  <a:sym typeface="Arial"/>
                </a:rPr>
                <a:t>ما المشكلة التي تحاول حلها؟</a:t>
              </a:r>
              <a:endParaRPr sz="36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0" y="271900"/>
            <a:ext cx="7707086"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نشاط جماعي</a:t>
            </a:r>
            <a:endParaRPr sz="3600" dirty="0">
              <a:solidFill>
                <a:srgbClr val="586F7C"/>
              </a:solidFill>
              <a:latin typeface="Open Sans"/>
              <a:ea typeface="Open Sans"/>
              <a:cs typeface="Open Sans"/>
              <a:sym typeface="Open Sans"/>
            </a:endParaRPr>
          </a:p>
        </p:txBody>
      </p:sp>
      <p:sp>
        <p:nvSpPr>
          <p:cNvPr id="224" name="Google Shape;224;p26"/>
          <p:cNvSpPr txBox="1">
            <a:spLocks noGrp="1"/>
          </p:cNvSpPr>
          <p:nvPr>
            <p:ph type="body" idx="1"/>
          </p:nvPr>
        </p:nvSpPr>
        <p:spPr>
          <a:xfrm>
            <a:off x="5240923" y="1988310"/>
            <a:ext cx="6671980" cy="4098300"/>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Clr>
                <a:schemeClr val="dk2"/>
              </a:buClr>
              <a:buSzPts val="2200"/>
              <a:buNone/>
            </a:pPr>
            <a:r>
              <a:rPr lang="ar-EG" sz="3000" dirty="0">
                <a:solidFill>
                  <a:srgbClr val="3F3F3F"/>
                </a:solidFill>
                <a:latin typeface="Open Sans"/>
                <a:ea typeface="Open Sans"/>
                <a:cs typeface="Open Sans"/>
                <a:sym typeface="Open Sans"/>
              </a:rPr>
              <a:t>ما المشكلة التي تحاول حلها؟</a:t>
            </a:r>
            <a:endParaRPr sz="3000" dirty="0">
              <a:solidFill>
                <a:srgbClr val="3F3F3F"/>
              </a:solidFill>
              <a:latin typeface="Open Sans"/>
              <a:ea typeface="Open Sans"/>
              <a:cs typeface="Open Sans"/>
              <a:sym typeface="Open Sans"/>
            </a:endParaRPr>
          </a:p>
          <a:p>
            <a:pPr marL="0" lvl="0" indent="0" algn="r" rtl="1">
              <a:lnSpc>
                <a:spcPct val="150000"/>
              </a:lnSpc>
              <a:spcBef>
                <a:spcPts val="0"/>
              </a:spcBef>
              <a:spcAft>
                <a:spcPts val="0"/>
              </a:spcAft>
              <a:buClr>
                <a:schemeClr val="dk2"/>
              </a:buClr>
              <a:buSzPts val="2200"/>
              <a:buNone/>
            </a:pPr>
            <a:r>
              <a:rPr lang="ar-EG" sz="2800" dirty="0">
                <a:solidFill>
                  <a:srgbClr val="3F3F3F"/>
                </a:solidFill>
                <a:latin typeface="Open Sans"/>
                <a:ea typeface="Open Sans"/>
                <a:cs typeface="Open Sans"/>
                <a:sym typeface="Open Sans"/>
              </a:rPr>
              <a:t>اشرح التحدي الذي تواجهه في الحصول على، أو الحفاظ، أو زيادة استخدام مؤسستك لـلبحوث من أجل الحياة.</a:t>
            </a:r>
            <a:r>
              <a:rPr lang="en-US" sz="2800" dirty="0">
                <a:solidFill>
                  <a:srgbClr val="3F3F3F"/>
                </a:solidFill>
                <a:latin typeface="Open Sans"/>
                <a:ea typeface="Open Sans"/>
                <a:cs typeface="Open Sans"/>
                <a:sym typeface="Open Sans"/>
              </a:rPr>
              <a:t>   </a:t>
            </a:r>
            <a:endParaRPr sz="2800" dirty="0">
              <a:solidFill>
                <a:srgbClr val="3F3F3F"/>
              </a:solidFill>
              <a:latin typeface="Open Sans"/>
              <a:ea typeface="Open Sans"/>
              <a:cs typeface="Open Sans"/>
              <a:sym typeface="Open Sans"/>
            </a:endParaRPr>
          </a:p>
        </p:txBody>
      </p:sp>
      <p:pic>
        <p:nvPicPr>
          <p:cNvPr id="225" name="Google Shape;225;p26" descr="Question face clip art question clipartfest - ClipartBarn"/>
          <p:cNvPicPr preferRelativeResize="0"/>
          <p:nvPr/>
        </p:nvPicPr>
        <p:blipFill rotWithShape="1">
          <a:blip r:embed="rId3">
            <a:alphaModFix/>
          </a:blip>
          <a:srcRect/>
          <a:stretch/>
        </p:blipFill>
        <p:spPr>
          <a:xfrm>
            <a:off x="717264" y="2173228"/>
            <a:ext cx="3304662" cy="2511544"/>
          </a:xfrm>
          <a:prstGeom prst="rect">
            <a:avLst/>
          </a:prstGeom>
          <a:noFill/>
          <a:ln>
            <a:noFill/>
          </a:ln>
        </p:spPr>
      </p:pic>
      <p:sp>
        <p:nvSpPr>
          <p:cNvPr id="226" name="Google Shape;226;p26"/>
          <p:cNvSpPr txBox="1"/>
          <p:nvPr/>
        </p:nvSpPr>
        <p:spPr>
          <a:xfrm>
            <a:off x="0" y="1622200"/>
            <a:ext cx="76281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ar-EG" sz="1400" b="0" i="0" u="none" strike="noStrike" cap="none" dirty="0">
                <a:solidFill>
                  <a:srgbClr val="3F3F3F"/>
                </a:solidFill>
                <a:latin typeface="Arial"/>
                <a:ea typeface="Arial"/>
                <a:cs typeface="Arial"/>
                <a:sym typeface="Arial"/>
              </a:rPr>
              <a:t>النشاط رقم 3 في مجموعة أدوات عمل المناصرة</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خطوة 2: تحديد أهداف وغايات محددة</a:t>
            </a:r>
            <a:endParaRPr sz="3200" dirty="0">
              <a:solidFill>
                <a:srgbClr val="586F7C"/>
              </a:solidFill>
              <a:latin typeface="Open Sans"/>
              <a:ea typeface="Open Sans"/>
              <a:cs typeface="Open Sans"/>
              <a:sym typeface="Open Sans"/>
            </a:endParaRPr>
          </a:p>
        </p:txBody>
      </p:sp>
      <p:sp>
        <p:nvSpPr>
          <p:cNvPr id="233" name="Google Shape;233;p27"/>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12700" lvl="0" indent="0" algn="r" rtl="1">
              <a:lnSpc>
                <a:spcPct val="150000"/>
              </a:lnSpc>
              <a:spcBef>
                <a:spcPts val="0"/>
              </a:spcBef>
              <a:spcAft>
                <a:spcPts val="0"/>
              </a:spcAft>
              <a:buClr>
                <a:schemeClr val="dk2"/>
              </a:buClr>
              <a:buSzPts val="2200"/>
              <a:buNone/>
            </a:pPr>
            <a:r>
              <a:rPr lang="ar-EG" sz="2800" dirty="0">
                <a:solidFill>
                  <a:srgbClr val="3F3F3F"/>
                </a:solidFill>
                <a:latin typeface="Open Sans"/>
                <a:ea typeface="Open Sans"/>
                <a:cs typeface="Open Sans"/>
                <a:sym typeface="Open Sans"/>
              </a:rPr>
              <a:t>الآن وقد تم تحديد المشكلة ، يحتاج الموظفون إلى تطوير الهدف (الأهداف) الرئيسية / الأوسع وسلسلة من الغايات (المحددة والقابلة للقياس والتحقيق والواقعية).</a:t>
            </a:r>
            <a:endParaRPr dirty="0">
              <a:solidFill>
                <a:srgbClr val="3F3F3F"/>
              </a:solidFill>
            </a:endParaRPr>
          </a:p>
        </p:txBody>
      </p:sp>
      <p:sp>
        <p:nvSpPr>
          <p:cNvPr id="234" name="Google Shape;234;p27"/>
          <p:cNvSpPr/>
          <p:nvPr/>
        </p:nvSpPr>
        <p:spPr>
          <a:xfrm>
            <a:off x="502259" y="4167265"/>
            <a:ext cx="11287594" cy="2278505"/>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3200"/>
              <a:buFont typeface="Arial"/>
              <a:buNone/>
            </a:pPr>
            <a:r>
              <a:rPr lang="ar-EG" sz="3200" b="0" i="0" u="none" strike="noStrike" cap="none" dirty="0">
                <a:solidFill>
                  <a:schemeClr val="lt1"/>
                </a:solidFill>
                <a:latin typeface="Open Sans"/>
                <a:ea typeface="Open Sans"/>
                <a:cs typeface="Open Sans"/>
                <a:sym typeface="Open Sans"/>
              </a:rPr>
              <a:t>ما هو الهدف الرئيسي الذي تهدف إلى تحقيقه؟ ما هي الأهداف طويلة وقصيرة المدى التي تبني نحو هدفك؟</a:t>
            </a:r>
            <a:endParaRPr sz="32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تَأَمُّل/أو/ تفكُّر</a:t>
            </a:r>
            <a:endParaRPr sz="3600" dirty="0">
              <a:solidFill>
                <a:srgbClr val="586F7C"/>
              </a:solidFill>
              <a:highlight>
                <a:srgbClr val="FFFF00"/>
              </a:highlight>
              <a:latin typeface="Open Sans"/>
              <a:ea typeface="Open Sans"/>
              <a:cs typeface="Open Sans"/>
              <a:sym typeface="Open Sans"/>
            </a:endParaRPr>
          </a:p>
        </p:txBody>
      </p:sp>
      <p:sp>
        <p:nvSpPr>
          <p:cNvPr id="241" name="Google Shape;241;p28"/>
          <p:cNvSpPr txBox="1">
            <a:spLocks noGrp="1"/>
          </p:cNvSpPr>
          <p:nvPr>
            <p:ph type="body" idx="1"/>
          </p:nvPr>
        </p:nvSpPr>
        <p:spPr>
          <a:xfrm>
            <a:off x="5512143" y="2113474"/>
            <a:ext cx="6094500" cy="4473600"/>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Clr>
                <a:schemeClr val="dk2"/>
              </a:buClr>
              <a:buSzPts val="2200"/>
              <a:buNone/>
            </a:pPr>
            <a:endParaRPr lang="ar-EG" sz="3200" dirty="0">
              <a:solidFill>
                <a:srgbClr val="3F3F3F"/>
              </a:solidFill>
              <a:latin typeface="Open Sans"/>
              <a:ea typeface="Open Sans"/>
              <a:cs typeface="Open Sans"/>
              <a:sym typeface="Open Sans"/>
            </a:endParaRPr>
          </a:p>
          <a:p>
            <a:pPr marL="0" lvl="0" indent="0" algn="r" rtl="1">
              <a:lnSpc>
                <a:spcPct val="150000"/>
              </a:lnSpc>
              <a:spcBef>
                <a:spcPts val="0"/>
              </a:spcBef>
              <a:spcAft>
                <a:spcPts val="0"/>
              </a:spcAft>
              <a:buClr>
                <a:schemeClr val="dk2"/>
              </a:buClr>
              <a:buSzPts val="2200"/>
              <a:buNone/>
            </a:pPr>
            <a:r>
              <a:rPr lang="ar-EG" sz="3200" dirty="0">
                <a:solidFill>
                  <a:srgbClr val="3F3F3F"/>
                </a:solidFill>
                <a:latin typeface="Open Sans"/>
                <a:ea typeface="Open Sans"/>
                <a:cs typeface="Open Sans"/>
                <a:sym typeface="Open Sans"/>
              </a:rPr>
              <a:t>حدد هدفًا أو هدفين لمؤسساتك.</a:t>
            </a:r>
          </a:p>
          <a:p>
            <a:pPr marL="0" lvl="0" indent="0" algn="r" rtl="1">
              <a:lnSpc>
                <a:spcPct val="150000"/>
              </a:lnSpc>
              <a:spcBef>
                <a:spcPts val="0"/>
              </a:spcBef>
              <a:spcAft>
                <a:spcPts val="0"/>
              </a:spcAft>
              <a:buClr>
                <a:schemeClr val="dk2"/>
              </a:buClr>
              <a:buSzPts val="2200"/>
              <a:buNone/>
            </a:pPr>
            <a:r>
              <a:rPr lang="ar-EG" sz="3200" dirty="0">
                <a:solidFill>
                  <a:srgbClr val="3F3F3F"/>
                </a:solidFill>
                <a:latin typeface="Open Sans"/>
                <a:ea typeface="Open Sans"/>
                <a:cs typeface="Open Sans"/>
                <a:sym typeface="Open Sans"/>
              </a:rPr>
              <a:t>ثم عصف ذهني للغايات لتحقيق الأهداف.</a:t>
            </a:r>
            <a:endParaRPr sz="3200" dirty="0">
              <a:solidFill>
                <a:srgbClr val="3F3F3F"/>
              </a:solidFill>
              <a:latin typeface="Open Sans"/>
              <a:ea typeface="Open Sans"/>
              <a:cs typeface="Open Sans"/>
              <a:sym typeface="Open Sans"/>
            </a:endParaRPr>
          </a:p>
        </p:txBody>
      </p:sp>
      <p:pic>
        <p:nvPicPr>
          <p:cNvPr id="242" name="Google Shape;242;p28"/>
          <p:cNvPicPr preferRelativeResize="0"/>
          <p:nvPr/>
        </p:nvPicPr>
        <p:blipFill rotWithShape="1">
          <a:blip r:embed="rId3">
            <a:alphaModFix/>
          </a:blip>
          <a:srcRect/>
          <a:stretch/>
        </p:blipFill>
        <p:spPr>
          <a:xfrm>
            <a:off x="585357" y="2001609"/>
            <a:ext cx="4430374" cy="3588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خطوة 3: تحديد وتحليل الجمهور المستهدف</a:t>
            </a:r>
            <a:endParaRPr sz="3200" dirty="0">
              <a:solidFill>
                <a:srgbClr val="586F7C"/>
              </a:solidFill>
              <a:latin typeface="Open Sans"/>
              <a:ea typeface="Open Sans"/>
              <a:cs typeface="Open Sans"/>
              <a:sym typeface="Open Sans"/>
            </a:endParaRPr>
          </a:p>
        </p:txBody>
      </p:sp>
      <p:sp>
        <p:nvSpPr>
          <p:cNvPr id="249" name="Google Shape;249;p29"/>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بمجرد تحديد الموظفين للمشكلة وتحديد الأهداف والغايات، فإنهم بحاجة إلى تحديد الجمهور المستهدف من المناصرة.</a:t>
            </a: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ضع قائمة بالجمهور المستهدف حتى يتمكن الموظفون من معرفة كيفية التأثير عليهم.</a:t>
            </a:r>
            <a:endParaRPr dirty="0">
              <a:solidFill>
                <a:srgbClr val="3F3F3F"/>
              </a:solidFill>
              <a:latin typeface="Open Sans"/>
              <a:ea typeface="Open Sans"/>
              <a:cs typeface="Open Sans"/>
              <a:sym typeface="Open Sans"/>
            </a:endParaRPr>
          </a:p>
        </p:txBody>
      </p:sp>
      <p:sp>
        <p:nvSpPr>
          <p:cNvPr id="250" name="Google Shape;250;p29"/>
          <p:cNvSpPr/>
          <p:nvPr/>
        </p:nvSpPr>
        <p:spPr>
          <a:xfrm>
            <a:off x="1645214" y="4407109"/>
            <a:ext cx="9001683" cy="1514006"/>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ar-EG" sz="4000" b="0" i="0" u="none" strike="noStrike" cap="none" dirty="0">
                <a:solidFill>
                  <a:schemeClr val="lt1"/>
                </a:solidFill>
                <a:latin typeface="Open Sans"/>
                <a:ea typeface="Open Sans"/>
                <a:cs typeface="Open Sans"/>
                <a:sym typeface="Open Sans"/>
              </a:rPr>
              <a:t>من جمهورك المستهدف؟</a:t>
            </a:r>
            <a:endParaRPr sz="40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638970" y="414879"/>
            <a:ext cx="6369701"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		الخطوط الرئيسية </a:t>
            </a:r>
            <a:endParaRPr sz="36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147700" y="1614008"/>
            <a:ext cx="10094808" cy="4766367"/>
          </a:xfrm>
          <a:prstGeom prst="rect">
            <a:avLst/>
          </a:prstGeom>
          <a:noFill/>
          <a:ln>
            <a:noFill/>
          </a:ln>
        </p:spPr>
        <p:txBody>
          <a:bodyPr spcFirstLastPara="1" wrap="square" lIns="91425" tIns="45700" rIns="91425" bIns="45700" anchor="t" anchorCtr="0">
            <a:noAutofit/>
          </a:bodyPr>
          <a:lstStyle/>
          <a:p>
            <a:pPr marL="457200" lvl="0" indent="-349250" algn="r" rtl="1">
              <a:lnSpc>
                <a:spcPct val="100000"/>
              </a:lnSpc>
              <a:spcBef>
                <a:spcPts val="600"/>
              </a:spcBef>
              <a:spcAft>
                <a:spcPts val="0"/>
              </a:spcAft>
              <a:buClr>
                <a:schemeClr val="bg2"/>
              </a:buClr>
              <a:buSzPts val="1900"/>
              <a:buFont typeface="Open Sans"/>
              <a:buChar char="●"/>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مقدمة</a:t>
            </a:r>
          </a:p>
          <a:p>
            <a:pPr marL="457200" lvl="0" indent="-349250" algn="r" rtl="1">
              <a:lnSpc>
                <a:spcPct val="100000"/>
              </a:lnSpc>
              <a:spcBef>
                <a:spcPts val="600"/>
              </a:spcBef>
              <a:spcAft>
                <a:spcPts val="0"/>
              </a:spcAft>
              <a:buClr>
                <a:schemeClr val="bg2"/>
              </a:buClr>
              <a:buSzPts val="1900"/>
              <a:buFont typeface="Open Sans"/>
              <a:buChar char="●"/>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تعريف المناصرة / أو/ حشد الدعم</a:t>
            </a:r>
          </a:p>
          <a:p>
            <a:pPr marL="457200" lvl="0" indent="-349250" algn="r" rtl="1">
              <a:lnSpc>
                <a:spcPct val="100000"/>
              </a:lnSpc>
              <a:spcBef>
                <a:spcPts val="600"/>
              </a:spcBef>
              <a:spcAft>
                <a:spcPts val="0"/>
              </a:spcAft>
              <a:buClr>
                <a:schemeClr val="bg2"/>
              </a:buClr>
              <a:buSzPts val="1900"/>
              <a:buFont typeface="Open Sans"/>
              <a:buChar char="●"/>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خطوات استراتيجية مناصرة ناجحة</a:t>
            </a:r>
          </a:p>
          <a:p>
            <a:pPr marL="457200" lvl="0" indent="-349250" algn="r" rtl="1">
              <a:lnSpc>
                <a:spcPct val="100000"/>
              </a:lnSpc>
              <a:spcBef>
                <a:spcPts val="600"/>
              </a:spcBef>
              <a:spcAft>
                <a:spcPts val="0"/>
              </a:spcAft>
              <a:buClr>
                <a:schemeClr val="dk1"/>
              </a:buClr>
              <a:buSzPts val="1900"/>
              <a:buFont typeface="Courier New" panose="02070309020205020404" pitchFamily="49" charset="0"/>
              <a:buChar char="o"/>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خطوة 1: تحديد التحدي الذي تواجهه</a:t>
            </a:r>
          </a:p>
          <a:p>
            <a:pPr marL="457200" lvl="0" indent="-349250" algn="r" rtl="1">
              <a:lnSpc>
                <a:spcPct val="100000"/>
              </a:lnSpc>
              <a:spcBef>
                <a:spcPts val="600"/>
              </a:spcBef>
              <a:spcAft>
                <a:spcPts val="0"/>
              </a:spcAft>
              <a:buClr>
                <a:schemeClr val="dk1"/>
              </a:buClr>
              <a:buSzPts val="1900"/>
              <a:buFont typeface="Courier New" panose="02070309020205020404" pitchFamily="49" charset="0"/>
              <a:buChar char="o"/>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خطوة 2: تحديد أهداف وغايات محددة</a:t>
            </a:r>
          </a:p>
          <a:p>
            <a:pPr marL="457200" lvl="0" indent="-349250" algn="r" rtl="1">
              <a:lnSpc>
                <a:spcPct val="100000"/>
              </a:lnSpc>
              <a:spcBef>
                <a:spcPts val="600"/>
              </a:spcBef>
              <a:spcAft>
                <a:spcPts val="0"/>
              </a:spcAft>
              <a:buClr>
                <a:schemeClr val="dk1"/>
              </a:buClr>
              <a:buSzPts val="1900"/>
              <a:buFont typeface="Courier New" panose="02070309020205020404" pitchFamily="49" charset="0"/>
              <a:buChar char="o"/>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خطوة 3: تحديد وتحليل الجمهور المستهدف</a:t>
            </a:r>
          </a:p>
          <a:p>
            <a:pPr marL="457200" lvl="0" indent="-349250" algn="r" rtl="1">
              <a:lnSpc>
                <a:spcPct val="100000"/>
              </a:lnSpc>
              <a:spcBef>
                <a:spcPts val="600"/>
              </a:spcBef>
              <a:spcAft>
                <a:spcPts val="0"/>
              </a:spcAft>
              <a:buClr>
                <a:schemeClr val="dk1"/>
              </a:buClr>
              <a:buSzPts val="1900"/>
              <a:buFont typeface="Courier New" panose="02070309020205020404" pitchFamily="49" charset="0"/>
              <a:buChar char="o"/>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خطوة 4: تدبير المصادر والقدرات</a:t>
            </a:r>
          </a:p>
          <a:p>
            <a:pPr marL="457200" lvl="0" indent="-349250" algn="r" rtl="1">
              <a:lnSpc>
                <a:spcPct val="100000"/>
              </a:lnSpc>
              <a:spcBef>
                <a:spcPts val="600"/>
              </a:spcBef>
              <a:spcAft>
                <a:spcPts val="0"/>
              </a:spcAft>
              <a:buClr>
                <a:schemeClr val="dk1"/>
              </a:buClr>
              <a:buSzPts val="1900"/>
              <a:buFont typeface="Courier New" panose="02070309020205020404" pitchFamily="49" charset="0"/>
              <a:buChar char="o"/>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خطوة 5: وضع خطة استراتيجية وأنشطة </a:t>
            </a:r>
          </a:p>
          <a:p>
            <a:pPr marL="457200" lvl="0" indent="-349250" algn="r" rtl="1">
              <a:lnSpc>
                <a:spcPct val="100000"/>
              </a:lnSpc>
              <a:spcBef>
                <a:spcPts val="600"/>
              </a:spcBef>
              <a:spcAft>
                <a:spcPts val="0"/>
              </a:spcAft>
              <a:buClr>
                <a:schemeClr val="dk1"/>
              </a:buClr>
              <a:buSzPts val="1900"/>
              <a:buFont typeface="Courier New" panose="02070309020205020404" pitchFamily="49" charset="0"/>
              <a:buChar char="o"/>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لخطوة 6: مراقبة النتائج وتقييمها</a:t>
            </a:r>
          </a:p>
          <a:p>
            <a:pPr marL="457200" lvl="0" indent="-349250" algn="r" rtl="1">
              <a:lnSpc>
                <a:spcPct val="100000"/>
              </a:lnSpc>
              <a:spcBef>
                <a:spcPts val="600"/>
              </a:spcBef>
              <a:spcAft>
                <a:spcPts val="0"/>
              </a:spcAft>
              <a:buClr>
                <a:schemeClr val="dk1"/>
              </a:buClr>
              <a:buSzPts val="1900"/>
              <a:buFont typeface="Open Sans"/>
              <a:buChar char="●"/>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أنشطة أخرى</a:t>
            </a:r>
          </a:p>
          <a:p>
            <a:pPr marL="457200" lvl="0" indent="-349250" algn="r" rtl="1">
              <a:lnSpc>
                <a:spcPct val="100000"/>
              </a:lnSpc>
              <a:spcBef>
                <a:spcPts val="600"/>
              </a:spcBef>
              <a:spcAft>
                <a:spcPts val="0"/>
              </a:spcAft>
              <a:buClr>
                <a:schemeClr val="dk1"/>
              </a:buClr>
              <a:buSzPts val="1900"/>
              <a:buFont typeface="Open Sans"/>
              <a:buChar char="●"/>
            </a:pPr>
            <a:r>
              <a:rPr lang="ar-EG" sz="2200" dirty="0">
                <a:solidFill>
                  <a:schemeClr val="bg2"/>
                </a:solidFill>
                <a:latin typeface="Simplified Arabic" panose="02020603050405020304" pitchFamily="18" charset="-78"/>
                <a:ea typeface="Open Sans"/>
                <a:cs typeface="Simplified Arabic" panose="02020603050405020304" pitchFamily="18" charset="-78"/>
                <a:sym typeface="Open Sans"/>
              </a:rPr>
              <a:t>ملخص</a:t>
            </a:r>
          </a:p>
          <a:p>
            <a:pPr marL="457200" lvl="0" indent="-349250" algn="r" rtl="1">
              <a:lnSpc>
                <a:spcPct val="115000"/>
              </a:lnSpc>
              <a:spcBef>
                <a:spcPts val="0"/>
              </a:spcBef>
              <a:spcAft>
                <a:spcPts val="0"/>
              </a:spcAft>
              <a:buClr>
                <a:schemeClr val="dk1"/>
              </a:buClr>
              <a:buSzPts val="1900"/>
              <a:buFont typeface="Open Sans"/>
              <a:buChar char="●"/>
            </a:pPr>
            <a:endParaRPr sz="2200" dirty="0">
              <a:solidFill>
                <a:srgbClr val="3F3F3F"/>
              </a:solidFill>
              <a:latin typeface="Simplified Arabic" panose="02020603050405020304" pitchFamily="18" charset="-78"/>
              <a:ea typeface="Open Sans"/>
              <a:cs typeface="Simplified Arabic" panose="02020603050405020304" pitchFamily="18" charset="-78"/>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July 2024</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chemeClr val="tx1"/>
                </a:solidFill>
              </a:rPr>
              <a:t>خطوة 4: تدبير المصادر والقدرات</a:t>
            </a:r>
            <a:endParaRPr sz="3200" dirty="0">
              <a:solidFill>
                <a:schemeClr val="tx1"/>
              </a:solidFill>
            </a:endParaRPr>
          </a:p>
        </p:txBody>
      </p:sp>
      <p:sp>
        <p:nvSpPr>
          <p:cNvPr id="257" name="Google Shape;257;p31"/>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469900" lvl="0" indent="-457200" algn="r" rtl="1">
              <a:lnSpc>
                <a:spcPct val="15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تتوافر العديد من المصادر بالموقع الإلكتروني للبحوث من أجل الحياة أو صفحات إنترنت لتدريب برنامج معين.</a:t>
            </a:r>
          </a:p>
          <a:p>
            <a:pPr marL="469900" lvl="0" indent="-457200" algn="r" rtl="1">
              <a:lnSpc>
                <a:spcPct val="15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تتضمن مصادر البحوث من أجل الحياة عرضًا تقديميًا باستخدام بوربوينت </a:t>
            </a:r>
            <a:r>
              <a:rPr lang="en-US" dirty="0">
                <a:solidFill>
                  <a:srgbClr val="3F3F3F"/>
                </a:solidFill>
                <a:latin typeface="Open Sans"/>
                <a:ea typeface="Open Sans"/>
                <a:cs typeface="Open Sans"/>
                <a:sym typeface="Open Sans"/>
              </a:rPr>
              <a:t>PowerPoint </a:t>
            </a:r>
            <a:r>
              <a:rPr lang="ar-EG" dirty="0">
                <a:solidFill>
                  <a:srgbClr val="3F3F3F"/>
                </a:solidFill>
                <a:latin typeface="Open Sans"/>
                <a:ea typeface="Open Sans"/>
                <a:cs typeface="Open Sans"/>
                <a:sym typeface="Open Sans"/>
              </a:rPr>
              <a:t> للمناصرة وأوراق الحقائق والرسوم البيانية والملصقات ودراسات الحالة والمقابلات ومقاطع الفيديو.</a:t>
            </a:r>
          </a:p>
          <a:p>
            <a:pPr marL="469900" lvl="0" indent="-457200" algn="r" rtl="1">
              <a:lnSpc>
                <a:spcPct val="15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تذكر أيضًا أن قسم الاتصالات بالمؤسسة يمكنه المساعدة.</a:t>
            </a:r>
            <a:endParaRPr lang="en-US" dirty="0">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نشاط جماعي</a:t>
            </a:r>
            <a:endParaRPr sz="3600" dirty="0">
              <a:solidFill>
                <a:srgbClr val="586F7C"/>
              </a:solidFill>
              <a:highlight>
                <a:srgbClr val="FFFF00"/>
              </a:highlight>
              <a:latin typeface="Open Sans"/>
              <a:ea typeface="Open Sans"/>
              <a:cs typeface="Open Sans"/>
              <a:sym typeface="Open Sans"/>
            </a:endParaRPr>
          </a:p>
        </p:txBody>
      </p:sp>
      <p:sp>
        <p:nvSpPr>
          <p:cNvPr id="264" name="Google Shape;264;p30"/>
          <p:cNvSpPr txBox="1">
            <a:spLocks noGrp="1"/>
          </p:cNvSpPr>
          <p:nvPr>
            <p:ph type="body" idx="1"/>
          </p:nvPr>
        </p:nvSpPr>
        <p:spPr>
          <a:xfrm>
            <a:off x="4838419" y="2353179"/>
            <a:ext cx="7039200" cy="3900336"/>
          </a:xfrm>
          <a:prstGeom prst="rect">
            <a:avLst/>
          </a:prstGeom>
          <a:noFill/>
          <a:ln>
            <a:noFill/>
          </a:ln>
        </p:spPr>
        <p:txBody>
          <a:bodyPr spcFirstLastPara="1" wrap="square" lIns="91425" tIns="45700" rIns="91425" bIns="45700" anchor="t" anchorCtr="0">
            <a:noAutofit/>
          </a:bodyPr>
          <a:lstStyle/>
          <a:p>
            <a:pPr marL="457200" lvl="0" indent="-400050" algn="r" rtl="1">
              <a:lnSpc>
                <a:spcPct val="150000"/>
              </a:lnSpc>
              <a:spcBef>
                <a:spcPts val="0"/>
              </a:spcBef>
              <a:spcAft>
                <a:spcPts val="0"/>
              </a:spcAft>
              <a:buClr>
                <a:srgbClr val="3F3F3F"/>
              </a:buClr>
              <a:buSzPts val="2700"/>
              <a:buFont typeface="Open Sans"/>
              <a:buAutoNum type="arabicPeriod"/>
            </a:pPr>
            <a:r>
              <a:rPr lang="ar-EG" sz="2700" dirty="0">
                <a:solidFill>
                  <a:srgbClr val="3F3F3F"/>
                </a:solidFill>
                <a:latin typeface="Open Sans"/>
                <a:ea typeface="Open Sans"/>
                <a:cs typeface="Open Sans"/>
                <a:sym typeface="Open Sans"/>
              </a:rPr>
              <a:t>من هو جمهورك المستهدف؟</a:t>
            </a:r>
          </a:p>
          <a:p>
            <a:pPr marL="514350" lvl="0" indent="-457200" algn="r" rtl="1">
              <a:lnSpc>
                <a:spcPct val="150000"/>
              </a:lnSpc>
              <a:spcBef>
                <a:spcPts val="0"/>
              </a:spcBef>
              <a:spcAft>
                <a:spcPts val="0"/>
              </a:spcAft>
              <a:buClr>
                <a:srgbClr val="3F3F3F"/>
              </a:buClr>
              <a:buSzPts val="2700"/>
              <a:buFont typeface="Courier New" panose="02070309020205020404" pitchFamily="49" charset="0"/>
              <a:buChar char="o"/>
            </a:pPr>
            <a:r>
              <a:rPr lang="ar-EG" sz="2700" dirty="0">
                <a:solidFill>
                  <a:srgbClr val="3F3F3F"/>
                </a:solidFill>
                <a:latin typeface="Open Sans"/>
                <a:ea typeface="Open Sans"/>
                <a:cs typeface="Open Sans"/>
                <a:sym typeface="Open Sans"/>
              </a:rPr>
              <a:t>ضع قائمة بالأنواع المختلفة للجمهورالذي تحاول الوصول إليه وقدم وصفًا موجزًا لهم.</a:t>
            </a:r>
          </a:p>
          <a:p>
            <a:pPr marL="57150" lvl="0" indent="0" algn="r" rtl="1">
              <a:lnSpc>
                <a:spcPct val="150000"/>
              </a:lnSpc>
              <a:spcBef>
                <a:spcPts val="0"/>
              </a:spcBef>
              <a:spcAft>
                <a:spcPts val="0"/>
              </a:spcAft>
              <a:buClr>
                <a:srgbClr val="3F3F3F"/>
              </a:buClr>
              <a:buSzPts val="2700"/>
              <a:buNone/>
            </a:pPr>
            <a:r>
              <a:rPr lang="ar-EG" sz="2700" dirty="0">
                <a:solidFill>
                  <a:srgbClr val="3F3F3F"/>
                </a:solidFill>
                <a:latin typeface="Open Sans"/>
                <a:ea typeface="Open Sans"/>
                <a:cs typeface="Open Sans"/>
                <a:sym typeface="Open Sans"/>
              </a:rPr>
              <a:t>2. ضع قائمة بالمصادر الموجودة في مكتبتك.</a:t>
            </a:r>
          </a:p>
          <a:p>
            <a:pPr marL="514350" lvl="0" indent="-457200" algn="r" rtl="1">
              <a:lnSpc>
                <a:spcPct val="150000"/>
              </a:lnSpc>
              <a:spcBef>
                <a:spcPts val="0"/>
              </a:spcBef>
              <a:spcAft>
                <a:spcPts val="0"/>
              </a:spcAft>
              <a:buClr>
                <a:srgbClr val="3F3F3F"/>
              </a:buClr>
              <a:buSzPts val="2700"/>
              <a:buFont typeface="Courier New" panose="02070309020205020404" pitchFamily="49" charset="0"/>
              <a:buChar char="o"/>
            </a:pPr>
            <a:r>
              <a:rPr lang="ar-EG" sz="2700" dirty="0">
                <a:solidFill>
                  <a:srgbClr val="3F3F3F"/>
                </a:solidFill>
                <a:latin typeface="Open Sans"/>
                <a:ea typeface="Open Sans"/>
                <a:cs typeface="Open Sans"/>
                <a:sym typeface="Open Sans"/>
              </a:rPr>
              <a:t>قم بالعصف الذهني للمصادر الإضافية التي يمكنك تطويرها للمساعدة في استراتيجية المناصرة الخاصة بك.</a:t>
            </a:r>
            <a:endParaRPr sz="1800" dirty="0">
              <a:solidFill>
                <a:srgbClr val="3F3F3F"/>
              </a:solidFill>
              <a:latin typeface="Open Sans"/>
              <a:ea typeface="Open Sans"/>
              <a:cs typeface="Open Sans"/>
              <a:sym typeface="Open Sans"/>
            </a:endParaRPr>
          </a:p>
        </p:txBody>
      </p:sp>
      <p:pic>
        <p:nvPicPr>
          <p:cNvPr id="265" name="Google Shape;265;p30"/>
          <p:cNvPicPr preferRelativeResize="0"/>
          <p:nvPr/>
        </p:nvPicPr>
        <p:blipFill rotWithShape="1">
          <a:blip r:embed="rId3">
            <a:alphaModFix/>
          </a:blip>
          <a:srcRect/>
          <a:stretch/>
        </p:blipFill>
        <p:spPr>
          <a:xfrm>
            <a:off x="825458" y="2353179"/>
            <a:ext cx="2969009" cy="3121423"/>
          </a:xfrm>
          <a:prstGeom prst="rect">
            <a:avLst/>
          </a:prstGeom>
          <a:noFill/>
          <a:ln>
            <a:noFill/>
          </a:ln>
        </p:spPr>
      </p:pic>
      <p:sp>
        <p:nvSpPr>
          <p:cNvPr id="266" name="Google Shape;266;p30"/>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3F3F3F"/>
                </a:solidFill>
                <a:latin typeface="Arial"/>
                <a:ea typeface="Arial"/>
                <a:cs typeface="Arial"/>
                <a:sym typeface="Arial"/>
              </a:rPr>
              <a:t>نشاط 4&amp; 5 بمجموعة أدوات المناصرة </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sym typeface="Open Sans"/>
              </a:rPr>
              <a:t>خطوة 5: تطوير خطة استراتيجية وأنشطة</a:t>
            </a:r>
            <a:endParaRPr sz="3200" dirty="0"/>
          </a:p>
        </p:txBody>
      </p:sp>
      <p:sp>
        <p:nvSpPr>
          <p:cNvPr id="273" name="Google Shape;273;p33"/>
          <p:cNvSpPr txBox="1">
            <a:spLocks noGrp="1"/>
          </p:cNvSpPr>
          <p:nvPr>
            <p:ph type="body" idx="1"/>
          </p:nvPr>
        </p:nvSpPr>
        <p:spPr>
          <a:xfrm>
            <a:off x="479863" y="1894222"/>
            <a:ext cx="11332386" cy="3536946"/>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هذه هي الخطوة التي يتم فيها تحويل التخطيط إلى أنشطة فعالة.</a:t>
            </a:r>
          </a:p>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يمكن الدمج بين أدوات الاتصال والتسويق المختلفة أو استخدام واحدة فقط والتي تلبي احتياجاتك.</a:t>
            </a:r>
          </a:p>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يتم سرد عدد من الأنشطة المحتملة أدناه:</a:t>
            </a:r>
          </a:p>
          <a:p>
            <a:pPr marL="355600" lvl="0" indent="-342900" algn="r" rtl="1">
              <a:lnSpc>
                <a:spcPct val="150000"/>
              </a:lnSpc>
              <a:spcBef>
                <a:spcPts val="0"/>
              </a:spcBef>
              <a:spcAft>
                <a:spcPts val="0"/>
              </a:spcAft>
              <a:buClr>
                <a:schemeClr val="dk2"/>
              </a:buClr>
              <a:buSzPts val="2200"/>
              <a:buFont typeface="Courier New" panose="02070309020205020404" pitchFamily="49" charset="0"/>
              <a:buChar char="o"/>
            </a:pPr>
            <a:r>
              <a:rPr lang="ar-EG" sz="2000" dirty="0">
                <a:solidFill>
                  <a:srgbClr val="3F3F3F"/>
                </a:solidFill>
                <a:latin typeface="Open Sans"/>
                <a:ea typeface="Open Sans"/>
                <a:cs typeface="Open Sans"/>
                <a:sym typeface="Open Sans"/>
              </a:rPr>
              <a:t>تنظيم أحداث المكتبة المفتوحة ودعوة المسؤولين للحضور.</a:t>
            </a:r>
          </a:p>
          <a:p>
            <a:pPr marL="355600" lvl="0" indent="-342900" algn="r" rtl="1">
              <a:lnSpc>
                <a:spcPct val="150000"/>
              </a:lnSpc>
              <a:spcBef>
                <a:spcPts val="0"/>
              </a:spcBef>
              <a:spcAft>
                <a:spcPts val="0"/>
              </a:spcAft>
              <a:buClr>
                <a:schemeClr val="dk2"/>
              </a:buClr>
              <a:buSzPts val="2200"/>
              <a:buFont typeface="Courier New" panose="02070309020205020404" pitchFamily="49" charset="0"/>
              <a:buChar char="o"/>
            </a:pPr>
            <a:r>
              <a:rPr lang="ar-EG" sz="2000" dirty="0">
                <a:solidFill>
                  <a:srgbClr val="3F3F3F"/>
                </a:solidFill>
                <a:latin typeface="Open Sans"/>
                <a:ea typeface="Open Sans"/>
                <a:cs typeface="Open Sans"/>
                <a:sym typeface="Open Sans"/>
              </a:rPr>
              <a:t>باستخدام العرض التقديمي لمناصرة البحوث من أجل الحياة، قم بعمل عروض تقديمية لهيئة التدريس، أو الطلاب، أو مجموعات البحث، أو الإدارة لإجراء مقابلات لجمع الشهادات حول استخدام وتأثير مصادر البحوث من أجل الحياة.</a:t>
            </a:r>
          </a:p>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يرجى الملاحظة: تحتوي مجموعة أدوات المناصرة الكاملة على مزيد من التفاصيل حول هذه الأنشطة المحتملة.</a:t>
            </a:r>
            <a:endParaRPr dirty="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0" y="214893"/>
            <a:ext cx="7911600"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خطوة 6: مراقبة النتائج وتقييمها</a:t>
            </a:r>
          </a:p>
        </p:txBody>
      </p:sp>
      <p:sp>
        <p:nvSpPr>
          <p:cNvPr id="280" name="Google Shape;280;p35"/>
          <p:cNvSpPr txBox="1">
            <a:spLocks noGrp="1"/>
          </p:cNvSpPr>
          <p:nvPr>
            <p:ph type="body" idx="1"/>
          </p:nvPr>
        </p:nvSpPr>
        <p:spPr>
          <a:xfrm>
            <a:off x="479863" y="1894222"/>
            <a:ext cx="11332386" cy="4596518"/>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لمراقبة تقدم المشروع ، يجب على المخططين تقييم كل هدف على فترات منتظمة.</a:t>
            </a:r>
          </a:p>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  إذا وجدوا أن أحد الأهداف يتقدم ببطء أكثر من الأهداف الأخرى، فقد تكون الأنشطة الخاصة بهذا الهدف غير فعالة وقد تحتاج إلى تغيير.</a:t>
            </a:r>
          </a:p>
          <a:p>
            <a:pPr marL="355600" lvl="0" indent="-342900" algn="r" rtl="1">
              <a:lnSpc>
                <a:spcPct val="150000"/>
              </a:lnSpc>
              <a:spcBef>
                <a:spcPts val="0"/>
              </a:spcBef>
              <a:spcAft>
                <a:spcPts val="0"/>
              </a:spcAft>
              <a:buClr>
                <a:schemeClr val="dk2"/>
              </a:buClr>
              <a:buSzPts val="2200"/>
              <a:buChar char="●"/>
            </a:pPr>
            <a:r>
              <a:rPr lang="ar-EG" sz="2000" dirty="0">
                <a:solidFill>
                  <a:srgbClr val="3F3F3F"/>
                </a:solidFill>
                <a:latin typeface="Open Sans"/>
                <a:ea typeface="Open Sans"/>
                <a:cs typeface="Open Sans"/>
                <a:sym typeface="Open Sans"/>
              </a:rPr>
              <a:t>فيما يلي عدة أمثلة لأدوات تقييم أهداف معينة:</a:t>
            </a:r>
          </a:p>
          <a:p>
            <a:pPr marL="355600" lvl="0" indent="-342900" algn="r" rtl="1">
              <a:lnSpc>
                <a:spcPct val="150000"/>
              </a:lnSpc>
              <a:spcBef>
                <a:spcPts val="0"/>
              </a:spcBef>
              <a:spcAft>
                <a:spcPts val="0"/>
              </a:spcAft>
              <a:buClr>
                <a:schemeClr val="dk2"/>
              </a:buClr>
              <a:buSzPts val="2200"/>
              <a:buFont typeface="Courier New" panose="02070309020205020404" pitchFamily="49" charset="0"/>
              <a:buChar char="o"/>
            </a:pPr>
            <a:r>
              <a:rPr lang="ar-EG" sz="2000" dirty="0">
                <a:solidFill>
                  <a:srgbClr val="3F3F3F"/>
                </a:solidFill>
                <a:latin typeface="Open Sans"/>
                <a:ea typeface="Open Sans"/>
                <a:cs typeface="Open Sans"/>
                <a:sym typeface="Open Sans"/>
              </a:rPr>
              <a:t>الأحداث المفتوحة: كم عدد الأشخاص الذين حضروا؟ هل كانوا راضين عن الحدث؟ يمكنك إجراء استبيان صغير حول الرضا لتوزيعه أثناء حدث مكتبتك.</a:t>
            </a:r>
          </a:p>
          <a:p>
            <a:pPr marL="355600" lvl="0" indent="-342900" algn="r" rtl="1">
              <a:lnSpc>
                <a:spcPct val="150000"/>
              </a:lnSpc>
              <a:spcBef>
                <a:spcPts val="0"/>
              </a:spcBef>
              <a:spcAft>
                <a:spcPts val="0"/>
              </a:spcAft>
              <a:buClr>
                <a:schemeClr val="dk2"/>
              </a:buClr>
              <a:buSzPts val="2200"/>
              <a:buFont typeface="Courier New" panose="02070309020205020404" pitchFamily="49" charset="0"/>
              <a:buChar char="o"/>
            </a:pPr>
            <a:r>
              <a:rPr lang="ar-EG" sz="2000" dirty="0">
                <a:solidFill>
                  <a:srgbClr val="3F3F3F"/>
                </a:solidFill>
                <a:latin typeface="Open Sans"/>
                <a:ea typeface="Open Sans"/>
                <a:cs typeface="Open Sans"/>
                <a:sym typeface="Open Sans"/>
              </a:rPr>
              <a:t>المقابلات: هل جمعت البيانات المقصودة التي كنت ترغب في الحصول عليها؟ إذا لم يكن كذلك ، فلماذا؟</a:t>
            </a:r>
          </a:p>
          <a:p>
            <a:pPr marL="355600" lvl="0" indent="-342900" algn="r" rtl="1">
              <a:lnSpc>
                <a:spcPct val="150000"/>
              </a:lnSpc>
              <a:spcBef>
                <a:spcPts val="0"/>
              </a:spcBef>
              <a:spcAft>
                <a:spcPts val="0"/>
              </a:spcAft>
              <a:buClr>
                <a:schemeClr val="dk2"/>
              </a:buClr>
              <a:buSzPts val="2200"/>
              <a:buFont typeface="Courier New" panose="02070309020205020404" pitchFamily="49" charset="0"/>
              <a:buChar char="o"/>
            </a:pPr>
            <a:r>
              <a:rPr lang="ar-EG" sz="2000" dirty="0">
                <a:solidFill>
                  <a:srgbClr val="3F3F3F"/>
                </a:solidFill>
                <a:latin typeface="Open Sans"/>
                <a:ea typeface="Open Sans"/>
                <a:cs typeface="Open Sans"/>
                <a:sym typeface="Open Sans"/>
              </a:rPr>
              <a:t>وسائل التواصل الاجتماعي: ما هي أهدافك المحددة لهذا النشاط؟ الإعجابات؟ ارتباط؟ أو ببساطة إنشاء حسابات على وسائل التواصل الإجتماعي؟</a:t>
            </a:r>
            <a:endParaRPr dirty="0">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نشاط جماعي</a:t>
            </a:r>
            <a:endParaRPr sz="3600" dirty="0">
              <a:solidFill>
                <a:srgbClr val="586F7C"/>
              </a:solidFill>
              <a:highlight>
                <a:srgbClr val="FFFF00"/>
              </a:highlight>
              <a:latin typeface="Open Sans"/>
              <a:ea typeface="Open Sans"/>
              <a:cs typeface="Open Sans"/>
              <a:sym typeface="Open Sans"/>
            </a:endParaRPr>
          </a:p>
        </p:txBody>
      </p:sp>
      <p:sp>
        <p:nvSpPr>
          <p:cNvPr id="287" name="Google Shape;287;p34"/>
          <p:cNvSpPr txBox="1">
            <a:spLocks noGrp="1"/>
          </p:cNvSpPr>
          <p:nvPr>
            <p:ph type="body" idx="1"/>
          </p:nvPr>
        </p:nvSpPr>
        <p:spPr>
          <a:xfrm>
            <a:off x="5573332" y="1878521"/>
            <a:ext cx="6259800" cy="4596600"/>
          </a:xfrm>
          <a:prstGeom prst="rect">
            <a:avLst/>
          </a:prstGeom>
          <a:noFill/>
          <a:ln>
            <a:noFill/>
          </a:ln>
        </p:spPr>
        <p:txBody>
          <a:bodyPr spcFirstLastPara="1" wrap="square" lIns="91425" tIns="45700" rIns="91425" bIns="45700" anchor="t" anchorCtr="0">
            <a:noAutofit/>
          </a:bodyPr>
          <a:lstStyle/>
          <a:p>
            <a:pPr marL="527050" lvl="0" indent="-374650" algn="l" rtl="0">
              <a:lnSpc>
                <a:spcPct val="150000"/>
              </a:lnSpc>
              <a:spcBef>
                <a:spcPts val="0"/>
              </a:spcBef>
              <a:spcAft>
                <a:spcPts val="0"/>
              </a:spcAft>
              <a:buClr>
                <a:srgbClr val="3F3F3F"/>
              </a:buClr>
              <a:buSzPts val="2200"/>
              <a:buFont typeface="Arial"/>
              <a:buNone/>
            </a:pPr>
            <a:endParaRPr sz="2800" dirty="0">
              <a:solidFill>
                <a:srgbClr val="3F3F3F"/>
              </a:solidFill>
              <a:highlight>
                <a:srgbClr val="FFFF00"/>
              </a:highlight>
              <a:latin typeface="Open Sans"/>
              <a:ea typeface="Open Sans"/>
              <a:cs typeface="Open Sans"/>
              <a:sym typeface="Open Sans"/>
            </a:endParaRPr>
          </a:p>
          <a:p>
            <a:pPr marL="565150" lvl="0" indent="-514350" algn="r" rtl="1">
              <a:lnSpc>
                <a:spcPct val="150000"/>
              </a:lnSpc>
              <a:spcBef>
                <a:spcPts val="0"/>
              </a:spcBef>
              <a:spcAft>
                <a:spcPts val="0"/>
              </a:spcAft>
              <a:buClr>
                <a:srgbClr val="3F3F3F"/>
              </a:buClr>
              <a:buSzPts val="2800"/>
              <a:buFont typeface="Arial"/>
              <a:buAutoNum type="arabicPeriod"/>
            </a:pPr>
            <a:r>
              <a:rPr lang="ar-EG" sz="2800" dirty="0">
                <a:solidFill>
                  <a:srgbClr val="3F3F3F"/>
                </a:solidFill>
                <a:latin typeface="Open Sans"/>
                <a:ea typeface="Open Sans"/>
                <a:cs typeface="Open Sans"/>
                <a:sym typeface="Open Sans"/>
              </a:rPr>
              <a:t>قائمة الأنشطة للخطة الاستراتيجية.</a:t>
            </a:r>
          </a:p>
          <a:p>
            <a:pPr marL="508000" lvl="0" indent="-457200" algn="r" rtl="1">
              <a:lnSpc>
                <a:spcPct val="150000"/>
              </a:lnSpc>
              <a:spcBef>
                <a:spcPts val="0"/>
              </a:spcBef>
              <a:spcAft>
                <a:spcPts val="0"/>
              </a:spcAft>
              <a:buClr>
                <a:srgbClr val="3F3F3F"/>
              </a:buClr>
              <a:buSzPts val="2800"/>
              <a:buFont typeface="Courier New" panose="02070309020205020404" pitchFamily="49" charset="0"/>
              <a:buChar char="o"/>
            </a:pPr>
            <a:r>
              <a:rPr lang="ar-EG" sz="2800" dirty="0">
                <a:solidFill>
                  <a:srgbClr val="3F3F3F"/>
                </a:solidFill>
                <a:latin typeface="Open Sans"/>
                <a:ea typeface="Open Sans"/>
                <a:cs typeface="Open Sans"/>
                <a:sym typeface="Open Sans"/>
              </a:rPr>
              <a:t>ستساعد هذه الأنشطة في تحقيق أهدافك.</a:t>
            </a:r>
          </a:p>
          <a:p>
            <a:pPr marL="50800" lvl="0" indent="0" algn="r" rtl="1">
              <a:lnSpc>
                <a:spcPct val="150000"/>
              </a:lnSpc>
              <a:spcBef>
                <a:spcPts val="0"/>
              </a:spcBef>
              <a:spcAft>
                <a:spcPts val="0"/>
              </a:spcAft>
              <a:buClr>
                <a:srgbClr val="3F3F3F"/>
              </a:buClr>
              <a:buSzPts val="2800"/>
              <a:buNone/>
            </a:pPr>
            <a:r>
              <a:rPr lang="ar-EG" sz="2800" dirty="0">
                <a:solidFill>
                  <a:srgbClr val="3F3F3F"/>
                </a:solidFill>
                <a:latin typeface="Open Sans"/>
                <a:ea typeface="Open Sans"/>
                <a:cs typeface="Open Sans"/>
                <a:sym typeface="Open Sans"/>
              </a:rPr>
              <a:t>2. طرق العصف الذهني لتقييم كل نشاط.</a:t>
            </a:r>
            <a:endParaRPr sz="2800" dirty="0">
              <a:solidFill>
                <a:srgbClr val="3F3F3F"/>
              </a:solidFill>
              <a:latin typeface="Open Sans"/>
              <a:ea typeface="Open Sans"/>
              <a:cs typeface="Open Sans"/>
              <a:sym typeface="Open Sans"/>
            </a:endParaRPr>
          </a:p>
        </p:txBody>
      </p:sp>
      <p:pic>
        <p:nvPicPr>
          <p:cNvPr id="288" name="Google Shape;288;p34"/>
          <p:cNvPicPr preferRelativeResize="0"/>
          <p:nvPr/>
        </p:nvPicPr>
        <p:blipFill rotWithShape="1">
          <a:blip r:embed="rId3">
            <a:alphaModFix/>
          </a:blip>
          <a:srcRect l="12595" r="14131" b="12822"/>
          <a:stretch/>
        </p:blipFill>
        <p:spPr>
          <a:xfrm>
            <a:off x="515822" y="1927198"/>
            <a:ext cx="3838499" cy="3313075"/>
          </a:xfrm>
          <a:prstGeom prst="rect">
            <a:avLst/>
          </a:prstGeom>
          <a:noFill/>
          <a:ln>
            <a:noFill/>
          </a:ln>
        </p:spPr>
      </p:pic>
      <p:sp>
        <p:nvSpPr>
          <p:cNvPr id="289" name="Google Shape;289;p34"/>
          <p:cNvSpPr txBox="1"/>
          <p:nvPr/>
        </p:nvSpPr>
        <p:spPr>
          <a:xfrm>
            <a:off x="209581" y="1678421"/>
            <a:ext cx="7628100" cy="400200"/>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ar-EG" sz="1400" b="0" i="0" u="none" strike="noStrike" cap="none" dirty="0">
                <a:solidFill>
                  <a:srgbClr val="3F3F3F"/>
                </a:solidFill>
                <a:latin typeface="Arial"/>
                <a:ea typeface="Arial"/>
                <a:cs typeface="Arial"/>
                <a:sym typeface="Arial"/>
              </a:rPr>
              <a:t>نشاط 6 في مجموعة أدوات المناصرة</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2227699" y="452454"/>
            <a:ext cx="5547771"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الملخص</a:t>
            </a:r>
            <a:endParaRPr sz="3600" dirty="0">
              <a:solidFill>
                <a:srgbClr val="586F7C"/>
              </a:solidFill>
              <a:latin typeface="Open Sans"/>
              <a:ea typeface="Open Sans"/>
              <a:cs typeface="Open Sans"/>
              <a:sym typeface="Open Sans"/>
            </a:endParaRPr>
          </a:p>
        </p:txBody>
      </p:sp>
      <p:sp>
        <p:nvSpPr>
          <p:cNvPr id="296" name="Google Shape;296;p42"/>
          <p:cNvSpPr txBox="1">
            <a:spLocks noGrp="1"/>
          </p:cNvSpPr>
          <p:nvPr>
            <p:ph type="body" idx="1"/>
          </p:nvPr>
        </p:nvSpPr>
        <p:spPr>
          <a:xfrm>
            <a:off x="212275" y="2217201"/>
            <a:ext cx="11462700" cy="4461300"/>
          </a:xfrm>
          <a:prstGeom prst="rect">
            <a:avLst/>
          </a:prstGeom>
          <a:noFill/>
          <a:ln>
            <a:noFill/>
          </a:ln>
        </p:spPr>
        <p:txBody>
          <a:bodyPr spcFirstLastPara="1" wrap="square" lIns="91425" tIns="45700" rIns="91425" bIns="45700" anchor="t" anchorCtr="0">
            <a:noAutofit/>
          </a:bodyPr>
          <a:lstStyle/>
          <a:p>
            <a:pPr marL="355600" lvl="0" indent="-342900" algn="r" rtl="1">
              <a:lnSpc>
                <a:spcPct val="10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ركز هذا الدرس على استخدام مجموعة أدوات مناصرة البحوث من أجل الحياة لتطوير استراتيجية مناصرة للمكتبة.</a:t>
            </a:r>
          </a:p>
          <a:p>
            <a:pPr marL="355600" lvl="0" indent="-342900" algn="r" rtl="1">
              <a:lnSpc>
                <a:spcPct val="10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ركزت الخطة في البداية على مؤسسات المجموعة "ب" والحاجة إلى الحصول على أموال مقابل الرسوم السنوية، والخطة كانت مفيدة لجميع المؤسسات التي تستخدم أو تخطط لاستخدام البحوث من أجل الحياة.</a:t>
            </a:r>
          </a:p>
          <a:p>
            <a:pPr marL="355600" lvl="0" indent="-342900" algn="r" rtl="1">
              <a:lnSpc>
                <a:spcPct val="10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يمكن أن تؤدي المناصرة إلى تحسين رؤية المكتبة وزيادة الوعي حول المصادر.</a:t>
            </a:r>
          </a:p>
          <a:p>
            <a:pPr marL="355600" lvl="0" indent="-342900" algn="r" rtl="1">
              <a:lnSpc>
                <a:spcPct val="100000"/>
              </a:lnSpc>
              <a:spcBef>
                <a:spcPts val="600"/>
              </a:spcBef>
              <a:spcAft>
                <a:spcPts val="600"/>
              </a:spcAft>
              <a:buClr>
                <a:schemeClr val="dk2"/>
              </a:buClr>
              <a:buSzPts val="2200"/>
              <a:buChar char="●"/>
            </a:pPr>
            <a:r>
              <a:rPr lang="ar-EG" dirty="0">
                <a:solidFill>
                  <a:srgbClr val="3F3F3F"/>
                </a:solidFill>
                <a:latin typeface="Open Sans"/>
                <a:ea typeface="Open Sans"/>
                <a:cs typeface="Open Sans"/>
                <a:sym typeface="Open Sans"/>
              </a:rPr>
              <a:t>ستساعد التدريبات الموجودة في مجموعة الأدوات في تطوير خطة لمؤسسة ما - بناءً على الأهداف والغايات الخاصة بحالة معينة.</a:t>
            </a:r>
            <a:endParaRPr dirty="0">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
          <p:cNvSpPr txBox="1">
            <a:spLocks noGrp="1"/>
          </p:cNvSpPr>
          <p:nvPr>
            <p:ph type="title"/>
          </p:nvPr>
        </p:nvSpPr>
        <p:spPr>
          <a:xfrm>
            <a:off x="2184741" y="378812"/>
            <a:ext cx="581165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dirty="0">
                <a:solidFill>
                  <a:schemeClr val="tx1"/>
                </a:solidFill>
              </a:rPr>
              <a:t>مصادر إضافية</a:t>
            </a:r>
            <a:endParaRPr dirty="0">
              <a:solidFill>
                <a:schemeClr val="tx1"/>
              </a:solidFill>
            </a:endParaRPr>
          </a:p>
        </p:txBody>
      </p:sp>
      <p:sp>
        <p:nvSpPr>
          <p:cNvPr id="302" name="Google Shape;302;p9"/>
          <p:cNvSpPr txBox="1"/>
          <p:nvPr/>
        </p:nvSpPr>
        <p:spPr>
          <a:xfrm>
            <a:off x="253218" y="1913206"/>
            <a:ext cx="10792491" cy="34075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J CARMICHAEL. ‘Frontline Advocacy Toolkit’. Text. ALA (American Library Association), 22 August 2018. Accessed June 23, 2021 </a:t>
            </a:r>
            <a:r>
              <a:rPr lang="en-US" sz="24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http://www.ala.org/advocacy/frontline-advocacy-toolkit</a:t>
            </a:r>
            <a:r>
              <a:rPr lang="en-US" sz="2400" b="0" i="0" u="none" strike="noStrike" cap="none">
                <a:solidFill>
                  <a:schemeClr val="accent5"/>
                </a:solidFill>
                <a:latin typeface="Open Sans"/>
                <a:ea typeface="Open Sans"/>
                <a:cs typeface="Open Sans"/>
                <a:sym typeface="Open Sans"/>
              </a:rPr>
              <a:t> </a:t>
            </a:r>
            <a:endParaRPr sz="2400" b="0" i="0" u="none" strike="noStrike" cap="none">
              <a:solidFill>
                <a:schemeClr val="accent5"/>
              </a:solidFill>
              <a:latin typeface="Open Sans"/>
              <a:ea typeface="Open Sans"/>
              <a:cs typeface="Open Sans"/>
              <a:sym typeface="Open Sans"/>
            </a:endParaRPr>
          </a:p>
          <a:p>
            <a:pPr marL="342900" marR="0" lvl="0" indent="-190500" algn="l" rtl="0">
              <a:lnSpc>
                <a:spcPct val="107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a:p>
            <a:pPr marL="342900" marR="0" lvl="0" indent="-342900" algn="l" rtl="0">
              <a:lnSpc>
                <a:spcPct val="107000"/>
              </a:lnSpc>
              <a:spcBef>
                <a:spcPts val="120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Research4Life. ‘Library Advocacy Toolkit’ Presentation. Accessed  June 23, 2021. </a:t>
            </a:r>
            <a:r>
              <a:rPr lang="en-US" sz="2400" b="0" i="0" u="sng" strike="noStrike" cap="none">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https://www.research4life.org/wp-content/uploads/2019/02/Research4Life-Advocacy-Toolkit-presentation.pptx</a:t>
            </a:r>
            <a:r>
              <a:rPr lang="en-US" sz="2400" b="0" i="0" u="none" strike="noStrike" cap="none">
                <a:solidFill>
                  <a:schemeClr val="accent5"/>
                </a:solidFill>
                <a:latin typeface="Open Sans"/>
                <a:ea typeface="Open Sans"/>
                <a:cs typeface="Open Sans"/>
                <a:sym typeface="Open Sans"/>
              </a:rPr>
              <a:t> </a:t>
            </a:r>
            <a:endParaRPr sz="2400" b="0" i="0" u="none" strike="noStrike" cap="none">
              <a:solidFill>
                <a:schemeClr val="accent5"/>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a:t>
            </a:r>
            <a:r>
              <a:rPr lang="ar-EG">
                <a:solidFill>
                  <a:srgbClr val="586F7C"/>
                </a:solidFill>
                <a:latin typeface="Open Sans"/>
                <a:ea typeface="Open Sans"/>
                <a:cs typeface="Open Sans"/>
                <a:sym typeface="Open Sans"/>
              </a:rPr>
              <a:t>إلى :</a:t>
            </a:r>
            <a:endParaRPr dirty="0">
              <a:solidFill>
                <a:srgbClr val="586F7C"/>
              </a:solidFill>
              <a:latin typeface="Open Sans"/>
              <a:ea typeface="Open Sans"/>
              <a:cs typeface="Open Sans"/>
              <a:sym typeface="Open Sans"/>
            </a:endParaRPr>
          </a:p>
        </p:txBody>
      </p:sp>
      <p:sp>
        <p:nvSpPr>
          <p:cNvPr id="345" name="Google Shape;345;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قم بزيارتنا على </a:t>
            </a:r>
            <a:r>
              <a:rPr lang="en-US" sz="2000" dirty="0">
                <a:solidFill>
                  <a:srgbClr val="586F7C"/>
                </a:solidFill>
                <a:latin typeface="Open Sans"/>
                <a:ea typeface="Open Sans"/>
                <a:cs typeface="Open Sans"/>
                <a:sym typeface="Open Sans"/>
                <a:hlinkClick r:id="rId3"/>
              </a:rPr>
              <a:t>www.research4life.org</a:t>
            </a:r>
            <a:r>
              <a:rPr lang="en-US" sz="2000"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اتصل بنا على  </a:t>
            </a:r>
            <a:r>
              <a:rPr lang="en-US" sz="2000" dirty="0">
                <a:solidFill>
                  <a:srgbClr val="586F7C"/>
                </a:solidFill>
                <a:latin typeface="Open Sans"/>
                <a:ea typeface="Open Sans"/>
                <a:cs typeface="Open Sans"/>
                <a:sym typeface="Open Sans"/>
              </a:rPr>
              <a:t>r4l@research4life.org</a:t>
            </a: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تعرف على مواد التدريب الأخرى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4"/>
              </a:rPr>
              <a:t>www.research4life.org/training</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اشترك في النشرة الإخبارية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www.research4life.org/newsletter</a:t>
            </a:r>
            <a:r>
              <a:rPr lang="en-US" sz="2000" dirty="0">
                <a:solidFill>
                  <a:srgbClr val="586F7C"/>
                </a:solidFill>
                <a:latin typeface="Open Sans"/>
                <a:ea typeface="Open Sans"/>
                <a:cs typeface="Open Sans"/>
                <a:sym typeface="Open Sans"/>
              </a:rPr>
              <a:t>]</a:t>
            </a: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تحقق من مقاطع فيديو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https://bit.ly/2w3CU5C</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تابعنا على </a:t>
            </a:r>
            <a:r>
              <a:rPr lang="en-US" sz="2000" dirty="0">
                <a:solidFill>
                  <a:srgbClr val="586F7C"/>
                </a:solidFill>
                <a:latin typeface="Open Sans"/>
                <a:ea typeface="Open Sans"/>
                <a:cs typeface="Open Sans"/>
                <a:sym typeface="Open Sans"/>
              </a:rPr>
              <a:t>Twitter @ r4lpartnership </a:t>
            </a:r>
            <a:r>
              <a:rPr lang="ar-EG" sz="2000" dirty="0">
                <a:solidFill>
                  <a:srgbClr val="586F7C"/>
                </a:solidFill>
                <a:latin typeface="Open Sans"/>
                <a:ea typeface="Open Sans"/>
                <a:cs typeface="Open Sans"/>
                <a:sym typeface="Open Sans"/>
              </a:rPr>
              <a:t>و </a:t>
            </a:r>
            <a:r>
              <a:rPr lang="en-US" sz="2000" dirty="0">
                <a:solidFill>
                  <a:srgbClr val="586F7C"/>
                </a:solidFill>
                <a:latin typeface="Open Sans"/>
                <a:ea typeface="Open Sans"/>
                <a:cs typeface="Open Sans"/>
                <a:sym typeface="Open Sans"/>
              </a:rPr>
              <a:t>Facebook @ R4Lpartnership</a:t>
            </a:r>
            <a:endParaRPr lang="en-US" sz="2000" dirty="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7694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44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44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a:t>
            </a:r>
            <a:r>
              <a:rPr lang="nl-NL" sz="2400" dirty="0">
                <a:solidFill>
                  <a:schemeClr val="bg2"/>
                </a:solidFill>
                <a:latin typeface="+mn-lt"/>
                <a:ea typeface="Open Sans"/>
                <a:cs typeface="Open Sans"/>
                <a:sym typeface="Open Sans"/>
              </a:rPr>
              <a:t>Research4Life</a:t>
            </a:r>
            <a:r>
              <a:rPr lang="ar-EG" sz="2400">
                <a:solidFill>
                  <a:schemeClr val="bg2"/>
                </a:solidFill>
                <a:latin typeface="+mn-lt"/>
                <a:ea typeface="Open Sans"/>
                <a:cs typeface="Open Sans"/>
                <a:sym typeface="Open Sans"/>
              </a:rPr>
              <a:t> </a:t>
            </a:r>
            <a:r>
              <a:rPr lang="nl-NL" sz="2400">
                <a:solidFill>
                  <a:schemeClr val="bg2"/>
                </a:solidFill>
                <a:latin typeface="+mn-lt"/>
                <a:ea typeface="Open Sans"/>
                <a:cs typeface="Open Sans"/>
                <a:sym typeface="Open Sans"/>
              </a:rPr>
              <a:t>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2424080" y="420834"/>
            <a:ext cx="5283005"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Font typeface="Gill Sans"/>
              <a:buNone/>
            </a:pPr>
            <a:r>
              <a:rPr lang="ar-EG" sz="3600" dirty="0">
                <a:solidFill>
                  <a:srgbClr val="586F7C"/>
                </a:solidFill>
                <a:latin typeface="Open Sans"/>
                <a:ea typeface="Open Sans"/>
                <a:cs typeface="Open Sans"/>
                <a:sym typeface="Open Sans"/>
              </a:rPr>
              <a:t>أهداف التعلم</a:t>
            </a:r>
            <a:endParaRPr sz="3600"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499064" y="2390494"/>
            <a:ext cx="10807800" cy="3599400"/>
          </a:xfrm>
          <a:prstGeom prst="rect">
            <a:avLst/>
          </a:prstGeom>
          <a:noFill/>
          <a:ln>
            <a:noFill/>
          </a:ln>
        </p:spPr>
        <p:txBody>
          <a:bodyPr spcFirstLastPara="1" wrap="square" lIns="91425" tIns="45700" rIns="91425" bIns="45700" anchor="t" anchorCtr="0">
            <a:normAutofit/>
          </a:bodyPr>
          <a:lstStyle/>
          <a:p>
            <a:pPr marL="355600" lvl="0" indent="-342900" algn="r" rtl="1">
              <a:lnSpc>
                <a:spcPct val="150000"/>
              </a:lnSpc>
              <a:spcBef>
                <a:spcPts val="0"/>
              </a:spcBef>
              <a:spcAft>
                <a:spcPts val="0"/>
              </a:spcAft>
              <a:buClr>
                <a:srgbClr val="3F3F3F"/>
              </a:buClr>
              <a:buSzPts val="2400"/>
              <a:buChar char="●"/>
            </a:pPr>
            <a:r>
              <a:rPr lang="ar-EG" dirty="0">
                <a:solidFill>
                  <a:srgbClr val="3F3F3F"/>
                </a:solidFill>
                <a:latin typeface="Simplified Arabic" panose="02020603050405020304" pitchFamily="18" charset="-78"/>
                <a:ea typeface="Open Sans"/>
                <a:cs typeface="Simplified Arabic" panose="02020603050405020304" pitchFamily="18" charset="-78"/>
                <a:sym typeface="Open Sans"/>
              </a:rPr>
              <a:t>تطبيق مجموعة أدوات مناصرة / أو/ حشد الدعم للبحوث من أجل الحياة</a:t>
            </a:r>
            <a:r>
              <a:rPr lang="en-US" dirty="0">
                <a:solidFill>
                  <a:srgbClr val="3F3F3F"/>
                </a:solidFill>
                <a:latin typeface="Simplified Arabic" panose="02020603050405020304" pitchFamily="18" charset="-78"/>
                <a:ea typeface="Open Sans"/>
                <a:cs typeface="Simplified Arabic" panose="02020603050405020304" pitchFamily="18" charset="-78"/>
                <a:sym typeface="Open Sans"/>
              </a:rPr>
              <a:t>Research4Life </a:t>
            </a:r>
            <a:r>
              <a:rPr lang="ar-EG" dirty="0">
                <a:solidFill>
                  <a:srgbClr val="3F3F3F"/>
                </a:solidFill>
                <a:latin typeface="Simplified Arabic" panose="02020603050405020304" pitchFamily="18" charset="-78"/>
                <a:ea typeface="Open Sans"/>
                <a:cs typeface="Simplified Arabic" panose="02020603050405020304" pitchFamily="18" charset="-78"/>
                <a:sym typeface="Open Sans"/>
              </a:rPr>
              <a:t> لعمل حالة للإدارة العليا وأصحاب المصلحة لديك للحصول على عضوية مؤسسية في البحوث من أجل الحياة أو الحفاظ عليها أو زيادة استخدامها.</a:t>
            </a:r>
            <a:endParaRPr sz="1200" dirty="0">
              <a:solidFill>
                <a:srgbClr val="3F3F3F"/>
              </a:solidFill>
              <a:latin typeface="Simplified Arabic" panose="02020603050405020304" pitchFamily="18" charset="-78"/>
              <a:ea typeface="Open Sans"/>
              <a:cs typeface="Simplified Arabic" panose="02020603050405020304" pitchFamily="18" charset="-78"/>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88" name="Google Shape;288;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9" name="Google Shape;289;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0" name="Google Shape;290;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91" name="Google Shape;291;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92" name="Google Shape;292;p1"/>
          <p:cNvSpPr/>
          <p:nvPr/>
        </p:nvSpPr>
        <p:spPr>
          <a:xfrm>
            <a:off x="1591800" y="2814175"/>
            <a:ext cx="9298800" cy="390872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3000"/>
              <a:buFont typeface="Arial"/>
              <a:buNone/>
              <a:tabLst/>
              <a:defRPr/>
            </a:pPr>
            <a:r>
              <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rPr>
              <a:t>لمزيد من المعلومات حول برامج البحوث من أجل الحياة </a:t>
            </a:r>
            <a:r>
              <a:rPr kumimoji="0" lang="en-US" sz="3000" b="0" i="0" u="none" strike="noStrike" kern="0" cap="none" spc="0" normalizeH="0" baseline="0" noProof="0" dirty="0">
                <a:ln>
                  <a:noFill/>
                </a:ln>
                <a:solidFill>
                  <a:srgbClr val="F8981D"/>
                </a:solidFill>
                <a:effectLst/>
                <a:uLnTx/>
                <a:uFillTx/>
                <a:latin typeface="Open Sans"/>
                <a:ea typeface="Open Sans"/>
                <a:cs typeface="Open Sans"/>
                <a:sym typeface="Open Sans"/>
              </a:rPr>
              <a:t>Research4Life</a:t>
            </a: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000" b="0" i="0" u="none" strike="noStrike" kern="0" cap="none" spc="0" normalizeH="0" baseline="0" noProof="0" dirty="0">
              <a:ln>
                <a:noFill/>
              </a:ln>
              <a:solidFill>
                <a:srgbClr val="F8981D"/>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8"/>
              </a:rPr>
              <a:t>www.research4life.org</a:t>
            </a:r>
            <a:endParaRPr kumimoji="0" sz="3000" b="0" i="0" u="none" strike="noStrike" kern="0" cap="none" spc="0" normalizeH="0" baseline="0" noProof="0" dirty="0">
              <a:ln>
                <a:noFill/>
              </a:ln>
              <a:solidFill>
                <a:srgbClr val="00489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br>
              <a:rPr kumimoji="0" lang="en-US" sz="3000" b="0" i="0" u="none" strike="noStrike" kern="0" cap="none" spc="0" normalizeH="0" baseline="0" noProof="0" dirty="0">
                <a:ln>
                  <a:noFill/>
                </a:ln>
                <a:solidFill>
                  <a:srgbClr val="F8981D"/>
                </a:solidFill>
                <a:effectLst/>
                <a:uLnTx/>
                <a:uFillTx/>
                <a:latin typeface="Open Sans"/>
                <a:ea typeface="Open Sans"/>
                <a:cs typeface="Open Sans"/>
                <a:sym typeface="Open Sans"/>
              </a:rPr>
            </a:br>
            <a:r>
              <a:rPr kumimoji="0" lang="en-US" sz="30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9"/>
              </a:rPr>
              <a:t>r4l@research4life.org</a:t>
            </a:r>
            <a:r>
              <a:rPr kumimoji="0" lang="en-US" sz="3000" b="0" i="0" u="none" strike="noStrike" kern="0" cap="none" spc="0" normalizeH="0" baseline="0" noProof="0" dirty="0">
                <a:ln>
                  <a:noFill/>
                </a:ln>
                <a:solidFill>
                  <a:srgbClr val="004890"/>
                </a:solidFill>
                <a:effectLst/>
                <a:uLnTx/>
                <a:uFillTx/>
                <a:latin typeface="Open Sans"/>
                <a:ea typeface="Open Sans"/>
                <a:cs typeface="Open Sans"/>
                <a:sym typeface="Open Sans"/>
              </a:rPr>
              <a:t>  </a:t>
            </a:r>
            <a:endParaRPr kumimoji="0" sz="3000" b="0" i="0" u="none" strike="noStrike" kern="0" cap="none" spc="0" normalizeH="0" baseline="0" noProof="0" dirty="0">
              <a:ln>
                <a:noFill/>
              </a:ln>
              <a:solidFill>
                <a:srgbClr val="00489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br>
              <a:rPr kumimoji="0" lang="en-US" sz="2000" b="0" i="0" u="none" strike="noStrike" kern="0" cap="none" spc="0" normalizeH="0" baseline="0" noProof="0" dirty="0">
                <a:ln>
                  <a:noFill/>
                </a:ln>
                <a:solidFill>
                  <a:srgbClr val="F8981D"/>
                </a:solidFill>
                <a:effectLst/>
                <a:uLnTx/>
                <a:uFillTx/>
                <a:latin typeface="Open Sans"/>
                <a:ea typeface="Open Sans"/>
                <a:cs typeface="Open Sans"/>
                <a:sym typeface="Open Sans"/>
              </a:rPr>
            </a:br>
            <a:br>
              <a:rPr kumimoji="0" lang="en-US" sz="2000" b="0" i="0" u="none" strike="noStrike" kern="0" cap="none" spc="0" normalizeH="0" baseline="0" noProof="0" dirty="0">
                <a:ln>
                  <a:noFill/>
                </a:ln>
                <a:solidFill>
                  <a:srgbClr val="586F7C"/>
                </a:solidFill>
                <a:effectLst/>
                <a:uLnTx/>
                <a:uFillTx/>
                <a:latin typeface="Open Sans"/>
                <a:ea typeface="Open Sans"/>
                <a:cs typeface="Open Sans"/>
                <a:sym typeface="Open Sans"/>
              </a:rPr>
            </a:br>
            <a:br>
              <a:rPr kumimoji="0" lang="en-US" sz="1400" b="0" i="0" u="none" strike="noStrike" kern="0" cap="none" spc="0" normalizeH="0" baseline="0" noProof="0" dirty="0">
                <a:ln>
                  <a:noFill/>
                </a:ln>
                <a:solidFill>
                  <a:srgbClr val="F8981D"/>
                </a:solidFill>
                <a:effectLst/>
                <a:uLnTx/>
                <a:uFillTx/>
                <a:latin typeface="Open Sans"/>
                <a:ea typeface="Open Sans"/>
                <a:cs typeface="Open Sans"/>
                <a:sym typeface="Open Sans"/>
              </a:rPr>
            </a:br>
            <a:endParaRPr kumimoji="0" sz="1400" b="0" i="0" u="none" strike="noStrike" kern="0" cap="none" spc="0" normalizeH="0" baseline="0" noProof="0" dirty="0">
              <a:ln>
                <a:noFill/>
              </a:ln>
              <a:solidFill>
                <a:srgbClr val="F8981D"/>
              </a:solidFill>
              <a:effectLst/>
              <a:uLnTx/>
              <a:uFillTx/>
              <a:latin typeface="Open Sans"/>
              <a:ea typeface="Open Sans"/>
              <a:cs typeface="Open Sans"/>
              <a:sym typeface="Open Sans"/>
            </a:endParaRPr>
          </a:p>
        </p:txBody>
      </p:sp>
      <p:sp>
        <p:nvSpPr>
          <p:cNvPr id="293" name="Google Shape;293;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1933128" y="378812"/>
            <a:ext cx="6021946"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المقدمة</a:t>
            </a:r>
            <a:endParaRPr sz="3600" dirty="0">
              <a:solidFill>
                <a:srgbClr val="586F7C"/>
              </a:solidFill>
              <a:latin typeface="Open Sans"/>
              <a:ea typeface="Open Sans"/>
              <a:cs typeface="Open Sans"/>
              <a:sym typeface="Open Sans"/>
            </a:endParaRPr>
          </a:p>
        </p:txBody>
      </p:sp>
      <p:grpSp>
        <p:nvGrpSpPr>
          <p:cNvPr id="99" name="Google Shape;99;p3"/>
          <p:cNvGrpSpPr/>
          <p:nvPr/>
        </p:nvGrpSpPr>
        <p:grpSpPr>
          <a:xfrm>
            <a:off x="193156" y="1877896"/>
            <a:ext cx="11805688" cy="4653380"/>
            <a:chOff x="-16707" y="-115796"/>
            <a:chExt cx="11805688" cy="4653380"/>
          </a:xfrm>
        </p:grpSpPr>
        <p:sp>
          <p:nvSpPr>
            <p:cNvPr id="100" name="Google Shape;100;p3"/>
            <p:cNvSpPr/>
            <p:nvPr/>
          </p:nvSpPr>
          <p:spPr>
            <a:xfrm rot="5400000">
              <a:off x="5434225" y="-1817172"/>
              <a:ext cx="4533148" cy="8176364"/>
            </a:xfrm>
            <a:prstGeom prst="round2SameRect">
              <a:avLst>
                <a:gd name="adj1" fmla="val 16667"/>
                <a:gd name="adj2" fmla="val 0"/>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16707" y="225726"/>
              <a:ext cx="7109770" cy="4090568"/>
            </a:xfrm>
            <a:prstGeom prst="rect">
              <a:avLst/>
            </a:prstGeom>
            <a:noFill/>
            <a:ln>
              <a:noFill/>
            </a:ln>
          </p:spPr>
          <p:txBody>
            <a:bodyPr spcFirstLastPara="1" wrap="square" lIns="247650" tIns="123825" rIns="247650" bIns="123825" anchor="ctr" anchorCtr="0">
              <a:noAutofit/>
            </a:bodyPr>
            <a:lstStyle/>
            <a:p>
              <a:pPr marL="457200" marR="0" lvl="0" indent="-355600" algn="just" rtl="1">
                <a:lnSpc>
                  <a:spcPct val="100000"/>
                </a:lnSpc>
                <a:spcBef>
                  <a:spcPts val="0"/>
                </a:spcBef>
                <a:spcAft>
                  <a:spcPts val="0"/>
                </a:spcAft>
                <a:buClr>
                  <a:srgbClr val="000000"/>
                </a:buClr>
                <a:buSzPts val="2000"/>
                <a:buFont typeface="Open Sans"/>
                <a:buChar char="●"/>
              </a:pPr>
              <a:r>
                <a:rPr lang="ar-EG" sz="2000" b="0" i="0" u="none" strike="noStrike" cap="none" dirty="0">
                  <a:solidFill>
                    <a:srgbClr val="3F3F3F"/>
                  </a:solidFill>
                  <a:latin typeface="Open Sans"/>
                  <a:ea typeface="Open Sans"/>
                  <a:cs typeface="Open Sans"/>
                  <a:sym typeface="Open Sans"/>
                </a:rPr>
                <a:t>تستخدم المواد الموجودة في مجموعة أدوات مناصرة البحوث من أجل الحياة ترخيص المشاع الإبداعي  </a:t>
              </a:r>
              <a:r>
                <a:rPr lang="en-US" sz="2000" b="0" i="0" u="none" strike="noStrike" cap="none" dirty="0">
                  <a:solidFill>
                    <a:srgbClr val="3F3F3F"/>
                  </a:solidFill>
                  <a:latin typeface="Open Sans"/>
                  <a:ea typeface="Open Sans"/>
                  <a:cs typeface="Open Sans"/>
                  <a:sym typeface="Open Sans"/>
                </a:rPr>
                <a:t>Creative Commons Attribution-</a:t>
              </a:r>
              <a:r>
                <a:rPr lang="en-US" sz="2000" b="0" i="0" u="none" strike="noStrike" cap="none" dirty="0" err="1">
                  <a:solidFill>
                    <a:srgbClr val="3F3F3F"/>
                  </a:solidFill>
                  <a:latin typeface="Open Sans"/>
                  <a:ea typeface="Open Sans"/>
                  <a:cs typeface="Open Sans"/>
                  <a:sym typeface="Open Sans"/>
                </a:rPr>
                <a:t>ShareAlike</a:t>
              </a:r>
              <a:r>
                <a:rPr lang="en-US" sz="2000" b="0" i="0" u="none" strike="noStrike" cap="none" dirty="0">
                  <a:solidFill>
                    <a:srgbClr val="3F3F3F"/>
                  </a:solidFill>
                  <a:latin typeface="Open Sans"/>
                  <a:ea typeface="Open Sans"/>
                  <a:cs typeface="Open Sans"/>
                  <a:sym typeface="Open Sans"/>
                </a:rPr>
                <a:t> 4.0 International (CC BY SA 4.0).</a:t>
              </a:r>
            </a:p>
            <a:p>
              <a:pPr marL="457200" marR="0" lvl="0" indent="-355600" algn="just" rtl="1">
                <a:lnSpc>
                  <a:spcPct val="100000"/>
                </a:lnSpc>
                <a:spcBef>
                  <a:spcPts val="0"/>
                </a:spcBef>
                <a:spcAft>
                  <a:spcPts val="0"/>
                </a:spcAft>
                <a:buClr>
                  <a:srgbClr val="000000"/>
                </a:buClr>
                <a:buSzPts val="2000"/>
                <a:buFont typeface="Open Sans"/>
                <a:buChar char="●"/>
              </a:pPr>
              <a:endParaRPr lang="en-US" sz="2000" b="0" i="0" u="none" strike="noStrike" cap="none" dirty="0">
                <a:solidFill>
                  <a:srgbClr val="3F3F3F"/>
                </a:solidFill>
                <a:latin typeface="Open Sans"/>
                <a:ea typeface="Open Sans"/>
                <a:cs typeface="Open Sans"/>
                <a:sym typeface="Open Sans"/>
              </a:endParaRPr>
            </a:p>
            <a:p>
              <a:pPr marL="457200" marR="0" lvl="0" indent="-355600" algn="just" rtl="1">
                <a:lnSpc>
                  <a:spcPct val="100000"/>
                </a:lnSpc>
                <a:spcBef>
                  <a:spcPts val="0"/>
                </a:spcBef>
                <a:spcAft>
                  <a:spcPts val="0"/>
                </a:spcAft>
                <a:buClr>
                  <a:srgbClr val="000000"/>
                </a:buClr>
                <a:buSzPts val="2000"/>
                <a:buFont typeface="Open Sans"/>
                <a:buChar char="●"/>
              </a:pPr>
              <a:r>
                <a:rPr lang="ar-EG" sz="2000" b="0" i="0" u="none" strike="noStrike" cap="none" dirty="0">
                  <a:solidFill>
                    <a:srgbClr val="3F3F3F"/>
                  </a:solidFill>
                  <a:latin typeface="Open Sans"/>
                  <a:ea typeface="Open Sans"/>
                  <a:cs typeface="Open Sans"/>
                  <a:sym typeface="Open Sans"/>
                </a:rPr>
                <a:t>يمكن للمستخدمين مشاركة (نسخة وإعادة توزيع المصادر على أي وسيط أو شكل) وتبني هذه المصادر (إعادة مزج المواد وتحويلها والبناء عليها لأي غرض، حتى لو كان تجاريًا).</a:t>
              </a:r>
            </a:p>
            <a:p>
              <a:pPr marL="457200" marR="0" lvl="0" indent="-355600" algn="just" rtl="1">
                <a:lnSpc>
                  <a:spcPct val="100000"/>
                </a:lnSpc>
                <a:spcBef>
                  <a:spcPts val="0"/>
                </a:spcBef>
                <a:spcAft>
                  <a:spcPts val="0"/>
                </a:spcAft>
                <a:buClr>
                  <a:srgbClr val="000000"/>
                </a:buClr>
                <a:buSzPts val="2000"/>
                <a:buFont typeface="Open Sans"/>
                <a:buChar char="●"/>
              </a:pPr>
              <a:endParaRPr lang="ar-EG" sz="2000" b="0" i="0" u="none" strike="noStrike" cap="none" dirty="0">
                <a:solidFill>
                  <a:srgbClr val="3F3F3F"/>
                </a:solidFill>
                <a:latin typeface="Open Sans"/>
                <a:ea typeface="Open Sans"/>
                <a:cs typeface="Open Sans"/>
                <a:sym typeface="Open Sans"/>
              </a:endParaRPr>
            </a:p>
            <a:p>
              <a:pPr marL="457200" marR="0" lvl="0" indent="-355600" algn="just" rtl="1">
                <a:lnSpc>
                  <a:spcPct val="100000"/>
                </a:lnSpc>
                <a:spcBef>
                  <a:spcPts val="0"/>
                </a:spcBef>
                <a:spcAft>
                  <a:spcPts val="0"/>
                </a:spcAft>
                <a:buClr>
                  <a:srgbClr val="000000"/>
                </a:buClr>
                <a:buSzPts val="2000"/>
                <a:buFont typeface="Open Sans"/>
                <a:buChar char="●"/>
              </a:pPr>
              <a:r>
                <a:rPr lang="ar-EG" sz="2000" b="0" i="0" u="none" strike="noStrike" cap="none" dirty="0">
                  <a:solidFill>
                    <a:srgbClr val="3F3F3F"/>
                  </a:solidFill>
                  <a:latin typeface="Open Sans"/>
                  <a:ea typeface="Open Sans"/>
                  <a:cs typeface="Open Sans"/>
                  <a:sym typeface="Open Sans"/>
                </a:rPr>
                <a:t>على المستخدمين منح الإسناد (منح الفضل المناسب، وتوفير رابط للترخيص والإشارة إذا ما تمت تغييرات) واستخدام نفس الترخيص في أي مستند تمت مراجعته.</a:t>
              </a:r>
              <a:endParaRPr sz="2000" b="0" i="0" u="none" strike="noStrike" cap="none" dirty="0">
                <a:solidFill>
                  <a:srgbClr val="3F3F3F"/>
                </a:solidFill>
                <a:latin typeface="Open Sans"/>
                <a:ea typeface="Open Sans"/>
                <a:cs typeface="Open Sans"/>
                <a:sym typeface="Open Sans"/>
              </a:endParaRPr>
            </a:p>
          </p:txBody>
        </p:sp>
        <p:sp>
          <p:nvSpPr>
            <p:cNvPr id="102" name="Google Shape;102;p3"/>
            <p:cNvSpPr/>
            <p:nvPr/>
          </p:nvSpPr>
          <p:spPr>
            <a:xfrm>
              <a:off x="7646346" y="-115796"/>
              <a:ext cx="3589351" cy="4537591"/>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7821563" y="-115796"/>
              <a:ext cx="3238915" cy="4187155"/>
            </a:xfrm>
            <a:prstGeom prst="rect">
              <a:avLst/>
            </a:prstGeom>
            <a:noFill/>
            <a:ln>
              <a:noFill/>
            </a:ln>
          </p:spPr>
          <p:txBody>
            <a:bodyPr spcFirstLastPara="1" wrap="square" lIns="121900" tIns="60950" rIns="121900" bIns="60950" anchor="ctr" anchorCtr="0">
              <a:noAutofit/>
            </a:bodyPr>
            <a:lstStyle/>
            <a:p>
              <a:pPr marL="0" marR="0" lvl="0" indent="0" algn="ctr" rtl="1">
                <a:lnSpc>
                  <a:spcPct val="90000"/>
                </a:lnSpc>
                <a:spcBef>
                  <a:spcPts val="0"/>
                </a:spcBef>
                <a:spcAft>
                  <a:spcPts val="0"/>
                </a:spcAft>
                <a:buClr>
                  <a:srgbClr val="000000"/>
                </a:buClr>
                <a:buSzPts val="3200"/>
                <a:buFont typeface="Arial"/>
                <a:buNone/>
              </a:pPr>
              <a:r>
                <a:rPr lang="ar-EG" sz="3200" b="0" i="0" u="none" strike="noStrike" cap="none" dirty="0">
                  <a:solidFill>
                    <a:schemeClr val="lt1"/>
                  </a:solidFill>
                  <a:latin typeface="Open Sans"/>
                  <a:ea typeface="Open Sans"/>
                  <a:cs typeface="Open Sans"/>
                  <a:sym typeface="Open Sans"/>
                </a:rPr>
                <a:t>مناصرة البحوث من أجل الحياة</a:t>
              </a:r>
              <a:endParaRPr sz="32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تعريف المناصرة / أو/ حشد الدعم </a:t>
            </a:r>
            <a:endParaRPr sz="3600" dirty="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0937825" cy="3645075"/>
            <a:chOff x="0" y="565339"/>
            <a:chExt cx="10937825" cy="3645075"/>
          </a:xfrm>
        </p:grpSpPr>
        <p:sp>
          <p:nvSpPr>
            <p:cNvPr id="111" name="Google Shape;111;p4"/>
            <p:cNvSpPr/>
            <p:nvPr/>
          </p:nvSpPr>
          <p:spPr>
            <a:xfrm>
              <a:off x="414725" y="565339"/>
              <a:ext cx="10523100" cy="35499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p:nvPr/>
          </p:nvSpPr>
          <p:spPr>
            <a:xfrm>
              <a:off x="380661" y="823200"/>
              <a:ext cx="10176600" cy="3203100"/>
            </a:xfrm>
            <a:prstGeom prst="rect">
              <a:avLst/>
            </a:prstGeom>
            <a:noFill/>
            <a:ln>
              <a:noFill/>
            </a:ln>
          </p:spPr>
          <p:txBody>
            <a:bodyPr spcFirstLastPara="1" wrap="square" lIns="140950" tIns="140950" rIns="140950" bIns="140950" anchor="ctr" anchorCtr="0">
              <a:noAutofit/>
            </a:bodyPr>
            <a:lstStyle/>
            <a:p>
              <a:pPr marL="0" marR="0" lvl="0" indent="0" algn="ctr" rtl="1">
                <a:lnSpc>
                  <a:spcPct val="90000"/>
                </a:lnSpc>
                <a:spcBef>
                  <a:spcPts val="0"/>
                </a:spcBef>
                <a:spcAft>
                  <a:spcPts val="0"/>
                </a:spcAft>
                <a:buClr>
                  <a:srgbClr val="000000"/>
                </a:buClr>
                <a:buSzPts val="3700"/>
                <a:buFont typeface="Arial"/>
                <a:buNone/>
              </a:pPr>
              <a:r>
                <a:rPr lang="en-US" sz="3700" b="0" i="0" u="none" strike="noStrike" cap="none" dirty="0">
                  <a:solidFill>
                    <a:schemeClr val="lt1"/>
                  </a:solidFill>
                  <a:latin typeface="Arial"/>
                  <a:ea typeface="Arial"/>
                  <a:cs typeface="Arial"/>
                  <a:sym typeface="Arial"/>
                </a:rPr>
                <a:t>“</a:t>
              </a:r>
              <a:r>
                <a:rPr lang="ar-EG" sz="3700" b="0" i="0" u="none" strike="noStrike" cap="none" dirty="0">
                  <a:solidFill>
                    <a:schemeClr val="lt1"/>
                  </a:solidFill>
                  <a:latin typeface="Arial"/>
                  <a:ea typeface="Arial"/>
                  <a:cs typeface="Arial"/>
                  <a:sym typeface="Arial"/>
                </a:rPr>
                <a:t>المناصرة هي عملية مدروسة، تستند إلى أدلة مثبتة، للتأثير بشكل مباشر وغير مباشر على صانعي القرار وأصحاب المصلحة والجماهير ذات الصلة لدعم وتنفيذ الإجراءات التي تساهم في تعزيز الوصول إلى المعرفة العلمية</a:t>
              </a:r>
              <a:r>
                <a:rPr lang="en-US" sz="3700" b="0" i="0" u="none" strike="noStrike" cap="none" dirty="0">
                  <a:solidFill>
                    <a:schemeClr val="lt1"/>
                  </a:solidFill>
                  <a:latin typeface="Arial"/>
                  <a:ea typeface="Arial"/>
                  <a:cs typeface="Arial"/>
                  <a:sym typeface="Arial"/>
                </a:rPr>
                <a:t>.”</a:t>
              </a:r>
              <a:endParaRPr sz="3700" b="0" i="0" u="none" strike="noStrike" cap="none" dirty="0">
                <a:solidFill>
                  <a:schemeClr val="lt1"/>
                </a:solidFill>
                <a:latin typeface="Arial"/>
                <a:ea typeface="Arial"/>
                <a:cs typeface="Arial"/>
                <a:sym typeface="Arial"/>
              </a:endParaRPr>
            </a:p>
          </p:txBody>
        </p:sp>
        <p:sp>
          <p:nvSpPr>
            <p:cNvPr id="113" name="Google Shape;113;p4"/>
            <p:cNvSpPr/>
            <p:nvPr/>
          </p:nvSpPr>
          <p:spPr>
            <a:xfrm>
              <a:off x="0" y="3597694"/>
              <a:ext cx="10523095" cy="6127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0" y="3597694"/>
              <a:ext cx="10523095" cy="612720"/>
            </a:xfrm>
            <a:prstGeom prst="rect">
              <a:avLst/>
            </a:prstGeom>
            <a:noFill/>
            <a:ln>
              <a:noFill/>
            </a:ln>
          </p:spPr>
          <p:txBody>
            <a:bodyPr spcFirstLastPara="1" wrap="square" lIns="334100" tIns="46975" rIns="263125" bIns="46975" anchor="t" anchorCtr="0">
              <a:noAutofit/>
            </a:bodyPr>
            <a:lstStyle/>
            <a:p>
              <a:pPr marL="285750" marR="0" lvl="1" indent="-101600" algn="l" rtl="0">
                <a:lnSpc>
                  <a:spcPct val="9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grpSp>
      <p:sp>
        <p:nvSpPr>
          <p:cNvPr id="115" name="Google Shape;115;p4"/>
          <p:cNvSpPr txBox="1"/>
          <p:nvPr/>
        </p:nvSpPr>
        <p:spPr>
          <a:xfrm>
            <a:off x="613691" y="1858780"/>
            <a:ext cx="9064220" cy="646290"/>
          </a:xfrm>
          <a:prstGeom prst="rect">
            <a:avLst/>
          </a:prstGeom>
          <a:noFill/>
          <a:ln>
            <a:noFill/>
          </a:ln>
        </p:spPr>
        <p:txBody>
          <a:bodyPr spcFirstLastPara="1" wrap="square" lIns="91425" tIns="45700" rIns="91425" bIns="45700" anchor="t" anchorCtr="0">
            <a:spAutoFit/>
          </a:bodyPr>
          <a:lstStyle/>
          <a:p>
            <a:pPr lvl="0" algn="r" rtl="1">
              <a:buSzPts val="3600"/>
            </a:pPr>
            <a:r>
              <a:rPr lang="ar-EG" sz="3600" dirty="0">
                <a:solidFill>
                  <a:schemeClr val="bg2"/>
                </a:solidFill>
                <a:latin typeface="Open Sans"/>
                <a:ea typeface="Open Sans"/>
                <a:cs typeface="Open Sans"/>
                <a:sym typeface="Open Sans"/>
              </a:rPr>
              <a:t>وفقا لليونيسيف </a:t>
            </a:r>
            <a:r>
              <a:rPr lang="en-US" sz="3600" dirty="0">
                <a:solidFill>
                  <a:schemeClr val="bg2"/>
                </a:solidFill>
                <a:latin typeface="Open Sans"/>
                <a:ea typeface="Open Sans"/>
                <a:cs typeface="Open Sans"/>
                <a:sym typeface="Open Sans"/>
              </a:rPr>
              <a:t>UNICEF </a:t>
            </a:r>
            <a:r>
              <a:rPr lang="ar-EG" sz="3600" dirty="0">
                <a:solidFill>
                  <a:schemeClr val="bg2"/>
                </a:solidFill>
                <a:latin typeface="Open Sans"/>
                <a:ea typeface="Open Sans"/>
                <a:cs typeface="Open Sans"/>
                <a:sym typeface="Open Sans"/>
              </a:rPr>
              <a:t>(منظمة الأمم المتحدة للطفولة</a:t>
            </a:r>
            <a:r>
              <a:rPr lang="en-US" sz="3600" dirty="0">
                <a:solidFill>
                  <a:schemeClr val="bg2"/>
                </a:solidFill>
                <a:latin typeface="Open Sans"/>
                <a:ea typeface="Open Sans"/>
                <a:cs typeface="Open Sans"/>
                <a:sym typeface="Open Sans"/>
              </a:rPr>
              <a:t>(</a:t>
            </a:r>
            <a:r>
              <a:rPr lang="ar-EG" sz="3600" dirty="0">
                <a:solidFill>
                  <a:schemeClr val="bg2"/>
                </a:solidFill>
                <a:latin typeface="Open Sans"/>
                <a:ea typeface="Open Sans"/>
                <a:cs typeface="Open Sans"/>
                <a:sym typeface="Open Sans"/>
              </a:rPr>
              <a:t> </a:t>
            </a:r>
            <a:endParaRPr sz="3600" b="0" i="0" u="none" strike="noStrike" cap="none" dirty="0">
              <a:solidFill>
                <a:schemeClr val="bg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1301026" y="378812"/>
            <a:ext cx="6511264"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المناصرة /أو/ حشد الدعم في سياق المكتبة </a:t>
            </a:r>
            <a:endParaRPr sz="3600" dirty="0">
              <a:solidFill>
                <a:srgbClr val="586F7C"/>
              </a:solidFill>
              <a:latin typeface="Open Sans"/>
              <a:ea typeface="Open Sans"/>
              <a:cs typeface="Open Sans"/>
              <a:sym typeface="Open Sans"/>
            </a:endParaRPr>
          </a:p>
        </p:txBody>
      </p:sp>
      <p:grpSp>
        <p:nvGrpSpPr>
          <p:cNvPr id="122" name="Google Shape;122;p5"/>
          <p:cNvGrpSpPr/>
          <p:nvPr/>
        </p:nvGrpSpPr>
        <p:grpSpPr>
          <a:xfrm>
            <a:off x="929390" y="2068643"/>
            <a:ext cx="9859407" cy="3788423"/>
            <a:chOff x="0" y="0"/>
            <a:chExt cx="9859407" cy="3788423"/>
          </a:xfrm>
        </p:grpSpPr>
        <p:sp>
          <p:nvSpPr>
            <p:cNvPr id="123" name="Google Shape;123;p5"/>
            <p:cNvSpPr/>
            <p:nvPr/>
          </p:nvSpPr>
          <p:spPr>
            <a:xfrm>
              <a:off x="0" y="0"/>
              <a:ext cx="9859407" cy="3788423"/>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txBox="1"/>
            <p:nvPr/>
          </p:nvSpPr>
          <p:spPr>
            <a:xfrm>
              <a:off x="184936" y="184936"/>
              <a:ext cx="9489535" cy="3418551"/>
            </a:xfrm>
            <a:prstGeom prst="rect">
              <a:avLst/>
            </a:prstGeom>
            <a:noFill/>
            <a:ln>
              <a:noFill/>
            </a:ln>
          </p:spPr>
          <p:txBody>
            <a:bodyPr spcFirstLastPara="1" wrap="square" lIns="106675" tIns="106675" rIns="106675" bIns="106675" anchor="ctr" anchorCtr="0">
              <a:noAutofit/>
            </a:bodyPr>
            <a:lstStyle/>
            <a:p>
              <a:pPr marL="0" marR="0" lvl="0" indent="0" algn="ctr" rtl="1">
                <a:lnSpc>
                  <a:spcPct val="90000"/>
                </a:lnSpc>
                <a:spcBef>
                  <a:spcPts val="0"/>
                </a:spcBef>
                <a:spcAft>
                  <a:spcPts val="0"/>
                </a:spcAft>
                <a:buClr>
                  <a:srgbClr val="000000"/>
                </a:buClr>
                <a:buSzPts val="2800"/>
                <a:buFont typeface="Arial"/>
                <a:buNone/>
              </a:pPr>
              <a:r>
                <a:rPr lang="ar-EG" sz="2800" b="0" i="0" u="none" strike="noStrike" cap="none" dirty="0">
                  <a:solidFill>
                    <a:schemeClr val="lt1"/>
                  </a:solidFill>
                  <a:latin typeface="Open Sans"/>
                  <a:ea typeface="Open Sans"/>
                  <a:cs typeface="Open Sans"/>
                  <a:sym typeface="Open Sans"/>
                </a:rPr>
                <a:t>"المناصرة هي العملية المستمرة لبناء شراكات بحيث يعمل الآخرون من أجلك ومعك ، وتحويل الدعم السلبي إلى عمل تعليمي لبرنامج الإعلام للمكتبة.</a:t>
              </a:r>
            </a:p>
            <a:p>
              <a:pPr marL="0" marR="0" lvl="0" indent="0" algn="ctr" rtl="1">
                <a:lnSpc>
                  <a:spcPct val="90000"/>
                </a:lnSpc>
                <a:spcBef>
                  <a:spcPts val="0"/>
                </a:spcBef>
                <a:spcAft>
                  <a:spcPts val="0"/>
                </a:spcAft>
                <a:buClr>
                  <a:srgbClr val="000000"/>
                </a:buClr>
                <a:buSzPts val="2800"/>
                <a:buFont typeface="Arial"/>
                <a:buNone/>
              </a:pPr>
              <a:r>
                <a:rPr lang="ar-EG" sz="2800" b="0" i="0" u="none" strike="noStrike" cap="none" dirty="0">
                  <a:solidFill>
                    <a:schemeClr val="lt1"/>
                  </a:solidFill>
                  <a:latin typeface="Open Sans"/>
                  <a:ea typeface="Open Sans"/>
                  <a:cs typeface="Open Sans"/>
                  <a:sym typeface="Open Sans"/>
                </a:rPr>
                <a:t>المناصرة هي جهد مخطط ومدروس ومستدام لزيادة الوعي بقضية ما. هي عملية مستمرة يتم فيها بناء الدعم والفهم بشكل تدريجي على مدار فترة زمنية طويلة "</a:t>
              </a:r>
              <a:endParaRPr sz="2800" b="0" i="0" u="none" strike="noStrike" cap="none" dirty="0">
                <a:solidFill>
                  <a:schemeClr val="lt1"/>
                </a:solidFill>
                <a:latin typeface="Open Sans"/>
                <a:ea typeface="Open Sans"/>
                <a:cs typeface="Open Sans"/>
                <a:sym typeface="Open Sans"/>
              </a:endParaRPr>
            </a:p>
          </p:txBody>
        </p:sp>
      </p:grpSp>
      <p:sp>
        <p:nvSpPr>
          <p:cNvPr id="125" name="Google Shape;125;p5"/>
          <p:cNvSpPr txBox="1"/>
          <p:nvPr/>
        </p:nvSpPr>
        <p:spPr>
          <a:xfrm>
            <a:off x="6320288" y="6036308"/>
            <a:ext cx="404918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Source: </a:t>
            </a:r>
            <a:r>
              <a:rPr lang="en-US" sz="12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http://www.ala.org/aasl/advocacy/definitions</a:t>
            </a:r>
            <a:r>
              <a:rPr lang="en-US" sz="1200" b="0" i="0" u="none" strike="noStrike" cap="none">
                <a:solidFill>
                  <a:srgbClr val="000000"/>
                </a:solidFill>
                <a:latin typeface="Open Sans"/>
                <a:ea typeface="Open Sans"/>
                <a:cs typeface="Open Sans"/>
                <a:sym typeface="Open Sans"/>
              </a:rPr>
              <a:t> , accessed 25 June 2021</a:t>
            </a:r>
            <a:endParaRPr sz="12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200"/>
              <a:buFont typeface="Gill Sans"/>
              <a:buNone/>
            </a:pPr>
            <a:r>
              <a:rPr lang="ar-EG" sz="3600" dirty="0">
                <a:solidFill>
                  <a:srgbClr val="586F7C"/>
                </a:solidFill>
                <a:latin typeface="Open Sans"/>
                <a:ea typeface="Open Sans"/>
                <a:cs typeface="Open Sans"/>
                <a:sym typeface="Open Sans"/>
              </a:rPr>
              <a:t>أمناء المكتبات كمناصرين</a:t>
            </a:r>
            <a:endParaRPr sz="3600" dirty="0">
              <a:solidFill>
                <a:srgbClr val="586F7C"/>
              </a:solidFill>
              <a:latin typeface="Open Sans"/>
              <a:ea typeface="Open Sans"/>
              <a:cs typeface="Open Sans"/>
              <a:sym typeface="Open Sans"/>
            </a:endParaRPr>
          </a:p>
        </p:txBody>
      </p:sp>
      <p:grpSp>
        <p:nvGrpSpPr>
          <p:cNvPr id="132" name="Google Shape;132;p6"/>
          <p:cNvGrpSpPr/>
          <p:nvPr/>
        </p:nvGrpSpPr>
        <p:grpSpPr>
          <a:xfrm>
            <a:off x="-4642002" y="1325573"/>
            <a:ext cx="16465604" cy="6081090"/>
            <a:chOff x="-5196816" y="-796001"/>
            <a:chExt cx="16465604" cy="6188520"/>
          </a:xfrm>
        </p:grpSpPr>
        <p:sp>
          <p:nvSpPr>
            <p:cNvPr id="133" name="Google Shape;133;p6"/>
            <p:cNvSpPr/>
            <p:nvPr/>
          </p:nvSpPr>
          <p:spPr>
            <a:xfrm>
              <a:off x="-5196816" y="-796001"/>
              <a:ext cx="6188520" cy="6188520"/>
            </a:xfrm>
            <a:prstGeom prst="blockArc">
              <a:avLst>
                <a:gd name="adj1" fmla="val 18900000"/>
                <a:gd name="adj2" fmla="val 2700000"/>
                <a:gd name="adj3" fmla="val 349"/>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519241" y="353380"/>
              <a:ext cx="10749547" cy="707128"/>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519241" y="353380"/>
              <a:ext cx="10485845" cy="707128"/>
            </a:xfrm>
            <a:prstGeom prst="rect">
              <a:avLst/>
            </a:prstGeom>
            <a:noFill/>
            <a:ln>
              <a:noFill/>
            </a:ln>
          </p:spPr>
          <p:txBody>
            <a:bodyPr spcFirstLastPara="1" wrap="square" lIns="561275" tIns="48250" rIns="48250" bIns="48250" anchor="ctr" anchorCtr="0">
              <a:noAutofit/>
            </a:bodyPr>
            <a:lstStyle/>
            <a:p>
              <a:pPr marL="0" marR="0" lvl="0" indent="0" algn="r" rtl="0">
                <a:lnSpc>
                  <a:spcPct val="90000"/>
                </a:lnSpc>
                <a:spcBef>
                  <a:spcPts val="0"/>
                </a:spcBef>
                <a:spcAft>
                  <a:spcPts val="0"/>
                </a:spcAft>
                <a:buClr>
                  <a:srgbClr val="000000"/>
                </a:buClr>
                <a:buSzPts val="1900"/>
                <a:buFont typeface="Arial"/>
                <a:buNone/>
              </a:pPr>
              <a:r>
                <a:rPr lang="ar-EG" sz="1900" b="0" i="0" u="none" strike="noStrike" cap="none" dirty="0">
                  <a:solidFill>
                    <a:schemeClr val="lt1"/>
                  </a:solidFill>
                  <a:latin typeface="Open Sans"/>
                  <a:ea typeface="Open Sans"/>
                  <a:cs typeface="Open Sans"/>
                  <a:sym typeface="Open Sans"/>
                </a:rPr>
                <a:t>يعمل المكتبيون بشكل متزايد كمناصرين </a:t>
              </a:r>
              <a:r>
                <a:rPr lang="ar-EG" sz="1900" dirty="0">
                  <a:solidFill>
                    <a:schemeClr val="lt1"/>
                  </a:solidFill>
                  <a:latin typeface="Open Sans"/>
                  <a:ea typeface="Open Sans"/>
                  <a:cs typeface="Open Sans"/>
                  <a:sym typeface="Open Sans"/>
                </a:rPr>
                <a:t>ل</a:t>
              </a:r>
              <a:r>
                <a:rPr lang="ar-EG" sz="1900" b="0" i="0" u="none" strike="noStrike" cap="none" dirty="0">
                  <a:solidFill>
                    <a:schemeClr val="lt1"/>
                  </a:solidFill>
                  <a:latin typeface="Open Sans"/>
                  <a:ea typeface="Open Sans"/>
                  <a:cs typeface="Open Sans"/>
                  <a:sym typeface="Open Sans"/>
                </a:rPr>
                <a:t>مصادرهم وخدماتهم.</a:t>
              </a:r>
              <a:endParaRPr sz="1900" b="0" i="0" u="none" strike="noStrike" cap="none" dirty="0">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p:nvPr/>
          </p:nvSpPr>
          <p:spPr>
            <a:xfrm>
              <a:off x="924654" y="1414256"/>
              <a:ext cx="10344134" cy="707128"/>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924654" y="1414256"/>
              <a:ext cx="10080432" cy="707128"/>
            </a:xfrm>
            <a:prstGeom prst="rect">
              <a:avLst/>
            </a:prstGeom>
            <a:noFill/>
            <a:ln>
              <a:noFill/>
            </a:ln>
          </p:spPr>
          <p:txBody>
            <a:bodyPr spcFirstLastPara="1" wrap="square" lIns="561275" tIns="48250" rIns="48250" bIns="48250" anchor="ctr" anchorCtr="0">
              <a:noAutofit/>
            </a:bodyPr>
            <a:lstStyle/>
            <a:p>
              <a:pPr marL="0" marR="0" lvl="0" indent="0" algn="r" rtl="0">
                <a:lnSpc>
                  <a:spcPct val="90000"/>
                </a:lnSpc>
                <a:spcBef>
                  <a:spcPts val="0"/>
                </a:spcBef>
                <a:spcAft>
                  <a:spcPts val="0"/>
                </a:spcAft>
                <a:buClr>
                  <a:srgbClr val="000000"/>
                </a:buClr>
                <a:buSzPts val="1900"/>
                <a:buFont typeface="Arial"/>
                <a:buNone/>
              </a:pPr>
              <a:r>
                <a:rPr lang="ar-EG" sz="1900" b="0" i="0" u="none" strike="noStrike" cap="none" dirty="0">
                  <a:solidFill>
                    <a:schemeClr val="lt1"/>
                  </a:solidFill>
                  <a:latin typeface="Open Sans"/>
                  <a:ea typeface="Open Sans"/>
                  <a:cs typeface="Open Sans"/>
                  <a:sym typeface="Open Sans"/>
                </a:rPr>
                <a:t>يمكن أن تؤدي المناصرة إلى تحسين رؤية المكتبات وإيصال الرسالة إلى مجتمعات أكبر حول ماهية وما تفعله المكتبة الحديثة .</a:t>
              </a:r>
              <a:endParaRPr sz="1900" b="0" i="0" u="none" strike="noStrike" cap="none" dirty="0">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w="25400" cap="flat" cmpd="sng">
              <a:solidFill>
                <a:srgbClr val="61C0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924654" y="2475133"/>
              <a:ext cx="10344134" cy="707128"/>
            </a:xfrm>
            <a:prstGeom prst="rect">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924654" y="2475133"/>
              <a:ext cx="10168392" cy="707128"/>
            </a:xfrm>
            <a:prstGeom prst="rect">
              <a:avLst/>
            </a:prstGeom>
            <a:noFill/>
            <a:ln>
              <a:noFill/>
            </a:ln>
          </p:spPr>
          <p:txBody>
            <a:bodyPr spcFirstLastPara="1" wrap="square" lIns="561275" tIns="48250" rIns="48250" bIns="48250" anchor="ctr" anchorCtr="0">
              <a:noAutofit/>
            </a:bodyPr>
            <a:lstStyle/>
            <a:p>
              <a:pPr marL="0" marR="0" lvl="0" indent="0" algn="r" rtl="1">
                <a:lnSpc>
                  <a:spcPct val="90000"/>
                </a:lnSpc>
                <a:spcBef>
                  <a:spcPts val="0"/>
                </a:spcBef>
                <a:spcAft>
                  <a:spcPts val="0"/>
                </a:spcAft>
                <a:buClr>
                  <a:srgbClr val="000000"/>
                </a:buClr>
                <a:buSzPts val="1900"/>
                <a:buFont typeface="Arial"/>
                <a:buNone/>
              </a:pPr>
              <a:r>
                <a:rPr lang="ar-EG" sz="1900" b="0" i="0" u="none" strike="noStrike" cap="none" dirty="0">
                  <a:solidFill>
                    <a:schemeClr val="lt1"/>
                  </a:solidFill>
                  <a:latin typeface="Open Sans"/>
                  <a:ea typeface="Open Sans"/>
                  <a:cs typeface="Open Sans"/>
                  <a:sym typeface="Open Sans"/>
                </a:rPr>
                <a:t>يمكن أن تساعد المناصرة أيضًا أمناء المكتبات على أن يصبحوا جزءًا من محادثات أكبر محلية أو إقليمية أو وطنية.</a:t>
              </a:r>
              <a:endParaRPr sz="1900" b="0" i="0" u="none" strike="noStrike" cap="none" dirty="0">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w="25400" cap="flat" cmpd="sng">
              <a:solidFill>
                <a:srgbClr val="98E1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a:off x="519241" y="3536009"/>
              <a:ext cx="10749547" cy="707128"/>
            </a:xfrm>
            <a:prstGeom prst="rect">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txBox="1"/>
            <p:nvPr/>
          </p:nvSpPr>
          <p:spPr>
            <a:xfrm>
              <a:off x="519241" y="3536009"/>
              <a:ext cx="10573805" cy="707128"/>
            </a:xfrm>
            <a:prstGeom prst="rect">
              <a:avLst/>
            </a:prstGeom>
            <a:noFill/>
            <a:ln>
              <a:noFill/>
            </a:ln>
          </p:spPr>
          <p:txBody>
            <a:bodyPr spcFirstLastPara="1" wrap="square" lIns="561275" tIns="48250" rIns="48250" bIns="48250" anchor="ctr" anchorCtr="0">
              <a:noAutofit/>
            </a:bodyPr>
            <a:lstStyle/>
            <a:p>
              <a:pPr marL="0" marR="0" lvl="0" indent="0" algn="r" rtl="1">
                <a:lnSpc>
                  <a:spcPct val="90000"/>
                </a:lnSpc>
                <a:spcBef>
                  <a:spcPts val="0"/>
                </a:spcBef>
                <a:spcAft>
                  <a:spcPts val="0"/>
                </a:spcAft>
                <a:buClr>
                  <a:srgbClr val="000000"/>
                </a:buClr>
                <a:buSzPts val="1900"/>
                <a:buFont typeface="Arial"/>
                <a:buNone/>
              </a:pPr>
              <a:r>
                <a:rPr lang="ar-EG" sz="1900" b="0" i="0" u="none" strike="noStrike" cap="none" dirty="0">
                  <a:solidFill>
                    <a:schemeClr val="lt1"/>
                  </a:solidFill>
                  <a:latin typeface="Open Sans"/>
                  <a:ea typeface="Open Sans"/>
                  <a:cs typeface="Open Sans"/>
                  <a:sym typeface="Open Sans"/>
                </a:rPr>
                <a:t>تتطلب المناصرة من الموظفين الانتقال من المكتبة إلى المجتمع لترويج الخدمات والمصادر والتواصل مع الشركاء وأصحاب المصلحة والداعمين.</a:t>
              </a:r>
              <a:endParaRPr sz="1900" b="0" i="0" u="none" strike="noStrike" cap="none" dirty="0">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1" y="322249"/>
            <a:ext cx="8337754" cy="749467"/>
          </a:xfrm>
          <a:prstGeom prst="rect">
            <a:avLst/>
          </a:prstGeom>
          <a:noFill/>
          <a:ln>
            <a:noFill/>
          </a:ln>
        </p:spPr>
        <p:txBody>
          <a:bodyPr spcFirstLastPara="1" wrap="square" lIns="91425" tIns="45700" rIns="91425" bIns="45700" anchor="b" anchorCtr="0">
            <a:noAutofit/>
          </a:bodyPr>
          <a:lstStyle/>
          <a:p>
            <a:pPr marL="0" lvl="0" indent="0" algn="l" rtl="1">
              <a:lnSpc>
                <a:spcPct val="90000"/>
              </a:lnSpc>
              <a:spcBef>
                <a:spcPts val="0"/>
              </a:spcBef>
              <a:spcAft>
                <a:spcPts val="0"/>
              </a:spcAft>
              <a:buClr>
                <a:schemeClr val="dk1"/>
              </a:buClr>
              <a:buSzPts val="3200"/>
              <a:buNone/>
            </a:pPr>
            <a:r>
              <a:rPr lang="ar-EG" sz="2900" dirty="0">
                <a:solidFill>
                  <a:srgbClr val="586F7C"/>
                </a:solidFill>
                <a:latin typeface="Open Sans"/>
                <a:ea typeface="Open Sans"/>
                <a:cs typeface="Open Sans"/>
                <a:sym typeface="Open Sans"/>
              </a:rPr>
              <a:t>مجموعة أدوات مناصرة البحوث من أجل الحياة </a:t>
            </a:r>
            <a:r>
              <a:rPr lang="en-US" sz="2900" dirty="0">
                <a:solidFill>
                  <a:srgbClr val="586F7C"/>
                </a:solidFill>
                <a:latin typeface="Open Sans"/>
                <a:ea typeface="Open Sans"/>
                <a:cs typeface="Open Sans"/>
                <a:sym typeface="Open Sans"/>
              </a:rPr>
              <a:t>Research4Life</a:t>
            </a:r>
          </a:p>
        </p:txBody>
      </p:sp>
      <p:sp>
        <p:nvSpPr>
          <p:cNvPr id="152" name="Google Shape;152;p7"/>
          <p:cNvSpPr txBox="1">
            <a:spLocks noGrp="1"/>
          </p:cNvSpPr>
          <p:nvPr>
            <p:ph type="body" idx="1"/>
          </p:nvPr>
        </p:nvSpPr>
        <p:spPr>
          <a:xfrm>
            <a:off x="130670" y="2239973"/>
            <a:ext cx="11712000" cy="4295778"/>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طورت البحوث من أجل الحياة مجموعة من أدوات المناصرة لدعم أنشطة كسب التأييد لأمناء المكتبات.</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مجموعة أدوات مناصرة البحوث من أجل الحياة هي أداة عملية توفر مجموعة من المصادر للحصول على الدعم من صانعي القرار أو الإدارة لترويج المكتبة الأكاديمية وبرامج البحوث من أجل الحياة.</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تحتوي مجموعة الأدوات الكاملة على تمارين عملية تساعد الأفراد على إنشاء استراتيجيات مناصرة لمكتبات معينة.</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ملاحظة: تختلف مجموعة أدوات المناصرة عن تطوير خطة تسويقية تستهدف المستفيدين وتم مراجعتها في الدرس 6.2 "</a:t>
            </a:r>
            <a:endParaRPr sz="2200" dirty="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75864"/>
            <a:ext cx="8131277" cy="1080900"/>
          </a:xfrm>
          <a:prstGeom prst="rect">
            <a:avLst/>
          </a:prstGeom>
          <a:no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dk1"/>
              </a:buClr>
              <a:buSzPts val="3200"/>
              <a:buNone/>
            </a:pPr>
            <a:r>
              <a:rPr kumimoji="0" lang="ar-EG" sz="3000" b="0" i="0" u="none" strike="noStrike" kern="0" cap="none" spc="0" normalizeH="0" baseline="0" noProof="0" dirty="0">
                <a:ln>
                  <a:noFill/>
                </a:ln>
                <a:solidFill>
                  <a:srgbClr val="586F7C"/>
                </a:solidFill>
                <a:effectLst/>
                <a:uLnTx/>
                <a:uFillTx/>
                <a:latin typeface="Open Sans"/>
                <a:ea typeface="Open Sans"/>
                <a:cs typeface="Open Sans"/>
                <a:sym typeface="Open Sans"/>
              </a:rPr>
              <a:t>مجموعة أدوات مناصرة البحوث من أجل  الحياة </a:t>
            </a:r>
            <a:r>
              <a:rPr lang="en-US" sz="3000" dirty="0">
                <a:solidFill>
                  <a:srgbClr val="586F7C"/>
                </a:solidFill>
                <a:latin typeface="Open Sans"/>
                <a:ea typeface="Open Sans"/>
                <a:cs typeface="Open Sans"/>
                <a:sym typeface="Open Sans"/>
              </a:rPr>
              <a:t>Research4Life</a:t>
            </a:r>
            <a:r>
              <a:rPr lang="ar-EG" sz="3000" dirty="0">
                <a:solidFill>
                  <a:srgbClr val="586F7C"/>
                </a:solidFill>
                <a:latin typeface="Open Sans"/>
                <a:ea typeface="Open Sans"/>
                <a:cs typeface="Open Sans"/>
                <a:sym typeface="Open Sans"/>
              </a:rPr>
              <a:t> </a:t>
            </a:r>
            <a:endParaRPr sz="3000" dirty="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6636000" y="2303270"/>
            <a:ext cx="5456100" cy="2976754"/>
          </a:xfrm>
          <a:prstGeom prst="rect">
            <a:avLst/>
          </a:prstGeom>
          <a:noFill/>
          <a:ln>
            <a:noFill/>
          </a:ln>
        </p:spPr>
        <p:txBody>
          <a:bodyPr spcFirstLastPara="1" wrap="square" lIns="91425" tIns="45700" rIns="91425" bIns="45700" anchor="t" anchorCtr="0">
            <a:noAutofit/>
          </a:bodyPr>
          <a:lstStyle/>
          <a:p>
            <a:pPr marL="355600" lvl="0" indent="-355600" algn="r" rtl="1">
              <a:lnSpc>
                <a:spcPct val="150000"/>
              </a:lnSpc>
              <a:spcBef>
                <a:spcPts val="0"/>
              </a:spcBef>
              <a:spcAft>
                <a:spcPts val="0"/>
              </a:spcAft>
              <a:buClr>
                <a:schemeClr val="dk2"/>
              </a:buClr>
              <a:buSzPts val="2400"/>
              <a:buChar char="●"/>
            </a:pPr>
            <a:r>
              <a:rPr lang="ar-EG" dirty="0">
                <a:solidFill>
                  <a:srgbClr val="3F3F3F"/>
                </a:solidFill>
                <a:latin typeface="Open Sans"/>
                <a:ea typeface="Open Sans"/>
                <a:cs typeface="Open Sans"/>
                <a:sym typeface="Open Sans"/>
              </a:rPr>
              <a:t>يمكن تحميل هذا المصدر من خلال:</a:t>
            </a:r>
            <a:endParaRPr lang="en-US" dirty="0">
              <a:solidFill>
                <a:srgbClr val="3F3F3F"/>
              </a:solidFill>
              <a:latin typeface="Open Sans"/>
              <a:ea typeface="Open Sans"/>
              <a:cs typeface="Open Sans"/>
              <a:sym typeface="Open Sans"/>
            </a:endParaRPr>
          </a:p>
          <a:p>
            <a:pPr marL="0" lvl="0" indent="0" algn="r" rtl="1">
              <a:lnSpc>
                <a:spcPct val="150000"/>
              </a:lnSpc>
              <a:spcBef>
                <a:spcPts val="0"/>
              </a:spcBef>
              <a:spcAft>
                <a:spcPts val="0"/>
              </a:spcAft>
              <a:buClr>
                <a:schemeClr val="dk2"/>
              </a:buClr>
              <a:buSzPts val="2400"/>
              <a:buNone/>
            </a:pPr>
            <a:r>
              <a:rPr lang="ar-EG" dirty="0">
                <a:solidFill>
                  <a:srgbClr val="3F3F3F"/>
                </a:solidFill>
                <a:latin typeface="Open Sans"/>
                <a:ea typeface="Open Sans"/>
                <a:cs typeface="Open Sans"/>
                <a:sym typeface="Open Sans"/>
              </a:rPr>
              <a:t>أحصل على دعم لمكتبتك بمجموعة أدوات المناصرة /أو/ حشد الدعم.</a:t>
            </a:r>
          </a:p>
          <a:p>
            <a:pPr marL="0" indent="0">
              <a:lnSpc>
                <a:spcPct val="150000"/>
              </a:lnSpc>
              <a:spcBef>
                <a:spcPts val="0"/>
              </a:spcBef>
              <a:buClr>
                <a:schemeClr val="dk2"/>
              </a:buClr>
              <a:buNone/>
            </a:pPr>
            <a:r>
              <a:rPr lang="en-US" sz="24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Get Support for your library with the Advocacy Toolkit</a:t>
            </a:r>
            <a:endParaRPr lang="en-US" sz="1400" b="0" i="0" u="none" strike="noStrike" cap="none" dirty="0">
              <a:solidFill>
                <a:schemeClr val="accent5"/>
              </a:solidFill>
              <a:latin typeface="Arial"/>
              <a:ea typeface="Arial"/>
              <a:cs typeface="Arial"/>
              <a:sym typeface="Arial"/>
            </a:endParaRPr>
          </a:p>
          <a:p>
            <a:pPr marL="0" lvl="0" indent="0" algn="l">
              <a:lnSpc>
                <a:spcPct val="150000"/>
              </a:lnSpc>
              <a:spcBef>
                <a:spcPts val="0"/>
              </a:spcBef>
              <a:spcAft>
                <a:spcPts val="0"/>
              </a:spcAft>
              <a:buClr>
                <a:schemeClr val="dk2"/>
              </a:buClr>
              <a:buSzPts val="2400"/>
              <a:buNone/>
            </a:pPr>
            <a:endParaRPr dirty="0">
              <a:solidFill>
                <a:srgbClr val="3F3F3F"/>
              </a:solidFill>
              <a:latin typeface="Open Sans"/>
              <a:ea typeface="Open Sans"/>
              <a:cs typeface="Open Sans"/>
              <a:sym typeface="Open Sans"/>
            </a:endParaRPr>
          </a:p>
        </p:txBody>
      </p:sp>
      <p:sp>
        <p:nvSpPr>
          <p:cNvPr id="160" name="Google Shape;160;p8"/>
          <p:cNvSpPr txBox="1"/>
          <p:nvPr/>
        </p:nvSpPr>
        <p:spPr>
          <a:xfrm>
            <a:off x="99900" y="4318597"/>
            <a:ext cx="5256300" cy="1714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800"/>
              </a:spcBef>
              <a:spcAft>
                <a:spcPts val="0"/>
              </a:spcAft>
              <a:buClr>
                <a:srgbClr val="000000"/>
              </a:buClr>
              <a:buSzPts val="2400"/>
              <a:buFont typeface="Arial"/>
              <a:buNone/>
            </a:pPr>
            <a:endParaRPr sz="1400" b="0" i="0" u="none" strike="noStrike" cap="none" dirty="0">
              <a:solidFill>
                <a:schemeClr val="accent5"/>
              </a:solidFill>
              <a:latin typeface="Arial"/>
              <a:ea typeface="Arial"/>
              <a:cs typeface="Arial"/>
              <a:sym typeface="Arial"/>
            </a:endParaRPr>
          </a:p>
        </p:txBody>
      </p:sp>
      <p:pic>
        <p:nvPicPr>
          <p:cNvPr id="161" name="Google Shape;161;p8"/>
          <p:cNvPicPr preferRelativeResize="0"/>
          <p:nvPr/>
        </p:nvPicPr>
        <p:blipFill rotWithShape="1">
          <a:blip r:embed="rId4">
            <a:alphaModFix/>
          </a:blip>
          <a:srcRect/>
          <a:stretch/>
        </p:blipFill>
        <p:spPr>
          <a:xfrm>
            <a:off x="171681" y="2097282"/>
            <a:ext cx="6291026" cy="393551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2578</Words>
  <Application>Microsoft Office PowerPoint</Application>
  <PresentationFormat>Widescreen</PresentationFormat>
  <Paragraphs>223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Trebuchet MS</vt:lpstr>
      <vt:lpstr>Arial</vt:lpstr>
      <vt:lpstr>Courier New</vt:lpstr>
      <vt:lpstr>Calibri</vt:lpstr>
      <vt:lpstr>Simplified Arabic</vt:lpstr>
      <vt:lpstr>Gill Sans</vt:lpstr>
      <vt:lpstr>Open Sans</vt:lpstr>
      <vt:lpstr>Simple Light</vt:lpstr>
      <vt:lpstr>مناصرة /أو/ حشد الدعم للبحوث من أجل الحياة وتيسير تنمية القدرات </vt:lpstr>
      <vt:lpstr>  الخطوط الرئيسية </vt:lpstr>
      <vt:lpstr>أهداف التعلم</vt:lpstr>
      <vt:lpstr>المقدمة</vt:lpstr>
      <vt:lpstr>تعريف المناصرة / أو/ حشد الدعم </vt:lpstr>
      <vt:lpstr>المناصرة /أو/ حشد الدعم في سياق المكتبة </vt:lpstr>
      <vt:lpstr>أمناء المكتبات كمناصرين</vt:lpstr>
      <vt:lpstr>مجموعة أدوات مناصرة البحوث من أجل الحياة Research4Life</vt:lpstr>
      <vt:lpstr>مجموعة أدوات مناصرة البحوث من أجل  الحياة Research4Life </vt:lpstr>
      <vt:lpstr>بعض الأمثلة من المجال</vt:lpstr>
      <vt:lpstr>خطوات استراتيجية المناصرة الناجحة </vt:lpstr>
      <vt:lpstr>جهود المناصرة</vt:lpstr>
      <vt:lpstr>تَأَمُّل/أو/ تفكُّر</vt:lpstr>
      <vt:lpstr>أمثلة على مواقف محتملة في المكتبة </vt:lpstr>
      <vt:lpstr>خطوة 1: تحدد التحدي الذي تواجهه</vt:lpstr>
      <vt:lpstr>نشاط جماعي</vt:lpstr>
      <vt:lpstr>خطوة 2: تحديد أهداف وغايات محددة</vt:lpstr>
      <vt:lpstr>تَأَمُّل/أو/ تفكُّر</vt:lpstr>
      <vt:lpstr>خطوة 3: تحديد وتحليل الجمهور المستهدف</vt:lpstr>
      <vt:lpstr>خطوة 4: تدبير المصادر والقدرات</vt:lpstr>
      <vt:lpstr>نشاط جماعي</vt:lpstr>
      <vt:lpstr>خطوة 5: تطوير خطة استراتيجية وأنشطة</vt:lpstr>
      <vt:lpstr>خطوة 6: مراقبة النتائج وتقييمها</vt:lpstr>
      <vt:lpstr>نشاط جماعي</vt:lpstr>
      <vt:lpstr>الملخص</vt:lpstr>
      <vt:lpstr>مصادر إضافية</vt:lpstr>
      <vt:lpstr>أنت مدعو إلى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Advocate for Research4Life and  facilitate capacity development  </dc:title>
  <dc:creator>Marcia Mabhula</dc:creator>
  <cp:lastModifiedBy>AL GARRAYA, Gehane Omar</cp:lastModifiedBy>
  <cp:revision>17</cp:revision>
  <dcterms:created xsi:type="dcterms:W3CDTF">2020-02-14T15:04:15Z</dcterms:created>
  <dcterms:modified xsi:type="dcterms:W3CDTF">2024-07-24T08:54:49Z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