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42" r:id="rId41"/>
    <p:sldId id="343" r:id="rId42"/>
    <p:sldId id="344" r:id="rId43"/>
    <p:sldId id="296"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Simplified Arabic" panose="02020603050405020304" pitchFamily="18" charset="-78"/>
      <p:regular r:id="rId54"/>
      <p:bold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SCYCF7Gbx+yIKaqaQgXfS/k54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D8509-E2FB-4D3D-83E8-D672CF8D5AE4}" v="3" dt="2024-07-24T08:44:51.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216D8509-E2FB-4D3D-83E8-D672CF8D5AE4}"/>
    <pc:docChg chg="undo redo custSel addSld delSld modSld">
      <pc:chgData name="AL GARRAYA, Gehane Omar" userId="f23954c5-e144-4092-9610-5359c58a19a4" providerId="ADAL" clId="{216D8509-E2FB-4D3D-83E8-D672CF8D5AE4}" dt="2024-07-24T08:52:17.339" v="109" actId="14100"/>
      <pc:docMkLst>
        <pc:docMk/>
      </pc:docMkLst>
      <pc:sldChg chg="modSp mod">
        <pc:chgData name="AL GARRAYA, Gehane Omar" userId="f23954c5-e144-4092-9610-5359c58a19a4" providerId="ADAL" clId="{216D8509-E2FB-4D3D-83E8-D672CF8D5AE4}" dt="2024-07-24T08:45:15.715" v="6"/>
        <pc:sldMkLst>
          <pc:docMk/>
          <pc:sldMk cId="0" sldId="256"/>
        </pc:sldMkLst>
        <pc:spChg chg="mod">
          <ac:chgData name="AL GARRAYA, Gehane Omar" userId="f23954c5-e144-4092-9610-5359c58a19a4" providerId="ADAL" clId="{216D8509-E2FB-4D3D-83E8-D672CF8D5AE4}" dt="2024-07-24T08:45:15.715" v="6"/>
          <ac:spMkLst>
            <pc:docMk/>
            <pc:sldMk cId="0" sldId="256"/>
            <ac:spMk id="71" creationId="{00000000-0000-0000-0000-000000000000}"/>
          </ac:spMkLst>
        </pc:spChg>
      </pc:sldChg>
      <pc:sldChg chg="modSp mod">
        <pc:chgData name="AL GARRAYA, Gehane Omar" userId="f23954c5-e144-4092-9610-5359c58a19a4" providerId="ADAL" clId="{216D8509-E2FB-4D3D-83E8-D672CF8D5AE4}" dt="2024-07-24T08:45:26.283" v="16" actId="20577"/>
        <pc:sldMkLst>
          <pc:docMk/>
          <pc:sldMk cId="0" sldId="257"/>
        </pc:sldMkLst>
        <pc:spChg chg="mod">
          <ac:chgData name="AL GARRAYA, Gehane Omar" userId="f23954c5-e144-4092-9610-5359c58a19a4" providerId="ADAL" clId="{216D8509-E2FB-4D3D-83E8-D672CF8D5AE4}" dt="2024-07-24T08:45:26.283" v="16" actId="20577"/>
          <ac:spMkLst>
            <pc:docMk/>
            <pc:sldMk cId="0" sldId="257"/>
            <ac:spMk id="83" creationId="{00000000-0000-0000-0000-000000000000}"/>
          </ac:spMkLst>
        </pc:spChg>
      </pc:sldChg>
      <pc:sldChg chg="modSp mod">
        <pc:chgData name="AL GARRAYA, Gehane Omar" userId="f23954c5-e144-4092-9610-5359c58a19a4" providerId="ADAL" clId="{216D8509-E2FB-4D3D-83E8-D672CF8D5AE4}" dt="2024-07-24T08:47:34.586" v="31" actId="20577"/>
        <pc:sldMkLst>
          <pc:docMk/>
          <pc:sldMk cId="0" sldId="259"/>
        </pc:sldMkLst>
        <pc:spChg chg="mod">
          <ac:chgData name="AL GARRAYA, Gehane Omar" userId="f23954c5-e144-4092-9610-5359c58a19a4" providerId="ADAL" clId="{216D8509-E2FB-4D3D-83E8-D672CF8D5AE4}" dt="2024-07-24T08:47:34.586" v="31" actId="20577"/>
          <ac:spMkLst>
            <pc:docMk/>
            <pc:sldMk cId="0" sldId="259"/>
            <ac:spMk id="99" creationId="{00000000-0000-0000-0000-000000000000}"/>
          </ac:spMkLst>
        </pc:spChg>
      </pc:sldChg>
      <pc:sldChg chg="modSp mod">
        <pc:chgData name="AL GARRAYA, Gehane Omar" userId="f23954c5-e144-4092-9610-5359c58a19a4" providerId="ADAL" clId="{216D8509-E2FB-4D3D-83E8-D672CF8D5AE4}" dt="2024-07-24T08:47:57.860" v="45" actId="20577"/>
        <pc:sldMkLst>
          <pc:docMk/>
          <pc:sldMk cId="0" sldId="260"/>
        </pc:sldMkLst>
        <pc:spChg chg="mod">
          <ac:chgData name="AL GARRAYA, Gehane Omar" userId="f23954c5-e144-4092-9610-5359c58a19a4" providerId="ADAL" clId="{216D8509-E2FB-4D3D-83E8-D672CF8D5AE4}" dt="2024-07-24T08:47:48.285" v="36" actId="20577"/>
          <ac:spMkLst>
            <pc:docMk/>
            <pc:sldMk cId="0" sldId="260"/>
            <ac:spMk id="2" creationId="{F46A15B3-B9AB-31E6-BCDD-467E7B081A3E}"/>
          </ac:spMkLst>
        </pc:spChg>
        <pc:spChg chg="mod">
          <ac:chgData name="AL GARRAYA, Gehane Omar" userId="f23954c5-e144-4092-9610-5359c58a19a4" providerId="ADAL" clId="{216D8509-E2FB-4D3D-83E8-D672CF8D5AE4}" dt="2024-07-24T08:47:57.860" v="45" actId="20577"/>
          <ac:spMkLst>
            <pc:docMk/>
            <pc:sldMk cId="0" sldId="260"/>
            <ac:spMk id="107" creationId="{00000000-0000-0000-0000-000000000000}"/>
          </ac:spMkLst>
        </pc:spChg>
      </pc:sldChg>
      <pc:sldChg chg="modSp mod">
        <pc:chgData name="AL GARRAYA, Gehane Omar" userId="f23954c5-e144-4092-9610-5359c58a19a4" providerId="ADAL" clId="{216D8509-E2FB-4D3D-83E8-D672CF8D5AE4}" dt="2024-07-24T08:48:27.278" v="60" actId="14100"/>
        <pc:sldMkLst>
          <pc:docMk/>
          <pc:sldMk cId="0" sldId="261"/>
        </pc:sldMkLst>
        <pc:spChg chg="mod">
          <ac:chgData name="AL GARRAYA, Gehane Omar" userId="f23954c5-e144-4092-9610-5359c58a19a4" providerId="ADAL" clId="{216D8509-E2FB-4D3D-83E8-D672CF8D5AE4}" dt="2024-07-24T08:48:27.278" v="60" actId="14100"/>
          <ac:spMkLst>
            <pc:docMk/>
            <pc:sldMk cId="0" sldId="261"/>
            <ac:spMk id="115" creationId="{00000000-0000-0000-0000-000000000000}"/>
          </ac:spMkLst>
        </pc:spChg>
      </pc:sldChg>
      <pc:sldChg chg="modSp mod">
        <pc:chgData name="AL GARRAYA, Gehane Omar" userId="f23954c5-e144-4092-9610-5359c58a19a4" providerId="ADAL" clId="{216D8509-E2FB-4D3D-83E8-D672CF8D5AE4}" dt="2024-07-24T08:48:33.694" v="63" actId="14100"/>
        <pc:sldMkLst>
          <pc:docMk/>
          <pc:sldMk cId="0" sldId="262"/>
        </pc:sldMkLst>
        <pc:spChg chg="mod">
          <ac:chgData name="AL GARRAYA, Gehane Omar" userId="f23954c5-e144-4092-9610-5359c58a19a4" providerId="ADAL" clId="{216D8509-E2FB-4D3D-83E8-D672CF8D5AE4}" dt="2024-07-24T08:48:33.694" v="63" actId="14100"/>
          <ac:spMkLst>
            <pc:docMk/>
            <pc:sldMk cId="0" sldId="262"/>
            <ac:spMk id="122" creationId="{00000000-0000-0000-0000-000000000000}"/>
          </ac:spMkLst>
        </pc:spChg>
      </pc:sldChg>
      <pc:sldChg chg="modSp mod">
        <pc:chgData name="AL GARRAYA, Gehane Omar" userId="f23954c5-e144-4092-9610-5359c58a19a4" providerId="ADAL" clId="{216D8509-E2FB-4D3D-83E8-D672CF8D5AE4}" dt="2024-07-24T08:48:40.588" v="65"/>
        <pc:sldMkLst>
          <pc:docMk/>
          <pc:sldMk cId="0" sldId="263"/>
        </pc:sldMkLst>
        <pc:spChg chg="mod">
          <ac:chgData name="AL GARRAYA, Gehane Omar" userId="f23954c5-e144-4092-9610-5359c58a19a4" providerId="ADAL" clId="{216D8509-E2FB-4D3D-83E8-D672CF8D5AE4}" dt="2024-07-24T08:48:40.588" v="65"/>
          <ac:spMkLst>
            <pc:docMk/>
            <pc:sldMk cId="0" sldId="263"/>
            <ac:spMk id="131" creationId="{00000000-0000-0000-0000-000000000000}"/>
          </ac:spMkLst>
        </pc:spChg>
      </pc:sldChg>
      <pc:sldChg chg="modSp mod">
        <pc:chgData name="AL GARRAYA, Gehane Omar" userId="f23954c5-e144-4092-9610-5359c58a19a4" providerId="ADAL" clId="{216D8509-E2FB-4D3D-83E8-D672CF8D5AE4}" dt="2024-07-24T08:48:53.228" v="68" actId="14100"/>
        <pc:sldMkLst>
          <pc:docMk/>
          <pc:sldMk cId="0" sldId="265"/>
        </pc:sldMkLst>
        <pc:spChg chg="mod">
          <ac:chgData name="AL GARRAYA, Gehane Omar" userId="f23954c5-e144-4092-9610-5359c58a19a4" providerId="ADAL" clId="{216D8509-E2FB-4D3D-83E8-D672CF8D5AE4}" dt="2024-07-24T08:48:53.228" v="68" actId="14100"/>
          <ac:spMkLst>
            <pc:docMk/>
            <pc:sldMk cId="0" sldId="265"/>
            <ac:spMk id="153" creationId="{00000000-0000-0000-0000-000000000000}"/>
          </ac:spMkLst>
        </pc:spChg>
      </pc:sldChg>
      <pc:sldChg chg="modSp mod">
        <pc:chgData name="AL GARRAYA, Gehane Omar" userId="f23954c5-e144-4092-9610-5359c58a19a4" providerId="ADAL" clId="{216D8509-E2FB-4D3D-83E8-D672CF8D5AE4}" dt="2024-07-24T08:49:10.007" v="73" actId="20577"/>
        <pc:sldMkLst>
          <pc:docMk/>
          <pc:sldMk cId="0" sldId="266"/>
        </pc:sldMkLst>
        <pc:spChg chg="mod">
          <ac:chgData name="AL GARRAYA, Gehane Omar" userId="f23954c5-e144-4092-9610-5359c58a19a4" providerId="ADAL" clId="{216D8509-E2FB-4D3D-83E8-D672CF8D5AE4}" dt="2024-07-24T08:48:58.403" v="70"/>
          <ac:spMkLst>
            <pc:docMk/>
            <pc:sldMk cId="0" sldId="266"/>
            <ac:spMk id="164" creationId="{00000000-0000-0000-0000-000000000000}"/>
          </ac:spMkLst>
        </pc:spChg>
        <pc:spChg chg="mod">
          <ac:chgData name="AL GARRAYA, Gehane Omar" userId="f23954c5-e144-4092-9610-5359c58a19a4" providerId="ADAL" clId="{216D8509-E2FB-4D3D-83E8-D672CF8D5AE4}" dt="2024-07-24T08:49:10.007" v="73" actId="20577"/>
          <ac:spMkLst>
            <pc:docMk/>
            <pc:sldMk cId="0" sldId="266"/>
            <ac:spMk id="165" creationId="{00000000-0000-0000-0000-000000000000}"/>
          </ac:spMkLst>
        </pc:spChg>
      </pc:sldChg>
      <pc:sldChg chg="modSp mod">
        <pc:chgData name="AL GARRAYA, Gehane Omar" userId="f23954c5-e144-4092-9610-5359c58a19a4" providerId="ADAL" clId="{216D8509-E2FB-4D3D-83E8-D672CF8D5AE4}" dt="2024-07-24T08:49:37.574" v="78" actId="14100"/>
        <pc:sldMkLst>
          <pc:docMk/>
          <pc:sldMk cId="0" sldId="270"/>
        </pc:sldMkLst>
        <pc:spChg chg="mod">
          <ac:chgData name="AL GARRAYA, Gehane Omar" userId="f23954c5-e144-4092-9610-5359c58a19a4" providerId="ADAL" clId="{216D8509-E2FB-4D3D-83E8-D672CF8D5AE4}" dt="2024-07-24T08:49:37.574" v="78" actId="14100"/>
          <ac:spMkLst>
            <pc:docMk/>
            <pc:sldMk cId="0" sldId="270"/>
            <ac:spMk id="204" creationId="{00000000-0000-0000-0000-000000000000}"/>
          </ac:spMkLst>
        </pc:spChg>
      </pc:sldChg>
      <pc:sldChg chg="modSp mod">
        <pc:chgData name="AL GARRAYA, Gehane Omar" userId="f23954c5-e144-4092-9610-5359c58a19a4" providerId="ADAL" clId="{216D8509-E2FB-4D3D-83E8-D672CF8D5AE4}" dt="2024-07-24T08:49:45.071" v="82" actId="14100"/>
        <pc:sldMkLst>
          <pc:docMk/>
          <pc:sldMk cId="0" sldId="271"/>
        </pc:sldMkLst>
        <pc:spChg chg="mod">
          <ac:chgData name="AL GARRAYA, Gehane Omar" userId="f23954c5-e144-4092-9610-5359c58a19a4" providerId="ADAL" clId="{216D8509-E2FB-4D3D-83E8-D672CF8D5AE4}" dt="2024-07-24T08:49:45.071" v="82" actId="14100"/>
          <ac:spMkLst>
            <pc:docMk/>
            <pc:sldMk cId="0" sldId="271"/>
            <ac:spMk id="213" creationId="{00000000-0000-0000-0000-000000000000}"/>
          </ac:spMkLst>
        </pc:spChg>
      </pc:sldChg>
      <pc:sldChg chg="modSp mod">
        <pc:chgData name="AL GARRAYA, Gehane Omar" userId="f23954c5-e144-4092-9610-5359c58a19a4" providerId="ADAL" clId="{216D8509-E2FB-4D3D-83E8-D672CF8D5AE4}" dt="2024-07-24T08:50:09.705" v="89" actId="255"/>
        <pc:sldMkLst>
          <pc:docMk/>
          <pc:sldMk cId="0" sldId="272"/>
        </pc:sldMkLst>
        <pc:spChg chg="mod">
          <ac:chgData name="AL GARRAYA, Gehane Omar" userId="f23954c5-e144-4092-9610-5359c58a19a4" providerId="ADAL" clId="{216D8509-E2FB-4D3D-83E8-D672CF8D5AE4}" dt="2024-07-24T08:50:09.705" v="89" actId="255"/>
          <ac:spMkLst>
            <pc:docMk/>
            <pc:sldMk cId="0" sldId="272"/>
            <ac:spMk id="224" creationId="{00000000-0000-0000-0000-000000000000}"/>
          </ac:spMkLst>
        </pc:spChg>
      </pc:sldChg>
      <pc:sldChg chg="modSp mod">
        <pc:chgData name="AL GARRAYA, Gehane Omar" userId="f23954c5-e144-4092-9610-5359c58a19a4" providerId="ADAL" clId="{216D8509-E2FB-4D3D-83E8-D672CF8D5AE4}" dt="2024-07-24T08:50:33.080" v="94" actId="14100"/>
        <pc:sldMkLst>
          <pc:docMk/>
          <pc:sldMk cId="0" sldId="273"/>
        </pc:sldMkLst>
        <pc:spChg chg="mod">
          <ac:chgData name="AL GARRAYA, Gehane Omar" userId="f23954c5-e144-4092-9610-5359c58a19a4" providerId="ADAL" clId="{216D8509-E2FB-4D3D-83E8-D672CF8D5AE4}" dt="2024-07-24T08:50:33.080" v="94" actId="14100"/>
          <ac:spMkLst>
            <pc:docMk/>
            <pc:sldMk cId="0" sldId="273"/>
            <ac:spMk id="234" creationId="{00000000-0000-0000-0000-000000000000}"/>
          </ac:spMkLst>
        </pc:spChg>
      </pc:sldChg>
      <pc:sldChg chg="modSp mod">
        <pc:chgData name="AL GARRAYA, Gehane Omar" userId="f23954c5-e144-4092-9610-5359c58a19a4" providerId="ADAL" clId="{216D8509-E2FB-4D3D-83E8-D672CF8D5AE4}" dt="2024-07-24T08:50:52.264" v="99" actId="255"/>
        <pc:sldMkLst>
          <pc:docMk/>
          <pc:sldMk cId="0" sldId="274"/>
        </pc:sldMkLst>
        <pc:spChg chg="mod">
          <ac:chgData name="AL GARRAYA, Gehane Omar" userId="f23954c5-e144-4092-9610-5359c58a19a4" providerId="ADAL" clId="{216D8509-E2FB-4D3D-83E8-D672CF8D5AE4}" dt="2024-07-24T08:50:52.264" v="99" actId="255"/>
          <ac:spMkLst>
            <pc:docMk/>
            <pc:sldMk cId="0" sldId="274"/>
            <ac:spMk id="245" creationId="{00000000-0000-0000-0000-000000000000}"/>
          </ac:spMkLst>
        </pc:spChg>
      </pc:sldChg>
      <pc:sldChg chg="modSp mod">
        <pc:chgData name="AL GARRAYA, Gehane Omar" userId="f23954c5-e144-4092-9610-5359c58a19a4" providerId="ADAL" clId="{216D8509-E2FB-4D3D-83E8-D672CF8D5AE4}" dt="2024-07-24T08:51:09.630" v="100" actId="108"/>
        <pc:sldMkLst>
          <pc:docMk/>
          <pc:sldMk cId="0" sldId="279"/>
        </pc:sldMkLst>
        <pc:spChg chg="mod">
          <ac:chgData name="AL GARRAYA, Gehane Omar" userId="f23954c5-e144-4092-9610-5359c58a19a4" providerId="ADAL" clId="{216D8509-E2FB-4D3D-83E8-D672CF8D5AE4}" dt="2024-07-24T08:51:09.630" v="100" actId="108"/>
          <ac:spMkLst>
            <pc:docMk/>
            <pc:sldMk cId="0" sldId="279"/>
            <ac:spMk id="284" creationId="{00000000-0000-0000-0000-000000000000}"/>
          </ac:spMkLst>
        </pc:spChg>
      </pc:sldChg>
      <pc:sldChg chg="modSp mod">
        <pc:chgData name="AL GARRAYA, Gehane Omar" userId="f23954c5-e144-4092-9610-5359c58a19a4" providerId="ADAL" clId="{216D8509-E2FB-4D3D-83E8-D672CF8D5AE4}" dt="2024-07-24T08:51:22.075" v="103" actId="255"/>
        <pc:sldMkLst>
          <pc:docMk/>
          <pc:sldMk cId="0" sldId="280"/>
        </pc:sldMkLst>
        <pc:spChg chg="mod">
          <ac:chgData name="AL GARRAYA, Gehane Omar" userId="f23954c5-e144-4092-9610-5359c58a19a4" providerId="ADAL" clId="{216D8509-E2FB-4D3D-83E8-D672CF8D5AE4}" dt="2024-07-24T08:51:22.075" v="103" actId="255"/>
          <ac:spMkLst>
            <pc:docMk/>
            <pc:sldMk cId="0" sldId="280"/>
            <ac:spMk id="295" creationId="{00000000-0000-0000-0000-000000000000}"/>
          </ac:spMkLst>
        </pc:spChg>
      </pc:sldChg>
      <pc:sldChg chg="modSp mod">
        <pc:chgData name="AL GARRAYA, Gehane Omar" userId="f23954c5-e144-4092-9610-5359c58a19a4" providerId="ADAL" clId="{216D8509-E2FB-4D3D-83E8-D672CF8D5AE4}" dt="2024-07-24T08:51:48.388" v="106" actId="14100"/>
        <pc:sldMkLst>
          <pc:docMk/>
          <pc:sldMk cId="0" sldId="286"/>
        </pc:sldMkLst>
        <pc:spChg chg="mod">
          <ac:chgData name="AL GARRAYA, Gehane Omar" userId="f23954c5-e144-4092-9610-5359c58a19a4" providerId="ADAL" clId="{216D8509-E2FB-4D3D-83E8-D672CF8D5AE4}" dt="2024-07-24T08:51:48.388" v="106" actId="14100"/>
          <ac:spMkLst>
            <pc:docMk/>
            <pc:sldMk cId="0" sldId="286"/>
            <ac:spMk id="345" creationId="{00000000-0000-0000-0000-000000000000}"/>
          </ac:spMkLst>
        </pc:spChg>
      </pc:sldChg>
      <pc:sldChg chg="del">
        <pc:chgData name="AL GARRAYA, Gehane Omar" userId="f23954c5-e144-4092-9610-5359c58a19a4" providerId="ADAL" clId="{216D8509-E2FB-4D3D-83E8-D672CF8D5AE4}" dt="2024-07-24T08:44:46.905" v="2" actId="47"/>
        <pc:sldMkLst>
          <pc:docMk/>
          <pc:sldMk cId="0" sldId="295"/>
        </pc:sldMkLst>
      </pc:sldChg>
      <pc:sldChg chg="modSp mod">
        <pc:chgData name="AL GARRAYA, Gehane Omar" userId="f23954c5-e144-4092-9610-5359c58a19a4" providerId="ADAL" clId="{216D8509-E2FB-4D3D-83E8-D672CF8D5AE4}" dt="2024-07-24T08:45:09.346" v="5" actId="207"/>
        <pc:sldMkLst>
          <pc:docMk/>
          <pc:sldMk cId="0" sldId="296"/>
        </pc:sldMkLst>
        <pc:spChg chg="mod">
          <ac:chgData name="AL GARRAYA, Gehane Omar" userId="f23954c5-e144-4092-9610-5359c58a19a4" providerId="ADAL" clId="{216D8509-E2FB-4D3D-83E8-D672CF8D5AE4}" dt="2024-07-24T08:45:09.346" v="5" actId="207"/>
          <ac:spMkLst>
            <pc:docMk/>
            <pc:sldMk cId="0" sldId="296"/>
            <ac:spMk id="293" creationId="{00000000-0000-0000-0000-000000000000}"/>
          </ac:spMkLst>
        </pc:spChg>
      </pc:sldChg>
      <pc:sldChg chg="modSp add del mod">
        <pc:chgData name="AL GARRAYA, Gehane Omar" userId="f23954c5-e144-4092-9610-5359c58a19a4" providerId="ADAL" clId="{216D8509-E2FB-4D3D-83E8-D672CF8D5AE4}" dt="2024-07-24T08:52:17.339" v="109" actId="14100"/>
        <pc:sldMkLst>
          <pc:docMk/>
          <pc:sldMk cId="0" sldId="342"/>
        </pc:sldMkLst>
        <pc:spChg chg="mod">
          <ac:chgData name="AL GARRAYA, Gehane Omar" userId="f23954c5-e144-4092-9610-5359c58a19a4" providerId="ADAL" clId="{216D8509-E2FB-4D3D-83E8-D672CF8D5AE4}" dt="2024-07-24T08:52:17.339" v="109" actId="14100"/>
          <ac:spMkLst>
            <pc:docMk/>
            <pc:sldMk cId="0" sldId="342"/>
            <ac:spMk id="344" creationId="{00000000-0000-0000-0000-000000000000}"/>
          </ac:spMkLst>
        </pc:spChg>
      </pc:sldChg>
      <pc:sldChg chg="add del">
        <pc:chgData name="AL GARRAYA, Gehane Omar" userId="f23954c5-e144-4092-9610-5359c58a19a4" providerId="ADAL" clId="{216D8509-E2FB-4D3D-83E8-D672CF8D5AE4}" dt="2024-07-24T08:44:36.773" v="1"/>
        <pc:sldMkLst>
          <pc:docMk/>
          <pc:sldMk cId="0" sldId="343"/>
        </pc:sldMkLst>
      </pc:sldChg>
      <pc:sldChg chg="add del">
        <pc:chgData name="AL GARRAYA, Gehane Omar" userId="f23954c5-e144-4092-9610-5359c58a19a4" providerId="ADAL" clId="{216D8509-E2FB-4D3D-83E8-D672CF8D5AE4}" dt="2024-07-24T08:44:36.773" v="1"/>
        <pc:sldMkLst>
          <pc:docMk/>
          <pc:sldMk cId="0" sldId="3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3df2bde3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3df2bde3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المجموعات الصغيرة - 10-15 دقيقة</a:t>
            </a:r>
          </a:p>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يجب أن يتم تحديد المجموعات مسبقًا من قبل المدرس بناءً على استطلاع ما قبل الدورة التدريبية بناءً على نوع المؤسسة (مثل الأكاديمية ، الحكومية ، غير الهادفة للربح ، إلخ.)</a:t>
            </a:r>
          </a:p>
          <a:p>
            <a:pPr marL="457200" lvl="0" indent="-317500" algn="r" rtl="1">
              <a:lnSpc>
                <a:spcPct val="100000"/>
              </a:lnSpc>
              <a:spcBef>
                <a:spcPts val="0"/>
              </a:spcBef>
              <a:spcAft>
                <a:spcPts val="0"/>
              </a:spcAft>
              <a:buClr>
                <a:srgbClr val="FF0000"/>
              </a:buClr>
              <a:buSzPts val="1400"/>
              <a:buChar char="●"/>
            </a:pPr>
            <a:r>
              <a:rPr lang="ar-EG">
                <a:solidFill>
                  <a:srgbClr val="FF0000"/>
                </a:solidFill>
              </a:rPr>
              <a:t>اطلب من كل مجموعة تحديد قائد يقوم بجمع عناوين البريد الإلكتروني للمجموعة ، وتنزيل الأداة ومشاركة الشاشة الخاصة بهم حتى تتمكن المجموعة من العمل على الخطة في الوقت الفعلي ، وإرسال المنتج النهائي عبر البريد الإلكتروني إلى الفريق بأكمله بعد اكتمال الجلسة.</a:t>
            </a:r>
            <a:endParaRPr dirty="0">
              <a:highlight>
                <a:srgbClr val="FFFF00"/>
              </a:highlight>
            </a:endParaRPr>
          </a:p>
        </p:txBody>
      </p:sp>
      <p:sp>
        <p:nvSpPr>
          <p:cNvPr id="173" name="Google Shape;173;gf3df2bde3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201" name="Google Shape;20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r" rtl="1">
              <a:lnSpc>
                <a:spcPct val="100000"/>
              </a:lnSpc>
              <a:spcBef>
                <a:spcPts val="0"/>
              </a:spcBef>
              <a:spcAft>
                <a:spcPts val="0"/>
              </a:spcAft>
              <a:buClr>
                <a:srgbClr val="FF0000"/>
              </a:buClr>
              <a:buSzPts val="1400"/>
              <a:buFont typeface="Arial"/>
              <a:buAutoNum type="arabicPeriod"/>
            </a:pPr>
            <a:r>
              <a:rPr lang="ar-EG" dirty="0">
                <a:solidFill>
                  <a:srgbClr val="FF0000"/>
                </a:solidFill>
              </a:rPr>
              <a:t>أدخل مجموعة العملاء التي تريد استضافة ورشة عمل لها</a:t>
            </a:r>
          </a:p>
          <a:p>
            <a:pPr marL="228600" lvl="0" indent="-228600" algn="r" rtl="1">
              <a:lnSpc>
                <a:spcPct val="100000"/>
              </a:lnSpc>
              <a:spcBef>
                <a:spcPts val="0"/>
              </a:spcBef>
              <a:spcAft>
                <a:spcPts val="0"/>
              </a:spcAft>
              <a:buClr>
                <a:srgbClr val="FF0000"/>
              </a:buClr>
              <a:buSzPts val="1400"/>
              <a:buFont typeface="Arial"/>
              <a:buAutoNum type="arabicPeriod"/>
            </a:pPr>
            <a:r>
              <a:rPr lang="ar-EG" dirty="0">
                <a:solidFill>
                  <a:srgbClr val="FF0000"/>
                </a:solidFill>
              </a:rPr>
              <a:t>صِف مجموعة العملاء بما في ذلك تفاصيل حول سبب اعتقادك أنهم سيستفيدون من ورشة العمل ، وما يعرفونه بالفعل ولا تحتاج إلى تضمينه في ورشة العمل ، وأي معلومات ذات صلة بمجموعة العملاء.</a:t>
            </a:r>
          </a:p>
          <a:p>
            <a:pPr marL="228600" lvl="0" indent="-228600" algn="r" rtl="1">
              <a:lnSpc>
                <a:spcPct val="100000"/>
              </a:lnSpc>
              <a:spcBef>
                <a:spcPts val="0"/>
              </a:spcBef>
              <a:spcAft>
                <a:spcPts val="0"/>
              </a:spcAft>
              <a:buClr>
                <a:srgbClr val="FF0000"/>
              </a:buClr>
              <a:buSzPts val="1400"/>
              <a:buFont typeface="Arial"/>
              <a:buAutoNum type="arabicPeriod"/>
            </a:pPr>
            <a:r>
              <a:rPr lang="ar-EG" dirty="0">
                <a:solidFill>
                  <a:srgbClr val="FF0000"/>
                </a:solidFill>
              </a:rPr>
              <a:t>تحقق من الاحتياجات المعلوماتية ذات الصلة لمجموعة العملاء</a:t>
            </a:r>
            <a:endParaRPr dirty="0"/>
          </a:p>
        </p:txBody>
      </p:sp>
      <p:sp>
        <p:nvSpPr>
          <p:cNvPr id="211" name="Google Shape;21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solidFill>
                  <a:srgbClr val="FF0000"/>
                </a:solidFill>
              </a:rPr>
              <a:t>4. اربط مباشرة ما تريد أن تتعلمه مجموعة العملاء بالدورات التدريبية ومصادر البحوث من أجل الحياة.</a:t>
            </a:r>
          </a:p>
          <a:p>
            <a:pPr marL="0" lvl="0" indent="0" algn="r" rtl="1">
              <a:lnSpc>
                <a:spcPct val="100000"/>
              </a:lnSpc>
              <a:spcBef>
                <a:spcPts val="0"/>
              </a:spcBef>
              <a:spcAft>
                <a:spcPts val="0"/>
              </a:spcAft>
              <a:buSzPts val="1400"/>
              <a:buNone/>
            </a:pPr>
            <a:r>
              <a:rPr lang="ar-EG" dirty="0">
                <a:solidFill>
                  <a:srgbClr val="FF0000"/>
                </a:solidFill>
              </a:rPr>
              <a:t>5. استخدم الاحتياجات المعلوماتية لإنشاء أهداف تعليمية لورشة العمل. ما الذي تريد أن يكتسبه المتعلمون بنهاية الورشة؟ أدخلهم بوضوح ودقة. يمكن استخدام أفعال الإجراءات في تصنيف بلوم.</a:t>
            </a:r>
            <a:endParaRPr dirty="0">
              <a:highlight>
                <a:srgbClr val="FFFF00"/>
              </a:highlight>
            </a:endParaRPr>
          </a:p>
        </p:txBody>
      </p:sp>
      <p:sp>
        <p:nvSpPr>
          <p:cNvPr id="222" name="Google Shape;22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EG" dirty="0">
                <a:solidFill>
                  <a:srgbClr val="FF0000"/>
                </a:solidFill>
              </a:rPr>
              <a:t>6. قرر كيف ستقيّم ما إذا كانت ورشة العمل الخاصة بك قد نجحت في تضمينها في مخططك.</a:t>
            </a:r>
          </a:p>
          <a:p>
            <a:pPr marL="0" lvl="0" indent="0" algn="r" rtl="1">
              <a:lnSpc>
                <a:spcPct val="100000"/>
              </a:lnSpc>
              <a:spcBef>
                <a:spcPts val="0"/>
              </a:spcBef>
              <a:spcAft>
                <a:spcPts val="0"/>
              </a:spcAft>
              <a:buSzPts val="1400"/>
              <a:buNone/>
            </a:pPr>
            <a:r>
              <a:rPr lang="ar-EG" dirty="0">
                <a:solidFill>
                  <a:srgbClr val="FF0000"/>
                </a:solidFill>
              </a:rPr>
              <a:t>7. قرر ما إذا كنت ستقوم بتضمين طرق تدريس متعددة في ورشة العمل الخاصة بك مثل المناقشة الجماعية أو الأنشطة لمساعدة المتعلمين على فهم المادة.</a:t>
            </a:r>
          </a:p>
          <a:p>
            <a:pPr marL="0" lvl="0" indent="0" algn="r" rtl="1">
              <a:lnSpc>
                <a:spcPct val="100000"/>
              </a:lnSpc>
              <a:spcBef>
                <a:spcPts val="0"/>
              </a:spcBef>
              <a:spcAft>
                <a:spcPts val="0"/>
              </a:spcAft>
              <a:buSzPts val="1400"/>
              <a:buNone/>
            </a:pPr>
            <a:r>
              <a:rPr lang="ar-EG" dirty="0">
                <a:solidFill>
                  <a:srgbClr val="FF0000"/>
                </a:solidFill>
              </a:rPr>
              <a:t>8. ضع قائمة بأي مصادر إضافية ستحتاجها لتشغيل ورشة العمل مثل إنشاء النشرات أو التكنولوجيا أو برامج الحاسب الآلي الإضافية ، وما إلى ذلك لتقييم ما إذا كان لديك كل المصادر التي تحتاج إليها.</a:t>
            </a:r>
            <a:endParaRPr dirty="0">
              <a:solidFill>
                <a:srgbClr val="FF0000"/>
              </a:solidFill>
            </a:endParaRPr>
          </a:p>
        </p:txBody>
      </p:sp>
      <p:sp>
        <p:nvSpPr>
          <p:cNvPr id="232" name="Google Shape;23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عند تخطيط ورشة العمل الخاصة بك ، يجب أن تتأكد من تضمين المصادر التي ستستخدمها لتحقيق هدف تعليمي واحد وكيف سترغب في تعليم الهدف</a:t>
            </a:r>
          </a:p>
        </p:txBody>
      </p:sp>
      <p:sp>
        <p:nvSpPr>
          <p:cNvPr id="243" name="Google Shape;24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مجموعات صغيرة (نفس المجموعات مثل نشاط المجموعة السابق) - 10-15 دقيقة</a:t>
            </a:r>
          </a:p>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يجب على قائد المجموعة تنزيل الأداة ومشاركة الشاشة الخاصة بهم حتى تتمكن المجموعة من العمل على الخطة في الوقت الفعلي ، وإرسال المنتج النهائي عبر البريد الإلكتروني إلى الفريق بأكمله بعد اكتمال الجلسة.</a:t>
            </a:r>
            <a:endParaRPr dirty="0">
              <a:highlight>
                <a:srgbClr val="FFFF00"/>
              </a:highlight>
            </a:endParaRPr>
          </a:p>
        </p:txBody>
      </p:sp>
      <p:sp>
        <p:nvSpPr>
          <p:cNvPr id="251" name="Google Shape;25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r" rtl="1">
              <a:lnSpc>
                <a:spcPct val="115000"/>
              </a:lnSpc>
              <a:spcBef>
                <a:spcPts val="0"/>
              </a:spcBef>
              <a:spcAft>
                <a:spcPts val="0"/>
              </a:spcAft>
              <a:buClr>
                <a:srgbClr val="FF0000"/>
              </a:buClr>
              <a:buSzPts val="1100"/>
              <a:buChar char="●"/>
            </a:pPr>
            <a:r>
              <a:rPr lang="ar-EG" sz="1100" dirty="0">
                <a:solidFill>
                  <a:srgbClr val="FF0000"/>
                </a:solidFill>
                <a:latin typeface="Arial"/>
                <a:ea typeface="Arial"/>
                <a:cs typeface="Arial"/>
                <a:sym typeface="Arial"/>
              </a:rPr>
              <a:t>مالكولم نولز - ستة مبادئ لتعلم الكبار</a:t>
            </a:r>
          </a:p>
          <a:p>
            <a:pPr marL="330200" lvl="0" indent="-171450" algn="r" rtl="1">
              <a:lnSpc>
                <a:spcPct val="115000"/>
              </a:lnSpc>
              <a:spcBef>
                <a:spcPts val="0"/>
              </a:spcBef>
              <a:spcAft>
                <a:spcPts val="0"/>
              </a:spcAft>
              <a:buClr>
                <a:srgbClr val="FF0000"/>
              </a:buClr>
              <a:buSzPts val="1100"/>
              <a:buFont typeface="Courier New" panose="02070309020205020404" pitchFamily="49" charset="0"/>
              <a:buChar char="o"/>
            </a:pPr>
            <a:r>
              <a:rPr lang="ar-EG" sz="1100" dirty="0">
                <a:solidFill>
                  <a:srgbClr val="FF0000"/>
                </a:solidFill>
                <a:latin typeface="Arial"/>
                <a:ea typeface="Arial"/>
                <a:cs typeface="Arial"/>
                <a:sym typeface="Arial"/>
              </a:rPr>
              <a:t>بحاجة إلى معرفة</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الكبار بحاجة لمعرفة لماذا يجب أن يتعلموا</a:t>
            </a:r>
          </a:p>
          <a:p>
            <a:pPr marL="330200" lvl="0" indent="-171450" algn="r" rtl="1">
              <a:lnSpc>
                <a:spcPct val="115000"/>
              </a:lnSpc>
              <a:spcBef>
                <a:spcPts val="0"/>
              </a:spcBef>
              <a:spcAft>
                <a:spcPts val="0"/>
              </a:spcAft>
              <a:buClr>
                <a:srgbClr val="FF0000"/>
              </a:buClr>
              <a:buSzPts val="1100"/>
              <a:buFont typeface="Courier New" panose="02070309020205020404" pitchFamily="49" charset="0"/>
              <a:buChar char="o"/>
            </a:pPr>
            <a:r>
              <a:rPr lang="ar-EG" sz="1100" dirty="0">
                <a:solidFill>
                  <a:srgbClr val="FF0000"/>
                </a:solidFill>
                <a:latin typeface="Arial"/>
                <a:ea typeface="Arial"/>
                <a:cs typeface="Arial"/>
                <a:sym typeface="Arial"/>
              </a:rPr>
              <a:t>خبرة</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يتمتع الكبار بالكثير من الخبرة الحياتية ، واستثمار وتقدير قيمة هذا سيجعل التعلم أكثر تفرداً / أو/ تخصيصًا</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فرص للتأمل الذاتي</a:t>
            </a:r>
          </a:p>
          <a:p>
            <a:pPr marL="330200" lvl="0" indent="-171450" algn="r" rtl="1">
              <a:lnSpc>
                <a:spcPct val="115000"/>
              </a:lnSpc>
              <a:spcBef>
                <a:spcPts val="0"/>
              </a:spcBef>
              <a:spcAft>
                <a:spcPts val="0"/>
              </a:spcAft>
              <a:buClr>
                <a:srgbClr val="FF0000"/>
              </a:buClr>
              <a:buSzPts val="1100"/>
              <a:buFont typeface="Courier New" panose="02070309020205020404" pitchFamily="49" charset="0"/>
              <a:buChar char="o"/>
            </a:pPr>
            <a:r>
              <a:rPr lang="ar-EG" sz="1100" dirty="0">
                <a:solidFill>
                  <a:srgbClr val="FF0000"/>
                </a:solidFill>
                <a:latin typeface="Arial"/>
                <a:ea typeface="Arial"/>
                <a:cs typeface="Arial"/>
                <a:sym typeface="Arial"/>
              </a:rPr>
              <a:t>مفهوم الذات</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لا يجب إرشاد الكبار خلال عملية التعلم ، ولكن يفضل العمل بشكل مستقل</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البيئات التعاونية ، التعلم الموجه ذاتياً</a:t>
            </a:r>
          </a:p>
          <a:p>
            <a:pPr marL="330200" lvl="0" indent="-171450" algn="r" rtl="1">
              <a:lnSpc>
                <a:spcPct val="115000"/>
              </a:lnSpc>
              <a:spcBef>
                <a:spcPts val="0"/>
              </a:spcBef>
              <a:spcAft>
                <a:spcPts val="0"/>
              </a:spcAft>
              <a:buClr>
                <a:srgbClr val="FF0000"/>
              </a:buClr>
              <a:buSzPts val="1100"/>
              <a:buFont typeface="Courier New" panose="02070309020205020404" pitchFamily="49" charset="0"/>
              <a:buChar char="o"/>
            </a:pPr>
            <a:r>
              <a:rPr lang="ar-EG" sz="1100" dirty="0">
                <a:solidFill>
                  <a:srgbClr val="FF0000"/>
                </a:solidFill>
                <a:latin typeface="Arial"/>
                <a:ea typeface="Arial"/>
                <a:cs typeface="Arial"/>
                <a:sym typeface="Arial"/>
              </a:rPr>
              <a:t>الاستعداد</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تعلم بشكل أفضل عندما يمكنهم تطبيق تعلمهم على الفور</a:t>
            </a:r>
          </a:p>
          <a:p>
            <a:pPr marL="330200" lvl="0" indent="-171450" algn="r" rtl="1">
              <a:lnSpc>
                <a:spcPct val="115000"/>
              </a:lnSpc>
              <a:spcBef>
                <a:spcPts val="0"/>
              </a:spcBef>
              <a:spcAft>
                <a:spcPts val="0"/>
              </a:spcAft>
              <a:buClr>
                <a:srgbClr val="FF0000"/>
              </a:buClr>
              <a:buSzPts val="1100"/>
              <a:buFont typeface="Courier New" panose="02070309020205020404" pitchFamily="49" charset="0"/>
              <a:buChar char="o"/>
            </a:pPr>
            <a:r>
              <a:rPr lang="ar-EG" sz="1100" dirty="0">
                <a:solidFill>
                  <a:srgbClr val="FF0000"/>
                </a:solidFill>
                <a:latin typeface="Arial"/>
                <a:ea typeface="Arial"/>
                <a:cs typeface="Arial"/>
                <a:sym typeface="Arial"/>
              </a:rPr>
              <a:t>موجه لحل المشكلة</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التوجه نحو المشكلة في مقابل التوجه نحو المحتوى</a:t>
            </a:r>
          </a:p>
          <a:p>
            <a:pPr marL="457200" lvl="0" indent="-298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تقدير اكتساب معرفة أو مهارات أو قدرات محددة</a:t>
            </a:r>
          </a:p>
          <a:p>
            <a:pPr marL="330200" lvl="0" indent="-171450" algn="r" rtl="1">
              <a:lnSpc>
                <a:spcPct val="115000"/>
              </a:lnSpc>
              <a:spcBef>
                <a:spcPts val="0"/>
              </a:spcBef>
              <a:spcAft>
                <a:spcPts val="0"/>
              </a:spcAft>
              <a:buClr>
                <a:srgbClr val="FF0000"/>
              </a:buClr>
              <a:buSzPts val="1100"/>
              <a:buFont typeface="Courier New" panose="02070309020205020404" pitchFamily="49" charset="0"/>
              <a:buChar char="o"/>
            </a:pPr>
            <a:r>
              <a:rPr lang="ar-EG" sz="1100" dirty="0">
                <a:solidFill>
                  <a:srgbClr val="FF0000"/>
                </a:solidFill>
                <a:latin typeface="Arial"/>
                <a:ea typeface="Arial"/>
                <a:cs typeface="Arial"/>
                <a:sym typeface="Arial"/>
              </a:rPr>
              <a:t>الدافعية  الذاتية</a:t>
            </a:r>
          </a:p>
          <a:p>
            <a:pPr marL="330200" lvl="0" indent="-171450" algn="r" rtl="1">
              <a:lnSpc>
                <a:spcPct val="115000"/>
              </a:lnSpc>
              <a:spcBef>
                <a:spcPts val="0"/>
              </a:spcBef>
              <a:spcAft>
                <a:spcPts val="0"/>
              </a:spcAft>
              <a:buClr>
                <a:srgbClr val="FF0000"/>
              </a:buClr>
              <a:buSzPts val="1100"/>
              <a:buFont typeface="Wingdings" panose="05000000000000000000" pitchFamily="2" charset="2"/>
              <a:buChar char="§"/>
            </a:pPr>
            <a:r>
              <a:rPr lang="ar-EG" sz="1100" dirty="0">
                <a:solidFill>
                  <a:srgbClr val="FF0000"/>
                </a:solidFill>
                <a:latin typeface="Arial"/>
                <a:ea typeface="Arial"/>
                <a:cs typeface="Arial"/>
                <a:sym typeface="Arial"/>
              </a:rPr>
              <a:t>الصلة هي المفتاح</a:t>
            </a:r>
            <a:endParaRPr dirty="0">
              <a:highlight>
                <a:srgbClr val="FFFF00"/>
              </a:highlight>
            </a:endParaRPr>
          </a:p>
        </p:txBody>
      </p:sp>
      <p:sp>
        <p:nvSpPr>
          <p:cNvPr id="260" name="Google Shape;260;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Font typeface="Arial"/>
              <a:buNone/>
            </a:pPr>
            <a:r>
              <a:rPr lang="ar-EG" dirty="0"/>
              <a:t>يركز هذا القسم على أين تجد المواد التدريبية والترويجية. كما ذكر سابقًا ، هذه المادة ضرورية للتنفيذ الناجح للعديد من مجموعة أدوات المناصرة /أو/ حشد الدعم ومهام أداة خطة التسويق. توجد هذه المصادر على موقع البحوث من أجل الحياة وصفحات التدريب الخاصة بالبرامج الخمسة. نبه المتعلمين إلى أنه يمكنهم المتابعة باستمرار على موقع البحوث من أجل الحياة وطرح الأسئلة.</a:t>
            </a:r>
            <a:endParaRPr dirty="0">
              <a:solidFill>
                <a:srgbClr val="FF0000"/>
              </a:solidFill>
            </a:endParaRPr>
          </a:p>
        </p:txBody>
      </p:sp>
      <p:sp>
        <p:nvSpPr>
          <p:cNvPr id="275" name="Google Shape;27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2" name="Google Shape;2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بالنسبة للمدربين الذين يعدون ورشة عمل أو خطاب ، تحتوي صفحات المصادر هذه على العديد من العروض التقديمية والتمارين التي يمكن تبنيها لنشاط معين.</a:t>
            </a:r>
            <a:endParaRPr dirty="0"/>
          </a:p>
        </p:txBody>
      </p:sp>
      <p:sp>
        <p:nvSpPr>
          <p:cNvPr id="293" name="Google Shape;29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f700efc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9f700efc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9f700efce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09" name="Google Shape;30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SzPts val="1400"/>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32" name="Google Shape;33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43" name="Google Shape;34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Font typeface="Arial"/>
              <a:buNone/>
            </a:pPr>
            <a:r>
              <a:rPr lang="ar-EG" dirty="0"/>
              <a:t>يمكن أن تكون قنوات التواصل الاجتماعي أداة قوية للترويج للأحداث المتعلقة بالبحوث من أجل الحياة  وتسليط الضوء على قصص النجاح للمستخدمين حول العالم.</a:t>
            </a:r>
            <a:endParaRPr dirty="0"/>
          </a:p>
        </p:txBody>
      </p:sp>
      <p:sp>
        <p:nvSpPr>
          <p:cNvPr id="354" name="Google Shape;35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61" name="Google Shape;36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71" name="Google Shape;37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3df2bde3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f3df2bde3e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مناقشة داخل الفصل - 5-10 دقائق</a:t>
            </a:r>
            <a:endParaRPr dirty="0">
              <a:solidFill>
                <a:srgbClr val="FF0000"/>
              </a:solidFill>
            </a:endParaRPr>
          </a:p>
          <a:p>
            <a:pPr marL="0" lvl="0" indent="0" algn="l" rtl="0">
              <a:lnSpc>
                <a:spcPct val="100000"/>
              </a:lnSpc>
              <a:spcBef>
                <a:spcPts val="0"/>
              </a:spcBef>
              <a:spcAft>
                <a:spcPts val="0"/>
              </a:spcAft>
              <a:buSzPts val="1400"/>
              <a:buFont typeface="Arial"/>
              <a:buNone/>
            </a:pPr>
            <a:endParaRPr dirty="0">
              <a:highlight>
                <a:srgbClr val="FFFF00"/>
              </a:highlight>
            </a:endParaRPr>
          </a:p>
        </p:txBody>
      </p:sp>
      <p:sp>
        <p:nvSpPr>
          <p:cNvPr id="381" name="Google Shape;381;gf3df2bde3e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r" rtl="1">
              <a:lnSpc>
                <a:spcPct val="100000"/>
              </a:lnSpc>
              <a:spcBef>
                <a:spcPts val="0"/>
              </a:spcBef>
              <a:spcAft>
                <a:spcPts val="0"/>
              </a:spcAft>
              <a:buClr>
                <a:srgbClr val="FF0000"/>
              </a:buClr>
              <a:buSzPts val="1400"/>
              <a:buChar char="●"/>
            </a:pPr>
            <a:r>
              <a:rPr lang="ar-EG" dirty="0">
                <a:solidFill>
                  <a:srgbClr val="FF0000"/>
                </a:solidFill>
              </a:rPr>
              <a:t>ا كان الوقت متاحًا - شجع على مناقشة جماعية في الفصل بأكمله. واطلب من الفصل مشاركة المعلومات الأكثر فائدة التي تعلموها خلال الدورة.</a:t>
            </a:r>
            <a:endParaRPr dirty="0"/>
          </a:p>
        </p:txBody>
      </p:sp>
      <p:sp>
        <p:nvSpPr>
          <p:cNvPr id="390" name="Google Shape;39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24fc7b004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124fc7b004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221ee6e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12221ee6e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3df2bde3e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f3df2bde3e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solidFill>
                  <a:srgbClr val="FF0000"/>
                </a:solidFill>
              </a:rPr>
              <a:t>Self-reflection activity - 3 mins</a:t>
            </a:r>
            <a:endParaRPr>
              <a:solidFill>
                <a:srgbClr val="FF0000"/>
              </a:solidFill>
            </a:endParaRPr>
          </a:p>
        </p:txBody>
      </p:sp>
      <p:sp>
        <p:nvSpPr>
          <p:cNvPr id="112" name="Google Shape;112;gf3df2bde3e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20" name="Google Shape;1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r" rtl="1">
              <a:lnSpc>
                <a:spcPct val="100000"/>
              </a:lnSpc>
              <a:spcBef>
                <a:spcPts val="0"/>
              </a:spcBef>
              <a:spcAft>
                <a:spcPts val="0"/>
              </a:spcAft>
              <a:buSzPts val="1400"/>
              <a:buFont typeface="Arial"/>
              <a:buAutoNum type="arabicPeriod"/>
            </a:pPr>
            <a:r>
              <a:rPr lang="ar-EG" sz="1200" b="0" i="0" u="none" strike="noStrike" cap="none" dirty="0">
                <a:solidFill>
                  <a:schemeClr val="dk1"/>
                </a:solidFill>
                <a:latin typeface="Calibri"/>
                <a:ea typeface="Calibri"/>
                <a:cs typeface="Calibri"/>
                <a:sym typeface="Calibri"/>
              </a:rPr>
              <a:t>أدخل مجموعات عملاء المؤسسة أفقياً في المربعات الخمسة.</a:t>
            </a:r>
          </a:p>
          <a:p>
            <a:pPr marL="228600" lvl="0" indent="-228600" algn="r" rtl="1">
              <a:lnSpc>
                <a:spcPct val="100000"/>
              </a:lnSpc>
              <a:spcBef>
                <a:spcPts val="0"/>
              </a:spcBef>
              <a:spcAft>
                <a:spcPts val="0"/>
              </a:spcAft>
              <a:buSzPts val="1400"/>
              <a:buFont typeface="Arial"/>
              <a:buAutoNum type="arabicPeriod"/>
            </a:pPr>
            <a:r>
              <a:rPr lang="ar-EG" sz="1200" b="0" i="0" u="none" strike="noStrike" cap="none" dirty="0">
                <a:solidFill>
                  <a:schemeClr val="dk1"/>
                </a:solidFill>
                <a:latin typeface="Calibri"/>
                <a:ea typeface="Calibri"/>
                <a:cs typeface="Calibri"/>
                <a:sym typeface="Calibri"/>
              </a:rPr>
              <a:t>بمجرد إضافة هذه المجموعات، اعمل عمودياً لأسفل العمود. على سبيل المثال، إذا كانت المجموعة الأولى عبارة عن محاضرين، فضع علامات التحديد بجوار الفئات المناسبة لاحتياجات المجموعة من المعلومات - المدرجة أدناه في نفس العمود.</a:t>
            </a:r>
          </a:p>
          <a:p>
            <a:pPr marL="228600" lvl="0" indent="-228600" algn="r" rtl="1">
              <a:lnSpc>
                <a:spcPct val="100000"/>
              </a:lnSpc>
              <a:spcBef>
                <a:spcPts val="0"/>
              </a:spcBef>
              <a:spcAft>
                <a:spcPts val="0"/>
              </a:spcAft>
              <a:buSzPts val="1400"/>
              <a:buFont typeface="Arial"/>
              <a:buAutoNum type="arabicPeriod"/>
            </a:pPr>
            <a:r>
              <a:rPr lang="ar-EG" sz="1200" b="0" i="0" u="none" strike="noStrike" cap="none" dirty="0">
                <a:solidFill>
                  <a:schemeClr val="dk1"/>
                </a:solidFill>
                <a:latin typeface="Calibri"/>
                <a:ea typeface="Calibri"/>
                <a:cs typeface="Calibri"/>
                <a:sym typeface="Calibri"/>
              </a:rPr>
              <a:t>تابع أسفل العمود وتحقق من البحوث من أجل الحياة ومصادر الإنترنت للمحاضرين. بالنسبة لمجموعة العملاء الثانية (على سبيل المثال الباحثين)، انتقل مرة أخرى إلى أسفل هذا العمود المحدد عموديًا وحدد المربعات الخاصة بهذه المجموعة.</a:t>
            </a:r>
            <a:endParaRPr dirty="0"/>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2fd89e5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52fd89e5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52fd89e57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76907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esearch4life.org/training/librarians-hu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research4life.org/traini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4life.org/marketing-materi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research4life.org/marketing-materia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research4life.org/training/librarians-hub/"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4life.org/voic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acebook.com/r4lpartnershi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omms@research4lif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rlibrarydude.wordpress.com/2019/03/04/marketing-and-advocating-for-the-academic-librar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1108/EJTD-02-2017-00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oi.org/10.19173/irrodl.v13i1.1076" TargetMode="External"/><Relationship Id="rId4" Type="http://schemas.openxmlformats.org/officeDocument/2006/relationships/hyperlink" Target="https://teachonline.asu.edu/objectives-build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186/1475-2875-7-8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bit.ly/2w3CU5C" TargetMode="External"/><Relationship Id="rId5" Type="http://schemas.openxmlformats.org/officeDocument/2006/relationships/hyperlink" Target="http://www.research4life.org/newsletter" TargetMode="External"/><Relationship Id="rId4" Type="http://schemas.openxmlformats.org/officeDocument/2006/relationships/hyperlink" Target="http://www.research4life.org/trainin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34.png"/><Relationship Id="rId4" Type="http://schemas.openxmlformats.org/officeDocument/2006/relationships/hyperlink" Target="https://www.un.org/sustainabledevelopment/inequality/" TargetMode="External"/><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ar-EG" sz="3400" dirty="0">
                <a:solidFill>
                  <a:srgbClr val="004890"/>
                </a:solidFill>
                <a:latin typeface="Open Sans"/>
                <a:ea typeface="Open Sans"/>
                <a:sym typeface="Open Sans"/>
              </a:rPr>
              <a:t>تدريب جمهورك على كيفية استخدام البحوث من أجل الحياة</a:t>
            </a:r>
            <a:endParaRPr dirty="0"/>
          </a:p>
          <a:p>
            <a:pPr marL="0" lvl="0" indent="0" algn="ctr" rtl="0">
              <a:lnSpc>
                <a:spcPct val="100000"/>
              </a:lnSpc>
              <a:spcBef>
                <a:spcPts val="0"/>
              </a:spcBef>
              <a:spcAft>
                <a:spcPts val="0"/>
              </a:spcAft>
              <a:buClr>
                <a:srgbClr val="FFFFFF"/>
              </a:buClr>
              <a:buSzPts val="3600"/>
              <a:buNone/>
            </a:pPr>
            <a:endParaRPr sz="2800" dirty="0"/>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1">
              <a:lnSpc>
                <a:spcPct val="90000"/>
              </a:lnSpc>
              <a:spcBef>
                <a:spcPts val="0"/>
              </a:spcBef>
              <a:spcAft>
                <a:spcPts val="0"/>
              </a:spcAft>
              <a:buSzPts val="4400"/>
              <a:buNone/>
            </a:pPr>
            <a:r>
              <a:rPr kumimoji="0" lang="ar-EG" sz="3563" b="1" i="0" u="none" strike="noStrike" kern="0" cap="none" spc="0" normalizeH="0" baseline="0" noProof="0" dirty="0">
                <a:ln>
                  <a:noFill/>
                </a:ln>
                <a:solidFill>
                  <a:srgbClr val="004890"/>
                </a:solidFill>
                <a:effectLst/>
                <a:uLnTx/>
                <a:uFillTx/>
                <a:latin typeface="Open Sans"/>
                <a:ea typeface="Open Sans"/>
                <a:cs typeface="Open Sans"/>
                <a:sym typeface="Open Sans"/>
              </a:rPr>
              <a:t>مناصرة /أو/ حشد الدعم للبحوث من أجل الحياة وتيسير تنمية القدرات </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1" y="375864"/>
            <a:ext cx="8278761"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الصفحة الثانية لأ</a:t>
            </a:r>
            <a:r>
              <a:rPr lang="ar-EG" sz="3200" dirty="0">
                <a:solidFill>
                  <a:srgbClr val="586F7C"/>
                </a:solidFill>
                <a:latin typeface="Simplified Arabic" panose="02020603050405020304" pitchFamily="18" charset="-78"/>
                <a:ea typeface="Open Sans"/>
                <a:cs typeface="Simplified Arabic" panose="02020603050405020304" pitchFamily="18" charset="-78"/>
                <a:sym typeface="Open Sans"/>
              </a:rPr>
              <a:t>داة خطة تسويق البحوث من أجل الحياة</a:t>
            </a:r>
            <a:r>
              <a:rPr lang="en-US" sz="3200" dirty="0">
                <a:solidFill>
                  <a:srgbClr val="586F7C"/>
                </a:solidFill>
                <a:latin typeface="Simplified Arabic" panose="02020603050405020304" pitchFamily="18" charset="-78"/>
                <a:ea typeface="Open Sans"/>
                <a:cs typeface="Simplified Arabic" panose="02020603050405020304" pitchFamily="18" charset="-78"/>
                <a:sym typeface="Open Sans"/>
              </a:rPr>
              <a:t> </a:t>
            </a:r>
            <a:r>
              <a:rPr lang="en-US" sz="3200" dirty="0">
                <a:solidFill>
                  <a:srgbClr val="586F7C"/>
                </a:solidFill>
                <a:latin typeface="Open Sans"/>
                <a:ea typeface="Open Sans"/>
                <a:cs typeface="Open Sans"/>
                <a:sym typeface="Open Sans"/>
              </a:rPr>
              <a:t>Research4Life</a:t>
            </a:r>
            <a:endParaRPr sz="3200" dirty="0">
              <a:solidFill>
                <a:srgbClr val="586F7C"/>
              </a:solidFill>
              <a:latin typeface="Open Sans"/>
              <a:ea typeface="Open Sans"/>
              <a:cs typeface="Open Sans"/>
              <a:sym typeface="Open Sans"/>
            </a:endParaRPr>
          </a:p>
        </p:txBody>
      </p:sp>
      <p:sp>
        <p:nvSpPr>
          <p:cNvPr id="154" name="Google Shape;154;p7"/>
          <p:cNvSpPr txBox="1">
            <a:spLocks noGrp="1"/>
          </p:cNvSpPr>
          <p:nvPr>
            <p:ph type="body" idx="1"/>
          </p:nvPr>
        </p:nvSpPr>
        <p:spPr>
          <a:xfrm>
            <a:off x="0" y="1804282"/>
            <a:ext cx="3762532" cy="4596517"/>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50000"/>
              </a:lnSpc>
              <a:spcBef>
                <a:spcPts val="0"/>
              </a:spcBef>
              <a:spcAft>
                <a:spcPts val="0"/>
              </a:spcAft>
              <a:buClr>
                <a:srgbClr val="FFFFFF"/>
              </a:buClr>
              <a:buSzPts val="2400"/>
              <a:buFont typeface="Arial"/>
              <a:buNone/>
              <a:tabLst/>
              <a:defRPr/>
            </a:pPr>
            <a:r>
              <a:rPr kumimoji="0" lang="ar-EG" sz="1900" b="0" i="0" u="none" strike="noStrike" kern="0" cap="none" spc="0" normalizeH="0" baseline="0" noProof="0" dirty="0">
                <a:ln>
                  <a:noFill/>
                </a:ln>
                <a:solidFill>
                  <a:srgbClr val="3F3F3F"/>
                </a:solidFill>
                <a:effectLst/>
                <a:uLnTx/>
                <a:uFillTx/>
                <a:latin typeface="Open Sans"/>
                <a:ea typeface="Open Sans"/>
                <a:cs typeface="Open Sans"/>
                <a:sym typeface="Open Sans"/>
              </a:rPr>
              <a:t>الصفحة الثانية لأداة خطة تسويق البحوث من أجل الحياة تسمح للمستفيد بالدخول إلى</a:t>
            </a:r>
          </a:p>
          <a:p>
            <a:pPr marL="342900" indent="-342900" algn="r" rtl="1">
              <a:lnSpc>
                <a:spcPct val="150000"/>
              </a:lnSpc>
              <a:spcBef>
                <a:spcPts val="0"/>
              </a:spcBef>
              <a:buClrTx/>
              <a:buFont typeface="Arial" panose="020B0604020202020204" pitchFamily="34" charset="0"/>
              <a:buChar char="•"/>
              <a:defRPr/>
            </a:pPr>
            <a:r>
              <a:rPr lang="ar-EG" sz="1900" b="1" dirty="0">
                <a:solidFill>
                  <a:srgbClr val="3F3F3F"/>
                </a:solidFill>
                <a:latin typeface="Open Sans"/>
                <a:ea typeface="Open Sans"/>
                <a:cs typeface="Open Sans"/>
                <a:sym typeface="Open Sans"/>
              </a:rPr>
              <a:t>مجموعات العملاء </a:t>
            </a:r>
            <a:r>
              <a:rPr lang="ar-EG" sz="1900" dirty="0">
                <a:solidFill>
                  <a:srgbClr val="3F3F3F"/>
                </a:solidFill>
                <a:latin typeface="Open Sans"/>
                <a:ea typeface="Open Sans"/>
                <a:cs typeface="Open Sans"/>
                <a:sym typeface="Open Sans"/>
              </a:rPr>
              <a:t>التي أدرجت أفقياً في الصفحات السابقة.</a:t>
            </a:r>
          </a:p>
          <a:p>
            <a:pPr marL="342900" indent="-342900" algn="r" rtl="1">
              <a:lnSpc>
                <a:spcPct val="150000"/>
              </a:lnSpc>
              <a:spcBef>
                <a:spcPts val="0"/>
              </a:spcBef>
              <a:buClrTx/>
              <a:buFont typeface="Arial" panose="020B0604020202020204" pitchFamily="34" charset="0"/>
              <a:buChar char="•"/>
              <a:defRPr/>
            </a:pPr>
            <a:r>
              <a:rPr kumimoji="0" lang="ar-EG" sz="1900" b="1" i="0" u="none" strike="noStrike" kern="0" cap="none" spc="0" normalizeH="0" baseline="0" noProof="0" dirty="0">
                <a:ln>
                  <a:noFill/>
                </a:ln>
                <a:solidFill>
                  <a:srgbClr val="3F3F3F"/>
                </a:solidFill>
                <a:effectLst/>
                <a:uLnTx/>
                <a:uFillTx/>
                <a:latin typeface="Open Sans"/>
                <a:ea typeface="Open Sans"/>
                <a:cs typeface="Open Sans"/>
                <a:sym typeface="Open Sans"/>
              </a:rPr>
              <a:t>أفكار الترويج لمصادر البحوث من أجل الحياة </a:t>
            </a:r>
            <a:r>
              <a:rPr kumimoji="0" lang="ar-EG" sz="1900" i="0" u="none" strike="noStrike" kern="0" cap="none" spc="0" normalizeH="0" baseline="0" noProof="0" dirty="0">
                <a:ln>
                  <a:noFill/>
                </a:ln>
                <a:solidFill>
                  <a:srgbClr val="3F3F3F"/>
                </a:solidFill>
                <a:effectLst/>
                <a:uLnTx/>
                <a:uFillTx/>
                <a:latin typeface="Open Sans"/>
                <a:ea typeface="Open Sans"/>
                <a:cs typeface="Open Sans"/>
                <a:sym typeface="Open Sans"/>
              </a:rPr>
              <a:t>لكل مجموعة (مدرجة عمودياً بعلامة </a:t>
            </a:r>
            <a:r>
              <a:rPr kumimoji="0" lang="en-US" sz="1900" i="0" u="none" strike="noStrike" kern="0" cap="none" spc="0" normalizeH="0" baseline="0" noProof="0" dirty="0">
                <a:ln>
                  <a:noFill/>
                </a:ln>
                <a:solidFill>
                  <a:srgbClr val="3F3F3F"/>
                </a:solidFill>
                <a:effectLst/>
                <a:uLnTx/>
                <a:uFillTx/>
                <a:latin typeface="Open Sans"/>
                <a:ea typeface="Open Sans"/>
                <a:cs typeface="Open Sans"/>
                <a:sym typeface="Open Sans"/>
              </a:rPr>
              <a:t>X</a:t>
            </a:r>
            <a:r>
              <a:rPr kumimoji="0" lang="ar-EG" sz="1900" i="0" u="none" strike="noStrike" kern="0" cap="none" spc="0" normalizeH="0" baseline="0" noProof="0" dirty="0">
                <a:ln>
                  <a:noFill/>
                </a:ln>
                <a:solidFill>
                  <a:srgbClr val="3F3F3F"/>
                </a:solidFill>
                <a:effectLst/>
                <a:uLnTx/>
                <a:uFillTx/>
                <a:latin typeface="Open Sans"/>
                <a:ea typeface="Open Sans"/>
                <a:cs typeface="Open Sans"/>
                <a:sym typeface="Open Sans"/>
              </a:rPr>
              <a:t>)</a:t>
            </a:r>
          </a:p>
          <a:p>
            <a:pPr marL="342900" indent="-342900" algn="r" rtl="1">
              <a:lnSpc>
                <a:spcPct val="150000"/>
              </a:lnSpc>
              <a:spcBef>
                <a:spcPts val="0"/>
              </a:spcBef>
              <a:buClrTx/>
              <a:buFont typeface="Arial" panose="020B0604020202020204" pitchFamily="34" charset="0"/>
              <a:buChar char="•"/>
              <a:defRPr/>
            </a:pPr>
            <a:r>
              <a:rPr lang="ar-EG" sz="1900" dirty="0">
                <a:solidFill>
                  <a:srgbClr val="3F3F3F"/>
                </a:solidFill>
                <a:latin typeface="Open Sans"/>
                <a:ea typeface="Open Sans"/>
                <a:cs typeface="Open Sans"/>
                <a:sym typeface="Open Sans"/>
              </a:rPr>
              <a:t>عشرة من </a:t>
            </a:r>
            <a:r>
              <a:rPr lang="ar-EG" sz="1900" b="1" dirty="0">
                <a:solidFill>
                  <a:srgbClr val="3F3F3F"/>
                </a:solidFill>
                <a:latin typeface="Open Sans"/>
                <a:ea typeface="Open Sans"/>
                <a:cs typeface="Open Sans"/>
                <a:sym typeface="Open Sans"/>
              </a:rPr>
              <a:t>أسئلة المسح الميداني </a:t>
            </a:r>
            <a:r>
              <a:rPr lang="ar-EG" sz="1900" dirty="0">
                <a:solidFill>
                  <a:srgbClr val="3F3F3F"/>
                </a:solidFill>
                <a:latin typeface="Open Sans"/>
                <a:ea typeface="Open Sans"/>
                <a:cs typeface="Open Sans"/>
                <a:sym typeface="Open Sans"/>
              </a:rPr>
              <a:t>لجميع</a:t>
            </a:r>
            <a:r>
              <a:rPr lang="ar-EG" sz="1900" b="1" dirty="0">
                <a:solidFill>
                  <a:srgbClr val="3F3F3F"/>
                </a:solidFill>
                <a:latin typeface="Open Sans"/>
                <a:ea typeface="Open Sans"/>
                <a:cs typeface="Open Sans"/>
                <a:sym typeface="Open Sans"/>
              </a:rPr>
              <a:t> </a:t>
            </a:r>
            <a:r>
              <a:rPr lang="ar-EG" sz="1900" dirty="0">
                <a:solidFill>
                  <a:srgbClr val="3F3F3F"/>
                </a:solidFill>
                <a:latin typeface="Open Sans"/>
                <a:ea typeface="Open Sans"/>
                <a:cs typeface="Open Sans"/>
                <a:sym typeface="Open Sans"/>
              </a:rPr>
              <a:t>مجموعات العملاء في المربعات</a:t>
            </a:r>
            <a:endParaRPr kumimoji="0" lang="ar-EG" sz="1900" i="0" u="none" strike="noStrike" kern="0" cap="none" spc="0" normalizeH="0" baseline="0" noProof="0" dirty="0">
              <a:ln>
                <a:noFill/>
              </a:ln>
              <a:solidFill>
                <a:srgbClr val="3F3F3F"/>
              </a:solidFill>
              <a:effectLst/>
              <a:uLnTx/>
              <a:uFillTx/>
              <a:latin typeface="Open Sans"/>
              <a:ea typeface="Open Sans"/>
              <a:cs typeface="Open Sans"/>
              <a:sym typeface="Open Sans"/>
            </a:endParaRPr>
          </a:p>
        </p:txBody>
      </p:sp>
      <p:pic>
        <p:nvPicPr>
          <p:cNvPr id="155" name="Google Shape;155;p7" descr="https://lh3.googleusercontent.com/7jd12QJWvcPKOVsizRKJzBTuAID_OFhvdN5d6rzpTT_TU3hhNMKLwnNNUsgT4Pfn5GIIt0wBE_pMj7jF5UjhzAtGMLFyNixXz4auWPR0xHruPz3fw0GH5fBrIy76Lq-qFRpUmG8"/>
          <p:cNvPicPr preferRelativeResize="0"/>
          <p:nvPr/>
        </p:nvPicPr>
        <p:blipFill rotWithShape="1">
          <a:blip r:embed="rId3">
            <a:alphaModFix/>
          </a:blip>
          <a:srcRect/>
          <a:stretch/>
        </p:blipFill>
        <p:spPr>
          <a:xfrm>
            <a:off x="4018936" y="1804281"/>
            <a:ext cx="8173064" cy="4944035"/>
          </a:xfrm>
          <a:prstGeom prst="rect">
            <a:avLst/>
          </a:prstGeom>
          <a:noFill/>
          <a:ln>
            <a:noFill/>
          </a:ln>
        </p:spPr>
      </p:pic>
      <p:cxnSp>
        <p:nvCxnSpPr>
          <p:cNvPr id="156" name="Google Shape;156;p7"/>
          <p:cNvCxnSpPr>
            <a:cxnSpLocks/>
          </p:cNvCxnSpPr>
          <p:nvPr/>
        </p:nvCxnSpPr>
        <p:spPr>
          <a:xfrm flipV="1">
            <a:off x="3154373" y="2386533"/>
            <a:ext cx="886144" cy="485542"/>
          </a:xfrm>
          <a:prstGeom prst="straightConnector1">
            <a:avLst/>
          </a:prstGeom>
          <a:noFill/>
          <a:ln w="9525" cap="flat" cmpd="sng">
            <a:solidFill>
              <a:srgbClr val="FF0000"/>
            </a:solidFill>
            <a:prstDash val="solid"/>
            <a:round/>
            <a:headEnd type="none" w="sm" len="sm"/>
            <a:tailEnd type="triangle" w="med" len="med"/>
          </a:ln>
        </p:spPr>
      </p:cxnSp>
      <p:cxnSp>
        <p:nvCxnSpPr>
          <p:cNvPr id="157" name="Google Shape;157;p7"/>
          <p:cNvCxnSpPr>
            <a:cxnSpLocks/>
          </p:cNvCxnSpPr>
          <p:nvPr/>
        </p:nvCxnSpPr>
        <p:spPr>
          <a:xfrm flipV="1">
            <a:off x="2657283" y="2923300"/>
            <a:ext cx="1361641" cy="826437"/>
          </a:xfrm>
          <a:prstGeom prst="straightConnector1">
            <a:avLst/>
          </a:prstGeom>
          <a:noFill/>
          <a:ln w="9525" cap="flat" cmpd="sng">
            <a:solidFill>
              <a:srgbClr val="FF0000"/>
            </a:solidFill>
            <a:prstDash val="solid"/>
            <a:round/>
            <a:headEnd type="none" w="sm" len="sm"/>
            <a:tailEnd type="triangle" w="med" len="med"/>
          </a:ln>
        </p:spPr>
      </p:cxnSp>
      <p:cxnSp>
        <p:nvCxnSpPr>
          <p:cNvPr id="158" name="Google Shape;158;p7"/>
          <p:cNvCxnSpPr>
            <a:cxnSpLocks/>
          </p:cNvCxnSpPr>
          <p:nvPr/>
        </p:nvCxnSpPr>
        <p:spPr>
          <a:xfrm flipV="1">
            <a:off x="2025181" y="4473527"/>
            <a:ext cx="1984111" cy="54646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الصفحة الثالثة لأ</a:t>
            </a:r>
            <a:r>
              <a:rPr lang="ar-EG" sz="3200" dirty="0">
                <a:solidFill>
                  <a:srgbClr val="586F7C"/>
                </a:solidFill>
                <a:latin typeface="Simplified Arabic" panose="02020603050405020304" pitchFamily="18" charset="-78"/>
                <a:ea typeface="Open Sans"/>
                <a:cs typeface="Simplified Arabic" panose="02020603050405020304" pitchFamily="18" charset="-78"/>
                <a:sym typeface="Open Sans"/>
              </a:rPr>
              <a:t>داة خطة تسويق البحوث من أجل الحياة</a:t>
            </a:r>
            <a:r>
              <a:rPr lang="en-US" sz="3200" dirty="0">
                <a:solidFill>
                  <a:srgbClr val="586F7C"/>
                </a:solidFill>
                <a:latin typeface="Simplified Arabic" panose="02020603050405020304" pitchFamily="18" charset="-78"/>
                <a:ea typeface="Open Sans"/>
                <a:cs typeface="Simplified Arabic" panose="02020603050405020304" pitchFamily="18" charset="-78"/>
                <a:sym typeface="Open Sans"/>
              </a:rPr>
              <a:t> </a:t>
            </a:r>
            <a:r>
              <a:rPr lang="en-US" sz="3200" dirty="0">
                <a:solidFill>
                  <a:srgbClr val="586F7C"/>
                </a:solidFill>
                <a:latin typeface="Open Sans"/>
                <a:ea typeface="Open Sans"/>
                <a:cs typeface="Open Sans"/>
                <a:sym typeface="Open Sans"/>
              </a:rPr>
              <a:t>Research4Life</a:t>
            </a:r>
            <a:endParaRPr sz="3200" dirty="0">
              <a:solidFill>
                <a:srgbClr val="586F7C"/>
              </a:solidFill>
              <a:latin typeface="Open Sans"/>
              <a:ea typeface="Open Sans"/>
              <a:cs typeface="Open Sans"/>
              <a:sym typeface="Open Sans"/>
            </a:endParaRPr>
          </a:p>
        </p:txBody>
      </p:sp>
      <p:sp>
        <p:nvSpPr>
          <p:cNvPr id="165" name="Google Shape;165;p5"/>
          <p:cNvSpPr txBox="1">
            <a:spLocks noGrp="1"/>
          </p:cNvSpPr>
          <p:nvPr>
            <p:ph type="body" idx="1"/>
          </p:nvPr>
        </p:nvSpPr>
        <p:spPr>
          <a:xfrm>
            <a:off x="0" y="1699171"/>
            <a:ext cx="5391807" cy="459660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50000"/>
              </a:lnSpc>
              <a:spcBef>
                <a:spcPts val="0"/>
              </a:spcBef>
              <a:spcAft>
                <a:spcPts val="0"/>
              </a:spcAft>
              <a:buClr>
                <a:srgbClr val="FFFFFF"/>
              </a:buClr>
              <a:buSzPts val="2400"/>
              <a:buFont typeface="Arial"/>
              <a:buNone/>
              <a:tabLst/>
              <a:defRPr/>
            </a:pPr>
            <a:r>
              <a:rPr kumimoji="0" lang="ar-EG" sz="1900" b="0" i="0" u="none" strike="noStrike" kern="0" cap="none" spc="0" normalizeH="0" baseline="0" noProof="0" dirty="0">
                <a:ln>
                  <a:noFill/>
                </a:ln>
                <a:solidFill>
                  <a:srgbClr val="3F3F3F"/>
                </a:solidFill>
                <a:effectLst/>
                <a:uLnTx/>
                <a:uFillTx/>
                <a:latin typeface="Open Sans"/>
                <a:ea typeface="Open Sans"/>
                <a:cs typeface="Open Sans"/>
                <a:sym typeface="Open Sans"/>
              </a:rPr>
              <a:t>الصفحة الثالثة لأداة خطة تسويق البحوث من أجل الحياة تسمح للمستفيد بالدخول إلى</a:t>
            </a:r>
          </a:p>
          <a:p>
            <a:pPr marL="342900" indent="-342900" algn="r" rtl="1">
              <a:lnSpc>
                <a:spcPct val="150000"/>
              </a:lnSpc>
              <a:spcBef>
                <a:spcPts val="0"/>
              </a:spcBef>
              <a:buClrTx/>
              <a:buFont typeface="Arial" panose="020B0604020202020204" pitchFamily="34" charset="0"/>
              <a:buChar char="•"/>
              <a:defRPr/>
            </a:pPr>
            <a:r>
              <a:rPr lang="ar-EG" sz="1900" dirty="0">
                <a:solidFill>
                  <a:srgbClr val="3F3F3F"/>
                </a:solidFill>
                <a:latin typeface="Open Sans"/>
                <a:ea typeface="Open Sans"/>
                <a:cs typeface="Open Sans"/>
                <a:sym typeface="Open Sans"/>
              </a:rPr>
              <a:t>جروبات العملاء في المربعات المناسبة (أفقياً).</a:t>
            </a:r>
          </a:p>
          <a:p>
            <a:pPr marL="342900" indent="-342900" algn="r" rtl="1">
              <a:lnSpc>
                <a:spcPct val="150000"/>
              </a:lnSpc>
              <a:spcBef>
                <a:spcPts val="0"/>
              </a:spcBef>
              <a:buClrTx/>
              <a:buFont typeface="Arial" panose="020B0604020202020204" pitchFamily="34" charset="0"/>
              <a:buChar char="•"/>
              <a:defRPr/>
            </a:pPr>
            <a:r>
              <a:rPr lang="ar-EG" sz="1900" dirty="0">
                <a:solidFill>
                  <a:srgbClr val="3F3F3F"/>
                </a:solidFill>
                <a:latin typeface="Open Sans"/>
                <a:ea typeface="Open Sans"/>
                <a:sym typeface="Open Sans"/>
              </a:rPr>
              <a:t>أساليب توزيع أسئلة المسح الميداني لكل مجموعة (مدرجة عمودياَ بعلامة </a:t>
            </a:r>
            <a:r>
              <a:rPr lang="en-US" sz="1900" dirty="0">
                <a:solidFill>
                  <a:srgbClr val="3F3F3F"/>
                </a:solidFill>
                <a:latin typeface="Open Sans"/>
                <a:ea typeface="Open Sans"/>
                <a:sym typeface="Open Sans"/>
              </a:rPr>
              <a:t>X</a:t>
            </a:r>
            <a:r>
              <a:rPr lang="ar-EG" sz="1900" dirty="0">
                <a:solidFill>
                  <a:srgbClr val="3F3F3F"/>
                </a:solidFill>
                <a:latin typeface="Open Sans"/>
                <a:ea typeface="Open Sans"/>
                <a:sym typeface="Open Sans"/>
              </a:rPr>
              <a:t>).</a:t>
            </a:r>
          </a:p>
          <a:p>
            <a:pPr marL="342900" indent="-342900" algn="r" rtl="1">
              <a:lnSpc>
                <a:spcPct val="150000"/>
              </a:lnSpc>
              <a:spcBef>
                <a:spcPts val="0"/>
              </a:spcBef>
              <a:buClrTx/>
              <a:buFont typeface="Arial" panose="020B0604020202020204" pitchFamily="34" charset="0"/>
              <a:buChar char="•"/>
              <a:defRPr/>
            </a:pPr>
            <a:r>
              <a:rPr lang="ar-EG" sz="1900" dirty="0">
                <a:solidFill>
                  <a:srgbClr val="3F3F3F"/>
                </a:solidFill>
                <a:latin typeface="Open Sans"/>
                <a:ea typeface="Open Sans"/>
                <a:sym typeface="Open Sans"/>
              </a:rPr>
              <a:t>خيارات تقييم خطة التسويق لكل مجموعة (مدرجة عمودياً بعلامة </a:t>
            </a:r>
            <a:r>
              <a:rPr lang="en-US" sz="1900" dirty="0">
                <a:solidFill>
                  <a:srgbClr val="3F3F3F"/>
                </a:solidFill>
                <a:latin typeface="Open Sans"/>
                <a:ea typeface="Open Sans"/>
                <a:sym typeface="Open Sans"/>
              </a:rPr>
              <a:t>X</a:t>
            </a:r>
            <a:r>
              <a:rPr lang="ar-EG" sz="1900" dirty="0">
                <a:solidFill>
                  <a:srgbClr val="3F3F3F"/>
                </a:solidFill>
                <a:latin typeface="Open Sans"/>
                <a:ea typeface="Open Sans"/>
                <a:sym typeface="Open Sans"/>
              </a:rPr>
              <a:t>).</a:t>
            </a:r>
            <a:endParaRPr sz="1700" dirty="0">
              <a:solidFill>
                <a:srgbClr val="3F3F3F"/>
              </a:solidFill>
            </a:endParaRPr>
          </a:p>
        </p:txBody>
      </p:sp>
      <p:pic>
        <p:nvPicPr>
          <p:cNvPr id="166" name="Google Shape;166;p5" descr="https://lh5.googleusercontent.com/tR99y_NDHN6w93tD-FGwaE172XMzLasowKe8lmGysDh1Xj3lPQzm8Weg80L_PTYDTs0md7TCSigQXNlsuSq3lP2JNHnjC6c1nUTenCETRI8hs6CxCgT0xbp987u9s6uYSJ9TPgA"/>
          <p:cNvPicPr preferRelativeResize="0"/>
          <p:nvPr/>
        </p:nvPicPr>
        <p:blipFill rotWithShape="1">
          <a:blip r:embed="rId3">
            <a:alphaModFix/>
          </a:blip>
          <a:srcRect/>
          <a:stretch/>
        </p:blipFill>
        <p:spPr>
          <a:xfrm>
            <a:off x="5475890" y="2328938"/>
            <a:ext cx="6716110" cy="3667128"/>
          </a:xfrm>
          <a:prstGeom prst="rect">
            <a:avLst/>
          </a:prstGeom>
          <a:noFill/>
          <a:ln>
            <a:noFill/>
          </a:ln>
        </p:spPr>
      </p:pic>
      <p:cxnSp>
        <p:nvCxnSpPr>
          <p:cNvPr id="167" name="Google Shape;167;p5"/>
          <p:cNvCxnSpPr/>
          <p:nvPr/>
        </p:nvCxnSpPr>
        <p:spPr>
          <a:xfrm rot="10800000" flipH="1">
            <a:off x="5088194" y="4365482"/>
            <a:ext cx="387696" cy="118028"/>
          </a:xfrm>
          <a:prstGeom prst="straightConnector1">
            <a:avLst/>
          </a:prstGeom>
          <a:noFill/>
          <a:ln w="9525" cap="flat" cmpd="sng">
            <a:solidFill>
              <a:srgbClr val="FF0000"/>
            </a:solidFill>
            <a:prstDash val="solid"/>
            <a:round/>
            <a:headEnd type="none" w="sm" len="sm"/>
            <a:tailEnd type="triangle" w="med" len="med"/>
          </a:ln>
        </p:spPr>
      </p:cxnSp>
      <p:cxnSp>
        <p:nvCxnSpPr>
          <p:cNvPr id="168" name="Google Shape;168;p5"/>
          <p:cNvCxnSpPr/>
          <p:nvPr/>
        </p:nvCxnSpPr>
        <p:spPr>
          <a:xfrm>
            <a:off x="5073445" y="2768700"/>
            <a:ext cx="402445" cy="0"/>
          </a:xfrm>
          <a:prstGeom prst="straightConnector1">
            <a:avLst/>
          </a:prstGeom>
          <a:noFill/>
          <a:ln w="9525" cap="flat" cmpd="sng">
            <a:solidFill>
              <a:srgbClr val="FF0000"/>
            </a:solidFill>
            <a:prstDash val="solid"/>
            <a:round/>
            <a:headEnd type="none" w="sm" len="sm"/>
            <a:tailEnd type="triangle" w="med" len="med"/>
          </a:ln>
        </p:spPr>
      </p:cxnSp>
      <p:cxnSp>
        <p:nvCxnSpPr>
          <p:cNvPr id="169" name="Google Shape;169;p5"/>
          <p:cNvCxnSpPr/>
          <p:nvPr/>
        </p:nvCxnSpPr>
        <p:spPr>
          <a:xfrm rot="10800000" flipH="1">
            <a:off x="4763729" y="3037490"/>
            <a:ext cx="712161" cy="36938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3df2bde3e_0_18"/>
          <p:cNvSpPr txBox="1">
            <a:spLocks noGrp="1"/>
          </p:cNvSpPr>
          <p:nvPr>
            <p:ph type="title"/>
          </p:nvPr>
        </p:nvSpPr>
        <p:spPr>
          <a:xfrm>
            <a:off x="4461536" y="703397"/>
            <a:ext cx="3421314" cy="7416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نشاط جماعي</a:t>
            </a:r>
            <a:endParaRPr sz="3600" dirty="0">
              <a:solidFill>
                <a:srgbClr val="586F7C"/>
              </a:solidFill>
              <a:latin typeface="Open Sans"/>
              <a:ea typeface="Open Sans"/>
              <a:cs typeface="Open Sans"/>
              <a:sym typeface="Open Sans"/>
            </a:endParaRPr>
          </a:p>
        </p:txBody>
      </p:sp>
      <p:sp>
        <p:nvSpPr>
          <p:cNvPr id="176" name="Google Shape;176;gf3df2bde3e_0_18"/>
          <p:cNvSpPr txBox="1">
            <a:spLocks noGrp="1"/>
          </p:cNvSpPr>
          <p:nvPr>
            <p:ph type="body" idx="1"/>
          </p:nvPr>
        </p:nvSpPr>
        <p:spPr>
          <a:xfrm>
            <a:off x="3954728" y="1819387"/>
            <a:ext cx="8161072" cy="4596600"/>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800"/>
              <a:buNone/>
            </a:pPr>
            <a:r>
              <a:rPr lang="ar-EG" sz="2800" dirty="0">
                <a:solidFill>
                  <a:srgbClr val="595959"/>
                </a:solidFill>
                <a:latin typeface="Open Sans"/>
                <a:ea typeface="Open Sans"/>
                <a:cs typeface="Open Sans"/>
                <a:sym typeface="Open Sans"/>
              </a:rPr>
              <a:t> أختر مجموعة عملاء واعمل على عمود واحد على الأقل من أداة خطة التسويق. عصف ذهني ما لا يقل عن 3-4 من أسئلة المسح الميداني معا.</a:t>
            </a:r>
            <a:endParaRPr sz="2800" dirty="0">
              <a:solidFill>
                <a:srgbClr val="595959"/>
              </a:solidFill>
              <a:latin typeface="Open Sans"/>
              <a:ea typeface="Open Sans"/>
              <a:cs typeface="Open Sans"/>
              <a:sym typeface="Open Sans"/>
            </a:endParaRPr>
          </a:p>
        </p:txBody>
      </p:sp>
      <p:sp>
        <p:nvSpPr>
          <p:cNvPr id="177" name="Google Shape;177;gf3df2bde3e_0_18"/>
          <p:cNvSpPr txBox="1"/>
          <p:nvPr/>
        </p:nvSpPr>
        <p:spPr>
          <a:xfrm>
            <a:off x="2899741" y="327511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78" name="Google Shape;178;gf3df2bde3e_0_18"/>
          <p:cNvPicPr preferRelativeResize="0"/>
          <p:nvPr/>
        </p:nvPicPr>
        <p:blipFill rotWithShape="1">
          <a:blip r:embed="rId3">
            <a:alphaModFix/>
          </a:blip>
          <a:srcRect l="12595" r="14129" b="12822"/>
          <a:stretch/>
        </p:blipFill>
        <p:spPr>
          <a:xfrm>
            <a:off x="76200" y="2002759"/>
            <a:ext cx="3525199" cy="3287259"/>
          </a:xfrm>
          <a:prstGeom prst="rect">
            <a:avLst/>
          </a:prstGeom>
          <a:noFill/>
          <a:ln>
            <a:noFill/>
          </a:ln>
        </p:spPr>
      </p:pic>
      <p:sp>
        <p:nvSpPr>
          <p:cNvPr id="179" name="Google Shape;179;gf3df2bde3e_0_18"/>
          <p:cNvSpPr txBox="1"/>
          <p:nvPr/>
        </p:nvSpPr>
        <p:spPr>
          <a:xfrm>
            <a:off x="3954728" y="4454786"/>
            <a:ext cx="8094600" cy="800958"/>
          </a:xfrm>
          <a:prstGeom prst="rect">
            <a:avLst/>
          </a:prstGeom>
          <a:noFill/>
          <a:ln>
            <a:noFill/>
          </a:ln>
        </p:spPr>
        <p:txBody>
          <a:bodyPr spcFirstLastPara="1" wrap="square" lIns="91425" tIns="91425" rIns="91425" bIns="91425" anchor="t" anchorCtr="0">
            <a:spAutoFit/>
          </a:bodyPr>
          <a:lstStyle/>
          <a:p>
            <a:pPr marL="0" marR="0" lvl="0" indent="0" algn="r" rtl="1">
              <a:lnSpc>
                <a:spcPct val="150000"/>
              </a:lnSpc>
              <a:spcBef>
                <a:spcPts val="0"/>
              </a:spcBef>
              <a:spcAft>
                <a:spcPts val="0"/>
              </a:spcAft>
              <a:buClr>
                <a:srgbClr val="000000"/>
              </a:buClr>
              <a:buSzPts val="1335"/>
              <a:buFont typeface="Arial"/>
              <a:buNone/>
            </a:pPr>
            <a:r>
              <a:rPr lang="ar-EG" sz="1335" b="1"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ملاحظة: لإكمال أداة خطة التسويق وأداة خطة ورشة العمل ، اطبع نسخة من جدول البيانات وأدخل المعلومات يدويًا أو قم بتنزيل نسخة واستخدم الحاسب الآلي لإدخال البيانات. يمكن تنزيل كتاب التدريبات من:</a:t>
            </a:r>
            <a:r>
              <a:rPr lang="en-US" sz="1335" b="0" i="0" u="sng" strike="noStrike" cap="none"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https://www.research4life.org/training/librarians-hub/</a:t>
            </a:r>
            <a:r>
              <a:rPr lang="en-US" sz="1335"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endParaRPr lang="en-US" sz="1335" b="0" i="0" u="none" strike="noStrike" cap="none"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2019044" y="378608"/>
            <a:ext cx="5713466" cy="10809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None/>
            </a:pPr>
            <a:r>
              <a:rPr lang="ar-EG" sz="3600" dirty="0">
                <a:solidFill>
                  <a:srgbClr val="586F7C"/>
                </a:solidFill>
                <a:latin typeface="Open Sans"/>
                <a:ea typeface="Open Sans"/>
                <a:sym typeface="Open Sans"/>
              </a:rPr>
              <a:t>تدريب المستخدم وورش العمل</a:t>
            </a:r>
            <a:endParaRPr sz="3600" dirty="0"/>
          </a:p>
        </p:txBody>
      </p:sp>
      <p:sp>
        <p:nvSpPr>
          <p:cNvPr id="186" name="Google Shape;186;p10"/>
          <p:cNvSpPr txBox="1">
            <a:spLocks noGrp="1"/>
          </p:cNvSpPr>
          <p:nvPr>
            <p:ph type="body" idx="1"/>
          </p:nvPr>
        </p:nvSpPr>
        <p:spPr>
          <a:xfrm>
            <a:off x="224852" y="1948721"/>
            <a:ext cx="11737299" cy="4257206"/>
          </a:xfrm>
          <a:prstGeom prst="rect">
            <a:avLst/>
          </a:prstGeom>
          <a:noFill/>
          <a:ln>
            <a:noFill/>
          </a:ln>
        </p:spPr>
        <p:txBody>
          <a:bodyPr spcFirstLastPara="1" wrap="square" lIns="91425" tIns="45700" rIns="91425" bIns="45700" anchor="t" anchorCtr="0">
            <a:noAutofit/>
          </a:bodyPr>
          <a:lstStyle/>
          <a:p>
            <a:pPr lvl="0" algn="r" rtl="1">
              <a:lnSpc>
                <a:spcPct val="150000"/>
              </a:lnSpc>
              <a:spcBef>
                <a:spcPts val="800"/>
              </a:spcBef>
              <a:buClr>
                <a:srgbClr val="3F3F3F"/>
              </a:buClr>
            </a:pPr>
            <a:r>
              <a:rPr lang="ar-EG" dirty="0">
                <a:solidFill>
                  <a:srgbClr val="3F3F3F"/>
                </a:solidFill>
                <a:latin typeface="Open Sans"/>
                <a:ea typeface="Open Sans"/>
                <a:cs typeface="Open Sans"/>
                <a:sym typeface="Open Sans"/>
              </a:rPr>
              <a:t>اعتمادًا على مجموعات عملاء المؤسسة واحتياجاتهم المعلوماتية المحددة والوقت المتاح، فإن كل تدريب سوف يكون فريدًا.</a:t>
            </a:r>
          </a:p>
          <a:p>
            <a:pPr marL="457200" lvl="0" indent="-381000" algn="r" rtl="1">
              <a:lnSpc>
                <a:spcPct val="150000"/>
              </a:lnSpc>
              <a:spcBef>
                <a:spcPts val="800"/>
              </a:spcBef>
              <a:spcAft>
                <a:spcPts val="0"/>
              </a:spcAft>
              <a:buClr>
                <a:srgbClr val="3F3F3F"/>
              </a:buClr>
              <a:buSzPts val="2400"/>
              <a:buChar char="●"/>
            </a:pPr>
            <a:r>
              <a:rPr lang="ar-EG" dirty="0">
                <a:solidFill>
                  <a:srgbClr val="3F3F3F"/>
                </a:solidFill>
                <a:latin typeface="Open Sans"/>
                <a:ea typeface="Open Sans"/>
                <a:cs typeface="Open Sans"/>
                <a:sym typeface="Open Sans"/>
              </a:rPr>
              <a:t>تعلم كيفية دمج تقنيات تعلم الكبار لإنشاء ورشة عمل ناجحة. راجع المصادر الإضافية لتدريس البالغين في قسم المصادر الإضافية.</a:t>
            </a:r>
          </a:p>
          <a:p>
            <a:pPr marL="457200" lvl="0" indent="-381000" algn="r" rtl="1">
              <a:lnSpc>
                <a:spcPct val="150000"/>
              </a:lnSpc>
              <a:spcBef>
                <a:spcPts val="800"/>
              </a:spcBef>
              <a:spcAft>
                <a:spcPts val="0"/>
              </a:spcAft>
              <a:buClr>
                <a:srgbClr val="3F3F3F"/>
              </a:buClr>
              <a:buSzPts val="2400"/>
              <a:buChar char="●"/>
            </a:pPr>
            <a:r>
              <a:rPr lang="ar-EG" dirty="0">
                <a:solidFill>
                  <a:srgbClr val="3F3F3F"/>
                </a:solidFill>
                <a:latin typeface="Open Sans"/>
                <a:ea typeface="Open Sans"/>
                <a:cs typeface="Open Sans"/>
                <a:sym typeface="Open Sans"/>
              </a:rPr>
              <a:t>استخدم أداة خطة ورشة العمل لتحديد الاحتياجات التدريبية لمجموعة العملاء واختيار مصادر وأساليب التدريب المناسبة لتحقيق أهداف التعلم.</a:t>
            </a:r>
            <a:endParaRPr dirty="0">
              <a:solidFill>
                <a:srgbClr val="FF0000"/>
              </a:solidFill>
              <a:latin typeface="Open Sans"/>
              <a:ea typeface="Open Sans"/>
              <a:cs typeface="Open Sans"/>
              <a:sym typeface="Open Sans"/>
            </a:endParaRPr>
          </a:p>
          <a:p>
            <a:pPr marL="457200" lvl="0" indent="0" algn="l" rtl="0">
              <a:lnSpc>
                <a:spcPct val="150000"/>
              </a:lnSpc>
              <a:spcBef>
                <a:spcPts val="800"/>
              </a:spcBef>
              <a:spcAft>
                <a:spcPts val="800"/>
              </a:spcAft>
              <a:buSzPts val="2400"/>
              <a:buNone/>
            </a:pPr>
            <a:endParaRPr dirty="0">
              <a:solidFill>
                <a:srgbClr val="FF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454132" y="433241"/>
            <a:ext cx="7344644" cy="1080900"/>
          </a:xfrm>
          <a:prstGeom prst="rect">
            <a:avLst/>
          </a:prstGeom>
          <a:noFill/>
          <a:ln>
            <a:noFill/>
          </a:ln>
        </p:spPr>
        <p:txBody>
          <a:bodyPr spcFirstLastPara="1" wrap="square" lIns="91425" tIns="45700" rIns="91425" bIns="45700" anchor="t" anchorCtr="0">
            <a:noAutofit/>
          </a:bodyPr>
          <a:lstStyle/>
          <a:p>
            <a:pPr lvl="0" algn="r" rtl="1">
              <a:buClr>
                <a:schemeClr val="dk1"/>
              </a:buClr>
              <a:buSzPts val="3200"/>
            </a:pPr>
            <a:r>
              <a:rPr lang="ar-EG" sz="2400" dirty="0">
                <a:solidFill>
                  <a:srgbClr val="586F7C"/>
                </a:solidFill>
                <a:latin typeface="Open Sans"/>
                <a:ea typeface="Open Sans"/>
                <a:cs typeface="Open Sans"/>
                <a:sym typeface="Open Sans"/>
              </a:rPr>
              <a:t>أمثلة على الحاجة لتطوير ورش عمل مختلفة لمجموعات فريدة /أو/ مميزة ذات متطلبات محددة</a:t>
            </a:r>
            <a:endParaRPr dirty="0"/>
          </a:p>
        </p:txBody>
      </p:sp>
      <p:grpSp>
        <p:nvGrpSpPr>
          <p:cNvPr id="193" name="Google Shape;193;p12"/>
          <p:cNvGrpSpPr/>
          <p:nvPr/>
        </p:nvGrpSpPr>
        <p:grpSpPr>
          <a:xfrm>
            <a:off x="221226" y="2698954"/>
            <a:ext cx="11149780" cy="3993669"/>
            <a:chOff x="4034" y="0"/>
            <a:chExt cx="11729230" cy="4257206"/>
          </a:xfrm>
        </p:grpSpPr>
        <p:sp>
          <p:nvSpPr>
            <p:cNvPr id="194" name="Google Shape;194;p12"/>
            <p:cNvSpPr/>
            <p:nvPr/>
          </p:nvSpPr>
          <p:spPr>
            <a:xfrm>
              <a:off x="4034"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2"/>
            <p:cNvSpPr/>
            <p:nvPr/>
          </p:nvSpPr>
          <p:spPr>
            <a:xfrm>
              <a:off x="6323103"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12"/>
          <p:cNvSpPr txBox="1"/>
          <p:nvPr/>
        </p:nvSpPr>
        <p:spPr>
          <a:xfrm>
            <a:off x="6281716" y="2643823"/>
            <a:ext cx="4967245" cy="4007700"/>
          </a:xfrm>
          <a:prstGeom prst="rect">
            <a:avLst/>
          </a:prstGeom>
          <a:noFill/>
          <a:ln>
            <a:no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ar-EG" sz="2000" b="1" i="0" u="none" strike="noStrike" kern="0" cap="none" spc="0" normalizeH="0" baseline="0" noProof="0" dirty="0">
                <a:ln>
                  <a:noFill/>
                </a:ln>
                <a:solidFill>
                  <a:srgbClr val="3F3F3F"/>
                </a:solidFill>
                <a:effectLst/>
                <a:uLnTx/>
                <a:uFillTx/>
                <a:latin typeface="Simplified Arabic" panose="02020603050405020304" pitchFamily="18" charset="-78"/>
                <a:ea typeface="Open Sans"/>
                <a:cs typeface="Simplified Arabic" panose="02020603050405020304" pitchFamily="18" charset="-78"/>
                <a:sym typeface="Open Sans"/>
              </a:rPr>
              <a:t>مثال 1</a:t>
            </a:r>
          </a:p>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ar-EG" sz="2000" b="1" i="0" u="none" strike="noStrike" kern="0" cap="none" spc="0" normalizeH="0" baseline="0" noProof="0" dirty="0">
                <a:ln>
                  <a:noFill/>
                </a:ln>
                <a:solidFill>
                  <a:srgbClr val="3F3F3F"/>
                </a:solidFill>
                <a:effectLst/>
                <a:uLnTx/>
                <a:uFillTx/>
                <a:latin typeface="Simplified Arabic" panose="02020603050405020304" pitchFamily="18" charset="-78"/>
                <a:ea typeface="Open Sans"/>
                <a:cs typeface="Simplified Arabic" panose="02020603050405020304" pitchFamily="18" charset="-78"/>
                <a:sym typeface="Open Sans"/>
              </a:rPr>
              <a:t>جلستين مدة كل منهما ساعتان:</a:t>
            </a:r>
          </a:p>
          <a:p>
            <a:pPr marL="0" marR="0" lvl="0" indent="0" algn="just" defTabSz="914400" rtl="1" eaLnBrk="1" fontAlgn="auto" latinLnBrk="0" hangingPunct="1">
              <a:lnSpc>
                <a:spcPct val="90000"/>
              </a:lnSpc>
              <a:spcBef>
                <a:spcPts val="0"/>
              </a:spcBef>
              <a:spcAft>
                <a:spcPts val="0"/>
              </a:spcAft>
              <a:buClr>
                <a:srgbClr val="000000"/>
              </a:buClr>
              <a:buSzPts val="2000"/>
              <a:buFont typeface="Arial"/>
              <a:buNone/>
              <a:tabLst/>
              <a:defRPr/>
            </a:pPr>
            <a:r>
              <a:rPr kumimoji="0" lang="ar-EG" sz="2000" b="0" i="0" u="none" strike="noStrike" kern="0" cap="none" spc="0" normalizeH="0" baseline="0" noProof="0" dirty="0">
                <a:ln>
                  <a:noFill/>
                </a:ln>
                <a:solidFill>
                  <a:srgbClr val="3F3F3F"/>
                </a:solidFill>
                <a:effectLst/>
                <a:uLnTx/>
                <a:uFillTx/>
                <a:latin typeface="Simplified Arabic" panose="02020603050405020304" pitchFamily="18" charset="-78"/>
                <a:ea typeface="Open Sans"/>
                <a:cs typeface="Simplified Arabic" panose="02020603050405020304" pitchFamily="18" charset="-78"/>
                <a:sym typeface="Open Sans"/>
              </a:rPr>
              <a:t>المشاركون هم وكلاء إرشاد زراعي يحضرون اجتماعاً لمدة أسبوع. أحد أكثر الموضوعات التي نوقشت في هذا المجال هو "إنتاج الأعلاف والألبان عالي البروتين". أين يمكن أن يجد المشاركون البحث الحالي والانتاج الفكري الرمادي المفيد؟</a:t>
            </a:r>
          </a:p>
          <a:p>
            <a:pPr marL="0" marR="0" lvl="0" indent="0" algn="just" defTabSz="914400" rtl="1" eaLnBrk="1" fontAlgn="auto" latinLnBrk="0" hangingPunct="1">
              <a:lnSpc>
                <a:spcPct val="90000"/>
              </a:lnSpc>
              <a:spcBef>
                <a:spcPts val="0"/>
              </a:spcBef>
              <a:spcAft>
                <a:spcPts val="0"/>
              </a:spcAft>
              <a:buClr>
                <a:srgbClr val="000000"/>
              </a:buClr>
              <a:buSzPts val="2000"/>
              <a:buFont typeface="Arial"/>
              <a:buNone/>
              <a:tabLst/>
              <a:defRPr/>
            </a:pPr>
            <a:r>
              <a:rPr kumimoji="0" lang="ar-EG" sz="2000" b="1" i="0" u="none" strike="noStrike" kern="0" cap="none" spc="0" normalizeH="0" baseline="0" noProof="0" dirty="0">
                <a:ln>
                  <a:noFill/>
                </a:ln>
                <a:solidFill>
                  <a:srgbClr val="3F3F3F"/>
                </a:solidFill>
                <a:effectLst/>
                <a:uLnTx/>
                <a:uFillTx/>
                <a:latin typeface="Simplified Arabic" panose="02020603050405020304" pitchFamily="18" charset="-78"/>
                <a:ea typeface="Open Sans"/>
                <a:cs typeface="Simplified Arabic" panose="02020603050405020304" pitchFamily="18" charset="-78"/>
                <a:sym typeface="Open Sans"/>
              </a:rPr>
              <a:t>ما هي أدوات البحث التي يجب تدريسها خلال أربع ساعات من التدريس؟</a:t>
            </a:r>
          </a:p>
        </p:txBody>
      </p:sp>
      <p:sp>
        <p:nvSpPr>
          <p:cNvPr id="197" name="Google Shape;197;p12"/>
          <p:cNvSpPr txBox="1"/>
          <p:nvPr/>
        </p:nvSpPr>
        <p:spPr>
          <a:xfrm>
            <a:off x="206509" y="2673319"/>
            <a:ext cx="5160900" cy="4007700"/>
          </a:xfrm>
          <a:prstGeom prst="rect">
            <a:avLst/>
          </a:prstGeom>
          <a:noFill/>
          <a:ln>
            <a:noFill/>
          </a:ln>
        </p:spPr>
        <p:txBody>
          <a:bodyPr spcFirstLastPara="1" wrap="square" lIns="76200" tIns="76200" rIns="76200" bIns="76200" anchor="ctr" anchorCtr="0">
            <a:noAutofit/>
          </a:bodyPr>
          <a:lstStyle/>
          <a:p>
            <a:pPr marL="0" marR="0" lvl="0" indent="0" algn="ctr" rtl="1">
              <a:lnSpc>
                <a:spcPct val="90000"/>
              </a:lnSpc>
              <a:spcBef>
                <a:spcPts val="0"/>
              </a:spcBef>
              <a:spcAft>
                <a:spcPts val="0"/>
              </a:spcAft>
              <a:buClr>
                <a:srgbClr val="000000"/>
              </a:buClr>
              <a:buSzPts val="2000"/>
              <a:buFont typeface="Arial"/>
              <a:buNone/>
            </a:pPr>
            <a:r>
              <a:rPr lang="ar-EG" sz="2000" b="1" i="0" u="none" strike="noStrike" cap="none" dirty="0">
                <a:solidFill>
                  <a:srgbClr val="3F3F3F"/>
                </a:solidFill>
                <a:latin typeface="Simplified Arabic" panose="02020603050405020304" pitchFamily="18" charset="-78"/>
                <a:ea typeface="Open Sans"/>
                <a:cs typeface="Simplified Arabic" panose="02020603050405020304" pitchFamily="18" charset="-78"/>
                <a:sym typeface="Open Sans"/>
              </a:rPr>
              <a:t>مثال 2</a:t>
            </a:r>
          </a:p>
          <a:p>
            <a:pPr marL="0" marR="0" lvl="0" indent="0" algn="ctr" rtl="1">
              <a:lnSpc>
                <a:spcPct val="90000"/>
              </a:lnSpc>
              <a:spcBef>
                <a:spcPts val="0"/>
              </a:spcBef>
              <a:spcAft>
                <a:spcPts val="0"/>
              </a:spcAft>
              <a:buClr>
                <a:srgbClr val="000000"/>
              </a:buClr>
              <a:buSzPts val="2000"/>
              <a:buFont typeface="Arial"/>
              <a:buNone/>
            </a:pPr>
            <a:r>
              <a:rPr lang="ar-EG" sz="2000" b="1" i="0" u="none" strike="noStrike" cap="none" dirty="0">
                <a:solidFill>
                  <a:srgbClr val="3F3F3F"/>
                </a:solidFill>
                <a:latin typeface="Simplified Arabic" panose="02020603050405020304" pitchFamily="18" charset="-78"/>
                <a:ea typeface="Open Sans"/>
                <a:cs typeface="Simplified Arabic" panose="02020603050405020304" pitchFamily="18" charset="-78"/>
                <a:sym typeface="Open Sans"/>
              </a:rPr>
              <a:t>ثلاث جلسات مدة كل منها ساعتان:</a:t>
            </a:r>
          </a:p>
          <a:p>
            <a:pPr marL="0" marR="0" lvl="0" indent="0" algn="just" rtl="1">
              <a:lnSpc>
                <a:spcPct val="90000"/>
              </a:lnSpc>
              <a:spcBef>
                <a:spcPts val="0"/>
              </a:spcBef>
              <a:spcAft>
                <a:spcPts val="0"/>
              </a:spcAft>
              <a:buClr>
                <a:srgbClr val="000000"/>
              </a:buClr>
              <a:buSzPts val="2000"/>
              <a:buFont typeface="Arial"/>
              <a:buNone/>
            </a:pPr>
            <a:r>
              <a:rPr lang="ar-EG" sz="2000" i="0" u="none" strike="noStrike" cap="none" dirty="0">
                <a:solidFill>
                  <a:srgbClr val="3F3F3F"/>
                </a:solidFill>
                <a:latin typeface="Simplified Arabic" panose="02020603050405020304" pitchFamily="18" charset="-78"/>
                <a:ea typeface="Open Sans"/>
                <a:cs typeface="Simplified Arabic" panose="02020603050405020304" pitchFamily="18" charset="-78"/>
                <a:sym typeface="Open Sans"/>
              </a:rPr>
              <a:t>المشاركون هم طلاب تمريض في السنة الرابعة على وشك بدء البحث في الانتاج الفكري عن أطروحة /أو/ الرسالة العلمية للتخرج. إلى جانب تعلم كيفية التعرف على معلومات البحث الحالية وقراءتها ، يحتاج الطلاب إلى أداة لتتبع المقالات التي يجدونها وإنشاء الاستشهادات المرجعية والببليوجرافيات.</a:t>
            </a:r>
          </a:p>
          <a:p>
            <a:pPr marL="0" marR="0" lvl="0" indent="0" algn="just" rtl="1">
              <a:lnSpc>
                <a:spcPct val="90000"/>
              </a:lnSpc>
              <a:spcBef>
                <a:spcPts val="0"/>
              </a:spcBef>
              <a:spcAft>
                <a:spcPts val="0"/>
              </a:spcAft>
              <a:buClr>
                <a:srgbClr val="000000"/>
              </a:buClr>
              <a:buSzPts val="2000"/>
              <a:buFont typeface="Arial"/>
              <a:buNone/>
            </a:pPr>
            <a:r>
              <a:rPr lang="ar-EG" sz="2000" b="1" i="0" u="none" strike="noStrike" cap="none" dirty="0">
                <a:solidFill>
                  <a:srgbClr val="3F3F3F"/>
                </a:solidFill>
                <a:latin typeface="Simplified Arabic" panose="02020603050405020304" pitchFamily="18" charset="-78"/>
                <a:ea typeface="Open Sans"/>
                <a:cs typeface="Simplified Arabic" panose="02020603050405020304" pitchFamily="18" charset="-78"/>
                <a:sym typeface="Open Sans"/>
              </a:rPr>
              <a:t>ما هي المواد التي يجب تضمينها في هذا التدريب لمدة ست ساعات؟</a:t>
            </a:r>
            <a:endParaRPr sz="2000" b="1" i="0" u="none" strike="noStrike" cap="none" dirty="0">
              <a:solidFill>
                <a:srgbClr val="3F3F3F"/>
              </a:solidFill>
              <a:latin typeface="Simplified Arabic" panose="02020603050405020304" pitchFamily="18" charset="-78"/>
              <a:ea typeface="Open Sans"/>
              <a:cs typeface="Simplified Arabic" panose="02020603050405020304" pitchFamily="18" charset="-78"/>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body" idx="1"/>
          </p:nvPr>
        </p:nvSpPr>
        <p:spPr>
          <a:xfrm>
            <a:off x="6449895" y="3099140"/>
            <a:ext cx="4645643" cy="2374985"/>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Clr>
                <a:srgbClr val="3F3F3F"/>
              </a:buClr>
              <a:buSzPts val="1900"/>
              <a:buNone/>
            </a:pPr>
            <a:r>
              <a:rPr lang="ar-EG" dirty="0">
                <a:solidFill>
                  <a:srgbClr val="3F3F3F"/>
                </a:solidFill>
                <a:latin typeface="Simplified Arabic" panose="02020603050405020304" pitchFamily="18" charset="-78"/>
                <a:ea typeface="Open Sans"/>
                <a:cs typeface="Simplified Arabic" panose="02020603050405020304" pitchFamily="18" charset="-78"/>
                <a:sym typeface="Open Sans"/>
              </a:rPr>
              <a:t>تتوفر أداة خطة ورشة عمل البحوث من أجل الحياة في قسم التدريب والوعي المعلوماتي في </a:t>
            </a:r>
            <a:r>
              <a:rPr lang="ar-EG" sz="2400" dirty="0">
                <a:solidFill>
                  <a:srgbClr val="3F3F3F"/>
                </a:solidFill>
                <a:latin typeface="Open Sans"/>
                <a:ea typeface="Open Sans"/>
                <a:sym typeface="Open Sans"/>
              </a:rPr>
              <a:t>مركز تجمع أمناء المكتبات</a:t>
            </a:r>
          </a:p>
          <a:p>
            <a:pPr marL="0" lvl="0" indent="0" algn="r" rtl="1">
              <a:lnSpc>
                <a:spcPct val="150000"/>
              </a:lnSpc>
              <a:spcBef>
                <a:spcPts val="0"/>
              </a:spcBef>
              <a:spcAft>
                <a:spcPts val="0"/>
              </a:spcAft>
              <a:buClr>
                <a:srgbClr val="3F3F3F"/>
              </a:buClr>
              <a:buSzPts val="1900"/>
              <a:buNone/>
            </a:pPr>
            <a:r>
              <a:rPr lang="ar-EG" dirty="0">
                <a:solidFill>
                  <a:srgbClr val="3F3F3F"/>
                </a:solidFill>
                <a:latin typeface="Simplified Arabic" panose="02020603050405020304" pitchFamily="18" charset="-78"/>
                <a:ea typeface="Open Sans"/>
                <a:cs typeface="Simplified Arabic" panose="02020603050405020304" pitchFamily="18" charset="-78"/>
                <a:sym typeface="Open Sans"/>
              </a:rPr>
              <a:t> </a:t>
            </a:r>
            <a:r>
              <a:rPr lang="en-US" sz="1900" u="sng"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Librarians’ Hub</a:t>
            </a:r>
            <a:endParaRPr sz="1900" dirty="0">
              <a:solidFill>
                <a:srgbClr val="0070C0"/>
              </a:solidFill>
              <a:latin typeface="Open Sans"/>
              <a:ea typeface="Open Sans"/>
              <a:cs typeface="Open Sans"/>
              <a:sym typeface="Open Sans"/>
            </a:endParaRPr>
          </a:p>
          <a:p>
            <a:pPr marL="0" lvl="0" indent="0" algn="l" rtl="0">
              <a:lnSpc>
                <a:spcPct val="150000"/>
              </a:lnSpc>
              <a:spcBef>
                <a:spcPts val="0"/>
              </a:spcBef>
              <a:spcAft>
                <a:spcPts val="0"/>
              </a:spcAft>
              <a:buSzPts val="2400"/>
              <a:buNone/>
            </a:pPr>
            <a:endParaRPr sz="1900" dirty="0">
              <a:solidFill>
                <a:srgbClr val="3F3F3F"/>
              </a:solidFill>
              <a:highlight>
                <a:srgbClr val="FFFF00"/>
              </a:highlight>
              <a:latin typeface="Open Sans"/>
              <a:ea typeface="Open Sans"/>
              <a:cs typeface="Open Sans"/>
              <a:sym typeface="Open Sans"/>
            </a:endParaRPr>
          </a:p>
        </p:txBody>
      </p:sp>
      <p:sp>
        <p:nvSpPr>
          <p:cNvPr id="204" name="Google Shape;204;p13"/>
          <p:cNvSpPr txBox="1">
            <a:spLocks noGrp="1"/>
          </p:cNvSpPr>
          <p:nvPr>
            <p:ph type="title"/>
          </p:nvPr>
        </p:nvSpPr>
        <p:spPr>
          <a:xfrm>
            <a:off x="0" y="280525"/>
            <a:ext cx="8119954" cy="759300"/>
          </a:xfrm>
          <a:prstGeom prst="rect">
            <a:avLst/>
          </a:prstGeom>
          <a:noFill/>
          <a:ln>
            <a:noFill/>
          </a:ln>
        </p:spPr>
        <p:txBody>
          <a:bodyPr spcFirstLastPara="1" wrap="square" lIns="91425" tIns="45700" rIns="91425" bIns="45700" anchor="t" anchorCtr="0">
            <a:normAutofit fontScale="90000"/>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أداة خطة عمل ورشة البحوث من أجل الحياة </a:t>
            </a:r>
            <a:r>
              <a:rPr lang="en-US" sz="3200" dirty="0">
                <a:solidFill>
                  <a:srgbClr val="586F7C"/>
                </a:solidFill>
                <a:latin typeface="Open Sans"/>
                <a:ea typeface="Open Sans"/>
                <a:cs typeface="Open Sans"/>
                <a:sym typeface="Open Sans"/>
              </a:rPr>
              <a:t>Research4Life</a:t>
            </a:r>
            <a:endParaRPr sz="3200" dirty="0">
              <a:solidFill>
                <a:srgbClr val="586F7C"/>
              </a:solidFill>
              <a:latin typeface="Open Sans"/>
              <a:ea typeface="Open Sans"/>
              <a:cs typeface="Open Sans"/>
              <a:sym typeface="Open Sans"/>
            </a:endParaRPr>
          </a:p>
        </p:txBody>
      </p:sp>
      <p:pic>
        <p:nvPicPr>
          <p:cNvPr id="205" name="Google Shape;205;p13" descr="Graphical user interface, text, application&#10;&#10;Description automatically generated"/>
          <p:cNvPicPr preferRelativeResize="0"/>
          <p:nvPr/>
        </p:nvPicPr>
        <p:blipFill rotWithShape="1">
          <a:blip r:embed="rId4">
            <a:alphaModFix/>
          </a:blip>
          <a:srcRect/>
          <a:stretch/>
        </p:blipFill>
        <p:spPr>
          <a:xfrm>
            <a:off x="286389" y="1743513"/>
            <a:ext cx="4899072" cy="4743148"/>
          </a:xfrm>
          <a:prstGeom prst="rect">
            <a:avLst/>
          </a:prstGeom>
          <a:noFill/>
          <a:ln>
            <a:noFill/>
          </a:ln>
        </p:spPr>
      </p:pic>
      <p:cxnSp>
        <p:nvCxnSpPr>
          <p:cNvPr id="206" name="Google Shape;206;p13"/>
          <p:cNvCxnSpPr>
            <a:cxnSpLocks/>
            <a:stCxn id="207" idx="1"/>
          </p:cNvCxnSpPr>
          <p:nvPr/>
        </p:nvCxnSpPr>
        <p:spPr>
          <a:xfrm flipH="1">
            <a:off x="3405987" y="5102843"/>
            <a:ext cx="5615275" cy="991111"/>
          </a:xfrm>
          <a:prstGeom prst="straightConnector1">
            <a:avLst/>
          </a:prstGeom>
          <a:noFill/>
          <a:ln w="9525" cap="flat" cmpd="sng">
            <a:solidFill>
              <a:srgbClr val="FF0000"/>
            </a:solidFill>
            <a:prstDash val="solid"/>
            <a:round/>
            <a:headEnd type="none" w="sm" len="sm"/>
            <a:tailEnd type="triangle" w="med" len="med"/>
          </a:ln>
        </p:spPr>
      </p:cxnSp>
      <p:sp>
        <p:nvSpPr>
          <p:cNvPr id="207" name="Google Shape;207;p13"/>
          <p:cNvSpPr/>
          <p:nvPr/>
        </p:nvSpPr>
        <p:spPr>
          <a:xfrm flipV="1">
            <a:off x="9021262" y="4897256"/>
            <a:ext cx="2023209" cy="411174"/>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0" y="697472"/>
            <a:ext cx="8219768" cy="759300"/>
          </a:xfrm>
          <a:prstGeom prst="rect">
            <a:avLst/>
          </a:prstGeom>
          <a:noFill/>
          <a:ln>
            <a:noFill/>
          </a:ln>
        </p:spPr>
        <p:txBody>
          <a:bodyPr spcFirstLastPara="1" wrap="square" lIns="91425" tIns="45700" rIns="91425" bIns="45700" anchor="t" anchorCtr="0">
            <a:normAutofit fontScale="90000"/>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أداة خطة عمل ورشة البحوث من أجل الحياة </a:t>
            </a:r>
            <a:r>
              <a:rPr lang="en-US" sz="3200" dirty="0">
                <a:solidFill>
                  <a:srgbClr val="586F7C"/>
                </a:solidFill>
                <a:latin typeface="Open Sans"/>
                <a:ea typeface="Open Sans"/>
                <a:cs typeface="Open Sans"/>
                <a:sym typeface="Open Sans"/>
              </a:rPr>
              <a:t>Research4Life</a:t>
            </a:r>
            <a:endParaRPr sz="3200" dirty="0">
              <a:solidFill>
                <a:srgbClr val="586F7C"/>
              </a:solidFill>
              <a:latin typeface="Open Sans"/>
              <a:ea typeface="Open Sans"/>
              <a:cs typeface="Open Sans"/>
              <a:sym typeface="Open Sans"/>
            </a:endParaRPr>
          </a:p>
        </p:txBody>
      </p:sp>
      <p:sp>
        <p:nvSpPr>
          <p:cNvPr id="214" name="Google Shape;214;p14"/>
          <p:cNvSpPr txBox="1">
            <a:spLocks noGrp="1"/>
          </p:cNvSpPr>
          <p:nvPr>
            <p:ph type="body" idx="1"/>
          </p:nvPr>
        </p:nvSpPr>
        <p:spPr>
          <a:xfrm>
            <a:off x="0" y="1804275"/>
            <a:ext cx="4064100" cy="4596600"/>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Clr>
                <a:srgbClr val="3F3F3F"/>
              </a:buClr>
              <a:buSzPts val="1900"/>
              <a:buNone/>
            </a:pPr>
            <a:r>
              <a:rPr lang="ar-EG" sz="1900" dirty="0">
                <a:solidFill>
                  <a:srgbClr val="3F3F3F"/>
                </a:solidFill>
                <a:latin typeface="Open Sans"/>
                <a:ea typeface="Open Sans"/>
                <a:cs typeface="Open Sans"/>
                <a:sym typeface="Open Sans"/>
              </a:rPr>
              <a:t>يسمح القسم الأول من أداة خطة ورشة عمل البحوث من أجل الحياة للمستخدم بالدخول إلى</a:t>
            </a:r>
            <a:endParaRPr sz="1900" dirty="0">
              <a:solidFill>
                <a:srgbClr val="3F3F3F"/>
              </a:solidFill>
            </a:endParaRPr>
          </a:p>
          <a:p>
            <a:pPr marL="450850" lvl="0" indent="-342900" algn="r" rtl="1">
              <a:lnSpc>
                <a:spcPct val="100000"/>
              </a:lnSpc>
              <a:spcBef>
                <a:spcPts val="0"/>
              </a:spcBef>
              <a:spcAft>
                <a:spcPts val="0"/>
              </a:spcAft>
              <a:buClr>
                <a:srgbClr val="3F3F3F"/>
              </a:buClr>
              <a:buSzPts val="1900"/>
              <a:buChar char="●"/>
            </a:pPr>
            <a:r>
              <a:rPr lang="ar-EG" sz="1900" dirty="0">
                <a:solidFill>
                  <a:srgbClr val="3F3F3F"/>
                </a:solidFill>
                <a:latin typeface="Open Sans"/>
                <a:ea typeface="Open Sans"/>
                <a:cs typeface="Open Sans"/>
                <a:sym typeface="Open Sans"/>
              </a:rPr>
              <a:t>مجموعة عملاء المؤسسة</a:t>
            </a:r>
          </a:p>
          <a:p>
            <a:pPr marL="450850" lvl="0" indent="-342900" algn="r" rtl="1">
              <a:lnSpc>
                <a:spcPct val="100000"/>
              </a:lnSpc>
              <a:spcBef>
                <a:spcPts val="0"/>
              </a:spcBef>
              <a:spcAft>
                <a:spcPts val="0"/>
              </a:spcAft>
              <a:buClr>
                <a:srgbClr val="3F3F3F"/>
              </a:buClr>
              <a:buSzPts val="1900"/>
              <a:buChar char="●"/>
            </a:pPr>
            <a:endParaRPr lang="ar-EG" sz="1900" dirty="0">
              <a:solidFill>
                <a:srgbClr val="3F3F3F"/>
              </a:solidFill>
              <a:latin typeface="Open Sans"/>
              <a:ea typeface="Open Sans"/>
              <a:cs typeface="Open Sans"/>
              <a:sym typeface="Open Sans"/>
            </a:endParaRPr>
          </a:p>
          <a:p>
            <a:pPr marL="450850" lvl="0" indent="-342900" algn="r" rtl="1">
              <a:lnSpc>
                <a:spcPct val="100000"/>
              </a:lnSpc>
              <a:spcBef>
                <a:spcPts val="0"/>
              </a:spcBef>
              <a:spcAft>
                <a:spcPts val="0"/>
              </a:spcAft>
              <a:buClr>
                <a:srgbClr val="3F3F3F"/>
              </a:buClr>
              <a:buSzPts val="1900"/>
              <a:buChar char="●"/>
            </a:pPr>
            <a:r>
              <a:rPr lang="ar-EG" sz="1900" dirty="0">
                <a:solidFill>
                  <a:srgbClr val="3F3F3F"/>
                </a:solidFill>
                <a:latin typeface="Open Sans"/>
                <a:ea typeface="Open Sans"/>
                <a:cs typeface="Open Sans"/>
                <a:sym typeface="Open Sans"/>
              </a:rPr>
              <a:t>وصف لمجموعة العملاء</a:t>
            </a:r>
          </a:p>
          <a:p>
            <a:pPr marL="450850" lvl="0" indent="-342900" algn="r" rtl="1">
              <a:lnSpc>
                <a:spcPct val="100000"/>
              </a:lnSpc>
              <a:spcBef>
                <a:spcPts val="0"/>
              </a:spcBef>
              <a:spcAft>
                <a:spcPts val="0"/>
              </a:spcAft>
              <a:buClr>
                <a:srgbClr val="3F3F3F"/>
              </a:buClr>
              <a:buSzPts val="1900"/>
              <a:buChar char="●"/>
            </a:pPr>
            <a:endParaRPr lang="ar-EG" sz="1900" dirty="0">
              <a:solidFill>
                <a:srgbClr val="3F3F3F"/>
              </a:solidFill>
              <a:latin typeface="Open Sans"/>
              <a:ea typeface="Open Sans"/>
              <a:cs typeface="Open Sans"/>
              <a:sym typeface="Open Sans"/>
            </a:endParaRPr>
          </a:p>
          <a:p>
            <a:pPr marL="450850" lvl="0" indent="-342900" algn="r" rtl="1">
              <a:lnSpc>
                <a:spcPct val="100000"/>
              </a:lnSpc>
              <a:spcBef>
                <a:spcPts val="0"/>
              </a:spcBef>
              <a:spcAft>
                <a:spcPts val="0"/>
              </a:spcAft>
              <a:buClr>
                <a:srgbClr val="3F3F3F"/>
              </a:buClr>
              <a:buSzPts val="1900"/>
              <a:buChar char="●"/>
            </a:pPr>
            <a:endParaRPr lang="ar-EG" sz="1900" dirty="0">
              <a:solidFill>
                <a:srgbClr val="3F3F3F"/>
              </a:solidFill>
              <a:latin typeface="Open Sans"/>
              <a:ea typeface="Open Sans"/>
              <a:cs typeface="Open Sans"/>
              <a:sym typeface="Open Sans"/>
            </a:endParaRPr>
          </a:p>
          <a:p>
            <a:pPr marL="450850" lvl="0" indent="-342900" algn="r" rtl="1">
              <a:lnSpc>
                <a:spcPct val="100000"/>
              </a:lnSpc>
              <a:spcBef>
                <a:spcPts val="0"/>
              </a:spcBef>
              <a:spcAft>
                <a:spcPts val="0"/>
              </a:spcAft>
              <a:buClr>
                <a:srgbClr val="3F3F3F"/>
              </a:buClr>
              <a:buSzPts val="1900"/>
              <a:buChar char="●"/>
            </a:pPr>
            <a:r>
              <a:rPr lang="ar-EG" sz="1900" dirty="0">
                <a:solidFill>
                  <a:srgbClr val="3F3F3F"/>
                </a:solidFill>
                <a:latin typeface="Open Sans"/>
                <a:ea typeface="Open Sans"/>
                <a:cs typeface="Open Sans"/>
                <a:sym typeface="Open Sans"/>
              </a:rPr>
              <a:t>الاحتياجات المعلوماتية لمجموعة العملاء.</a:t>
            </a:r>
            <a:endParaRPr sz="1900" dirty="0">
              <a:solidFill>
                <a:srgbClr val="3F3F3F"/>
              </a:solidFill>
              <a:highlight>
                <a:srgbClr val="FFFF00"/>
              </a:highlight>
              <a:latin typeface="Open Sans"/>
              <a:ea typeface="Open Sans"/>
              <a:cs typeface="Open Sans"/>
              <a:sym typeface="Open Sans"/>
            </a:endParaRPr>
          </a:p>
        </p:txBody>
      </p:sp>
      <p:cxnSp>
        <p:nvCxnSpPr>
          <p:cNvPr id="215" name="Google Shape;215;p14"/>
          <p:cNvCxnSpPr>
            <a:cxnSpLocks/>
          </p:cNvCxnSpPr>
          <p:nvPr/>
        </p:nvCxnSpPr>
        <p:spPr>
          <a:xfrm>
            <a:off x="3528725" y="2942175"/>
            <a:ext cx="1243300" cy="0"/>
          </a:xfrm>
          <a:prstGeom prst="straightConnector1">
            <a:avLst/>
          </a:prstGeom>
          <a:noFill/>
          <a:ln w="9525" cap="flat" cmpd="sng">
            <a:solidFill>
              <a:srgbClr val="FF0000"/>
            </a:solidFill>
            <a:prstDash val="solid"/>
            <a:round/>
            <a:headEnd type="none" w="sm" len="sm"/>
            <a:tailEnd type="triangle" w="med" len="med"/>
          </a:ln>
        </p:spPr>
      </p:cxnSp>
      <p:cxnSp>
        <p:nvCxnSpPr>
          <p:cNvPr id="216" name="Google Shape;216;p14"/>
          <p:cNvCxnSpPr>
            <a:cxnSpLocks/>
          </p:cNvCxnSpPr>
          <p:nvPr/>
        </p:nvCxnSpPr>
        <p:spPr>
          <a:xfrm>
            <a:off x="3528725" y="3534862"/>
            <a:ext cx="1243300" cy="196381"/>
          </a:xfrm>
          <a:prstGeom prst="straightConnector1">
            <a:avLst/>
          </a:prstGeom>
          <a:noFill/>
          <a:ln w="9525" cap="flat" cmpd="sng">
            <a:solidFill>
              <a:srgbClr val="FF0000"/>
            </a:solidFill>
            <a:prstDash val="solid"/>
            <a:round/>
            <a:headEnd type="none" w="sm" len="sm"/>
            <a:tailEnd type="triangle" w="med" len="med"/>
          </a:ln>
        </p:spPr>
      </p:cxnSp>
      <p:cxnSp>
        <p:nvCxnSpPr>
          <p:cNvPr id="217" name="Google Shape;217;p14"/>
          <p:cNvCxnSpPr>
            <a:cxnSpLocks/>
          </p:cNvCxnSpPr>
          <p:nvPr/>
        </p:nvCxnSpPr>
        <p:spPr>
          <a:xfrm>
            <a:off x="3387576" y="4387893"/>
            <a:ext cx="1384449" cy="454131"/>
          </a:xfrm>
          <a:prstGeom prst="straightConnector1">
            <a:avLst/>
          </a:prstGeom>
          <a:noFill/>
          <a:ln w="9525" cap="flat" cmpd="sng">
            <a:solidFill>
              <a:srgbClr val="FF0000"/>
            </a:solidFill>
            <a:prstDash val="solid"/>
            <a:round/>
            <a:headEnd type="none" w="sm" len="sm"/>
            <a:tailEnd type="triangle" w="med" len="med"/>
          </a:ln>
        </p:spPr>
      </p:cxnSp>
      <p:pic>
        <p:nvPicPr>
          <p:cNvPr id="218" name="Google Shape;218;p14"/>
          <p:cNvPicPr preferRelativeResize="0"/>
          <p:nvPr/>
        </p:nvPicPr>
        <p:blipFill rotWithShape="1">
          <a:blip r:embed="rId3">
            <a:alphaModFix/>
          </a:blip>
          <a:srcRect b="34636"/>
          <a:stretch/>
        </p:blipFill>
        <p:spPr>
          <a:xfrm>
            <a:off x="4772025" y="2397652"/>
            <a:ext cx="7419975" cy="3822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0" y="423788"/>
            <a:ext cx="8229600" cy="6696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200"/>
              <a:buNone/>
            </a:pPr>
            <a:r>
              <a:rPr kumimoji="0" lang="ar-EG" sz="3000" b="0" i="0" u="none" strike="noStrike" kern="0" cap="none" spc="0" normalizeH="0" baseline="0" noProof="0" dirty="0">
                <a:ln>
                  <a:noFill/>
                </a:ln>
                <a:solidFill>
                  <a:srgbClr val="586F7C"/>
                </a:solidFill>
                <a:effectLst/>
                <a:uLnTx/>
                <a:uFillTx/>
                <a:latin typeface="Open Sans"/>
                <a:ea typeface="Open Sans"/>
                <a:cs typeface="Open Sans"/>
                <a:sym typeface="Open Sans"/>
              </a:rPr>
              <a:t>أداة خطة عمل ورشة البحوث من أجل الحياة </a:t>
            </a:r>
            <a:r>
              <a:rPr lang="en-US" sz="3000" dirty="0">
                <a:solidFill>
                  <a:srgbClr val="586F7C"/>
                </a:solidFill>
                <a:latin typeface="Open Sans"/>
                <a:ea typeface="Open Sans"/>
                <a:cs typeface="Open Sans"/>
                <a:sym typeface="Open Sans"/>
              </a:rPr>
              <a:t>Research4Life</a:t>
            </a:r>
            <a:endParaRPr sz="3000" dirty="0">
              <a:solidFill>
                <a:srgbClr val="586F7C"/>
              </a:solidFill>
              <a:latin typeface="Open Sans"/>
              <a:ea typeface="Open Sans"/>
              <a:cs typeface="Open Sans"/>
              <a:sym typeface="Open Sans"/>
            </a:endParaRPr>
          </a:p>
        </p:txBody>
      </p:sp>
      <p:sp>
        <p:nvSpPr>
          <p:cNvPr id="225" name="Google Shape;225;p15"/>
          <p:cNvSpPr txBox="1">
            <a:spLocks noGrp="1"/>
          </p:cNvSpPr>
          <p:nvPr>
            <p:ph type="body" idx="1"/>
          </p:nvPr>
        </p:nvSpPr>
        <p:spPr>
          <a:xfrm>
            <a:off x="0" y="1804275"/>
            <a:ext cx="3825000" cy="4817700"/>
          </a:xfrm>
          <a:prstGeom prst="rect">
            <a:avLst/>
          </a:prstGeom>
          <a:noFill/>
          <a:ln>
            <a:noFill/>
          </a:ln>
        </p:spPr>
        <p:txBody>
          <a:bodyPr spcFirstLastPara="1" wrap="square" lIns="91425" tIns="45700" rIns="91425" bIns="45700" anchor="t" anchorCtr="0">
            <a:noAutofit/>
          </a:bodyPr>
          <a:lstStyle/>
          <a:p>
            <a:pPr marL="342900" lvl="0" indent="-190500" algn="l" rtl="0">
              <a:lnSpc>
                <a:spcPct val="150000"/>
              </a:lnSpc>
              <a:spcBef>
                <a:spcPts val="0"/>
              </a:spcBef>
              <a:spcAft>
                <a:spcPts val="0"/>
              </a:spcAft>
              <a:buClr>
                <a:srgbClr val="3F3F3F"/>
              </a:buClr>
              <a:buSzPts val="2400"/>
              <a:buNone/>
            </a:pPr>
            <a:endParaRPr sz="2000" dirty="0">
              <a:solidFill>
                <a:srgbClr val="3F3F3F"/>
              </a:solidFill>
              <a:highlight>
                <a:srgbClr val="FFFF00"/>
              </a:highlight>
              <a:latin typeface="Open Sans"/>
              <a:ea typeface="Open Sans"/>
              <a:cs typeface="Open Sans"/>
              <a:sym typeface="Open Sans"/>
            </a:endParaRPr>
          </a:p>
          <a:p>
            <a:pPr marL="457200" lvl="0" indent="-381000" algn="r" rtl="1">
              <a:lnSpc>
                <a:spcPct val="100000"/>
              </a:lnSpc>
              <a:spcBef>
                <a:spcPts val="0"/>
              </a:spcBef>
              <a:spcAft>
                <a:spcPts val="0"/>
              </a:spcAft>
              <a:buClr>
                <a:srgbClr val="3F3F3F"/>
              </a:buClr>
              <a:buSzPts val="2400"/>
              <a:buChar char="●"/>
            </a:pPr>
            <a:r>
              <a:rPr lang="ar-EG" sz="2000" dirty="0">
                <a:solidFill>
                  <a:srgbClr val="3F3F3F"/>
                </a:solidFill>
                <a:latin typeface="Open Sans"/>
                <a:ea typeface="Open Sans"/>
                <a:cs typeface="Open Sans"/>
                <a:sym typeface="Open Sans"/>
              </a:rPr>
              <a:t>تحقق من المصادر التدريبية للبحوث من أجل الحياة والتي قد تكون مفيدة في تحقيق أهداف التعلم.</a:t>
            </a:r>
          </a:p>
          <a:p>
            <a:pPr marL="457200" lvl="0" indent="-381000" algn="r" rtl="1">
              <a:lnSpc>
                <a:spcPct val="100000"/>
              </a:lnSpc>
              <a:spcBef>
                <a:spcPts val="0"/>
              </a:spcBef>
              <a:spcAft>
                <a:spcPts val="0"/>
              </a:spcAft>
              <a:buClr>
                <a:srgbClr val="3F3F3F"/>
              </a:buClr>
              <a:buSzPts val="2400"/>
              <a:buChar char="●"/>
            </a:pPr>
            <a:endParaRPr lang="ar-EG" sz="2000" dirty="0">
              <a:solidFill>
                <a:srgbClr val="3F3F3F"/>
              </a:solidFill>
              <a:latin typeface="Open Sans"/>
              <a:ea typeface="Open Sans"/>
              <a:cs typeface="Open Sans"/>
              <a:sym typeface="Open Sans"/>
            </a:endParaRPr>
          </a:p>
          <a:p>
            <a:pPr marL="457200" lvl="0" indent="-381000" algn="r" rtl="1">
              <a:lnSpc>
                <a:spcPct val="100000"/>
              </a:lnSpc>
              <a:spcBef>
                <a:spcPts val="0"/>
              </a:spcBef>
              <a:spcAft>
                <a:spcPts val="0"/>
              </a:spcAft>
              <a:buClr>
                <a:srgbClr val="3F3F3F"/>
              </a:buClr>
              <a:buSzPts val="2400"/>
              <a:buChar char="●"/>
            </a:pPr>
            <a:endParaRPr lang="ar-EG" sz="2000" dirty="0">
              <a:solidFill>
                <a:srgbClr val="3F3F3F"/>
              </a:solidFill>
              <a:latin typeface="Open Sans"/>
              <a:ea typeface="Open Sans"/>
              <a:cs typeface="Open Sans"/>
              <a:sym typeface="Open Sans"/>
            </a:endParaRPr>
          </a:p>
          <a:p>
            <a:pPr marL="457200" lvl="0" indent="-381000" algn="r" rtl="1">
              <a:lnSpc>
                <a:spcPct val="100000"/>
              </a:lnSpc>
              <a:spcBef>
                <a:spcPts val="0"/>
              </a:spcBef>
              <a:spcAft>
                <a:spcPts val="0"/>
              </a:spcAft>
              <a:buClr>
                <a:srgbClr val="3F3F3F"/>
              </a:buClr>
              <a:buSzPts val="2400"/>
              <a:buChar char="●"/>
            </a:pPr>
            <a:endParaRPr sz="2000" dirty="0">
              <a:solidFill>
                <a:srgbClr val="3F3F3F"/>
              </a:solidFill>
              <a:latin typeface="Open Sans"/>
              <a:ea typeface="Open Sans"/>
              <a:cs typeface="Open Sans"/>
              <a:sym typeface="Open Sans"/>
            </a:endParaRPr>
          </a:p>
          <a:p>
            <a:pPr marL="444500" lvl="0" indent="-342900" algn="r" rtl="1">
              <a:lnSpc>
                <a:spcPct val="100000"/>
              </a:lnSpc>
              <a:spcBef>
                <a:spcPts val="0"/>
              </a:spcBef>
              <a:spcAft>
                <a:spcPts val="0"/>
              </a:spcAft>
              <a:buClr>
                <a:srgbClr val="3F3F3F"/>
              </a:buClr>
              <a:buSzPts val="2000"/>
              <a:buChar char="●"/>
            </a:pPr>
            <a:r>
              <a:rPr lang="ar-EG" sz="1900" dirty="0">
                <a:solidFill>
                  <a:srgbClr val="3F3F3F"/>
                </a:solidFill>
                <a:latin typeface="Open Sans"/>
                <a:ea typeface="Open Sans"/>
                <a:cs typeface="Open Sans"/>
                <a:sym typeface="Open Sans"/>
              </a:rPr>
              <a:t>أنشئ أهدافًا تعليمية لمجموعة العملاء.</a:t>
            </a:r>
            <a:endParaRPr sz="2000" dirty="0">
              <a:solidFill>
                <a:srgbClr val="3F3F3F"/>
              </a:solidFill>
              <a:highlight>
                <a:srgbClr val="FFFF00"/>
              </a:highlight>
              <a:latin typeface="Open Sans"/>
              <a:ea typeface="Open Sans"/>
              <a:cs typeface="Open Sans"/>
              <a:sym typeface="Open Sans"/>
            </a:endParaRPr>
          </a:p>
          <a:p>
            <a:pPr marL="0" lvl="0" indent="0" algn="l" rtl="0">
              <a:lnSpc>
                <a:spcPct val="100000"/>
              </a:lnSpc>
              <a:spcBef>
                <a:spcPts val="0"/>
              </a:spcBef>
              <a:spcAft>
                <a:spcPts val="0"/>
              </a:spcAft>
              <a:buSzPts val="2400"/>
              <a:buNone/>
            </a:pPr>
            <a:endParaRPr sz="2000" dirty="0">
              <a:solidFill>
                <a:srgbClr val="3F3F3F"/>
              </a:solidFill>
              <a:highlight>
                <a:srgbClr val="FFFF00"/>
              </a:highlight>
              <a:latin typeface="Open Sans"/>
              <a:ea typeface="Open Sans"/>
              <a:cs typeface="Open Sans"/>
              <a:sym typeface="Open Sans"/>
            </a:endParaRPr>
          </a:p>
        </p:txBody>
      </p:sp>
      <p:cxnSp>
        <p:nvCxnSpPr>
          <p:cNvPr id="226" name="Google Shape;226;p15"/>
          <p:cNvCxnSpPr/>
          <p:nvPr/>
        </p:nvCxnSpPr>
        <p:spPr>
          <a:xfrm rot="10800000" flipH="1">
            <a:off x="3388650" y="2556450"/>
            <a:ext cx="1092000" cy="301800"/>
          </a:xfrm>
          <a:prstGeom prst="straightConnector1">
            <a:avLst/>
          </a:prstGeom>
          <a:noFill/>
          <a:ln w="9525" cap="flat" cmpd="sng">
            <a:solidFill>
              <a:srgbClr val="FF0000"/>
            </a:solidFill>
            <a:prstDash val="solid"/>
            <a:round/>
            <a:headEnd type="none" w="sm" len="sm"/>
            <a:tailEnd type="triangle" w="med" len="med"/>
          </a:ln>
        </p:spPr>
      </p:cxnSp>
      <p:cxnSp>
        <p:nvCxnSpPr>
          <p:cNvPr id="227" name="Google Shape;227;p15"/>
          <p:cNvCxnSpPr/>
          <p:nvPr/>
        </p:nvCxnSpPr>
        <p:spPr>
          <a:xfrm>
            <a:off x="3725000" y="4316550"/>
            <a:ext cx="919500" cy="635400"/>
          </a:xfrm>
          <a:prstGeom prst="straightConnector1">
            <a:avLst/>
          </a:prstGeom>
          <a:noFill/>
          <a:ln w="9525" cap="flat" cmpd="sng">
            <a:solidFill>
              <a:srgbClr val="FF0000"/>
            </a:solidFill>
            <a:prstDash val="solid"/>
            <a:round/>
            <a:headEnd type="none" w="sm" len="sm"/>
            <a:tailEnd type="triangle" w="med" len="med"/>
          </a:ln>
        </p:spPr>
      </p:cxnSp>
      <p:pic>
        <p:nvPicPr>
          <p:cNvPr id="228" name="Google Shape;228;p15"/>
          <p:cNvPicPr preferRelativeResize="0"/>
          <p:nvPr/>
        </p:nvPicPr>
        <p:blipFill rotWithShape="1">
          <a:blip r:embed="rId3">
            <a:alphaModFix/>
          </a:blip>
          <a:srcRect/>
          <a:stretch/>
        </p:blipFill>
        <p:spPr>
          <a:xfrm>
            <a:off x="4644500" y="2327851"/>
            <a:ext cx="7395100" cy="35450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68826" y="413253"/>
            <a:ext cx="8142026" cy="6696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200"/>
              <a:buNone/>
            </a:pPr>
            <a:r>
              <a:rPr lang="ar-EG" sz="3000" dirty="0">
                <a:solidFill>
                  <a:srgbClr val="586F7C"/>
                </a:solidFill>
                <a:latin typeface="Open Sans"/>
                <a:ea typeface="Open Sans"/>
                <a:cs typeface="Open Sans"/>
                <a:sym typeface="Open Sans"/>
              </a:rPr>
              <a:t>أداة خطة عمل ورشة البحوث من أجل الحياة </a:t>
            </a:r>
            <a:r>
              <a:rPr lang="en-US" sz="3000" dirty="0">
                <a:solidFill>
                  <a:srgbClr val="586F7C"/>
                </a:solidFill>
                <a:latin typeface="Open Sans"/>
                <a:ea typeface="Open Sans"/>
                <a:cs typeface="Open Sans"/>
                <a:sym typeface="Open Sans"/>
              </a:rPr>
              <a:t>Research4Life</a:t>
            </a:r>
            <a:endParaRPr sz="3000" dirty="0">
              <a:solidFill>
                <a:srgbClr val="586F7C"/>
              </a:solidFill>
              <a:latin typeface="Open Sans"/>
              <a:ea typeface="Open Sans"/>
              <a:cs typeface="Open Sans"/>
              <a:sym typeface="Open Sans"/>
            </a:endParaRPr>
          </a:p>
        </p:txBody>
      </p:sp>
      <p:sp>
        <p:nvSpPr>
          <p:cNvPr id="235" name="Google Shape;235;p16"/>
          <p:cNvSpPr txBox="1">
            <a:spLocks noGrp="1"/>
          </p:cNvSpPr>
          <p:nvPr>
            <p:ph type="body" idx="1"/>
          </p:nvPr>
        </p:nvSpPr>
        <p:spPr>
          <a:xfrm>
            <a:off x="0" y="1804275"/>
            <a:ext cx="3641100" cy="481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None/>
            </a:pPr>
            <a:endParaRPr lang="en-US" sz="2000" dirty="0">
              <a:solidFill>
                <a:srgbClr val="3F3F3F"/>
              </a:solidFill>
              <a:latin typeface="Open Sans"/>
              <a:ea typeface="Open Sans"/>
              <a:cs typeface="Open Sans"/>
              <a:sym typeface="Open Sans"/>
            </a:endParaRPr>
          </a:p>
          <a:p>
            <a:pPr marL="444500" lvl="0" indent="-342900" algn="r" rtl="1">
              <a:lnSpc>
                <a:spcPct val="100000"/>
              </a:lnSpc>
              <a:spcBef>
                <a:spcPts val="0"/>
              </a:spcBef>
              <a:spcAft>
                <a:spcPts val="0"/>
              </a:spcAft>
              <a:buClr>
                <a:srgbClr val="3F3F3F"/>
              </a:buClr>
              <a:buSzPts val="2000"/>
              <a:buChar char="●"/>
            </a:pPr>
            <a:r>
              <a:rPr lang="ar-EG" sz="2000" dirty="0">
                <a:solidFill>
                  <a:srgbClr val="3F3F3F"/>
                </a:solidFill>
                <a:latin typeface="Open Sans"/>
                <a:ea typeface="Open Sans"/>
                <a:cs typeface="Open Sans"/>
                <a:sym typeface="Open Sans"/>
              </a:rPr>
              <a:t>قرر كيف ستقيم نجاح ورشة العمل</a:t>
            </a:r>
            <a:endParaRPr sz="2000" dirty="0">
              <a:solidFill>
                <a:srgbClr val="3F3F3F"/>
              </a:solidFill>
              <a:latin typeface="Open Sans"/>
              <a:ea typeface="Open Sans"/>
              <a:cs typeface="Open Sans"/>
              <a:sym typeface="Open Sans"/>
            </a:endParaRPr>
          </a:p>
          <a:p>
            <a:pPr marL="342900" lvl="0" indent="-190500" algn="l" rtl="0">
              <a:lnSpc>
                <a:spcPct val="100000"/>
              </a:lnSpc>
              <a:spcBef>
                <a:spcPts val="0"/>
              </a:spcBef>
              <a:spcAft>
                <a:spcPts val="0"/>
              </a:spcAft>
              <a:buClr>
                <a:srgbClr val="3F3F3F"/>
              </a:buClr>
              <a:buSzPts val="2400"/>
              <a:buNone/>
            </a:pPr>
            <a:endParaRPr sz="2000" dirty="0">
              <a:solidFill>
                <a:srgbClr val="3F3F3F"/>
              </a:solidFill>
              <a:latin typeface="Open Sans"/>
              <a:ea typeface="Open Sans"/>
              <a:cs typeface="Open Sans"/>
              <a:sym typeface="Open Sans"/>
            </a:endParaRPr>
          </a:p>
          <a:p>
            <a:pPr marL="444500" lvl="0" indent="-342900" algn="r" rtl="1">
              <a:lnSpc>
                <a:spcPct val="100000"/>
              </a:lnSpc>
              <a:spcBef>
                <a:spcPts val="0"/>
              </a:spcBef>
              <a:spcAft>
                <a:spcPts val="0"/>
              </a:spcAft>
              <a:buClr>
                <a:srgbClr val="3F3F3F"/>
              </a:buClr>
              <a:buSzPts val="2000"/>
              <a:buChar char="●"/>
            </a:pPr>
            <a:r>
              <a:rPr lang="ar-EG" sz="2000" dirty="0">
                <a:solidFill>
                  <a:srgbClr val="3F3F3F"/>
                </a:solidFill>
                <a:latin typeface="Open Sans"/>
                <a:ea typeface="Open Sans"/>
                <a:cs typeface="Open Sans"/>
                <a:sym typeface="Open Sans"/>
              </a:rPr>
              <a:t>تحقق من كيف ستدرس ورشة العمل</a:t>
            </a:r>
            <a:endParaRPr lang="en-US" sz="2000" dirty="0">
              <a:solidFill>
                <a:srgbClr val="3F3F3F"/>
              </a:solidFill>
              <a:latin typeface="Open Sans"/>
              <a:ea typeface="Open Sans"/>
              <a:cs typeface="Open Sans"/>
              <a:sym typeface="Open Sans"/>
            </a:endParaRPr>
          </a:p>
          <a:p>
            <a:pPr marL="342900" lvl="0" indent="-190500" algn="l" rtl="0">
              <a:lnSpc>
                <a:spcPct val="100000"/>
              </a:lnSpc>
              <a:spcBef>
                <a:spcPts val="0"/>
              </a:spcBef>
              <a:spcAft>
                <a:spcPts val="0"/>
              </a:spcAft>
              <a:buClr>
                <a:srgbClr val="3F3F3F"/>
              </a:buClr>
              <a:buSzPts val="2400"/>
              <a:buNone/>
            </a:pPr>
            <a:endParaRPr lang="en-US" sz="2000" dirty="0">
              <a:solidFill>
                <a:srgbClr val="3F3F3F"/>
              </a:solidFill>
              <a:latin typeface="Open Sans"/>
              <a:ea typeface="Open Sans"/>
              <a:cs typeface="Open Sans"/>
              <a:sym typeface="Open Sans"/>
            </a:endParaRPr>
          </a:p>
          <a:p>
            <a:pPr marL="444500" lvl="0" indent="-342900" algn="r" rtl="1">
              <a:lnSpc>
                <a:spcPct val="100000"/>
              </a:lnSpc>
              <a:spcBef>
                <a:spcPts val="0"/>
              </a:spcBef>
              <a:spcAft>
                <a:spcPts val="0"/>
              </a:spcAft>
              <a:buClr>
                <a:srgbClr val="3F3F3F"/>
              </a:buClr>
              <a:buSzPts val="2000"/>
              <a:buChar char="●"/>
            </a:pPr>
            <a:r>
              <a:rPr lang="ar-EG" sz="2000" dirty="0">
                <a:solidFill>
                  <a:srgbClr val="3F3F3F"/>
                </a:solidFill>
                <a:latin typeface="Open Sans"/>
                <a:ea typeface="Open Sans"/>
                <a:cs typeface="Open Sans"/>
                <a:sym typeface="Open Sans"/>
              </a:rPr>
              <a:t>ضع قائمة بالمصادر الإضافية التي ستحتاجها لتشغيل ورشة العمل </a:t>
            </a:r>
            <a:endParaRPr sz="2000" dirty="0">
              <a:solidFill>
                <a:srgbClr val="3F3F3F"/>
              </a:solidFill>
              <a:latin typeface="Open Sans"/>
              <a:ea typeface="Open Sans"/>
              <a:cs typeface="Open Sans"/>
              <a:sym typeface="Open Sans"/>
            </a:endParaRPr>
          </a:p>
        </p:txBody>
      </p:sp>
      <p:cxnSp>
        <p:nvCxnSpPr>
          <p:cNvPr id="236" name="Google Shape;236;p16"/>
          <p:cNvCxnSpPr>
            <a:cxnSpLocks/>
          </p:cNvCxnSpPr>
          <p:nvPr/>
        </p:nvCxnSpPr>
        <p:spPr>
          <a:xfrm>
            <a:off x="3315100" y="2391813"/>
            <a:ext cx="1098350" cy="440037"/>
          </a:xfrm>
          <a:prstGeom prst="straightConnector1">
            <a:avLst/>
          </a:prstGeom>
          <a:noFill/>
          <a:ln w="9525" cap="flat" cmpd="sng">
            <a:solidFill>
              <a:srgbClr val="FF0000"/>
            </a:solidFill>
            <a:prstDash val="solid"/>
            <a:round/>
            <a:headEnd type="none" w="sm" len="sm"/>
            <a:tailEnd type="triangle" w="med" len="med"/>
          </a:ln>
        </p:spPr>
      </p:cxnSp>
      <p:cxnSp>
        <p:nvCxnSpPr>
          <p:cNvPr id="237" name="Google Shape;237;p16"/>
          <p:cNvCxnSpPr>
            <a:cxnSpLocks/>
          </p:cNvCxnSpPr>
          <p:nvPr/>
        </p:nvCxnSpPr>
        <p:spPr>
          <a:xfrm>
            <a:off x="3430534" y="3043909"/>
            <a:ext cx="1038066" cy="450153"/>
          </a:xfrm>
          <a:prstGeom prst="straightConnector1">
            <a:avLst/>
          </a:prstGeom>
          <a:noFill/>
          <a:ln w="9525" cap="flat" cmpd="sng">
            <a:solidFill>
              <a:srgbClr val="FF0000"/>
            </a:solidFill>
            <a:prstDash val="solid"/>
            <a:round/>
            <a:headEnd type="none" w="sm" len="sm"/>
            <a:tailEnd type="triangle" w="med" len="med"/>
          </a:ln>
        </p:spPr>
      </p:cxnSp>
      <p:cxnSp>
        <p:nvCxnSpPr>
          <p:cNvPr id="238" name="Google Shape;238;p16"/>
          <p:cNvCxnSpPr>
            <a:cxnSpLocks/>
          </p:cNvCxnSpPr>
          <p:nvPr/>
        </p:nvCxnSpPr>
        <p:spPr>
          <a:xfrm>
            <a:off x="3315100" y="3553272"/>
            <a:ext cx="1051825" cy="1044940"/>
          </a:xfrm>
          <a:prstGeom prst="straightConnector1">
            <a:avLst/>
          </a:prstGeom>
          <a:noFill/>
          <a:ln w="9525" cap="flat" cmpd="sng">
            <a:solidFill>
              <a:srgbClr val="FF0000"/>
            </a:solidFill>
            <a:prstDash val="solid"/>
            <a:round/>
            <a:headEnd type="none" w="sm" len="sm"/>
            <a:tailEnd type="triangle" w="med" len="med"/>
          </a:ln>
        </p:spPr>
      </p:cxnSp>
      <p:pic>
        <p:nvPicPr>
          <p:cNvPr id="239" name="Google Shape;239;p16"/>
          <p:cNvPicPr preferRelativeResize="0"/>
          <p:nvPr/>
        </p:nvPicPr>
        <p:blipFill rotWithShape="1">
          <a:blip r:embed="rId3">
            <a:alphaModFix/>
          </a:blip>
          <a:srcRect/>
          <a:stretch/>
        </p:blipFill>
        <p:spPr>
          <a:xfrm>
            <a:off x="4569275" y="2391813"/>
            <a:ext cx="7433550" cy="3113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title"/>
          </p:nvPr>
        </p:nvSpPr>
        <p:spPr>
          <a:xfrm>
            <a:off x="0" y="432854"/>
            <a:ext cx="8191188" cy="6696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200"/>
              <a:buNone/>
            </a:pPr>
            <a:r>
              <a:rPr kumimoji="0" lang="ar-EG" sz="3000" b="0" i="0" u="none" strike="noStrike" kern="0" cap="none" spc="0" normalizeH="0" baseline="0" noProof="0" dirty="0">
                <a:ln>
                  <a:noFill/>
                </a:ln>
                <a:solidFill>
                  <a:srgbClr val="586F7C"/>
                </a:solidFill>
                <a:effectLst/>
                <a:uLnTx/>
                <a:uFillTx/>
                <a:latin typeface="Open Sans"/>
                <a:ea typeface="Open Sans"/>
                <a:cs typeface="Open Sans"/>
                <a:sym typeface="Open Sans"/>
              </a:rPr>
              <a:t>أداة خطة عمل ورشة البحوث من أجل الحياة </a:t>
            </a:r>
            <a:r>
              <a:rPr lang="en-US" sz="3000" dirty="0">
                <a:solidFill>
                  <a:srgbClr val="586F7C"/>
                </a:solidFill>
                <a:latin typeface="Open Sans"/>
                <a:ea typeface="Open Sans"/>
                <a:cs typeface="Open Sans"/>
                <a:sym typeface="Open Sans"/>
              </a:rPr>
              <a:t>Research4Life</a:t>
            </a:r>
            <a:endParaRPr sz="3000" dirty="0">
              <a:solidFill>
                <a:srgbClr val="586F7C"/>
              </a:solidFill>
              <a:latin typeface="Open Sans"/>
              <a:ea typeface="Open Sans"/>
              <a:cs typeface="Open Sans"/>
              <a:sym typeface="Open Sans"/>
            </a:endParaRPr>
          </a:p>
        </p:txBody>
      </p:sp>
      <p:sp>
        <p:nvSpPr>
          <p:cNvPr id="246" name="Google Shape;246;p17"/>
          <p:cNvSpPr txBox="1">
            <a:spLocks noGrp="1"/>
          </p:cNvSpPr>
          <p:nvPr>
            <p:ph type="body" idx="1"/>
          </p:nvPr>
        </p:nvSpPr>
        <p:spPr>
          <a:xfrm>
            <a:off x="8051630" y="1988382"/>
            <a:ext cx="3972000" cy="336300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endParaRPr dirty="0">
              <a:solidFill>
                <a:srgbClr val="3F3F3F"/>
              </a:solidFill>
            </a:endParaRPr>
          </a:p>
          <a:p>
            <a:pPr marL="444500" lvl="0" indent="-342900" algn="r" rtl="1">
              <a:lnSpc>
                <a:spcPct val="100000"/>
              </a:lnSpc>
              <a:spcBef>
                <a:spcPts val="0"/>
              </a:spcBef>
              <a:spcAft>
                <a:spcPts val="0"/>
              </a:spcAft>
              <a:buClr>
                <a:srgbClr val="3F3F3F"/>
              </a:buClr>
              <a:buSzPts val="2000"/>
              <a:buChar char="●"/>
            </a:pPr>
            <a:r>
              <a:rPr lang="ar-EG" sz="2000" dirty="0">
                <a:solidFill>
                  <a:srgbClr val="3F3F3F"/>
                </a:solidFill>
                <a:latin typeface="Open Sans"/>
                <a:ea typeface="Open Sans"/>
                <a:cs typeface="Open Sans"/>
                <a:sym typeface="Open Sans"/>
              </a:rPr>
              <a:t>استخدم الإجابات التي قدمتها أعلاه (الشاشة السابقة) لإنشاء مخطط لورشة العمل الخاصة بك.</a:t>
            </a:r>
          </a:p>
          <a:p>
            <a:pPr marL="444500" lvl="0" indent="-342900" algn="r" rtl="1">
              <a:lnSpc>
                <a:spcPct val="100000"/>
              </a:lnSpc>
              <a:spcBef>
                <a:spcPts val="0"/>
              </a:spcBef>
              <a:spcAft>
                <a:spcPts val="0"/>
              </a:spcAft>
              <a:buClr>
                <a:srgbClr val="3F3F3F"/>
              </a:buClr>
              <a:buSzPts val="2000"/>
              <a:buChar char="●"/>
            </a:pPr>
            <a:endParaRPr lang="ar-EG" sz="2000" dirty="0">
              <a:solidFill>
                <a:srgbClr val="3F3F3F"/>
              </a:solidFill>
              <a:latin typeface="Open Sans"/>
              <a:ea typeface="Open Sans"/>
              <a:cs typeface="Open Sans"/>
              <a:sym typeface="Open Sans"/>
            </a:endParaRPr>
          </a:p>
          <a:p>
            <a:pPr marL="444500" lvl="0" indent="-342900" algn="r" rtl="1">
              <a:lnSpc>
                <a:spcPct val="100000"/>
              </a:lnSpc>
              <a:spcBef>
                <a:spcPts val="0"/>
              </a:spcBef>
              <a:spcAft>
                <a:spcPts val="0"/>
              </a:spcAft>
              <a:buClr>
                <a:srgbClr val="3F3F3F"/>
              </a:buClr>
              <a:buSzPts val="2000"/>
              <a:buChar char="●"/>
            </a:pPr>
            <a:r>
              <a:rPr lang="ar-EG" sz="2000" dirty="0">
                <a:solidFill>
                  <a:srgbClr val="3F3F3F"/>
                </a:solidFill>
                <a:latin typeface="Open Sans"/>
                <a:ea typeface="Open Sans"/>
                <a:cs typeface="Open Sans"/>
                <a:sym typeface="Open Sans"/>
              </a:rPr>
              <a:t>تتوفر العديد من أعمدة المخطط التفصيلي إذا كانت ورشة العمل الخاصة بك ستمتد على جلسات متعددة (على سبيل المثال ، موضوعات منفصلة ، عدة أيام ، إلخ.)</a:t>
            </a:r>
            <a:endParaRPr sz="2000" dirty="0">
              <a:solidFill>
                <a:srgbClr val="3F3F3F"/>
              </a:solidFill>
              <a:latin typeface="Open Sans"/>
              <a:ea typeface="Open Sans"/>
              <a:cs typeface="Open Sans"/>
              <a:sym typeface="Open Sans"/>
            </a:endParaRPr>
          </a:p>
        </p:txBody>
      </p:sp>
      <p:pic>
        <p:nvPicPr>
          <p:cNvPr id="247" name="Google Shape;247;p17"/>
          <p:cNvPicPr preferRelativeResize="0"/>
          <p:nvPr/>
        </p:nvPicPr>
        <p:blipFill rotWithShape="1">
          <a:blip r:embed="rId3">
            <a:alphaModFix/>
          </a:blip>
          <a:srcRect/>
          <a:stretch/>
        </p:blipFill>
        <p:spPr>
          <a:xfrm>
            <a:off x="76588" y="1607445"/>
            <a:ext cx="7840174" cy="4817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509364" y="238034"/>
            <a:ext cx="6891753"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الخطوط الرئيسية</a:t>
            </a:r>
            <a:endParaRPr sz="3600"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81466" y="2185553"/>
            <a:ext cx="10597241" cy="3613830"/>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800" dirty="0">
                <a:solidFill>
                  <a:srgbClr val="3F3F3F"/>
                </a:solidFill>
                <a:latin typeface="Open Sans"/>
                <a:ea typeface="Open Sans"/>
                <a:cs typeface="Open Sans"/>
                <a:sym typeface="Open Sans"/>
              </a:rPr>
              <a:t>أداة خطة التسويق</a:t>
            </a:r>
          </a:p>
          <a:p>
            <a:pPr marL="457200" lvl="0" indent="-381000" algn="r" rtl="1">
              <a:lnSpc>
                <a:spcPct val="100000"/>
              </a:lnSpc>
              <a:spcBef>
                <a:spcPts val="1000"/>
              </a:spcBef>
              <a:spcAft>
                <a:spcPts val="0"/>
              </a:spcAft>
              <a:buClr>
                <a:schemeClr val="dk1"/>
              </a:buClr>
              <a:buSzPts val="2400"/>
              <a:buChar char="●"/>
            </a:pPr>
            <a:r>
              <a:rPr lang="ar-EG" sz="2800" dirty="0">
                <a:solidFill>
                  <a:srgbClr val="3F3F3F"/>
                </a:solidFill>
                <a:latin typeface="Open Sans"/>
                <a:ea typeface="Open Sans"/>
                <a:cs typeface="Open Sans"/>
                <a:sym typeface="Open Sans"/>
              </a:rPr>
              <a:t>أداة خطة ورشة العمل</a:t>
            </a:r>
          </a:p>
          <a:p>
            <a:pPr marL="457200" lvl="0" indent="-381000" algn="r" rtl="1">
              <a:lnSpc>
                <a:spcPct val="100000"/>
              </a:lnSpc>
              <a:spcBef>
                <a:spcPts val="1000"/>
              </a:spcBef>
              <a:spcAft>
                <a:spcPts val="0"/>
              </a:spcAft>
              <a:buClr>
                <a:schemeClr val="dk1"/>
              </a:buClr>
              <a:buSzPts val="2400"/>
              <a:buChar char="●"/>
            </a:pPr>
            <a:r>
              <a:rPr lang="ar-EG" sz="2800" dirty="0">
                <a:solidFill>
                  <a:srgbClr val="3F3F3F"/>
                </a:solidFill>
                <a:latin typeface="Open Sans"/>
                <a:ea typeface="Open Sans"/>
                <a:cs typeface="Open Sans"/>
                <a:sym typeface="Open Sans"/>
              </a:rPr>
              <a:t>مواد تدريبية وترويجية</a:t>
            </a:r>
          </a:p>
          <a:p>
            <a:pPr marL="457200" lvl="0" indent="-381000" algn="r" rtl="1">
              <a:lnSpc>
                <a:spcPct val="100000"/>
              </a:lnSpc>
              <a:spcBef>
                <a:spcPts val="1000"/>
              </a:spcBef>
              <a:spcAft>
                <a:spcPts val="0"/>
              </a:spcAft>
              <a:buClr>
                <a:schemeClr val="dk1"/>
              </a:buClr>
              <a:buSzPts val="2400"/>
              <a:buChar char="●"/>
            </a:pPr>
            <a:r>
              <a:rPr lang="ar-EG" sz="2800" dirty="0">
                <a:solidFill>
                  <a:srgbClr val="3F3F3F"/>
                </a:solidFill>
                <a:latin typeface="Open Sans"/>
                <a:ea typeface="Open Sans"/>
                <a:cs typeface="Open Sans"/>
                <a:sym typeface="Open Sans"/>
              </a:rPr>
              <a:t>وسائل التواصل الاجتماعي</a:t>
            </a:r>
          </a:p>
          <a:p>
            <a:pPr marL="457200" lvl="0" indent="-381000" algn="r" rtl="1">
              <a:lnSpc>
                <a:spcPct val="100000"/>
              </a:lnSpc>
              <a:spcBef>
                <a:spcPts val="1000"/>
              </a:spcBef>
              <a:spcAft>
                <a:spcPts val="0"/>
              </a:spcAft>
              <a:buClr>
                <a:schemeClr val="dk1"/>
              </a:buClr>
              <a:buSzPts val="2400"/>
              <a:buChar char="●"/>
            </a:pPr>
            <a:r>
              <a:rPr lang="ar-EG" sz="2800" dirty="0">
                <a:solidFill>
                  <a:srgbClr val="3F3F3F"/>
                </a:solidFill>
                <a:latin typeface="Open Sans"/>
                <a:ea typeface="Open Sans"/>
                <a:cs typeface="Open Sans"/>
                <a:sym typeface="Open Sans"/>
              </a:rPr>
              <a:t>ملخص</a:t>
            </a:r>
            <a:endParaRPr sz="2800"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July 2024</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نشاط جماعي</a:t>
            </a:r>
            <a:endParaRPr sz="3600" dirty="0">
              <a:solidFill>
                <a:srgbClr val="586F7C"/>
              </a:solidFill>
              <a:latin typeface="Open Sans"/>
              <a:ea typeface="Open Sans"/>
              <a:cs typeface="Open Sans"/>
              <a:sym typeface="Open Sans"/>
            </a:endParaRPr>
          </a:p>
        </p:txBody>
      </p:sp>
      <p:sp>
        <p:nvSpPr>
          <p:cNvPr id="254" name="Google Shape;254;p18"/>
          <p:cNvSpPr txBox="1">
            <a:spLocks noGrp="1"/>
          </p:cNvSpPr>
          <p:nvPr>
            <p:ph type="body" idx="1"/>
          </p:nvPr>
        </p:nvSpPr>
        <p:spPr>
          <a:xfrm>
            <a:off x="5000262" y="3211182"/>
            <a:ext cx="6377574" cy="1457475"/>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r>
              <a:rPr lang="ar-EG" sz="2800" dirty="0">
                <a:solidFill>
                  <a:srgbClr val="3F3F3F"/>
                </a:solidFill>
                <a:latin typeface="Open Sans"/>
                <a:ea typeface="Open Sans"/>
                <a:cs typeface="Open Sans"/>
                <a:sym typeface="Open Sans"/>
              </a:rPr>
              <a:t>قم بإنشاء خطة ورشة عمل يمكن تطبيقها على مجموعة العملاء.</a:t>
            </a:r>
            <a:endParaRPr sz="2800" dirty="0">
              <a:solidFill>
                <a:srgbClr val="3F3F3F"/>
              </a:solidFill>
              <a:latin typeface="Open Sans"/>
              <a:ea typeface="Open Sans"/>
              <a:cs typeface="Open Sans"/>
              <a:sym typeface="Open Sans"/>
            </a:endParaRPr>
          </a:p>
        </p:txBody>
      </p:sp>
      <p:sp>
        <p:nvSpPr>
          <p:cNvPr id="255" name="Google Shape;255;p18"/>
          <p:cNvSpPr txBox="1"/>
          <p:nvPr/>
        </p:nvSpPr>
        <p:spPr>
          <a:xfrm>
            <a:off x="2899741" y="327511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6" name="Google Shape;256;p18"/>
          <p:cNvPicPr preferRelativeResize="0"/>
          <p:nvPr/>
        </p:nvPicPr>
        <p:blipFill rotWithShape="1">
          <a:blip r:embed="rId3">
            <a:alphaModFix/>
          </a:blip>
          <a:srcRect/>
          <a:stretch/>
        </p:blipFill>
        <p:spPr>
          <a:xfrm>
            <a:off x="503177" y="2774860"/>
            <a:ext cx="4430374" cy="35881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نصائح لتعليم الكبار</a:t>
            </a:r>
            <a:endParaRPr sz="3600" dirty="0">
              <a:solidFill>
                <a:srgbClr val="586F7C"/>
              </a:solidFill>
              <a:latin typeface="Open Sans"/>
              <a:ea typeface="Open Sans"/>
              <a:cs typeface="Open Sans"/>
              <a:sym typeface="Open Sans"/>
            </a:endParaRPr>
          </a:p>
        </p:txBody>
      </p:sp>
      <p:sp>
        <p:nvSpPr>
          <p:cNvPr id="263" name="Google Shape;263;p19"/>
          <p:cNvSpPr txBox="1">
            <a:spLocks noGrp="1"/>
          </p:cNvSpPr>
          <p:nvPr>
            <p:ph type="body" idx="1"/>
          </p:nvPr>
        </p:nvSpPr>
        <p:spPr>
          <a:xfrm>
            <a:off x="175850" y="1883227"/>
            <a:ext cx="11593200" cy="4609627"/>
          </a:xfrm>
          <a:prstGeom prst="rect">
            <a:avLst/>
          </a:prstGeom>
          <a:noFill/>
          <a:ln>
            <a:noFill/>
          </a:ln>
        </p:spPr>
        <p:txBody>
          <a:bodyPr spcFirstLastPara="1" wrap="square" lIns="91425" tIns="45700" rIns="91425" bIns="45700" anchor="t" anchorCtr="0">
            <a:noAutofit/>
          </a:bodyPr>
          <a:lstStyle/>
          <a:p>
            <a:pPr marL="82550" lvl="0" indent="0" algn="r" rtl="1">
              <a:lnSpc>
                <a:spcPct val="115000"/>
              </a:lnSpc>
              <a:spcBef>
                <a:spcPts val="0"/>
              </a:spcBef>
              <a:spcAft>
                <a:spcPts val="0"/>
              </a:spcAft>
              <a:buClr>
                <a:srgbClr val="3F3F3F"/>
              </a:buClr>
              <a:buSzPts val="2300"/>
              <a:buNone/>
            </a:pPr>
            <a:r>
              <a:rPr lang="ar-EG" dirty="0">
                <a:latin typeface="Open Sans"/>
                <a:ea typeface="Open Sans"/>
                <a:cs typeface="Open Sans"/>
                <a:sym typeface="Open Sans"/>
              </a:rPr>
              <a:t>سيتألف جمهور التدريب من المتعلمين البالغين. المدرج أدناه هي:</a:t>
            </a:r>
            <a:endParaRPr dirty="0">
              <a:solidFill>
                <a:srgbClr val="FF0000"/>
              </a:solidFill>
              <a:latin typeface="Open Sans"/>
              <a:ea typeface="Open Sans"/>
              <a:cs typeface="Open Sans"/>
              <a:sym typeface="Open Sans"/>
            </a:endParaRPr>
          </a:p>
          <a:p>
            <a:pPr marL="82550" lvl="0" indent="0" algn="r" rtl="1">
              <a:lnSpc>
                <a:spcPct val="115000"/>
              </a:lnSpc>
              <a:spcBef>
                <a:spcPts val="0"/>
              </a:spcBef>
              <a:buClr>
                <a:srgbClr val="3F3F3F"/>
              </a:buClr>
              <a:buSzPts val="2300"/>
              <a:buNone/>
            </a:pPr>
            <a:r>
              <a:rPr lang="ar-EG" dirty="0">
                <a:solidFill>
                  <a:srgbClr val="3F3F3F"/>
                </a:solidFill>
                <a:latin typeface="Open Sans"/>
                <a:ea typeface="Open Sans"/>
                <a:cs typeface="Open Sans"/>
                <a:sym typeface="Open Sans"/>
              </a:rPr>
              <a:t>ستة مبادئ لتعلم الكبار - مالكولم نولز</a:t>
            </a:r>
            <a:r>
              <a:rPr lang="en-US" dirty="0">
                <a:solidFill>
                  <a:srgbClr val="3F3F3F"/>
                </a:solidFill>
                <a:latin typeface="Open Sans"/>
                <a:ea typeface="Open Sans"/>
                <a:cs typeface="Open Sans"/>
                <a:sym typeface="Open Sans"/>
              </a:rPr>
              <a:t>Malcolm Knowles</a:t>
            </a:r>
            <a:endParaRPr lang="ar-EG" dirty="0">
              <a:solidFill>
                <a:srgbClr val="3F3F3F"/>
              </a:solidFill>
              <a:latin typeface="Open Sans"/>
              <a:ea typeface="Open Sans"/>
              <a:cs typeface="Open Sans"/>
              <a:sym typeface="Open Sans"/>
            </a:endParaRPr>
          </a:p>
          <a:p>
            <a:pPr lvl="0" indent="-374650" algn="r" rtl="1">
              <a:lnSpc>
                <a:spcPct val="115000"/>
              </a:lnSpc>
              <a:spcBef>
                <a:spcPts val="0"/>
              </a:spcBef>
              <a:buClr>
                <a:srgbClr val="3F3F3F"/>
              </a:buClr>
              <a:buSzPts val="2300"/>
              <a:buFont typeface="Arial"/>
              <a:buChar char="•"/>
            </a:pPr>
            <a:r>
              <a:rPr lang="ar-EG" dirty="0">
                <a:solidFill>
                  <a:srgbClr val="3F3F3F"/>
                </a:solidFill>
                <a:latin typeface="Open Sans"/>
                <a:ea typeface="Open Sans"/>
                <a:cs typeface="Open Sans"/>
                <a:sym typeface="Open Sans"/>
              </a:rPr>
              <a:t>بحاجة إلى معرفة - لماذا يجب أن يتعلموا؟</a:t>
            </a:r>
          </a:p>
          <a:p>
            <a:pPr lvl="0" indent="-374650" algn="r" rtl="1">
              <a:lnSpc>
                <a:spcPct val="115000"/>
              </a:lnSpc>
              <a:spcBef>
                <a:spcPts val="0"/>
              </a:spcBef>
              <a:buClr>
                <a:srgbClr val="3F3F3F"/>
              </a:buClr>
              <a:buSzPts val="2300"/>
              <a:buFont typeface="Arial"/>
              <a:buChar char="•"/>
            </a:pPr>
            <a:r>
              <a:rPr lang="ar-EG" dirty="0">
                <a:solidFill>
                  <a:srgbClr val="3F3F3F"/>
                </a:solidFill>
                <a:latin typeface="Open Sans"/>
                <a:ea typeface="Open Sans"/>
                <a:cs typeface="Open Sans"/>
                <a:sym typeface="Open Sans"/>
              </a:rPr>
              <a:t>الخبرة - استفد من خبرتهم</a:t>
            </a:r>
          </a:p>
          <a:p>
            <a:pPr lvl="0" indent="-374650" algn="r" rtl="1">
              <a:lnSpc>
                <a:spcPct val="115000"/>
              </a:lnSpc>
              <a:spcBef>
                <a:spcPts val="0"/>
              </a:spcBef>
              <a:buClr>
                <a:srgbClr val="3F3F3F"/>
              </a:buClr>
              <a:buSzPts val="2300"/>
              <a:buFont typeface="Arial"/>
              <a:buChar char="•"/>
            </a:pPr>
            <a:r>
              <a:rPr lang="ar-EG" dirty="0">
                <a:solidFill>
                  <a:srgbClr val="3F3F3F"/>
                </a:solidFill>
                <a:latin typeface="Open Sans"/>
                <a:ea typeface="Open Sans"/>
                <a:cs typeface="Open Sans"/>
                <a:sym typeface="Open Sans"/>
              </a:rPr>
              <a:t>التعلم  الموجه ذاتياً - هي عملية يكون فيها كل فرد المسؤول الأساسي عن التخطيط </a:t>
            </a:r>
          </a:p>
          <a:p>
            <a:pPr marL="82550" lvl="0" indent="0" algn="r" rtl="1">
              <a:lnSpc>
                <a:spcPct val="115000"/>
              </a:lnSpc>
              <a:spcBef>
                <a:spcPts val="0"/>
              </a:spcBef>
              <a:buClr>
                <a:srgbClr val="3F3F3F"/>
              </a:buClr>
              <a:buSzPts val="2300"/>
              <a:buNone/>
            </a:pPr>
            <a:r>
              <a:rPr lang="ar-EG" dirty="0">
                <a:solidFill>
                  <a:srgbClr val="3F3F3F"/>
                </a:solidFill>
                <a:latin typeface="Open Sans"/>
                <a:ea typeface="Open Sans"/>
                <a:cs typeface="Open Sans"/>
                <a:sym typeface="Open Sans"/>
              </a:rPr>
              <a:t>والاستمرار وتقييم تجربة التعلم الخاصة به.</a:t>
            </a:r>
            <a:endParaRPr sz="2400" dirty="0">
              <a:solidFill>
                <a:srgbClr val="FF0000"/>
              </a:solidFill>
              <a:latin typeface="Open Sans"/>
              <a:ea typeface="Open Sans"/>
              <a:cs typeface="Open Sans"/>
              <a:sym typeface="Open Sans"/>
            </a:endParaRPr>
          </a:p>
          <a:p>
            <a:pPr marL="914400" lvl="1" indent="-228600" algn="l" rtl="0">
              <a:lnSpc>
                <a:spcPct val="115000"/>
              </a:lnSpc>
              <a:spcBef>
                <a:spcPts val="0"/>
              </a:spcBef>
              <a:spcAft>
                <a:spcPts val="0"/>
              </a:spcAft>
              <a:buClr>
                <a:srgbClr val="3F3F3F"/>
              </a:buClr>
              <a:buSzPts val="2300"/>
              <a:buFont typeface="Arial"/>
              <a:buNone/>
            </a:pPr>
            <a:endParaRPr sz="2300" dirty="0">
              <a:solidFill>
                <a:srgbClr val="3F3F3F"/>
              </a:solidFill>
              <a:latin typeface="Open Sans"/>
              <a:ea typeface="Open Sans"/>
              <a:cs typeface="Open Sans"/>
              <a:sym typeface="Open Sans"/>
            </a:endParaRPr>
          </a:p>
        </p:txBody>
      </p:sp>
      <p:pic>
        <p:nvPicPr>
          <p:cNvPr id="264" name="Google Shape;264;p19"/>
          <p:cNvPicPr preferRelativeResize="0"/>
          <p:nvPr/>
        </p:nvPicPr>
        <p:blipFill rotWithShape="1">
          <a:blip r:embed="rId3">
            <a:alphaModFix/>
          </a:blip>
          <a:srcRect/>
          <a:stretch/>
        </p:blipFill>
        <p:spPr>
          <a:xfrm>
            <a:off x="673792" y="2266386"/>
            <a:ext cx="1980115" cy="2325227"/>
          </a:xfrm>
          <a:prstGeom prst="rect">
            <a:avLst/>
          </a:prstGeom>
          <a:noFill/>
          <a:ln>
            <a:noFill/>
          </a:ln>
        </p:spPr>
      </p:pic>
      <p:sp>
        <p:nvSpPr>
          <p:cNvPr id="265" name="Google Shape;265;p19"/>
          <p:cNvSpPr txBox="1"/>
          <p:nvPr/>
        </p:nvSpPr>
        <p:spPr>
          <a:xfrm>
            <a:off x="924200" y="5503124"/>
            <a:ext cx="814359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Knowles, M. S., Holton, I. E. F., &amp; Swanson, R. A. (2005). </a:t>
            </a:r>
            <a:r>
              <a:rPr lang="en-US" sz="1800" b="0" i="1" u="none" strike="noStrike" cap="none">
                <a:solidFill>
                  <a:srgbClr val="3F3F3F"/>
                </a:solidFill>
                <a:latin typeface="Open Sans"/>
                <a:ea typeface="Open Sans"/>
                <a:cs typeface="Open Sans"/>
                <a:sym typeface="Open Sans"/>
              </a:rPr>
              <a:t>The adult learner : The definitive classic in adult education and human resource development</a:t>
            </a:r>
            <a:r>
              <a:rPr lang="en-US" sz="1800" b="0" i="0" u="none" strike="noStrike" cap="none">
                <a:solidFill>
                  <a:srgbClr val="3F3F3F"/>
                </a:solidFill>
                <a:latin typeface="Open Sans"/>
                <a:ea typeface="Open Sans"/>
                <a:cs typeface="Open Sans"/>
                <a:sym typeface="Open Sans"/>
              </a:rPr>
              <a:t>. Taylor &amp; Francis Group</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title"/>
          </p:nvPr>
        </p:nvSpPr>
        <p:spPr>
          <a:xfrm>
            <a:off x="0" y="378812"/>
            <a:ext cx="8162094"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dirty="0">
                <a:solidFill>
                  <a:schemeClr val="dk2"/>
                </a:solidFill>
              </a:rPr>
              <a:t>المتعلمون الكبار (تابع)</a:t>
            </a:r>
            <a:endParaRPr dirty="0"/>
          </a:p>
        </p:txBody>
      </p:sp>
      <p:sp>
        <p:nvSpPr>
          <p:cNvPr id="271" name="Google Shape;271;p20"/>
          <p:cNvSpPr txBox="1">
            <a:spLocks noGrp="1"/>
          </p:cNvSpPr>
          <p:nvPr>
            <p:ph type="body" idx="1"/>
          </p:nvPr>
        </p:nvSpPr>
        <p:spPr>
          <a:xfrm>
            <a:off x="669435" y="2064728"/>
            <a:ext cx="9613800" cy="4109005"/>
          </a:xfrm>
          <a:prstGeom prst="rect">
            <a:avLst/>
          </a:prstGeom>
          <a:noFill/>
          <a:ln>
            <a:noFill/>
          </a:ln>
        </p:spPr>
        <p:txBody>
          <a:bodyPr spcFirstLastPara="1" wrap="square" lIns="91425" tIns="45700" rIns="91425" bIns="45700" anchor="t" anchorCtr="0">
            <a:noAutofit/>
          </a:bodyPr>
          <a:lstStyle/>
          <a:p>
            <a:pPr marL="914400" lvl="1" indent="-374650" algn="r" rtl="1">
              <a:lnSpc>
                <a:spcPct val="115000"/>
              </a:lnSpc>
              <a:spcBef>
                <a:spcPts val="0"/>
              </a:spcBef>
              <a:spcAft>
                <a:spcPts val="0"/>
              </a:spcAft>
              <a:buClr>
                <a:srgbClr val="3F3F3F"/>
              </a:buClr>
              <a:buSzPts val="2300"/>
              <a:buFont typeface="Arial"/>
              <a:buChar char="•"/>
            </a:pPr>
            <a:r>
              <a:rPr lang="ar-EG" sz="2400" dirty="0">
                <a:solidFill>
                  <a:srgbClr val="3F3F3F"/>
                </a:solidFill>
                <a:latin typeface="Open Sans"/>
                <a:ea typeface="Open Sans"/>
                <a:cs typeface="Open Sans"/>
                <a:sym typeface="Open Sans"/>
              </a:rPr>
              <a:t>الاستعداد/أو/ الجاهزية - قم بتطبيق التعلم على الفور.</a:t>
            </a:r>
          </a:p>
          <a:p>
            <a:pPr marL="914400" lvl="1" indent="-374650" algn="r" rtl="1">
              <a:lnSpc>
                <a:spcPct val="115000"/>
              </a:lnSpc>
              <a:spcBef>
                <a:spcPts val="0"/>
              </a:spcBef>
              <a:spcAft>
                <a:spcPts val="0"/>
              </a:spcAft>
              <a:buClr>
                <a:srgbClr val="3F3F3F"/>
              </a:buClr>
              <a:buSzPts val="2300"/>
              <a:buFont typeface="Arial"/>
              <a:buChar char="•"/>
            </a:pPr>
            <a:r>
              <a:rPr lang="ar-EG" sz="2400" dirty="0">
                <a:solidFill>
                  <a:srgbClr val="3F3F3F"/>
                </a:solidFill>
                <a:latin typeface="Open Sans"/>
                <a:ea typeface="Open Sans"/>
                <a:cs typeface="Open Sans"/>
                <a:sym typeface="Open Sans"/>
              </a:rPr>
              <a:t>موجه نحو المشكلة - نهج يركز على الطالب حيث يتعلم الطلاب عن موضوع ما من خلال العمل في مجموعات لحل مشكلة مفتوحة النهاية.</a:t>
            </a:r>
          </a:p>
          <a:p>
            <a:pPr marL="914400" lvl="1" indent="-374650" algn="r" rtl="1">
              <a:lnSpc>
                <a:spcPct val="115000"/>
              </a:lnSpc>
              <a:spcBef>
                <a:spcPts val="0"/>
              </a:spcBef>
              <a:spcAft>
                <a:spcPts val="0"/>
              </a:spcAft>
              <a:buClr>
                <a:srgbClr val="3F3F3F"/>
              </a:buClr>
              <a:buSzPts val="2300"/>
              <a:buFont typeface="Arial"/>
              <a:buChar char="•"/>
            </a:pPr>
            <a:r>
              <a:rPr lang="ar-EG" sz="2400" dirty="0">
                <a:solidFill>
                  <a:srgbClr val="3F3F3F"/>
                </a:solidFill>
                <a:latin typeface="Open Sans"/>
                <a:ea typeface="Open Sans"/>
                <a:cs typeface="Open Sans"/>
                <a:sym typeface="Open Sans"/>
              </a:rPr>
              <a:t>الدافع الذاتي - يحدث عندما ينخرط الطلاب بسبب الحوافز المعنوية، على سبيل المثال، الاهتمام بالموضوع ، والاستخدام في بيئة العمل.</a:t>
            </a:r>
          </a:p>
          <a:p>
            <a:pPr marL="914400" lvl="1" indent="-374650" algn="r" rtl="1">
              <a:lnSpc>
                <a:spcPct val="115000"/>
              </a:lnSpc>
              <a:spcBef>
                <a:spcPts val="0"/>
              </a:spcBef>
              <a:spcAft>
                <a:spcPts val="0"/>
              </a:spcAft>
              <a:buClr>
                <a:srgbClr val="3F3F3F"/>
              </a:buClr>
              <a:buSzPts val="2300"/>
              <a:buFont typeface="Arial"/>
              <a:buChar char="•"/>
            </a:pPr>
            <a:endParaRPr sz="1800" dirty="0">
              <a:solidFill>
                <a:srgbClr val="3F3F3F"/>
              </a:solidFill>
              <a:latin typeface="Open Sans"/>
              <a:ea typeface="Open Sans"/>
              <a:cs typeface="Open Sans"/>
              <a:sym typeface="Open Sans"/>
            </a:endParaRPr>
          </a:p>
          <a:p>
            <a:pPr marL="88900" lvl="0" indent="0" algn="l" rtl="0">
              <a:lnSpc>
                <a:spcPct val="100000"/>
              </a:lnSpc>
              <a:spcBef>
                <a:spcPts val="600"/>
              </a:spcBef>
              <a:spcAft>
                <a:spcPts val="0"/>
              </a:spcAft>
              <a:buClr>
                <a:srgbClr val="3F3F3F"/>
              </a:buClr>
              <a:buSzPts val="2200"/>
              <a:buNone/>
            </a:pPr>
            <a:r>
              <a:rPr lang="en-US" sz="1800" dirty="0">
                <a:solidFill>
                  <a:srgbClr val="3F3F3F"/>
                </a:solidFill>
                <a:latin typeface="Open Sans"/>
                <a:ea typeface="Open Sans"/>
                <a:cs typeface="Open Sans"/>
                <a:sym typeface="Open Sans"/>
              </a:rPr>
              <a:t>Adult Learner. </a:t>
            </a:r>
            <a:r>
              <a:rPr lang="en-US" sz="1800" i="1" dirty="0">
                <a:solidFill>
                  <a:srgbClr val="3F3F3F"/>
                </a:solidFill>
                <a:latin typeface="Open Sans"/>
                <a:ea typeface="Open Sans"/>
                <a:cs typeface="Open Sans"/>
                <a:sym typeface="Open Sans"/>
              </a:rPr>
              <a:t>Wikipedia</a:t>
            </a:r>
            <a:r>
              <a:rPr lang="en-US" sz="1800" dirty="0">
                <a:solidFill>
                  <a:srgbClr val="3F3F3F"/>
                </a:solidFill>
                <a:latin typeface="Open Sans"/>
                <a:ea typeface="Open Sans"/>
                <a:cs typeface="Open Sans"/>
                <a:sym typeface="Open Sans"/>
              </a:rPr>
              <a:t>, 28 December 2022                                                                                https://en.wikipedia.org/w/index.php?title=Adult_learner&amp;oldid=1100281814 </a:t>
            </a:r>
            <a:endParaRPr dirty="0">
              <a:solidFill>
                <a:srgbClr val="3F3F3F"/>
              </a:solidFill>
            </a:endParaRPr>
          </a:p>
          <a:p>
            <a:pPr marL="88900" lvl="0" indent="0" algn="l" rtl="0">
              <a:lnSpc>
                <a:spcPct val="100000"/>
              </a:lnSpc>
              <a:spcBef>
                <a:spcPts val="600"/>
              </a:spcBef>
              <a:spcAft>
                <a:spcPts val="0"/>
              </a:spcAft>
              <a:buClr>
                <a:srgbClr val="3F3F3F"/>
              </a:buClr>
              <a:buSzPts val="2200"/>
              <a:buNone/>
            </a:pPr>
            <a:r>
              <a:rPr lang="en-US" sz="1800" dirty="0">
                <a:solidFill>
                  <a:srgbClr val="3F3F3F"/>
                </a:solidFill>
                <a:latin typeface="Open Sans"/>
                <a:ea typeface="Open Sans"/>
                <a:cs typeface="Open Sans"/>
                <a:sym typeface="Open Sans"/>
              </a:rPr>
              <a:t>Adult Education. </a:t>
            </a:r>
            <a:r>
              <a:rPr lang="en-US" sz="1800" i="1" dirty="0" err="1">
                <a:solidFill>
                  <a:srgbClr val="3F3F3F"/>
                </a:solidFill>
                <a:latin typeface="Open Sans"/>
                <a:ea typeface="Open Sans"/>
                <a:cs typeface="Open Sans"/>
                <a:sym typeface="Open Sans"/>
              </a:rPr>
              <a:t>Wikepedia</a:t>
            </a:r>
            <a:r>
              <a:rPr lang="en-US" sz="1800" dirty="0">
                <a:solidFill>
                  <a:srgbClr val="3F3F3F"/>
                </a:solidFill>
                <a:latin typeface="Open Sans"/>
                <a:ea typeface="Open Sans"/>
                <a:cs typeface="Open Sans"/>
                <a:sym typeface="Open Sans"/>
              </a:rPr>
              <a:t>, 28 December 2022 </a:t>
            </a:r>
            <a:endParaRPr dirty="0">
              <a:solidFill>
                <a:srgbClr val="3F3F3F"/>
              </a:solidFill>
            </a:endParaRPr>
          </a:p>
          <a:p>
            <a:pPr marL="0" marR="0" lvl="0" indent="0" algn="l" rtl="0">
              <a:lnSpc>
                <a:spcPct val="90000"/>
              </a:lnSpc>
              <a:spcBef>
                <a:spcPts val="0"/>
              </a:spcBef>
              <a:spcAft>
                <a:spcPts val="0"/>
              </a:spcAft>
              <a:buSzPts val="2400"/>
              <a:buNone/>
            </a:pPr>
            <a:r>
              <a:rPr lang="en-US" sz="1800" dirty="0">
                <a:solidFill>
                  <a:srgbClr val="3F3F3F"/>
                </a:solidFill>
                <a:latin typeface="Open Sans"/>
                <a:ea typeface="Open Sans"/>
                <a:cs typeface="Open Sans"/>
                <a:sym typeface="Open Sans"/>
              </a:rPr>
              <a:t>  https://www.wgu.edu/blog/adult-learning-theories-principles2004.html</a:t>
            </a:r>
            <a:endParaRPr sz="1800" dirty="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1871757" y="556578"/>
            <a:ext cx="5995059" cy="689215"/>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400" dirty="0">
                <a:solidFill>
                  <a:srgbClr val="586F7C"/>
                </a:solidFill>
                <a:latin typeface="Open Sans"/>
                <a:ea typeface="Open Sans"/>
                <a:cs typeface="Open Sans"/>
                <a:sym typeface="Open Sans"/>
              </a:rPr>
              <a:t>مصادر التدريب والترويج والتسويق</a:t>
            </a:r>
            <a:endParaRPr sz="3400" dirty="0">
              <a:solidFill>
                <a:srgbClr val="3F3F3F"/>
              </a:solidFill>
              <a:latin typeface="Open Sans"/>
              <a:ea typeface="Open Sans"/>
              <a:cs typeface="Open Sans"/>
              <a:sym typeface="Open Sans"/>
            </a:endParaRPr>
          </a:p>
        </p:txBody>
      </p:sp>
      <p:sp>
        <p:nvSpPr>
          <p:cNvPr id="278" name="Google Shape;278;p25"/>
          <p:cNvSpPr txBox="1">
            <a:spLocks noGrp="1"/>
          </p:cNvSpPr>
          <p:nvPr>
            <p:ph type="body" idx="1"/>
          </p:nvPr>
        </p:nvSpPr>
        <p:spPr>
          <a:xfrm>
            <a:off x="344775" y="1948722"/>
            <a:ext cx="11137692" cy="3697238"/>
          </a:xfrm>
          <a:prstGeom prst="rect">
            <a:avLst/>
          </a:prstGeom>
          <a:noFill/>
          <a:ln>
            <a:noFill/>
          </a:ln>
        </p:spPr>
        <p:txBody>
          <a:bodyPr spcFirstLastPara="1" wrap="square" lIns="91425" tIns="45700" rIns="91425" bIns="45700" anchor="t" anchorCtr="0">
            <a:noAutofit/>
          </a:bodyPr>
          <a:lstStyle/>
          <a:p>
            <a:pPr marL="457200" lvl="0" indent="-381000" algn="just" rtl="1">
              <a:lnSpc>
                <a:spcPct val="150000"/>
              </a:lnSpc>
              <a:spcBef>
                <a:spcPts val="0"/>
              </a:spcBef>
              <a:spcAft>
                <a:spcPts val="0"/>
              </a:spcAft>
              <a:buClr>
                <a:schemeClr val="dk1"/>
              </a:buClr>
              <a:buSzPts val="2400"/>
              <a:buChar char="●"/>
            </a:pPr>
            <a:r>
              <a:rPr lang="ar-EG" dirty="0">
                <a:solidFill>
                  <a:srgbClr val="3F3F3F"/>
                </a:solidFill>
                <a:latin typeface="Open Sans"/>
                <a:ea typeface="Open Sans"/>
                <a:cs typeface="Open Sans"/>
                <a:sym typeface="Open Sans"/>
              </a:rPr>
              <a:t>تعد تنمية القدرات جزءًا أساسيًا من شراكة البحوث من أجل الحياة.</a:t>
            </a:r>
          </a:p>
          <a:p>
            <a:pPr marL="457200" lvl="0" indent="-381000" algn="just" rtl="1">
              <a:lnSpc>
                <a:spcPct val="150000"/>
              </a:lnSpc>
              <a:spcBef>
                <a:spcPts val="0"/>
              </a:spcBef>
              <a:spcAft>
                <a:spcPts val="0"/>
              </a:spcAft>
              <a:buClr>
                <a:schemeClr val="dk1"/>
              </a:buClr>
              <a:buSzPts val="2400"/>
              <a:buChar char="●"/>
            </a:pPr>
            <a:r>
              <a:rPr lang="ar-EG" dirty="0">
                <a:solidFill>
                  <a:srgbClr val="3F3F3F"/>
                </a:solidFill>
                <a:latin typeface="Open Sans"/>
                <a:ea typeface="Open Sans"/>
                <a:cs typeface="Open Sans"/>
                <a:sym typeface="Open Sans"/>
              </a:rPr>
              <a:t>ستناقش الشرائح اللاحقة مصادر تدريبية وترويجية مختلفة متاحة من خلال موقع البحوث من أجل الحياة.</a:t>
            </a:r>
          </a:p>
          <a:p>
            <a:pPr marL="457200" lvl="0" indent="-381000" algn="just" rtl="1">
              <a:lnSpc>
                <a:spcPct val="150000"/>
              </a:lnSpc>
              <a:spcBef>
                <a:spcPts val="0"/>
              </a:spcBef>
              <a:spcAft>
                <a:spcPts val="0"/>
              </a:spcAft>
              <a:buClr>
                <a:schemeClr val="dk1"/>
              </a:buClr>
              <a:buSzPts val="2400"/>
              <a:buChar char="●"/>
            </a:pPr>
            <a:r>
              <a:rPr lang="ar-EG" dirty="0">
                <a:solidFill>
                  <a:srgbClr val="3F3F3F"/>
                </a:solidFill>
                <a:latin typeface="Open Sans"/>
                <a:ea typeface="Open Sans"/>
                <a:cs typeface="Open Sans"/>
                <a:sym typeface="Open Sans"/>
              </a:rPr>
              <a:t>إلى جانب المصادر التدريبية التي تركز على مجموعات البحوث من أجل الحياة، تحتوي بوابة التدريب على معلومات حول الفصول الافتراضية المفتوحة </a:t>
            </a:r>
            <a:r>
              <a:rPr lang="en-US" dirty="0">
                <a:solidFill>
                  <a:srgbClr val="3F3F3F"/>
                </a:solidFill>
                <a:latin typeface="Open Sans"/>
                <a:ea typeface="Open Sans"/>
                <a:cs typeface="Open Sans"/>
                <a:sym typeface="Open Sans"/>
              </a:rPr>
              <a:t>MOOCs، </a:t>
            </a:r>
            <a:r>
              <a:rPr lang="ar-EG" dirty="0">
                <a:solidFill>
                  <a:srgbClr val="3F3F3F"/>
                </a:solidFill>
                <a:latin typeface="Open Sans"/>
                <a:ea typeface="Open Sans"/>
                <a:cs typeface="Open Sans"/>
                <a:sym typeface="Open Sans"/>
              </a:rPr>
              <a:t>وندوات عبر الانترنت مدعومة، ومهارات النشر والتأليف بما في ذلك أدوات برمجيات إدارة المراجع بالإضافة إلى مصادر من الناشرين والمنظمات ذات الصلة.</a:t>
            </a:r>
            <a:endParaRPr dirty="0">
              <a:solidFill>
                <a:srgbClr val="3F3F3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400" dirty="0">
                <a:solidFill>
                  <a:srgbClr val="586F7C"/>
                </a:solidFill>
                <a:latin typeface="Open Sans"/>
                <a:ea typeface="Open Sans"/>
                <a:sym typeface="Open Sans"/>
              </a:rPr>
              <a:t>الوصول إلى مواد التدريب والترويج والتسويق</a:t>
            </a:r>
            <a:endParaRPr sz="3400" dirty="0">
              <a:solidFill>
                <a:srgbClr val="586F7C"/>
              </a:solidFill>
              <a:latin typeface="Open Sans"/>
              <a:ea typeface="Open Sans"/>
              <a:cs typeface="Open Sans"/>
              <a:sym typeface="Open Sans"/>
            </a:endParaRPr>
          </a:p>
        </p:txBody>
      </p:sp>
      <p:sp>
        <p:nvSpPr>
          <p:cNvPr id="285" name="Google Shape;285;p21"/>
          <p:cNvSpPr txBox="1">
            <a:spLocks noGrp="1"/>
          </p:cNvSpPr>
          <p:nvPr>
            <p:ph type="body" idx="1"/>
          </p:nvPr>
        </p:nvSpPr>
        <p:spPr>
          <a:xfrm>
            <a:off x="260592" y="1663748"/>
            <a:ext cx="11147637" cy="1189916"/>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للوصول إلى الصفحات التي تحتوي على هذه المصادر، انتقل إلى الشريط الأفقي في صفحة البحوث من أجل الحياة وانقر فوق علامة التبويب المناسبة.</a:t>
            </a:r>
            <a:r>
              <a:rPr lang="en-US" dirty="0">
                <a:solidFill>
                  <a:srgbClr val="3F3F3F"/>
                </a:solidFill>
                <a:latin typeface="Open Sans"/>
                <a:ea typeface="Open Sans"/>
                <a:cs typeface="Open Sans"/>
                <a:sym typeface="Open Sans"/>
              </a:rPr>
              <a:t>  </a:t>
            </a:r>
            <a:endParaRPr dirty="0">
              <a:solidFill>
                <a:srgbClr val="3F3F3F"/>
              </a:solidFill>
            </a:endParaRPr>
          </a:p>
        </p:txBody>
      </p:sp>
      <p:pic>
        <p:nvPicPr>
          <p:cNvPr id="286" name="Google Shape;286;p21"/>
          <p:cNvPicPr preferRelativeResize="0"/>
          <p:nvPr/>
        </p:nvPicPr>
        <p:blipFill rotWithShape="1">
          <a:blip r:embed="rId3">
            <a:alphaModFix/>
          </a:blip>
          <a:srcRect/>
          <a:stretch/>
        </p:blipFill>
        <p:spPr>
          <a:xfrm>
            <a:off x="549549" y="2907329"/>
            <a:ext cx="10553879" cy="3807902"/>
          </a:xfrm>
          <a:prstGeom prst="rect">
            <a:avLst/>
          </a:prstGeom>
          <a:noFill/>
          <a:ln>
            <a:noFill/>
          </a:ln>
        </p:spPr>
      </p:pic>
      <p:pic>
        <p:nvPicPr>
          <p:cNvPr id="287" name="Google Shape;287;p21"/>
          <p:cNvPicPr preferRelativeResize="0"/>
          <p:nvPr/>
        </p:nvPicPr>
        <p:blipFill rotWithShape="1">
          <a:blip r:embed="rId4">
            <a:alphaModFix/>
          </a:blip>
          <a:srcRect/>
          <a:stretch/>
        </p:blipFill>
        <p:spPr>
          <a:xfrm>
            <a:off x="5662790" y="3429000"/>
            <a:ext cx="2903655" cy="1186543"/>
          </a:xfrm>
          <a:prstGeom prst="rect">
            <a:avLst/>
          </a:prstGeom>
          <a:noFill/>
          <a:ln>
            <a:noFill/>
          </a:ln>
        </p:spPr>
      </p:pic>
      <p:sp>
        <p:nvSpPr>
          <p:cNvPr id="288" name="Google Shape;288;p21"/>
          <p:cNvSpPr/>
          <p:nvPr/>
        </p:nvSpPr>
        <p:spPr>
          <a:xfrm>
            <a:off x="4386943" y="3008672"/>
            <a:ext cx="2590800" cy="4421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21"/>
          <p:cNvSpPr/>
          <p:nvPr/>
        </p:nvSpPr>
        <p:spPr>
          <a:xfrm>
            <a:off x="1849960" y="3008671"/>
            <a:ext cx="1611697" cy="44210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233202" y="219048"/>
            <a:ext cx="8259580" cy="498883"/>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000" dirty="0">
                <a:solidFill>
                  <a:srgbClr val="586F7C"/>
                </a:solidFill>
                <a:latin typeface="Open Sans"/>
                <a:ea typeface="Open Sans"/>
                <a:cs typeface="Open Sans"/>
                <a:sym typeface="Open Sans"/>
              </a:rPr>
              <a:t>بوابة تدريب البحوث من أجل الحياة </a:t>
            </a:r>
            <a:r>
              <a:rPr lang="en-US" sz="3000" dirty="0">
                <a:solidFill>
                  <a:srgbClr val="586F7C"/>
                </a:solidFill>
                <a:latin typeface="Open Sans"/>
                <a:ea typeface="Open Sans"/>
                <a:cs typeface="Open Sans"/>
                <a:sym typeface="Open Sans"/>
              </a:rPr>
              <a:t>Research4Life</a:t>
            </a:r>
            <a:endParaRPr sz="3000" dirty="0">
              <a:solidFill>
                <a:srgbClr val="586F7C"/>
              </a:solidFill>
              <a:latin typeface="Open Sans"/>
              <a:ea typeface="Open Sans"/>
              <a:cs typeface="Open Sans"/>
              <a:sym typeface="Open Sans"/>
            </a:endParaRPr>
          </a:p>
        </p:txBody>
      </p:sp>
      <p:pic>
        <p:nvPicPr>
          <p:cNvPr id="296" name="Google Shape;296;p26"/>
          <p:cNvPicPr preferRelativeResize="0"/>
          <p:nvPr/>
        </p:nvPicPr>
        <p:blipFill rotWithShape="1">
          <a:blip r:embed="rId3">
            <a:alphaModFix/>
          </a:blip>
          <a:srcRect/>
          <a:stretch/>
        </p:blipFill>
        <p:spPr>
          <a:xfrm>
            <a:off x="0" y="877491"/>
            <a:ext cx="6416986" cy="5980509"/>
          </a:xfrm>
          <a:prstGeom prst="rect">
            <a:avLst/>
          </a:prstGeom>
          <a:noFill/>
          <a:ln>
            <a:noFill/>
          </a:ln>
        </p:spPr>
      </p:pic>
      <p:sp>
        <p:nvSpPr>
          <p:cNvPr id="297" name="Google Shape;297;p26"/>
          <p:cNvSpPr txBox="1">
            <a:spLocks noGrp="1"/>
          </p:cNvSpPr>
          <p:nvPr>
            <p:ph type="body" idx="1"/>
          </p:nvPr>
        </p:nvSpPr>
        <p:spPr>
          <a:xfrm>
            <a:off x="6416986" y="1807469"/>
            <a:ext cx="5709554" cy="4958700"/>
          </a:xfrm>
          <a:prstGeom prst="rect">
            <a:avLst/>
          </a:prstGeom>
          <a:noFill/>
          <a:ln>
            <a:noFill/>
          </a:ln>
        </p:spPr>
        <p:txBody>
          <a:bodyPr spcFirstLastPara="1" wrap="square" lIns="91425" tIns="45700" rIns="91425" bIns="45700" anchor="t" anchorCtr="0">
            <a:noAutofit/>
          </a:bodyPr>
          <a:lstStyle/>
          <a:p>
            <a:pPr marL="457200" lvl="0" indent="-381000" algn="r" rtl="1">
              <a:lnSpc>
                <a:spcPct val="150000"/>
              </a:lnSpc>
              <a:spcBef>
                <a:spcPts val="800"/>
              </a:spcBef>
              <a:spcAft>
                <a:spcPts val="0"/>
              </a:spcAft>
              <a:buClr>
                <a:schemeClr val="dk1"/>
              </a:buClr>
              <a:buSzPts val="2400"/>
              <a:buChar char="●"/>
            </a:pPr>
            <a:r>
              <a:rPr lang="ar-EG" dirty="0">
                <a:solidFill>
                  <a:srgbClr val="3F3F3F"/>
                </a:solidFill>
                <a:latin typeface="Open Sans"/>
                <a:ea typeface="Open Sans"/>
                <a:cs typeface="Open Sans"/>
                <a:sym typeface="Open Sans"/>
              </a:rPr>
              <a:t>استخدم هذا الرابط </a:t>
            </a:r>
            <a:r>
              <a:rPr lang="en-US" sz="2400" u="sng" dirty="0">
                <a:solidFill>
                  <a:srgbClr val="00717D"/>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Research4Life Training</a:t>
            </a:r>
            <a:r>
              <a:rPr lang="ar-EG" dirty="0">
                <a:solidFill>
                  <a:srgbClr val="3F3F3F"/>
                </a:solidFill>
                <a:latin typeface="Open Sans"/>
                <a:ea typeface="Open Sans"/>
                <a:cs typeface="Open Sans"/>
                <a:sym typeface="Open Sans"/>
              </a:rPr>
              <a:t> لفتح قائمة تدريب البحوث من أجل الحياة مباشرةً.</a:t>
            </a:r>
          </a:p>
          <a:p>
            <a:pPr marL="457200" lvl="0" indent="-381000" algn="r" rtl="1">
              <a:lnSpc>
                <a:spcPct val="150000"/>
              </a:lnSpc>
              <a:spcBef>
                <a:spcPts val="800"/>
              </a:spcBef>
              <a:spcAft>
                <a:spcPts val="0"/>
              </a:spcAft>
              <a:buClr>
                <a:schemeClr val="dk1"/>
              </a:buClr>
              <a:buSzPts val="2400"/>
              <a:buChar char="●"/>
            </a:pPr>
            <a:r>
              <a:rPr lang="ar-EG" dirty="0">
                <a:solidFill>
                  <a:srgbClr val="3F3F3F"/>
                </a:solidFill>
                <a:latin typeface="Open Sans"/>
                <a:ea typeface="Open Sans"/>
                <a:cs typeface="Open Sans"/>
                <a:sym typeface="Open Sans"/>
              </a:rPr>
              <a:t>لاحظ الأقسام الستة المتميزة. انقر فوق رمز أي موضوع يحظى بالاهتمام.</a:t>
            </a:r>
            <a:endParaRPr dirty="0">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9f700efce1_0_0"/>
          <p:cNvSpPr txBox="1">
            <a:spLocks noGrp="1"/>
          </p:cNvSpPr>
          <p:nvPr>
            <p:ph type="title"/>
          </p:nvPr>
        </p:nvSpPr>
        <p:spPr>
          <a:xfrm>
            <a:off x="3037472" y="452455"/>
            <a:ext cx="5063911"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sz="3600" dirty="0">
                <a:solidFill>
                  <a:srgbClr val="586F7C"/>
                </a:solidFill>
                <a:latin typeface="Open Sans"/>
                <a:ea typeface="Open Sans"/>
                <a:cs typeface="Open Sans"/>
                <a:sym typeface="Open Sans"/>
              </a:rPr>
              <a:t>العروض التقديمية للتدريب</a:t>
            </a:r>
            <a:endParaRPr sz="3600" dirty="0"/>
          </a:p>
        </p:txBody>
      </p:sp>
      <p:sp>
        <p:nvSpPr>
          <p:cNvPr id="304" name="Google Shape;304;g9f700efce1_0_0"/>
          <p:cNvSpPr txBox="1">
            <a:spLocks noGrp="1"/>
          </p:cNvSpPr>
          <p:nvPr>
            <p:ph type="body" idx="1"/>
          </p:nvPr>
        </p:nvSpPr>
        <p:spPr>
          <a:xfrm>
            <a:off x="6906804" y="2005601"/>
            <a:ext cx="4811484" cy="4014710"/>
          </a:xfrm>
          <a:prstGeom prst="rect">
            <a:avLst/>
          </a:prstGeom>
          <a:noFill/>
          <a:ln>
            <a:noFill/>
          </a:ln>
        </p:spPr>
        <p:txBody>
          <a:bodyPr spcFirstLastPara="1" wrap="square" lIns="91425" tIns="45700" rIns="91425" bIns="45700" anchor="t" anchorCtr="0">
            <a:noAutofit/>
          </a:bodyPr>
          <a:lstStyle/>
          <a:p>
            <a:pPr marL="457200" lvl="0" indent="-381000" algn="just" rtl="1">
              <a:lnSpc>
                <a:spcPct val="150000"/>
              </a:lnSpc>
              <a:spcBef>
                <a:spcPts val="800"/>
              </a:spcBef>
              <a:spcAft>
                <a:spcPts val="0"/>
              </a:spcAft>
              <a:buClr>
                <a:schemeClr val="dk1"/>
              </a:buClr>
              <a:buSzPts val="2400"/>
              <a:buChar char="●"/>
            </a:pPr>
            <a:r>
              <a:rPr lang="ar-EG" sz="1800" dirty="0">
                <a:solidFill>
                  <a:srgbClr val="3F3F3F"/>
                </a:solidFill>
                <a:latin typeface="Open Sans"/>
                <a:ea typeface="Open Sans"/>
                <a:cs typeface="Open Sans"/>
                <a:sym typeface="Open Sans"/>
              </a:rPr>
              <a:t>قم بالتمرير لأسفل إلى أسفل صفحة مركز تجمع أمناء المكتبات لفتح القائمة الشاملة للعروض التقديمية للتدريب</a:t>
            </a:r>
            <a:r>
              <a:rPr lang="en-US" sz="1800" u="sng" dirty="0">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Training Presentations </a:t>
            </a:r>
            <a:endParaRPr sz="1800" dirty="0">
              <a:solidFill>
                <a:srgbClr val="3F3F3F"/>
              </a:solidFill>
              <a:latin typeface="Open Sans"/>
              <a:ea typeface="Open Sans"/>
              <a:cs typeface="Open Sans"/>
              <a:sym typeface="Open Sans"/>
            </a:endParaRPr>
          </a:p>
          <a:p>
            <a:pPr marL="457200" lvl="0" indent="-381000" algn="just" rtl="1">
              <a:lnSpc>
                <a:spcPct val="150000"/>
              </a:lnSpc>
              <a:spcBef>
                <a:spcPts val="800"/>
              </a:spcBef>
              <a:spcAft>
                <a:spcPts val="0"/>
              </a:spcAft>
              <a:buClr>
                <a:schemeClr val="dk1"/>
              </a:buClr>
              <a:buSzPts val="2400"/>
              <a:buFont typeface="Open Sans"/>
              <a:buChar char="●"/>
            </a:pPr>
            <a:r>
              <a:rPr lang="ar-EG" sz="1800" b="0" i="0" dirty="0">
                <a:solidFill>
                  <a:srgbClr val="3F3F3F"/>
                </a:solidFill>
                <a:latin typeface="Open Sans"/>
                <a:ea typeface="Open Sans"/>
                <a:cs typeface="Open Sans"/>
                <a:sym typeface="Open Sans"/>
              </a:rPr>
              <a:t>تم ترخيص المادة بموجب رخصة المشاع الإبداعي </a:t>
            </a:r>
            <a:r>
              <a:rPr lang="en-US" sz="1800" b="0" i="0" dirty="0">
                <a:solidFill>
                  <a:srgbClr val="3F3F3F"/>
                </a:solidFill>
                <a:latin typeface="Open Sans"/>
                <a:ea typeface="Open Sans"/>
                <a:cs typeface="Open Sans"/>
                <a:sym typeface="Open Sans"/>
              </a:rPr>
              <a:t>Creative Commons Attribution- </a:t>
            </a:r>
            <a:r>
              <a:rPr lang="en-US" sz="1800" b="0" i="0" dirty="0" err="1">
                <a:solidFill>
                  <a:srgbClr val="3F3F3F"/>
                </a:solidFill>
                <a:latin typeface="Open Sans"/>
                <a:ea typeface="Open Sans"/>
                <a:cs typeface="Open Sans"/>
                <a:sym typeface="Open Sans"/>
              </a:rPr>
              <a:t>ShareAlike</a:t>
            </a:r>
            <a:r>
              <a:rPr lang="en-US" sz="1800" b="0" i="0" dirty="0">
                <a:solidFill>
                  <a:srgbClr val="3F3F3F"/>
                </a:solidFill>
                <a:latin typeface="Open Sans"/>
                <a:ea typeface="Open Sans"/>
                <a:cs typeface="Open Sans"/>
                <a:sym typeface="Open Sans"/>
              </a:rPr>
              <a:t> 4.0 International License (CC BY-SA 4.0) </a:t>
            </a:r>
            <a:r>
              <a:rPr lang="ar-EG" sz="1800" b="0" i="0" dirty="0">
                <a:solidFill>
                  <a:srgbClr val="3F3F3F"/>
                </a:solidFill>
                <a:latin typeface="Open Sans"/>
                <a:ea typeface="Open Sans"/>
                <a:cs typeface="Open Sans"/>
                <a:sym typeface="Open Sans"/>
              </a:rPr>
              <a:t> والتي تسمح للمدربين بتعديل وتبني المادة لأغراض تدريبية محددة لتلبية الاحتياجات المتخصصة للمجموعة.</a:t>
            </a:r>
            <a:endParaRPr sz="1800" dirty="0">
              <a:solidFill>
                <a:srgbClr val="3F3F3F"/>
              </a:solidFill>
            </a:endParaRPr>
          </a:p>
        </p:txBody>
      </p:sp>
      <p:pic>
        <p:nvPicPr>
          <p:cNvPr id="305" name="Google Shape;305;g9f700efce1_0_0"/>
          <p:cNvPicPr preferRelativeResize="0"/>
          <p:nvPr/>
        </p:nvPicPr>
        <p:blipFill rotWithShape="1">
          <a:blip r:embed="rId4">
            <a:alphaModFix/>
          </a:blip>
          <a:srcRect/>
          <a:stretch/>
        </p:blipFill>
        <p:spPr>
          <a:xfrm>
            <a:off x="0" y="1656966"/>
            <a:ext cx="6468306" cy="52010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0"/>
          <p:cNvSpPr txBox="1">
            <a:spLocks noGrp="1"/>
          </p:cNvSpPr>
          <p:nvPr>
            <p:ph type="title"/>
          </p:nvPr>
        </p:nvSpPr>
        <p:spPr>
          <a:xfrm>
            <a:off x="-466406" y="378608"/>
            <a:ext cx="8259580"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600" dirty="0">
                <a:solidFill>
                  <a:srgbClr val="3F3F3F"/>
                </a:solidFill>
                <a:latin typeface="Open Sans"/>
                <a:ea typeface="Open Sans"/>
                <a:cs typeface="Open Sans"/>
                <a:sym typeface="Open Sans"/>
              </a:rPr>
              <a:t>مواد التسويق والترويج</a:t>
            </a:r>
            <a:endParaRPr sz="3600" dirty="0">
              <a:solidFill>
                <a:srgbClr val="3F3F3F"/>
              </a:solidFill>
              <a:latin typeface="Open Sans"/>
              <a:ea typeface="Open Sans"/>
              <a:cs typeface="Open Sans"/>
              <a:sym typeface="Open Sans"/>
            </a:endParaRPr>
          </a:p>
        </p:txBody>
      </p:sp>
      <p:sp>
        <p:nvSpPr>
          <p:cNvPr id="312" name="Google Shape;312;p30"/>
          <p:cNvSpPr txBox="1">
            <a:spLocks noGrp="1"/>
          </p:cNvSpPr>
          <p:nvPr>
            <p:ph type="body" idx="1"/>
          </p:nvPr>
        </p:nvSpPr>
        <p:spPr>
          <a:xfrm>
            <a:off x="6148889" y="1777796"/>
            <a:ext cx="5825497" cy="4448700"/>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0"/>
              </a:spcBef>
              <a:spcAft>
                <a:spcPts val="0"/>
              </a:spcAft>
              <a:buClr>
                <a:schemeClr val="dk1"/>
              </a:buClr>
              <a:buSzPts val="2000"/>
              <a:buChar char="●"/>
            </a:pPr>
            <a:endParaRPr lang="ar-EG" sz="2000" dirty="0">
              <a:solidFill>
                <a:srgbClr val="3F3F3F"/>
              </a:solidFill>
              <a:latin typeface="Open Sans"/>
              <a:ea typeface="Open Sans"/>
              <a:cs typeface="Open Sans"/>
              <a:sym typeface="Open Sans"/>
            </a:endParaRPr>
          </a:p>
          <a:p>
            <a:pPr marL="457200" lvl="0" indent="-381000" algn="just" rtl="1">
              <a:lnSpc>
                <a:spcPct val="100000"/>
              </a:lnSpc>
              <a:spcBef>
                <a:spcPts val="0"/>
              </a:spcBef>
              <a:spcAft>
                <a:spcPts val="0"/>
              </a:spcAft>
              <a:buClr>
                <a:schemeClr val="dk1"/>
              </a:buClr>
              <a:buSzPts val="2000"/>
              <a:buChar char="●"/>
            </a:pPr>
            <a:r>
              <a:rPr lang="ar-EG" sz="2000" dirty="0">
                <a:solidFill>
                  <a:srgbClr val="3F3F3F"/>
                </a:solidFill>
                <a:latin typeface="Open Sans"/>
                <a:ea typeface="Open Sans"/>
                <a:cs typeface="Open Sans"/>
                <a:sym typeface="Open Sans"/>
              </a:rPr>
              <a:t>يمكن للمستخدمين تنزيل وطباعة بوستر /أو/ ملصق البحوث من أجل الحياة وبرروشور من ست صفحات بعنوان "الوصول إلى الأبحاث في العالم النامي" ، والمتوفر باللغات الإنجليزية والإسبانية والفرنسية.</a:t>
            </a:r>
          </a:p>
          <a:p>
            <a:pPr marL="457200" lvl="0" indent="-381000" algn="just" rtl="1">
              <a:lnSpc>
                <a:spcPct val="100000"/>
              </a:lnSpc>
              <a:spcBef>
                <a:spcPts val="0"/>
              </a:spcBef>
              <a:spcAft>
                <a:spcPts val="0"/>
              </a:spcAft>
              <a:buClr>
                <a:schemeClr val="dk1"/>
              </a:buClr>
              <a:buSzPts val="2000"/>
              <a:buChar char="●"/>
            </a:pPr>
            <a:r>
              <a:rPr lang="ar-EG" sz="2000" dirty="0">
                <a:solidFill>
                  <a:srgbClr val="3F3F3F"/>
                </a:solidFill>
                <a:latin typeface="Open Sans"/>
                <a:ea typeface="Open Sans"/>
                <a:cs typeface="Open Sans"/>
                <a:sym typeface="Open Sans"/>
              </a:rPr>
              <a:t>يتوفر أيضًا للتنزيل بروشور من صفحة واحدة يحتوي على معلومات حول أهلية /أو/ جدارة البحوث من أجل الحياة، والذي يمكن الوصول إليه باللغات الثلاث بالإضافة إلى اللغة العربية.</a:t>
            </a:r>
          </a:p>
          <a:p>
            <a:pPr marL="457200" lvl="0" indent="-381000" algn="just" rtl="1">
              <a:lnSpc>
                <a:spcPct val="100000"/>
              </a:lnSpc>
              <a:spcBef>
                <a:spcPts val="0"/>
              </a:spcBef>
              <a:spcAft>
                <a:spcPts val="0"/>
              </a:spcAft>
              <a:buClr>
                <a:schemeClr val="dk1"/>
              </a:buClr>
              <a:buSzPts val="2000"/>
              <a:buChar char="●"/>
            </a:pPr>
            <a:r>
              <a:rPr lang="ar-EG" sz="2000" dirty="0">
                <a:solidFill>
                  <a:srgbClr val="3F3F3F"/>
                </a:solidFill>
                <a:latin typeface="Open Sans"/>
                <a:ea typeface="Open Sans"/>
                <a:cs typeface="Open Sans"/>
                <a:sym typeface="Open Sans"/>
              </a:rPr>
              <a:t>يمكن أن تكون كل هذه العناصر مفيدة للتوزيع في العروض التقديمية وورش العمل.</a:t>
            </a:r>
          </a:p>
          <a:p>
            <a:pPr marL="457200" lvl="0" indent="-381000" algn="just" rtl="1">
              <a:lnSpc>
                <a:spcPct val="100000"/>
              </a:lnSpc>
              <a:spcBef>
                <a:spcPts val="0"/>
              </a:spcBef>
              <a:spcAft>
                <a:spcPts val="0"/>
              </a:spcAft>
              <a:buClr>
                <a:schemeClr val="dk1"/>
              </a:buClr>
              <a:buSzPts val="2000"/>
              <a:buChar char="●"/>
            </a:pPr>
            <a:r>
              <a:rPr lang="ar-EG" sz="2000" dirty="0">
                <a:solidFill>
                  <a:srgbClr val="3F3F3F"/>
                </a:solidFill>
                <a:latin typeface="Open Sans"/>
                <a:ea typeface="Open Sans"/>
                <a:cs typeface="Open Sans"/>
                <a:sym typeface="Open Sans"/>
              </a:rPr>
              <a:t>انظر المواد التسويقية </a:t>
            </a:r>
            <a:r>
              <a:rPr lang="en-US" sz="2000" dirty="0">
                <a:solidFill>
                  <a:srgbClr val="3F3F3F"/>
                </a:solidFill>
                <a:latin typeface="Open Sans"/>
                <a:ea typeface="Open Sans"/>
                <a:cs typeface="Open Sans"/>
                <a:sym typeface="Open Sans"/>
              </a:rPr>
              <a:t> </a:t>
            </a:r>
            <a:r>
              <a:rPr lang="en-US" sz="2200" u="sng" dirty="0">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Marketing material</a:t>
            </a:r>
            <a:endParaRPr sz="1800" dirty="0">
              <a:solidFill>
                <a:srgbClr val="0097A7"/>
              </a:solidFill>
              <a:latin typeface="Open Sans"/>
              <a:ea typeface="Open Sans"/>
              <a:cs typeface="Open Sans"/>
              <a:sym typeface="Open Sans"/>
            </a:endParaRPr>
          </a:p>
        </p:txBody>
      </p:sp>
      <p:pic>
        <p:nvPicPr>
          <p:cNvPr id="313" name="Google Shape;313;p30"/>
          <p:cNvPicPr preferRelativeResize="0"/>
          <p:nvPr/>
        </p:nvPicPr>
        <p:blipFill rotWithShape="1">
          <a:blip r:embed="rId4">
            <a:alphaModFix/>
          </a:blip>
          <a:srcRect/>
          <a:stretch/>
        </p:blipFill>
        <p:spPr>
          <a:xfrm>
            <a:off x="217614" y="1777796"/>
            <a:ext cx="5201280" cy="50261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title"/>
          </p:nvPr>
        </p:nvSpPr>
        <p:spPr>
          <a:xfrm>
            <a:off x="1779705" y="264368"/>
            <a:ext cx="574415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مجموعة أداوت للمؤسسات المشتركة</a:t>
            </a:r>
            <a:endParaRPr sz="3600" dirty="0"/>
          </a:p>
        </p:txBody>
      </p:sp>
      <p:pic>
        <p:nvPicPr>
          <p:cNvPr id="319" name="Google Shape;319;p22"/>
          <p:cNvPicPr preferRelativeResize="0"/>
          <p:nvPr/>
        </p:nvPicPr>
        <p:blipFill rotWithShape="1">
          <a:blip r:embed="rId3">
            <a:alphaModFix/>
          </a:blip>
          <a:srcRect/>
          <a:stretch/>
        </p:blipFill>
        <p:spPr>
          <a:xfrm>
            <a:off x="208655" y="1730609"/>
            <a:ext cx="6456032" cy="4946352"/>
          </a:xfrm>
          <a:prstGeom prst="rect">
            <a:avLst/>
          </a:prstGeom>
          <a:noFill/>
          <a:ln>
            <a:noFill/>
          </a:ln>
        </p:spPr>
      </p:pic>
      <p:sp>
        <p:nvSpPr>
          <p:cNvPr id="320" name="Google Shape;320;p22"/>
          <p:cNvSpPr txBox="1">
            <a:spLocks noGrp="1"/>
          </p:cNvSpPr>
          <p:nvPr>
            <p:ph type="body" idx="1"/>
          </p:nvPr>
        </p:nvSpPr>
        <p:spPr>
          <a:xfrm>
            <a:off x="7444075" y="1972105"/>
            <a:ext cx="4119562" cy="4256861"/>
          </a:xfrm>
          <a:prstGeom prst="rect">
            <a:avLst/>
          </a:prstGeom>
          <a:noFill/>
          <a:ln>
            <a:noFill/>
          </a:ln>
        </p:spPr>
        <p:txBody>
          <a:bodyPr spcFirstLastPara="1" wrap="square" lIns="91425" tIns="45700" rIns="91425" bIns="45700" anchor="t" anchorCtr="0">
            <a:noAutofit/>
          </a:bodyPr>
          <a:lstStyle/>
          <a:p>
            <a:pPr marL="76200" marR="0" lvl="0" indent="0" algn="r" rtl="1">
              <a:lnSpc>
                <a:spcPct val="90000"/>
              </a:lnSpc>
              <a:spcBef>
                <a:spcPts val="1000"/>
              </a:spcBef>
              <a:spcAft>
                <a:spcPts val="0"/>
              </a:spcAft>
              <a:buClr>
                <a:schemeClr val="lt1"/>
              </a:buClr>
              <a:buSzPts val="2400"/>
              <a:buFont typeface="Arial"/>
              <a:buNone/>
            </a:pPr>
            <a:endParaRPr sz="2000" b="0" i="0" u="none" strike="noStrike" cap="none" dirty="0">
              <a:solidFill>
                <a:srgbClr val="3F3F3F"/>
              </a:solidFill>
              <a:latin typeface="Open Sans"/>
              <a:ea typeface="Open Sans"/>
              <a:cs typeface="Open Sans"/>
              <a:sym typeface="Open Sans"/>
            </a:endParaRPr>
          </a:p>
          <a:p>
            <a:pPr marL="457200" marR="0" lvl="0" indent="-381000" algn="just" rtl="1">
              <a:lnSpc>
                <a:spcPct val="100000"/>
              </a:lnSpc>
              <a:spcBef>
                <a:spcPts val="0"/>
              </a:spcBef>
              <a:spcAft>
                <a:spcPts val="0"/>
              </a:spcAft>
              <a:buClr>
                <a:schemeClr val="dk1"/>
              </a:buClr>
              <a:buSzPts val="2400"/>
              <a:buFont typeface="Arial"/>
              <a:buChar char="●"/>
            </a:pPr>
            <a:r>
              <a:rPr lang="ar-EG" sz="2000" b="0" i="0" u="none" strike="noStrike" cap="none" dirty="0">
                <a:solidFill>
                  <a:srgbClr val="3F3F3F"/>
                </a:solidFill>
                <a:latin typeface="Open Sans"/>
                <a:ea typeface="Open Sans"/>
                <a:cs typeface="Open Sans"/>
                <a:sym typeface="Open Sans"/>
              </a:rPr>
              <a:t>تحتوي صفحة المواد التسويقية على العديد من المصادر التي تركز على الترويج للبحوث من أجل الحياة في المؤسسات المشتركة - بطاقات وسائل التواصل الاجتماعي البوسترات /أو/ الملصقات الدعائية وعينة من نصوص المواد الإخبارية.</a:t>
            </a:r>
          </a:p>
          <a:p>
            <a:pPr marL="457200" marR="0" lvl="0" indent="-381000" algn="r" rtl="1">
              <a:lnSpc>
                <a:spcPct val="100000"/>
              </a:lnSpc>
              <a:spcBef>
                <a:spcPts val="0"/>
              </a:spcBef>
              <a:spcAft>
                <a:spcPts val="0"/>
              </a:spcAft>
              <a:buClr>
                <a:schemeClr val="dk1"/>
              </a:buClr>
              <a:buSzPts val="2400"/>
              <a:buFont typeface="Arial"/>
              <a:buChar char="●"/>
            </a:pPr>
            <a:endParaRPr lang="ar-EG" sz="2000" b="0" i="0" u="none" strike="noStrike" cap="none" dirty="0">
              <a:solidFill>
                <a:srgbClr val="3F3F3F"/>
              </a:solidFill>
              <a:latin typeface="Open Sans"/>
              <a:ea typeface="Open Sans"/>
              <a:cs typeface="Open Sans"/>
              <a:sym typeface="Open Sans"/>
            </a:endParaRPr>
          </a:p>
          <a:p>
            <a:pPr lvl="0" algn="r" rtl="1">
              <a:lnSpc>
                <a:spcPct val="100000"/>
              </a:lnSpc>
              <a:spcBef>
                <a:spcPts val="0"/>
              </a:spcBef>
              <a:buClr>
                <a:schemeClr val="dk1"/>
              </a:buClr>
            </a:pPr>
            <a:r>
              <a:rPr lang="ar-EG" sz="2000" b="0" i="0" u="none" strike="noStrike" cap="none" dirty="0">
                <a:solidFill>
                  <a:srgbClr val="3F3F3F"/>
                </a:solidFill>
                <a:latin typeface="Open Sans"/>
                <a:ea typeface="Open Sans"/>
                <a:cs typeface="Open Sans"/>
                <a:sym typeface="Open Sans"/>
              </a:rPr>
              <a:t>قم بالتمرير لأسفل صفحة المادة التسويقية </a:t>
            </a:r>
            <a:r>
              <a:rPr lang="en-US" sz="2000" u="sng" dirty="0">
                <a:solidFill>
                  <a:srgbClr val="0097A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Marketing material </a:t>
            </a:r>
            <a:r>
              <a:rPr lang="ar-EG" sz="2000" u="sng" dirty="0">
                <a:solidFill>
                  <a:srgbClr val="0097A7"/>
                </a:solidFill>
                <a:latin typeface="Open Sans"/>
                <a:ea typeface="Open Sans"/>
                <a:cs typeface="Open Sans"/>
                <a:sym typeface="Open Sans"/>
              </a:rPr>
              <a:t> </a:t>
            </a:r>
            <a:r>
              <a:rPr lang="ar-EG" sz="2000" b="0" i="0" u="none" strike="noStrike" cap="none" dirty="0">
                <a:solidFill>
                  <a:srgbClr val="3F3F3F"/>
                </a:solidFill>
                <a:latin typeface="Open Sans"/>
                <a:ea typeface="Open Sans"/>
                <a:cs typeface="Open Sans"/>
                <a:sym typeface="Open Sans"/>
              </a:rPr>
              <a:t> للوصول إلى هذه المصادر.</a:t>
            </a:r>
            <a:endParaRPr sz="2000" b="0" i="0" u="none" strike="noStrike" cap="none" dirty="0">
              <a:solidFill>
                <a:srgbClr val="3F3F3F"/>
              </a:solidFill>
              <a:latin typeface="Arial"/>
              <a:ea typeface="Arial"/>
              <a:cs typeface="Arial"/>
              <a:sym typeface="Arial"/>
            </a:endParaRPr>
          </a:p>
          <a:p>
            <a:pPr marL="76200" marR="0" lvl="0" indent="0" algn="l" rtl="0">
              <a:lnSpc>
                <a:spcPct val="100000"/>
              </a:lnSpc>
              <a:spcBef>
                <a:spcPts val="800"/>
              </a:spcBef>
              <a:spcAft>
                <a:spcPts val="0"/>
              </a:spcAft>
              <a:buClr>
                <a:schemeClr val="dk1"/>
              </a:buClr>
              <a:buSzPts val="2400"/>
              <a:buFont typeface="Arial"/>
              <a:buNone/>
            </a:pPr>
            <a:endParaRPr sz="2000" b="0" i="0" u="none" strike="noStrike" cap="none" dirty="0">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1651777" y="381277"/>
            <a:ext cx="6139359" cy="1080900"/>
          </a:xfrm>
          <a:prstGeom prst="rect">
            <a:avLst/>
          </a:prstGeom>
          <a:noFill/>
          <a:ln>
            <a:noFill/>
          </a:ln>
        </p:spPr>
        <p:txBody>
          <a:bodyPr spcFirstLastPara="1" wrap="square" lIns="91425" tIns="45700" rIns="91425" bIns="45700" anchor="ctr" anchorCtr="0">
            <a:noAutofit/>
          </a:bodyPr>
          <a:lstStyle/>
          <a:p>
            <a:pPr lvl="0" algn="r" rtl="1"/>
            <a:r>
              <a:rPr lang="ar-EG" sz="3400" dirty="0">
                <a:solidFill>
                  <a:srgbClr val="586F7C"/>
                </a:solidFill>
                <a:latin typeface="Open Sans"/>
                <a:ea typeface="Open Sans"/>
                <a:cs typeface="Open Sans"/>
                <a:sym typeface="Open Sans"/>
              </a:rPr>
              <a:t>المواد الترويجية "جوالي" </a:t>
            </a:r>
            <a:r>
              <a:rPr lang="en-US" sz="4000" dirty="0">
                <a:solidFill>
                  <a:srgbClr val="586F7C"/>
                </a:solidFill>
                <a:latin typeface="Open Sans"/>
                <a:ea typeface="Open Sans"/>
                <a:cs typeface="Open Sans"/>
                <a:sym typeface="Open Sans"/>
              </a:rPr>
              <a:t>GOALI</a:t>
            </a:r>
            <a:endParaRPr dirty="0">
              <a:solidFill>
                <a:srgbClr val="586F7C"/>
              </a:solidFill>
              <a:latin typeface="Open Sans"/>
              <a:ea typeface="Open Sans"/>
              <a:cs typeface="Open Sans"/>
              <a:sym typeface="Open Sans"/>
            </a:endParaRPr>
          </a:p>
        </p:txBody>
      </p:sp>
      <p:sp>
        <p:nvSpPr>
          <p:cNvPr id="326" name="Google Shape;326;p23"/>
          <p:cNvSpPr txBox="1">
            <a:spLocks noGrp="1"/>
          </p:cNvSpPr>
          <p:nvPr>
            <p:ph type="body" idx="1"/>
          </p:nvPr>
        </p:nvSpPr>
        <p:spPr>
          <a:xfrm>
            <a:off x="6634499" y="1877112"/>
            <a:ext cx="5246914" cy="4053044"/>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800"/>
              </a:spcBef>
              <a:spcAft>
                <a:spcPts val="0"/>
              </a:spcAft>
              <a:buClr>
                <a:srgbClr val="586F7C"/>
              </a:buClr>
              <a:buSzPts val="2400"/>
              <a:buChar char="●"/>
            </a:pPr>
            <a:r>
              <a:rPr lang="ar-EG" sz="2200" dirty="0">
                <a:solidFill>
                  <a:srgbClr val="3F3F3F"/>
                </a:solidFill>
                <a:latin typeface="Open Sans"/>
                <a:ea typeface="Open Sans"/>
                <a:cs typeface="Open Sans"/>
                <a:sym typeface="Open Sans"/>
              </a:rPr>
              <a:t>انتقل إلى مواد "جوالي"</a:t>
            </a:r>
            <a:r>
              <a:rPr lang="en-US" sz="2200" dirty="0">
                <a:solidFill>
                  <a:srgbClr val="3F3F3F"/>
                </a:solidFill>
                <a:latin typeface="Open Sans"/>
                <a:ea typeface="Open Sans"/>
                <a:cs typeface="Open Sans"/>
                <a:sym typeface="Open Sans"/>
              </a:rPr>
              <a:t>GOALI </a:t>
            </a:r>
            <a:r>
              <a:rPr lang="ar-EG" sz="2200" dirty="0">
                <a:solidFill>
                  <a:srgbClr val="3F3F3F"/>
                </a:solidFill>
                <a:latin typeface="Open Sans"/>
                <a:ea typeface="Open Sans"/>
                <a:cs typeface="Open Sans"/>
                <a:sym typeface="Open Sans"/>
              </a:rPr>
              <a:t> الترويجية للحصول على مصادر إضافية خاصة بالعدالة العالمية </a:t>
            </a:r>
            <a:r>
              <a:rPr lang="en-US" sz="2200" dirty="0">
                <a:solidFill>
                  <a:srgbClr val="3F3F3F"/>
                </a:solidFill>
                <a:latin typeface="Open Sans"/>
                <a:ea typeface="Open Sans"/>
                <a:cs typeface="Open Sans"/>
                <a:sym typeface="Open Sans"/>
              </a:rPr>
              <a:t>Global Justice</a:t>
            </a:r>
            <a:r>
              <a:rPr lang="ar-EG" sz="2200" dirty="0">
                <a:solidFill>
                  <a:srgbClr val="3F3F3F"/>
                </a:solidFill>
                <a:latin typeface="Open Sans"/>
                <a:ea typeface="Open Sans"/>
                <a:cs typeface="Open Sans"/>
                <a:sym typeface="Open Sans"/>
              </a:rPr>
              <a:t>.</a:t>
            </a:r>
          </a:p>
          <a:p>
            <a:pPr marL="457200" lvl="0" indent="-381000" algn="just" rtl="1">
              <a:lnSpc>
                <a:spcPct val="100000"/>
              </a:lnSpc>
              <a:spcBef>
                <a:spcPts val="800"/>
              </a:spcBef>
              <a:spcAft>
                <a:spcPts val="0"/>
              </a:spcAft>
              <a:buClr>
                <a:srgbClr val="586F7C"/>
              </a:buClr>
              <a:buSzPts val="2400"/>
              <a:buChar char="●"/>
            </a:pPr>
            <a:r>
              <a:rPr lang="ar-EG" sz="2200" dirty="0">
                <a:solidFill>
                  <a:srgbClr val="3F3F3F"/>
                </a:solidFill>
                <a:latin typeface="Open Sans"/>
                <a:ea typeface="Open Sans"/>
                <a:cs typeface="Open Sans"/>
                <a:sym typeface="Open Sans"/>
              </a:rPr>
              <a:t>لاحظ أيضًا الروابط إلى خيارات بوابة جوالي </a:t>
            </a:r>
            <a:r>
              <a:rPr lang="en-US" sz="2200" dirty="0">
                <a:solidFill>
                  <a:srgbClr val="3F3F3F"/>
                </a:solidFill>
                <a:latin typeface="Open Sans"/>
                <a:ea typeface="Open Sans"/>
                <a:cs typeface="Open Sans"/>
                <a:sym typeface="Open Sans"/>
              </a:rPr>
              <a:t>GOALI - </a:t>
            </a:r>
            <a:r>
              <a:rPr lang="ar-EG" sz="2200" dirty="0">
                <a:solidFill>
                  <a:srgbClr val="3F3F3F"/>
                </a:solidFill>
                <a:latin typeface="Open Sans"/>
                <a:ea typeface="Open Sans"/>
                <a:cs typeface="Open Sans"/>
                <a:sym typeface="Open Sans"/>
              </a:rPr>
              <a:t>الوصول إلى المحتوى والاشتراك وتسجيل الدخول والشركاء والمواد التدريبية.</a:t>
            </a:r>
          </a:p>
          <a:p>
            <a:pPr marL="457200" lvl="0" indent="-381000" algn="just" rtl="1">
              <a:lnSpc>
                <a:spcPct val="100000"/>
              </a:lnSpc>
              <a:spcBef>
                <a:spcPts val="800"/>
              </a:spcBef>
              <a:spcAft>
                <a:spcPts val="0"/>
              </a:spcAft>
              <a:buClr>
                <a:srgbClr val="586F7C"/>
              </a:buClr>
              <a:buSzPts val="2400"/>
              <a:buChar char="●"/>
            </a:pPr>
            <a:r>
              <a:rPr lang="ar-EG" sz="2200" dirty="0">
                <a:solidFill>
                  <a:srgbClr val="3F3F3F"/>
                </a:solidFill>
                <a:latin typeface="Open Sans"/>
                <a:ea typeface="Open Sans"/>
                <a:cs typeface="Open Sans"/>
                <a:sym typeface="Open Sans"/>
              </a:rPr>
              <a:t>للحصول على درس حول المواد المتعلقة بـجوالي البحوث من أجل الحياة </a:t>
            </a:r>
            <a:r>
              <a:rPr lang="en-US" sz="2200" dirty="0">
                <a:solidFill>
                  <a:srgbClr val="3F3F3F"/>
                </a:solidFill>
                <a:latin typeface="Open Sans"/>
                <a:ea typeface="Open Sans"/>
                <a:cs typeface="Open Sans"/>
                <a:sym typeface="Open Sans"/>
              </a:rPr>
              <a:t>R4L GOALI ، </a:t>
            </a:r>
            <a:r>
              <a:rPr lang="ar-EG" sz="2200" dirty="0">
                <a:solidFill>
                  <a:srgbClr val="3F3F3F"/>
                </a:solidFill>
                <a:latin typeface="Open Sans"/>
                <a:ea typeface="Open Sans"/>
                <a:cs typeface="Open Sans"/>
                <a:sym typeface="Open Sans"/>
              </a:rPr>
              <a:t>انتقل إلى العروض التقديمية للتدريب القسم 4: مصادر تخصصية إضافية محددة: العدالة العالمية.</a:t>
            </a:r>
            <a:endParaRPr sz="2200" dirty="0">
              <a:solidFill>
                <a:srgbClr val="3F3F3F"/>
              </a:solidFill>
            </a:endParaRPr>
          </a:p>
        </p:txBody>
      </p:sp>
      <p:pic>
        <p:nvPicPr>
          <p:cNvPr id="327" name="Google Shape;327;p23"/>
          <p:cNvPicPr preferRelativeResize="0"/>
          <p:nvPr/>
        </p:nvPicPr>
        <p:blipFill rotWithShape="1">
          <a:blip r:embed="rId3">
            <a:alphaModFix/>
          </a:blip>
          <a:srcRect/>
          <a:stretch/>
        </p:blipFill>
        <p:spPr>
          <a:xfrm>
            <a:off x="48539" y="1692984"/>
            <a:ext cx="6139358" cy="4876800"/>
          </a:xfrm>
          <a:prstGeom prst="rect">
            <a:avLst/>
          </a:prstGeom>
          <a:noFill/>
          <a:ln>
            <a:noFill/>
          </a:ln>
        </p:spPr>
      </p:pic>
      <p:cxnSp>
        <p:nvCxnSpPr>
          <p:cNvPr id="4" name="Straight Arrow Connector 3">
            <a:extLst>
              <a:ext uri="{FF2B5EF4-FFF2-40B4-BE49-F238E27FC236}">
                <a16:creationId xmlns:a16="http://schemas.microsoft.com/office/drawing/2014/main" id="{FEC4F118-52A0-A3CB-8081-A4AD7F2C28BD}"/>
              </a:ext>
            </a:extLst>
          </p:cNvPr>
          <p:cNvCxnSpPr>
            <a:cxnSpLocks/>
          </p:cNvCxnSpPr>
          <p:nvPr/>
        </p:nvCxnSpPr>
        <p:spPr>
          <a:xfrm flipH="1">
            <a:off x="5613991" y="4008823"/>
            <a:ext cx="1842976"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398898" y="420834"/>
            <a:ext cx="7308187"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EG" sz="3600" dirty="0">
                <a:solidFill>
                  <a:srgbClr val="586F7C"/>
                </a:solidFill>
                <a:latin typeface="Open Sans"/>
                <a:ea typeface="Open Sans"/>
                <a:cs typeface="Open Sans"/>
                <a:sym typeface="Open Sans"/>
              </a:rPr>
              <a:t>أهداف التعلم</a:t>
            </a:r>
            <a:endParaRPr sz="3600"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199724" y="1833185"/>
            <a:ext cx="11792549" cy="4518519"/>
          </a:xfrm>
          <a:prstGeom prst="rect">
            <a:avLst/>
          </a:prstGeom>
          <a:noFill/>
          <a:ln>
            <a:noFill/>
          </a:ln>
        </p:spPr>
        <p:txBody>
          <a:bodyPr spcFirstLastPara="1" wrap="square" lIns="91425" tIns="45700" rIns="91425" bIns="45700" anchor="t" anchorCtr="0">
            <a:noAutofit/>
          </a:bodyPr>
          <a:lstStyle/>
          <a:p>
            <a:pPr marL="355600" lvl="0" indent="-355600" algn="r" rtl="1">
              <a:lnSpc>
                <a:spcPct val="150000"/>
              </a:lnSpc>
              <a:spcBef>
                <a:spcPts val="0"/>
              </a:spcBef>
              <a:spcAft>
                <a:spcPts val="0"/>
              </a:spcAft>
              <a:buClr>
                <a:srgbClr val="3F3F3F"/>
              </a:buClr>
              <a:buSzPts val="2586"/>
              <a:buChar char="●"/>
            </a:pPr>
            <a:r>
              <a:rPr lang="ar-EG" sz="2135" dirty="0">
                <a:solidFill>
                  <a:srgbClr val="3F3F3F"/>
                </a:solidFill>
                <a:latin typeface="Open Sans"/>
                <a:ea typeface="Open Sans"/>
                <a:cs typeface="Open Sans"/>
                <a:sym typeface="Open Sans"/>
              </a:rPr>
              <a:t>فهم فوائد التسويق والترويج للبحوث من أجل الحياة في مؤسستك.</a:t>
            </a:r>
          </a:p>
          <a:p>
            <a:pPr marL="355600" lvl="0" indent="-355600" algn="r" rtl="1">
              <a:lnSpc>
                <a:spcPct val="150000"/>
              </a:lnSpc>
              <a:spcBef>
                <a:spcPts val="0"/>
              </a:spcBef>
              <a:spcAft>
                <a:spcPts val="0"/>
              </a:spcAft>
              <a:buClr>
                <a:srgbClr val="3F3F3F"/>
              </a:buClr>
              <a:buSzPts val="2586"/>
              <a:buChar char="●"/>
            </a:pPr>
            <a:r>
              <a:rPr lang="ar-EG" sz="2135" dirty="0">
                <a:solidFill>
                  <a:srgbClr val="3F3F3F"/>
                </a:solidFill>
                <a:latin typeface="Open Sans"/>
                <a:ea typeface="Open Sans"/>
                <a:cs typeface="Open Sans"/>
                <a:sym typeface="Open Sans"/>
              </a:rPr>
              <a:t>إعداد خطة تسويق للبحوث من أجل الحياة بناءً على احتياجات المستخدم في مؤسستك.</a:t>
            </a:r>
          </a:p>
          <a:p>
            <a:pPr marL="355600" lvl="0" indent="-355600" algn="r" rtl="1">
              <a:lnSpc>
                <a:spcPct val="150000"/>
              </a:lnSpc>
              <a:spcBef>
                <a:spcPts val="0"/>
              </a:spcBef>
              <a:spcAft>
                <a:spcPts val="0"/>
              </a:spcAft>
              <a:buClr>
                <a:srgbClr val="3F3F3F"/>
              </a:buClr>
              <a:buSzPts val="2586"/>
              <a:buChar char="●"/>
            </a:pPr>
            <a:r>
              <a:rPr lang="ar-EG" sz="2135" dirty="0">
                <a:solidFill>
                  <a:srgbClr val="3F3F3F"/>
                </a:solidFill>
                <a:latin typeface="Open Sans"/>
                <a:ea typeface="Open Sans"/>
                <a:cs typeface="Open Sans"/>
                <a:sym typeface="Open Sans"/>
              </a:rPr>
              <a:t>بناء خطة ورشة عمل لتدريب أعضاء مؤسستك على كيفية استخدام مصادر البحوث من أجل الحياة بناءً على احتياجات المستفيد المحددة.</a:t>
            </a:r>
          </a:p>
          <a:p>
            <a:pPr marL="355600" lvl="0" indent="-355600" algn="r" rtl="1">
              <a:lnSpc>
                <a:spcPct val="150000"/>
              </a:lnSpc>
              <a:spcBef>
                <a:spcPts val="0"/>
              </a:spcBef>
              <a:spcAft>
                <a:spcPts val="0"/>
              </a:spcAft>
              <a:buClr>
                <a:srgbClr val="3F3F3F"/>
              </a:buClr>
              <a:buSzPts val="2586"/>
              <a:buChar char="●"/>
            </a:pPr>
            <a:r>
              <a:rPr lang="ar-EG" sz="2135" dirty="0">
                <a:solidFill>
                  <a:srgbClr val="3F3F3F"/>
                </a:solidFill>
                <a:latin typeface="Open Sans"/>
                <a:ea typeface="Open Sans"/>
                <a:cs typeface="Open Sans"/>
                <a:sym typeface="Open Sans"/>
              </a:rPr>
              <a:t>معرفة أين تجد مصادر تدريبية، وتسويقية، ومصادر ترويجية للبحوث من أجل الحياة.</a:t>
            </a:r>
            <a:endParaRPr sz="2135" dirty="0">
              <a:solidFill>
                <a:srgbClr val="595959"/>
              </a:solidFill>
              <a:latin typeface="Open Sans"/>
              <a:ea typeface="Open Sans"/>
              <a:cs typeface="Open Sans"/>
              <a:sym typeface="Open Sans"/>
            </a:endParaRPr>
          </a:p>
        </p:txBody>
      </p:sp>
      <p:sp>
        <p:nvSpPr>
          <p:cNvPr id="93" name="Google Shape;93;p2"/>
          <p:cNvSpPr txBox="1"/>
          <p:nvPr/>
        </p:nvSpPr>
        <p:spPr>
          <a:xfrm>
            <a:off x="199725" y="4650553"/>
            <a:ext cx="11792550" cy="985624"/>
          </a:xfrm>
          <a:prstGeom prst="rect">
            <a:avLst/>
          </a:prstGeom>
          <a:noFill/>
          <a:ln>
            <a:noFill/>
          </a:ln>
        </p:spPr>
        <p:txBody>
          <a:bodyPr spcFirstLastPara="1" wrap="square" lIns="91425" tIns="91425" rIns="91425" bIns="91425" anchor="t" anchorCtr="0">
            <a:spAutoFit/>
          </a:bodyPr>
          <a:lstStyle/>
          <a:p>
            <a:pPr marL="0" marR="0" lvl="0" indent="0" algn="r" rtl="1">
              <a:lnSpc>
                <a:spcPct val="150000"/>
              </a:lnSpc>
              <a:spcBef>
                <a:spcPts val="0"/>
              </a:spcBef>
              <a:spcAft>
                <a:spcPts val="0"/>
              </a:spcAft>
              <a:buClr>
                <a:srgbClr val="000000"/>
              </a:buClr>
              <a:buSzPts val="1735"/>
              <a:buFont typeface="Arial"/>
              <a:buNone/>
            </a:pPr>
            <a:r>
              <a:rPr lang="ar-EG" sz="1735" b="1" i="0" u="none" strike="noStrike" cap="none" dirty="0">
                <a:solidFill>
                  <a:srgbClr val="595959"/>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ملاحظة: لإكمال أداة خطة التسويق وأداة خطة ورشة العمل ، اطبع نسخة من جدول البيانات وأدخل المعلومات يدويًا، أو قم بتنزيل نسخة واستخدم الحاسب الآلي لإدخال البيانات. وسيتم توفير روابط جدول البيانات في الشرائح القادمة.</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9"/>
          <p:cNvPicPr preferRelativeResize="0"/>
          <p:nvPr/>
        </p:nvPicPr>
        <p:blipFill rotWithShape="1">
          <a:blip r:embed="rId3">
            <a:alphaModFix/>
          </a:blip>
          <a:srcRect/>
          <a:stretch/>
        </p:blipFill>
        <p:spPr>
          <a:xfrm>
            <a:off x="4637314" y="1840435"/>
            <a:ext cx="7410264" cy="4266450"/>
          </a:xfrm>
          <a:prstGeom prst="rect">
            <a:avLst/>
          </a:prstGeom>
          <a:noFill/>
          <a:ln>
            <a:noFill/>
          </a:ln>
        </p:spPr>
      </p:pic>
      <p:pic>
        <p:nvPicPr>
          <p:cNvPr id="335" name="Google Shape;335;p29"/>
          <p:cNvPicPr preferRelativeResize="0"/>
          <p:nvPr/>
        </p:nvPicPr>
        <p:blipFill rotWithShape="1">
          <a:blip r:embed="rId3">
            <a:alphaModFix/>
          </a:blip>
          <a:srcRect/>
          <a:stretch/>
        </p:blipFill>
        <p:spPr>
          <a:xfrm>
            <a:off x="4637314" y="1905750"/>
            <a:ext cx="7410264" cy="4266450"/>
          </a:xfrm>
          <a:prstGeom prst="rect">
            <a:avLst/>
          </a:prstGeom>
          <a:noFill/>
          <a:ln>
            <a:noFill/>
          </a:ln>
        </p:spPr>
      </p:pic>
      <p:sp>
        <p:nvSpPr>
          <p:cNvPr id="336" name="Google Shape;336;p29"/>
          <p:cNvSpPr txBox="1">
            <a:spLocks noGrp="1"/>
          </p:cNvSpPr>
          <p:nvPr>
            <p:ph type="title"/>
          </p:nvPr>
        </p:nvSpPr>
        <p:spPr>
          <a:xfrm>
            <a:off x="63795" y="567070"/>
            <a:ext cx="8087833" cy="892438"/>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400" dirty="0">
                <a:solidFill>
                  <a:srgbClr val="586F7C"/>
                </a:solidFill>
                <a:latin typeface="Open Sans"/>
                <a:ea typeface="Open Sans"/>
                <a:cs typeface="Open Sans"/>
                <a:sym typeface="Open Sans"/>
              </a:rPr>
              <a:t>روج لمكتبتك "المناصرة /أو/ حشد الدعم من أجل التغيير"</a:t>
            </a:r>
            <a:endParaRPr sz="3400" dirty="0">
              <a:solidFill>
                <a:srgbClr val="586F7C"/>
              </a:solidFill>
              <a:latin typeface="Open Sans"/>
              <a:ea typeface="Open Sans"/>
              <a:cs typeface="Open Sans"/>
              <a:sym typeface="Open Sans"/>
            </a:endParaRPr>
          </a:p>
        </p:txBody>
      </p:sp>
      <p:sp>
        <p:nvSpPr>
          <p:cNvPr id="337" name="Google Shape;337;p29"/>
          <p:cNvSpPr txBox="1">
            <a:spLocks noGrp="1"/>
          </p:cNvSpPr>
          <p:nvPr>
            <p:ph type="body" idx="1"/>
          </p:nvPr>
        </p:nvSpPr>
        <p:spPr>
          <a:xfrm>
            <a:off x="180604" y="1905750"/>
            <a:ext cx="4543796" cy="4478700"/>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تتضمن هذه الصفحة مجموعة أدوات المناصرة والعرض التقديمي وورقة الحقائق الخاصة بمجموعة أدوات المناصرة .</a:t>
            </a:r>
          </a:p>
          <a:p>
            <a:pPr marL="457200" lvl="0" indent="-381000" algn="just" rtl="1">
              <a:lnSpc>
                <a:spcPct val="100000"/>
              </a:lnSpc>
              <a:spcBef>
                <a:spcPts val="0"/>
              </a:spcBef>
              <a:spcAft>
                <a:spcPts val="0"/>
              </a:spcAft>
              <a:buClr>
                <a:schemeClr val="dk1"/>
              </a:buClr>
              <a:buSzPts val="2400"/>
              <a:buChar char="●"/>
            </a:pPr>
            <a:r>
              <a:rPr lang="ar-EG" sz="2000" dirty="0">
                <a:solidFill>
                  <a:srgbClr val="3F3F3F"/>
                </a:solidFill>
                <a:latin typeface="Open Sans"/>
                <a:ea typeface="Open Sans"/>
                <a:cs typeface="Open Sans"/>
                <a:sym typeface="Open Sans"/>
              </a:rPr>
              <a:t>يرجى ملاحظة أن مجموعة الأدوات والعرض التقديمي متاحان باللغات الإنجليزية والإسبانية والفرنسية.</a:t>
            </a:r>
          </a:p>
          <a:p>
            <a:pPr marL="457200" lvl="0" indent="-381000" algn="just" rtl="1">
              <a:lnSpc>
                <a:spcPct val="100000"/>
              </a:lnSpc>
              <a:spcBef>
                <a:spcPts val="0"/>
              </a:spcBef>
              <a:spcAft>
                <a:spcPts val="0"/>
              </a:spcAft>
              <a:buClr>
                <a:schemeClr val="dk1"/>
              </a:buClr>
              <a:buSzPts val="2400"/>
              <a:buChar char="●"/>
            </a:pPr>
            <a:r>
              <a:rPr lang="ar-EG" sz="2000" dirty="0">
                <a:solidFill>
                  <a:srgbClr val="3F3F3F"/>
                </a:solidFill>
                <a:latin typeface="Open Sans"/>
                <a:ea typeface="Open Sans"/>
                <a:cs typeface="Open Sans"/>
                <a:sym typeface="Open Sans"/>
              </a:rPr>
              <a:t>بالنسبة للعروض التقديمية المتعلقة بالمناصرة ستكون هذه المواد لا تقدر بثمن.</a:t>
            </a:r>
          </a:p>
          <a:p>
            <a:pPr marL="457200" lvl="0" indent="-381000" algn="just" rtl="1">
              <a:lnSpc>
                <a:spcPct val="100000"/>
              </a:lnSpc>
              <a:spcBef>
                <a:spcPts val="0"/>
              </a:spcBef>
              <a:spcAft>
                <a:spcPts val="0"/>
              </a:spcAft>
              <a:buClr>
                <a:schemeClr val="dk1"/>
              </a:buClr>
              <a:buSzPts val="2400"/>
              <a:buChar char="●"/>
            </a:pPr>
            <a:r>
              <a:rPr lang="ar-EG" sz="2000" dirty="0">
                <a:solidFill>
                  <a:srgbClr val="3F3F3F"/>
                </a:solidFill>
                <a:latin typeface="Open Sans"/>
                <a:ea typeface="Open Sans"/>
                <a:cs typeface="Open Sans"/>
                <a:sym typeface="Open Sans"/>
              </a:rPr>
              <a:t>قم بالتمرير لأسفل إلى قسم الترويج والمناصرة والتسويق في مركز تجمع أمناء المكتبات للوصول إلى مجموعة أدوات المناصرة </a:t>
            </a:r>
            <a:r>
              <a:rPr lang="en-US" sz="2000" u="sng" dirty="0">
                <a:solidFill>
                  <a:srgbClr val="0097A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Advocacy Toolkit</a:t>
            </a:r>
            <a:r>
              <a:rPr lang="en-US" sz="2000" u="sng" dirty="0">
                <a:solidFill>
                  <a:srgbClr val="0097A7"/>
                </a:solidFill>
                <a:latin typeface="Open Sans"/>
                <a:ea typeface="Open Sans"/>
                <a:cs typeface="Open Sans"/>
                <a:sym typeface="Open Sans"/>
              </a:rPr>
              <a:t> </a:t>
            </a:r>
            <a:endParaRPr sz="2000" dirty="0">
              <a:solidFill>
                <a:srgbClr val="FF0000"/>
              </a:solidFill>
              <a:latin typeface="Open Sans"/>
              <a:ea typeface="Open Sans"/>
              <a:cs typeface="Open Sans"/>
              <a:sym typeface="Open Sans"/>
            </a:endParaRPr>
          </a:p>
        </p:txBody>
      </p:sp>
      <p:sp>
        <p:nvSpPr>
          <p:cNvPr id="338" name="Google Shape;338;p29"/>
          <p:cNvSpPr/>
          <p:nvPr/>
        </p:nvSpPr>
        <p:spPr>
          <a:xfrm>
            <a:off x="4724400" y="5217495"/>
            <a:ext cx="1371600" cy="7261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9" name="Google Shape;339;p29"/>
          <p:cNvCxnSpPr>
            <a:cxnSpLocks/>
          </p:cNvCxnSpPr>
          <p:nvPr/>
        </p:nvCxnSpPr>
        <p:spPr>
          <a:xfrm flipV="1">
            <a:off x="4160827" y="5314566"/>
            <a:ext cx="563573" cy="177971"/>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3"/>
          <p:cNvSpPr txBox="1">
            <a:spLocks noGrp="1"/>
          </p:cNvSpPr>
          <p:nvPr>
            <p:ph type="title"/>
          </p:nvPr>
        </p:nvSpPr>
        <p:spPr>
          <a:xfrm>
            <a:off x="-127820" y="520348"/>
            <a:ext cx="8426245"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الآراء عن البحوث من أجل الحياة</a:t>
            </a:r>
            <a:r>
              <a:rPr lang="en-US" sz="3600" dirty="0">
                <a:solidFill>
                  <a:srgbClr val="586F7C"/>
                </a:solidFill>
                <a:latin typeface="Open Sans"/>
                <a:ea typeface="Open Sans"/>
                <a:cs typeface="Open Sans"/>
                <a:sym typeface="Open Sans"/>
              </a:rPr>
              <a:t> Research4Life</a:t>
            </a:r>
            <a:endParaRPr sz="3600" dirty="0"/>
          </a:p>
        </p:txBody>
      </p:sp>
      <p:grpSp>
        <p:nvGrpSpPr>
          <p:cNvPr id="346" name="Google Shape;346;p33"/>
          <p:cNvGrpSpPr/>
          <p:nvPr/>
        </p:nvGrpSpPr>
        <p:grpSpPr>
          <a:xfrm>
            <a:off x="224853" y="2013088"/>
            <a:ext cx="11797258" cy="3936960"/>
            <a:chOff x="0" y="255878"/>
            <a:chExt cx="11797258" cy="3936960"/>
          </a:xfrm>
        </p:grpSpPr>
        <p:sp>
          <p:nvSpPr>
            <p:cNvPr id="347" name="Google Shape;347;p33"/>
            <p:cNvSpPr/>
            <p:nvPr/>
          </p:nvSpPr>
          <p:spPr>
            <a:xfrm>
              <a:off x="0" y="255878"/>
              <a:ext cx="11797258" cy="823680"/>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3"/>
            <p:cNvSpPr txBox="1"/>
            <p:nvPr/>
          </p:nvSpPr>
          <p:spPr>
            <a:xfrm>
              <a:off x="40209" y="296087"/>
              <a:ext cx="11716840" cy="743262"/>
            </a:xfrm>
            <a:prstGeom prst="rect">
              <a:avLst/>
            </a:prstGeom>
            <a:noFill/>
            <a:ln>
              <a:noFill/>
            </a:ln>
          </p:spPr>
          <p:txBody>
            <a:bodyPr spcFirstLastPara="1" wrap="square" lIns="121900" tIns="121900" rIns="121900" bIns="121900" anchor="ctr" anchorCtr="0">
              <a:noAutofit/>
            </a:bodyPr>
            <a:lstStyle/>
            <a:p>
              <a:pPr marL="0" marR="0" lvl="0" indent="0" algn="r" rtl="1">
                <a:lnSpc>
                  <a:spcPct val="90000"/>
                </a:lnSpc>
                <a:spcBef>
                  <a:spcPts val="0"/>
                </a:spcBef>
                <a:spcAft>
                  <a:spcPts val="0"/>
                </a:spcAft>
                <a:buClr>
                  <a:srgbClr val="000000"/>
                </a:buClr>
                <a:buSzPts val="3200"/>
                <a:buFont typeface="Arial"/>
                <a:buNone/>
              </a:pPr>
              <a:r>
                <a:rPr lang="ar-EG" sz="3200" b="1" i="0" u="none" strike="noStrike" cap="none" dirty="0">
                  <a:solidFill>
                    <a:schemeClr val="lt1"/>
                  </a:solidFill>
                  <a:latin typeface="Open Sans"/>
                  <a:ea typeface="Open Sans"/>
                  <a:cs typeface="Open Sans"/>
                  <a:sym typeface="Open Sans"/>
                </a:rPr>
                <a:t>قسم الآراء لديه روابط عن:</a:t>
              </a:r>
              <a:endParaRPr sz="3200" b="1" i="0" u="none" strike="noStrike" cap="none" dirty="0">
                <a:solidFill>
                  <a:schemeClr val="lt1"/>
                </a:solidFill>
                <a:latin typeface="Open Sans"/>
                <a:ea typeface="Open Sans"/>
                <a:cs typeface="Open Sans"/>
                <a:sym typeface="Open Sans"/>
              </a:endParaRPr>
            </a:p>
          </p:txBody>
        </p:sp>
        <p:sp>
          <p:nvSpPr>
            <p:cNvPr id="349" name="Google Shape;349;p33"/>
            <p:cNvSpPr/>
            <p:nvPr/>
          </p:nvSpPr>
          <p:spPr>
            <a:xfrm>
              <a:off x="0" y="1079558"/>
              <a:ext cx="11797258" cy="31132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3"/>
            <p:cNvSpPr txBox="1"/>
            <p:nvPr/>
          </p:nvSpPr>
          <p:spPr>
            <a:xfrm>
              <a:off x="0" y="1079558"/>
              <a:ext cx="11797258" cy="3113280"/>
            </a:xfrm>
            <a:prstGeom prst="rect">
              <a:avLst/>
            </a:prstGeom>
            <a:noFill/>
            <a:ln>
              <a:noFill/>
            </a:ln>
          </p:spPr>
          <p:txBody>
            <a:bodyPr spcFirstLastPara="1" wrap="square" lIns="374550" tIns="40625" rIns="227575" bIns="40625" anchor="t" anchorCtr="0">
              <a:noAutofit/>
            </a:bodyPr>
            <a:lstStyle/>
            <a:p>
              <a:pPr marL="457200" marR="0" lvl="0" indent="-387350" algn="just" rtl="1">
                <a:lnSpc>
                  <a:spcPct val="90000"/>
                </a:lnSpc>
                <a:spcBef>
                  <a:spcPts val="0"/>
                </a:spcBef>
                <a:spcAft>
                  <a:spcPts val="0"/>
                </a:spcAft>
                <a:buClr>
                  <a:srgbClr val="000000"/>
                </a:buClr>
                <a:buSzPts val="2500"/>
                <a:buFont typeface="Open Sans"/>
                <a:buChar char="●"/>
              </a:pPr>
              <a:r>
                <a:rPr lang="ar-EG" sz="2500" i="0" u="none" strike="noStrike" cap="none" dirty="0">
                  <a:solidFill>
                    <a:srgbClr val="3F3F3F"/>
                  </a:solidFill>
                  <a:latin typeface="Open Sans"/>
                  <a:ea typeface="Open Sans"/>
                  <a:cs typeface="Open Sans"/>
                  <a:sym typeface="Open Sans"/>
                </a:rPr>
                <a:t>قصص التغيير: سلسلة من مقاطع الفيديو والقصص المصورة التي تعرض أثر الوصول إلى المعلومات في العالم النامي.</a:t>
              </a:r>
            </a:p>
            <a:p>
              <a:pPr marL="457200" marR="0" lvl="0" indent="-387350" algn="just" rtl="1">
                <a:lnSpc>
                  <a:spcPct val="90000"/>
                </a:lnSpc>
                <a:spcBef>
                  <a:spcPts val="0"/>
                </a:spcBef>
                <a:spcAft>
                  <a:spcPts val="0"/>
                </a:spcAft>
                <a:buClr>
                  <a:srgbClr val="000000"/>
                </a:buClr>
                <a:buSzPts val="2500"/>
                <a:buFont typeface="Open Sans"/>
                <a:buChar char="●"/>
              </a:pPr>
              <a:r>
                <a:rPr lang="ar-EG" sz="2500" i="0" u="none" strike="noStrike" cap="none" dirty="0">
                  <a:solidFill>
                    <a:srgbClr val="3F3F3F"/>
                  </a:solidFill>
                  <a:latin typeface="Open Sans"/>
                  <a:ea typeface="Open Sans"/>
                  <a:cs typeface="Open Sans"/>
                  <a:sym typeface="Open Sans"/>
                </a:rPr>
                <a:t>كتيبات دراسات الحالة: رؤى حول كيفية الاستفادة من الوصول إلى البحوث المحكمة من خلال البحوث من أجل الحياة والتي تعود بالفائدة على الصحة والرفاهية والتنمية الاقتصادية والاجتماعية للمجتمعات في العالم النامي.</a:t>
              </a:r>
            </a:p>
            <a:p>
              <a:pPr marL="457200" marR="0" lvl="0" indent="-387350" algn="just" rtl="1">
                <a:lnSpc>
                  <a:spcPct val="90000"/>
                </a:lnSpc>
                <a:spcBef>
                  <a:spcPts val="0"/>
                </a:spcBef>
                <a:spcAft>
                  <a:spcPts val="0"/>
                </a:spcAft>
                <a:buClr>
                  <a:srgbClr val="000000"/>
                </a:buClr>
                <a:buSzPts val="2500"/>
                <a:buFont typeface="Open Sans"/>
                <a:buChar char="●"/>
              </a:pPr>
              <a:r>
                <a:rPr lang="ar-EG" sz="2500" i="0" u="none" strike="noStrike" cap="none" dirty="0">
                  <a:solidFill>
                    <a:srgbClr val="3F3F3F"/>
                  </a:solidFill>
                  <a:latin typeface="Open Sans"/>
                  <a:ea typeface="Open Sans"/>
                  <a:cs typeface="Open Sans"/>
                  <a:sym typeface="Open Sans"/>
                </a:rPr>
                <a:t>شهادات من مستخدمي البحوث من أجل الحياة.</a:t>
              </a:r>
            </a:p>
            <a:p>
              <a:pPr marL="457200" marR="0" lvl="0" indent="-387350" algn="just" rtl="1">
                <a:lnSpc>
                  <a:spcPct val="90000"/>
                </a:lnSpc>
                <a:spcBef>
                  <a:spcPts val="0"/>
                </a:spcBef>
                <a:spcAft>
                  <a:spcPts val="0"/>
                </a:spcAft>
                <a:buClr>
                  <a:srgbClr val="000000"/>
                </a:buClr>
                <a:buSzPts val="2500"/>
                <a:buFont typeface="Open Sans"/>
                <a:buChar char="●"/>
              </a:pPr>
              <a:r>
                <a:rPr lang="ar-EG" sz="2500" i="0" u="none" strike="noStrike" cap="none" dirty="0">
                  <a:solidFill>
                    <a:srgbClr val="3F3F3F"/>
                  </a:solidFill>
                  <a:latin typeface="Open Sans"/>
                  <a:ea typeface="Open Sans"/>
                  <a:cs typeface="Open Sans"/>
                  <a:sym typeface="Open Sans"/>
                </a:rPr>
                <a:t>مقاطع فيديو تم نشرها على قناة البحوث من أجل الحياة على اليوتيوب </a:t>
              </a:r>
              <a:r>
                <a:rPr lang="en-US" sz="2500" i="0" u="none" strike="noStrike" cap="none" dirty="0">
                  <a:solidFill>
                    <a:srgbClr val="3F3F3F"/>
                  </a:solidFill>
                  <a:latin typeface="Open Sans"/>
                  <a:ea typeface="Open Sans"/>
                  <a:cs typeface="Open Sans"/>
                  <a:sym typeface="Open Sans"/>
                </a:rPr>
                <a:t>YouTube</a:t>
              </a:r>
            </a:p>
            <a:p>
              <a:pPr marL="457200" marR="0" lvl="0" indent="-387350" algn="just" rtl="1">
                <a:lnSpc>
                  <a:spcPct val="90000"/>
                </a:lnSpc>
                <a:spcBef>
                  <a:spcPts val="0"/>
                </a:spcBef>
                <a:spcAft>
                  <a:spcPts val="0"/>
                </a:spcAft>
                <a:buClr>
                  <a:srgbClr val="000000"/>
                </a:buClr>
                <a:buSzPts val="2500"/>
                <a:buFont typeface="Open Sans"/>
                <a:buChar char="●"/>
              </a:pPr>
              <a:r>
                <a:rPr lang="en-US" sz="2500" i="0" u="none" strike="noStrike" cap="none" dirty="0">
                  <a:solidFill>
                    <a:srgbClr val="3F3F3F"/>
                  </a:solidFill>
                  <a:latin typeface="Open Sans"/>
                  <a:ea typeface="Open Sans"/>
                  <a:cs typeface="Open Sans"/>
                  <a:sym typeface="Open Sans"/>
                </a:rPr>
                <a:t>    </a:t>
              </a:r>
              <a:r>
                <a:rPr lang="ar-EG" sz="2500" i="0" u="none" strike="noStrike" cap="none" dirty="0">
                  <a:solidFill>
                    <a:srgbClr val="3F3F3F"/>
                  </a:solidFill>
                  <a:latin typeface="Open Sans"/>
                  <a:ea typeface="Open Sans"/>
                  <a:cs typeface="Open Sans"/>
                  <a:sym typeface="Open Sans"/>
                </a:rPr>
                <a:t>انظر: الآراء حول البحوث من أجل الحياة </a:t>
              </a:r>
              <a:r>
                <a:rPr kumimoji="0" lang="en-US" sz="25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Research4Life Voices</a:t>
              </a:r>
              <a:endParaRPr sz="2500" i="0" u="none" strike="noStrike" cap="none" dirty="0">
                <a:solidFill>
                  <a:srgbClr val="0097A7"/>
                </a:solidFill>
                <a:latin typeface="Open Sans"/>
                <a:ea typeface="Open Sans"/>
                <a:cs typeface="Open Sans"/>
                <a:sym typeface="Open San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5"/>
          <p:cNvSpPr txBox="1">
            <a:spLocks noGrp="1"/>
          </p:cNvSpPr>
          <p:nvPr>
            <p:ph type="title"/>
          </p:nvPr>
        </p:nvSpPr>
        <p:spPr>
          <a:xfrm>
            <a:off x="1982223" y="378608"/>
            <a:ext cx="5394346"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وسائل التواصل الاجتماعي</a:t>
            </a:r>
            <a:endParaRPr sz="3600" dirty="0"/>
          </a:p>
        </p:txBody>
      </p:sp>
      <p:sp>
        <p:nvSpPr>
          <p:cNvPr id="357" name="Google Shape;357;p35"/>
          <p:cNvSpPr txBox="1">
            <a:spLocks noGrp="1"/>
          </p:cNvSpPr>
          <p:nvPr>
            <p:ph type="body" idx="1"/>
          </p:nvPr>
        </p:nvSpPr>
        <p:spPr>
          <a:xfrm>
            <a:off x="227350" y="1721656"/>
            <a:ext cx="11737299" cy="4808020"/>
          </a:xfrm>
          <a:prstGeom prst="rect">
            <a:avLst/>
          </a:prstGeom>
          <a:noFill/>
          <a:ln>
            <a:noFill/>
          </a:ln>
        </p:spPr>
        <p:txBody>
          <a:bodyPr spcFirstLastPara="1" wrap="square" lIns="91425" tIns="45700" rIns="91425" bIns="45700" anchor="t" anchorCtr="0">
            <a:noAutofit/>
          </a:bodyPr>
          <a:lstStyle/>
          <a:p>
            <a:pPr marL="76200" lvl="0" indent="0" algn="r" rtl="1">
              <a:lnSpc>
                <a:spcPct val="150000"/>
              </a:lnSpc>
              <a:spcBef>
                <a:spcPts val="600"/>
              </a:spcBef>
              <a:spcAft>
                <a:spcPts val="0"/>
              </a:spcAft>
              <a:buSzPts val="2400"/>
              <a:buNone/>
            </a:pPr>
            <a:r>
              <a:rPr lang="ar-EG" dirty="0">
                <a:solidFill>
                  <a:srgbClr val="3F3F3F"/>
                </a:solidFill>
                <a:latin typeface="Open Sans"/>
                <a:ea typeface="Open Sans"/>
                <a:cs typeface="Open Sans"/>
                <a:sym typeface="Open Sans"/>
              </a:rPr>
              <a:t>يتولى فريق الاتصالات بالبحوث من أجل الحياة مسؤولية التواصل بشأن البحوث من أجل الحياة من خلال قنواته الرسمية على تويتر </a:t>
            </a:r>
            <a:r>
              <a:rPr lang="en-US" dirty="0">
                <a:solidFill>
                  <a:srgbClr val="3F3F3F"/>
                </a:solidFill>
                <a:latin typeface="Open Sans"/>
                <a:ea typeface="Open Sans"/>
                <a:cs typeface="Open Sans"/>
                <a:sym typeface="Open Sans"/>
              </a:rPr>
              <a:t>Twitter </a:t>
            </a:r>
            <a:r>
              <a:rPr lang="ar-EG" dirty="0">
                <a:solidFill>
                  <a:srgbClr val="3F3F3F"/>
                </a:solidFill>
                <a:latin typeface="Open Sans"/>
                <a:ea typeface="Open Sans"/>
                <a:cs typeface="Open Sans"/>
                <a:sym typeface="Open Sans"/>
              </a:rPr>
              <a:t>والفيسبوك </a:t>
            </a:r>
            <a:r>
              <a:rPr lang="en-US" dirty="0">
                <a:solidFill>
                  <a:srgbClr val="3F3F3F"/>
                </a:solidFill>
                <a:latin typeface="Open Sans"/>
                <a:ea typeface="Open Sans"/>
                <a:cs typeface="Open Sans"/>
                <a:sym typeface="Open Sans"/>
              </a:rPr>
              <a:t>Facebook:</a:t>
            </a:r>
          </a:p>
          <a:p>
            <a:pPr lvl="0" algn="r" rtl="1">
              <a:lnSpc>
                <a:spcPct val="150000"/>
              </a:lnSpc>
              <a:spcBef>
                <a:spcPts val="600"/>
              </a:spcBef>
              <a:buClrTx/>
              <a:buFont typeface="Arial" panose="020B0604020202020204" pitchFamily="34" charset="0"/>
              <a:buChar char="•"/>
            </a:pPr>
            <a:r>
              <a:rPr lang="ar-EG" dirty="0">
                <a:solidFill>
                  <a:srgbClr val="3F3F3F"/>
                </a:solidFill>
                <a:latin typeface="Open Sans"/>
                <a:ea typeface="Open Sans"/>
                <a:cs typeface="Open Sans"/>
                <a:sym typeface="Open Sans"/>
              </a:rPr>
              <a:t>تويتر </a:t>
            </a:r>
            <a:r>
              <a:rPr lang="en-US" dirty="0">
                <a:solidFill>
                  <a:srgbClr val="3F3F3F"/>
                </a:solidFill>
                <a:latin typeface="Open Sans"/>
                <a:ea typeface="Open Sans"/>
                <a:cs typeface="Open Sans"/>
                <a:sym typeface="Open Sans"/>
              </a:rPr>
              <a:t>: Twitter</a:t>
            </a:r>
            <a:r>
              <a:rPr lang="ar-EG" dirty="0">
                <a:solidFill>
                  <a:srgbClr val="3F3F3F"/>
                </a:solidFill>
                <a:latin typeface="Open Sans"/>
                <a:ea typeface="Open Sans"/>
                <a:cs typeface="Open Sans"/>
                <a:sym typeface="Open Sans"/>
              </a:rPr>
              <a:t> يمكن للمستخدمين وضع علامة @</a:t>
            </a:r>
            <a:r>
              <a:rPr lang="en-US" dirty="0">
                <a:solidFill>
                  <a:srgbClr val="3F3F3F"/>
                </a:solidFill>
                <a:latin typeface="Open Sans"/>
                <a:ea typeface="Open Sans"/>
                <a:cs typeface="Open Sans"/>
                <a:sym typeface="Open Sans"/>
              </a:rPr>
              <a:t>R4Lpartnership</a:t>
            </a:r>
            <a:r>
              <a:rPr lang="ar-EG" dirty="0">
                <a:solidFill>
                  <a:srgbClr val="3F3F3F"/>
                </a:solidFill>
                <a:latin typeface="Open Sans"/>
                <a:ea typeface="Open Sans"/>
                <a:cs typeface="Open Sans"/>
                <a:sym typeface="Open Sans"/>
              </a:rPr>
              <a:t> في تغريداتهم حول البحوث من أجل الحياة. ضع في اعتبارك أيضًا علامات التصنيف (هاشتاج) التالية:</a:t>
            </a:r>
          </a:p>
          <a:p>
            <a:pPr marL="76200" lvl="0" indent="0" algn="just">
              <a:lnSpc>
                <a:spcPct val="150000"/>
              </a:lnSpc>
              <a:spcBef>
                <a:spcPts val="600"/>
              </a:spcBef>
              <a:spcAft>
                <a:spcPts val="0"/>
              </a:spcAft>
              <a:buSzPts val="2400"/>
              <a:buNone/>
            </a:pPr>
            <a:r>
              <a:rPr lang="ar-EG"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accesstoinformation</a:t>
            </a:r>
            <a:r>
              <a:rPr lang="en-US" dirty="0">
                <a:solidFill>
                  <a:srgbClr val="3F3F3F"/>
                </a:solidFill>
                <a:latin typeface="Open Sans"/>
                <a:ea typeface="Open Sans"/>
                <a:cs typeface="Open Sans"/>
                <a:sym typeface="Open Sans"/>
              </a:rPr>
              <a:t> #equityinresearch #africanresearch </a:t>
            </a:r>
            <a:endParaRPr lang="ar-EG" dirty="0">
              <a:solidFill>
                <a:srgbClr val="3F3F3F"/>
              </a:solidFill>
              <a:latin typeface="Open Sans"/>
              <a:ea typeface="Open Sans"/>
              <a:cs typeface="Open Sans"/>
              <a:sym typeface="Open Sans"/>
            </a:endParaRPr>
          </a:p>
          <a:p>
            <a:pPr marL="76200" lvl="0" indent="0" algn="just" rtl="1">
              <a:lnSpc>
                <a:spcPct val="150000"/>
              </a:lnSpc>
              <a:spcBef>
                <a:spcPts val="600"/>
              </a:spcBef>
              <a:spcAft>
                <a:spcPts val="0"/>
              </a:spcAft>
              <a:buSzPts val="2400"/>
              <a:buNone/>
            </a:pPr>
            <a:r>
              <a:rPr lang="ar-EG" dirty="0">
                <a:solidFill>
                  <a:srgbClr val="3F3F3F"/>
                </a:solidFill>
                <a:latin typeface="Open Sans"/>
                <a:ea typeface="Open Sans"/>
                <a:cs typeface="Open Sans"/>
                <a:sym typeface="Open Sans"/>
              </a:rPr>
              <a:t>أو أي شيء آخر مناسب.</a:t>
            </a:r>
          </a:p>
          <a:p>
            <a:pPr algn="just" rtl="1">
              <a:lnSpc>
                <a:spcPct val="150000"/>
              </a:lnSpc>
              <a:spcBef>
                <a:spcPts val="600"/>
              </a:spcBef>
              <a:buClrTx/>
              <a:buFont typeface="Arial" panose="020B0604020202020204" pitchFamily="34" charset="0"/>
              <a:buChar char="•"/>
            </a:pPr>
            <a:r>
              <a:rPr lang="ar-EG" dirty="0">
                <a:solidFill>
                  <a:srgbClr val="3F3F3F"/>
                </a:solidFill>
                <a:latin typeface="Open Sans"/>
                <a:ea typeface="Open Sans"/>
                <a:cs typeface="Open Sans"/>
                <a:sym typeface="Open Sans"/>
              </a:rPr>
              <a:t>الفيسبوك</a:t>
            </a:r>
            <a:r>
              <a:rPr lang="en-US" dirty="0">
                <a:solidFill>
                  <a:srgbClr val="3F3F3F"/>
                </a:solidFill>
                <a:latin typeface="Open Sans"/>
                <a:ea typeface="Open Sans"/>
                <a:cs typeface="Open Sans"/>
                <a:sym typeface="Open Sans"/>
              </a:rPr>
              <a:t>Facebook</a:t>
            </a:r>
            <a:r>
              <a:rPr lang="ar-EG" dirty="0">
                <a:solidFill>
                  <a:srgbClr val="3F3F3F"/>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a:t>
            </a:r>
            <a:r>
              <a:rPr lang="ar-EG" dirty="0">
                <a:solidFill>
                  <a:srgbClr val="3F3F3F"/>
                </a:solidFill>
                <a:latin typeface="Open Sans"/>
                <a:ea typeface="Open Sans"/>
                <a:cs typeface="Open Sans"/>
                <a:sym typeface="Open Sans"/>
              </a:rPr>
              <a:t> عنوان البحوث من أجل الحياة هو </a:t>
            </a:r>
            <a:r>
              <a:rPr kumimoji="0" lang="en-US" sz="24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www.facebook.com/r4lpartnership</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انضم إلى مجتمع به أكثر من 14.000 متابع.</a:t>
            </a:r>
            <a:endParaRPr dirty="0">
              <a:solidFill>
                <a:srgbClr val="3F3F3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6"/>
          <p:cNvSpPr txBox="1">
            <a:spLocks noGrp="1"/>
          </p:cNvSpPr>
          <p:nvPr>
            <p:ph type="title"/>
          </p:nvPr>
        </p:nvSpPr>
        <p:spPr>
          <a:xfrm>
            <a:off x="3197331" y="652073"/>
            <a:ext cx="4055795" cy="868804"/>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للمدربين</a:t>
            </a:r>
            <a:endParaRPr sz="3600" dirty="0">
              <a:solidFill>
                <a:srgbClr val="586F7C"/>
              </a:solidFill>
              <a:latin typeface="Open Sans"/>
              <a:ea typeface="Open Sans"/>
              <a:cs typeface="Open Sans"/>
              <a:sym typeface="Open Sans"/>
            </a:endParaRPr>
          </a:p>
        </p:txBody>
      </p:sp>
      <p:grpSp>
        <p:nvGrpSpPr>
          <p:cNvPr id="364" name="Google Shape;364;p36"/>
          <p:cNvGrpSpPr/>
          <p:nvPr/>
        </p:nvGrpSpPr>
        <p:grpSpPr>
          <a:xfrm>
            <a:off x="224852" y="1948721"/>
            <a:ext cx="11737299" cy="4257206"/>
            <a:chOff x="0" y="0"/>
            <a:chExt cx="11737299" cy="4257206"/>
          </a:xfrm>
        </p:grpSpPr>
        <p:sp>
          <p:nvSpPr>
            <p:cNvPr id="365" name="Google Shape;365;p36"/>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6"/>
            <p:cNvSpPr/>
            <p:nvPr/>
          </p:nvSpPr>
          <p:spPr>
            <a:xfrm>
              <a:off x="2128603" y="0"/>
              <a:ext cx="9608696" cy="4257206"/>
            </a:xfrm>
            <a:prstGeom prst="rect">
              <a:avLst/>
            </a:prstGeom>
            <a:solidFill>
              <a:schemeClr val="lt1">
                <a:alpha val="86274"/>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6"/>
            <p:cNvSpPr txBox="1"/>
            <p:nvPr/>
          </p:nvSpPr>
          <p:spPr>
            <a:xfrm>
              <a:off x="2128603" y="0"/>
              <a:ext cx="9608696" cy="4257206"/>
            </a:xfrm>
            <a:prstGeom prst="rect">
              <a:avLst/>
            </a:prstGeom>
            <a:noFill/>
            <a:ln>
              <a:noFill/>
            </a:ln>
          </p:spPr>
          <p:txBody>
            <a:bodyPr spcFirstLastPara="1" wrap="square" lIns="137150" tIns="137150" rIns="137150" bIns="137150" anchor="ctr" anchorCtr="0">
              <a:noAutofit/>
            </a:bodyPr>
            <a:lstStyle/>
            <a:p>
              <a:pPr marL="0" marR="0" lvl="0" indent="0" algn="r" rtl="1">
                <a:lnSpc>
                  <a:spcPct val="90000"/>
                </a:lnSpc>
                <a:spcBef>
                  <a:spcPts val="0"/>
                </a:spcBef>
                <a:spcAft>
                  <a:spcPts val="0"/>
                </a:spcAft>
                <a:buClr>
                  <a:srgbClr val="000000"/>
                </a:buClr>
                <a:buSzPts val="3600"/>
                <a:buFont typeface="Arial"/>
                <a:buNone/>
              </a:pPr>
              <a:r>
                <a:rPr lang="ar-EG" sz="3600" b="0" i="0" u="none" strike="noStrike" cap="none" dirty="0">
                  <a:solidFill>
                    <a:srgbClr val="3F3F3F"/>
                  </a:solidFill>
                  <a:latin typeface="Open Sans"/>
                  <a:ea typeface="Open Sans"/>
                  <a:cs typeface="Open Sans"/>
                  <a:sym typeface="Open Sans"/>
                </a:rPr>
                <a:t>يجب على المدربين الذين ينظمون ورشة عمل ويرغبون في الترويج لها عبر الإنترنت أو يرغبون في مشاركة قصة أو دراسة حالة التواصل مع فريق الاتصالات عبر عنوان البريد الإلكتروني    </a:t>
              </a:r>
              <a:r>
                <a:rPr kumimoji="0" lang="en-US" sz="36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3">
                    <a:extLst>
                      <a:ext uri="{A12FA001-AC4F-418D-AE19-62706E023703}">
                        <ahyp:hlinkClr xmlns:ahyp="http://schemas.microsoft.com/office/drawing/2018/hyperlinkcolor" val="tx"/>
                      </a:ext>
                    </a:extLst>
                  </a:hlinkClick>
                </a:rPr>
                <a:t>comms@research4life.org </a:t>
              </a:r>
              <a:r>
                <a:rPr kumimoji="0" lang="ar-EG" sz="3600" kern="0" spc="0" normalizeH="0" baseline="0" noProof="0" dirty="0">
                  <a:ln>
                    <a:noFill/>
                  </a:ln>
                  <a:solidFill>
                    <a:srgbClr val="3F3F3F"/>
                  </a:solidFill>
                  <a:effectLst/>
                  <a:uLnTx/>
                  <a:uFillTx/>
                  <a:latin typeface="Open Sans"/>
                  <a:ea typeface="Open Sans"/>
                  <a:cs typeface="Open Sans"/>
                  <a:sym typeface="Open Sans"/>
                </a:rPr>
                <a:t> و</a:t>
              </a:r>
              <a:r>
                <a:rPr lang="ar-EG" sz="3600" b="0" i="0" u="none" strike="noStrike" cap="none" dirty="0">
                  <a:solidFill>
                    <a:srgbClr val="3F3F3F"/>
                  </a:solidFill>
                  <a:latin typeface="Open Sans"/>
                  <a:ea typeface="Open Sans"/>
                  <a:cs typeface="Open Sans"/>
                  <a:sym typeface="Open Sans"/>
                </a:rPr>
                <a:t>سيساعد الموظفون في نشر الكلمة.</a:t>
              </a:r>
              <a:endParaRPr sz="36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7"/>
          <p:cNvSpPr txBox="1">
            <a:spLocks noGrp="1"/>
          </p:cNvSpPr>
          <p:nvPr>
            <p:ph type="title"/>
          </p:nvPr>
        </p:nvSpPr>
        <p:spPr>
          <a:xfrm>
            <a:off x="4688600" y="378608"/>
            <a:ext cx="3116847"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للأفراد</a:t>
            </a:r>
            <a:endParaRPr sz="4000" dirty="0">
              <a:solidFill>
                <a:srgbClr val="586F7C"/>
              </a:solidFill>
              <a:latin typeface="Open Sans"/>
              <a:ea typeface="Open Sans"/>
              <a:cs typeface="Open Sans"/>
              <a:sym typeface="Open Sans"/>
            </a:endParaRPr>
          </a:p>
        </p:txBody>
      </p:sp>
      <p:grpSp>
        <p:nvGrpSpPr>
          <p:cNvPr id="374" name="Google Shape;374;p37"/>
          <p:cNvGrpSpPr/>
          <p:nvPr/>
        </p:nvGrpSpPr>
        <p:grpSpPr>
          <a:xfrm>
            <a:off x="224852" y="1948721"/>
            <a:ext cx="11737299" cy="4257206"/>
            <a:chOff x="0" y="0"/>
            <a:chExt cx="11737299" cy="4257206"/>
          </a:xfrm>
        </p:grpSpPr>
        <p:sp>
          <p:nvSpPr>
            <p:cNvPr id="375" name="Google Shape;375;p37"/>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7"/>
            <p:cNvSpPr/>
            <p:nvPr/>
          </p:nvSpPr>
          <p:spPr>
            <a:xfrm>
              <a:off x="2128603" y="0"/>
              <a:ext cx="9608696" cy="4257206"/>
            </a:xfrm>
            <a:prstGeom prst="rect">
              <a:avLst/>
            </a:prstGeom>
            <a:solidFill>
              <a:schemeClr val="lt1">
                <a:alpha val="86274"/>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7"/>
            <p:cNvSpPr txBox="1"/>
            <p:nvPr/>
          </p:nvSpPr>
          <p:spPr>
            <a:xfrm>
              <a:off x="2128603" y="0"/>
              <a:ext cx="9608696" cy="4257206"/>
            </a:xfrm>
            <a:prstGeom prst="rect">
              <a:avLst/>
            </a:prstGeom>
            <a:noFill/>
            <a:ln>
              <a:noFill/>
            </a:ln>
          </p:spPr>
          <p:txBody>
            <a:bodyPr spcFirstLastPara="1" wrap="square" lIns="118100" tIns="118100" rIns="118100" bIns="118100" anchor="ctr" anchorCtr="0">
              <a:noAutofit/>
            </a:bodyPr>
            <a:lstStyle/>
            <a:p>
              <a:pPr marL="0" marR="0" lvl="0" indent="0" algn="r" rtl="1">
                <a:lnSpc>
                  <a:spcPct val="90000"/>
                </a:lnSpc>
                <a:spcBef>
                  <a:spcPts val="0"/>
                </a:spcBef>
                <a:spcAft>
                  <a:spcPts val="0"/>
                </a:spcAft>
                <a:buClr>
                  <a:srgbClr val="000000"/>
                </a:buClr>
                <a:buSzPts val="3100"/>
                <a:buFont typeface="Arial"/>
                <a:buNone/>
              </a:pPr>
              <a:r>
                <a:rPr lang="ar-EG" sz="3100" b="0" i="0" u="none" strike="noStrike" cap="none" dirty="0">
                  <a:solidFill>
                    <a:srgbClr val="3F3F3F"/>
                  </a:solidFill>
                  <a:latin typeface="Open Sans"/>
                  <a:ea typeface="Open Sans"/>
                  <a:cs typeface="Open Sans"/>
                  <a:sym typeface="Open Sans"/>
                </a:rPr>
                <a:t>يتم تشجيع الأفراد على مشاركة المعلومات حول البحوث من أجل الحياة من خلال قناتهم الخاصة ، أو قناة مؤسستهم - ولا تنس إضافة محتوى مرئي إلى المقالة أو التدوينة بوسائل التواصل الاجتماعي!</a:t>
              </a:r>
            </a:p>
            <a:p>
              <a:pPr marL="0" marR="0" lvl="0" indent="0" algn="r" rtl="1">
                <a:lnSpc>
                  <a:spcPct val="90000"/>
                </a:lnSpc>
                <a:spcBef>
                  <a:spcPts val="0"/>
                </a:spcBef>
                <a:spcAft>
                  <a:spcPts val="0"/>
                </a:spcAft>
                <a:buClr>
                  <a:srgbClr val="000000"/>
                </a:buClr>
                <a:buSzPts val="3100"/>
                <a:buFont typeface="Arial"/>
                <a:buNone/>
              </a:pPr>
              <a:r>
                <a:rPr lang="ar-EG" sz="3100" b="0" i="0" u="none" strike="noStrike" cap="none" dirty="0">
                  <a:solidFill>
                    <a:srgbClr val="3F3F3F"/>
                  </a:solidFill>
                  <a:latin typeface="Open Sans"/>
                  <a:ea typeface="Open Sans"/>
                  <a:cs typeface="Open Sans"/>
                  <a:sym typeface="Open Sans"/>
                </a:rPr>
                <a:t>يتم عرض المحتوى المرئي مثل الصور بنسبة تصل إلى 90٪ أكثر من المحتوى النصي البحت على الإنترنت</a:t>
              </a:r>
              <a:r>
                <a:rPr lang="en-US" sz="3100" b="0" i="0" u="none" strike="noStrike" cap="none" dirty="0">
                  <a:solidFill>
                    <a:srgbClr val="3F3F3F"/>
                  </a:solidFill>
                  <a:latin typeface="Open Sans"/>
                  <a:ea typeface="Open Sans"/>
                  <a:cs typeface="Open Sans"/>
                  <a:sym typeface="Open Sans"/>
                </a:rPr>
                <a:t>.</a:t>
              </a:r>
              <a:endParaRPr sz="1400" b="0" i="0" u="none" strike="noStrike" cap="none" dirty="0">
                <a:solidFill>
                  <a:srgbClr val="3F3F3F"/>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f3df2bde3e_0_10"/>
          <p:cNvSpPr txBox="1">
            <a:spLocks noGrp="1"/>
          </p:cNvSpPr>
          <p:nvPr>
            <p:ph type="title"/>
          </p:nvPr>
        </p:nvSpPr>
        <p:spPr>
          <a:xfrm>
            <a:off x="4879364" y="578132"/>
            <a:ext cx="2433271" cy="7416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مناقشة</a:t>
            </a:r>
            <a:endParaRPr sz="3600" dirty="0">
              <a:solidFill>
                <a:srgbClr val="586F7C"/>
              </a:solidFill>
              <a:latin typeface="Open Sans"/>
              <a:ea typeface="Open Sans"/>
              <a:cs typeface="Open Sans"/>
              <a:sym typeface="Open Sans"/>
            </a:endParaRPr>
          </a:p>
        </p:txBody>
      </p:sp>
      <p:sp>
        <p:nvSpPr>
          <p:cNvPr id="384" name="Google Shape;384;gf3df2bde3e_0_10"/>
          <p:cNvSpPr txBox="1">
            <a:spLocks noGrp="1"/>
          </p:cNvSpPr>
          <p:nvPr>
            <p:ph type="body" idx="1"/>
          </p:nvPr>
        </p:nvSpPr>
        <p:spPr>
          <a:xfrm>
            <a:off x="3884666" y="2542257"/>
            <a:ext cx="8091993" cy="2661844"/>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r>
              <a:rPr lang="ar-EG" sz="2600" dirty="0">
                <a:solidFill>
                  <a:srgbClr val="3F3F3F"/>
                </a:solidFill>
                <a:latin typeface="Open Sans"/>
                <a:ea typeface="Open Sans"/>
                <a:cs typeface="Open Sans"/>
                <a:sym typeface="Open Sans"/>
              </a:rPr>
              <a:t>أياً من مواد البحوث من أجل الحياة الترويجية والتسويقية تبدو الأكثر إفادة؟</a:t>
            </a:r>
          </a:p>
          <a:p>
            <a:pPr marL="0" lvl="0" indent="0" algn="r" rtl="1">
              <a:lnSpc>
                <a:spcPct val="150000"/>
              </a:lnSpc>
              <a:spcBef>
                <a:spcPts val="0"/>
              </a:spcBef>
              <a:spcAft>
                <a:spcPts val="0"/>
              </a:spcAft>
              <a:buSzPts val="2400"/>
              <a:buNone/>
            </a:pPr>
            <a:endParaRPr lang="ar-EG" sz="2600" dirty="0">
              <a:solidFill>
                <a:srgbClr val="3F3F3F"/>
              </a:solidFill>
              <a:latin typeface="Open Sans"/>
              <a:ea typeface="Open Sans"/>
              <a:cs typeface="Open Sans"/>
              <a:sym typeface="Open Sans"/>
            </a:endParaRPr>
          </a:p>
          <a:p>
            <a:pPr marL="0" lvl="0" indent="0" algn="r" rtl="1">
              <a:lnSpc>
                <a:spcPct val="150000"/>
              </a:lnSpc>
              <a:spcBef>
                <a:spcPts val="0"/>
              </a:spcBef>
              <a:spcAft>
                <a:spcPts val="0"/>
              </a:spcAft>
              <a:buSzPts val="2400"/>
              <a:buNone/>
            </a:pPr>
            <a:r>
              <a:rPr lang="ar-EG" sz="2600" dirty="0">
                <a:solidFill>
                  <a:srgbClr val="3F3F3F"/>
                </a:solidFill>
                <a:latin typeface="Open Sans"/>
                <a:ea typeface="Open Sans"/>
                <a:cs typeface="Open Sans"/>
                <a:sym typeface="Open Sans"/>
              </a:rPr>
              <a:t>ما هي المواد الترويجية والتسويقية التي قد تكون ناقصة أو مفقودة وقد تكون مفيدة لمؤسستك وغير متوفرة حاليًا؟</a:t>
            </a:r>
            <a:endParaRPr sz="2600" dirty="0">
              <a:solidFill>
                <a:srgbClr val="3F3F3F"/>
              </a:solidFill>
              <a:latin typeface="Open Sans"/>
              <a:ea typeface="Open Sans"/>
              <a:cs typeface="Open Sans"/>
              <a:sym typeface="Open Sans"/>
            </a:endParaRPr>
          </a:p>
        </p:txBody>
      </p:sp>
      <p:pic>
        <p:nvPicPr>
          <p:cNvPr id="386" name="Google Shape;386;gf3df2bde3e_0_10"/>
          <p:cNvPicPr preferRelativeResize="0"/>
          <p:nvPr/>
        </p:nvPicPr>
        <p:blipFill rotWithShape="1">
          <a:blip r:embed="rId3">
            <a:alphaModFix/>
          </a:blip>
          <a:srcRect/>
          <a:stretch/>
        </p:blipFill>
        <p:spPr>
          <a:xfrm>
            <a:off x="215341" y="2387362"/>
            <a:ext cx="3212113" cy="34335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7"/>
          <p:cNvSpPr txBox="1">
            <a:spLocks noGrp="1"/>
          </p:cNvSpPr>
          <p:nvPr>
            <p:ph type="title"/>
          </p:nvPr>
        </p:nvSpPr>
        <p:spPr>
          <a:xfrm>
            <a:off x="3252563" y="378812"/>
            <a:ext cx="3933761" cy="1080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الملخص</a:t>
            </a:r>
            <a:endParaRPr sz="3600" dirty="0">
              <a:solidFill>
                <a:srgbClr val="586F7C"/>
              </a:solidFill>
              <a:latin typeface="Open Sans"/>
              <a:ea typeface="Open Sans"/>
              <a:cs typeface="Open Sans"/>
              <a:sym typeface="Open Sans"/>
            </a:endParaRPr>
          </a:p>
        </p:txBody>
      </p:sp>
      <p:sp>
        <p:nvSpPr>
          <p:cNvPr id="393" name="Google Shape;393;p47"/>
          <p:cNvSpPr txBox="1">
            <a:spLocks noGrp="1"/>
          </p:cNvSpPr>
          <p:nvPr>
            <p:ph type="body" idx="1"/>
          </p:nvPr>
        </p:nvSpPr>
        <p:spPr>
          <a:xfrm>
            <a:off x="181585" y="2219591"/>
            <a:ext cx="11462659" cy="3493875"/>
          </a:xfrm>
          <a:prstGeom prst="rect">
            <a:avLst/>
          </a:prstGeom>
          <a:noFill/>
          <a:ln>
            <a:noFill/>
          </a:ln>
        </p:spPr>
        <p:txBody>
          <a:bodyPr spcFirstLastPara="1" wrap="square" lIns="91425" tIns="45700" rIns="91425" bIns="45700" anchor="t" anchorCtr="0">
            <a:noAutofit/>
          </a:bodyPr>
          <a:lstStyle/>
          <a:p>
            <a:pPr marL="355600" lvl="0" indent="-349250" algn="r" rtl="1">
              <a:lnSpc>
                <a:spcPct val="100000"/>
              </a:lnSpc>
              <a:spcBef>
                <a:spcPts val="0"/>
              </a:spcBef>
              <a:spcAft>
                <a:spcPts val="0"/>
              </a:spcAft>
              <a:buClr>
                <a:schemeClr val="dk2"/>
              </a:buClr>
              <a:buSzPts val="2300"/>
              <a:buChar char="●"/>
            </a:pPr>
            <a:r>
              <a:rPr lang="ar-EG" sz="2100" dirty="0">
                <a:solidFill>
                  <a:srgbClr val="3F3F3F"/>
                </a:solidFill>
                <a:latin typeface="Open Sans"/>
                <a:ea typeface="Open Sans"/>
                <a:cs typeface="Open Sans"/>
                <a:sym typeface="Open Sans"/>
              </a:rPr>
              <a:t>بالمقارنة مع إستراتيجية المناصرة /أو/ حشد الدعم، يكون التسويق أكثر توجهاً نحو العملاء ويهدف إلى "بيع" منتج أو خدمة.</a:t>
            </a:r>
          </a:p>
          <a:p>
            <a:pPr marL="355600" lvl="0" indent="-349250" algn="r" rtl="1">
              <a:lnSpc>
                <a:spcPct val="100000"/>
              </a:lnSpc>
              <a:spcBef>
                <a:spcPts val="0"/>
              </a:spcBef>
              <a:spcAft>
                <a:spcPts val="0"/>
              </a:spcAft>
              <a:buClr>
                <a:schemeClr val="dk2"/>
              </a:buClr>
              <a:buSzPts val="2300"/>
              <a:buChar char="●"/>
            </a:pPr>
            <a:r>
              <a:rPr lang="ar-EG" sz="2100" dirty="0">
                <a:solidFill>
                  <a:srgbClr val="3F3F3F"/>
                </a:solidFill>
                <a:latin typeface="Open Sans"/>
                <a:ea typeface="Open Sans"/>
                <a:cs typeface="Open Sans"/>
                <a:sym typeface="Open Sans"/>
              </a:rPr>
              <a:t>ستعمل خطة التسويق على توعية أعضاء المؤسسة أو مجموعات العملاء حول الإمكانات الكاملة للمصادر المتاحة من خلال منصة البحوث من أجل الحياة وزيادة استخدام المواد.</a:t>
            </a:r>
          </a:p>
          <a:p>
            <a:pPr marL="355600" lvl="0" indent="-349250" algn="r" rtl="1">
              <a:lnSpc>
                <a:spcPct val="100000"/>
              </a:lnSpc>
              <a:spcBef>
                <a:spcPts val="0"/>
              </a:spcBef>
              <a:spcAft>
                <a:spcPts val="0"/>
              </a:spcAft>
              <a:buClr>
                <a:schemeClr val="dk2"/>
              </a:buClr>
              <a:buSzPts val="2300"/>
              <a:buChar char="●"/>
            </a:pPr>
            <a:r>
              <a:rPr lang="ar-EG" sz="2100" dirty="0">
                <a:solidFill>
                  <a:srgbClr val="3F3F3F"/>
                </a:solidFill>
                <a:latin typeface="Open Sans"/>
                <a:ea typeface="Open Sans"/>
                <a:cs typeface="Open Sans"/>
                <a:sym typeface="Open Sans"/>
              </a:rPr>
              <a:t>باستخدام دليل استراتيجيات التسويق لمصادرالبحوث من أجل الحياة، يمكن للعاملين بالمكتبة تحديد مجموعات عملاء المؤسسة، واحتياجاتهم المعلوماتية والمصادر المتاحة، بالإضافة إلى إجراء مسح ميداني واستراتيجية لتوزيع الاستبيان.</a:t>
            </a:r>
          </a:p>
          <a:p>
            <a:pPr marL="355600" lvl="0" indent="-349250" algn="r" rtl="1">
              <a:lnSpc>
                <a:spcPct val="100000"/>
              </a:lnSpc>
              <a:spcBef>
                <a:spcPts val="0"/>
              </a:spcBef>
              <a:spcAft>
                <a:spcPts val="0"/>
              </a:spcAft>
              <a:buClr>
                <a:schemeClr val="dk2"/>
              </a:buClr>
              <a:buSzPts val="2300"/>
              <a:buChar char="●"/>
            </a:pPr>
            <a:endParaRPr lang="ar-EG" sz="2100" dirty="0">
              <a:solidFill>
                <a:srgbClr val="3F3F3F"/>
              </a:solidFill>
              <a:latin typeface="Open Sans"/>
              <a:ea typeface="Open Sans"/>
              <a:cs typeface="Open Sans"/>
              <a:sym typeface="Open Sans"/>
            </a:endParaRPr>
          </a:p>
          <a:p>
            <a:pPr marL="355600" lvl="0" indent="-349250" algn="r" rtl="1">
              <a:lnSpc>
                <a:spcPct val="100000"/>
              </a:lnSpc>
              <a:spcBef>
                <a:spcPts val="0"/>
              </a:spcBef>
              <a:spcAft>
                <a:spcPts val="0"/>
              </a:spcAft>
              <a:buClr>
                <a:schemeClr val="dk2"/>
              </a:buClr>
              <a:buSzPts val="2300"/>
              <a:buChar char="●"/>
            </a:pPr>
            <a:r>
              <a:rPr lang="ar-EG" sz="2100" dirty="0">
                <a:solidFill>
                  <a:srgbClr val="3F3F3F"/>
                </a:solidFill>
                <a:latin typeface="Open Sans"/>
                <a:ea typeface="Open Sans"/>
                <a:cs typeface="Open Sans"/>
                <a:sym typeface="Open Sans"/>
              </a:rPr>
              <a:t>ناقش هذا الدرس أيضًا المواد الترويجية والتسويقية للبحوث من أجل الحياة بالإضافة إلى قنوات التواصل الاجتماعي. هذه المصادر مفيدة لجميع أنشطة المناصرة والتسويق.</a:t>
            </a:r>
          </a:p>
          <a:p>
            <a:pPr marL="355600" lvl="0" indent="-349250" algn="r" rtl="1">
              <a:lnSpc>
                <a:spcPct val="100000"/>
              </a:lnSpc>
              <a:spcBef>
                <a:spcPts val="0"/>
              </a:spcBef>
              <a:spcAft>
                <a:spcPts val="0"/>
              </a:spcAft>
              <a:buClr>
                <a:schemeClr val="dk2"/>
              </a:buClr>
              <a:buSzPts val="2300"/>
              <a:buChar char="●"/>
            </a:pPr>
            <a:r>
              <a:rPr lang="ar-EG" sz="2100" dirty="0">
                <a:solidFill>
                  <a:srgbClr val="3F3F3F"/>
                </a:solidFill>
                <a:latin typeface="Open Sans"/>
                <a:ea typeface="Open Sans"/>
                <a:cs typeface="Open Sans"/>
                <a:sym typeface="Open Sans"/>
              </a:rPr>
              <a:t>واختتم الدرس بأمثلة من برنامجي ورشتي عمل. توضح هذه الأمثلة كيف يتم تفصيل التدريب وفقا للاحتياجات المعلوماتية الفريدة لمجموعات العملاء المختلفة.</a:t>
            </a:r>
            <a:endParaRPr sz="2100" dirty="0">
              <a:solidFill>
                <a:srgbClr val="3F3F3F"/>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9"/>
          <p:cNvSpPr txBox="1">
            <a:spLocks noGrp="1"/>
          </p:cNvSpPr>
          <p:nvPr>
            <p:ph type="title"/>
          </p:nvPr>
        </p:nvSpPr>
        <p:spPr>
          <a:xfrm>
            <a:off x="1994496" y="437222"/>
            <a:ext cx="5750287"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Gill Sans"/>
              <a:buNone/>
            </a:pPr>
            <a:r>
              <a:rPr lang="ar-EG" sz="3600" dirty="0">
                <a:solidFill>
                  <a:srgbClr val="586F7C"/>
                </a:solidFill>
                <a:latin typeface="Open Sans"/>
                <a:ea typeface="Open Sans"/>
                <a:cs typeface="Open Sans"/>
                <a:sym typeface="Open Sans"/>
              </a:rPr>
              <a:t>مصادر إضافية</a:t>
            </a:r>
            <a:endParaRPr sz="3600" dirty="0">
              <a:solidFill>
                <a:srgbClr val="586F7C"/>
              </a:solidFill>
              <a:latin typeface="Open Sans"/>
              <a:ea typeface="Open Sans"/>
              <a:cs typeface="Open Sans"/>
              <a:sym typeface="Open Sans"/>
            </a:endParaRPr>
          </a:p>
        </p:txBody>
      </p:sp>
      <p:sp>
        <p:nvSpPr>
          <p:cNvPr id="399" name="Google Shape;399;p9"/>
          <p:cNvSpPr txBox="1">
            <a:spLocks noGrp="1"/>
          </p:cNvSpPr>
          <p:nvPr>
            <p:ph type="body" idx="1"/>
          </p:nvPr>
        </p:nvSpPr>
        <p:spPr>
          <a:xfrm>
            <a:off x="216250" y="1902625"/>
            <a:ext cx="11559000" cy="4772700"/>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76250" lvl="0" indent="-336550" algn="l" rtl="0">
              <a:lnSpc>
                <a:spcPct val="150000"/>
              </a:lnSpc>
              <a:spcBef>
                <a:spcPts val="0"/>
              </a:spcBef>
              <a:spcAft>
                <a:spcPts val="0"/>
              </a:spcAft>
              <a:buClr>
                <a:srgbClr val="666666"/>
              </a:buClr>
              <a:buSzPts val="1400"/>
              <a:buChar char="●"/>
            </a:pPr>
            <a:r>
              <a:rPr lang="en-US" sz="2100" dirty="0">
                <a:solidFill>
                  <a:srgbClr val="3F3F3F"/>
                </a:solidFill>
                <a:latin typeface="Open Sans"/>
                <a:ea typeface="Open Sans"/>
                <a:cs typeface="Open Sans"/>
                <a:sym typeface="Open Sans"/>
              </a:rPr>
              <a:t>Association of College &amp; Research Libraries (ACRL). ‘Marketing The Academic Library’. Text, 11 September 2011. Accessed 23 June 2021 </a:t>
            </a:r>
            <a:endParaRPr sz="2100" dirty="0">
              <a:solidFill>
                <a:srgbClr val="3F3F3F"/>
              </a:solidFill>
              <a:highlight>
                <a:srgbClr val="FFFF00"/>
              </a:highlight>
              <a:latin typeface="Open Sans"/>
              <a:ea typeface="Open Sans"/>
              <a:cs typeface="Open Sans"/>
              <a:sym typeface="Open Sans"/>
            </a:endParaRPr>
          </a:p>
          <a:p>
            <a:pPr marL="476250" lvl="0" indent="-336550" algn="l" rtl="0">
              <a:lnSpc>
                <a:spcPct val="150000"/>
              </a:lnSpc>
              <a:spcBef>
                <a:spcPts val="0"/>
              </a:spcBef>
              <a:spcAft>
                <a:spcPts val="0"/>
              </a:spcAft>
              <a:buClr>
                <a:srgbClr val="666666"/>
              </a:buClr>
              <a:buSzPts val="1400"/>
              <a:buChar char="●"/>
            </a:pPr>
            <a:r>
              <a:rPr lang="en-US" sz="2100" dirty="0" err="1">
                <a:solidFill>
                  <a:srgbClr val="3F3F3F"/>
                </a:solidFill>
                <a:latin typeface="Open Sans"/>
                <a:ea typeface="Open Sans"/>
                <a:cs typeface="Open Sans"/>
                <a:sym typeface="Open Sans"/>
              </a:rPr>
              <a:t>Hardenbrook</a:t>
            </a:r>
            <a:r>
              <a:rPr lang="en-US" sz="2100" dirty="0">
                <a:solidFill>
                  <a:srgbClr val="3F3F3F"/>
                </a:solidFill>
                <a:latin typeface="Open Sans"/>
                <a:ea typeface="Open Sans"/>
                <a:cs typeface="Open Sans"/>
                <a:sym typeface="Open Sans"/>
              </a:rPr>
              <a:t>, Joe. ‘Marketing and Advocating for the Academic Library’. Mr. Library Dude (blog), 5 March 2019. Accessed 23 June 2021 </a:t>
            </a:r>
            <a:r>
              <a:rPr lang="en-US" sz="2100" dirty="0">
                <a:solidFill>
                  <a:srgbClr val="3F3F3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https://mrlibrarydude.wordpress.com/2019/03/04/marketing-and-advocating-for-the-academic-library/</a:t>
            </a:r>
            <a:r>
              <a:rPr lang="en-US" sz="2100" dirty="0">
                <a:solidFill>
                  <a:srgbClr val="3F3F3F"/>
                </a:solidFill>
                <a:latin typeface="Open Sans"/>
                <a:ea typeface="Open Sans"/>
                <a:cs typeface="Open Sans"/>
                <a:sym typeface="Open Sans"/>
              </a:rPr>
              <a:t> </a:t>
            </a:r>
            <a:endParaRPr sz="2100" u="sng" dirty="0">
              <a:solidFill>
                <a:srgbClr val="3F3F3F"/>
              </a:solidFill>
              <a:latin typeface="Open Sans"/>
              <a:ea typeface="Open Sans"/>
              <a:cs typeface="Open Sans"/>
              <a:sym typeface="Open Sans"/>
            </a:endParaRPr>
          </a:p>
          <a:p>
            <a:pPr marL="476250" lvl="0" indent="-381000" algn="l" rtl="0">
              <a:lnSpc>
                <a:spcPct val="150000"/>
              </a:lnSpc>
              <a:spcBef>
                <a:spcPts val="0"/>
              </a:spcBef>
              <a:spcAft>
                <a:spcPts val="0"/>
              </a:spcAft>
              <a:buClrTx/>
              <a:buSzPts val="2100"/>
              <a:buFont typeface="Arial" panose="020B0604020202020204" pitchFamily="34" charset="0"/>
              <a:buChar char="•"/>
            </a:pPr>
            <a:r>
              <a:rPr lang="en-US" sz="2100" dirty="0">
                <a:solidFill>
                  <a:srgbClr val="3F3F3F"/>
                </a:solidFill>
                <a:latin typeface="Open Sans"/>
                <a:ea typeface="Open Sans"/>
                <a:cs typeface="Open Sans"/>
                <a:sym typeface="Open Sans"/>
              </a:rPr>
              <a:t>Saunders, L., &amp; Wong, M. A. (2020). </a:t>
            </a:r>
            <a:r>
              <a:rPr lang="en-US" sz="2100" i="1" dirty="0">
                <a:solidFill>
                  <a:srgbClr val="3F3F3F"/>
                </a:solidFill>
                <a:latin typeface="Open Sans"/>
                <a:ea typeface="Open Sans"/>
                <a:cs typeface="Open Sans"/>
                <a:sym typeface="Open Sans"/>
              </a:rPr>
              <a:t>Instruction in libraries and information centers: An introduction</a:t>
            </a:r>
            <a:r>
              <a:rPr lang="en-US" sz="2100" dirty="0">
                <a:solidFill>
                  <a:srgbClr val="3F3F3F"/>
                </a:solidFill>
                <a:latin typeface="Open Sans"/>
                <a:ea typeface="Open Sans"/>
                <a:cs typeface="Open Sans"/>
                <a:sym typeface="Open Sans"/>
              </a:rPr>
              <a:t>. Windsor &amp; Downs Press. https://doi.org/10.21900/wd.12</a:t>
            </a:r>
            <a:endParaRPr sz="2100" dirty="0">
              <a:solidFill>
                <a:srgbClr val="3F3F3F"/>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24fc7b004e_0_0"/>
          <p:cNvSpPr txBox="1">
            <a:spLocks noGrp="1"/>
          </p:cNvSpPr>
          <p:nvPr>
            <p:ph type="title"/>
          </p:nvPr>
        </p:nvSpPr>
        <p:spPr>
          <a:xfrm>
            <a:off x="46950" y="992397"/>
            <a:ext cx="8203500"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Gill Sans"/>
              <a:buNone/>
            </a:pPr>
            <a:r>
              <a:rPr lang="ar-EG" sz="3300" dirty="0">
                <a:solidFill>
                  <a:srgbClr val="586F7C"/>
                </a:solidFill>
                <a:latin typeface="Open Sans"/>
                <a:ea typeface="Open Sans"/>
                <a:cs typeface="Open Sans"/>
                <a:sym typeface="Open Sans"/>
              </a:rPr>
              <a:t>مصادر إضافية لتعليم الكبار</a:t>
            </a:r>
            <a:endParaRPr sz="3200" dirty="0">
              <a:solidFill>
                <a:srgbClr val="586F7C"/>
              </a:solidFill>
              <a:latin typeface="Open Sans"/>
              <a:ea typeface="Open Sans"/>
              <a:cs typeface="Open Sans"/>
              <a:sym typeface="Open Sans"/>
            </a:endParaRPr>
          </a:p>
        </p:txBody>
      </p:sp>
      <p:sp>
        <p:nvSpPr>
          <p:cNvPr id="405" name="Google Shape;405;g124fc7b004e_0_0"/>
          <p:cNvSpPr txBox="1">
            <a:spLocks noGrp="1"/>
          </p:cNvSpPr>
          <p:nvPr>
            <p:ph type="body" idx="1"/>
          </p:nvPr>
        </p:nvSpPr>
        <p:spPr>
          <a:xfrm>
            <a:off x="216250" y="1706682"/>
            <a:ext cx="11559000" cy="4772700"/>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57200" lvl="0" indent="-368300" algn="just" rtl="0">
              <a:lnSpc>
                <a:spcPct val="100000"/>
              </a:lnSpc>
              <a:spcBef>
                <a:spcPts val="600"/>
              </a:spcBef>
              <a:spcAft>
                <a:spcPts val="0"/>
              </a:spcAft>
              <a:buClr>
                <a:srgbClr val="3F3F3F"/>
              </a:buClr>
              <a:buSzPts val="2200"/>
              <a:buFont typeface="Open Sans"/>
              <a:buChar char="●"/>
            </a:pPr>
            <a:r>
              <a:rPr lang="en-US" sz="2000">
                <a:solidFill>
                  <a:srgbClr val="3F3F3F"/>
                </a:solidFill>
                <a:highlight>
                  <a:srgbClr val="FFFFFF"/>
                </a:highlight>
                <a:latin typeface="Open Sans"/>
                <a:ea typeface="Open Sans"/>
                <a:cs typeface="Open Sans"/>
                <a:sym typeface="Open Sans"/>
              </a:rPr>
              <a:t>Arghode, V., Brieger, E. W., &amp; McLean, G. N. (2017). Adult learning theories: Implications for online instruction.</a:t>
            </a:r>
            <a:r>
              <a:rPr lang="en-US" sz="2000" i="1">
                <a:solidFill>
                  <a:srgbClr val="3F3F3F"/>
                </a:solidFill>
                <a:highlight>
                  <a:srgbClr val="FFFFFF"/>
                </a:highlight>
                <a:latin typeface="Open Sans"/>
                <a:ea typeface="Open Sans"/>
                <a:cs typeface="Open Sans"/>
                <a:sym typeface="Open Sans"/>
              </a:rPr>
              <a:t> European Journal of Training and Development, 41</a:t>
            </a:r>
            <a:r>
              <a:rPr lang="en-US" sz="2000">
                <a:solidFill>
                  <a:srgbClr val="3F3F3F"/>
                </a:solidFill>
                <a:highlight>
                  <a:srgbClr val="FFFFFF"/>
                </a:highlight>
                <a:latin typeface="Open Sans"/>
                <a:ea typeface="Open Sans"/>
                <a:cs typeface="Open Sans"/>
                <a:sym typeface="Open Sans"/>
              </a:rPr>
              <a:t>(7), 593-609. </a:t>
            </a:r>
            <a:r>
              <a:rPr lang="en-US" sz="2000" u="sng">
                <a:solidFill>
                  <a:srgbClr val="3F3F3F"/>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http://dx.doi.org/10.1108/EJTD-02-2017-0014</a:t>
            </a:r>
            <a:r>
              <a:rPr lang="en-US" sz="2000" u="sng">
                <a:solidFill>
                  <a:srgbClr val="3F3F3F"/>
                </a:solidFill>
                <a:highlight>
                  <a:srgbClr val="FFFFFF"/>
                </a:highlight>
                <a:latin typeface="Open Sans"/>
                <a:ea typeface="Open Sans"/>
                <a:cs typeface="Open Sans"/>
                <a:sym typeface="Open Sans"/>
              </a:rPr>
              <a:t> </a:t>
            </a:r>
            <a:endParaRPr/>
          </a:p>
          <a:p>
            <a:pPr marL="457200" lvl="0" indent="-368300" algn="l" rtl="0">
              <a:lnSpc>
                <a:spcPct val="100000"/>
              </a:lnSpc>
              <a:spcBef>
                <a:spcPts val="600"/>
              </a:spcBef>
              <a:spcAft>
                <a:spcPts val="0"/>
              </a:spcAft>
              <a:buClr>
                <a:srgbClr val="3F3F3F"/>
              </a:buClr>
              <a:buSzPts val="2200"/>
              <a:buFont typeface="Open Sans"/>
              <a:buChar char="●"/>
            </a:pPr>
            <a:r>
              <a:rPr lang="en-US" sz="2000">
                <a:solidFill>
                  <a:srgbClr val="3F3F3F"/>
                </a:solidFill>
                <a:latin typeface="Open Sans"/>
                <a:ea typeface="Open Sans"/>
                <a:cs typeface="Open Sans"/>
                <a:sym typeface="Open Sans"/>
              </a:rPr>
              <a:t>Adult Learner. </a:t>
            </a:r>
            <a:r>
              <a:rPr lang="en-US" sz="2000" i="1">
                <a:solidFill>
                  <a:srgbClr val="3F3F3F"/>
                </a:solidFill>
                <a:latin typeface="Open Sans"/>
                <a:ea typeface="Open Sans"/>
                <a:cs typeface="Open Sans"/>
                <a:sym typeface="Open Sans"/>
              </a:rPr>
              <a:t>Wikipedia</a:t>
            </a:r>
            <a:r>
              <a:rPr lang="en-US" sz="2000">
                <a:solidFill>
                  <a:srgbClr val="3F3F3F"/>
                </a:solidFill>
                <a:latin typeface="Open Sans"/>
                <a:ea typeface="Open Sans"/>
                <a:cs typeface="Open Sans"/>
                <a:sym typeface="Open Sans"/>
              </a:rPr>
              <a:t>, 28 December 2022                                                                             https://en.wikipedia.org/w/index.php?title=Adult_learner&amp;oldid=1100281814 </a:t>
            </a:r>
            <a:endParaRPr>
              <a:solidFill>
                <a:srgbClr val="3F3F3F"/>
              </a:solidFill>
            </a:endParaRPr>
          </a:p>
          <a:p>
            <a:pPr marL="457200" lvl="0" indent="-368300" algn="l" rtl="0">
              <a:lnSpc>
                <a:spcPct val="100000"/>
              </a:lnSpc>
              <a:spcBef>
                <a:spcPts val="600"/>
              </a:spcBef>
              <a:spcAft>
                <a:spcPts val="0"/>
              </a:spcAft>
              <a:buClr>
                <a:srgbClr val="3F3F3F"/>
              </a:buClr>
              <a:buSzPts val="2200"/>
              <a:buFont typeface="Open Sans"/>
              <a:buChar char="●"/>
            </a:pPr>
            <a:r>
              <a:rPr lang="en-US" sz="2000">
                <a:solidFill>
                  <a:srgbClr val="3F3F3F"/>
                </a:solidFill>
                <a:latin typeface="Open Sans"/>
                <a:ea typeface="Open Sans"/>
                <a:cs typeface="Open Sans"/>
                <a:sym typeface="Open Sans"/>
              </a:rPr>
              <a:t>Adult Education. </a:t>
            </a:r>
            <a:r>
              <a:rPr lang="en-US" sz="2000" i="1">
                <a:solidFill>
                  <a:srgbClr val="3F3F3F"/>
                </a:solidFill>
                <a:latin typeface="Open Sans"/>
                <a:ea typeface="Open Sans"/>
                <a:cs typeface="Open Sans"/>
                <a:sym typeface="Open Sans"/>
              </a:rPr>
              <a:t>Wikepedia</a:t>
            </a:r>
            <a:r>
              <a:rPr lang="en-US" sz="2000">
                <a:solidFill>
                  <a:srgbClr val="3F3F3F"/>
                </a:solidFill>
                <a:latin typeface="Open Sans"/>
                <a:ea typeface="Open Sans"/>
                <a:cs typeface="Open Sans"/>
                <a:sym typeface="Open Sans"/>
              </a:rPr>
              <a:t>, 28 December 2022 </a:t>
            </a:r>
            <a:endParaRPr>
              <a:solidFill>
                <a:srgbClr val="3F3F3F"/>
              </a:solidFill>
            </a:endParaRPr>
          </a:p>
          <a:p>
            <a:pPr marL="0" marR="0" lvl="0" indent="0" algn="l" rtl="0">
              <a:lnSpc>
                <a:spcPct val="90000"/>
              </a:lnSpc>
              <a:spcBef>
                <a:spcPts val="0"/>
              </a:spcBef>
              <a:spcAft>
                <a:spcPts val="0"/>
              </a:spcAft>
              <a:buSzPts val="2400"/>
              <a:buNone/>
            </a:pPr>
            <a:r>
              <a:rPr lang="en-US" sz="2000">
                <a:solidFill>
                  <a:srgbClr val="3F3F3F"/>
                </a:solidFill>
                <a:latin typeface="Open Sans"/>
                <a:ea typeface="Open Sans"/>
                <a:cs typeface="Open Sans"/>
                <a:sym typeface="Open Sans"/>
              </a:rPr>
              <a:t>      https://www.wgu.edu/blog/adult-learning-theories-principles2004.html</a:t>
            </a:r>
            <a:endParaRPr sz="20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000">
                <a:solidFill>
                  <a:srgbClr val="3F3F3F"/>
                </a:solidFill>
                <a:latin typeface="Open Sans"/>
                <a:ea typeface="Open Sans"/>
                <a:cs typeface="Open Sans"/>
                <a:sym typeface="Open Sans"/>
              </a:rPr>
              <a:t>Arizona State University. (n.d.). </a:t>
            </a:r>
            <a:r>
              <a:rPr lang="en-US" sz="2000" i="1">
                <a:solidFill>
                  <a:srgbClr val="3F3F3F"/>
                </a:solidFill>
                <a:latin typeface="Open Sans"/>
                <a:ea typeface="Open Sans"/>
                <a:cs typeface="Open Sans"/>
                <a:sym typeface="Open Sans"/>
              </a:rPr>
              <a:t>Learning objectives builder</a:t>
            </a:r>
            <a:r>
              <a:rPr lang="en-US" sz="2000">
                <a:solidFill>
                  <a:srgbClr val="3F3F3F"/>
                </a:solidFill>
                <a:latin typeface="Open Sans"/>
                <a:ea typeface="Open Sans"/>
                <a:cs typeface="Open Sans"/>
                <a:sym typeface="Open Sans"/>
              </a:rPr>
              <a:t>. ASU for You. Retrieved April 21, 2022, from </a:t>
            </a:r>
            <a:r>
              <a:rPr lang="en-US" sz="2000" u="sng">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https://teachonline.asu.edu/objectives-builder/</a:t>
            </a:r>
            <a:endParaRPr sz="200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rgbClr val="3F3F3F"/>
              </a:buClr>
              <a:buSzPts val="2200"/>
              <a:buFont typeface="Open Sans"/>
              <a:buChar char="●"/>
            </a:pPr>
            <a:r>
              <a:rPr lang="en-US" sz="2000">
                <a:solidFill>
                  <a:srgbClr val="3F3F3F"/>
                </a:solidFill>
                <a:latin typeface="Open Sans"/>
                <a:ea typeface="Open Sans"/>
                <a:cs typeface="Open Sans"/>
                <a:sym typeface="Open Sans"/>
              </a:rPr>
              <a:t>Blaschke, L. M. (2012). Heutagogy and lifelong learning: A review of heutagogical practice and self-determined learning. </a:t>
            </a:r>
            <a:r>
              <a:rPr lang="en-US" sz="2000" i="1">
                <a:solidFill>
                  <a:srgbClr val="3F3F3F"/>
                </a:solidFill>
                <a:latin typeface="Open Sans"/>
                <a:ea typeface="Open Sans"/>
                <a:cs typeface="Open Sans"/>
                <a:sym typeface="Open Sans"/>
              </a:rPr>
              <a:t>The International Review of Research in Open and Distributed Learning</a:t>
            </a:r>
            <a:r>
              <a:rPr lang="en-US" sz="2000">
                <a:solidFill>
                  <a:srgbClr val="3F3F3F"/>
                </a:solidFill>
                <a:latin typeface="Open Sans"/>
                <a:ea typeface="Open Sans"/>
                <a:cs typeface="Open Sans"/>
                <a:sym typeface="Open Sans"/>
              </a:rPr>
              <a:t>, </a:t>
            </a:r>
            <a:r>
              <a:rPr lang="en-US" sz="2000" i="1">
                <a:solidFill>
                  <a:srgbClr val="3F3F3F"/>
                </a:solidFill>
                <a:latin typeface="Open Sans"/>
                <a:ea typeface="Open Sans"/>
                <a:cs typeface="Open Sans"/>
                <a:sym typeface="Open Sans"/>
              </a:rPr>
              <a:t>13</a:t>
            </a:r>
            <a:r>
              <a:rPr lang="en-US" sz="2000">
                <a:solidFill>
                  <a:srgbClr val="3F3F3F"/>
                </a:solidFill>
                <a:latin typeface="Open Sans"/>
                <a:ea typeface="Open Sans"/>
                <a:cs typeface="Open Sans"/>
                <a:sym typeface="Open Sans"/>
              </a:rPr>
              <a:t>(1), 56-71. </a:t>
            </a:r>
            <a:r>
              <a:rPr lang="en-US" sz="2000" u="sng">
                <a:solidFill>
                  <a:srgbClr val="3F3F3F"/>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https://doi.org/10.19173/irrodl.v13i1.1076</a:t>
            </a:r>
            <a:endParaRPr sz="200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rgbClr val="3F3F3F"/>
              </a:buClr>
              <a:buSzPts val="2200"/>
              <a:buFont typeface="Open Sans"/>
              <a:buChar char="●"/>
            </a:pPr>
            <a:r>
              <a:rPr lang="en-US" sz="2000">
                <a:solidFill>
                  <a:srgbClr val="3F3F3F"/>
                </a:solidFill>
                <a:highlight>
                  <a:srgbClr val="FFFFFF"/>
                </a:highlight>
                <a:latin typeface="Open Sans"/>
                <a:ea typeface="Open Sans"/>
                <a:cs typeface="Open Sans"/>
                <a:sym typeface="Open Sans"/>
              </a:rPr>
              <a:t>Cunningham, &amp; Wandei, E. (2019). Critical reflections on postgraduate andragogy from the points of view of a Kenyan student and an Australian academic. </a:t>
            </a:r>
            <a:r>
              <a:rPr lang="en-US" sz="2000" i="1">
                <a:solidFill>
                  <a:srgbClr val="3F3F3F"/>
                </a:solidFill>
                <a:highlight>
                  <a:srgbClr val="FFFFFF"/>
                </a:highlight>
                <a:latin typeface="Open Sans"/>
                <a:ea typeface="Open Sans"/>
                <a:cs typeface="Open Sans"/>
                <a:sym typeface="Open Sans"/>
              </a:rPr>
              <a:t>Reflective Practice.</a:t>
            </a:r>
            <a:r>
              <a:rPr lang="en-US" sz="2000">
                <a:solidFill>
                  <a:srgbClr val="3F3F3F"/>
                </a:solidFill>
                <a:highlight>
                  <a:srgbClr val="FFFFFF"/>
                </a:highlight>
                <a:latin typeface="Open Sans"/>
                <a:ea typeface="Open Sans"/>
                <a:cs typeface="Open Sans"/>
                <a:sym typeface="Open Sans"/>
              </a:rPr>
              <a:t>, </a:t>
            </a:r>
            <a:r>
              <a:rPr lang="en-US" sz="2000" i="1">
                <a:solidFill>
                  <a:srgbClr val="3F3F3F"/>
                </a:solidFill>
                <a:highlight>
                  <a:srgbClr val="FFFFFF"/>
                </a:highlight>
                <a:latin typeface="Open Sans"/>
                <a:ea typeface="Open Sans"/>
                <a:cs typeface="Open Sans"/>
                <a:sym typeface="Open Sans"/>
              </a:rPr>
              <a:t>20</a:t>
            </a:r>
            <a:r>
              <a:rPr lang="en-US" sz="2000">
                <a:solidFill>
                  <a:srgbClr val="3F3F3F"/>
                </a:solidFill>
                <a:highlight>
                  <a:srgbClr val="FFFFFF"/>
                </a:highlight>
                <a:latin typeface="Open Sans"/>
                <a:ea typeface="Open Sans"/>
                <a:cs typeface="Open Sans"/>
                <a:sym typeface="Open Sans"/>
              </a:rPr>
              <a:t>(3), 305–324. https://doi.org/10.1080/14623943.2019.1598350</a:t>
            </a:r>
            <a:endParaRPr sz="2000">
              <a:solidFill>
                <a:srgbClr val="3F3F3F"/>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2221ee6e47_0_0"/>
          <p:cNvSpPr txBox="1">
            <a:spLocks noGrp="1"/>
          </p:cNvSpPr>
          <p:nvPr>
            <p:ph type="title"/>
          </p:nvPr>
        </p:nvSpPr>
        <p:spPr>
          <a:xfrm>
            <a:off x="46950" y="992397"/>
            <a:ext cx="8203500"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Gill Sans"/>
              <a:buNone/>
            </a:pPr>
            <a:r>
              <a:rPr kumimoji="0" lang="ar-EG" sz="3300" b="0" i="0" u="none" strike="noStrike" kern="0" cap="none" spc="0" normalizeH="0" baseline="0" noProof="0" dirty="0">
                <a:ln>
                  <a:noFill/>
                </a:ln>
                <a:solidFill>
                  <a:srgbClr val="586F7C"/>
                </a:solidFill>
                <a:effectLst/>
                <a:uLnTx/>
                <a:uFillTx/>
                <a:latin typeface="Open Sans"/>
                <a:ea typeface="Open Sans"/>
                <a:cs typeface="Open Sans"/>
                <a:sym typeface="Open Sans"/>
              </a:rPr>
              <a:t>مصادر إضافية لتعليم الكبار</a:t>
            </a:r>
            <a:endParaRPr sz="3200" dirty="0">
              <a:solidFill>
                <a:srgbClr val="586F7C"/>
              </a:solidFill>
              <a:latin typeface="Open Sans"/>
              <a:ea typeface="Open Sans"/>
              <a:cs typeface="Open Sans"/>
              <a:sym typeface="Open Sans"/>
            </a:endParaRPr>
          </a:p>
        </p:txBody>
      </p:sp>
      <p:sp>
        <p:nvSpPr>
          <p:cNvPr id="411" name="Google Shape;411;g12221ee6e47_0_0"/>
          <p:cNvSpPr txBox="1">
            <a:spLocks noGrp="1"/>
          </p:cNvSpPr>
          <p:nvPr>
            <p:ph type="body" idx="1"/>
          </p:nvPr>
        </p:nvSpPr>
        <p:spPr>
          <a:xfrm>
            <a:off x="216250" y="1902625"/>
            <a:ext cx="11559000" cy="4772700"/>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57200" lvl="0" indent="-368300" algn="just" rtl="0">
              <a:lnSpc>
                <a:spcPct val="100000"/>
              </a:lnSpc>
              <a:spcBef>
                <a:spcPts val="600"/>
              </a:spcBef>
              <a:spcAft>
                <a:spcPts val="0"/>
              </a:spcAft>
              <a:buClr>
                <a:srgbClr val="3F3F3F"/>
              </a:buClr>
              <a:buSzPts val="2200"/>
              <a:buFont typeface="Open Sans"/>
              <a:buChar char="●"/>
            </a:pPr>
            <a:r>
              <a:rPr lang="en-US" sz="2200">
                <a:solidFill>
                  <a:srgbClr val="3F3F3F"/>
                </a:solidFill>
                <a:highlight>
                  <a:srgbClr val="FFFFFF"/>
                </a:highlight>
                <a:latin typeface="Open Sans"/>
                <a:ea typeface="Open Sans"/>
                <a:cs typeface="Open Sans"/>
                <a:sym typeface="Open Sans"/>
              </a:rPr>
              <a:t>Domarle, Randrianarivelojosia, M., Duchemin, J.-B., Robert, V., &amp; Ariey, F. (2008). Atelier paludisme: an international malaria training course held in Madagascar. </a:t>
            </a:r>
            <a:r>
              <a:rPr lang="en-US" sz="2200" i="1">
                <a:solidFill>
                  <a:srgbClr val="3F3F3F"/>
                </a:solidFill>
                <a:highlight>
                  <a:srgbClr val="FFFFFF"/>
                </a:highlight>
                <a:latin typeface="Open Sans"/>
                <a:ea typeface="Open Sans"/>
                <a:cs typeface="Open Sans"/>
                <a:sym typeface="Open Sans"/>
              </a:rPr>
              <a:t>Malaria Journal</a:t>
            </a:r>
            <a:r>
              <a:rPr lang="en-US" sz="2200">
                <a:solidFill>
                  <a:srgbClr val="3F3F3F"/>
                </a:solidFill>
                <a:highlight>
                  <a:srgbClr val="FFFFFF"/>
                </a:highlight>
                <a:latin typeface="Open Sans"/>
                <a:ea typeface="Open Sans"/>
                <a:cs typeface="Open Sans"/>
                <a:sym typeface="Open Sans"/>
              </a:rPr>
              <a:t>, </a:t>
            </a:r>
            <a:r>
              <a:rPr lang="en-US" sz="2200" i="1">
                <a:solidFill>
                  <a:srgbClr val="3F3F3F"/>
                </a:solidFill>
                <a:highlight>
                  <a:srgbClr val="FFFFFF"/>
                </a:highlight>
                <a:latin typeface="Open Sans"/>
                <a:ea typeface="Open Sans"/>
                <a:cs typeface="Open Sans"/>
                <a:sym typeface="Open Sans"/>
              </a:rPr>
              <a:t>7</a:t>
            </a:r>
            <a:r>
              <a:rPr lang="en-US" sz="2200">
                <a:solidFill>
                  <a:srgbClr val="3F3F3F"/>
                </a:solidFill>
                <a:highlight>
                  <a:srgbClr val="FFFFFF"/>
                </a:highlight>
                <a:latin typeface="Open Sans"/>
                <a:ea typeface="Open Sans"/>
                <a:cs typeface="Open Sans"/>
                <a:sym typeface="Open Sans"/>
              </a:rPr>
              <a:t>(1). </a:t>
            </a:r>
            <a:r>
              <a:rPr lang="en-US" sz="2200" u="sng">
                <a:solidFill>
                  <a:srgbClr val="3F3F3F"/>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https://doi.org/10.1186/1475-2875-7-80</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Knowles, M. S., Holton, I. E. F., &amp; Swanson, R. A. (2005). </a:t>
            </a:r>
            <a:r>
              <a:rPr lang="en-US" sz="2200" i="1">
                <a:solidFill>
                  <a:srgbClr val="3F3F3F"/>
                </a:solidFill>
                <a:latin typeface="Open Sans"/>
                <a:ea typeface="Open Sans"/>
                <a:cs typeface="Open Sans"/>
                <a:sym typeface="Open Sans"/>
              </a:rPr>
              <a:t>The adult learner : The definitive classic in adult education and human resource development</a:t>
            </a:r>
            <a:r>
              <a:rPr lang="en-US" sz="2200">
                <a:solidFill>
                  <a:srgbClr val="3F3F3F"/>
                </a:solidFill>
                <a:latin typeface="Open Sans"/>
                <a:ea typeface="Open Sans"/>
                <a:cs typeface="Open Sans"/>
                <a:sym typeface="Open Sans"/>
              </a:rPr>
              <a:t>. Taylor &amp; Francis Group.</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highlight>
                  <a:srgbClr val="FFFFFF"/>
                </a:highlight>
                <a:latin typeface="Open Sans"/>
                <a:ea typeface="Open Sans"/>
                <a:cs typeface="Open Sans"/>
                <a:sym typeface="Open Sans"/>
              </a:rPr>
              <a:t>Merriam. (2001). Andragogy and Self-Directed Learning: Pillars of Adult Learning Theory. </a:t>
            </a:r>
            <a:r>
              <a:rPr lang="en-US" sz="2200" i="1">
                <a:solidFill>
                  <a:srgbClr val="3F3F3F"/>
                </a:solidFill>
                <a:highlight>
                  <a:srgbClr val="FFFFFF"/>
                </a:highlight>
                <a:latin typeface="Open Sans"/>
                <a:ea typeface="Open Sans"/>
                <a:cs typeface="Open Sans"/>
                <a:sym typeface="Open Sans"/>
              </a:rPr>
              <a:t>New Directions for Adult and Continuing Education</a:t>
            </a:r>
            <a:r>
              <a:rPr lang="en-US" sz="2200">
                <a:solidFill>
                  <a:srgbClr val="3F3F3F"/>
                </a:solidFill>
                <a:highlight>
                  <a:srgbClr val="FFFFFF"/>
                </a:highlight>
                <a:latin typeface="Open Sans"/>
                <a:ea typeface="Open Sans"/>
                <a:cs typeface="Open Sans"/>
                <a:sym typeface="Open Sans"/>
              </a:rPr>
              <a:t>, </a:t>
            </a:r>
            <a:r>
              <a:rPr lang="en-US" sz="2200" i="1">
                <a:solidFill>
                  <a:srgbClr val="3F3F3F"/>
                </a:solidFill>
                <a:highlight>
                  <a:srgbClr val="FFFFFF"/>
                </a:highlight>
                <a:latin typeface="Open Sans"/>
                <a:ea typeface="Open Sans"/>
                <a:cs typeface="Open Sans"/>
                <a:sym typeface="Open Sans"/>
              </a:rPr>
              <a:t>2001</a:t>
            </a:r>
            <a:r>
              <a:rPr lang="en-US" sz="2200">
                <a:solidFill>
                  <a:srgbClr val="3F3F3F"/>
                </a:solidFill>
                <a:highlight>
                  <a:srgbClr val="FFFFFF"/>
                </a:highlight>
                <a:latin typeface="Open Sans"/>
                <a:ea typeface="Open Sans"/>
                <a:cs typeface="Open Sans"/>
                <a:sym typeface="Open Sans"/>
              </a:rPr>
              <a:t>(89), 3–14. https://doi.org/10.1002/ace.3</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UNESCO Institute for Lifelong Learning &amp; Commonwealth of Learning. (2021). </a:t>
            </a:r>
            <a:r>
              <a:rPr lang="en-US" sz="2200" i="1">
                <a:solidFill>
                  <a:srgbClr val="3F3F3F"/>
                </a:solidFill>
                <a:latin typeface="Open Sans"/>
                <a:ea typeface="Open Sans"/>
                <a:cs typeface="Open Sans"/>
                <a:sym typeface="Open Sans"/>
              </a:rPr>
              <a:t>Guidelines on open and distance learning for youth and adult literacy</a:t>
            </a:r>
            <a:r>
              <a:rPr lang="en-US" sz="2200">
                <a:solidFill>
                  <a:srgbClr val="3F3F3F"/>
                </a:solidFill>
                <a:latin typeface="Open Sans"/>
                <a:ea typeface="Open Sans"/>
                <a:cs typeface="Open Sans"/>
                <a:sym typeface="Open Sans"/>
              </a:rPr>
              <a:t>. https://unesdoc.unesco.org/ark:/48223/pf0000379397</a:t>
            </a:r>
            <a:endParaRPr sz="220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تسويق البحوث من أجل الحياة</a:t>
            </a:r>
            <a:r>
              <a:rPr lang="en-US" sz="3600" dirty="0">
                <a:solidFill>
                  <a:srgbClr val="586F7C"/>
                </a:solidFill>
                <a:latin typeface="Open Sans"/>
                <a:ea typeface="Open Sans"/>
                <a:cs typeface="Open Sans"/>
                <a:sym typeface="Open Sans"/>
              </a:rPr>
              <a:t> Research4Life </a:t>
            </a:r>
            <a:endParaRPr sz="3600" dirty="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endParaRPr sz="3600" dirty="0">
              <a:solidFill>
                <a:srgbClr val="586F7C"/>
              </a:solidFill>
              <a:latin typeface="Open Sans"/>
              <a:ea typeface="Open Sans"/>
              <a:cs typeface="Open Sans"/>
              <a:sym typeface="Open Sans"/>
            </a:endParaRPr>
          </a:p>
        </p:txBody>
      </p:sp>
      <p:sp>
        <p:nvSpPr>
          <p:cNvPr id="100" name="Google Shape;100;p4"/>
          <p:cNvSpPr txBox="1">
            <a:spLocks noGrp="1"/>
          </p:cNvSpPr>
          <p:nvPr>
            <p:ph type="body" idx="1"/>
          </p:nvPr>
        </p:nvSpPr>
        <p:spPr>
          <a:xfrm>
            <a:off x="521688" y="1915782"/>
            <a:ext cx="11332500" cy="3902011"/>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هناك بعض أوجه التشابه بين تطوير </a:t>
            </a:r>
            <a:r>
              <a:rPr lang="ar-EG" sz="2200" b="1" dirty="0">
                <a:solidFill>
                  <a:srgbClr val="3F3F3F"/>
                </a:solidFill>
                <a:latin typeface="Open Sans"/>
                <a:ea typeface="Open Sans"/>
                <a:cs typeface="Open Sans"/>
                <a:sym typeface="Open Sans"/>
              </a:rPr>
              <a:t>استراتيجية التسويق </a:t>
            </a:r>
            <a:r>
              <a:rPr lang="ar-EG" sz="2200" dirty="0">
                <a:solidFill>
                  <a:srgbClr val="3F3F3F"/>
                </a:solidFill>
                <a:latin typeface="Open Sans"/>
                <a:ea typeface="Open Sans"/>
                <a:cs typeface="Open Sans"/>
                <a:sym typeface="Open Sans"/>
              </a:rPr>
              <a:t>و</a:t>
            </a:r>
            <a:r>
              <a:rPr lang="ar-EG" sz="2200" b="1" dirty="0">
                <a:solidFill>
                  <a:srgbClr val="3F3F3F"/>
                </a:solidFill>
                <a:latin typeface="Open Sans"/>
                <a:ea typeface="Open Sans"/>
                <a:cs typeface="Open Sans"/>
                <a:sym typeface="Open Sans"/>
              </a:rPr>
              <a:t>استراتيجية المناصرة/أو/ حشد الدعم</a:t>
            </a:r>
            <a:r>
              <a:rPr lang="ar-EG" sz="2200" dirty="0">
                <a:solidFill>
                  <a:srgbClr val="3F3F3F"/>
                </a:solidFill>
                <a:latin typeface="Open Sans"/>
                <a:ea typeface="Open Sans"/>
                <a:cs typeface="Open Sans"/>
                <a:sym typeface="Open Sans"/>
              </a:rPr>
              <a:t>.</a:t>
            </a: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التسويق موجه أكثر نحو العملاء ويهدف إلى "بيع" منتج أو خدمة.</a:t>
            </a: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يمكن أن يزيد التسويق من رؤية المكتبة ، لذلك يجب أن يكون جزءًا من الخطة الإستراتيجية الشاملة للمكتبة.</a:t>
            </a: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توفر خطة التسويق للمكتبات إطارًا للتطوير الفعال والمنطقي والشامل لأنشطة التسويق.</a:t>
            </a:r>
          </a:p>
          <a:p>
            <a:pPr marL="355600" lvl="0" indent="-342900" algn="r" rtl="1">
              <a:lnSpc>
                <a:spcPct val="150000"/>
              </a:lnSpc>
              <a:spcBef>
                <a:spcPts val="0"/>
              </a:spcBef>
              <a:spcAft>
                <a:spcPts val="0"/>
              </a:spcAft>
              <a:buClr>
                <a:schemeClr val="dk2"/>
              </a:buClr>
              <a:buSzPts val="2200"/>
              <a:buChar char="●"/>
            </a:pPr>
            <a:r>
              <a:rPr lang="ar-EG" sz="2200" dirty="0">
                <a:solidFill>
                  <a:srgbClr val="3F3F3F"/>
                </a:solidFill>
                <a:latin typeface="Open Sans"/>
                <a:ea typeface="Open Sans"/>
                <a:cs typeface="Open Sans"/>
                <a:sym typeface="Open Sans"/>
              </a:rPr>
              <a:t>يمكن أن تساعد خطة التسويق المصممة لمؤسسة ما المكتبة على استخدام مصادرها بشكل أكثر كفاءة وأن تفيد أعمال المناصرة/أو/ حشد الدعم.</a:t>
            </a:r>
            <a:endParaRPr sz="2200"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727b3dbef2_0_81"/>
          <p:cNvSpPr txBox="1">
            <a:spLocks noGrp="1"/>
          </p:cNvSpPr>
          <p:nvPr>
            <p:ph type="title"/>
          </p:nvPr>
        </p:nvSpPr>
        <p:spPr>
          <a:xfrm>
            <a:off x="344129" y="397893"/>
            <a:ext cx="7338262"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إلى :</a:t>
            </a:r>
            <a:endParaRPr dirty="0">
              <a:solidFill>
                <a:srgbClr val="586F7C"/>
              </a:solidFill>
              <a:latin typeface="Open Sans"/>
              <a:ea typeface="Open Sans"/>
              <a:cs typeface="Open Sans"/>
              <a:sym typeface="Open Sans"/>
            </a:endParaRPr>
          </a:p>
        </p:txBody>
      </p:sp>
      <p:sp>
        <p:nvSpPr>
          <p:cNvPr id="345" name="Google Shape;345;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قم بزيارتنا على </a:t>
            </a:r>
            <a:r>
              <a:rPr lang="en-US" sz="2000" dirty="0">
                <a:solidFill>
                  <a:srgbClr val="586F7C"/>
                </a:solidFill>
                <a:latin typeface="Open Sans"/>
                <a:ea typeface="Open Sans"/>
                <a:cs typeface="Open Sans"/>
                <a:sym typeface="Open Sans"/>
                <a:hlinkClick r:id="rId3"/>
              </a:rPr>
              <a:t>www.research4life.org</a:t>
            </a:r>
            <a:r>
              <a:rPr lang="en-US" sz="2000" dirty="0">
                <a:solidFill>
                  <a:srgbClr val="586F7C"/>
                </a:solidFill>
                <a:latin typeface="Open Sans"/>
                <a:ea typeface="Open Sans"/>
                <a:cs typeface="Open Sans"/>
                <a:sym typeface="Open Sans"/>
              </a:rPr>
              <a:t> </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اتصل بنا على  </a:t>
            </a:r>
            <a:r>
              <a:rPr lang="en-US" sz="2000" dirty="0">
                <a:solidFill>
                  <a:srgbClr val="586F7C"/>
                </a:solidFill>
                <a:latin typeface="Open Sans"/>
                <a:ea typeface="Open Sans"/>
                <a:cs typeface="Open Sans"/>
                <a:sym typeface="Open Sans"/>
              </a:rPr>
              <a:t>r4l@research4life.org</a:t>
            </a:r>
          </a:p>
          <a:p>
            <a:pPr indent="-317500" algn="r" rtl="1">
              <a:lnSpc>
                <a:spcPct val="150000"/>
              </a:lnSpc>
              <a:spcBef>
                <a:spcPts val="0"/>
              </a:spcBef>
              <a:buClr>
                <a:srgbClr val="586F7C"/>
              </a:buClr>
              <a:buSzPts val="1400"/>
              <a:buFont typeface="Open Sans"/>
              <a:buChar char="●"/>
            </a:pPr>
            <a:r>
              <a:rPr lang="ar-EG" sz="2000" dirty="0">
                <a:solidFill>
                  <a:srgbClr val="586F7C"/>
                </a:solidFill>
                <a:latin typeface="Open Sans"/>
                <a:ea typeface="Open Sans"/>
                <a:cs typeface="Open Sans"/>
                <a:sym typeface="Open Sans"/>
              </a:rPr>
              <a:t>تعرف على مواد التدريب الأخرى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4"/>
              </a:rPr>
              <a:t>www.research4life.org/training</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اشترك في النشرة الإخبارية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www.research4life.org/newsletter</a:t>
            </a:r>
            <a:r>
              <a:rPr lang="en-US" sz="2000" dirty="0">
                <a:solidFill>
                  <a:srgbClr val="586F7C"/>
                </a:solidFill>
                <a:latin typeface="Open Sans"/>
                <a:ea typeface="Open Sans"/>
                <a:cs typeface="Open Sans"/>
                <a:sym typeface="Open Sans"/>
              </a:rPr>
              <a:t>]</a:t>
            </a:r>
          </a:p>
          <a:p>
            <a:pPr indent="-317500" algn="r" rtl="1">
              <a:lnSpc>
                <a:spcPct val="150000"/>
              </a:lnSpc>
              <a:spcBef>
                <a:spcPts val="0"/>
              </a:spcBef>
              <a:buClr>
                <a:srgbClr val="586F7C"/>
              </a:buClr>
              <a:buSzPts val="1400"/>
              <a:buFont typeface="Open Sans"/>
              <a:buChar char="●"/>
            </a:pPr>
            <a:r>
              <a:rPr lang="ar-EG" sz="2000" dirty="0">
                <a:solidFill>
                  <a:srgbClr val="586F7C"/>
                </a:solidFill>
                <a:latin typeface="Open Sans"/>
                <a:ea typeface="Open Sans"/>
                <a:cs typeface="Open Sans"/>
                <a:sym typeface="Open Sans"/>
              </a:rPr>
              <a:t>تحقق من مقاطع فيديو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https://bit.ly/2w3CU5C</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تابعنا على </a:t>
            </a:r>
            <a:r>
              <a:rPr lang="en-US" sz="2000" dirty="0">
                <a:solidFill>
                  <a:srgbClr val="586F7C"/>
                </a:solidFill>
                <a:latin typeface="Open Sans"/>
                <a:ea typeface="Open Sans"/>
                <a:cs typeface="Open Sans"/>
                <a:sym typeface="Open Sans"/>
              </a:rPr>
              <a:t>Twitter @ r4lpartnership </a:t>
            </a:r>
            <a:r>
              <a:rPr lang="ar-EG" sz="2000" dirty="0">
                <a:solidFill>
                  <a:srgbClr val="586F7C"/>
                </a:solidFill>
                <a:latin typeface="Open Sans"/>
                <a:ea typeface="Open Sans"/>
                <a:cs typeface="Open Sans"/>
                <a:sym typeface="Open Sans"/>
              </a:rPr>
              <a:t>و </a:t>
            </a:r>
            <a:r>
              <a:rPr lang="en-US" sz="2000" dirty="0">
                <a:solidFill>
                  <a:srgbClr val="586F7C"/>
                </a:solidFill>
                <a:latin typeface="Open Sans"/>
                <a:ea typeface="Open Sans"/>
                <a:cs typeface="Open Sans"/>
                <a:sym typeface="Open Sans"/>
              </a:rPr>
              <a:t>Facebook @ R4Lpartnership</a:t>
            </a:r>
            <a:endParaRPr lang="en-US" sz="2000" dirty="0">
              <a:solidFill>
                <a:schemeClr val="dk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76944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44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44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a:t>
            </a:r>
            <a:r>
              <a:rPr lang="nl-NL" sz="2400" dirty="0">
                <a:solidFill>
                  <a:schemeClr val="bg2"/>
                </a:solidFill>
                <a:latin typeface="+mn-lt"/>
                <a:ea typeface="Open Sans"/>
                <a:cs typeface="Open Sans"/>
                <a:sym typeface="Open Sans"/>
              </a:rPr>
              <a:t>Research4Life</a:t>
            </a:r>
            <a:r>
              <a:rPr lang="ar-EG" sz="2400">
                <a:solidFill>
                  <a:schemeClr val="bg2"/>
                </a:solidFill>
                <a:latin typeface="+mn-lt"/>
                <a:ea typeface="Open Sans"/>
                <a:cs typeface="Open Sans"/>
                <a:sym typeface="Open Sans"/>
              </a:rPr>
              <a:t> </a:t>
            </a:r>
            <a:r>
              <a:rPr lang="nl-NL" sz="2400">
                <a:solidFill>
                  <a:schemeClr val="bg2"/>
                </a:solidFill>
                <a:latin typeface="+mn-lt"/>
                <a:ea typeface="Open Sans"/>
                <a:cs typeface="Open Sans"/>
                <a:sym typeface="Open Sans"/>
              </a:rPr>
              <a:t>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88" name="Google Shape;288;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9" name="Google Shape;289;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90" name="Google Shape;290;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91" name="Google Shape;291;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92" name="Google Shape;292;p1"/>
          <p:cNvSpPr/>
          <p:nvPr/>
        </p:nvSpPr>
        <p:spPr>
          <a:xfrm>
            <a:off x="1591800" y="2814175"/>
            <a:ext cx="9298800" cy="390872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3000"/>
              <a:buFont typeface="Arial"/>
              <a:buNone/>
              <a:tabLst/>
              <a:defRPr/>
            </a:pPr>
            <a:r>
              <a:rPr kumimoji="0" lang="ar-EG" sz="3000" b="0" i="0" u="none" strike="noStrike" kern="0" cap="none" spc="0" normalizeH="0" baseline="0" noProof="0" dirty="0">
                <a:ln>
                  <a:noFill/>
                </a:ln>
                <a:solidFill>
                  <a:srgbClr val="F8981D"/>
                </a:solidFill>
                <a:effectLst/>
                <a:uLnTx/>
                <a:uFillTx/>
                <a:latin typeface="Open Sans"/>
                <a:ea typeface="Open Sans"/>
                <a:cs typeface="Open Sans"/>
                <a:sym typeface="Open Sans"/>
              </a:rPr>
              <a:t>لمزيد من المعلومات حول برامج البحوث من أجل الحياة </a:t>
            </a:r>
            <a:r>
              <a:rPr kumimoji="0" lang="en-US" sz="3000" b="0" i="0" u="none" strike="noStrike" kern="0" cap="none" spc="0" normalizeH="0" baseline="0" noProof="0" dirty="0">
                <a:ln>
                  <a:noFill/>
                </a:ln>
                <a:solidFill>
                  <a:srgbClr val="F8981D"/>
                </a:solidFill>
                <a:effectLst/>
                <a:uLnTx/>
                <a:uFillTx/>
                <a:latin typeface="Open Sans"/>
                <a:ea typeface="Open Sans"/>
                <a:cs typeface="Open Sans"/>
                <a:sym typeface="Open Sans"/>
              </a:rPr>
              <a:t>Research4Life</a:t>
            </a: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sz="3000" b="0" i="0" u="none" strike="noStrike" kern="0" cap="none" spc="0" normalizeH="0" baseline="0" noProof="0" dirty="0">
              <a:ln>
                <a:noFill/>
              </a:ln>
              <a:solidFill>
                <a:srgbClr val="F8981D"/>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8"/>
              </a:rPr>
              <a:t>www.research4life.org</a:t>
            </a:r>
            <a:endParaRPr kumimoji="0" sz="3000" b="0" i="0" u="none" strike="noStrike" kern="0" cap="none" spc="0" normalizeH="0" baseline="0" noProof="0" dirty="0">
              <a:ln>
                <a:noFill/>
              </a:ln>
              <a:solidFill>
                <a:srgbClr val="004890"/>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br>
              <a:rPr kumimoji="0" lang="en-US" sz="3000" b="0" i="0" u="none" strike="noStrike" kern="0" cap="none" spc="0" normalizeH="0" baseline="0" noProof="0" dirty="0">
                <a:ln>
                  <a:noFill/>
                </a:ln>
                <a:solidFill>
                  <a:srgbClr val="F8981D"/>
                </a:solidFill>
                <a:effectLst/>
                <a:uLnTx/>
                <a:uFillTx/>
                <a:latin typeface="Open Sans"/>
                <a:ea typeface="Open Sans"/>
                <a:cs typeface="Open Sans"/>
                <a:sym typeface="Open Sans"/>
              </a:rPr>
            </a:br>
            <a:r>
              <a:rPr kumimoji="0" lang="en-US" sz="3000" b="0" i="0" u="sng" strike="noStrike" kern="0" cap="none" spc="0" normalizeH="0" baseline="0" noProof="0" dirty="0">
                <a:ln>
                  <a:noFill/>
                </a:ln>
                <a:solidFill>
                  <a:srgbClr val="0097A7"/>
                </a:solidFill>
                <a:effectLst/>
                <a:uLnTx/>
                <a:uFillTx/>
                <a:latin typeface="Open Sans"/>
                <a:ea typeface="Open Sans"/>
                <a:cs typeface="Open Sans"/>
                <a:sym typeface="Open Sans"/>
                <a:hlinkClick r:id="rId9"/>
              </a:rPr>
              <a:t>r4l@research4life.org</a:t>
            </a:r>
            <a:r>
              <a:rPr kumimoji="0" lang="en-US" sz="3000" b="0" i="0" u="none" strike="noStrike" kern="0" cap="none" spc="0" normalizeH="0" baseline="0" noProof="0" dirty="0">
                <a:ln>
                  <a:noFill/>
                </a:ln>
                <a:solidFill>
                  <a:srgbClr val="004890"/>
                </a:solidFill>
                <a:effectLst/>
                <a:uLnTx/>
                <a:uFillTx/>
                <a:latin typeface="Open Sans"/>
                <a:ea typeface="Open Sans"/>
                <a:cs typeface="Open Sans"/>
                <a:sym typeface="Open Sans"/>
              </a:rPr>
              <a:t>  </a:t>
            </a:r>
            <a:endParaRPr kumimoji="0" sz="3000" b="0" i="0" u="none" strike="noStrike" kern="0" cap="none" spc="0" normalizeH="0" baseline="0" noProof="0" dirty="0">
              <a:ln>
                <a:noFill/>
              </a:ln>
              <a:solidFill>
                <a:srgbClr val="00489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br>
              <a:rPr kumimoji="0" lang="en-US" sz="2000" b="0" i="0" u="none" strike="noStrike" kern="0" cap="none" spc="0" normalizeH="0" baseline="0" noProof="0" dirty="0">
                <a:ln>
                  <a:noFill/>
                </a:ln>
                <a:solidFill>
                  <a:srgbClr val="F8981D"/>
                </a:solidFill>
                <a:effectLst/>
                <a:uLnTx/>
                <a:uFillTx/>
                <a:latin typeface="Open Sans"/>
                <a:ea typeface="Open Sans"/>
                <a:cs typeface="Open Sans"/>
                <a:sym typeface="Open Sans"/>
              </a:rPr>
            </a:br>
            <a:br>
              <a:rPr kumimoji="0" lang="en-US" sz="2000" b="0" i="0" u="none" strike="noStrike" kern="0" cap="none" spc="0" normalizeH="0" baseline="0" noProof="0" dirty="0">
                <a:ln>
                  <a:noFill/>
                </a:ln>
                <a:solidFill>
                  <a:srgbClr val="586F7C"/>
                </a:solidFill>
                <a:effectLst/>
                <a:uLnTx/>
                <a:uFillTx/>
                <a:latin typeface="Open Sans"/>
                <a:ea typeface="Open Sans"/>
                <a:cs typeface="Open Sans"/>
                <a:sym typeface="Open Sans"/>
              </a:rPr>
            </a:br>
            <a:br>
              <a:rPr kumimoji="0" lang="en-US" sz="1400" b="0" i="0" u="none" strike="noStrike" kern="0" cap="none" spc="0" normalizeH="0" baseline="0" noProof="0" dirty="0">
                <a:ln>
                  <a:noFill/>
                </a:ln>
                <a:solidFill>
                  <a:srgbClr val="F8981D"/>
                </a:solidFill>
                <a:effectLst/>
                <a:uLnTx/>
                <a:uFillTx/>
                <a:latin typeface="Open Sans"/>
                <a:ea typeface="Open Sans"/>
                <a:cs typeface="Open Sans"/>
                <a:sym typeface="Open Sans"/>
              </a:rPr>
            </a:br>
            <a:endParaRPr kumimoji="0" sz="1400" b="0" i="0" u="none" strike="noStrike" kern="0" cap="none" spc="0" normalizeH="0" baseline="0" noProof="0" dirty="0">
              <a:ln>
                <a:noFill/>
              </a:ln>
              <a:solidFill>
                <a:srgbClr val="F8981D"/>
              </a:solidFill>
              <a:effectLst/>
              <a:uLnTx/>
              <a:uFillTx/>
              <a:latin typeface="Open Sans"/>
              <a:ea typeface="Open Sans"/>
              <a:cs typeface="Open Sans"/>
              <a:sym typeface="Open Sans"/>
            </a:endParaRPr>
          </a:p>
        </p:txBody>
      </p:sp>
      <p:sp>
        <p:nvSpPr>
          <p:cNvPr id="293" name="Google Shape;293;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body" idx="1"/>
          </p:nvPr>
        </p:nvSpPr>
        <p:spPr>
          <a:xfrm>
            <a:off x="293250" y="2123372"/>
            <a:ext cx="11605500" cy="4126586"/>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ستعمل خطة التسويق على تثقيف عملاء المؤسسة أو مجموعات العملاء حول الإمكانات الكاملة للمصادر المتاحة من خلال منصة </a:t>
            </a:r>
            <a:r>
              <a:rPr lang="ar-EG" b="1" dirty="0">
                <a:solidFill>
                  <a:srgbClr val="3F3F3F"/>
                </a:solidFill>
                <a:latin typeface="Open Sans"/>
                <a:ea typeface="Open Sans"/>
                <a:cs typeface="Open Sans"/>
                <a:sym typeface="Open Sans"/>
              </a:rPr>
              <a:t>البحوث من أجل الحياة</a:t>
            </a:r>
            <a:r>
              <a:rPr lang="en-US" b="1" dirty="0">
                <a:solidFill>
                  <a:srgbClr val="3F3F3F"/>
                </a:solidFill>
                <a:latin typeface="Open Sans"/>
                <a:ea typeface="Open Sans"/>
                <a:cs typeface="Open Sans"/>
                <a:sym typeface="Open Sans"/>
              </a:rPr>
              <a:t> Research4Life </a:t>
            </a:r>
            <a:r>
              <a:rPr lang="ar-EG" dirty="0">
                <a:solidFill>
                  <a:srgbClr val="3F3F3F"/>
                </a:solidFill>
                <a:latin typeface="Open Sans"/>
                <a:ea typeface="Open Sans"/>
                <a:cs typeface="Open Sans"/>
                <a:sym typeface="Open Sans"/>
              </a:rPr>
              <a:t>.</a:t>
            </a: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سوف يفيد البحث والتعليم وصنع السياسات والمخرجات الأخرى.</a:t>
            </a: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ستزيد إستراتيجية التسويق الفعالة من استخدام البحوث من أجل الحياة وتبرير الدعم المستمر من قبل الناشرين المشاركين.</a:t>
            </a:r>
            <a:endParaRPr dirty="0">
              <a:solidFill>
                <a:srgbClr val="3F3F3F"/>
              </a:solidFill>
            </a:endParaRPr>
          </a:p>
        </p:txBody>
      </p:sp>
      <p:sp>
        <p:nvSpPr>
          <p:cNvPr id="108" name="Google Shape;108;p3"/>
          <p:cNvSpPr txBox="1"/>
          <p:nvPr/>
        </p:nvSpPr>
        <p:spPr>
          <a:xfrm>
            <a:off x="2899741" y="3275112"/>
            <a:ext cx="61970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Google Shape;99;p4">
            <a:extLst>
              <a:ext uri="{FF2B5EF4-FFF2-40B4-BE49-F238E27FC236}">
                <a16:creationId xmlns:a16="http://schemas.microsoft.com/office/drawing/2014/main" id="{F46A15B3-B9AB-31E6-BCDD-467E7B081A3E}"/>
              </a:ext>
            </a:extLst>
          </p:cNvPr>
          <p:cNvSpPr txBox="1">
            <a:spLocks/>
          </p:cNvSpPr>
          <p:nvPr/>
        </p:nvSpPr>
        <p:spPr>
          <a:xfrm>
            <a:off x="0" y="608043"/>
            <a:ext cx="7828802" cy="10809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600"/>
              <a:buFont typeface="Trebuchet MS"/>
              <a:buNone/>
              <a:defRPr sz="3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gn="r" rtl="1">
              <a:buClr>
                <a:schemeClr val="dk1"/>
              </a:buClr>
              <a:buSzPts val="3200"/>
            </a:pPr>
            <a:r>
              <a:rPr lang="ar-EG" sz="3600" dirty="0">
                <a:solidFill>
                  <a:srgbClr val="586F7C"/>
                </a:solidFill>
                <a:latin typeface="Open Sans"/>
                <a:ea typeface="Open Sans"/>
                <a:cs typeface="Open Sans"/>
                <a:sym typeface="Open Sans"/>
              </a:rPr>
              <a:t>تسويق البحوث من أجل الحياة</a:t>
            </a:r>
            <a:r>
              <a:rPr lang="en-US" sz="3600" dirty="0">
                <a:solidFill>
                  <a:srgbClr val="586F7C"/>
                </a:solidFill>
                <a:latin typeface="Open Sans"/>
                <a:ea typeface="Open Sans"/>
                <a:cs typeface="Open Sans"/>
                <a:sym typeface="Open Sans"/>
              </a:rPr>
              <a:t> Research4Life </a:t>
            </a:r>
            <a:endParaRPr lang="ar-EG" sz="3600" dirty="0">
              <a:solidFill>
                <a:srgbClr val="586F7C"/>
              </a:solidFill>
              <a:latin typeface="Open Sans"/>
              <a:ea typeface="Open Sans"/>
              <a:cs typeface="Open Sans"/>
              <a:sym typeface="Open Sans"/>
            </a:endParaRPr>
          </a:p>
          <a:p>
            <a:pPr>
              <a:buClr>
                <a:schemeClr val="dk1"/>
              </a:buClr>
              <a:buSzPts val="3200"/>
            </a:pPr>
            <a:endParaRPr lang="ar-EG" sz="3600" dirty="0">
              <a:solidFill>
                <a:srgbClr val="586F7C"/>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f3df2bde3e_0_2"/>
          <p:cNvSpPr txBox="1">
            <a:spLocks noGrp="1"/>
          </p:cNvSpPr>
          <p:nvPr>
            <p:ph type="title"/>
          </p:nvPr>
        </p:nvSpPr>
        <p:spPr>
          <a:xfrm>
            <a:off x="5136596" y="703397"/>
            <a:ext cx="2746254" cy="7416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تَأَمُّل/أو/ تفكُّر</a:t>
            </a:r>
            <a:endParaRPr sz="3600" dirty="0">
              <a:solidFill>
                <a:srgbClr val="586F7C"/>
              </a:solidFill>
              <a:latin typeface="Open Sans"/>
              <a:ea typeface="Open Sans"/>
              <a:cs typeface="Open Sans"/>
              <a:sym typeface="Open Sans"/>
            </a:endParaRPr>
          </a:p>
        </p:txBody>
      </p:sp>
      <p:sp>
        <p:nvSpPr>
          <p:cNvPr id="115" name="Google Shape;115;gf3df2bde3e_0_2"/>
          <p:cNvSpPr txBox="1">
            <a:spLocks noGrp="1"/>
          </p:cNvSpPr>
          <p:nvPr>
            <p:ph type="body" idx="1"/>
          </p:nvPr>
        </p:nvSpPr>
        <p:spPr>
          <a:xfrm>
            <a:off x="4336026" y="2008347"/>
            <a:ext cx="7481073" cy="4596600"/>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r>
              <a:rPr lang="ar-EG" dirty="0">
                <a:solidFill>
                  <a:srgbClr val="3F3F3F"/>
                </a:solidFill>
                <a:latin typeface="Open Sans"/>
                <a:ea typeface="Open Sans"/>
                <a:cs typeface="Open Sans"/>
                <a:sym typeface="Open Sans"/>
              </a:rPr>
              <a:t>ما هي خطة التسويق التي تستخدمها مؤسستك حاليًا للبحوث من أجل الحياة</a:t>
            </a:r>
            <a:r>
              <a:rPr lang="en-US" dirty="0">
                <a:solidFill>
                  <a:srgbClr val="3F3F3F"/>
                </a:solidFill>
                <a:latin typeface="Open Sans"/>
                <a:ea typeface="Open Sans"/>
                <a:cs typeface="Open Sans"/>
                <a:sym typeface="Open Sans"/>
              </a:rPr>
              <a:t> Research4Life </a:t>
            </a:r>
            <a:r>
              <a:rPr lang="ar-EG" dirty="0">
                <a:solidFill>
                  <a:srgbClr val="3F3F3F"/>
                </a:solidFill>
                <a:latin typeface="Open Sans"/>
                <a:ea typeface="Open Sans"/>
                <a:cs typeface="Open Sans"/>
                <a:sym typeface="Open Sans"/>
              </a:rPr>
              <a:t>؟ هل تعمل بشكل جيد؟ كيف يمكن تطويرها؟</a:t>
            </a:r>
          </a:p>
          <a:p>
            <a:pPr marL="0" lvl="0" indent="0" algn="r" rtl="1">
              <a:lnSpc>
                <a:spcPct val="150000"/>
              </a:lnSpc>
              <a:spcBef>
                <a:spcPts val="0"/>
              </a:spcBef>
              <a:spcAft>
                <a:spcPts val="0"/>
              </a:spcAft>
              <a:buSzPts val="2400"/>
              <a:buNone/>
            </a:pPr>
            <a:endParaRPr lang="ar-EG" dirty="0">
              <a:solidFill>
                <a:srgbClr val="3F3F3F"/>
              </a:solidFill>
              <a:latin typeface="Open Sans"/>
              <a:ea typeface="Open Sans"/>
              <a:cs typeface="Open Sans"/>
              <a:sym typeface="Open Sans"/>
            </a:endParaRPr>
          </a:p>
          <a:p>
            <a:pPr marL="0" lvl="0" indent="0" algn="r" rtl="1">
              <a:lnSpc>
                <a:spcPct val="150000"/>
              </a:lnSpc>
              <a:spcBef>
                <a:spcPts val="0"/>
              </a:spcBef>
              <a:spcAft>
                <a:spcPts val="0"/>
              </a:spcAft>
              <a:buSzPts val="2400"/>
              <a:buNone/>
            </a:pPr>
            <a:r>
              <a:rPr lang="ar-EG" dirty="0">
                <a:solidFill>
                  <a:srgbClr val="3F3F3F"/>
                </a:solidFill>
                <a:latin typeface="Open Sans"/>
                <a:ea typeface="Open Sans"/>
                <a:cs typeface="Open Sans"/>
                <a:sym typeface="Open Sans"/>
              </a:rPr>
              <a:t>إذا لم يكن لديك خطة لتسويق البحوث من أجل الحياة</a:t>
            </a:r>
            <a:r>
              <a:rPr lang="en-US" dirty="0">
                <a:solidFill>
                  <a:srgbClr val="3F3F3F"/>
                </a:solidFill>
                <a:latin typeface="Open Sans"/>
                <a:ea typeface="Open Sans"/>
                <a:cs typeface="Open Sans"/>
                <a:sym typeface="Open Sans"/>
              </a:rPr>
              <a:t> Research4Life </a:t>
            </a:r>
            <a:r>
              <a:rPr lang="ar-EG" dirty="0">
                <a:solidFill>
                  <a:srgbClr val="3F3F3F"/>
                </a:solidFill>
                <a:latin typeface="Open Sans"/>
                <a:ea typeface="Open Sans"/>
                <a:cs typeface="Open Sans"/>
                <a:sym typeface="Open Sans"/>
              </a:rPr>
              <a:t>، فهل سيكون هذا النوع من الأدوات مفيدًا؟</a:t>
            </a:r>
          </a:p>
        </p:txBody>
      </p:sp>
      <p:pic>
        <p:nvPicPr>
          <p:cNvPr id="116" name="Google Shape;116;gf3df2bde3e_0_2"/>
          <p:cNvPicPr preferRelativeResize="0"/>
          <p:nvPr/>
        </p:nvPicPr>
        <p:blipFill rotWithShape="1">
          <a:blip r:embed="rId3">
            <a:alphaModFix/>
          </a:blip>
          <a:srcRect/>
          <a:stretch/>
        </p:blipFill>
        <p:spPr>
          <a:xfrm>
            <a:off x="423996" y="2123476"/>
            <a:ext cx="3212113" cy="3433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0" y="375864"/>
            <a:ext cx="8239432"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Simplified Arabic" panose="02020603050405020304" pitchFamily="18" charset="-78"/>
                <a:ea typeface="Open Sans"/>
                <a:cs typeface="Simplified Arabic" panose="02020603050405020304" pitchFamily="18" charset="-78"/>
                <a:sym typeface="Open Sans"/>
              </a:rPr>
              <a:t>أداة خطة تسويق البحوث من أجل الحياة</a:t>
            </a:r>
            <a:r>
              <a:rPr lang="en-US" sz="3200" dirty="0">
                <a:solidFill>
                  <a:srgbClr val="586F7C"/>
                </a:solidFill>
                <a:latin typeface="Simplified Arabic" panose="02020603050405020304" pitchFamily="18" charset="-78"/>
                <a:ea typeface="Open Sans"/>
                <a:cs typeface="Simplified Arabic" panose="02020603050405020304" pitchFamily="18" charset="-78"/>
                <a:sym typeface="Open Sans"/>
              </a:rPr>
              <a:t> </a:t>
            </a:r>
            <a:r>
              <a:rPr lang="en-US" sz="3200" dirty="0">
                <a:solidFill>
                  <a:srgbClr val="586F7C"/>
                </a:solidFill>
                <a:latin typeface="Open Sans"/>
                <a:ea typeface="Open Sans"/>
                <a:cs typeface="Open Sans"/>
                <a:sym typeface="Open Sans"/>
              </a:rPr>
              <a:t>Research4Life</a:t>
            </a:r>
            <a:endParaRPr sz="3200" dirty="0">
              <a:solidFill>
                <a:srgbClr val="586F7C"/>
              </a:solidFill>
              <a:latin typeface="Simplified Arabic" panose="02020603050405020304" pitchFamily="18" charset="-78"/>
              <a:ea typeface="Open Sans"/>
              <a:cs typeface="Simplified Arabic" panose="02020603050405020304" pitchFamily="18" charset="-78"/>
              <a:sym typeface="Open Sans"/>
            </a:endParaRPr>
          </a:p>
        </p:txBody>
      </p:sp>
      <p:sp>
        <p:nvSpPr>
          <p:cNvPr id="123" name="Google Shape;123;p11"/>
          <p:cNvSpPr txBox="1">
            <a:spLocks noGrp="1"/>
          </p:cNvSpPr>
          <p:nvPr>
            <p:ph type="body" idx="1"/>
          </p:nvPr>
        </p:nvSpPr>
        <p:spPr>
          <a:xfrm>
            <a:off x="159692" y="2073088"/>
            <a:ext cx="3952171" cy="2572555"/>
          </a:xfrm>
          <a:prstGeom prst="rect">
            <a:avLst/>
          </a:prstGeom>
          <a:noFill/>
          <a:ln>
            <a:noFill/>
          </a:ln>
        </p:spPr>
        <p:txBody>
          <a:bodyPr spcFirstLastPara="1" wrap="square" lIns="91425" tIns="45700" rIns="91425" bIns="45700" anchor="t" anchorCtr="0">
            <a:noAutofit/>
          </a:bodyPr>
          <a:lstStyle/>
          <a:p>
            <a:pPr marL="114300" lvl="0" indent="0" algn="r" rtl="1">
              <a:lnSpc>
                <a:spcPct val="150000"/>
              </a:lnSpc>
              <a:spcBef>
                <a:spcPts val="0"/>
              </a:spcBef>
              <a:spcAft>
                <a:spcPts val="0"/>
              </a:spcAft>
              <a:buClr>
                <a:schemeClr val="dk2"/>
              </a:buClr>
              <a:buSzPts val="1800"/>
              <a:buNone/>
            </a:pPr>
            <a:r>
              <a:rPr lang="ar-EG" sz="1800" dirty="0">
                <a:solidFill>
                  <a:srgbClr val="3F3F3F"/>
                </a:solidFill>
                <a:latin typeface="Open Sans"/>
                <a:ea typeface="Open Sans"/>
                <a:sym typeface="Open Sans"/>
              </a:rPr>
              <a:t>للوصول إلى أداة خطة تسويق البحوث من أجل الحياة، أنتقل إلى مركز تجمع أمناء المكتبات "</a:t>
            </a:r>
            <a:r>
              <a:rPr lang="en-US" sz="1800" dirty="0">
                <a:solidFill>
                  <a:srgbClr val="3F3F3F"/>
                </a:solidFill>
                <a:latin typeface="Open Sans"/>
                <a:ea typeface="Open Sans"/>
                <a:sym typeface="Open Sans"/>
                <a:hlinkClick r:id="rId3">
                  <a:extLst>
                    <a:ext uri="{A12FA001-AC4F-418D-AE19-62706E023703}">
                      <ahyp:hlinkClr xmlns:ahyp="http://schemas.microsoft.com/office/drawing/2018/hyperlinkcolor" val="tx"/>
                    </a:ext>
                  </a:extLst>
                </a:hlinkClick>
              </a:rPr>
              <a:t>Librarians’ Hub</a:t>
            </a:r>
            <a:r>
              <a:rPr lang="ar-EG" sz="1800" dirty="0">
                <a:solidFill>
                  <a:srgbClr val="3F3F3F"/>
                </a:solidFill>
                <a:latin typeface="Open Sans"/>
                <a:ea typeface="Open Sans"/>
                <a:sym typeface="Open Sans"/>
              </a:rPr>
              <a:t>"  وأنتقل لأسفل </a:t>
            </a:r>
            <a:r>
              <a:rPr lang="ar-EG" sz="1800" b="1" dirty="0">
                <a:solidFill>
                  <a:srgbClr val="3F3F3F"/>
                </a:solidFill>
                <a:latin typeface="Open Sans"/>
                <a:ea typeface="Open Sans"/>
                <a:sym typeface="Open Sans"/>
              </a:rPr>
              <a:t>للترويج لمكتبتك بخطة تسويق ناجحة</a:t>
            </a:r>
            <a:r>
              <a:rPr lang="ar-EG" sz="1800" dirty="0">
                <a:solidFill>
                  <a:srgbClr val="3F3F3F"/>
                </a:solidFill>
                <a:latin typeface="Open Sans"/>
                <a:ea typeface="Open Sans"/>
                <a:sym typeface="Open Sans"/>
              </a:rPr>
              <a:t> وأنقر على تنزيل كتاب التدريبات </a:t>
            </a:r>
            <a:r>
              <a:rPr lang="en-US" sz="1800" dirty="0">
                <a:solidFill>
                  <a:srgbClr val="3F3F3F"/>
                </a:solidFill>
                <a:latin typeface="Open Sans"/>
                <a:ea typeface="Open Sans"/>
                <a:sym typeface="Open Sans"/>
              </a:rPr>
              <a:t>Workbook</a:t>
            </a:r>
            <a:r>
              <a:rPr lang="ar-EG" sz="1800" dirty="0">
                <a:solidFill>
                  <a:srgbClr val="3F3F3F"/>
                </a:solidFill>
                <a:latin typeface="Open Sans"/>
                <a:ea typeface="Open Sans"/>
                <a:sym typeface="Open Sans"/>
              </a:rPr>
              <a:t>.</a:t>
            </a:r>
            <a:endParaRPr sz="1800" dirty="0">
              <a:solidFill>
                <a:srgbClr val="3F3F3F"/>
              </a:solidFill>
              <a:latin typeface="Open Sans"/>
              <a:ea typeface="Open Sans"/>
            </a:endParaRPr>
          </a:p>
        </p:txBody>
      </p:sp>
      <p:pic>
        <p:nvPicPr>
          <p:cNvPr id="124" name="Google Shape;124;p11"/>
          <p:cNvPicPr preferRelativeResize="0"/>
          <p:nvPr/>
        </p:nvPicPr>
        <p:blipFill rotWithShape="1">
          <a:blip r:embed="rId4">
            <a:alphaModFix/>
          </a:blip>
          <a:srcRect/>
          <a:stretch/>
        </p:blipFill>
        <p:spPr>
          <a:xfrm>
            <a:off x="4111863" y="1938076"/>
            <a:ext cx="7536129" cy="4380272"/>
          </a:xfrm>
          <a:prstGeom prst="rect">
            <a:avLst/>
          </a:prstGeom>
          <a:noFill/>
          <a:ln>
            <a:noFill/>
          </a:ln>
        </p:spPr>
      </p:pic>
      <p:cxnSp>
        <p:nvCxnSpPr>
          <p:cNvPr id="125" name="Google Shape;125;p11"/>
          <p:cNvCxnSpPr>
            <a:cxnSpLocks/>
          </p:cNvCxnSpPr>
          <p:nvPr/>
        </p:nvCxnSpPr>
        <p:spPr>
          <a:xfrm>
            <a:off x="2608188" y="4074910"/>
            <a:ext cx="1632419" cy="179197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147286" y="457124"/>
            <a:ext cx="7892070" cy="99963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الصفحة الأولى لأ</a:t>
            </a:r>
            <a:r>
              <a:rPr lang="ar-EG" sz="3200" dirty="0">
                <a:solidFill>
                  <a:srgbClr val="586F7C"/>
                </a:solidFill>
                <a:latin typeface="Simplified Arabic" panose="02020603050405020304" pitchFamily="18" charset="-78"/>
                <a:ea typeface="Open Sans"/>
                <a:cs typeface="Simplified Arabic" panose="02020603050405020304" pitchFamily="18" charset="-78"/>
                <a:sym typeface="Open Sans"/>
              </a:rPr>
              <a:t>داة خطة تسويق البحوث من أجل الحياة</a:t>
            </a:r>
            <a:br>
              <a:rPr lang="en-US" sz="3200" dirty="0">
                <a:solidFill>
                  <a:srgbClr val="586F7C"/>
                </a:solidFill>
                <a:latin typeface="Simplified Arabic" panose="02020603050405020304" pitchFamily="18" charset="-78"/>
                <a:ea typeface="Open Sans"/>
                <a:cs typeface="Simplified Arabic" panose="02020603050405020304" pitchFamily="18" charset="-78"/>
                <a:sym typeface="Open Sans"/>
              </a:rPr>
            </a:br>
            <a:r>
              <a:rPr lang="en-US" sz="3200" dirty="0">
                <a:solidFill>
                  <a:srgbClr val="586F7C"/>
                </a:solidFill>
                <a:latin typeface="Open Sans"/>
                <a:ea typeface="Open Sans"/>
                <a:cs typeface="Open Sans"/>
                <a:sym typeface="Open Sans"/>
              </a:rPr>
              <a:t>Research4Life</a:t>
            </a:r>
            <a:endParaRPr sz="3200" dirty="0">
              <a:solidFill>
                <a:srgbClr val="586F7C"/>
              </a:solidFill>
              <a:latin typeface="Open Sans"/>
              <a:ea typeface="Open Sans"/>
              <a:cs typeface="Open Sans"/>
              <a:sym typeface="Open Sans"/>
            </a:endParaRPr>
          </a:p>
        </p:txBody>
      </p:sp>
      <p:sp>
        <p:nvSpPr>
          <p:cNvPr id="132" name="Google Shape;132;p6"/>
          <p:cNvSpPr txBox="1">
            <a:spLocks noGrp="1"/>
          </p:cNvSpPr>
          <p:nvPr>
            <p:ph type="body" idx="1"/>
          </p:nvPr>
        </p:nvSpPr>
        <p:spPr>
          <a:xfrm>
            <a:off x="0" y="1804275"/>
            <a:ext cx="4168200" cy="4909508"/>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r>
              <a:rPr lang="ar-EG" sz="1900" dirty="0">
                <a:solidFill>
                  <a:srgbClr val="3F3F3F"/>
                </a:solidFill>
                <a:latin typeface="Open Sans"/>
                <a:ea typeface="Open Sans"/>
                <a:cs typeface="Open Sans"/>
                <a:sym typeface="Open Sans"/>
              </a:rPr>
              <a:t>الصفحة الأولى لأداة خطة تسويق البحوث من أجل الحياة تسمح للمستفيد بالدخول إلى</a:t>
            </a:r>
          </a:p>
          <a:p>
            <a:pPr marL="342900" indent="-342900" algn="r" rtl="1">
              <a:lnSpc>
                <a:spcPct val="150000"/>
              </a:lnSpc>
              <a:spcBef>
                <a:spcPts val="0"/>
              </a:spcBef>
              <a:buClrTx/>
              <a:buFont typeface="Arial" panose="020B0604020202020204" pitchFamily="34" charset="0"/>
              <a:buChar char="•"/>
            </a:pPr>
            <a:r>
              <a:rPr lang="ar-EG" sz="1900" b="1" dirty="0">
                <a:solidFill>
                  <a:schemeClr val="tx1"/>
                </a:solidFill>
                <a:latin typeface="Open Sans"/>
                <a:ea typeface="Open Sans"/>
                <a:cs typeface="Open Sans"/>
                <a:sym typeface="Open Sans"/>
              </a:rPr>
              <a:t>مجموعات عملاء </a:t>
            </a:r>
            <a:r>
              <a:rPr lang="ar-EG" sz="1900" dirty="0">
                <a:solidFill>
                  <a:schemeClr val="tx1"/>
                </a:solidFill>
                <a:latin typeface="Open Sans"/>
                <a:ea typeface="Open Sans"/>
                <a:cs typeface="Open Sans"/>
                <a:sym typeface="Open Sans"/>
              </a:rPr>
              <a:t>المؤسسة (مدرجة أفقيًا لما يصل إلى خمسة)</a:t>
            </a:r>
          </a:p>
          <a:p>
            <a:pPr marL="0" indent="0" algn="r" rtl="1">
              <a:lnSpc>
                <a:spcPct val="150000"/>
              </a:lnSpc>
              <a:spcBef>
                <a:spcPts val="0"/>
              </a:spcBef>
              <a:buClrTx/>
              <a:buNone/>
            </a:pPr>
            <a:endParaRPr lang="ar-EG" sz="1900" dirty="0">
              <a:solidFill>
                <a:schemeClr val="tx1"/>
              </a:solidFill>
              <a:latin typeface="Open Sans"/>
              <a:ea typeface="Open Sans"/>
              <a:cs typeface="Open Sans"/>
              <a:sym typeface="Open Sans"/>
            </a:endParaRPr>
          </a:p>
          <a:p>
            <a:pPr marL="342900" indent="-342900" algn="r" rtl="1">
              <a:lnSpc>
                <a:spcPct val="150000"/>
              </a:lnSpc>
              <a:spcBef>
                <a:spcPts val="0"/>
              </a:spcBef>
              <a:buClrTx/>
              <a:buFont typeface="Arial" panose="020B0604020202020204" pitchFamily="34" charset="0"/>
              <a:buChar char="•"/>
            </a:pPr>
            <a:r>
              <a:rPr lang="ar-EG" sz="1900" dirty="0">
                <a:solidFill>
                  <a:schemeClr val="tx1"/>
                </a:solidFill>
                <a:latin typeface="Open Sans"/>
                <a:ea typeface="Open Sans"/>
                <a:cs typeface="Open Sans"/>
                <a:sym typeface="Open Sans"/>
              </a:rPr>
              <a:t>لكل مجموعة </a:t>
            </a:r>
            <a:r>
              <a:rPr lang="ar-EG" sz="1900" b="1" dirty="0">
                <a:solidFill>
                  <a:schemeClr val="tx1"/>
                </a:solidFill>
                <a:latin typeface="Open Sans"/>
                <a:ea typeface="Open Sans"/>
                <a:cs typeface="Open Sans"/>
                <a:sym typeface="Open Sans"/>
              </a:rPr>
              <a:t>احتياجات معلوماتية </a:t>
            </a:r>
            <a:r>
              <a:rPr lang="ar-EG" sz="1900" dirty="0">
                <a:solidFill>
                  <a:schemeClr val="tx1"/>
                </a:solidFill>
                <a:latin typeface="Open Sans"/>
                <a:ea typeface="Open Sans"/>
                <a:cs typeface="Open Sans"/>
                <a:sym typeface="Open Sans"/>
              </a:rPr>
              <a:t>(مدرجة عمودياً بعلامة </a:t>
            </a:r>
            <a:r>
              <a:rPr lang="en-US" sz="1900" dirty="0">
                <a:solidFill>
                  <a:schemeClr val="tx1"/>
                </a:solidFill>
                <a:latin typeface="Open Sans"/>
                <a:ea typeface="Open Sans"/>
                <a:cs typeface="Open Sans"/>
                <a:sym typeface="Open Sans"/>
              </a:rPr>
              <a:t>X</a:t>
            </a:r>
            <a:r>
              <a:rPr lang="ar-EG" sz="1900" dirty="0">
                <a:solidFill>
                  <a:schemeClr val="tx1"/>
                </a:solidFill>
                <a:latin typeface="Open Sans"/>
                <a:ea typeface="Open Sans"/>
                <a:cs typeface="Open Sans"/>
                <a:sym typeface="Open Sans"/>
              </a:rPr>
              <a:t> ) </a:t>
            </a:r>
          </a:p>
          <a:p>
            <a:pPr marL="0" indent="0" algn="r" rtl="1">
              <a:lnSpc>
                <a:spcPct val="150000"/>
              </a:lnSpc>
              <a:spcBef>
                <a:spcPts val="0"/>
              </a:spcBef>
              <a:buClrTx/>
              <a:buNone/>
            </a:pPr>
            <a:endParaRPr lang="ar-EG" sz="1900" dirty="0">
              <a:solidFill>
                <a:schemeClr val="tx1"/>
              </a:solidFill>
              <a:latin typeface="Open Sans"/>
              <a:ea typeface="Open Sans"/>
              <a:cs typeface="Open Sans"/>
              <a:sym typeface="Open Sans"/>
            </a:endParaRPr>
          </a:p>
          <a:p>
            <a:pPr marL="342900" indent="-342900" algn="r" rtl="1">
              <a:lnSpc>
                <a:spcPct val="150000"/>
              </a:lnSpc>
              <a:spcBef>
                <a:spcPts val="0"/>
              </a:spcBef>
              <a:buClrTx/>
              <a:buFont typeface="Arial" panose="020B0604020202020204" pitchFamily="34" charset="0"/>
              <a:buChar char="•"/>
            </a:pPr>
            <a:r>
              <a:rPr lang="ar-EG" sz="1900" dirty="0">
                <a:solidFill>
                  <a:schemeClr val="tx1"/>
                </a:solidFill>
                <a:latin typeface="Open Sans"/>
                <a:ea typeface="Open Sans"/>
                <a:cs typeface="Open Sans"/>
                <a:sym typeface="Open Sans"/>
              </a:rPr>
              <a:t>خيارات </a:t>
            </a:r>
            <a:r>
              <a:rPr lang="ar-EG" sz="1900" b="1" dirty="0">
                <a:solidFill>
                  <a:schemeClr val="tx1"/>
                </a:solidFill>
                <a:latin typeface="Open Sans"/>
                <a:ea typeface="Open Sans"/>
                <a:cs typeface="Open Sans"/>
                <a:sym typeface="Open Sans"/>
              </a:rPr>
              <a:t>البحوث من أجل الحياة ومصادر الانترنت</a:t>
            </a:r>
            <a:r>
              <a:rPr lang="ar-EG" sz="1900" dirty="0">
                <a:solidFill>
                  <a:schemeClr val="tx1"/>
                </a:solidFill>
                <a:latin typeface="Open Sans"/>
                <a:ea typeface="Open Sans"/>
                <a:cs typeface="Open Sans"/>
                <a:sym typeface="Open Sans"/>
              </a:rPr>
              <a:t> (مدرجة عمودياً بعلامة </a:t>
            </a:r>
            <a:r>
              <a:rPr lang="en-US" sz="1900" dirty="0">
                <a:solidFill>
                  <a:schemeClr val="tx1"/>
                </a:solidFill>
                <a:latin typeface="Open Sans"/>
                <a:ea typeface="Open Sans"/>
                <a:cs typeface="Open Sans"/>
                <a:sym typeface="Open Sans"/>
              </a:rPr>
              <a:t>X </a:t>
            </a:r>
            <a:r>
              <a:rPr lang="ar-EG" sz="1900" dirty="0">
                <a:solidFill>
                  <a:schemeClr val="tx1"/>
                </a:solidFill>
                <a:latin typeface="Open Sans"/>
                <a:ea typeface="Open Sans"/>
                <a:cs typeface="Open Sans"/>
                <a:sym typeface="Open Sans"/>
              </a:rPr>
              <a:t> أو كتابة المصطلح)</a:t>
            </a:r>
          </a:p>
        </p:txBody>
      </p:sp>
      <p:pic>
        <p:nvPicPr>
          <p:cNvPr id="133" name="Google Shape;133;p6" descr="https://lh6.googleusercontent.com/fzAQa6Gu69TrreJtjka5Rg0lu2JqU3leDZwiCUlxju773LQJqfIQA2qZ8kIgs5BP9edQCE476BGuLnSYFWveKKu2tSI4Oe2rBBTwNufZrezwhyeAUqy2iMCBpCVY8QYO4d8QDhU"/>
          <p:cNvPicPr preferRelativeResize="0"/>
          <p:nvPr/>
        </p:nvPicPr>
        <p:blipFill rotWithShape="1">
          <a:blip r:embed="rId3">
            <a:alphaModFix/>
          </a:blip>
          <a:srcRect/>
          <a:stretch/>
        </p:blipFill>
        <p:spPr>
          <a:xfrm>
            <a:off x="4237800" y="1715350"/>
            <a:ext cx="7638724" cy="5053725"/>
          </a:xfrm>
          <a:prstGeom prst="rect">
            <a:avLst/>
          </a:prstGeom>
          <a:noFill/>
          <a:ln>
            <a:noFill/>
          </a:ln>
        </p:spPr>
      </p:pic>
      <p:cxnSp>
        <p:nvCxnSpPr>
          <p:cNvPr id="134" name="Google Shape;134;p6"/>
          <p:cNvCxnSpPr>
            <a:cxnSpLocks/>
          </p:cNvCxnSpPr>
          <p:nvPr/>
        </p:nvCxnSpPr>
        <p:spPr>
          <a:xfrm flipV="1">
            <a:off x="3522588" y="2440025"/>
            <a:ext cx="715362" cy="491970"/>
          </a:xfrm>
          <a:prstGeom prst="straightConnector1">
            <a:avLst/>
          </a:prstGeom>
          <a:noFill/>
          <a:ln w="9525" cap="flat" cmpd="sng">
            <a:solidFill>
              <a:srgbClr val="FF0000"/>
            </a:solidFill>
            <a:prstDash val="solid"/>
            <a:round/>
            <a:headEnd type="none" w="sm" len="sm"/>
            <a:tailEnd type="triangle" w="med" len="med"/>
          </a:ln>
        </p:spPr>
      </p:cxnSp>
      <p:cxnSp>
        <p:nvCxnSpPr>
          <p:cNvPr id="135" name="Google Shape;135;p6"/>
          <p:cNvCxnSpPr>
            <a:cxnSpLocks/>
          </p:cNvCxnSpPr>
          <p:nvPr/>
        </p:nvCxnSpPr>
        <p:spPr>
          <a:xfrm flipV="1">
            <a:off x="2227699" y="3607318"/>
            <a:ext cx="2025380" cy="553509"/>
          </a:xfrm>
          <a:prstGeom prst="straightConnector1">
            <a:avLst/>
          </a:prstGeom>
          <a:noFill/>
          <a:ln w="9525" cap="flat" cmpd="sng">
            <a:solidFill>
              <a:srgbClr val="FF0000"/>
            </a:solidFill>
            <a:prstDash val="solid"/>
            <a:round/>
            <a:headEnd type="none" w="sm" len="sm"/>
            <a:tailEnd type="triangle" w="med" len="med"/>
          </a:ln>
        </p:spPr>
      </p:cxnSp>
      <p:cxnSp>
        <p:nvCxnSpPr>
          <p:cNvPr id="136" name="Google Shape;136;p6"/>
          <p:cNvCxnSpPr>
            <a:cxnSpLocks/>
          </p:cNvCxnSpPr>
          <p:nvPr/>
        </p:nvCxnSpPr>
        <p:spPr>
          <a:xfrm flipV="1">
            <a:off x="2473176" y="4768949"/>
            <a:ext cx="1733064" cy="70517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52fd89e579_0_0"/>
          <p:cNvSpPr txBox="1">
            <a:spLocks noGrp="1"/>
          </p:cNvSpPr>
          <p:nvPr>
            <p:ph type="title"/>
          </p:nvPr>
        </p:nvSpPr>
        <p:spPr>
          <a:xfrm>
            <a:off x="-11027" y="214627"/>
            <a:ext cx="8222216" cy="139268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sz="3200" dirty="0">
                <a:solidFill>
                  <a:srgbClr val="586F7C"/>
                </a:solidFill>
                <a:latin typeface="Open Sans"/>
                <a:ea typeface="Open Sans"/>
                <a:cs typeface="Open Sans"/>
                <a:sym typeface="Open Sans"/>
              </a:rPr>
              <a:t>مثال للصفحة الأولى المكتملة من خطة التسويق لكلية التمريض</a:t>
            </a:r>
            <a:endParaRPr dirty="0"/>
          </a:p>
        </p:txBody>
      </p:sp>
      <p:sp>
        <p:nvSpPr>
          <p:cNvPr id="143" name="Google Shape;143;g52fd89e579_0_0"/>
          <p:cNvSpPr txBox="1">
            <a:spLocks noGrp="1"/>
          </p:cNvSpPr>
          <p:nvPr>
            <p:ph type="body" idx="1"/>
          </p:nvPr>
        </p:nvSpPr>
        <p:spPr>
          <a:xfrm>
            <a:off x="0" y="1804275"/>
            <a:ext cx="4850700" cy="4817700"/>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r>
              <a:rPr lang="ar-EG" sz="20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مثال لكلية التمريض</a:t>
            </a:r>
          </a:p>
          <a:p>
            <a:pPr marL="342900" indent="-342900" algn="r" rtl="1">
              <a:lnSpc>
                <a:spcPct val="150000"/>
              </a:lnSpc>
              <a:spcBef>
                <a:spcPts val="0"/>
              </a:spcBef>
              <a:buClrTx/>
              <a:buFont typeface="Arial" panose="020B0604020202020204" pitchFamily="34" charset="0"/>
              <a:buChar char="•"/>
            </a:pPr>
            <a:r>
              <a:rPr lang="ar-EG" sz="2400" dirty="0">
                <a:solidFill>
                  <a:schemeClr val="tx1"/>
                </a:solidFill>
                <a:latin typeface="Open Sans"/>
                <a:ea typeface="Open Sans"/>
                <a:cs typeface="Open Sans"/>
                <a:sym typeface="Open Sans"/>
              </a:rPr>
              <a:t>أضف</a:t>
            </a:r>
            <a:r>
              <a:rPr lang="ar-EG" sz="2400" b="1" dirty="0">
                <a:solidFill>
                  <a:schemeClr val="tx1"/>
                </a:solidFill>
                <a:latin typeface="Open Sans"/>
                <a:ea typeface="Open Sans"/>
                <a:cs typeface="Open Sans"/>
                <a:sym typeface="Open Sans"/>
              </a:rPr>
              <a:t> مجموعات عملاء </a:t>
            </a:r>
            <a:r>
              <a:rPr lang="ar-EG" sz="2400" dirty="0">
                <a:solidFill>
                  <a:schemeClr val="tx1"/>
                </a:solidFill>
                <a:latin typeface="Open Sans"/>
                <a:ea typeface="Open Sans"/>
                <a:cs typeface="Open Sans"/>
                <a:sym typeface="Open Sans"/>
              </a:rPr>
              <a:t>المؤسسة (مدرجة أفقيًا)</a:t>
            </a:r>
          </a:p>
          <a:p>
            <a:pPr marL="342900" indent="-342900" algn="r" rtl="1">
              <a:lnSpc>
                <a:spcPct val="150000"/>
              </a:lnSpc>
              <a:spcBef>
                <a:spcPts val="0"/>
              </a:spcBef>
              <a:buClrTx/>
              <a:buFont typeface="Arial" panose="020B0604020202020204" pitchFamily="34" charset="0"/>
              <a:buChar char="•"/>
            </a:pPr>
            <a:r>
              <a:rPr lang="ar-EG" sz="2400" dirty="0">
                <a:solidFill>
                  <a:schemeClr val="tx1"/>
                </a:solidFill>
                <a:latin typeface="Open Sans"/>
                <a:ea typeface="Open Sans"/>
                <a:cs typeface="Open Sans"/>
                <a:sym typeface="Open Sans"/>
              </a:rPr>
              <a:t>لاحظ </a:t>
            </a:r>
            <a:r>
              <a:rPr lang="ar-EG" sz="2400" b="1" dirty="0">
                <a:solidFill>
                  <a:schemeClr val="tx1"/>
                </a:solidFill>
                <a:latin typeface="Open Sans"/>
                <a:ea typeface="Open Sans"/>
                <a:cs typeface="Open Sans"/>
                <a:sym typeface="Open Sans"/>
              </a:rPr>
              <a:t>احتياجات المعلومات </a:t>
            </a:r>
            <a:r>
              <a:rPr lang="ar-EG" sz="2400" dirty="0">
                <a:solidFill>
                  <a:schemeClr val="tx1"/>
                </a:solidFill>
                <a:latin typeface="Open Sans"/>
                <a:ea typeface="Open Sans"/>
                <a:cs typeface="Open Sans"/>
                <a:sym typeface="Open Sans"/>
              </a:rPr>
              <a:t>لكل مجموعة (مدرجة عموديًا بعلامة </a:t>
            </a:r>
            <a:r>
              <a:rPr lang="en-US" sz="2400" dirty="0">
                <a:solidFill>
                  <a:schemeClr val="tx1"/>
                </a:solidFill>
                <a:latin typeface="Open Sans"/>
                <a:ea typeface="Open Sans"/>
                <a:cs typeface="Open Sans"/>
                <a:sym typeface="Open Sans"/>
              </a:rPr>
              <a:t>X</a:t>
            </a:r>
            <a:r>
              <a:rPr lang="ar-EG" sz="2400" dirty="0">
                <a:solidFill>
                  <a:schemeClr val="tx1"/>
                </a:solidFill>
                <a:latin typeface="Open Sans"/>
                <a:ea typeface="Open Sans"/>
                <a:cs typeface="Open Sans"/>
                <a:sym typeface="Open Sans"/>
              </a:rPr>
              <a:t>)</a:t>
            </a:r>
          </a:p>
          <a:p>
            <a:pPr marL="342900" indent="-342900" algn="r" rtl="1">
              <a:lnSpc>
                <a:spcPct val="150000"/>
              </a:lnSpc>
              <a:spcBef>
                <a:spcPts val="0"/>
              </a:spcBef>
              <a:buClrTx/>
              <a:buFont typeface="Arial" panose="020B0604020202020204" pitchFamily="34" charset="0"/>
              <a:buChar char="•"/>
            </a:pPr>
            <a:r>
              <a:rPr lang="ar-EG" dirty="0">
                <a:solidFill>
                  <a:srgbClr val="3F3F3F"/>
                </a:solidFill>
              </a:rPr>
              <a:t>لاحظ خيارات </a:t>
            </a:r>
            <a:r>
              <a:rPr lang="ar-EG" b="1" dirty="0">
                <a:solidFill>
                  <a:srgbClr val="3F3F3F"/>
                </a:solidFill>
              </a:rPr>
              <a:t>البحوث من أجل الحياة ومصادر الانترنت </a:t>
            </a:r>
            <a:r>
              <a:rPr lang="ar-EG" dirty="0">
                <a:solidFill>
                  <a:srgbClr val="3F3F3F"/>
                </a:solidFill>
              </a:rPr>
              <a:t>(</a:t>
            </a:r>
            <a:r>
              <a:rPr lang="ar-EG" sz="2400" dirty="0">
                <a:solidFill>
                  <a:schemeClr val="tx1"/>
                </a:solidFill>
                <a:latin typeface="Open Sans"/>
                <a:ea typeface="Open Sans"/>
                <a:cs typeface="Open Sans"/>
                <a:sym typeface="Open Sans"/>
              </a:rPr>
              <a:t>مدرجة عمودياً بعلامة </a:t>
            </a:r>
            <a:r>
              <a:rPr lang="en-US" sz="2400" dirty="0">
                <a:solidFill>
                  <a:schemeClr val="tx1"/>
                </a:solidFill>
                <a:latin typeface="Open Sans"/>
                <a:ea typeface="Open Sans"/>
                <a:cs typeface="Open Sans"/>
                <a:sym typeface="Open Sans"/>
              </a:rPr>
              <a:t>X </a:t>
            </a:r>
            <a:r>
              <a:rPr lang="ar-EG" sz="2400" dirty="0">
                <a:solidFill>
                  <a:schemeClr val="tx1"/>
                </a:solidFill>
                <a:latin typeface="Open Sans"/>
                <a:ea typeface="Open Sans"/>
                <a:cs typeface="Open Sans"/>
                <a:sym typeface="Open Sans"/>
              </a:rPr>
              <a:t> أو كتابة المصطلح)</a:t>
            </a:r>
            <a:endParaRPr dirty="0">
              <a:solidFill>
                <a:srgbClr val="3F3F3F"/>
              </a:solidFill>
            </a:endParaRPr>
          </a:p>
        </p:txBody>
      </p:sp>
      <p:pic>
        <p:nvPicPr>
          <p:cNvPr id="144" name="Google Shape;144;g52fd89e579_0_0"/>
          <p:cNvPicPr preferRelativeResize="0"/>
          <p:nvPr/>
        </p:nvPicPr>
        <p:blipFill rotWithShape="1">
          <a:blip r:embed="rId3">
            <a:alphaModFix/>
          </a:blip>
          <a:srcRect/>
          <a:stretch/>
        </p:blipFill>
        <p:spPr>
          <a:xfrm>
            <a:off x="5380800" y="1704825"/>
            <a:ext cx="4850775" cy="5063550"/>
          </a:xfrm>
          <a:prstGeom prst="rect">
            <a:avLst/>
          </a:prstGeom>
          <a:noFill/>
          <a:ln>
            <a:noFill/>
          </a:ln>
        </p:spPr>
      </p:pic>
      <p:cxnSp>
        <p:nvCxnSpPr>
          <p:cNvPr id="145" name="Google Shape;145;g52fd89e579_0_0"/>
          <p:cNvCxnSpPr>
            <a:cxnSpLocks/>
          </p:cNvCxnSpPr>
          <p:nvPr/>
        </p:nvCxnSpPr>
        <p:spPr>
          <a:xfrm flipV="1">
            <a:off x="3369165" y="2328061"/>
            <a:ext cx="2025819" cy="200347"/>
          </a:xfrm>
          <a:prstGeom prst="straightConnector1">
            <a:avLst/>
          </a:prstGeom>
          <a:noFill/>
          <a:ln w="9525" cap="flat" cmpd="sng">
            <a:solidFill>
              <a:srgbClr val="FF0000"/>
            </a:solidFill>
            <a:prstDash val="solid"/>
            <a:round/>
            <a:headEnd type="none" w="sm" len="sm"/>
            <a:tailEnd type="triangle" w="med" len="med"/>
          </a:ln>
        </p:spPr>
      </p:cxnSp>
      <p:cxnSp>
        <p:nvCxnSpPr>
          <p:cNvPr id="146" name="Google Shape;146;g52fd89e579_0_0"/>
          <p:cNvCxnSpPr>
            <a:cxnSpLocks/>
          </p:cNvCxnSpPr>
          <p:nvPr/>
        </p:nvCxnSpPr>
        <p:spPr>
          <a:xfrm flipV="1">
            <a:off x="3369165" y="3192825"/>
            <a:ext cx="1941835" cy="409543"/>
          </a:xfrm>
          <a:prstGeom prst="straightConnector1">
            <a:avLst/>
          </a:prstGeom>
          <a:noFill/>
          <a:ln w="9525" cap="flat" cmpd="sng">
            <a:solidFill>
              <a:srgbClr val="FF0000"/>
            </a:solidFill>
            <a:prstDash val="solid"/>
            <a:round/>
            <a:headEnd type="none" w="sm" len="sm"/>
            <a:tailEnd type="triangle" w="med" len="med"/>
          </a:ln>
        </p:spPr>
      </p:cxnSp>
      <p:cxnSp>
        <p:nvCxnSpPr>
          <p:cNvPr id="147" name="Google Shape;147;g52fd89e579_0_0"/>
          <p:cNvCxnSpPr>
            <a:cxnSpLocks/>
          </p:cNvCxnSpPr>
          <p:nvPr/>
        </p:nvCxnSpPr>
        <p:spPr>
          <a:xfrm>
            <a:off x="2902760" y="4934078"/>
            <a:ext cx="2380365" cy="37759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3843</Words>
  <Application>Microsoft Office PowerPoint</Application>
  <PresentationFormat>Widescreen</PresentationFormat>
  <Paragraphs>296</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Open Sans</vt:lpstr>
      <vt:lpstr>Trebuchet MS</vt:lpstr>
      <vt:lpstr>Arial</vt:lpstr>
      <vt:lpstr>Gill Sans</vt:lpstr>
      <vt:lpstr>Wingdings</vt:lpstr>
      <vt:lpstr>Courier New</vt:lpstr>
      <vt:lpstr>Calibri</vt:lpstr>
      <vt:lpstr>Simplified Arabic</vt:lpstr>
      <vt:lpstr>Simple Light</vt:lpstr>
      <vt:lpstr>مناصرة /أو/ حشد الدعم للبحوث من أجل الحياة وتيسير تنمية القدرات </vt:lpstr>
      <vt:lpstr>الخطوط الرئيسية</vt:lpstr>
      <vt:lpstr>أهداف التعلم</vt:lpstr>
      <vt:lpstr>تسويق البحوث من أجل الحياة Research4Life  </vt:lpstr>
      <vt:lpstr>PowerPoint Presentation</vt:lpstr>
      <vt:lpstr>تَأَمُّل/أو/ تفكُّر</vt:lpstr>
      <vt:lpstr>أداة خطة تسويق البحوث من أجل الحياة Research4Life</vt:lpstr>
      <vt:lpstr>الصفحة الأولى لأداة خطة تسويق البحوث من أجل الحياة Research4Life</vt:lpstr>
      <vt:lpstr>مثال للصفحة الأولى المكتملة من خطة التسويق لكلية التمريض</vt:lpstr>
      <vt:lpstr>الصفحة الثانية لأداة خطة تسويق البحوث من أجل الحياة Research4Life</vt:lpstr>
      <vt:lpstr>الصفحة الثالثة لأداة خطة تسويق البحوث من أجل الحياة Research4Life</vt:lpstr>
      <vt:lpstr>نشاط جماعي</vt:lpstr>
      <vt:lpstr>تدريب المستخدم وورش العمل</vt:lpstr>
      <vt:lpstr>أمثلة على الحاجة لتطوير ورش عمل مختلفة لمجموعات فريدة /أو/ مميزة ذات متطلبات محددة</vt:lpstr>
      <vt:lpstr>أداة خطة عمل ورشة البحوث من أجل الحياة Research4Life</vt:lpstr>
      <vt:lpstr>أداة خطة عمل ورشة البحوث من أجل الحياة Research4Life</vt:lpstr>
      <vt:lpstr>أداة خطة عمل ورشة البحوث من أجل الحياة Research4Life</vt:lpstr>
      <vt:lpstr>أداة خطة عمل ورشة البحوث من أجل الحياة Research4Life</vt:lpstr>
      <vt:lpstr>أداة خطة عمل ورشة البحوث من أجل الحياة Research4Life</vt:lpstr>
      <vt:lpstr>نشاط جماعي</vt:lpstr>
      <vt:lpstr>نصائح لتعليم الكبار</vt:lpstr>
      <vt:lpstr>المتعلمون الكبار (تابع)</vt:lpstr>
      <vt:lpstr>مصادر التدريب والترويج والتسويق</vt:lpstr>
      <vt:lpstr>الوصول إلى مواد التدريب والترويج والتسويق</vt:lpstr>
      <vt:lpstr>بوابة تدريب البحوث من أجل الحياة Research4Life</vt:lpstr>
      <vt:lpstr>العروض التقديمية للتدريب</vt:lpstr>
      <vt:lpstr>مواد التسويق والترويج</vt:lpstr>
      <vt:lpstr>مجموعة أداوت للمؤسسات المشتركة</vt:lpstr>
      <vt:lpstr>المواد الترويجية "جوالي" GOALI</vt:lpstr>
      <vt:lpstr>روج لمكتبتك "المناصرة /أو/ حشد الدعم من أجل التغيير"</vt:lpstr>
      <vt:lpstr>الآراء عن البحوث من أجل الحياة Research4Life</vt:lpstr>
      <vt:lpstr>وسائل التواصل الاجتماعي</vt:lpstr>
      <vt:lpstr>للمدربين</vt:lpstr>
      <vt:lpstr>للأفراد</vt:lpstr>
      <vt:lpstr>مناقشة</vt:lpstr>
      <vt:lpstr>الملخص</vt:lpstr>
      <vt:lpstr>مصادر إضافية</vt:lpstr>
      <vt:lpstr>مصادر إضافية لتعليم الكبار</vt:lpstr>
      <vt:lpstr>مصادر إضافية لتعليم الكبار</vt:lpstr>
      <vt:lpstr>أنت مدعو إلى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Advocate for Research4life and facilitate capacity development</dc:title>
  <dc:creator>Marcia Mabhula</dc:creator>
  <cp:lastModifiedBy>AL GARRAYA, Gehane Omar</cp:lastModifiedBy>
  <cp:revision>47</cp:revision>
  <dcterms:created xsi:type="dcterms:W3CDTF">2020-02-14T15:04:15Z</dcterms:created>
  <dcterms:modified xsi:type="dcterms:W3CDTF">2024-07-24T08:52:22Z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AF193177-A5EA-417B-B44D-B6C752AD856D</vt:lpwstr>
  </property>
  <property fmtid="{D5CDD505-2E9C-101B-9397-08002B2CF9AE}" pid="6" name="ArticulateProjectFull">
    <vt:lpwstr>D:\R4Life\F2F Materials\20200429_M5_L5.2EN.Training your audience on how to use Research4Life.ppta</vt:lpwstr>
  </property>
</Properties>
</file>