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1"/>
    <p:sldMasterId id="2147483661" r:id="rId2"/>
  </p:sldMasterIdLst>
  <p:notesMasterIdLst>
    <p:notesMasterId r:id="rId32"/>
  </p:notesMasterIdLst>
  <p:sldIdLst>
    <p:sldId id="256" r:id="rId3"/>
    <p:sldId id="257" r:id="rId4"/>
    <p:sldId id="258" r:id="rId5"/>
    <p:sldId id="259" r:id="rId6"/>
    <p:sldId id="260"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262" r:id="rId29"/>
    <p:sldId id="263" r:id="rId30"/>
    <p:sldId id="282"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Open Sans" panose="020B0606030504020204" pitchFamily="34" charset="0"/>
      <p:regular r:id="rId37"/>
      <p:bold r:id="rId38"/>
      <p:italic r:id="rId39"/>
      <p:boldItalic r:id="rId40"/>
    </p:embeddedFont>
    <p:embeddedFont>
      <p:font typeface="Trebuchet MS" panose="020B060302020202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gMJkvFJToDb8UwUKxGcEPY5vugd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3F"/>
    <a:srgbClr val="FFAC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64"/>
    <p:restoredTop sz="93004"/>
  </p:normalViewPr>
  <p:slideViewPr>
    <p:cSldViewPr snapToGrid="0">
      <p:cViewPr varScale="1">
        <p:scale>
          <a:sx n="102" d="100"/>
          <a:sy n="102" d="100"/>
        </p:scale>
        <p:origin x="105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beallslist.ne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beallslist.net/"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authorservices.taylorandfrancis.com/publishing-open-access/funder-open-access-policies/"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oecd-ilibrary.org/docserver/5jrs2f963zs1-en.pdf?expires=1587828712&amp;id=id&amp;accname=guest&amp;checksum=E484910D9EA5CAB5846A535E31D9046B" TargetMode="External"/><Relationship Id="rId4" Type="http://schemas.openxmlformats.org/officeDocument/2006/relationships/hyperlink" Target="https://www.ucl.ac.uk/library/open-access/research-funders-open-access-policies"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re3data.or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مع وصول الاشتراك في احدي المجلات والتي قد تصل الي بضعه الاف من الدولارات ، فان الحصول علي عدد اكبر من المجلات العلمية قد يكون صعب المنال ويضع مزيدا من الضغوط علي مكتبات الجامعات .</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dirty="0"/>
              <a:t>واوضحت الدراسة </a:t>
            </a:r>
            <a:r>
              <a:rPr lang="ar-EG" dirty="0"/>
              <a:t>الاستقصائية السنويه الخاصه بتكاليف النشر في المجلات العلميه ان متوسط سعر النشر سنويا في المجلات العلميه الخاصه بالغذاء حوالي ٣٢١٩ دولار امريكي وفي مجال الكيمياء٥٩٥٠ دولار امريكي وفي مجلات العلوم الصحيه تصل التكلفه الي ٢١٥٦ دولار امريكي.</a:t>
            </a:r>
            <a:endParaRPr lang="en-US" dirty="0"/>
          </a:p>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متوسط الأسعار في مجالات العلوم والتكنولوجيا والطب هو الأعلى بالمقارنة بمجالات اخري .</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0830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تعتبر عمليه الاستدامة في أسعار الاشتراكات والحقوق في عمليه الوصول الي المعلومات هي الدافع وراء ظهور </a:t>
            </a:r>
            <a:r>
              <a:rPr lang="ar-SA" dirty="0">
                <a:solidFill>
                  <a:srgbClr val="00B050"/>
                </a:solidFill>
              </a:rPr>
              <a:t>مسودات الأرشيف الحر  وكذلك الوصول الحر الأخضر </a:t>
            </a:r>
            <a:r>
              <a:rPr lang="ar-SA" dirty="0"/>
              <a:t>ودفعت الناشرين لاستحداث نماذج </a:t>
            </a:r>
            <a:r>
              <a:rPr lang="en-US" dirty="0"/>
              <a:t> </a:t>
            </a:r>
            <a:r>
              <a:rPr lang="ar-SA" dirty="0"/>
              <a:t>اعمال مختلفة. </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283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b="1" dirty="0"/>
              <a:t>المجلات المختلطة: </a:t>
            </a:r>
            <a:r>
              <a:rPr lang="ar-SA" dirty="0"/>
              <a:t>احدي بدائل النموذج التقليدي للمجلات ذات الاشتراكات والتي يمكن للمؤلف فيه الاختيار بجعل مقاله مفتوح للقراءة وذلك بعد دفع رسوم عمليه النشر</a:t>
            </a:r>
          </a:p>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b="1" dirty="0"/>
              <a:t>المجلات ذات وصول حر لكامل: </a:t>
            </a:r>
            <a:r>
              <a:rPr lang="ar-SA" dirty="0"/>
              <a:t>كل المقالات الموجودة علي المجلة هي متاحه لكل القراء</a:t>
            </a:r>
            <a:r>
              <a:rPr lang="en-US" dirty="0"/>
              <a:t>.</a:t>
            </a:r>
          </a:p>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endParaRPr lang="en-US" dirty="0"/>
          </a:p>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يوجد مبادرة لمصاريف النشر المفتوحة هي مصدر شامل يصدر البيانات الخاصة بالدفع  للمجلات المفتوحة بالكامل موجهه الي الجامعات والمؤسسات البحثية. </a:t>
            </a:r>
          </a:p>
          <a:p>
            <a:pPr marL="457200" marR="0" indent="-228600" algn="r" rtl="1">
              <a:lnSpc>
                <a:spcPct val="100000"/>
              </a:lnSpc>
              <a:spcBef>
                <a:spcPts val="0"/>
              </a:spcBef>
              <a:spcAft>
                <a:spcPts val="0"/>
              </a:spcAft>
              <a:buClr>
                <a:srgbClr val="000000"/>
              </a:buClr>
              <a:buSzPts val="1400"/>
              <a:buFont typeface="Arial"/>
              <a:buNone/>
            </a:pPr>
            <a:endParaRPr lang="ar-SA" dirty="0"/>
          </a:p>
          <a:p>
            <a:pPr marL="457200" marR="0" indent="-228600" algn="r" rtl="1">
              <a:lnSpc>
                <a:spcPct val="100000"/>
              </a:lnSpc>
              <a:spcBef>
                <a:spcPts val="0"/>
              </a:spcBef>
              <a:spcAft>
                <a:spcPts val="0"/>
              </a:spcAft>
              <a:buClr>
                <a:srgbClr val="000000"/>
              </a:buClr>
              <a:buSzPts val="1400"/>
              <a:buFont typeface="Arial"/>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4975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توضيح الوصول الحر الأخضر </a:t>
            </a:r>
            <a:r>
              <a:rPr lang="ar-SA" sz="1200" dirty="0">
                <a:solidFill>
                  <a:schemeClr val="tx1"/>
                </a:solidFill>
              </a:rPr>
              <a:t>وسبق تعريف الوصول الحر الذهبي. </a:t>
            </a:r>
          </a:p>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sz="1200" dirty="0">
                <a:solidFill>
                  <a:schemeClr val="tx1"/>
                </a:solidFill>
              </a:rPr>
              <a:t>يجب علي المؤلف التمسك بحقوقه عند ارسال بحثه الي الناشر.</a:t>
            </a:r>
          </a:p>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sz="1200" dirty="0">
                <a:solidFill>
                  <a:schemeClr val="tx1"/>
                </a:solidFill>
              </a:rPr>
              <a:t>واليوم حوالي ٨١٪ من الناشرين يسمحون للمؤلف بوضع بعض النسخ من أعمالهم في المستودعات.</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335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تضمن المستودعات ان مخرجات الأبحاث متاحه للقارئ علي الفور مجانا مع اقل قدر من القيود  من ناحيه حقوق الملكية.</a:t>
            </a:r>
          </a:p>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اول مستودع مفتوح لنسخ ما قبل النشر هو </a:t>
            </a:r>
            <a:r>
              <a:rPr lang="en-US" dirty="0"/>
              <a:t>arXiv</a:t>
            </a:r>
            <a:r>
              <a:rPr lang="ar-SA" dirty="0"/>
              <a:t> والذي تم تأسيسه سنه ١٩٩١م  لمقالات الفيزياء والرياضيات وعلوم الحاسب الالي.</a:t>
            </a:r>
          </a:p>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في السنوات الأخيرة تم التوسع في خدمات النشر ما قبل الطباعة مدعومة من مركز العلوم المفتوحة مثل </a:t>
            </a:r>
            <a:r>
              <a:rPr lang="en-US" sz="1200" b="0" i="0" u="none" strike="noStrike" dirty="0">
                <a:solidFill>
                  <a:schemeClr val="dk1"/>
                </a:solidFill>
                <a:latin typeface="Calibri"/>
                <a:ea typeface="Calibri"/>
                <a:cs typeface="Calibri"/>
                <a:sym typeface="Calibri"/>
              </a:rPr>
              <a:t>AgriXiv, AfricArxiv, EarthArxiv</a:t>
            </a:r>
            <a:r>
              <a:rPr lang="ar-SA" sz="1200" b="0" i="0" u="none" strike="noStrike" dirty="0">
                <a:solidFill>
                  <a:schemeClr val="dk1"/>
                </a:solidFill>
                <a:latin typeface="Calibri"/>
                <a:ea typeface="Calibri"/>
                <a:cs typeface="Calibri"/>
                <a:sym typeface="Calibri"/>
              </a:rPr>
              <a:t> .</a:t>
            </a:r>
          </a:p>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sz="1200" b="0" i="0" u="none" strike="noStrike" dirty="0">
                <a:solidFill>
                  <a:schemeClr val="dk1"/>
                </a:solidFill>
                <a:latin typeface="Calibri"/>
                <a:cs typeface="Calibri"/>
                <a:sym typeface="Calibri"/>
              </a:rPr>
              <a:t>اكتسبت المستودعات المؤسسية وكذلك الخاصة بالأقسام قوه الدفع في أواخر التسعينات واوائل ٢٠٠٠م. </a:t>
            </a:r>
          </a:p>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sz="1200" b="0" i="0" u="none" strike="noStrike" dirty="0">
                <a:solidFill>
                  <a:schemeClr val="dk1"/>
                </a:solidFill>
                <a:latin typeface="Calibri"/>
                <a:cs typeface="Calibri"/>
                <a:sym typeface="Calibri"/>
              </a:rPr>
              <a:t>يتضمن دليل المستودعات المفتوحة العالمية </a:t>
            </a:r>
            <a:r>
              <a:rPr lang="en-US" sz="1200" b="0" i="0" u="none" strike="noStrike" dirty="0">
                <a:solidFill>
                  <a:schemeClr val="dk1"/>
                </a:solidFill>
                <a:latin typeface="Calibri"/>
                <a:ea typeface="Calibri"/>
                <a:cs typeface="Calibri"/>
                <a:sym typeface="Calibri"/>
              </a:rPr>
              <a:t>(OpenDOAR) </a:t>
            </a:r>
            <a:r>
              <a:rPr lang="ar-SA" sz="1200" b="0" i="0" u="none" strike="noStrike" dirty="0">
                <a:solidFill>
                  <a:schemeClr val="dk1"/>
                </a:solidFill>
                <a:latin typeface="Calibri"/>
                <a:ea typeface="Calibri"/>
                <a:cs typeface="Calibri"/>
                <a:sym typeface="Calibri"/>
              </a:rPr>
              <a:t> </a:t>
            </a:r>
            <a:r>
              <a:rPr lang="ar-SA" sz="1200" b="0" i="0" u="none" strike="noStrike" dirty="0">
                <a:solidFill>
                  <a:schemeClr val="dk1"/>
                </a:solidFill>
                <a:latin typeface="Calibri"/>
                <a:cs typeface="Calibri"/>
                <a:sym typeface="Calibri"/>
              </a:rPr>
              <a:t>اكثر من ٤٣٥٠ مستودع علي مستوي العالم.</a:t>
            </a:r>
            <a:endParaRPr lang="ar-SA" dirty="0"/>
          </a:p>
          <a:p>
            <a:pPr marL="457200" marR="0" indent="-228600" algn="r" rtl="1">
              <a:lnSpc>
                <a:spcPct val="100000"/>
              </a:lnSpc>
              <a:spcBef>
                <a:spcPts val="0"/>
              </a:spcBef>
              <a:spcAft>
                <a:spcPts val="0"/>
              </a:spcAft>
              <a:buClr>
                <a:srgbClr val="000000"/>
              </a:buClr>
              <a:buSzPts val="1400"/>
              <a:buFont typeface="Arial"/>
              <a:buNone/>
            </a:pPr>
            <a:r>
              <a:rPr lang="ar-SA" dirty="0"/>
              <a:t> </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10486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r" rtl="1">
              <a:lnSpc>
                <a:spcPct val="100000"/>
              </a:lnSpc>
              <a:spcBef>
                <a:spcPts val="0"/>
              </a:spcBef>
              <a:spcAft>
                <a:spcPts val="0"/>
              </a:spcAft>
              <a:buClr>
                <a:srgbClr val="000000"/>
              </a:buClr>
              <a:buSzPts val="1400"/>
              <a:buFont typeface="Arial"/>
              <a:buNone/>
            </a:pPr>
            <a:r>
              <a:rPr lang="ar-SA" dirty="0"/>
              <a:t>هناك فعلا ناشرون مفترسون او مزيفون ولا يهتمون الا بمصاريف النشر</a:t>
            </a:r>
            <a:r>
              <a:rPr lang="en-US" dirty="0"/>
              <a:t>  </a:t>
            </a:r>
            <a:r>
              <a:rPr lang="ar-SA" dirty="0"/>
              <a:t>ولكن ذلك غير مقصور علي المجلات المفتوحة ويمكن أيضا حدوثه في المجلات ذات الاشتراكات.</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021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dirty="0"/>
              <a:t>قم بزياره : </a:t>
            </a:r>
            <a:r>
              <a:rPr lang="en-US" dirty="0"/>
              <a:t> </a:t>
            </a:r>
            <a:r>
              <a:rPr lang="en-US" u="sng" dirty="0">
                <a:solidFill>
                  <a:srgbClr val="2E75B5"/>
                </a:solidFill>
                <a:hlinkClick r:id="rId3"/>
              </a:rPr>
              <a:t>https://beallslist.net/</a:t>
            </a:r>
            <a:endParaRPr lang="en-US" dirty="0">
              <a:solidFill>
                <a:srgbClr val="2E75B5"/>
              </a:solidFill>
            </a:endParaRPr>
          </a:p>
          <a:p>
            <a:pPr marL="457200" marR="0" indent="-228600" algn="r" rtl="1">
              <a:lnSpc>
                <a:spcPct val="100000"/>
              </a:lnSpc>
              <a:spcBef>
                <a:spcPts val="0"/>
              </a:spcBef>
              <a:spcAft>
                <a:spcPts val="0"/>
              </a:spcAft>
              <a:buClr>
                <a:srgbClr val="000000"/>
              </a:buClr>
              <a:buSzPts val="1400"/>
              <a:buFont typeface="Arial"/>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0064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dirty="0"/>
              <a:t>قم بزياره : </a:t>
            </a:r>
            <a:r>
              <a:rPr lang="en-US" dirty="0"/>
              <a:t> </a:t>
            </a:r>
            <a:r>
              <a:rPr lang="en-US" u="sng" dirty="0">
                <a:solidFill>
                  <a:srgbClr val="2E75B5"/>
                </a:solidFill>
                <a:hlinkClick r:id="rId3"/>
              </a:rPr>
              <a:t>https://beallslist.net/</a:t>
            </a:r>
            <a:endParaRPr lang="en-US" dirty="0">
              <a:solidFill>
                <a:srgbClr val="2E75B5"/>
              </a:solidFill>
            </a:endParaRPr>
          </a:p>
          <a:p>
            <a:pPr marL="457200" marR="0" indent="-228600" algn="r" rtl="1">
              <a:lnSpc>
                <a:spcPct val="100000"/>
              </a:lnSpc>
              <a:spcBef>
                <a:spcPts val="0"/>
              </a:spcBef>
              <a:spcAft>
                <a:spcPts val="0"/>
              </a:spcAft>
              <a:buClr>
                <a:srgbClr val="000000"/>
              </a:buClr>
              <a:buSzPts val="1400"/>
              <a:buFont typeface="Arial"/>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3449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هذه السياسات تقيد الباحث أيضا. فلو ان بحثك الممول من جهة ما تم نشره بواسطه ناشر فان المؤلف يجب ان يستوفي اشتراطات الممول والناشر في نفس الوقت وترجح في الغالب جهة الممول عند وجود أي اختلاف. </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dirty="0"/>
              <a:t>قامت مؤسسه تايلور و فرانسيس</a:t>
            </a:r>
            <a:r>
              <a:rPr lang="en-US" dirty="0"/>
              <a:t>Taylor &amp; Francis </a:t>
            </a:r>
            <a:r>
              <a:rPr lang="ar-SA" dirty="0"/>
              <a:t> باتفاقيات مع كبري ممولي الأبحاث: </a:t>
            </a:r>
            <a:r>
              <a:rPr lang="en-US" sz="1200" u="sng" dirty="0">
                <a:solidFill>
                  <a:schemeClr val="hlink"/>
                </a:solidFill>
                <a:latin typeface="Arial"/>
                <a:ea typeface="Arial"/>
                <a:cs typeface="Arial"/>
                <a:sym typeface="Arial"/>
                <a:hlinkClick r:id="rId3"/>
              </a:rPr>
              <a:t>https://authorservices.taylorandfrancis.com/publishing-open-access/funder-open-access-policies/#</a:t>
            </a:r>
            <a:endParaRPr lang="ar-SA" dirty="0"/>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dirty="0"/>
              <a:t>قائمه بمتطلبات الممول </a:t>
            </a:r>
            <a:r>
              <a:rPr lang="en-US" sz="1200" u="sng" dirty="0">
                <a:solidFill>
                  <a:schemeClr val="hlink"/>
                </a:solidFill>
                <a:latin typeface="Arial"/>
                <a:ea typeface="Arial"/>
                <a:cs typeface="Arial"/>
                <a:sym typeface="Arial"/>
                <a:hlinkClick r:id="rId4"/>
              </a:rPr>
              <a:t>https://www.ucl.ac.uk/library/open-access/research-funders-open-access-policies</a:t>
            </a:r>
            <a:endParaRPr lang="ar-SA" dirty="0"/>
          </a:p>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en-US" dirty="0"/>
              <a:t>OECD</a:t>
            </a:r>
            <a:r>
              <a:rPr lang="ar-SA" dirty="0"/>
              <a:t>: </a:t>
            </a:r>
            <a:r>
              <a:rPr lang="en-US" sz="1200" u="sng" dirty="0">
                <a:solidFill>
                  <a:schemeClr val="hlink"/>
                </a:solidFill>
                <a:latin typeface="Arial"/>
                <a:ea typeface="Arial"/>
                <a:cs typeface="Arial"/>
                <a:sym typeface="Arial"/>
                <a:hlinkClick r:id="rId5"/>
              </a:rPr>
              <a:t>https://www.oecd-ilibrary.org/docserver/5jrs2f963zs1-en.pdf?expires=1587828712&amp;id=id&amp;accname=guest&amp;checksum=E484910D9EA5CAB5846A535E31D9046B</a:t>
            </a:r>
            <a:r>
              <a:rPr lang="ar-SA" dirty="0"/>
              <a:t> </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4063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العلوم المفتوحة تتيح نتائج الأبحاث الممولة من الأموال العامة وكذلك الأبحاث و بياناتها الي العامة في صوره الكترونيه دون قيود علي الاطلاق او في ظل قيود خفيفة.</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dirty="0"/>
              <a:t>العلوم المفتوحة تشمل امتداد مبادئ الانفتاح لكل مراحل دوره البحث العلمي مع التأكيد علي المشاركة والتعاون مبكرا قدر الاستطاعة وما يتبعه من تغيرات منظمه لطريقه عمل البحث العلمي.</a:t>
            </a:r>
            <a:endParaRPr lang="en-US" dirty="0"/>
          </a:p>
          <a:p>
            <a:pPr marL="457200" marR="0" indent="-228600" algn="r" rtl="1">
              <a:lnSpc>
                <a:spcPct val="100000"/>
              </a:lnSpc>
              <a:spcBef>
                <a:spcPts val="0"/>
              </a:spcBef>
              <a:spcAft>
                <a:spcPts val="0"/>
              </a:spcAft>
              <a:buClr>
                <a:srgbClr val="000000"/>
              </a:buClr>
              <a:buSzPts val="1400"/>
              <a:buFont typeface="Arial"/>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0079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sz="1200" dirty="0">
                <a:solidFill>
                  <a:schemeClr val="tx1"/>
                </a:solidFill>
              </a:rPr>
              <a:t>اعاده استخدام بيانات البحث ومخرجاته بتطلب تصاريح مفتوحه ( مثل تسمح للأخرين بمشاركه واعاده استعمال وانشاء عمل اخر مبني علي البيانات المنشورة والأبحاث.</a:t>
            </a:r>
          </a:p>
          <a:p>
            <a:pPr marL="457200" marR="0" indent="-228600" algn="r" rtl="1">
              <a:lnSpc>
                <a:spcPct val="100000"/>
              </a:lnSpc>
              <a:spcBef>
                <a:spcPts val="0"/>
              </a:spcBef>
              <a:spcAft>
                <a:spcPts val="0"/>
              </a:spcAft>
              <a:buClr>
                <a:srgbClr val="000000"/>
              </a:buClr>
              <a:buSzPts val="1400"/>
              <a:buFont typeface="Arial"/>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4035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مستودع البيانات البحثية علي مستوي العالم وفي جميع التخصصات متاحه علي:  </a:t>
            </a:r>
            <a:r>
              <a:rPr lang="en-US" u="sng" dirty="0">
                <a:solidFill>
                  <a:schemeClr val="dk1"/>
                </a:solidFill>
                <a:latin typeface="Open Sans"/>
                <a:ea typeface="Open Sans"/>
                <a:cs typeface="Open Sans"/>
                <a:sym typeface="Open Sans"/>
                <a:hlinkClick r:id="rId3"/>
              </a:rPr>
              <a:t>www.re3data.org</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1421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6" name="Google Shape;27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This lesson sets out the fundamentals of the scholarly communication system, the history of publishing and the current state of publishing business models, evolving research dissemination channels and academic evaluation. It will act as the basis for our introduction to the benefits of the Research4Life Initiative in terms of its contribution to enhancing scholarly communication in low-income countries</a:t>
            </a:r>
            <a:endParaRPr dirty="0"/>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en-US" dirty="0"/>
              <a:t>Scholarly communication is the process of sharing, disseminating and publishing the research findings of academics and researchers so that the generated academic results are made widely available and communicated to the global academic communities. </a:t>
            </a:r>
            <a:endParaRPr dirty="0"/>
          </a:p>
          <a:p>
            <a:pPr marL="457200" lvl="0" indent="-317500" algn="l" rtl="0">
              <a:lnSpc>
                <a:spcPct val="100000"/>
              </a:lnSpc>
              <a:spcBef>
                <a:spcPts val="0"/>
              </a:spcBef>
              <a:spcAft>
                <a:spcPts val="0"/>
              </a:spcAft>
              <a:buSzPts val="1400"/>
              <a:buChar char="●"/>
            </a:pPr>
            <a:r>
              <a:rPr lang="en-US" dirty="0"/>
              <a:t>As shown in the diagram on the left,  it forms a life-cycle of steps involved in the creation, publication, dissemination and discovery of scholarly research and involves a number of actors including researchers, peer reviewers, librarians, publishers, funders, technologists, and many more in between data collection and knowledge discovery.</a:t>
            </a:r>
            <a:endParaRPr dirty="0"/>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727b3dbef2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727b3dbef2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dirty="0"/>
              <a:t>It is known that the first published scientific journal, the Philosophical Transactions of the Royal Society adopted editorial peer-review, whereas Nature didn’t introduce a formal peer-review system until 1967.</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105" name="Google Shape;105;g727b3dbef2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تكلفه النشر العالية في  المجلات العلمية هي عامل أساسي في بعض الجامعات والمؤسسات العلمية خاصه في دول العالم النامية والتي أدت الي اعاقه وحظر النشر العلمي ونفس السبب بدء يظهر في الأفق بدأيه من ١٩٩٠م و٢٠٠٠م.</a:t>
            </a:r>
          </a:p>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واوضحت الدراسة </a:t>
            </a:r>
            <a:r>
              <a:rPr lang="ar-EG" dirty="0"/>
              <a:t>الاستقصائية السنويه الخاصه بتكاليف النشر في المجلات العلميه ان متوسط سعر النشر سنويا في المجلات العلميه الخاصه بالغذاء حوالي ٣٢١٩ دولار امريكي وفي مجال الكيمياء٥٩٥٠ دولار امريكي وفي مجلات العلوم الصحيه تصل التكلفه الي ٢١٥٦ دولار امريكي.</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7924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dirty="0"/>
              <a:t>الفهرسة في مجلات ما قبل النشر المفتوحة ظهرت في الأفق نتيجة لتأخر عمليه النشر.</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dirty="0"/>
              <a:t>اصبح للممولين بعض المعايير المطلوبة للموافقة علي تمويل الأبحاث العلمية. </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dirty="0"/>
              <a:t>الاتفاقيات الكبيرة تحولت الي اتفاقيات لمصادر مفتوحه فيما يعرف بالصفقات التحويلية.</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dirty="0"/>
              <a:t>لم تظهر المصادر المعرفية المفتوحة بين يوم وليله ولكنها نتاج عن البيانات الاقتصادية للبيانات والأبحاث والتي قد تتعدي قدره بعض الحكومات </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dirty="0"/>
              <a:t>تبادل البيانات هو عنصر أساسي للعلم المفتوح وقد تأكد لنا جميعا ذلك عند ظهور جائحه عالميه</a:t>
            </a:r>
          </a:p>
          <a:p>
            <a:pPr marL="457200" marR="0" indent="-228600" algn="r" rtl="1">
              <a:lnSpc>
                <a:spcPct val="100000"/>
              </a:lnSpc>
              <a:spcBef>
                <a:spcPts val="0"/>
              </a:spcBef>
              <a:spcAft>
                <a:spcPts val="0"/>
              </a:spcAft>
              <a:buClr>
                <a:srgbClr val="000000"/>
              </a:buClr>
              <a:buSzPts val="1400"/>
              <a:buFont typeface="Arial"/>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7689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buFont typeface="Arial" panose="020B0604020202020204" pitchFamily="34" charset="0"/>
              <a:buChar char="•"/>
            </a:pPr>
            <a:r>
              <a:rPr lang="ar-SA" dirty="0"/>
              <a:t>قامت  "الجمعية الأمريكية النفسية " بالإشارة في التقرير الصادر عن اداره مجلتها في ٢٠١٧ ان معدل الرفض حوالي ٧٠٪.</a:t>
            </a:r>
          </a:p>
          <a:p>
            <a:pPr algn="r" rtl="1">
              <a:buFont typeface="Arial" panose="020B0604020202020204" pitchFamily="34" charset="0"/>
              <a:buChar char="•"/>
            </a:pPr>
            <a:endParaRPr lang="ar-SA" dirty="0"/>
          </a:p>
          <a:p>
            <a:pPr algn="r" rtl="1">
              <a:buFont typeface="Arial" panose="020B0604020202020204" pitchFamily="34" charset="0"/>
              <a:buChar char="•"/>
            </a:pPr>
            <a:r>
              <a:rPr lang="ar-SA" dirty="0"/>
              <a:t>مثال اخر هو معدل القبول في مجله "بيوماتريالز" الصادرة من دور نشر اليسيفير في ٢٠١٨ هو ١٥.٤٪.</a:t>
            </a:r>
          </a:p>
          <a:p>
            <a:pPr algn="r" rtl="1">
              <a:buFont typeface="Arial" panose="020B0604020202020204" pitchFamily="34" charset="0"/>
              <a:buChar char="•"/>
            </a:pPr>
            <a:r>
              <a:rPr lang="ar-SA" dirty="0"/>
              <a:t>هناك امثله كثيره لمعدلات الرفض في المجلات العلمية وقد تتخطي نسب القبول بمراحل. في نهاية الامر قد يضطر الباحث الي نشر انتاجه العلمي في مجلات اقل بكثير في المستوي من المجلة التي قامت بالرفض للبحث والتي كان يأمل الباحث النشر فيها في بدأيه الامر.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0184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r" rtl="1">
              <a:lnSpc>
                <a:spcPct val="100000"/>
              </a:lnSpc>
              <a:spcBef>
                <a:spcPts val="0"/>
              </a:spcBef>
              <a:spcAft>
                <a:spcPts val="0"/>
              </a:spcAft>
              <a:buClr>
                <a:srgbClr val="000000"/>
              </a:buClr>
              <a:buSzPts val="1400"/>
              <a:buFont typeface="Arial" panose="020B0604020202020204" pitchFamily="34" charset="0"/>
              <a:buChar char="•"/>
            </a:pPr>
            <a:r>
              <a:rPr lang="ar-SA" dirty="0"/>
              <a:t>علي الرغم من المشاكل التي ظهرت من نظام الاتفاقيات الكبيرة بين دور النشر والمكتبات وتغير المنظور الي نموذج اخر الا ان هذا النظام كان يحمل أيضا العديد من المزايا والتي سمحت باستمراره لفتره من الوقت .</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5240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s://twitter.com/R4LPartnership" TargetMode="External"/><Relationship Id="rId3" Type="http://schemas.openxmlformats.org/officeDocument/2006/relationships/image" Target="../media/image5.png"/><Relationship Id="rId7" Type="http://schemas.openxmlformats.org/officeDocument/2006/relationships/hyperlink" Target="http://www.research4life.org/" TargetMode="External"/><Relationship Id="rId12"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3.jpg"/><Relationship Id="rId5" Type="http://schemas.openxmlformats.org/officeDocument/2006/relationships/image" Target="../media/image7.png"/><Relationship Id="rId10" Type="http://schemas.openxmlformats.org/officeDocument/2006/relationships/hyperlink" Target="https://dgroups.org/fao/research4life" TargetMode="External"/><Relationship Id="rId4" Type="http://schemas.openxmlformats.org/officeDocument/2006/relationships/image" Target="../media/image6.png"/><Relationship Id="rId9" Type="http://schemas.openxmlformats.org/officeDocument/2006/relationships/hyperlink" Target="https://www.facebook.com/R4Lpartnership/" TargetMode="Externa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16"/>
        <p:cNvGrpSpPr/>
        <p:nvPr/>
      </p:nvGrpSpPr>
      <p:grpSpPr>
        <a:xfrm>
          <a:off x="0" y="0"/>
          <a:ext cx="0" cy="0"/>
          <a:chOff x="0" y="0"/>
          <a:chExt cx="0" cy="0"/>
        </a:xfrm>
      </p:grpSpPr>
      <p:sp>
        <p:nvSpPr>
          <p:cNvPr id="17" name="Google Shape;17;p9"/>
          <p:cNvSpPr txBox="1">
            <a:spLocks noGrp="1"/>
          </p:cNvSpPr>
          <p:nvPr>
            <p:ph type="body" idx="1"/>
          </p:nvPr>
        </p:nvSpPr>
        <p:spPr>
          <a:xfrm>
            <a:off x="838200" y="1554480"/>
            <a:ext cx="1051560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8" name="Google Shape;18;p9"/>
          <p:cNvSpPr txBox="1">
            <a:spLocks noGrp="1"/>
          </p:cNvSpPr>
          <p:nvPr>
            <p:ph type="title"/>
          </p:nvPr>
        </p:nvSpPr>
        <p:spPr>
          <a:xfrm>
            <a:off x="838200" y="307412"/>
            <a:ext cx="10515600" cy="83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 name="Google Shape;19;p9"/>
          <p:cNvPicPr preferRelativeResize="0"/>
          <p:nvPr/>
        </p:nvPicPr>
        <p:blipFill rotWithShape="1">
          <a:blip r:embed="rId2">
            <a:alphaModFix/>
          </a:blip>
          <a:srcRect/>
          <a:stretch/>
        </p:blipFill>
        <p:spPr>
          <a:xfrm>
            <a:off x="940463" y="1071505"/>
            <a:ext cx="2268566" cy="75619"/>
          </a:xfrm>
          <a:prstGeom prst="rect">
            <a:avLst/>
          </a:prstGeom>
          <a:noFill/>
          <a:ln>
            <a:noFill/>
          </a:ln>
        </p:spPr>
      </p:pic>
    </p:spTree>
    <p:extLst>
      <p:ext uri="{BB962C8B-B14F-4D97-AF65-F5344CB8AC3E}">
        <p14:creationId xmlns:p14="http://schemas.microsoft.com/office/powerpoint/2010/main" val="2516044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el en object">
  <p:cSld name="1_Titel en object">
    <p:spTree>
      <p:nvGrpSpPr>
        <p:cNvPr id="1" name="Shape 25"/>
        <p:cNvGrpSpPr/>
        <p:nvPr/>
      </p:nvGrpSpPr>
      <p:grpSpPr>
        <a:xfrm>
          <a:off x="0" y="0"/>
          <a:ext cx="0" cy="0"/>
          <a:chOff x="0" y="0"/>
          <a:chExt cx="0" cy="0"/>
        </a:xfrm>
      </p:grpSpPr>
      <p:pic>
        <p:nvPicPr>
          <p:cNvPr id="26" name="Google Shape;26;p11"/>
          <p:cNvPicPr preferRelativeResize="0"/>
          <p:nvPr/>
        </p:nvPicPr>
        <p:blipFill rotWithShape="1">
          <a:blip r:embed="rId2">
            <a:alphaModFix/>
          </a:blip>
          <a:srcRect t="24647" b="669"/>
          <a:stretch/>
        </p:blipFill>
        <p:spPr>
          <a:xfrm>
            <a:off x="0" y="0"/>
            <a:ext cx="12192000" cy="3595456"/>
          </a:xfrm>
          <a:prstGeom prst="rect">
            <a:avLst/>
          </a:prstGeom>
          <a:noFill/>
          <a:ln>
            <a:noFill/>
          </a:ln>
        </p:spPr>
      </p:pic>
      <p:grpSp>
        <p:nvGrpSpPr>
          <p:cNvPr id="27" name="Google Shape;27;p11"/>
          <p:cNvGrpSpPr/>
          <p:nvPr/>
        </p:nvGrpSpPr>
        <p:grpSpPr>
          <a:xfrm>
            <a:off x="865917" y="5659640"/>
            <a:ext cx="210465" cy="829373"/>
            <a:chOff x="995850" y="5698383"/>
            <a:chExt cx="230165" cy="907002"/>
          </a:xfrm>
        </p:grpSpPr>
        <p:grpSp>
          <p:nvGrpSpPr>
            <p:cNvPr id="28" name="Google Shape;28;p11"/>
            <p:cNvGrpSpPr/>
            <p:nvPr/>
          </p:nvGrpSpPr>
          <p:grpSpPr>
            <a:xfrm>
              <a:off x="995850" y="5698383"/>
              <a:ext cx="230165" cy="679950"/>
              <a:chOff x="995850" y="5698383"/>
              <a:chExt cx="230165" cy="679950"/>
            </a:xfrm>
          </p:grpSpPr>
          <p:pic>
            <p:nvPicPr>
              <p:cNvPr id="29" name="Google Shape;29;p11"/>
              <p:cNvPicPr preferRelativeResize="0"/>
              <p:nvPr/>
            </p:nvPicPr>
            <p:blipFill rotWithShape="1">
              <a:blip r:embed="rId3">
                <a:alphaModFix/>
              </a:blip>
              <a:srcRect/>
              <a:stretch/>
            </p:blipFill>
            <p:spPr>
              <a:xfrm>
                <a:off x="997415" y="5948349"/>
                <a:ext cx="216000" cy="216000"/>
              </a:xfrm>
              <a:prstGeom prst="rect">
                <a:avLst/>
              </a:prstGeom>
              <a:noFill/>
              <a:ln>
                <a:noFill/>
              </a:ln>
            </p:spPr>
          </p:pic>
          <p:pic>
            <p:nvPicPr>
              <p:cNvPr id="30" name="Google Shape;30;p11"/>
              <p:cNvPicPr preferRelativeResize="0"/>
              <p:nvPr/>
            </p:nvPicPr>
            <p:blipFill rotWithShape="1">
              <a:blip r:embed="rId4">
                <a:alphaModFix/>
              </a:blip>
              <a:srcRect/>
              <a:stretch/>
            </p:blipFill>
            <p:spPr>
              <a:xfrm>
                <a:off x="995850" y="6162333"/>
                <a:ext cx="216000" cy="216000"/>
              </a:xfrm>
              <a:prstGeom prst="rect">
                <a:avLst/>
              </a:prstGeom>
              <a:noFill/>
              <a:ln>
                <a:noFill/>
              </a:ln>
            </p:spPr>
          </p:pic>
          <p:pic>
            <p:nvPicPr>
              <p:cNvPr id="31" name="Google Shape;31;p11"/>
              <p:cNvPicPr preferRelativeResize="0"/>
              <p:nvPr/>
            </p:nvPicPr>
            <p:blipFill rotWithShape="1">
              <a:blip r:embed="rId5">
                <a:alphaModFix/>
              </a:blip>
              <a:srcRect/>
              <a:stretch/>
            </p:blipFill>
            <p:spPr>
              <a:xfrm>
                <a:off x="997415" y="5698383"/>
                <a:ext cx="228600" cy="228600"/>
              </a:xfrm>
              <a:prstGeom prst="rect">
                <a:avLst/>
              </a:prstGeom>
              <a:noFill/>
              <a:ln>
                <a:noFill/>
              </a:ln>
            </p:spPr>
          </p:pic>
        </p:grpSp>
        <p:pic>
          <p:nvPicPr>
            <p:cNvPr id="32" name="Google Shape;32;p11"/>
            <p:cNvPicPr preferRelativeResize="0"/>
            <p:nvPr/>
          </p:nvPicPr>
          <p:blipFill rotWithShape="1">
            <a:blip r:embed="rId6">
              <a:alphaModFix/>
            </a:blip>
            <a:srcRect/>
            <a:stretch/>
          </p:blipFill>
          <p:spPr>
            <a:xfrm>
              <a:off x="998583" y="6389385"/>
              <a:ext cx="216000" cy="216000"/>
            </a:xfrm>
            <a:prstGeom prst="rect">
              <a:avLst/>
            </a:prstGeom>
            <a:noFill/>
            <a:ln>
              <a:noFill/>
            </a:ln>
          </p:spPr>
        </p:pic>
      </p:grpSp>
      <p:sp>
        <p:nvSpPr>
          <p:cNvPr id="33" name="Google Shape;33;p11"/>
          <p:cNvSpPr txBox="1"/>
          <p:nvPr/>
        </p:nvSpPr>
        <p:spPr>
          <a:xfrm>
            <a:off x="1096260" y="5597274"/>
            <a:ext cx="2183653"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NL" sz="1400" b="0" i="0" u="sng" strike="noStrike" cap="none">
                <a:solidFill>
                  <a:schemeClr val="dk2"/>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www.research4life.org</a:t>
            </a:r>
            <a:endParaRPr sz="1400" b="0" i="0" u="none" strike="noStrike" cap="none">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nl-NL" sz="1400" b="0" i="0" u="sng" strike="noStrike" cap="none">
                <a:solidFill>
                  <a:schemeClr val="dk2"/>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R4L_partnership</a:t>
            </a:r>
            <a:endParaRPr sz="1400" b="0" i="0" u="none" strike="noStrike" cap="none">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nl-NL" sz="1400" b="0" i="0" u="sng" strike="noStrike" cap="none">
                <a:solidFill>
                  <a:schemeClr val="dk2"/>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R4Lpartnership</a:t>
            </a:r>
            <a:endParaRPr sz="1400" b="0" i="0" u="none" strike="noStrike" cap="none">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nl-NL" sz="1400" b="0" i="0" u="sng" strike="noStrike" cap="none">
                <a:solidFill>
                  <a:schemeClr val="dk2"/>
                </a:solidFill>
                <a:latin typeface="Open Sans"/>
                <a:ea typeface="Open Sans"/>
                <a:cs typeface="Open Sans"/>
                <a:sym typeface="Open Sans"/>
                <a:hlinkClick r:id="rId10">
                  <a:extLst>
                    <a:ext uri="{A12FA001-AC4F-418D-AE19-62706E023703}">
                      <ahyp:hlinkClr xmlns:ahyp="http://schemas.microsoft.com/office/drawing/2018/hyperlinkcolor" val="tx"/>
                    </a:ext>
                  </a:extLst>
                </a:hlinkClick>
              </a:rPr>
              <a:t>Research4Life</a:t>
            </a:r>
            <a:endParaRPr sz="1400" b="0" i="0" u="none" strike="noStrike" cap="none">
              <a:solidFill>
                <a:schemeClr val="dk2"/>
              </a:solidFill>
              <a:latin typeface="Open Sans"/>
              <a:ea typeface="Open Sans"/>
              <a:cs typeface="Open Sans"/>
              <a:sym typeface="Open Sans"/>
            </a:endParaRPr>
          </a:p>
        </p:txBody>
      </p:sp>
      <p:pic>
        <p:nvPicPr>
          <p:cNvPr id="34" name="Google Shape;34;p11"/>
          <p:cNvPicPr preferRelativeResize="0"/>
          <p:nvPr/>
        </p:nvPicPr>
        <p:blipFill rotWithShape="1">
          <a:blip r:embed="rId11">
            <a:alphaModFix/>
          </a:blip>
          <a:srcRect/>
          <a:stretch/>
        </p:blipFill>
        <p:spPr>
          <a:xfrm>
            <a:off x="920585" y="4609287"/>
            <a:ext cx="2268566" cy="75619"/>
          </a:xfrm>
          <a:prstGeom prst="rect">
            <a:avLst/>
          </a:prstGeom>
          <a:noFill/>
          <a:ln>
            <a:noFill/>
          </a:ln>
        </p:spPr>
      </p:pic>
      <p:pic>
        <p:nvPicPr>
          <p:cNvPr id="35" name="Google Shape;35;p11"/>
          <p:cNvPicPr preferRelativeResize="0"/>
          <p:nvPr/>
        </p:nvPicPr>
        <p:blipFill rotWithShape="1">
          <a:blip r:embed="rId12">
            <a:alphaModFix/>
          </a:blip>
          <a:srcRect/>
          <a:stretch/>
        </p:blipFill>
        <p:spPr>
          <a:xfrm>
            <a:off x="10127062" y="6012950"/>
            <a:ext cx="1804486" cy="568413"/>
          </a:xfrm>
          <a:prstGeom prst="rect">
            <a:avLst/>
          </a:prstGeom>
          <a:noFill/>
          <a:ln>
            <a:noFill/>
          </a:ln>
        </p:spPr>
      </p:pic>
      <p:sp>
        <p:nvSpPr>
          <p:cNvPr id="36" name="Google Shape;36;p11"/>
          <p:cNvSpPr txBox="1">
            <a:spLocks noGrp="1"/>
          </p:cNvSpPr>
          <p:nvPr>
            <p:ph type="title"/>
          </p:nvPr>
        </p:nvSpPr>
        <p:spPr>
          <a:xfrm>
            <a:off x="807984" y="3791125"/>
            <a:ext cx="10515600" cy="84200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 name="Google Shape;37;p11"/>
          <p:cNvSpPr txBox="1">
            <a:spLocks noGrp="1"/>
          </p:cNvSpPr>
          <p:nvPr>
            <p:ph type="body" idx="1"/>
          </p:nvPr>
        </p:nvSpPr>
        <p:spPr>
          <a:xfrm>
            <a:off x="807984" y="4873190"/>
            <a:ext cx="10515600" cy="63517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898989"/>
              </a:buClr>
              <a:buSzPts val="2000"/>
              <a:buFont typeface="Arial"/>
              <a:buNone/>
              <a:defRPr sz="2000" b="0" i="0" u="none" strike="noStrike" cap="none">
                <a:solidFill>
                  <a:srgbClr val="898989"/>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1825804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Titel en object">
  <p:cSld name="3_Titel en object">
    <p:spTree>
      <p:nvGrpSpPr>
        <p:cNvPr id="1" name="Shape 38"/>
        <p:cNvGrpSpPr/>
        <p:nvPr/>
      </p:nvGrpSpPr>
      <p:grpSpPr>
        <a:xfrm>
          <a:off x="0" y="0"/>
          <a:ext cx="0" cy="0"/>
          <a:chOff x="0" y="0"/>
          <a:chExt cx="0" cy="0"/>
        </a:xfrm>
      </p:grpSpPr>
      <p:sp>
        <p:nvSpPr>
          <p:cNvPr id="39" name="Google Shape;39;p12"/>
          <p:cNvSpPr txBox="1">
            <a:spLocks noGrp="1"/>
          </p:cNvSpPr>
          <p:nvPr>
            <p:ph type="body" idx="1"/>
          </p:nvPr>
        </p:nvSpPr>
        <p:spPr>
          <a:xfrm>
            <a:off x="838200" y="1554480"/>
            <a:ext cx="671068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40" name="Google Shape;40;p12"/>
          <p:cNvSpPr txBox="1">
            <a:spLocks noGrp="1"/>
          </p:cNvSpPr>
          <p:nvPr>
            <p:ph type="body" idx="2"/>
          </p:nvPr>
        </p:nvSpPr>
        <p:spPr>
          <a:xfrm>
            <a:off x="7548880" y="1554480"/>
            <a:ext cx="380492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41" name="Google Shape;41;p12"/>
          <p:cNvSpPr txBox="1">
            <a:spLocks noGrp="1"/>
          </p:cNvSpPr>
          <p:nvPr>
            <p:ph type="title"/>
          </p:nvPr>
        </p:nvSpPr>
        <p:spPr>
          <a:xfrm>
            <a:off x="838200" y="307412"/>
            <a:ext cx="10515600" cy="83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2" name="Google Shape;42;p12"/>
          <p:cNvPicPr preferRelativeResize="0"/>
          <p:nvPr/>
        </p:nvPicPr>
        <p:blipFill rotWithShape="1">
          <a:blip r:embed="rId2">
            <a:alphaModFix/>
          </a:blip>
          <a:srcRect/>
          <a:stretch/>
        </p:blipFill>
        <p:spPr>
          <a:xfrm>
            <a:off x="940463" y="1071505"/>
            <a:ext cx="2268566" cy="75619"/>
          </a:xfrm>
          <a:prstGeom prst="rect">
            <a:avLst/>
          </a:prstGeom>
          <a:noFill/>
          <a:ln>
            <a:noFill/>
          </a:ln>
        </p:spPr>
      </p:pic>
    </p:spTree>
    <p:extLst>
      <p:ext uri="{BB962C8B-B14F-4D97-AF65-F5344CB8AC3E}">
        <p14:creationId xmlns:p14="http://schemas.microsoft.com/office/powerpoint/2010/main" val="3852938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7"/>
          <p:cNvPicPr preferRelativeResize="0"/>
          <p:nvPr/>
        </p:nvPicPr>
        <p:blipFill rotWithShape="1">
          <a:blip r:embed="rId5">
            <a:alphaModFix/>
          </a:blip>
          <a:srcRect/>
          <a:stretch/>
        </p:blipFill>
        <p:spPr>
          <a:xfrm>
            <a:off x="10127062" y="6012950"/>
            <a:ext cx="1804486" cy="568413"/>
          </a:xfrm>
          <a:prstGeom prst="rect">
            <a:avLst/>
          </a:prstGeom>
          <a:noFill/>
          <a:ln>
            <a:noFill/>
          </a:ln>
        </p:spPr>
      </p:pic>
    </p:spTree>
    <p:extLst>
      <p:ext uri="{BB962C8B-B14F-4D97-AF65-F5344CB8AC3E}">
        <p14:creationId xmlns:p14="http://schemas.microsoft.com/office/powerpoint/2010/main" val="79338315"/>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osc.cam.ac.uk/open-acces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hyperlink" Target="https://libblog.osgoode.yorku.ca/tag/open-access-journals/#_ftn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oaj.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v2.sherpa.ac.uk/opendoar/"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re3data.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guides.himmelfarb.gwu.edu/PredatoryPublishing/RedFlag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hyperlink" Target="https://www.gatesfoundation.org/how-we-work/general-information/open-access-policy"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blog.okfn.org/2019/10/09/ethiopia-adopts-a-national-open-access-policy/"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re3data.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ec.europa.eu/digital-single-market/en/open-data"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eprints.rclis.org/2481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r4l@research4life.org" TargetMode="External"/><Relationship Id="rId2" Type="http://schemas.openxmlformats.org/officeDocument/2006/relationships/hyperlink" Target="http://www.research4life.org" TargetMode="External"/><Relationship Id="rId1" Type="http://schemas.openxmlformats.org/officeDocument/2006/relationships/slideLayout" Target="../slideLayouts/slideLayout2.xml"/><Relationship Id="rId5" Type="http://schemas.openxmlformats.org/officeDocument/2006/relationships/hyperlink" Target="http://www.research4life.org/newsletter" TargetMode="External"/><Relationship Id="rId4" Type="http://schemas.openxmlformats.org/officeDocument/2006/relationships/hyperlink" Target="http://www.research4life.org/trainin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sustainabledevelopment.un.org/sdgs"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3.jp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un.org/sustainabledevelopment/globalpartnerships/" TargetMode="External"/><Relationship Id="rId7"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hyperlink" Target="https://www.un.org/sustainabledevelopment/gender-equality/tnerships/" TargetMode="External"/><Relationship Id="rId10" Type="http://schemas.openxmlformats.org/officeDocument/2006/relationships/image" Target="../media/image30.png"/><Relationship Id="rId4" Type="http://schemas.openxmlformats.org/officeDocument/2006/relationships/hyperlink" Target="https://www.un.org/sustainabledevelopment/inequality/" TargetMode="External"/><Relationship Id="rId9" Type="http://schemas.openxmlformats.org/officeDocument/2006/relationships/image" Target="../media/image29.png"/></Relationships>
</file>

<file path=ppt/slides/_rels/slide29.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hyperlink" Target="mailto:r4l@research4lif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79537" y="4556973"/>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rmAutofit lnSpcReduction="10000"/>
          </a:bodyPr>
          <a:lstStyle/>
          <a:p>
            <a:pPr marL="0" indent="0">
              <a:buClr>
                <a:srgbClr val="FFFFFF"/>
              </a:buClr>
              <a:buSzPts val="3600"/>
            </a:pPr>
            <a:r>
              <a:rPr lang="ar-SA" sz="3600" dirty="0">
                <a:solidFill>
                  <a:srgbClr val="002060"/>
                </a:solidFill>
              </a:rPr>
              <a:t>نظره عامه علي المشهد العلمي </a:t>
            </a:r>
            <a:endParaRPr lang="en-US" sz="3600" dirty="0">
              <a:solidFill>
                <a:srgbClr val="002060"/>
              </a:solidFill>
            </a:endParaRPr>
          </a:p>
          <a:p>
            <a:pPr marL="0" lvl="0" indent="0" algn="ctr" rtl="0">
              <a:lnSpc>
                <a:spcPct val="100000"/>
              </a:lnSpc>
              <a:spcBef>
                <a:spcPts val="0"/>
              </a:spcBef>
              <a:spcAft>
                <a:spcPts val="0"/>
              </a:spcAft>
              <a:buClr>
                <a:srgbClr val="FFFFFF"/>
              </a:buClr>
              <a:buSzPts val="3600"/>
              <a:buNone/>
            </a:pPr>
            <a:endParaRPr sz="1850" dirty="0">
              <a:solidFill>
                <a:srgbClr val="004890"/>
              </a:solidFill>
              <a:latin typeface="Open Sans"/>
              <a:ea typeface="Open Sans"/>
              <a:cs typeface="Open Sans"/>
              <a:sym typeface="Open Sans"/>
            </a:endParaRPr>
          </a:p>
        </p:txBody>
      </p:sp>
      <p:sp>
        <p:nvSpPr>
          <p:cNvPr id="70" name="Google Shape;70;p38"/>
          <p:cNvSpPr txBox="1">
            <a:spLocks noGrp="1"/>
          </p:cNvSpPr>
          <p:nvPr>
            <p:ph type="ctrTitle"/>
          </p:nvPr>
        </p:nvSpPr>
        <p:spPr>
          <a:xfrm>
            <a:off x="1" y="2355801"/>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Clr>
                <a:schemeClr val="dk1"/>
              </a:buClr>
              <a:buSzPts val="4400"/>
              <a:buFont typeface="Gill Sans"/>
              <a:buNone/>
            </a:pP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Open Sans"/>
                <a:ea typeface="Open Sans"/>
                <a:cs typeface="Open Sans"/>
                <a:sym typeface="Open Sans"/>
              </a:rPr>
            </a:br>
            <a:br>
              <a:rPr lang="en-US" sz="3888" b="1" dirty="0">
                <a:solidFill>
                  <a:srgbClr val="004890"/>
                </a:solidFill>
                <a:latin typeface="Arial Rounded"/>
                <a:ea typeface="Arial Rounded"/>
                <a:cs typeface="Arial Rounded"/>
                <a:sym typeface="Arial Rounded"/>
              </a:rPr>
            </a:br>
            <a:endParaRPr sz="3888" b="1" dirty="0">
              <a:solidFill>
                <a:srgbClr val="004890"/>
              </a:solidFill>
              <a:latin typeface="Arial Rounded"/>
              <a:ea typeface="Arial Rounded"/>
              <a:cs typeface="Arial Rounded"/>
              <a:sym typeface="Arial Rounded"/>
            </a:endParaRPr>
          </a:p>
        </p:txBody>
      </p:sp>
      <p:sp>
        <p:nvSpPr>
          <p:cNvPr id="71" name="Google Shape;71;p38"/>
          <p:cNvSpPr txBox="1"/>
          <p:nvPr/>
        </p:nvSpPr>
        <p:spPr>
          <a:xfrm>
            <a:off x="-2" y="5606084"/>
            <a:ext cx="12192000" cy="307736"/>
          </a:xfrm>
          <a:prstGeom prst="rect">
            <a:avLst/>
          </a:prstGeom>
          <a:solidFill>
            <a:srgbClr val="586F7C"/>
          </a:solidFill>
          <a:ln>
            <a:noFill/>
          </a:ln>
        </p:spPr>
        <p:txBody>
          <a:bodyPr spcFirstLastPara="1" wrap="square" lIns="91425" tIns="45700" rIns="91425" bIns="45700" anchor="t" anchorCtr="0">
            <a:spAutoFit/>
          </a:bodyPr>
          <a:lstStyle/>
          <a:p>
            <a:pPr marL="0" algn="ctr" defTabSz="914400" rtl="1" eaLnBrk="1" latinLnBrk="0" hangingPunct="1"/>
            <a:r>
              <a:rPr lang="ar-SA" dirty="0">
                <a:solidFill>
                  <a:schemeClr val="bg1"/>
                </a:solidFill>
              </a:rPr>
              <a:t>مجموعات البحوث من أجل الحياة "</a:t>
            </a:r>
            <a:r>
              <a:rPr lang="en-US" dirty="0">
                <a:solidFill>
                  <a:schemeClr val="bg1"/>
                </a:solidFill>
              </a:rPr>
              <a:t>Research4Life"  </a:t>
            </a:r>
            <a:r>
              <a:rPr lang="ar-SA" dirty="0">
                <a:solidFill>
                  <a:schemeClr val="bg1"/>
                </a:solidFill>
              </a:rPr>
              <a:t>هي شراكة بين القطاعين العام والخاص للخمس مجموعات الآتية : </a:t>
            </a:r>
            <a:endParaRPr lang="en-US" dirty="0">
              <a:solidFill>
                <a:schemeClr val="bg1"/>
              </a:solidFill>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
        <p:nvSpPr>
          <p:cNvPr id="2" name="TextBox 1">
            <a:extLst>
              <a:ext uri="{FF2B5EF4-FFF2-40B4-BE49-F238E27FC236}">
                <a16:creationId xmlns:a16="http://schemas.microsoft.com/office/drawing/2014/main" id="{BA838BAD-762E-2B49-81AC-83CBB43DF6B5}"/>
              </a:ext>
            </a:extLst>
          </p:cNvPr>
          <p:cNvSpPr txBox="1"/>
          <p:nvPr/>
        </p:nvSpPr>
        <p:spPr>
          <a:xfrm>
            <a:off x="1385823" y="2317689"/>
            <a:ext cx="9579428" cy="2123658"/>
          </a:xfrm>
          <a:prstGeom prst="rect">
            <a:avLst/>
          </a:prstGeom>
          <a:noFill/>
        </p:spPr>
        <p:txBody>
          <a:bodyPr wrap="square" rtlCol="0">
            <a:spAutoFit/>
          </a:bodyPr>
          <a:lstStyle/>
          <a:p>
            <a:pPr algn="ctr"/>
            <a:r>
              <a:rPr lang="ar-SA" sz="4400" b="1" dirty="0">
                <a:solidFill>
                  <a:srgbClr val="002060"/>
                </a:solidFill>
              </a:rPr>
              <a:t>التواصل العلمي عن طريق النشر </a:t>
            </a:r>
            <a:endParaRPr lang="ar-EG" sz="4400" b="1" dirty="0">
              <a:solidFill>
                <a:srgbClr val="002060"/>
              </a:solidFill>
            </a:endParaRPr>
          </a:p>
          <a:p>
            <a:pPr algn="ctr"/>
            <a:r>
              <a:rPr lang="ar-EG" sz="4400" b="1" dirty="0">
                <a:solidFill>
                  <a:srgbClr val="002060"/>
                </a:solidFill>
              </a:rPr>
              <a:t>و</a:t>
            </a:r>
            <a:endParaRPr lang="en-US" sz="4400" b="1" dirty="0">
              <a:solidFill>
                <a:srgbClr val="002060"/>
              </a:solidFill>
            </a:endParaRPr>
          </a:p>
          <a:p>
            <a:pPr algn="ctr"/>
            <a:r>
              <a:rPr lang="en-US" sz="4400" b="1" dirty="0">
                <a:solidFill>
                  <a:srgbClr val="002060"/>
                </a:solidFill>
              </a:rPr>
              <a:t>Research4life</a:t>
            </a:r>
            <a:r>
              <a:rPr lang="ar-EG" sz="4400" b="1" dirty="0">
                <a:solidFill>
                  <a:srgbClr val="002060"/>
                </a:solidFill>
              </a:rPr>
              <a:t>"البحوث من أجل الحياة</a:t>
            </a:r>
            <a:r>
              <a:rPr lang="ar-SA" sz="4400" b="1" dirty="0">
                <a:solidFill>
                  <a:srgbClr val="002060"/>
                </a:solidFill>
              </a:rPr>
              <a:t>" </a:t>
            </a:r>
            <a:endParaRPr lang="en-US" sz="4400" b="1"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B95AA-09BE-BE42-9EB0-C704984E617C}"/>
              </a:ext>
            </a:extLst>
          </p:cNvPr>
          <p:cNvSpPr>
            <a:spLocks noGrp="1"/>
          </p:cNvSpPr>
          <p:nvPr>
            <p:ph type="title"/>
          </p:nvPr>
        </p:nvSpPr>
        <p:spPr>
          <a:xfrm>
            <a:off x="195942" y="378812"/>
            <a:ext cx="7794171" cy="1080900"/>
          </a:xfrm>
        </p:spPr>
        <p:txBody>
          <a:bodyPr/>
          <a:lstStyle/>
          <a:p>
            <a:pPr marR="0" algn="r" rtl="1">
              <a:lnSpc>
                <a:spcPct val="90000"/>
              </a:lnSpc>
              <a:spcBef>
                <a:spcPts val="0"/>
              </a:spcBef>
              <a:spcAft>
                <a:spcPts val="0"/>
              </a:spcAft>
              <a:buClr>
                <a:srgbClr val="FFFFFF"/>
              </a:buClr>
              <a:buSzPts val="3600"/>
              <a:buFont typeface="Trebuchet MS"/>
              <a:buNone/>
            </a:pPr>
            <a:r>
              <a:rPr lang="ar-SA" sz="3600" dirty="0">
                <a:solidFill>
                  <a:schemeClr val="bg2"/>
                </a:solidFill>
                <a:latin typeface="Open Sans"/>
                <a:ea typeface="Open Sans"/>
              </a:rPr>
              <a:t>القدرة علي تحمل تكاليف النشر وسهوله الوصول الي المادة العلمية المنشورة</a:t>
            </a:r>
            <a:endParaRPr lang="en-US" sz="3600" dirty="0">
              <a:solidFill>
                <a:schemeClr val="bg2"/>
              </a:solidFill>
              <a:latin typeface="Open Sans"/>
              <a:ea typeface="Open Sans"/>
              <a:cs typeface="Open Sans"/>
            </a:endParaRPr>
          </a:p>
        </p:txBody>
      </p:sp>
      <p:sp>
        <p:nvSpPr>
          <p:cNvPr id="3" name="Text Placeholder 2">
            <a:extLst>
              <a:ext uri="{FF2B5EF4-FFF2-40B4-BE49-F238E27FC236}">
                <a16:creationId xmlns:a16="http://schemas.microsoft.com/office/drawing/2014/main" id="{771420C6-8CE3-D549-91FE-52A7126845BD}"/>
              </a:ext>
            </a:extLst>
          </p:cNvPr>
          <p:cNvSpPr>
            <a:spLocks noGrp="1"/>
          </p:cNvSpPr>
          <p:nvPr>
            <p:ph type="body" idx="1"/>
          </p:nvPr>
        </p:nvSpPr>
        <p:spPr>
          <a:xfrm>
            <a:off x="0" y="1937656"/>
            <a:ext cx="12054839" cy="4265024"/>
          </a:xfrm>
        </p:spPr>
        <p:txBody>
          <a:bodyPr/>
          <a:lstStyle/>
          <a:p>
            <a:pPr algn="r" rtl="1">
              <a:buClr>
                <a:schemeClr val="bg2"/>
              </a:buClr>
              <a:buFont typeface="Arial" panose="020B0604020202020204" pitchFamily="34" charset="0"/>
              <a:buChar char="•"/>
            </a:pPr>
            <a:r>
              <a:rPr lang="ar-SA" sz="3000" dirty="0">
                <a:solidFill>
                  <a:schemeClr val="bg2"/>
                </a:solidFill>
              </a:rPr>
              <a:t>يقوم</a:t>
            </a:r>
            <a:r>
              <a:rPr lang="ar-SA" sz="2800" dirty="0">
                <a:solidFill>
                  <a:schemeClr val="bg2"/>
                </a:solidFill>
              </a:rPr>
              <a:t> </a:t>
            </a:r>
            <a:r>
              <a:rPr lang="ar-SA" sz="3000" dirty="0">
                <a:solidFill>
                  <a:schemeClr val="bg2"/>
                </a:solidFill>
              </a:rPr>
              <a:t>الناشرون باتفاقيات كبيره مع اتحاد من المكتبات حيث يقدمون حزم من المجلات بسعر مخفض.</a:t>
            </a:r>
          </a:p>
          <a:p>
            <a:pPr marR="0" algn="r" rtl="1">
              <a:lnSpc>
                <a:spcPct val="90000"/>
              </a:lnSpc>
              <a:spcBef>
                <a:spcPts val="1000"/>
              </a:spcBef>
              <a:spcAft>
                <a:spcPts val="0"/>
              </a:spcAft>
              <a:buClr>
                <a:schemeClr val="bg2"/>
              </a:buClr>
              <a:buSzPts val="2400"/>
              <a:buFont typeface="Arial" panose="020B0604020202020204" pitchFamily="34" charset="0"/>
              <a:buChar char="•"/>
            </a:pPr>
            <a:r>
              <a:rPr lang="ar-SA" sz="3000" dirty="0">
                <a:solidFill>
                  <a:schemeClr val="bg2"/>
                </a:solidFill>
              </a:rPr>
              <a:t>هذا النموذج من الاتفاقيات في تناقص مستمر في الوقت الحالي حيث انها لا تسمح للمكتبات بناء النموذج الأمثل في الحصول علي المواد العلمية المطلوبة </a:t>
            </a:r>
            <a:r>
              <a:rPr lang="ar-EG" sz="3000" dirty="0">
                <a:solidFill>
                  <a:schemeClr val="bg2"/>
                </a:solidFill>
              </a:rPr>
              <a:t>ل</a:t>
            </a:r>
            <a:r>
              <a:rPr lang="ar-SA" sz="3000" dirty="0">
                <a:solidFill>
                  <a:schemeClr val="bg2"/>
                </a:solidFill>
              </a:rPr>
              <a:t>لمترددين عليها وفي نفس الوقت ذات تكلفه عالية.</a:t>
            </a:r>
          </a:p>
          <a:p>
            <a:pPr marR="0" algn="r" rtl="1">
              <a:lnSpc>
                <a:spcPct val="90000"/>
              </a:lnSpc>
              <a:spcBef>
                <a:spcPts val="1000"/>
              </a:spcBef>
              <a:spcAft>
                <a:spcPts val="0"/>
              </a:spcAft>
              <a:buClr>
                <a:schemeClr val="bg2"/>
              </a:buClr>
              <a:buSzPts val="2400"/>
              <a:buFont typeface="Arial" panose="020B0604020202020204" pitchFamily="34" charset="0"/>
              <a:buChar char="•"/>
            </a:pPr>
            <a:r>
              <a:rPr lang="ar-SA" sz="3000" dirty="0">
                <a:solidFill>
                  <a:schemeClr val="bg2"/>
                </a:solidFill>
              </a:rPr>
              <a:t>وعدد المكتبات التي ألغت التعامل بنظام الاتفاقيات الكبيرة في تزايد مستمر.</a:t>
            </a:r>
          </a:p>
          <a:p>
            <a:pPr marR="0" algn="r" rtl="1">
              <a:lnSpc>
                <a:spcPct val="90000"/>
              </a:lnSpc>
              <a:spcBef>
                <a:spcPts val="1000"/>
              </a:spcBef>
              <a:spcAft>
                <a:spcPts val="0"/>
              </a:spcAft>
              <a:buClr>
                <a:schemeClr val="bg2"/>
              </a:buClr>
              <a:buSzPts val="2400"/>
              <a:buFont typeface="Arial" panose="020B0604020202020204" pitchFamily="34" charset="0"/>
              <a:buChar char="•"/>
            </a:pPr>
            <a:r>
              <a:rPr lang="ar-SA" sz="3000" dirty="0">
                <a:solidFill>
                  <a:schemeClr val="bg2"/>
                </a:solidFill>
              </a:rPr>
              <a:t>حثت حركة و استجابات الوصول الحر على خلق نموذج عمل بديل يسمى "الوصول الحر الذهبي".</a:t>
            </a:r>
          </a:p>
          <a:p>
            <a:pPr marL="457200" marR="0" indent="-381000" algn="r" rtl="1">
              <a:lnSpc>
                <a:spcPct val="90000"/>
              </a:lnSpc>
              <a:spcBef>
                <a:spcPts val="1000"/>
              </a:spcBef>
              <a:spcAft>
                <a:spcPts val="0"/>
              </a:spcAft>
              <a:buClr>
                <a:schemeClr val="tx1"/>
              </a:buClr>
              <a:buSzPts val="2400"/>
              <a:buFont typeface="Arial"/>
              <a:buChar char="●"/>
            </a:pPr>
            <a:endParaRPr lang="ar-SA" sz="2800" dirty="0">
              <a:solidFill>
                <a:schemeClr val="tx1"/>
              </a:solidFill>
            </a:endParaRPr>
          </a:p>
          <a:p>
            <a:pPr marL="457200" marR="0" indent="-381000" algn="r" rtl="1">
              <a:lnSpc>
                <a:spcPct val="90000"/>
              </a:lnSpc>
              <a:spcBef>
                <a:spcPts val="1000"/>
              </a:spcBef>
              <a:spcAft>
                <a:spcPts val="0"/>
              </a:spcAft>
              <a:buClr>
                <a:schemeClr val="tx1"/>
              </a:buClr>
              <a:buSzPts val="2400"/>
              <a:buFont typeface="Arial"/>
              <a:buChar char="●"/>
            </a:pPr>
            <a:endParaRPr lang="ar-SA" sz="2800" dirty="0">
              <a:solidFill>
                <a:schemeClr val="tx1"/>
              </a:solidFill>
            </a:endParaRPr>
          </a:p>
          <a:p>
            <a:pPr marL="457200" marR="0" indent="-381000" algn="r" rtl="1">
              <a:lnSpc>
                <a:spcPct val="90000"/>
              </a:lnSpc>
              <a:spcBef>
                <a:spcPts val="1000"/>
              </a:spcBef>
              <a:spcAft>
                <a:spcPts val="0"/>
              </a:spcAft>
              <a:buClr>
                <a:schemeClr val="tx1"/>
              </a:buClr>
              <a:buSzPts val="2400"/>
              <a:buFont typeface="Arial"/>
              <a:buChar char="●"/>
            </a:pPr>
            <a:endParaRPr lang="ar-SA" sz="2800" dirty="0">
              <a:solidFill>
                <a:schemeClr val="tx1"/>
              </a:solidFill>
            </a:endParaRPr>
          </a:p>
          <a:p>
            <a:pPr marL="457200" marR="0" indent="-381000" algn="r" rtl="1">
              <a:lnSpc>
                <a:spcPct val="90000"/>
              </a:lnSpc>
              <a:spcBef>
                <a:spcPts val="1000"/>
              </a:spcBef>
              <a:spcAft>
                <a:spcPts val="0"/>
              </a:spcAft>
              <a:buClr>
                <a:schemeClr val="tx1"/>
              </a:buClr>
              <a:buSzPts val="2400"/>
              <a:buFont typeface="Arial"/>
              <a:buChar char="●"/>
            </a:pPr>
            <a:endParaRPr lang="ar-SA" sz="2800" dirty="0">
              <a:solidFill>
                <a:schemeClr val="tx1"/>
              </a:solidFill>
            </a:endParaRPr>
          </a:p>
          <a:p>
            <a:pPr marL="457200" marR="0" indent="-381000" algn="r" rtl="1">
              <a:lnSpc>
                <a:spcPct val="90000"/>
              </a:lnSpc>
              <a:spcBef>
                <a:spcPts val="1000"/>
              </a:spcBef>
              <a:spcAft>
                <a:spcPts val="0"/>
              </a:spcAft>
              <a:buClr>
                <a:schemeClr val="tx1"/>
              </a:buClr>
              <a:buSzPts val="2400"/>
              <a:buFont typeface="Arial"/>
              <a:buChar char="●"/>
            </a:pPr>
            <a:endParaRPr lang="ar-SA" sz="2800" dirty="0">
              <a:solidFill>
                <a:schemeClr val="tx1"/>
              </a:solidFill>
            </a:endParaRPr>
          </a:p>
          <a:p>
            <a:pPr marL="457200" marR="0" indent="-381000" algn="r" rtl="1">
              <a:lnSpc>
                <a:spcPct val="90000"/>
              </a:lnSpc>
              <a:spcBef>
                <a:spcPts val="1000"/>
              </a:spcBef>
              <a:spcAft>
                <a:spcPts val="0"/>
              </a:spcAft>
              <a:buClr>
                <a:schemeClr val="tx1"/>
              </a:buClr>
              <a:buSzPts val="2400"/>
              <a:buFont typeface="Arial"/>
              <a:buChar char="●"/>
            </a:pPr>
            <a:endParaRPr lang="en-US" sz="2800" dirty="0">
              <a:solidFill>
                <a:schemeClr val="tx1"/>
              </a:solidFill>
            </a:endParaRPr>
          </a:p>
        </p:txBody>
      </p:sp>
    </p:spTree>
    <p:extLst>
      <p:ext uri="{BB962C8B-B14F-4D97-AF65-F5344CB8AC3E}">
        <p14:creationId xmlns:p14="http://schemas.microsoft.com/office/powerpoint/2010/main" val="2323477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2BCDD-0031-4748-9CB1-AF5717FD9F80}"/>
              </a:ext>
            </a:extLst>
          </p:cNvPr>
          <p:cNvSpPr>
            <a:spLocks noGrp="1"/>
          </p:cNvSpPr>
          <p:nvPr>
            <p:ph type="title"/>
          </p:nvPr>
        </p:nvSpPr>
        <p:spPr>
          <a:xfrm>
            <a:off x="680321" y="291545"/>
            <a:ext cx="6973082" cy="1080900"/>
          </a:xfrm>
        </p:spPr>
        <p:txBody>
          <a:bodyPr/>
          <a:lstStyle/>
          <a:p>
            <a:pPr marR="0" algn="r" rtl="1">
              <a:lnSpc>
                <a:spcPct val="90000"/>
              </a:lnSpc>
              <a:spcBef>
                <a:spcPts val="0"/>
              </a:spcBef>
              <a:spcAft>
                <a:spcPts val="0"/>
              </a:spcAft>
              <a:buClr>
                <a:srgbClr val="FFFFFF"/>
              </a:buClr>
              <a:buSzPts val="3600"/>
              <a:buFont typeface="Trebuchet MS"/>
              <a:buNone/>
            </a:pPr>
            <a:r>
              <a:rPr lang="ar-SA" sz="4400" dirty="0">
                <a:solidFill>
                  <a:schemeClr val="bg2"/>
                </a:solidFill>
                <a:latin typeface="Open Sans"/>
                <a:ea typeface="Open Sans"/>
              </a:rPr>
              <a:t>حركة الوصول الحر</a:t>
            </a:r>
            <a:endParaRPr lang="en-US" sz="4400" dirty="0">
              <a:solidFill>
                <a:schemeClr val="bg2"/>
              </a:solidFill>
              <a:latin typeface="Open Sans"/>
              <a:ea typeface="Open Sans"/>
            </a:endParaRPr>
          </a:p>
        </p:txBody>
      </p:sp>
      <p:sp>
        <p:nvSpPr>
          <p:cNvPr id="3" name="Text Placeholder 2">
            <a:extLst>
              <a:ext uri="{FF2B5EF4-FFF2-40B4-BE49-F238E27FC236}">
                <a16:creationId xmlns:a16="http://schemas.microsoft.com/office/drawing/2014/main" id="{BBB78E62-F37B-244F-8AC9-DA52C088F3D0}"/>
              </a:ext>
            </a:extLst>
          </p:cNvPr>
          <p:cNvSpPr>
            <a:spLocks noGrp="1"/>
          </p:cNvSpPr>
          <p:nvPr>
            <p:ph type="body" idx="1"/>
          </p:nvPr>
        </p:nvSpPr>
        <p:spPr>
          <a:xfrm>
            <a:off x="261258" y="1654629"/>
            <a:ext cx="7053942" cy="4846137"/>
          </a:xfrm>
        </p:spPr>
        <p:txBody>
          <a:bodyPr/>
          <a:lstStyle/>
          <a:p>
            <a:pPr algn="r" rtl="1">
              <a:buClr>
                <a:schemeClr val="bg2"/>
              </a:buClr>
              <a:buFont typeface="Arial" panose="020B0604020202020204" pitchFamily="34" charset="0"/>
              <a:buChar char="•"/>
            </a:pPr>
            <a:r>
              <a:rPr lang="ar-SA" sz="2800" dirty="0">
                <a:solidFill>
                  <a:schemeClr val="bg2"/>
                </a:solidFill>
              </a:rPr>
              <a:t>بدأ</a:t>
            </a:r>
            <a:r>
              <a:rPr lang="ar-SA" dirty="0">
                <a:solidFill>
                  <a:schemeClr val="bg2"/>
                </a:solidFill>
              </a:rPr>
              <a:t> </a:t>
            </a:r>
            <a:r>
              <a:rPr lang="ar-SA" sz="2800" dirty="0">
                <a:solidFill>
                  <a:schemeClr val="bg2"/>
                </a:solidFill>
              </a:rPr>
              <a:t>العلماء الحركة في عام ١٩٩١م بمسودات الأرشيف الحر الخاص بالفيزياء والمسمى </a:t>
            </a:r>
            <a:r>
              <a:rPr lang="en-US" sz="2800" dirty="0">
                <a:solidFill>
                  <a:schemeClr val="bg2"/>
                </a:solidFill>
              </a:rPr>
              <a:t>“arXiv”</a:t>
            </a:r>
            <a:r>
              <a:rPr lang="ar-SA" sz="2800" dirty="0">
                <a:solidFill>
                  <a:schemeClr val="bg2"/>
                </a:solidFill>
              </a:rPr>
              <a:t>.</a:t>
            </a:r>
          </a:p>
          <a:p>
            <a:pPr algn="r" rtl="1">
              <a:buClr>
                <a:schemeClr val="bg2"/>
              </a:buClr>
              <a:buFont typeface="Arial" panose="020B0604020202020204" pitchFamily="34" charset="0"/>
              <a:buChar char="•"/>
            </a:pPr>
            <a:r>
              <a:rPr lang="ar-SA" sz="2800" dirty="0">
                <a:solidFill>
                  <a:schemeClr val="bg2"/>
                </a:solidFill>
              </a:rPr>
              <a:t>اكتسب الوصول الحر زخمًا على مدار الألفية من خلال الدعوات إلى أن الإنتاج العلمي - وخاصة البحوث الممولة من القطاع العام - يجب أن يكون متاحًا مجانًا.</a:t>
            </a:r>
          </a:p>
          <a:p>
            <a:pPr algn="r" rtl="1">
              <a:buClr>
                <a:schemeClr val="bg2"/>
              </a:buClr>
              <a:buFont typeface="Arial" panose="020B0604020202020204" pitchFamily="34" charset="0"/>
              <a:buChar char="•"/>
            </a:pPr>
            <a:r>
              <a:rPr lang="ar-SA" sz="2800" dirty="0">
                <a:solidFill>
                  <a:schemeClr val="bg2"/>
                </a:solidFill>
              </a:rPr>
              <a:t>الوصول الحر يجعل البحث الأصلي متاحاً مجاناً علي الإنترنت دون اي قيود لحقوق الملكية او قيود حول اعاده الاستعمال.</a:t>
            </a:r>
          </a:p>
          <a:p>
            <a:pPr algn="r" rtl="1">
              <a:buClr>
                <a:schemeClr val="bg2"/>
              </a:buClr>
              <a:buFont typeface="Arial" panose="020B0604020202020204" pitchFamily="34" charset="0"/>
              <a:buChar char="•"/>
            </a:pPr>
            <a:r>
              <a:rPr lang="ar-SA" sz="2800" dirty="0">
                <a:solidFill>
                  <a:schemeClr val="bg2"/>
                </a:solidFill>
              </a:rPr>
              <a:t> يجب ألا يكون الإنتاج العلمي </a:t>
            </a:r>
            <a:r>
              <a:rPr lang="ar-EG" sz="2800" dirty="0">
                <a:solidFill>
                  <a:schemeClr val="bg2"/>
                </a:solidFill>
              </a:rPr>
              <a:t>مغلقاً او محظوراً </a:t>
            </a:r>
            <a:r>
              <a:rPr lang="ar-SA" sz="2800" dirty="0">
                <a:solidFill>
                  <a:schemeClr val="bg2"/>
                </a:solidFill>
              </a:rPr>
              <a:t>خلف جدران حظر الاشتراك غير المدفوع التي تتطلب الدفع للوصول إلى مخرجات البحث العلمي.</a:t>
            </a:r>
          </a:p>
          <a:p>
            <a:pPr marL="76200" indent="0" algn="r" rtl="1">
              <a:buClr>
                <a:schemeClr val="tx1"/>
              </a:buClr>
              <a:buNone/>
            </a:pPr>
            <a:endParaRPr lang="ar-SA" dirty="0">
              <a:solidFill>
                <a:schemeClr val="tx1"/>
              </a:solidFill>
            </a:endParaRPr>
          </a:p>
        </p:txBody>
      </p:sp>
      <p:pic>
        <p:nvPicPr>
          <p:cNvPr id="4" name="Google Shape;152;p8">
            <a:hlinkClick r:id="rId3"/>
            <a:extLst>
              <a:ext uri="{FF2B5EF4-FFF2-40B4-BE49-F238E27FC236}">
                <a16:creationId xmlns:a16="http://schemas.microsoft.com/office/drawing/2014/main" id="{4B530C52-33DC-9B40-9C26-1829BF338517}"/>
              </a:ext>
            </a:extLst>
          </p:cNvPr>
          <p:cNvPicPr preferRelativeResize="0"/>
          <p:nvPr/>
        </p:nvPicPr>
        <p:blipFill>
          <a:blip r:embed="rId4">
            <a:alphaModFix/>
          </a:blip>
          <a:stretch>
            <a:fillRect/>
          </a:stretch>
        </p:blipFill>
        <p:spPr>
          <a:xfrm>
            <a:off x="7406150" y="2229231"/>
            <a:ext cx="4785850" cy="3958026"/>
          </a:xfrm>
          <a:prstGeom prst="rect">
            <a:avLst/>
          </a:prstGeom>
          <a:noFill/>
          <a:ln>
            <a:noFill/>
          </a:ln>
        </p:spPr>
      </p:pic>
      <p:sp>
        <p:nvSpPr>
          <p:cNvPr id="5" name="TextBox 4">
            <a:extLst>
              <a:ext uri="{FF2B5EF4-FFF2-40B4-BE49-F238E27FC236}">
                <a16:creationId xmlns:a16="http://schemas.microsoft.com/office/drawing/2014/main" id="{E82D53B9-A8CB-C042-9ACE-5B55F1FC94B0}"/>
              </a:ext>
            </a:extLst>
          </p:cNvPr>
          <p:cNvSpPr txBox="1"/>
          <p:nvPr/>
        </p:nvSpPr>
        <p:spPr>
          <a:xfrm>
            <a:off x="7814877" y="5936273"/>
            <a:ext cx="3786496" cy="738664"/>
          </a:xfrm>
          <a:prstGeom prst="rect">
            <a:avLst/>
          </a:prstGeom>
          <a:noFill/>
        </p:spPr>
        <p:txBody>
          <a:bodyPr wrap="square" rtlCol="0">
            <a:spAutoFit/>
          </a:bodyPr>
          <a:lstStyle/>
          <a:p>
            <a:r>
              <a:rPr lang="en-US" dirty="0">
                <a:solidFill>
                  <a:schemeClr val="dk1"/>
                </a:solidFill>
                <a:latin typeface="Open Sans"/>
                <a:ea typeface="Open Sans"/>
                <a:cs typeface="Open Sans"/>
                <a:sym typeface="Open Sans"/>
              </a:rPr>
              <a:t>source: </a:t>
            </a:r>
            <a:r>
              <a:rPr lang="en-US" u="sng" dirty="0">
                <a:solidFill>
                  <a:schemeClr val="accent5"/>
                </a:solidFill>
                <a:latin typeface="Open Sans"/>
                <a:ea typeface="Open Sans"/>
                <a:cs typeface="Open Sans"/>
                <a:sym typeface="Open Sans"/>
                <a:hlinkClick r:id="rId3"/>
              </a:rPr>
              <a:t>https://osc.cam.ac.uk/open-access</a:t>
            </a:r>
            <a:r>
              <a:rPr lang="en-US" dirty="0">
                <a:solidFill>
                  <a:schemeClr val="dk1"/>
                </a:solidFill>
                <a:latin typeface="Open Sans"/>
                <a:ea typeface="Open Sans"/>
                <a:cs typeface="Open Sans"/>
                <a:sym typeface="Open Sans"/>
              </a:rPr>
              <a:t> Accessed:16 June 2020 </a:t>
            </a:r>
          </a:p>
          <a:p>
            <a:endParaRPr lang="en-US" dirty="0"/>
          </a:p>
        </p:txBody>
      </p:sp>
    </p:spTree>
    <p:extLst>
      <p:ext uri="{BB962C8B-B14F-4D97-AF65-F5344CB8AC3E}">
        <p14:creationId xmlns:p14="http://schemas.microsoft.com/office/powerpoint/2010/main" val="1843384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FD0040-6002-624E-89B3-D2DCF3744B71}"/>
              </a:ext>
            </a:extLst>
          </p:cNvPr>
          <p:cNvSpPr>
            <a:spLocks noGrp="1"/>
          </p:cNvSpPr>
          <p:nvPr>
            <p:ph type="title"/>
          </p:nvPr>
        </p:nvSpPr>
        <p:spPr>
          <a:xfrm>
            <a:off x="-527479" y="397847"/>
            <a:ext cx="8293616" cy="1080900"/>
          </a:xfrm>
        </p:spPr>
        <p:txBody>
          <a:bodyPr/>
          <a:lstStyle/>
          <a:p>
            <a:pPr marR="0" algn="r" rtl="1">
              <a:lnSpc>
                <a:spcPct val="90000"/>
              </a:lnSpc>
              <a:spcBef>
                <a:spcPts val="0"/>
              </a:spcBef>
              <a:spcAft>
                <a:spcPts val="0"/>
              </a:spcAft>
              <a:buClr>
                <a:srgbClr val="FFFFFF"/>
              </a:buClr>
              <a:buSzPts val="3600"/>
              <a:buFont typeface="Trebuchet MS"/>
              <a:buNone/>
            </a:pPr>
            <a:r>
              <a:rPr lang="ar-SA" sz="4400" dirty="0">
                <a:solidFill>
                  <a:schemeClr val="bg2"/>
                </a:solidFill>
                <a:latin typeface="Open Sans"/>
                <a:ea typeface="Open Sans"/>
              </a:rPr>
              <a:t>نماذج الوصول الحر</a:t>
            </a:r>
            <a:endParaRPr lang="en-US" sz="4400" dirty="0">
              <a:solidFill>
                <a:schemeClr val="bg2"/>
              </a:solidFill>
              <a:latin typeface="Open Sans"/>
              <a:ea typeface="Open Sans"/>
            </a:endParaRPr>
          </a:p>
        </p:txBody>
      </p:sp>
      <p:sp>
        <p:nvSpPr>
          <p:cNvPr id="8" name="Google Shape;162;g829bd93e03_0_0">
            <a:extLst>
              <a:ext uri="{FF2B5EF4-FFF2-40B4-BE49-F238E27FC236}">
                <a16:creationId xmlns:a16="http://schemas.microsoft.com/office/drawing/2014/main" id="{AFF147BC-A5DB-9B45-851D-36CABBE50CAA}"/>
              </a:ext>
            </a:extLst>
          </p:cNvPr>
          <p:cNvSpPr txBox="1"/>
          <p:nvPr/>
        </p:nvSpPr>
        <p:spPr>
          <a:xfrm>
            <a:off x="680321" y="6391957"/>
            <a:ext cx="7198200" cy="23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t>Source: </a:t>
            </a:r>
            <a:r>
              <a:rPr lang="en-US" sz="1200" u="sng" dirty="0">
                <a:solidFill>
                  <a:schemeClr val="hlink"/>
                </a:solidFill>
                <a:hlinkClick r:id="rId3"/>
              </a:rPr>
              <a:t>https://libblog.osgoode.yorku.ca/tag/open-access-journals/#_ftn1</a:t>
            </a:r>
            <a:r>
              <a:rPr lang="en-US" sz="1200" dirty="0"/>
              <a:t> Accessed:16 June 2020</a:t>
            </a:r>
            <a:endParaRPr sz="1200" dirty="0"/>
          </a:p>
        </p:txBody>
      </p:sp>
      <p:graphicFrame>
        <p:nvGraphicFramePr>
          <p:cNvPr id="2" name="Table 1">
            <a:extLst>
              <a:ext uri="{FF2B5EF4-FFF2-40B4-BE49-F238E27FC236}">
                <a16:creationId xmlns:a16="http://schemas.microsoft.com/office/drawing/2014/main" id="{6094E5A7-A188-6A93-9DF2-F52B774BDAD9}"/>
              </a:ext>
            </a:extLst>
          </p:cNvPr>
          <p:cNvGraphicFramePr>
            <a:graphicFrameLocks noGrp="1"/>
          </p:cNvGraphicFramePr>
          <p:nvPr>
            <p:extLst>
              <p:ext uri="{D42A27DB-BD31-4B8C-83A1-F6EECF244321}">
                <p14:modId xmlns:p14="http://schemas.microsoft.com/office/powerpoint/2010/main" val="4191248941"/>
              </p:ext>
            </p:extLst>
          </p:nvPr>
        </p:nvGraphicFramePr>
        <p:xfrm>
          <a:off x="0" y="1709320"/>
          <a:ext cx="12192000" cy="4386567"/>
        </p:xfrm>
        <a:graphic>
          <a:graphicData uri="http://schemas.openxmlformats.org/drawingml/2006/table">
            <a:tbl>
              <a:tblPr firstRow="1" bandRow="1">
                <a:tableStyleId>{5940675A-B579-460E-94D1-54222C63F5DA}</a:tableStyleId>
              </a:tblPr>
              <a:tblGrid>
                <a:gridCol w="5958840">
                  <a:extLst>
                    <a:ext uri="{9D8B030D-6E8A-4147-A177-3AD203B41FA5}">
                      <a16:colId xmlns:a16="http://schemas.microsoft.com/office/drawing/2014/main" val="490729674"/>
                    </a:ext>
                  </a:extLst>
                </a:gridCol>
                <a:gridCol w="6233160">
                  <a:extLst>
                    <a:ext uri="{9D8B030D-6E8A-4147-A177-3AD203B41FA5}">
                      <a16:colId xmlns:a16="http://schemas.microsoft.com/office/drawing/2014/main" val="1882869452"/>
                    </a:ext>
                  </a:extLst>
                </a:gridCol>
              </a:tblGrid>
              <a:tr h="519581">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ar-SA" sz="2800" b="1" i="0" u="none" strike="noStrike" cap="none" dirty="0">
                          <a:solidFill>
                            <a:schemeClr val="bg2"/>
                          </a:solidFill>
                          <a:latin typeface="+mn-lt"/>
                          <a:ea typeface="+mn-ea"/>
                          <a:cs typeface="+mn-cs"/>
                          <a:sym typeface="Arial"/>
                        </a:rPr>
                        <a:t>الوصول الحر الذهبي</a:t>
                      </a:r>
                      <a:r>
                        <a:rPr lang="en-US" sz="2800" b="1" i="0" u="none" strike="noStrike" cap="none" dirty="0">
                          <a:solidFill>
                            <a:schemeClr val="bg2"/>
                          </a:solidFill>
                          <a:latin typeface="+mn-lt"/>
                          <a:ea typeface="+mn-ea"/>
                          <a:cs typeface="+mn-cs"/>
                          <a:sym typeface="Arial"/>
                        </a:rPr>
                        <a:t> </a:t>
                      </a:r>
                    </a:p>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r>
                        <a:rPr lang="en-US" sz="2800" b="1" i="0" u="none" strike="noStrike" cap="none" dirty="0">
                          <a:solidFill>
                            <a:schemeClr val="bg2"/>
                          </a:solidFill>
                          <a:latin typeface="+mn-lt"/>
                          <a:ea typeface="+mn-ea"/>
                          <a:cs typeface="+mn-cs"/>
                          <a:sym typeface="Arial"/>
                        </a:rPr>
                        <a:t>Gold Open Access</a:t>
                      </a:r>
                    </a:p>
                  </a:txBody>
                  <a:tcPr/>
                </a:tc>
                <a:tc>
                  <a:txBody>
                    <a:bodyPr/>
                    <a:lstStyle/>
                    <a:p>
                      <a:pPr marL="0" marR="0" lvl="0" indent="0" algn="r" defTabSz="1000125" rtl="1" eaLnBrk="1" fontAlgn="auto" latinLnBrk="0" hangingPunct="1">
                        <a:lnSpc>
                          <a:spcPct val="100000"/>
                        </a:lnSpc>
                        <a:spcBef>
                          <a:spcPts val="0"/>
                        </a:spcBef>
                        <a:spcAft>
                          <a:spcPts val="0"/>
                        </a:spcAft>
                        <a:buClr>
                          <a:srgbClr val="000000"/>
                        </a:buClr>
                        <a:buSzTx/>
                        <a:buFont typeface="Arial"/>
                        <a:buNone/>
                        <a:tabLst/>
                        <a:defRPr/>
                      </a:pPr>
                      <a:r>
                        <a:rPr lang="ar-SA" sz="2800" b="1" i="0" u="none" strike="noStrike" cap="none" dirty="0">
                          <a:solidFill>
                            <a:schemeClr val="bg2"/>
                          </a:solidFill>
                          <a:latin typeface="+mn-lt"/>
                          <a:ea typeface="+mn-ea"/>
                          <a:cs typeface="+mn-cs"/>
                          <a:sym typeface="Arial"/>
                        </a:rPr>
                        <a:t>الوصول الحر الأخضر</a:t>
                      </a:r>
                      <a:r>
                        <a:rPr lang="en-US" sz="2800" b="1" i="0" u="none" strike="noStrike" cap="none" dirty="0">
                          <a:solidFill>
                            <a:schemeClr val="bg2"/>
                          </a:solidFill>
                          <a:latin typeface="+mn-lt"/>
                          <a:ea typeface="+mn-ea"/>
                          <a:cs typeface="+mn-cs"/>
                          <a:sym typeface="Arial"/>
                        </a:rPr>
                        <a:t>       </a:t>
                      </a:r>
                    </a:p>
                    <a:p>
                      <a:pPr marL="0" marR="0" lvl="0" indent="0" algn="l" defTabSz="1000125" rtl="1" eaLnBrk="1" fontAlgn="auto" latinLnBrk="0" hangingPunct="1">
                        <a:lnSpc>
                          <a:spcPct val="100000"/>
                        </a:lnSpc>
                        <a:spcBef>
                          <a:spcPts val="0"/>
                        </a:spcBef>
                        <a:spcAft>
                          <a:spcPts val="0"/>
                        </a:spcAft>
                        <a:buClr>
                          <a:srgbClr val="000000"/>
                        </a:buClr>
                        <a:buSzTx/>
                        <a:buFont typeface="Arial"/>
                        <a:buNone/>
                        <a:tabLst/>
                        <a:defRPr/>
                      </a:pPr>
                      <a:r>
                        <a:rPr lang="en-US" sz="2800" b="1" i="0" u="none" strike="noStrike" cap="none" dirty="0">
                          <a:solidFill>
                            <a:schemeClr val="bg2"/>
                          </a:solidFill>
                          <a:latin typeface="+mn-lt"/>
                          <a:ea typeface="+mn-ea"/>
                          <a:cs typeface="+mn-cs"/>
                          <a:sym typeface="Arial"/>
                        </a:rPr>
                        <a:t>Green Open Access</a:t>
                      </a:r>
                      <a:endParaRPr lang="en-US" sz="2600" b="1" i="0" u="none" strike="noStrike" cap="none" dirty="0">
                        <a:solidFill>
                          <a:schemeClr val="bg2"/>
                        </a:solidFill>
                        <a:latin typeface="+mn-lt"/>
                        <a:ea typeface="+mn-ea"/>
                        <a:cs typeface="+mn-cs"/>
                        <a:sym typeface="Arial"/>
                      </a:endParaRPr>
                    </a:p>
                  </a:txBody>
                  <a:tcPr/>
                </a:tc>
                <a:extLst>
                  <a:ext uri="{0D108BD9-81ED-4DB2-BD59-A6C34878D82A}">
                    <a16:rowId xmlns:a16="http://schemas.microsoft.com/office/drawing/2014/main" val="4171625387"/>
                  </a:ext>
                </a:extLst>
              </a:tr>
              <a:tr h="781469">
                <a:tc>
                  <a:txBody>
                    <a:bodyPr/>
                    <a:lstStyle/>
                    <a:p>
                      <a:pPr marR="0" algn="r" rtl="1">
                        <a:lnSpc>
                          <a:spcPct val="100000"/>
                        </a:lnSpc>
                        <a:spcBef>
                          <a:spcPts val="0"/>
                        </a:spcBef>
                        <a:spcAft>
                          <a:spcPts val="0"/>
                        </a:spcAft>
                        <a:buClr>
                          <a:srgbClr val="000000"/>
                        </a:buClr>
                        <a:buFont typeface="Arial"/>
                      </a:pPr>
                      <a:r>
                        <a:rPr lang="ar-SA" sz="2200" dirty="0">
                          <a:solidFill>
                            <a:schemeClr val="bg2"/>
                          </a:solidFill>
                        </a:rPr>
                        <a:t>يتم نشر المقالات العلمية في مجلات مفتوحه او </a:t>
                      </a:r>
                      <a:r>
                        <a:rPr lang="ar-EG" sz="2200" dirty="0">
                          <a:solidFill>
                            <a:schemeClr val="bg2"/>
                          </a:solidFill>
                        </a:rPr>
                        <a:t>مختلطة.</a:t>
                      </a:r>
                      <a:endParaRPr lang="en-US" sz="2200" dirty="0">
                        <a:solidFill>
                          <a:schemeClr val="bg2"/>
                        </a:solidFill>
                      </a:endParaRPr>
                    </a:p>
                  </a:txBody>
                  <a:tcPr>
                    <a:solidFill>
                      <a:srgbClr val="FFC000"/>
                    </a:solidFill>
                  </a:tcPr>
                </a:tc>
                <a:tc>
                  <a:txBody>
                    <a:bodyPr/>
                    <a:lstStyle/>
                    <a:p>
                      <a:pPr marR="0" algn="r" rtl="1">
                        <a:lnSpc>
                          <a:spcPct val="100000"/>
                        </a:lnSpc>
                        <a:spcBef>
                          <a:spcPts val="0"/>
                        </a:spcBef>
                        <a:spcAft>
                          <a:spcPts val="0"/>
                        </a:spcAft>
                        <a:buClr>
                          <a:srgbClr val="000000"/>
                        </a:buClr>
                        <a:buFont typeface="Arial"/>
                      </a:pPr>
                      <a:r>
                        <a:rPr lang="ar-SA" sz="2200" dirty="0">
                          <a:solidFill>
                            <a:schemeClr val="bg2"/>
                          </a:solidFill>
                        </a:rPr>
                        <a:t>يتم فهرسه المقالات علي مستودعات ارشفه ( مؤسسيه او</a:t>
                      </a:r>
                      <a:r>
                        <a:rPr lang="en-US" sz="2200" dirty="0">
                          <a:solidFill>
                            <a:schemeClr val="bg2"/>
                          </a:solidFill>
                        </a:rPr>
                        <a:t> </a:t>
                      </a:r>
                      <a:r>
                        <a:rPr lang="ar-SA" sz="2200" dirty="0">
                          <a:solidFill>
                            <a:schemeClr val="bg2"/>
                          </a:solidFill>
                        </a:rPr>
                        <a:t>شخصيه) او مواقع الكترونيه وذلك بعد عمليه النشر</a:t>
                      </a:r>
                      <a:r>
                        <a:rPr lang="en-US" sz="2200" dirty="0">
                          <a:solidFill>
                            <a:schemeClr val="bg2"/>
                          </a:solidFill>
                        </a:rPr>
                        <a:t>.</a:t>
                      </a:r>
                      <a:r>
                        <a:rPr lang="ar-SA" sz="2200" dirty="0">
                          <a:solidFill>
                            <a:schemeClr val="bg2"/>
                          </a:solidFill>
                        </a:rPr>
                        <a:t> </a:t>
                      </a:r>
                      <a:endParaRPr lang="en-US" sz="2200" dirty="0">
                        <a:solidFill>
                          <a:schemeClr val="bg2"/>
                        </a:solidFill>
                      </a:endParaRPr>
                    </a:p>
                  </a:txBody>
                  <a:tcPr>
                    <a:solidFill>
                      <a:srgbClr val="92D050"/>
                    </a:solidFill>
                  </a:tcPr>
                </a:tc>
                <a:extLst>
                  <a:ext uri="{0D108BD9-81ED-4DB2-BD59-A6C34878D82A}">
                    <a16:rowId xmlns:a16="http://schemas.microsoft.com/office/drawing/2014/main" val="2762175622"/>
                  </a:ext>
                </a:extLst>
              </a:tr>
              <a:tr h="1022212">
                <a:tc>
                  <a:txBody>
                    <a:bodyPr/>
                    <a:lstStyle/>
                    <a:p>
                      <a:pPr marR="0" algn="r" rtl="1">
                        <a:lnSpc>
                          <a:spcPct val="100000"/>
                        </a:lnSpc>
                        <a:spcBef>
                          <a:spcPts val="0"/>
                        </a:spcBef>
                        <a:spcAft>
                          <a:spcPts val="0"/>
                        </a:spcAft>
                        <a:buClr>
                          <a:srgbClr val="000000"/>
                        </a:buClr>
                        <a:buFont typeface="Arial"/>
                      </a:pPr>
                      <a:r>
                        <a:rPr lang="ar-SA" sz="2200" dirty="0">
                          <a:solidFill>
                            <a:schemeClr val="bg2"/>
                          </a:solidFill>
                        </a:rPr>
                        <a:t>النسخة النهائية المنشورة من العمل متاحه للقراءة عبر الانترنت مباشره بعد النشر</a:t>
                      </a:r>
                      <a:r>
                        <a:rPr lang="en-US" sz="2200" dirty="0">
                          <a:solidFill>
                            <a:schemeClr val="bg2"/>
                          </a:solidFill>
                        </a:rPr>
                        <a:t>.</a:t>
                      </a:r>
                      <a:r>
                        <a:rPr lang="ar-SA" sz="2200" dirty="0">
                          <a:solidFill>
                            <a:schemeClr val="bg2"/>
                          </a:solidFill>
                        </a:rPr>
                        <a:t> </a:t>
                      </a:r>
                      <a:endParaRPr lang="en-US" sz="2200" dirty="0">
                        <a:solidFill>
                          <a:schemeClr val="bg2"/>
                        </a:solidFill>
                      </a:endParaRPr>
                    </a:p>
                  </a:txBody>
                  <a:tcPr>
                    <a:solidFill>
                      <a:srgbClr val="FFC000"/>
                    </a:solidFill>
                  </a:tcPr>
                </a:tc>
                <a:tc>
                  <a:txBody>
                    <a:bodyPr/>
                    <a:lstStyle/>
                    <a:p>
                      <a:pPr marR="0" algn="r" rtl="1">
                        <a:lnSpc>
                          <a:spcPct val="100000"/>
                        </a:lnSpc>
                        <a:spcBef>
                          <a:spcPts val="0"/>
                        </a:spcBef>
                        <a:spcAft>
                          <a:spcPts val="0"/>
                        </a:spcAft>
                        <a:buClr>
                          <a:srgbClr val="000000"/>
                        </a:buClr>
                        <a:buFont typeface="Arial"/>
                      </a:pPr>
                      <a:r>
                        <a:rPr lang="ar-SA" sz="2200" dirty="0">
                          <a:solidFill>
                            <a:schemeClr val="bg2"/>
                          </a:solidFill>
                        </a:rPr>
                        <a:t>متاح مجانا للقراءة عبر الانترنت نسخه ما قبل الطباعة او نسخه ما بعد الطباعة او النسخة النهائية للنشر وفي بعض الأحيان تلك النسخ تكون متاحه لفترات تتراوح من ٦-٢٤ شهرا</a:t>
                      </a:r>
                      <a:r>
                        <a:rPr lang="en-US" sz="2200" dirty="0">
                          <a:solidFill>
                            <a:schemeClr val="bg2"/>
                          </a:solidFill>
                        </a:rPr>
                        <a:t> </a:t>
                      </a:r>
                      <a:r>
                        <a:rPr lang="ar-SA" sz="2200" dirty="0">
                          <a:solidFill>
                            <a:schemeClr val="bg2"/>
                          </a:solidFill>
                        </a:rPr>
                        <a:t>قبل تطبيق الحظر.</a:t>
                      </a:r>
                      <a:endParaRPr lang="en-US" sz="2200" dirty="0">
                        <a:solidFill>
                          <a:schemeClr val="bg2"/>
                        </a:solidFill>
                      </a:endParaRPr>
                    </a:p>
                  </a:txBody>
                  <a:tcPr>
                    <a:solidFill>
                      <a:srgbClr val="92D050"/>
                    </a:solidFill>
                  </a:tcPr>
                </a:tc>
                <a:extLst>
                  <a:ext uri="{0D108BD9-81ED-4DB2-BD59-A6C34878D82A}">
                    <a16:rowId xmlns:a16="http://schemas.microsoft.com/office/drawing/2014/main" val="1602566400"/>
                  </a:ext>
                </a:extLst>
              </a:tr>
              <a:tr h="781469">
                <a:tc>
                  <a:txBody>
                    <a:bodyPr/>
                    <a:lstStyle/>
                    <a:p>
                      <a:pPr marR="0" algn="r" rtl="1">
                        <a:lnSpc>
                          <a:spcPct val="100000"/>
                        </a:lnSpc>
                        <a:spcBef>
                          <a:spcPts val="0"/>
                        </a:spcBef>
                        <a:spcAft>
                          <a:spcPts val="0"/>
                        </a:spcAft>
                        <a:buClr>
                          <a:srgbClr val="000000"/>
                        </a:buClr>
                        <a:buFont typeface="Arial"/>
                      </a:pPr>
                      <a:r>
                        <a:rPr lang="ar-SA" sz="2200" dirty="0">
                          <a:solidFill>
                            <a:schemeClr val="bg2"/>
                          </a:solidFill>
                        </a:rPr>
                        <a:t>قد تضمن مصاريف النشر تلك التي يدفعها المؤلف او قد تدفعها مؤسسته او مصدر تمويل نيابة عن المؤلف</a:t>
                      </a:r>
                      <a:r>
                        <a:rPr lang="en-US" sz="2200" dirty="0">
                          <a:solidFill>
                            <a:schemeClr val="bg2"/>
                          </a:solidFill>
                        </a:rPr>
                        <a:t>.</a:t>
                      </a:r>
                    </a:p>
                  </a:txBody>
                  <a:tcPr>
                    <a:solidFill>
                      <a:srgbClr val="FFC000"/>
                    </a:solidFill>
                  </a:tcPr>
                </a:tc>
                <a:tc>
                  <a:txBody>
                    <a:bodyPr/>
                    <a:lstStyle/>
                    <a:p>
                      <a:pPr marR="0" algn="r" rtl="1">
                        <a:lnSpc>
                          <a:spcPct val="100000"/>
                        </a:lnSpc>
                        <a:spcBef>
                          <a:spcPts val="0"/>
                        </a:spcBef>
                        <a:spcAft>
                          <a:spcPts val="0"/>
                        </a:spcAft>
                        <a:buClr>
                          <a:srgbClr val="000000"/>
                        </a:buClr>
                        <a:buFont typeface="Arial"/>
                      </a:pPr>
                      <a:r>
                        <a:rPr lang="ar-SA" sz="2200" dirty="0">
                          <a:solidFill>
                            <a:schemeClr val="bg2"/>
                          </a:solidFill>
                        </a:rPr>
                        <a:t>مصاريف النشر يتحملها المشتركين ولا يوجد اي مصاريف اضافيه يتحملها المؤلف.</a:t>
                      </a:r>
                      <a:endParaRPr lang="en-US" sz="2200" dirty="0">
                        <a:solidFill>
                          <a:schemeClr val="bg2"/>
                        </a:solidFill>
                      </a:endParaRPr>
                    </a:p>
                  </a:txBody>
                  <a:tcPr>
                    <a:solidFill>
                      <a:srgbClr val="92D050"/>
                    </a:solidFill>
                  </a:tcPr>
                </a:tc>
                <a:extLst>
                  <a:ext uri="{0D108BD9-81ED-4DB2-BD59-A6C34878D82A}">
                    <a16:rowId xmlns:a16="http://schemas.microsoft.com/office/drawing/2014/main" val="3896042807"/>
                  </a:ext>
                </a:extLst>
              </a:tr>
              <a:tr h="781469">
                <a:tc>
                  <a:txBody>
                    <a:bodyPr/>
                    <a:lstStyle/>
                    <a:p>
                      <a:pPr marR="0" algn="r" rtl="0">
                        <a:lnSpc>
                          <a:spcPct val="100000"/>
                        </a:lnSpc>
                        <a:spcBef>
                          <a:spcPts val="0"/>
                        </a:spcBef>
                        <a:spcAft>
                          <a:spcPts val="0"/>
                        </a:spcAft>
                        <a:buClr>
                          <a:srgbClr val="000000"/>
                        </a:buClr>
                        <a:buFont typeface="Arial"/>
                      </a:pPr>
                      <a:r>
                        <a:rPr lang="ar-SA" sz="2200" dirty="0">
                          <a:solidFill>
                            <a:schemeClr val="bg2"/>
                          </a:solidFill>
                        </a:rPr>
                        <a:t>يوجد قيود اقل صرامه علي التراخيص مما يتيح اقصي حد</a:t>
                      </a:r>
                      <a:r>
                        <a:rPr lang="ar-EG" sz="2200" dirty="0">
                          <a:solidFill>
                            <a:schemeClr val="bg2"/>
                          </a:solidFill>
                        </a:rPr>
                        <a:t> </a:t>
                      </a:r>
                      <a:r>
                        <a:rPr lang="ar-SA" sz="2200" dirty="0">
                          <a:solidFill>
                            <a:schemeClr val="bg2"/>
                          </a:solidFill>
                        </a:rPr>
                        <a:t>للوصول الي البحث واعاده الاستعمال والانتشار. </a:t>
                      </a:r>
                      <a:endParaRPr lang="en-US" sz="2200" dirty="0">
                        <a:solidFill>
                          <a:schemeClr val="bg2"/>
                        </a:solidFill>
                      </a:endParaRPr>
                    </a:p>
                  </a:txBody>
                  <a:tcPr>
                    <a:solidFill>
                      <a:srgbClr val="FFC000"/>
                    </a:solidFill>
                  </a:tcPr>
                </a:tc>
                <a:tc>
                  <a:txBody>
                    <a:bodyPr/>
                    <a:lstStyle/>
                    <a:p>
                      <a:pPr marR="0" algn="r" rtl="1">
                        <a:lnSpc>
                          <a:spcPct val="100000"/>
                        </a:lnSpc>
                        <a:spcBef>
                          <a:spcPts val="0"/>
                        </a:spcBef>
                        <a:spcAft>
                          <a:spcPts val="0"/>
                        </a:spcAft>
                        <a:buClr>
                          <a:srgbClr val="000000"/>
                        </a:buClr>
                        <a:buFont typeface="Arial"/>
                      </a:pPr>
                      <a:r>
                        <a:rPr lang="ar-SA" sz="2200" dirty="0">
                          <a:solidFill>
                            <a:schemeClr val="bg2"/>
                          </a:solidFill>
                        </a:rPr>
                        <a:t>يوجد مرونة في التراخيص مما تتيح للمؤلف حرية التحكم في عمله.</a:t>
                      </a:r>
                      <a:endParaRPr lang="en-US" sz="2200" dirty="0">
                        <a:solidFill>
                          <a:schemeClr val="bg2"/>
                        </a:solidFill>
                      </a:endParaRPr>
                    </a:p>
                  </a:txBody>
                  <a:tcPr>
                    <a:solidFill>
                      <a:srgbClr val="92D050"/>
                    </a:solidFill>
                  </a:tcPr>
                </a:tc>
                <a:extLst>
                  <a:ext uri="{0D108BD9-81ED-4DB2-BD59-A6C34878D82A}">
                    <a16:rowId xmlns:a16="http://schemas.microsoft.com/office/drawing/2014/main" val="2385597427"/>
                  </a:ext>
                </a:extLst>
              </a:tr>
            </a:tbl>
          </a:graphicData>
        </a:graphic>
      </p:graphicFrame>
    </p:spTree>
    <p:extLst>
      <p:ext uri="{BB962C8B-B14F-4D97-AF65-F5344CB8AC3E}">
        <p14:creationId xmlns:p14="http://schemas.microsoft.com/office/powerpoint/2010/main" val="954366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73188-CB6F-414E-91F3-64A76159AB02}"/>
              </a:ext>
            </a:extLst>
          </p:cNvPr>
          <p:cNvSpPr>
            <a:spLocks noGrp="1"/>
          </p:cNvSpPr>
          <p:nvPr>
            <p:ph type="title"/>
          </p:nvPr>
        </p:nvSpPr>
        <p:spPr>
          <a:xfrm>
            <a:off x="0" y="378812"/>
            <a:ext cx="7728559" cy="1080900"/>
          </a:xfrm>
        </p:spPr>
        <p:txBody>
          <a:bodyPr/>
          <a:lstStyle/>
          <a:p>
            <a:pPr algn="r" rtl="1"/>
            <a:r>
              <a:rPr lang="ar-SA" dirty="0">
                <a:solidFill>
                  <a:schemeClr val="bg2"/>
                </a:solidFill>
                <a:latin typeface="Open Sans"/>
                <a:ea typeface="Open Sans"/>
              </a:rPr>
              <a:t>الوصول الحر الذهبي</a:t>
            </a:r>
            <a:r>
              <a:rPr lang="en-US" dirty="0">
                <a:solidFill>
                  <a:schemeClr val="bg2"/>
                </a:solidFill>
                <a:latin typeface="Open Sans"/>
                <a:ea typeface="Open Sans"/>
              </a:rPr>
              <a:t>Gold Open Access   </a:t>
            </a:r>
            <a:r>
              <a:rPr lang="ar-SA" dirty="0">
                <a:solidFill>
                  <a:schemeClr val="bg2"/>
                </a:solidFill>
                <a:latin typeface="Open Sans"/>
                <a:ea typeface="Open Sans"/>
              </a:rPr>
              <a:t> </a:t>
            </a:r>
            <a:br>
              <a:rPr lang="en-US" sz="4000" dirty="0">
                <a:solidFill>
                  <a:schemeClr val="bg2"/>
                </a:solidFill>
              </a:rPr>
            </a:br>
            <a:endParaRPr lang="en-US" dirty="0">
              <a:solidFill>
                <a:schemeClr val="bg2"/>
              </a:solidFill>
            </a:endParaRPr>
          </a:p>
        </p:txBody>
      </p:sp>
      <p:sp>
        <p:nvSpPr>
          <p:cNvPr id="3" name="Text Placeholder 2">
            <a:extLst>
              <a:ext uri="{FF2B5EF4-FFF2-40B4-BE49-F238E27FC236}">
                <a16:creationId xmlns:a16="http://schemas.microsoft.com/office/drawing/2014/main" id="{A40C6710-15AC-5F40-B087-6EBDE73A2478}"/>
              </a:ext>
            </a:extLst>
          </p:cNvPr>
          <p:cNvSpPr>
            <a:spLocks noGrp="1"/>
          </p:cNvSpPr>
          <p:nvPr>
            <p:ph type="body" idx="1"/>
          </p:nvPr>
        </p:nvSpPr>
        <p:spPr>
          <a:xfrm>
            <a:off x="0" y="2002971"/>
            <a:ext cx="12192000" cy="4572000"/>
          </a:xfrm>
        </p:spPr>
        <p:txBody>
          <a:bodyPr/>
          <a:lstStyle/>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bg2"/>
                </a:solidFill>
              </a:rPr>
              <a:t>على غرار نموذج النشر التقليدي ، فإنه يسمح للجميع بقراءة </a:t>
            </a:r>
            <a:r>
              <a:rPr lang="ar-EG" sz="2800" dirty="0">
                <a:solidFill>
                  <a:schemeClr val="bg2"/>
                </a:solidFill>
              </a:rPr>
              <a:t>المطبوعات والمؤلفات</a:t>
            </a:r>
            <a:r>
              <a:rPr lang="ar-SA" sz="2800" dirty="0">
                <a:solidFill>
                  <a:schemeClr val="bg2"/>
                </a:solidFill>
              </a:rPr>
              <a:t> العلمية مجانًا.</a:t>
            </a:r>
          </a:p>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bg2"/>
                </a:solidFill>
              </a:rPr>
              <a:t>يمكن نشر المقالات ذات الوصول الحر إما في "المجلات المختلطة" أو في مجلات ذات </a:t>
            </a:r>
            <a:r>
              <a:rPr lang="ar-EG" sz="2800" dirty="0">
                <a:solidFill>
                  <a:schemeClr val="bg2"/>
                </a:solidFill>
              </a:rPr>
              <a:t>ال</a:t>
            </a:r>
            <a:r>
              <a:rPr lang="ar-SA" sz="2800" dirty="0">
                <a:solidFill>
                  <a:schemeClr val="bg2"/>
                </a:solidFill>
              </a:rPr>
              <a:t>وصول </a:t>
            </a:r>
            <a:r>
              <a:rPr lang="ar-EG" sz="2800" dirty="0">
                <a:solidFill>
                  <a:schemeClr val="bg2"/>
                </a:solidFill>
              </a:rPr>
              <a:t>ال</a:t>
            </a:r>
            <a:r>
              <a:rPr lang="ar-SA" sz="2800" dirty="0">
                <a:solidFill>
                  <a:schemeClr val="bg2"/>
                </a:solidFill>
              </a:rPr>
              <a:t>حر بالكامل.</a:t>
            </a:r>
          </a:p>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bg2"/>
                </a:solidFill>
              </a:rPr>
              <a:t>لا يتم فرض رسوم على القراء للقراءة ولا توجد رسوم اشتراك في المجلة ، وبدلاً من ذلك تدفع المؤسسة الممولة رسوم معالجة المقالات (</a:t>
            </a:r>
            <a:r>
              <a:rPr lang="en-US" sz="2800" dirty="0">
                <a:solidFill>
                  <a:schemeClr val="bg2"/>
                </a:solidFill>
              </a:rPr>
              <a:t>APC</a:t>
            </a:r>
            <a:r>
              <a:rPr lang="ar-SA" sz="2800" dirty="0">
                <a:solidFill>
                  <a:schemeClr val="bg2"/>
                </a:solidFill>
              </a:rPr>
              <a:t>) لنشر مقال ما.</a:t>
            </a:r>
          </a:p>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bg2"/>
                </a:solidFill>
              </a:rPr>
              <a:t>ويوجد أيضا مجلات لا يوجد لديها مصاريف للنشر او سياسات للتنازل.</a:t>
            </a:r>
          </a:p>
          <a:p>
            <a:pPr algn="r" rtl="1">
              <a:buClr>
                <a:schemeClr val="bg2"/>
              </a:buClr>
              <a:buFont typeface="Arial" panose="020B0604020202020204" pitchFamily="34" charset="0"/>
              <a:buChar char="•"/>
            </a:pPr>
            <a:r>
              <a:rPr lang="ar-SA" sz="2800" dirty="0">
                <a:solidFill>
                  <a:schemeClr val="bg2"/>
                </a:solidFill>
              </a:rPr>
              <a:t>فُهرست قائمة المجلات ذات الوصول الحر بواسطة دليل المجلات ذات الوصول الحر </a:t>
            </a:r>
            <a:r>
              <a:rPr lang="en-US" sz="2800" dirty="0">
                <a:solidFill>
                  <a:schemeClr val="bg2"/>
                </a:solidFill>
              </a:rPr>
              <a:t>DOAJ)</a:t>
            </a:r>
            <a:r>
              <a:rPr lang="ar-SA" sz="2800" dirty="0">
                <a:solidFill>
                  <a:schemeClr val="bg2"/>
                </a:solidFill>
              </a:rPr>
              <a:t>) على الموقع: </a:t>
            </a:r>
            <a:r>
              <a:rPr lang="en-US" sz="2800" u="sng" dirty="0">
                <a:solidFill>
                  <a:schemeClr val="bg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https://doaj.org</a:t>
            </a:r>
            <a:r>
              <a:rPr lang="en-US" sz="2800" dirty="0">
                <a:solidFill>
                  <a:schemeClr val="bg2"/>
                </a:solidFill>
                <a:latin typeface="Open Sans"/>
                <a:ea typeface="Open Sans"/>
                <a:cs typeface="Open Sans"/>
                <a:sym typeface="Open Sans"/>
              </a:rPr>
              <a:t> </a:t>
            </a:r>
            <a:endParaRPr lang="en-US" sz="2800" dirty="0">
              <a:solidFill>
                <a:schemeClr val="bg2"/>
              </a:solidFill>
            </a:endParaRPr>
          </a:p>
        </p:txBody>
      </p:sp>
    </p:spTree>
    <p:extLst>
      <p:ext uri="{BB962C8B-B14F-4D97-AF65-F5344CB8AC3E}">
        <p14:creationId xmlns:p14="http://schemas.microsoft.com/office/powerpoint/2010/main" val="2172738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880FE-1358-7348-8810-EF3304A73C03}"/>
              </a:ext>
            </a:extLst>
          </p:cNvPr>
          <p:cNvSpPr>
            <a:spLocks noGrp="1"/>
          </p:cNvSpPr>
          <p:nvPr>
            <p:ph type="title"/>
          </p:nvPr>
        </p:nvSpPr>
        <p:spPr>
          <a:xfrm>
            <a:off x="433632" y="125260"/>
            <a:ext cx="7474257" cy="1666588"/>
          </a:xfrm>
        </p:spPr>
        <p:txBody>
          <a:bodyPr/>
          <a:lstStyle/>
          <a:p>
            <a:pPr algn="ctr" rtl="1"/>
            <a:r>
              <a:rPr lang="ar-SA" dirty="0">
                <a:solidFill>
                  <a:schemeClr val="bg2"/>
                </a:solidFill>
                <a:latin typeface="Open Sans"/>
                <a:ea typeface="Open Sans"/>
              </a:rPr>
              <a:t>الوصول الحر الأخضر</a:t>
            </a:r>
            <a:r>
              <a:rPr lang="en-US" dirty="0">
                <a:solidFill>
                  <a:schemeClr val="bg2"/>
                </a:solidFill>
                <a:latin typeface="Open Sans"/>
                <a:ea typeface="Open Sans"/>
              </a:rPr>
              <a:t>Green Open Access</a:t>
            </a:r>
            <a:r>
              <a:rPr lang="ar-SA" dirty="0">
                <a:solidFill>
                  <a:schemeClr val="bg2"/>
                </a:solidFill>
                <a:latin typeface="Open Sans"/>
                <a:ea typeface="Open Sans"/>
              </a:rPr>
              <a:t>: الأرشفة الذاتية </a:t>
            </a:r>
            <a:br>
              <a:rPr lang="en-US" sz="3600" dirty="0">
                <a:solidFill>
                  <a:schemeClr val="bg2"/>
                </a:solidFill>
              </a:rPr>
            </a:br>
            <a:endParaRPr lang="en-US" sz="3600" dirty="0">
              <a:solidFill>
                <a:schemeClr val="bg2"/>
              </a:solidFill>
            </a:endParaRPr>
          </a:p>
        </p:txBody>
      </p:sp>
      <p:sp>
        <p:nvSpPr>
          <p:cNvPr id="3" name="Text Placeholder 2">
            <a:extLst>
              <a:ext uri="{FF2B5EF4-FFF2-40B4-BE49-F238E27FC236}">
                <a16:creationId xmlns:a16="http://schemas.microsoft.com/office/drawing/2014/main" id="{52915E20-B25B-8E43-89B8-ED9D8B2DF6AF}"/>
              </a:ext>
            </a:extLst>
          </p:cNvPr>
          <p:cNvSpPr>
            <a:spLocks noGrp="1"/>
          </p:cNvSpPr>
          <p:nvPr>
            <p:ph type="body" idx="1"/>
          </p:nvPr>
        </p:nvSpPr>
        <p:spPr>
          <a:xfrm>
            <a:off x="0" y="1678488"/>
            <a:ext cx="12191999" cy="5054252"/>
          </a:xfrm>
        </p:spPr>
        <p:txBody>
          <a:bodyPr/>
          <a:lstStyle/>
          <a:p>
            <a:pPr algn="r" rtl="1">
              <a:buClr>
                <a:schemeClr val="bg2"/>
              </a:buClr>
              <a:buFont typeface="Arial" panose="020B0604020202020204" pitchFamily="34" charset="0"/>
              <a:buChar char="•"/>
            </a:pPr>
            <a:r>
              <a:rPr lang="ar-SA" sz="2800" dirty="0">
                <a:solidFill>
                  <a:schemeClr val="bg2"/>
                </a:solidFill>
              </a:rPr>
              <a:t>المستودع هو أرشيف مفتوح على الإنترنت لجمع وحفظ ونشر النسخ الرقمية من المخرجات الفكرية لمؤسسة أو في تخصص معين ، بما يتوافق مع بروتوكولمبادرة الأرشيف المفتوح</a:t>
            </a:r>
            <a:r>
              <a:rPr lang="ar-EG" sz="2800" dirty="0">
                <a:solidFill>
                  <a:schemeClr val="bg2"/>
                </a:solidFill>
              </a:rPr>
              <a:t> </a:t>
            </a:r>
            <a:r>
              <a:rPr lang="ar-SA" sz="2800" dirty="0">
                <a:solidFill>
                  <a:schemeClr val="bg2"/>
                </a:solidFill>
              </a:rPr>
              <a:t>( </a:t>
            </a:r>
            <a:r>
              <a:rPr lang="en-US" sz="2800" dirty="0">
                <a:solidFill>
                  <a:schemeClr val="bg2"/>
                </a:solidFill>
              </a:rPr>
              <a:t>OAI</a:t>
            </a:r>
            <a:r>
              <a:rPr lang="ar-SA" sz="2800" dirty="0">
                <a:solidFill>
                  <a:schemeClr val="bg2"/>
                </a:solidFill>
              </a:rPr>
              <a:t>) .</a:t>
            </a:r>
            <a:r>
              <a:rPr lang="en-US" sz="2800" dirty="0">
                <a:solidFill>
                  <a:schemeClr val="bg2"/>
                </a:solidFill>
              </a:rPr>
              <a:t> </a:t>
            </a:r>
            <a:endParaRPr lang="ar-SA" sz="2800" dirty="0">
              <a:solidFill>
                <a:schemeClr val="bg2"/>
              </a:solidFill>
            </a:endParaRPr>
          </a:p>
          <a:p>
            <a:pPr algn="r" rtl="1">
              <a:buClr>
                <a:schemeClr val="bg2"/>
              </a:buClr>
              <a:buFont typeface="Arial" panose="020B0604020202020204" pitchFamily="34" charset="0"/>
              <a:buChar char="•"/>
            </a:pPr>
            <a:r>
              <a:rPr lang="ar-SA" sz="2800" dirty="0">
                <a:solidFill>
                  <a:schemeClr val="bg2"/>
                </a:solidFill>
              </a:rPr>
              <a:t>المستودعات هي شكل من أشكال الوصول الحر الأخضر حيث يقوم فيها المؤلفون بأرشفة منشوراتهم في مستودعات مؤسسية أو موضوعية مثل </a:t>
            </a:r>
            <a:r>
              <a:rPr lang="en-US" sz="2800" dirty="0">
                <a:solidFill>
                  <a:schemeClr val="bg2"/>
                </a:solidFill>
              </a:rPr>
              <a:t>arXiv </a:t>
            </a:r>
            <a:r>
              <a:rPr lang="ar-SA" sz="2800" dirty="0">
                <a:solidFill>
                  <a:schemeClr val="bg2"/>
                </a:solidFill>
              </a:rPr>
              <a:t> أو </a:t>
            </a:r>
            <a:r>
              <a:rPr lang="en-US" sz="2800" dirty="0">
                <a:solidFill>
                  <a:schemeClr val="bg2"/>
                </a:solidFill>
              </a:rPr>
              <a:t>PubMed Central</a:t>
            </a:r>
            <a:r>
              <a:rPr lang="ar-SA" sz="2800" dirty="0">
                <a:solidFill>
                  <a:schemeClr val="bg2"/>
                </a:solidFill>
              </a:rPr>
              <a:t>.</a:t>
            </a:r>
          </a:p>
          <a:p>
            <a:pPr algn="r" rtl="1">
              <a:buClr>
                <a:schemeClr val="bg2"/>
              </a:buClr>
              <a:buFont typeface="Arial" panose="020B0604020202020204" pitchFamily="34" charset="0"/>
              <a:buChar char="•"/>
            </a:pPr>
            <a:r>
              <a:rPr lang="ar-SA" sz="2800" dirty="0">
                <a:solidFill>
                  <a:schemeClr val="bg2"/>
                </a:solidFill>
              </a:rPr>
              <a:t>يمكن للمؤلفين إيداع المقالات التي نُشرت من قبل ناشر تقليدي ولكن ليس في مجلة ذات وصول حر. هذا مسموح فقط إذا كان للمؤلفين الحق في نشر أعمالهم إلكترونيًا.</a:t>
            </a:r>
          </a:p>
          <a:p>
            <a:pPr algn="r" rtl="1">
              <a:buClr>
                <a:schemeClr val="bg2"/>
              </a:buClr>
              <a:buFont typeface="Arial" panose="020B0604020202020204" pitchFamily="34" charset="0"/>
              <a:buChar char="•"/>
            </a:pPr>
            <a:r>
              <a:rPr lang="ar-SA" sz="2800" dirty="0">
                <a:solidFill>
                  <a:schemeClr val="bg2"/>
                </a:solidFill>
              </a:rPr>
              <a:t>مثال للمستودعات المفتوحة:</a:t>
            </a:r>
          </a:p>
          <a:p>
            <a:pPr algn="r" rtl="1">
              <a:buClr>
                <a:schemeClr val="tx1"/>
              </a:buClr>
              <a:buFont typeface="Courier New" panose="02070309020205020404" pitchFamily="49" charset="0"/>
              <a:buChar char="o"/>
            </a:pPr>
            <a:r>
              <a:rPr lang="ar-SA" sz="2800" dirty="0">
                <a:solidFill>
                  <a:schemeClr val="bg2"/>
                </a:solidFill>
              </a:rPr>
              <a:t>مستودعات خاصه بالمقالات</a:t>
            </a:r>
            <a:r>
              <a:rPr lang="ar-SA" sz="2800" dirty="0">
                <a:solidFill>
                  <a:schemeClr val="tx1"/>
                </a:solidFill>
              </a:rPr>
              <a:t>: </a:t>
            </a:r>
            <a:r>
              <a:rPr lang="en-US" sz="2800" u="sng" dirty="0">
                <a:solidFill>
                  <a:srgbClr val="00B0F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Directory of Open Access Repositories</a:t>
            </a:r>
            <a:endParaRPr lang="ar-SA" sz="2800" dirty="0">
              <a:solidFill>
                <a:srgbClr val="00B0F0"/>
              </a:solidFill>
            </a:endParaRPr>
          </a:p>
          <a:p>
            <a:pPr algn="r" rtl="1">
              <a:buClr>
                <a:schemeClr val="tx1"/>
              </a:buClr>
              <a:buFont typeface="Courier New" panose="02070309020205020404" pitchFamily="49" charset="0"/>
              <a:buChar char="o"/>
            </a:pPr>
            <a:r>
              <a:rPr lang="ar-SA" sz="2800" dirty="0">
                <a:solidFill>
                  <a:schemeClr val="bg2"/>
                </a:solidFill>
              </a:rPr>
              <a:t>مستودعات خاصه بالبيانات</a:t>
            </a:r>
            <a:r>
              <a:rPr lang="ar-SA" sz="2800" dirty="0">
                <a:solidFill>
                  <a:schemeClr val="tx1"/>
                </a:solidFill>
              </a:rPr>
              <a:t>: </a:t>
            </a:r>
            <a:r>
              <a:rPr lang="en-US" sz="2800" u="sng" dirty="0">
                <a:solidFill>
                  <a:srgbClr val="00B0F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Registry of Research Data Repositories</a:t>
            </a:r>
            <a:r>
              <a:rPr lang="en-US" sz="2800" dirty="0">
                <a:solidFill>
                  <a:schemeClr val="tx1"/>
                </a:solidFill>
                <a:latin typeface="Open Sans"/>
                <a:ea typeface="Open Sans"/>
                <a:cs typeface="Open Sans"/>
                <a:sym typeface="Open Sans"/>
              </a:rPr>
              <a:t> </a:t>
            </a:r>
            <a:endParaRPr lang="ar-SA" sz="2800" dirty="0">
              <a:solidFill>
                <a:schemeClr val="tx1"/>
              </a:solidFill>
            </a:endParaRPr>
          </a:p>
          <a:p>
            <a:pPr marL="76200" indent="0" algn="r" rtl="1">
              <a:buClr>
                <a:schemeClr val="tx1"/>
              </a:buClr>
              <a:buNone/>
            </a:pPr>
            <a:endParaRPr lang="en-US" dirty="0">
              <a:solidFill>
                <a:schemeClr val="tx1"/>
              </a:solidFill>
            </a:endParaRPr>
          </a:p>
        </p:txBody>
      </p:sp>
    </p:spTree>
    <p:extLst>
      <p:ext uri="{BB962C8B-B14F-4D97-AF65-F5344CB8AC3E}">
        <p14:creationId xmlns:p14="http://schemas.microsoft.com/office/powerpoint/2010/main" val="2148972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69E6DD-5266-9E47-82FB-6171BBB36E28}"/>
              </a:ext>
            </a:extLst>
          </p:cNvPr>
          <p:cNvSpPr txBox="1"/>
          <p:nvPr/>
        </p:nvSpPr>
        <p:spPr>
          <a:xfrm rot="10800000" flipV="1">
            <a:off x="0" y="1406653"/>
            <a:ext cx="11415210" cy="5139869"/>
          </a:xfrm>
          <a:prstGeom prst="rect">
            <a:avLst/>
          </a:prstGeom>
          <a:noFill/>
        </p:spPr>
        <p:txBody>
          <a:bodyPr wrap="square" rtlCol="0">
            <a:spAutoFit/>
          </a:bodyPr>
          <a:lstStyle/>
          <a:p>
            <a:pPr algn="r" rtl="1"/>
            <a:endParaRPr lang="ar-EG" sz="2800" dirty="0"/>
          </a:p>
          <a:p>
            <a:pPr algn="r" rtl="1"/>
            <a:r>
              <a:rPr lang="ar-SA" sz="2800" dirty="0"/>
              <a:t>يقدم </a:t>
            </a:r>
            <a:r>
              <a:rPr lang="ar-SA" sz="2700" dirty="0"/>
              <a:t>موقع الناشر </a:t>
            </a:r>
            <a:r>
              <a:rPr lang="en-US" sz="2700" dirty="0">
                <a:solidFill>
                  <a:schemeClr val="dk1"/>
                </a:solidFill>
                <a:latin typeface="Open Sans"/>
                <a:ea typeface="Open Sans"/>
                <a:cs typeface="Open Sans"/>
                <a:sym typeface="Open Sans"/>
              </a:rPr>
              <a:t>SHERPA/ROMEO </a:t>
            </a:r>
            <a:r>
              <a:rPr lang="ar-SA" sz="2700" dirty="0">
                <a:solidFill>
                  <a:schemeClr val="dk1"/>
                </a:solidFill>
                <a:latin typeface="Open Sans"/>
                <a:ea typeface="Open Sans"/>
                <a:cs typeface="Open Sans"/>
                <a:sym typeface="Open Sans"/>
              </a:rPr>
              <a:t> الخاص بسياسات حقوق الملكية </a:t>
            </a:r>
            <a:r>
              <a:rPr lang="ar-EG" sz="2700" dirty="0">
                <a:solidFill>
                  <a:schemeClr val="dk1"/>
                </a:solidFill>
                <a:latin typeface="Open Sans"/>
                <a:ea typeface="Open Sans"/>
                <a:cs typeface="Open Sans"/>
                <a:sym typeface="Open Sans"/>
              </a:rPr>
              <a:t>والأرشفة</a:t>
            </a:r>
            <a:r>
              <a:rPr lang="ar-SA" sz="2700" dirty="0">
                <a:solidFill>
                  <a:schemeClr val="dk1"/>
                </a:solidFill>
                <a:latin typeface="Open Sans"/>
                <a:ea typeface="Open Sans"/>
                <a:cs typeface="Open Sans"/>
                <a:sym typeface="Open Sans"/>
              </a:rPr>
              <a:t> الذاتية قائمه بالناشرين وبسياسات المجلات والتي ت</a:t>
            </a:r>
            <a:r>
              <a:rPr lang="ar-EG" sz="2700" dirty="0">
                <a:solidFill>
                  <a:schemeClr val="dk1"/>
                </a:solidFill>
                <a:latin typeface="Open Sans"/>
                <a:ea typeface="Open Sans"/>
                <a:cs typeface="Open Sans"/>
                <a:sym typeface="Open Sans"/>
              </a:rPr>
              <a:t>ُ</a:t>
            </a:r>
            <a:r>
              <a:rPr lang="ar-SA" sz="2700" dirty="0">
                <a:solidFill>
                  <a:schemeClr val="dk1"/>
                </a:solidFill>
                <a:latin typeface="Open Sans"/>
                <a:ea typeface="Open Sans"/>
                <a:cs typeface="Open Sans"/>
                <a:sym typeface="Open Sans"/>
              </a:rPr>
              <a:t>ع</a:t>
            </a:r>
            <a:r>
              <a:rPr lang="ar-EG" sz="2700" dirty="0">
                <a:solidFill>
                  <a:schemeClr val="dk1"/>
                </a:solidFill>
                <a:latin typeface="Open Sans"/>
                <a:ea typeface="Open Sans"/>
                <a:cs typeface="Open Sans"/>
                <a:sym typeface="Open Sans"/>
              </a:rPr>
              <a:t>َ</a:t>
            </a:r>
            <a:r>
              <a:rPr lang="ar-SA" sz="2700" dirty="0">
                <a:solidFill>
                  <a:schemeClr val="dk1"/>
                </a:solidFill>
                <a:latin typeface="Open Sans"/>
                <a:ea typeface="Open Sans"/>
                <a:cs typeface="Open Sans"/>
                <a:sym typeface="Open Sans"/>
              </a:rPr>
              <a:t>ر</a:t>
            </a:r>
            <a:r>
              <a:rPr lang="ar-EG" sz="2700" dirty="0">
                <a:solidFill>
                  <a:schemeClr val="dk1"/>
                </a:solidFill>
                <a:latin typeface="Open Sans"/>
                <a:ea typeface="Open Sans"/>
                <a:cs typeface="Open Sans"/>
                <a:sym typeface="Open Sans"/>
              </a:rPr>
              <a:t>ِ</a:t>
            </a:r>
            <a:r>
              <a:rPr lang="ar-SA" sz="2700" dirty="0">
                <a:solidFill>
                  <a:schemeClr val="dk1"/>
                </a:solidFill>
                <a:latin typeface="Open Sans"/>
                <a:ea typeface="Open Sans"/>
                <a:cs typeface="Open Sans"/>
                <a:sym typeface="Open Sans"/>
              </a:rPr>
              <a:t>ف </a:t>
            </a:r>
            <a:r>
              <a:rPr lang="ar-SA" sz="2700" dirty="0">
                <a:solidFill>
                  <a:srgbClr val="00B050"/>
                </a:solidFill>
                <a:latin typeface="Open Sans"/>
                <a:ea typeface="Open Sans"/>
                <a:cs typeface="Open Sans"/>
                <a:sym typeface="Open Sans"/>
              </a:rPr>
              <a:t>الأرشفة</a:t>
            </a:r>
            <a:r>
              <a:rPr lang="ar-SA" sz="2700" dirty="0">
                <a:solidFill>
                  <a:schemeClr val="dk1"/>
                </a:solidFill>
                <a:latin typeface="Open Sans"/>
                <a:ea typeface="Open Sans"/>
                <a:cs typeface="Open Sans"/>
                <a:sym typeface="Open Sans"/>
              </a:rPr>
              <a:t> الذاتية كالاتي :</a:t>
            </a:r>
          </a:p>
          <a:p>
            <a:pPr marL="457200" indent="-457200" algn="r" rtl="1">
              <a:buFont typeface="Wingdings" pitchFamily="2" charset="2"/>
              <a:buChar char="v"/>
            </a:pPr>
            <a:r>
              <a:rPr lang="ar-SA" sz="2700" dirty="0">
                <a:solidFill>
                  <a:schemeClr val="dk1"/>
                </a:solidFill>
                <a:latin typeface="Open Sans"/>
                <a:ea typeface="Open Sans"/>
                <a:sym typeface="Open Sans"/>
              </a:rPr>
              <a:t>من المهم معرفه أي نسخه سوف يتم ايداعها:</a:t>
            </a:r>
          </a:p>
          <a:p>
            <a:pPr algn="r" rtl="1"/>
            <a:r>
              <a:rPr lang="ar-SA" sz="2700" dirty="0">
                <a:solidFill>
                  <a:schemeClr val="dk1"/>
                </a:solidFill>
                <a:latin typeface="Open Sans"/>
                <a:ea typeface="Open Sans"/>
                <a:sym typeface="Open Sans"/>
              </a:rPr>
              <a:t>١) </a:t>
            </a:r>
            <a:r>
              <a:rPr lang="ar-SA" sz="2700" dirty="0">
                <a:solidFill>
                  <a:srgbClr val="00B050"/>
                </a:solidFill>
                <a:latin typeface="Open Sans"/>
                <a:ea typeface="Open Sans"/>
                <a:sym typeface="Open Sans"/>
              </a:rPr>
              <a:t>نسخه ما قبل النشر </a:t>
            </a:r>
            <a:r>
              <a:rPr lang="ar-SA" sz="2700" dirty="0">
                <a:solidFill>
                  <a:schemeClr val="dk1"/>
                </a:solidFill>
                <a:latin typeface="Open Sans"/>
                <a:ea typeface="Open Sans"/>
                <a:sym typeface="Open Sans"/>
              </a:rPr>
              <a:t>وهي النسخة المتاحة قبل المراجعة العلمية </a:t>
            </a:r>
            <a:r>
              <a:rPr lang="ar-SA" sz="2700" dirty="0">
                <a:solidFill>
                  <a:srgbClr val="FF0000"/>
                </a:solidFill>
                <a:latin typeface="Open Sans"/>
                <a:ea typeface="Open Sans"/>
                <a:sym typeface="Open Sans"/>
              </a:rPr>
              <a:t>والتدقيق والمقارنة</a:t>
            </a:r>
            <a:r>
              <a:rPr lang="ar-SA" sz="2700" dirty="0">
                <a:solidFill>
                  <a:schemeClr val="dk1"/>
                </a:solidFill>
                <a:latin typeface="Open Sans"/>
                <a:ea typeface="Open Sans"/>
                <a:sym typeface="Open Sans"/>
              </a:rPr>
              <a:t>.</a:t>
            </a:r>
          </a:p>
          <a:p>
            <a:pPr algn="r" rtl="1"/>
            <a:r>
              <a:rPr lang="ar-SA" sz="2700" dirty="0">
                <a:solidFill>
                  <a:schemeClr val="dk1"/>
                </a:solidFill>
                <a:latin typeface="Open Sans"/>
                <a:ea typeface="Open Sans"/>
                <a:sym typeface="Open Sans"/>
              </a:rPr>
              <a:t>٢</a:t>
            </a:r>
            <a:r>
              <a:rPr lang="ar-SA" sz="2700" dirty="0">
                <a:solidFill>
                  <a:srgbClr val="00B050"/>
                </a:solidFill>
                <a:latin typeface="Open Sans"/>
                <a:ea typeface="Open Sans"/>
                <a:sym typeface="Open Sans"/>
              </a:rPr>
              <a:t>) نسخه ما بعد النشر </a:t>
            </a:r>
            <a:r>
              <a:rPr lang="ar-SA" sz="2700" dirty="0">
                <a:solidFill>
                  <a:schemeClr val="dk1"/>
                </a:solidFill>
                <a:latin typeface="Open Sans"/>
                <a:ea typeface="Open Sans"/>
                <a:sym typeface="Open Sans"/>
              </a:rPr>
              <a:t>وهي النسخة المتاحة بعد المراجعة العلمية </a:t>
            </a:r>
            <a:r>
              <a:rPr lang="ar-EG" sz="2700" dirty="0">
                <a:solidFill>
                  <a:schemeClr val="dk1"/>
                </a:solidFill>
                <a:latin typeface="Open Sans"/>
                <a:ea typeface="Open Sans"/>
                <a:sym typeface="Open Sans"/>
              </a:rPr>
              <a:t>المحَكَمة </a:t>
            </a:r>
            <a:r>
              <a:rPr lang="ar-SA" sz="2700" dirty="0">
                <a:solidFill>
                  <a:schemeClr val="dk1"/>
                </a:solidFill>
                <a:latin typeface="Open Sans"/>
                <a:ea typeface="Open Sans"/>
                <a:sym typeface="Open Sans"/>
              </a:rPr>
              <a:t>مع إتمام عمليه المراجعة بالكامل.</a:t>
            </a:r>
          </a:p>
          <a:p>
            <a:pPr algn="r" rtl="1"/>
            <a:r>
              <a:rPr lang="ar-SA" sz="2700" dirty="0">
                <a:solidFill>
                  <a:schemeClr val="dk1"/>
                </a:solidFill>
                <a:latin typeface="Open Sans"/>
                <a:ea typeface="Open Sans"/>
                <a:sym typeface="Open Sans"/>
              </a:rPr>
              <a:t>٣) </a:t>
            </a:r>
            <a:r>
              <a:rPr lang="ar-EG" sz="2700" dirty="0">
                <a:solidFill>
                  <a:schemeClr val="dk1"/>
                </a:solidFill>
                <a:latin typeface="Open Sans"/>
                <a:ea typeface="Open Sans"/>
                <a:sym typeface="Open Sans"/>
              </a:rPr>
              <a:t>نسخة</a:t>
            </a:r>
            <a:r>
              <a:rPr lang="ar-SA" sz="2700" dirty="0">
                <a:solidFill>
                  <a:schemeClr val="dk1"/>
                </a:solidFill>
                <a:latin typeface="Open Sans"/>
                <a:ea typeface="Open Sans"/>
                <a:sym typeface="Open Sans"/>
              </a:rPr>
              <a:t> المؤلف هي </a:t>
            </a:r>
            <a:r>
              <a:rPr lang="ar-EG" sz="2700" dirty="0">
                <a:solidFill>
                  <a:schemeClr val="dk1"/>
                </a:solidFill>
                <a:latin typeface="Open Sans"/>
                <a:ea typeface="Open Sans"/>
                <a:sym typeface="Open Sans"/>
              </a:rPr>
              <a:t>النسخة المُحَكَمة النهائية المطبوعة </a:t>
            </a:r>
            <a:r>
              <a:rPr lang="ar-SA" sz="2700" dirty="0">
                <a:solidFill>
                  <a:schemeClr val="dk1"/>
                </a:solidFill>
                <a:latin typeface="Open Sans"/>
                <a:ea typeface="Open Sans"/>
                <a:sym typeface="Open Sans"/>
              </a:rPr>
              <a:t>من البحث او المقال بعد إتمام عمليه </a:t>
            </a:r>
            <a:r>
              <a:rPr lang="ar-SA" sz="2700" dirty="0">
                <a:solidFill>
                  <a:srgbClr val="FF0000"/>
                </a:solidFill>
                <a:latin typeface="Open Sans"/>
                <a:ea typeface="Open Sans"/>
                <a:sym typeface="Open Sans"/>
              </a:rPr>
              <a:t>المراجعة والمقارنة </a:t>
            </a:r>
            <a:r>
              <a:rPr lang="ar-SA" sz="2700" dirty="0">
                <a:solidFill>
                  <a:schemeClr val="dk1"/>
                </a:solidFill>
                <a:latin typeface="Open Sans"/>
                <a:ea typeface="Open Sans"/>
                <a:sym typeface="Open Sans"/>
              </a:rPr>
              <a:t>بالكامل</a:t>
            </a:r>
            <a:r>
              <a:rPr lang="en-US" sz="2700" dirty="0">
                <a:solidFill>
                  <a:schemeClr val="dk1"/>
                </a:solidFill>
                <a:latin typeface="Open Sans"/>
                <a:ea typeface="Open Sans"/>
                <a:sym typeface="Open Sans"/>
              </a:rPr>
              <a:t>.</a:t>
            </a:r>
            <a:r>
              <a:rPr lang="ar-SA" sz="2700" dirty="0">
                <a:solidFill>
                  <a:schemeClr val="dk1"/>
                </a:solidFill>
                <a:latin typeface="Open Sans"/>
                <a:ea typeface="Open Sans"/>
                <a:sym typeface="Open Sans"/>
              </a:rPr>
              <a:t> </a:t>
            </a:r>
          </a:p>
          <a:p>
            <a:pPr algn="r" rtl="1"/>
            <a:r>
              <a:rPr lang="ar-SA" sz="2700" dirty="0">
                <a:solidFill>
                  <a:schemeClr val="dk1"/>
                </a:solidFill>
                <a:latin typeface="Open Sans"/>
                <a:ea typeface="Open Sans"/>
                <a:sym typeface="Open Sans"/>
              </a:rPr>
              <a:t>٤) نسخه الناشر هي النسخة المتاحة عن طريق الناشر في صوره ملف بي دي اف </a:t>
            </a:r>
            <a:r>
              <a:rPr lang="en-US" sz="2700" dirty="0">
                <a:solidFill>
                  <a:schemeClr val="dk1"/>
                </a:solidFill>
                <a:latin typeface="Open Sans"/>
                <a:ea typeface="Open Sans"/>
                <a:sym typeface="Open Sans"/>
              </a:rPr>
              <a:t>PDF</a:t>
            </a:r>
            <a:r>
              <a:rPr lang="ar-SA" sz="2700" dirty="0">
                <a:solidFill>
                  <a:schemeClr val="dk1"/>
                </a:solidFill>
                <a:latin typeface="Open Sans"/>
                <a:ea typeface="Open Sans"/>
                <a:sym typeface="Open Sans"/>
              </a:rPr>
              <a:t>. </a:t>
            </a:r>
          </a:p>
          <a:p>
            <a:pPr algn="r" rtl="1"/>
            <a:endParaRPr lang="ar-SA" sz="2800" dirty="0">
              <a:solidFill>
                <a:schemeClr val="dk1"/>
              </a:solidFill>
              <a:latin typeface="Open Sans"/>
              <a:ea typeface="Open Sans"/>
              <a:sym typeface="Open Sans"/>
            </a:endParaRPr>
          </a:p>
          <a:p>
            <a:pPr algn="r" rtl="1"/>
            <a:endParaRPr lang="en-US" sz="2800" dirty="0"/>
          </a:p>
        </p:txBody>
      </p:sp>
      <p:sp>
        <p:nvSpPr>
          <p:cNvPr id="2" name="Title 1">
            <a:extLst>
              <a:ext uri="{FF2B5EF4-FFF2-40B4-BE49-F238E27FC236}">
                <a16:creationId xmlns:a16="http://schemas.microsoft.com/office/drawing/2014/main" id="{ECB1A79D-5AA8-044B-8AB6-D132DA02710B}"/>
              </a:ext>
            </a:extLst>
          </p:cNvPr>
          <p:cNvSpPr>
            <a:spLocks noGrp="1"/>
          </p:cNvSpPr>
          <p:nvPr>
            <p:ph type="title"/>
          </p:nvPr>
        </p:nvSpPr>
        <p:spPr>
          <a:xfrm>
            <a:off x="914400" y="369638"/>
            <a:ext cx="6876789" cy="1080900"/>
          </a:xfrm>
        </p:spPr>
        <p:txBody>
          <a:bodyPr/>
          <a:lstStyle/>
          <a:p>
            <a:pPr marR="0" algn="r" rtl="1">
              <a:lnSpc>
                <a:spcPct val="90000"/>
              </a:lnSpc>
              <a:spcBef>
                <a:spcPts val="0"/>
              </a:spcBef>
              <a:spcAft>
                <a:spcPts val="0"/>
              </a:spcAft>
              <a:buClr>
                <a:srgbClr val="FFFFFF"/>
              </a:buClr>
              <a:buSzPts val="3600"/>
              <a:buFont typeface="Trebuchet MS"/>
              <a:buNone/>
            </a:pPr>
            <a:r>
              <a:rPr lang="ar-SA" sz="3600" dirty="0">
                <a:solidFill>
                  <a:schemeClr val="bg2"/>
                </a:solidFill>
                <a:latin typeface="Open Sans"/>
                <a:ea typeface="Open Sans"/>
              </a:rPr>
              <a:t>سياسات  الناشرين الخاصة بالأرشفة الذاتية</a:t>
            </a:r>
            <a:endParaRPr lang="en-US" sz="3600" dirty="0">
              <a:solidFill>
                <a:schemeClr val="bg2"/>
              </a:solidFill>
              <a:latin typeface="Open Sans"/>
              <a:ea typeface="Open Sans"/>
            </a:endParaRPr>
          </a:p>
        </p:txBody>
      </p:sp>
      <p:sp>
        <p:nvSpPr>
          <p:cNvPr id="3" name="Text Placeholder 2">
            <a:extLst>
              <a:ext uri="{FF2B5EF4-FFF2-40B4-BE49-F238E27FC236}">
                <a16:creationId xmlns:a16="http://schemas.microsoft.com/office/drawing/2014/main" id="{322C4151-54D3-5A46-AC3A-62347249621D}"/>
              </a:ext>
            </a:extLst>
          </p:cNvPr>
          <p:cNvSpPr>
            <a:spLocks noGrp="1"/>
          </p:cNvSpPr>
          <p:nvPr>
            <p:ph type="body" idx="1"/>
          </p:nvPr>
        </p:nvSpPr>
        <p:spPr>
          <a:xfrm>
            <a:off x="0" y="1712137"/>
            <a:ext cx="12192000" cy="5145863"/>
          </a:xfrm>
        </p:spPr>
        <p:txBody>
          <a:bodyPr/>
          <a:lstStyle/>
          <a:p>
            <a:pPr marL="457200" marR="0" indent="-381000" algn="r" rtl="1">
              <a:lnSpc>
                <a:spcPct val="90000"/>
              </a:lnSpc>
              <a:spcBef>
                <a:spcPts val="1000"/>
              </a:spcBef>
              <a:spcAft>
                <a:spcPts val="0"/>
              </a:spcAft>
              <a:buClr>
                <a:schemeClr val="lt1"/>
              </a:buClr>
              <a:buSzPts val="2400"/>
              <a:buFont typeface="Arial"/>
              <a:buChar char="●"/>
            </a:pPr>
            <a:endParaRPr lang="ar-SA" dirty="0"/>
          </a:p>
        </p:txBody>
      </p:sp>
      <p:pic>
        <p:nvPicPr>
          <p:cNvPr id="5" name="Google Shape;186;p16">
            <a:extLst>
              <a:ext uri="{FF2B5EF4-FFF2-40B4-BE49-F238E27FC236}">
                <a16:creationId xmlns:a16="http://schemas.microsoft.com/office/drawing/2014/main" id="{78726D16-1AF6-F344-8EF9-255D971D78BF}"/>
              </a:ext>
            </a:extLst>
          </p:cNvPr>
          <p:cNvPicPr preferRelativeResize="0"/>
          <p:nvPr/>
        </p:nvPicPr>
        <p:blipFill>
          <a:blip r:embed="rId3">
            <a:alphaModFix/>
          </a:blip>
          <a:stretch>
            <a:fillRect/>
          </a:stretch>
        </p:blipFill>
        <p:spPr>
          <a:xfrm>
            <a:off x="0" y="5635142"/>
            <a:ext cx="3372726" cy="759525"/>
          </a:xfrm>
          <a:prstGeom prst="rect">
            <a:avLst/>
          </a:prstGeom>
          <a:noFill/>
          <a:ln>
            <a:noFill/>
          </a:ln>
        </p:spPr>
      </p:pic>
      <p:sp>
        <p:nvSpPr>
          <p:cNvPr id="6" name="Google Shape;187;p16">
            <a:extLst>
              <a:ext uri="{FF2B5EF4-FFF2-40B4-BE49-F238E27FC236}">
                <a16:creationId xmlns:a16="http://schemas.microsoft.com/office/drawing/2014/main" id="{88CC6C18-44A5-8B44-9308-D663E0803A26}"/>
              </a:ext>
            </a:extLst>
          </p:cNvPr>
          <p:cNvSpPr txBox="1"/>
          <p:nvPr/>
        </p:nvSpPr>
        <p:spPr>
          <a:xfrm>
            <a:off x="8595360" y="6248400"/>
            <a:ext cx="3210743" cy="505821"/>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dirty="0"/>
              <a:t>Source :http://sherpa.ac.uk/Romeo</a:t>
            </a:r>
          </a:p>
          <a:p>
            <a:pPr marL="0" lvl="0" indent="0" rtl="0">
              <a:spcBef>
                <a:spcPts val="0"/>
              </a:spcBef>
              <a:spcAft>
                <a:spcPts val="0"/>
              </a:spcAft>
              <a:buNone/>
            </a:pPr>
            <a:r>
              <a:rPr lang="en-US" sz="1200" dirty="0"/>
              <a:t>Assessed: 24 January 2022</a:t>
            </a:r>
            <a:endParaRPr sz="1200" dirty="0"/>
          </a:p>
        </p:txBody>
      </p:sp>
    </p:spTree>
    <p:extLst>
      <p:ext uri="{BB962C8B-B14F-4D97-AF65-F5344CB8AC3E}">
        <p14:creationId xmlns:p14="http://schemas.microsoft.com/office/powerpoint/2010/main" val="256040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A620A-0A90-6943-B71A-DDB5A2B24C30}"/>
              </a:ext>
            </a:extLst>
          </p:cNvPr>
          <p:cNvSpPr>
            <a:spLocks noGrp="1"/>
          </p:cNvSpPr>
          <p:nvPr>
            <p:ph type="title"/>
          </p:nvPr>
        </p:nvSpPr>
        <p:spPr>
          <a:xfrm>
            <a:off x="0" y="378812"/>
            <a:ext cx="8046720" cy="1080900"/>
          </a:xfrm>
        </p:spPr>
        <p:txBody>
          <a:bodyPr/>
          <a:lstStyle/>
          <a:p>
            <a:pPr marR="0" algn="ctr" rtl="1">
              <a:lnSpc>
                <a:spcPct val="90000"/>
              </a:lnSpc>
              <a:spcBef>
                <a:spcPts val="0"/>
              </a:spcBef>
              <a:spcAft>
                <a:spcPts val="0"/>
              </a:spcAft>
              <a:buClr>
                <a:srgbClr val="FFFFFF"/>
              </a:buClr>
              <a:buSzPts val="3600"/>
              <a:buFont typeface="Trebuchet MS"/>
              <a:buNone/>
            </a:pPr>
            <a:r>
              <a:rPr lang="ar-SA" sz="3600" dirty="0">
                <a:solidFill>
                  <a:schemeClr val="bg2"/>
                </a:solidFill>
                <a:latin typeface="Open Sans"/>
                <a:ea typeface="Open Sans"/>
              </a:rPr>
              <a:t>الناشرون المستغلين</a:t>
            </a:r>
            <a:r>
              <a:rPr lang="ar-EG" sz="3600" dirty="0">
                <a:solidFill>
                  <a:schemeClr val="bg2"/>
                </a:solidFill>
                <a:latin typeface="Open Sans"/>
                <a:ea typeface="Open Sans"/>
              </a:rPr>
              <a:t> </a:t>
            </a:r>
            <a:r>
              <a:rPr lang="en-US" sz="3600" dirty="0">
                <a:solidFill>
                  <a:schemeClr val="bg2"/>
                </a:solidFill>
                <a:latin typeface="Open Sans"/>
                <a:ea typeface="Open Sans"/>
              </a:rPr>
              <a:t> Predatory Publishers</a:t>
            </a:r>
            <a:r>
              <a:rPr lang="ar-EG" sz="3600" dirty="0">
                <a:solidFill>
                  <a:schemeClr val="bg2"/>
                </a:solidFill>
                <a:latin typeface="Open Sans"/>
                <a:ea typeface="Open Sans"/>
              </a:rPr>
              <a:t> </a:t>
            </a:r>
            <a:br>
              <a:rPr lang="ar-SA" sz="3600" dirty="0">
                <a:solidFill>
                  <a:schemeClr val="bg2"/>
                </a:solidFill>
                <a:latin typeface="Open Sans"/>
                <a:ea typeface="Open Sans"/>
              </a:rPr>
            </a:br>
            <a:r>
              <a:rPr lang="ar-SA" sz="3600" dirty="0">
                <a:solidFill>
                  <a:schemeClr val="bg2"/>
                </a:solidFill>
                <a:latin typeface="Open Sans"/>
                <a:ea typeface="Open Sans"/>
              </a:rPr>
              <a:t>كيفيه تحديد بيئة النشر العلمي</a:t>
            </a:r>
            <a:r>
              <a:rPr lang="ar-SA" sz="2400" dirty="0">
                <a:solidFill>
                  <a:schemeClr val="bg2"/>
                </a:solidFill>
                <a:latin typeface="Open Sans"/>
                <a:ea typeface="Open Sans"/>
              </a:rPr>
              <a:t> </a:t>
            </a:r>
            <a:r>
              <a:rPr lang="ar-SA" sz="3600" dirty="0">
                <a:solidFill>
                  <a:schemeClr val="bg2"/>
                </a:solidFill>
                <a:latin typeface="Open Sans"/>
                <a:ea typeface="Open Sans"/>
              </a:rPr>
              <a:t>ذات الثقة</a:t>
            </a:r>
            <a:endParaRPr lang="en-US" sz="3600" dirty="0">
              <a:solidFill>
                <a:schemeClr val="bg2"/>
              </a:solidFill>
              <a:latin typeface="Open Sans"/>
              <a:ea typeface="Open Sans"/>
            </a:endParaRPr>
          </a:p>
        </p:txBody>
      </p:sp>
      <p:sp>
        <p:nvSpPr>
          <p:cNvPr id="3" name="Text Placeholder 2">
            <a:extLst>
              <a:ext uri="{FF2B5EF4-FFF2-40B4-BE49-F238E27FC236}">
                <a16:creationId xmlns:a16="http://schemas.microsoft.com/office/drawing/2014/main" id="{4E2204FE-9E13-124E-B8C8-4FA6CAD81828}"/>
              </a:ext>
            </a:extLst>
          </p:cNvPr>
          <p:cNvSpPr>
            <a:spLocks noGrp="1"/>
          </p:cNvSpPr>
          <p:nvPr>
            <p:ph type="body" idx="1"/>
          </p:nvPr>
        </p:nvSpPr>
        <p:spPr>
          <a:xfrm>
            <a:off x="137160" y="1894114"/>
            <a:ext cx="11771811" cy="4789715"/>
          </a:xfrm>
        </p:spPr>
        <p:txBody>
          <a:bodyPr/>
          <a:lstStyle/>
          <a:p>
            <a:pPr algn="r" rtl="1">
              <a:buClr>
                <a:schemeClr val="bg2"/>
              </a:buClr>
              <a:buFont typeface="Arial" panose="020B0604020202020204" pitchFamily="34" charset="0"/>
              <a:buChar char="•"/>
            </a:pPr>
            <a:r>
              <a:rPr lang="ar-SA" sz="2800" dirty="0">
                <a:solidFill>
                  <a:schemeClr val="bg2"/>
                </a:solidFill>
              </a:rPr>
              <a:t>يجب ان تتبع المجلات المفتوحة افضل ممارسه للمراجعة العلمية </a:t>
            </a:r>
            <a:r>
              <a:rPr lang="ar-EG" sz="2800" dirty="0">
                <a:solidFill>
                  <a:schemeClr val="bg2"/>
                </a:solidFill>
              </a:rPr>
              <a:t>المُحَكَمة </a:t>
            </a:r>
            <a:r>
              <a:rPr lang="ar-SA" sz="2800" dirty="0">
                <a:solidFill>
                  <a:schemeClr val="bg2"/>
                </a:solidFill>
              </a:rPr>
              <a:t>والتدقيق والمقارنة لكل المقالات التي أُرسلت للنشر في تلك المجلات .</a:t>
            </a:r>
          </a:p>
          <a:p>
            <a:pPr algn="r" rtl="1">
              <a:buClr>
                <a:schemeClr val="bg2"/>
              </a:buClr>
              <a:buFont typeface="Arial" panose="020B0604020202020204" pitchFamily="34" charset="0"/>
              <a:buChar char="•"/>
            </a:pPr>
            <a:r>
              <a:rPr lang="ar-SA" sz="2800" dirty="0">
                <a:solidFill>
                  <a:schemeClr val="bg2"/>
                </a:solidFill>
              </a:rPr>
              <a:t>هناك مفهوم خاطئ ان المجلات المفتوحة ذات المصاريف </a:t>
            </a:r>
            <a:r>
              <a:rPr lang="en-US" sz="2800" dirty="0">
                <a:solidFill>
                  <a:schemeClr val="bg2"/>
                </a:solidFill>
              </a:rPr>
              <a:t>APCs</a:t>
            </a:r>
            <a:r>
              <a:rPr lang="ar-EG" sz="2800" dirty="0">
                <a:solidFill>
                  <a:schemeClr val="bg2"/>
                </a:solidFill>
              </a:rPr>
              <a:t> </a:t>
            </a:r>
            <a:r>
              <a:rPr lang="ar-SA" sz="2800" dirty="0">
                <a:solidFill>
                  <a:schemeClr val="bg2"/>
                </a:solidFill>
              </a:rPr>
              <a:t>هي مجلات قليله الجودة وهي مجلات مستغ</a:t>
            </a:r>
            <a:r>
              <a:rPr lang="ar-EG" sz="2800" dirty="0">
                <a:solidFill>
                  <a:schemeClr val="bg2"/>
                </a:solidFill>
              </a:rPr>
              <a:t>ِ</a:t>
            </a:r>
            <a:r>
              <a:rPr lang="ar-SA" sz="2800" dirty="0">
                <a:solidFill>
                  <a:schemeClr val="bg2"/>
                </a:solidFill>
              </a:rPr>
              <a:t>لة اومزيفه</a:t>
            </a:r>
            <a:r>
              <a:rPr lang="ar-EG" sz="2800" dirty="0">
                <a:solidFill>
                  <a:schemeClr val="bg2"/>
                </a:solidFill>
              </a:rPr>
              <a:t> وليست مجلات مُحَكَم</a:t>
            </a:r>
            <a:r>
              <a:rPr lang="ar-SA" sz="2800" dirty="0">
                <a:solidFill>
                  <a:schemeClr val="bg2"/>
                </a:solidFill>
              </a:rPr>
              <a:t>.</a:t>
            </a:r>
          </a:p>
          <a:p>
            <a:pPr lvl="1" algn="r" rtl="1">
              <a:buClr>
                <a:schemeClr val="bg2"/>
              </a:buClr>
              <a:buFont typeface="Courier New" panose="02070309020205020404" pitchFamily="49" charset="0"/>
              <a:buChar char="o"/>
            </a:pPr>
            <a:r>
              <a:rPr lang="ar-SA" sz="2400" dirty="0">
                <a:solidFill>
                  <a:schemeClr val="bg2"/>
                </a:solidFill>
              </a:rPr>
              <a:t>  يجب علي المؤلف التحقق بعنايه من جوده المجلة سواء كانت ذات اشتراك او من المجلات المفتوحة وكذلك التحقق من الناشر.</a:t>
            </a:r>
          </a:p>
          <a:p>
            <a:pPr algn="r" rtl="1">
              <a:buClr>
                <a:schemeClr val="bg2"/>
              </a:buClr>
              <a:buFont typeface="Arial" panose="020B0604020202020204" pitchFamily="34" charset="0"/>
              <a:buChar char="•"/>
            </a:pPr>
            <a:r>
              <a:rPr lang="ar-SA" sz="2800" dirty="0">
                <a:solidFill>
                  <a:schemeClr val="bg2"/>
                </a:solidFill>
              </a:rPr>
              <a:t>متاح مجموعة من الخطوط الإرشادية و قوائم التدقيق لمساعده المؤلفين لاختيار المجلة الصحيحة وتحديد الناشر الذي سيقوم بنشر ابحاثهم </a:t>
            </a:r>
            <a:r>
              <a:rPr lang="ar-EG" sz="2800" dirty="0">
                <a:solidFill>
                  <a:schemeClr val="bg2"/>
                </a:solidFill>
              </a:rPr>
              <a:t>،</a:t>
            </a:r>
            <a:r>
              <a:rPr lang="ar-SA" sz="2800" dirty="0">
                <a:solidFill>
                  <a:schemeClr val="bg2"/>
                </a:solidFill>
              </a:rPr>
              <a:t> مثل </a:t>
            </a:r>
            <a:r>
              <a:rPr lang="ar-SA" sz="2800" dirty="0">
                <a:solidFill>
                  <a:schemeClr val="tx1"/>
                </a:solidFill>
              </a:rPr>
              <a:t>: </a:t>
            </a:r>
            <a:r>
              <a:rPr lang="en-US" sz="2800" u="sng" dirty="0">
                <a:solidFill>
                  <a:srgbClr val="00B0F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Himmefalb Health Library</a:t>
            </a:r>
            <a:r>
              <a:rPr lang="ar-SA" sz="2800" u="sng" dirty="0">
                <a:solidFill>
                  <a:srgbClr val="00B0F0"/>
                </a:solidFill>
                <a:latin typeface="Open Sans"/>
                <a:ea typeface="Open Sans"/>
                <a:cs typeface="Open Sans"/>
                <a:sym typeface="Open Sans"/>
              </a:rPr>
              <a:t> </a:t>
            </a:r>
            <a:r>
              <a:rPr lang="ar-SA" sz="2800" u="sng" dirty="0">
                <a:solidFill>
                  <a:schemeClr val="tx1"/>
                </a:solidFill>
                <a:latin typeface="Open Sans"/>
                <a:ea typeface="Open Sans"/>
                <a:cs typeface="Open Sans"/>
                <a:sym typeface="Open Sans"/>
              </a:rPr>
              <a:t>.</a:t>
            </a:r>
            <a:endParaRPr lang="en-US" sz="3600" dirty="0">
              <a:solidFill>
                <a:schemeClr val="tx1"/>
              </a:solidFill>
              <a:latin typeface="Open Sans"/>
              <a:ea typeface="Open Sans"/>
              <a:cs typeface="Open Sans"/>
              <a:sym typeface="Open Sans"/>
            </a:endParaRPr>
          </a:p>
        </p:txBody>
      </p:sp>
    </p:spTree>
    <p:extLst>
      <p:ext uri="{BB962C8B-B14F-4D97-AF65-F5344CB8AC3E}">
        <p14:creationId xmlns:p14="http://schemas.microsoft.com/office/powerpoint/2010/main" val="3202208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80265-7093-A045-9E66-BAFEBB600870}"/>
              </a:ext>
            </a:extLst>
          </p:cNvPr>
          <p:cNvSpPr>
            <a:spLocks noGrp="1"/>
          </p:cNvSpPr>
          <p:nvPr>
            <p:ph type="title"/>
          </p:nvPr>
        </p:nvSpPr>
        <p:spPr>
          <a:xfrm>
            <a:off x="631731" y="259013"/>
            <a:ext cx="7414514" cy="450216"/>
          </a:xfrm>
        </p:spPr>
        <p:txBody>
          <a:bodyPr/>
          <a:lstStyle/>
          <a:p>
            <a:pPr algn="r" rtl="1"/>
            <a:r>
              <a:rPr lang="ar-SA" sz="2800" dirty="0">
                <a:solidFill>
                  <a:schemeClr val="bg2"/>
                </a:solidFill>
                <a:latin typeface="Open Sans"/>
                <a:ea typeface="Open Sans"/>
              </a:rPr>
              <a:t>اختيار المجلة والناشر المناسبين لنشر البحث</a:t>
            </a:r>
            <a:br>
              <a:rPr lang="ar-SA" sz="2800" dirty="0">
                <a:solidFill>
                  <a:schemeClr val="bg2"/>
                </a:solidFill>
                <a:latin typeface="Open Sans"/>
                <a:ea typeface="Open Sans"/>
              </a:rPr>
            </a:br>
            <a:r>
              <a:rPr lang="ar-EG" sz="2800" dirty="0">
                <a:solidFill>
                  <a:schemeClr val="bg2"/>
                </a:solidFill>
                <a:latin typeface="Open Sans"/>
                <a:ea typeface="Open Sans"/>
              </a:rPr>
              <a:t> </a:t>
            </a:r>
            <a:endParaRPr lang="en-US" sz="2800" dirty="0">
              <a:solidFill>
                <a:schemeClr val="bg2"/>
              </a:solidFill>
              <a:latin typeface="Open Sans"/>
              <a:ea typeface="Open Sans"/>
            </a:endParaRPr>
          </a:p>
        </p:txBody>
      </p:sp>
      <p:sp>
        <p:nvSpPr>
          <p:cNvPr id="3" name="Text Placeholder 2">
            <a:extLst>
              <a:ext uri="{FF2B5EF4-FFF2-40B4-BE49-F238E27FC236}">
                <a16:creationId xmlns:a16="http://schemas.microsoft.com/office/drawing/2014/main" id="{BF49BC63-5A0F-634D-90BA-303FF2287257}"/>
              </a:ext>
            </a:extLst>
          </p:cNvPr>
          <p:cNvSpPr>
            <a:spLocks noGrp="1"/>
          </p:cNvSpPr>
          <p:nvPr>
            <p:ph type="body" idx="1"/>
          </p:nvPr>
        </p:nvSpPr>
        <p:spPr>
          <a:xfrm>
            <a:off x="671668" y="2225040"/>
            <a:ext cx="8624732" cy="3718265"/>
          </a:xfrm>
        </p:spPr>
        <p:txBody>
          <a:bodyPr/>
          <a:lstStyle/>
          <a:p>
            <a:pPr algn="r" rtl="1">
              <a:buClr>
                <a:schemeClr val="bg2"/>
              </a:buClr>
              <a:buFont typeface="Arial" panose="020B0604020202020204" pitchFamily="34" charset="0"/>
              <a:buChar char="•"/>
            </a:pPr>
            <a:r>
              <a:rPr lang="ar-SA" sz="2800" dirty="0">
                <a:solidFill>
                  <a:srgbClr val="FF0000"/>
                </a:solidFill>
              </a:rPr>
              <a:t> </a:t>
            </a:r>
            <a:r>
              <a:rPr lang="ar-SA" sz="2800" dirty="0">
                <a:solidFill>
                  <a:schemeClr val="bg2"/>
                </a:solidFill>
              </a:rPr>
              <a:t>فكر، افحص، قدم للنشر</a:t>
            </a:r>
            <a:r>
              <a:rPr lang="ar-EG" sz="2800" dirty="0">
                <a:solidFill>
                  <a:schemeClr val="bg2"/>
                </a:solidFill>
              </a:rPr>
              <a:t> </a:t>
            </a:r>
            <a:r>
              <a:rPr lang="ar-SA" sz="2800" dirty="0">
                <a:solidFill>
                  <a:schemeClr val="bg2"/>
                </a:solidFill>
              </a:rPr>
              <a:t>ت</a:t>
            </a:r>
            <a:r>
              <a:rPr lang="ar-EG" sz="2800" dirty="0">
                <a:solidFill>
                  <a:schemeClr val="bg2"/>
                </a:solidFill>
              </a:rPr>
              <a:t>ساعد الباحثين في تحديد المجلات الموثوقة لنشر أبحاثهم بها.</a:t>
            </a:r>
          </a:p>
          <a:p>
            <a:pPr algn="r" rtl="1">
              <a:buClr>
                <a:schemeClr val="bg2"/>
              </a:buClr>
              <a:buFont typeface="Arial" panose="020B0604020202020204" pitchFamily="34" charset="0"/>
              <a:buChar char="•"/>
            </a:pPr>
            <a:r>
              <a:rPr lang="ar-EG" sz="2800" dirty="0">
                <a:solidFill>
                  <a:schemeClr val="bg2"/>
                </a:solidFill>
              </a:rPr>
              <a:t>هذه المبادرة الدولية من قِبَل تحالف من الناشرين الأكاديميين والجمعيات الاكاديمية تهدف إلى تثقيف الباحثين وتعزيز النزاهة وبناء الثقة في الابحاث والمطبوعات والمؤلفات</a:t>
            </a:r>
            <a:r>
              <a:rPr lang="ar-EG" dirty="0">
                <a:solidFill>
                  <a:schemeClr val="bg2"/>
                </a:solidFill>
              </a:rPr>
              <a:t>.</a:t>
            </a:r>
            <a:endParaRPr lang="en-US" dirty="0">
              <a:solidFill>
                <a:schemeClr val="bg2"/>
              </a:solidFill>
            </a:endParaRPr>
          </a:p>
        </p:txBody>
      </p:sp>
      <p:grpSp>
        <p:nvGrpSpPr>
          <p:cNvPr id="4" name="Group 3">
            <a:extLst>
              <a:ext uri="{FF2B5EF4-FFF2-40B4-BE49-F238E27FC236}">
                <a16:creationId xmlns:a16="http://schemas.microsoft.com/office/drawing/2014/main" id="{76D17D6A-B1A0-6A95-E4B4-9EFC42D13C6A}"/>
              </a:ext>
            </a:extLst>
          </p:cNvPr>
          <p:cNvGrpSpPr/>
          <p:nvPr/>
        </p:nvGrpSpPr>
        <p:grpSpPr>
          <a:xfrm>
            <a:off x="5689893" y="663980"/>
            <a:ext cx="1571009" cy="572134"/>
            <a:chOff x="2247678" y="242991"/>
            <a:chExt cx="1571009" cy="572134"/>
          </a:xfrm>
        </p:grpSpPr>
        <p:sp>
          <p:nvSpPr>
            <p:cNvPr id="5" name="Rectangle: Rounded Corners 4">
              <a:extLst>
                <a:ext uri="{FF2B5EF4-FFF2-40B4-BE49-F238E27FC236}">
                  <a16:creationId xmlns:a16="http://schemas.microsoft.com/office/drawing/2014/main" id="{EF5BF146-9E3C-62DE-027C-841E0EADC369}"/>
                </a:ext>
              </a:extLst>
            </p:cNvPr>
            <p:cNvSpPr/>
            <p:nvPr/>
          </p:nvSpPr>
          <p:spPr>
            <a:xfrm>
              <a:off x="2247678" y="242991"/>
              <a:ext cx="1571009" cy="572134"/>
            </a:xfrm>
            <a:prstGeom prst="roundRect">
              <a:avLst/>
            </a:prstGeom>
            <a:solidFill>
              <a:srgbClr val="C00000">
                <a:alpha val="90000"/>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Rectangle: Rounded Corners 4">
              <a:extLst>
                <a:ext uri="{FF2B5EF4-FFF2-40B4-BE49-F238E27FC236}">
                  <a16:creationId xmlns:a16="http://schemas.microsoft.com/office/drawing/2014/main" id="{4705EB19-0172-1286-FB73-ECD6648B98B8}"/>
                </a:ext>
              </a:extLst>
            </p:cNvPr>
            <p:cNvSpPr txBox="1"/>
            <p:nvPr/>
          </p:nvSpPr>
          <p:spPr>
            <a:xfrm>
              <a:off x="2275607" y="270920"/>
              <a:ext cx="1515151" cy="5162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bg1"/>
                  </a:solidFill>
                </a:rPr>
                <a:t>فكر</a:t>
              </a:r>
              <a:endParaRPr lang="en-US" sz="2400" b="1" kern="1200" dirty="0">
                <a:solidFill>
                  <a:schemeClr val="bg1"/>
                </a:solidFill>
              </a:endParaRPr>
            </a:p>
          </p:txBody>
        </p:sp>
      </p:grpSp>
      <p:grpSp>
        <p:nvGrpSpPr>
          <p:cNvPr id="8" name="Group 7">
            <a:extLst>
              <a:ext uri="{FF2B5EF4-FFF2-40B4-BE49-F238E27FC236}">
                <a16:creationId xmlns:a16="http://schemas.microsoft.com/office/drawing/2014/main" id="{1E8F5BF6-A69B-B0FE-3B9C-4F89526861BA}"/>
              </a:ext>
            </a:extLst>
          </p:cNvPr>
          <p:cNvGrpSpPr/>
          <p:nvPr/>
        </p:nvGrpSpPr>
        <p:grpSpPr>
          <a:xfrm>
            <a:off x="9151924" y="3512223"/>
            <a:ext cx="1571009" cy="572134"/>
            <a:chOff x="2247678" y="886643"/>
            <a:chExt cx="1571009" cy="572134"/>
          </a:xfrm>
        </p:grpSpPr>
        <p:sp>
          <p:nvSpPr>
            <p:cNvPr id="9" name="Rectangle: Rounded Corners 8">
              <a:extLst>
                <a:ext uri="{FF2B5EF4-FFF2-40B4-BE49-F238E27FC236}">
                  <a16:creationId xmlns:a16="http://schemas.microsoft.com/office/drawing/2014/main" id="{6F771E09-DEF5-017B-A4E4-36ED27E714AA}"/>
                </a:ext>
              </a:extLst>
            </p:cNvPr>
            <p:cNvSpPr/>
            <p:nvPr/>
          </p:nvSpPr>
          <p:spPr>
            <a:xfrm>
              <a:off x="2247678" y="886643"/>
              <a:ext cx="1571009" cy="572134"/>
            </a:xfrm>
            <a:prstGeom prst="roundRect">
              <a:avLst/>
            </a:prstGeom>
            <a:solidFill>
              <a:srgbClr val="FFAC40"/>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ectangle: Rounded Corners 4">
              <a:extLst>
                <a:ext uri="{FF2B5EF4-FFF2-40B4-BE49-F238E27FC236}">
                  <a16:creationId xmlns:a16="http://schemas.microsoft.com/office/drawing/2014/main" id="{45EB4256-AC4C-FFFD-8CEE-B8C1A61FFC61}"/>
                </a:ext>
              </a:extLst>
            </p:cNvPr>
            <p:cNvSpPr txBox="1"/>
            <p:nvPr/>
          </p:nvSpPr>
          <p:spPr>
            <a:xfrm>
              <a:off x="2275607" y="914572"/>
              <a:ext cx="1515151" cy="5162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bg1"/>
                  </a:solidFill>
                </a:rPr>
                <a:t>افحص</a:t>
              </a:r>
              <a:endParaRPr lang="en-US" sz="2400" b="1" kern="1200" dirty="0">
                <a:solidFill>
                  <a:schemeClr val="bg1"/>
                </a:solidFill>
              </a:endParaRPr>
            </a:p>
          </p:txBody>
        </p:sp>
      </p:grpSp>
      <p:grpSp>
        <p:nvGrpSpPr>
          <p:cNvPr id="11" name="Group 10">
            <a:extLst>
              <a:ext uri="{FF2B5EF4-FFF2-40B4-BE49-F238E27FC236}">
                <a16:creationId xmlns:a16="http://schemas.microsoft.com/office/drawing/2014/main" id="{C1DAF222-EEEC-804A-E2FB-B5D7E83F81DF}"/>
              </a:ext>
            </a:extLst>
          </p:cNvPr>
          <p:cNvGrpSpPr/>
          <p:nvPr/>
        </p:nvGrpSpPr>
        <p:grpSpPr>
          <a:xfrm>
            <a:off x="9151924" y="4494741"/>
            <a:ext cx="1571009" cy="572134"/>
            <a:chOff x="2247678" y="1530294"/>
            <a:chExt cx="1571009" cy="572134"/>
          </a:xfrm>
        </p:grpSpPr>
        <p:sp>
          <p:nvSpPr>
            <p:cNvPr id="12" name="Rectangle: Rounded Corners 11">
              <a:extLst>
                <a:ext uri="{FF2B5EF4-FFF2-40B4-BE49-F238E27FC236}">
                  <a16:creationId xmlns:a16="http://schemas.microsoft.com/office/drawing/2014/main" id="{093675A4-516F-0673-CE96-E99BFC0AF3EA}"/>
                </a:ext>
              </a:extLst>
            </p:cNvPr>
            <p:cNvSpPr/>
            <p:nvPr/>
          </p:nvSpPr>
          <p:spPr>
            <a:xfrm>
              <a:off x="2247678" y="1530294"/>
              <a:ext cx="1571009" cy="572134"/>
            </a:xfrm>
            <a:prstGeom prst="roundRect">
              <a:avLst/>
            </a:prstGeom>
            <a:solidFill>
              <a:srgbClr val="00963F"/>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ectangle: Rounded Corners 4">
              <a:extLst>
                <a:ext uri="{FF2B5EF4-FFF2-40B4-BE49-F238E27FC236}">
                  <a16:creationId xmlns:a16="http://schemas.microsoft.com/office/drawing/2014/main" id="{927FF1F8-53FA-0DDA-03F7-BBA72C992A35}"/>
                </a:ext>
              </a:extLst>
            </p:cNvPr>
            <p:cNvSpPr txBox="1"/>
            <p:nvPr/>
          </p:nvSpPr>
          <p:spPr>
            <a:xfrm>
              <a:off x="2275607" y="1558223"/>
              <a:ext cx="1515151" cy="5162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bg1"/>
                  </a:solidFill>
                </a:rPr>
                <a:t>قدم للنشر</a:t>
              </a:r>
              <a:endParaRPr lang="en-US" sz="2400" b="1" kern="1200" dirty="0">
                <a:solidFill>
                  <a:schemeClr val="bg1"/>
                </a:solidFill>
              </a:endParaRPr>
            </a:p>
          </p:txBody>
        </p:sp>
      </p:grpSp>
      <p:pic>
        <p:nvPicPr>
          <p:cNvPr id="15" name="Picture 14">
            <a:extLst>
              <a:ext uri="{FF2B5EF4-FFF2-40B4-BE49-F238E27FC236}">
                <a16:creationId xmlns:a16="http://schemas.microsoft.com/office/drawing/2014/main" id="{121F0FB7-1F51-AA93-8CBC-B3BF57B1D8FB}"/>
              </a:ext>
            </a:extLst>
          </p:cNvPr>
          <p:cNvPicPr>
            <a:picLocks noChangeAspect="1"/>
          </p:cNvPicPr>
          <p:nvPr/>
        </p:nvPicPr>
        <p:blipFill>
          <a:blip r:embed="rId3"/>
          <a:stretch>
            <a:fillRect/>
          </a:stretch>
        </p:blipFill>
        <p:spPr>
          <a:xfrm>
            <a:off x="7407138" y="443627"/>
            <a:ext cx="639107" cy="876491"/>
          </a:xfrm>
          <a:prstGeom prst="rect">
            <a:avLst/>
          </a:prstGeom>
        </p:spPr>
      </p:pic>
      <p:pic>
        <p:nvPicPr>
          <p:cNvPr id="17" name="Picture 16">
            <a:extLst>
              <a:ext uri="{FF2B5EF4-FFF2-40B4-BE49-F238E27FC236}">
                <a16:creationId xmlns:a16="http://schemas.microsoft.com/office/drawing/2014/main" id="{31E5674F-ECFC-9561-3F57-CD76F3791A14}"/>
              </a:ext>
            </a:extLst>
          </p:cNvPr>
          <p:cNvPicPr>
            <a:picLocks noChangeAspect="1"/>
          </p:cNvPicPr>
          <p:nvPr/>
        </p:nvPicPr>
        <p:blipFill>
          <a:blip r:embed="rId4"/>
          <a:stretch>
            <a:fillRect/>
          </a:stretch>
        </p:blipFill>
        <p:spPr>
          <a:xfrm>
            <a:off x="4864727" y="441298"/>
            <a:ext cx="804838" cy="942250"/>
          </a:xfrm>
          <a:prstGeom prst="rect">
            <a:avLst/>
          </a:prstGeom>
        </p:spPr>
      </p:pic>
      <p:pic>
        <p:nvPicPr>
          <p:cNvPr id="19" name="Picture 18">
            <a:extLst>
              <a:ext uri="{FF2B5EF4-FFF2-40B4-BE49-F238E27FC236}">
                <a16:creationId xmlns:a16="http://schemas.microsoft.com/office/drawing/2014/main" id="{1E4CA145-6582-D48C-AEA4-B44F1724CAE9}"/>
              </a:ext>
            </a:extLst>
          </p:cNvPr>
          <p:cNvPicPr>
            <a:picLocks noChangeAspect="1"/>
          </p:cNvPicPr>
          <p:nvPr/>
        </p:nvPicPr>
        <p:blipFill>
          <a:blip r:embed="rId5"/>
          <a:stretch>
            <a:fillRect/>
          </a:stretch>
        </p:blipFill>
        <p:spPr>
          <a:xfrm>
            <a:off x="2367017" y="524118"/>
            <a:ext cx="642974" cy="796000"/>
          </a:xfrm>
          <a:prstGeom prst="rect">
            <a:avLst/>
          </a:prstGeom>
        </p:spPr>
      </p:pic>
      <p:pic>
        <p:nvPicPr>
          <p:cNvPr id="32" name="Picture 31">
            <a:extLst>
              <a:ext uri="{FF2B5EF4-FFF2-40B4-BE49-F238E27FC236}">
                <a16:creationId xmlns:a16="http://schemas.microsoft.com/office/drawing/2014/main" id="{C89680F2-7E05-7F0D-91C4-3A8D14DFF3DF}"/>
              </a:ext>
            </a:extLst>
          </p:cNvPr>
          <p:cNvPicPr>
            <a:picLocks noChangeAspect="1"/>
          </p:cNvPicPr>
          <p:nvPr/>
        </p:nvPicPr>
        <p:blipFill>
          <a:blip r:embed="rId3"/>
          <a:stretch>
            <a:fillRect/>
          </a:stretch>
        </p:blipFill>
        <p:spPr>
          <a:xfrm>
            <a:off x="10881225" y="2257860"/>
            <a:ext cx="639107" cy="876491"/>
          </a:xfrm>
          <a:prstGeom prst="rect">
            <a:avLst/>
          </a:prstGeom>
        </p:spPr>
      </p:pic>
      <p:grpSp>
        <p:nvGrpSpPr>
          <p:cNvPr id="33" name="Group 32">
            <a:extLst>
              <a:ext uri="{FF2B5EF4-FFF2-40B4-BE49-F238E27FC236}">
                <a16:creationId xmlns:a16="http://schemas.microsoft.com/office/drawing/2014/main" id="{C8EFFB24-B7A9-7161-D45D-2B0DB2B1F860}"/>
              </a:ext>
            </a:extLst>
          </p:cNvPr>
          <p:cNvGrpSpPr/>
          <p:nvPr/>
        </p:nvGrpSpPr>
        <p:grpSpPr>
          <a:xfrm>
            <a:off x="9179853" y="2410038"/>
            <a:ext cx="1571009" cy="572134"/>
            <a:chOff x="2247678" y="242991"/>
            <a:chExt cx="1571009" cy="572134"/>
          </a:xfrm>
        </p:grpSpPr>
        <p:sp>
          <p:nvSpPr>
            <p:cNvPr id="34" name="Rectangle: Rounded Corners 33">
              <a:extLst>
                <a:ext uri="{FF2B5EF4-FFF2-40B4-BE49-F238E27FC236}">
                  <a16:creationId xmlns:a16="http://schemas.microsoft.com/office/drawing/2014/main" id="{4F9140BD-342C-15B1-B30C-4967962512BE}"/>
                </a:ext>
              </a:extLst>
            </p:cNvPr>
            <p:cNvSpPr/>
            <p:nvPr/>
          </p:nvSpPr>
          <p:spPr>
            <a:xfrm>
              <a:off x="2247678" y="242991"/>
              <a:ext cx="1571009" cy="572134"/>
            </a:xfrm>
            <a:prstGeom prst="roundRect">
              <a:avLst/>
            </a:prstGeom>
            <a:solidFill>
              <a:srgbClr val="C00000">
                <a:alpha val="90000"/>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5" name="Rectangle: Rounded Corners 4">
              <a:extLst>
                <a:ext uri="{FF2B5EF4-FFF2-40B4-BE49-F238E27FC236}">
                  <a16:creationId xmlns:a16="http://schemas.microsoft.com/office/drawing/2014/main" id="{0638FAC0-C976-081F-1AC5-70FC25C8A318}"/>
                </a:ext>
              </a:extLst>
            </p:cNvPr>
            <p:cNvSpPr txBox="1"/>
            <p:nvPr/>
          </p:nvSpPr>
          <p:spPr>
            <a:xfrm>
              <a:off x="2275607" y="270920"/>
              <a:ext cx="1515151" cy="5162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bg1"/>
                  </a:solidFill>
                </a:rPr>
                <a:t>فكر</a:t>
              </a:r>
              <a:endParaRPr lang="en-US" sz="2400" b="1" kern="1200" dirty="0">
                <a:solidFill>
                  <a:schemeClr val="bg1"/>
                </a:solidFill>
              </a:endParaRPr>
            </a:p>
          </p:txBody>
        </p:sp>
      </p:grpSp>
      <p:pic>
        <p:nvPicPr>
          <p:cNvPr id="36" name="Picture 35">
            <a:extLst>
              <a:ext uri="{FF2B5EF4-FFF2-40B4-BE49-F238E27FC236}">
                <a16:creationId xmlns:a16="http://schemas.microsoft.com/office/drawing/2014/main" id="{756C4460-0AF4-E6DB-3EFB-3DB5C4DE586C}"/>
              </a:ext>
            </a:extLst>
          </p:cNvPr>
          <p:cNvPicPr>
            <a:picLocks noChangeAspect="1"/>
          </p:cNvPicPr>
          <p:nvPr/>
        </p:nvPicPr>
        <p:blipFill>
          <a:blip r:embed="rId4"/>
          <a:stretch>
            <a:fillRect/>
          </a:stretch>
        </p:blipFill>
        <p:spPr>
          <a:xfrm>
            <a:off x="10837877" y="3252525"/>
            <a:ext cx="804838" cy="942250"/>
          </a:xfrm>
          <a:prstGeom prst="rect">
            <a:avLst/>
          </a:prstGeom>
        </p:spPr>
      </p:pic>
      <p:grpSp>
        <p:nvGrpSpPr>
          <p:cNvPr id="37" name="Group 36">
            <a:extLst>
              <a:ext uri="{FF2B5EF4-FFF2-40B4-BE49-F238E27FC236}">
                <a16:creationId xmlns:a16="http://schemas.microsoft.com/office/drawing/2014/main" id="{4A57D6C2-E45A-400B-723D-F5B39655A5E4}"/>
              </a:ext>
            </a:extLst>
          </p:cNvPr>
          <p:cNvGrpSpPr/>
          <p:nvPr/>
        </p:nvGrpSpPr>
        <p:grpSpPr>
          <a:xfrm>
            <a:off x="3273390" y="672640"/>
            <a:ext cx="1571009" cy="572134"/>
            <a:chOff x="2247678" y="886643"/>
            <a:chExt cx="1571009" cy="572134"/>
          </a:xfrm>
        </p:grpSpPr>
        <p:sp>
          <p:nvSpPr>
            <p:cNvPr id="38" name="Rectangle: Rounded Corners 37">
              <a:extLst>
                <a:ext uri="{FF2B5EF4-FFF2-40B4-BE49-F238E27FC236}">
                  <a16:creationId xmlns:a16="http://schemas.microsoft.com/office/drawing/2014/main" id="{7083C014-CECF-05F6-3C4A-10EA05F302E0}"/>
                </a:ext>
              </a:extLst>
            </p:cNvPr>
            <p:cNvSpPr/>
            <p:nvPr/>
          </p:nvSpPr>
          <p:spPr>
            <a:xfrm>
              <a:off x="2247678" y="886643"/>
              <a:ext cx="1571009" cy="572134"/>
            </a:xfrm>
            <a:prstGeom prst="roundRect">
              <a:avLst/>
            </a:prstGeom>
            <a:solidFill>
              <a:srgbClr val="FFAC40"/>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9" name="Rectangle: Rounded Corners 4">
              <a:extLst>
                <a:ext uri="{FF2B5EF4-FFF2-40B4-BE49-F238E27FC236}">
                  <a16:creationId xmlns:a16="http://schemas.microsoft.com/office/drawing/2014/main" id="{E0F0B7FE-B5E8-8C58-F5D6-20CD4CA52BEC}"/>
                </a:ext>
              </a:extLst>
            </p:cNvPr>
            <p:cNvSpPr txBox="1"/>
            <p:nvPr/>
          </p:nvSpPr>
          <p:spPr>
            <a:xfrm>
              <a:off x="2275607" y="914572"/>
              <a:ext cx="1515151" cy="5162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bg1"/>
                  </a:solidFill>
                </a:rPr>
                <a:t>افحص</a:t>
              </a:r>
              <a:endParaRPr lang="en-US" sz="2400" b="1" kern="1200" dirty="0">
                <a:solidFill>
                  <a:schemeClr val="bg1"/>
                </a:solidFill>
              </a:endParaRPr>
            </a:p>
          </p:txBody>
        </p:sp>
      </p:grpSp>
      <p:pic>
        <p:nvPicPr>
          <p:cNvPr id="40" name="Picture 39">
            <a:extLst>
              <a:ext uri="{FF2B5EF4-FFF2-40B4-BE49-F238E27FC236}">
                <a16:creationId xmlns:a16="http://schemas.microsoft.com/office/drawing/2014/main" id="{2C14BD6A-0F3E-70C5-0284-62FD06D635CC}"/>
              </a:ext>
            </a:extLst>
          </p:cNvPr>
          <p:cNvPicPr>
            <a:picLocks noChangeAspect="1"/>
          </p:cNvPicPr>
          <p:nvPr/>
        </p:nvPicPr>
        <p:blipFill>
          <a:blip r:embed="rId5"/>
          <a:stretch>
            <a:fillRect/>
          </a:stretch>
        </p:blipFill>
        <p:spPr>
          <a:xfrm>
            <a:off x="10999741" y="4321609"/>
            <a:ext cx="642974" cy="796000"/>
          </a:xfrm>
          <a:prstGeom prst="rect">
            <a:avLst/>
          </a:prstGeom>
        </p:spPr>
      </p:pic>
      <p:grpSp>
        <p:nvGrpSpPr>
          <p:cNvPr id="41" name="Group 40">
            <a:extLst>
              <a:ext uri="{FF2B5EF4-FFF2-40B4-BE49-F238E27FC236}">
                <a16:creationId xmlns:a16="http://schemas.microsoft.com/office/drawing/2014/main" id="{0FE77A1F-75A7-3033-84AB-6BA886320BA7}"/>
              </a:ext>
            </a:extLst>
          </p:cNvPr>
          <p:cNvGrpSpPr/>
          <p:nvPr/>
        </p:nvGrpSpPr>
        <p:grpSpPr>
          <a:xfrm>
            <a:off x="648900" y="681300"/>
            <a:ext cx="1571009" cy="572134"/>
            <a:chOff x="2247678" y="1530294"/>
            <a:chExt cx="1571009" cy="572134"/>
          </a:xfrm>
        </p:grpSpPr>
        <p:sp>
          <p:nvSpPr>
            <p:cNvPr id="42" name="Rectangle: Rounded Corners 41">
              <a:extLst>
                <a:ext uri="{FF2B5EF4-FFF2-40B4-BE49-F238E27FC236}">
                  <a16:creationId xmlns:a16="http://schemas.microsoft.com/office/drawing/2014/main" id="{29ADC1E0-2359-EEEC-8C5E-1EA6967E1C60}"/>
                </a:ext>
              </a:extLst>
            </p:cNvPr>
            <p:cNvSpPr/>
            <p:nvPr/>
          </p:nvSpPr>
          <p:spPr>
            <a:xfrm>
              <a:off x="2247678" y="1530294"/>
              <a:ext cx="1571009" cy="572134"/>
            </a:xfrm>
            <a:prstGeom prst="roundRect">
              <a:avLst/>
            </a:prstGeom>
            <a:solidFill>
              <a:srgbClr val="00963F"/>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43" name="Rectangle: Rounded Corners 4">
              <a:extLst>
                <a:ext uri="{FF2B5EF4-FFF2-40B4-BE49-F238E27FC236}">
                  <a16:creationId xmlns:a16="http://schemas.microsoft.com/office/drawing/2014/main" id="{F80A1C5F-F5A7-B6EF-909C-32D3F27F39F1}"/>
                </a:ext>
              </a:extLst>
            </p:cNvPr>
            <p:cNvSpPr txBox="1"/>
            <p:nvPr/>
          </p:nvSpPr>
          <p:spPr>
            <a:xfrm>
              <a:off x="2275607" y="1558223"/>
              <a:ext cx="1515151" cy="5162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bg1"/>
                  </a:solidFill>
                </a:rPr>
                <a:t>قدم للنشر</a:t>
              </a:r>
              <a:endParaRPr lang="en-US" sz="2400" b="1" kern="1200" dirty="0">
                <a:solidFill>
                  <a:schemeClr val="bg1"/>
                </a:solidFill>
              </a:endParaRPr>
            </a:p>
          </p:txBody>
        </p:sp>
      </p:grpSp>
    </p:spTree>
    <p:extLst>
      <p:ext uri="{BB962C8B-B14F-4D97-AF65-F5344CB8AC3E}">
        <p14:creationId xmlns:p14="http://schemas.microsoft.com/office/powerpoint/2010/main" val="360013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61CE1-5413-1041-8B11-74FAF11808B0}"/>
              </a:ext>
            </a:extLst>
          </p:cNvPr>
          <p:cNvSpPr>
            <a:spLocks noGrp="1"/>
          </p:cNvSpPr>
          <p:nvPr>
            <p:ph type="title"/>
          </p:nvPr>
        </p:nvSpPr>
        <p:spPr>
          <a:xfrm>
            <a:off x="0" y="378812"/>
            <a:ext cx="8078771" cy="1080900"/>
          </a:xfrm>
        </p:spPr>
        <p:txBody>
          <a:bodyPr/>
          <a:lstStyle/>
          <a:p>
            <a:pPr marR="0" algn="l" rtl="1">
              <a:lnSpc>
                <a:spcPct val="90000"/>
              </a:lnSpc>
              <a:spcBef>
                <a:spcPts val="0"/>
              </a:spcBef>
              <a:spcAft>
                <a:spcPts val="0"/>
              </a:spcAft>
              <a:buClr>
                <a:srgbClr val="FFFFFF"/>
              </a:buClr>
              <a:buSzPts val="3600"/>
              <a:buFont typeface="Trebuchet MS"/>
              <a:buNone/>
            </a:pPr>
            <a:endParaRPr lang="en-US" dirty="0"/>
          </a:p>
        </p:txBody>
      </p:sp>
      <p:sp>
        <p:nvSpPr>
          <p:cNvPr id="3" name="Text Placeholder 2">
            <a:extLst>
              <a:ext uri="{FF2B5EF4-FFF2-40B4-BE49-F238E27FC236}">
                <a16:creationId xmlns:a16="http://schemas.microsoft.com/office/drawing/2014/main" id="{3EAB44F7-C1C6-9D4B-8190-6703632C7F96}"/>
              </a:ext>
            </a:extLst>
          </p:cNvPr>
          <p:cNvSpPr>
            <a:spLocks noGrp="1"/>
          </p:cNvSpPr>
          <p:nvPr>
            <p:ph type="body" idx="1"/>
          </p:nvPr>
        </p:nvSpPr>
        <p:spPr>
          <a:xfrm>
            <a:off x="702091" y="1870508"/>
            <a:ext cx="10902079" cy="3599400"/>
          </a:xfrm>
        </p:spPr>
        <p:txBody>
          <a:bodyPr/>
          <a:lstStyle/>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bg2"/>
                </a:solidFill>
              </a:rPr>
              <a:t>هل تعرف انت </a:t>
            </a:r>
            <a:r>
              <a:rPr lang="ar-EG" sz="2800" dirty="0">
                <a:solidFill>
                  <a:schemeClr val="bg2"/>
                </a:solidFill>
              </a:rPr>
              <a:t>أ</a:t>
            </a:r>
            <a:r>
              <a:rPr lang="ar-SA" sz="2800" dirty="0">
                <a:solidFill>
                  <a:schemeClr val="bg2"/>
                </a:solidFill>
              </a:rPr>
              <a:t>وزملائك هذه المجلة ؟</a:t>
            </a:r>
          </a:p>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bg2"/>
                </a:solidFill>
              </a:rPr>
              <a:t>هل تستطيع بسهوله التحقق والتواصل مع الناشر ؟</a:t>
            </a:r>
          </a:p>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bg2"/>
                </a:solidFill>
              </a:rPr>
              <a:t>هل المجلة واضحه فيما يتعلق بعمليه المراجعة العلمية والتدقيق والمقارنة التي تستعملها؟</a:t>
            </a:r>
          </a:p>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bg2"/>
                </a:solidFill>
              </a:rPr>
              <a:t>هل المقالات </a:t>
            </a:r>
            <a:r>
              <a:rPr lang="ar-EG" sz="2800" dirty="0">
                <a:solidFill>
                  <a:schemeClr val="bg2"/>
                </a:solidFill>
              </a:rPr>
              <a:t>مُكَشفة</a:t>
            </a:r>
            <a:r>
              <a:rPr lang="en-US" sz="2800" dirty="0">
                <a:solidFill>
                  <a:schemeClr val="bg2"/>
                </a:solidFill>
              </a:rPr>
              <a:t> </a:t>
            </a:r>
            <a:r>
              <a:rPr lang="ar-SA" sz="2800" dirty="0">
                <a:solidFill>
                  <a:schemeClr val="bg2"/>
                </a:solidFill>
              </a:rPr>
              <a:t>علي مواقع خدمات انت تستعملها؟ </a:t>
            </a:r>
          </a:p>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bg2"/>
                </a:solidFill>
              </a:rPr>
              <a:t>هل واضح المصاريف المطلوبة؟</a:t>
            </a:r>
          </a:p>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bg2"/>
                </a:solidFill>
              </a:rPr>
              <a:t>هل تعرف مجلس تحرير المجلة؟</a:t>
            </a:r>
          </a:p>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bg2"/>
                </a:solidFill>
              </a:rPr>
              <a:t>هل الناشر عضو في مبادرة معروفة؟</a:t>
            </a:r>
            <a:endParaRPr lang="en-US" sz="2800" dirty="0">
              <a:solidFill>
                <a:schemeClr val="bg2"/>
              </a:solidFill>
            </a:endParaRPr>
          </a:p>
        </p:txBody>
      </p:sp>
      <p:sp>
        <p:nvSpPr>
          <p:cNvPr id="9" name="Terminator 8">
            <a:extLst>
              <a:ext uri="{FF2B5EF4-FFF2-40B4-BE49-F238E27FC236}">
                <a16:creationId xmlns:a16="http://schemas.microsoft.com/office/drawing/2014/main" id="{ADD00A3A-F0D0-2227-B512-554ED04FD32B}"/>
              </a:ext>
            </a:extLst>
          </p:cNvPr>
          <p:cNvSpPr/>
          <p:nvPr/>
        </p:nvSpPr>
        <p:spPr>
          <a:xfrm>
            <a:off x="4898488" y="592076"/>
            <a:ext cx="2509284" cy="76554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r>
              <a:rPr lang="ar-SA" sz="3600" b="1" dirty="0"/>
              <a:t>افحص</a:t>
            </a:r>
            <a:endParaRPr lang="en-EG" sz="3600" b="1" dirty="0"/>
          </a:p>
        </p:txBody>
      </p:sp>
      <p:sp>
        <p:nvSpPr>
          <p:cNvPr id="11" name="Terminator 10">
            <a:extLst>
              <a:ext uri="{FF2B5EF4-FFF2-40B4-BE49-F238E27FC236}">
                <a16:creationId xmlns:a16="http://schemas.microsoft.com/office/drawing/2014/main" id="{D7F85D37-D218-E733-0EC6-2C3DA47EE364}"/>
              </a:ext>
            </a:extLst>
          </p:cNvPr>
          <p:cNvSpPr/>
          <p:nvPr/>
        </p:nvSpPr>
        <p:spPr>
          <a:xfrm>
            <a:off x="1384966" y="592076"/>
            <a:ext cx="2790851" cy="765544"/>
          </a:xfrm>
          <a:prstGeom prst="flowChartTerminator">
            <a:avLst/>
          </a:prstGeom>
          <a:solidFill>
            <a:srgbClr val="0096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r>
              <a:rPr lang="ar-SA" sz="3600" b="1" dirty="0"/>
              <a:t>المجلة</a:t>
            </a:r>
            <a:endParaRPr lang="en-EG" sz="3600" b="1" dirty="0"/>
          </a:p>
        </p:txBody>
      </p:sp>
      <p:pic>
        <p:nvPicPr>
          <p:cNvPr id="4" name="Picture 3">
            <a:extLst>
              <a:ext uri="{FF2B5EF4-FFF2-40B4-BE49-F238E27FC236}">
                <a16:creationId xmlns:a16="http://schemas.microsoft.com/office/drawing/2014/main" id="{EE91FC7E-EB12-A6C3-F184-B779F26D827F}"/>
              </a:ext>
            </a:extLst>
          </p:cNvPr>
          <p:cNvPicPr>
            <a:picLocks noChangeAspect="1"/>
          </p:cNvPicPr>
          <p:nvPr/>
        </p:nvPicPr>
        <p:blipFill>
          <a:blip r:embed="rId3"/>
          <a:stretch>
            <a:fillRect/>
          </a:stretch>
        </p:blipFill>
        <p:spPr>
          <a:xfrm>
            <a:off x="7407772" y="454978"/>
            <a:ext cx="804838" cy="942250"/>
          </a:xfrm>
          <a:prstGeom prst="rect">
            <a:avLst/>
          </a:prstGeom>
        </p:spPr>
      </p:pic>
      <p:grpSp>
        <p:nvGrpSpPr>
          <p:cNvPr id="20" name="Group 19">
            <a:extLst>
              <a:ext uri="{FF2B5EF4-FFF2-40B4-BE49-F238E27FC236}">
                <a16:creationId xmlns:a16="http://schemas.microsoft.com/office/drawing/2014/main" id="{D94551DA-0653-69A9-CD6B-0BFA09B54DBB}"/>
              </a:ext>
            </a:extLst>
          </p:cNvPr>
          <p:cNvGrpSpPr/>
          <p:nvPr/>
        </p:nvGrpSpPr>
        <p:grpSpPr>
          <a:xfrm>
            <a:off x="7257448" y="6048031"/>
            <a:ext cx="1571009" cy="572134"/>
            <a:chOff x="2247678" y="242991"/>
            <a:chExt cx="1571009" cy="572134"/>
          </a:xfrm>
        </p:grpSpPr>
        <p:sp>
          <p:nvSpPr>
            <p:cNvPr id="21" name="Rectangle: Rounded Corners 20">
              <a:extLst>
                <a:ext uri="{FF2B5EF4-FFF2-40B4-BE49-F238E27FC236}">
                  <a16:creationId xmlns:a16="http://schemas.microsoft.com/office/drawing/2014/main" id="{EB412C3A-3217-98AD-8A6C-E37CF8226605}"/>
                </a:ext>
              </a:extLst>
            </p:cNvPr>
            <p:cNvSpPr/>
            <p:nvPr/>
          </p:nvSpPr>
          <p:spPr>
            <a:xfrm>
              <a:off x="2247678" y="242991"/>
              <a:ext cx="1571009" cy="572134"/>
            </a:xfrm>
            <a:prstGeom prst="roundRect">
              <a:avLst/>
            </a:prstGeom>
            <a:solidFill>
              <a:srgbClr val="C00000">
                <a:alpha val="90000"/>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ectangle: Rounded Corners 4">
              <a:extLst>
                <a:ext uri="{FF2B5EF4-FFF2-40B4-BE49-F238E27FC236}">
                  <a16:creationId xmlns:a16="http://schemas.microsoft.com/office/drawing/2014/main" id="{64CCB0A9-6E81-CADE-512C-F7546D343755}"/>
                </a:ext>
              </a:extLst>
            </p:cNvPr>
            <p:cNvSpPr txBox="1"/>
            <p:nvPr/>
          </p:nvSpPr>
          <p:spPr>
            <a:xfrm>
              <a:off x="2275607" y="270920"/>
              <a:ext cx="1515151" cy="5162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bg1"/>
                  </a:solidFill>
                </a:rPr>
                <a:t>فكر</a:t>
              </a:r>
              <a:endParaRPr lang="en-US" sz="2400" b="1" kern="1200" dirty="0">
                <a:solidFill>
                  <a:schemeClr val="bg1"/>
                </a:solidFill>
              </a:endParaRPr>
            </a:p>
          </p:txBody>
        </p:sp>
      </p:grpSp>
      <p:pic>
        <p:nvPicPr>
          <p:cNvPr id="23" name="Picture 22">
            <a:extLst>
              <a:ext uri="{FF2B5EF4-FFF2-40B4-BE49-F238E27FC236}">
                <a16:creationId xmlns:a16="http://schemas.microsoft.com/office/drawing/2014/main" id="{6566B892-8E37-F6C8-71F3-3C669FD39CC3}"/>
              </a:ext>
            </a:extLst>
          </p:cNvPr>
          <p:cNvPicPr>
            <a:picLocks noChangeAspect="1"/>
          </p:cNvPicPr>
          <p:nvPr/>
        </p:nvPicPr>
        <p:blipFill>
          <a:blip r:embed="rId4"/>
          <a:stretch>
            <a:fillRect/>
          </a:stretch>
        </p:blipFill>
        <p:spPr>
          <a:xfrm>
            <a:off x="8974693" y="5827678"/>
            <a:ext cx="639107" cy="876491"/>
          </a:xfrm>
          <a:prstGeom prst="rect">
            <a:avLst/>
          </a:prstGeom>
        </p:spPr>
      </p:pic>
      <p:pic>
        <p:nvPicPr>
          <p:cNvPr id="24" name="Picture 23">
            <a:extLst>
              <a:ext uri="{FF2B5EF4-FFF2-40B4-BE49-F238E27FC236}">
                <a16:creationId xmlns:a16="http://schemas.microsoft.com/office/drawing/2014/main" id="{0572DE2C-67D7-F81B-D373-64A042C03588}"/>
              </a:ext>
            </a:extLst>
          </p:cNvPr>
          <p:cNvPicPr>
            <a:picLocks noChangeAspect="1"/>
          </p:cNvPicPr>
          <p:nvPr/>
        </p:nvPicPr>
        <p:blipFill>
          <a:blip r:embed="rId3"/>
          <a:stretch>
            <a:fillRect/>
          </a:stretch>
        </p:blipFill>
        <p:spPr>
          <a:xfrm>
            <a:off x="6432282" y="5825349"/>
            <a:ext cx="804838" cy="942250"/>
          </a:xfrm>
          <a:prstGeom prst="rect">
            <a:avLst/>
          </a:prstGeom>
        </p:spPr>
      </p:pic>
      <p:pic>
        <p:nvPicPr>
          <p:cNvPr id="25" name="Picture 24">
            <a:extLst>
              <a:ext uri="{FF2B5EF4-FFF2-40B4-BE49-F238E27FC236}">
                <a16:creationId xmlns:a16="http://schemas.microsoft.com/office/drawing/2014/main" id="{044DE858-3E95-4357-23F4-3E5EF73672A1}"/>
              </a:ext>
            </a:extLst>
          </p:cNvPr>
          <p:cNvPicPr>
            <a:picLocks noChangeAspect="1"/>
          </p:cNvPicPr>
          <p:nvPr/>
        </p:nvPicPr>
        <p:blipFill>
          <a:blip r:embed="rId5"/>
          <a:stretch>
            <a:fillRect/>
          </a:stretch>
        </p:blipFill>
        <p:spPr>
          <a:xfrm>
            <a:off x="3934572" y="5908169"/>
            <a:ext cx="642974" cy="796000"/>
          </a:xfrm>
          <a:prstGeom prst="rect">
            <a:avLst/>
          </a:prstGeom>
        </p:spPr>
      </p:pic>
      <p:grpSp>
        <p:nvGrpSpPr>
          <p:cNvPr id="26" name="Group 25">
            <a:extLst>
              <a:ext uri="{FF2B5EF4-FFF2-40B4-BE49-F238E27FC236}">
                <a16:creationId xmlns:a16="http://schemas.microsoft.com/office/drawing/2014/main" id="{8ACCD51D-092F-1AD3-7A93-C8A49C880813}"/>
              </a:ext>
            </a:extLst>
          </p:cNvPr>
          <p:cNvGrpSpPr/>
          <p:nvPr/>
        </p:nvGrpSpPr>
        <p:grpSpPr>
          <a:xfrm>
            <a:off x="4840945" y="6056691"/>
            <a:ext cx="1571009" cy="572134"/>
            <a:chOff x="2247678" y="886643"/>
            <a:chExt cx="1571009" cy="572134"/>
          </a:xfrm>
        </p:grpSpPr>
        <p:sp>
          <p:nvSpPr>
            <p:cNvPr id="27" name="Rectangle: Rounded Corners 26">
              <a:extLst>
                <a:ext uri="{FF2B5EF4-FFF2-40B4-BE49-F238E27FC236}">
                  <a16:creationId xmlns:a16="http://schemas.microsoft.com/office/drawing/2014/main" id="{51968E6F-EA54-614C-DE6F-553FC308A01F}"/>
                </a:ext>
              </a:extLst>
            </p:cNvPr>
            <p:cNvSpPr/>
            <p:nvPr/>
          </p:nvSpPr>
          <p:spPr>
            <a:xfrm>
              <a:off x="2247678" y="886643"/>
              <a:ext cx="1571009" cy="572134"/>
            </a:xfrm>
            <a:prstGeom prst="roundRect">
              <a:avLst/>
            </a:prstGeom>
            <a:solidFill>
              <a:srgbClr val="FFAC40"/>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Rectangle: Rounded Corners 4">
              <a:extLst>
                <a:ext uri="{FF2B5EF4-FFF2-40B4-BE49-F238E27FC236}">
                  <a16:creationId xmlns:a16="http://schemas.microsoft.com/office/drawing/2014/main" id="{6EDE63F3-D83B-3894-FAC3-A3E51249C816}"/>
                </a:ext>
              </a:extLst>
            </p:cNvPr>
            <p:cNvSpPr txBox="1"/>
            <p:nvPr/>
          </p:nvSpPr>
          <p:spPr>
            <a:xfrm>
              <a:off x="2275607" y="914572"/>
              <a:ext cx="1515151" cy="5162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bg1"/>
                  </a:solidFill>
                </a:rPr>
                <a:t>افحص</a:t>
              </a:r>
              <a:endParaRPr lang="en-US" sz="2400" b="1" kern="1200" dirty="0">
                <a:solidFill>
                  <a:schemeClr val="bg1"/>
                </a:solidFill>
              </a:endParaRPr>
            </a:p>
          </p:txBody>
        </p:sp>
      </p:grpSp>
      <p:grpSp>
        <p:nvGrpSpPr>
          <p:cNvPr id="29" name="Group 28">
            <a:extLst>
              <a:ext uri="{FF2B5EF4-FFF2-40B4-BE49-F238E27FC236}">
                <a16:creationId xmlns:a16="http://schemas.microsoft.com/office/drawing/2014/main" id="{B028879F-7BE4-DD06-7EE9-2F2430DA5108}"/>
              </a:ext>
            </a:extLst>
          </p:cNvPr>
          <p:cNvGrpSpPr/>
          <p:nvPr/>
        </p:nvGrpSpPr>
        <p:grpSpPr>
          <a:xfrm>
            <a:off x="2216455" y="6065351"/>
            <a:ext cx="1571009" cy="572134"/>
            <a:chOff x="2247678" y="1530294"/>
            <a:chExt cx="1571009" cy="572134"/>
          </a:xfrm>
        </p:grpSpPr>
        <p:sp>
          <p:nvSpPr>
            <p:cNvPr id="30" name="Rectangle: Rounded Corners 29">
              <a:extLst>
                <a:ext uri="{FF2B5EF4-FFF2-40B4-BE49-F238E27FC236}">
                  <a16:creationId xmlns:a16="http://schemas.microsoft.com/office/drawing/2014/main" id="{FAF80C6F-F947-0A1A-E484-13419D9517BB}"/>
                </a:ext>
              </a:extLst>
            </p:cNvPr>
            <p:cNvSpPr/>
            <p:nvPr/>
          </p:nvSpPr>
          <p:spPr>
            <a:xfrm>
              <a:off x="2247678" y="1530294"/>
              <a:ext cx="1571009" cy="572134"/>
            </a:xfrm>
            <a:prstGeom prst="roundRect">
              <a:avLst/>
            </a:prstGeom>
            <a:solidFill>
              <a:srgbClr val="00963F"/>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1" name="Rectangle: Rounded Corners 4">
              <a:extLst>
                <a:ext uri="{FF2B5EF4-FFF2-40B4-BE49-F238E27FC236}">
                  <a16:creationId xmlns:a16="http://schemas.microsoft.com/office/drawing/2014/main" id="{8A925B05-F56D-6BFB-ACCE-345B53EB1EDF}"/>
                </a:ext>
              </a:extLst>
            </p:cNvPr>
            <p:cNvSpPr txBox="1"/>
            <p:nvPr/>
          </p:nvSpPr>
          <p:spPr>
            <a:xfrm>
              <a:off x="2275607" y="1558223"/>
              <a:ext cx="1515151" cy="5162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bg1"/>
                  </a:solidFill>
                </a:rPr>
                <a:t>قدم للنشر</a:t>
              </a:r>
              <a:endParaRPr lang="en-US" sz="2400" b="1" kern="1200" dirty="0">
                <a:solidFill>
                  <a:schemeClr val="bg1"/>
                </a:solidFill>
              </a:endParaRPr>
            </a:p>
          </p:txBody>
        </p:sp>
      </p:grpSp>
      <p:sp>
        <p:nvSpPr>
          <p:cNvPr id="32" name="Title 1">
            <a:extLst>
              <a:ext uri="{FF2B5EF4-FFF2-40B4-BE49-F238E27FC236}">
                <a16:creationId xmlns:a16="http://schemas.microsoft.com/office/drawing/2014/main" id="{93B99D98-AB9F-71C3-466D-7024108F7D2A}"/>
              </a:ext>
            </a:extLst>
          </p:cNvPr>
          <p:cNvSpPr txBox="1">
            <a:spLocks/>
          </p:cNvSpPr>
          <p:nvPr/>
        </p:nvSpPr>
        <p:spPr>
          <a:xfrm>
            <a:off x="544179" y="5822923"/>
            <a:ext cx="7414514" cy="45021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3600"/>
              <a:buFont typeface="Trebuchet MS"/>
              <a:buNone/>
              <a:defRPr sz="37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pPr algn="r" rtl="1"/>
            <a:r>
              <a:rPr lang="ar-SA" sz="2000" dirty="0">
                <a:solidFill>
                  <a:schemeClr val="bg2"/>
                </a:solidFill>
                <a:latin typeface="Open Sans"/>
                <a:ea typeface="Open Sans"/>
              </a:rPr>
              <a:t>اختيار المجلة والناشر المناسبين لنشر البحث</a:t>
            </a:r>
            <a:br>
              <a:rPr lang="ar-SA" dirty="0">
                <a:solidFill>
                  <a:schemeClr val="bg2"/>
                </a:solidFill>
                <a:latin typeface="Open Sans"/>
                <a:ea typeface="Open Sans"/>
              </a:rPr>
            </a:br>
            <a:r>
              <a:rPr lang="ar-EG" sz="2400" dirty="0">
                <a:solidFill>
                  <a:schemeClr val="bg2"/>
                </a:solidFill>
                <a:latin typeface="Open Sans"/>
                <a:ea typeface="Open Sans"/>
              </a:rPr>
              <a:t> </a:t>
            </a:r>
            <a:endParaRPr lang="en-US" dirty="0">
              <a:solidFill>
                <a:schemeClr val="bg2"/>
              </a:solidFill>
              <a:latin typeface="Open Sans"/>
              <a:ea typeface="Open Sans"/>
            </a:endParaRPr>
          </a:p>
        </p:txBody>
      </p:sp>
    </p:spTree>
    <p:extLst>
      <p:ext uri="{BB962C8B-B14F-4D97-AF65-F5344CB8AC3E}">
        <p14:creationId xmlns:p14="http://schemas.microsoft.com/office/powerpoint/2010/main" val="2519832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1CCE-D142-0C49-B746-364209D35850}"/>
              </a:ext>
            </a:extLst>
          </p:cNvPr>
          <p:cNvSpPr>
            <a:spLocks noGrp="1"/>
          </p:cNvSpPr>
          <p:nvPr>
            <p:ph type="title"/>
          </p:nvPr>
        </p:nvSpPr>
        <p:spPr>
          <a:xfrm>
            <a:off x="0" y="357040"/>
            <a:ext cx="7791189" cy="1080900"/>
          </a:xfrm>
        </p:spPr>
        <p:txBody>
          <a:bodyPr/>
          <a:lstStyle/>
          <a:p>
            <a:pPr marR="0" algn="r" rtl="1">
              <a:lnSpc>
                <a:spcPct val="90000"/>
              </a:lnSpc>
              <a:spcBef>
                <a:spcPts val="0"/>
              </a:spcBef>
              <a:spcAft>
                <a:spcPts val="0"/>
              </a:spcAft>
              <a:buClr>
                <a:srgbClr val="FFFFFF"/>
              </a:buClr>
              <a:buSzPts val="3600"/>
              <a:buFont typeface="Trebuchet MS"/>
              <a:buNone/>
            </a:pPr>
            <a:r>
              <a:rPr lang="ar-SA" sz="3600" dirty="0">
                <a:solidFill>
                  <a:schemeClr val="bg2"/>
                </a:solidFill>
                <a:latin typeface="Open Sans"/>
                <a:ea typeface="Open Sans"/>
              </a:rPr>
              <a:t>الوصول الحر وسياسات العلوم المفتوحة</a:t>
            </a:r>
            <a:endParaRPr lang="en-US" sz="3600" dirty="0">
              <a:solidFill>
                <a:schemeClr val="bg2"/>
              </a:solidFill>
              <a:latin typeface="Open Sans"/>
              <a:ea typeface="Open Sans"/>
            </a:endParaRPr>
          </a:p>
        </p:txBody>
      </p:sp>
      <p:sp>
        <p:nvSpPr>
          <p:cNvPr id="3" name="Text Placeholder 2">
            <a:extLst>
              <a:ext uri="{FF2B5EF4-FFF2-40B4-BE49-F238E27FC236}">
                <a16:creationId xmlns:a16="http://schemas.microsoft.com/office/drawing/2014/main" id="{72F61C33-B159-DC4D-A0D4-A3EE623A0225}"/>
              </a:ext>
            </a:extLst>
          </p:cNvPr>
          <p:cNvSpPr>
            <a:spLocks noGrp="1"/>
          </p:cNvSpPr>
          <p:nvPr>
            <p:ph type="body" idx="1"/>
          </p:nvPr>
        </p:nvSpPr>
        <p:spPr>
          <a:xfrm>
            <a:off x="348343" y="1937657"/>
            <a:ext cx="4970417" cy="4752703"/>
          </a:xfrm>
        </p:spPr>
        <p:txBody>
          <a:bodyPr/>
          <a:lstStyle/>
          <a:p>
            <a:pPr marR="0" algn="r" rtl="1">
              <a:lnSpc>
                <a:spcPct val="100000"/>
              </a:lnSpc>
              <a:spcBef>
                <a:spcPts val="600"/>
              </a:spcBef>
              <a:spcAft>
                <a:spcPts val="0"/>
              </a:spcAft>
              <a:buClr>
                <a:schemeClr val="bg2"/>
              </a:buClr>
              <a:buSzPts val="2400"/>
              <a:buFont typeface="Arial" panose="020B0604020202020204" pitchFamily="34" charset="0"/>
              <a:buChar char="•"/>
            </a:pPr>
            <a:r>
              <a:rPr lang="ar-SA" sz="2800" dirty="0">
                <a:solidFill>
                  <a:schemeClr val="bg2"/>
                </a:solidFill>
              </a:rPr>
              <a:t>يطلب الممولون أماكن نشر مفتوحه للأبحاث الناتجة من التمويل الخاص بهم. سواء المقالات العلمية او البيانات الصادرة عن تلك الأبحاث</a:t>
            </a:r>
            <a:r>
              <a:rPr lang="en-US" sz="2800" dirty="0">
                <a:solidFill>
                  <a:schemeClr val="bg2"/>
                </a:solidFill>
              </a:rPr>
              <a:t>.</a:t>
            </a:r>
            <a:endParaRPr lang="ar-SA" sz="2800" dirty="0">
              <a:solidFill>
                <a:schemeClr val="bg2"/>
              </a:solidFill>
            </a:endParaRPr>
          </a:p>
          <a:p>
            <a:pPr marR="0" algn="r" rtl="1">
              <a:lnSpc>
                <a:spcPct val="100000"/>
              </a:lnSpc>
              <a:spcBef>
                <a:spcPts val="600"/>
              </a:spcBef>
              <a:spcAft>
                <a:spcPts val="0"/>
              </a:spcAft>
              <a:buClr>
                <a:schemeClr val="bg2"/>
              </a:buClr>
              <a:buSzPts val="2400"/>
              <a:buFont typeface="Arial" panose="020B0604020202020204" pitchFamily="34" charset="0"/>
              <a:buChar char="•"/>
            </a:pPr>
            <a:endParaRPr lang="ar-SA" sz="2800" dirty="0">
              <a:solidFill>
                <a:schemeClr val="bg2"/>
              </a:solidFill>
            </a:endParaRPr>
          </a:p>
          <a:p>
            <a:pPr marR="0" algn="r" rtl="1">
              <a:lnSpc>
                <a:spcPct val="100000"/>
              </a:lnSpc>
              <a:spcBef>
                <a:spcPts val="600"/>
              </a:spcBef>
              <a:spcAft>
                <a:spcPts val="0"/>
              </a:spcAft>
              <a:buClr>
                <a:schemeClr val="bg2"/>
              </a:buClr>
              <a:buSzPts val="2400"/>
              <a:buFont typeface="Arial" panose="020B0604020202020204" pitchFamily="34" charset="0"/>
              <a:buChar char="•"/>
            </a:pPr>
            <a:r>
              <a:rPr lang="ar-SA" sz="2800" dirty="0">
                <a:solidFill>
                  <a:schemeClr val="bg2"/>
                </a:solidFill>
              </a:rPr>
              <a:t>المقالات العلمية والبيانات هي مستودعات للبحث العلمي يجب نشرها.</a:t>
            </a:r>
          </a:p>
          <a:p>
            <a:pPr marR="0" algn="r" rtl="1">
              <a:lnSpc>
                <a:spcPct val="100000"/>
              </a:lnSpc>
              <a:spcBef>
                <a:spcPts val="600"/>
              </a:spcBef>
              <a:spcAft>
                <a:spcPts val="0"/>
              </a:spcAft>
              <a:buClr>
                <a:schemeClr val="bg2"/>
              </a:buClr>
              <a:buSzPts val="2400"/>
              <a:buFont typeface="Arial" panose="020B0604020202020204" pitchFamily="34" charset="0"/>
              <a:buChar char="•"/>
            </a:pPr>
            <a:endParaRPr lang="ar-SA" sz="2800" dirty="0">
              <a:solidFill>
                <a:schemeClr val="bg2"/>
              </a:solidFill>
            </a:endParaRPr>
          </a:p>
          <a:p>
            <a:pPr marR="0" algn="r" rtl="1">
              <a:lnSpc>
                <a:spcPct val="100000"/>
              </a:lnSpc>
              <a:spcBef>
                <a:spcPts val="600"/>
              </a:spcBef>
              <a:spcAft>
                <a:spcPts val="0"/>
              </a:spcAft>
              <a:buClr>
                <a:schemeClr val="bg2"/>
              </a:buClr>
              <a:buSzPts val="2400"/>
              <a:buFont typeface="Arial" panose="020B0604020202020204" pitchFamily="34" charset="0"/>
              <a:buChar char="•"/>
            </a:pPr>
            <a:r>
              <a:rPr lang="ar-SA" sz="2800" dirty="0">
                <a:solidFill>
                  <a:schemeClr val="bg2"/>
                </a:solidFill>
              </a:rPr>
              <a:t>كما هو موضح بالمثال علي اليمين .</a:t>
            </a:r>
            <a:endParaRPr lang="en-US" sz="2800" dirty="0">
              <a:solidFill>
                <a:schemeClr val="bg2"/>
              </a:solidFill>
            </a:endParaRPr>
          </a:p>
        </p:txBody>
      </p:sp>
      <p:pic>
        <p:nvPicPr>
          <p:cNvPr id="4" name="Google Shape;222;g89dbbbbbc0_0_99">
            <a:hlinkClick r:id="rId3"/>
            <a:extLst>
              <a:ext uri="{FF2B5EF4-FFF2-40B4-BE49-F238E27FC236}">
                <a16:creationId xmlns:a16="http://schemas.microsoft.com/office/drawing/2014/main" id="{FDFF5DED-5DD2-2347-8550-48731BC4A574}"/>
              </a:ext>
            </a:extLst>
          </p:cNvPr>
          <p:cNvPicPr preferRelativeResize="0"/>
          <p:nvPr/>
        </p:nvPicPr>
        <p:blipFill>
          <a:blip r:embed="rId4">
            <a:alphaModFix/>
          </a:blip>
          <a:stretch>
            <a:fillRect/>
          </a:stretch>
        </p:blipFill>
        <p:spPr>
          <a:xfrm>
            <a:off x="5471160" y="1937657"/>
            <a:ext cx="6553940" cy="4366743"/>
          </a:xfrm>
          <a:prstGeom prst="rect">
            <a:avLst/>
          </a:prstGeom>
          <a:noFill/>
          <a:ln w="9525" cap="flat" cmpd="sng">
            <a:solidFill>
              <a:srgbClr val="999999"/>
            </a:solidFill>
            <a:prstDash val="solid"/>
            <a:round/>
            <a:headEnd type="none" w="sm" len="sm"/>
            <a:tailEnd type="none" w="sm" len="sm"/>
          </a:ln>
        </p:spPr>
      </p:pic>
    </p:spTree>
    <p:extLst>
      <p:ext uri="{BB962C8B-B14F-4D97-AF65-F5344CB8AC3E}">
        <p14:creationId xmlns:p14="http://schemas.microsoft.com/office/powerpoint/2010/main" val="2621007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81466" y="329016"/>
            <a:ext cx="7353951" cy="1080900"/>
          </a:xfrm>
          <a:prstGeom prst="rect">
            <a:avLst/>
          </a:prstGeom>
          <a:noFill/>
          <a:ln>
            <a:noFill/>
          </a:ln>
        </p:spPr>
        <p:txBody>
          <a:bodyPr spcFirstLastPara="1" wrap="square" lIns="91425" tIns="45700" rIns="91425" bIns="45700" anchor="ctr" anchorCtr="0">
            <a:normAutofit/>
          </a:bodyPr>
          <a:lstStyle/>
          <a:p>
            <a:pPr algn="r"/>
            <a:r>
              <a:rPr lang="ar-EG" sz="3600" dirty="0">
                <a:solidFill>
                  <a:schemeClr val="bg2"/>
                </a:solidFill>
                <a:latin typeface="Open Sans"/>
                <a:ea typeface="Open Sans"/>
                <a:cs typeface="Open Sans"/>
                <a:sym typeface="Open Sans"/>
              </a:rPr>
              <a:t>الخطوط</a:t>
            </a:r>
            <a:r>
              <a:rPr lang="ar-EG" sz="3600" dirty="0">
                <a:solidFill>
                  <a:srgbClr val="586F7C"/>
                </a:solidFill>
                <a:latin typeface="Open Sans"/>
                <a:ea typeface="Open Sans"/>
                <a:cs typeface="Open Sans"/>
                <a:sym typeface="Open Sans"/>
              </a:rPr>
              <a:t> الرئيسيه</a:t>
            </a:r>
            <a:endParaRPr sz="3600" dirty="0">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680325" y="1981199"/>
            <a:ext cx="9963300" cy="4121193"/>
          </a:xfrm>
          <a:prstGeom prst="rect">
            <a:avLst/>
          </a:prstGeom>
          <a:noFill/>
          <a:ln>
            <a:noFill/>
          </a:ln>
        </p:spPr>
        <p:txBody>
          <a:bodyPr spcFirstLastPara="1" wrap="square" lIns="91425" tIns="45700" rIns="91425" bIns="45700" anchor="t" anchorCtr="0">
            <a:normAutofit fontScale="92500" lnSpcReduction="10000"/>
          </a:bodyPr>
          <a:lstStyle/>
          <a:p>
            <a:pPr indent="-457200" algn="r" rtl="1">
              <a:buClr>
                <a:schemeClr val="tx1"/>
              </a:buClr>
            </a:pPr>
            <a:r>
              <a:rPr lang="ar-EG" sz="3200" dirty="0">
                <a:solidFill>
                  <a:schemeClr val="bg2"/>
                </a:solidFill>
              </a:rPr>
              <a:t>الاتصال</a:t>
            </a:r>
            <a:r>
              <a:rPr lang="ar-SA" sz="3200" dirty="0">
                <a:solidFill>
                  <a:schemeClr val="bg2"/>
                </a:solidFill>
              </a:rPr>
              <a:t> الاكاديمي والنشر العلمي</a:t>
            </a:r>
            <a:r>
              <a:rPr lang="en-US" sz="3200" dirty="0">
                <a:solidFill>
                  <a:schemeClr val="bg2"/>
                </a:solidFill>
              </a:rPr>
              <a:t>.</a:t>
            </a:r>
            <a:endParaRPr lang="ar-SA" sz="3200" dirty="0">
              <a:solidFill>
                <a:schemeClr val="bg2"/>
              </a:solidFill>
            </a:endParaRPr>
          </a:p>
          <a:p>
            <a:pPr indent="-457200" algn="r" rtl="1">
              <a:buClr>
                <a:schemeClr val="tx1"/>
              </a:buClr>
            </a:pPr>
            <a:r>
              <a:rPr lang="ar-SA" sz="3200" dirty="0">
                <a:solidFill>
                  <a:schemeClr val="bg2"/>
                </a:solidFill>
              </a:rPr>
              <a:t>دوره</a:t>
            </a:r>
            <a:r>
              <a:rPr lang="en-US" sz="3200" dirty="0">
                <a:solidFill>
                  <a:schemeClr val="bg2"/>
                </a:solidFill>
              </a:rPr>
              <a:t> </a:t>
            </a:r>
            <a:r>
              <a:rPr lang="ar-SA" sz="3200" dirty="0">
                <a:solidFill>
                  <a:schemeClr val="bg2"/>
                </a:solidFill>
              </a:rPr>
              <a:t>حياة البحث العلمي</a:t>
            </a:r>
            <a:r>
              <a:rPr lang="en-US" sz="3200" dirty="0">
                <a:solidFill>
                  <a:schemeClr val="bg2"/>
                </a:solidFill>
              </a:rPr>
              <a:t>.</a:t>
            </a:r>
            <a:r>
              <a:rPr lang="ar-SA" sz="3200" dirty="0">
                <a:solidFill>
                  <a:schemeClr val="bg2"/>
                </a:solidFill>
              </a:rPr>
              <a:t> </a:t>
            </a:r>
          </a:p>
          <a:p>
            <a:pPr indent="-457200" algn="r" rtl="1">
              <a:buClr>
                <a:schemeClr val="tx1"/>
              </a:buClr>
            </a:pPr>
            <a:r>
              <a:rPr lang="ar-SA" sz="3200" dirty="0">
                <a:solidFill>
                  <a:schemeClr val="bg2"/>
                </a:solidFill>
              </a:rPr>
              <a:t>حركة الوصول الحر.</a:t>
            </a:r>
          </a:p>
          <a:p>
            <a:pPr indent="-457200" algn="r" rtl="1">
              <a:buClr>
                <a:schemeClr val="tx1"/>
              </a:buClr>
            </a:pPr>
            <a:r>
              <a:rPr lang="ar-SA" sz="3200" dirty="0">
                <a:solidFill>
                  <a:schemeClr val="bg2"/>
                </a:solidFill>
              </a:rPr>
              <a:t>الناشرين المستغلين </a:t>
            </a:r>
            <a:r>
              <a:rPr lang="en-US" sz="3200" dirty="0">
                <a:solidFill>
                  <a:schemeClr val="bg2"/>
                </a:solidFill>
              </a:rPr>
              <a:t>.</a:t>
            </a:r>
            <a:endParaRPr lang="ar-SA" sz="3200" dirty="0">
              <a:solidFill>
                <a:schemeClr val="bg2"/>
              </a:solidFill>
            </a:endParaRPr>
          </a:p>
          <a:p>
            <a:pPr indent="-457200" algn="r" rtl="1">
              <a:buClr>
                <a:schemeClr val="tx1"/>
              </a:buClr>
            </a:pPr>
            <a:r>
              <a:rPr lang="ar-SA" sz="3200" dirty="0">
                <a:solidFill>
                  <a:schemeClr val="bg2"/>
                </a:solidFill>
              </a:rPr>
              <a:t>المستودعات الأدبية لنشر الأبحاث العلمية</a:t>
            </a:r>
            <a:r>
              <a:rPr lang="en-US" sz="3200" dirty="0">
                <a:solidFill>
                  <a:schemeClr val="bg2"/>
                </a:solidFill>
              </a:rPr>
              <a:t>.</a:t>
            </a:r>
            <a:endParaRPr lang="ar-SA" sz="3200" dirty="0">
              <a:solidFill>
                <a:schemeClr val="bg2"/>
              </a:solidFill>
            </a:endParaRPr>
          </a:p>
          <a:p>
            <a:pPr indent="-457200" algn="r" rtl="1">
              <a:buClr>
                <a:schemeClr val="tx1"/>
              </a:buClr>
            </a:pPr>
            <a:r>
              <a:rPr lang="ar-EG" sz="3200" dirty="0">
                <a:solidFill>
                  <a:schemeClr val="bg2"/>
                </a:solidFill>
              </a:rPr>
              <a:t>البيانات العلمية والبحثية المفتوحة.</a:t>
            </a:r>
            <a:endParaRPr lang="ar-SA" sz="3200" dirty="0">
              <a:solidFill>
                <a:schemeClr val="bg2"/>
              </a:solidFill>
            </a:endParaRPr>
          </a:p>
          <a:p>
            <a:pPr indent="-457200" algn="r" rtl="1">
              <a:buClr>
                <a:schemeClr val="tx1"/>
              </a:buClr>
            </a:pPr>
            <a:endParaRPr lang="ar-SA" sz="3200" dirty="0">
              <a:solidFill>
                <a:schemeClr val="tx1"/>
              </a:solidFill>
            </a:endParaRPr>
          </a:p>
          <a:p>
            <a:pPr marL="0" indent="0" algn="r" rtl="1">
              <a:buClr>
                <a:schemeClr val="tx1"/>
              </a:buClr>
              <a:buNone/>
            </a:pPr>
            <a:r>
              <a:rPr lang="en-US" sz="3200" dirty="0">
                <a:solidFill>
                  <a:schemeClr val="tx1"/>
                </a:solidFill>
              </a:rPr>
              <a:t>.</a:t>
            </a:r>
            <a:r>
              <a:rPr lang="ar-SA" sz="3200" dirty="0">
                <a:solidFill>
                  <a:schemeClr val="tx1"/>
                </a:solidFill>
              </a:rPr>
              <a:t> </a:t>
            </a:r>
            <a:endParaRPr lang="en-US" sz="3200" dirty="0">
              <a:solidFill>
                <a:schemeClr val="tx1"/>
              </a:solidFill>
            </a:endParaRPr>
          </a:p>
          <a:p>
            <a:pPr indent="-457200">
              <a:buClr>
                <a:schemeClr val="tx1"/>
              </a:buClr>
            </a:pPr>
            <a:endParaRPr sz="3200" dirty="0">
              <a:solidFill>
                <a:schemeClr val="tx1"/>
              </a:solidFill>
            </a:endParaRPr>
          </a:p>
          <a:p>
            <a:pPr marL="609600" indent="-457200">
              <a:buClr>
                <a:schemeClr val="tx1"/>
              </a:buClr>
            </a:pPr>
            <a:endParaRPr sz="3200" dirty="0">
              <a:solidFill>
                <a:schemeClr val="tx1"/>
              </a:solidFill>
            </a:endParaRPr>
          </a:p>
          <a:p>
            <a:pPr marL="609600" indent="-457200">
              <a:spcAft>
                <a:spcPts val="2100"/>
              </a:spcAft>
              <a:buClr>
                <a:schemeClr val="tx1"/>
              </a:buClr>
            </a:pPr>
            <a:endParaRPr sz="3200" dirty="0">
              <a:solidFill>
                <a:schemeClr val="tx1"/>
              </a:solidFill>
            </a:endParaRP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400"/>
              <a:buFont typeface="Arial"/>
              <a:buNone/>
            </a:pPr>
            <a:r>
              <a:rPr lang="en-US" sz="1200" dirty="0"/>
              <a:t>v.1.1 January 2024</a:t>
            </a:r>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7" name="TextBox 6">
            <a:extLst>
              <a:ext uri="{FF2B5EF4-FFF2-40B4-BE49-F238E27FC236}">
                <a16:creationId xmlns:a16="http://schemas.microsoft.com/office/drawing/2014/main" id="{B2AE0A92-B19A-D648-B716-652D65B56DB4}"/>
              </a:ext>
            </a:extLst>
          </p:cNvPr>
          <p:cNvSpPr txBox="1"/>
          <p:nvPr/>
        </p:nvSpPr>
        <p:spPr>
          <a:xfrm>
            <a:off x="81466" y="6455525"/>
            <a:ext cx="8463347" cy="523220"/>
          </a:xfrm>
          <a:prstGeom prst="rect">
            <a:avLst/>
          </a:prstGeom>
          <a:noFill/>
        </p:spPr>
        <p:txBody>
          <a:bodyPr wrap="square" rtlCol="0">
            <a:spAutoFit/>
          </a:bodyPr>
          <a:lstStyle/>
          <a:p>
            <a:pPr algn="r" rtl="1"/>
            <a:r>
              <a:rPr lang="ar-SA" dirty="0"/>
              <a:t>هذا العمل تحت </a:t>
            </a:r>
            <a:r>
              <a:rPr lang="ar-EG" dirty="0"/>
              <a:t>ترخيص</a:t>
            </a:r>
            <a:r>
              <a:rPr lang="ar-SA" dirty="0"/>
              <a:t>: </a:t>
            </a:r>
            <a:r>
              <a:rPr lang="en-US" dirty="0"/>
              <a:t>Creative Commons </a:t>
            </a:r>
            <a:r>
              <a:rPr lang="en-US" u="sng" dirty="0">
                <a:solidFill>
                  <a:schemeClr val="hlink"/>
                </a:solidFill>
                <a:hlinkClick r:id="rId4"/>
              </a:rPr>
              <a:t>Attribution-ShareAlike 4.0 International</a:t>
            </a:r>
            <a:r>
              <a:rPr lang="en-US" dirty="0"/>
              <a:t> (CC BY-SA 4.0)</a:t>
            </a:r>
          </a:p>
          <a:p>
            <a:pPr marL="0" algn="r" defTabSz="914400" rtl="1" eaLnBrk="1" latinLnBrk="0" hangingPunct="1"/>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3C5F1-8385-C342-BD2D-43CBC74200E9}"/>
              </a:ext>
            </a:extLst>
          </p:cNvPr>
          <p:cNvSpPr>
            <a:spLocks noGrp="1"/>
          </p:cNvSpPr>
          <p:nvPr>
            <p:ph type="title"/>
          </p:nvPr>
        </p:nvSpPr>
        <p:spPr>
          <a:xfrm>
            <a:off x="0" y="378812"/>
            <a:ext cx="7841293" cy="1080900"/>
          </a:xfrm>
        </p:spPr>
        <p:txBody>
          <a:bodyPr/>
          <a:lstStyle/>
          <a:p>
            <a:pPr algn="r" rtl="1"/>
            <a:r>
              <a:rPr lang="ar-SA" sz="3600" dirty="0">
                <a:solidFill>
                  <a:schemeClr val="bg2"/>
                </a:solidFill>
                <a:latin typeface="Open Sans"/>
                <a:ea typeface="Open Sans"/>
              </a:rPr>
              <a:t>أمثله علي الوصول الحر وسياسات العلوم المفتوحة</a:t>
            </a:r>
            <a:endParaRPr lang="en-US" sz="3600" dirty="0">
              <a:solidFill>
                <a:schemeClr val="bg2"/>
              </a:solidFill>
              <a:latin typeface="Open Sans"/>
              <a:ea typeface="Open Sans"/>
            </a:endParaRPr>
          </a:p>
        </p:txBody>
      </p:sp>
      <p:sp>
        <p:nvSpPr>
          <p:cNvPr id="3" name="Text Placeholder 2">
            <a:extLst>
              <a:ext uri="{FF2B5EF4-FFF2-40B4-BE49-F238E27FC236}">
                <a16:creationId xmlns:a16="http://schemas.microsoft.com/office/drawing/2014/main" id="{3E007921-5A82-9547-8914-1BF333A81133}"/>
              </a:ext>
            </a:extLst>
          </p:cNvPr>
          <p:cNvSpPr>
            <a:spLocks noGrp="1"/>
          </p:cNvSpPr>
          <p:nvPr>
            <p:ph type="body" idx="1"/>
          </p:nvPr>
        </p:nvSpPr>
        <p:spPr/>
        <p:txBody>
          <a:bodyPr/>
          <a:lstStyle/>
          <a:p>
            <a:endParaRPr lang="en-US" dirty="0"/>
          </a:p>
        </p:txBody>
      </p:sp>
      <p:pic>
        <p:nvPicPr>
          <p:cNvPr id="4" name="Google Shape;229;g89dbbbbbc0_0_164">
            <a:extLst>
              <a:ext uri="{FF2B5EF4-FFF2-40B4-BE49-F238E27FC236}">
                <a16:creationId xmlns:a16="http://schemas.microsoft.com/office/drawing/2014/main" id="{ACF1471F-E21E-834E-BBDD-6E67DF65E42E}"/>
              </a:ext>
            </a:extLst>
          </p:cNvPr>
          <p:cNvPicPr preferRelativeResize="0"/>
          <p:nvPr/>
        </p:nvPicPr>
        <p:blipFill>
          <a:blip r:embed="rId2">
            <a:alphaModFix/>
          </a:blip>
          <a:stretch>
            <a:fillRect/>
          </a:stretch>
        </p:blipFill>
        <p:spPr>
          <a:xfrm>
            <a:off x="150300" y="2571950"/>
            <a:ext cx="6203876" cy="3972974"/>
          </a:xfrm>
          <a:prstGeom prst="rect">
            <a:avLst/>
          </a:prstGeom>
          <a:noFill/>
          <a:ln w="9525" cap="flat" cmpd="sng">
            <a:solidFill>
              <a:srgbClr val="999999"/>
            </a:solidFill>
            <a:prstDash val="solid"/>
            <a:round/>
            <a:headEnd type="none" w="sm" len="sm"/>
            <a:tailEnd type="none" w="sm" len="sm"/>
          </a:ln>
        </p:spPr>
      </p:pic>
      <p:pic>
        <p:nvPicPr>
          <p:cNvPr id="5" name="Google Shape;230;g89dbbbbbc0_0_164">
            <a:hlinkClick r:id="rId3"/>
            <a:extLst>
              <a:ext uri="{FF2B5EF4-FFF2-40B4-BE49-F238E27FC236}">
                <a16:creationId xmlns:a16="http://schemas.microsoft.com/office/drawing/2014/main" id="{0A23D732-4EA7-5943-A072-73E5275D207C}"/>
              </a:ext>
            </a:extLst>
          </p:cNvPr>
          <p:cNvPicPr preferRelativeResize="0"/>
          <p:nvPr/>
        </p:nvPicPr>
        <p:blipFill>
          <a:blip r:embed="rId4">
            <a:alphaModFix/>
          </a:blip>
          <a:stretch>
            <a:fillRect/>
          </a:stretch>
        </p:blipFill>
        <p:spPr>
          <a:xfrm>
            <a:off x="6507598" y="2478126"/>
            <a:ext cx="5408274" cy="4066799"/>
          </a:xfrm>
          <a:prstGeom prst="rect">
            <a:avLst/>
          </a:prstGeom>
          <a:noFill/>
          <a:ln w="9525" cap="flat" cmpd="sng">
            <a:solidFill>
              <a:srgbClr val="999999"/>
            </a:solidFill>
            <a:prstDash val="solid"/>
            <a:round/>
            <a:headEnd type="none" w="sm" len="sm"/>
            <a:tailEnd type="none" w="sm" len="sm"/>
          </a:ln>
        </p:spPr>
      </p:pic>
    </p:spTree>
    <p:extLst>
      <p:ext uri="{BB962C8B-B14F-4D97-AF65-F5344CB8AC3E}">
        <p14:creationId xmlns:p14="http://schemas.microsoft.com/office/powerpoint/2010/main" val="1694617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E346A-6497-264A-A495-BD3880379C17}"/>
              </a:ext>
            </a:extLst>
          </p:cNvPr>
          <p:cNvSpPr>
            <a:spLocks noGrp="1"/>
          </p:cNvSpPr>
          <p:nvPr>
            <p:ph type="title"/>
          </p:nvPr>
        </p:nvSpPr>
        <p:spPr>
          <a:xfrm>
            <a:off x="0" y="378812"/>
            <a:ext cx="8077200" cy="1080900"/>
          </a:xfrm>
        </p:spPr>
        <p:txBody>
          <a:bodyPr/>
          <a:lstStyle/>
          <a:p>
            <a:pPr algn="r" rtl="1"/>
            <a:r>
              <a:rPr lang="ar-SA" dirty="0">
                <a:solidFill>
                  <a:schemeClr val="bg2"/>
                </a:solidFill>
                <a:latin typeface="Open Sans"/>
                <a:ea typeface="Open Sans"/>
              </a:rPr>
              <a:t>تعزيز الانفتاح في </a:t>
            </a:r>
            <a:r>
              <a:rPr lang="ar-SA" sz="4000" dirty="0">
                <a:solidFill>
                  <a:schemeClr val="bg2"/>
                </a:solidFill>
                <a:latin typeface="Open Sans"/>
                <a:ea typeface="Open Sans"/>
              </a:rPr>
              <a:t>الوصول الحر وسياسات العلوم المفتوحة</a:t>
            </a:r>
            <a:endParaRPr lang="en-US" dirty="0">
              <a:solidFill>
                <a:schemeClr val="bg2"/>
              </a:solidFill>
              <a:latin typeface="Open Sans"/>
              <a:ea typeface="Open Sans"/>
            </a:endParaRPr>
          </a:p>
        </p:txBody>
      </p:sp>
      <p:sp>
        <p:nvSpPr>
          <p:cNvPr id="3" name="Text Placeholder 2">
            <a:extLst>
              <a:ext uri="{FF2B5EF4-FFF2-40B4-BE49-F238E27FC236}">
                <a16:creationId xmlns:a16="http://schemas.microsoft.com/office/drawing/2014/main" id="{3D50C12E-1593-F547-8CC7-5C7048CBFC98}"/>
              </a:ext>
            </a:extLst>
          </p:cNvPr>
          <p:cNvSpPr>
            <a:spLocks noGrp="1"/>
          </p:cNvSpPr>
          <p:nvPr>
            <p:ph type="body" idx="1"/>
          </p:nvPr>
        </p:nvSpPr>
        <p:spPr>
          <a:xfrm>
            <a:off x="7762874" y="2336873"/>
            <a:ext cx="4429125" cy="2585647"/>
          </a:xfrm>
        </p:spPr>
        <p:txBody>
          <a:bodyPr/>
          <a:lstStyle/>
          <a:p>
            <a:pPr marL="457200" marR="0" indent="-381000" algn="r" rtl="1">
              <a:lnSpc>
                <a:spcPct val="90000"/>
              </a:lnSpc>
              <a:spcBef>
                <a:spcPts val="1000"/>
              </a:spcBef>
              <a:spcAft>
                <a:spcPts val="0"/>
              </a:spcAft>
              <a:buClr>
                <a:schemeClr val="lt1"/>
              </a:buClr>
              <a:buSzPts val="2400"/>
              <a:buFont typeface="Arial"/>
              <a:buChar char="●"/>
            </a:pPr>
            <a:r>
              <a:rPr lang="ar-SA" sz="4000" dirty="0">
                <a:solidFill>
                  <a:schemeClr val="bg2"/>
                </a:solidFill>
              </a:rPr>
              <a:t>العلوم المفتوحة تشمل امتداد مبادئ الانفتاح لكل مراحل دوره البحث العلمي</a:t>
            </a:r>
            <a:r>
              <a:rPr lang="en-US" sz="4000" dirty="0">
                <a:solidFill>
                  <a:schemeClr val="bg2"/>
                </a:solidFill>
              </a:rPr>
              <a:t>.</a:t>
            </a:r>
            <a:r>
              <a:rPr lang="ar-SA" sz="4000" dirty="0">
                <a:solidFill>
                  <a:schemeClr val="bg2"/>
                </a:solidFill>
              </a:rPr>
              <a:t> </a:t>
            </a:r>
            <a:endParaRPr lang="en-US" sz="4000" dirty="0">
              <a:solidFill>
                <a:schemeClr val="bg2"/>
              </a:solidFill>
            </a:endParaRPr>
          </a:p>
        </p:txBody>
      </p:sp>
      <p:pic>
        <p:nvPicPr>
          <p:cNvPr id="4" name="Google Shape;237;p21">
            <a:extLst>
              <a:ext uri="{FF2B5EF4-FFF2-40B4-BE49-F238E27FC236}">
                <a16:creationId xmlns:a16="http://schemas.microsoft.com/office/drawing/2014/main" id="{3B2447CF-C567-DE4C-9C9A-2638025CF6F1}"/>
              </a:ext>
            </a:extLst>
          </p:cNvPr>
          <p:cNvPicPr preferRelativeResize="0"/>
          <p:nvPr/>
        </p:nvPicPr>
        <p:blipFill>
          <a:blip r:embed="rId3">
            <a:alphaModFix/>
          </a:blip>
          <a:stretch>
            <a:fillRect/>
          </a:stretch>
        </p:blipFill>
        <p:spPr>
          <a:xfrm>
            <a:off x="202600" y="1828350"/>
            <a:ext cx="7560275" cy="4386675"/>
          </a:xfrm>
          <a:prstGeom prst="rect">
            <a:avLst/>
          </a:prstGeom>
          <a:noFill/>
          <a:ln>
            <a:noFill/>
          </a:ln>
        </p:spPr>
      </p:pic>
      <p:sp>
        <p:nvSpPr>
          <p:cNvPr id="5" name="Google Shape;238;p21">
            <a:extLst>
              <a:ext uri="{FF2B5EF4-FFF2-40B4-BE49-F238E27FC236}">
                <a16:creationId xmlns:a16="http://schemas.microsoft.com/office/drawing/2014/main" id="{27F4265F-9188-1D4B-A383-6588B2E25999}"/>
              </a:ext>
            </a:extLst>
          </p:cNvPr>
          <p:cNvSpPr txBox="1"/>
          <p:nvPr/>
        </p:nvSpPr>
        <p:spPr>
          <a:xfrm>
            <a:off x="404938" y="6215025"/>
            <a:ext cx="7155600" cy="54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dirty="0"/>
              <a:t>Source: FOSTER Facilitate Open Science Training for European Research. ‘What Is Open Science? Introduction’,. Accessed 1 April 2020. https://www.fosteropenscience.eu/node/1420.</a:t>
            </a:r>
            <a:endParaRPr sz="1000" dirty="0"/>
          </a:p>
          <a:p>
            <a:pPr marL="0" lvl="0" indent="0" algn="l" rtl="0">
              <a:spcBef>
                <a:spcPts val="0"/>
              </a:spcBef>
              <a:spcAft>
                <a:spcPts val="0"/>
              </a:spcAft>
              <a:buNone/>
            </a:pPr>
            <a:endParaRPr sz="1000" dirty="0"/>
          </a:p>
        </p:txBody>
      </p:sp>
    </p:spTree>
    <p:extLst>
      <p:ext uri="{BB962C8B-B14F-4D97-AF65-F5344CB8AC3E}">
        <p14:creationId xmlns:p14="http://schemas.microsoft.com/office/powerpoint/2010/main" val="3849460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4CAA-4B9F-3646-9A4D-5886B4320912}"/>
              </a:ext>
            </a:extLst>
          </p:cNvPr>
          <p:cNvSpPr>
            <a:spLocks noGrp="1"/>
          </p:cNvSpPr>
          <p:nvPr>
            <p:ph type="title"/>
          </p:nvPr>
        </p:nvSpPr>
        <p:spPr>
          <a:xfrm>
            <a:off x="0" y="378812"/>
            <a:ext cx="7816241" cy="1080900"/>
          </a:xfrm>
        </p:spPr>
        <p:txBody>
          <a:bodyPr/>
          <a:lstStyle/>
          <a:p>
            <a:pPr marR="0" algn="r" rtl="1">
              <a:lnSpc>
                <a:spcPct val="90000"/>
              </a:lnSpc>
              <a:spcBef>
                <a:spcPts val="0"/>
              </a:spcBef>
              <a:spcAft>
                <a:spcPts val="0"/>
              </a:spcAft>
              <a:buClr>
                <a:srgbClr val="FFFFFF"/>
              </a:buClr>
              <a:buSzPts val="3600"/>
              <a:buFont typeface="Trebuchet MS"/>
              <a:buNone/>
            </a:pPr>
            <a:r>
              <a:rPr lang="ar-SA" sz="3600" dirty="0">
                <a:solidFill>
                  <a:schemeClr val="bg2"/>
                </a:solidFill>
                <a:latin typeface="Open Sans"/>
                <a:ea typeface="Open Sans"/>
              </a:rPr>
              <a:t>العلم المفتوح وبيانات الابحاث </a:t>
            </a:r>
            <a:endParaRPr lang="en-US" sz="3600" dirty="0">
              <a:solidFill>
                <a:schemeClr val="bg2"/>
              </a:solidFill>
              <a:latin typeface="Open Sans"/>
              <a:ea typeface="Open Sans"/>
            </a:endParaRPr>
          </a:p>
        </p:txBody>
      </p:sp>
      <p:sp>
        <p:nvSpPr>
          <p:cNvPr id="3" name="Text Placeholder 2">
            <a:extLst>
              <a:ext uri="{FF2B5EF4-FFF2-40B4-BE49-F238E27FC236}">
                <a16:creationId xmlns:a16="http://schemas.microsoft.com/office/drawing/2014/main" id="{0DA862E1-2B19-CE4C-8570-1E00E6928D9A}"/>
              </a:ext>
            </a:extLst>
          </p:cNvPr>
          <p:cNvSpPr>
            <a:spLocks noGrp="1"/>
          </p:cNvSpPr>
          <p:nvPr>
            <p:ph type="body" idx="1"/>
          </p:nvPr>
        </p:nvSpPr>
        <p:spPr>
          <a:xfrm>
            <a:off x="2948916" y="2050181"/>
            <a:ext cx="9243084" cy="4521127"/>
          </a:xfrm>
        </p:spPr>
        <p:txBody>
          <a:bodyPr/>
          <a:lstStyle/>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bg2"/>
                </a:solidFill>
              </a:rPr>
              <a:t>مبدأ العل</a:t>
            </a:r>
            <a:r>
              <a:rPr lang="ar-EG" sz="2800" dirty="0">
                <a:solidFill>
                  <a:schemeClr val="bg2"/>
                </a:solidFill>
              </a:rPr>
              <a:t>و</a:t>
            </a:r>
            <a:r>
              <a:rPr lang="ar-SA" sz="2800" dirty="0">
                <a:solidFill>
                  <a:schemeClr val="bg2"/>
                </a:solidFill>
              </a:rPr>
              <a:t>م المفتوح</a:t>
            </a:r>
            <a:r>
              <a:rPr lang="ar-EG" sz="2800" dirty="0">
                <a:solidFill>
                  <a:schemeClr val="bg2"/>
                </a:solidFill>
              </a:rPr>
              <a:t>ة</a:t>
            </a:r>
            <a:r>
              <a:rPr lang="ar-SA" sz="2800" dirty="0">
                <a:solidFill>
                  <a:schemeClr val="bg2"/>
                </a:solidFill>
              </a:rPr>
              <a:t> تم تقديمه</a:t>
            </a:r>
            <a:r>
              <a:rPr lang="ar-EG" sz="2800" dirty="0">
                <a:solidFill>
                  <a:schemeClr val="bg2"/>
                </a:solidFill>
              </a:rPr>
              <a:t>ا</a:t>
            </a:r>
            <a:r>
              <a:rPr lang="ar-SA" sz="2800" dirty="0">
                <a:solidFill>
                  <a:schemeClr val="bg2"/>
                </a:solidFill>
              </a:rPr>
              <a:t> الي المجتمع الاكاديمي منذ عام ٢٠١٥م.</a:t>
            </a:r>
          </a:p>
          <a:p>
            <a:pPr algn="r" rtl="1">
              <a:buClr>
                <a:schemeClr val="bg2"/>
              </a:buClr>
              <a:buFont typeface="Arial" panose="020B0604020202020204" pitchFamily="34" charset="0"/>
              <a:buChar char="•"/>
            </a:pPr>
            <a:r>
              <a:rPr lang="ar-SA" sz="2800" dirty="0">
                <a:solidFill>
                  <a:schemeClr val="bg2"/>
                </a:solidFill>
              </a:rPr>
              <a:t>العلوم المفتوحة </a:t>
            </a:r>
            <a:r>
              <a:rPr lang="ar-EG" sz="2800" dirty="0">
                <a:solidFill>
                  <a:schemeClr val="bg2"/>
                </a:solidFill>
              </a:rPr>
              <a:t>"هى</a:t>
            </a:r>
            <a:r>
              <a:rPr lang="ar-SA" sz="2800" dirty="0">
                <a:solidFill>
                  <a:schemeClr val="bg2"/>
                </a:solidFill>
              </a:rPr>
              <a:t> امتداد مبادئ الانفتاح لكل مراحل دوره البحث العلمي</a:t>
            </a:r>
            <a:r>
              <a:rPr lang="ar-EG" sz="2800" dirty="0">
                <a:solidFill>
                  <a:schemeClr val="bg2"/>
                </a:solidFill>
              </a:rPr>
              <a:t>"</a:t>
            </a:r>
            <a:r>
              <a:rPr lang="ar-SA" sz="2800" dirty="0">
                <a:solidFill>
                  <a:schemeClr val="bg2"/>
                </a:solidFill>
              </a:rPr>
              <a:t> وليس فقط محتوي النشر العلمي.</a:t>
            </a:r>
          </a:p>
          <a:p>
            <a:pPr algn="r" rtl="1">
              <a:buClr>
                <a:schemeClr val="bg2"/>
              </a:buClr>
              <a:buFont typeface="Arial" panose="020B0604020202020204" pitchFamily="34" charset="0"/>
              <a:buChar char="•"/>
            </a:pPr>
            <a:r>
              <a:rPr lang="ar-SA" sz="2800" dirty="0">
                <a:solidFill>
                  <a:schemeClr val="bg2"/>
                </a:solidFill>
              </a:rPr>
              <a:t>اعاده استخدام بيانات البحث ومخرجاته يتطلب تراخيص مفتوحه تسمح للأخرين بمشاركه واعاده است</a:t>
            </a:r>
            <a:r>
              <a:rPr lang="ar-EG" sz="2800" dirty="0">
                <a:solidFill>
                  <a:schemeClr val="bg2"/>
                </a:solidFill>
              </a:rPr>
              <a:t>خدام</a:t>
            </a:r>
            <a:r>
              <a:rPr lang="ar-SA" sz="2800" dirty="0">
                <a:solidFill>
                  <a:schemeClr val="bg2"/>
                </a:solidFill>
              </a:rPr>
              <a:t> وانشاء عمل اخر مبني علي البيانات</a:t>
            </a:r>
            <a:r>
              <a:rPr lang="ar-EG" sz="2800" dirty="0">
                <a:solidFill>
                  <a:schemeClr val="bg2"/>
                </a:solidFill>
              </a:rPr>
              <a:t> والمطبوعات والمؤلفات</a:t>
            </a:r>
            <a:r>
              <a:rPr lang="ar-SA" sz="2800" dirty="0">
                <a:solidFill>
                  <a:schemeClr val="bg2"/>
                </a:solidFill>
              </a:rPr>
              <a:t> المنشورة والأبحاث.</a:t>
            </a:r>
          </a:p>
          <a:p>
            <a:pPr algn="r" rtl="1">
              <a:buClr>
                <a:schemeClr val="bg2"/>
              </a:buClr>
              <a:buFont typeface="Arial" panose="020B0604020202020204" pitchFamily="34" charset="0"/>
              <a:buChar char="•"/>
            </a:pPr>
            <a:r>
              <a:rPr lang="ar-SA" sz="2800" dirty="0">
                <a:solidFill>
                  <a:schemeClr val="bg2"/>
                </a:solidFill>
              </a:rPr>
              <a:t>العديد من ممولي الأبحاث هذه الأيام يطلبون بيانات البحث لتكون متاحه للعامة.</a:t>
            </a:r>
            <a:endParaRPr lang="en-US" sz="2800" dirty="0">
              <a:solidFill>
                <a:schemeClr val="bg2"/>
              </a:solidFill>
            </a:endParaRPr>
          </a:p>
        </p:txBody>
      </p:sp>
      <p:pic>
        <p:nvPicPr>
          <p:cNvPr id="4" name="Google Shape;247;p20">
            <a:extLst>
              <a:ext uri="{FF2B5EF4-FFF2-40B4-BE49-F238E27FC236}">
                <a16:creationId xmlns:a16="http://schemas.microsoft.com/office/drawing/2014/main" id="{A07C9646-9557-7A4E-AB69-03F0198A04F8}"/>
              </a:ext>
            </a:extLst>
          </p:cNvPr>
          <p:cNvPicPr preferRelativeResize="0"/>
          <p:nvPr/>
        </p:nvPicPr>
        <p:blipFill>
          <a:blip r:embed="rId3">
            <a:alphaModFix/>
          </a:blip>
          <a:stretch>
            <a:fillRect/>
          </a:stretch>
        </p:blipFill>
        <p:spPr>
          <a:xfrm>
            <a:off x="239486" y="3120537"/>
            <a:ext cx="2709430" cy="2032072"/>
          </a:xfrm>
          <a:prstGeom prst="rect">
            <a:avLst/>
          </a:prstGeom>
          <a:noFill/>
          <a:ln>
            <a:noFill/>
          </a:ln>
        </p:spPr>
      </p:pic>
    </p:spTree>
    <p:extLst>
      <p:ext uri="{BB962C8B-B14F-4D97-AF65-F5344CB8AC3E}">
        <p14:creationId xmlns:p14="http://schemas.microsoft.com/office/powerpoint/2010/main" val="2142258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4764-0528-BA49-8852-5821FB55E661}"/>
              </a:ext>
            </a:extLst>
          </p:cNvPr>
          <p:cNvSpPr>
            <a:spLocks noGrp="1"/>
          </p:cNvSpPr>
          <p:nvPr>
            <p:ph type="title"/>
          </p:nvPr>
        </p:nvSpPr>
        <p:spPr>
          <a:xfrm>
            <a:off x="0" y="378812"/>
            <a:ext cx="7741085" cy="1080900"/>
          </a:xfrm>
        </p:spPr>
        <p:txBody>
          <a:bodyPr/>
          <a:lstStyle/>
          <a:p>
            <a:pPr algn="r"/>
            <a:r>
              <a:rPr lang="ar-SA" sz="3600" dirty="0">
                <a:solidFill>
                  <a:schemeClr val="bg2"/>
                </a:solidFill>
                <a:latin typeface="Open Sans"/>
                <a:ea typeface="Open Sans"/>
              </a:rPr>
              <a:t>لماذا ندير بيانات البحث؟</a:t>
            </a:r>
            <a:endParaRPr lang="en-US" sz="3600" dirty="0">
              <a:solidFill>
                <a:schemeClr val="bg2"/>
              </a:solidFill>
              <a:latin typeface="Open Sans"/>
              <a:ea typeface="Open Sans"/>
            </a:endParaRPr>
          </a:p>
        </p:txBody>
      </p:sp>
      <p:sp>
        <p:nvSpPr>
          <p:cNvPr id="3" name="Text Placeholder 2">
            <a:extLst>
              <a:ext uri="{FF2B5EF4-FFF2-40B4-BE49-F238E27FC236}">
                <a16:creationId xmlns:a16="http://schemas.microsoft.com/office/drawing/2014/main" id="{D32413FE-FEF2-0B41-A030-2E030AD7638A}"/>
              </a:ext>
            </a:extLst>
          </p:cNvPr>
          <p:cNvSpPr>
            <a:spLocks noGrp="1"/>
          </p:cNvSpPr>
          <p:nvPr>
            <p:ph type="body" idx="1"/>
          </p:nvPr>
        </p:nvSpPr>
        <p:spPr>
          <a:xfrm>
            <a:off x="680321" y="1763486"/>
            <a:ext cx="10914648" cy="4835277"/>
          </a:xfrm>
        </p:spPr>
        <p:txBody>
          <a:bodyPr/>
          <a:lstStyle/>
          <a:p>
            <a:pPr algn="r" rtl="1">
              <a:buClr>
                <a:schemeClr val="bg2"/>
              </a:buClr>
              <a:buFont typeface="Arial" panose="020B0604020202020204" pitchFamily="34" charset="0"/>
              <a:buChar char="•"/>
            </a:pPr>
            <a:r>
              <a:rPr lang="ar-SA" sz="2800" dirty="0">
                <a:solidFill>
                  <a:schemeClr val="bg2"/>
                </a:solidFill>
              </a:rPr>
              <a:t>اداره بيانات البحث مهمه فيما يلي :</a:t>
            </a:r>
          </a:p>
          <a:p>
            <a:pPr lvl="1" algn="r" rtl="1">
              <a:buClr>
                <a:schemeClr val="bg2"/>
              </a:buClr>
              <a:buFont typeface="Arial" panose="020B0604020202020204" pitchFamily="34" charset="0"/>
              <a:buChar char="•"/>
            </a:pPr>
            <a:r>
              <a:rPr lang="ar-SA" sz="2800" dirty="0">
                <a:solidFill>
                  <a:schemeClr val="bg2"/>
                </a:solidFill>
              </a:rPr>
              <a:t>لزياده</a:t>
            </a:r>
            <a:r>
              <a:rPr lang="ar-SA" sz="2400" dirty="0">
                <a:solidFill>
                  <a:schemeClr val="bg2"/>
                </a:solidFill>
              </a:rPr>
              <a:t> </a:t>
            </a:r>
            <a:r>
              <a:rPr lang="ar-SA" sz="2800" dirty="0">
                <a:solidFill>
                  <a:schemeClr val="bg2"/>
                </a:solidFill>
              </a:rPr>
              <a:t>كفاءه البحث.</a:t>
            </a:r>
          </a:p>
          <a:p>
            <a:pPr lvl="1" algn="r" rtl="1">
              <a:buClr>
                <a:schemeClr val="bg2"/>
              </a:buClr>
              <a:buFont typeface="Arial" panose="020B0604020202020204" pitchFamily="34" charset="0"/>
              <a:buChar char="•"/>
            </a:pPr>
            <a:r>
              <a:rPr lang="ar-SA" sz="2800" dirty="0">
                <a:solidFill>
                  <a:schemeClr val="bg2"/>
                </a:solidFill>
              </a:rPr>
              <a:t>لزياده الوصول الي البحث</a:t>
            </a:r>
            <a:r>
              <a:rPr lang="en-US" sz="2800" dirty="0">
                <a:solidFill>
                  <a:schemeClr val="bg2"/>
                </a:solidFill>
              </a:rPr>
              <a:t>.</a:t>
            </a:r>
            <a:endParaRPr lang="ar-SA" sz="2800" dirty="0">
              <a:solidFill>
                <a:schemeClr val="bg2"/>
              </a:solidFill>
            </a:endParaRPr>
          </a:p>
          <a:p>
            <a:pPr lvl="1" algn="r" rtl="1">
              <a:buClr>
                <a:schemeClr val="bg2"/>
              </a:buClr>
              <a:buFont typeface="Arial" panose="020B0604020202020204" pitchFamily="34" charset="0"/>
              <a:buChar char="•"/>
            </a:pPr>
            <a:r>
              <a:rPr lang="ar-SA" sz="2800" dirty="0">
                <a:solidFill>
                  <a:schemeClr val="bg2"/>
                </a:solidFill>
              </a:rPr>
              <a:t>لجعل </a:t>
            </a:r>
            <a:r>
              <a:rPr lang="ar-EG" sz="2800" dirty="0">
                <a:solidFill>
                  <a:schemeClr val="bg2"/>
                </a:solidFill>
              </a:rPr>
              <a:t>البحث</a:t>
            </a:r>
            <a:r>
              <a:rPr lang="ar-SA" sz="2400" dirty="0">
                <a:solidFill>
                  <a:schemeClr val="bg2"/>
                </a:solidFill>
              </a:rPr>
              <a:t> </a:t>
            </a:r>
            <a:r>
              <a:rPr lang="ar-SA" sz="2800" dirty="0">
                <a:solidFill>
                  <a:schemeClr val="bg2"/>
                </a:solidFill>
              </a:rPr>
              <a:t>سهل الاستعمال من الباحثين الاخرين</a:t>
            </a:r>
            <a:r>
              <a:rPr lang="en-US" sz="2800" dirty="0">
                <a:solidFill>
                  <a:schemeClr val="bg2"/>
                </a:solidFill>
              </a:rPr>
              <a:t>.</a:t>
            </a:r>
            <a:r>
              <a:rPr lang="ar-SA" sz="2800" dirty="0">
                <a:solidFill>
                  <a:schemeClr val="bg2"/>
                </a:solidFill>
              </a:rPr>
              <a:t> </a:t>
            </a:r>
          </a:p>
          <a:p>
            <a:pPr algn="r" rtl="1">
              <a:buClr>
                <a:schemeClr val="bg2"/>
              </a:buClr>
              <a:buFont typeface="Arial" panose="020B0604020202020204" pitchFamily="34" charset="0"/>
              <a:buChar char="•"/>
            </a:pPr>
            <a:r>
              <a:rPr lang="ar-SA" sz="2800" dirty="0">
                <a:solidFill>
                  <a:schemeClr val="bg2"/>
                </a:solidFill>
              </a:rPr>
              <a:t>للتسجيل علي مستودع البيانات البحثية</a:t>
            </a:r>
            <a:r>
              <a:rPr lang="ar-SA" sz="2800" dirty="0">
                <a:solidFill>
                  <a:schemeClr val="tx1"/>
                </a:solidFill>
              </a:rPr>
              <a:t> </a:t>
            </a:r>
            <a:r>
              <a:rPr lang="en-US" sz="2800" u="sng" dirty="0">
                <a:solidFill>
                  <a:schemeClr val="dk1"/>
                </a:solidFill>
                <a:latin typeface="Open Sans"/>
                <a:ea typeface="Open Sans"/>
                <a:cs typeface="Open Sans"/>
                <a:sym typeface="Open Sans"/>
                <a:hlinkClick r:id="rId3"/>
              </a:rPr>
              <a:t>www.re3data.org</a:t>
            </a:r>
            <a:endParaRPr lang="en-US" sz="2800" dirty="0"/>
          </a:p>
        </p:txBody>
      </p:sp>
      <p:sp>
        <p:nvSpPr>
          <p:cNvPr id="4" name="TextBox 3">
            <a:extLst>
              <a:ext uri="{FF2B5EF4-FFF2-40B4-BE49-F238E27FC236}">
                <a16:creationId xmlns:a16="http://schemas.microsoft.com/office/drawing/2014/main" id="{17BFAEE3-DF8B-0A4A-8EA1-993D2979813D}"/>
              </a:ext>
            </a:extLst>
          </p:cNvPr>
          <p:cNvSpPr txBox="1"/>
          <p:nvPr/>
        </p:nvSpPr>
        <p:spPr>
          <a:xfrm>
            <a:off x="680321" y="5039718"/>
            <a:ext cx="10515600" cy="1200329"/>
          </a:xfrm>
          <a:prstGeom prst="rect">
            <a:avLst/>
          </a:prstGeom>
          <a:noFill/>
        </p:spPr>
        <p:txBody>
          <a:bodyPr wrap="square" rtlCol="0">
            <a:spAutoFit/>
          </a:bodyPr>
          <a:lstStyle/>
          <a:p>
            <a:pPr marR="0" algn="r" rtl="1">
              <a:lnSpc>
                <a:spcPct val="100000"/>
              </a:lnSpc>
              <a:spcBef>
                <a:spcPts val="0"/>
              </a:spcBef>
              <a:spcAft>
                <a:spcPts val="0"/>
              </a:spcAft>
              <a:buClr>
                <a:srgbClr val="000000"/>
              </a:buClr>
              <a:buFont typeface="Arial"/>
            </a:pPr>
            <a:r>
              <a:rPr lang="ar-SA" sz="1800" dirty="0">
                <a:solidFill>
                  <a:schemeClr val="bg2"/>
                </a:solidFill>
              </a:rPr>
              <a:t>ان السوق الأوروبي للبيانات المفتوحة هو عامل هام لتعزيز اقتصاد البيانات علي مستوي أوروبا . وبناءات علي دراسة داعمه لتقييم التأثير وتم اجراءها لإمداد المراجعين بالبيانات وأثبتت الدراسة ان الاقتصاديات المباشرة المتعلقة سوف تزيد من المعدل الأساسي من ٥٢ بليون في ٢٠٢٨ الي ١٩٤ بليون في ٣٠٣٠م. </a:t>
            </a:r>
          </a:p>
          <a:p>
            <a:pPr algn="r" rtl="1"/>
            <a:r>
              <a:rPr lang="ar-SA" sz="1800" dirty="0">
                <a:solidFill>
                  <a:schemeClr val="bg2"/>
                </a:solidFill>
              </a:rPr>
              <a:t>المفوضية الأوروبية ، بيانات مفتوحه </a:t>
            </a:r>
            <a:r>
              <a:rPr lang="en-US" sz="1800" i="1" dirty="0">
                <a:solidFill>
                  <a:schemeClr val="bg2"/>
                </a:solidFill>
                <a:latin typeface="Open Sans"/>
                <a:ea typeface="Open Sans"/>
                <a:cs typeface="Open Sans"/>
                <a:sym typeface="Open Sans"/>
                <a:hlinkClick r:id="rId4"/>
              </a:rPr>
              <a:t>https://ec.europa.eu/digital-single-market/en/open-data</a:t>
            </a:r>
            <a:r>
              <a:rPr lang="ar-EG" sz="1800" i="1" dirty="0">
                <a:solidFill>
                  <a:schemeClr val="bg2"/>
                </a:solidFill>
                <a:latin typeface="Open Sans"/>
                <a:ea typeface="Open Sans"/>
                <a:cs typeface="Open Sans"/>
                <a:sym typeface="Open Sans"/>
              </a:rPr>
              <a:t> </a:t>
            </a:r>
            <a:r>
              <a:rPr lang="en-US" sz="1800" i="1" dirty="0">
                <a:solidFill>
                  <a:schemeClr val="bg2"/>
                </a:solidFill>
                <a:latin typeface="Open Sans"/>
                <a:ea typeface="Open Sans"/>
                <a:cs typeface="Open Sans"/>
                <a:sym typeface="Open Sans"/>
              </a:rPr>
              <a:t> </a:t>
            </a:r>
            <a:endParaRPr lang="en-US" sz="1800" dirty="0">
              <a:solidFill>
                <a:schemeClr val="bg2"/>
              </a:solidFill>
            </a:endParaRPr>
          </a:p>
        </p:txBody>
      </p:sp>
    </p:spTree>
    <p:extLst>
      <p:ext uri="{BB962C8B-B14F-4D97-AF65-F5344CB8AC3E}">
        <p14:creationId xmlns:p14="http://schemas.microsoft.com/office/powerpoint/2010/main" val="4150939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4BB28-0AB9-2A42-9DFE-0ECC06A24E6D}"/>
              </a:ext>
            </a:extLst>
          </p:cNvPr>
          <p:cNvSpPr>
            <a:spLocks noGrp="1"/>
          </p:cNvSpPr>
          <p:nvPr>
            <p:ph type="title"/>
          </p:nvPr>
        </p:nvSpPr>
        <p:spPr>
          <a:xfrm>
            <a:off x="1" y="378812"/>
            <a:ext cx="7302674" cy="1080900"/>
          </a:xfrm>
        </p:spPr>
        <p:txBody>
          <a:bodyPr/>
          <a:lstStyle/>
          <a:p>
            <a:pPr marR="0" algn="r" rtl="1">
              <a:lnSpc>
                <a:spcPct val="90000"/>
              </a:lnSpc>
              <a:spcBef>
                <a:spcPts val="0"/>
              </a:spcBef>
              <a:spcAft>
                <a:spcPts val="0"/>
              </a:spcAft>
              <a:buClr>
                <a:srgbClr val="FFFFFF"/>
              </a:buClr>
              <a:buSzPts val="3600"/>
              <a:buFont typeface="Trebuchet MS"/>
              <a:buNone/>
            </a:pPr>
            <a:r>
              <a:rPr lang="ar-SA" sz="3600" dirty="0">
                <a:solidFill>
                  <a:schemeClr val="bg2"/>
                </a:solidFill>
                <a:latin typeface="Open Sans"/>
                <a:ea typeface="Open Sans"/>
              </a:rPr>
              <a:t>ملخص</a:t>
            </a:r>
            <a:r>
              <a:rPr lang="ar-SA" sz="3600" dirty="0">
                <a:solidFill>
                  <a:schemeClr val="bg1">
                    <a:lumMod val="50000"/>
                  </a:schemeClr>
                </a:solidFill>
              </a:rPr>
              <a:t> </a:t>
            </a:r>
            <a:endParaRPr lang="en-US" sz="3600" dirty="0">
              <a:solidFill>
                <a:schemeClr val="bg1">
                  <a:lumMod val="50000"/>
                </a:schemeClr>
              </a:solidFill>
            </a:endParaRPr>
          </a:p>
        </p:txBody>
      </p:sp>
      <p:sp>
        <p:nvSpPr>
          <p:cNvPr id="3" name="Text Placeholder 2">
            <a:extLst>
              <a:ext uri="{FF2B5EF4-FFF2-40B4-BE49-F238E27FC236}">
                <a16:creationId xmlns:a16="http://schemas.microsoft.com/office/drawing/2014/main" id="{98933FAD-87BF-7A41-86CD-C9C0426F8570}"/>
              </a:ext>
            </a:extLst>
          </p:cNvPr>
          <p:cNvSpPr>
            <a:spLocks noGrp="1"/>
          </p:cNvSpPr>
          <p:nvPr>
            <p:ph type="body" idx="1"/>
          </p:nvPr>
        </p:nvSpPr>
        <p:spPr>
          <a:xfrm>
            <a:off x="420914" y="1973942"/>
            <a:ext cx="11466285" cy="4426857"/>
          </a:xfrm>
        </p:spPr>
        <p:txBody>
          <a:bodyPr/>
          <a:lstStyle/>
          <a:p>
            <a:pPr algn="r" rtl="1">
              <a:buClr>
                <a:schemeClr val="bg2"/>
              </a:buClr>
              <a:buFont typeface="Arial" panose="020B0604020202020204" pitchFamily="34" charset="0"/>
              <a:buChar char="•"/>
            </a:pPr>
            <a:r>
              <a:rPr lang="ar-SA" sz="2800" dirty="0">
                <a:solidFill>
                  <a:schemeClr val="bg2"/>
                </a:solidFill>
              </a:rPr>
              <a:t>التواصل العلمي هي عمليه المشاركة والانتشار والنشر العلمي</a:t>
            </a:r>
            <a:r>
              <a:rPr lang="ar-EG" sz="2800" dirty="0">
                <a:solidFill>
                  <a:schemeClr val="bg2"/>
                </a:solidFill>
              </a:rPr>
              <a:t> لنتائج</a:t>
            </a:r>
            <a:r>
              <a:rPr lang="ar-SA" sz="2800" dirty="0">
                <a:solidFill>
                  <a:schemeClr val="bg2"/>
                </a:solidFill>
              </a:rPr>
              <a:t> </a:t>
            </a:r>
            <a:r>
              <a:rPr lang="ar-EG" sz="2800" dirty="0">
                <a:solidFill>
                  <a:schemeClr val="bg2"/>
                </a:solidFill>
              </a:rPr>
              <a:t>ا</a:t>
            </a:r>
            <a:r>
              <a:rPr lang="ar-SA" sz="2800" dirty="0">
                <a:solidFill>
                  <a:schemeClr val="bg2"/>
                </a:solidFill>
              </a:rPr>
              <a:t>لبحث من ق</a:t>
            </a:r>
            <a:r>
              <a:rPr lang="ar-EG" sz="2800" dirty="0">
                <a:solidFill>
                  <a:schemeClr val="bg2"/>
                </a:solidFill>
              </a:rPr>
              <a:t>ِ</a:t>
            </a:r>
            <a:r>
              <a:rPr lang="ar-SA" sz="2800" dirty="0">
                <a:solidFill>
                  <a:schemeClr val="bg2"/>
                </a:solidFill>
              </a:rPr>
              <a:t>ب</a:t>
            </a:r>
            <a:r>
              <a:rPr lang="ar-EG" sz="2800" dirty="0">
                <a:solidFill>
                  <a:schemeClr val="bg2"/>
                </a:solidFill>
              </a:rPr>
              <a:t>َ</a:t>
            </a:r>
            <a:r>
              <a:rPr lang="ar-SA" sz="2800" dirty="0">
                <a:solidFill>
                  <a:schemeClr val="bg2"/>
                </a:solidFill>
              </a:rPr>
              <a:t>ل الاكاديميين والباحثين حتي تكون النتائج الأكاديمية متاحه بصوره واسعه وموصولة بالمجتمعات العلمية علي مستوي العالم. وتهدف</a:t>
            </a:r>
            <a:r>
              <a:rPr lang="ar-EG" sz="2800" dirty="0">
                <a:solidFill>
                  <a:schemeClr val="bg2"/>
                </a:solidFill>
              </a:rPr>
              <a:t> </a:t>
            </a:r>
            <a:r>
              <a:rPr lang="ar-SA" sz="2800" dirty="0">
                <a:solidFill>
                  <a:schemeClr val="bg2"/>
                </a:solidFill>
              </a:rPr>
              <a:t>مصادر المعرفة المفتوحة الي اتاحه الأبحاث مجانا الي العامة.</a:t>
            </a:r>
          </a:p>
          <a:p>
            <a:pPr marR="0" algn="r" rtl="1">
              <a:lnSpc>
                <a:spcPct val="90000"/>
              </a:lnSpc>
              <a:spcBef>
                <a:spcPts val="1000"/>
              </a:spcBef>
              <a:spcAft>
                <a:spcPts val="0"/>
              </a:spcAft>
              <a:buClr>
                <a:schemeClr val="bg2"/>
              </a:buClr>
              <a:buSzPts val="2400"/>
              <a:buFont typeface="Arial" panose="020B0604020202020204" pitchFamily="34" charset="0"/>
              <a:buChar char="•"/>
            </a:pPr>
            <a:endParaRPr lang="ar-SA" sz="2800" dirty="0">
              <a:solidFill>
                <a:schemeClr val="bg2"/>
              </a:solidFill>
            </a:endParaRPr>
          </a:p>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bg2"/>
                </a:solidFill>
              </a:rPr>
              <a:t>يجب علي المؤلفين التأكد من جوده المجلة قبل النشر </a:t>
            </a:r>
            <a:r>
              <a:rPr lang="ar-EG" sz="2800" dirty="0">
                <a:solidFill>
                  <a:schemeClr val="bg2"/>
                </a:solidFill>
              </a:rPr>
              <a:t>واستخدام</a:t>
            </a:r>
            <a:r>
              <a:rPr lang="ar-SA" sz="2800" dirty="0">
                <a:solidFill>
                  <a:schemeClr val="bg2"/>
                </a:solidFill>
              </a:rPr>
              <a:t> مستودعات المقالات والمتاحة لنشر الأبحاث.</a:t>
            </a:r>
          </a:p>
          <a:p>
            <a:pPr marR="0" algn="r" rtl="1">
              <a:lnSpc>
                <a:spcPct val="90000"/>
              </a:lnSpc>
              <a:spcBef>
                <a:spcPts val="1000"/>
              </a:spcBef>
              <a:spcAft>
                <a:spcPts val="0"/>
              </a:spcAft>
              <a:buClr>
                <a:schemeClr val="bg2"/>
              </a:buClr>
              <a:buSzPts val="2400"/>
              <a:buFont typeface="Arial" panose="020B0604020202020204" pitchFamily="34" charset="0"/>
              <a:buChar char="•"/>
            </a:pPr>
            <a:endParaRPr lang="ar-SA" sz="2800" dirty="0">
              <a:solidFill>
                <a:schemeClr val="bg2"/>
              </a:solidFill>
            </a:endParaRPr>
          </a:p>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bg2"/>
                </a:solidFill>
              </a:rPr>
              <a:t>اداره بيانات الأبحاث هامه للغاية لزياده كفاءه البحث ولجعل البحث متاح للباحثين الاخرين ويمكن إعادة استخدامه من ق</a:t>
            </a:r>
            <a:r>
              <a:rPr lang="ar-EG" sz="2800" dirty="0">
                <a:solidFill>
                  <a:schemeClr val="bg2"/>
                </a:solidFill>
              </a:rPr>
              <a:t>ِ</a:t>
            </a:r>
            <a:r>
              <a:rPr lang="ar-SA" sz="2800" dirty="0">
                <a:solidFill>
                  <a:schemeClr val="bg2"/>
                </a:solidFill>
              </a:rPr>
              <a:t>ب</a:t>
            </a:r>
            <a:r>
              <a:rPr lang="ar-EG" sz="2800" dirty="0">
                <a:solidFill>
                  <a:schemeClr val="bg2"/>
                </a:solidFill>
              </a:rPr>
              <a:t>َ</a:t>
            </a:r>
            <a:r>
              <a:rPr lang="ar-SA" sz="2800" dirty="0">
                <a:solidFill>
                  <a:schemeClr val="bg2"/>
                </a:solidFill>
              </a:rPr>
              <a:t>ل</a:t>
            </a:r>
            <a:r>
              <a:rPr lang="ar-EG" sz="2800" dirty="0">
                <a:solidFill>
                  <a:schemeClr val="bg2"/>
                </a:solidFill>
              </a:rPr>
              <a:t>ِ</a:t>
            </a:r>
            <a:r>
              <a:rPr lang="ar-SA" sz="2800" dirty="0">
                <a:solidFill>
                  <a:schemeClr val="bg2"/>
                </a:solidFill>
              </a:rPr>
              <a:t>هم.  </a:t>
            </a:r>
            <a:endParaRPr lang="en-US" sz="2800" dirty="0">
              <a:solidFill>
                <a:schemeClr val="bg2"/>
              </a:solidFill>
            </a:endParaRPr>
          </a:p>
        </p:txBody>
      </p:sp>
    </p:spTree>
    <p:extLst>
      <p:ext uri="{BB962C8B-B14F-4D97-AF65-F5344CB8AC3E}">
        <p14:creationId xmlns:p14="http://schemas.microsoft.com/office/powerpoint/2010/main" val="2167549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2A38-0345-1349-8390-307DD1E50FE2}"/>
              </a:ext>
            </a:extLst>
          </p:cNvPr>
          <p:cNvSpPr>
            <a:spLocks noGrp="1"/>
          </p:cNvSpPr>
          <p:nvPr>
            <p:ph type="title"/>
          </p:nvPr>
        </p:nvSpPr>
        <p:spPr>
          <a:xfrm>
            <a:off x="0" y="378812"/>
            <a:ext cx="7678455" cy="1080900"/>
          </a:xfrm>
        </p:spPr>
        <p:txBody>
          <a:bodyPr/>
          <a:lstStyle/>
          <a:p>
            <a:pPr marR="0" algn="r" rtl="1">
              <a:lnSpc>
                <a:spcPct val="90000"/>
              </a:lnSpc>
              <a:spcBef>
                <a:spcPts val="0"/>
              </a:spcBef>
              <a:spcAft>
                <a:spcPts val="0"/>
              </a:spcAft>
              <a:buClr>
                <a:srgbClr val="FFFFFF"/>
              </a:buClr>
              <a:buSzPts val="3600"/>
              <a:buFont typeface="Trebuchet MS"/>
              <a:buNone/>
            </a:pPr>
            <a:r>
              <a:rPr lang="ar-SA" sz="3600" dirty="0">
                <a:solidFill>
                  <a:srgbClr val="586F7C"/>
                </a:solidFill>
                <a:latin typeface="Open Sans"/>
                <a:ea typeface="Open Sans"/>
              </a:rPr>
              <a:t>مراجع ومصادر مهمه </a:t>
            </a:r>
            <a:endParaRPr lang="en-US" sz="3600" dirty="0">
              <a:solidFill>
                <a:srgbClr val="586F7C"/>
              </a:solidFill>
              <a:latin typeface="Open Sans"/>
              <a:ea typeface="Open Sans"/>
            </a:endParaRPr>
          </a:p>
        </p:txBody>
      </p:sp>
      <p:sp>
        <p:nvSpPr>
          <p:cNvPr id="3" name="Text Placeholder 2">
            <a:extLst>
              <a:ext uri="{FF2B5EF4-FFF2-40B4-BE49-F238E27FC236}">
                <a16:creationId xmlns:a16="http://schemas.microsoft.com/office/drawing/2014/main" id="{3BE8DC01-7F02-5144-8BBC-E0222FF499D2}"/>
              </a:ext>
            </a:extLst>
          </p:cNvPr>
          <p:cNvSpPr>
            <a:spLocks noGrp="1"/>
          </p:cNvSpPr>
          <p:nvPr>
            <p:ph type="body" idx="1"/>
          </p:nvPr>
        </p:nvSpPr>
        <p:spPr>
          <a:xfrm>
            <a:off x="652040" y="1703334"/>
            <a:ext cx="11032708" cy="5154665"/>
          </a:xfrm>
        </p:spPr>
        <p:txBody>
          <a:bodyPr/>
          <a:lstStyle/>
          <a:p>
            <a:pPr lvl="0" indent="-323850">
              <a:lnSpc>
                <a:spcPct val="120000"/>
              </a:lnSpc>
              <a:buClr>
                <a:schemeClr val="dk1"/>
              </a:buClr>
              <a:buSzPts val="1500"/>
              <a:buFont typeface="Open Sans"/>
              <a:buChar char="●"/>
            </a:pPr>
            <a:r>
              <a:rPr lang="en-US" dirty="0">
                <a:solidFill>
                  <a:schemeClr val="bg2"/>
                </a:solidFill>
                <a:latin typeface="Open Sans"/>
                <a:ea typeface="Open Sans"/>
                <a:cs typeface="Open Sans"/>
                <a:sym typeface="Open Sans"/>
              </a:rPr>
              <a:t>Das, Anup-Kumar. ‘Introduction to Scholarly Communication’. In UNESCO Curriculum for Researchers, Module 1: Scholarly Communications, edited by M. P. Satija and Sanjaya Mishra, 5–16. UNESCO, Paris, 2015. </a:t>
            </a:r>
            <a:r>
              <a:rPr lang="en-US" u="sng" dirty="0">
                <a:solidFill>
                  <a:schemeClr val="hlink"/>
                </a:solidFill>
                <a:latin typeface="Open Sans"/>
                <a:ea typeface="Open Sans"/>
                <a:cs typeface="Open Sans"/>
                <a:sym typeface="Open Sans"/>
                <a:hlinkClick r:id="rId2"/>
              </a:rPr>
              <a:t>http://eprints.rclis.org/24814/</a:t>
            </a:r>
            <a:r>
              <a:rPr lang="en-US" dirty="0">
                <a:solidFill>
                  <a:schemeClr val="dk1"/>
                </a:solidFill>
                <a:latin typeface="Open Sans"/>
                <a:ea typeface="Open Sans"/>
                <a:cs typeface="Open Sans"/>
                <a:sym typeface="Open Sans"/>
              </a:rPr>
              <a:t>.</a:t>
            </a:r>
          </a:p>
          <a:p>
            <a:pPr lvl="0" indent="-323850">
              <a:lnSpc>
                <a:spcPct val="120000"/>
              </a:lnSpc>
              <a:spcBef>
                <a:spcPts val="0"/>
              </a:spcBef>
              <a:buClr>
                <a:schemeClr val="dk1"/>
              </a:buClr>
              <a:buSzPts val="1500"/>
              <a:buFont typeface="Open Sans"/>
              <a:buChar char="●"/>
            </a:pPr>
            <a:r>
              <a:rPr lang="en-US" dirty="0">
                <a:solidFill>
                  <a:schemeClr val="bg2"/>
                </a:solidFill>
                <a:latin typeface="Open Sans"/>
                <a:ea typeface="Open Sans"/>
                <a:cs typeface="Open Sans"/>
                <a:sym typeface="Open Sans"/>
              </a:rPr>
              <a:t>Frank NormanInformation Services Manager at Crick Institute, ‘The History of Peer Review, and Looking Forward to Preprints in Biomedicine’, Research in progress blog, 5 May 2017, https://blogs.biomedcentral.com/bmcblog/2017/05/05/the-history-of-peer-review-and-looking-forward-to-preprints-in-biomedicine/. </a:t>
            </a:r>
          </a:p>
          <a:p>
            <a:pPr lvl="0" indent="-323850">
              <a:lnSpc>
                <a:spcPct val="120000"/>
              </a:lnSpc>
              <a:spcBef>
                <a:spcPts val="0"/>
              </a:spcBef>
              <a:buClr>
                <a:schemeClr val="dk1"/>
              </a:buClr>
              <a:buSzPts val="1500"/>
              <a:buFont typeface="Open Sans"/>
              <a:buChar char="●"/>
            </a:pPr>
            <a:r>
              <a:rPr lang="en-US" dirty="0">
                <a:solidFill>
                  <a:schemeClr val="bg2"/>
                </a:solidFill>
                <a:latin typeface="Open Sans"/>
                <a:ea typeface="Open Sans"/>
                <a:cs typeface="Open Sans"/>
                <a:sym typeface="Open Sans"/>
              </a:rPr>
              <a:t> ‘History of Publishing - Scholarly Journals’, Encyclopedia Britannica, accessed 6 October 2019, https</a:t>
            </a:r>
            <a:endParaRPr lang="en-US" dirty="0">
              <a:solidFill>
                <a:schemeClr val="bg2"/>
              </a:solidFill>
            </a:endParaRPr>
          </a:p>
        </p:txBody>
      </p:sp>
    </p:spTree>
    <p:extLst>
      <p:ext uri="{BB962C8B-B14F-4D97-AF65-F5344CB8AC3E}">
        <p14:creationId xmlns:p14="http://schemas.microsoft.com/office/powerpoint/2010/main" val="895209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FBFE0-CB2C-A44A-9987-FA02D42A2590}"/>
              </a:ext>
            </a:extLst>
          </p:cNvPr>
          <p:cNvSpPr>
            <a:spLocks noGrp="1"/>
          </p:cNvSpPr>
          <p:nvPr>
            <p:ph type="title"/>
          </p:nvPr>
        </p:nvSpPr>
        <p:spPr>
          <a:xfrm>
            <a:off x="-1828800" y="403864"/>
            <a:ext cx="9613800" cy="1080900"/>
          </a:xfrm>
        </p:spPr>
        <p:txBody>
          <a:bodyPr/>
          <a:lstStyle/>
          <a:p>
            <a:pPr marR="0" algn="r" rtl="1">
              <a:lnSpc>
                <a:spcPct val="90000"/>
              </a:lnSpc>
              <a:spcBef>
                <a:spcPts val="0"/>
              </a:spcBef>
              <a:spcAft>
                <a:spcPts val="0"/>
              </a:spcAft>
              <a:buClr>
                <a:srgbClr val="FFFFFF"/>
              </a:buClr>
              <a:buSzPts val="3600"/>
              <a:buFont typeface="Trebuchet MS"/>
              <a:buNone/>
            </a:pPr>
            <a:r>
              <a:rPr lang="ar-SA" sz="3600" dirty="0">
                <a:solidFill>
                  <a:schemeClr val="bg1">
                    <a:lumMod val="50000"/>
                  </a:schemeClr>
                </a:solidFill>
              </a:rPr>
              <a:t>ا</a:t>
            </a:r>
            <a:r>
              <a:rPr lang="ar-SA" sz="3600" dirty="0">
                <a:solidFill>
                  <a:srgbClr val="586F7C"/>
                </a:solidFill>
                <a:latin typeface="Open Sans"/>
                <a:ea typeface="Open Sans"/>
              </a:rPr>
              <a:t>نت مدعو لزياره المواقع التالية</a:t>
            </a:r>
            <a:endParaRPr lang="en-US" sz="3600" dirty="0">
              <a:solidFill>
                <a:srgbClr val="586F7C"/>
              </a:solidFill>
              <a:latin typeface="Open Sans"/>
              <a:ea typeface="Open Sans"/>
            </a:endParaRPr>
          </a:p>
        </p:txBody>
      </p:sp>
      <p:sp>
        <p:nvSpPr>
          <p:cNvPr id="3" name="Text Placeholder 2">
            <a:extLst>
              <a:ext uri="{FF2B5EF4-FFF2-40B4-BE49-F238E27FC236}">
                <a16:creationId xmlns:a16="http://schemas.microsoft.com/office/drawing/2014/main" id="{5615B600-5976-0C4F-B720-4FCA12993FC7}"/>
              </a:ext>
            </a:extLst>
          </p:cNvPr>
          <p:cNvSpPr>
            <a:spLocks noGrp="1"/>
          </p:cNvSpPr>
          <p:nvPr>
            <p:ph type="body" idx="1"/>
          </p:nvPr>
        </p:nvSpPr>
        <p:spPr/>
        <p:txBody>
          <a:bodyPr/>
          <a:lstStyle/>
          <a:p>
            <a:pPr algn="r" rtl="1"/>
            <a:r>
              <a:rPr lang="ar-SA" dirty="0">
                <a:solidFill>
                  <a:schemeClr val="tx1"/>
                </a:solidFill>
              </a:rPr>
              <a:t>- قم بزيارتنا </a:t>
            </a:r>
            <a:r>
              <a:rPr lang="en-US" dirty="0">
                <a:solidFill>
                  <a:srgbClr val="00B0F0"/>
                </a:solidFill>
                <a:uFill>
                  <a:noFill/>
                </a:uFill>
                <a:latin typeface="Open Sans"/>
                <a:ea typeface="Open Sans"/>
                <a:cs typeface="Open Sans"/>
                <a:sym typeface="Open Sans"/>
                <a:hlinkClick r:id="rId2">
                  <a:extLst>
                    <a:ext uri="{A12FA001-AC4F-418D-AE19-62706E023703}">
                      <ahyp:hlinkClr xmlns:ahyp="http://schemas.microsoft.com/office/drawing/2018/hyperlinkcolor" val="tx"/>
                    </a:ext>
                  </a:extLst>
                </a:hlinkClick>
              </a:rPr>
              <a:t>www.research4life.or</a:t>
            </a:r>
            <a:r>
              <a:rPr lang="en-US" dirty="0">
                <a:solidFill>
                  <a:srgbClr val="00B0F0"/>
                </a:solidFill>
                <a:uFill>
                  <a:noFill/>
                </a:uFill>
                <a:latin typeface="Open Sans"/>
                <a:ea typeface="Open Sans"/>
                <a:cs typeface="Open Sans"/>
                <a:sym typeface="Open Sans"/>
              </a:rPr>
              <a:t>g</a:t>
            </a:r>
          </a:p>
          <a:p>
            <a:pPr algn="r" rtl="1"/>
            <a:r>
              <a:rPr lang="ar-SA" dirty="0">
                <a:solidFill>
                  <a:schemeClr val="tx1"/>
                </a:solidFill>
              </a:rPr>
              <a:t>- تواصل معنا </a:t>
            </a:r>
            <a:r>
              <a:rPr lang="en-US" dirty="0">
                <a:solidFill>
                  <a:srgbClr val="00B0F0"/>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r4l@research4life.org</a:t>
            </a:r>
            <a:r>
              <a:rPr lang="en-US" dirty="0">
                <a:solidFill>
                  <a:srgbClr val="00B0F0"/>
                </a:solidFill>
                <a:latin typeface="Open Sans"/>
                <a:ea typeface="Open Sans"/>
                <a:cs typeface="Open Sans"/>
                <a:sym typeface="Open Sans"/>
              </a:rPr>
              <a:t> </a:t>
            </a:r>
            <a:endParaRPr lang="ar-SA" dirty="0">
              <a:solidFill>
                <a:srgbClr val="00B0F0"/>
              </a:solidFill>
            </a:endParaRPr>
          </a:p>
          <a:p>
            <a:pPr algn="r" rtl="1"/>
            <a:r>
              <a:rPr lang="ar-SA" dirty="0">
                <a:solidFill>
                  <a:schemeClr val="tx1"/>
                </a:solidFill>
              </a:rPr>
              <a:t>- بعض الدورات التدريبية المتاحة: </a:t>
            </a:r>
            <a:r>
              <a:rPr lang="en-US" dirty="0">
                <a:solidFill>
                  <a:srgbClr val="00B0F0"/>
                </a:solidFill>
                <a:latin typeface="Open Sans"/>
                <a:ea typeface="Open Sans"/>
                <a:cs typeface="Open Sans"/>
                <a:sym typeface="Open Sans"/>
              </a:rPr>
              <a:t>[</a:t>
            </a:r>
            <a:r>
              <a:rPr lang="en-US" u="sng" dirty="0">
                <a:solidFill>
                  <a:srgbClr val="00B0F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www.research4life.org/training</a:t>
            </a:r>
            <a:r>
              <a:rPr lang="en-US" dirty="0">
                <a:solidFill>
                  <a:srgbClr val="00B0F0"/>
                </a:solidFill>
                <a:latin typeface="Open Sans"/>
                <a:ea typeface="Open Sans"/>
                <a:cs typeface="Open Sans"/>
                <a:sym typeface="Open Sans"/>
              </a:rPr>
              <a:t>]</a:t>
            </a:r>
            <a:endParaRPr lang="ar-SA" dirty="0">
              <a:solidFill>
                <a:srgbClr val="00B0F0"/>
              </a:solidFill>
            </a:endParaRPr>
          </a:p>
          <a:p>
            <a:pPr algn="r" rtl="1"/>
            <a:r>
              <a:rPr lang="ar-SA" dirty="0">
                <a:solidFill>
                  <a:schemeClr val="tx1"/>
                </a:solidFill>
              </a:rPr>
              <a:t>- قم بالتسجيل ليصلك اهم الاخبار </a:t>
            </a:r>
            <a:r>
              <a:rPr lang="en-US" dirty="0">
                <a:solidFill>
                  <a:srgbClr val="00B0F0"/>
                </a:solidFill>
                <a:latin typeface="Open Sans"/>
                <a:ea typeface="Open Sans"/>
                <a:cs typeface="Open Sans"/>
                <a:sym typeface="Open Sans"/>
              </a:rPr>
              <a:t>[</a:t>
            </a:r>
            <a:r>
              <a:rPr lang="en-US" u="sng" dirty="0">
                <a:solidFill>
                  <a:srgbClr val="00B0F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www.research4life.org/newsletter</a:t>
            </a:r>
            <a:r>
              <a:rPr lang="en-US" dirty="0">
                <a:solidFill>
                  <a:srgbClr val="00B0F0"/>
                </a:solidFill>
                <a:latin typeface="Open Sans"/>
                <a:ea typeface="Open Sans"/>
                <a:cs typeface="Open Sans"/>
                <a:sym typeface="Open Sans"/>
              </a:rPr>
              <a:t>]</a:t>
            </a:r>
            <a:endParaRPr lang="ar-SA" dirty="0">
              <a:solidFill>
                <a:srgbClr val="00B0F0"/>
              </a:solidFill>
            </a:endParaRPr>
          </a:p>
          <a:p>
            <a:pPr algn="r" rtl="1"/>
            <a:r>
              <a:rPr lang="ar-SA" dirty="0">
                <a:solidFill>
                  <a:schemeClr val="tx1"/>
                </a:solidFill>
              </a:rPr>
              <a:t>- شاهد فيديوهات مؤسسه </a:t>
            </a:r>
            <a:r>
              <a:rPr lang="en-US" dirty="0">
                <a:solidFill>
                  <a:srgbClr val="00B0F0"/>
                </a:solidFill>
                <a:latin typeface="Open Sans"/>
                <a:ea typeface="Open Sans"/>
                <a:cs typeface="Open Sans"/>
                <a:sym typeface="Open Sans"/>
              </a:rPr>
              <a:t>Research4Life</a:t>
            </a:r>
            <a:endParaRPr lang="ar-SA" dirty="0">
              <a:solidFill>
                <a:srgbClr val="00B0F0"/>
              </a:solidFill>
            </a:endParaRPr>
          </a:p>
          <a:p>
            <a:pPr algn="r" rtl="1"/>
            <a:r>
              <a:rPr lang="ar-SA" dirty="0">
                <a:solidFill>
                  <a:schemeClr val="tx1"/>
                </a:solidFill>
              </a:rPr>
              <a:t>- تابعنا علي توتير وفيس بوك </a:t>
            </a:r>
            <a:r>
              <a:rPr lang="en-US" dirty="0">
                <a:solidFill>
                  <a:srgbClr val="00B0F0"/>
                </a:solidFill>
                <a:latin typeface="Open Sans"/>
                <a:ea typeface="Open Sans"/>
                <a:cs typeface="Open Sans"/>
                <a:sym typeface="Open Sans"/>
              </a:rPr>
              <a:t>@R4Lpartnership</a:t>
            </a:r>
            <a:endParaRPr lang="en-US" dirty="0">
              <a:solidFill>
                <a:srgbClr val="00B0F0"/>
              </a:solidFill>
            </a:endParaRPr>
          </a:p>
        </p:txBody>
      </p:sp>
    </p:spTree>
    <p:extLst>
      <p:ext uri="{BB962C8B-B14F-4D97-AF65-F5344CB8AC3E}">
        <p14:creationId xmlns:p14="http://schemas.microsoft.com/office/powerpoint/2010/main" val="2476381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body" idx="1"/>
          </p:nvPr>
        </p:nvSpPr>
        <p:spPr>
          <a:xfrm>
            <a:off x="838200" y="1878570"/>
            <a:ext cx="10515600" cy="4266850"/>
          </a:xfrm>
          <a:prstGeom prst="rect">
            <a:avLst/>
          </a:prstGeom>
          <a:noFill/>
          <a:ln>
            <a:noFill/>
          </a:ln>
        </p:spPr>
        <p:txBody>
          <a:bodyPr spcFirstLastPara="1" wrap="square" lIns="91425" tIns="45700" rIns="91425" bIns="45700" anchor="t" anchorCtr="0">
            <a:noAutofit/>
          </a:bodyPr>
          <a:lstStyle/>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تلتزم "البحوث من أجل الحياة" </a:t>
            </a:r>
            <a:r>
              <a:rPr lang="nl-NL" sz="2400" dirty="0">
                <a:solidFill>
                  <a:schemeClr val="bg2"/>
                </a:solidFill>
                <a:latin typeface="+mn-lt"/>
              </a:rPr>
              <a:t>Research4Life </a:t>
            </a:r>
            <a:r>
              <a:rPr lang="ar-EG" sz="2400" dirty="0">
                <a:solidFill>
                  <a:schemeClr val="tx1"/>
                </a:solidFill>
                <a:latin typeface="+mn-lt"/>
              </a:rPr>
              <a:t> </a:t>
            </a:r>
            <a:r>
              <a:rPr lang="ar-EG" sz="2400" dirty="0">
                <a:solidFill>
                  <a:srgbClr val="F49925"/>
                </a:solidFill>
                <a:latin typeface="+mn-lt"/>
                <a:hlinkClick r:id="rId3">
                  <a:extLst>
                    <a:ext uri="{A12FA001-AC4F-418D-AE19-62706E023703}">
                      <ahyp:hlinkClr xmlns:ahyp="http://schemas.microsoft.com/office/drawing/2018/hyperlinkcolor" val="tx"/>
                    </a:ext>
                  </a:extLst>
                </a:hlinkClick>
              </a:rPr>
              <a:t>بأهداف الأمم المتحدة للتنمية المستدامة</a:t>
            </a:r>
            <a:r>
              <a:rPr lang="ar-EG" sz="2400" dirty="0">
                <a:solidFill>
                  <a:schemeClr val="tx1"/>
                </a:solidFill>
                <a:latin typeface="+mn-lt"/>
              </a:rPr>
              <a:t>.</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bg2"/>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تساهم "البحوث من أجل الحياة" </a:t>
            </a:r>
            <a:r>
              <a:rPr lang="nl-NL" sz="2400" dirty="0">
                <a:solidFill>
                  <a:schemeClr val="bg2"/>
                </a:solidFill>
                <a:latin typeface="+mn-lt"/>
              </a:rPr>
              <a:t>Research4Life </a:t>
            </a:r>
            <a:r>
              <a:rPr lang="ar-EG" sz="2400" dirty="0">
                <a:solidFill>
                  <a:schemeClr val="bg2"/>
                </a:solidFill>
                <a:latin typeface="+mn-lt"/>
              </a:rPr>
              <a:t> في عِقد الأمم المتحدة للعمل من خلال زيادة المشاركة البحثية من جنوب الكرة الأرضية.</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bg2"/>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تركز الخطة الإستراتيجية الأخيرة حتى عام 2030 على الإدماج والعدالة في مجتمع البحث العالمي، ودعم إنشاء كيان أكثر ثراءً من الأبحاث التي ستساعد على النهوض بأهداف التنمية المستدامة.</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bg2"/>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تقدم "البحوث من أجل الحياة" </a:t>
            </a:r>
            <a:r>
              <a:rPr lang="nl-NL" sz="2400" dirty="0">
                <a:solidFill>
                  <a:schemeClr val="bg2"/>
                </a:solidFill>
                <a:latin typeface="+mn-lt"/>
              </a:rPr>
              <a:t>Research4Life </a:t>
            </a:r>
            <a:r>
              <a:rPr lang="ar-EG" sz="2400" dirty="0">
                <a:solidFill>
                  <a:schemeClr val="bg2"/>
                </a:solidFill>
                <a:latin typeface="+mn-lt"/>
              </a:rPr>
              <a:t> لشركائنا ومستخدمينا وداعمينا الفرصة للمساهمة في إنشاء التنوع، وبيئة بحثية شاملة وعادلة للجميع.</a:t>
            </a:r>
            <a:endParaRPr sz="2400" dirty="0">
              <a:solidFill>
                <a:schemeClr val="bg2"/>
              </a:solidFill>
              <a:latin typeface="+mn-lt"/>
              <a:sym typeface="Quattrocento Sans"/>
            </a:endParaRPr>
          </a:p>
        </p:txBody>
      </p:sp>
      <p:pic>
        <p:nvPicPr>
          <p:cNvPr id="110" name="Google Shape;110;p16"/>
          <p:cNvPicPr preferRelativeResize="0"/>
          <p:nvPr/>
        </p:nvPicPr>
        <p:blipFill rotWithShape="1">
          <a:blip r:embed="rId4">
            <a:alphaModFix/>
          </a:blip>
          <a:srcRect/>
          <a:stretch/>
        </p:blipFill>
        <p:spPr>
          <a:xfrm>
            <a:off x="705415" y="202431"/>
            <a:ext cx="4498687" cy="1232994"/>
          </a:xfrm>
          <a:prstGeom prst="rect">
            <a:avLst/>
          </a:prstGeom>
          <a:noFill/>
          <a:ln>
            <a:noFill/>
          </a:ln>
        </p:spPr>
      </p:pic>
      <p:pic>
        <p:nvPicPr>
          <p:cNvPr id="111" name="Google Shape;111;p16"/>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sp>
        <p:nvSpPr>
          <p:cNvPr id="3" name="TextBox 2">
            <a:extLst>
              <a:ext uri="{FF2B5EF4-FFF2-40B4-BE49-F238E27FC236}">
                <a16:creationId xmlns:a16="http://schemas.microsoft.com/office/drawing/2014/main" id="{36B54071-2C20-0F56-96D4-A47D6DD3F9DC}"/>
              </a:ext>
            </a:extLst>
          </p:cNvPr>
          <p:cNvSpPr txBox="1"/>
          <p:nvPr/>
        </p:nvSpPr>
        <p:spPr>
          <a:xfrm>
            <a:off x="6278062" y="374352"/>
            <a:ext cx="4903393" cy="584775"/>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ar-EG" sz="3200" b="1" i="0" u="none" strike="noStrike" kern="0" cap="none" spc="0" normalizeH="0" baseline="0" noProof="0" dirty="0">
                <a:ln>
                  <a:noFill/>
                </a:ln>
                <a:solidFill>
                  <a:srgbClr val="44546A"/>
                </a:solidFill>
                <a:effectLst/>
                <a:uLnTx/>
                <a:uFillTx/>
                <a:latin typeface="Arial"/>
                <a:cs typeface="Arial"/>
                <a:sym typeface="Arial"/>
              </a:rPr>
              <a:t>أهداف التنمية المستدامة</a:t>
            </a:r>
            <a:endParaRPr kumimoji="0" lang="en-US" sz="3200" b="1" i="0" u="none" strike="noStrike" kern="0" cap="none" spc="0" normalizeH="0" baseline="0" noProof="0" dirty="0">
              <a:ln>
                <a:noFill/>
              </a:ln>
              <a:solidFill>
                <a:srgbClr val="44546A"/>
              </a:solidFill>
              <a:effectLst/>
              <a:uLnTx/>
              <a:uFillTx/>
              <a:latin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body" idx="1"/>
          </p:nvPr>
        </p:nvSpPr>
        <p:spPr>
          <a:xfrm>
            <a:off x="838200" y="1503110"/>
            <a:ext cx="10515600" cy="4938395"/>
          </a:xfrm>
          <a:prstGeom prst="rect">
            <a:avLst/>
          </a:prstGeom>
          <a:noFill/>
          <a:ln>
            <a:noFill/>
          </a:ln>
        </p:spPr>
        <p:txBody>
          <a:bodyPr spcFirstLastPara="1" wrap="square" lIns="91425" tIns="45700" rIns="91425" bIns="45700" anchor="t" anchorCtr="0">
            <a:noAutofit/>
          </a:bodyPr>
          <a:lstStyle/>
          <a:p>
            <a:pPr marL="76200" lvl="0" indent="0" algn="just" rtl="1">
              <a:lnSpc>
                <a:spcPct val="90000"/>
              </a:lnSpc>
              <a:spcBef>
                <a:spcPts val="1000"/>
              </a:spcBef>
              <a:spcAft>
                <a:spcPts val="0"/>
              </a:spcAft>
              <a:buClr>
                <a:schemeClr val="dk1"/>
              </a:buClr>
              <a:buSzPts val="2400"/>
              <a:buFont typeface="Arial"/>
              <a:buNone/>
            </a:pPr>
            <a:br>
              <a:rPr lang="nl-NL" sz="1800" dirty="0">
                <a:latin typeface="Open Sans"/>
                <a:ea typeface="Open Sans"/>
                <a:cs typeface="Open Sans"/>
                <a:sym typeface="Open Sans"/>
              </a:rPr>
            </a:br>
            <a:br>
              <a:rPr lang="nl-NL" sz="1800" dirty="0">
                <a:latin typeface="Open Sans"/>
                <a:ea typeface="Open Sans"/>
                <a:cs typeface="Open Sans"/>
                <a:sym typeface="Open Sans"/>
              </a:rPr>
            </a:br>
            <a:r>
              <a:rPr lang="ar-EG" sz="2400" dirty="0">
                <a:solidFill>
                  <a:schemeClr val="bg2"/>
                </a:solidFill>
                <a:latin typeface="+mn-lt"/>
                <a:ea typeface="Open Sans"/>
                <a:cs typeface="Open Sans"/>
                <a:sym typeface="Open Sans"/>
              </a:rPr>
              <a:t>يسمح هيكلنا الفريد بين القطاعين العام والخاص بالعمل بشكل فعال بما يتماشى مع </a:t>
            </a:r>
            <a:r>
              <a:rPr lang="ar-EG" sz="2400" dirty="0">
                <a:solidFill>
                  <a:srgbClr val="F49925"/>
                </a:solidFill>
                <a:latin typeface="+mn-lt"/>
                <a:ea typeface="Open Sans"/>
                <a:cs typeface="Open Sans"/>
                <a:sym typeface="Open Sans"/>
                <a:hlinkClick r:id="rId3">
                  <a:extLst>
                    <a:ext uri="{A12FA001-AC4F-418D-AE19-62706E023703}">
                      <ahyp:hlinkClr xmlns:ahyp="http://schemas.microsoft.com/office/drawing/2018/hyperlinkcolor" val="tx"/>
                    </a:ext>
                  </a:extLst>
                </a:hlinkClick>
              </a:rPr>
              <a:t>الهدف رقم 17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الشراكة من أجل أهداف التنمية المستدامة </a:t>
            </a:r>
            <a:r>
              <a:rPr lang="ar-EG" sz="2400" dirty="0">
                <a:solidFill>
                  <a:schemeClr val="bg2"/>
                </a:solidFill>
                <a:latin typeface="+mn-lt"/>
                <a:ea typeface="Open Sans"/>
                <a:cs typeface="Open Sans"/>
                <a:sym typeface="Open Sans"/>
              </a:rPr>
              <a:t>ودعم مجتمع المستفيدين لدينا كمستهلكين ومنتجين للبحوث الهامة والنهوض </a:t>
            </a:r>
            <a:r>
              <a:rPr lang="ar-EG" sz="2400" dirty="0">
                <a:solidFill>
                  <a:srgbClr val="F49925"/>
                </a:solidFill>
                <a:latin typeface="+mn-lt"/>
                <a:ea typeface="Open Sans"/>
                <a:cs typeface="Open Sans"/>
                <a:sym typeface="Open Sans"/>
                <a:hlinkClick r:id="rId4">
                  <a:extLst>
                    <a:ext uri="{A12FA001-AC4F-418D-AE19-62706E023703}">
                      <ahyp:hlinkClr xmlns:ahyp="http://schemas.microsoft.com/office/drawing/2018/hyperlinkcolor" val="tx"/>
                    </a:ext>
                  </a:extLst>
                </a:hlinkClick>
              </a:rPr>
              <a:t>بهدف رقم 10 من أهداف التنمية المستدامة </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تقليل أوجه عدم المساواة </a:t>
            </a:r>
            <a:r>
              <a:rPr lang="ar-EG" sz="2400" dirty="0">
                <a:solidFill>
                  <a:schemeClr val="bg2"/>
                </a:solidFill>
                <a:latin typeface="+mn-lt"/>
                <a:ea typeface="Open Sans"/>
                <a:cs typeface="Open Sans"/>
                <a:sym typeface="Open Sans"/>
              </a:rPr>
              <a:t>داخل البلدان وفيما بينها.</a:t>
            </a:r>
          </a:p>
          <a:p>
            <a:pPr marL="76200" lvl="0" indent="0" algn="just" rtl="1">
              <a:lnSpc>
                <a:spcPct val="90000"/>
              </a:lnSpc>
              <a:spcBef>
                <a:spcPts val="1000"/>
              </a:spcBef>
              <a:spcAft>
                <a:spcPts val="0"/>
              </a:spcAft>
              <a:buClr>
                <a:schemeClr val="dk1"/>
              </a:buClr>
              <a:buSzPts val="2400"/>
              <a:buFont typeface="Arial"/>
              <a:buNone/>
            </a:pPr>
            <a:r>
              <a:rPr lang="ar-EG" sz="2400" dirty="0">
                <a:solidFill>
                  <a:schemeClr val="bg2"/>
                </a:solidFill>
                <a:latin typeface="+mn-lt"/>
                <a:ea typeface="Open Sans"/>
                <a:cs typeface="Open Sans"/>
                <a:sym typeface="Open Sans"/>
              </a:rPr>
              <a:t>في حين أن أنشطة البحوث من أجل الحياة تدعم بشكل مباشر وغير مباشر جميع أهداف التنمية المستدامة مثل </a:t>
            </a:r>
            <a:r>
              <a:rPr lang="ar-EG" sz="2400" b="1" dirty="0">
                <a:solidFill>
                  <a:schemeClr val="bg2"/>
                </a:solidFill>
                <a:latin typeface="+mn-lt"/>
                <a:ea typeface="Open Sans"/>
                <a:cs typeface="Open Sans"/>
                <a:sym typeface="Open Sans"/>
              </a:rPr>
              <a:t>الصحة الجيدة والرفاهية ، والقضاء على الجوع ، والمياه النظيفة والصرف الصحي ، والصناعة ، والابتكار والبنية التحتية ، والسلام والعدالة </a:t>
            </a:r>
            <a:r>
              <a:rPr lang="ar-EG" sz="2400" dirty="0">
                <a:solidFill>
                  <a:schemeClr val="bg2"/>
                </a:solidFill>
                <a:latin typeface="+mn-lt"/>
                <a:ea typeface="Open Sans"/>
                <a:cs typeface="Open Sans"/>
                <a:sym typeface="Open Sans"/>
              </a:rPr>
              <a:t>، </a:t>
            </a:r>
            <a:r>
              <a:rPr lang="ar-EG" sz="2400">
                <a:solidFill>
                  <a:schemeClr val="bg2"/>
                </a:solidFill>
                <a:latin typeface="+mn-lt"/>
                <a:ea typeface="Open Sans"/>
                <a:cs typeface="Open Sans"/>
                <a:sym typeface="Open Sans"/>
              </a:rPr>
              <a:t>فإن "</a:t>
            </a:r>
            <a:r>
              <a:rPr lang="ar-EG" sz="2400" dirty="0">
                <a:solidFill>
                  <a:schemeClr val="bg2"/>
                </a:solidFill>
                <a:latin typeface="+mn-lt"/>
                <a:ea typeface="Open Sans"/>
                <a:cs typeface="Open Sans"/>
                <a:sym typeface="Open Sans"/>
              </a:rPr>
              <a:t>البحوث من أجل الحياة" </a:t>
            </a:r>
            <a:r>
              <a:rPr lang="nl-NL" sz="2400" dirty="0">
                <a:solidFill>
                  <a:schemeClr val="bg2"/>
                </a:solidFill>
                <a:latin typeface="+mn-lt"/>
                <a:ea typeface="Open Sans"/>
                <a:cs typeface="Open Sans"/>
                <a:sym typeface="Open Sans"/>
              </a:rPr>
              <a:t>Research4Life </a:t>
            </a:r>
            <a:r>
              <a:rPr lang="ar-EG" sz="2400" dirty="0">
                <a:solidFill>
                  <a:schemeClr val="bg2"/>
                </a:solidFill>
                <a:latin typeface="+mn-lt"/>
                <a:ea typeface="Open Sans"/>
                <a:cs typeface="Open Sans"/>
                <a:sym typeface="Open Sans"/>
              </a:rPr>
              <a:t>يتماشى بشكل وثيق مع </a:t>
            </a:r>
            <a:r>
              <a:rPr lang="ar-EG" sz="2400" dirty="0">
                <a:solidFill>
                  <a:srgbClr val="F49925"/>
                </a:solidFill>
                <a:latin typeface="+mn-lt"/>
                <a:ea typeface="Open Sans"/>
                <a:cs typeface="Open Sans"/>
                <a:sym typeface="Open Sans"/>
                <a:hlinkClick r:id="rId3">
                  <a:extLst>
                    <a:ext uri="{A12FA001-AC4F-418D-AE19-62706E023703}">
                      <ahyp:hlinkClr xmlns:ahyp="http://schemas.microsoft.com/office/drawing/2018/hyperlinkcolor" val="tx"/>
                    </a:ext>
                  </a:extLst>
                </a:hlinkClick>
              </a:rPr>
              <a:t>الهدف رقم 4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التعليم الجيد</a:t>
            </a:r>
            <a:r>
              <a:rPr lang="ar-EG" sz="2400" dirty="0">
                <a:solidFill>
                  <a:schemeClr val="bg2"/>
                </a:solidFill>
                <a:latin typeface="+mn-lt"/>
                <a:ea typeface="Open Sans"/>
                <a:cs typeface="Open Sans"/>
                <a:sym typeface="Open Sans"/>
              </a:rPr>
              <a:t>؛ وهو أمر أساسي لإنشاء عالم يسوده السلام والازدهار و</a:t>
            </a:r>
            <a:r>
              <a:rPr lang="ar-EG" sz="2400" dirty="0">
                <a:solidFill>
                  <a:srgbClr val="F49925"/>
                </a:solidFill>
                <a:latin typeface="+mn-lt"/>
                <a:ea typeface="Open Sans"/>
                <a:cs typeface="Open Sans"/>
                <a:sym typeface="Open Sans"/>
                <a:hlinkClick r:id="rId5">
                  <a:extLst>
                    <a:ext uri="{A12FA001-AC4F-418D-AE19-62706E023703}">
                      <ahyp:hlinkClr xmlns:ahyp="http://schemas.microsoft.com/office/drawing/2018/hyperlinkcolor" val="tx"/>
                    </a:ext>
                  </a:extLst>
                </a:hlinkClick>
              </a:rPr>
              <a:t>الهدف رقم 5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المساواة بين الجنسين </a:t>
            </a:r>
            <a:r>
              <a:rPr lang="ar-EG" sz="2400" dirty="0">
                <a:solidFill>
                  <a:schemeClr val="bg2"/>
                </a:solidFill>
                <a:latin typeface="+mn-lt"/>
                <a:ea typeface="Open Sans"/>
                <a:cs typeface="Open Sans"/>
                <a:sym typeface="Open Sans"/>
              </a:rPr>
              <a:t>لتحقيق تمكين جميع النساء والأطفال.</a:t>
            </a:r>
            <a:endParaRPr sz="2400" dirty="0">
              <a:solidFill>
                <a:schemeClr val="bg2"/>
              </a:solidFill>
              <a:highlight>
                <a:srgbClr val="FFFFFF"/>
              </a:highlight>
              <a:latin typeface="+mn-lt"/>
              <a:ea typeface="Open Sans"/>
              <a:cs typeface="Open Sans"/>
              <a:sym typeface="Open Sans"/>
            </a:endParaRPr>
          </a:p>
        </p:txBody>
      </p:sp>
      <p:pic>
        <p:nvPicPr>
          <p:cNvPr id="118" name="Google Shape;118;p17"/>
          <p:cNvPicPr preferRelativeResize="0"/>
          <p:nvPr/>
        </p:nvPicPr>
        <p:blipFill rotWithShape="1">
          <a:blip r:embed="rId6">
            <a:alphaModFix/>
          </a:blip>
          <a:srcRect/>
          <a:stretch/>
        </p:blipFill>
        <p:spPr>
          <a:xfrm>
            <a:off x="705415" y="202431"/>
            <a:ext cx="4873039" cy="1232994"/>
          </a:xfrm>
          <a:prstGeom prst="rect">
            <a:avLst/>
          </a:prstGeom>
          <a:noFill/>
          <a:ln>
            <a:noFill/>
          </a:ln>
        </p:spPr>
      </p:pic>
      <p:pic>
        <p:nvPicPr>
          <p:cNvPr id="119" name="Google Shape;119;p17"/>
          <p:cNvPicPr preferRelativeResize="0"/>
          <p:nvPr/>
        </p:nvPicPr>
        <p:blipFill rotWithShape="1">
          <a:blip r:embed="rId7">
            <a:alphaModFix/>
          </a:blip>
          <a:srcRect/>
          <a:stretch/>
        </p:blipFill>
        <p:spPr>
          <a:xfrm rot="10800000" flipH="1">
            <a:off x="989098" y="1731702"/>
            <a:ext cx="2276669" cy="75889"/>
          </a:xfrm>
          <a:prstGeom prst="rect">
            <a:avLst/>
          </a:prstGeom>
          <a:noFill/>
          <a:ln>
            <a:noFill/>
          </a:ln>
        </p:spPr>
      </p:pic>
      <p:grpSp>
        <p:nvGrpSpPr>
          <p:cNvPr id="120" name="Google Shape;120;p17"/>
          <p:cNvGrpSpPr/>
          <p:nvPr/>
        </p:nvGrpSpPr>
        <p:grpSpPr>
          <a:xfrm>
            <a:off x="989098" y="5430727"/>
            <a:ext cx="5106902" cy="1188000"/>
            <a:chOff x="1064320" y="4654442"/>
            <a:chExt cx="8471089" cy="2004383"/>
          </a:xfrm>
        </p:grpSpPr>
        <p:pic>
          <p:nvPicPr>
            <p:cNvPr id="121" name="Google Shape;121;p17" descr="A red background with a book and a pencil&#10;&#10;Description automatically generated with low confidence"/>
            <p:cNvPicPr preferRelativeResize="0"/>
            <p:nvPr/>
          </p:nvPicPr>
          <p:blipFill rotWithShape="1">
            <a:blip r:embed="rId8">
              <a:alphaModFix/>
            </a:blip>
            <a:srcRect/>
            <a:stretch/>
          </p:blipFill>
          <p:spPr>
            <a:xfrm>
              <a:off x="1064320" y="4654442"/>
              <a:ext cx="1997467" cy="1997467"/>
            </a:xfrm>
            <a:prstGeom prst="rect">
              <a:avLst/>
            </a:prstGeom>
            <a:noFill/>
            <a:ln>
              <a:noFill/>
            </a:ln>
          </p:spPr>
        </p:pic>
        <p:pic>
          <p:nvPicPr>
            <p:cNvPr id="122" name="Google Shape;122;p17" descr="A picture containing text, font, logo, graphics&#10;&#10;Description automatically generated"/>
            <p:cNvPicPr preferRelativeResize="0"/>
            <p:nvPr/>
          </p:nvPicPr>
          <p:blipFill rotWithShape="1">
            <a:blip r:embed="rId9">
              <a:alphaModFix/>
            </a:blip>
            <a:srcRect/>
            <a:stretch/>
          </p:blipFill>
          <p:spPr>
            <a:xfrm>
              <a:off x="3222194" y="4654443"/>
              <a:ext cx="1997467" cy="1997467"/>
            </a:xfrm>
            <a:prstGeom prst="rect">
              <a:avLst/>
            </a:prstGeom>
            <a:noFill/>
            <a:ln>
              <a:noFill/>
            </a:ln>
          </p:spPr>
        </p:pic>
        <p:pic>
          <p:nvPicPr>
            <p:cNvPr id="123" name="Google Shape;123;p17" descr="A picture containing text, graphics, font, logo&#10;&#10;Description automatically generated"/>
            <p:cNvPicPr preferRelativeResize="0"/>
            <p:nvPr/>
          </p:nvPicPr>
          <p:blipFill rotWithShape="1">
            <a:blip r:embed="rId10">
              <a:alphaModFix/>
            </a:blip>
            <a:srcRect/>
            <a:stretch/>
          </p:blipFill>
          <p:spPr>
            <a:xfrm>
              <a:off x="5380068" y="4654443"/>
              <a:ext cx="1997467" cy="1997467"/>
            </a:xfrm>
            <a:prstGeom prst="rect">
              <a:avLst/>
            </a:prstGeom>
            <a:noFill/>
            <a:ln>
              <a:noFill/>
            </a:ln>
          </p:spPr>
        </p:pic>
        <p:pic>
          <p:nvPicPr>
            <p:cNvPr id="124" name="Google Shape;124;p17" descr="A picture containing text, logo, font, screenshot&#10;&#10;Description automatically generated"/>
            <p:cNvPicPr preferRelativeResize="0"/>
            <p:nvPr/>
          </p:nvPicPr>
          <p:blipFill rotWithShape="1">
            <a:blip r:embed="rId11">
              <a:alphaModFix/>
            </a:blip>
            <a:srcRect/>
            <a:stretch/>
          </p:blipFill>
          <p:spPr>
            <a:xfrm>
              <a:off x="7537942" y="4661358"/>
              <a:ext cx="1997467" cy="1997467"/>
            </a:xfrm>
            <a:prstGeom prst="rect">
              <a:avLst/>
            </a:prstGeom>
            <a:noFill/>
            <a:ln>
              <a:noFill/>
            </a:ln>
          </p:spPr>
        </p:pic>
      </p:grpSp>
      <p:sp>
        <p:nvSpPr>
          <p:cNvPr id="2" name="TextBox 1">
            <a:extLst>
              <a:ext uri="{FF2B5EF4-FFF2-40B4-BE49-F238E27FC236}">
                <a16:creationId xmlns:a16="http://schemas.microsoft.com/office/drawing/2014/main" id="{70C8B561-9403-E0A0-9282-FAFC1F3F27B1}"/>
              </a:ext>
            </a:extLst>
          </p:cNvPr>
          <p:cNvSpPr txBox="1"/>
          <p:nvPr/>
        </p:nvSpPr>
        <p:spPr>
          <a:xfrm>
            <a:off x="6235104" y="526540"/>
            <a:ext cx="4903393" cy="584775"/>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ar-EG" sz="3200" b="1" i="0" u="none" strike="noStrike" kern="0" cap="none" spc="0" normalizeH="0" baseline="0" noProof="0" dirty="0">
                <a:ln>
                  <a:noFill/>
                </a:ln>
                <a:solidFill>
                  <a:srgbClr val="44546A"/>
                </a:solidFill>
                <a:effectLst/>
                <a:uLnTx/>
                <a:uFillTx/>
                <a:latin typeface="Arial"/>
                <a:cs typeface="Arial"/>
                <a:sym typeface="Arial"/>
              </a:rPr>
              <a:t>أهداف التنمية المستدامة (تابع)</a:t>
            </a:r>
            <a:endParaRPr kumimoji="0" lang="en-US" sz="3200" b="1" i="0" u="none" strike="noStrike" kern="0" cap="none" spc="0" normalizeH="0" baseline="0" noProof="0" dirty="0">
              <a:ln>
                <a:noFill/>
              </a:ln>
              <a:solidFill>
                <a:srgbClr val="44546A"/>
              </a:solidFill>
              <a:effectLst/>
              <a:uLnTx/>
              <a:uFillTx/>
              <a:latin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279" name="Google Shape;279;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280" name="Google Shape;280;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281" name="Google Shape;281;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282" name="Google Shape;282;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283" name="Google Shape;283;p1"/>
          <p:cNvSpPr/>
          <p:nvPr/>
        </p:nvSpPr>
        <p:spPr>
          <a:xfrm>
            <a:off x="1591800" y="2814175"/>
            <a:ext cx="9298800" cy="34470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ar-SA" sz="3000" dirty="0">
                <a:solidFill>
                  <a:srgbClr val="F8981D"/>
                </a:solidFill>
                <a:latin typeface="Open Sans"/>
                <a:ea typeface="Open Sans"/>
                <a:cs typeface="Open Sans"/>
                <a:sym typeface="Open Sans"/>
              </a:rPr>
              <a:t>لمزيد من المعلومات والتفاصيل</a:t>
            </a:r>
            <a:endParaRPr sz="3000"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None/>
            </a:pPr>
            <a:endParaRPr sz="3000"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None/>
            </a:pPr>
            <a:r>
              <a:rPr lang="en-US" sz="3000" i="0" u="sng" strike="noStrike" cap="none" dirty="0">
                <a:solidFill>
                  <a:schemeClr val="hlink"/>
                </a:solidFill>
                <a:latin typeface="Open Sans"/>
                <a:ea typeface="Open Sans"/>
                <a:cs typeface="Open Sans"/>
                <a:sym typeface="Open Sans"/>
                <a:hlinkClick r:id="rId8"/>
              </a:rPr>
              <a:t>www.research4life.org</a:t>
            </a:r>
            <a:endParaRPr sz="3000" i="0" u="none" strike="noStrike" cap="none" dirty="0">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None/>
            </a:pPr>
            <a:br>
              <a:rPr lang="en-US" sz="3000" i="0" u="none" strike="noStrike" cap="none" dirty="0">
                <a:solidFill>
                  <a:srgbClr val="F8981D"/>
                </a:solidFill>
                <a:latin typeface="Open Sans"/>
                <a:ea typeface="Open Sans"/>
                <a:cs typeface="Open Sans"/>
                <a:sym typeface="Open Sans"/>
              </a:rPr>
            </a:br>
            <a:r>
              <a:rPr lang="en-US" sz="3000" i="0" u="sng" strike="noStrike" cap="none" dirty="0">
                <a:solidFill>
                  <a:schemeClr val="hlink"/>
                </a:solidFill>
                <a:latin typeface="Open Sans"/>
                <a:ea typeface="Open Sans"/>
                <a:cs typeface="Open Sans"/>
                <a:sym typeface="Open Sans"/>
                <a:hlinkClick r:id="rId9"/>
              </a:rPr>
              <a:t>r4l@research4life.org</a:t>
            </a:r>
            <a:r>
              <a:rPr lang="en-US" sz="3000" i="0" u="none" strike="noStrike" cap="none" dirty="0">
                <a:solidFill>
                  <a:srgbClr val="004890"/>
                </a:solidFill>
                <a:latin typeface="Open Sans"/>
                <a:ea typeface="Open Sans"/>
                <a:cs typeface="Open Sans"/>
                <a:sym typeface="Open Sans"/>
              </a:rPr>
              <a:t>  </a:t>
            </a:r>
            <a:endParaRPr sz="3000" i="0" u="none" strike="noStrike" cap="none" dirty="0">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None/>
            </a:pPr>
            <a:br>
              <a:rPr lang="en-US" sz="2000" i="0" u="none" strike="noStrike" cap="none" dirty="0">
                <a:solidFill>
                  <a:srgbClr val="F8981D"/>
                </a:solidFill>
                <a:latin typeface="Open Sans"/>
                <a:ea typeface="Open Sans"/>
                <a:cs typeface="Open Sans"/>
                <a:sym typeface="Open Sans"/>
              </a:rPr>
            </a:br>
            <a:br>
              <a:rPr lang="en-US" sz="2000" i="0" u="none" strike="noStrike" cap="none" dirty="0">
                <a:solidFill>
                  <a:srgbClr val="586F7C"/>
                </a:solidFill>
                <a:latin typeface="Open Sans"/>
                <a:ea typeface="Open Sans"/>
                <a:cs typeface="Open Sans"/>
                <a:sym typeface="Open Sans"/>
              </a:rPr>
            </a:br>
            <a:br>
              <a:rPr lang="en-US" sz="1400" i="0" u="none" strike="noStrike" cap="none" dirty="0">
                <a:solidFill>
                  <a:srgbClr val="F8981D"/>
                </a:solidFill>
                <a:latin typeface="Open Sans"/>
                <a:ea typeface="Open Sans"/>
                <a:cs typeface="Open Sans"/>
                <a:sym typeface="Open Sans"/>
              </a:rPr>
            </a:br>
            <a:endParaRPr sz="1400" i="0" u="none" strike="noStrike" cap="none" dirty="0">
              <a:solidFill>
                <a:srgbClr val="F8981D"/>
              </a:solidFill>
              <a:latin typeface="Open Sans"/>
              <a:ea typeface="Open Sans"/>
              <a:cs typeface="Open Sans"/>
              <a:sym typeface="Open Sans"/>
            </a:endParaRPr>
          </a:p>
        </p:txBody>
      </p:sp>
      <p:sp>
        <p:nvSpPr>
          <p:cNvPr id="284" name="Google Shape;284;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i="0" u="none" strike="noStrike" cap="none" dirty="0">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420834"/>
            <a:ext cx="7728560" cy="1080900"/>
          </a:xfrm>
          <a:prstGeom prst="rect">
            <a:avLst/>
          </a:prstGeom>
          <a:noFill/>
          <a:ln>
            <a:noFill/>
          </a:ln>
        </p:spPr>
        <p:txBody>
          <a:bodyPr spcFirstLastPara="1" wrap="square" lIns="91425" tIns="45700" rIns="91425" bIns="45700" anchor="t" anchorCtr="0">
            <a:normAutofit/>
          </a:bodyPr>
          <a:lstStyle/>
          <a:p>
            <a:pPr algn="r" rtl="1">
              <a:buClr>
                <a:schemeClr val="dk1"/>
              </a:buClr>
              <a:buSzPts val="3200"/>
            </a:pPr>
            <a:r>
              <a:rPr lang="ar-EG" sz="3600" dirty="0">
                <a:solidFill>
                  <a:schemeClr val="bg2"/>
                </a:solidFill>
                <a:latin typeface="Open Sans"/>
                <a:ea typeface="Open Sans"/>
                <a:cs typeface="Open Sans"/>
                <a:sym typeface="Open Sans"/>
              </a:rPr>
              <a:t>الاهداف التعليميه</a:t>
            </a:r>
            <a:r>
              <a:rPr lang="en-US" sz="3600" dirty="0">
                <a:solidFill>
                  <a:schemeClr val="bg2"/>
                </a:solidFill>
                <a:latin typeface="Open Sans"/>
                <a:ea typeface="Open Sans"/>
                <a:cs typeface="Open Sans"/>
                <a:sym typeface="Open Sans"/>
              </a:rPr>
              <a:t> </a:t>
            </a:r>
            <a:br>
              <a:rPr lang="en-US" sz="3600" dirty="0">
                <a:solidFill>
                  <a:schemeClr val="bg2"/>
                </a:solidFill>
                <a:latin typeface="Open Sans"/>
                <a:ea typeface="Open Sans"/>
                <a:cs typeface="Open Sans"/>
                <a:sym typeface="Open Sans"/>
              </a:rPr>
            </a:br>
            <a:endParaRPr sz="3200" dirty="0">
              <a:solidFill>
                <a:schemeClr val="bg2"/>
              </a:solidFill>
              <a:latin typeface="Open Sans"/>
              <a:ea typeface="Open Sans"/>
              <a:cs typeface="Open Sans"/>
              <a:sym typeface="Open Sans"/>
            </a:endParaRPr>
          </a:p>
        </p:txBody>
      </p:sp>
      <p:sp>
        <p:nvSpPr>
          <p:cNvPr id="92" name="Google Shape;92;p2"/>
          <p:cNvSpPr txBox="1">
            <a:spLocks noGrp="1"/>
          </p:cNvSpPr>
          <p:nvPr>
            <p:ph type="body" idx="1"/>
          </p:nvPr>
        </p:nvSpPr>
        <p:spPr>
          <a:xfrm>
            <a:off x="680321" y="2336872"/>
            <a:ext cx="10793520" cy="4264343"/>
          </a:xfrm>
          <a:prstGeom prst="rect">
            <a:avLst/>
          </a:prstGeom>
          <a:noFill/>
          <a:ln>
            <a:noFill/>
          </a:ln>
        </p:spPr>
        <p:txBody>
          <a:bodyPr spcFirstLastPara="1" wrap="square" lIns="91425" tIns="45700" rIns="91425" bIns="45700" anchor="t" anchorCtr="0">
            <a:normAutofit/>
          </a:bodyPr>
          <a:lstStyle/>
          <a:p>
            <a:pPr marL="342900" indent="-342900" algn="just" rtl="1">
              <a:buClr>
                <a:schemeClr val="bg2"/>
              </a:buClr>
            </a:pPr>
            <a:r>
              <a:rPr lang="ar-SA" sz="3200" dirty="0">
                <a:solidFill>
                  <a:schemeClr val="tx1"/>
                </a:solidFill>
              </a:rPr>
              <a:t> </a:t>
            </a:r>
            <a:r>
              <a:rPr lang="ar-SA" sz="3200" dirty="0">
                <a:solidFill>
                  <a:schemeClr val="bg2"/>
                </a:solidFill>
              </a:rPr>
              <a:t>الحصول علي نظرة عامة لمفهوم الاتصال و النشر العلمي</a:t>
            </a:r>
            <a:r>
              <a:rPr lang="en-US" sz="3200" dirty="0">
                <a:solidFill>
                  <a:schemeClr val="bg2"/>
                </a:solidFill>
              </a:rPr>
              <a:t>.</a:t>
            </a:r>
            <a:r>
              <a:rPr lang="ar-SA" sz="3200" dirty="0">
                <a:solidFill>
                  <a:schemeClr val="bg2"/>
                </a:solidFill>
              </a:rPr>
              <a:t> </a:t>
            </a:r>
          </a:p>
          <a:p>
            <a:pPr marL="342900" indent="-342900" algn="just" rtl="1">
              <a:buClr>
                <a:schemeClr val="bg2"/>
              </a:buClr>
            </a:pPr>
            <a:r>
              <a:rPr lang="ar-SA" sz="3200" dirty="0">
                <a:solidFill>
                  <a:schemeClr val="bg2"/>
                </a:solidFill>
              </a:rPr>
              <a:t> فهم اقتصاديات النشر و نماذج الأعمال ذات الوصول الحر.</a:t>
            </a:r>
          </a:p>
          <a:p>
            <a:pPr marL="342900" indent="-342900" algn="just" rtl="1">
              <a:buClr>
                <a:schemeClr val="bg2"/>
              </a:buClr>
            </a:pPr>
            <a:r>
              <a:rPr lang="ar-SA" sz="3200" dirty="0">
                <a:solidFill>
                  <a:schemeClr val="bg2"/>
                </a:solidFill>
              </a:rPr>
              <a:t>تصور القنوات لنشر العمل الأكاديمي</a:t>
            </a:r>
            <a:r>
              <a:rPr lang="en-US" sz="3200" dirty="0">
                <a:solidFill>
                  <a:schemeClr val="bg2"/>
                </a:solidFill>
              </a:rPr>
              <a:t>.</a:t>
            </a:r>
            <a:endParaRPr lang="ar-SA" sz="3200" dirty="0">
              <a:solidFill>
                <a:schemeClr val="bg2"/>
              </a:solidFill>
            </a:endParaRPr>
          </a:p>
          <a:p>
            <a:pPr marL="342900" indent="-342900" algn="just" rtl="1">
              <a:buClr>
                <a:schemeClr val="bg2"/>
              </a:buClr>
            </a:pPr>
            <a:r>
              <a:rPr lang="ar-SA" sz="3200" dirty="0">
                <a:solidFill>
                  <a:schemeClr val="bg2"/>
                </a:solidFill>
              </a:rPr>
              <a:t>تحديد البيئات العلمية الجديرة بالثقة للنشر فيها</a:t>
            </a:r>
            <a:r>
              <a:rPr lang="en-US" sz="3200" dirty="0">
                <a:solidFill>
                  <a:schemeClr val="bg2"/>
                </a:solidFill>
              </a:rPr>
              <a:t>.</a:t>
            </a:r>
            <a:endParaRPr lang="ar-SA" sz="3200" dirty="0">
              <a:solidFill>
                <a:schemeClr val="bg2"/>
              </a:solidFill>
            </a:endParaRPr>
          </a:p>
          <a:p>
            <a:pPr marL="342900" indent="-342900" algn="just" rtl="1">
              <a:buClr>
                <a:schemeClr val="bg2"/>
              </a:buClr>
            </a:pPr>
            <a:r>
              <a:rPr lang="ar-SA" sz="3200" dirty="0">
                <a:solidFill>
                  <a:schemeClr val="bg2"/>
                </a:solidFill>
              </a:rPr>
              <a:t>تمييز مفهوم البيانات المفتوحة وتوجهات مصادر العلوم الحرة</a:t>
            </a:r>
            <a:r>
              <a:rPr lang="en-US" sz="3200" dirty="0">
                <a:solidFill>
                  <a:schemeClr val="bg2"/>
                </a:solidFill>
              </a:rPr>
              <a:t>.</a:t>
            </a:r>
            <a:r>
              <a:rPr lang="ar-SA" sz="3200" dirty="0">
                <a:solidFill>
                  <a:schemeClr val="bg2"/>
                </a:solidFill>
              </a:rPr>
              <a:t> </a:t>
            </a:r>
          </a:p>
          <a:p>
            <a:pPr marL="355600" indent="-342900" algn="just">
              <a:lnSpc>
                <a:spcPct val="120000"/>
              </a:lnSpc>
              <a:spcBef>
                <a:spcPts val="0"/>
              </a:spcBef>
              <a:buClr>
                <a:schemeClr val="tx1"/>
              </a:buClr>
              <a:buSzPts val="2200"/>
            </a:pPr>
            <a:endParaRPr sz="3200" dirty="0">
              <a:solidFill>
                <a:schemeClr val="tx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493222"/>
            <a:ext cx="7778663" cy="975300"/>
          </a:xfrm>
          <a:prstGeom prst="rect">
            <a:avLst/>
          </a:prstGeom>
          <a:noFill/>
          <a:ln>
            <a:noFill/>
          </a:ln>
        </p:spPr>
        <p:txBody>
          <a:bodyPr spcFirstLastPara="1" wrap="square" lIns="91425" tIns="45700" rIns="91425" bIns="45700" anchor="t" anchorCtr="0">
            <a:normAutofit/>
          </a:bodyPr>
          <a:lstStyle/>
          <a:p>
            <a:pPr marL="0" marR="0" lvl="0" indent="0" algn="r" rtl="1">
              <a:lnSpc>
                <a:spcPct val="90000"/>
              </a:lnSpc>
              <a:spcBef>
                <a:spcPts val="0"/>
              </a:spcBef>
              <a:spcAft>
                <a:spcPts val="0"/>
              </a:spcAft>
              <a:buClr>
                <a:schemeClr val="dk1"/>
              </a:buClr>
              <a:buSzPts val="3200"/>
              <a:buFont typeface="Gill Sans"/>
              <a:buNone/>
            </a:pPr>
            <a:r>
              <a:rPr lang="ar-SA" sz="3600" dirty="0">
                <a:solidFill>
                  <a:schemeClr val="bg2"/>
                </a:solidFill>
                <a:latin typeface="Open Sans"/>
                <a:ea typeface="Open Sans"/>
                <a:cs typeface="Open Sans"/>
                <a:sym typeface="Open Sans"/>
              </a:rPr>
              <a:t>ما هو التواصل العلمي ؟</a:t>
            </a:r>
            <a:endParaRPr sz="3600" dirty="0">
              <a:solidFill>
                <a:schemeClr val="bg2"/>
              </a:solidFill>
              <a:latin typeface="Open Sans"/>
              <a:ea typeface="Open Sans"/>
              <a:cs typeface="Open Sans"/>
              <a:sym typeface="Open Sans"/>
            </a:endParaRPr>
          </a:p>
        </p:txBody>
      </p:sp>
      <p:sp>
        <p:nvSpPr>
          <p:cNvPr id="99" name="Google Shape;99;p3"/>
          <p:cNvSpPr txBox="1">
            <a:spLocks noGrp="1"/>
          </p:cNvSpPr>
          <p:nvPr>
            <p:ph type="body" idx="1"/>
          </p:nvPr>
        </p:nvSpPr>
        <p:spPr>
          <a:xfrm>
            <a:off x="272425" y="1937324"/>
            <a:ext cx="7272550" cy="4745075"/>
          </a:xfrm>
          <a:prstGeom prst="rect">
            <a:avLst/>
          </a:prstGeom>
          <a:noFill/>
          <a:ln>
            <a:noFill/>
          </a:ln>
        </p:spPr>
        <p:txBody>
          <a:bodyPr spcFirstLastPara="1" wrap="square" lIns="91425" tIns="45700" rIns="91425" bIns="45700" anchor="t" anchorCtr="0">
            <a:normAutofit/>
          </a:bodyPr>
          <a:lstStyle/>
          <a:p>
            <a:pPr marL="469900" marR="0" lvl="0" indent="-457200" algn="just" rtl="1">
              <a:lnSpc>
                <a:spcPct val="120000"/>
              </a:lnSpc>
              <a:spcBef>
                <a:spcPts val="0"/>
              </a:spcBef>
              <a:spcAft>
                <a:spcPts val="0"/>
              </a:spcAft>
              <a:buClr>
                <a:schemeClr val="bg2"/>
              </a:buClr>
              <a:buSzPts val="2200"/>
              <a:buFont typeface="Arial" panose="020B0604020202020204" pitchFamily="34" charset="0"/>
              <a:buChar char="•"/>
            </a:pPr>
            <a:r>
              <a:rPr lang="ar-SA" sz="2800" dirty="0">
                <a:solidFill>
                  <a:schemeClr val="dk1"/>
                </a:solidFill>
                <a:latin typeface="Open Sans"/>
                <a:ea typeface="Open Sans"/>
                <a:cs typeface="Open Sans"/>
                <a:sym typeface="Open Sans"/>
              </a:rPr>
              <a:t> </a:t>
            </a:r>
            <a:r>
              <a:rPr lang="ar-EG" sz="2800" dirty="0">
                <a:solidFill>
                  <a:schemeClr val="dk1"/>
                </a:solidFill>
                <a:latin typeface="Open Sans"/>
                <a:ea typeface="Open Sans"/>
                <a:cs typeface="Open Sans"/>
                <a:sym typeface="Open Sans"/>
              </a:rPr>
              <a:t> </a:t>
            </a:r>
            <a:r>
              <a:rPr lang="ar-EG" sz="2800" dirty="0">
                <a:solidFill>
                  <a:schemeClr val="bg2"/>
                </a:solidFill>
                <a:latin typeface="Open Sans"/>
                <a:ea typeface="Open Sans"/>
                <a:cs typeface="Open Sans"/>
                <a:sym typeface="Open Sans"/>
              </a:rPr>
              <a:t>ال</a:t>
            </a:r>
            <a:r>
              <a:rPr lang="ar-SA" sz="2800" dirty="0">
                <a:solidFill>
                  <a:schemeClr val="bg2"/>
                </a:solidFill>
                <a:latin typeface="Open Sans"/>
                <a:ea typeface="Open Sans"/>
                <a:cs typeface="Open Sans"/>
                <a:sym typeface="Open Sans"/>
              </a:rPr>
              <a:t>تواصل</a:t>
            </a:r>
            <a:r>
              <a:rPr lang="ar-EG" sz="2800" dirty="0">
                <a:solidFill>
                  <a:schemeClr val="bg2"/>
                </a:solidFill>
                <a:latin typeface="Open Sans"/>
                <a:ea typeface="Open Sans"/>
                <a:cs typeface="Open Sans"/>
                <a:sym typeface="Open Sans"/>
              </a:rPr>
              <a:t> العلمي هوعملية تبادل ونشر وتوزيع نتائج أبحاث الأكاديميين والباحثين .</a:t>
            </a:r>
            <a:endParaRPr lang="ar-SA" sz="2800" dirty="0">
              <a:solidFill>
                <a:schemeClr val="bg2"/>
              </a:solidFill>
              <a:latin typeface="Open Sans"/>
              <a:ea typeface="Open Sans"/>
              <a:cs typeface="Open Sans"/>
              <a:sym typeface="Open Sans"/>
            </a:endParaRPr>
          </a:p>
          <a:p>
            <a:pPr marL="469900" marR="0" lvl="0" indent="-457200" algn="just" rtl="1">
              <a:lnSpc>
                <a:spcPct val="120000"/>
              </a:lnSpc>
              <a:spcBef>
                <a:spcPts val="0"/>
              </a:spcBef>
              <a:spcAft>
                <a:spcPts val="0"/>
              </a:spcAft>
              <a:buClr>
                <a:schemeClr val="bg2"/>
              </a:buClr>
              <a:buSzPts val="2200"/>
              <a:buFont typeface="Arial" panose="020B0604020202020204" pitchFamily="34" charset="0"/>
              <a:buChar char="•"/>
            </a:pPr>
            <a:endParaRPr lang="ar-SA" sz="2800" dirty="0">
              <a:solidFill>
                <a:schemeClr val="bg2"/>
              </a:solidFill>
              <a:latin typeface="Open Sans"/>
              <a:ea typeface="Open Sans"/>
              <a:cs typeface="Open Sans"/>
              <a:sym typeface="Open Sans"/>
            </a:endParaRPr>
          </a:p>
          <a:p>
            <a:pPr marL="469900" marR="0" lvl="0" indent="-457200" algn="just" rtl="1">
              <a:lnSpc>
                <a:spcPct val="120000"/>
              </a:lnSpc>
              <a:spcBef>
                <a:spcPts val="0"/>
              </a:spcBef>
              <a:spcAft>
                <a:spcPts val="0"/>
              </a:spcAft>
              <a:buClr>
                <a:schemeClr val="bg2"/>
              </a:buClr>
              <a:buSzPts val="2200"/>
              <a:buFont typeface="Arial" panose="020B0604020202020204" pitchFamily="34" charset="0"/>
              <a:buChar char="•"/>
            </a:pPr>
            <a:r>
              <a:rPr lang="ar-SA" sz="2800" dirty="0">
                <a:solidFill>
                  <a:schemeClr val="bg2"/>
                </a:solidFill>
                <a:latin typeface="Open Sans"/>
                <a:ea typeface="Open Sans"/>
                <a:cs typeface="Open Sans"/>
                <a:sym typeface="Open Sans"/>
              </a:rPr>
              <a:t>يتم اتاحة وتوفير النتائج الأكاديمية على نطاق واسع وإيصالها إلى المجتمع الأكاديمي العالمي .</a:t>
            </a:r>
          </a:p>
          <a:p>
            <a:pPr marL="469900" marR="0" lvl="0" indent="-457200" algn="just" rtl="1">
              <a:lnSpc>
                <a:spcPct val="120000"/>
              </a:lnSpc>
              <a:spcBef>
                <a:spcPts val="0"/>
              </a:spcBef>
              <a:spcAft>
                <a:spcPts val="0"/>
              </a:spcAft>
              <a:buClr>
                <a:schemeClr val="bg2"/>
              </a:buClr>
              <a:buSzPts val="2200"/>
              <a:buFont typeface="Arial" panose="020B0604020202020204" pitchFamily="34" charset="0"/>
              <a:buChar char="•"/>
            </a:pPr>
            <a:endParaRPr lang="ar-SA" sz="2800" dirty="0">
              <a:solidFill>
                <a:schemeClr val="bg2"/>
              </a:solidFill>
              <a:latin typeface="Open Sans"/>
              <a:ea typeface="Open Sans"/>
              <a:cs typeface="Open Sans"/>
              <a:sym typeface="Open Sans"/>
            </a:endParaRPr>
          </a:p>
          <a:p>
            <a:pPr marL="469900" marR="0" lvl="0" indent="-457200" algn="just" rtl="1">
              <a:lnSpc>
                <a:spcPct val="120000"/>
              </a:lnSpc>
              <a:spcBef>
                <a:spcPts val="0"/>
              </a:spcBef>
              <a:spcAft>
                <a:spcPts val="0"/>
              </a:spcAft>
              <a:buClr>
                <a:schemeClr val="bg2"/>
              </a:buClr>
              <a:buSzPts val="2200"/>
              <a:buFont typeface="Arial" panose="020B0604020202020204" pitchFamily="34" charset="0"/>
              <a:buChar char="•"/>
            </a:pPr>
            <a:r>
              <a:rPr lang="ar-EG" sz="2800" dirty="0">
                <a:solidFill>
                  <a:schemeClr val="bg2"/>
                </a:solidFill>
                <a:latin typeface="Open Sans"/>
                <a:ea typeface="Open Sans"/>
              </a:rPr>
              <a:t>مجموعة من الخطوات اللازمة في دورة حياة البحث العلمي والتي</a:t>
            </a:r>
            <a:r>
              <a:rPr lang="en-US" sz="2800" dirty="0">
                <a:solidFill>
                  <a:schemeClr val="bg2"/>
                </a:solidFill>
                <a:latin typeface="Open Sans"/>
                <a:ea typeface="Open Sans"/>
              </a:rPr>
              <a:t> </a:t>
            </a:r>
            <a:r>
              <a:rPr lang="ar-EG" sz="2800" dirty="0">
                <a:solidFill>
                  <a:schemeClr val="bg2"/>
                </a:solidFill>
                <a:latin typeface="Open Sans"/>
                <a:ea typeface="Open Sans"/>
              </a:rPr>
              <a:t>تتضمن</a:t>
            </a:r>
            <a:r>
              <a:rPr lang="en-US" sz="2800" dirty="0">
                <a:solidFill>
                  <a:schemeClr val="bg2"/>
                </a:solidFill>
                <a:latin typeface="Open Sans"/>
                <a:ea typeface="Open Sans"/>
              </a:rPr>
              <a:t> </a:t>
            </a:r>
            <a:r>
              <a:rPr lang="ar-EG" sz="2800" dirty="0">
                <a:solidFill>
                  <a:schemeClr val="bg2"/>
                </a:solidFill>
                <a:latin typeface="Open Sans"/>
                <a:ea typeface="Open Sans"/>
              </a:rPr>
              <a:t>الابتكار،التقييم،النشر،الانتشار،الاستكشاف، الحفظ، وإعادة الاستخدام للبحث العلمي.</a:t>
            </a:r>
            <a:endParaRPr lang="ar-SA" sz="2800" dirty="0">
              <a:solidFill>
                <a:schemeClr val="bg2"/>
              </a:solidFill>
              <a:latin typeface="Open Sans"/>
              <a:ea typeface="Open Sans"/>
              <a:sym typeface="Open Sans"/>
            </a:endParaRPr>
          </a:p>
          <a:p>
            <a:pPr marL="228600" marR="0" lvl="0" indent="-215900" algn="just" rtl="1">
              <a:lnSpc>
                <a:spcPct val="120000"/>
              </a:lnSpc>
              <a:spcBef>
                <a:spcPts val="0"/>
              </a:spcBef>
              <a:spcAft>
                <a:spcPts val="0"/>
              </a:spcAft>
              <a:buClr>
                <a:schemeClr val="dk2"/>
              </a:buClr>
              <a:buSzPts val="2200"/>
              <a:buFont typeface="Open Sans"/>
              <a:buChar char="•"/>
            </a:pPr>
            <a:endParaRPr sz="2800" dirty="0">
              <a:solidFill>
                <a:schemeClr val="dk1"/>
              </a:solidFill>
              <a:latin typeface="Open Sans"/>
              <a:ea typeface="Open Sans"/>
              <a:cs typeface="Open Sans"/>
              <a:sym typeface="Open Sans"/>
            </a:endParaRPr>
          </a:p>
        </p:txBody>
      </p:sp>
      <p:pic>
        <p:nvPicPr>
          <p:cNvPr id="100" name="Google Shape;100;p3"/>
          <p:cNvPicPr preferRelativeResize="0"/>
          <p:nvPr/>
        </p:nvPicPr>
        <p:blipFill>
          <a:blip r:embed="rId3">
            <a:alphaModFix/>
          </a:blip>
          <a:stretch>
            <a:fillRect/>
          </a:stretch>
        </p:blipFill>
        <p:spPr>
          <a:xfrm>
            <a:off x="7544975" y="2195925"/>
            <a:ext cx="4499150" cy="3371675"/>
          </a:xfrm>
          <a:prstGeom prst="rect">
            <a:avLst/>
          </a:prstGeom>
          <a:noFill/>
          <a:ln>
            <a:noFill/>
          </a:ln>
        </p:spPr>
      </p:pic>
      <p:sp>
        <p:nvSpPr>
          <p:cNvPr id="101" name="Google Shape;101;p3"/>
          <p:cNvSpPr txBox="1"/>
          <p:nvPr/>
        </p:nvSpPr>
        <p:spPr>
          <a:xfrm>
            <a:off x="8033650" y="5948600"/>
            <a:ext cx="3771300" cy="733800"/>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Font typeface="Arial"/>
              <a:buNone/>
            </a:pPr>
            <a:endParaRPr sz="1000" i="1" dirty="0"/>
          </a:p>
        </p:txBody>
      </p:sp>
      <p:sp>
        <p:nvSpPr>
          <p:cNvPr id="6" name="Google Shape;101;p3">
            <a:extLst>
              <a:ext uri="{FF2B5EF4-FFF2-40B4-BE49-F238E27FC236}">
                <a16:creationId xmlns:a16="http://schemas.microsoft.com/office/drawing/2014/main" id="{78AFF5EF-0691-5A46-9BCA-97B37EC08AE4}"/>
              </a:ext>
            </a:extLst>
          </p:cNvPr>
          <p:cNvSpPr txBox="1"/>
          <p:nvPr/>
        </p:nvSpPr>
        <p:spPr>
          <a:xfrm>
            <a:off x="8186050" y="5948600"/>
            <a:ext cx="3771300" cy="8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ar-SA" sz="1100" i="1" dirty="0"/>
              <a:t>ا</a:t>
            </a:r>
            <a:r>
              <a:rPr lang="ar-SA" b="1" i="1" dirty="0"/>
              <a:t>لمصدر:</a:t>
            </a:r>
          </a:p>
          <a:p>
            <a:pPr marL="0" lvl="0" indent="0" algn="r" rtl="0">
              <a:spcBef>
                <a:spcPts val="0"/>
              </a:spcBef>
              <a:spcAft>
                <a:spcPts val="0"/>
              </a:spcAft>
              <a:buNone/>
            </a:pPr>
            <a:r>
              <a:rPr lang="en-US" sz="1000" i="1" dirty="0"/>
              <a:t> ‘What Is Scholarly Communication? | UC Berkeley Library’. Accessed 1 April 2020. https://www.lib.berkeley.edu/scholarly-communication/about/what-is-scholarly-communication.</a:t>
            </a:r>
            <a:endParaRPr sz="1000"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727b3dbef2_0_5"/>
          <p:cNvSpPr txBox="1">
            <a:spLocks noGrp="1"/>
          </p:cNvSpPr>
          <p:nvPr>
            <p:ph type="title"/>
          </p:nvPr>
        </p:nvSpPr>
        <p:spPr>
          <a:xfrm>
            <a:off x="0" y="378812"/>
            <a:ext cx="7815943" cy="1080900"/>
          </a:xfrm>
          <a:prstGeom prst="rect">
            <a:avLst/>
          </a:prstGeom>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rgbClr val="FFFFFF"/>
              </a:buClr>
              <a:buSzPts val="3600"/>
              <a:buFont typeface="Trebuchet MS"/>
              <a:buNone/>
            </a:pPr>
            <a:r>
              <a:rPr lang="ar-SA" sz="3600" dirty="0">
                <a:solidFill>
                  <a:schemeClr val="bg2"/>
                </a:solidFill>
                <a:latin typeface="Open Sans"/>
                <a:ea typeface="Open Sans"/>
                <a:cs typeface="Open Sans"/>
                <a:sym typeface="Open Sans"/>
              </a:rPr>
              <a:t>موجز عن تاريخ النشر العلمي</a:t>
            </a:r>
            <a:endParaRPr sz="3600" dirty="0">
              <a:solidFill>
                <a:schemeClr val="bg2"/>
              </a:solidFill>
              <a:latin typeface="Open Sans"/>
              <a:ea typeface="Open Sans"/>
              <a:cs typeface="Open Sans"/>
              <a:sym typeface="Open Sans"/>
            </a:endParaRPr>
          </a:p>
        </p:txBody>
      </p:sp>
      <p:sp>
        <p:nvSpPr>
          <p:cNvPr id="108" name="Google Shape;108;g727b3dbef2_0_5"/>
          <p:cNvSpPr txBox="1">
            <a:spLocks noGrp="1"/>
          </p:cNvSpPr>
          <p:nvPr>
            <p:ph type="body" idx="1"/>
          </p:nvPr>
        </p:nvSpPr>
        <p:spPr>
          <a:xfrm>
            <a:off x="522825" y="1985500"/>
            <a:ext cx="10563900" cy="4603190"/>
          </a:xfrm>
          <a:prstGeom prst="rect">
            <a:avLst/>
          </a:prstGeom>
        </p:spPr>
        <p:txBody>
          <a:bodyPr spcFirstLastPara="1" wrap="square" lIns="91425" tIns="45700" rIns="91425" bIns="45700" anchor="t" anchorCtr="0">
            <a:noAutofit/>
          </a:bodyPr>
          <a:lstStyle/>
          <a:p>
            <a:pPr marL="355600" indent="-342900" algn="just" rtl="1">
              <a:lnSpc>
                <a:spcPct val="120000"/>
              </a:lnSpc>
              <a:buClr>
                <a:schemeClr val="bg2"/>
              </a:buClr>
              <a:buSzPts val="2200"/>
              <a:buFont typeface="Arial" panose="020B0604020202020204" pitchFamily="34" charset="0"/>
              <a:buChar char="•"/>
            </a:pPr>
            <a:r>
              <a:rPr lang="ar-SA" dirty="0">
                <a:solidFill>
                  <a:schemeClr val="bg2"/>
                </a:solidFill>
                <a:latin typeface="Open Sans"/>
                <a:ea typeface="Open Sans"/>
                <a:cs typeface="Open Sans"/>
                <a:sym typeface="Open Sans"/>
              </a:rPr>
              <a:t>يتيح النشر العلمي نشر نتائج البحث على المجتمع الأكاديمي والعامة من خلال مقالات المجلات العلمية والدراسات ووقائع المؤتمرات وأوراق العمل ومجموعات البيانات وما إلى ذلك.</a:t>
            </a:r>
            <a:endParaRPr lang="en-US" dirty="0">
              <a:solidFill>
                <a:schemeClr val="bg2"/>
              </a:solidFill>
              <a:latin typeface="Open Sans"/>
              <a:ea typeface="Open Sans"/>
              <a:cs typeface="Open Sans"/>
              <a:sym typeface="Open Sans"/>
            </a:endParaRPr>
          </a:p>
          <a:p>
            <a:pPr marL="355600" indent="-342900" algn="just" rtl="1">
              <a:lnSpc>
                <a:spcPct val="120000"/>
              </a:lnSpc>
              <a:buClr>
                <a:schemeClr val="bg2"/>
              </a:buClr>
              <a:buSzPts val="2200"/>
              <a:buFont typeface="Arial" panose="020B0604020202020204" pitchFamily="34" charset="0"/>
              <a:buChar char="•"/>
            </a:pPr>
            <a:r>
              <a:rPr lang="ar-SA" dirty="0">
                <a:solidFill>
                  <a:schemeClr val="bg2"/>
                </a:solidFill>
                <a:latin typeface="Open Sans"/>
                <a:ea typeface="Open Sans"/>
                <a:cs typeface="Open Sans"/>
                <a:sym typeface="Open Sans"/>
              </a:rPr>
              <a:t>النظام الحالي </a:t>
            </a:r>
            <a:r>
              <a:rPr lang="ar-EG" dirty="0">
                <a:solidFill>
                  <a:schemeClr val="bg2"/>
                </a:solidFill>
                <a:latin typeface="Open Sans"/>
                <a:ea typeface="Open Sans"/>
                <a:cs typeface="Open Sans"/>
                <a:sym typeface="Open Sans"/>
              </a:rPr>
              <a:t>"</a:t>
            </a:r>
            <a:r>
              <a:rPr lang="ar-SA" dirty="0">
                <a:solidFill>
                  <a:schemeClr val="bg2"/>
                </a:solidFill>
                <a:latin typeface="Open Sans"/>
                <a:ea typeface="Open Sans"/>
                <a:cs typeface="Open Sans"/>
                <a:sym typeface="Open Sans"/>
              </a:rPr>
              <a:t>التقليدي</a:t>
            </a:r>
            <a:r>
              <a:rPr lang="ar-EG" dirty="0">
                <a:solidFill>
                  <a:schemeClr val="bg2"/>
                </a:solidFill>
                <a:latin typeface="Open Sans"/>
                <a:ea typeface="Open Sans"/>
                <a:cs typeface="Open Sans"/>
                <a:sym typeface="Open Sans"/>
              </a:rPr>
              <a:t>"</a:t>
            </a:r>
            <a:r>
              <a:rPr lang="en-US" dirty="0">
                <a:solidFill>
                  <a:schemeClr val="bg2"/>
                </a:solidFill>
                <a:latin typeface="Open Sans"/>
                <a:ea typeface="Open Sans"/>
                <a:cs typeface="Open Sans"/>
                <a:sym typeface="Open Sans"/>
              </a:rPr>
              <a:t> </a:t>
            </a:r>
            <a:r>
              <a:rPr lang="ar-SA" dirty="0">
                <a:solidFill>
                  <a:schemeClr val="bg2"/>
                </a:solidFill>
                <a:latin typeface="Open Sans"/>
                <a:ea typeface="Open Sans"/>
                <a:cs typeface="Open Sans"/>
                <a:sym typeface="Open Sans"/>
              </a:rPr>
              <a:t> للنشر  العلمي التجاري والذي يدير فيه الناشر عمليه المراجعة العلمية من متخصصين اكاديميين وكذلك يدير عمليه النشر العلمي وذلك منذ سبعينيات القرن الماضي.</a:t>
            </a:r>
            <a:r>
              <a:rPr lang="en-US" dirty="0">
                <a:solidFill>
                  <a:schemeClr val="bg2"/>
                </a:solidFill>
                <a:latin typeface="Open Sans"/>
                <a:ea typeface="Open Sans"/>
                <a:cs typeface="Open Sans"/>
                <a:sym typeface="Open Sans"/>
              </a:rPr>
              <a:t> </a:t>
            </a:r>
            <a:r>
              <a:rPr lang="ar-SA" dirty="0">
                <a:solidFill>
                  <a:schemeClr val="bg2"/>
                </a:solidFill>
                <a:latin typeface="Open Sans"/>
                <a:ea typeface="Open Sans"/>
                <a:cs typeface="Open Sans"/>
                <a:sym typeface="Open Sans"/>
              </a:rPr>
              <a:t>ولم تصبح عمليه المراجعة والنشر العلمي لها معايير متفق عليها الا منذ منتصف القرن العشرين</a:t>
            </a:r>
            <a:r>
              <a:rPr lang="en-US" dirty="0">
                <a:solidFill>
                  <a:schemeClr val="bg2"/>
                </a:solidFill>
                <a:latin typeface="Open Sans"/>
                <a:ea typeface="Open Sans"/>
                <a:cs typeface="Open Sans"/>
                <a:sym typeface="Open Sans"/>
              </a:rPr>
              <a:t>.</a:t>
            </a:r>
          </a:p>
          <a:p>
            <a:pPr marL="355600" indent="-342900" algn="just" rtl="1">
              <a:lnSpc>
                <a:spcPct val="120000"/>
              </a:lnSpc>
              <a:buClr>
                <a:schemeClr val="bg2"/>
              </a:buClr>
              <a:buSzPts val="2200"/>
              <a:buFont typeface="Arial" panose="020B0604020202020204" pitchFamily="34" charset="0"/>
              <a:buChar char="•"/>
            </a:pPr>
            <a:r>
              <a:rPr lang="ar-SA" dirty="0">
                <a:solidFill>
                  <a:schemeClr val="bg2"/>
                </a:solidFill>
                <a:latin typeface="Open Sans"/>
                <a:ea typeface="Open Sans"/>
                <a:cs typeface="Open Sans"/>
                <a:sym typeface="Open Sans"/>
              </a:rPr>
              <a:t>تحسنت وتطورت جودة النشر العلمي و جودة العلوم ذاتها حين اصبح المسؤولين عن إدارة مختلف جوانب عملية  النشر العلمي مثل المراجعة العلمية والتسويق عبارة عن متخصصين محترفين يتقاضون اجرا مقابل ذلك</a:t>
            </a:r>
            <a:r>
              <a:rPr lang="en-US" dirty="0">
                <a:solidFill>
                  <a:schemeClr val="bg2"/>
                </a:solidFill>
                <a:latin typeface="Open Sans"/>
                <a:ea typeface="Open Sans"/>
                <a:cs typeface="Open Sans"/>
                <a:sym typeface="Open Sans"/>
              </a:rPr>
              <a:t>.</a:t>
            </a:r>
            <a:endParaRPr lang="ar-SA" dirty="0">
              <a:solidFill>
                <a:schemeClr val="bg2"/>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A11A4-86F8-6E46-816F-1400652F7022}"/>
              </a:ext>
            </a:extLst>
          </p:cNvPr>
          <p:cNvSpPr>
            <a:spLocks noGrp="1"/>
          </p:cNvSpPr>
          <p:nvPr>
            <p:ph type="title"/>
          </p:nvPr>
        </p:nvSpPr>
        <p:spPr>
          <a:xfrm>
            <a:off x="0" y="378812"/>
            <a:ext cx="7716033" cy="1080900"/>
          </a:xfrm>
        </p:spPr>
        <p:txBody>
          <a:bodyPr/>
          <a:lstStyle/>
          <a:p>
            <a:pPr algn="r" rtl="1"/>
            <a:r>
              <a:rPr lang="ar-SA" sz="3600" dirty="0">
                <a:solidFill>
                  <a:srgbClr val="586F7C"/>
                </a:solidFill>
                <a:latin typeface="Open Sans"/>
                <a:ea typeface="Open Sans"/>
              </a:rPr>
              <a:t>النشر العلمي في الوقت الحالي</a:t>
            </a:r>
            <a:br>
              <a:rPr lang="en-US" sz="3600" dirty="0">
                <a:solidFill>
                  <a:schemeClr val="bg1">
                    <a:lumMod val="50000"/>
                  </a:schemeClr>
                </a:solidFill>
              </a:rPr>
            </a:br>
            <a:endParaRPr lang="en-US" sz="3600" dirty="0">
              <a:solidFill>
                <a:schemeClr val="bg1">
                  <a:lumMod val="50000"/>
                </a:schemeClr>
              </a:solidFill>
            </a:endParaRPr>
          </a:p>
        </p:txBody>
      </p:sp>
      <p:sp>
        <p:nvSpPr>
          <p:cNvPr id="3" name="Text Placeholder 2">
            <a:extLst>
              <a:ext uri="{FF2B5EF4-FFF2-40B4-BE49-F238E27FC236}">
                <a16:creationId xmlns:a16="http://schemas.microsoft.com/office/drawing/2014/main" id="{B13CAB0F-0F11-A84E-87A0-602FBD96D9C3}"/>
              </a:ext>
            </a:extLst>
          </p:cNvPr>
          <p:cNvSpPr>
            <a:spLocks noGrp="1"/>
          </p:cNvSpPr>
          <p:nvPr>
            <p:ph type="body" idx="1"/>
          </p:nvPr>
        </p:nvSpPr>
        <p:spPr>
          <a:xfrm>
            <a:off x="636777" y="1923215"/>
            <a:ext cx="10902079" cy="4717071"/>
          </a:xfrm>
        </p:spPr>
        <p:txBody>
          <a:bodyPr/>
          <a:lstStyle/>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tx1"/>
                </a:solidFill>
              </a:rPr>
              <a:t> </a:t>
            </a:r>
            <a:r>
              <a:rPr lang="ar-SA" sz="2800" dirty="0">
                <a:solidFill>
                  <a:schemeClr val="bg2"/>
                </a:solidFill>
              </a:rPr>
              <a:t>يقوم علماء متخصصون في نفس مجال البحث العلمي بتقييم المقالات والأبحاث العلمية قبل عمليه النشر مع إعطاء توصيات اما بقبول او رفض النشر مع إعطاء بعض الملاحظات لتحسين جودة المقال محل التقييم. وتعرف هذه العملية بعملية تحكيم الأبحاث العلمية.</a:t>
            </a:r>
          </a:p>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bg2"/>
                </a:solidFill>
              </a:rPr>
              <a:t>يعتبر معدل القبول او الرفض للأبحاث المقدمة من المؤلفين هومؤشررئيسي لجودة المجلة العلمية.</a:t>
            </a:r>
          </a:p>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bg2"/>
                </a:solidFill>
              </a:rPr>
              <a:t>يهدف دائما الباحثون والمؤلفون الي نشر أعمالهم في مجلات علميه ذات" معامل تأثير" عالي</a:t>
            </a:r>
            <a:r>
              <a:rPr lang="ar-EG" sz="2800" dirty="0">
                <a:solidFill>
                  <a:schemeClr val="bg2"/>
                </a:solidFill>
              </a:rPr>
              <a:t>ة</a:t>
            </a:r>
            <a:r>
              <a:rPr lang="ar-SA" sz="2800" dirty="0">
                <a:solidFill>
                  <a:schemeClr val="bg2"/>
                </a:solidFill>
              </a:rPr>
              <a:t> وهي المجلات التي تعرف بمجلات "الدرجة الاولي".</a:t>
            </a:r>
          </a:p>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bg2"/>
                </a:solidFill>
              </a:rPr>
              <a:t> يتميز زمننا الحالي بالنمو المتزايد في حصص الناشرين التجاريين داخل سوق النشر العلمي</a:t>
            </a:r>
            <a:r>
              <a:rPr lang="ar-EG" sz="2800" dirty="0">
                <a:solidFill>
                  <a:schemeClr val="bg2"/>
                </a:solidFill>
              </a:rPr>
              <a:t>،</a:t>
            </a:r>
            <a:r>
              <a:rPr lang="ar-SA" sz="2800" dirty="0">
                <a:solidFill>
                  <a:schemeClr val="bg2"/>
                </a:solidFill>
              </a:rPr>
              <a:t> واكبر الناشرين هم الذين لديهم عدد أكثر من الاعمال المنشورة في هذا المجال.</a:t>
            </a:r>
          </a:p>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bg2"/>
                </a:solidFill>
              </a:rPr>
              <a:t>هذا ويواجه مجتمع التواصل العلمي بعض التحديات.</a:t>
            </a:r>
          </a:p>
          <a:p>
            <a:pPr marR="0" algn="r" rtl="1">
              <a:lnSpc>
                <a:spcPct val="90000"/>
              </a:lnSpc>
              <a:spcBef>
                <a:spcPts val="1000"/>
              </a:spcBef>
              <a:spcAft>
                <a:spcPts val="0"/>
              </a:spcAft>
              <a:buClr>
                <a:schemeClr val="bg2"/>
              </a:buClr>
              <a:buSzPts val="2400"/>
              <a:buFont typeface="Arial" panose="020B0604020202020204" pitchFamily="34" charset="0"/>
              <a:buChar char="•"/>
            </a:pPr>
            <a:endParaRPr lang="ar-SA" sz="2800" dirty="0">
              <a:solidFill>
                <a:schemeClr val="bg2"/>
              </a:solidFill>
            </a:endParaRPr>
          </a:p>
          <a:p>
            <a:pPr marL="457200" marR="0" indent="-381000" algn="r" rtl="1">
              <a:lnSpc>
                <a:spcPct val="90000"/>
              </a:lnSpc>
              <a:spcBef>
                <a:spcPts val="1000"/>
              </a:spcBef>
              <a:spcAft>
                <a:spcPts val="0"/>
              </a:spcAft>
              <a:buClr>
                <a:schemeClr val="tx1"/>
              </a:buClr>
              <a:buSzPts val="2400"/>
              <a:buFont typeface="Arial"/>
              <a:buChar char="●"/>
            </a:pPr>
            <a:endParaRPr lang="en-US" sz="2800" dirty="0">
              <a:solidFill>
                <a:schemeClr val="tx1"/>
              </a:solidFill>
            </a:endParaRPr>
          </a:p>
        </p:txBody>
      </p:sp>
    </p:spTree>
    <p:extLst>
      <p:ext uri="{BB962C8B-B14F-4D97-AF65-F5344CB8AC3E}">
        <p14:creationId xmlns:p14="http://schemas.microsoft.com/office/powerpoint/2010/main" val="903121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83F9F-95A0-0944-BB9C-7974E91F8D61}"/>
              </a:ext>
            </a:extLst>
          </p:cNvPr>
          <p:cNvSpPr>
            <a:spLocks noGrp="1"/>
          </p:cNvSpPr>
          <p:nvPr>
            <p:ph type="title"/>
          </p:nvPr>
        </p:nvSpPr>
        <p:spPr>
          <a:xfrm>
            <a:off x="244891" y="378812"/>
            <a:ext cx="7505738" cy="1080900"/>
          </a:xfrm>
        </p:spPr>
        <p:txBody>
          <a:bodyPr/>
          <a:lstStyle/>
          <a:p>
            <a:pPr marR="0" algn="r" rtl="1">
              <a:lnSpc>
                <a:spcPct val="90000"/>
              </a:lnSpc>
              <a:spcBef>
                <a:spcPts val="0"/>
              </a:spcBef>
              <a:spcAft>
                <a:spcPts val="0"/>
              </a:spcAft>
              <a:buClr>
                <a:srgbClr val="FFFFFF"/>
              </a:buClr>
              <a:buSzPts val="3600"/>
              <a:buFont typeface="Trebuchet MS"/>
              <a:buNone/>
            </a:pPr>
            <a:r>
              <a:rPr lang="ar-SA" sz="3600" dirty="0">
                <a:solidFill>
                  <a:schemeClr val="bg2"/>
                </a:solidFill>
                <a:latin typeface="Open Sans"/>
                <a:ea typeface="Open Sans"/>
              </a:rPr>
              <a:t> التحديات في الاتصال الاكاديمي </a:t>
            </a:r>
            <a:r>
              <a:rPr lang="en-US" sz="3600" dirty="0">
                <a:solidFill>
                  <a:schemeClr val="bg2"/>
                </a:solidFill>
                <a:latin typeface="Open Sans"/>
                <a:ea typeface="Open Sans"/>
              </a:rPr>
              <a:t> </a:t>
            </a:r>
            <a:r>
              <a:rPr lang="ar-SA" sz="3600" dirty="0">
                <a:solidFill>
                  <a:schemeClr val="bg2"/>
                </a:solidFill>
                <a:latin typeface="Open Sans"/>
                <a:ea typeface="Open Sans"/>
              </a:rPr>
              <a:t>  </a:t>
            </a:r>
            <a:endParaRPr lang="en-US" sz="3600" dirty="0">
              <a:solidFill>
                <a:schemeClr val="bg2"/>
              </a:solidFill>
              <a:latin typeface="Open Sans"/>
              <a:ea typeface="Open Sans"/>
            </a:endParaRPr>
          </a:p>
        </p:txBody>
      </p:sp>
      <p:sp>
        <p:nvSpPr>
          <p:cNvPr id="3" name="Text Placeholder 2">
            <a:extLst>
              <a:ext uri="{FF2B5EF4-FFF2-40B4-BE49-F238E27FC236}">
                <a16:creationId xmlns:a16="http://schemas.microsoft.com/office/drawing/2014/main" id="{46819E3A-6832-A84A-BE40-0BF0F07D69FF}"/>
              </a:ext>
            </a:extLst>
          </p:cNvPr>
          <p:cNvSpPr>
            <a:spLocks noGrp="1"/>
          </p:cNvSpPr>
          <p:nvPr>
            <p:ph type="body" idx="1"/>
          </p:nvPr>
        </p:nvSpPr>
        <p:spPr>
          <a:xfrm>
            <a:off x="244891" y="1828801"/>
            <a:ext cx="11272193" cy="5029199"/>
          </a:xfrm>
        </p:spPr>
        <p:txBody>
          <a:bodyPr/>
          <a:lstStyle/>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tx1"/>
                </a:solidFill>
              </a:rPr>
              <a:t> </a:t>
            </a:r>
            <a:r>
              <a:rPr lang="ar-SA" sz="2800" dirty="0">
                <a:solidFill>
                  <a:schemeClr val="bg2"/>
                </a:solidFill>
              </a:rPr>
              <a:t>تتسبب أسعار الاشتراك المتزايدة باستمرار في مشكلة القدرة على تحمل التكاليف حتى في البلدان المتقدمة</a:t>
            </a:r>
            <a:r>
              <a:rPr lang="en-US" sz="2800" dirty="0">
                <a:solidFill>
                  <a:schemeClr val="bg2"/>
                </a:solidFill>
              </a:rPr>
              <a:t> </a:t>
            </a:r>
            <a:r>
              <a:rPr lang="ar-SA" sz="2800" dirty="0">
                <a:solidFill>
                  <a:schemeClr val="bg2"/>
                </a:solidFill>
              </a:rPr>
              <a:t>.</a:t>
            </a:r>
          </a:p>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bg2"/>
                </a:solidFill>
              </a:rPr>
              <a:t>الأبحاث الممولة عن طريق المنح الحكومية والمتاحة عن طريق اشتراكات هي عبء مضاعف علي دافعي الضرائب</a:t>
            </a:r>
            <a:r>
              <a:rPr lang="en-US" sz="2800" dirty="0">
                <a:solidFill>
                  <a:schemeClr val="bg2"/>
                </a:solidFill>
              </a:rPr>
              <a:t>.</a:t>
            </a:r>
            <a:r>
              <a:rPr lang="ar-SA" sz="2800" dirty="0">
                <a:solidFill>
                  <a:schemeClr val="bg2"/>
                </a:solidFill>
              </a:rPr>
              <a:t> </a:t>
            </a:r>
          </a:p>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bg2"/>
                </a:solidFill>
              </a:rPr>
              <a:t>التأخيرات في دورات النشر بسبب عملية </a:t>
            </a:r>
            <a:r>
              <a:rPr lang="ar-EG" sz="2800" dirty="0">
                <a:solidFill>
                  <a:schemeClr val="bg2"/>
                </a:solidFill>
              </a:rPr>
              <a:t>التحكيم العلمى</a:t>
            </a:r>
            <a:r>
              <a:rPr lang="ar-SA" sz="2800" dirty="0">
                <a:solidFill>
                  <a:schemeClr val="bg2"/>
                </a:solidFill>
              </a:rPr>
              <a:t> السرية ومعدلات الرفض العالية تمنع نشر البحث في الوقت المناسب.</a:t>
            </a:r>
          </a:p>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bg2"/>
                </a:solidFill>
              </a:rPr>
              <a:t>الاعتماد علي معامل التأثير الخاص بالمجلة العلمية كمقياس بديل لتقييم جودة المقالات البحثية كمؤشر لتقييم المشاركة العلمية ومدى مساهمة العالِم او الباحث بشكل منفرد.</a:t>
            </a:r>
          </a:p>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bg2"/>
                </a:solidFill>
              </a:rPr>
              <a:t>مشاركه المنتج الأخير للبحث العلمي فقط وليس بيانات البحث التفصيلية يؤدي </a:t>
            </a:r>
            <a:r>
              <a:rPr lang="ar-EG" sz="2800" dirty="0">
                <a:solidFill>
                  <a:schemeClr val="bg2"/>
                </a:solidFill>
              </a:rPr>
              <a:t>إلى خلق مشكلة إعادة إنتاج البحث و</a:t>
            </a:r>
            <a:r>
              <a:rPr lang="ar-SA" sz="2800" dirty="0">
                <a:solidFill>
                  <a:schemeClr val="bg2"/>
                </a:solidFill>
              </a:rPr>
              <a:t>تكراره مما </a:t>
            </a:r>
            <a:r>
              <a:rPr lang="ar-EG" sz="2800" dirty="0">
                <a:solidFill>
                  <a:schemeClr val="bg2"/>
                </a:solidFill>
              </a:rPr>
              <a:t>ي</a:t>
            </a:r>
            <a:r>
              <a:rPr lang="ar-SA" sz="2800" dirty="0">
                <a:solidFill>
                  <a:schemeClr val="bg2"/>
                </a:solidFill>
              </a:rPr>
              <a:t>أكد علي اهميه المصادر العلمية المفتوحة والمتاحة للجميع. </a:t>
            </a:r>
          </a:p>
        </p:txBody>
      </p:sp>
    </p:spTree>
    <p:extLst>
      <p:ext uri="{BB962C8B-B14F-4D97-AF65-F5344CB8AC3E}">
        <p14:creationId xmlns:p14="http://schemas.microsoft.com/office/powerpoint/2010/main" val="1132807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2A9B9-522E-5941-9194-D673425D7B57}"/>
              </a:ext>
            </a:extLst>
          </p:cNvPr>
          <p:cNvSpPr>
            <a:spLocks noGrp="1"/>
          </p:cNvSpPr>
          <p:nvPr>
            <p:ph type="title"/>
          </p:nvPr>
        </p:nvSpPr>
        <p:spPr>
          <a:xfrm>
            <a:off x="0" y="378812"/>
            <a:ext cx="7859486" cy="1080900"/>
          </a:xfrm>
        </p:spPr>
        <p:txBody>
          <a:bodyPr/>
          <a:lstStyle/>
          <a:p>
            <a:pPr marR="0" algn="r" rtl="1">
              <a:lnSpc>
                <a:spcPct val="90000"/>
              </a:lnSpc>
              <a:spcBef>
                <a:spcPts val="0"/>
              </a:spcBef>
              <a:spcAft>
                <a:spcPts val="0"/>
              </a:spcAft>
              <a:buClr>
                <a:srgbClr val="FFFFFF"/>
              </a:buClr>
              <a:buSzPts val="3600"/>
              <a:buFont typeface="Trebuchet MS"/>
              <a:buNone/>
            </a:pPr>
            <a:r>
              <a:rPr lang="ar-SA" sz="3600" dirty="0">
                <a:solidFill>
                  <a:srgbClr val="00B050"/>
                </a:solidFill>
                <a:latin typeface="Open Sans"/>
                <a:ea typeface="Open Sans"/>
              </a:rPr>
              <a:t>استجابات مجتمع التواصل العلمي للتحديات</a:t>
            </a:r>
            <a:endParaRPr lang="en-US" sz="3600" dirty="0">
              <a:solidFill>
                <a:srgbClr val="00B050"/>
              </a:solidFill>
              <a:latin typeface="Open Sans"/>
              <a:ea typeface="Open Sans"/>
            </a:endParaRPr>
          </a:p>
        </p:txBody>
      </p:sp>
      <p:sp>
        <p:nvSpPr>
          <p:cNvPr id="3" name="Text Placeholder 2">
            <a:extLst>
              <a:ext uri="{FF2B5EF4-FFF2-40B4-BE49-F238E27FC236}">
                <a16:creationId xmlns:a16="http://schemas.microsoft.com/office/drawing/2014/main" id="{6ACFEE88-FC4C-8044-89D9-A616EA71A670}"/>
              </a:ext>
            </a:extLst>
          </p:cNvPr>
          <p:cNvSpPr>
            <a:spLocks noGrp="1"/>
          </p:cNvSpPr>
          <p:nvPr>
            <p:ph type="body" idx="1"/>
          </p:nvPr>
        </p:nvSpPr>
        <p:spPr>
          <a:xfrm>
            <a:off x="0" y="2174186"/>
            <a:ext cx="6074229" cy="4466100"/>
          </a:xfrm>
        </p:spPr>
        <p:txBody>
          <a:bodyPr/>
          <a:lstStyle/>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bg2"/>
                </a:solidFill>
              </a:rPr>
              <a:t>اتفاقيات كبيره ( ح</a:t>
            </a:r>
            <a:r>
              <a:rPr lang="ar-EG" sz="2800" dirty="0">
                <a:solidFill>
                  <a:schemeClr val="bg2"/>
                </a:solidFill>
              </a:rPr>
              <a:t>ِ</a:t>
            </a:r>
            <a:r>
              <a:rPr lang="ar-SA" sz="2800" dirty="0">
                <a:solidFill>
                  <a:schemeClr val="bg2"/>
                </a:solidFill>
              </a:rPr>
              <a:t>ز</a:t>
            </a:r>
            <a:r>
              <a:rPr lang="ar-EG" sz="2800" dirty="0">
                <a:solidFill>
                  <a:schemeClr val="bg2"/>
                </a:solidFill>
              </a:rPr>
              <a:t>َ</a:t>
            </a:r>
            <a:r>
              <a:rPr lang="ar-SA" sz="2800" dirty="0">
                <a:solidFill>
                  <a:schemeClr val="bg2"/>
                </a:solidFill>
              </a:rPr>
              <a:t>م للنشر في المجلات بأسعار م</a:t>
            </a:r>
            <a:r>
              <a:rPr lang="ar-EG" sz="2800" dirty="0">
                <a:solidFill>
                  <a:schemeClr val="bg2"/>
                </a:solidFill>
              </a:rPr>
              <a:t>ن</a:t>
            </a:r>
            <a:r>
              <a:rPr lang="ar-SA" sz="2800" dirty="0">
                <a:solidFill>
                  <a:schemeClr val="bg2"/>
                </a:solidFill>
              </a:rPr>
              <a:t>خفضة)</a:t>
            </a:r>
            <a:r>
              <a:rPr lang="en-US" sz="2800" dirty="0">
                <a:solidFill>
                  <a:schemeClr val="bg2"/>
                </a:solidFill>
              </a:rPr>
              <a:t>.</a:t>
            </a:r>
            <a:endParaRPr lang="ar-SA" sz="2800" dirty="0">
              <a:solidFill>
                <a:schemeClr val="bg2"/>
              </a:solidFill>
            </a:endParaRPr>
          </a:p>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bg2"/>
                </a:solidFill>
              </a:rPr>
              <a:t>الوصول الحر</a:t>
            </a:r>
            <a:r>
              <a:rPr lang="en-US" sz="2800" dirty="0">
                <a:solidFill>
                  <a:schemeClr val="bg2"/>
                </a:solidFill>
              </a:rPr>
              <a:t>.</a:t>
            </a:r>
            <a:r>
              <a:rPr lang="ar-SA" sz="2800" dirty="0">
                <a:solidFill>
                  <a:schemeClr val="bg2"/>
                </a:solidFill>
              </a:rPr>
              <a:t> </a:t>
            </a:r>
          </a:p>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bg2"/>
                </a:solidFill>
              </a:rPr>
              <a:t>الفهرسة في مجلات ما قبل النشر المفتوحة</a:t>
            </a:r>
            <a:r>
              <a:rPr lang="en-US" sz="2800" dirty="0">
                <a:solidFill>
                  <a:schemeClr val="bg2"/>
                </a:solidFill>
              </a:rPr>
              <a:t>.</a:t>
            </a:r>
            <a:r>
              <a:rPr lang="ar-EG" sz="2800" dirty="0">
                <a:solidFill>
                  <a:schemeClr val="bg2"/>
                </a:solidFill>
              </a:rPr>
              <a:t> الوصول</a:t>
            </a:r>
            <a:endParaRPr lang="ar-SA" sz="2800" dirty="0">
              <a:solidFill>
                <a:schemeClr val="bg2"/>
              </a:solidFill>
            </a:endParaRPr>
          </a:p>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bg2"/>
                </a:solidFill>
              </a:rPr>
              <a:t>استيفاء متطلبات الممول</a:t>
            </a:r>
            <a:r>
              <a:rPr lang="en-US" sz="2800" dirty="0">
                <a:solidFill>
                  <a:schemeClr val="bg2"/>
                </a:solidFill>
              </a:rPr>
              <a:t>.</a:t>
            </a:r>
            <a:endParaRPr lang="ar-SA" sz="2800" dirty="0">
              <a:solidFill>
                <a:schemeClr val="bg2"/>
              </a:solidFill>
            </a:endParaRPr>
          </a:p>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bg2"/>
                </a:solidFill>
              </a:rPr>
              <a:t>الصفقات التحويلية</a:t>
            </a:r>
            <a:r>
              <a:rPr lang="en-US" sz="2800" dirty="0">
                <a:solidFill>
                  <a:schemeClr val="bg2"/>
                </a:solidFill>
              </a:rPr>
              <a:t>.</a:t>
            </a:r>
            <a:endParaRPr lang="ar-SA" sz="2800" dirty="0">
              <a:solidFill>
                <a:schemeClr val="bg2"/>
              </a:solidFill>
            </a:endParaRPr>
          </a:p>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bg2"/>
                </a:solidFill>
              </a:rPr>
              <a:t>العلم المفتوح والمتاح</a:t>
            </a:r>
            <a:r>
              <a:rPr lang="en-US" sz="2800" dirty="0">
                <a:solidFill>
                  <a:schemeClr val="bg2"/>
                </a:solidFill>
              </a:rPr>
              <a:t>.</a:t>
            </a:r>
            <a:endParaRPr lang="ar-SA" sz="2800" dirty="0">
              <a:solidFill>
                <a:schemeClr val="bg2"/>
              </a:solidFill>
            </a:endParaRPr>
          </a:p>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bg2"/>
                </a:solidFill>
              </a:rPr>
              <a:t>مشاركة وتبادل البيانات</a:t>
            </a:r>
            <a:r>
              <a:rPr lang="en-US" sz="2800" dirty="0">
                <a:solidFill>
                  <a:schemeClr val="bg2"/>
                </a:solidFill>
              </a:rPr>
              <a:t>.</a:t>
            </a:r>
            <a:r>
              <a:rPr lang="ar-SA" sz="2800" dirty="0">
                <a:solidFill>
                  <a:schemeClr val="bg2"/>
                </a:solidFill>
              </a:rPr>
              <a:t> </a:t>
            </a:r>
            <a:endParaRPr lang="en-US" sz="2800" dirty="0">
              <a:solidFill>
                <a:schemeClr val="bg2"/>
              </a:solidFill>
            </a:endParaRPr>
          </a:p>
        </p:txBody>
      </p:sp>
      <p:pic>
        <p:nvPicPr>
          <p:cNvPr id="4" name="Google Shape;127;g727b3dbef2_0_52">
            <a:extLst>
              <a:ext uri="{FF2B5EF4-FFF2-40B4-BE49-F238E27FC236}">
                <a16:creationId xmlns:a16="http://schemas.microsoft.com/office/drawing/2014/main" id="{16D09A9D-C16E-A742-9CBD-690F3EF93D4D}"/>
              </a:ext>
            </a:extLst>
          </p:cNvPr>
          <p:cNvPicPr preferRelativeResize="0"/>
          <p:nvPr/>
        </p:nvPicPr>
        <p:blipFill>
          <a:blip r:embed="rId3">
            <a:alphaModFix/>
          </a:blip>
          <a:stretch>
            <a:fillRect/>
          </a:stretch>
        </p:blipFill>
        <p:spPr>
          <a:xfrm>
            <a:off x="6382739" y="2174185"/>
            <a:ext cx="5588000" cy="3924775"/>
          </a:xfrm>
          <a:prstGeom prst="rect">
            <a:avLst/>
          </a:prstGeom>
          <a:noFill/>
          <a:ln>
            <a:noFill/>
          </a:ln>
        </p:spPr>
      </p:pic>
    </p:spTree>
    <p:extLst>
      <p:ext uri="{BB962C8B-B14F-4D97-AF65-F5344CB8AC3E}">
        <p14:creationId xmlns:p14="http://schemas.microsoft.com/office/powerpoint/2010/main" val="1720716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7D49D-4B61-A843-9A7A-4EA2FA672EAE}"/>
              </a:ext>
            </a:extLst>
          </p:cNvPr>
          <p:cNvSpPr>
            <a:spLocks noGrp="1"/>
          </p:cNvSpPr>
          <p:nvPr>
            <p:ph type="title"/>
          </p:nvPr>
        </p:nvSpPr>
        <p:spPr>
          <a:xfrm>
            <a:off x="169682" y="349783"/>
            <a:ext cx="7558877" cy="1080900"/>
          </a:xfrm>
        </p:spPr>
        <p:txBody>
          <a:bodyPr/>
          <a:lstStyle/>
          <a:p>
            <a:pPr algn="r"/>
            <a:r>
              <a:rPr lang="ar-SA" sz="3600" dirty="0">
                <a:solidFill>
                  <a:schemeClr val="bg2"/>
                </a:solidFill>
                <a:latin typeface="Open Sans"/>
                <a:ea typeface="Open Sans"/>
              </a:rPr>
              <a:t>مراجعه الأقران في المنشورات العلمية</a:t>
            </a:r>
            <a:endParaRPr lang="en-US" sz="3600" dirty="0">
              <a:solidFill>
                <a:schemeClr val="bg2"/>
              </a:solidFill>
              <a:latin typeface="Open Sans"/>
              <a:ea typeface="Open Sans"/>
            </a:endParaRPr>
          </a:p>
        </p:txBody>
      </p:sp>
      <p:sp>
        <p:nvSpPr>
          <p:cNvPr id="3" name="Text Placeholder 2">
            <a:extLst>
              <a:ext uri="{FF2B5EF4-FFF2-40B4-BE49-F238E27FC236}">
                <a16:creationId xmlns:a16="http://schemas.microsoft.com/office/drawing/2014/main" id="{A4C4BDE3-BCBA-4947-9C5E-1CA7B58799A1}"/>
              </a:ext>
            </a:extLst>
          </p:cNvPr>
          <p:cNvSpPr>
            <a:spLocks noGrp="1"/>
          </p:cNvSpPr>
          <p:nvPr>
            <p:ph type="body" idx="1"/>
          </p:nvPr>
        </p:nvSpPr>
        <p:spPr>
          <a:xfrm>
            <a:off x="0" y="1915886"/>
            <a:ext cx="12085320" cy="4746171"/>
          </a:xfrm>
        </p:spPr>
        <p:txBody>
          <a:bodyPr/>
          <a:lstStyle/>
          <a:p>
            <a:pPr marR="0" algn="r" rtl="1">
              <a:lnSpc>
                <a:spcPct val="90000"/>
              </a:lnSpc>
              <a:spcBef>
                <a:spcPts val="1000"/>
              </a:spcBef>
              <a:spcAft>
                <a:spcPts val="0"/>
              </a:spcAft>
              <a:buClr>
                <a:schemeClr val="bg2"/>
              </a:buClr>
              <a:buSzPts val="2400"/>
              <a:buFont typeface="Arial" panose="020B0604020202020204" pitchFamily="34" charset="0"/>
              <a:buChar char="•"/>
            </a:pPr>
            <a:r>
              <a:rPr lang="ar-SA" sz="2800" dirty="0">
                <a:solidFill>
                  <a:schemeClr val="bg2"/>
                </a:solidFill>
              </a:rPr>
              <a:t>يقوم </a:t>
            </a:r>
            <a:r>
              <a:rPr lang="ar-EG" sz="2800" dirty="0">
                <a:solidFill>
                  <a:schemeClr val="bg2"/>
                </a:solidFill>
              </a:rPr>
              <a:t>المراجعون</a:t>
            </a:r>
            <a:r>
              <a:rPr lang="ar-SA" sz="2800" dirty="0">
                <a:solidFill>
                  <a:schemeClr val="bg2"/>
                </a:solidFill>
              </a:rPr>
              <a:t> العلميون </a:t>
            </a:r>
            <a:r>
              <a:rPr lang="ar-SA" sz="3000" dirty="0">
                <a:solidFill>
                  <a:schemeClr val="bg2"/>
                </a:solidFill>
              </a:rPr>
              <a:t>من مجالات البحث المشتركة بتقييم المقالات المُقدمة للنشر.</a:t>
            </a:r>
          </a:p>
          <a:p>
            <a:pPr marR="0" algn="r" rtl="1">
              <a:lnSpc>
                <a:spcPct val="90000"/>
              </a:lnSpc>
              <a:spcBef>
                <a:spcPts val="1000"/>
              </a:spcBef>
              <a:spcAft>
                <a:spcPts val="0"/>
              </a:spcAft>
              <a:buClr>
                <a:schemeClr val="bg2"/>
              </a:buClr>
              <a:buSzPts val="2400"/>
              <a:buFont typeface="Arial" panose="020B0604020202020204" pitchFamily="34" charset="0"/>
              <a:buChar char="•"/>
            </a:pPr>
            <a:r>
              <a:rPr lang="ar-SA" sz="3000" dirty="0">
                <a:solidFill>
                  <a:schemeClr val="bg2"/>
                </a:solidFill>
              </a:rPr>
              <a:t>وينصحون أيضاً بشأن القبول أو الرفض ويقترحون تحسينات على المفاهيم المقدمة.</a:t>
            </a:r>
          </a:p>
          <a:p>
            <a:pPr marR="0" algn="r" rtl="1">
              <a:lnSpc>
                <a:spcPct val="90000"/>
              </a:lnSpc>
              <a:spcBef>
                <a:spcPts val="1000"/>
              </a:spcBef>
              <a:spcAft>
                <a:spcPts val="0"/>
              </a:spcAft>
              <a:buClr>
                <a:schemeClr val="bg2"/>
              </a:buClr>
              <a:buSzPts val="2400"/>
              <a:buFont typeface="Arial" panose="020B0604020202020204" pitchFamily="34" charset="0"/>
              <a:buChar char="•"/>
            </a:pPr>
            <a:r>
              <a:rPr lang="ar-SA" sz="3000" dirty="0">
                <a:solidFill>
                  <a:schemeClr val="bg2"/>
                </a:solidFill>
              </a:rPr>
              <a:t>يعتبر معدل القبول او</a:t>
            </a:r>
            <a:r>
              <a:rPr lang="en-US" sz="3000" dirty="0">
                <a:solidFill>
                  <a:schemeClr val="bg2"/>
                </a:solidFill>
              </a:rPr>
              <a:t> </a:t>
            </a:r>
            <a:r>
              <a:rPr lang="ar-SA" sz="3000" dirty="0">
                <a:solidFill>
                  <a:schemeClr val="bg2"/>
                </a:solidFill>
              </a:rPr>
              <a:t>الرفض للأبحاث المقدمة للنشر هو</a:t>
            </a:r>
            <a:r>
              <a:rPr lang="en-US" sz="3000" dirty="0">
                <a:solidFill>
                  <a:schemeClr val="bg2"/>
                </a:solidFill>
              </a:rPr>
              <a:t> </a:t>
            </a:r>
            <a:r>
              <a:rPr lang="ar-SA" sz="3000" dirty="0">
                <a:solidFill>
                  <a:schemeClr val="bg2"/>
                </a:solidFill>
              </a:rPr>
              <a:t>مؤشرهام لجودة المجلة العلمية.</a:t>
            </a:r>
          </a:p>
          <a:p>
            <a:pPr algn="r" rtl="1">
              <a:buClr>
                <a:schemeClr val="bg2"/>
              </a:buClr>
              <a:buFont typeface="Arial" panose="020B0604020202020204" pitchFamily="34" charset="0"/>
              <a:buChar char="•"/>
            </a:pPr>
            <a:r>
              <a:rPr lang="ar-SA" sz="3000" dirty="0">
                <a:solidFill>
                  <a:schemeClr val="bg2"/>
                </a:solidFill>
              </a:rPr>
              <a:t>يعد النشر في </a:t>
            </a:r>
            <a:r>
              <a:rPr lang="ar-EG" sz="3000" dirty="0">
                <a:solidFill>
                  <a:schemeClr val="bg2"/>
                </a:solidFill>
              </a:rPr>
              <a:t>ال</a:t>
            </a:r>
            <a:r>
              <a:rPr lang="ar-SA" sz="3000" dirty="0">
                <a:solidFill>
                  <a:schemeClr val="bg2"/>
                </a:solidFill>
              </a:rPr>
              <a:t>مجلات </a:t>
            </a:r>
            <a:r>
              <a:rPr lang="ar-EG" sz="3000" dirty="0">
                <a:solidFill>
                  <a:schemeClr val="bg2"/>
                </a:solidFill>
              </a:rPr>
              <a:t>المحكمة علمياً </a:t>
            </a:r>
            <a:r>
              <a:rPr lang="ar-SA" sz="3000" dirty="0">
                <a:solidFill>
                  <a:schemeClr val="bg2"/>
                </a:solidFill>
              </a:rPr>
              <a:t>أمرا</a:t>
            </a:r>
            <a:r>
              <a:rPr lang="ar-EG" sz="3000" dirty="0">
                <a:solidFill>
                  <a:schemeClr val="bg2"/>
                </a:solidFill>
              </a:rPr>
              <a:t>ً</a:t>
            </a:r>
            <a:r>
              <a:rPr lang="ar-SA" sz="3000" dirty="0">
                <a:solidFill>
                  <a:schemeClr val="bg2"/>
                </a:solidFill>
              </a:rPr>
              <a:t> بالغ الأهمية من أجل الحصول على منصب و ترقية في المؤسسات الأكاديمية.</a:t>
            </a:r>
          </a:p>
          <a:p>
            <a:pPr algn="r" rtl="1">
              <a:buClr>
                <a:schemeClr val="bg2"/>
              </a:buClr>
              <a:buFont typeface="Arial" panose="020B0604020202020204" pitchFamily="34" charset="0"/>
              <a:buChar char="•"/>
            </a:pPr>
            <a:r>
              <a:rPr lang="ar-SA" sz="3000" b="1" dirty="0">
                <a:solidFill>
                  <a:schemeClr val="bg2"/>
                </a:solidFill>
              </a:rPr>
              <a:t>ويأمل دائما الباحثون والمؤلفون العلميون إلى نشر أعمالهم في مجلات علمية ذات" معامل تأثير" عالي وتلك المجلات تعرف بمجلات "الدرجة الأولى".</a:t>
            </a:r>
          </a:p>
          <a:p>
            <a:pPr algn="r" rtl="1">
              <a:buClr>
                <a:schemeClr val="bg2"/>
              </a:buClr>
              <a:buFont typeface="Arial" panose="020B0604020202020204" pitchFamily="34" charset="0"/>
              <a:buChar char="•"/>
            </a:pPr>
            <a:endParaRPr lang="ar-SA" sz="3000" dirty="0">
              <a:solidFill>
                <a:schemeClr val="bg2"/>
              </a:solidFill>
            </a:endParaRPr>
          </a:p>
          <a:p>
            <a:pPr marL="457200" marR="0" indent="-381000" algn="r" rtl="1">
              <a:lnSpc>
                <a:spcPct val="90000"/>
              </a:lnSpc>
              <a:spcBef>
                <a:spcPts val="1000"/>
              </a:spcBef>
              <a:spcAft>
                <a:spcPts val="0"/>
              </a:spcAft>
              <a:buClr>
                <a:schemeClr val="tx1"/>
              </a:buClr>
              <a:buSzPts val="2400"/>
              <a:buFont typeface="Arial"/>
              <a:buChar char="●"/>
            </a:pPr>
            <a:endParaRPr lang="ar-SA" sz="2800" dirty="0">
              <a:solidFill>
                <a:schemeClr val="tx1"/>
              </a:solidFill>
            </a:endParaRPr>
          </a:p>
          <a:p>
            <a:pPr marL="457200" marR="0" indent="-381000" algn="r" rtl="1">
              <a:lnSpc>
                <a:spcPct val="90000"/>
              </a:lnSpc>
              <a:spcBef>
                <a:spcPts val="1000"/>
              </a:spcBef>
              <a:spcAft>
                <a:spcPts val="0"/>
              </a:spcAft>
              <a:buClr>
                <a:schemeClr val="tx1"/>
              </a:buClr>
              <a:buSzPts val="2400"/>
              <a:buFont typeface="Arial"/>
              <a:buChar char="●"/>
            </a:pPr>
            <a:endParaRPr lang="en-US" sz="2800" dirty="0">
              <a:solidFill>
                <a:schemeClr val="tx1"/>
              </a:solidFill>
            </a:endParaRPr>
          </a:p>
        </p:txBody>
      </p:sp>
    </p:spTree>
    <p:extLst>
      <p:ext uri="{BB962C8B-B14F-4D97-AF65-F5344CB8AC3E}">
        <p14:creationId xmlns:p14="http://schemas.microsoft.com/office/powerpoint/2010/main" val="287555821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Research4Life">
      <a:dk1>
        <a:srgbClr val="000000"/>
      </a:dk1>
      <a:lt1>
        <a:srgbClr val="FFFFFF"/>
      </a:lt1>
      <a:dk2>
        <a:srgbClr val="44546A"/>
      </a:dk2>
      <a:lt2>
        <a:srgbClr val="E7E6E6"/>
      </a:lt2>
      <a:accent1>
        <a:srgbClr val="004890"/>
      </a:accent1>
      <a:accent2>
        <a:srgbClr val="51B948"/>
      </a:accent2>
      <a:accent3>
        <a:srgbClr val="F8981D"/>
      </a:accent3>
      <a:accent4>
        <a:srgbClr val="3CA16B"/>
      </a:accent4>
      <a:accent5>
        <a:srgbClr val="F15C22"/>
      </a:accent5>
      <a:accent6>
        <a:srgbClr val="7F7F7F"/>
      </a:accent6>
      <a:hlink>
        <a:srgbClr val="004890"/>
      </a:hlink>
      <a:folHlink>
        <a:srgbClr val="0064C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6929</TotalTime>
  <Words>3553</Words>
  <Application>Microsoft Office PowerPoint</Application>
  <PresentationFormat>Widescreen</PresentationFormat>
  <Paragraphs>263</Paragraphs>
  <Slides>29</Slides>
  <Notes>24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Gill Sans</vt:lpstr>
      <vt:lpstr>Trebuchet MS</vt:lpstr>
      <vt:lpstr>Arial</vt:lpstr>
      <vt:lpstr>Arial Rounded</vt:lpstr>
      <vt:lpstr>Wingdings</vt:lpstr>
      <vt:lpstr>Courier New</vt:lpstr>
      <vt:lpstr>Open Sans</vt:lpstr>
      <vt:lpstr>Calibri</vt:lpstr>
      <vt:lpstr>Simple Light</vt:lpstr>
      <vt:lpstr>Kantoorthema</vt:lpstr>
      <vt:lpstr>          </vt:lpstr>
      <vt:lpstr>الخطوط الرئيسيه</vt:lpstr>
      <vt:lpstr>الاهداف التعليميه  </vt:lpstr>
      <vt:lpstr>ما هو التواصل العلمي ؟</vt:lpstr>
      <vt:lpstr>موجز عن تاريخ النشر العلمي</vt:lpstr>
      <vt:lpstr>النشر العلمي في الوقت الحالي </vt:lpstr>
      <vt:lpstr> التحديات في الاتصال الاكاديمي    </vt:lpstr>
      <vt:lpstr>استجابات مجتمع التواصل العلمي للتحديات</vt:lpstr>
      <vt:lpstr>مراجعه الأقران في المنشورات العلمية</vt:lpstr>
      <vt:lpstr>القدرة علي تحمل تكاليف النشر وسهوله الوصول الي المادة العلمية المنشورة</vt:lpstr>
      <vt:lpstr>حركة الوصول الحر</vt:lpstr>
      <vt:lpstr>نماذج الوصول الحر</vt:lpstr>
      <vt:lpstr>الوصول الحر الذهبيGold Open Access     </vt:lpstr>
      <vt:lpstr>الوصول الحر الأخضرGreen Open Access: الأرشفة الذاتية  </vt:lpstr>
      <vt:lpstr>سياسات  الناشرين الخاصة بالأرشفة الذاتية</vt:lpstr>
      <vt:lpstr>الناشرون المستغلين  Predatory Publishers  كيفيه تحديد بيئة النشر العلمي ذات الثقة</vt:lpstr>
      <vt:lpstr>اختيار المجلة والناشر المناسبين لنشر البحث  </vt:lpstr>
      <vt:lpstr>PowerPoint Presentation</vt:lpstr>
      <vt:lpstr>الوصول الحر وسياسات العلوم المفتوحة</vt:lpstr>
      <vt:lpstr>أمثله علي الوصول الحر وسياسات العلوم المفتوحة</vt:lpstr>
      <vt:lpstr>تعزيز الانفتاح في الوصول الحر وسياسات العلوم المفتوحة</vt:lpstr>
      <vt:lpstr>العلم المفتوح وبيانات الابحاث </vt:lpstr>
      <vt:lpstr>لماذا ندير بيانات البحث؟</vt:lpstr>
      <vt:lpstr>ملخص </vt:lpstr>
      <vt:lpstr>مراجع ومصادر مهمه </vt:lpstr>
      <vt:lpstr>انت مدعو لزياره المواقع التالية</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SCHOLARLY COMMUNICATION  AND RESEARCH4LIFE</dc:title>
  <dc:creator>Marcia Mabhula</dc:creator>
  <cp:lastModifiedBy>AL GARRAYA, Gehane Omar</cp:lastModifiedBy>
  <cp:revision>189</cp:revision>
  <dcterms:created xsi:type="dcterms:W3CDTF">2020-02-14T15:04:15Z</dcterms:created>
  <dcterms:modified xsi:type="dcterms:W3CDTF">2024-01-17T13:56:15Z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FB4F9420-C1EA-48A4-9E6D-FCE39625F58D</vt:lpwstr>
  </property>
  <property fmtid="{D5CDD505-2E9C-101B-9397-08002B2CF9AE}" pid="3" name="ArticulatePath">
    <vt:lpwstr>Research4Life.M1.Lesson1.1_Scientific landscape</vt:lpwstr>
  </property>
  <property fmtid="{D5CDD505-2E9C-101B-9397-08002B2CF9AE}" pid="4" name="ArticulateUseProject">
    <vt:lpwstr>1</vt:lpwstr>
  </property>
  <property fmtid="{D5CDD505-2E9C-101B-9397-08002B2CF9AE}" pid="5" name="ArticulateProjectFull">
    <vt:lpwstr>D:\R4Life\Research4Life.M1.Lesson1.1_Scientific landscape.Design1.ppta</vt:lpwstr>
  </property>
  <property fmtid="{D5CDD505-2E9C-101B-9397-08002B2CF9AE}" pid="6" name="ArticulateProjectVersion">
    <vt:lpwstr>8</vt:lpwstr>
  </property>
</Properties>
</file>